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36.xml" ContentType="application/vnd.openxmlformats-officedocument.presentationml.notes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27.xml" ContentType="application/vnd.openxmlformats-officedocument.presentationml.slide+xml"/>
  <Override PartName="/ppt/notesSlides/notesSlide35.xml" ContentType="application/vnd.openxmlformats-officedocument.presentationml.notesSlide+xml"/>
  <Override PartName="/ppt/slides/slide16.xml" ContentType="application/vnd.openxmlformats-officedocument.presentationml.slide+xml"/>
  <Override PartName="/ppt/slides/slide15.xml" ContentType="application/vnd.openxmlformats-officedocument.presentationml.slide+xml"/>
  <Override PartName="/ppt/slides/slide29.xml" ContentType="application/vnd.openxmlformats-officedocument.presentationml.slide+xml"/>
  <Override PartName="/ppt/slides/slide20.xml" ContentType="application/vnd.openxmlformats-officedocument.presentationml.slide+xml"/>
  <Override PartName="/ppt/slides/slide28.xml" ContentType="application/vnd.openxmlformats-officedocument.presentationml.slide+xml"/>
  <Override PartName="/ppt/notesSlides/notesSlide13.xml" ContentType="application/vnd.openxmlformats-officedocument.presentationml.notesSlide+xml"/>
  <Override PartName="/ppt/slides/slide19.xml" ContentType="application/vnd.openxmlformats-officedocument.presentationml.slide+xml"/>
  <Override PartName="/ppt/slides/slide4.xml" ContentType="application/vnd.openxmlformats-officedocument.presentationml.slide+xml"/>
  <Override PartName="/ppt/notesSlides/notesSlide6.xml" ContentType="application/vnd.openxmlformats-officedocument.presentationml.notesSlide+xml"/>
  <Override PartName="/ppt/notesMasters/notesMaster1.xml" ContentType="application/vnd.openxmlformats-officedocument.presentationml.notesMaster+xml"/>
  <Override PartName="/ppt/slides/slide6.xml" ContentType="application/vnd.openxmlformats-officedocument.presentationml.slide+xml"/>
  <Override PartName="/ppt/slides/slide5.xml" ContentType="application/vnd.openxmlformats-officedocument.presentationml.slide+xml"/>
  <Override PartName="/ppt/notesSlides/notesSlide3.xml" ContentType="application/vnd.openxmlformats-officedocument.presentationml.notesSlide+xml"/>
  <Override PartName="/ppt/slides/slide10.xml" ContentType="application/vnd.openxmlformats-officedocument.presentationml.slide+xml"/>
  <Override PartName="/ppt/notesSlides/notesSlide11.xml" ContentType="application/vnd.openxmlformats-officedocument.presentationml.notesSlide+xml"/>
  <Override PartName="/ppt/slideLayouts/slideLayout7.xml" ContentType="application/vnd.openxmlformats-officedocument.presentationml.slideLayout+xml"/>
  <Override PartName="/ppt/notesSlides/notesSlide28.xml" ContentType="application/vnd.openxmlformats-officedocument.presentationml.notesSlide+xml"/>
  <Override PartName="/ppt/notesSlides/notesSlide31.xml" ContentType="application/vnd.openxmlformats-officedocument.presentationml.notesSlide+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s/slide32.xml" ContentType="application/vnd.openxmlformats-officedocument.presentationml.slide+xml"/>
  <Override PartName="/ppt/slideLayouts/slideLayout8.xml" ContentType="application/vnd.openxmlformats-officedocument.presentationml.slideLayout+xml"/>
  <Override PartName="/docProps/core.xml" ContentType="application/vnd.openxmlformats-package.core-properties+xml"/>
  <Override PartName="/ppt/slides/slide2.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37.xml" ContentType="application/vnd.openxmlformats-officedocument.presentationml.notesSlide+xml"/>
  <Override PartName="/ppt/notesSlides/notesSlide7.xml" ContentType="application/vnd.openxmlformats-officedocument.presentationml.notesSlide+xml"/>
  <Override PartName="/ppt/viewProps.xml" ContentType="application/vnd.openxmlformats-officedocument.presentationml.viewProps+xml"/>
  <Override PartName="/ppt/slides/slide17.xml" ContentType="application/vnd.openxmlformats-officedocument.presentationml.slide+xml"/>
  <Override PartName="/docProps/app.xml" ContentType="application/vnd.openxmlformats-officedocument.extended-properties+xml"/>
  <Override PartName="/ppt/tableStyles.xml" ContentType="application/vnd.openxmlformats-officedocument.presentationml.tableStyles+xml"/>
  <Override PartName="/ppt/notesSlides/notesSlide4.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12.xml" ContentType="application/vnd.openxmlformats-officedocument.presentationml.slide+xml"/>
  <Override PartName="/ppt/slideLayouts/slideLayout1.xml" ContentType="application/vnd.openxmlformats-officedocument.presentationml.slideLayout+xml"/>
  <Override PartName="/ppt/notesSlides/notesSlide10.xml" ContentType="application/vnd.openxmlformats-officedocument.presentationml.notesSlide+xml"/>
  <Override PartName="/ppt/notesSlides/notesSlide20.xml" ContentType="application/vnd.openxmlformats-officedocument.presentationml.notesSlide+xml"/>
  <Override PartName="/ppt/slideLayouts/slideLayout4.xml" ContentType="application/vnd.openxmlformats-officedocument.presentationml.slideLayout+xml"/>
  <Override PartName="/docProps/custom.xml" ContentType="application/vnd.openxmlformats-officedocument.custom-properties+xml"/>
  <Override PartName="/ppt/notesSlides/notesSlide22.xml" ContentType="application/vnd.openxmlformats-officedocument.presentationml.notesSlide+xml"/>
  <Override PartName="/ppt/slides/slide3.xml" ContentType="application/vnd.openxmlformats-officedocument.presentationml.slide+xml"/>
  <Override PartName="/ppt/notesSlides/notesSlide32.xml" ContentType="application/vnd.openxmlformats-officedocument.presentationml.notesSlide+xml"/>
  <Override PartName="/ppt/theme/theme1.xml" ContentType="application/vnd.openxmlformats-officedocument.theme+xml"/>
  <Override PartName="/ppt/notesSlides/notesSlide15.xml" ContentType="application/vnd.openxmlformats-officedocument.presentationml.notesSlide+xml"/>
  <Override PartName="/ppt/slides/slide13.xml" ContentType="application/vnd.openxmlformats-officedocument.presentationml.slide+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notesSlides/notesSlide34.xml" ContentType="application/vnd.openxmlformats-officedocument.presentationml.notes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22.xml" ContentType="application/vnd.openxmlformats-officedocument.presentationml.slide+xml"/>
  <Override PartName="/ppt/notesSlides/notesSlide30.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slides/slide1.xml" ContentType="application/vnd.openxmlformats-officedocument.presentationml.slide+xml"/>
  <Override PartName="/ppt/slides/slide25.xml" ContentType="application/vnd.openxmlformats-officedocument.presentationml.slide+xml"/>
  <Override PartName="/ppt/notesSlides/notesSlide14.xml" ContentType="application/vnd.openxmlformats-officedocument.presentationml.notesSlide+xml"/>
  <Override PartName="/ppt/slideLayouts/slideLayout13.xml" ContentType="application/vnd.openxmlformats-officedocument.presentationml.slideLayout+xml"/>
  <Override PartName="/ppt/notesSlides/notesSlide21.xml" ContentType="application/vnd.openxmlformats-officedocument.presentationml.notesSlide+xml"/>
  <Override PartName="/ppt/slides/slide26.xml" ContentType="application/vnd.openxmlformats-officedocument.presentationml.slide+xml"/>
  <Override PartName="/ppt/theme/theme2.xml" ContentType="application/vnd.openxmlformats-officedocument.theme+xml"/>
  <Override PartName="/ppt/slides/slide30.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slides/slide9.xml" ContentType="application/vnd.openxmlformats-officedocument.presentationml.slide+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s/slide11.xml" ContentType="application/vnd.openxmlformats-officedocument.presentationml.slide+xml"/>
  <Override PartName="/ppt/slideLayouts/slideLayout12.xml" ContentType="application/vnd.openxmlformats-officedocument.presentationml.slideLayout+xml"/>
  <Override PartName="/ppt/notesSlides/notesSlide12.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presProps.xml" ContentType="application/vnd.openxmlformats-officedocument.presentationml.presProps+xml"/>
  <Override PartName="/ppt/slides/slide21.xml" ContentType="application/vnd.openxmlformats-officedocument.presentationml.slide+xml"/>
  <Override PartName="/ppt/notesSlides/notesSlide27.xml" ContentType="application/vnd.openxmlformats-officedocument.presentationml.notesSlide+xml"/>
  <Override PartName="/ppt/notesSlides/notesSlide29.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embedTrueTypeFonts="1" saveSubsetFonts="1" showSpecialPlsOnTitleSld="0" strictFirstAndLastChars="0">
  <p:sldMasterIdLst>
    <p:sldMasterId id="2147483648" r:id="rId1"/>
  </p:sldMasterIdLst>
  <p:notesMasterIdLst>
    <p:notesMasterId r:id="rId41"/>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Lst>
  <p:sldSz cx="9144000" cy="5143500"/>
  <p:notesSz cx="6735750" cy="98663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26303171-3F31-49DB-A525-F432AA4869B7}">
  <a:tblStyle styleId="{26303171-3F31-49DB-A525-F432AA4869B7}" styleName="Table_0">
    <a:wholeTbl>
      <a:tcTxStyle>
        <a:srgbClr val="000000"/>
      </a:tcTxStyle>
      <a:tcStyle>
        <a:tcBdr>
          <a:left>
            <a:ln>
              <a:noFill/>
            </a:ln>
          </a:left>
          <a:right>
            <a:ln>
              <a:noFill/>
            </a:ln>
          </a:right>
          <a:top>
            <a:ln>
              <a:noFill/>
            </a:ln>
          </a:top>
          <a:bottom>
            <a:ln>
              <a:no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A554AF67-2A5D-4033-ABE6-B87119704535}" styleName="Table_1">
    <a:wholeTbl>
      <a:tcTxStyle>
        <a:srgbClr val="000000"/>
      </a:tcTxStyle>
      <a:tcStyle>
        <a:tcBdr>
          <a:left>
            <a:ln w="9525">
              <a:solidFill>
                <a:srgbClr val="000000">
                  <a:alpha val="0"/>
                </a:srgbClr>
              </a:solidFill>
            </a:ln>
          </a:left>
          <a:right>
            <a:ln w="9525">
              <a:solidFill>
                <a:srgbClr val="000000">
                  <a:alpha val="0"/>
                </a:srgbClr>
              </a:solidFill>
            </a:ln>
          </a:right>
          <a:top>
            <a:ln w="9525">
              <a:solidFill>
                <a:srgbClr val="000000">
                  <a:alpha val="0"/>
                </a:srgbClr>
              </a:solidFill>
            </a:ln>
          </a:top>
          <a:bottom>
            <a:ln w="9525">
              <a:solidFill>
                <a:srgbClr val="000000">
                  <a:alpha val="0"/>
                </a:srgbClr>
              </a:solidFill>
            </a:ln>
          </a:bottom>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pos="5480"/>
        <p:guide pos="2880"/>
        <p:guide pos="363"/>
        <p:guide pos="3220"/>
        <p:guide pos="90"/>
        <p:guide pos="1620" orient="horz"/>
      </p:guideLst>
    </p:cSldViewPr>
  </p:slideViewPr>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notesMaster" Target="notesMasters/notesMaster1.xml"/><Relationship Id="rId42" Type="http://schemas.openxmlformats.org/officeDocument/2006/relationships/presProps" Target="presProps.xml" /><Relationship Id="rId43" Type="http://schemas.openxmlformats.org/officeDocument/2006/relationships/tableStyles" Target="tableStyles.xml" /><Relationship Id="rId44"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shadeToTitle="0">
        <a:solidFill>
          <a:schemeClr val="lt1"/>
        </a:solidFill>
      </p:bgPr>
    </p:bg>
    <p:spTree>
      <p:nvGrpSpPr>
        <p:cNvPr id="1" name=""/>
        <p:cNvGrpSpPr/>
        <p:nvPr/>
      </p:nvGrpSpPr>
      <p:grpSpPr bwMode="auto">
        <a:xfrm>
          <a:off x="0" y="0"/>
          <a:ext cx="0" cy="0"/>
          <a:chOff x="0" y="0"/>
          <a:chExt cx="0" cy="0"/>
        </a:xfrm>
      </p:grpSpPr>
      <p:sp>
        <p:nvSpPr>
          <p:cNvPr id="1340756513" name="Google Shape;3;n"/>
          <p:cNvSpPr txBox="1"/>
          <p:nvPr>
            <p:ph type="hdr" idx="2"/>
          </p:nvPr>
        </p:nvSpPr>
        <p:spPr bwMode="auto">
          <a:xfrm>
            <a:off x="0" y="0"/>
            <a:ext cx="2918831" cy="49331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765895490" name="Google Shape;4;n"/>
          <p:cNvSpPr txBox="1"/>
          <p:nvPr>
            <p:ph type="dt" idx="10"/>
          </p:nvPr>
        </p:nvSpPr>
        <p:spPr bwMode="auto">
          <a:xfrm>
            <a:off x="3815373" y="0"/>
            <a:ext cx="2918831" cy="49331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640901044" name="Google Shape;5;n"/>
          <p:cNvSpPr/>
          <p:nvPr>
            <p:ph type="sldImg" idx="3"/>
          </p:nvPr>
        </p:nvSpPr>
        <p:spPr bwMode="auto">
          <a:xfrm>
            <a:off x="79375" y="739775"/>
            <a:ext cx="6577013" cy="3700463"/>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7037948" name="Google Shape;6;n"/>
          <p:cNvSpPr txBox="1"/>
          <p:nvPr>
            <p:ph type="body" idx="1"/>
          </p:nvPr>
        </p:nvSpPr>
        <p:spPr bwMode="auto">
          <a:xfrm>
            <a:off x="673577" y="4686499"/>
            <a:ext cx="5388610" cy="443984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1977649127" name="Google Shape;7;n"/>
          <p:cNvSpPr txBox="1"/>
          <p:nvPr>
            <p:ph type="ftr" idx="11"/>
          </p:nvPr>
        </p:nvSpPr>
        <p:spPr bwMode="auto">
          <a:xfrm>
            <a:off x="0" y="9371285"/>
            <a:ext cx="2918831" cy="493316"/>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398264648" name="Google Shape;8;n"/>
          <p:cNvSpPr txBox="1"/>
          <p:nvPr>
            <p:ph type="sldNum" idx="12"/>
          </p:nvPr>
        </p:nvSpPr>
        <p:spPr bwMode="auto">
          <a:xfrm>
            <a:off x="3815373" y="9371285"/>
            <a:ext cx="2918831" cy="493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61623634" name="Google Shape;102;p1:notes"/>
          <p:cNvSpPr/>
          <p:nvPr>
            <p:ph type="sldImg" idx="2"/>
          </p:nvPr>
        </p:nvSpPr>
        <p:spPr bwMode="auto">
          <a:xfrm>
            <a:off x="79375" y="739775"/>
            <a:ext cx="6577013" cy="3700463"/>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4993519" name="Google Shape;103;p1:notes"/>
          <p:cNvSpPr txBox="1"/>
          <p:nvPr>
            <p:ph type="body" idx="1"/>
          </p:nvPr>
        </p:nvSpPr>
        <p:spPr bwMode="auto">
          <a:xfrm>
            <a:off x="673577" y="4686499"/>
            <a:ext cx="5388610" cy="443984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996051208" name="Google Shape;104;p1:notes"/>
          <p:cNvSpPr txBox="1"/>
          <p:nvPr>
            <p:ph type="sldNum" idx="12"/>
          </p:nvPr>
        </p:nvSpPr>
        <p:spPr bwMode="auto">
          <a:xfrm>
            <a:off x="3815373" y="9371285"/>
            <a:ext cx="2918831" cy="49331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942595241" name="Google Shape;120;p2: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43830059" name="Google Shape;121;p2: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471543786" name="Google Shape;127;p3: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856570681" name="Google Shape;128;p3: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0596598" name="Google Shape;133;p4: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41835837" name="Google Shape;134;p4: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34404795" name="Google Shape;139;p5: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40221847" name="Google Shape;140;p5: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70820284" name="Google Shape;145;p6: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https://www.ipcc.ch/report/ar6/wg2/chapter/chapter-1/</a:t>
            </a:r>
            <a:endParaRPr/>
          </a:p>
        </p:txBody>
      </p:sp>
      <p:sp>
        <p:nvSpPr>
          <p:cNvPr id="1393206135" name="Google Shape;146;p6: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16081064" name="Google Shape;153;p7: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552516797" name="Google Shape;154;p7: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5571792" name="Google Shape;159;p8: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https://www.ipcc.ch/report/ar6/wg2/chapter/chapter-1/</a:t>
            </a:r>
            <a:endParaRPr/>
          </a:p>
        </p:txBody>
      </p:sp>
      <p:sp>
        <p:nvSpPr>
          <p:cNvPr id="530739047" name="Google Shape;160;p8: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5805955" name="Google Shape;166;p9: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611680701" name="Google Shape;167;p9: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790246675" name="Google Shape;172;p10: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030003172" name="Google Shape;173;p10: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6150245" name="Google Shape;178;p11: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951703567" name="Google Shape;179;p11: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42781414" name="Google Shape;185;p12: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751623712" name="Google Shape;186;p12: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79513829" name="Google Shape;192;p13: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839114653" name="Google Shape;193;p13: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0006207" name="Google Shape;198;p14: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246264097" name="Google Shape;199;p14: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98252729" name="Google Shape;205;p15: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994535821" name="Google Shape;206;p15: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70256300" name="Google Shape;212;p16: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 typeface="Trebuchet MS"/>
              <a:buChar char="-"/>
              <a:defRPr/>
            </a:pPr>
            <a:r>
              <a:rPr lang="en-GB"/>
              <a:t>Nature-based solutions can act as buffers (e.g., wetlands absorbing floodwaters) or microclimate regulators (e.g., trees providing shade).</a:t>
            </a:r>
            <a:endParaRPr/>
          </a:p>
        </p:txBody>
      </p:sp>
      <p:sp>
        <p:nvSpPr>
          <p:cNvPr id="788537539" name="Google Shape;213;p16: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81469485" name="Google Shape;219;p17: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 typeface="Trebuchet MS"/>
              <a:buChar char="-"/>
              <a:defRPr/>
            </a:pPr>
            <a:r>
              <a:rPr lang="en-GB"/>
              <a:t>Nature-based solutions can act as buffers (e.g., wetlands absorbing floodwaters) or microclimate regulators (e.g., trees providing shade).</a:t>
            </a:r>
            <a:endParaRPr/>
          </a:p>
        </p:txBody>
      </p:sp>
      <p:sp>
        <p:nvSpPr>
          <p:cNvPr id="1991568976" name="Google Shape;220;p17: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79356440" name="Google Shape;226;p18: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 typeface="Trebuchet MS"/>
              <a:buChar char="-"/>
              <a:defRPr/>
            </a:pPr>
            <a:r>
              <a:rPr lang="en-GB"/>
              <a:t>Nature-based solutions can act as buffers (e.g., wetlands absorbing floodwaters) or microclimate regulators (e.g., trees providing shade).</a:t>
            </a:r>
            <a:endParaRPr/>
          </a:p>
        </p:txBody>
      </p:sp>
      <p:sp>
        <p:nvSpPr>
          <p:cNvPr id="1034907058" name="Google Shape;227;p18: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18687639" name="Google Shape;233;p19: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2057895733" name="Google Shape;234;p19: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548194162" name="Google Shape;240;p20: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 typeface="Trebuchet MS"/>
              <a:buChar char="-"/>
              <a:defRPr/>
            </a:pPr>
            <a:r>
              <a:rPr lang="en-GB"/>
              <a:t>Nature-based solutions can act as buffers (e.g., wetlands absorbing floodwaters) or microclimate regulators (e.g., trees providing shade).</a:t>
            </a:r>
            <a:endParaRPr/>
          </a:p>
        </p:txBody>
      </p:sp>
      <p:sp>
        <p:nvSpPr>
          <p:cNvPr id="1697234870" name="Google Shape;241;p20: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10624269" name="Google Shape;247;p21: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393086342" name="Google Shape;248;p21: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96367221" name="Google Shape;255;p22: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Font typeface="Trebuchet MS"/>
              <a:buChar char="-"/>
              <a:defRPr/>
            </a:pPr>
            <a:r>
              <a:rPr lang="en-GB" b="1"/>
              <a:t>Regulatory / Legal Measures</a:t>
            </a:r>
            <a:endParaRPr/>
          </a:p>
          <a:p>
            <a:pPr marL="914400" lvl="1" indent="-228600" algn="l" rtl="0">
              <a:lnSpc>
                <a:spcPct val="100000"/>
              </a:lnSpc>
              <a:spcBef>
                <a:spcPts val="0"/>
              </a:spcBef>
              <a:spcAft>
                <a:spcPts val="0"/>
              </a:spcAft>
              <a:buSzPts val="1400"/>
              <a:buFont typeface="Trebuchet MS"/>
              <a:buChar char="-"/>
              <a:defRPr/>
            </a:pPr>
            <a:r>
              <a:rPr lang="en-GB"/>
              <a:t>Land-use planning (e.g., prohibiting building in flood zones)</a:t>
            </a:r>
            <a:endParaRPr/>
          </a:p>
          <a:p>
            <a:pPr marL="914400" lvl="1" indent="-228600" algn="l" rtl="0">
              <a:lnSpc>
                <a:spcPct val="100000"/>
              </a:lnSpc>
              <a:spcBef>
                <a:spcPts val="0"/>
              </a:spcBef>
              <a:spcAft>
                <a:spcPts val="0"/>
              </a:spcAft>
              <a:buSzPts val="1400"/>
              <a:buFont typeface="Trebuchet MS"/>
              <a:buChar char="-"/>
              <a:defRPr/>
            </a:pPr>
            <a:r>
              <a:rPr lang="en-GB"/>
              <a:t>Environmental laws and climate adaptation policies</a:t>
            </a:r>
            <a:endParaRPr/>
          </a:p>
          <a:p>
            <a:pPr marL="914400" lvl="1" indent="-228600" algn="l" rtl="0">
              <a:lnSpc>
                <a:spcPct val="100000"/>
              </a:lnSpc>
              <a:spcBef>
                <a:spcPts val="0"/>
              </a:spcBef>
              <a:spcAft>
                <a:spcPts val="0"/>
              </a:spcAft>
              <a:buSzPts val="1400"/>
              <a:buFont typeface="Trebuchet MS"/>
              <a:buChar char="-"/>
              <a:defRPr/>
            </a:pPr>
            <a:r>
              <a:rPr lang="en-GB"/>
              <a:t>Updated building codes (that encourage but don’t require retrofitting)</a:t>
            </a:r>
            <a:endParaRPr/>
          </a:p>
          <a:p>
            <a:pPr marL="457200" lvl="0" indent="-228600" algn="l" rtl="0">
              <a:lnSpc>
                <a:spcPct val="100000"/>
              </a:lnSpc>
              <a:spcBef>
                <a:spcPts val="0"/>
              </a:spcBef>
              <a:spcAft>
                <a:spcPts val="0"/>
              </a:spcAft>
              <a:buSzPts val="1400"/>
              <a:buFont typeface="Trebuchet MS"/>
              <a:buChar char="-"/>
              <a:defRPr/>
            </a:pPr>
            <a:r>
              <a:rPr lang="en-GB" b="1"/>
              <a:t>Institutional / Planning Tools</a:t>
            </a:r>
            <a:endParaRPr/>
          </a:p>
          <a:p>
            <a:pPr marL="914400" lvl="1" indent="-228600" algn="l" rtl="0">
              <a:lnSpc>
                <a:spcPct val="100000"/>
              </a:lnSpc>
              <a:spcBef>
                <a:spcPts val="0"/>
              </a:spcBef>
              <a:spcAft>
                <a:spcPts val="0"/>
              </a:spcAft>
              <a:buSzPts val="1400"/>
              <a:buFont typeface="Trebuchet MS"/>
              <a:buChar char="-"/>
              <a:defRPr/>
            </a:pPr>
            <a:r>
              <a:rPr lang="en-GB"/>
              <a:t>Climate Risk and Vulnerability Assessments (RVA)</a:t>
            </a:r>
            <a:endParaRPr/>
          </a:p>
          <a:p>
            <a:pPr marL="914400" lvl="1" indent="-228600" algn="l" rtl="0">
              <a:lnSpc>
                <a:spcPct val="100000"/>
              </a:lnSpc>
              <a:spcBef>
                <a:spcPts val="0"/>
              </a:spcBef>
              <a:spcAft>
                <a:spcPts val="0"/>
              </a:spcAft>
              <a:buSzPts val="1400"/>
              <a:buFont typeface="Trebuchet MS"/>
              <a:buChar char="-"/>
              <a:defRPr/>
            </a:pPr>
            <a:r>
              <a:rPr lang="en-GB"/>
              <a:t>Sustainable Energy and Climate Action Plans (SECAPs)</a:t>
            </a:r>
            <a:endParaRPr/>
          </a:p>
          <a:p>
            <a:pPr marL="914400" lvl="1" indent="-228600" algn="l" rtl="0">
              <a:lnSpc>
                <a:spcPct val="100000"/>
              </a:lnSpc>
              <a:spcBef>
                <a:spcPts val="0"/>
              </a:spcBef>
              <a:spcAft>
                <a:spcPts val="0"/>
              </a:spcAft>
              <a:buSzPts val="1400"/>
              <a:buFont typeface="Trebuchet MS"/>
              <a:buChar char="-"/>
              <a:defRPr/>
            </a:pPr>
            <a:r>
              <a:rPr lang="en-GB"/>
              <a:t>Emergency response and preparedness plans</a:t>
            </a:r>
            <a:endParaRPr/>
          </a:p>
          <a:p>
            <a:pPr marL="457200" lvl="0" indent="-228600" algn="l" rtl="0">
              <a:lnSpc>
                <a:spcPct val="100000"/>
              </a:lnSpc>
              <a:spcBef>
                <a:spcPts val="0"/>
              </a:spcBef>
              <a:spcAft>
                <a:spcPts val="0"/>
              </a:spcAft>
              <a:buSzPts val="1400"/>
              <a:buFont typeface="Trebuchet MS"/>
              <a:buChar char="-"/>
              <a:defRPr/>
            </a:pPr>
            <a:r>
              <a:rPr lang="en-GB" b="1"/>
              <a:t>Economic Instruments</a:t>
            </a:r>
            <a:endParaRPr/>
          </a:p>
          <a:p>
            <a:pPr marL="914400" lvl="1" indent="-228600" algn="l" rtl="0">
              <a:lnSpc>
                <a:spcPct val="100000"/>
              </a:lnSpc>
              <a:spcBef>
                <a:spcPts val="0"/>
              </a:spcBef>
              <a:spcAft>
                <a:spcPts val="0"/>
              </a:spcAft>
              <a:buSzPts val="1400"/>
              <a:buFont typeface="Trebuchet MS"/>
              <a:buChar char="-"/>
              <a:defRPr/>
            </a:pPr>
            <a:r>
              <a:rPr lang="en-GB"/>
              <a:t>Climate insurance schemes (e.g., flood insurance)</a:t>
            </a:r>
            <a:endParaRPr/>
          </a:p>
          <a:p>
            <a:pPr marL="914400" lvl="1" indent="-228600" algn="l" rtl="0">
              <a:lnSpc>
                <a:spcPct val="100000"/>
              </a:lnSpc>
              <a:spcBef>
                <a:spcPts val="0"/>
              </a:spcBef>
              <a:spcAft>
                <a:spcPts val="0"/>
              </a:spcAft>
              <a:buSzPts val="1400"/>
              <a:buFont typeface="Trebuchet MS"/>
              <a:buChar char="-"/>
              <a:defRPr/>
            </a:pPr>
            <a:r>
              <a:rPr lang="en-GB"/>
              <a:t>Tax incentives for adaptation measures</a:t>
            </a:r>
            <a:endParaRPr/>
          </a:p>
          <a:p>
            <a:pPr marL="914400" lvl="1" indent="-228600" algn="l" rtl="0">
              <a:lnSpc>
                <a:spcPct val="100000"/>
              </a:lnSpc>
              <a:spcBef>
                <a:spcPts val="0"/>
              </a:spcBef>
              <a:spcAft>
                <a:spcPts val="0"/>
              </a:spcAft>
              <a:buSzPts val="1400"/>
              <a:buFont typeface="Trebuchet MS"/>
              <a:buChar char="-"/>
              <a:defRPr/>
            </a:pPr>
            <a:r>
              <a:rPr lang="en-GB"/>
              <a:t>Water pricing during droughts</a:t>
            </a:r>
            <a:endParaRPr/>
          </a:p>
          <a:p>
            <a:pPr marL="457200" lvl="0" indent="-228600" algn="l" rtl="0">
              <a:lnSpc>
                <a:spcPct val="100000"/>
              </a:lnSpc>
              <a:spcBef>
                <a:spcPts val="0"/>
              </a:spcBef>
              <a:spcAft>
                <a:spcPts val="0"/>
              </a:spcAft>
              <a:buSzPts val="1400"/>
              <a:buFont typeface="Trebuchet MS"/>
              <a:buChar char="-"/>
              <a:defRPr/>
            </a:pPr>
            <a:r>
              <a:rPr lang="en-GB" b="1"/>
              <a:t>Educational and Behavioral Change</a:t>
            </a:r>
            <a:endParaRPr/>
          </a:p>
          <a:p>
            <a:pPr marL="914400" lvl="1" indent="-228600" algn="l" rtl="0">
              <a:lnSpc>
                <a:spcPct val="100000"/>
              </a:lnSpc>
              <a:spcBef>
                <a:spcPts val="0"/>
              </a:spcBef>
              <a:spcAft>
                <a:spcPts val="0"/>
              </a:spcAft>
              <a:buSzPts val="1400"/>
              <a:buFont typeface="Trebuchet MS"/>
              <a:buChar char="-"/>
              <a:defRPr/>
            </a:pPr>
            <a:r>
              <a:rPr lang="en-GB"/>
              <a:t>Public awareness campaigns</a:t>
            </a:r>
            <a:endParaRPr/>
          </a:p>
          <a:p>
            <a:pPr marL="914400" lvl="1" indent="-228600" algn="l" rtl="0">
              <a:lnSpc>
                <a:spcPct val="100000"/>
              </a:lnSpc>
              <a:spcBef>
                <a:spcPts val="0"/>
              </a:spcBef>
              <a:spcAft>
                <a:spcPts val="0"/>
              </a:spcAft>
              <a:buSzPts val="1400"/>
              <a:buFont typeface="Trebuchet MS"/>
              <a:buChar char="-"/>
              <a:defRPr/>
            </a:pPr>
            <a:r>
              <a:rPr lang="en-GB"/>
              <a:t>Training on water and energy conservation</a:t>
            </a:r>
            <a:endParaRPr/>
          </a:p>
          <a:p>
            <a:pPr marL="914400" lvl="1" indent="-228600" algn="l" rtl="0">
              <a:lnSpc>
                <a:spcPct val="100000"/>
              </a:lnSpc>
              <a:spcBef>
                <a:spcPts val="0"/>
              </a:spcBef>
              <a:spcAft>
                <a:spcPts val="0"/>
              </a:spcAft>
              <a:buSzPts val="1400"/>
              <a:buFont typeface="Trebuchet MS"/>
              <a:buChar char="-"/>
              <a:defRPr/>
            </a:pPr>
            <a:r>
              <a:rPr lang="en-GB"/>
              <a:t>School and community education on climate risks</a:t>
            </a:r>
            <a:endParaRPr/>
          </a:p>
          <a:p>
            <a:pPr marL="457200" lvl="0" indent="-228600" algn="l" rtl="0">
              <a:lnSpc>
                <a:spcPct val="100000"/>
              </a:lnSpc>
              <a:spcBef>
                <a:spcPts val="0"/>
              </a:spcBef>
              <a:spcAft>
                <a:spcPts val="0"/>
              </a:spcAft>
              <a:buSzPts val="1400"/>
              <a:buFont typeface="Trebuchet MS"/>
              <a:buChar char="-"/>
              <a:defRPr/>
            </a:pPr>
            <a:r>
              <a:rPr lang="en-GB" b="1"/>
              <a:t>Early Warning Systems</a:t>
            </a:r>
            <a:endParaRPr/>
          </a:p>
          <a:p>
            <a:pPr marL="914400" lvl="1" indent="-228600" algn="l" rtl="0">
              <a:lnSpc>
                <a:spcPct val="100000"/>
              </a:lnSpc>
              <a:spcBef>
                <a:spcPts val="0"/>
              </a:spcBef>
              <a:spcAft>
                <a:spcPts val="0"/>
              </a:spcAft>
              <a:buSzPts val="1400"/>
              <a:buFont typeface="Trebuchet MS"/>
              <a:buChar char="-"/>
              <a:defRPr/>
            </a:pPr>
            <a:r>
              <a:rPr lang="en-GB"/>
              <a:t>Real-time alerts for floods, storms, or heatwaves</a:t>
            </a:r>
            <a:endParaRPr/>
          </a:p>
          <a:p>
            <a:pPr marL="914400" lvl="1" indent="-228600" algn="l" rtl="0">
              <a:lnSpc>
                <a:spcPct val="100000"/>
              </a:lnSpc>
              <a:spcBef>
                <a:spcPts val="0"/>
              </a:spcBef>
              <a:spcAft>
                <a:spcPts val="0"/>
              </a:spcAft>
              <a:buSzPts val="1400"/>
              <a:buFont typeface="Trebuchet MS"/>
              <a:buChar char="-"/>
              <a:defRPr/>
            </a:pPr>
            <a:r>
              <a:rPr lang="en-GB"/>
              <a:t>Mobile phone-based notification systems</a:t>
            </a:r>
            <a:endParaRPr/>
          </a:p>
        </p:txBody>
      </p:sp>
      <p:sp>
        <p:nvSpPr>
          <p:cNvPr id="2107622520" name="Google Shape;256;p22: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99731019" name="Google Shape;263;p23: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Font typeface="Trebuchet MS"/>
              <a:buChar char="-"/>
              <a:defRPr/>
            </a:pPr>
            <a:r>
              <a:rPr lang="en-GB" b="1"/>
              <a:t>Regulatory / Legal Measures</a:t>
            </a:r>
            <a:endParaRPr/>
          </a:p>
          <a:p>
            <a:pPr marL="914400" lvl="1" indent="-228600" algn="l" rtl="0">
              <a:lnSpc>
                <a:spcPct val="100000"/>
              </a:lnSpc>
              <a:spcBef>
                <a:spcPts val="0"/>
              </a:spcBef>
              <a:spcAft>
                <a:spcPts val="0"/>
              </a:spcAft>
              <a:buSzPts val="1400"/>
              <a:buFont typeface="Trebuchet MS"/>
              <a:buChar char="-"/>
              <a:defRPr/>
            </a:pPr>
            <a:r>
              <a:rPr lang="en-GB"/>
              <a:t>Land-use planning (e.g., prohibiting building in flood zones)</a:t>
            </a:r>
            <a:endParaRPr/>
          </a:p>
          <a:p>
            <a:pPr marL="914400" lvl="1" indent="-228600" algn="l" rtl="0">
              <a:lnSpc>
                <a:spcPct val="100000"/>
              </a:lnSpc>
              <a:spcBef>
                <a:spcPts val="0"/>
              </a:spcBef>
              <a:spcAft>
                <a:spcPts val="0"/>
              </a:spcAft>
              <a:buSzPts val="1400"/>
              <a:buFont typeface="Trebuchet MS"/>
              <a:buChar char="-"/>
              <a:defRPr/>
            </a:pPr>
            <a:r>
              <a:rPr lang="en-GB"/>
              <a:t>Environmental laws and climate adaptation policies</a:t>
            </a:r>
            <a:endParaRPr/>
          </a:p>
          <a:p>
            <a:pPr marL="914400" lvl="1" indent="-228600" algn="l" rtl="0">
              <a:lnSpc>
                <a:spcPct val="100000"/>
              </a:lnSpc>
              <a:spcBef>
                <a:spcPts val="0"/>
              </a:spcBef>
              <a:spcAft>
                <a:spcPts val="0"/>
              </a:spcAft>
              <a:buSzPts val="1400"/>
              <a:buFont typeface="Trebuchet MS"/>
              <a:buChar char="-"/>
              <a:defRPr/>
            </a:pPr>
            <a:r>
              <a:rPr lang="en-GB"/>
              <a:t>Updated building codes (that encourage but don’t require retrofitting)</a:t>
            </a:r>
            <a:endParaRPr/>
          </a:p>
          <a:p>
            <a:pPr marL="457200" lvl="0" indent="-228600" algn="l" rtl="0">
              <a:lnSpc>
                <a:spcPct val="100000"/>
              </a:lnSpc>
              <a:spcBef>
                <a:spcPts val="0"/>
              </a:spcBef>
              <a:spcAft>
                <a:spcPts val="0"/>
              </a:spcAft>
              <a:buSzPts val="1400"/>
              <a:buFont typeface="Trebuchet MS"/>
              <a:buChar char="-"/>
              <a:defRPr/>
            </a:pPr>
            <a:r>
              <a:rPr lang="en-GB" b="1"/>
              <a:t>Institutional / Planning Tools</a:t>
            </a:r>
            <a:endParaRPr/>
          </a:p>
          <a:p>
            <a:pPr marL="914400" lvl="1" indent="-228600" algn="l" rtl="0">
              <a:lnSpc>
                <a:spcPct val="100000"/>
              </a:lnSpc>
              <a:spcBef>
                <a:spcPts val="0"/>
              </a:spcBef>
              <a:spcAft>
                <a:spcPts val="0"/>
              </a:spcAft>
              <a:buSzPts val="1400"/>
              <a:buFont typeface="Trebuchet MS"/>
              <a:buChar char="-"/>
              <a:defRPr/>
            </a:pPr>
            <a:r>
              <a:rPr lang="en-GB"/>
              <a:t>Climate Risk and Vulnerability Assessments (RVA)</a:t>
            </a:r>
            <a:endParaRPr/>
          </a:p>
          <a:p>
            <a:pPr marL="914400" lvl="1" indent="-228600" algn="l" rtl="0">
              <a:lnSpc>
                <a:spcPct val="100000"/>
              </a:lnSpc>
              <a:spcBef>
                <a:spcPts val="0"/>
              </a:spcBef>
              <a:spcAft>
                <a:spcPts val="0"/>
              </a:spcAft>
              <a:buSzPts val="1400"/>
              <a:buFont typeface="Trebuchet MS"/>
              <a:buChar char="-"/>
              <a:defRPr/>
            </a:pPr>
            <a:r>
              <a:rPr lang="en-GB"/>
              <a:t>Sustainable Energy and Climate Action Plans (SECAPs)</a:t>
            </a:r>
            <a:endParaRPr/>
          </a:p>
          <a:p>
            <a:pPr marL="914400" lvl="1" indent="-228600" algn="l" rtl="0">
              <a:lnSpc>
                <a:spcPct val="100000"/>
              </a:lnSpc>
              <a:spcBef>
                <a:spcPts val="0"/>
              </a:spcBef>
              <a:spcAft>
                <a:spcPts val="0"/>
              </a:spcAft>
              <a:buSzPts val="1400"/>
              <a:buFont typeface="Trebuchet MS"/>
              <a:buChar char="-"/>
              <a:defRPr/>
            </a:pPr>
            <a:r>
              <a:rPr lang="en-GB"/>
              <a:t>Emergency response and preparedness plans</a:t>
            </a:r>
            <a:endParaRPr/>
          </a:p>
          <a:p>
            <a:pPr marL="457200" lvl="0" indent="-228600" algn="l" rtl="0">
              <a:lnSpc>
                <a:spcPct val="100000"/>
              </a:lnSpc>
              <a:spcBef>
                <a:spcPts val="0"/>
              </a:spcBef>
              <a:spcAft>
                <a:spcPts val="0"/>
              </a:spcAft>
              <a:buSzPts val="1400"/>
              <a:buFont typeface="Trebuchet MS"/>
              <a:buChar char="-"/>
              <a:defRPr/>
            </a:pPr>
            <a:r>
              <a:rPr lang="en-GB" b="1"/>
              <a:t>Economic Instruments</a:t>
            </a:r>
            <a:endParaRPr/>
          </a:p>
          <a:p>
            <a:pPr marL="914400" lvl="1" indent="-228600" algn="l" rtl="0">
              <a:lnSpc>
                <a:spcPct val="100000"/>
              </a:lnSpc>
              <a:spcBef>
                <a:spcPts val="0"/>
              </a:spcBef>
              <a:spcAft>
                <a:spcPts val="0"/>
              </a:spcAft>
              <a:buSzPts val="1400"/>
              <a:buFont typeface="Trebuchet MS"/>
              <a:buChar char="-"/>
              <a:defRPr/>
            </a:pPr>
            <a:r>
              <a:rPr lang="en-GB"/>
              <a:t>Climate insurance schemes (e.g., flood insurance)</a:t>
            </a:r>
            <a:endParaRPr/>
          </a:p>
          <a:p>
            <a:pPr marL="914400" lvl="1" indent="-228600" algn="l" rtl="0">
              <a:lnSpc>
                <a:spcPct val="100000"/>
              </a:lnSpc>
              <a:spcBef>
                <a:spcPts val="0"/>
              </a:spcBef>
              <a:spcAft>
                <a:spcPts val="0"/>
              </a:spcAft>
              <a:buSzPts val="1400"/>
              <a:buFont typeface="Trebuchet MS"/>
              <a:buChar char="-"/>
              <a:defRPr/>
            </a:pPr>
            <a:r>
              <a:rPr lang="en-GB"/>
              <a:t>Tax incentives for adaptation measures</a:t>
            </a:r>
            <a:endParaRPr/>
          </a:p>
          <a:p>
            <a:pPr marL="914400" lvl="1" indent="-228600" algn="l" rtl="0">
              <a:lnSpc>
                <a:spcPct val="100000"/>
              </a:lnSpc>
              <a:spcBef>
                <a:spcPts val="0"/>
              </a:spcBef>
              <a:spcAft>
                <a:spcPts val="0"/>
              </a:spcAft>
              <a:buSzPts val="1400"/>
              <a:buFont typeface="Trebuchet MS"/>
              <a:buChar char="-"/>
              <a:defRPr/>
            </a:pPr>
            <a:r>
              <a:rPr lang="en-GB"/>
              <a:t>Water pricing during droughts</a:t>
            </a:r>
            <a:endParaRPr/>
          </a:p>
          <a:p>
            <a:pPr marL="457200" lvl="0" indent="-228600" algn="l" rtl="0">
              <a:lnSpc>
                <a:spcPct val="100000"/>
              </a:lnSpc>
              <a:spcBef>
                <a:spcPts val="0"/>
              </a:spcBef>
              <a:spcAft>
                <a:spcPts val="0"/>
              </a:spcAft>
              <a:buSzPts val="1400"/>
              <a:buFont typeface="Trebuchet MS"/>
              <a:buChar char="-"/>
              <a:defRPr/>
            </a:pPr>
            <a:r>
              <a:rPr lang="en-GB" b="1"/>
              <a:t>Educational and Behavioral Change</a:t>
            </a:r>
            <a:endParaRPr/>
          </a:p>
          <a:p>
            <a:pPr marL="914400" lvl="1" indent="-228600" algn="l" rtl="0">
              <a:lnSpc>
                <a:spcPct val="100000"/>
              </a:lnSpc>
              <a:spcBef>
                <a:spcPts val="0"/>
              </a:spcBef>
              <a:spcAft>
                <a:spcPts val="0"/>
              </a:spcAft>
              <a:buSzPts val="1400"/>
              <a:buFont typeface="Trebuchet MS"/>
              <a:buChar char="-"/>
              <a:defRPr/>
            </a:pPr>
            <a:r>
              <a:rPr lang="en-GB"/>
              <a:t>Public awareness campaigns</a:t>
            </a:r>
            <a:endParaRPr/>
          </a:p>
          <a:p>
            <a:pPr marL="914400" lvl="1" indent="-228600" algn="l" rtl="0">
              <a:lnSpc>
                <a:spcPct val="100000"/>
              </a:lnSpc>
              <a:spcBef>
                <a:spcPts val="0"/>
              </a:spcBef>
              <a:spcAft>
                <a:spcPts val="0"/>
              </a:spcAft>
              <a:buSzPts val="1400"/>
              <a:buFont typeface="Trebuchet MS"/>
              <a:buChar char="-"/>
              <a:defRPr/>
            </a:pPr>
            <a:r>
              <a:rPr lang="en-GB"/>
              <a:t>Training on water and energy conservation</a:t>
            </a:r>
            <a:endParaRPr/>
          </a:p>
          <a:p>
            <a:pPr marL="914400" lvl="1" indent="-228600" algn="l" rtl="0">
              <a:lnSpc>
                <a:spcPct val="100000"/>
              </a:lnSpc>
              <a:spcBef>
                <a:spcPts val="0"/>
              </a:spcBef>
              <a:spcAft>
                <a:spcPts val="0"/>
              </a:spcAft>
              <a:buSzPts val="1400"/>
              <a:buFont typeface="Trebuchet MS"/>
              <a:buChar char="-"/>
              <a:defRPr/>
            </a:pPr>
            <a:r>
              <a:rPr lang="en-GB"/>
              <a:t>School and community education on climate risks</a:t>
            </a:r>
            <a:endParaRPr/>
          </a:p>
          <a:p>
            <a:pPr marL="457200" lvl="0" indent="-228600" algn="l" rtl="0">
              <a:lnSpc>
                <a:spcPct val="100000"/>
              </a:lnSpc>
              <a:spcBef>
                <a:spcPts val="0"/>
              </a:spcBef>
              <a:spcAft>
                <a:spcPts val="0"/>
              </a:spcAft>
              <a:buSzPts val="1400"/>
              <a:buFont typeface="Trebuchet MS"/>
              <a:buChar char="-"/>
              <a:defRPr/>
            </a:pPr>
            <a:r>
              <a:rPr lang="en-GB" b="1"/>
              <a:t>Early Warning Systems</a:t>
            </a:r>
            <a:endParaRPr/>
          </a:p>
          <a:p>
            <a:pPr marL="914400" lvl="1" indent="-228600" algn="l" rtl="0">
              <a:lnSpc>
                <a:spcPct val="100000"/>
              </a:lnSpc>
              <a:spcBef>
                <a:spcPts val="0"/>
              </a:spcBef>
              <a:spcAft>
                <a:spcPts val="0"/>
              </a:spcAft>
              <a:buSzPts val="1400"/>
              <a:buFont typeface="Trebuchet MS"/>
              <a:buChar char="-"/>
              <a:defRPr/>
            </a:pPr>
            <a:r>
              <a:rPr lang="en-GB"/>
              <a:t>Real-time alerts for floods, storms, or heatwaves</a:t>
            </a:r>
            <a:endParaRPr/>
          </a:p>
          <a:p>
            <a:pPr marL="914400" lvl="1" indent="-228600" algn="l" rtl="0">
              <a:lnSpc>
                <a:spcPct val="100000"/>
              </a:lnSpc>
              <a:spcBef>
                <a:spcPts val="0"/>
              </a:spcBef>
              <a:spcAft>
                <a:spcPts val="0"/>
              </a:spcAft>
              <a:buSzPts val="1400"/>
              <a:buFont typeface="Trebuchet MS"/>
              <a:buChar char="-"/>
              <a:defRPr/>
            </a:pPr>
            <a:r>
              <a:rPr lang="en-GB"/>
              <a:t>Mobile phone-based notification systems</a:t>
            </a:r>
            <a:endParaRPr/>
          </a:p>
        </p:txBody>
      </p:sp>
      <p:sp>
        <p:nvSpPr>
          <p:cNvPr id="2052516705" name="Google Shape;264;p23: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07141534" name="Google Shape;271;p24: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228600" lvl="0" indent="-228600" algn="l" rtl="0">
              <a:lnSpc>
                <a:spcPct val="105000"/>
              </a:lnSpc>
              <a:spcBef>
                <a:spcPts val="900"/>
              </a:spcBef>
              <a:spcAft>
                <a:spcPts val="0"/>
              </a:spcAft>
              <a:buClr>
                <a:schemeClr val="dk1"/>
              </a:buClr>
              <a:buSzPts val="1100"/>
              <a:buFont typeface="Arial"/>
              <a:buAutoNum type="arabicPeriod"/>
              <a:defRPr/>
            </a:pPr>
            <a:r>
              <a:rPr lang="en-GB" sz="1000">
                <a:solidFill>
                  <a:srgbClr val="7F7F7F"/>
                </a:solidFill>
              </a:rPr>
              <a:t>Understand local climate risks</a:t>
            </a:r>
            <a:endParaRPr/>
          </a:p>
          <a:p>
            <a:pPr marL="685800" lvl="1" indent="-228600" algn="l" rtl="0">
              <a:lnSpc>
                <a:spcPct val="105000"/>
              </a:lnSpc>
              <a:spcBef>
                <a:spcPts val="900"/>
              </a:spcBef>
              <a:spcAft>
                <a:spcPts val="0"/>
              </a:spcAft>
              <a:buClr>
                <a:schemeClr val="dk1"/>
              </a:buClr>
              <a:buSzPts val="1100"/>
              <a:buFont typeface="Arial"/>
              <a:buChar char="•"/>
              <a:defRPr/>
            </a:pPr>
            <a:r>
              <a:rPr lang="en-GB" sz="1000">
                <a:solidFill>
                  <a:srgbClr val="7F7F7F"/>
                </a:solidFill>
              </a:rPr>
              <a:t>Identify most pressing climate hazards</a:t>
            </a:r>
            <a:endParaRPr/>
          </a:p>
          <a:p>
            <a:pPr marL="685800" lvl="1" indent="-228600" algn="l" rtl="0">
              <a:lnSpc>
                <a:spcPct val="105000"/>
              </a:lnSpc>
              <a:spcBef>
                <a:spcPts val="900"/>
              </a:spcBef>
              <a:spcAft>
                <a:spcPts val="0"/>
              </a:spcAft>
              <a:buClr>
                <a:schemeClr val="dk1"/>
              </a:buClr>
              <a:buSzPts val="1100"/>
              <a:buFont typeface="Arial"/>
              <a:buChar char="•"/>
              <a:defRPr/>
            </a:pPr>
            <a:r>
              <a:rPr lang="en-GB" sz="1000">
                <a:solidFill>
                  <a:srgbClr val="7F7F7F"/>
                </a:solidFill>
              </a:rPr>
              <a:t>Use RVA to pinpoint exposed populations, infrastructure and ecosystems </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000">
                <a:solidFill>
                  <a:srgbClr val="7F7F7F"/>
                </a:solidFill>
              </a:rPr>
              <a:t>Consider local context</a:t>
            </a:r>
            <a:endParaRPr/>
          </a:p>
          <a:p>
            <a:pPr marL="685800" lvl="1" indent="-228600" algn="l" rtl="0">
              <a:lnSpc>
                <a:spcPct val="105000"/>
              </a:lnSpc>
              <a:spcBef>
                <a:spcPts val="900"/>
              </a:spcBef>
              <a:spcAft>
                <a:spcPts val="0"/>
              </a:spcAft>
              <a:buClr>
                <a:schemeClr val="dk1"/>
              </a:buClr>
              <a:buSzPts val="1100"/>
              <a:buFont typeface="Arial"/>
              <a:buChar char="•"/>
              <a:defRPr/>
            </a:pPr>
            <a:r>
              <a:rPr lang="en-GB" sz="1000">
                <a:solidFill>
                  <a:srgbClr val="7F7F7F"/>
                </a:solidFill>
              </a:rPr>
              <a:t>Account for geography, climate, land use and community needs</a:t>
            </a:r>
            <a:endParaRPr/>
          </a:p>
          <a:p>
            <a:pPr marL="685800" lvl="1" indent="-228600" algn="l" rtl="0">
              <a:lnSpc>
                <a:spcPct val="105000"/>
              </a:lnSpc>
              <a:spcBef>
                <a:spcPts val="900"/>
              </a:spcBef>
              <a:spcAft>
                <a:spcPts val="0"/>
              </a:spcAft>
              <a:buClr>
                <a:schemeClr val="dk1"/>
              </a:buClr>
              <a:buSzPts val="1100"/>
              <a:buFont typeface="Arial"/>
              <a:buChar char="•"/>
              <a:defRPr/>
            </a:pPr>
            <a:r>
              <a:rPr lang="en-GB" sz="1000">
                <a:solidFill>
                  <a:srgbClr val="7F7F7F"/>
                </a:solidFill>
              </a:rPr>
              <a:t>Urban/rural, coastal/inland, rich/poor, older population/younger population,…</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000">
                <a:solidFill>
                  <a:srgbClr val="7F7F7F"/>
                </a:solidFill>
              </a:rPr>
              <a:t>Match solution type to hazard</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000">
                <a:solidFill>
                  <a:srgbClr val="7F7F7F"/>
                </a:solidFill>
              </a:rPr>
              <a:t>Weight cost, feasibility and maintenance</a:t>
            </a:r>
            <a:endParaRPr/>
          </a:p>
          <a:p>
            <a:pPr marL="685800" lvl="1" indent="-228600" algn="l" rtl="0">
              <a:lnSpc>
                <a:spcPct val="105000"/>
              </a:lnSpc>
              <a:spcBef>
                <a:spcPts val="900"/>
              </a:spcBef>
              <a:spcAft>
                <a:spcPts val="0"/>
              </a:spcAft>
              <a:buClr>
                <a:schemeClr val="dk1"/>
              </a:buClr>
              <a:buSzPts val="1100"/>
              <a:buFont typeface="Arial"/>
              <a:buChar char="•"/>
              <a:defRPr/>
            </a:pPr>
            <a:r>
              <a:rPr lang="en-GB" sz="1000">
                <a:solidFill>
                  <a:srgbClr val="7F7F7F"/>
                </a:solidFill>
              </a:rPr>
              <a:t>Consider budget, technical capacity, long-term upkeep</a:t>
            </a:r>
            <a:endParaRPr/>
          </a:p>
          <a:p>
            <a:pPr marL="685800" lvl="1" indent="-228600" algn="l" rtl="0">
              <a:lnSpc>
                <a:spcPct val="105000"/>
              </a:lnSpc>
              <a:spcBef>
                <a:spcPts val="900"/>
              </a:spcBef>
              <a:spcAft>
                <a:spcPts val="0"/>
              </a:spcAft>
              <a:buClr>
                <a:schemeClr val="dk1"/>
              </a:buClr>
              <a:buSzPts val="1100"/>
              <a:buFont typeface="Arial"/>
              <a:buChar char="•"/>
              <a:defRPr/>
            </a:pPr>
            <a:r>
              <a:rPr lang="en-GB" sz="1000">
                <a:solidFill>
                  <a:srgbClr val="7F7F7F"/>
                </a:solidFill>
              </a:rPr>
              <a:t>Low-cost solutions may be more suitable in some contexts</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000">
                <a:solidFill>
                  <a:srgbClr val="7F7F7F"/>
                </a:solidFill>
              </a:rPr>
              <a:t>Prioritize co-benefits</a:t>
            </a:r>
            <a:endParaRPr/>
          </a:p>
          <a:p>
            <a:pPr marL="685800" lvl="1" indent="-228600" algn="l" rtl="0">
              <a:lnSpc>
                <a:spcPct val="105000"/>
              </a:lnSpc>
              <a:spcBef>
                <a:spcPts val="900"/>
              </a:spcBef>
              <a:spcAft>
                <a:spcPts val="0"/>
              </a:spcAft>
              <a:buClr>
                <a:schemeClr val="dk1"/>
              </a:buClr>
              <a:buSzPts val="1100"/>
              <a:buFont typeface="Arial"/>
              <a:buChar char="•"/>
              <a:defRPr/>
            </a:pPr>
            <a:r>
              <a:rPr lang="en-GB" sz="1000">
                <a:solidFill>
                  <a:srgbClr val="7F7F7F"/>
                </a:solidFill>
              </a:rPr>
              <a:t>Choose solutions that also improve air quality, public health, biodiversity, or social equity </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000">
                <a:solidFill>
                  <a:srgbClr val="7F7F7F"/>
                </a:solidFill>
              </a:rPr>
              <a:t>Use a mix of solutions</a:t>
            </a:r>
            <a:endParaRPr/>
          </a:p>
          <a:p>
            <a:pPr marL="685800" lvl="1" indent="-228600" algn="l" rtl="0">
              <a:lnSpc>
                <a:spcPct val="105000"/>
              </a:lnSpc>
              <a:spcBef>
                <a:spcPts val="900"/>
              </a:spcBef>
              <a:spcAft>
                <a:spcPts val="0"/>
              </a:spcAft>
              <a:buClr>
                <a:schemeClr val="dk1"/>
              </a:buClr>
              <a:buSzPts val="1100"/>
              <a:buFont typeface="Arial"/>
              <a:buChar char="•"/>
              <a:defRPr/>
            </a:pPr>
            <a:r>
              <a:rPr lang="en-GB" sz="1000">
                <a:solidFill>
                  <a:srgbClr val="7F7F7F"/>
                </a:solidFill>
              </a:rPr>
              <a:t>Combine structural, behavioural, technical and NBS</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000">
                <a:solidFill>
                  <a:srgbClr val="7F7F7F"/>
                </a:solidFill>
              </a:rPr>
              <a:t>Engage stakeholders</a:t>
            </a:r>
            <a:endParaRPr/>
          </a:p>
          <a:p>
            <a:pPr marL="685800" lvl="1" indent="-228600" algn="l" rtl="0">
              <a:lnSpc>
                <a:spcPct val="105000"/>
              </a:lnSpc>
              <a:spcBef>
                <a:spcPts val="900"/>
              </a:spcBef>
              <a:spcAft>
                <a:spcPts val="0"/>
              </a:spcAft>
              <a:buClr>
                <a:schemeClr val="dk1"/>
              </a:buClr>
              <a:buSzPts val="1100"/>
              <a:buFont typeface="Arial"/>
              <a:buChar char="•"/>
              <a:defRPr/>
            </a:pPr>
            <a:r>
              <a:rPr lang="en-GB" sz="1000">
                <a:solidFill>
                  <a:srgbClr val="7F7F7F"/>
                </a:solidFill>
              </a:rPr>
              <a:t>Include local stakeholders, residents, engineers, environmental experts</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000">
                <a:solidFill>
                  <a:srgbClr val="7F7F7F"/>
                </a:solidFill>
              </a:rPr>
              <a:t>Check policy and legal alignment</a:t>
            </a:r>
            <a:endParaRPr/>
          </a:p>
          <a:p>
            <a:pPr marL="685800" lvl="1" indent="-228600" algn="l" rtl="0">
              <a:lnSpc>
                <a:spcPct val="105000"/>
              </a:lnSpc>
              <a:spcBef>
                <a:spcPts val="900"/>
              </a:spcBef>
              <a:spcAft>
                <a:spcPts val="0"/>
              </a:spcAft>
              <a:buClr>
                <a:schemeClr val="dk1"/>
              </a:buClr>
              <a:buSzPts val="1100"/>
              <a:buFont typeface="Arial"/>
              <a:buChar char="•"/>
              <a:defRPr/>
            </a:pPr>
            <a:r>
              <a:rPr lang="en-GB" sz="1000">
                <a:solidFill>
                  <a:srgbClr val="7F7F7F"/>
                </a:solidFill>
              </a:rPr>
              <a:t>Ensure the chosen solution fits national or local laws, building codes and development plans</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000">
                <a:solidFill>
                  <a:srgbClr val="7F7F7F"/>
                </a:solidFill>
              </a:rPr>
              <a:t>Plan for flexibility</a:t>
            </a:r>
            <a:endParaRPr/>
          </a:p>
          <a:p>
            <a:pPr marL="685800" lvl="1" indent="-228600" algn="l" rtl="0">
              <a:lnSpc>
                <a:spcPct val="105000"/>
              </a:lnSpc>
              <a:spcBef>
                <a:spcPts val="900"/>
              </a:spcBef>
              <a:spcAft>
                <a:spcPts val="0"/>
              </a:spcAft>
              <a:buClr>
                <a:schemeClr val="dk1"/>
              </a:buClr>
              <a:buSzPts val="1100"/>
              <a:buFont typeface="Arial"/>
              <a:buChar char="•"/>
              <a:defRPr/>
            </a:pPr>
            <a:r>
              <a:rPr lang="en-GB" sz="1000">
                <a:solidFill>
                  <a:srgbClr val="7F7F7F"/>
                </a:solidFill>
              </a:rPr>
              <a:t>Choose solutions that can be scaled up, adjusted  or combined with others</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000">
                <a:solidFill>
                  <a:srgbClr val="7F7F7F"/>
                </a:solidFill>
              </a:rPr>
              <a:t>Monitor and evaluate </a:t>
            </a:r>
            <a:endParaRPr/>
          </a:p>
        </p:txBody>
      </p:sp>
      <p:sp>
        <p:nvSpPr>
          <p:cNvPr id="1141528458" name="Google Shape;272;p24: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64523682" name="Google Shape;278;p25: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 typeface="Trebuchet MS"/>
              <a:buChar char="-"/>
              <a:defRPr/>
            </a:pPr>
            <a:r>
              <a:rPr lang="en-GB"/>
              <a:t>Climate change impacts are interconnected so multi-sectoral plans are needed to coordinate action across sectors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Most popular and most commonly used: SECAP</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b="1"/>
              <a:t>Benefits: </a:t>
            </a:r>
            <a:endParaRPr/>
          </a:p>
          <a:p>
            <a:pPr marL="628650" lvl="1" indent="-171450" algn="l" rtl="0">
              <a:lnSpc>
                <a:spcPct val="100000"/>
              </a:lnSpc>
              <a:spcBef>
                <a:spcPts val="0"/>
              </a:spcBef>
              <a:spcAft>
                <a:spcPts val="0"/>
              </a:spcAft>
              <a:buClr>
                <a:schemeClr val="dk1"/>
              </a:buClr>
              <a:buSzPts val="1400"/>
              <a:buFont typeface="Trebuchet MS"/>
              <a:buChar char="-"/>
              <a:defRPr/>
            </a:pPr>
            <a:r>
              <a:rPr lang="en-GB" b="1"/>
              <a:t>Efficiency</a:t>
            </a:r>
            <a:r>
              <a:rPr lang="en-GB"/>
              <a:t>: Avoids duplication and promotes shared resources.</a:t>
            </a:r>
            <a:endParaRPr/>
          </a:p>
          <a:p>
            <a:pPr marL="628650" lvl="1" indent="-171450" algn="l" rtl="0">
              <a:lnSpc>
                <a:spcPct val="100000"/>
              </a:lnSpc>
              <a:spcBef>
                <a:spcPts val="0"/>
              </a:spcBef>
              <a:spcAft>
                <a:spcPts val="0"/>
              </a:spcAft>
              <a:buClr>
                <a:schemeClr val="dk1"/>
              </a:buClr>
              <a:buSzPts val="1400"/>
              <a:buFont typeface="Trebuchet MS"/>
              <a:buChar char="-"/>
              <a:defRPr/>
            </a:pPr>
            <a:r>
              <a:rPr lang="en-GB" b="1"/>
              <a:t>Risk reduction</a:t>
            </a:r>
            <a:r>
              <a:rPr lang="en-GB"/>
              <a:t>: Minimizes cascading impacts (e.g., heatwaves affecting health, energy demand, and transport).</a:t>
            </a:r>
            <a:endParaRPr/>
          </a:p>
          <a:p>
            <a:pPr marL="628650" lvl="1" indent="-171450" algn="l" rtl="0">
              <a:lnSpc>
                <a:spcPct val="100000"/>
              </a:lnSpc>
              <a:spcBef>
                <a:spcPts val="0"/>
              </a:spcBef>
              <a:spcAft>
                <a:spcPts val="0"/>
              </a:spcAft>
              <a:buClr>
                <a:schemeClr val="dk1"/>
              </a:buClr>
              <a:buSzPts val="1400"/>
              <a:buFont typeface="Trebuchet MS"/>
              <a:buChar char="-"/>
              <a:defRPr/>
            </a:pPr>
            <a:r>
              <a:rPr lang="en-GB" b="1"/>
              <a:t>Better funding opportunities</a:t>
            </a:r>
            <a:r>
              <a:rPr lang="en-GB"/>
              <a:t>: Attracts multi-source financing and donor support.</a:t>
            </a:r>
            <a:endParaRPr/>
          </a:p>
          <a:p>
            <a:pPr marL="628650" lvl="1" indent="-171450" algn="l" rtl="0">
              <a:lnSpc>
                <a:spcPct val="100000"/>
              </a:lnSpc>
              <a:spcBef>
                <a:spcPts val="0"/>
              </a:spcBef>
              <a:spcAft>
                <a:spcPts val="0"/>
              </a:spcAft>
              <a:buClr>
                <a:schemeClr val="dk1"/>
              </a:buClr>
              <a:buSzPts val="1400"/>
              <a:buFont typeface="Trebuchet MS"/>
              <a:buChar char="-"/>
              <a:defRPr/>
            </a:pPr>
            <a:r>
              <a:rPr lang="en-GB" b="1"/>
              <a:t>Improved policy coherence</a:t>
            </a:r>
            <a:r>
              <a:rPr lang="en-GB"/>
              <a:t>: Aligns climate action with other goals like housing, energy access, and biodiversity.</a:t>
            </a:r>
            <a:endParaRPr/>
          </a:p>
        </p:txBody>
      </p:sp>
      <p:sp>
        <p:nvSpPr>
          <p:cNvPr id="211335004" name="Google Shape;279;p25: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06176725" name="Google Shape;285;p26: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https://circular-cities-and-regions.ec.europa.eu/support-materials/synergetic-local-policy-plans/sustainable-energy-and-climate-action-plans-secap</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https://eu-mayors.ec.europa.eu/en/resources/reporting</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https://www.ownyoursecap.eu/</a:t>
            </a:r>
            <a:endParaRPr/>
          </a:p>
        </p:txBody>
      </p:sp>
      <p:sp>
        <p:nvSpPr>
          <p:cNvPr id="1007652595" name="Google Shape;286;p26: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27255910" name="Google Shape;291;p27: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1400"/>
              <a:buFont typeface="Trebuchet MS"/>
              <a:buChar char="-"/>
              <a:defRPr/>
            </a:pPr>
            <a:r>
              <a:rPr lang="en-GB" sz="1000">
                <a:solidFill>
                  <a:srgbClr val="7F7F7F"/>
                </a:solidFill>
              </a:rPr>
              <a:t>Recommended to use the approach and emission factors that are in line with the IPCC, but there is also flexibility to use LCA</a:t>
            </a:r>
            <a:endParaRPr/>
          </a:p>
          <a:p>
            <a:pPr marL="171450" marR="0" lvl="0" indent="-171450" algn="l" rtl="0">
              <a:lnSpc>
                <a:spcPct val="100000"/>
              </a:lnSpc>
              <a:spcBef>
                <a:spcPts val="0"/>
              </a:spcBef>
              <a:spcAft>
                <a:spcPts val="0"/>
              </a:spcAft>
              <a:buClr>
                <a:schemeClr val="dk1"/>
              </a:buClr>
              <a:buSzPts val="1400"/>
              <a:buFont typeface="Trebuchet MS"/>
              <a:buChar char="-"/>
              <a:defRPr/>
            </a:pPr>
            <a:r>
              <a:rPr lang="en-GB" sz="1000">
                <a:solidFill>
                  <a:srgbClr val="7F7F7F"/>
                </a:solidFill>
              </a:rPr>
              <a:t>Emissions from municipal activities should be reported as separate activity sectors to promote the exemplary role of the local authority</a:t>
            </a:r>
            <a:endParaRPr/>
          </a:p>
          <a:p>
            <a:pPr marL="171450" marR="0" lvl="0" indent="-171450" algn="l" rtl="0">
              <a:lnSpc>
                <a:spcPct val="100000"/>
              </a:lnSpc>
              <a:spcBef>
                <a:spcPts val="0"/>
              </a:spcBef>
              <a:spcAft>
                <a:spcPts val="0"/>
              </a:spcAft>
              <a:buClr>
                <a:schemeClr val="dk1"/>
              </a:buClr>
              <a:buSzPts val="1400"/>
              <a:buFont typeface="Trebuchet MS"/>
              <a:buChar char="-"/>
              <a:defRPr/>
            </a:pPr>
            <a:r>
              <a:rPr lang="en-GB" sz="1000">
                <a:solidFill>
                  <a:srgbClr val="7F7F7F"/>
                </a:solidFill>
              </a:rPr>
              <a:t>Methodology mainly focuses on CO2, but other GHGs can also be accounted for such as CH4, N2O or other</a:t>
            </a:r>
            <a:endParaRPr/>
          </a:p>
          <a:p>
            <a:pPr marL="171450" marR="0" lvl="0" indent="-171450" algn="l" rtl="0">
              <a:lnSpc>
                <a:spcPct val="100000"/>
              </a:lnSpc>
              <a:spcBef>
                <a:spcPts val="0"/>
              </a:spcBef>
              <a:spcAft>
                <a:spcPts val="0"/>
              </a:spcAft>
              <a:buClr>
                <a:schemeClr val="dk1"/>
              </a:buClr>
              <a:buSzPts val="1400"/>
              <a:buFont typeface="Trebuchet MS"/>
              <a:buChar char="-"/>
              <a:defRPr/>
            </a:pPr>
            <a:r>
              <a:rPr lang="en-GB"/>
              <a:t> Macro-sectors are the aggregated sectors of the emission inventories, which have sub-sectors called Activity sectors</a:t>
            </a:r>
            <a:endParaRPr/>
          </a:p>
          <a:p>
            <a:pPr marL="171450" marR="0" lvl="0" indent="-171450" algn="l" rtl="0">
              <a:lnSpc>
                <a:spcPct val="100000"/>
              </a:lnSpc>
              <a:spcBef>
                <a:spcPts val="0"/>
              </a:spcBef>
              <a:spcAft>
                <a:spcPts val="0"/>
              </a:spcAft>
              <a:buClr>
                <a:schemeClr val="dk1"/>
              </a:buClr>
              <a:buSzPts val="1400"/>
              <a:buFont typeface="Trebuchet MS"/>
              <a:buChar char="-"/>
              <a:defRPr/>
            </a:pPr>
            <a:r>
              <a:rPr lang="en-GB" sz="1000">
                <a:solidFill>
                  <a:srgbClr val="7F7F7F"/>
                </a:solidFill>
              </a:rPr>
              <a:t>Activity sectors are the ones included in BEI/MEI inventories</a:t>
            </a:r>
            <a:endParaRPr/>
          </a:p>
          <a:p>
            <a:pPr marL="171450" marR="0" lvl="0" indent="-171450" algn="l" rtl="0">
              <a:lnSpc>
                <a:spcPct val="100000"/>
              </a:lnSpc>
              <a:spcBef>
                <a:spcPts val="0"/>
              </a:spcBef>
              <a:spcAft>
                <a:spcPts val="0"/>
              </a:spcAft>
              <a:buClr>
                <a:schemeClr val="dk1"/>
              </a:buClr>
              <a:buSzPts val="1400"/>
              <a:buFont typeface="Trebuchet MS"/>
              <a:buChar char="-"/>
              <a:defRPr/>
            </a:pPr>
            <a:r>
              <a:rPr lang="en-GB" sz="1000">
                <a:solidFill>
                  <a:srgbClr val="7F7F7F"/>
                </a:solidFill>
              </a:rPr>
              <a:t> </a:t>
            </a:r>
            <a:endParaRPr/>
          </a:p>
          <a:p>
            <a:pPr marL="171450" marR="0" lvl="0" indent="-82550" algn="l" rtl="0">
              <a:lnSpc>
                <a:spcPct val="100000"/>
              </a:lnSpc>
              <a:spcBef>
                <a:spcPts val="0"/>
              </a:spcBef>
              <a:spcAft>
                <a:spcPts val="0"/>
              </a:spcAft>
              <a:buClr>
                <a:schemeClr val="dk1"/>
              </a:buClr>
              <a:buSzPts val="1400"/>
              <a:buFont typeface="Trebuchet MS"/>
              <a:buNone/>
              <a:defRPr/>
            </a:pPr>
            <a:endParaRPr sz="1000">
              <a:solidFill>
                <a:srgbClr val="7F7F7F"/>
              </a:solidFill>
            </a:endParaRPr>
          </a:p>
          <a:p>
            <a:pPr marL="0" lvl="0" indent="0" algn="l" rtl="0">
              <a:lnSpc>
                <a:spcPct val="100000"/>
              </a:lnSpc>
              <a:spcBef>
                <a:spcPts val="0"/>
              </a:spcBef>
              <a:spcAft>
                <a:spcPts val="0"/>
              </a:spcAft>
              <a:buClr>
                <a:schemeClr val="dk1"/>
              </a:buClr>
              <a:buSzPts val="1400"/>
              <a:buFont typeface="Trebuchet MS"/>
              <a:buNone/>
              <a:defRPr/>
            </a:pPr>
            <a:endParaRPr/>
          </a:p>
          <a:p>
            <a:pPr marL="0" lvl="0" indent="0" algn="l" rtl="0">
              <a:lnSpc>
                <a:spcPct val="100000"/>
              </a:lnSpc>
              <a:spcBef>
                <a:spcPts val="0"/>
              </a:spcBef>
              <a:spcAft>
                <a:spcPts val="0"/>
              </a:spcAft>
              <a:buClr>
                <a:schemeClr val="dk1"/>
              </a:buClr>
              <a:buSzPts val="1400"/>
              <a:buFont typeface="Trebuchet MS"/>
              <a:buNone/>
              <a:defRPr/>
            </a:pPr>
            <a:endParaRPr/>
          </a:p>
        </p:txBody>
      </p:sp>
      <p:sp>
        <p:nvSpPr>
          <p:cNvPr id="1113834117" name="Google Shape;292;p27: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457383546" name="Google Shape;298;p28:notes"/>
          <p:cNvSpPr/>
          <p:nvPr>
            <p:ph type="sldImg" idx="2"/>
          </p:nvPr>
        </p:nvSpPr>
        <p:spPr bwMode="auto">
          <a:xfrm>
            <a:off x="79375" y="739775"/>
            <a:ext cx="6577013" cy="3700463"/>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61523" name="Google Shape;299;p28:notes"/>
          <p:cNvSpPr txBox="1"/>
          <p:nvPr>
            <p:ph type="body" idx="1"/>
          </p:nvPr>
        </p:nvSpPr>
        <p:spPr bwMode="auto">
          <a:xfrm>
            <a:off x="673577" y="4686499"/>
            <a:ext cx="5388610" cy="4439841"/>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defRPr/>
            </a:pPr>
            <a:endParaRPr/>
          </a:p>
        </p:txBody>
      </p:sp>
      <p:sp>
        <p:nvSpPr>
          <p:cNvPr id="643451199" name="Google Shape;300;p28:notes"/>
          <p:cNvSpPr txBox="1"/>
          <p:nvPr>
            <p:ph type="sldNum" idx="12"/>
          </p:nvPr>
        </p:nvSpPr>
        <p:spPr bwMode="auto">
          <a:xfrm>
            <a:off x="3815373" y="9371285"/>
            <a:ext cx="2918831" cy="493316"/>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052969541" name="Google Shape;306;p29: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https://eu-mayors.ec.europa.eu/sites/default/files/2025-03/Reference%20guide%20for%20Regional%20SECAPs%20Assessment%20Framework.pdf</a:t>
            </a:r>
            <a:endParaRPr/>
          </a:p>
        </p:txBody>
      </p:sp>
      <p:sp>
        <p:nvSpPr>
          <p:cNvPr id="320430080" name="Google Shape;307;p29: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66499721" name="Google Shape;313;p30: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285750" lvl="0" indent="-285750" algn="l" rtl="0">
              <a:lnSpc>
                <a:spcPct val="105000"/>
              </a:lnSpc>
              <a:spcBef>
                <a:spcPts val="900"/>
              </a:spcBef>
              <a:spcAft>
                <a:spcPts val="0"/>
              </a:spcAft>
              <a:buClr>
                <a:schemeClr val="dk1"/>
              </a:buClr>
              <a:buSzPts val="1100"/>
              <a:buFont typeface="Trebuchet MS"/>
              <a:buChar char="-"/>
              <a:defRPr/>
            </a:pPr>
            <a:r>
              <a:rPr lang="en-GB" sz="1400">
                <a:solidFill>
                  <a:srgbClr val="7F7F7F"/>
                </a:solidFill>
              </a:rPr>
              <a:t>Methodology: </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Focus on final energy consumption</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Focus on the geographical jurisdiction of the local authority</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Allocates emissions to the consumption side</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Bottom-up collection of data (whenever possible and relevant use locally sourced data instead of nationally)</a:t>
            </a:r>
            <a:endParaRPr/>
          </a:p>
          <a:p>
            <a:pPr marL="742950" lvl="1"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Monitoring the progress towards the target</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Relevant: using relevant and available data while still offering a complete assessment</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Flexible: Simple to use for different contexts and sizes of municipalities</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200">
                <a:solidFill>
                  <a:srgbClr val="7F7F7F"/>
                </a:solidFill>
              </a:rPr>
              <a:t>Accurate: represents reality at the local level by using locally sourced data and consistently reports on the progress</a:t>
            </a:r>
            <a:endParaRPr/>
          </a:p>
          <a:p>
            <a:pPr marL="285750" lvl="0" indent="-285750" algn="l" rtl="0">
              <a:lnSpc>
                <a:spcPct val="105000"/>
              </a:lnSpc>
              <a:spcBef>
                <a:spcPts val="900"/>
              </a:spcBef>
              <a:spcAft>
                <a:spcPts val="0"/>
              </a:spcAft>
              <a:buClr>
                <a:schemeClr val="dk1"/>
              </a:buClr>
              <a:buSzPts val="1100"/>
              <a:buFont typeface="Trebuchet MS"/>
              <a:buChar char="-"/>
              <a:defRPr/>
            </a:pPr>
            <a:r>
              <a:rPr lang="en-GB" sz="1000">
                <a:solidFill>
                  <a:srgbClr val="7F7F7F"/>
                </a:solidFill>
              </a:rPr>
              <a:t>Should cover 4 key sectors: </a:t>
            </a:r>
            <a:r>
              <a:rPr lang="en-GB" sz="1200">
                <a:solidFill>
                  <a:srgbClr val="7F7F7F"/>
                </a:solidFill>
              </a:rPr>
              <a:t>Municipal, Tertiary, Residential, Transport</a:t>
            </a:r>
            <a:endParaRPr sz="1000">
              <a:solidFill>
                <a:srgbClr val="7F7F7F"/>
              </a:solidFill>
            </a:endParaRPr>
          </a:p>
          <a:p>
            <a:pPr marL="171450" marR="0" lvl="0" indent="-82550" algn="l" rtl="0">
              <a:lnSpc>
                <a:spcPct val="100000"/>
              </a:lnSpc>
              <a:spcBef>
                <a:spcPts val="0"/>
              </a:spcBef>
              <a:spcAft>
                <a:spcPts val="0"/>
              </a:spcAft>
              <a:buClr>
                <a:schemeClr val="dk1"/>
              </a:buClr>
              <a:buSzPts val="1400"/>
              <a:buFont typeface="Trebuchet MS"/>
              <a:buNone/>
              <a:defRPr/>
            </a:pPr>
            <a:endParaRPr sz="1000">
              <a:solidFill>
                <a:srgbClr val="7F7F7F"/>
              </a:solidFill>
            </a:endParaRPr>
          </a:p>
          <a:p>
            <a:pPr marL="0" lvl="0" indent="0" algn="l" rtl="0">
              <a:lnSpc>
                <a:spcPct val="100000"/>
              </a:lnSpc>
              <a:spcBef>
                <a:spcPts val="0"/>
              </a:spcBef>
              <a:spcAft>
                <a:spcPts val="0"/>
              </a:spcAft>
              <a:buClr>
                <a:schemeClr val="dk1"/>
              </a:buClr>
              <a:buSzPts val="1400"/>
              <a:buFont typeface="Trebuchet MS"/>
              <a:buNone/>
              <a:defRPr/>
            </a:pPr>
            <a:endParaRPr/>
          </a:p>
          <a:p>
            <a:pPr marL="0" lvl="0" indent="0" algn="l" rtl="0">
              <a:lnSpc>
                <a:spcPct val="100000"/>
              </a:lnSpc>
              <a:spcBef>
                <a:spcPts val="0"/>
              </a:spcBef>
              <a:spcAft>
                <a:spcPts val="0"/>
              </a:spcAft>
              <a:buClr>
                <a:schemeClr val="dk1"/>
              </a:buClr>
              <a:buSzPts val="1400"/>
              <a:buFont typeface="Trebuchet MS"/>
              <a:buNone/>
              <a:defRPr/>
            </a:pPr>
            <a:endParaRPr/>
          </a:p>
        </p:txBody>
      </p:sp>
      <p:sp>
        <p:nvSpPr>
          <p:cNvPr id="1566358148" name="Google Shape;314;p30: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51394084" name="Google Shape;320;p31: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171450" marR="0" lvl="0" indent="-82550" algn="l" rtl="0">
              <a:lnSpc>
                <a:spcPct val="100000"/>
              </a:lnSpc>
              <a:spcBef>
                <a:spcPts val="0"/>
              </a:spcBef>
              <a:spcAft>
                <a:spcPts val="0"/>
              </a:spcAft>
              <a:buClr>
                <a:schemeClr val="dk1"/>
              </a:buClr>
              <a:buSzPts val="1400"/>
              <a:buFont typeface="Trebuchet MS"/>
              <a:buNone/>
              <a:defRPr/>
            </a:pPr>
            <a:endParaRPr sz="1000">
              <a:solidFill>
                <a:srgbClr val="7F7F7F"/>
              </a:solidFill>
            </a:endParaRPr>
          </a:p>
          <a:p>
            <a:pPr marL="0" lvl="0" indent="0" algn="l" rtl="0">
              <a:lnSpc>
                <a:spcPct val="100000"/>
              </a:lnSpc>
              <a:spcBef>
                <a:spcPts val="0"/>
              </a:spcBef>
              <a:spcAft>
                <a:spcPts val="0"/>
              </a:spcAft>
              <a:buClr>
                <a:schemeClr val="dk1"/>
              </a:buClr>
              <a:buSzPts val="1400"/>
              <a:buFont typeface="Trebuchet MS"/>
              <a:buNone/>
              <a:defRPr/>
            </a:pPr>
            <a:endParaRPr/>
          </a:p>
          <a:p>
            <a:pPr marL="0" lvl="0" indent="0" algn="l" rtl="0">
              <a:lnSpc>
                <a:spcPct val="100000"/>
              </a:lnSpc>
              <a:spcBef>
                <a:spcPts val="0"/>
              </a:spcBef>
              <a:spcAft>
                <a:spcPts val="0"/>
              </a:spcAft>
              <a:buClr>
                <a:schemeClr val="dk1"/>
              </a:buClr>
              <a:buSzPts val="1400"/>
              <a:buFont typeface="Trebuchet MS"/>
              <a:buNone/>
              <a:defRPr/>
            </a:pPr>
            <a:endParaRPr/>
          </a:p>
        </p:txBody>
      </p:sp>
      <p:sp>
        <p:nvSpPr>
          <p:cNvPr id="1893347095" name="Google Shape;321;p31: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873151427" name="Google Shape;327;p32: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Trebuchet MS"/>
              <a:buNone/>
              <a:defRPr/>
            </a:pPr>
            <a:r>
              <a:rPr lang="en-GB" sz="1000">
                <a:solidFill>
                  <a:srgbClr val="7F7F7F"/>
                </a:solidFill>
              </a:rPr>
              <a:t>If relevant, the following should also be included:</a:t>
            </a:r>
            <a:endParaRPr/>
          </a:p>
          <a:p>
            <a:pPr marL="171450" marR="0" lvl="0" indent="-171450" algn="l" rtl="0">
              <a:lnSpc>
                <a:spcPct val="100000"/>
              </a:lnSpc>
              <a:spcBef>
                <a:spcPts val="0"/>
              </a:spcBef>
              <a:spcAft>
                <a:spcPts val="0"/>
              </a:spcAft>
              <a:buClr>
                <a:schemeClr val="dk1"/>
              </a:buClr>
              <a:buSzPts val="1400"/>
              <a:buFont typeface="Trebuchet MS"/>
              <a:buChar char="-"/>
              <a:defRPr/>
            </a:pPr>
            <a:r>
              <a:rPr lang="en-GB" sz="1000">
                <a:solidFill>
                  <a:srgbClr val="7F7F7F"/>
                </a:solidFill>
              </a:rPr>
              <a:t>Population in target year (mandatory for per capita target) </a:t>
            </a:r>
            <a:endParaRPr/>
          </a:p>
          <a:p>
            <a:pPr marL="171450" marR="0" lvl="0" indent="-171450" algn="l" rtl="0">
              <a:lnSpc>
                <a:spcPct val="100000"/>
              </a:lnSpc>
              <a:spcBef>
                <a:spcPts val="0"/>
              </a:spcBef>
              <a:spcAft>
                <a:spcPts val="0"/>
              </a:spcAft>
              <a:buClr>
                <a:schemeClr val="dk1"/>
              </a:buClr>
              <a:buSzPts val="1400"/>
              <a:buFont typeface="Trebuchet MS"/>
              <a:buChar char="-"/>
              <a:defRPr/>
            </a:pPr>
            <a:r>
              <a:rPr lang="en-GB" sz="1000">
                <a:solidFill>
                  <a:srgbClr val="7F7F7F"/>
                </a:solidFill>
              </a:rPr>
              <a:t>Inclusion of activity sectors other than key sectors </a:t>
            </a:r>
            <a:endParaRPr/>
          </a:p>
          <a:p>
            <a:pPr marL="171450" marR="0" lvl="0" indent="-171450" algn="l" rtl="0">
              <a:lnSpc>
                <a:spcPct val="100000"/>
              </a:lnSpc>
              <a:spcBef>
                <a:spcPts val="0"/>
              </a:spcBef>
              <a:spcAft>
                <a:spcPts val="0"/>
              </a:spcAft>
              <a:buClr>
                <a:schemeClr val="dk1"/>
              </a:buClr>
              <a:buSzPts val="1400"/>
              <a:buFont typeface="Trebuchet MS"/>
              <a:buChar char="-"/>
              <a:defRPr/>
            </a:pPr>
            <a:r>
              <a:rPr lang="en-GB" sz="1000">
                <a:solidFill>
                  <a:srgbClr val="7F7F7F"/>
                </a:solidFill>
              </a:rPr>
              <a:t>Particular inventory method, assumptions, or tools used</a:t>
            </a:r>
            <a:endParaRPr/>
          </a:p>
          <a:p>
            <a:pPr marL="171450" marR="0" lvl="0" indent="-171450" algn="l" rtl="0">
              <a:lnSpc>
                <a:spcPct val="100000"/>
              </a:lnSpc>
              <a:spcBef>
                <a:spcPts val="0"/>
              </a:spcBef>
              <a:spcAft>
                <a:spcPts val="0"/>
              </a:spcAft>
              <a:buClr>
                <a:schemeClr val="dk1"/>
              </a:buClr>
              <a:buSzPts val="1400"/>
              <a:buFont typeface="Trebuchet MS"/>
              <a:buChar char="-"/>
              <a:defRPr/>
            </a:pPr>
            <a:r>
              <a:rPr lang="en-GB" sz="1000">
                <a:solidFill>
                  <a:srgbClr val="7F7F7F"/>
                </a:solidFill>
              </a:rPr>
              <a:t>Clear reference to the BEI inventory report</a:t>
            </a:r>
            <a:endParaRPr/>
          </a:p>
          <a:p>
            <a:pPr marL="0" lvl="0" indent="0" algn="l" rtl="0">
              <a:lnSpc>
                <a:spcPct val="100000"/>
              </a:lnSpc>
              <a:spcBef>
                <a:spcPts val="0"/>
              </a:spcBef>
              <a:spcAft>
                <a:spcPts val="0"/>
              </a:spcAft>
              <a:buClr>
                <a:schemeClr val="dk1"/>
              </a:buClr>
              <a:buSzPts val="1400"/>
              <a:buFont typeface="Trebuchet MS"/>
              <a:buNone/>
              <a:defRPr/>
            </a:pPr>
            <a:endParaRPr/>
          </a:p>
          <a:p>
            <a:pPr marL="0" lvl="0" indent="0" algn="l" rtl="0">
              <a:lnSpc>
                <a:spcPct val="100000"/>
              </a:lnSpc>
              <a:spcBef>
                <a:spcPts val="0"/>
              </a:spcBef>
              <a:spcAft>
                <a:spcPts val="0"/>
              </a:spcAft>
              <a:buClr>
                <a:schemeClr val="dk1"/>
              </a:buClr>
              <a:buSzPts val="1400"/>
              <a:buFont typeface="Trebuchet MS"/>
              <a:buNone/>
              <a:defRPr/>
            </a:pPr>
            <a:endParaRPr/>
          </a:p>
        </p:txBody>
      </p:sp>
      <p:sp>
        <p:nvSpPr>
          <p:cNvPr id="1790238857" name="Google Shape;328;p32: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08858856" name="Google Shape;334;p33: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911200904" name="Google Shape;335;p33: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953542332" name="Google Shape;341;p34: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a:p>
            <a:pPr marL="0" lvl="0" indent="0" algn="l" rtl="0">
              <a:lnSpc>
                <a:spcPct val="100000"/>
              </a:lnSpc>
              <a:spcBef>
                <a:spcPts val="0"/>
              </a:spcBef>
              <a:spcAft>
                <a:spcPts val="0"/>
              </a:spcAft>
              <a:buClr>
                <a:schemeClr val="dk1"/>
              </a:buClr>
              <a:buSzPts val="1400"/>
              <a:buFont typeface="Trebuchet MS"/>
              <a:buNone/>
              <a:defRPr/>
            </a:pPr>
            <a:endParaRPr/>
          </a:p>
        </p:txBody>
      </p:sp>
      <p:sp>
        <p:nvSpPr>
          <p:cNvPr id="741126185" name="Google Shape;342;p34: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125640350" name="Google Shape;347;p35: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a:p>
            <a:pPr marL="0" lvl="0" indent="0" algn="l" rtl="0">
              <a:lnSpc>
                <a:spcPct val="100000"/>
              </a:lnSpc>
              <a:spcBef>
                <a:spcPts val="0"/>
              </a:spcBef>
              <a:spcAft>
                <a:spcPts val="0"/>
              </a:spcAft>
              <a:buClr>
                <a:schemeClr val="dk1"/>
              </a:buClr>
              <a:buSzPts val="1400"/>
              <a:buFont typeface="Trebuchet MS"/>
              <a:buNone/>
              <a:defRPr/>
            </a:pPr>
            <a:endParaRPr/>
          </a:p>
        </p:txBody>
      </p:sp>
      <p:sp>
        <p:nvSpPr>
          <p:cNvPr id="1057058947" name="Google Shape;348;p35: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52146582" name="Google Shape;354;p36: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a:p>
            <a:pPr marL="0" lvl="0" indent="0" algn="l" rtl="0">
              <a:lnSpc>
                <a:spcPct val="100000"/>
              </a:lnSpc>
              <a:spcBef>
                <a:spcPts val="0"/>
              </a:spcBef>
              <a:spcAft>
                <a:spcPts val="0"/>
              </a:spcAft>
              <a:buClr>
                <a:schemeClr val="dk1"/>
              </a:buClr>
              <a:buSzPts val="1400"/>
              <a:buFont typeface="Trebuchet MS"/>
              <a:buNone/>
              <a:defRPr/>
            </a:pPr>
            <a:endParaRPr/>
          </a:p>
        </p:txBody>
      </p:sp>
      <p:sp>
        <p:nvSpPr>
          <p:cNvPr id="1930530806" name="Google Shape;355;p36: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11972629" name="Google Shape;361;p37:notes"/>
          <p:cNvSpPr txBox="1"/>
          <p:nvPr>
            <p:ph type="body" idx="1"/>
          </p:nvPr>
        </p:nvSpPr>
        <p:spPr bwMode="auto">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r>
              <a:rPr lang="en-GB"/>
              <a:t>Additional resources: </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https://climatescreeningtools.worldbank.org/</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https://climate-adapt.eea.europa.eu/en/mission/knowledge-and-data/regional-adaptation-support-tool/step-2-assessing-climate-change-risks-and-vulnerabilities</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https://www.ipcc.ch/report/ar6/wg2/downloads/report/IPCC_AR6_WGII_TechnicalSummary.pdf</a:t>
            </a:r>
            <a:endParaRPr/>
          </a:p>
          <a:p>
            <a:pPr marL="171450" lvl="0" indent="-171450" algn="l" rtl="0">
              <a:lnSpc>
                <a:spcPct val="100000"/>
              </a:lnSpc>
              <a:spcBef>
                <a:spcPts val="0"/>
              </a:spcBef>
              <a:spcAft>
                <a:spcPts val="0"/>
              </a:spcAft>
              <a:buClr>
                <a:schemeClr val="dk1"/>
              </a:buClr>
              <a:buSzPts val="1400"/>
              <a:buFont typeface="Trebuchet MS"/>
              <a:buChar char="-"/>
              <a:defRPr/>
            </a:pPr>
            <a:r>
              <a:rPr lang="en-GB"/>
              <a:t>https://climate-adapt.eea.europa.eu/en/knowledge/tools/adaptation-support-tool</a:t>
            </a:r>
            <a:endParaRPr/>
          </a:p>
          <a:p>
            <a:pPr marL="171450" lvl="0" indent="-82550" algn="l" rtl="0">
              <a:lnSpc>
                <a:spcPct val="100000"/>
              </a:lnSpc>
              <a:spcBef>
                <a:spcPts val="0"/>
              </a:spcBef>
              <a:spcAft>
                <a:spcPts val="0"/>
              </a:spcAft>
              <a:buClr>
                <a:schemeClr val="dk1"/>
              </a:buClr>
              <a:buSzPts val="1400"/>
              <a:buFont typeface="Trebuchet MS"/>
              <a:buNone/>
              <a:defRPr/>
            </a:pPr>
            <a:endParaRPr/>
          </a:p>
        </p:txBody>
      </p:sp>
      <p:sp>
        <p:nvSpPr>
          <p:cNvPr id="1962275432" name="Google Shape;362;p37:notes"/>
          <p:cNvSpPr/>
          <p:nvPr>
            <p:ph type="sldImg" idx="2"/>
          </p:nvPr>
        </p:nvSpPr>
        <p:spPr bwMode="auto">
          <a:xfrm>
            <a:off x="409575" y="1233488"/>
            <a:ext cx="5916613" cy="3328987"/>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Start" preserve="0" showMasterPhAnim="0" showMasterSp="0" userDrawn="1">
  <p:cSld name="Timeline Start">
    <p:spTree>
      <p:nvGrpSpPr>
        <p:cNvPr id="1" name=""/>
        <p:cNvGrpSpPr/>
        <p:nvPr/>
      </p:nvGrpSpPr>
      <p:grpSpPr bwMode="auto">
        <a:xfrm>
          <a:off x="0" y="0"/>
          <a:ext cx="0" cy="0"/>
          <a:chOff x="0" y="0"/>
          <a:chExt cx="0" cy="0"/>
        </a:xfrm>
      </p:grpSpPr>
      <p:cxnSp>
        <p:nvCxnSpPr>
          <p:cNvPr id="1391983207" name="Google Shape;15;p39"/>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577598348" name="Google Shape;16;p39"/>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Content" preserve="0" showMasterPhAnim="0" showMasterSp="1" userDrawn="1">
  <p:cSld name="Title and Content">
    <p:spTree>
      <p:nvGrpSpPr>
        <p:cNvPr id="1" name=""/>
        <p:cNvGrpSpPr/>
        <p:nvPr/>
      </p:nvGrpSpPr>
      <p:grpSpPr bwMode="auto">
        <a:xfrm>
          <a:off x="0" y="0"/>
          <a:ext cx="0" cy="0"/>
          <a:chOff x="0" y="0"/>
          <a:chExt cx="0" cy="0"/>
        </a:xfrm>
      </p:grpSpPr>
      <p:sp>
        <p:nvSpPr>
          <p:cNvPr id="1993387996" name="Google Shape;18;p40"/>
          <p:cNvSpPr txBox="1"/>
          <p:nvPr>
            <p:ph type="title"/>
          </p:nvPr>
        </p:nvSpPr>
        <p:spPr bwMode="auto">
          <a:xfrm>
            <a:off x="1657351" y="273844"/>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67094182" name="Google Shape;19;p40"/>
          <p:cNvSpPr txBox="1"/>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43944093" name="Google Shape;20;p40"/>
          <p:cNvSpPr txBox="1"/>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462896114" name="Google Shape;21;p40"/>
          <p:cNvSpPr txBox="1"/>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marL="0" lvl="0" indent="0" algn="r" rtl="0">
              <a:spcBef>
                <a:spcPts val="0"/>
              </a:spcBef>
              <a:spcAft>
                <a:spcPts val="0"/>
              </a:spcAft>
              <a:buNone/>
              <a:defRPr/>
            </a:pPr>
            <a:fld id="{00000000-1234-1234-1234-123412341234}" type="slidenum">
              <a:rPr lang="en-GB"/>
              <a:t>‹#›</a:t>
            </a:fld>
            <a:endParaRPr/>
          </a:p>
        </p:txBody>
      </p:sp>
      <p:sp>
        <p:nvSpPr>
          <p:cNvPr id="211734357" name="Google Shape;22;p40"/>
          <p:cNvSpPr txBox="1"/>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200" lvl="0" indent="-342900" algn="l">
              <a:lnSpc>
                <a:spcPct val="90000"/>
              </a:lnSpc>
              <a:spcBef>
                <a:spcPts val="750"/>
              </a:spcBef>
              <a:spcAft>
                <a:spcPts val="0"/>
              </a:spcAft>
              <a:buClr>
                <a:srgbClr val="144194"/>
              </a:buClr>
              <a:buSzPts val="1800"/>
              <a:buChar char="•"/>
              <a:defRPr/>
            </a:lvl1pPr>
            <a:lvl2pPr marL="914400" lvl="1" indent="-342900" algn="l">
              <a:lnSpc>
                <a:spcPct val="90000"/>
              </a:lnSpc>
              <a:spcBef>
                <a:spcPts val="375"/>
              </a:spcBef>
              <a:spcAft>
                <a:spcPts val="0"/>
              </a:spcAft>
              <a:buClr>
                <a:srgbClr val="144194"/>
              </a:buClr>
              <a:buSzPts val="1800"/>
              <a:buChar char="•"/>
              <a:defRPr/>
            </a:lvl2pPr>
            <a:lvl3pPr marL="1371600" lvl="2" indent="-342900" algn="l">
              <a:lnSpc>
                <a:spcPct val="90000"/>
              </a:lnSpc>
              <a:spcBef>
                <a:spcPts val="375"/>
              </a:spcBef>
              <a:spcAft>
                <a:spcPts val="0"/>
              </a:spcAft>
              <a:buClr>
                <a:srgbClr val="144194"/>
              </a:buClr>
              <a:buSzPts val="1800"/>
              <a:buChar char="•"/>
              <a:defRPr/>
            </a:lvl3pPr>
            <a:lvl4pPr marL="1828800" lvl="3" indent="-342900" algn="l">
              <a:lnSpc>
                <a:spcPct val="90000"/>
              </a:lnSpc>
              <a:spcBef>
                <a:spcPts val="375"/>
              </a:spcBef>
              <a:spcAft>
                <a:spcPts val="0"/>
              </a:spcAft>
              <a:buClr>
                <a:srgbClr val="144194"/>
              </a:buClr>
              <a:buSzPts val="1800"/>
              <a:buChar char="•"/>
              <a:defRPr/>
            </a:lvl4pPr>
            <a:lvl5pPr marL="2286000" lvl="4" indent="-342900" algn="l">
              <a:lnSpc>
                <a:spcPct val="90000"/>
              </a:lnSpc>
              <a:spcBef>
                <a:spcPts val="375"/>
              </a:spcBef>
              <a:spcAft>
                <a:spcPts val="0"/>
              </a:spcAft>
              <a:buClr>
                <a:srgbClr val="144194"/>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Slide - light" preserve="0" showMasterPhAnim="0" showMasterSp="1" userDrawn="1">
  <p:cSld name="Title Slide - light">
    <p:spTree>
      <p:nvGrpSpPr>
        <p:cNvPr id="1" name=""/>
        <p:cNvGrpSpPr/>
        <p:nvPr/>
      </p:nvGrpSpPr>
      <p:grpSpPr bwMode="auto">
        <a:xfrm>
          <a:off x="0" y="0"/>
          <a:ext cx="0" cy="0"/>
          <a:chOff x="0" y="0"/>
          <a:chExt cx="0" cy="0"/>
        </a:xfrm>
      </p:grpSpPr>
      <p:sp>
        <p:nvSpPr>
          <p:cNvPr id="1431104367" name="Google Shape;24;p41"/>
          <p:cNvSpPr/>
          <p:nvPr/>
        </p:nvSpPr>
        <p:spPr bwMode="auto">
          <a:xfrm>
            <a:off x="0" y="4141550"/>
            <a:ext cx="9144000" cy="99749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619462208" name="Google Shape;25;p41"/>
          <p:cNvSpPr txBox="1"/>
          <p:nvPr>
            <p:ph type="body" idx="1"/>
          </p:nvPr>
        </p:nvSpPr>
        <p:spPr bwMode="auto">
          <a:xfrm>
            <a:off x="358775" y="1122934"/>
            <a:ext cx="6524625" cy="981075"/>
          </a:xfrm>
          <a:prstGeom prst="rect">
            <a:avLst/>
          </a:prstGeom>
          <a:noFill/>
          <a:ln>
            <a:noFill/>
          </a:ln>
        </p:spPr>
        <p:txBody>
          <a:bodyPr spcFirstLastPara="1" wrap="square" lIns="217575" tIns="108775" rIns="217575" bIns="108775" anchor="t" anchorCtr="0">
            <a:normAutofit/>
          </a:bodyPr>
          <a:lstStyle>
            <a:lvl1pPr marL="457200" lvl="0" indent="-228600" algn="l">
              <a:lnSpc>
                <a:spcPct val="100000"/>
              </a:lnSpc>
              <a:spcBef>
                <a:spcPts val="0"/>
              </a:spcBef>
              <a:spcAft>
                <a:spcPts val="0"/>
              </a:spcAft>
              <a:buSzPts val="2400"/>
              <a:buNone/>
              <a:defRPr sz="30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91645764" name="Google Shape;26;p41"/>
          <p:cNvSpPr/>
          <p:nvPr/>
        </p:nvSpPr>
        <p:spPr bwMode="auto">
          <a:xfrm rot="2654194">
            <a:off x="5682589" y="1643205"/>
            <a:ext cx="1775365" cy="1289096"/>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634194942" name="Google Shape;27;p41"/>
          <p:cNvSpPr/>
          <p:nvPr/>
        </p:nvSpPr>
        <p:spPr bwMode="auto">
          <a:xfrm rot="2654194">
            <a:off x="3015230" y="2577859"/>
            <a:ext cx="963800" cy="1159461"/>
          </a:xfrm>
          <a:custGeom>
            <a:avLst/>
            <a:gdLst/>
            <a:ahLst/>
            <a:cxnLst/>
            <a:rect l="l" t="t" r="r" b="b"/>
            <a:pathLst>
              <a:path w="1808" h="2175" fill="norm" stroke="1" extrusionOk="0">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876916696" name="Google Shape;28;p41"/>
          <p:cNvSpPr/>
          <p:nvPr/>
        </p:nvSpPr>
        <p:spPr bwMode="auto">
          <a:xfrm rot="2654194">
            <a:off x="3661174" y="1663299"/>
            <a:ext cx="1821652" cy="1578517"/>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417412088" name="Google Shape;29;p41"/>
          <p:cNvSpPr/>
          <p:nvPr/>
        </p:nvSpPr>
        <p:spPr bwMode="auto">
          <a:xfrm rot="-8360991">
            <a:off x="6899821" y="2238847"/>
            <a:ext cx="1098873" cy="816415"/>
          </a:xfrm>
          <a:custGeom>
            <a:avLst/>
            <a:gdLst/>
            <a:ahLst/>
            <a:cxnLst/>
            <a:rect l="l" t="t" r="r" b="b"/>
            <a:pathLst>
              <a:path w="1875" h="1391" fill="norm" stroke="1" extrusionOk="0">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431658563" name="Google Shape;30;p41"/>
          <p:cNvSpPr/>
          <p:nvPr/>
        </p:nvSpPr>
        <p:spPr bwMode="auto">
          <a:xfrm rot="2654194">
            <a:off x="1796542" y="2757811"/>
            <a:ext cx="1411316" cy="1197055"/>
          </a:xfrm>
          <a:custGeom>
            <a:avLst/>
            <a:gdLst/>
            <a:ahLst/>
            <a:cxnLst/>
            <a:rect l="l" t="t" r="r" b="b"/>
            <a:pathLst>
              <a:path w="2407" h="2041" fill="norm" stroke="1" extrusionOk="0">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837114436" name="Google Shape;31;p41"/>
          <p:cNvSpPr/>
          <p:nvPr/>
        </p:nvSpPr>
        <p:spPr bwMode="auto">
          <a:xfrm rot="2654194">
            <a:off x="4906581" y="2127987"/>
            <a:ext cx="1435015" cy="2054098"/>
          </a:xfrm>
          <a:custGeom>
            <a:avLst/>
            <a:gdLst/>
            <a:ahLst/>
            <a:cxnLst/>
            <a:rect l="l" t="t" r="r" b="b"/>
            <a:pathLst>
              <a:path w="2448" h="3502" fill="norm" stroke="1" extrusionOk="0">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177554048" name="Google Shape;32;p41"/>
          <p:cNvSpPr/>
          <p:nvPr/>
        </p:nvSpPr>
        <p:spPr bwMode="auto">
          <a:xfrm rot="2654194">
            <a:off x="2548038" y="2509086"/>
            <a:ext cx="1054815" cy="645464"/>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768665360" name="Google Shape;33;p41"/>
          <p:cNvSpPr/>
          <p:nvPr/>
        </p:nvSpPr>
        <p:spPr bwMode="auto">
          <a:xfrm rot="2654194">
            <a:off x="6769924" y="1297758"/>
            <a:ext cx="811578" cy="961513"/>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dist="139700" dir="2520000" sx="92000" sy="92000" algn="ctr" rotWithShape="0">
              <a:srgbClr val="000000">
                <a:alpha val="18039"/>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975542929" name="Google Shape;34;p41"/>
          <p:cNvSpPr/>
          <p:nvPr/>
        </p:nvSpPr>
        <p:spPr bwMode="auto">
          <a:xfrm rot="9190018">
            <a:off x="3887684" y="3559733"/>
            <a:ext cx="1368634" cy="1185963"/>
          </a:xfrm>
          <a:custGeom>
            <a:avLst/>
            <a:gdLst/>
            <a:ahLst/>
            <a:cxnLst/>
            <a:rect l="l" t="t" r="r" b="b"/>
            <a:pathLst>
              <a:path w="2825" h="2446" fill="norm" stroke="1" extrusionOk="0">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nvGrpSpPr>
          <p:cNvPr id="1531663008" name="Google Shape;35;p41"/>
          <p:cNvGrpSpPr/>
          <p:nvPr/>
        </p:nvGrpSpPr>
        <p:grpSpPr bwMode="auto">
          <a:xfrm>
            <a:off x="-715024" y="1671219"/>
            <a:ext cx="4169925" cy="3905352"/>
            <a:chOff x="-586420" y="1648608"/>
            <a:chExt cx="4586919" cy="4295887"/>
          </a:xfrm>
        </p:grpSpPr>
        <p:sp>
          <p:nvSpPr>
            <p:cNvPr id="36" name="Google Shape;36;p41"/>
            <p:cNvSpPr/>
            <p:nvPr/>
          </p:nvSpPr>
          <p:spPr bwMode="auto">
            <a:xfrm rot="2654194">
              <a:off x="-333967" y="3455480"/>
              <a:ext cx="2264054" cy="1643932"/>
            </a:xfrm>
            <a:custGeom>
              <a:avLst/>
              <a:gdLst/>
              <a:ahLst/>
              <a:cxnLst/>
              <a:rect l="l" t="t" r="r" b="b"/>
              <a:pathLst>
                <a:path w="2752" h="1998" fill="norm" stroke="1" extrusionOk="0">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7" name="Google Shape;37;p41"/>
            <p:cNvSpPr/>
            <p:nvPr/>
          </p:nvSpPr>
          <p:spPr bwMode="auto">
            <a:xfrm rot="2654194">
              <a:off x="-31981" y="1854504"/>
              <a:ext cx="1138472" cy="134879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8" name="Google Shape;38;p41"/>
            <p:cNvSpPr/>
            <p:nvPr/>
          </p:nvSpPr>
          <p:spPr bwMode="auto">
            <a:xfrm rot="2654194">
              <a:off x="263870" y="2526575"/>
              <a:ext cx="3276479" cy="2650851"/>
            </a:xfrm>
            <a:custGeom>
              <a:avLst/>
              <a:gdLst/>
              <a:ahLst/>
              <a:cxnLst/>
              <a:rect l="l" t="t" r="r" b="b"/>
              <a:pathLst>
                <a:path w="3984" h="3221" fill="norm" stroke="1" extrusionOk="0">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274"/>
              </a:srgbClr>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grpSp>
      <p:pic>
        <p:nvPicPr>
          <p:cNvPr id="1260289956" name="Google Shape;39;p41" descr="Immagine che contiene testo, schermata, Carattere, logo&#10;&#10;Descrizione generata automaticamente"/>
          <p:cNvPicPr/>
          <p:nvPr/>
        </p:nvPicPr>
        <p:blipFill rotWithShape="1">
          <a:blip r:embed="rId2">
            <a:alphaModFix/>
          </a:blip>
          <a:srcRect l="0" t="0" r="0" b="0"/>
          <a:stretch/>
        </p:blipFill>
        <p:spPr bwMode="auto">
          <a:xfrm>
            <a:off x="6158783" y="81606"/>
            <a:ext cx="2782800" cy="1180918"/>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s + Text" preserve="0" showMasterPhAnim="0" showMasterSp="1" userDrawn="1">
  <p:cSld name="Headlines + Text">
    <p:spTree>
      <p:nvGrpSpPr>
        <p:cNvPr id="1" name=""/>
        <p:cNvGrpSpPr/>
        <p:nvPr/>
      </p:nvGrpSpPr>
      <p:grpSpPr bwMode="auto">
        <a:xfrm>
          <a:off x="0" y="0"/>
          <a:ext cx="0" cy="0"/>
          <a:chOff x="0" y="0"/>
          <a:chExt cx="0" cy="0"/>
        </a:xfrm>
      </p:grpSpPr>
      <p:sp>
        <p:nvSpPr>
          <p:cNvPr id="1126420093" name="Google Shape;41;p42"/>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52339785" name="Google Shape;42;p42"/>
          <p:cNvSpPr txBox="1"/>
          <p:nvPr>
            <p:ph type="body" idx="1"/>
          </p:nvPr>
        </p:nvSpPr>
        <p:spPr bwMode="auto">
          <a:xfrm>
            <a:off x="296864" y="1698551"/>
            <a:ext cx="8562974"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53089481" name="Google Shape;43;p42"/>
          <p:cNvSpPr txBox="1"/>
          <p:nvPr>
            <p:ph type="body" idx="2"/>
          </p:nvPr>
        </p:nvSpPr>
        <p:spPr bwMode="auto">
          <a:xfrm>
            <a:off x="296864" y="1001413"/>
            <a:ext cx="8562975"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1_Headlines + two columns" preserve="0" showMasterPhAnim="0" showMasterSp="1" userDrawn="1">
  <p:cSld name="1_Headlines + two columns">
    <p:spTree>
      <p:nvGrpSpPr>
        <p:cNvPr id="1" name=""/>
        <p:cNvGrpSpPr/>
        <p:nvPr/>
      </p:nvGrpSpPr>
      <p:grpSpPr bwMode="auto">
        <a:xfrm>
          <a:off x="0" y="0"/>
          <a:ext cx="0" cy="0"/>
          <a:chOff x="0" y="0"/>
          <a:chExt cx="0" cy="0"/>
        </a:xfrm>
      </p:grpSpPr>
      <p:sp>
        <p:nvSpPr>
          <p:cNvPr id="1058934376" name="Google Shape;45;p43"/>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371558196" name="Google Shape;46;p43"/>
          <p:cNvSpPr txBox="1"/>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99417184" name="Google Shape;47;p43"/>
          <p:cNvSpPr txBox="1"/>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15582356" name="Google Shape;48;p43"/>
          <p:cNvSpPr txBox="1"/>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 + Text / no subline" preserve="0" showMasterPhAnim="0" showMasterSp="1" userDrawn="1">
  <p:cSld name="Headline + Text / no subline">
    <p:spTree>
      <p:nvGrpSpPr>
        <p:cNvPr id="1" name=""/>
        <p:cNvGrpSpPr/>
        <p:nvPr/>
      </p:nvGrpSpPr>
      <p:grpSpPr bwMode="auto">
        <a:xfrm>
          <a:off x="0" y="0"/>
          <a:ext cx="0" cy="0"/>
          <a:chOff x="0" y="0"/>
          <a:chExt cx="0" cy="0"/>
        </a:xfrm>
      </p:grpSpPr>
      <p:sp>
        <p:nvSpPr>
          <p:cNvPr id="543382075" name="Google Shape;50;p44"/>
          <p:cNvSpPr txBox="1"/>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374210946" name="Google Shape;51;p44"/>
          <p:cNvSpPr txBox="1"/>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left" preserve="0" showMasterPhAnim="0" showMasterSp="0" userDrawn="1">
  <p:cSld name="Chapter Break with Pic left">
    <p:spTree>
      <p:nvGrpSpPr>
        <p:cNvPr id="1" name=""/>
        <p:cNvGrpSpPr/>
        <p:nvPr/>
      </p:nvGrpSpPr>
      <p:grpSpPr bwMode="auto">
        <a:xfrm>
          <a:off x="0" y="0"/>
          <a:ext cx="0" cy="0"/>
          <a:chOff x="0" y="0"/>
          <a:chExt cx="0" cy="0"/>
        </a:xfrm>
      </p:grpSpPr>
      <p:sp>
        <p:nvSpPr>
          <p:cNvPr id="1951601193" name="Google Shape;53;p45"/>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470929260" name="Google Shape;54;p45"/>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803810084" name="Google Shape;55;p45"/>
          <p:cNvSpPr/>
          <p:nvPr>
            <p:ph type="pic" idx="2"/>
          </p:nvPr>
        </p:nvSpPr>
        <p:spPr bwMode="auto">
          <a:xfrm>
            <a:off x="4572000" y="0"/>
            <a:ext cx="4572000" cy="5143500"/>
          </a:xfrm>
          <a:prstGeom prst="rect">
            <a:avLst/>
          </a:prstGeom>
          <a:noFill/>
          <a:ln>
            <a:noFill/>
          </a:ln>
        </p:spPr>
      </p:sp>
      <p:sp>
        <p:nvSpPr>
          <p:cNvPr id="242904825" name="Google Shape;56;p45"/>
          <p:cNvSpPr txBox="1"/>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90722611" name="Google Shape;57;p45"/>
          <p:cNvSpPr txBox="1"/>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913017493" name="Google Shape;58;p45"/>
          <p:cNvSpPr txBox="1"/>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right" preserve="0" showMasterPhAnim="0" showMasterSp="0" userDrawn="1">
  <p:cSld name="Chapter Break with Pic right">
    <p:spTree>
      <p:nvGrpSpPr>
        <p:cNvPr id="1" name=""/>
        <p:cNvGrpSpPr/>
        <p:nvPr/>
      </p:nvGrpSpPr>
      <p:grpSpPr bwMode="auto">
        <a:xfrm>
          <a:off x="0" y="0"/>
          <a:ext cx="0" cy="0"/>
          <a:chOff x="0" y="0"/>
          <a:chExt cx="0" cy="0"/>
        </a:xfrm>
      </p:grpSpPr>
      <p:sp>
        <p:nvSpPr>
          <p:cNvPr id="658205840" name="Google Shape;60;p46"/>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575656188" name="Google Shape;61;p46"/>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962417117" name="Google Shape;62;p46"/>
          <p:cNvSpPr/>
          <p:nvPr>
            <p:ph type="pic" idx="2"/>
          </p:nvPr>
        </p:nvSpPr>
        <p:spPr bwMode="auto">
          <a:xfrm>
            <a:off x="0" y="-14748"/>
            <a:ext cx="4572000" cy="5143500"/>
          </a:xfrm>
          <a:prstGeom prst="rect">
            <a:avLst/>
          </a:prstGeom>
          <a:noFill/>
          <a:ln>
            <a:noFill/>
          </a:ln>
        </p:spPr>
      </p:sp>
      <p:sp>
        <p:nvSpPr>
          <p:cNvPr id="2094312943" name="Google Shape;63;p46"/>
          <p:cNvSpPr txBox="1"/>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15563614" name="Google Shape;64;p46"/>
          <p:cNvSpPr txBox="1"/>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392155037" name="Google Shape;65;p46"/>
          <p:cNvSpPr txBox="1"/>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OVERVIEW" preserve="0" showMasterPhAnim="0" showMasterSp="0" userDrawn="1">
  <p:cSld name="Timeline OVERVIEW">
    <p:spTree>
      <p:nvGrpSpPr>
        <p:cNvPr id="1" name=""/>
        <p:cNvGrpSpPr/>
        <p:nvPr/>
      </p:nvGrpSpPr>
      <p:grpSpPr bwMode="auto">
        <a:xfrm>
          <a:off x="0" y="0"/>
          <a:ext cx="0" cy="0"/>
          <a:chOff x="0" y="0"/>
          <a:chExt cx="0" cy="0"/>
        </a:xfrm>
      </p:grpSpPr>
      <p:cxnSp>
        <p:nvCxnSpPr>
          <p:cNvPr id="2118979179" name="Google Shape;67;p47"/>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715200288" name="Google Shape;68;p47"/>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442002224" name="Google Shape;69;p47"/>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348477066" name="Google Shape;70;p47"/>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2140990294" name="Google Shape;71;p47"/>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689861100" name="Google Shape;72;p47"/>
          <p:cNvSpPr txBox="1"/>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a:t>
            </a:fld>
            <a:endParaRPr/>
          </a:p>
        </p:txBody>
      </p:sp>
      <p:sp>
        <p:nvSpPr>
          <p:cNvPr id="301143582" name="Google Shape;73;p47"/>
          <p:cNvSpPr/>
          <p:nvPr/>
        </p:nvSpPr>
        <p:spPr bwMode="auto">
          <a:xfrm rot="-2175147">
            <a:off x="4082178" y="431573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middle" preserve="0" showMasterPhAnim="0" showMasterSp="0" userDrawn="1">
  <p:cSld name="Timeline middle">
    <p:spTree>
      <p:nvGrpSpPr>
        <p:cNvPr id="1" name=""/>
        <p:cNvGrpSpPr/>
        <p:nvPr/>
      </p:nvGrpSpPr>
      <p:grpSpPr bwMode="auto">
        <a:xfrm>
          <a:off x="0" y="0"/>
          <a:ext cx="0" cy="0"/>
          <a:chOff x="0" y="0"/>
          <a:chExt cx="0" cy="0"/>
        </a:xfrm>
      </p:grpSpPr>
      <p:sp>
        <p:nvSpPr>
          <p:cNvPr id="1580842431" name="Google Shape;75;p48"/>
          <p:cNvSpPr txBox="1"/>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28885140" name="Google Shape;76;p48"/>
          <p:cNvSpPr txBox="1"/>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39042223" name="Google Shape;77;p48"/>
          <p:cNvSpPr txBox="1"/>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23345475" name="Google Shape;78;p48"/>
          <p:cNvSpPr txBox="1"/>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2040536655" name="Google Shape;79;p48"/>
          <p:cNvSpPr txBox="1"/>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3544450" name="Google Shape;80;p48"/>
          <p:cNvSpPr txBox="1"/>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1303879017" name="Google Shape;81;p48"/>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1254686400" name="Google Shape;82;p48"/>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655710911" name="Google Shape;83;p48"/>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End" preserve="0" showMasterPhAnim="0" showMasterSp="0" userDrawn="1">
  <p:cSld name="Timeline End">
    <p:spTree>
      <p:nvGrpSpPr>
        <p:cNvPr id="1" name=""/>
        <p:cNvGrpSpPr/>
        <p:nvPr/>
      </p:nvGrpSpPr>
      <p:grpSpPr bwMode="auto">
        <a:xfrm>
          <a:off x="0" y="0"/>
          <a:ext cx="0" cy="0"/>
          <a:chOff x="0" y="0"/>
          <a:chExt cx="0" cy="0"/>
        </a:xfrm>
      </p:grpSpPr>
      <p:cxnSp>
        <p:nvCxnSpPr>
          <p:cNvPr id="1925288950" name="Google Shape;85;p49"/>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122165423" name="Google Shape;86;p49"/>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1609265659" name="Google Shape;87;p49"/>
          <p:cNvSpPr txBox="1"/>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10963617" name="Google Shape;88;p49"/>
          <p:cNvSpPr txBox="1"/>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71126048" name="Google Shape;89;p49"/>
          <p:cNvSpPr txBox="1"/>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202711194" name="Google Shape;90;p49"/>
          <p:cNvSpPr txBox="1"/>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000876022" name="Google Shape;91;p49"/>
          <p:cNvSpPr txBox="1"/>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707641702" name="Google Shape;92;p49"/>
          <p:cNvSpPr txBox="1"/>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952912261" name="Google Shape;93;p49"/>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1177251787" name="Google Shape;94;p49"/>
          <p:cNvSpPr/>
          <p:nvPr/>
        </p:nvSpPr>
        <p:spPr bwMode="auto">
          <a:xfrm rot="-2175147">
            <a:off x="4075828" y="457608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Light grey background with page count" preserve="0" showMasterPhAnim="0" showMasterSp="1" userDrawn="1">
  <p:cSld name="Light grey background with page count">
    <p:bg>
      <p:bgPr shadeToTitle="0">
        <a:solidFill>
          <a:srgbClr val="E6E6E6"/>
        </a:solidFill>
      </p:bgPr>
    </p:bg>
    <p:spTree>
      <p:nvGrpSpPr>
        <p:cNvPr id="1" name=""/>
        <p:cNvGrpSpPr/>
        <p:nvPr/>
      </p:nvGrpSpPr>
      <p:grpSpPr bwMode="auto">
        <a:xfrm>
          <a:off x="0" y="0"/>
          <a:ext cx="0" cy="0"/>
          <a:chOff x="0" y="0"/>
          <a:chExt cx="0" cy="0"/>
        </a:xfrm>
      </p:grpSpPr>
      <p:sp>
        <p:nvSpPr>
          <p:cNvPr id="1471235026" name="Google Shape;96;p50"/>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673742826" name="Google Shape;97;p50"/>
          <p:cNvSpPr txBox="1"/>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Darker grey background/empty" preserve="0" showMasterPhAnim="0" showMasterSp="1" userDrawn="1">
  <p:cSld name="Darker grey background/empty">
    <p:bg>
      <p:bgPr shadeToTitle="0">
        <a:solidFill>
          <a:srgbClr val="C8D3D8"/>
        </a:solidFill>
      </p:bgPr>
    </p:bg>
    <p:spTree>
      <p:nvGrpSpPr>
        <p:cNvPr id="1" name=""/>
        <p:cNvGrpSpPr/>
        <p:nvPr/>
      </p:nvGrpSpPr>
      <p:grpSpPr bwMode="auto">
        <a:xfrm>
          <a:off x="0" y="0"/>
          <a:ext cx="0" cy="0"/>
          <a:chOff x="0" y="0"/>
          <a:chExt cx="0" cy="0"/>
        </a:xfrm>
      </p:grpSpPr>
      <p:sp>
        <p:nvSpPr>
          <p:cNvPr id="1045163870" name="Google Shape;99;p51"/>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146173731" name="Google Shape;100;p51"/>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solidFill>
          <a:schemeClr val="lt1"/>
        </a:solidFill>
      </p:bgPr>
    </p:bg>
    <p:spTree>
      <p:nvGrpSpPr>
        <p:cNvPr id="1" name=""/>
        <p:cNvGrpSpPr/>
        <p:nvPr/>
      </p:nvGrpSpPr>
      <p:grpSpPr bwMode="auto">
        <a:xfrm>
          <a:off x="0" y="0"/>
          <a:ext cx="0" cy="0"/>
          <a:chOff x="0" y="0"/>
          <a:chExt cx="0" cy="0"/>
        </a:xfrm>
      </p:grpSpPr>
      <p:sp>
        <p:nvSpPr>
          <p:cNvPr id="259622492" name="Google Shape;10;p38"/>
          <p:cNvSpPr/>
          <p:nvPr/>
        </p:nvSpPr>
        <p:spPr bwMode="auto">
          <a:xfrm rot="1328560">
            <a:off x="8492289" y="4013863"/>
            <a:ext cx="966584" cy="114637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620684102" name="Google Shape;11;p38"/>
          <p:cNvSpPr txBox="1"/>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929130192" name="Google Shape;12;p38"/>
          <p:cNvSpPr txBox="1"/>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620576395" name="Google Shape;13;p38"/>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hyperlink" Target="https://www.ipcc.ch/report/ar6/wg2/chapter/chapter-1/" TargetMode="Externa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www.ipcc.ch/sr15/chapter/glossary/" TargetMode="Externa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www.ipcc.ch/sr15/chapter/glossary/" TargetMode="External"/><Relationship Id="rId4" Type="http://schemas.openxmlformats.org/officeDocument/2006/relationships/hyperlink" Target="https://www.ipcc.ch/report/ar6/wg2/chapter/chapter-1/" TargetMode="Externa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hyperlink" Target="https://www.ipcc.ch/report/ar6/wg2/chapter/chapter-1/" TargetMode="Externa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0.png"/><Relationship Id="rId4" Type="http://schemas.openxmlformats.org/officeDocument/2006/relationships/hyperlink" Target="https://www.globalcovenantofmayors.org/" TargetMode="Externa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1.png"/><Relationship Id="rId4" Type="http://schemas.openxmlformats.org/officeDocument/2006/relationships/hyperlink" Target="https://www.globalcovenantofmayors.org/" TargetMode="Externa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66274824" name="Google Shape;106;p1"/>
          <p:cNvSpPr txBox="1"/>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475049157" name="Google Shape;107;p1"/>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25664280" name="Google Shape;108;p1"/>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Fundamentals of climate change</a:t>
            </a:r>
            <a:r>
              <a:rPr lang="en-GB"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967038775" name="Google Shape;109;p1"/>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549880626" name="Google Shape;110;p1" title="superbe copertina.jpg"/>
          <p:cNvPicPr/>
          <p:nvPr/>
        </p:nvPicPr>
        <p:blipFill rotWithShape="1">
          <a:blip r:embed="rId3">
            <a:alphaModFix/>
          </a:blip>
          <a:srcRect l="0" t="0" r="0" b="0"/>
          <a:stretch/>
        </p:blipFill>
        <p:spPr bwMode="auto">
          <a:xfrm>
            <a:off x="0" y="-14128"/>
            <a:ext cx="9168625" cy="5260328"/>
          </a:xfrm>
          <a:prstGeom prst="rect">
            <a:avLst/>
          </a:prstGeom>
          <a:noFill/>
          <a:ln>
            <a:noFill/>
          </a:ln>
        </p:spPr>
      </p:pic>
      <p:sp>
        <p:nvSpPr>
          <p:cNvPr id="247136776" name="Google Shape;111;p1"/>
          <p:cNvSpPr txBox="1"/>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 Project (CE0200768)</a:t>
            </a:r>
            <a:endParaRPr sz="1000"/>
          </a:p>
        </p:txBody>
      </p:sp>
      <p:sp>
        <p:nvSpPr>
          <p:cNvPr id="301132070" name="Google Shape;112;p1"/>
          <p:cNvSpPr txBox="1"/>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1534498193" name="Google Shape;113;p1"/>
          <p:cNvSpPr txBox="1"/>
          <p:nvPr>
            <p:ph type="body" idx="4294967295"/>
          </p:nvPr>
        </p:nvSpPr>
        <p:spPr bwMode="auto">
          <a:xfrm>
            <a:off x="5973730" y="4548413"/>
            <a:ext cx="3170400" cy="709500"/>
          </a:xfrm>
          <a:prstGeom prst="rect">
            <a:avLst/>
          </a:prstGeom>
          <a:noFill/>
          <a:ln>
            <a:noFill/>
          </a:ln>
        </p:spPr>
        <p:txBody>
          <a:bodyPr spcFirstLastPara="1" wrap="square" lIns="217575" tIns="108775" rIns="217575" bIns="108775" anchor="t" anchorCtr="0">
            <a:normAutofit/>
          </a:bodyPr>
          <a:lstStyle/>
          <a:p>
            <a:pPr marL="0" marR="0" lvl="0" indent="0" algn="r" rtl="0">
              <a:lnSpc>
                <a:spcPct val="100000"/>
              </a:lnSpc>
              <a:spcBef>
                <a:spcPts val="0"/>
              </a:spcBef>
              <a:spcAft>
                <a:spcPts val="0"/>
              </a:spcAft>
              <a:buClr>
                <a:schemeClr val="lt2"/>
              </a:buClr>
              <a:buSzPts val="960"/>
              <a:buFont typeface="Noto Sans Symbols"/>
              <a:buNone/>
              <a:defRPr/>
            </a:pPr>
            <a:endParaRPr sz="1200"/>
          </a:p>
        </p:txBody>
      </p:sp>
      <p:sp>
        <p:nvSpPr>
          <p:cNvPr id="867050262" name="Google Shape;114;p1"/>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AD1 Climate change and built environment</a:t>
            </a:r>
            <a:endParaRPr sz="1400" b="0" i="0" u="none" strike="noStrike" cap="none">
              <a:solidFill>
                <a:srgbClr val="000000"/>
              </a:solidFill>
              <a:latin typeface="Arial"/>
              <a:ea typeface="Arial"/>
              <a:cs typeface="Arial"/>
            </a:endParaRPr>
          </a:p>
        </p:txBody>
      </p:sp>
      <p:sp>
        <p:nvSpPr>
          <p:cNvPr id="1467199965" name="Google Shape;115;p1"/>
          <p:cNvSpPr txBox="1"/>
          <p:nvPr/>
        </p:nvSpPr>
        <p:spPr bwMode="auto">
          <a:xfrm>
            <a:off x="5383249" y="3573130"/>
            <a:ext cx="3829275" cy="463500"/>
          </a:xfrm>
          <a:prstGeom prst="rect">
            <a:avLst/>
          </a:prstGeom>
          <a:noFill/>
          <a:ln>
            <a:noFill/>
          </a:ln>
        </p:spPr>
        <p:txBody>
          <a:bodyPr spcFirstLastPara="1" wrap="square" lIns="217575" tIns="108750" rIns="217575" bIns="108750"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a:t>
            </a:r>
            <a:r>
              <a:rPr lang="en-GB" sz="2000" b="1">
                <a:solidFill>
                  <a:schemeClr val="accent4"/>
                </a:solidFill>
                <a:latin typeface="Trebuchet MS"/>
                <a:ea typeface="Trebuchet MS"/>
                <a:cs typeface="Trebuchet MS"/>
              </a:rPr>
              <a:t>3</a:t>
            </a:r>
            <a:endParaRPr sz="2000" b="1" i="0" u="none" strike="noStrike" cap="none">
              <a:solidFill>
                <a:schemeClr val="accent4"/>
              </a:solidFill>
              <a:latin typeface="Trebuchet MS"/>
              <a:ea typeface="Trebuchet MS"/>
              <a:cs typeface="Trebuchet MS"/>
            </a:endParaRPr>
          </a:p>
        </p:txBody>
      </p:sp>
      <p:sp>
        <p:nvSpPr>
          <p:cNvPr id="147731767" name="Google Shape;116;p1"/>
          <p:cNvSpPr txBox="1"/>
          <p:nvPr/>
        </p:nvSpPr>
        <p:spPr bwMode="auto">
          <a:xfrm>
            <a:off x="516270" y="29231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None/>
              <a:defRPr/>
            </a:pPr>
            <a:r>
              <a:rPr lang="en-GB" sz="2400" b="1" i="0" u="none" strike="noStrike" cap="none">
                <a:solidFill>
                  <a:schemeClr val="accent4"/>
                </a:solidFill>
                <a:latin typeface="Trebuchet MS"/>
                <a:ea typeface="Trebuchet MS"/>
                <a:cs typeface="Trebuchet MS"/>
              </a:rPr>
              <a:t>AD1.4 Climate adaptation strategies and solutions</a:t>
            </a:r>
            <a:endParaRPr sz="1400" b="0" i="0" u="none" strike="noStrike" cap="none">
              <a:solidFill>
                <a:srgbClr val="000000"/>
              </a:solidFill>
              <a:latin typeface="Arial"/>
              <a:ea typeface="Arial"/>
              <a:cs typeface="Arial"/>
            </a:endParaRPr>
          </a:p>
        </p:txBody>
      </p:sp>
      <p:sp>
        <p:nvSpPr>
          <p:cNvPr id="1481080945" name="Google Shape;117;p1"/>
          <p:cNvSpPr txBox="1"/>
          <p:nvPr/>
        </p:nvSpPr>
        <p:spPr bwMode="auto">
          <a:xfrm>
            <a:off x="516270" y="19143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Macro Area of Expertise:</a:t>
            </a:r>
            <a:endParaRPr sz="700" b="0" i="0" u="none" strike="noStrike" cap="none">
              <a:solidFill>
                <a:srgbClr val="000000"/>
              </a:solidFill>
              <a:latin typeface="Arial"/>
              <a:ea typeface="Arial"/>
              <a:cs typeface="Arial"/>
            </a:endParaRPr>
          </a:p>
        </p:txBody>
      </p:sp>
      <p:sp>
        <p:nvSpPr>
          <p:cNvPr id="827206186" name="Google Shape;118;p1"/>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Area of Expertise:</a:t>
            </a:r>
            <a:endParaRPr sz="7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1852342" name="Google Shape;123;p2"/>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INTRODUCTION</a:t>
            </a:r>
            <a:endParaRPr>
              <a:solidFill>
                <a:srgbClr val="70AD47"/>
              </a:solidFill>
            </a:endParaRPr>
          </a:p>
        </p:txBody>
      </p:sp>
      <p:sp>
        <p:nvSpPr>
          <p:cNvPr id="737286092" name="Google Shape;124;p2"/>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Adaptation to climate change is essential since it is already impacting the built environment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Climate adaptation strategies help communities and sectors adjust to current and expected climate impacts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Adaptation planning is complementary to climate mitigation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Tools like Risk and Vulnerability Assessments (RVAs) and Sustainable Energy and Climate Action Plans (SECAPs) support targeted and effective adaptation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Proactive adaptation saves lives and money</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p:txBody>
      </p:sp>
      <p:pic>
        <p:nvPicPr>
          <p:cNvPr id="1652675183" name="Google Shape;125;p2" descr="A cartoon of people standing around a globe&#10;&#10;AI-generated content may be incorrect."/>
          <p:cNvPicPr/>
          <p:nvPr/>
        </p:nvPicPr>
        <p:blipFill rotWithShape="1">
          <a:blip r:embed="rId3">
            <a:alphaModFix/>
          </a:blip>
          <a:srcRect l="0" t="0" r="0" b="0"/>
          <a:stretch/>
        </p:blipFill>
        <p:spPr bwMode="auto">
          <a:xfrm>
            <a:off x="4998130" y="3218689"/>
            <a:ext cx="2887219" cy="1924812"/>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53138502" name="Google Shape;130;p3"/>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HAZARDS</a:t>
            </a:r>
            <a:endParaRPr>
              <a:solidFill>
                <a:srgbClr val="70AD47"/>
              </a:solidFill>
            </a:endParaRPr>
          </a:p>
        </p:txBody>
      </p:sp>
      <p:sp>
        <p:nvSpPr>
          <p:cNvPr id="593148258" name="Google Shape;131;p3"/>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“The potential occurrence of a natural or human-induced physical event or trend that may cause loss of life, injury, or other health impacts, as well as damage and loss to property, infrastructure, livelihoods, service provision, ecosystems, and environmental resources.” </a:t>
            </a:r>
            <a:r>
              <a:rPr lang="en-GB" sz="1400" i="1">
                <a:solidFill>
                  <a:srgbClr val="7F7F7F"/>
                </a:solidFill>
              </a:rPr>
              <a:t>https://www.ipcc.ch/sr15/chapter/glossary/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Hazards can be separated into 2 different categories: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Climate-related hazards – encompass extreme weather events and slow-onset climate processes (extreme temperatures, droughts, heavy precipitation, storms, floods, sea level rise)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Non-climate hazards – triggered by climate hazards (wildfire, chemical change, mass movement,  biological hazards) </a:t>
            </a:r>
            <a:endParaRPr/>
          </a:p>
          <a:p>
            <a:pPr marL="742950" lvl="1" indent="-215899" algn="l" rtl="0">
              <a:lnSpc>
                <a:spcPct val="105000"/>
              </a:lnSpc>
              <a:spcBef>
                <a:spcPts val="900"/>
              </a:spcBef>
              <a:spcAft>
                <a:spcPts val="0"/>
              </a:spcAft>
              <a:buClr>
                <a:schemeClr val="dk1"/>
              </a:buClr>
              <a:buSzPts val="1100"/>
              <a:buNone/>
              <a:defRPr/>
            </a:pPr>
            <a:endParaRPr sz="1000">
              <a:solidFill>
                <a:srgbClr val="7F7F7F"/>
              </a:solidFill>
            </a:endParaRPr>
          </a:p>
          <a:p>
            <a:pPr marL="742950" lvl="1" indent="-215899" algn="l" rtl="0">
              <a:lnSpc>
                <a:spcPct val="105000"/>
              </a:lnSpc>
              <a:spcBef>
                <a:spcPts val="900"/>
              </a:spcBef>
              <a:spcAft>
                <a:spcPts val="0"/>
              </a:spcAft>
              <a:buClr>
                <a:schemeClr val="dk1"/>
              </a:buClr>
              <a:buSzPts val="1100"/>
              <a:buNone/>
              <a:defRPr/>
            </a:pPr>
            <a:endParaRPr sz="10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13225427" name="Google Shape;136;p4"/>
          <p:cNvSpPr txBox="1"/>
          <p:nvPr>
            <p:ph type="title"/>
          </p:nvPr>
        </p:nvSpPr>
        <p:spPr bwMode="auto">
          <a:xfrm>
            <a:off x="613295" y="402551"/>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Climate-related hazards</a:t>
            </a:r>
            <a:endParaRPr>
              <a:solidFill>
                <a:srgbClr val="70AD47"/>
              </a:solidFill>
            </a:endParaRPr>
          </a:p>
        </p:txBody>
      </p:sp>
      <p:graphicFrame>
        <p:nvGraphicFramePr>
          <p:cNvPr id="707670880" name="Google Shape;137;p4"/>
          <p:cNvGraphicFramePr>
            <a:graphicFrameLocks xmlns:a="http://schemas.openxmlformats.org/drawingml/2006/main"/>
          </p:cNvGraphicFramePr>
          <p:nvPr/>
        </p:nvGraphicFramePr>
        <p:xfrm rot="0">
          <a:off x="661416" y="1081756"/>
          <a:ext cx="3000000" cy="3000000"/>
        </p:xfrm>
        <a:graphic>
          <a:graphicData uri="http://schemas.openxmlformats.org/drawingml/2006/table">
            <a:tbl>
              <a:tblPr firstRow="0" firstCol="0" lastRow="0" lastCol="0" bandRow="0" bandCol="0">
                <a:tableStyleId>{26303171-3F31-49DB-A525-F432AA4869B7}</a:tableStyleId>
                <a:noFill/>
              </a:tblPr>
              <a:tblGrid>
                <a:gridCol w="1996450"/>
                <a:gridCol w="5654050"/>
              </a:tblGrid>
              <a:tr h="218700">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b="1" u="none" strike="noStrike" cap="none">
                          <a:solidFill>
                            <a:srgbClr val="000000"/>
                          </a:solidFill>
                          <a:latin typeface="Trebuchet MS"/>
                          <a:ea typeface="Trebuchet MS"/>
                          <a:cs typeface="Trebuchet MS"/>
                        </a:rPr>
                        <a:t>Hazard</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b="1" u="none" strike="noStrike" cap="none">
                          <a:solidFill>
                            <a:srgbClr val="000000"/>
                          </a:solidFill>
                          <a:latin typeface="Trebuchet MS"/>
                          <a:ea typeface="Trebuchet MS"/>
                          <a:cs typeface="Trebuchet MS"/>
                        </a:rPr>
                        <a:t>Description</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r>
              <a:tr h="613525">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Extreme precipitation</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Unusually intense or prolonged precipitation events that significantly exceed normal pattern Rainstorm, monsoon, heavy snow, fog, hail.</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r>
              <a:tr h="404025">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Flood</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Overflow of water onto normally dry land. Flash/surface flood, river flood, coastal flood, groundwater flood</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r>
              <a:tr h="404025">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Extreme heat</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Prolonged periods of unusually high temperatures. Heat wave, extreme hot days</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r>
              <a:tr h="613525">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Drought</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Prolonged period of abnormally low precipitation, resulting in water shortages that negatively impact ecosystems, agriculture, and human activities.</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r>
              <a:tr h="404025">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Extreme wind</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Unusually strong and sustained winds, often associated with storms, cyclones, hurricanes, or tornadoes.</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r>
              <a:tr h="404025">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Extreme cold</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Prolonged periods of unusually low temperatures.</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r>
              <a:tr h="404025">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Sea level rise</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Long-term increase in the average level of the world&amp;apos;s seas resulting in a permanent inundation.</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66243539" name="Google Shape;142;p5"/>
          <p:cNvSpPr txBox="1"/>
          <p:nvPr>
            <p:ph type="title"/>
          </p:nvPr>
        </p:nvSpPr>
        <p:spPr bwMode="auto">
          <a:xfrm>
            <a:off x="613295" y="451319"/>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Non-climate related hazards</a:t>
            </a:r>
            <a:endParaRPr>
              <a:solidFill>
                <a:srgbClr val="70AD47"/>
              </a:solidFill>
            </a:endParaRPr>
          </a:p>
        </p:txBody>
      </p:sp>
      <p:graphicFrame>
        <p:nvGraphicFramePr>
          <p:cNvPr id="1615283418" name="Google Shape;143;p5"/>
          <p:cNvGraphicFramePr>
            <a:graphicFrameLocks xmlns:a="http://schemas.openxmlformats.org/drawingml/2006/main"/>
          </p:cNvGraphicFramePr>
          <p:nvPr/>
        </p:nvGraphicFramePr>
        <p:xfrm rot="0">
          <a:off x="879671" y="1694688"/>
          <a:ext cx="3000000" cy="3000000"/>
        </p:xfrm>
        <a:graphic>
          <a:graphicData uri="http://schemas.openxmlformats.org/drawingml/2006/table">
            <a:tbl>
              <a:tblPr firstRow="0" firstCol="0" lastRow="0" lastCol="0" bandRow="0" bandCol="0">
                <a:tableStyleId>{26303171-3F31-49DB-A525-F432AA4869B7}</a:tableStyleId>
                <a:noFill/>
              </a:tblPr>
              <a:tblGrid>
                <a:gridCol w="2388425"/>
                <a:gridCol w="4996225"/>
              </a:tblGrid>
              <a:tr h="239900">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b="1" u="none" strike="noStrike" cap="none">
                          <a:solidFill>
                            <a:srgbClr val="000000"/>
                          </a:solidFill>
                          <a:latin typeface="Trebuchet MS"/>
                          <a:ea typeface="Trebuchet MS"/>
                          <a:cs typeface="Trebuchet MS"/>
                        </a:rPr>
                        <a:t>Hazard</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b="1" u="none" strike="noStrike" cap="none">
                          <a:solidFill>
                            <a:srgbClr val="000000"/>
                          </a:solidFill>
                          <a:latin typeface="Trebuchet MS"/>
                          <a:ea typeface="Trebuchet MS"/>
                          <a:cs typeface="Trebuchet MS"/>
                        </a:rPr>
                        <a:t>Description</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solidFill>
                      <a:srgbClr val="F2F2F2"/>
                    </a:solidFill>
                  </a:tcPr>
                </a:tc>
              </a:tr>
              <a:tr h="762575">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Wildfire</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Uncontrolled fire that spreads rapidly through vegetation, forests, grasslands, or other natural landscapes.</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r>
              <a:tr h="239900">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Chemical change</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Sal water intrusion, ocean acidification,</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r>
              <a:tr h="762575">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Mass movement</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Landslide, avalanche, rock fall, subsidence, soil degradation, soil erosion</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r>
              <a:tr h="762575">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Biological hazards</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c>
                  <a:txBody>
                    <a:bodyPr/>
                    <a:p>
                      <a:pPr marL="0" marR="215265" lvl="0" indent="0" algn="just" rtl="0">
                        <a:lnSpc>
                          <a:spcPct val="113999"/>
                        </a:lnSpc>
                        <a:spcBef>
                          <a:spcPts val="0"/>
                        </a:spcBef>
                        <a:spcAft>
                          <a:spcPts val="0"/>
                        </a:spcAft>
                        <a:buClr>
                          <a:srgbClr val="000000"/>
                        </a:buClr>
                        <a:buSzPts val="1400"/>
                        <a:buFont typeface="Arial"/>
                        <a:buNone/>
                        <a:defRPr/>
                      </a:pPr>
                      <a:r>
                        <a:rPr lang="en-GB" sz="1400" u="none" strike="noStrike" cap="none">
                          <a:solidFill>
                            <a:srgbClr val="000000"/>
                          </a:solidFill>
                          <a:latin typeface="Trebuchet MS"/>
                          <a:ea typeface="Trebuchet MS"/>
                          <a:cs typeface="Trebuchet MS"/>
                        </a:rPr>
                        <a:t>Water borne diseases, vector-borne diseases, air-borne diseases, insect infestation</a:t>
                      </a:r>
                      <a:endParaRPr sz="1400" u="none" strike="noStrike" cap="none">
                        <a:latin typeface="Trebuchet MS"/>
                        <a:ea typeface="Trebuchet MS"/>
                        <a:cs typeface="Trebuchet MS"/>
                      </a:endParaRPr>
                    </a:p>
                  </a:txBody>
                  <a:tcPr marL="59775" marR="59775" marT="0" marB="0" anchor="ctr">
                    <a:lnL w="9525" algn="ctr">
                      <a:solidFill>
                        <a:srgbClr val="000000"/>
                      </a:solidFill>
                    </a:lnL>
                    <a:lnR w="9525" algn="ctr">
                      <a:solidFill>
                        <a:srgbClr val="000000"/>
                      </a:solidFill>
                    </a:lnR>
                    <a:lnT w="9525" algn="ctr">
                      <a:solidFill>
                        <a:srgbClr val="000000"/>
                      </a:solidFill>
                    </a:lnT>
                    <a:lnB w="9525" algn="ctr">
                      <a:solidFill>
                        <a:srgbClr val="000000"/>
                      </a:solidFill>
                    </a:lnB>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061353064" name="Google Shape;148;p6"/>
          <p:cNvPicPr/>
          <p:nvPr/>
        </p:nvPicPr>
        <p:blipFill rotWithShape="1">
          <a:blip r:embed="rId3">
            <a:alphaModFix/>
          </a:blip>
          <a:srcRect l="0" t="3361" r="0" b="0"/>
          <a:stretch/>
        </p:blipFill>
        <p:spPr bwMode="auto">
          <a:xfrm>
            <a:off x="4955644" y="2282522"/>
            <a:ext cx="2911491" cy="2719110"/>
          </a:xfrm>
          <a:prstGeom prst="rect">
            <a:avLst/>
          </a:prstGeom>
          <a:noFill/>
          <a:ln>
            <a:noFill/>
          </a:ln>
        </p:spPr>
      </p:pic>
      <p:sp>
        <p:nvSpPr>
          <p:cNvPr id="1517438543" name="Google Shape;149;p6"/>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CLIMATE RISK</a:t>
            </a:r>
            <a:endParaRPr>
              <a:solidFill>
                <a:srgbClr val="70AD47"/>
              </a:solidFill>
            </a:endParaRPr>
          </a:p>
        </p:txBody>
      </p:sp>
      <p:sp>
        <p:nvSpPr>
          <p:cNvPr id="1713752886" name="Google Shape;150;p6"/>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Potential for adverse consequences of a climate-related hazard on human or ecological systems</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Results from dynamic interactions between climate-related hazards with the exposure and vulnerability of the affected human or ecological system</a:t>
            </a:r>
            <a:endParaRPr/>
          </a:p>
          <a:p>
            <a:pPr marL="171450" lvl="0" indent="-171450" algn="l" rtl="0">
              <a:lnSpc>
                <a:spcPct val="105000"/>
              </a:lnSpc>
              <a:spcBef>
                <a:spcPts val="900"/>
              </a:spcBef>
              <a:spcAft>
                <a:spcPts val="0"/>
              </a:spcAft>
              <a:buClr>
                <a:schemeClr val="dk1"/>
              </a:buClr>
              <a:buSzPts val="1100"/>
              <a:buChar char="•"/>
              <a:defRPr/>
            </a:pPr>
            <a:r>
              <a:rPr lang="en-GB" sz="1400" b="1">
                <a:solidFill>
                  <a:srgbClr val="7F7F7F"/>
                </a:solidFill>
              </a:rPr>
              <a:t>Risk </a:t>
            </a:r>
            <a:r>
              <a:rPr lang="en-GB" sz="1400">
                <a:solidFill>
                  <a:srgbClr val="7F7F7F"/>
                </a:solidFill>
              </a:rPr>
              <a:t>= </a:t>
            </a:r>
            <a:r>
              <a:rPr lang="en-GB" sz="1400" b="1">
                <a:solidFill>
                  <a:srgbClr val="7F7F7F"/>
                </a:solidFill>
              </a:rPr>
              <a:t>vulnerability</a:t>
            </a:r>
            <a:r>
              <a:rPr lang="en-GB" sz="1400">
                <a:solidFill>
                  <a:srgbClr val="7F7F7F"/>
                </a:solidFill>
              </a:rPr>
              <a:t> + </a:t>
            </a:r>
            <a:r>
              <a:rPr lang="en-GB" sz="1400" b="1">
                <a:solidFill>
                  <a:srgbClr val="7F7F7F"/>
                </a:solidFill>
              </a:rPr>
              <a:t>exposure</a:t>
            </a:r>
            <a:r>
              <a:rPr lang="en-GB" sz="1400">
                <a:solidFill>
                  <a:srgbClr val="7F7F7F"/>
                </a:solidFill>
              </a:rPr>
              <a:t> + </a:t>
            </a:r>
            <a:r>
              <a:rPr lang="en-GB" sz="1400" b="1">
                <a:solidFill>
                  <a:srgbClr val="7F7F7F"/>
                </a:solidFill>
              </a:rPr>
              <a:t>hazard</a:t>
            </a:r>
            <a:r>
              <a:rPr lang="en-GB" sz="1400">
                <a:solidFill>
                  <a:srgbClr val="7F7F7F"/>
                </a:solidFill>
              </a:rPr>
              <a:t> + </a:t>
            </a:r>
            <a:r>
              <a:rPr lang="en-GB" sz="1400" b="1">
                <a:solidFill>
                  <a:srgbClr val="7F7F7F"/>
                </a:solidFill>
              </a:rPr>
              <a:t>response</a:t>
            </a:r>
            <a:r>
              <a:rPr lang="en-GB" sz="1400">
                <a:solidFill>
                  <a:srgbClr val="7F7F7F"/>
                </a:solidFill>
              </a:rPr>
              <a:t> </a:t>
            </a:r>
            <a:endParaRPr sz="1400" b="1">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b="1">
                <a:solidFill>
                  <a:srgbClr val="7F7F7F"/>
                </a:solidFill>
              </a:rPr>
              <a:t>Risk management </a:t>
            </a:r>
            <a:r>
              <a:rPr lang="en-GB" sz="1400">
                <a:solidFill>
                  <a:srgbClr val="7F7F7F"/>
                </a:solidFill>
              </a:rPr>
              <a:t>– plans, actions, strategies, or </a:t>
            </a:r>
            <a:br>
              <a:rPr lang="en-GB" sz="1400">
                <a:solidFill>
                  <a:srgbClr val="7F7F7F"/>
                </a:solidFill>
              </a:rPr>
            </a:br>
            <a:r>
              <a:rPr lang="en-GB" sz="1400">
                <a:solidFill>
                  <a:srgbClr val="7F7F7F"/>
                </a:solidFill>
              </a:rPr>
              <a:t>policies to reduce the likelihood and/or magnitude </a:t>
            </a:r>
            <a:br>
              <a:rPr lang="en-GB" sz="1400">
                <a:solidFill>
                  <a:srgbClr val="7F7F7F"/>
                </a:solidFill>
              </a:rPr>
            </a:br>
            <a:r>
              <a:rPr lang="en-GB" sz="1400">
                <a:solidFill>
                  <a:srgbClr val="7F7F7F"/>
                </a:solidFill>
              </a:rPr>
              <a:t>of adverse potential consequences, based on </a:t>
            </a:r>
            <a:br>
              <a:rPr lang="en-GB" sz="1400">
                <a:solidFill>
                  <a:srgbClr val="7F7F7F"/>
                </a:solidFill>
              </a:rPr>
            </a:br>
            <a:r>
              <a:rPr lang="en-GB" sz="1400">
                <a:solidFill>
                  <a:srgbClr val="7F7F7F"/>
                </a:solidFill>
              </a:rPr>
              <a:t>assessed or perceived risks</a:t>
            </a:r>
            <a:endParaRPr sz="1400" b="1">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a:p>
            <a:pPr marL="171450" lvl="0" indent="-101600" algn="l" rtl="0">
              <a:lnSpc>
                <a:spcPct val="105000"/>
              </a:lnSpc>
              <a:spcBef>
                <a:spcPts val="900"/>
              </a:spcBef>
              <a:spcAft>
                <a:spcPts val="0"/>
              </a:spcAft>
              <a:buClr>
                <a:schemeClr val="dk1"/>
              </a:buClr>
              <a:buSzPts val="1100"/>
              <a:buNone/>
              <a:defRPr/>
            </a:pPr>
            <a:endParaRPr sz="1400">
              <a:solidFill>
                <a:srgbClr val="7F7F7F"/>
              </a:solidFill>
            </a:endParaRPr>
          </a:p>
        </p:txBody>
      </p:sp>
      <p:sp>
        <p:nvSpPr>
          <p:cNvPr id="1962697934" name="Google Shape;151;p6"/>
          <p:cNvSpPr txBox="1"/>
          <p:nvPr/>
        </p:nvSpPr>
        <p:spPr bwMode="auto">
          <a:xfrm>
            <a:off x="4910168" y="4937558"/>
            <a:ext cx="300244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b="0" i="0" u="none" strike="noStrike" cap="none">
                <a:solidFill>
                  <a:srgbClr val="000000"/>
                </a:solidFill>
                <a:latin typeface="Arial"/>
                <a:ea typeface="Arial"/>
                <a:cs typeface="Arial"/>
              </a:rPr>
              <a:t>Source: </a:t>
            </a:r>
            <a:r>
              <a:rPr lang="en-GB" sz="800" b="0" i="0" u="sng" strike="noStrike" cap="none">
                <a:solidFill>
                  <a:srgbClr val="000000"/>
                </a:solidFill>
                <a:latin typeface="Arial"/>
                <a:ea typeface="Arial"/>
                <a:cs typeface="Arial"/>
                <a:hlinkClick r:id="rId4" tooltip=""/>
              </a:rPr>
              <a:t>https://www.ipcc.ch/report/ar6/wg2/chapter/chapter-1/</a:t>
            </a:r>
            <a:r>
              <a:rPr lang="en-GB" sz="8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17218851" name="Google Shape;156;p7"/>
          <p:cNvSpPr txBox="1"/>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Components of risk</a:t>
            </a:r>
            <a:endParaRPr>
              <a:solidFill>
                <a:srgbClr val="70AD47"/>
              </a:solidFill>
            </a:endParaRPr>
          </a:p>
        </p:txBody>
      </p:sp>
      <p:sp>
        <p:nvSpPr>
          <p:cNvPr id="741789715" name="Google Shape;157;p7"/>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0" lvl="0" indent="0" algn="l" rtl="0">
              <a:lnSpc>
                <a:spcPct val="105000"/>
              </a:lnSpc>
              <a:spcBef>
                <a:spcPts val="900"/>
              </a:spcBef>
              <a:spcAft>
                <a:spcPts val="0"/>
              </a:spcAft>
              <a:buClr>
                <a:schemeClr val="dk1"/>
              </a:buClr>
              <a:buSzPts val="1100"/>
              <a:buNone/>
              <a:defRPr/>
            </a:pPr>
            <a:r>
              <a:rPr lang="en-GB" sz="1200" b="1">
                <a:solidFill>
                  <a:srgbClr val="7F7F7F"/>
                </a:solidFill>
              </a:rPr>
              <a:t>Hazard:</a:t>
            </a:r>
            <a:endParaRPr/>
          </a:p>
          <a:p>
            <a:pPr marL="171450" lvl="0" indent="-171450" algn="l" rtl="0">
              <a:lnSpc>
                <a:spcPct val="105000"/>
              </a:lnSpc>
              <a:spcBef>
                <a:spcPts val="900"/>
              </a:spcBef>
              <a:spcAft>
                <a:spcPts val="0"/>
              </a:spcAft>
              <a:buClr>
                <a:schemeClr val="dk1"/>
              </a:buClr>
              <a:buSzPts val="1100"/>
              <a:buChar char="•"/>
              <a:defRPr/>
            </a:pPr>
            <a:r>
              <a:rPr lang="en-GB" sz="1200">
                <a:solidFill>
                  <a:srgbClr val="7F7F7F"/>
                </a:solidFill>
              </a:rPr>
              <a:t>“The potential occurrence of a natural or human-induced physical event or trend that may cause loss of life, injury, or other health impacts, as well as damage and loss to property, infrastructure, livelihoods, service provision, ecosystems, and environmental resources.” (</a:t>
            </a:r>
            <a:r>
              <a:rPr lang="en-GB" sz="1200" u="sng">
                <a:solidFill>
                  <a:srgbClr val="7F7F7F"/>
                </a:solidFill>
                <a:hlinkClick r:id="rId3" tooltip=""/>
              </a:rPr>
              <a:t>https://www.ipcc.ch/sr15/chapter/glossary/</a:t>
            </a:r>
            <a:r>
              <a:rPr lang="en-GB" sz="1200">
                <a:solidFill>
                  <a:srgbClr val="7F7F7F"/>
                </a:solidFill>
              </a:rPr>
              <a:t> )</a:t>
            </a:r>
            <a:endParaRPr/>
          </a:p>
          <a:p>
            <a:pPr marL="0" lvl="0" indent="0" algn="l" rtl="0">
              <a:lnSpc>
                <a:spcPct val="105000"/>
              </a:lnSpc>
              <a:spcBef>
                <a:spcPts val="900"/>
              </a:spcBef>
              <a:spcAft>
                <a:spcPts val="0"/>
              </a:spcAft>
              <a:buClr>
                <a:schemeClr val="dk1"/>
              </a:buClr>
              <a:buSzPts val="1100"/>
              <a:buNone/>
              <a:defRPr/>
            </a:pPr>
            <a:r>
              <a:rPr lang="en-GB" sz="1200" b="1">
                <a:solidFill>
                  <a:srgbClr val="7F7F7F"/>
                </a:solidFill>
              </a:rPr>
              <a:t>Vulnerability:</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“The propensity or predisposition to be adversely affected” (</a:t>
            </a:r>
            <a:r>
              <a:rPr lang="en-GB" sz="1200" u="sng">
                <a:solidFill>
                  <a:srgbClr val="7F7F7F"/>
                </a:solidFill>
                <a:hlinkClick r:id="rId3" tooltip=""/>
              </a:rPr>
              <a:t>https://www.ipcc.ch/sr15/chapter/glossary/</a:t>
            </a:r>
            <a:r>
              <a:rPr lang="en-GB" sz="1200">
                <a:solidFill>
                  <a:srgbClr val="7F7F7F"/>
                </a:solidFill>
              </a:rPr>
              <a:t> )</a:t>
            </a:r>
            <a:endParaRPr/>
          </a:p>
          <a:p>
            <a:pPr marL="0" lvl="0" indent="0" algn="l" rtl="0">
              <a:lnSpc>
                <a:spcPct val="105000"/>
              </a:lnSpc>
              <a:spcBef>
                <a:spcPts val="900"/>
              </a:spcBef>
              <a:spcAft>
                <a:spcPts val="0"/>
              </a:spcAft>
              <a:buClr>
                <a:schemeClr val="dk1"/>
              </a:buClr>
              <a:buSzPts val="1100"/>
              <a:buNone/>
              <a:defRPr/>
            </a:pPr>
            <a:r>
              <a:rPr lang="en-GB" sz="1200" b="1">
                <a:solidFill>
                  <a:srgbClr val="7F7F7F"/>
                </a:solidFill>
              </a:rPr>
              <a:t>Exposure: </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“The presence of people; livelihoods; species or ecosystems; environmental functions, services, and resources; infrastructure; or economic, social, or cultural assets in places and settings that could be adversely affected” (</a:t>
            </a:r>
            <a:r>
              <a:rPr lang="en-GB" sz="1200" u="sng">
                <a:solidFill>
                  <a:srgbClr val="7F7F7F"/>
                </a:solidFill>
                <a:hlinkClick r:id="rId3" tooltip=""/>
              </a:rPr>
              <a:t>https://www.ipcc.ch/sr15/chapter/glossary/</a:t>
            </a:r>
            <a:r>
              <a:rPr lang="en-GB" sz="1200">
                <a:solidFill>
                  <a:srgbClr val="7F7F7F"/>
                </a:solidFill>
              </a:rPr>
              <a:t> )</a:t>
            </a:r>
            <a:endParaRPr/>
          </a:p>
          <a:p>
            <a:pPr marL="0" lvl="0" indent="0" algn="l" rtl="0">
              <a:lnSpc>
                <a:spcPct val="105000"/>
              </a:lnSpc>
              <a:spcBef>
                <a:spcPts val="900"/>
              </a:spcBef>
              <a:spcAft>
                <a:spcPts val="0"/>
              </a:spcAft>
              <a:buClr>
                <a:schemeClr val="dk1"/>
              </a:buClr>
              <a:buSzPts val="1100"/>
              <a:buNone/>
              <a:defRPr/>
            </a:pPr>
            <a:r>
              <a:rPr lang="en-GB" sz="1200" b="1">
                <a:solidFill>
                  <a:srgbClr val="7F7F7F"/>
                </a:solidFill>
              </a:rPr>
              <a:t>Response (Adaptive capacity): </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“The ability of systems, institutions, humans and other organisms to adjust to potential damage, to take advantage of opportunities, or to respond to consequences” (</a:t>
            </a:r>
            <a:r>
              <a:rPr lang="en-GB" sz="1200" u="sng">
                <a:solidFill>
                  <a:srgbClr val="7F7F7F"/>
                </a:solidFill>
                <a:hlinkClick r:id="rId3" tooltip=""/>
              </a:rPr>
              <a:t>https://www.ipcc.ch/sr15/chapter/glossary/</a:t>
            </a:r>
            <a:r>
              <a:rPr lang="en-GB" sz="1200">
                <a:solidFill>
                  <a:srgbClr val="7F7F7F"/>
                </a:solidFill>
              </a:rPr>
              <a:t> )</a:t>
            </a:r>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55150638" name="Google Shape;162;p8"/>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VULNERABILITY</a:t>
            </a:r>
            <a:endParaRPr>
              <a:solidFill>
                <a:srgbClr val="70AD47"/>
              </a:solidFill>
            </a:endParaRPr>
          </a:p>
        </p:txBody>
      </p:sp>
      <p:sp>
        <p:nvSpPr>
          <p:cNvPr id="1616793835" name="Google Shape;163;p8"/>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“The propensity or predisposition to be adversely affected. Vulnerability encompasses a variety of concepts and elements, including sensitivity or susceptibility to harm and lack of capacity to cope and adapt.” </a:t>
            </a:r>
            <a:r>
              <a:rPr lang="en-GB" sz="1400" u="sng">
                <a:solidFill>
                  <a:srgbClr val="7F7F7F"/>
                </a:solidFill>
                <a:hlinkClick r:id="rId3" tooltip=""/>
              </a:rPr>
              <a:t>https://www.ipcc.ch/sr15/chapter/glossary/</a:t>
            </a:r>
            <a:endParaRPr sz="1400">
              <a:solidFill>
                <a:srgbClr val="7F7F7F"/>
              </a:solidFill>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Degree to which a system is susceptible to and unable to cope with the adverse effects of climate change</a:t>
            </a:r>
            <a:endParaRPr/>
          </a:p>
          <a:p>
            <a:pPr marL="171450" lvl="0" indent="-171450" algn="l" rtl="0">
              <a:lnSpc>
                <a:spcPct val="105000"/>
              </a:lnSpc>
              <a:spcBef>
                <a:spcPts val="900"/>
              </a:spcBef>
              <a:spcAft>
                <a:spcPts val="0"/>
              </a:spcAft>
              <a:buClr>
                <a:schemeClr val="dk1"/>
              </a:buClr>
              <a:buSzPts val="1100"/>
              <a:buChar char="•"/>
              <a:defRPr/>
            </a:pPr>
            <a:r>
              <a:rPr lang="en-GB" sz="1400">
                <a:solidFill>
                  <a:srgbClr val="7F7F7F"/>
                </a:solidFill>
              </a:rPr>
              <a:t>Components of vulnerability: </a:t>
            </a:r>
            <a:endParaRPr/>
          </a:p>
          <a:p>
            <a:pPr marL="628650" lvl="1" indent="-171450" algn="l" rtl="0">
              <a:lnSpc>
                <a:spcPct val="105000"/>
              </a:lnSpc>
              <a:spcBef>
                <a:spcPts val="900"/>
              </a:spcBef>
              <a:spcAft>
                <a:spcPts val="0"/>
              </a:spcAft>
              <a:buClr>
                <a:schemeClr val="dk1"/>
              </a:buClr>
              <a:buSzPts val="1100"/>
              <a:buChar char="•"/>
              <a:defRPr/>
            </a:pPr>
            <a:r>
              <a:rPr lang="en-GB" sz="1200">
                <a:solidFill>
                  <a:srgbClr val="7F7F7F"/>
                </a:solidFill>
              </a:rPr>
              <a:t>Sensitivity</a:t>
            </a:r>
            <a:endParaRPr/>
          </a:p>
          <a:p>
            <a:pPr marL="628650" lvl="1" indent="-171450" algn="l" rtl="0">
              <a:lnSpc>
                <a:spcPct val="105000"/>
              </a:lnSpc>
              <a:spcBef>
                <a:spcPts val="900"/>
              </a:spcBef>
              <a:spcAft>
                <a:spcPts val="0"/>
              </a:spcAft>
              <a:buClr>
                <a:schemeClr val="dk1"/>
              </a:buClr>
              <a:buSzPts val="1100"/>
              <a:buChar char="•"/>
              <a:defRPr/>
            </a:pPr>
            <a:r>
              <a:rPr lang="en-GB" sz="1200">
                <a:solidFill>
                  <a:srgbClr val="7F7F7F"/>
                </a:solidFill>
              </a:rPr>
              <a:t>Adaptive capacity</a:t>
            </a:r>
            <a:endParaRPr/>
          </a:p>
          <a:p>
            <a:pPr marL="628650" lvl="1" indent="-171450" algn="l" rtl="0">
              <a:lnSpc>
                <a:spcPct val="105000"/>
              </a:lnSpc>
              <a:spcBef>
                <a:spcPts val="900"/>
              </a:spcBef>
              <a:spcAft>
                <a:spcPts val="0"/>
              </a:spcAft>
              <a:buClr>
                <a:schemeClr val="dk1"/>
              </a:buClr>
              <a:buSzPts val="1100"/>
              <a:buChar char="•"/>
              <a:defRPr/>
            </a:pPr>
            <a:r>
              <a:rPr lang="en-GB" sz="1200">
                <a:solidFill>
                  <a:srgbClr val="7F7F7F"/>
                </a:solidFill>
              </a:rPr>
              <a:t>Lack of resilience</a:t>
            </a:r>
            <a:endParaRPr/>
          </a:p>
          <a:p>
            <a:pPr marL="628650" lvl="1" indent="-101600" algn="l" rtl="0">
              <a:lnSpc>
                <a:spcPct val="105000"/>
              </a:lnSpc>
              <a:spcBef>
                <a:spcPts val="900"/>
              </a:spcBef>
              <a:spcAft>
                <a:spcPts val="0"/>
              </a:spcAft>
              <a:buClr>
                <a:schemeClr val="dk1"/>
              </a:buClr>
              <a:buSzPts val="1100"/>
              <a:buNone/>
              <a:defRPr/>
            </a:pPr>
            <a:endParaRPr sz="1200">
              <a:solidFill>
                <a:srgbClr val="7F7F7F"/>
              </a:solidFill>
            </a:endParaRPr>
          </a:p>
          <a:p>
            <a:pPr marL="628650" lvl="1" indent="-101600" algn="l" rtl="0">
              <a:lnSpc>
                <a:spcPct val="105000"/>
              </a:lnSpc>
              <a:spcBef>
                <a:spcPts val="900"/>
              </a:spcBef>
              <a:spcAft>
                <a:spcPts val="0"/>
              </a:spcAft>
              <a:buClr>
                <a:schemeClr val="dk1"/>
              </a:buClr>
              <a:buSzPts val="1100"/>
              <a:buNone/>
              <a:defRPr/>
            </a:pPr>
            <a:endParaRPr sz="1200">
              <a:solidFill>
                <a:srgbClr val="7F7F7F"/>
              </a:solidFill>
            </a:endParaRPr>
          </a:p>
        </p:txBody>
      </p:sp>
      <p:sp>
        <p:nvSpPr>
          <p:cNvPr id="1586697434" name="Google Shape;164;p8"/>
          <p:cNvSpPr txBox="1"/>
          <p:nvPr/>
        </p:nvSpPr>
        <p:spPr bwMode="auto">
          <a:xfrm>
            <a:off x="4910168" y="4937558"/>
            <a:ext cx="3002442"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b="0" i="0" u="none" strike="noStrike" cap="none">
                <a:solidFill>
                  <a:srgbClr val="000000"/>
                </a:solidFill>
                <a:latin typeface="Arial"/>
                <a:ea typeface="Arial"/>
                <a:cs typeface="Arial"/>
              </a:rPr>
              <a:t>Source: </a:t>
            </a:r>
            <a:r>
              <a:rPr lang="en-GB" sz="800" b="0" i="0" u="sng" strike="noStrike" cap="none">
                <a:solidFill>
                  <a:srgbClr val="000000"/>
                </a:solidFill>
                <a:latin typeface="Arial"/>
                <a:ea typeface="Arial"/>
                <a:cs typeface="Arial"/>
                <a:hlinkClick r:id="rId4" tooltip=""/>
              </a:rPr>
              <a:t>https://www.ipcc.ch/report/ar6/wg2/chapter/chapter-1/</a:t>
            </a:r>
            <a:r>
              <a:rPr lang="en-GB" sz="8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304056207" name="Google Shape;169;p9"/>
          <p:cNvPicPr/>
          <p:nvPr/>
        </p:nvPicPr>
        <p:blipFill rotWithShape="1">
          <a:blip r:embed="rId3">
            <a:alphaModFix/>
          </a:blip>
          <a:srcRect l="664" t="0" r="0" b="0"/>
          <a:stretch/>
        </p:blipFill>
        <p:spPr bwMode="auto">
          <a:xfrm>
            <a:off x="731520" y="76912"/>
            <a:ext cx="7645504" cy="5012924"/>
          </a:xfrm>
          <a:prstGeom prst="rect">
            <a:avLst/>
          </a:prstGeom>
          <a:noFill/>
          <a:ln>
            <a:noFill/>
          </a:ln>
        </p:spPr>
      </p:pic>
      <p:sp>
        <p:nvSpPr>
          <p:cNvPr id="173139286" name="Google Shape;170;p9"/>
          <p:cNvSpPr txBox="1"/>
          <p:nvPr/>
        </p:nvSpPr>
        <p:spPr bwMode="auto">
          <a:xfrm>
            <a:off x="0" y="4922681"/>
            <a:ext cx="7485888"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b="0" i="0" u="none" strike="noStrike" cap="none">
                <a:solidFill>
                  <a:srgbClr val="000000"/>
                </a:solidFill>
                <a:latin typeface="Arial"/>
                <a:ea typeface="Arial"/>
                <a:cs typeface="Arial"/>
              </a:rPr>
              <a:t>Source: </a:t>
            </a:r>
            <a:r>
              <a:rPr lang="en-GB" sz="800" b="0" i="0" u="sng" strike="noStrike" cap="none">
                <a:solidFill>
                  <a:srgbClr val="000000"/>
                </a:solidFill>
                <a:latin typeface="Arial"/>
                <a:ea typeface="Arial"/>
                <a:cs typeface="Arial"/>
                <a:hlinkClick r:id="rId4" tooltip=""/>
              </a:rPr>
              <a:t>https://www.ipcc.ch/report/ar6/wg2/chapter/chapter-1/</a:t>
            </a:r>
            <a:r>
              <a:rPr lang="en-GB" sz="8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221842" name="Google Shape;175;p10"/>
          <p:cNvSpPr txBox="1"/>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CLIMATE ADAPTATION SOLUTIONS</a:t>
            </a:r>
            <a:endParaRPr>
              <a:solidFill>
                <a:srgbClr val="70AD47"/>
              </a:solidFill>
            </a:endParaRPr>
          </a:p>
        </p:txBody>
      </p:sp>
      <p:sp>
        <p:nvSpPr>
          <p:cNvPr id="2056902369" name="Google Shape;176;p10"/>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Climate adaptation solutions can be:</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Infrastructural – modifications in the built environment to protect against climate hazards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Institutional – frameworks, regulations, and policies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Behavioural (social) – behaviour changes of the local community</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Nature-based solutions (NBS) - use of ecosystems and natural processes to reduce vulnerability and enhance resilience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Technological – innovative tools and technologies supporting climate adaptation efforts</a:t>
            </a:r>
            <a:endParaRPr/>
          </a:p>
          <a:p>
            <a:pPr marL="285750" lvl="0" indent="-285750" algn="l" rtl="0">
              <a:lnSpc>
                <a:spcPct val="105000"/>
              </a:lnSpc>
              <a:spcBef>
                <a:spcPts val="900"/>
              </a:spcBef>
              <a:spcAft>
                <a:spcPts val="0"/>
              </a:spcAft>
              <a:buClr>
                <a:schemeClr val="dk1"/>
              </a:buClr>
              <a:buSzPts val="1100"/>
              <a:buChar char="•"/>
              <a:defRPr/>
            </a:pPr>
            <a:r>
              <a:rPr lang="en-GB" sz="1600">
                <a:solidFill>
                  <a:srgbClr val="7F7F7F"/>
                </a:solidFill>
              </a:rPr>
              <a:t>2 categories: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Structural (infrastructural, NBS)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Non-structural (institutional, behavioural, technological)</a:t>
            </a:r>
            <a:endParaRPr sz="1000">
              <a:solidFill>
                <a:srgbClr val="7F7F7F"/>
              </a:solidFill>
            </a:endParaRPr>
          </a:p>
          <a:p>
            <a:pPr marL="0" lvl="0" indent="0" algn="l" rtl="0">
              <a:lnSpc>
                <a:spcPct val="105000"/>
              </a:lnSpc>
              <a:spcBef>
                <a:spcPts val="900"/>
              </a:spcBef>
              <a:spcAft>
                <a:spcPts val="0"/>
              </a:spcAft>
              <a:buClr>
                <a:schemeClr val="dk1"/>
              </a:buClr>
              <a:buSzPts val="1100"/>
              <a:buNone/>
              <a:defRPr/>
            </a:pPr>
            <a:endParaRPr sz="12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531096144" name="Google Shape;181;p11" descr="A person and person in hardhats holding a blueprint&#10;&#10;AI-generated content may be incorrect."/>
          <p:cNvPicPr/>
          <p:nvPr/>
        </p:nvPicPr>
        <p:blipFill rotWithShape="1">
          <a:blip r:embed="rId3">
            <a:alphaModFix/>
          </a:blip>
          <a:srcRect l="0" t="0" r="0" b="0"/>
          <a:stretch/>
        </p:blipFill>
        <p:spPr bwMode="auto">
          <a:xfrm>
            <a:off x="5315786" y="3108960"/>
            <a:ext cx="3051810" cy="2034540"/>
          </a:xfrm>
          <a:prstGeom prst="rect">
            <a:avLst/>
          </a:prstGeom>
          <a:noFill/>
          <a:ln>
            <a:noFill/>
          </a:ln>
        </p:spPr>
      </p:pic>
      <p:sp>
        <p:nvSpPr>
          <p:cNvPr id="1131721974" name="Google Shape;182;p11"/>
          <p:cNvSpPr txBox="1"/>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Infrastructural solutions</a:t>
            </a:r>
            <a:endParaRPr>
              <a:solidFill>
                <a:srgbClr val="70AD47"/>
              </a:solidFill>
            </a:endParaRPr>
          </a:p>
        </p:txBody>
      </p:sp>
      <p:sp>
        <p:nvSpPr>
          <p:cNvPr id="299925393" name="Google Shape;183;p11"/>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Physical measures to reduce exposure and sensitivity to hazards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Designed to protect infrastructure, buildings and public services from direct climate threats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Offers immediate and visible protection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Large-scale and capital-intensive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Long life span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Requires maintenance</a:t>
            </a:r>
            <a:endParaRPr/>
          </a:p>
          <a:p>
            <a:pPr marL="0" lvl="0" indent="0" algn="l" rtl="0">
              <a:lnSpc>
                <a:spcPct val="105000"/>
              </a:lnSpc>
              <a:spcBef>
                <a:spcPts val="900"/>
              </a:spcBef>
              <a:spcAft>
                <a:spcPts val="0"/>
              </a:spcAft>
              <a:buClr>
                <a:schemeClr val="dk1"/>
              </a:buClr>
              <a:buSzPts val="1100"/>
              <a:buNone/>
              <a:defRPr/>
            </a:pPr>
            <a:endParaRPr sz="12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299150291" name="Google Shape;188;p12"/>
          <p:cNvGraphicFramePr>
            <a:graphicFrameLocks xmlns:a="http://schemas.openxmlformats.org/drawingml/2006/main"/>
          </p:cNvGraphicFramePr>
          <p:nvPr/>
        </p:nvGraphicFramePr>
        <p:xfrm rot="0">
          <a:off x="568775" y="1090930"/>
          <a:ext cx="3000000" cy="3000000"/>
        </p:xfrm>
        <a:graphic>
          <a:graphicData uri="http://schemas.openxmlformats.org/drawingml/2006/table">
            <a:tbl>
              <a:tblPr firstRow="1" firstCol="0" lastRow="0" lastCol="0" bandRow="1" bandCol="0">
                <a:tableStyleId>{A554AF67-2A5D-4033-ABE6-B87119704535}</a:tableStyleId>
                <a:noFill/>
              </a:tblPr>
              <a:tblGrid>
                <a:gridCol w="1374000"/>
                <a:gridCol w="3243074"/>
                <a:gridCol w="3389375"/>
              </a:tblGrid>
              <a:tr h="370850">
                <a:tc>
                  <a:txBody>
                    <a:bodyPr/>
                    <a:p>
                      <a:pPr marL="0" marR="0" lvl="0" indent="0" algn="l" rtl="0">
                        <a:lnSpc>
                          <a:spcPct val="100000"/>
                        </a:lnSpc>
                        <a:spcBef>
                          <a:spcPts val="0"/>
                        </a:spcBef>
                        <a:spcAft>
                          <a:spcPts val="0"/>
                        </a:spcAft>
                        <a:buNone/>
                        <a:defRPr/>
                      </a:pPr>
                      <a:r>
                        <a:rPr lang="en-GB" sz="1400" b="1" u="none" strike="noStrike" cap="none"/>
                        <a:t>Hazard</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Infrastructural solution</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Function/benefit</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Flooding</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Floodwalls, levees, stormwater drainage system</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Physically block or redirect excess water</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Heatwaves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Cool roofs, green roofs, reflective pavements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Lower indoor/outdoor temperatures; reduce heat island effects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Drought</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Rainwater harvesting systems, irrigation infrastructure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Improve water availability and reduce water stress </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Storms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Wind-resistant buildings, underground power lines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Reduce damage from strong winds and falling debris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Sea-level rise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Sea walls, tidal gates, elevated infrastructure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Prevent coastal inundation and infrastructure damage</a:t>
                      </a:r>
                      <a:endParaRPr sz="1400" u="none" strike="noStrike" cap="none"/>
                    </a:p>
                  </a:txBody>
                  <a:tcPr marL="91450" marR="91450" marT="45725" marB="45725"/>
                </a:tc>
              </a:tr>
            </a:tbl>
          </a:graphicData>
        </a:graphic>
      </p:graphicFrame>
      <p:sp>
        <p:nvSpPr>
          <p:cNvPr id="1079423683" name="Google Shape;189;p12"/>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402559385" name="Google Shape;190;p12"/>
          <p:cNvSpPr/>
          <p:nvPr/>
        </p:nvSpPr>
        <p:spPr bwMode="auto">
          <a:xfrm>
            <a:off x="142875" y="174623"/>
            <a:ext cx="8828124" cy="474662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6780784" name="Google Shape;195;p13"/>
          <p:cNvSpPr txBox="1"/>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Institutional solutions</a:t>
            </a:r>
            <a:endParaRPr>
              <a:solidFill>
                <a:srgbClr val="70AD47"/>
              </a:solidFill>
            </a:endParaRPr>
          </a:p>
        </p:txBody>
      </p:sp>
      <p:sp>
        <p:nvSpPr>
          <p:cNvPr id="974774593" name="Google Shape;196;p13"/>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 Strengthening governance, policy frameworks, regulatory systems, and administrative capacities to enable effective climate adaptation planning and implementation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Embeds climate adaptation into decision-making</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Supports long-term systemic change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Requires cross-sectoral coordination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Addresses underlying systems and decision-making processes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Implemented by governments or inter-institutional bodies</a:t>
            </a:r>
            <a:endParaRPr sz="12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12987078" name="Google Shape;201;p14"/>
          <p:cNvGraphicFramePr>
            <a:graphicFrameLocks xmlns:a="http://schemas.openxmlformats.org/drawingml/2006/main"/>
          </p:cNvGraphicFramePr>
          <p:nvPr/>
        </p:nvGraphicFramePr>
        <p:xfrm rot="0">
          <a:off x="568775" y="905510"/>
          <a:ext cx="3000000" cy="3000000"/>
        </p:xfrm>
        <a:graphic>
          <a:graphicData uri="http://schemas.openxmlformats.org/drawingml/2006/table">
            <a:tbl>
              <a:tblPr firstRow="1" firstCol="0" lastRow="0" lastCol="0" bandRow="1" bandCol="0">
                <a:tableStyleId>{A554AF67-2A5D-4033-ABE6-B87119704535}</a:tableStyleId>
                <a:noFill/>
              </a:tblPr>
              <a:tblGrid>
                <a:gridCol w="1374000"/>
                <a:gridCol w="3243074"/>
                <a:gridCol w="3389375"/>
              </a:tblGrid>
              <a:tr h="370850">
                <a:tc>
                  <a:txBody>
                    <a:bodyPr/>
                    <a:p>
                      <a:pPr marL="0" marR="0" lvl="0" indent="0" algn="l" rtl="0">
                        <a:lnSpc>
                          <a:spcPct val="100000"/>
                        </a:lnSpc>
                        <a:spcBef>
                          <a:spcPts val="0"/>
                        </a:spcBef>
                        <a:spcAft>
                          <a:spcPts val="0"/>
                        </a:spcAft>
                        <a:buNone/>
                        <a:defRPr/>
                      </a:pPr>
                      <a:r>
                        <a:rPr lang="en-GB" sz="1400" b="1" u="none" strike="noStrike" cap="none"/>
                        <a:t>Hazard</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Institutional solution</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Function/benefit</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Flooding</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Flood zone land-use regulation</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Restricts development in high-risk areas </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Heatwaves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Public health action plans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Prepares healthcare systems and vulnerable populations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Drought</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National water governance frameworks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Coordinates fair and efficient water use </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Sea level rise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Climate resilient building codes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Sets standards for safe coastal development </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All hazards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Mainstreaming adaptation in urban/regional planning</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Ensures all sectors consider climate resilience 6666666666666666666666</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Sea-level rise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Living shorelines, coastal wetland preservation</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Buffer against coastal flooding, absorb wave energy</a:t>
                      </a:r>
                      <a:endParaRPr sz="1400" u="none" strike="noStrike" cap="none"/>
                    </a:p>
                  </a:txBody>
                  <a:tcPr marL="91450" marR="91450" marT="45725" marB="45725"/>
                </a:tc>
              </a:tr>
            </a:tbl>
          </a:graphicData>
        </a:graphic>
      </p:graphicFrame>
      <p:sp>
        <p:nvSpPr>
          <p:cNvPr id="908568601" name="Google Shape;202;p14"/>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72973006" name="Google Shape;203;p14"/>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724715347" name="Google Shape;208;p15"/>
          <p:cNvPicPr/>
          <p:nvPr/>
        </p:nvPicPr>
        <p:blipFill rotWithShape="1">
          <a:blip r:embed="rId3">
            <a:alphaModFix/>
          </a:blip>
          <a:srcRect l="0" t="0" r="12857" b="0"/>
          <a:stretch/>
        </p:blipFill>
        <p:spPr bwMode="auto">
          <a:xfrm>
            <a:off x="6334268" y="1780032"/>
            <a:ext cx="2809732" cy="2737073"/>
          </a:xfrm>
          <a:prstGeom prst="rect">
            <a:avLst/>
          </a:prstGeom>
          <a:noFill/>
          <a:ln>
            <a:noFill/>
          </a:ln>
        </p:spPr>
      </p:pic>
      <p:sp>
        <p:nvSpPr>
          <p:cNvPr id="1607890525" name="Google Shape;209;p15"/>
          <p:cNvSpPr txBox="1"/>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Behavioural and social solutions</a:t>
            </a:r>
            <a:endParaRPr>
              <a:solidFill>
                <a:srgbClr val="70AD47"/>
              </a:solidFill>
            </a:endParaRPr>
          </a:p>
        </p:txBody>
      </p:sp>
      <p:sp>
        <p:nvSpPr>
          <p:cNvPr id="643014062" name="Google Shape;210;p15"/>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Changes in attitudes, practices, and behaviours of individuals and communities that help reduce vulnerability and enhance adaptive capacity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Education, training, and awareness raising</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Promotes inclusive, bottom-up participation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Usually low-cost and locally driven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Depend on awareness, education and motivation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Should be used as a complement to other adaptation types </a:t>
            </a:r>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a:p>
            <a:pPr marL="457200" lvl="1" indent="0" algn="l" rtl="0">
              <a:lnSpc>
                <a:spcPct val="105000"/>
              </a:lnSpc>
              <a:spcBef>
                <a:spcPts val="900"/>
              </a:spcBef>
              <a:spcAft>
                <a:spcPts val="0"/>
              </a:spcAft>
              <a:buClr>
                <a:schemeClr val="dk1"/>
              </a:buClr>
              <a:buSzPts val="1100"/>
              <a:buNone/>
              <a:defRPr/>
            </a:pPr>
            <a:endParaRPr sz="12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300488748" name="Google Shape;215;p16"/>
          <p:cNvGraphicFramePr>
            <a:graphicFrameLocks xmlns:a="http://schemas.openxmlformats.org/drawingml/2006/main"/>
          </p:cNvGraphicFramePr>
          <p:nvPr/>
        </p:nvGraphicFramePr>
        <p:xfrm rot="0">
          <a:off x="560770" y="1085596"/>
          <a:ext cx="3000000" cy="3000000"/>
        </p:xfrm>
        <a:graphic>
          <a:graphicData uri="http://schemas.openxmlformats.org/drawingml/2006/table">
            <a:tbl>
              <a:tblPr firstRow="1" firstCol="0" lastRow="0" lastCol="0" bandRow="1" bandCol="0">
                <a:tableStyleId>{A554AF67-2A5D-4033-ABE6-B87119704535}</a:tableStyleId>
                <a:noFill/>
              </a:tblPr>
              <a:tblGrid>
                <a:gridCol w="1374000"/>
                <a:gridCol w="3243074"/>
                <a:gridCol w="3389375"/>
              </a:tblGrid>
              <a:tr h="370850">
                <a:tc>
                  <a:txBody>
                    <a:bodyPr/>
                    <a:p>
                      <a:pPr marL="0" marR="0" lvl="0" indent="0" algn="l" rtl="0">
                        <a:lnSpc>
                          <a:spcPct val="100000"/>
                        </a:lnSpc>
                        <a:spcBef>
                          <a:spcPts val="0"/>
                        </a:spcBef>
                        <a:spcAft>
                          <a:spcPts val="0"/>
                        </a:spcAft>
                        <a:buNone/>
                        <a:defRPr/>
                      </a:pPr>
                      <a:r>
                        <a:rPr lang="en-GB" sz="1400" b="1" u="none" strike="noStrike" cap="none"/>
                        <a:t>Hazard</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Behavioural solution</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Function/benefit</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Flooding</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Community emergency drills and flood preparedness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Improves local response capacity and evacuation readiness </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Heatwaves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Public awareness campaigns on health safety</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Reduces health risk, promotes self-protection</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Drought</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Water conservation practices in household/agriculture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Reduces water use during shortages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Storms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Mangrove planting, dune restoration, coral reef protection</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Reduces property damage and injuries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Wildfires </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Community-led fire prevention, promoting volunteering</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Minimizes ignition risk and spread</a:t>
                      </a:r>
                      <a:endParaRPr sz="1400" u="none" strike="noStrike" cap="none"/>
                    </a:p>
                  </a:txBody>
                  <a:tcPr marL="91450" marR="91450" marT="45725" marB="45725"/>
                </a:tc>
              </a:tr>
            </a:tbl>
          </a:graphicData>
        </a:graphic>
      </p:graphicFrame>
      <p:sp>
        <p:nvSpPr>
          <p:cNvPr id="1566214823" name="Google Shape;216;p16"/>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815225507" name="Google Shape;217;p16"/>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322636471" name="Google Shape;222;p17"/>
          <p:cNvPicPr/>
          <p:nvPr/>
        </p:nvPicPr>
        <p:blipFill rotWithShape="1">
          <a:blip r:embed="rId3">
            <a:alphaModFix/>
          </a:blip>
          <a:srcRect l="12790" t="0" r="12787" b="2436"/>
          <a:stretch/>
        </p:blipFill>
        <p:spPr bwMode="auto">
          <a:xfrm>
            <a:off x="5815584" y="1308860"/>
            <a:ext cx="3328416" cy="2077145"/>
          </a:xfrm>
          <a:prstGeom prst="rect">
            <a:avLst/>
          </a:prstGeom>
          <a:noFill/>
          <a:ln>
            <a:noFill/>
          </a:ln>
        </p:spPr>
      </p:pic>
      <p:sp>
        <p:nvSpPr>
          <p:cNvPr id="372775716" name="Google Shape;223;p17"/>
          <p:cNvSpPr txBox="1"/>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Nature-based solutions (NBS)</a:t>
            </a:r>
            <a:endParaRPr>
              <a:solidFill>
                <a:srgbClr val="70AD47"/>
              </a:solidFill>
            </a:endParaRPr>
          </a:p>
        </p:txBody>
      </p:sp>
      <p:sp>
        <p:nvSpPr>
          <p:cNvPr id="545747615" name="Google Shape;224;p17"/>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Use of natural processes and ecosystems to reduce climate risks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Co-benefits for biodiversity, human health, and quality of life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Act like buffers or microclimate regulators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Low-carbon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Cost-effective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Examples: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Floods: wetland restoration, urban green spaces,…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Drought: agroforestry and soil conservation, wetland conservation, drought-resilient landscaping,…</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Heatwaves: urban forests, tree planting, green roofs, green corridors, park and water body restoration,…</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Rainfall: permeable pavements, urban green spaces,…</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884624146" name="Google Shape;229;p18"/>
          <p:cNvGraphicFramePr>
            <a:graphicFrameLocks xmlns:a="http://schemas.openxmlformats.org/drawingml/2006/main"/>
          </p:cNvGraphicFramePr>
          <p:nvPr/>
        </p:nvGraphicFramePr>
        <p:xfrm rot="0">
          <a:off x="568775" y="826516"/>
          <a:ext cx="3000000" cy="3000000"/>
        </p:xfrm>
        <a:graphic>
          <a:graphicData uri="http://schemas.openxmlformats.org/drawingml/2006/table">
            <a:tbl>
              <a:tblPr firstRow="1" firstCol="0" lastRow="0" lastCol="0" bandRow="1" bandCol="0">
                <a:tableStyleId>{A554AF67-2A5D-4033-ABE6-B87119704535}</a:tableStyleId>
                <a:noFill/>
              </a:tblPr>
              <a:tblGrid>
                <a:gridCol w="1374000"/>
                <a:gridCol w="3243074"/>
                <a:gridCol w="3389375"/>
              </a:tblGrid>
              <a:tr h="370850">
                <a:tc>
                  <a:txBody>
                    <a:bodyPr/>
                    <a:p>
                      <a:pPr marL="0" marR="0" lvl="0" indent="0" algn="l" rtl="0">
                        <a:lnSpc>
                          <a:spcPct val="100000"/>
                        </a:lnSpc>
                        <a:spcBef>
                          <a:spcPts val="0"/>
                        </a:spcBef>
                        <a:spcAft>
                          <a:spcPts val="0"/>
                        </a:spcAft>
                        <a:buNone/>
                        <a:defRPr/>
                      </a:pPr>
                      <a:r>
                        <a:rPr lang="en-GB" sz="1400" b="1" u="none" strike="noStrike" cap="none"/>
                        <a:t>Hazard</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Nature-based solution</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Function/benefit</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Flooding</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Wetland restoration, riparian buffers, green urban infrastructure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Store excess water, slow runoff, reduce flood peaks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Heatwaves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Urban green paces, green roofs/walls, urban trees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Reduce urban heat islands, improve air quality</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Drought</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Reforestation, soil conservation, agroforestry</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Increase water retention, restore soil fertility</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Coastal storms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Mangrove planting, dune restoration, coral reef protection</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Dissipate wave energy, reduce erosion and storm surge impacts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Landslide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Forest conservation on slopes, vegetation buffers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Stabilize soil, reduce erosion risk</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Sea-level rise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Living shorelines, coastal wetland preservation</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Buffer against coastal flooding, absorb wave energy</a:t>
                      </a:r>
                      <a:endParaRPr sz="1400" u="none" strike="noStrike" cap="none"/>
                    </a:p>
                  </a:txBody>
                  <a:tcPr marL="91450" marR="91450" marT="45725" marB="45725"/>
                </a:tc>
              </a:tr>
            </a:tbl>
          </a:graphicData>
        </a:graphic>
      </p:graphicFrame>
      <p:sp>
        <p:nvSpPr>
          <p:cNvPr id="1293102672" name="Google Shape;230;p18"/>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977196454" name="Google Shape;231;p18"/>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226834817" name="Google Shape;236;p19"/>
          <p:cNvPicPr/>
          <p:nvPr/>
        </p:nvPicPr>
        <p:blipFill rotWithShape="1">
          <a:blip r:embed="rId3">
            <a:alphaModFix/>
          </a:blip>
          <a:srcRect l="1968" t="0" r="1968" b="0"/>
          <a:stretch/>
        </p:blipFill>
        <p:spPr bwMode="auto">
          <a:xfrm>
            <a:off x="5681036" y="3514990"/>
            <a:ext cx="2609524" cy="1628510"/>
          </a:xfrm>
          <a:prstGeom prst="rect">
            <a:avLst/>
          </a:prstGeom>
          <a:noFill/>
          <a:ln>
            <a:noFill/>
          </a:ln>
        </p:spPr>
      </p:pic>
      <p:sp>
        <p:nvSpPr>
          <p:cNvPr id="2049627323" name="Google Shape;237;p19"/>
          <p:cNvSpPr txBox="1"/>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Technical solutions</a:t>
            </a:r>
            <a:endParaRPr>
              <a:solidFill>
                <a:srgbClr val="70AD47"/>
              </a:solidFill>
            </a:endParaRPr>
          </a:p>
        </p:txBody>
      </p:sp>
      <p:sp>
        <p:nvSpPr>
          <p:cNvPr id="1258511996" name="Google Shape;238;p19"/>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Innovative tools and technologies that support adaptation through forecasting, monitoring, infrastructure resilience, and data-driven decision making</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Enables evidence-based planning and early response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Data-driven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Provides real-time insights and enables precision responses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Enhances efficiency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Supports decision making</a:t>
            </a:r>
            <a:endParaRPr sz="1200">
              <a:solidFill>
                <a:srgbClr val="7F7F7F"/>
              </a:solidFill>
            </a:endParaRPr>
          </a:p>
          <a:p>
            <a:pPr marL="457200" lvl="1" indent="0" algn="l" rtl="0">
              <a:lnSpc>
                <a:spcPct val="105000"/>
              </a:lnSpc>
              <a:spcBef>
                <a:spcPts val="900"/>
              </a:spcBef>
              <a:spcAft>
                <a:spcPts val="0"/>
              </a:spcAft>
              <a:buClr>
                <a:schemeClr val="dk1"/>
              </a:buClr>
              <a:buSzPts val="1100"/>
              <a:buNone/>
              <a:defRPr/>
            </a:pPr>
            <a:endParaRPr sz="1200">
              <a:solidFill>
                <a:srgbClr val="7F7F7F"/>
              </a:solidFill>
            </a:endParaRPr>
          </a:p>
          <a:p>
            <a:pPr marL="457200" lvl="1" indent="0" algn="l" rtl="0">
              <a:lnSpc>
                <a:spcPct val="105000"/>
              </a:lnSpc>
              <a:spcBef>
                <a:spcPts val="900"/>
              </a:spcBef>
              <a:spcAft>
                <a:spcPts val="0"/>
              </a:spcAft>
              <a:buClr>
                <a:schemeClr val="dk1"/>
              </a:buClr>
              <a:buSzPts val="1100"/>
              <a:buNone/>
              <a:defRPr/>
            </a:pPr>
            <a:endParaRPr sz="1200">
              <a:solidFill>
                <a:srgbClr val="7F7F7F"/>
              </a:solidFill>
            </a:endParaRPr>
          </a:p>
          <a:p>
            <a:pPr marL="457200" lvl="1" indent="0" algn="l" rtl="0">
              <a:lnSpc>
                <a:spcPct val="105000"/>
              </a:lnSpc>
              <a:spcBef>
                <a:spcPts val="900"/>
              </a:spcBef>
              <a:spcAft>
                <a:spcPts val="0"/>
              </a:spcAft>
              <a:buClr>
                <a:schemeClr val="dk1"/>
              </a:buClr>
              <a:buSzPts val="1100"/>
              <a:buNone/>
              <a:defRPr/>
            </a:pPr>
            <a:endParaRPr sz="12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aphicFrame>
        <p:nvGraphicFramePr>
          <p:cNvPr id="161279923" name="Google Shape;243;p20"/>
          <p:cNvGraphicFramePr>
            <a:graphicFrameLocks xmlns:a="http://schemas.openxmlformats.org/drawingml/2006/main"/>
          </p:cNvGraphicFramePr>
          <p:nvPr/>
        </p:nvGraphicFramePr>
        <p:xfrm rot="0">
          <a:off x="568775" y="354076"/>
          <a:ext cx="3000000" cy="3000000"/>
        </p:xfrm>
        <a:graphic>
          <a:graphicData uri="http://schemas.openxmlformats.org/drawingml/2006/table">
            <a:tbl>
              <a:tblPr firstRow="1" firstCol="0" lastRow="0" lastCol="0" bandRow="1" bandCol="0">
                <a:tableStyleId>{A554AF67-2A5D-4033-ABE6-B87119704535}</a:tableStyleId>
                <a:noFill/>
              </a:tblPr>
              <a:tblGrid>
                <a:gridCol w="1374000"/>
                <a:gridCol w="3243074"/>
                <a:gridCol w="3389375"/>
              </a:tblGrid>
              <a:tr h="370850">
                <a:tc>
                  <a:txBody>
                    <a:bodyPr/>
                    <a:p>
                      <a:pPr marL="0" marR="0" lvl="0" indent="0" algn="l" rtl="0">
                        <a:lnSpc>
                          <a:spcPct val="100000"/>
                        </a:lnSpc>
                        <a:spcBef>
                          <a:spcPts val="0"/>
                        </a:spcBef>
                        <a:spcAft>
                          <a:spcPts val="0"/>
                        </a:spcAft>
                        <a:buNone/>
                        <a:defRPr/>
                      </a:pPr>
                      <a:r>
                        <a:rPr lang="en-GB" sz="1400" b="1" u="none" strike="noStrike" cap="none"/>
                        <a:t>Hazard</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Technological solution</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Function/benefit</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Flooding</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Early warning systems, remote sensing, flood modelling tools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Improve flood preparedness and allow for timely evacuation and disaster response</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Heatwaves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Heat-health warning systems, climate dashboards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Alert authorities and citizens to upcoming heat events, enables health sector readiness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Drought</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Smart irrigation systems, soil moisture sensors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Optimize water use, reduce water losses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Storms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Real-time weather radar, structural health monitoring sensors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Provide early warnings and monitor infrastructure performance during storms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Wildfires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Fire risk forecasting tools, satellite fire detection </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Detect and track fires in real time, guide firefighting efforts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Sea-level rise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GIS-based coastal risk mapping</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Identify and prioritize vulnerable coastal zones for planning and mitigation</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All hazards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Climate information portals, decision-support tools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Provide accessible, science-based data to support local adaptation planning</a:t>
                      </a:r>
                      <a:endParaRPr sz="1400" u="none" strike="noStrike" cap="none"/>
                    </a:p>
                  </a:txBody>
                  <a:tcPr marL="91450" marR="91450" marT="45725" marB="45725"/>
                </a:tc>
              </a:tr>
            </a:tbl>
          </a:graphicData>
        </a:graphic>
      </p:graphicFrame>
      <p:sp>
        <p:nvSpPr>
          <p:cNvPr id="1865106636" name="Google Shape;244;p20"/>
          <p:cNvSpPr/>
          <p:nvPr/>
        </p:nvSpPr>
        <p:spPr bwMode="auto">
          <a:xfrm>
            <a:off x="86359" y="71119"/>
            <a:ext cx="8935719" cy="4945806"/>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520073827" name="Google Shape;245;p20"/>
          <p:cNvSpPr/>
          <p:nvPr/>
        </p:nvSpPr>
        <p:spPr bwMode="auto">
          <a:xfrm>
            <a:off x="140156" y="142875"/>
            <a:ext cx="8828124" cy="4802186"/>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50960740" name="Google Shape;250;p21"/>
          <p:cNvSpPr txBox="1"/>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STRUCTURAL SOLUTIONS</a:t>
            </a:r>
            <a:endParaRPr>
              <a:solidFill>
                <a:srgbClr val="70AD47"/>
              </a:solidFill>
            </a:endParaRPr>
          </a:p>
        </p:txBody>
      </p:sp>
      <p:sp>
        <p:nvSpPr>
          <p:cNvPr id="1043958869" name="Google Shape;251;p21"/>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Tangible, built interventions constructed or modified to protect against or reduce the risk of climate-related events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Capital intensive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Engineering design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Implemented by governments, urban planners, or developers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Physical infrastructure and land-use modifications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Long-term and durable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Focused on protecting assets and minimizing damage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Requires technical expertise and financial investments</a:t>
            </a:r>
            <a:endParaRPr/>
          </a:p>
          <a:p>
            <a:pPr marL="457200" lvl="1" indent="0" algn="l" rtl="0">
              <a:lnSpc>
                <a:spcPct val="105000"/>
              </a:lnSpc>
              <a:spcBef>
                <a:spcPts val="900"/>
              </a:spcBef>
              <a:spcAft>
                <a:spcPts val="0"/>
              </a:spcAft>
              <a:buClr>
                <a:schemeClr val="dk1"/>
              </a:buClr>
              <a:buSzPts val="1100"/>
              <a:buNone/>
              <a:defRPr/>
            </a:pPr>
            <a:endParaRPr sz="1200">
              <a:solidFill>
                <a:srgbClr val="7F7F7F"/>
              </a:solidFill>
            </a:endParaRPr>
          </a:p>
          <a:p>
            <a:pPr marL="457200" lvl="1" indent="0" algn="l" rtl="0">
              <a:lnSpc>
                <a:spcPct val="105000"/>
              </a:lnSpc>
              <a:spcBef>
                <a:spcPts val="900"/>
              </a:spcBef>
              <a:spcAft>
                <a:spcPts val="0"/>
              </a:spcAft>
              <a:buClr>
                <a:schemeClr val="dk1"/>
              </a:buClr>
              <a:buSzPts val="1100"/>
              <a:buNone/>
              <a:defRPr/>
            </a:pPr>
            <a:endParaRPr sz="1200">
              <a:solidFill>
                <a:srgbClr val="7F7F7F"/>
              </a:solidFill>
            </a:endParaRPr>
          </a:p>
        </p:txBody>
      </p:sp>
      <p:sp>
        <p:nvSpPr>
          <p:cNvPr id="2101734154" name="Google Shape;252;p21"/>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1451091337" name="Google Shape;253;p21"/>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0427206" name="Google Shape;258;p22"/>
          <p:cNvSpPr txBox="1"/>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NON-STRUCTURAL SOLUTIONS</a:t>
            </a:r>
            <a:endParaRPr>
              <a:solidFill>
                <a:srgbClr val="70AD47"/>
              </a:solidFill>
            </a:endParaRPr>
          </a:p>
        </p:txBody>
      </p:sp>
      <p:sp>
        <p:nvSpPr>
          <p:cNvPr id="896210631" name="Google Shape;259;p22"/>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Measures that influence human behaviour, governance, planning, and social systems to build resilience to climate change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No major physical construction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More flexible, cost-effective, and community-centered</a:t>
            </a:r>
            <a:endParaRPr sz="1400">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Types: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Regulatory/legal measures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Institutional/planning tools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Economic instruments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Education and behavioural change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Early warning systems</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457200" lvl="1" indent="0" algn="l" rtl="0">
              <a:lnSpc>
                <a:spcPct val="105000"/>
              </a:lnSpc>
              <a:spcBef>
                <a:spcPts val="900"/>
              </a:spcBef>
              <a:spcAft>
                <a:spcPts val="0"/>
              </a:spcAft>
              <a:buClr>
                <a:schemeClr val="dk1"/>
              </a:buClr>
              <a:buSzPts val="1100"/>
              <a:buNone/>
              <a:defRPr/>
            </a:pPr>
            <a:endParaRPr sz="1200">
              <a:solidFill>
                <a:srgbClr val="7F7F7F"/>
              </a:solidFill>
            </a:endParaRPr>
          </a:p>
        </p:txBody>
      </p:sp>
      <p:sp>
        <p:nvSpPr>
          <p:cNvPr id="1054350160" name="Google Shape;260;p22"/>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504217373" name="Google Shape;261;p22"/>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38933334" name="Google Shape;266;p23"/>
          <p:cNvSpPr txBox="1"/>
          <p:nvPr>
            <p:ph type="title"/>
          </p:nvPr>
        </p:nvSpPr>
        <p:spPr bwMode="auto">
          <a:xfrm>
            <a:off x="613295" y="465104"/>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Choosing between structural vs. non-structural solutions</a:t>
            </a:r>
            <a:endParaRPr>
              <a:solidFill>
                <a:srgbClr val="70AD47"/>
              </a:solidFill>
            </a:endParaRPr>
          </a:p>
        </p:txBody>
      </p:sp>
      <p:graphicFrame>
        <p:nvGraphicFramePr>
          <p:cNvPr id="483153426" name="Google Shape;267;p23"/>
          <p:cNvGraphicFramePr>
            <a:graphicFrameLocks xmlns:a="http://schemas.openxmlformats.org/drawingml/2006/main"/>
          </p:cNvGraphicFramePr>
          <p:nvPr/>
        </p:nvGraphicFramePr>
        <p:xfrm rot="0">
          <a:off x="499872" y="1272895"/>
          <a:ext cx="3000000" cy="3000000"/>
        </p:xfrm>
        <a:graphic>
          <a:graphicData uri="http://schemas.openxmlformats.org/drawingml/2006/table">
            <a:tbl>
              <a:tblPr firstRow="1" firstCol="0" lastRow="0" lastCol="0" bandRow="1" bandCol="0">
                <a:tableStyleId>{A554AF67-2A5D-4033-ABE6-B87119704535}</a:tableStyleId>
                <a:noFill/>
              </a:tblPr>
              <a:tblGrid>
                <a:gridCol w="1341125"/>
                <a:gridCol w="3206500"/>
                <a:gridCol w="3535675"/>
              </a:tblGrid>
              <a:tr h="370850">
                <a:tc>
                  <a:txBody>
                    <a:bodyPr/>
                    <a:p>
                      <a:pPr marL="0" marR="0" lvl="0" indent="0" algn="l" rtl="0">
                        <a:lnSpc>
                          <a:spcPct val="100000"/>
                        </a:lnSpc>
                        <a:spcBef>
                          <a:spcPts val="0"/>
                        </a:spcBef>
                        <a:spcAft>
                          <a:spcPts val="0"/>
                        </a:spcAft>
                        <a:buNone/>
                        <a:defRPr/>
                      </a:pPr>
                      <a:endParaRPr sz="1400" b="1"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Structural adaptation </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b="1" u="none" strike="noStrike" cap="none"/>
                        <a:t>Non-structural adaptation</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Risk level</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High-risk, high-impact</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Moderate to low risk</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Timeframe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Long-term solution</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Short to medium term</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Flexibility </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Low-fixed structure, difficult to adapt</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Easy to revise and adjust </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Institutional needs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Requires technical expertise, funding, maintenance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Requires governance, awareness, community participation</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Best use case</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Protecting critical assets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Raising awareness, managing land use, increasing preparedness </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Examples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Levees, seawalls, elevated roads, green roofs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Zoning laws, risk mapping, heatwave alerts, water-use policies</a:t>
                      </a:r>
                      <a:endParaRPr sz="1400" u="none" strike="noStrike" cap="none"/>
                    </a:p>
                  </a:txBody>
                  <a:tcPr marL="91450" marR="91450" marT="45725" marB="45725"/>
                </a:tc>
              </a:tr>
              <a:tr h="370850">
                <a:tc>
                  <a:txBody>
                    <a:bodyPr/>
                    <a:p>
                      <a:pPr marL="0" marR="0" lvl="0" indent="0" algn="l" rtl="0">
                        <a:lnSpc>
                          <a:spcPct val="100000"/>
                        </a:lnSpc>
                        <a:spcBef>
                          <a:spcPts val="0"/>
                        </a:spcBef>
                        <a:spcAft>
                          <a:spcPts val="0"/>
                        </a:spcAft>
                        <a:buNone/>
                        <a:defRPr/>
                      </a:pPr>
                      <a:r>
                        <a:rPr lang="en-GB" sz="1400" b="1" u="none" strike="noStrike" cap="none"/>
                        <a:t>Environmental impacts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May alert ecosystems or natural processes</a:t>
                      </a:r>
                      <a:endParaRPr sz="1400" u="none" strike="noStrike" cap="none"/>
                    </a:p>
                  </a:txBody>
                  <a:tcPr marL="91450" marR="91450" marT="45725" marB="45725"/>
                </a:tc>
                <a:tc>
                  <a:txBody>
                    <a:bodyPr/>
                    <a:p>
                      <a:pPr marL="0" marR="0" lvl="0" indent="0" algn="l" rtl="0">
                        <a:lnSpc>
                          <a:spcPct val="100000"/>
                        </a:lnSpc>
                        <a:spcBef>
                          <a:spcPts val="0"/>
                        </a:spcBef>
                        <a:spcAft>
                          <a:spcPts val="0"/>
                        </a:spcAft>
                        <a:buNone/>
                        <a:defRPr/>
                      </a:pPr>
                      <a:r>
                        <a:rPr lang="en-GB" sz="1400" u="none" strike="noStrike" cap="none"/>
                        <a:t>Lower impact, often more sustainable</a:t>
                      </a:r>
                      <a:endParaRPr sz="1400" u="none" strike="noStrike" cap="none"/>
                    </a:p>
                  </a:txBody>
                  <a:tcPr marL="91450" marR="91450" marT="45725" marB="45725"/>
                </a:tc>
              </a:tr>
            </a:tbl>
          </a:graphicData>
        </a:graphic>
      </p:graphicFrame>
      <p:sp>
        <p:nvSpPr>
          <p:cNvPr id="1675763597" name="Google Shape;268;p23"/>
          <p:cNvSpPr/>
          <p:nvPr/>
        </p:nvSpPr>
        <p:spPr bwMode="auto">
          <a:xfrm>
            <a:off x="86360" y="116840"/>
            <a:ext cx="8935720" cy="4900087"/>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
        <p:nvSpPr>
          <p:cNvPr id="23530867" name="Google Shape;269;p23"/>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77079811" name="Google Shape;274;p24"/>
          <p:cNvSpPr txBox="1"/>
          <p:nvPr>
            <p:ph type="title"/>
          </p:nvPr>
        </p:nvSpPr>
        <p:spPr bwMode="auto">
          <a:xfrm>
            <a:off x="613295" y="435059"/>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How to choose right solutions</a:t>
            </a:r>
            <a:endParaRPr>
              <a:solidFill>
                <a:srgbClr val="70AD47"/>
              </a:solidFill>
            </a:endParaRPr>
          </a:p>
        </p:txBody>
      </p:sp>
      <p:sp>
        <p:nvSpPr>
          <p:cNvPr id="556208469" name="Google Shape;275;p24"/>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28600" lvl="0" indent="-22860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Understand local climate risks</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Consider local context</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Match solution type to hazard</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Weight cost, feasibility and maintenance</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Prioritize co-benefits</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Use a mix of solutions</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Engage stakeholders</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Check policy and legal alignment</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Plan for flexibility</a:t>
            </a:r>
            <a:endParaRPr/>
          </a:p>
          <a:p>
            <a:pPr marL="228600" lvl="0" indent="-22860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Monitor and evaluate </a:t>
            </a:r>
            <a:endParaRPr/>
          </a:p>
          <a:p>
            <a:pPr marL="228600" lvl="0" indent="-158750" algn="l" rtl="0">
              <a:lnSpc>
                <a:spcPct val="105000"/>
              </a:lnSpc>
              <a:spcBef>
                <a:spcPts val="900"/>
              </a:spcBef>
              <a:spcAft>
                <a:spcPts val="0"/>
              </a:spcAft>
              <a:buClr>
                <a:schemeClr val="dk1"/>
              </a:buClr>
              <a:buSzPts val="1100"/>
              <a:buFont typeface="Arial"/>
              <a:buNone/>
              <a:defRPr/>
            </a:pPr>
            <a:endParaRPr sz="1200">
              <a:solidFill>
                <a:srgbClr val="7F7F7F"/>
              </a:solidFill>
            </a:endParaRPr>
          </a:p>
        </p:txBody>
      </p:sp>
      <p:sp>
        <p:nvSpPr>
          <p:cNvPr id="27987887" name="Google Shape;276;p24"/>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18244598" name="Google Shape;281;p25"/>
          <p:cNvSpPr txBox="1"/>
          <p:nvPr>
            <p:ph type="title"/>
          </p:nvPr>
        </p:nvSpPr>
        <p:spPr bwMode="auto">
          <a:xfrm>
            <a:off x="613295" y="435059"/>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MULTI-SECTORAL PLANNS</a:t>
            </a:r>
            <a:endParaRPr>
              <a:solidFill>
                <a:srgbClr val="70AD47"/>
              </a:solidFill>
            </a:endParaRPr>
          </a:p>
        </p:txBody>
      </p:sp>
      <p:sp>
        <p:nvSpPr>
          <p:cNvPr id="1820720603" name="Google Shape;282;p25"/>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Comprehensive strategies that address climate risks across multiple sectors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Brings together policies and stakeholders from different sectors for coherence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Addresses interdependencies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Long-term planning</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Uses risk and vulnerability assessment as a foundation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Examples: SECAPs, National Adaptation Plans (NAPs), Resilience Strategies,…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Benefits: efficiency, risk reduction, better funding opportunities, improved policy coherence</a:t>
            </a:r>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p:txBody>
      </p:sp>
      <p:sp>
        <p:nvSpPr>
          <p:cNvPr id="1689860300" name="Google Shape;283;p25"/>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19482828" name="Google Shape;288;p26"/>
          <p:cNvSpPr txBox="1"/>
          <p:nvPr>
            <p:ph type="title"/>
          </p:nvPr>
        </p:nvSpPr>
        <p:spPr bwMode="auto">
          <a:xfrm>
            <a:off x="613295" y="435059"/>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SUSTAINABLE ENERGY AND CLIMATE ACTION PLAN (SECAP)</a:t>
            </a:r>
            <a:endParaRPr>
              <a:solidFill>
                <a:srgbClr val="70AD47"/>
              </a:solidFill>
            </a:endParaRPr>
          </a:p>
        </p:txBody>
      </p:sp>
      <p:sp>
        <p:nvSpPr>
          <p:cNvPr id="2145297190" name="Google Shape;289;p26"/>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Action plan that Covenant of Mayors (CoM) signatory cities must develop</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Outline key actions that translate political commitments into practical measures and projects to tackle climate change and reach the goal of reducing GHG emissions by 55% by 2030</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Long-term commitment to implement plans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Progress report every two years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Often also used by non-CoM municipalities to create plans and strategies for combating climate change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Two parts of SECAP: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Emission inventories and plans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Climate risk vulnerabilities and plans</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08811565" name="Google Shape;294;p27"/>
          <p:cNvSpPr txBox="1"/>
          <p:nvPr>
            <p:ph type="title"/>
          </p:nvPr>
        </p:nvSpPr>
        <p:spPr bwMode="auto">
          <a:xfrm>
            <a:off x="613295" y="378167"/>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EMISSIONS INVENTORIES</a:t>
            </a:r>
            <a:endParaRPr>
              <a:solidFill>
                <a:srgbClr val="70AD47"/>
              </a:solidFill>
            </a:endParaRPr>
          </a:p>
        </p:txBody>
      </p:sp>
      <p:sp>
        <p:nvSpPr>
          <p:cNvPr id="1913412596" name="Google Shape;295;p27"/>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Recommended to use the approach and emission factors that are in line with the IPCC</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Key sectors: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Municipal (buildings, equipment, facilities)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Tertiary ((non-municipal buildings, equipment, facilities)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Residential (buildings)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Transport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Methodology mainly focuses on CO2, but other GHGs can also be accounted for</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Macro-sectors: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Buildings, equipment, and facilities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Transport</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Energy Supply</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Other non-energy related</a:t>
            </a:r>
            <a:endParaRPr/>
          </a:p>
          <a:p>
            <a:pPr marL="742950" lvl="1" indent="-215899" algn="l" rtl="0">
              <a:lnSpc>
                <a:spcPct val="105000"/>
              </a:lnSpc>
              <a:spcBef>
                <a:spcPts val="900"/>
              </a:spcBef>
              <a:spcAft>
                <a:spcPts val="0"/>
              </a:spcAft>
              <a:buClr>
                <a:schemeClr val="dk1"/>
              </a:buClr>
              <a:buSzPts val="1100"/>
              <a:buNone/>
              <a:defRPr/>
            </a:pPr>
            <a:endParaRPr sz="1200">
              <a:solidFill>
                <a:srgbClr val="7F7F7F"/>
              </a:solidFill>
            </a:endParaRPr>
          </a:p>
        </p:txBody>
      </p:sp>
      <p:sp>
        <p:nvSpPr>
          <p:cNvPr id="658593085" name="Google Shape;296;p27"/>
          <p:cNvSpPr/>
          <p:nvPr/>
        </p:nvSpPr>
        <p:spPr bwMode="auto">
          <a:xfrm>
            <a:off x="140157" y="198437"/>
            <a:ext cx="8828124" cy="47466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727036846" name="Google Shape;302;p28" descr="A diagram of a step&#10;&#10;AI-generated content may be incorrect."/>
          <p:cNvPicPr/>
          <p:nvPr/>
        </p:nvPicPr>
        <p:blipFill rotWithShape="1">
          <a:blip r:embed="rId3">
            <a:alphaModFix/>
          </a:blip>
          <a:srcRect l="0" t="0" r="0" b="0"/>
          <a:stretch/>
        </p:blipFill>
        <p:spPr bwMode="auto">
          <a:xfrm>
            <a:off x="1471808" y="0"/>
            <a:ext cx="6200383" cy="5143500"/>
          </a:xfrm>
          <a:prstGeom prst="rect">
            <a:avLst/>
          </a:prstGeom>
          <a:noFill/>
          <a:ln>
            <a:noFill/>
          </a:ln>
        </p:spPr>
      </p:pic>
      <p:sp>
        <p:nvSpPr>
          <p:cNvPr id="2013915593" name="Google Shape;303;p28"/>
          <p:cNvSpPr txBox="1"/>
          <p:nvPr/>
        </p:nvSpPr>
        <p:spPr bwMode="auto">
          <a:xfrm>
            <a:off x="0" y="4922681"/>
            <a:ext cx="7485888"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b="0" i="0" u="none" strike="noStrike" cap="none">
                <a:solidFill>
                  <a:srgbClr val="000000"/>
                </a:solidFill>
                <a:latin typeface="Arial"/>
                <a:ea typeface="Arial"/>
                <a:cs typeface="Arial"/>
              </a:rPr>
              <a:t>Source: </a:t>
            </a:r>
            <a:r>
              <a:rPr lang="en-GB" sz="800" b="0" i="0" u="sng" strike="noStrike" cap="none">
                <a:solidFill>
                  <a:srgbClr val="000000"/>
                </a:solidFill>
                <a:latin typeface="Arial"/>
                <a:ea typeface="Arial"/>
                <a:cs typeface="Arial"/>
                <a:hlinkClick r:id="rId4" tooltip=""/>
              </a:rPr>
              <a:t>https://www.globalcovenantofmayors.org/</a:t>
            </a:r>
            <a:r>
              <a:rPr lang="en-GB" sz="8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
        <p:nvSpPr>
          <p:cNvPr id="1917138438" name="Google Shape;304;p28"/>
          <p:cNvSpPr/>
          <p:nvPr/>
        </p:nvSpPr>
        <p:spPr bwMode="auto">
          <a:xfrm>
            <a:off x="0" y="0"/>
            <a:ext cx="9082124" cy="513812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24285542" name="Google Shape;309;p29"/>
          <p:cNvSpPr txBox="1"/>
          <p:nvPr>
            <p:ph type="title"/>
          </p:nvPr>
        </p:nvSpPr>
        <p:spPr bwMode="auto">
          <a:xfrm>
            <a:off x="613295" y="214925"/>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REQUIREMENTS FOR EMISSION INVENTORIES :</a:t>
            </a:r>
            <a:endParaRPr>
              <a:solidFill>
                <a:srgbClr val="70AD47"/>
              </a:solidFill>
            </a:endParaRPr>
          </a:p>
        </p:txBody>
      </p:sp>
      <p:sp>
        <p:nvSpPr>
          <p:cNvPr id="1842717467" name="Google Shape;310;p29"/>
          <p:cNvSpPr txBox="1"/>
          <p:nvPr>
            <p:ph type="body" idx="1"/>
          </p:nvPr>
        </p:nvSpPr>
        <p:spPr bwMode="auto">
          <a:xfrm>
            <a:off x="632600" y="2715059"/>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Approved by the Municipal Council or equivalent body</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Specifies mitigation, adaptation, and energy poverty commitments</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Based on the results of the Baseline Emission Inventory (BEI) and Climate Risk and Vulnerability Assessment (RVA) </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Mitigation requirements: </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BEI should cover at least 3 key sectors</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Mitigation actions should cover at least 2 sectors</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The action plan should list a set of actions, including at least 3 Key Mitigation Actions</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Adaptation requirements:</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Should include at least one adaptation goal</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List a set of actions, including 3 Key Adaptation Actions</a:t>
            </a:r>
            <a:endParaRPr/>
          </a:p>
          <a:p>
            <a:pPr marL="285750" lvl="0" indent="-285750" algn="l" rtl="0">
              <a:lnSpc>
                <a:spcPct val="105000"/>
              </a:lnSpc>
              <a:spcBef>
                <a:spcPts val="900"/>
              </a:spcBef>
              <a:spcAft>
                <a:spcPts val="0"/>
              </a:spcAft>
              <a:buClr>
                <a:schemeClr val="dk1"/>
              </a:buClr>
              <a:buSzPts val="1100"/>
              <a:buChar char="•"/>
              <a:defRPr/>
            </a:pPr>
            <a:r>
              <a:rPr lang="en-GB" sz="1200">
                <a:solidFill>
                  <a:srgbClr val="7F7F7F"/>
                </a:solidFill>
              </a:rPr>
              <a:t>Energy Poverty requirements: </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One energy poverty goal</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One indicator</a:t>
            </a:r>
            <a:endParaRPr/>
          </a:p>
          <a:p>
            <a:pPr marL="742950" lvl="1" indent="-285750" algn="l" rtl="0">
              <a:lnSpc>
                <a:spcPct val="105000"/>
              </a:lnSpc>
              <a:spcBef>
                <a:spcPts val="900"/>
              </a:spcBef>
              <a:spcAft>
                <a:spcPts val="0"/>
              </a:spcAft>
              <a:buClr>
                <a:schemeClr val="dk1"/>
              </a:buClr>
              <a:buSzPts val="1100"/>
              <a:buChar char="•"/>
              <a:defRPr/>
            </a:pPr>
            <a:r>
              <a:rPr lang="en-GB" sz="1000">
                <a:solidFill>
                  <a:srgbClr val="7F7F7F"/>
                </a:solidFill>
              </a:rPr>
              <a:t>At least on Key Energy Poverty Action</a:t>
            </a:r>
            <a:endParaRPr/>
          </a:p>
          <a:p>
            <a:pPr marL="742950" lvl="1" indent="-215899" algn="l" rtl="0">
              <a:lnSpc>
                <a:spcPct val="105000"/>
              </a:lnSpc>
              <a:spcBef>
                <a:spcPts val="900"/>
              </a:spcBef>
              <a:spcAft>
                <a:spcPts val="0"/>
              </a:spcAft>
              <a:buClr>
                <a:schemeClr val="dk1"/>
              </a:buClr>
              <a:buSzPts val="1100"/>
              <a:buNone/>
              <a:defRPr/>
            </a:pPr>
            <a:endParaRPr sz="1000">
              <a:solidFill>
                <a:srgbClr val="7F7F7F"/>
              </a:solidFill>
            </a:endParaRPr>
          </a:p>
          <a:p>
            <a:pPr marL="742950" lvl="1" indent="-215899" algn="l" rtl="0">
              <a:lnSpc>
                <a:spcPct val="105000"/>
              </a:lnSpc>
              <a:spcBef>
                <a:spcPts val="900"/>
              </a:spcBef>
              <a:spcAft>
                <a:spcPts val="0"/>
              </a:spcAft>
              <a:buClr>
                <a:schemeClr val="dk1"/>
              </a:buClr>
              <a:buSzPts val="1100"/>
              <a:buNone/>
              <a:defRPr/>
            </a:pPr>
            <a:endParaRPr sz="1000">
              <a:solidFill>
                <a:srgbClr val="7F7F7F"/>
              </a:solidFill>
            </a:endParaRPr>
          </a:p>
        </p:txBody>
      </p:sp>
      <p:sp>
        <p:nvSpPr>
          <p:cNvPr id="807764939" name="Google Shape;311;p29"/>
          <p:cNvSpPr/>
          <p:nvPr/>
        </p:nvSpPr>
        <p:spPr bwMode="auto">
          <a:xfrm>
            <a:off x="-15874" y="79374"/>
            <a:ext cx="9175749" cy="49688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074663" name="Google Shape;316;p30"/>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BUILDING EMISSION INVENTORY (BEI)</a:t>
            </a:r>
            <a:endParaRPr>
              <a:solidFill>
                <a:srgbClr val="70AD47"/>
              </a:solidFill>
            </a:endParaRPr>
          </a:p>
        </p:txBody>
      </p:sp>
      <p:sp>
        <p:nvSpPr>
          <p:cNvPr id="219243565" name="Google Shape;317;p30"/>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Methodology: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Focus on final energy consumption</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Focus on the geographical jurisdiction of the local authority</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Allocates emissions to the consumption side</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Bottom-up collection of data</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Monitoring the progress towards the target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Relevant, flexible, and accurate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Should cover 4 key sectors</a:t>
            </a:r>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742950" lvl="1" indent="-215899" algn="l" rtl="0">
              <a:lnSpc>
                <a:spcPct val="105000"/>
              </a:lnSpc>
              <a:spcBef>
                <a:spcPts val="900"/>
              </a:spcBef>
              <a:spcAft>
                <a:spcPts val="0"/>
              </a:spcAft>
              <a:buClr>
                <a:schemeClr val="dk1"/>
              </a:buClr>
              <a:buSzPts val="1100"/>
              <a:buNone/>
              <a:defRPr/>
            </a:pPr>
            <a:endParaRPr sz="1000">
              <a:solidFill>
                <a:srgbClr val="7F7F7F"/>
              </a:solidFill>
            </a:endParaRPr>
          </a:p>
        </p:txBody>
      </p:sp>
      <p:sp>
        <p:nvSpPr>
          <p:cNvPr id="1383635645" name="Google Shape;318;p30"/>
          <p:cNvSpPr/>
          <p:nvPr/>
        </p:nvSpPr>
        <p:spPr bwMode="auto">
          <a:xfrm>
            <a:off x="17499" y="79373"/>
            <a:ext cx="9175748" cy="49688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1618980" name="Google Shape;323;p31"/>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MONITORING EMISSION INVENTORY (MEI)</a:t>
            </a:r>
            <a:endParaRPr>
              <a:solidFill>
                <a:srgbClr val="70AD47"/>
              </a:solidFill>
            </a:endParaRPr>
          </a:p>
        </p:txBody>
      </p:sp>
      <p:sp>
        <p:nvSpPr>
          <p:cNvPr id="1132792652" name="Google Shape;324;p31"/>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Methodology is similar to BEI</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Encouraged to be compiled yearly (can also be 2- or 4-year intervals)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Advantages: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Closer monitoring</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Better understanding factors that influence the CO2 emissions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Annual input to policy making</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Specific expertise necessary for inventories can be maintained and consolidated </a:t>
            </a:r>
            <a:endParaRPr/>
          </a:p>
          <a:p>
            <a:pPr marL="0" lvl="0" indent="0" algn="l" rtl="0">
              <a:lnSpc>
                <a:spcPct val="105000"/>
              </a:lnSpc>
              <a:spcBef>
                <a:spcPts val="900"/>
              </a:spcBef>
              <a:spcAft>
                <a:spcPts val="0"/>
              </a:spcAft>
              <a:buClr>
                <a:schemeClr val="dk1"/>
              </a:buClr>
              <a:buSzPts val="1100"/>
              <a:buNone/>
              <a:defRPr/>
            </a:pPr>
            <a:endParaRPr sz="10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400">
              <a:solidFill>
                <a:srgbClr val="7F7F7F"/>
              </a:solidFill>
            </a:endParaRPr>
          </a:p>
          <a:p>
            <a:pPr marL="742950" lvl="1" indent="-215899" algn="l" rtl="0">
              <a:lnSpc>
                <a:spcPct val="105000"/>
              </a:lnSpc>
              <a:spcBef>
                <a:spcPts val="900"/>
              </a:spcBef>
              <a:spcAft>
                <a:spcPts val="0"/>
              </a:spcAft>
              <a:buClr>
                <a:schemeClr val="dk1"/>
              </a:buClr>
              <a:buSzPts val="1100"/>
              <a:buNone/>
              <a:defRPr/>
            </a:pPr>
            <a:endParaRPr sz="1000">
              <a:solidFill>
                <a:srgbClr val="7F7F7F"/>
              </a:solidFill>
            </a:endParaRPr>
          </a:p>
        </p:txBody>
      </p:sp>
      <p:sp>
        <p:nvSpPr>
          <p:cNvPr id="1933471771" name="Google Shape;325;p31"/>
          <p:cNvSpPr/>
          <p:nvPr/>
        </p:nvSpPr>
        <p:spPr bwMode="auto">
          <a:xfrm>
            <a:off x="45719" y="79373"/>
            <a:ext cx="8957029" cy="4968874"/>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112883402" name="Google Shape;330;p32"/>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EMISSION INVENTORY CONTENT </a:t>
            </a:r>
            <a:endParaRPr>
              <a:solidFill>
                <a:srgbClr val="70AD47"/>
              </a:solidFill>
            </a:endParaRPr>
          </a:p>
        </p:txBody>
      </p:sp>
      <p:sp>
        <p:nvSpPr>
          <p:cNvPr id="871295548" name="Google Shape;331;p32"/>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Definition of the local territory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Population in BEI year</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BEI year</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Reduction target (in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Reduction target type (absolute or per capita)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Emission inventory approach (standard or LCA)</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Emission reporting unit (CO2 or CO2 equivalent)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Emission factors used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Responsible body/department/consultant</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Detailed results per activity sector and energy carrier</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Results of the estimation of the planned emission reduction per key sector </a:t>
            </a:r>
            <a:endParaRPr/>
          </a:p>
        </p:txBody>
      </p:sp>
      <p:sp>
        <p:nvSpPr>
          <p:cNvPr id="1832701685" name="Google Shape;332;p32"/>
          <p:cNvSpPr/>
          <p:nvPr/>
        </p:nvSpPr>
        <p:spPr bwMode="auto">
          <a:xfrm>
            <a:off x="0" y="0"/>
            <a:ext cx="9082123" cy="51381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9276756" name="Google Shape;337;p33"/>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EMISSION INVENTORY STRUCTURE IN SECAP</a:t>
            </a:r>
            <a:endParaRPr>
              <a:solidFill>
                <a:srgbClr val="70AD47"/>
              </a:solidFill>
            </a:endParaRPr>
          </a:p>
        </p:txBody>
      </p:sp>
      <p:sp>
        <p:nvSpPr>
          <p:cNvPr id="1359966231" name="Google Shape;338;p33"/>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Section A: Final energy consumption</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Reports final energy consumption data by activity sector and by energy carrier</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Section B: Energy supply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Data related to green electricity purchases and local energy production</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Section C: CO2 emission tables</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Provides Emission factors </a:t>
            </a:r>
            <a:endParaRPr/>
          </a:p>
          <a:p>
            <a:pPr marL="457200" lvl="1" indent="0" algn="l" rtl="0">
              <a:lnSpc>
                <a:spcPct val="105000"/>
              </a:lnSpc>
              <a:spcBef>
                <a:spcPts val="900"/>
              </a:spcBef>
              <a:spcAft>
                <a:spcPts val="0"/>
              </a:spcAft>
              <a:buClr>
                <a:schemeClr val="dk1"/>
              </a:buClr>
              <a:buSzPts val="1100"/>
              <a:buNone/>
              <a:defRPr/>
            </a:pPr>
            <a:endParaRPr sz="12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p:txBody>
      </p:sp>
      <p:sp>
        <p:nvSpPr>
          <p:cNvPr id="1311040742" name="Google Shape;339;p33"/>
          <p:cNvSpPr/>
          <p:nvPr/>
        </p:nvSpPr>
        <p:spPr bwMode="auto">
          <a:xfrm>
            <a:off x="0" y="0"/>
            <a:ext cx="9082123" cy="51381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62845753" name="Google Shape;344;p34"/>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fontScale="90000"/>
          </a:bodyPr>
          <a:lstStyle/>
          <a:p>
            <a:pPr marL="0" lvl="0" indent="0" algn="l" rtl="0">
              <a:lnSpc>
                <a:spcPct val="100000"/>
              </a:lnSpc>
              <a:spcBef>
                <a:spcPts val="0"/>
              </a:spcBef>
              <a:spcAft>
                <a:spcPts val="0"/>
              </a:spcAft>
              <a:buClr>
                <a:srgbClr val="48BAA2"/>
              </a:buClr>
              <a:buSzPct val="158730"/>
              <a:buFont typeface="Trebuchet MS"/>
              <a:buNone/>
              <a:defRPr/>
            </a:pPr>
            <a:r>
              <a:rPr lang="en-GB">
                <a:solidFill>
                  <a:srgbClr val="70AD47"/>
                </a:solidFill>
              </a:rPr>
              <a:t>RISK AND VULNERABILITY ASSESSMENT (RVA) IN SECAP</a:t>
            </a:r>
            <a:endParaRPr>
              <a:solidFill>
                <a:srgbClr val="70AD47"/>
              </a:solidFill>
            </a:endParaRPr>
          </a:p>
        </p:txBody>
      </p:sp>
      <p:sp>
        <p:nvSpPr>
          <p:cNvPr id="122040359" name="Google Shape;345;p34"/>
          <p:cNvSpPr txBox="1"/>
          <p:nvPr>
            <p:ph type="body" idx="1"/>
          </p:nvPr>
        </p:nvSpPr>
        <p:spPr bwMode="auto">
          <a:xfrm>
            <a:off x="632600" y="2690675"/>
            <a:ext cx="7901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Minimizing climate impacts in cities is a priority for the public and the private sectors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Assessing climate risks is one of the first steps in the adaptation cycle </a:t>
            </a:r>
            <a:endParaRPr sz="1200">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The optimal level of adaptation is a balance between the cost of investment and the expected benefits in terms of reduced losses and damages</a:t>
            </a:r>
            <a:endParaRPr sz="1200">
              <a:solidFill>
                <a:srgbClr val="7F7F7F"/>
              </a:solidFill>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Determines the nature and extent of a risk by analysing potential hazards and assessing the vulnerability  </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Risk can be qualitative or quantitative</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2 approaches to RVA</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Assessment based on the spatially explicit climate impact models </a:t>
            </a:r>
            <a:endParaRPr/>
          </a:p>
          <a:p>
            <a:pPr marL="742950" lvl="1" indent="-285750" algn="l" rtl="0">
              <a:lnSpc>
                <a:spcPct val="105000"/>
              </a:lnSpc>
              <a:spcBef>
                <a:spcPts val="900"/>
              </a:spcBef>
              <a:spcAft>
                <a:spcPts val="0"/>
              </a:spcAft>
              <a:buClr>
                <a:schemeClr val="dk1"/>
              </a:buClr>
              <a:buSzPts val="1100"/>
              <a:buChar char="•"/>
              <a:defRPr/>
            </a:pPr>
            <a:r>
              <a:rPr lang="en-GB" sz="1200">
                <a:solidFill>
                  <a:srgbClr val="7F7F7F"/>
                </a:solidFill>
              </a:rPr>
              <a:t>Indicator-based assessment </a:t>
            </a:r>
            <a:endParaRPr sz="1400">
              <a:solidFill>
                <a:srgbClr val="7F7F7F"/>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30226132" name="Google Shape;350;p35"/>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a:p>
            <a:pPr marL="457200" lvl="1" indent="0" algn="l" rtl="0">
              <a:lnSpc>
                <a:spcPct val="105000"/>
              </a:lnSpc>
              <a:spcBef>
                <a:spcPts val="900"/>
              </a:spcBef>
              <a:spcAft>
                <a:spcPts val="0"/>
              </a:spcAft>
              <a:buClr>
                <a:schemeClr val="dk1"/>
              </a:buClr>
              <a:buSzPts val="1100"/>
              <a:buNone/>
              <a:defRPr/>
            </a:pPr>
            <a:endParaRPr sz="1200">
              <a:solidFill>
                <a:srgbClr val="7F7F7F"/>
              </a:solidFill>
            </a:endParaRPr>
          </a:p>
          <a:p>
            <a:pPr marL="285750" lvl="0" indent="-215899" algn="l" rtl="0">
              <a:lnSpc>
                <a:spcPct val="105000"/>
              </a:lnSpc>
              <a:spcBef>
                <a:spcPts val="900"/>
              </a:spcBef>
              <a:spcAft>
                <a:spcPts val="0"/>
              </a:spcAft>
              <a:buClr>
                <a:schemeClr val="dk1"/>
              </a:buClr>
              <a:buSzPts val="1100"/>
              <a:buNone/>
              <a:defRPr/>
            </a:pPr>
            <a:endParaRPr sz="1200">
              <a:solidFill>
                <a:srgbClr val="7F7F7F"/>
              </a:solidFill>
            </a:endParaRPr>
          </a:p>
        </p:txBody>
      </p:sp>
      <p:pic>
        <p:nvPicPr>
          <p:cNvPr id="1242434468" name="Google Shape;351;p35"/>
          <p:cNvPicPr/>
          <p:nvPr/>
        </p:nvPicPr>
        <p:blipFill rotWithShape="1">
          <a:blip r:embed="rId3">
            <a:alphaModFix/>
          </a:blip>
          <a:srcRect l="3376" t="2720" r="0" b="0"/>
          <a:stretch/>
        </p:blipFill>
        <p:spPr bwMode="auto">
          <a:xfrm>
            <a:off x="628600" y="129456"/>
            <a:ext cx="7719908" cy="5014044"/>
          </a:xfrm>
          <a:prstGeom prst="rect">
            <a:avLst/>
          </a:prstGeom>
          <a:noFill/>
          <a:ln>
            <a:noFill/>
          </a:ln>
        </p:spPr>
      </p:pic>
      <p:sp>
        <p:nvSpPr>
          <p:cNvPr id="739445085" name="Google Shape;352;p35"/>
          <p:cNvSpPr txBox="1"/>
          <p:nvPr/>
        </p:nvSpPr>
        <p:spPr bwMode="auto">
          <a:xfrm>
            <a:off x="0" y="4922681"/>
            <a:ext cx="7485888"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defRPr/>
            </a:pPr>
            <a:r>
              <a:rPr lang="en-GB" sz="800" b="0" i="0" u="none" strike="noStrike" cap="none">
                <a:solidFill>
                  <a:srgbClr val="000000"/>
                </a:solidFill>
                <a:latin typeface="Arial"/>
                <a:ea typeface="Arial"/>
                <a:cs typeface="Arial"/>
              </a:rPr>
              <a:t>Source: </a:t>
            </a:r>
            <a:r>
              <a:rPr lang="en-GB" sz="800" b="0" i="0" u="sng" strike="noStrike" cap="none">
                <a:solidFill>
                  <a:srgbClr val="000000"/>
                </a:solidFill>
                <a:latin typeface="Arial"/>
                <a:ea typeface="Arial"/>
                <a:cs typeface="Arial"/>
                <a:hlinkClick r:id="rId4" tooltip=""/>
              </a:rPr>
              <a:t>https://www.globalcovenantofmayors.org/</a:t>
            </a:r>
            <a:r>
              <a:rPr lang="en-GB" sz="800" b="0" i="0" u="none" strike="noStrike" cap="none">
                <a:solidFill>
                  <a:srgbClr val="000000"/>
                </a:solidFill>
                <a:latin typeface="Arial"/>
                <a:ea typeface="Arial"/>
                <a:cs typeface="Arial"/>
              </a:rPr>
              <a:t>  </a:t>
            </a:r>
            <a:endParaRPr sz="14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7523898" name="Google Shape;357;p36"/>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INDICATOR BASED RVA</a:t>
            </a:r>
            <a:endParaRPr>
              <a:solidFill>
                <a:srgbClr val="70AD47"/>
              </a:solidFill>
            </a:endParaRPr>
          </a:p>
        </p:txBody>
      </p:sp>
      <p:sp>
        <p:nvSpPr>
          <p:cNvPr id="1541545475" name="Google Shape;358;p36"/>
          <p:cNvSpPr txBox="1"/>
          <p:nvPr>
            <p:ph type="body" idx="1"/>
          </p:nvPr>
        </p:nvSpPr>
        <p:spPr bwMode="auto">
          <a:xfrm>
            <a:off x="632600" y="2690675"/>
            <a:ext cx="7901800" cy="848700"/>
          </a:xfrm>
          <a:prstGeom prst="rect">
            <a:avLst/>
          </a:prstGeom>
          <a:noFill/>
          <a:ln>
            <a:noFill/>
          </a:ln>
        </p:spPr>
        <p:txBody>
          <a:bodyPr spcFirstLastPara="1" wrap="square" lIns="68550" tIns="34275" rIns="68550" bIns="34275" anchor="ctr" anchorCtr="0">
            <a:noAutofit/>
          </a:bodyPr>
          <a:lstStyle/>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Suitable for smaller and mid-size cities</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Level of aggregation depends on the general objectives of the study, technical skills of local authorities, and data availability</a:t>
            </a:r>
            <a:endParaRPr/>
          </a:p>
          <a:p>
            <a:pPr marL="285750" lvl="0" indent="-285750" algn="l" rtl="0">
              <a:lnSpc>
                <a:spcPct val="105000"/>
              </a:lnSpc>
              <a:spcBef>
                <a:spcPts val="900"/>
              </a:spcBef>
              <a:spcAft>
                <a:spcPts val="0"/>
              </a:spcAft>
              <a:buClr>
                <a:schemeClr val="dk1"/>
              </a:buClr>
              <a:buSzPts val="1100"/>
              <a:buChar char="•"/>
              <a:defRPr/>
            </a:pPr>
            <a:r>
              <a:rPr lang="en-GB" sz="1400">
                <a:solidFill>
                  <a:srgbClr val="7F7F7F"/>
                </a:solidFill>
              </a:rPr>
              <a:t>Steps for creating RVA: </a:t>
            </a:r>
            <a:endParaRPr/>
          </a:p>
          <a:p>
            <a:pPr marL="742950" lvl="1" indent="-28575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City exploratory analysis (stakeholder engagement, qualitative understanding) </a:t>
            </a:r>
            <a:endParaRPr/>
          </a:p>
          <a:p>
            <a:pPr marL="742950" lvl="1" indent="-28575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Identify climate hazards </a:t>
            </a:r>
            <a:endParaRPr/>
          </a:p>
          <a:p>
            <a:pPr marL="742950" lvl="1" indent="-28575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Select vulnerability indicators</a:t>
            </a:r>
            <a:endParaRPr/>
          </a:p>
          <a:p>
            <a:pPr marL="742950" lvl="1" indent="-28575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Data gathering and processing</a:t>
            </a:r>
            <a:endParaRPr/>
          </a:p>
          <a:p>
            <a:pPr marL="742950" lvl="1" indent="-285750" algn="l" rtl="0">
              <a:lnSpc>
                <a:spcPct val="105000"/>
              </a:lnSpc>
              <a:spcBef>
                <a:spcPts val="900"/>
              </a:spcBef>
              <a:spcAft>
                <a:spcPts val="0"/>
              </a:spcAft>
              <a:buClr>
                <a:schemeClr val="dk1"/>
              </a:buClr>
              <a:buSzPts val="1100"/>
              <a:buFont typeface="Arial"/>
              <a:buAutoNum type="arabicPeriod"/>
              <a:defRPr/>
            </a:pPr>
            <a:r>
              <a:rPr lang="en-GB" sz="1200">
                <a:solidFill>
                  <a:srgbClr val="7F7F7F"/>
                </a:solidFill>
              </a:rPr>
              <a:t>Assess vulnerability score for each hazard</a:t>
            </a:r>
            <a:endParaRPr/>
          </a:p>
          <a:p>
            <a:pPr marL="742950" lvl="1" indent="-215899" algn="l" rtl="0">
              <a:lnSpc>
                <a:spcPct val="105000"/>
              </a:lnSpc>
              <a:spcBef>
                <a:spcPts val="900"/>
              </a:spcBef>
              <a:spcAft>
                <a:spcPts val="0"/>
              </a:spcAft>
              <a:buClr>
                <a:schemeClr val="dk1"/>
              </a:buClr>
              <a:buSzPts val="1100"/>
              <a:buFont typeface="Arial"/>
              <a:buNone/>
              <a:defRPr/>
            </a:pPr>
            <a:endParaRPr sz="1000">
              <a:solidFill>
                <a:srgbClr val="7F7F7F"/>
              </a:solidFill>
            </a:endParaRPr>
          </a:p>
        </p:txBody>
      </p:sp>
      <p:sp>
        <p:nvSpPr>
          <p:cNvPr id="1657626611" name="Google Shape;359;p36"/>
          <p:cNvSpPr/>
          <p:nvPr/>
        </p:nvSpPr>
        <p:spPr bwMode="auto">
          <a:xfrm>
            <a:off x="0" y="0"/>
            <a:ext cx="9082123" cy="51381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176307160" name="Google Shape;364;p37"/>
          <p:cNvSpPr txBox="1"/>
          <p:nvPr>
            <p:ph type="title"/>
          </p:nvPr>
        </p:nvSpPr>
        <p:spPr bwMode="auto">
          <a:xfrm>
            <a:off x="613295" y="536663"/>
            <a:ext cx="6858000" cy="675000"/>
          </a:xfrm>
          <a:prstGeom prst="rect">
            <a:avLst/>
          </a:prstGeom>
          <a:noFill/>
          <a:ln>
            <a:noFill/>
          </a:ln>
        </p:spPr>
        <p:txBody>
          <a:bodyPr spcFirstLastPara="1" wrap="square" lIns="68550" tIns="34275" rIns="68550" bIns="34275" anchor="ctr" anchorCtr="0">
            <a:normAutofit/>
          </a:bodyPr>
          <a:lstStyle/>
          <a:p>
            <a:pPr marL="0" lvl="0" indent="0" algn="l" rtl="0">
              <a:lnSpc>
                <a:spcPct val="100000"/>
              </a:lnSpc>
              <a:spcBef>
                <a:spcPts val="0"/>
              </a:spcBef>
              <a:spcAft>
                <a:spcPts val="0"/>
              </a:spcAft>
              <a:buClr>
                <a:srgbClr val="48BAA2"/>
              </a:buClr>
              <a:buSzPts val="4000"/>
              <a:buFont typeface="Trebuchet MS"/>
              <a:buNone/>
              <a:defRPr/>
            </a:pPr>
            <a:r>
              <a:rPr lang="en-GB">
                <a:solidFill>
                  <a:srgbClr val="70AD47"/>
                </a:solidFill>
              </a:rPr>
              <a:t>STEP BY STEP RVA</a:t>
            </a:r>
            <a:endParaRPr>
              <a:solidFill>
                <a:srgbClr val="70AD47"/>
              </a:solidFill>
            </a:endParaRPr>
          </a:p>
        </p:txBody>
      </p:sp>
      <p:sp>
        <p:nvSpPr>
          <p:cNvPr id="1970916510" name="Google Shape;365;p37"/>
          <p:cNvSpPr txBox="1"/>
          <p:nvPr>
            <p:ph type="body" idx="1"/>
          </p:nvPr>
        </p:nvSpPr>
        <p:spPr bwMode="auto">
          <a:xfrm>
            <a:off x="632600" y="2690675"/>
            <a:ext cx="7882800" cy="848700"/>
          </a:xfrm>
          <a:prstGeom prst="rect">
            <a:avLst/>
          </a:prstGeom>
          <a:noFill/>
          <a:ln>
            <a:noFill/>
          </a:ln>
        </p:spPr>
        <p:txBody>
          <a:bodyPr spcFirstLastPara="1" wrap="square" lIns="68550" tIns="34275" rIns="68550" bIns="34275" anchor="ctr" anchorCtr="0">
            <a:noAutofit/>
          </a:bodyPr>
          <a:lstStyle/>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Define scope and objectives (what is being assessed, why, and what time frame)</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Gather relevant data </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Identify climate hazards (using climate data and scenarios) </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Assess exposure (who and what is at risk)</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Assess sensitivity (how vulnerable and exposed systems are)</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Evaluate adaptive capacity (ability to cope, respond, or recover) </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Highlight key risks (who and what is most at risk</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Determine adaptation priorities and set adaptation objectives</a:t>
            </a:r>
            <a:endParaRPr/>
          </a:p>
          <a:p>
            <a:pPr marL="342900" lvl="0" indent="-342900" algn="l" rtl="0">
              <a:lnSpc>
                <a:spcPct val="105000"/>
              </a:lnSpc>
              <a:spcBef>
                <a:spcPts val="900"/>
              </a:spcBef>
              <a:spcAft>
                <a:spcPts val="0"/>
              </a:spcAft>
              <a:buClr>
                <a:schemeClr val="dk1"/>
              </a:buClr>
              <a:buSzPts val="1100"/>
              <a:buFont typeface="Arial"/>
              <a:buAutoNum type="arabicPeriod"/>
              <a:defRPr/>
            </a:pPr>
            <a:r>
              <a:rPr lang="en-GB" sz="1400">
                <a:solidFill>
                  <a:srgbClr val="7F7F7F"/>
                </a:solidFill>
              </a:rPr>
              <a:t>Engage relevant stakeholders in the whole process</a:t>
            </a:r>
            <a:endParaRPr/>
          </a:p>
          <a:p>
            <a:pPr marL="342900" lvl="0" indent="-273050" algn="l" rtl="0">
              <a:lnSpc>
                <a:spcPct val="105000"/>
              </a:lnSpc>
              <a:spcBef>
                <a:spcPts val="900"/>
              </a:spcBef>
              <a:spcAft>
                <a:spcPts val="0"/>
              </a:spcAft>
              <a:buClr>
                <a:schemeClr val="dk1"/>
              </a:buClr>
              <a:buSzPts val="1100"/>
              <a:buFont typeface="Arial"/>
              <a:buNone/>
              <a:defRPr/>
            </a:pPr>
            <a:endParaRPr sz="1400">
              <a:solidFill>
                <a:srgbClr val="7F7F7F"/>
              </a:solidFill>
            </a:endParaRPr>
          </a:p>
          <a:p>
            <a:pPr marL="342900" lvl="0" indent="-273050" algn="l" rtl="0">
              <a:lnSpc>
                <a:spcPct val="105000"/>
              </a:lnSpc>
              <a:spcBef>
                <a:spcPts val="900"/>
              </a:spcBef>
              <a:spcAft>
                <a:spcPts val="0"/>
              </a:spcAft>
              <a:buClr>
                <a:schemeClr val="dk1"/>
              </a:buClr>
              <a:buSzPts val="1100"/>
              <a:buFont typeface="Arial"/>
              <a:buNone/>
              <a:defRPr/>
            </a:pPr>
            <a:endParaRPr sz="1400">
              <a:solidFill>
                <a:srgbClr val="7F7F7F"/>
              </a:solidFill>
            </a:endParaRPr>
          </a:p>
        </p:txBody>
      </p:sp>
      <p:sp>
        <p:nvSpPr>
          <p:cNvPr id="922338920" name="Google Shape;366;p37"/>
          <p:cNvSpPr/>
          <p:nvPr/>
        </p:nvSpPr>
        <p:spPr bwMode="auto">
          <a:xfrm>
            <a:off x="0" y="0"/>
            <a:ext cx="9082123" cy="5138123"/>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25" tIns="34250" rIns="68525" bIns="34250" anchor="ctr" anchorCtr="0">
            <a:noAutofit/>
          </a:bodyPr>
          <a:lstStyle/>
          <a:p>
            <a:pPr marL="0" marR="0" lvl="0" indent="0" algn="ctr" rtl="0">
              <a:lnSpc>
                <a:spcPct val="100000"/>
              </a:lnSpc>
              <a:spcBef>
                <a:spcPts val="0"/>
              </a:spcBef>
              <a:spcAft>
                <a:spcPts val="0"/>
              </a:spcAft>
              <a:buClr>
                <a:srgbClr val="000000"/>
              </a:buClr>
              <a:buSzPts val="1800"/>
              <a:buFont typeface="Arial"/>
              <a:buNone/>
              <a:defRPr/>
            </a:pPr>
            <a:endParaRPr sz="1800" b="0" i="0" u="none" strike="noStrike" cap="none">
              <a:solidFill>
                <a:srgbClr val="FFFFFF"/>
              </a:solidFill>
              <a:latin typeface="Calibri"/>
              <a:ea typeface="Calibri"/>
              <a:cs typeface="Calibri"/>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ONLYOFFICE/9.2.0.98</Application>
  <PresentationFormat>On-screen Show (4:3)</PresentationFormat>
  <Paragraphs>0</Paragraphs>
  <Slides>37</Slides>
  <Notes>37</Notes>
  <HiddenSlides>0</HiddenSlides>
  <MMClips>2</MMClips>
  <ScaleCrop>0</ScaleCrop>
  <HeadingPairs>
    <vt:vector size="4" baseType="variant">
      <vt:variant>
        <vt:lpstr>Theme</vt:lpstr>
      </vt:variant>
      <vt:variant>
        <vt:i4>1</vt:i4>
      </vt:variant>
      <vt:variant>
        <vt:lpstr>Slide Titles</vt:lpstr>
      </vt:variant>
      <vt:variant>
        <vt:i4>37</vt:i4>
      </vt:variant>
    </vt:vector>
  </HeadingPairs>
  <TitlesOfParts>
    <vt:vector size="38"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Claudio Capitanio</dc:creator>
  <cp:lastModifiedBy>Paola Borgaro</cp:lastModifiedBy>
  <cp:revision>1</cp:revision>
  <dcterms:created xsi:type="dcterms:W3CDTF">2025-03-18T17:43:02Z</dcterms:created>
  <dcterms:modified xsi:type="dcterms:W3CDTF">2025-12-21T07:30:45Z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0x010100BCA5A51514123F41B2B0CBE380212B15</vt:lpwstr>
  </property>
  <property fmtid="{D5CDD505-2E9C-101B-9397-08002B2CF9AE}" pid="3" name="MediaServiceImageTags">
    <vt:lpwstr/>
  </property>
</Properties>
</file>