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Lst>
  <p:sldSz cy="5143500" cx="9144000"/>
  <p:notesSz cx="6858000" cy="9144000"/>
  <p:embeddedFontLst>
    <p:embeddedFont>
      <p:font typeface="Montserrat"/>
      <p:regular r:id="rId57"/>
      <p:bold r:id="rId58"/>
      <p:italic r:id="rId59"/>
      <p:boldItalic r:id="rId6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5480">
          <p15:clr>
            <a:srgbClr val="A4A3A4"/>
          </p15:clr>
        </p15:guide>
        <p15:guide id="2" pos="2880">
          <p15:clr>
            <a:srgbClr val="A4A3A4"/>
          </p15:clr>
        </p15:guide>
        <p15:guide id="3" pos="363">
          <p15:clr>
            <a:srgbClr val="A4A3A4"/>
          </p15:clr>
        </p15:guide>
        <p15:guide id="4" pos="3220">
          <p15:clr>
            <a:srgbClr val="A4A3A4"/>
          </p15:clr>
        </p15:guide>
        <p15:guide id="5" pos="90">
          <p15:clr>
            <a:srgbClr val="A4A3A4"/>
          </p15:clr>
        </p15:guide>
        <p15:guide id="6" orient="horz" pos="1620">
          <p15:clr>
            <a:srgbClr val="A4A3A4"/>
          </p15:clr>
        </p15:guide>
      </p15:sldGuideLst>
    </p:ext>
    <p:ext uri="GoogleSlidesCustomDataVersion2">
      <go:slidesCustomData xmlns:go="http://customooxmlschemas.google.com/" r:id="rId61" roundtripDataSignature="AMtx7mjfy+QSHwweo0krydY5CmbAlDc/Q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30CD9CA-83C6-447D-81F4-199E0B256E0B}">
  <a:tblStyle styleId="{430CD9CA-83C6-447D-81F4-199E0B256E0B}"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499D6661-696E-4BE5-8440-1B2AF8AF2915}" styleName="Table_1">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EF1F2"/>
          </a:solidFill>
        </a:fill>
      </a:tcStyle>
    </a:wholeTbl>
    <a:band1H>
      <a:tcTxStyle/>
      <a:tcStyle>
        <a:fill>
          <a:solidFill>
            <a:srgbClr val="DBE2E4"/>
          </a:solidFill>
        </a:fill>
      </a:tcStyle>
    </a:band1H>
    <a:band2H>
      <a:tcTxStyle/>
    </a:band2H>
    <a:band1V>
      <a:tcTxStyle/>
      <a:tcStyle>
        <a:fill>
          <a:solidFill>
            <a:srgbClr val="DBE2E4"/>
          </a:solidFill>
        </a:fill>
      </a:tcStyle>
    </a:band1V>
    <a:band2V>
      <a:tcTxStyle/>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 styleId="{42E7B830-7CBE-4B2C-853D-6A997F0AB203}" styleName="Table_2">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5480"/>
        <p:guide pos="2880"/>
        <p:guide pos="363"/>
        <p:guide pos="3220"/>
        <p:guide pos="90"/>
        <p:guide pos="1620"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1" Type="http://customschemas.google.com/relationships/presentationmetadata" Target="meta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60" Type="http://schemas.openxmlformats.org/officeDocument/2006/relationships/font" Target="fonts/Montserrat-boldItalic.fntdata"/><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font" Target="fonts/Montserrat-regular.fntdata"/><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font" Target="fonts/Montserrat-italic.fntdata"/><Relationship Id="rId14" Type="http://schemas.openxmlformats.org/officeDocument/2006/relationships/slide" Target="slides/slide8.xml"/><Relationship Id="rId58" Type="http://schemas.openxmlformats.org/officeDocument/2006/relationships/font" Target="fonts/Montserrat-bold.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Trebuchet MS"/>
                <a:ea typeface="Trebuchet MS"/>
                <a:cs typeface="Trebuchet MS"/>
                <a:sym typeface="Trebuchet MS"/>
              </a:defRPr>
            </a:lvl1pPr>
            <a:lvl2pPr lvl="1"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Trebuchet MS"/>
                <a:ea typeface="Trebuchet MS"/>
                <a:cs typeface="Trebuchet MS"/>
                <a:sym typeface="Trebuchet MS"/>
              </a:defRPr>
            </a:lvl1pPr>
            <a:lvl2pPr lvl="1"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000" u="none" cap="none" strike="noStrike">
                <a:solidFill>
                  <a:schemeClr val="dk1"/>
                </a:solidFill>
                <a:latin typeface="Trebuchet MS"/>
                <a:ea typeface="Trebuchet MS"/>
                <a:cs typeface="Trebuchet MS"/>
                <a:sym typeface="Trebuchet MS"/>
              </a:defRPr>
            </a:lvl1pPr>
            <a:lvl2pPr indent="-228600" lvl="1" marL="914400" marR="0" rtl="0" algn="l">
              <a:lnSpc>
                <a:spcPct val="100000"/>
              </a:lnSpc>
              <a:spcBef>
                <a:spcPts val="0"/>
              </a:spcBef>
              <a:spcAft>
                <a:spcPts val="0"/>
              </a:spcAft>
              <a:buClr>
                <a:srgbClr val="000000"/>
              </a:buClr>
              <a:buSzPts val="1400"/>
              <a:buFont typeface="Arial"/>
              <a:buNone/>
              <a:defRPr b="0" i="0" sz="1000" u="none" cap="none" strike="noStrike">
                <a:solidFill>
                  <a:schemeClr val="dk1"/>
                </a:solidFill>
                <a:latin typeface="Trebuchet MS"/>
                <a:ea typeface="Trebuchet MS"/>
                <a:cs typeface="Trebuchet MS"/>
                <a:sym typeface="Trebuchet MS"/>
              </a:defRPr>
            </a:lvl2pPr>
            <a:lvl3pPr indent="-228600" lvl="2" marL="1371600" marR="0" rtl="0" algn="l">
              <a:lnSpc>
                <a:spcPct val="100000"/>
              </a:lnSpc>
              <a:spcBef>
                <a:spcPts val="0"/>
              </a:spcBef>
              <a:spcAft>
                <a:spcPts val="0"/>
              </a:spcAft>
              <a:buClr>
                <a:srgbClr val="000000"/>
              </a:buClr>
              <a:buSzPts val="1400"/>
              <a:buFont typeface="Arial"/>
              <a:buNone/>
              <a:defRPr b="0" i="0" sz="1000" u="none" cap="none" strike="noStrike">
                <a:solidFill>
                  <a:schemeClr val="dk1"/>
                </a:solidFill>
                <a:latin typeface="Trebuchet MS"/>
                <a:ea typeface="Trebuchet MS"/>
                <a:cs typeface="Trebuchet MS"/>
                <a:sym typeface="Trebuchet MS"/>
              </a:defRPr>
            </a:lvl3pPr>
            <a:lvl4pPr indent="-228600" lvl="3" marL="1828800" marR="0" rtl="0" algn="l">
              <a:lnSpc>
                <a:spcPct val="100000"/>
              </a:lnSpc>
              <a:spcBef>
                <a:spcPts val="0"/>
              </a:spcBef>
              <a:spcAft>
                <a:spcPts val="0"/>
              </a:spcAft>
              <a:buClr>
                <a:srgbClr val="000000"/>
              </a:buClr>
              <a:buSzPts val="1400"/>
              <a:buFont typeface="Arial"/>
              <a:buNone/>
              <a:defRPr b="0" i="0" sz="1000" u="none" cap="none" strike="noStrike">
                <a:solidFill>
                  <a:schemeClr val="dk1"/>
                </a:solidFill>
                <a:latin typeface="Trebuchet MS"/>
                <a:ea typeface="Trebuchet MS"/>
                <a:cs typeface="Trebuchet MS"/>
                <a:sym typeface="Trebuchet MS"/>
              </a:defRPr>
            </a:lvl4pPr>
            <a:lvl5pPr indent="-228600" lvl="4" marL="2286000" marR="0" rtl="0" algn="l">
              <a:lnSpc>
                <a:spcPct val="100000"/>
              </a:lnSpc>
              <a:spcBef>
                <a:spcPts val="0"/>
              </a:spcBef>
              <a:spcAft>
                <a:spcPts val="0"/>
              </a:spcAft>
              <a:buClr>
                <a:srgbClr val="000000"/>
              </a:buClr>
              <a:buSzPts val="1400"/>
              <a:buFont typeface="Arial"/>
              <a:buNone/>
              <a:defRPr b="0" i="0" sz="1000" u="none" cap="none" strike="noStrike">
                <a:solidFill>
                  <a:schemeClr val="dk1"/>
                </a:solidFill>
                <a:latin typeface="Trebuchet MS"/>
                <a:ea typeface="Trebuchet MS"/>
                <a:cs typeface="Trebuchet MS"/>
                <a:sym typeface="Trebuchet MS"/>
              </a:defRPr>
            </a:lvl5pPr>
            <a:lvl6pPr indent="-228600" lvl="5" marL="2743200" marR="0" rtl="0" algn="l">
              <a:lnSpc>
                <a:spcPct val="100000"/>
              </a:lnSpc>
              <a:spcBef>
                <a:spcPts val="0"/>
              </a:spcBef>
              <a:spcAft>
                <a:spcPts val="0"/>
              </a:spcAft>
              <a:buClr>
                <a:srgbClr val="000000"/>
              </a:buClr>
              <a:buSzPts val="14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0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Trebuchet MS"/>
                <a:ea typeface="Trebuchet MS"/>
                <a:cs typeface="Trebuchet MS"/>
                <a:sym typeface="Trebuchet MS"/>
              </a:defRPr>
            </a:lvl1pPr>
            <a:lvl2pPr lvl="1"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MT" sz="1200" u="none" cap="none" strike="noStrike">
                <a:solidFill>
                  <a:schemeClr val="dk1"/>
                </a:solidFill>
                <a:latin typeface="Trebuchet MS"/>
                <a:ea typeface="Trebuchet MS"/>
                <a:cs typeface="Trebuchet MS"/>
                <a:sym typeface="Trebuchet MS"/>
              </a:rPr>
              <a:t>‹#›</a:t>
            </a:fld>
            <a:endParaRPr b="0" i="0" sz="1200" u="none" cap="none" strike="noStrike">
              <a:solidFill>
                <a:schemeClr val="dk1"/>
              </a:solidFill>
              <a:latin typeface="Trebuchet MS"/>
              <a:ea typeface="Trebuchet MS"/>
              <a:cs typeface="Trebuchet MS"/>
              <a:sym typeface="Trebuchet MS"/>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5670ae33ce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1" name="Google Shape;111;g35670ae33ce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0"/>
              </a:spcBef>
              <a:spcAft>
                <a:spcPts val="0"/>
              </a:spcAft>
              <a:buSzPts val="1400"/>
              <a:buNone/>
            </a:pPr>
            <a:r>
              <a:rPr b="0" i="0" lang="en-MT" sz="1100" u="none">
                <a:solidFill>
                  <a:srgbClr val="000000"/>
                </a:solidFill>
                <a:highlight>
                  <a:srgbClr val="FFFF00"/>
                </a:highlight>
                <a:latin typeface="Calibri"/>
                <a:ea typeface="Calibri"/>
                <a:cs typeface="Calibri"/>
                <a:sym typeface="Calibri"/>
              </a:rPr>
              <a:t> </a:t>
            </a:r>
            <a:endParaRPr/>
          </a:p>
        </p:txBody>
      </p:sp>
      <p:sp>
        <p:nvSpPr>
          <p:cNvPr id="112" name="Google Shape;112;g35670ae33ce_0_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MT"/>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b="1" lang="en-MT"/>
              <a:t>The RBE Method</a:t>
            </a:r>
            <a:r>
              <a:rPr lang="en-MT"/>
              <a:t> serves as the methodological foundation of the RBE Assessment System. It is a </a:t>
            </a:r>
            <a:r>
              <a:rPr b="1" lang="en-MT"/>
              <a:t>multi-criteria analysis</a:t>
            </a:r>
            <a:r>
              <a:rPr lang="en-MT"/>
              <a:t> approach developed to evaluate </a:t>
            </a:r>
            <a:r>
              <a:rPr b="1" lang="en-MT"/>
              <a:t>climatic risk</a:t>
            </a:r>
            <a:r>
              <a:rPr lang="en-MT"/>
              <a:t> at the </a:t>
            </a:r>
            <a:r>
              <a:rPr b="1" lang="en-MT"/>
              <a:t>building</a:t>
            </a:r>
            <a:r>
              <a:rPr lang="en-MT"/>
              <a:t> and </a:t>
            </a:r>
            <a:r>
              <a:rPr b="1" lang="en-MT"/>
              <a:t>neighbourhood</a:t>
            </a:r>
            <a:r>
              <a:rPr lang="en-MT"/>
              <a:t> scales.</a:t>
            </a:r>
            <a:br>
              <a:rPr lang="en-MT"/>
            </a:br>
            <a:r>
              <a:rPr lang="en-MT"/>
              <a:t>Grounded in the </a:t>
            </a:r>
            <a:r>
              <a:rPr b="1" lang="en-MT"/>
              <a:t>impact chains conceptual model</a:t>
            </a:r>
            <a:r>
              <a:rPr lang="en-MT"/>
              <a:t>, the method generates:</a:t>
            </a:r>
            <a:endParaRPr/>
          </a:p>
          <a:p>
            <a:pPr indent="-228600" lvl="0" marL="457200" rtl="0" algn="l">
              <a:lnSpc>
                <a:spcPct val="100000"/>
              </a:lnSpc>
              <a:spcBef>
                <a:spcPts val="0"/>
              </a:spcBef>
              <a:spcAft>
                <a:spcPts val="0"/>
              </a:spcAft>
              <a:buSzPts val="1400"/>
              <a:buFont typeface="Arial"/>
              <a:buChar char="•"/>
            </a:pPr>
            <a:r>
              <a:rPr lang="en-MT"/>
              <a:t>an </a:t>
            </a:r>
            <a:r>
              <a:rPr b="1" lang="en-MT"/>
              <a:t>overall risk score</a:t>
            </a:r>
            <a:r>
              <a:rPr lang="en-MT"/>
              <a:t> for a given area, and</a:t>
            </a:r>
            <a:endParaRPr/>
          </a:p>
          <a:p>
            <a:pPr indent="-228600" lvl="0" marL="457200" rtl="0" algn="l">
              <a:lnSpc>
                <a:spcPct val="100000"/>
              </a:lnSpc>
              <a:spcBef>
                <a:spcPts val="0"/>
              </a:spcBef>
              <a:spcAft>
                <a:spcPts val="0"/>
              </a:spcAft>
              <a:buSzPts val="1400"/>
              <a:buFont typeface="Arial"/>
              <a:buChar char="•"/>
            </a:pPr>
            <a:r>
              <a:rPr lang="en-MT"/>
              <a:t>a set of </a:t>
            </a:r>
            <a:r>
              <a:rPr b="1" lang="en-MT"/>
              <a:t>complementary indicators</a:t>
            </a:r>
            <a:r>
              <a:rPr lang="en-MT"/>
              <a:t> that detail the level of climate-related risk across specific </a:t>
            </a:r>
            <a:r>
              <a:rPr b="1" lang="en-MT"/>
              <a:t>risk categories</a:t>
            </a:r>
            <a:r>
              <a:rPr lang="en-MT"/>
              <a:t> and </a:t>
            </a:r>
            <a:r>
              <a:rPr b="1" lang="en-MT"/>
              <a:t>urban sectors</a:t>
            </a:r>
            <a:r>
              <a:rPr lang="en-MT"/>
              <a:t>.</a:t>
            </a:r>
            <a:endParaRPr/>
          </a:p>
          <a:p>
            <a:pPr indent="0" lvl="0" marL="0" rtl="0" algn="l">
              <a:lnSpc>
                <a:spcPct val="100000"/>
              </a:lnSpc>
              <a:spcBef>
                <a:spcPts val="0"/>
              </a:spcBef>
              <a:spcAft>
                <a:spcPts val="0"/>
              </a:spcAft>
              <a:buClr>
                <a:schemeClr val="dk1"/>
              </a:buClr>
              <a:buSzPts val="1400"/>
              <a:buFont typeface="Trebuchet MS"/>
              <a:buNone/>
            </a:pPr>
            <a:r>
              <a:t/>
            </a:r>
            <a:endParaRPr/>
          </a:p>
        </p:txBody>
      </p:sp>
      <p:sp>
        <p:nvSpPr>
          <p:cNvPr id="128" name="Google Shape;12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b="1" lang="en-MT"/>
              <a:t>The RBE Method</a:t>
            </a:r>
            <a:r>
              <a:rPr lang="en-MT"/>
              <a:t> serves as the methodological foundation of the RBE Assessment System. It is a </a:t>
            </a:r>
            <a:r>
              <a:rPr b="1" lang="en-MT"/>
              <a:t>multi-criteria analysis</a:t>
            </a:r>
            <a:r>
              <a:rPr lang="en-MT"/>
              <a:t> approach developed to evaluate </a:t>
            </a:r>
            <a:r>
              <a:rPr b="1" lang="en-MT"/>
              <a:t>climatic risk</a:t>
            </a:r>
            <a:r>
              <a:rPr lang="en-MT"/>
              <a:t> at the </a:t>
            </a:r>
            <a:r>
              <a:rPr b="1" lang="en-MT"/>
              <a:t>building</a:t>
            </a:r>
            <a:r>
              <a:rPr lang="en-MT"/>
              <a:t> and </a:t>
            </a:r>
            <a:r>
              <a:rPr b="1" lang="en-MT"/>
              <a:t>neighbourhood</a:t>
            </a:r>
            <a:r>
              <a:rPr lang="en-MT"/>
              <a:t> scales.</a:t>
            </a:r>
            <a:br>
              <a:rPr lang="en-MT"/>
            </a:br>
            <a:r>
              <a:rPr lang="en-MT"/>
              <a:t>Grounded in the </a:t>
            </a:r>
            <a:r>
              <a:rPr b="1" lang="en-MT"/>
              <a:t>impact chains conceptual model</a:t>
            </a:r>
            <a:r>
              <a:rPr lang="en-MT"/>
              <a:t>, the method generates:</a:t>
            </a:r>
            <a:endParaRPr/>
          </a:p>
          <a:p>
            <a:pPr indent="-228600" lvl="0" marL="457200" rtl="0" algn="l">
              <a:lnSpc>
                <a:spcPct val="100000"/>
              </a:lnSpc>
              <a:spcBef>
                <a:spcPts val="0"/>
              </a:spcBef>
              <a:spcAft>
                <a:spcPts val="0"/>
              </a:spcAft>
              <a:buSzPts val="1400"/>
              <a:buFont typeface="Arial"/>
              <a:buChar char="•"/>
            </a:pPr>
            <a:r>
              <a:rPr lang="en-MT"/>
              <a:t>an </a:t>
            </a:r>
            <a:r>
              <a:rPr b="1" lang="en-MT"/>
              <a:t>overall risk score</a:t>
            </a:r>
            <a:r>
              <a:rPr lang="en-MT"/>
              <a:t> for a given area, and</a:t>
            </a:r>
            <a:endParaRPr/>
          </a:p>
          <a:p>
            <a:pPr indent="-228600" lvl="0" marL="457200" rtl="0" algn="l">
              <a:lnSpc>
                <a:spcPct val="100000"/>
              </a:lnSpc>
              <a:spcBef>
                <a:spcPts val="0"/>
              </a:spcBef>
              <a:spcAft>
                <a:spcPts val="0"/>
              </a:spcAft>
              <a:buSzPts val="1400"/>
              <a:buFont typeface="Arial"/>
              <a:buChar char="•"/>
            </a:pPr>
            <a:r>
              <a:rPr lang="en-MT"/>
              <a:t>a set of </a:t>
            </a:r>
            <a:r>
              <a:rPr b="1" lang="en-MT"/>
              <a:t>complementary indicators</a:t>
            </a:r>
            <a:r>
              <a:rPr lang="en-MT"/>
              <a:t> that detail the level of climate-related risk across specific </a:t>
            </a:r>
            <a:r>
              <a:rPr b="1" lang="en-MT"/>
              <a:t>risk categories</a:t>
            </a:r>
            <a:r>
              <a:rPr lang="en-MT"/>
              <a:t> and </a:t>
            </a:r>
            <a:r>
              <a:rPr b="1" lang="en-MT"/>
              <a:t>urban sectors</a:t>
            </a:r>
            <a:r>
              <a:rPr lang="en-MT"/>
              <a:t>.</a:t>
            </a:r>
            <a:endParaRPr/>
          </a:p>
          <a:p>
            <a:pPr indent="0" lvl="0" marL="0" rtl="0" algn="l">
              <a:lnSpc>
                <a:spcPct val="100000"/>
              </a:lnSpc>
              <a:spcBef>
                <a:spcPts val="0"/>
              </a:spcBef>
              <a:spcAft>
                <a:spcPts val="0"/>
              </a:spcAft>
              <a:buClr>
                <a:schemeClr val="dk1"/>
              </a:buClr>
              <a:buSzPts val="1400"/>
              <a:buFont typeface="Trebuchet MS"/>
              <a:buNone/>
            </a:pPr>
            <a:r>
              <a:t/>
            </a:r>
            <a:endParaRPr/>
          </a:p>
        </p:txBody>
      </p:sp>
      <p:sp>
        <p:nvSpPr>
          <p:cNvPr id="137" name="Google Shape;137;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144" name="Google Shape;144;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5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151" name="Google Shape;151;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6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158" name="Google Shape;158;p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6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174" name="Google Shape;174;p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6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211" name="Google Shape;211;p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225" name="Google Shape;225;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231" name="Google Shape;231;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6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237" name="Google Shape;237;p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6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255" name="Google Shape;255;p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6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264" name="Google Shape;264;p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6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271" name="Google Shape;271;p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p6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rPr lang="en-MT"/>
              <a:t>Based on alphabetical →Based on Letters.</a:t>
            </a:r>
            <a:endParaRPr/>
          </a:p>
          <a:p>
            <a:pPr indent="0" lvl="0" marL="0" rtl="0" algn="l">
              <a:lnSpc>
                <a:spcPct val="100000"/>
              </a:lnSpc>
              <a:spcBef>
                <a:spcPts val="0"/>
              </a:spcBef>
              <a:spcAft>
                <a:spcPts val="0"/>
              </a:spcAft>
              <a:buClr>
                <a:schemeClr val="dk1"/>
              </a:buClr>
              <a:buSzPts val="1400"/>
              <a:buFont typeface="Trebuchet MS"/>
              <a:buNone/>
            </a:pPr>
            <a:r>
              <a:rPr lang="en-MT"/>
              <a:t>level 2: are organized based in numerical order</a:t>
            </a:r>
            <a:endParaRPr/>
          </a:p>
        </p:txBody>
      </p:sp>
      <p:sp>
        <p:nvSpPr>
          <p:cNvPr id="278" name="Google Shape;278;p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6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291" name="Google Shape;291;p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6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304" name="Google Shape;304;p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387886ba805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313" name="Google Shape;313;g387886ba805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p7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322" name="Google Shape;322;p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7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328" name="Google Shape;328;p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7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337" name="Google Shape;337;p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7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347" name="Google Shape;347;p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7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357" name="Google Shape;357;p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p7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367" name="Google Shape;367;p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p7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377" name="Google Shape;377;p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387" name="Google Shape;387;p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p7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398" name="Google Shape;398;p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p7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409" name="Google Shape;409;p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p8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420" name="Google Shape;420;p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433" name="Google Shape;433;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443" name="Google Shape;443;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g384d9640ce1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454" name="Google Shape;454;g384d9640ce1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464" name="Google Shape;464;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476" name="Google Shape;476;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486" name="Google Shape;486;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496" name="Google Shape;496;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506" name="Google Shape;506;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518" name="Google Shape;518;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527" name="Google Shape;527;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542" name="Google Shape;542;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553" name="Google Shape;553;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562" name="Google Shape;562;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g39dc2687b28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572" name="Google Shape;572;g39dc2687b28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g39dc2687b28_0_9:notes"/>
          <p:cNvSpPr txBox="1"/>
          <p:nvPr>
            <p:ph idx="1" type="body"/>
          </p:nvPr>
        </p:nvSpPr>
        <p:spPr>
          <a:xfrm>
            <a:off x="685800" y="4400556"/>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582" name="Google Shape;582;g39dc2687b28_0_9:notes"/>
          <p:cNvSpPr/>
          <p:nvPr>
            <p:ph idx="2" type="sldImg"/>
          </p:nvPr>
        </p:nvSpPr>
        <p:spPr>
          <a:xfrm>
            <a:off x="438744" y="1143558"/>
            <a:ext cx="59805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593" name="Google Shape;593;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p8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602" name="Google Shape;602;p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610" name="Google Shape;610;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p8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622" name="Google Shape;622;p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p8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631" name="Google Shape;631;p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p8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642" name="Google Shape;642;p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Start" showMasterSp="0">
  <p:cSld name="Timeline Start">
    <p:spTree>
      <p:nvGrpSpPr>
        <p:cNvPr id="14" name="Shape 14"/>
        <p:cNvGrpSpPr/>
        <p:nvPr/>
      </p:nvGrpSpPr>
      <p:grpSpPr>
        <a:xfrm>
          <a:off x="0" y="0"/>
          <a:ext cx="0" cy="0"/>
          <a:chOff x="0" y="0"/>
          <a:chExt cx="0" cy="0"/>
        </a:xfrm>
      </p:grpSpPr>
      <p:cxnSp>
        <p:nvCxnSpPr>
          <p:cNvPr id="15" name="Google Shape;15;p85"/>
          <p:cNvCxnSpPr/>
          <p:nvPr/>
        </p:nvCxnSpPr>
        <p:spPr>
          <a:xfrm>
            <a:off x="4416983" y="3663950"/>
            <a:ext cx="0" cy="1505531"/>
          </a:xfrm>
          <a:prstGeom prst="straightConnector1">
            <a:avLst/>
          </a:prstGeom>
          <a:noFill/>
          <a:ln cap="flat" cmpd="sng" w="9525">
            <a:solidFill>
              <a:schemeClr val="lt2"/>
            </a:solidFill>
            <a:prstDash val="solid"/>
            <a:round/>
            <a:headEnd len="med" w="med" type="oval"/>
            <a:tailEnd len="sm" w="sm" type="none"/>
          </a:ln>
        </p:spPr>
      </p:cxnSp>
      <p:cxnSp>
        <p:nvCxnSpPr>
          <p:cNvPr id="16" name="Google Shape;16;p85"/>
          <p:cNvCxnSpPr/>
          <p:nvPr/>
        </p:nvCxnSpPr>
        <p:spPr>
          <a:xfrm flipH="1">
            <a:off x="4419601" y="1483242"/>
            <a:ext cx="1" cy="1315772"/>
          </a:xfrm>
          <a:prstGeom prst="straightConnector1">
            <a:avLst/>
          </a:prstGeom>
          <a:noFill/>
          <a:ln cap="flat" cmpd="sng" w="9525">
            <a:solidFill>
              <a:schemeClr val="lt2"/>
            </a:solidFill>
            <a:prstDash val="solid"/>
            <a:round/>
            <a:headEnd len="med" w="med" type="oval"/>
            <a:tailEnd len="med" w="med" type="oval"/>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7" name="Shape 17"/>
        <p:cNvGrpSpPr/>
        <p:nvPr/>
      </p:nvGrpSpPr>
      <p:grpSpPr>
        <a:xfrm>
          <a:off x="0" y="0"/>
          <a:ext cx="0" cy="0"/>
          <a:chOff x="0" y="0"/>
          <a:chExt cx="0" cy="0"/>
        </a:xfrm>
      </p:grpSpPr>
      <p:sp>
        <p:nvSpPr>
          <p:cNvPr id="18" name="Google Shape;18;p45"/>
          <p:cNvSpPr txBox="1"/>
          <p:nvPr>
            <p:ph type="title"/>
          </p:nvPr>
        </p:nvSpPr>
        <p:spPr>
          <a:xfrm>
            <a:off x="1657351" y="273844"/>
            <a:ext cx="6857999" cy="675001"/>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144194"/>
              </a:buClr>
              <a:buSzPts val="1800"/>
              <a:buFont typeface="Trebuchet M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45"/>
          <p:cNvSpPr txBox="1"/>
          <p:nvPr>
            <p:ph idx="10" type="dt"/>
          </p:nvPr>
        </p:nvSpPr>
        <p:spPr>
          <a:xfrm>
            <a:off x="628650" y="4818459"/>
            <a:ext cx="2057400" cy="273844"/>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1pPr>
            <a:lvl2pPr lvl="1"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2pPr>
            <a:lvl3pPr lvl="2"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3pPr>
            <a:lvl4pPr lvl="3"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4pPr>
            <a:lvl5pPr lvl="4"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5pPr>
            <a:lvl6pPr lvl="5"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6pPr>
            <a:lvl7pPr lvl="6"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7pPr>
            <a:lvl8pPr lvl="7"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8pPr>
            <a:lvl9pPr lvl="8"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9pPr>
          </a:lstStyle>
          <a:p/>
        </p:txBody>
      </p:sp>
      <p:sp>
        <p:nvSpPr>
          <p:cNvPr id="20" name="Google Shape;20;p45"/>
          <p:cNvSpPr txBox="1"/>
          <p:nvPr>
            <p:ph idx="11" type="ftr"/>
          </p:nvPr>
        </p:nvSpPr>
        <p:spPr>
          <a:xfrm>
            <a:off x="3028950" y="4818459"/>
            <a:ext cx="3086100" cy="273844"/>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1pPr>
            <a:lvl2pPr lvl="1"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2pPr>
            <a:lvl3pPr lvl="2"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3pPr>
            <a:lvl4pPr lvl="3"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4pPr>
            <a:lvl5pPr lvl="4"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5pPr>
            <a:lvl6pPr lvl="5"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6pPr>
            <a:lvl7pPr lvl="6"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7pPr>
            <a:lvl8pPr lvl="7"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8pPr>
            <a:lvl9pPr lvl="8"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9pPr>
          </a:lstStyle>
          <a:p/>
        </p:txBody>
      </p:sp>
      <p:sp>
        <p:nvSpPr>
          <p:cNvPr id="21" name="Google Shape;21;p45"/>
          <p:cNvSpPr txBox="1"/>
          <p:nvPr>
            <p:ph idx="12" type="sldNum"/>
          </p:nvPr>
        </p:nvSpPr>
        <p:spPr>
          <a:xfrm>
            <a:off x="6457950" y="4818459"/>
            <a:ext cx="2057400" cy="273844"/>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900" u="none" cap="none" strike="noStrike">
                <a:solidFill>
                  <a:srgbClr val="144194"/>
                </a:solidFill>
                <a:latin typeface="Montserrat"/>
                <a:ea typeface="Montserrat"/>
                <a:cs typeface="Montserrat"/>
                <a:sym typeface="Montserrat"/>
              </a:defRPr>
            </a:lvl1pPr>
            <a:lvl2pPr indent="0" lvl="1" marL="0" marR="0" rtl="0" algn="r">
              <a:lnSpc>
                <a:spcPct val="100000"/>
              </a:lnSpc>
              <a:spcBef>
                <a:spcPts val="0"/>
              </a:spcBef>
              <a:spcAft>
                <a:spcPts val="0"/>
              </a:spcAft>
              <a:buClr>
                <a:srgbClr val="000000"/>
              </a:buClr>
              <a:buSzPts val="1200"/>
              <a:buFont typeface="Arial"/>
              <a:buNone/>
              <a:defRPr b="0" i="0" sz="900" u="none" cap="none" strike="noStrike">
                <a:solidFill>
                  <a:srgbClr val="144194"/>
                </a:solidFill>
                <a:latin typeface="Montserrat"/>
                <a:ea typeface="Montserrat"/>
                <a:cs typeface="Montserrat"/>
                <a:sym typeface="Montserrat"/>
              </a:defRPr>
            </a:lvl2pPr>
            <a:lvl3pPr indent="0" lvl="2" marL="0" marR="0" rtl="0" algn="r">
              <a:lnSpc>
                <a:spcPct val="100000"/>
              </a:lnSpc>
              <a:spcBef>
                <a:spcPts val="0"/>
              </a:spcBef>
              <a:spcAft>
                <a:spcPts val="0"/>
              </a:spcAft>
              <a:buClr>
                <a:srgbClr val="000000"/>
              </a:buClr>
              <a:buSzPts val="1200"/>
              <a:buFont typeface="Arial"/>
              <a:buNone/>
              <a:defRPr b="0" i="0" sz="900" u="none" cap="none" strike="noStrike">
                <a:solidFill>
                  <a:srgbClr val="144194"/>
                </a:solidFill>
                <a:latin typeface="Montserrat"/>
                <a:ea typeface="Montserrat"/>
                <a:cs typeface="Montserrat"/>
                <a:sym typeface="Montserrat"/>
              </a:defRPr>
            </a:lvl3pPr>
            <a:lvl4pPr indent="0" lvl="3" marL="0" marR="0" rtl="0" algn="r">
              <a:lnSpc>
                <a:spcPct val="100000"/>
              </a:lnSpc>
              <a:spcBef>
                <a:spcPts val="0"/>
              </a:spcBef>
              <a:spcAft>
                <a:spcPts val="0"/>
              </a:spcAft>
              <a:buClr>
                <a:srgbClr val="000000"/>
              </a:buClr>
              <a:buSzPts val="1200"/>
              <a:buFont typeface="Arial"/>
              <a:buNone/>
              <a:defRPr b="0" i="0" sz="900" u="none" cap="none" strike="noStrike">
                <a:solidFill>
                  <a:srgbClr val="144194"/>
                </a:solidFill>
                <a:latin typeface="Montserrat"/>
                <a:ea typeface="Montserrat"/>
                <a:cs typeface="Montserrat"/>
                <a:sym typeface="Montserrat"/>
              </a:defRPr>
            </a:lvl4pPr>
            <a:lvl5pPr indent="0" lvl="4" marL="0" marR="0" rtl="0" algn="r">
              <a:lnSpc>
                <a:spcPct val="100000"/>
              </a:lnSpc>
              <a:spcBef>
                <a:spcPts val="0"/>
              </a:spcBef>
              <a:spcAft>
                <a:spcPts val="0"/>
              </a:spcAft>
              <a:buClr>
                <a:srgbClr val="000000"/>
              </a:buClr>
              <a:buSzPts val="1200"/>
              <a:buFont typeface="Arial"/>
              <a:buNone/>
              <a:defRPr b="0" i="0" sz="900" u="none" cap="none" strike="noStrike">
                <a:solidFill>
                  <a:srgbClr val="144194"/>
                </a:solidFill>
                <a:latin typeface="Montserrat"/>
                <a:ea typeface="Montserrat"/>
                <a:cs typeface="Montserrat"/>
                <a:sym typeface="Montserrat"/>
              </a:defRPr>
            </a:lvl5pPr>
            <a:lvl6pPr indent="0" lvl="5" marL="0" marR="0" rtl="0" algn="r">
              <a:lnSpc>
                <a:spcPct val="100000"/>
              </a:lnSpc>
              <a:spcBef>
                <a:spcPts val="0"/>
              </a:spcBef>
              <a:spcAft>
                <a:spcPts val="0"/>
              </a:spcAft>
              <a:buClr>
                <a:srgbClr val="000000"/>
              </a:buClr>
              <a:buSzPts val="1200"/>
              <a:buFont typeface="Arial"/>
              <a:buNone/>
              <a:defRPr b="0" i="0" sz="900" u="none" cap="none" strike="noStrike">
                <a:solidFill>
                  <a:srgbClr val="144194"/>
                </a:solidFill>
                <a:latin typeface="Montserrat"/>
                <a:ea typeface="Montserrat"/>
                <a:cs typeface="Montserrat"/>
                <a:sym typeface="Montserrat"/>
              </a:defRPr>
            </a:lvl6pPr>
            <a:lvl7pPr indent="0" lvl="6" marL="0" marR="0" rtl="0" algn="r">
              <a:lnSpc>
                <a:spcPct val="100000"/>
              </a:lnSpc>
              <a:spcBef>
                <a:spcPts val="0"/>
              </a:spcBef>
              <a:spcAft>
                <a:spcPts val="0"/>
              </a:spcAft>
              <a:buClr>
                <a:srgbClr val="000000"/>
              </a:buClr>
              <a:buSzPts val="1200"/>
              <a:buFont typeface="Arial"/>
              <a:buNone/>
              <a:defRPr b="0" i="0" sz="900" u="none" cap="none" strike="noStrike">
                <a:solidFill>
                  <a:srgbClr val="144194"/>
                </a:solidFill>
                <a:latin typeface="Montserrat"/>
                <a:ea typeface="Montserrat"/>
                <a:cs typeface="Montserrat"/>
                <a:sym typeface="Montserrat"/>
              </a:defRPr>
            </a:lvl7pPr>
            <a:lvl8pPr indent="0" lvl="7" marL="0" marR="0" rtl="0" algn="r">
              <a:lnSpc>
                <a:spcPct val="100000"/>
              </a:lnSpc>
              <a:spcBef>
                <a:spcPts val="0"/>
              </a:spcBef>
              <a:spcAft>
                <a:spcPts val="0"/>
              </a:spcAft>
              <a:buClr>
                <a:srgbClr val="000000"/>
              </a:buClr>
              <a:buSzPts val="1200"/>
              <a:buFont typeface="Arial"/>
              <a:buNone/>
              <a:defRPr b="0" i="0" sz="900" u="none" cap="none" strike="noStrike">
                <a:solidFill>
                  <a:srgbClr val="144194"/>
                </a:solidFill>
                <a:latin typeface="Montserrat"/>
                <a:ea typeface="Montserrat"/>
                <a:cs typeface="Montserrat"/>
                <a:sym typeface="Montserrat"/>
              </a:defRPr>
            </a:lvl8pPr>
            <a:lvl9pPr indent="0" lvl="8" marL="0" marR="0" rtl="0" algn="r">
              <a:lnSpc>
                <a:spcPct val="100000"/>
              </a:lnSpc>
              <a:spcBef>
                <a:spcPts val="0"/>
              </a:spcBef>
              <a:spcAft>
                <a:spcPts val="0"/>
              </a:spcAft>
              <a:buClr>
                <a:srgbClr val="000000"/>
              </a:buClr>
              <a:buSzPts val="1200"/>
              <a:buFont typeface="Arial"/>
              <a:buNone/>
              <a:defRPr b="0" i="0" sz="900" u="none" cap="none" strike="noStrike">
                <a:solidFill>
                  <a:srgbClr val="144194"/>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en-MT"/>
              <a:t>‹#›</a:t>
            </a:fld>
            <a:endParaRPr/>
          </a:p>
        </p:txBody>
      </p:sp>
      <p:sp>
        <p:nvSpPr>
          <p:cNvPr id="22" name="Google Shape;22;p45"/>
          <p:cNvSpPr txBox="1"/>
          <p:nvPr>
            <p:ph idx="1" type="body"/>
          </p:nvPr>
        </p:nvSpPr>
        <p:spPr>
          <a:xfrm>
            <a:off x="628650" y="1058692"/>
            <a:ext cx="7886700" cy="3759768"/>
          </a:xfrm>
          <a:prstGeom prst="rect">
            <a:avLst/>
          </a:prstGeom>
          <a:noFill/>
          <a:ln>
            <a:noFill/>
          </a:ln>
        </p:spPr>
        <p:txBody>
          <a:bodyPr anchorCtr="0" anchor="ctr" bIns="45700" lIns="91425" spcFirstLastPara="1" rIns="91425" wrap="square" tIns="45700">
            <a:normAutofit/>
          </a:bodyPr>
          <a:lstStyle>
            <a:lvl1pPr indent="-342900" lvl="0" marL="457200" algn="l">
              <a:lnSpc>
                <a:spcPct val="90000"/>
              </a:lnSpc>
              <a:spcBef>
                <a:spcPts val="750"/>
              </a:spcBef>
              <a:spcAft>
                <a:spcPts val="0"/>
              </a:spcAft>
              <a:buClr>
                <a:srgbClr val="144194"/>
              </a:buClr>
              <a:buSzPts val="1800"/>
              <a:buChar char="•"/>
              <a:defRPr/>
            </a:lvl1pPr>
            <a:lvl2pPr indent="-342900" lvl="1" marL="914400" algn="l">
              <a:lnSpc>
                <a:spcPct val="90000"/>
              </a:lnSpc>
              <a:spcBef>
                <a:spcPts val="375"/>
              </a:spcBef>
              <a:spcAft>
                <a:spcPts val="0"/>
              </a:spcAft>
              <a:buClr>
                <a:srgbClr val="144194"/>
              </a:buClr>
              <a:buSzPts val="1800"/>
              <a:buChar char="•"/>
              <a:defRPr/>
            </a:lvl2pPr>
            <a:lvl3pPr indent="-342900" lvl="2" marL="1371600" algn="l">
              <a:lnSpc>
                <a:spcPct val="90000"/>
              </a:lnSpc>
              <a:spcBef>
                <a:spcPts val="375"/>
              </a:spcBef>
              <a:spcAft>
                <a:spcPts val="0"/>
              </a:spcAft>
              <a:buClr>
                <a:srgbClr val="144194"/>
              </a:buClr>
              <a:buSzPts val="1800"/>
              <a:buChar char="•"/>
              <a:defRPr/>
            </a:lvl3pPr>
            <a:lvl4pPr indent="-342900" lvl="3" marL="1828800" algn="l">
              <a:lnSpc>
                <a:spcPct val="90000"/>
              </a:lnSpc>
              <a:spcBef>
                <a:spcPts val="375"/>
              </a:spcBef>
              <a:spcAft>
                <a:spcPts val="0"/>
              </a:spcAft>
              <a:buClr>
                <a:srgbClr val="144194"/>
              </a:buClr>
              <a:buSzPts val="1800"/>
              <a:buChar char="•"/>
              <a:defRPr/>
            </a:lvl4pPr>
            <a:lvl5pPr indent="-342900" lvl="4" marL="2286000" algn="l">
              <a:lnSpc>
                <a:spcPct val="90000"/>
              </a:lnSpc>
              <a:spcBef>
                <a:spcPts val="375"/>
              </a:spcBef>
              <a:spcAft>
                <a:spcPts val="0"/>
              </a:spcAft>
              <a:buClr>
                <a:srgbClr val="144194"/>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light">
  <p:cSld name="Title Slide - light">
    <p:spTree>
      <p:nvGrpSpPr>
        <p:cNvPr id="23" name="Shape 23"/>
        <p:cNvGrpSpPr/>
        <p:nvPr/>
      </p:nvGrpSpPr>
      <p:grpSpPr>
        <a:xfrm>
          <a:off x="0" y="0"/>
          <a:ext cx="0" cy="0"/>
          <a:chOff x="0" y="0"/>
          <a:chExt cx="0" cy="0"/>
        </a:xfrm>
      </p:grpSpPr>
      <p:sp>
        <p:nvSpPr>
          <p:cNvPr id="24" name="Google Shape;24;p44"/>
          <p:cNvSpPr/>
          <p:nvPr/>
        </p:nvSpPr>
        <p:spPr>
          <a:xfrm>
            <a:off x="0" y="4141550"/>
            <a:ext cx="9144000" cy="99749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chemeClr val="lt1"/>
              </a:solidFill>
              <a:latin typeface="Trebuchet MS"/>
              <a:ea typeface="Trebuchet MS"/>
              <a:cs typeface="Trebuchet MS"/>
              <a:sym typeface="Trebuchet MS"/>
            </a:endParaRPr>
          </a:p>
        </p:txBody>
      </p:sp>
      <p:sp>
        <p:nvSpPr>
          <p:cNvPr id="25" name="Google Shape;25;p44"/>
          <p:cNvSpPr txBox="1"/>
          <p:nvPr>
            <p:ph idx="1" type="body"/>
          </p:nvPr>
        </p:nvSpPr>
        <p:spPr>
          <a:xfrm>
            <a:off x="358775" y="1122934"/>
            <a:ext cx="6524625" cy="981075"/>
          </a:xfrm>
          <a:prstGeom prst="rect">
            <a:avLst/>
          </a:prstGeom>
          <a:noFill/>
          <a:ln>
            <a:noFill/>
          </a:ln>
        </p:spPr>
        <p:txBody>
          <a:bodyPr anchorCtr="0" anchor="t" bIns="108775" lIns="217575" spcFirstLastPara="1" rIns="217575" wrap="square" tIns="108775">
            <a:normAutofit/>
          </a:bodyPr>
          <a:lstStyle>
            <a:lvl1pPr indent="-228600" lvl="0" marL="457200" algn="l">
              <a:lnSpc>
                <a:spcPct val="100000"/>
              </a:lnSpc>
              <a:spcBef>
                <a:spcPts val="0"/>
              </a:spcBef>
              <a:spcAft>
                <a:spcPts val="0"/>
              </a:spcAft>
              <a:buSzPts val="2400"/>
              <a:buNone/>
              <a:defRPr sz="3000"/>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26" name="Google Shape;26;p44"/>
          <p:cNvSpPr/>
          <p:nvPr/>
        </p:nvSpPr>
        <p:spPr>
          <a:xfrm rot="2654194">
            <a:off x="5682589" y="1643205"/>
            <a:ext cx="1775365" cy="1289096"/>
          </a:xfrm>
          <a:custGeom>
            <a:rect b="b" l="l" r="r" t="t"/>
            <a:pathLst>
              <a:path extrusionOk="0" h="1998" w="2752">
                <a:moveTo>
                  <a:pt x="2577" y="1142"/>
                </a:moveTo>
                <a:cubicBezTo>
                  <a:pt x="2543" y="1142"/>
                  <a:pt x="2517" y="1169"/>
                  <a:pt x="2517" y="1203"/>
                </a:cubicBezTo>
                <a:cubicBezTo>
                  <a:pt x="2517" y="1208"/>
                  <a:pt x="2518" y="1214"/>
                  <a:pt x="2519" y="1219"/>
                </a:cubicBezTo>
                <a:lnTo>
                  <a:pt x="2200" y="1355"/>
                </a:lnTo>
                <a:cubicBezTo>
                  <a:pt x="2191" y="1336"/>
                  <a:pt x="2176" y="1321"/>
                  <a:pt x="2156" y="1314"/>
                </a:cubicBezTo>
                <a:cubicBezTo>
                  <a:pt x="2136" y="1306"/>
                  <a:pt x="2114" y="1306"/>
                  <a:pt x="2094" y="1315"/>
                </a:cubicBezTo>
                <a:cubicBezTo>
                  <a:pt x="2079" y="1321"/>
                  <a:pt x="2066" y="1332"/>
                  <a:pt x="2057" y="1346"/>
                </a:cubicBezTo>
                <a:cubicBezTo>
                  <a:pt x="2055" y="1350"/>
                  <a:pt x="2053" y="1353"/>
                  <a:pt x="2052" y="1357"/>
                </a:cubicBezTo>
                <a:cubicBezTo>
                  <a:pt x="2006" y="1342"/>
                  <a:pt x="1780" y="1265"/>
                  <a:pt x="1553" y="1190"/>
                </a:cubicBezTo>
                <a:cubicBezTo>
                  <a:pt x="1441" y="1152"/>
                  <a:pt x="1354" y="1123"/>
                  <a:pt x="1285" y="1100"/>
                </a:cubicBezTo>
                <a:cubicBezTo>
                  <a:pt x="1292" y="1079"/>
                  <a:pt x="1295" y="1056"/>
                  <a:pt x="1295" y="1033"/>
                </a:cubicBezTo>
                <a:cubicBezTo>
                  <a:pt x="1294" y="899"/>
                  <a:pt x="1185" y="791"/>
                  <a:pt x="1051" y="791"/>
                </a:cubicBezTo>
                <a:cubicBezTo>
                  <a:pt x="973" y="792"/>
                  <a:pt x="904" y="829"/>
                  <a:pt x="860" y="886"/>
                </a:cubicBezTo>
                <a:lnTo>
                  <a:pt x="308" y="486"/>
                </a:lnTo>
                <a:lnTo>
                  <a:pt x="310" y="483"/>
                </a:lnTo>
                <a:cubicBezTo>
                  <a:pt x="319" y="470"/>
                  <a:pt x="323" y="454"/>
                  <a:pt x="323" y="438"/>
                </a:cubicBezTo>
                <a:cubicBezTo>
                  <a:pt x="322" y="425"/>
                  <a:pt x="319" y="413"/>
                  <a:pt x="313" y="402"/>
                </a:cubicBezTo>
                <a:lnTo>
                  <a:pt x="539" y="250"/>
                </a:lnTo>
                <a:cubicBezTo>
                  <a:pt x="545" y="257"/>
                  <a:pt x="552" y="263"/>
                  <a:pt x="562" y="267"/>
                </a:cubicBezTo>
                <a:cubicBezTo>
                  <a:pt x="593" y="279"/>
                  <a:pt x="628" y="264"/>
                  <a:pt x="640" y="233"/>
                </a:cubicBezTo>
                <a:cubicBezTo>
                  <a:pt x="652" y="202"/>
                  <a:pt x="637" y="167"/>
                  <a:pt x="606" y="154"/>
                </a:cubicBezTo>
                <a:cubicBezTo>
                  <a:pt x="575" y="142"/>
                  <a:pt x="540" y="157"/>
                  <a:pt x="528" y="188"/>
                </a:cubicBezTo>
                <a:cubicBezTo>
                  <a:pt x="521" y="205"/>
                  <a:pt x="523" y="223"/>
                  <a:pt x="531" y="238"/>
                </a:cubicBezTo>
                <a:lnTo>
                  <a:pt x="305" y="390"/>
                </a:lnTo>
                <a:cubicBezTo>
                  <a:pt x="290" y="371"/>
                  <a:pt x="266" y="359"/>
                  <a:pt x="240" y="359"/>
                </a:cubicBezTo>
                <a:cubicBezTo>
                  <a:pt x="231" y="359"/>
                  <a:pt x="223" y="361"/>
                  <a:pt x="215" y="364"/>
                </a:cubicBezTo>
                <a:lnTo>
                  <a:pt x="95" y="113"/>
                </a:lnTo>
                <a:cubicBezTo>
                  <a:pt x="113" y="102"/>
                  <a:pt x="125" y="80"/>
                  <a:pt x="123" y="57"/>
                </a:cubicBezTo>
                <a:cubicBezTo>
                  <a:pt x="120" y="24"/>
                  <a:pt x="90" y="0"/>
                  <a:pt x="57" y="3"/>
                </a:cubicBezTo>
                <a:cubicBezTo>
                  <a:pt x="24" y="6"/>
                  <a:pt x="0" y="35"/>
                  <a:pt x="3" y="68"/>
                </a:cubicBezTo>
                <a:cubicBezTo>
                  <a:pt x="6" y="102"/>
                  <a:pt x="35" y="126"/>
                  <a:pt x="68" y="123"/>
                </a:cubicBezTo>
                <a:cubicBezTo>
                  <a:pt x="73" y="122"/>
                  <a:pt x="78" y="121"/>
                  <a:pt x="82" y="120"/>
                </a:cubicBezTo>
                <a:lnTo>
                  <a:pt x="202" y="370"/>
                </a:lnTo>
                <a:cubicBezTo>
                  <a:pt x="190" y="376"/>
                  <a:pt x="180" y="386"/>
                  <a:pt x="172" y="398"/>
                </a:cubicBezTo>
                <a:cubicBezTo>
                  <a:pt x="164" y="411"/>
                  <a:pt x="160" y="426"/>
                  <a:pt x="160" y="442"/>
                </a:cubicBezTo>
                <a:cubicBezTo>
                  <a:pt x="161" y="464"/>
                  <a:pt x="170" y="484"/>
                  <a:pt x="185" y="499"/>
                </a:cubicBezTo>
                <a:cubicBezTo>
                  <a:pt x="201" y="514"/>
                  <a:pt x="222" y="522"/>
                  <a:pt x="243" y="521"/>
                </a:cubicBezTo>
                <a:cubicBezTo>
                  <a:pt x="267" y="521"/>
                  <a:pt x="289" y="510"/>
                  <a:pt x="303" y="492"/>
                </a:cubicBezTo>
                <a:lnTo>
                  <a:pt x="300" y="497"/>
                </a:lnTo>
                <a:lnTo>
                  <a:pt x="852" y="898"/>
                </a:lnTo>
                <a:cubicBezTo>
                  <a:pt x="825" y="937"/>
                  <a:pt x="809" y="984"/>
                  <a:pt x="809" y="1035"/>
                </a:cubicBezTo>
                <a:cubicBezTo>
                  <a:pt x="810" y="1129"/>
                  <a:pt x="863" y="1209"/>
                  <a:pt x="940" y="1250"/>
                </a:cubicBezTo>
                <a:lnTo>
                  <a:pt x="787" y="1560"/>
                </a:lnTo>
                <a:cubicBezTo>
                  <a:pt x="754" y="1544"/>
                  <a:pt x="716" y="1540"/>
                  <a:pt x="678" y="1551"/>
                </a:cubicBezTo>
                <a:cubicBezTo>
                  <a:pt x="644" y="1562"/>
                  <a:pt x="614" y="1585"/>
                  <a:pt x="596" y="1615"/>
                </a:cubicBezTo>
                <a:cubicBezTo>
                  <a:pt x="591" y="1622"/>
                  <a:pt x="588" y="1630"/>
                  <a:pt x="584" y="1638"/>
                </a:cubicBezTo>
                <a:lnTo>
                  <a:pt x="152" y="1492"/>
                </a:lnTo>
                <a:cubicBezTo>
                  <a:pt x="156" y="1476"/>
                  <a:pt x="154" y="1460"/>
                  <a:pt x="145" y="1445"/>
                </a:cubicBezTo>
                <a:cubicBezTo>
                  <a:pt x="128" y="1417"/>
                  <a:pt x="91" y="1408"/>
                  <a:pt x="62" y="1425"/>
                </a:cubicBezTo>
                <a:cubicBezTo>
                  <a:pt x="34" y="1443"/>
                  <a:pt x="25" y="1480"/>
                  <a:pt x="42" y="1508"/>
                </a:cubicBezTo>
                <a:cubicBezTo>
                  <a:pt x="60" y="1537"/>
                  <a:pt x="97" y="1546"/>
                  <a:pt x="125" y="1528"/>
                </a:cubicBezTo>
                <a:cubicBezTo>
                  <a:pt x="135" y="1522"/>
                  <a:pt x="142" y="1514"/>
                  <a:pt x="147" y="1505"/>
                </a:cubicBezTo>
                <a:lnTo>
                  <a:pt x="580" y="1651"/>
                </a:lnTo>
                <a:cubicBezTo>
                  <a:pt x="571" y="1679"/>
                  <a:pt x="571" y="1709"/>
                  <a:pt x="580" y="1737"/>
                </a:cubicBezTo>
                <a:cubicBezTo>
                  <a:pt x="604" y="1815"/>
                  <a:pt x="687" y="1859"/>
                  <a:pt x="765" y="1835"/>
                </a:cubicBezTo>
                <a:cubicBezTo>
                  <a:pt x="800" y="1824"/>
                  <a:pt x="829" y="1802"/>
                  <a:pt x="848" y="1771"/>
                </a:cubicBezTo>
                <a:cubicBezTo>
                  <a:pt x="870" y="1735"/>
                  <a:pt x="876" y="1690"/>
                  <a:pt x="864" y="1649"/>
                </a:cubicBezTo>
                <a:cubicBezTo>
                  <a:pt x="853" y="1614"/>
                  <a:pt x="829" y="1585"/>
                  <a:pt x="800" y="1567"/>
                </a:cubicBezTo>
                <a:lnTo>
                  <a:pt x="953" y="1256"/>
                </a:lnTo>
                <a:cubicBezTo>
                  <a:pt x="984" y="1269"/>
                  <a:pt x="1018" y="1277"/>
                  <a:pt x="1053" y="1277"/>
                </a:cubicBezTo>
                <a:cubicBezTo>
                  <a:pt x="1159" y="1276"/>
                  <a:pt x="1248" y="1208"/>
                  <a:pt x="1281" y="1114"/>
                </a:cubicBezTo>
                <a:cubicBezTo>
                  <a:pt x="1504" y="1188"/>
                  <a:pt x="1833" y="1299"/>
                  <a:pt x="2047" y="1371"/>
                </a:cubicBezTo>
                <a:cubicBezTo>
                  <a:pt x="2043" y="1387"/>
                  <a:pt x="2045" y="1405"/>
                  <a:pt x="2052" y="1421"/>
                </a:cubicBezTo>
                <a:cubicBezTo>
                  <a:pt x="2060" y="1441"/>
                  <a:pt x="2076" y="1457"/>
                  <a:pt x="2096" y="1465"/>
                </a:cubicBezTo>
                <a:cubicBezTo>
                  <a:pt x="2117" y="1473"/>
                  <a:pt x="2139" y="1472"/>
                  <a:pt x="2158" y="1464"/>
                </a:cubicBezTo>
                <a:cubicBezTo>
                  <a:pt x="2165" y="1460"/>
                  <a:pt x="2172" y="1456"/>
                  <a:pt x="2178" y="1452"/>
                </a:cubicBezTo>
                <a:cubicBezTo>
                  <a:pt x="2309" y="1583"/>
                  <a:pt x="2539" y="1801"/>
                  <a:pt x="2636" y="1892"/>
                </a:cubicBezTo>
                <a:cubicBezTo>
                  <a:pt x="2622" y="1910"/>
                  <a:pt x="2618" y="1935"/>
                  <a:pt x="2630" y="1957"/>
                </a:cubicBezTo>
                <a:cubicBezTo>
                  <a:pt x="2645" y="1987"/>
                  <a:pt x="2681" y="1998"/>
                  <a:pt x="2711" y="1983"/>
                </a:cubicBezTo>
                <a:cubicBezTo>
                  <a:pt x="2741" y="1967"/>
                  <a:pt x="2752" y="1931"/>
                  <a:pt x="2737" y="1901"/>
                </a:cubicBezTo>
                <a:cubicBezTo>
                  <a:pt x="2721" y="1872"/>
                  <a:pt x="2685" y="1860"/>
                  <a:pt x="2655" y="1876"/>
                </a:cubicBezTo>
                <a:cubicBezTo>
                  <a:pt x="2652" y="1877"/>
                  <a:pt x="2649" y="1880"/>
                  <a:pt x="2646" y="1882"/>
                </a:cubicBezTo>
                <a:cubicBezTo>
                  <a:pt x="2549" y="1791"/>
                  <a:pt x="2319" y="1573"/>
                  <a:pt x="2188" y="1442"/>
                </a:cubicBezTo>
                <a:cubicBezTo>
                  <a:pt x="2191" y="1439"/>
                  <a:pt x="2193" y="1435"/>
                  <a:pt x="2195" y="1432"/>
                </a:cubicBezTo>
                <a:cubicBezTo>
                  <a:pt x="2207" y="1413"/>
                  <a:pt x="2210" y="1390"/>
                  <a:pt x="2205" y="1369"/>
                </a:cubicBezTo>
                <a:lnTo>
                  <a:pt x="2525" y="1232"/>
                </a:lnTo>
                <a:cubicBezTo>
                  <a:pt x="2536" y="1250"/>
                  <a:pt x="2555" y="1263"/>
                  <a:pt x="2578" y="1262"/>
                </a:cubicBezTo>
                <a:cubicBezTo>
                  <a:pt x="2611" y="1262"/>
                  <a:pt x="2638" y="1235"/>
                  <a:pt x="2637" y="1202"/>
                </a:cubicBezTo>
                <a:cubicBezTo>
                  <a:pt x="2637" y="1168"/>
                  <a:pt x="2610" y="1142"/>
                  <a:pt x="2577" y="1142"/>
                </a:cubicBezTo>
                <a:moveTo>
                  <a:pt x="243" y="507"/>
                </a:moveTo>
                <a:cubicBezTo>
                  <a:pt x="225" y="507"/>
                  <a:pt x="208" y="501"/>
                  <a:pt x="195" y="489"/>
                </a:cubicBezTo>
                <a:cubicBezTo>
                  <a:pt x="183" y="476"/>
                  <a:pt x="175" y="460"/>
                  <a:pt x="175" y="442"/>
                </a:cubicBezTo>
                <a:cubicBezTo>
                  <a:pt x="174" y="429"/>
                  <a:pt x="178" y="416"/>
                  <a:pt x="185" y="405"/>
                </a:cubicBezTo>
                <a:cubicBezTo>
                  <a:pt x="197" y="386"/>
                  <a:pt x="217" y="374"/>
                  <a:pt x="240" y="374"/>
                </a:cubicBezTo>
                <a:cubicBezTo>
                  <a:pt x="277" y="373"/>
                  <a:pt x="307" y="402"/>
                  <a:pt x="308" y="439"/>
                </a:cubicBezTo>
                <a:cubicBezTo>
                  <a:pt x="308" y="452"/>
                  <a:pt x="305" y="464"/>
                  <a:pt x="298" y="475"/>
                </a:cubicBezTo>
                <a:cubicBezTo>
                  <a:pt x="286" y="495"/>
                  <a:pt x="266" y="506"/>
                  <a:pt x="243" y="507"/>
                </a:cubicBezTo>
                <a:moveTo>
                  <a:pt x="850" y="1654"/>
                </a:moveTo>
                <a:cubicBezTo>
                  <a:pt x="861" y="1691"/>
                  <a:pt x="856" y="1731"/>
                  <a:pt x="836" y="1764"/>
                </a:cubicBezTo>
                <a:cubicBezTo>
                  <a:pt x="819" y="1791"/>
                  <a:pt x="792" y="1812"/>
                  <a:pt x="761" y="1821"/>
                </a:cubicBezTo>
                <a:cubicBezTo>
                  <a:pt x="691" y="1843"/>
                  <a:pt x="615" y="1803"/>
                  <a:pt x="594" y="1733"/>
                </a:cubicBezTo>
                <a:cubicBezTo>
                  <a:pt x="585" y="1705"/>
                  <a:pt x="586" y="1676"/>
                  <a:pt x="595" y="1649"/>
                </a:cubicBezTo>
                <a:lnTo>
                  <a:pt x="596" y="1648"/>
                </a:lnTo>
                <a:cubicBezTo>
                  <a:pt x="599" y="1639"/>
                  <a:pt x="603" y="1631"/>
                  <a:pt x="608" y="1623"/>
                </a:cubicBezTo>
                <a:cubicBezTo>
                  <a:pt x="625" y="1595"/>
                  <a:pt x="651" y="1575"/>
                  <a:pt x="682" y="1565"/>
                </a:cubicBezTo>
                <a:cubicBezTo>
                  <a:pt x="753" y="1543"/>
                  <a:pt x="828" y="1583"/>
                  <a:pt x="850" y="1654"/>
                </a:cubicBezTo>
                <a:close/>
                <a:moveTo>
                  <a:pt x="2183" y="1424"/>
                </a:moveTo>
                <a:cubicBezTo>
                  <a:pt x="2176" y="1436"/>
                  <a:pt x="2165" y="1445"/>
                  <a:pt x="2153" y="1450"/>
                </a:cubicBezTo>
                <a:cubicBezTo>
                  <a:pt x="2136" y="1457"/>
                  <a:pt x="2118" y="1458"/>
                  <a:pt x="2102" y="1451"/>
                </a:cubicBezTo>
                <a:cubicBezTo>
                  <a:pt x="2085" y="1445"/>
                  <a:pt x="2072" y="1432"/>
                  <a:pt x="2065" y="1416"/>
                </a:cubicBezTo>
                <a:cubicBezTo>
                  <a:pt x="2056" y="1396"/>
                  <a:pt x="2058" y="1373"/>
                  <a:pt x="2069" y="1354"/>
                </a:cubicBezTo>
                <a:cubicBezTo>
                  <a:pt x="2077" y="1342"/>
                  <a:pt x="2087" y="1333"/>
                  <a:pt x="2100" y="1328"/>
                </a:cubicBezTo>
                <a:cubicBezTo>
                  <a:pt x="2116" y="1321"/>
                  <a:pt x="2134" y="1321"/>
                  <a:pt x="2151" y="1327"/>
                </a:cubicBezTo>
                <a:cubicBezTo>
                  <a:pt x="2167" y="1334"/>
                  <a:pt x="2180" y="1346"/>
                  <a:pt x="2187" y="1363"/>
                </a:cubicBezTo>
                <a:cubicBezTo>
                  <a:pt x="2196" y="1383"/>
                  <a:pt x="2194" y="1406"/>
                  <a:pt x="2183" y="1424"/>
                </a:cubicBezTo>
              </a:path>
            </a:pathLst>
          </a:custGeom>
          <a:solidFill>
            <a:schemeClr val="accent4"/>
          </a:solidFill>
          <a:ln>
            <a:noFill/>
          </a:ln>
          <a:effectLst>
            <a:outerShdw blurRad="152400" sx="92000" rotWithShape="0" algn="ctr" dir="2520000" dist="139700" sy="92000">
              <a:srgbClr val="000000">
                <a:alpha val="18039"/>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27" name="Google Shape;27;p44"/>
          <p:cNvSpPr/>
          <p:nvPr/>
        </p:nvSpPr>
        <p:spPr>
          <a:xfrm rot="2654194">
            <a:off x="3015230" y="2577859"/>
            <a:ext cx="963800" cy="1159461"/>
          </a:xfrm>
          <a:custGeom>
            <a:rect b="b" l="l" r="r" t="t"/>
            <a:pathLst>
              <a:path extrusionOk="0" h="2175" w="1808">
                <a:moveTo>
                  <a:pt x="1736" y="5"/>
                </a:moveTo>
                <a:cubicBezTo>
                  <a:pt x="1703" y="9"/>
                  <a:pt x="1680" y="40"/>
                  <a:pt x="1684" y="73"/>
                </a:cubicBezTo>
                <a:cubicBezTo>
                  <a:pt x="1686" y="85"/>
                  <a:pt x="1692" y="96"/>
                  <a:pt x="1700" y="105"/>
                </a:cubicBezTo>
                <a:lnTo>
                  <a:pt x="1565" y="263"/>
                </a:lnTo>
                <a:cubicBezTo>
                  <a:pt x="1551" y="254"/>
                  <a:pt x="1535" y="248"/>
                  <a:pt x="1517" y="249"/>
                </a:cubicBezTo>
                <a:cubicBezTo>
                  <a:pt x="1488" y="251"/>
                  <a:pt x="1464" y="270"/>
                  <a:pt x="1454" y="296"/>
                </a:cubicBezTo>
                <a:lnTo>
                  <a:pt x="980" y="225"/>
                </a:lnTo>
                <a:cubicBezTo>
                  <a:pt x="983" y="204"/>
                  <a:pt x="982" y="182"/>
                  <a:pt x="975" y="160"/>
                </a:cubicBezTo>
                <a:cubicBezTo>
                  <a:pt x="964" y="123"/>
                  <a:pt x="938" y="92"/>
                  <a:pt x="903" y="73"/>
                </a:cubicBezTo>
                <a:cubicBezTo>
                  <a:pt x="868" y="54"/>
                  <a:pt x="828" y="51"/>
                  <a:pt x="790" y="62"/>
                </a:cubicBezTo>
                <a:cubicBezTo>
                  <a:pt x="755" y="73"/>
                  <a:pt x="726" y="96"/>
                  <a:pt x="707" y="126"/>
                </a:cubicBezTo>
                <a:cubicBezTo>
                  <a:pt x="685" y="163"/>
                  <a:pt x="679" y="207"/>
                  <a:pt x="692" y="248"/>
                </a:cubicBezTo>
                <a:cubicBezTo>
                  <a:pt x="695" y="260"/>
                  <a:pt x="701" y="272"/>
                  <a:pt x="707" y="282"/>
                </a:cubicBezTo>
                <a:lnTo>
                  <a:pt x="456" y="460"/>
                </a:lnTo>
                <a:cubicBezTo>
                  <a:pt x="445" y="448"/>
                  <a:pt x="430" y="440"/>
                  <a:pt x="413" y="437"/>
                </a:cubicBezTo>
                <a:lnTo>
                  <a:pt x="418" y="231"/>
                </a:lnTo>
                <a:cubicBezTo>
                  <a:pt x="432" y="229"/>
                  <a:pt x="446" y="223"/>
                  <a:pt x="456" y="212"/>
                </a:cubicBezTo>
                <a:cubicBezTo>
                  <a:pt x="479" y="188"/>
                  <a:pt x="478" y="149"/>
                  <a:pt x="453" y="127"/>
                </a:cubicBezTo>
                <a:cubicBezTo>
                  <a:pt x="429" y="104"/>
                  <a:pt x="391" y="105"/>
                  <a:pt x="368" y="130"/>
                </a:cubicBezTo>
                <a:cubicBezTo>
                  <a:pt x="345" y="154"/>
                  <a:pt x="347" y="192"/>
                  <a:pt x="371" y="215"/>
                </a:cubicBezTo>
                <a:cubicBezTo>
                  <a:pt x="380" y="224"/>
                  <a:pt x="392" y="229"/>
                  <a:pt x="404" y="230"/>
                </a:cubicBezTo>
                <a:lnTo>
                  <a:pt x="399" y="436"/>
                </a:lnTo>
                <a:lnTo>
                  <a:pt x="396" y="436"/>
                </a:lnTo>
                <a:cubicBezTo>
                  <a:pt x="382" y="437"/>
                  <a:pt x="369" y="442"/>
                  <a:pt x="358" y="450"/>
                </a:cubicBezTo>
                <a:lnTo>
                  <a:pt x="106" y="120"/>
                </a:lnTo>
                <a:cubicBezTo>
                  <a:pt x="119" y="107"/>
                  <a:pt x="127" y="88"/>
                  <a:pt x="124" y="69"/>
                </a:cubicBezTo>
                <a:cubicBezTo>
                  <a:pt x="119" y="36"/>
                  <a:pt x="89" y="13"/>
                  <a:pt x="56" y="17"/>
                </a:cubicBezTo>
                <a:cubicBezTo>
                  <a:pt x="23" y="22"/>
                  <a:pt x="0" y="52"/>
                  <a:pt x="4" y="85"/>
                </a:cubicBezTo>
                <a:cubicBezTo>
                  <a:pt x="9" y="118"/>
                  <a:pt x="39" y="141"/>
                  <a:pt x="72" y="137"/>
                </a:cubicBezTo>
                <a:cubicBezTo>
                  <a:pt x="81" y="135"/>
                  <a:pt x="88" y="133"/>
                  <a:pt x="95" y="129"/>
                </a:cubicBezTo>
                <a:lnTo>
                  <a:pt x="347" y="459"/>
                </a:lnTo>
                <a:cubicBezTo>
                  <a:pt x="334" y="474"/>
                  <a:pt x="326" y="493"/>
                  <a:pt x="327" y="514"/>
                </a:cubicBezTo>
                <a:cubicBezTo>
                  <a:pt x="330" y="555"/>
                  <a:pt x="365" y="586"/>
                  <a:pt x="406" y="583"/>
                </a:cubicBezTo>
                <a:cubicBezTo>
                  <a:pt x="447" y="580"/>
                  <a:pt x="477" y="545"/>
                  <a:pt x="475" y="504"/>
                </a:cubicBezTo>
                <a:cubicBezTo>
                  <a:pt x="474" y="492"/>
                  <a:pt x="470" y="481"/>
                  <a:pt x="464" y="472"/>
                </a:cubicBezTo>
                <a:lnTo>
                  <a:pt x="715" y="294"/>
                </a:lnTo>
                <a:cubicBezTo>
                  <a:pt x="752" y="342"/>
                  <a:pt x="816" y="365"/>
                  <a:pt x="877" y="346"/>
                </a:cubicBezTo>
                <a:cubicBezTo>
                  <a:pt x="893" y="341"/>
                  <a:pt x="908" y="334"/>
                  <a:pt x="921" y="324"/>
                </a:cubicBezTo>
                <a:lnTo>
                  <a:pt x="1235" y="723"/>
                </a:lnTo>
                <a:cubicBezTo>
                  <a:pt x="1151" y="792"/>
                  <a:pt x="1113" y="907"/>
                  <a:pt x="1147" y="1017"/>
                </a:cubicBezTo>
                <a:cubicBezTo>
                  <a:pt x="1175" y="1108"/>
                  <a:pt x="1247" y="1174"/>
                  <a:pt x="1332" y="1199"/>
                </a:cubicBezTo>
                <a:lnTo>
                  <a:pt x="1111" y="2018"/>
                </a:lnTo>
                <a:cubicBezTo>
                  <a:pt x="1097" y="2016"/>
                  <a:pt x="1083" y="2017"/>
                  <a:pt x="1069" y="2022"/>
                </a:cubicBezTo>
                <a:cubicBezTo>
                  <a:pt x="1031" y="2038"/>
                  <a:pt x="1013" y="2081"/>
                  <a:pt x="1028" y="2119"/>
                </a:cubicBezTo>
                <a:cubicBezTo>
                  <a:pt x="1043" y="2157"/>
                  <a:pt x="1087" y="2175"/>
                  <a:pt x="1124" y="2159"/>
                </a:cubicBezTo>
                <a:cubicBezTo>
                  <a:pt x="1156" y="2146"/>
                  <a:pt x="1174" y="2113"/>
                  <a:pt x="1169" y="2081"/>
                </a:cubicBezTo>
                <a:lnTo>
                  <a:pt x="1567" y="1985"/>
                </a:lnTo>
                <a:cubicBezTo>
                  <a:pt x="1576" y="2008"/>
                  <a:pt x="1597" y="2024"/>
                  <a:pt x="1623" y="2025"/>
                </a:cubicBezTo>
                <a:cubicBezTo>
                  <a:pt x="1656" y="2025"/>
                  <a:pt x="1683" y="1998"/>
                  <a:pt x="1684" y="1965"/>
                </a:cubicBezTo>
                <a:cubicBezTo>
                  <a:pt x="1684" y="1932"/>
                  <a:pt x="1658" y="1905"/>
                  <a:pt x="1624" y="1904"/>
                </a:cubicBezTo>
                <a:cubicBezTo>
                  <a:pt x="1591" y="1904"/>
                  <a:pt x="1564" y="1930"/>
                  <a:pt x="1563" y="1964"/>
                </a:cubicBezTo>
                <a:cubicBezTo>
                  <a:pt x="1563" y="1966"/>
                  <a:pt x="1564" y="1969"/>
                  <a:pt x="1564" y="1971"/>
                </a:cubicBezTo>
                <a:lnTo>
                  <a:pt x="1166" y="2067"/>
                </a:lnTo>
                <a:lnTo>
                  <a:pt x="1165" y="2063"/>
                </a:lnTo>
                <a:cubicBezTo>
                  <a:pt x="1157" y="2044"/>
                  <a:pt x="1142" y="2030"/>
                  <a:pt x="1125" y="2023"/>
                </a:cubicBezTo>
                <a:lnTo>
                  <a:pt x="1346" y="1203"/>
                </a:lnTo>
                <a:cubicBezTo>
                  <a:pt x="1392" y="1214"/>
                  <a:pt x="1442" y="1214"/>
                  <a:pt x="1491" y="1198"/>
                </a:cubicBezTo>
                <a:cubicBezTo>
                  <a:pt x="1637" y="1154"/>
                  <a:pt x="1718" y="1000"/>
                  <a:pt x="1673" y="854"/>
                </a:cubicBezTo>
                <a:cubicBezTo>
                  <a:pt x="1629" y="709"/>
                  <a:pt x="1474" y="627"/>
                  <a:pt x="1329" y="672"/>
                </a:cubicBezTo>
                <a:cubicBezTo>
                  <a:pt x="1298" y="682"/>
                  <a:pt x="1271" y="696"/>
                  <a:pt x="1246" y="715"/>
                </a:cubicBezTo>
                <a:lnTo>
                  <a:pt x="932" y="315"/>
                </a:lnTo>
                <a:cubicBezTo>
                  <a:pt x="943" y="306"/>
                  <a:pt x="952" y="295"/>
                  <a:pt x="960" y="282"/>
                </a:cubicBezTo>
                <a:cubicBezTo>
                  <a:pt x="968" y="269"/>
                  <a:pt x="974" y="254"/>
                  <a:pt x="978" y="239"/>
                </a:cubicBezTo>
                <a:lnTo>
                  <a:pt x="1450" y="310"/>
                </a:lnTo>
                <a:cubicBezTo>
                  <a:pt x="1449" y="316"/>
                  <a:pt x="1448" y="322"/>
                  <a:pt x="1448" y="328"/>
                </a:cubicBezTo>
                <a:cubicBezTo>
                  <a:pt x="1451" y="369"/>
                  <a:pt x="1486" y="400"/>
                  <a:pt x="1527" y="397"/>
                </a:cubicBezTo>
                <a:cubicBezTo>
                  <a:pt x="1568" y="394"/>
                  <a:pt x="1599" y="359"/>
                  <a:pt x="1596" y="318"/>
                </a:cubicBezTo>
                <a:cubicBezTo>
                  <a:pt x="1595" y="300"/>
                  <a:pt x="1587" y="284"/>
                  <a:pt x="1575" y="272"/>
                </a:cubicBezTo>
                <a:lnTo>
                  <a:pt x="1711" y="114"/>
                </a:lnTo>
                <a:cubicBezTo>
                  <a:pt x="1722" y="122"/>
                  <a:pt x="1737" y="126"/>
                  <a:pt x="1752" y="124"/>
                </a:cubicBezTo>
                <a:cubicBezTo>
                  <a:pt x="1785" y="119"/>
                  <a:pt x="1808" y="89"/>
                  <a:pt x="1804" y="56"/>
                </a:cubicBezTo>
                <a:cubicBezTo>
                  <a:pt x="1799" y="23"/>
                  <a:pt x="1769" y="0"/>
                  <a:pt x="1736" y="5"/>
                </a:cubicBezTo>
                <a:moveTo>
                  <a:pt x="873" y="332"/>
                </a:moveTo>
                <a:cubicBezTo>
                  <a:pt x="802" y="354"/>
                  <a:pt x="727" y="314"/>
                  <a:pt x="705" y="244"/>
                </a:cubicBezTo>
                <a:cubicBezTo>
                  <a:pt x="694" y="207"/>
                  <a:pt x="699" y="167"/>
                  <a:pt x="719" y="134"/>
                </a:cubicBezTo>
                <a:cubicBezTo>
                  <a:pt x="736" y="106"/>
                  <a:pt x="763" y="86"/>
                  <a:pt x="794" y="76"/>
                </a:cubicBezTo>
                <a:cubicBezTo>
                  <a:pt x="828" y="66"/>
                  <a:pt x="864" y="69"/>
                  <a:pt x="896" y="86"/>
                </a:cubicBezTo>
                <a:cubicBezTo>
                  <a:pt x="928" y="102"/>
                  <a:pt x="951" y="130"/>
                  <a:pt x="961" y="165"/>
                </a:cubicBezTo>
                <a:cubicBezTo>
                  <a:pt x="973" y="202"/>
                  <a:pt x="968" y="242"/>
                  <a:pt x="947" y="275"/>
                </a:cubicBezTo>
                <a:cubicBezTo>
                  <a:pt x="930" y="302"/>
                  <a:pt x="904" y="323"/>
                  <a:pt x="873" y="332"/>
                </a:cubicBezTo>
                <a:close/>
              </a:path>
            </a:pathLst>
          </a:custGeom>
          <a:solidFill>
            <a:schemeClr val="accent4"/>
          </a:solidFill>
          <a:ln>
            <a:noFill/>
          </a:ln>
          <a:effectLst>
            <a:outerShdw blurRad="152400" sx="92000" rotWithShape="0" algn="ctr" dir="2520000" dist="139700" sy="92000">
              <a:srgbClr val="000000">
                <a:alpha val="18039"/>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28" name="Google Shape;28;p44"/>
          <p:cNvSpPr/>
          <p:nvPr/>
        </p:nvSpPr>
        <p:spPr>
          <a:xfrm rot="2654194">
            <a:off x="3661174" y="1663299"/>
            <a:ext cx="1821652" cy="1578517"/>
          </a:xfrm>
          <a:custGeom>
            <a:rect b="b" l="l" r="r" t="t"/>
            <a:pathLst>
              <a:path extrusionOk="0" h="2446" w="2825">
                <a:moveTo>
                  <a:pt x="2738" y="10"/>
                </a:moveTo>
                <a:cubicBezTo>
                  <a:pt x="2706" y="21"/>
                  <a:pt x="2689" y="55"/>
                  <a:pt x="2700" y="87"/>
                </a:cubicBezTo>
                <a:cubicBezTo>
                  <a:pt x="2700" y="89"/>
                  <a:pt x="2701" y="90"/>
                  <a:pt x="2702" y="92"/>
                </a:cubicBezTo>
                <a:lnTo>
                  <a:pt x="2284" y="411"/>
                </a:lnTo>
                <a:cubicBezTo>
                  <a:pt x="2278" y="405"/>
                  <a:pt x="2272" y="399"/>
                  <a:pt x="2264" y="394"/>
                </a:cubicBezTo>
                <a:cubicBezTo>
                  <a:pt x="2246" y="384"/>
                  <a:pt x="2225" y="381"/>
                  <a:pt x="2204" y="386"/>
                </a:cubicBezTo>
                <a:lnTo>
                  <a:pt x="2146" y="225"/>
                </a:lnTo>
                <a:cubicBezTo>
                  <a:pt x="2162" y="217"/>
                  <a:pt x="2175" y="200"/>
                  <a:pt x="2178" y="180"/>
                </a:cubicBezTo>
                <a:cubicBezTo>
                  <a:pt x="2183" y="147"/>
                  <a:pt x="2160" y="117"/>
                  <a:pt x="2127" y="112"/>
                </a:cubicBezTo>
                <a:cubicBezTo>
                  <a:pt x="2094" y="107"/>
                  <a:pt x="2063" y="130"/>
                  <a:pt x="2058" y="163"/>
                </a:cubicBezTo>
                <a:cubicBezTo>
                  <a:pt x="2054" y="196"/>
                  <a:pt x="2076" y="226"/>
                  <a:pt x="2109" y="231"/>
                </a:cubicBezTo>
                <a:cubicBezTo>
                  <a:pt x="2117" y="232"/>
                  <a:pt x="2125" y="232"/>
                  <a:pt x="2132" y="230"/>
                </a:cubicBezTo>
                <a:lnTo>
                  <a:pt x="2191" y="390"/>
                </a:lnTo>
                <a:cubicBezTo>
                  <a:pt x="2176" y="397"/>
                  <a:pt x="2163" y="408"/>
                  <a:pt x="2154" y="422"/>
                </a:cubicBezTo>
                <a:cubicBezTo>
                  <a:pt x="2142" y="441"/>
                  <a:pt x="2139" y="463"/>
                  <a:pt x="2145" y="485"/>
                </a:cubicBezTo>
                <a:cubicBezTo>
                  <a:pt x="2151" y="508"/>
                  <a:pt x="2166" y="526"/>
                  <a:pt x="2186" y="536"/>
                </a:cubicBezTo>
                <a:lnTo>
                  <a:pt x="1788" y="1156"/>
                </a:lnTo>
                <a:cubicBezTo>
                  <a:pt x="1723" y="1117"/>
                  <a:pt x="1643" y="1104"/>
                  <a:pt x="1564" y="1128"/>
                </a:cubicBezTo>
                <a:cubicBezTo>
                  <a:pt x="1445" y="1165"/>
                  <a:pt x="1369" y="1276"/>
                  <a:pt x="1370" y="1395"/>
                </a:cubicBezTo>
                <a:lnTo>
                  <a:pt x="877" y="1415"/>
                </a:lnTo>
                <a:cubicBezTo>
                  <a:pt x="876" y="1404"/>
                  <a:pt x="874" y="1393"/>
                  <a:pt x="871" y="1382"/>
                </a:cubicBezTo>
                <a:cubicBezTo>
                  <a:pt x="865" y="1365"/>
                  <a:pt x="857" y="1350"/>
                  <a:pt x="847" y="1336"/>
                </a:cubicBezTo>
                <a:lnTo>
                  <a:pt x="1290" y="955"/>
                </a:lnTo>
                <a:cubicBezTo>
                  <a:pt x="1305" y="970"/>
                  <a:pt x="1325" y="978"/>
                  <a:pt x="1347" y="977"/>
                </a:cubicBezTo>
                <a:cubicBezTo>
                  <a:pt x="1388" y="974"/>
                  <a:pt x="1419" y="939"/>
                  <a:pt x="1416" y="898"/>
                </a:cubicBezTo>
                <a:cubicBezTo>
                  <a:pt x="1413" y="858"/>
                  <a:pt x="1378" y="827"/>
                  <a:pt x="1337" y="830"/>
                </a:cubicBezTo>
                <a:cubicBezTo>
                  <a:pt x="1334" y="830"/>
                  <a:pt x="1331" y="831"/>
                  <a:pt x="1327" y="831"/>
                </a:cubicBezTo>
                <a:lnTo>
                  <a:pt x="1268" y="637"/>
                </a:lnTo>
                <a:cubicBezTo>
                  <a:pt x="1286" y="629"/>
                  <a:pt x="1300" y="612"/>
                  <a:pt x="1303" y="591"/>
                </a:cubicBezTo>
                <a:cubicBezTo>
                  <a:pt x="1308" y="558"/>
                  <a:pt x="1285" y="528"/>
                  <a:pt x="1252" y="523"/>
                </a:cubicBezTo>
                <a:cubicBezTo>
                  <a:pt x="1219" y="518"/>
                  <a:pt x="1188" y="541"/>
                  <a:pt x="1183" y="574"/>
                </a:cubicBezTo>
                <a:cubicBezTo>
                  <a:pt x="1179" y="607"/>
                  <a:pt x="1201" y="637"/>
                  <a:pt x="1234" y="642"/>
                </a:cubicBezTo>
                <a:cubicBezTo>
                  <a:pt x="1241" y="643"/>
                  <a:pt x="1248" y="643"/>
                  <a:pt x="1254" y="641"/>
                </a:cubicBezTo>
                <a:lnTo>
                  <a:pt x="1314" y="835"/>
                </a:lnTo>
                <a:cubicBezTo>
                  <a:pt x="1285" y="847"/>
                  <a:pt x="1266" y="876"/>
                  <a:pt x="1268" y="908"/>
                </a:cubicBezTo>
                <a:cubicBezTo>
                  <a:pt x="1269" y="922"/>
                  <a:pt x="1274" y="934"/>
                  <a:pt x="1281" y="944"/>
                </a:cubicBezTo>
                <a:lnTo>
                  <a:pt x="838" y="1325"/>
                </a:lnTo>
                <a:cubicBezTo>
                  <a:pt x="800" y="1285"/>
                  <a:pt x="741" y="1267"/>
                  <a:pt x="685" y="1284"/>
                </a:cubicBezTo>
                <a:cubicBezTo>
                  <a:pt x="651" y="1295"/>
                  <a:pt x="621" y="1317"/>
                  <a:pt x="603" y="1348"/>
                </a:cubicBezTo>
                <a:cubicBezTo>
                  <a:pt x="581" y="1382"/>
                  <a:pt x="575" y="1424"/>
                  <a:pt x="585" y="1463"/>
                </a:cubicBezTo>
                <a:lnTo>
                  <a:pt x="124" y="1597"/>
                </a:lnTo>
                <a:cubicBezTo>
                  <a:pt x="123" y="1594"/>
                  <a:pt x="122" y="1592"/>
                  <a:pt x="120" y="1589"/>
                </a:cubicBezTo>
                <a:cubicBezTo>
                  <a:pt x="103" y="1561"/>
                  <a:pt x="66" y="1552"/>
                  <a:pt x="38" y="1569"/>
                </a:cubicBezTo>
                <a:cubicBezTo>
                  <a:pt x="9" y="1586"/>
                  <a:pt x="0" y="1623"/>
                  <a:pt x="18" y="1652"/>
                </a:cubicBezTo>
                <a:cubicBezTo>
                  <a:pt x="35" y="1680"/>
                  <a:pt x="72" y="1689"/>
                  <a:pt x="100" y="1672"/>
                </a:cubicBezTo>
                <a:cubicBezTo>
                  <a:pt x="122" y="1659"/>
                  <a:pt x="132" y="1634"/>
                  <a:pt x="128" y="1611"/>
                </a:cubicBezTo>
                <a:lnTo>
                  <a:pt x="589" y="1476"/>
                </a:lnTo>
                <a:cubicBezTo>
                  <a:pt x="602" y="1511"/>
                  <a:pt x="626" y="1540"/>
                  <a:pt x="659" y="1557"/>
                </a:cubicBezTo>
                <a:cubicBezTo>
                  <a:pt x="694" y="1576"/>
                  <a:pt x="735" y="1579"/>
                  <a:pt x="772" y="1568"/>
                </a:cubicBezTo>
                <a:cubicBezTo>
                  <a:pt x="787" y="1563"/>
                  <a:pt x="801" y="1556"/>
                  <a:pt x="813" y="1548"/>
                </a:cubicBezTo>
                <a:lnTo>
                  <a:pt x="1109" y="1937"/>
                </a:lnTo>
                <a:cubicBezTo>
                  <a:pt x="1089" y="1956"/>
                  <a:pt x="1084" y="1987"/>
                  <a:pt x="1099" y="2012"/>
                </a:cubicBezTo>
                <a:cubicBezTo>
                  <a:pt x="1116" y="2040"/>
                  <a:pt x="1154" y="2049"/>
                  <a:pt x="1182" y="2032"/>
                </a:cubicBezTo>
                <a:cubicBezTo>
                  <a:pt x="1210" y="2015"/>
                  <a:pt x="1219" y="1977"/>
                  <a:pt x="1202" y="1949"/>
                </a:cubicBezTo>
                <a:cubicBezTo>
                  <a:pt x="1185" y="1921"/>
                  <a:pt x="1148" y="1912"/>
                  <a:pt x="1120" y="1928"/>
                </a:cubicBezTo>
                <a:lnTo>
                  <a:pt x="825" y="1539"/>
                </a:lnTo>
                <a:cubicBezTo>
                  <a:pt x="836" y="1529"/>
                  <a:pt x="847" y="1517"/>
                  <a:pt x="855" y="1504"/>
                </a:cubicBezTo>
                <a:cubicBezTo>
                  <a:pt x="869" y="1481"/>
                  <a:pt x="876" y="1456"/>
                  <a:pt x="877" y="1430"/>
                </a:cubicBezTo>
                <a:lnTo>
                  <a:pt x="1371" y="1410"/>
                </a:lnTo>
                <a:cubicBezTo>
                  <a:pt x="1372" y="1431"/>
                  <a:pt x="1376" y="1452"/>
                  <a:pt x="1382" y="1473"/>
                </a:cubicBezTo>
                <a:cubicBezTo>
                  <a:pt x="1427" y="1618"/>
                  <a:pt x="1581" y="1699"/>
                  <a:pt x="1727" y="1655"/>
                </a:cubicBezTo>
                <a:cubicBezTo>
                  <a:pt x="1761" y="1644"/>
                  <a:pt x="1792" y="1627"/>
                  <a:pt x="1818" y="1606"/>
                </a:cubicBezTo>
                <a:lnTo>
                  <a:pt x="2354" y="2235"/>
                </a:lnTo>
                <a:cubicBezTo>
                  <a:pt x="2349" y="2239"/>
                  <a:pt x="2344" y="2245"/>
                  <a:pt x="2341" y="2251"/>
                </a:cubicBezTo>
                <a:lnTo>
                  <a:pt x="1878" y="2025"/>
                </a:lnTo>
                <a:cubicBezTo>
                  <a:pt x="1881" y="2016"/>
                  <a:pt x="1882" y="2007"/>
                  <a:pt x="1882" y="1997"/>
                </a:cubicBezTo>
                <a:cubicBezTo>
                  <a:pt x="1879" y="1956"/>
                  <a:pt x="1844" y="1925"/>
                  <a:pt x="1803" y="1928"/>
                </a:cubicBezTo>
                <a:cubicBezTo>
                  <a:pt x="1762" y="1931"/>
                  <a:pt x="1731" y="1966"/>
                  <a:pt x="1734" y="2007"/>
                </a:cubicBezTo>
                <a:lnTo>
                  <a:pt x="1735" y="2011"/>
                </a:lnTo>
                <a:lnTo>
                  <a:pt x="1611" y="2034"/>
                </a:lnTo>
                <a:cubicBezTo>
                  <a:pt x="1605" y="2014"/>
                  <a:pt x="1588" y="1997"/>
                  <a:pt x="1566" y="1993"/>
                </a:cubicBezTo>
                <a:cubicBezTo>
                  <a:pt x="1533" y="1986"/>
                  <a:pt x="1501" y="2007"/>
                  <a:pt x="1494" y="2040"/>
                </a:cubicBezTo>
                <a:cubicBezTo>
                  <a:pt x="1488" y="2073"/>
                  <a:pt x="1509" y="2105"/>
                  <a:pt x="1542" y="2111"/>
                </a:cubicBezTo>
                <a:cubicBezTo>
                  <a:pt x="1574" y="2118"/>
                  <a:pt x="1606" y="2097"/>
                  <a:pt x="1613" y="2064"/>
                </a:cubicBezTo>
                <a:cubicBezTo>
                  <a:pt x="1614" y="2059"/>
                  <a:pt x="1614" y="2053"/>
                  <a:pt x="1614" y="2048"/>
                </a:cubicBezTo>
                <a:lnTo>
                  <a:pt x="1738" y="2025"/>
                </a:lnTo>
                <a:cubicBezTo>
                  <a:pt x="1748" y="2056"/>
                  <a:pt x="1778" y="2078"/>
                  <a:pt x="1813" y="2075"/>
                </a:cubicBezTo>
                <a:cubicBezTo>
                  <a:pt x="1839" y="2074"/>
                  <a:pt x="1860" y="2059"/>
                  <a:pt x="1872" y="2038"/>
                </a:cubicBezTo>
                <a:lnTo>
                  <a:pt x="2334" y="2263"/>
                </a:lnTo>
                <a:cubicBezTo>
                  <a:pt x="2333" y="2267"/>
                  <a:pt x="2332" y="2270"/>
                  <a:pt x="2331" y="2273"/>
                </a:cubicBezTo>
                <a:cubicBezTo>
                  <a:pt x="2319" y="2316"/>
                  <a:pt x="2345" y="2361"/>
                  <a:pt x="2388" y="2372"/>
                </a:cubicBezTo>
                <a:cubicBezTo>
                  <a:pt x="2422" y="2381"/>
                  <a:pt x="2459" y="2367"/>
                  <a:pt x="2478" y="2337"/>
                </a:cubicBezTo>
                <a:cubicBezTo>
                  <a:pt x="2481" y="2332"/>
                  <a:pt x="2483" y="2327"/>
                  <a:pt x="2485" y="2322"/>
                </a:cubicBezTo>
                <a:lnTo>
                  <a:pt x="2666" y="2369"/>
                </a:lnTo>
                <a:cubicBezTo>
                  <a:pt x="2663" y="2390"/>
                  <a:pt x="2671" y="2412"/>
                  <a:pt x="2689" y="2426"/>
                </a:cubicBezTo>
                <a:cubicBezTo>
                  <a:pt x="2715" y="2446"/>
                  <a:pt x="2753" y="2441"/>
                  <a:pt x="2773" y="2415"/>
                </a:cubicBezTo>
                <a:cubicBezTo>
                  <a:pt x="2794" y="2389"/>
                  <a:pt x="2789" y="2351"/>
                  <a:pt x="2763" y="2330"/>
                </a:cubicBezTo>
                <a:cubicBezTo>
                  <a:pt x="2737" y="2310"/>
                  <a:pt x="2699" y="2315"/>
                  <a:pt x="2678" y="2341"/>
                </a:cubicBezTo>
                <a:cubicBezTo>
                  <a:pt x="2675" y="2345"/>
                  <a:pt x="2672" y="2350"/>
                  <a:pt x="2670" y="2355"/>
                </a:cubicBezTo>
                <a:lnTo>
                  <a:pt x="2489" y="2308"/>
                </a:lnTo>
                <a:cubicBezTo>
                  <a:pt x="2492" y="2289"/>
                  <a:pt x="2489" y="2270"/>
                  <a:pt x="2479" y="2253"/>
                </a:cubicBezTo>
                <a:cubicBezTo>
                  <a:pt x="2468" y="2235"/>
                  <a:pt x="2451" y="2221"/>
                  <a:pt x="2430" y="2216"/>
                </a:cubicBezTo>
                <a:cubicBezTo>
                  <a:pt x="2408" y="2210"/>
                  <a:pt x="2384" y="2214"/>
                  <a:pt x="2366" y="2226"/>
                </a:cubicBezTo>
                <a:lnTo>
                  <a:pt x="1829" y="1596"/>
                </a:lnTo>
                <a:cubicBezTo>
                  <a:pt x="1907" y="1527"/>
                  <a:pt x="1941" y="1416"/>
                  <a:pt x="1909" y="1310"/>
                </a:cubicBezTo>
                <a:cubicBezTo>
                  <a:pt x="1889" y="1248"/>
                  <a:pt x="1850" y="1198"/>
                  <a:pt x="1800" y="1164"/>
                </a:cubicBezTo>
                <a:lnTo>
                  <a:pt x="2200" y="542"/>
                </a:lnTo>
                <a:cubicBezTo>
                  <a:pt x="2214" y="546"/>
                  <a:pt x="2229" y="547"/>
                  <a:pt x="2244" y="543"/>
                </a:cubicBezTo>
                <a:cubicBezTo>
                  <a:pt x="2264" y="538"/>
                  <a:pt x="2281" y="525"/>
                  <a:pt x="2292" y="507"/>
                </a:cubicBezTo>
                <a:cubicBezTo>
                  <a:pt x="2304" y="488"/>
                  <a:pt x="2307" y="466"/>
                  <a:pt x="2302" y="444"/>
                </a:cubicBezTo>
                <a:cubicBezTo>
                  <a:pt x="2300" y="436"/>
                  <a:pt x="2296" y="429"/>
                  <a:pt x="2292" y="422"/>
                </a:cubicBezTo>
                <a:lnTo>
                  <a:pt x="2710" y="105"/>
                </a:lnTo>
                <a:cubicBezTo>
                  <a:pt x="2725" y="124"/>
                  <a:pt x="2751" y="133"/>
                  <a:pt x="2776" y="125"/>
                </a:cubicBezTo>
                <a:cubicBezTo>
                  <a:pt x="2808" y="114"/>
                  <a:pt x="2825" y="80"/>
                  <a:pt x="2814" y="48"/>
                </a:cubicBezTo>
                <a:cubicBezTo>
                  <a:pt x="2803" y="17"/>
                  <a:pt x="2769" y="0"/>
                  <a:pt x="2738" y="10"/>
                </a:cubicBezTo>
                <a:moveTo>
                  <a:pt x="768" y="1554"/>
                </a:moveTo>
                <a:cubicBezTo>
                  <a:pt x="698" y="1576"/>
                  <a:pt x="622" y="1536"/>
                  <a:pt x="601" y="1466"/>
                </a:cubicBezTo>
                <a:cubicBezTo>
                  <a:pt x="589" y="1429"/>
                  <a:pt x="594" y="1388"/>
                  <a:pt x="615" y="1355"/>
                </a:cubicBezTo>
                <a:cubicBezTo>
                  <a:pt x="632" y="1328"/>
                  <a:pt x="658" y="1307"/>
                  <a:pt x="689" y="1298"/>
                </a:cubicBezTo>
                <a:cubicBezTo>
                  <a:pt x="760" y="1276"/>
                  <a:pt x="835" y="1316"/>
                  <a:pt x="857" y="1386"/>
                </a:cubicBezTo>
                <a:cubicBezTo>
                  <a:pt x="868" y="1423"/>
                  <a:pt x="863" y="1464"/>
                  <a:pt x="843" y="1497"/>
                </a:cubicBezTo>
                <a:cubicBezTo>
                  <a:pt x="826" y="1524"/>
                  <a:pt x="799" y="1544"/>
                  <a:pt x="768" y="1554"/>
                </a:cubicBezTo>
                <a:close/>
                <a:moveTo>
                  <a:pt x="2426" y="2230"/>
                </a:moveTo>
                <a:cubicBezTo>
                  <a:pt x="2444" y="2234"/>
                  <a:pt x="2458" y="2245"/>
                  <a:pt x="2467" y="2261"/>
                </a:cubicBezTo>
                <a:cubicBezTo>
                  <a:pt x="2476" y="2276"/>
                  <a:pt x="2478" y="2294"/>
                  <a:pt x="2474" y="2311"/>
                </a:cubicBezTo>
                <a:cubicBezTo>
                  <a:pt x="2472" y="2318"/>
                  <a:pt x="2469" y="2324"/>
                  <a:pt x="2466" y="2329"/>
                </a:cubicBezTo>
                <a:cubicBezTo>
                  <a:pt x="2451" y="2354"/>
                  <a:pt x="2420" y="2366"/>
                  <a:pt x="2392" y="2358"/>
                </a:cubicBezTo>
                <a:cubicBezTo>
                  <a:pt x="2356" y="2349"/>
                  <a:pt x="2335" y="2312"/>
                  <a:pt x="2345" y="2277"/>
                </a:cubicBezTo>
                <a:cubicBezTo>
                  <a:pt x="2346" y="2270"/>
                  <a:pt x="2349" y="2264"/>
                  <a:pt x="2352" y="2259"/>
                </a:cubicBezTo>
                <a:cubicBezTo>
                  <a:pt x="2368" y="2234"/>
                  <a:pt x="2398" y="2222"/>
                  <a:pt x="2426" y="2230"/>
                </a:cubicBezTo>
                <a:close/>
                <a:moveTo>
                  <a:pt x="2288" y="448"/>
                </a:moveTo>
                <a:cubicBezTo>
                  <a:pt x="2292" y="465"/>
                  <a:pt x="2290" y="484"/>
                  <a:pt x="2280" y="500"/>
                </a:cubicBezTo>
                <a:cubicBezTo>
                  <a:pt x="2271" y="514"/>
                  <a:pt x="2257" y="525"/>
                  <a:pt x="2240" y="529"/>
                </a:cubicBezTo>
                <a:cubicBezTo>
                  <a:pt x="2204" y="538"/>
                  <a:pt x="2168" y="517"/>
                  <a:pt x="2159" y="481"/>
                </a:cubicBezTo>
                <a:cubicBezTo>
                  <a:pt x="2154" y="463"/>
                  <a:pt x="2157" y="445"/>
                  <a:pt x="2166" y="429"/>
                </a:cubicBezTo>
                <a:cubicBezTo>
                  <a:pt x="2173" y="418"/>
                  <a:pt x="2184" y="409"/>
                  <a:pt x="2196" y="404"/>
                </a:cubicBezTo>
                <a:lnTo>
                  <a:pt x="2196" y="404"/>
                </a:lnTo>
                <a:lnTo>
                  <a:pt x="2207" y="400"/>
                </a:lnTo>
                <a:cubicBezTo>
                  <a:pt x="2224" y="396"/>
                  <a:pt x="2242" y="398"/>
                  <a:pt x="2257" y="407"/>
                </a:cubicBezTo>
                <a:cubicBezTo>
                  <a:pt x="2272" y="416"/>
                  <a:pt x="2283" y="430"/>
                  <a:pt x="2288" y="448"/>
                </a:cubicBezTo>
              </a:path>
            </a:pathLst>
          </a:custGeom>
          <a:solidFill>
            <a:schemeClr val="accent4"/>
          </a:solidFill>
          <a:ln>
            <a:noFill/>
          </a:ln>
          <a:effectLst>
            <a:outerShdw blurRad="152400" sx="92000" rotWithShape="0" algn="ctr" dir="2520000" dist="139700" sy="92000">
              <a:srgbClr val="000000">
                <a:alpha val="18039"/>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29" name="Google Shape;29;p44"/>
          <p:cNvSpPr/>
          <p:nvPr/>
        </p:nvSpPr>
        <p:spPr>
          <a:xfrm rot="-8360992">
            <a:off x="6899821" y="2238847"/>
            <a:ext cx="1098873" cy="816415"/>
          </a:xfrm>
          <a:custGeom>
            <a:rect b="b" l="l" r="r" t="t"/>
            <a:pathLst>
              <a:path extrusionOk="0" h="1391" w="1875">
                <a:moveTo>
                  <a:pt x="1630" y="215"/>
                </a:moveTo>
                <a:cubicBezTo>
                  <a:pt x="1513" y="216"/>
                  <a:pt x="1415" y="300"/>
                  <a:pt x="1393" y="410"/>
                </a:cubicBezTo>
                <a:lnTo>
                  <a:pt x="898" y="314"/>
                </a:lnTo>
                <a:cubicBezTo>
                  <a:pt x="900" y="294"/>
                  <a:pt x="894" y="273"/>
                  <a:pt x="881" y="256"/>
                </a:cubicBezTo>
                <a:cubicBezTo>
                  <a:pt x="853" y="220"/>
                  <a:pt x="802" y="214"/>
                  <a:pt x="767" y="242"/>
                </a:cubicBezTo>
                <a:lnTo>
                  <a:pt x="766" y="243"/>
                </a:lnTo>
                <a:lnTo>
                  <a:pt x="655" y="110"/>
                </a:lnTo>
                <a:cubicBezTo>
                  <a:pt x="658" y="107"/>
                  <a:pt x="661" y="103"/>
                  <a:pt x="664" y="99"/>
                </a:cubicBezTo>
                <a:cubicBezTo>
                  <a:pt x="680" y="69"/>
                  <a:pt x="669" y="33"/>
                  <a:pt x="640" y="17"/>
                </a:cubicBezTo>
                <a:cubicBezTo>
                  <a:pt x="611" y="0"/>
                  <a:pt x="574" y="11"/>
                  <a:pt x="558" y="40"/>
                </a:cubicBezTo>
                <a:cubicBezTo>
                  <a:pt x="542" y="69"/>
                  <a:pt x="552" y="106"/>
                  <a:pt x="582" y="122"/>
                </a:cubicBezTo>
                <a:cubicBezTo>
                  <a:pt x="602" y="133"/>
                  <a:pt x="626" y="131"/>
                  <a:pt x="644" y="120"/>
                </a:cubicBezTo>
                <a:lnTo>
                  <a:pt x="756" y="253"/>
                </a:lnTo>
                <a:cubicBezTo>
                  <a:pt x="753" y="256"/>
                  <a:pt x="750" y="259"/>
                  <a:pt x="748" y="263"/>
                </a:cubicBezTo>
                <a:cubicBezTo>
                  <a:pt x="737" y="281"/>
                  <a:pt x="734" y="302"/>
                  <a:pt x="738" y="321"/>
                </a:cubicBezTo>
                <a:lnTo>
                  <a:pt x="124" y="491"/>
                </a:lnTo>
                <a:cubicBezTo>
                  <a:pt x="122" y="487"/>
                  <a:pt x="121" y="484"/>
                  <a:pt x="119" y="481"/>
                </a:cubicBezTo>
                <a:cubicBezTo>
                  <a:pt x="100" y="453"/>
                  <a:pt x="62" y="446"/>
                  <a:pt x="35" y="464"/>
                </a:cubicBezTo>
                <a:cubicBezTo>
                  <a:pt x="7" y="483"/>
                  <a:pt x="0" y="520"/>
                  <a:pt x="19" y="548"/>
                </a:cubicBezTo>
                <a:cubicBezTo>
                  <a:pt x="37" y="576"/>
                  <a:pt x="75" y="583"/>
                  <a:pt x="102" y="564"/>
                </a:cubicBezTo>
                <a:cubicBezTo>
                  <a:pt x="123" y="551"/>
                  <a:pt x="132" y="527"/>
                  <a:pt x="128" y="504"/>
                </a:cubicBezTo>
                <a:lnTo>
                  <a:pt x="742" y="335"/>
                </a:lnTo>
                <a:cubicBezTo>
                  <a:pt x="744" y="342"/>
                  <a:pt x="748" y="349"/>
                  <a:pt x="753" y="355"/>
                </a:cubicBezTo>
                <a:cubicBezTo>
                  <a:pt x="781" y="391"/>
                  <a:pt x="832" y="397"/>
                  <a:pt x="867" y="369"/>
                </a:cubicBezTo>
                <a:cubicBezTo>
                  <a:pt x="875" y="363"/>
                  <a:pt x="881" y="356"/>
                  <a:pt x="886" y="348"/>
                </a:cubicBezTo>
                <a:cubicBezTo>
                  <a:pt x="890" y="342"/>
                  <a:pt x="893" y="335"/>
                  <a:pt x="895" y="328"/>
                </a:cubicBezTo>
                <a:lnTo>
                  <a:pt x="1391" y="425"/>
                </a:lnTo>
                <a:cubicBezTo>
                  <a:pt x="1390" y="436"/>
                  <a:pt x="1389" y="447"/>
                  <a:pt x="1389" y="459"/>
                </a:cubicBezTo>
                <a:cubicBezTo>
                  <a:pt x="1389" y="533"/>
                  <a:pt x="1423" y="600"/>
                  <a:pt x="1476" y="644"/>
                </a:cubicBezTo>
                <a:lnTo>
                  <a:pt x="1121" y="1097"/>
                </a:lnTo>
                <a:cubicBezTo>
                  <a:pt x="1121" y="1097"/>
                  <a:pt x="1122" y="1097"/>
                  <a:pt x="1118" y="1095"/>
                </a:cubicBezTo>
                <a:cubicBezTo>
                  <a:pt x="1083" y="1077"/>
                  <a:pt x="1043" y="1073"/>
                  <a:pt x="1005" y="1084"/>
                </a:cubicBezTo>
                <a:cubicBezTo>
                  <a:pt x="970" y="1095"/>
                  <a:pt x="941" y="1118"/>
                  <a:pt x="922" y="1148"/>
                </a:cubicBezTo>
                <a:cubicBezTo>
                  <a:pt x="900" y="1185"/>
                  <a:pt x="894" y="1229"/>
                  <a:pt x="907" y="1270"/>
                </a:cubicBezTo>
                <a:cubicBezTo>
                  <a:pt x="918" y="1308"/>
                  <a:pt x="944" y="1339"/>
                  <a:pt x="979" y="1357"/>
                </a:cubicBezTo>
                <a:cubicBezTo>
                  <a:pt x="1014" y="1376"/>
                  <a:pt x="1054" y="1380"/>
                  <a:pt x="1092" y="1368"/>
                </a:cubicBezTo>
                <a:cubicBezTo>
                  <a:pt x="1126" y="1357"/>
                  <a:pt x="1156" y="1335"/>
                  <a:pt x="1175" y="1304"/>
                </a:cubicBezTo>
                <a:cubicBezTo>
                  <a:pt x="1182" y="1293"/>
                  <a:pt x="1187" y="1281"/>
                  <a:pt x="1191" y="1268"/>
                </a:cubicBezTo>
                <a:lnTo>
                  <a:pt x="1383" y="1315"/>
                </a:lnTo>
                <a:cubicBezTo>
                  <a:pt x="1382" y="1328"/>
                  <a:pt x="1384" y="1341"/>
                  <a:pt x="1391" y="1353"/>
                </a:cubicBezTo>
                <a:cubicBezTo>
                  <a:pt x="1409" y="1382"/>
                  <a:pt x="1446" y="1391"/>
                  <a:pt x="1474" y="1373"/>
                </a:cubicBezTo>
                <a:cubicBezTo>
                  <a:pt x="1503" y="1356"/>
                  <a:pt x="1512" y="1319"/>
                  <a:pt x="1494" y="1291"/>
                </a:cubicBezTo>
                <a:cubicBezTo>
                  <a:pt x="1477" y="1262"/>
                  <a:pt x="1440" y="1253"/>
                  <a:pt x="1412" y="1270"/>
                </a:cubicBezTo>
                <a:cubicBezTo>
                  <a:pt x="1400" y="1278"/>
                  <a:pt x="1391" y="1289"/>
                  <a:pt x="1387" y="1301"/>
                </a:cubicBezTo>
                <a:lnTo>
                  <a:pt x="1194" y="1254"/>
                </a:lnTo>
                <a:cubicBezTo>
                  <a:pt x="1198" y="1231"/>
                  <a:pt x="1197" y="1206"/>
                  <a:pt x="1190" y="1182"/>
                </a:cubicBezTo>
                <a:cubicBezTo>
                  <a:pt x="1180" y="1150"/>
                  <a:pt x="1160" y="1123"/>
                  <a:pt x="1133" y="1104"/>
                </a:cubicBezTo>
                <a:lnTo>
                  <a:pt x="1487" y="653"/>
                </a:lnTo>
                <a:cubicBezTo>
                  <a:pt x="1528" y="683"/>
                  <a:pt x="1578" y="701"/>
                  <a:pt x="1633" y="701"/>
                </a:cubicBezTo>
                <a:cubicBezTo>
                  <a:pt x="1767" y="700"/>
                  <a:pt x="1875" y="591"/>
                  <a:pt x="1874" y="457"/>
                </a:cubicBezTo>
                <a:cubicBezTo>
                  <a:pt x="1874" y="323"/>
                  <a:pt x="1764" y="214"/>
                  <a:pt x="1630" y="215"/>
                </a:cubicBezTo>
                <a:moveTo>
                  <a:pt x="858" y="358"/>
                </a:moveTo>
                <a:cubicBezTo>
                  <a:pt x="829" y="381"/>
                  <a:pt x="787" y="376"/>
                  <a:pt x="764" y="347"/>
                </a:cubicBezTo>
                <a:cubicBezTo>
                  <a:pt x="747" y="325"/>
                  <a:pt x="746" y="294"/>
                  <a:pt x="760" y="270"/>
                </a:cubicBezTo>
                <a:cubicBezTo>
                  <a:pt x="764" y="264"/>
                  <a:pt x="770" y="258"/>
                  <a:pt x="776" y="253"/>
                </a:cubicBezTo>
                <a:cubicBezTo>
                  <a:pt x="805" y="230"/>
                  <a:pt x="847" y="235"/>
                  <a:pt x="870" y="264"/>
                </a:cubicBezTo>
                <a:cubicBezTo>
                  <a:pt x="887" y="286"/>
                  <a:pt x="888" y="317"/>
                  <a:pt x="874" y="341"/>
                </a:cubicBezTo>
                <a:cubicBezTo>
                  <a:pt x="870" y="347"/>
                  <a:pt x="864" y="353"/>
                  <a:pt x="858" y="358"/>
                </a:cubicBezTo>
                <a:moveTo>
                  <a:pt x="1176" y="1187"/>
                </a:moveTo>
                <a:cubicBezTo>
                  <a:pt x="1188" y="1224"/>
                  <a:pt x="1183" y="1264"/>
                  <a:pt x="1162" y="1297"/>
                </a:cubicBezTo>
                <a:cubicBezTo>
                  <a:pt x="1145" y="1324"/>
                  <a:pt x="1119" y="1345"/>
                  <a:pt x="1088" y="1354"/>
                </a:cubicBezTo>
                <a:cubicBezTo>
                  <a:pt x="1054" y="1365"/>
                  <a:pt x="1017" y="1361"/>
                  <a:pt x="986" y="1345"/>
                </a:cubicBezTo>
                <a:cubicBezTo>
                  <a:pt x="954" y="1328"/>
                  <a:pt x="931" y="1300"/>
                  <a:pt x="920" y="1266"/>
                </a:cubicBezTo>
                <a:cubicBezTo>
                  <a:pt x="909" y="1229"/>
                  <a:pt x="914" y="1189"/>
                  <a:pt x="935" y="1156"/>
                </a:cubicBezTo>
                <a:cubicBezTo>
                  <a:pt x="952" y="1128"/>
                  <a:pt x="978" y="1108"/>
                  <a:pt x="1009" y="1098"/>
                </a:cubicBezTo>
                <a:cubicBezTo>
                  <a:pt x="1043" y="1088"/>
                  <a:pt x="1079" y="1091"/>
                  <a:pt x="1111" y="1108"/>
                </a:cubicBezTo>
                <a:cubicBezTo>
                  <a:pt x="1143" y="1124"/>
                  <a:pt x="1166" y="1152"/>
                  <a:pt x="1176" y="1187"/>
                </a:cubicBezTo>
              </a:path>
            </a:pathLst>
          </a:custGeom>
          <a:solidFill>
            <a:srgbClr val="C8D3D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30" name="Google Shape;30;p44"/>
          <p:cNvSpPr/>
          <p:nvPr/>
        </p:nvSpPr>
        <p:spPr>
          <a:xfrm rot="2654194">
            <a:off x="1796542" y="2757811"/>
            <a:ext cx="1411316" cy="1197055"/>
          </a:xfrm>
          <a:custGeom>
            <a:rect b="b" l="l" r="r" t="t"/>
            <a:pathLst>
              <a:path extrusionOk="0" h="2041" w="2407">
                <a:moveTo>
                  <a:pt x="1839" y="703"/>
                </a:moveTo>
                <a:cubicBezTo>
                  <a:pt x="1810" y="720"/>
                  <a:pt x="1801" y="757"/>
                  <a:pt x="1819" y="786"/>
                </a:cubicBezTo>
                <a:cubicBezTo>
                  <a:pt x="1835" y="812"/>
                  <a:pt x="1867" y="822"/>
                  <a:pt x="1895" y="809"/>
                </a:cubicBezTo>
                <a:lnTo>
                  <a:pt x="2166" y="1222"/>
                </a:lnTo>
                <a:cubicBezTo>
                  <a:pt x="2128" y="1250"/>
                  <a:pt x="2106" y="1296"/>
                  <a:pt x="2109" y="1343"/>
                </a:cubicBezTo>
                <a:lnTo>
                  <a:pt x="1042" y="1460"/>
                </a:lnTo>
                <a:cubicBezTo>
                  <a:pt x="1040" y="1445"/>
                  <a:pt x="1037" y="1429"/>
                  <a:pt x="1032" y="1414"/>
                </a:cubicBezTo>
                <a:cubicBezTo>
                  <a:pt x="993" y="1286"/>
                  <a:pt x="857" y="1214"/>
                  <a:pt x="729" y="1254"/>
                </a:cubicBezTo>
                <a:cubicBezTo>
                  <a:pt x="725" y="1255"/>
                  <a:pt x="721" y="1257"/>
                  <a:pt x="717" y="1258"/>
                </a:cubicBezTo>
                <a:lnTo>
                  <a:pt x="619" y="1015"/>
                </a:lnTo>
                <a:cubicBezTo>
                  <a:pt x="681" y="984"/>
                  <a:pt x="713" y="914"/>
                  <a:pt x="692" y="846"/>
                </a:cubicBezTo>
                <a:cubicBezTo>
                  <a:pt x="678" y="800"/>
                  <a:pt x="641" y="766"/>
                  <a:pt x="598" y="753"/>
                </a:cubicBezTo>
                <a:cubicBezTo>
                  <a:pt x="645" y="545"/>
                  <a:pt x="708" y="252"/>
                  <a:pt x="734" y="128"/>
                </a:cubicBezTo>
                <a:cubicBezTo>
                  <a:pt x="757" y="130"/>
                  <a:pt x="779" y="120"/>
                  <a:pt x="791" y="99"/>
                </a:cubicBezTo>
                <a:cubicBezTo>
                  <a:pt x="808" y="71"/>
                  <a:pt x="799" y="34"/>
                  <a:pt x="770" y="17"/>
                </a:cubicBezTo>
                <a:cubicBezTo>
                  <a:pt x="742" y="0"/>
                  <a:pt x="705" y="9"/>
                  <a:pt x="688" y="38"/>
                </a:cubicBezTo>
                <a:cubicBezTo>
                  <a:pt x="671" y="66"/>
                  <a:pt x="680" y="103"/>
                  <a:pt x="709" y="120"/>
                </a:cubicBezTo>
                <a:cubicBezTo>
                  <a:pt x="712" y="123"/>
                  <a:pt x="716" y="124"/>
                  <a:pt x="720" y="126"/>
                </a:cubicBezTo>
                <a:cubicBezTo>
                  <a:pt x="694" y="249"/>
                  <a:pt x="631" y="542"/>
                  <a:pt x="584" y="749"/>
                </a:cubicBezTo>
                <a:cubicBezTo>
                  <a:pt x="562" y="745"/>
                  <a:pt x="538" y="746"/>
                  <a:pt x="515" y="753"/>
                </a:cubicBezTo>
                <a:cubicBezTo>
                  <a:pt x="505" y="756"/>
                  <a:pt x="496" y="760"/>
                  <a:pt x="487" y="765"/>
                </a:cubicBezTo>
                <a:lnTo>
                  <a:pt x="421" y="657"/>
                </a:lnTo>
                <a:cubicBezTo>
                  <a:pt x="429" y="652"/>
                  <a:pt x="436" y="646"/>
                  <a:pt x="441" y="638"/>
                </a:cubicBezTo>
                <a:lnTo>
                  <a:pt x="443" y="634"/>
                </a:lnTo>
                <a:cubicBezTo>
                  <a:pt x="466" y="597"/>
                  <a:pt x="456" y="549"/>
                  <a:pt x="421" y="525"/>
                </a:cubicBezTo>
                <a:cubicBezTo>
                  <a:pt x="403" y="512"/>
                  <a:pt x="381" y="508"/>
                  <a:pt x="360" y="512"/>
                </a:cubicBezTo>
                <a:cubicBezTo>
                  <a:pt x="341" y="515"/>
                  <a:pt x="325" y="525"/>
                  <a:pt x="313" y="539"/>
                </a:cubicBezTo>
                <a:cubicBezTo>
                  <a:pt x="251" y="493"/>
                  <a:pt x="171" y="433"/>
                  <a:pt x="121" y="394"/>
                </a:cubicBezTo>
                <a:cubicBezTo>
                  <a:pt x="132" y="376"/>
                  <a:pt x="132" y="352"/>
                  <a:pt x="120" y="332"/>
                </a:cubicBezTo>
                <a:cubicBezTo>
                  <a:pt x="102" y="304"/>
                  <a:pt x="65" y="296"/>
                  <a:pt x="37" y="313"/>
                </a:cubicBezTo>
                <a:cubicBezTo>
                  <a:pt x="8" y="331"/>
                  <a:pt x="0" y="368"/>
                  <a:pt x="18" y="397"/>
                </a:cubicBezTo>
                <a:cubicBezTo>
                  <a:pt x="36" y="425"/>
                  <a:pt x="73" y="433"/>
                  <a:pt x="101" y="415"/>
                </a:cubicBezTo>
                <a:cubicBezTo>
                  <a:pt x="105" y="413"/>
                  <a:pt x="109" y="410"/>
                  <a:pt x="112" y="406"/>
                </a:cubicBezTo>
                <a:cubicBezTo>
                  <a:pt x="147" y="433"/>
                  <a:pt x="206" y="477"/>
                  <a:pt x="304" y="551"/>
                </a:cubicBezTo>
                <a:cubicBezTo>
                  <a:pt x="284" y="587"/>
                  <a:pt x="294" y="634"/>
                  <a:pt x="328" y="658"/>
                </a:cubicBezTo>
                <a:cubicBezTo>
                  <a:pt x="346" y="670"/>
                  <a:pt x="368" y="675"/>
                  <a:pt x="389" y="671"/>
                </a:cubicBezTo>
                <a:cubicBezTo>
                  <a:pt x="396" y="670"/>
                  <a:pt x="402" y="667"/>
                  <a:pt x="409" y="665"/>
                </a:cubicBezTo>
                <a:lnTo>
                  <a:pt x="475" y="773"/>
                </a:lnTo>
                <a:cubicBezTo>
                  <a:pt x="427" y="808"/>
                  <a:pt x="404" y="870"/>
                  <a:pt x="422" y="930"/>
                </a:cubicBezTo>
                <a:cubicBezTo>
                  <a:pt x="445" y="1004"/>
                  <a:pt x="524" y="1046"/>
                  <a:pt x="599" y="1023"/>
                </a:cubicBezTo>
                <a:cubicBezTo>
                  <a:pt x="601" y="1022"/>
                  <a:pt x="604" y="1021"/>
                  <a:pt x="606" y="1020"/>
                </a:cubicBezTo>
                <a:lnTo>
                  <a:pt x="703" y="1263"/>
                </a:lnTo>
                <a:cubicBezTo>
                  <a:pt x="591" y="1312"/>
                  <a:pt x="531" y="1438"/>
                  <a:pt x="568" y="1557"/>
                </a:cubicBezTo>
                <a:cubicBezTo>
                  <a:pt x="608" y="1685"/>
                  <a:pt x="744" y="1757"/>
                  <a:pt x="872" y="1718"/>
                </a:cubicBezTo>
                <a:cubicBezTo>
                  <a:pt x="980" y="1684"/>
                  <a:pt x="1047" y="1582"/>
                  <a:pt x="1042" y="1475"/>
                </a:cubicBezTo>
                <a:lnTo>
                  <a:pt x="2110" y="1358"/>
                </a:lnTo>
                <a:cubicBezTo>
                  <a:pt x="2111" y="1364"/>
                  <a:pt x="2113" y="1371"/>
                  <a:pt x="2115" y="1377"/>
                </a:cubicBezTo>
                <a:cubicBezTo>
                  <a:pt x="2126" y="1413"/>
                  <a:pt x="2150" y="1441"/>
                  <a:pt x="2180" y="1458"/>
                </a:cubicBezTo>
                <a:lnTo>
                  <a:pt x="1935" y="1916"/>
                </a:lnTo>
                <a:cubicBezTo>
                  <a:pt x="1920" y="1910"/>
                  <a:pt x="1902" y="1910"/>
                  <a:pt x="1886" y="1918"/>
                </a:cubicBezTo>
                <a:cubicBezTo>
                  <a:pt x="1856" y="1933"/>
                  <a:pt x="1844" y="1969"/>
                  <a:pt x="1859" y="1999"/>
                </a:cubicBezTo>
                <a:cubicBezTo>
                  <a:pt x="1873" y="2029"/>
                  <a:pt x="1910" y="2041"/>
                  <a:pt x="1939" y="2026"/>
                </a:cubicBezTo>
                <a:cubicBezTo>
                  <a:pt x="1969" y="2011"/>
                  <a:pt x="1982" y="1975"/>
                  <a:pt x="1967" y="1945"/>
                </a:cubicBezTo>
                <a:cubicBezTo>
                  <a:pt x="1962" y="1936"/>
                  <a:pt x="1955" y="1929"/>
                  <a:pt x="1948" y="1923"/>
                </a:cubicBezTo>
                <a:lnTo>
                  <a:pt x="2193" y="1465"/>
                </a:lnTo>
                <a:cubicBezTo>
                  <a:pt x="2223" y="1478"/>
                  <a:pt x="2258" y="1481"/>
                  <a:pt x="2291" y="1470"/>
                </a:cubicBezTo>
                <a:cubicBezTo>
                  <a:pt x="2366" y="1447"/>
                  <a:pt x="2407" y="1368"/>
                  <a:pt x="2384" y="1294"/>
                </a:cubicBezTo>
                <a:cubicBezTo>
                  <a:pt x="2361" y="1219"/>
                  <a:pt x="2282" y="1177"/>
                  <a:pt x="2208" y="1200"/>
                </a:cubicBezTo>
                <a:cubicBezTo>
                  <a:pt x="2197" y="1204"/>
                  <a:pt x="2187" y="1208"/>
                  <a:pt x="2178" y="1214"/>
                </a:cubicBezTo>
                <a:lnTo>
                  <a:pt x="1907" y="802"/>
                </a:lnTo>
                <a:cubicBezTo>
                  <a:pt x="1931" y="783"/>
                  <a:pt x="1938" y="750"/>
                  <a:pt x="1922" y="723"/>
                </a:cubicBezTo>
                <a:cubicBezTo>
                  <a:pt x="1904" y="695"/>
                  <a:pt x="1867" y="686"/>
                  <a:pt x="1839" y="703"/>
                </a:cubicBezTo>
                <a:close/>
                <a:moveTo>
                  <a:pt x="336" y="646"/>
                </a:moveTo>
                <a:cubicBezTo>
                  <a:pt x="307" y="626"/>
                  <a:pt x="299" y="586"/>
                  <a:pt x="318" y="556"/>
                </a:cubicBezTo>
                <a:lnTo>
                  <a:pt x="320" y="553"/>
                </a:lnTo>
                <a:cubicBezTo>
                  <a:pt x="330" y="539"/>
                  <a:pt x="345" y="529"/>
                  <a:pt x="363" y="526"/>
                </a:cubicBezTo>
                <a:cubicBezTo>
                  <a:pt x="380" y="522"/>
                  <a:pt x="398" y="526"/>
                  <a:pt x="413" y="537"/>
                </a:cubicBezTo>
                <a:cubicBezTo>
                  <a:pt x="443" y="557"/>
                  <a:pt x="451" y="599"/>
                  <a:pt x="429" y="629"/>
                </a:cubicBezTo>
                <a:cubicBezTo>
                  <a:pt x="425" y="636"/>
                  <a:pt x="419" y="642"/>
                  <a:pt x="412" y="646"/>
                </a:cubicBezTo>
                <a:lnTo>
                  <a:pt x="407" y="649"/>
                </a:lnTo>
                <a:cubicBezTo>
                  <a:pt x="401" y="653"/>
                  <a:pt x="394" y="656"/>
                  <a:pt x="386" y="657"/>
                </a:cubicBezTo>
                <a:cubicBezTo>
                  <a:pt x="369" y="660"/>
                  <a:pt x="351" y="656"/>
                  <a:pt x="336" y="646"/>
                </a:cubicBezTo>
                <a:close/>
              </a:path>
            </a:pathLst>
          </a:custGeom>
          <a:solidFill>
            <a:srgbClr val="C8D3D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31" name="Google Shape;31;p44"/>
          <p:cNvSpPr/>
          <p:nvPr/>
        </p:nvSpPr>
        <p:spPr>
          <a:xfrm rot="2654194">
            <a:off x="4906581" y="2127987"/>
            <a:ext cx="1435015" cy="2054098"/>
          </a:xfrm>
          <a:custGeom>
            <a:rect b="b" l="l" r="r" t="t"/>
            <a:pathLst>
              <a:path extrusionOk="0" h="3502" w="2448">
                <a:moveTo>
                  <a:pt x="2133" y="345"/>
                </a:moveTo>
                <a:cubicBezTo>
                  <a:pt x="2099" y="356"/>
                  <a:pt x="2069" y="379"/>
                  <a:pt x="2050" y="409"/>
                </a:cubicBezTo>
                <a:cubicBezTo>
                  <a:pt x="2042" y="423"/>
                  <a:pt x="2036" y="438"/>
                  <a:pt x="2032" y="453"/>
                </a:cubicBezTo>
                <a:lnTo>
                  <a:pt x="1671" y="398"/>
                </a:lnTo>
                <a:cubicBezTo>
                  <a:pt x="1673" y="363"/>
                  <a:pt x="1651" y="331"/>
                  <a:pt x="1616" y="322"/>
                </a:cubicBezTo>
                <a:cubicBezTo>
                  <a:pt x="1610" y="320"/>
                  <a:pt x="1604" y="319"/>
                  <a:pt x="1598" y="319"/>
                </a:cubicBezTo>
                <a:lnTo>
                  <a:pt x="1569" y="127"/>
                </a:lnTo>
                <a:cubicBezTo>
                  <a:pt x="1574" y="126"/>
                  <a:pt x="1578" y="124"/>
                  <a:pt x="1582" y="122"/>
                </a:cubicBezTo>
                <a:cubicBezTo>
                  <a:pt x="1611" y="106"/>
                  <a:pt x="1622" y="69"/>
                  <a:pt x="1606" y="40"/>
                </a:cubicBezTo>
                <a:cubicBezTo>
                  <a:pt x="1590" y="11"/>
                  <a:pt x="1554" y="0"/>
                  <a:pt x="1524" y="16"/>
                </a:cubicBezTo>
                <a:cubicBezTo>
                  <a:pt x="1495" y="32"/>
                  <a:pt x="1484" y="69"/>
                  <a:pt x="1500" y="98"/>
                </a:cubicBezTo>
                <a:cubicBezTo>
                  <a:pt x="1512" y="119"/>
                  <a:pt x="1533" y="130"/>
                  <a:pt x="1555" y="129"/>
                </a:cubicBezTo>
                <a:lnTo>
                  <a:pt x="1583" y="321"/>
                </a:lnTo>
                <a:cubicBezTo>
                  <a:pt x="1556" y="326"/>
                  <a:pt x="1533" y="346"/>
                  <a:pt x="1526" y="374"/>
                </a:cubicBezTo>
                <a:cubicBezTo>
                  <a:pt x="1515" y="413"/>
                  <a:pt x="1539" y="454"/>
                  <a:pt x="1578" y="464"/>
                </a:cubicBezTo>
                <a:cubicBezTo>
                  <a:pt x="1618" y="475"/>
                  <a:pt x="1658" y="452"/>
                  <a:pt x="1669" y="412"/>
                </a:cubicBezTo>
                <a:lnTo>
                  <a:pt x="1669" y="412"/>
                </a:lnTo>
                <a:lnTo>
                  <a:pt x="2030" y="467"/>
                </a:lnTo>
                <a:cubicBezTo>
                  <a:pt x="2027" y="488"/>
                  <a:pt x="2028" y="510"/>
                  <a:pt x="2035" y="531"/>
                </a:cubicBezTo>
                <a:cubicBezTo>
                  <a:pt x="2047" y="569"/>
                  <a:pt x="2072" y="600"/>
                  <a:pt x="2107" y="618"/>
                </a:cubicBezTo>
                <a:lnTo>
                  <a:pt x="2107" y="618"/>
                </a:lnTo>
                <a:lnTo>
                  <a:pt x="1654" y="1450"/>
                </a:lnTo>
                <a:cubicBezTo>
                  <a:pt x="1592" y="1418"/>
                  <a:pt x="1518" y="1410"/>
                  <a:pt x="1447" y="1432"/>
                </a:cubicBezTo>
                <a:cubicBezTo>
                  <a:pt x="1302" y="1477"/>
                  <a:pt x="1220" y="1631"/>
                  <a:pt x="1265" y="1776"/>
                </a:cubicBezTo>
                <a:cubicBezTo>
                  <a:pt x="1272" y="1798"/>
                  <a:pt x="1281" y="1818"/>
                  <a:pt x="1293" y="1837"/>
                </a:cubicBezTo>
                <a:lnTo>
                  <a:pt x="786" y="2159"/>
                </a:lnTo>
                <a:cubicBezTo>
                  <a:pt x="760" y="2122"/>
                  <a:pt x="719" y="2099"/>
                  <a:pt x="675" y="2096"/>
                </a:cubicBezTo>
                <a:lnTo>
                  <a:pt x="721" y="1724"/>
                </a:lnTo>
                <a:cubicBezTo>
                  <a:pt x="756" y="1725"/>
                  <a:pt x="787" y="1702"/>
                  <a:pt x="796" y="1667"/>
                </a:cubicBezTo>
                <a:cubicBezTo>
                  <a:pt x="802" y="1641"/>
                  <a:pt x="793" y="1614"/>
                  <a:pt x="775" y="1597"/>
                </a:cubicBezTo>
                <a:lnTo>
                  <a:pt x="1158" y="1105"/>
                </a:lnTo>
                <a:cubicBezTo>
                  <a:pt x="1165" y="1109"/>
                  <a:pt x="1172" y="1112"/>
                  <a:pt x="1180" y="1113"/>
                </a:cubicBezTo>
                <a:cubicBezTo>
                  <a:pt x="1213" y="1119"/>
                  <a:pt x="1244" y="1096"/>
                  <a:pt x="1249" y="1063"/>
                </a:cubicBezTo>
                <a:cubicBezTo>
                  <a:pt x="1254" y="1031"/>
                  <a:pt x="1232" y="999"/>
                  <a:pt x="1199" y="994"/>
                </a:cubicBezTo>
                <a:cubicBezTo>
                  <a:pt x="1167" y="989"/>
                  <a:pt x="1135" y="1011"/>
                  <a:pt x="1130" y="1044"/>
                </a:cubicBezTo>
                <a:cubicBezTo>
                  <a:pt x="1127" y="1064"/>
                  <a:pt x="1134" y="1083"/>
                  <a:pt x="1147" y="1096"/>
                </a:cubicBezTo>
                <a:lnTo>
                  <a:pt x="763" y="1588"/>
                </a:lnTo>
                <a:cubicBezTo>
                  <a:pt x="756" y="1584"/>
                  <a:pt x="749" y="1580"/>
                  <a:pt x="741" y="1578"/>
                </a:cubicBezTo>
                <a:cubicBezTo>
                  <a:pt x="711" y="1571"/>
                  <a:pt x="680" y="1583"/>
                  <a:pt x="663" y="1607"/>
                </a:cubicBezTo>
                <a:lnTo>
                  <a:pt x="482" y="1505"/>
                </a:lnTo>
                <a:cubicBezTo>
                  <a:pt x="484" y="1500"/>
                  <a:pt x="486" y="1496"/>
                  <a:pt x="486" y="1491"/>
                </a:cubicBezTo>
                <a:cubicBezTo>
                  <a:pt x="492" y="1458"/>
                  <a:pt x="470" y="1427"/>
                  <a:pt x="437" y="1422"/>
                </a:cubicBezTo>
                <a:cubicBezTo>
                  <a:pt x="404" y="1416"/>
                  <a:pt x="373" y="1439"/>
                  <a:pt x="367" y="1471"/>
                </a:cubicBezTo>
                <a:cubicBezTo>
                  <a:pt x="362" y="1504"/>
                  <a:pt x="384" y="1535"/>
                  <a:pt x="417" y="1541"/>
                </a:cubicBezTo>
                <a:cubicBezTo>
                  <a:pt x="440" y="1545"/>
                  <a:pt x="462" y="1535"/>
                  <a:pt x="475" y="1517"/>
                </a:cubicBezTo>
                <a:lnTo>
                  <a:pt x="656" y="1620"/>
                </a:lnTo>
                <a:cubicBezTo>
                  <a:pt x="655" y="1624"/>
                  <a:pt x="653" y="1628"/>
                  <a:pt x="652" y="1633"/>
                </a:cubicBezTo>
                <a:cubicBezTo>
                  <a:pt x="642" y="1673"/>
                  <a:pt x="667" y="1712"/>
                  <a:pt x="707" y="1722"/>
                </a:cubicBezTo>
                <a:lnTo>
                  <a:pt x="707" y="1722"/>
                </a:lnTo>
                <a:lnTo>
                  <a:pt x="660" y="2096"/>
                </a:lnTo>
                <a:cubicBezTo>
                  <a:pt x="647" y="2096"/>
                  <a:pt x="634" y="2098"/>
                  <a:pt x="621" y="2102"/>
                </a:cubicBezTo>
                <a:cubicBezTo>
                  <a:pt x="587" y="2113"/>
                  <a:pt x="557" y="2136"/>
                  <a:pt x="539" y="2166"/>
                </a:cubicBezTo>
                <a:cubicBezTo>
                  <a:pt x="516" y="2203"/>
                  <a:pt x="510" y="2247"/>
                  <a:pt x="523" y="2288"/>
                </a:cubicBezTo>
                <a:cubicBezTo>
                  <a:pt x="528" y="2305"/>
                  <a:pt x="537" y="2321"/>
                  <a:pt x="547" y="2335"/>
                </a:cubicBezTo>
                <a:lnTo>
                  <a:pt x="108" y="2682"/>
                </a:lnTo>
                <a:cubicBezTo>
                  <a:pt x="99" y="2673"/>
                  <a:pt x="88" y="2667"/>
                  <a:pt x="75" y="2665"/>
                </a:cubicBezTo>
                <a:cubicBezTo>
                  <a:pt x="42" y="2660"/>
                  <a:pt x="11" y="2682"/>
                  <a:pt x="6" y="2715"/>
                </a:cubicBezTo>
                <a:cubicBezTo>
                  <a:pt x="0" y="2748"/>
                  <a:pt x="22" y="2779"/>
                  <a:pt x="55" y="2784"/>
                </a:cubicBezTo>
                <a:cubicBezTo>
                  <a:pt x="88" y="2790"/>
                  <a:pt x="119" y="2767"/>
                  <a:pt x="125" y="2734"/>
                </a:cubicBezTo>
                <a:cubicBezTo>
                  <a:pt x="127" y="2720"/>
                  <a:pt x="124" y="2705"/>
                  <a:pt x="116" y="2693"/>
                </a:cubicBezTo>
                <a:lnTo>
                  <a:pt x="557" y="2346"/>
                </a:lnTo>
                <a:cubicBezTo>
                  <a:pt x="577" y="2367"/>
                  <a:pt x="604" y="2383"/>
                  <a:pt x="633" y="2389"/>
                </a:cubicBezTo>
                <a:lnTo>
                  <a:pt x="588" y="2593"/>
                </a:lnTo>
                <a:cubicBezTo>
                  <a:pt x="568" y="2591"/>
                  <a:pt x="547" y="2599"/>
                  <a:pt x="534" y="2617"/>
                </a:cubicBezTo>
                <a:cubicBezTo>
                  <a:pt x="514" y="2644"/>
                  <a:pt x="520" y="2682"/>
                  <a:pt x="547" y="2701"/>
                </a:cubicBezTo>
                <a:cubicBezTo>
                  <a:pt x="574" y="2721"/>
                  <a:pt x="612" y="2715"/>
                  <a:pt x="631" y="2688"/>
                </a:cubicBezTo>
                <a:cubicBezTo>
                  <a:pt x="651" y="2662"/>
                  <a:pt x="645" y="2624"/>
                  <a:pt x="619" y="2604"/>
                </a:cubicBezTo>
                <a:cubicBezTo>
                  <a:pt x="614" y="2600"/>
                  <a:pt x="608" y="2598"/>
                  <a:pt x="603" y="2596"/>
                </a:cubicBezTo>
                <a:lnTo>
                  <a:pt x="647" y="2391"/>
                </a:lnTo>
                <a:cubicBezTo>
                  <a:pt x="667" y="2394"/>
                  <a:pt x="688" y="2392"/>
                  <a:pt x="708" y="2386"/>
                </a:cubicBezTo>
                <a:cubicBezTo>
                  <a:pt x="743" y="2375"/>
                  <a:pt x="772" y="2353"/>
                  <a:pt x="791" y="2322"/>
                </a:cubicBezTo>
                <a:cubicBezTo>
                  <a:pt x="813" y="2286"/>
                  <a:pt x="819" y="2241"/>
                  <a:pt x="807" y="2200"/>
                </a:cubicBezTo>
                <a:cubicBezTo>
                  <a:pt x="803" y="2190"/>
                  <a:pt x="799" y="2180"/>
                  <a:pt x="794" y="2171"/>
                </a:cubicBezTo>
                <a:lnTo>
                  <a:pt x="1300" y="1849"/>
                </a:lnTo>
                <a:cubicBezTo>
                  <a:pt x="1354" y="1928"/>
                  <a:pt x="1445" y="1974"/>
                  <a:pt x="1541" y="1970"/>
                </a:cubicBezTo>
                <a:lnTo>
                  <a:pt x="1555" y="2564"/>
                </a:lnTo>
                <a:cubicBezTo>
                  <a:pt x="1533" y="2569"/>
                  <a:pt x="1513" y="2582"/>
                  <a:pt x="1501" y="2601"/>
                </a:cubicBezTo>
                <a:cubicBezTo>
                  <a:pt x="1497" y="2608"/>
                  <a:pt x="1494" y="2615"/>
                  <a:pt x="1492" y="2623"/>
                </a:cubicBezTo>
                <a:cubicBezTo>
                  <a:pt x="1480" y="2666"/>
                  <a:pt x="1506" y="2711"/>
                  <a:pt x="1549" y="2722"/>
                </a:cubicBezTo>
                <a:cubicBezTo>
                  <a:pt x="1560" y="2725"/>
                  <a:pt x="1570" y="2725"/>
                  <a:pt x="1581" y="2724"/>
                </a:cubicBezTo>
                <a:lnTo>
                  <a:pt x="1863" y="3385"/>
                </a:lnTo>
                <a:cubicBezTo>
                  <a:pt x="1849" y="3393"/>
                  <a:pt x="1838" y="3407"/>
                  <a:pt x="1834" y="3425"/>
                </a:cubicBezTo>
                <a:cubicBezTo>
                  <a:pt x="1828" y="3458"/>
                  <a:pt x="1849" y="3490"/>
                  <a:pt x="1882" y="3496"/>
                </a:cubicBezTo>
                <a:cubicBezTo>
                  <a:pt x="1915" y="3502"/>
                  <a:pt x="1946" y="3481"/>
                  <a:pt x="1953" y="3448"/>
                </a:cubicBezTo>
                <a:cubicBezTo>
                  <a:pt x="1959" y="3416"/>
                  <a:pt x="1938" y="3384"/>
                  <a:pt x="1905" y="3378"/>
                </a:cubicBezTo>
                <a:cubicBezTo>
                  <a:pt x="1895" y="3376"/>
                  <a:pt x="1885" y="3377"/>
                  <a:pt x="1877" y="3379"/>
                </a:cubicBezTo>
                <a:lnTo>
                  <a:pt x="1595" y="2721"/>
                </a:lnTo>
                <a:cubicBezTo>
                  <a:pt x="1613" y="2715"/>
                  <a:pt x="1629" y="2703"/>
                  <a:pt x="1639" y="2687"/>
                </a:cubicBezTo>
                <a:cubicBezTo>
                  <a:pt x="1643" y="2680"/>
                  <a:pt x="1647" y="2672"/>
                  <a:pt x="1649" y="2665"/>
                </a:cubicBezTo>
                <a:cubicBezTo>
                  <a:pt x="1650" y="2658"/>
                  <a:pt x="1651" y="2652"/>
                  <a:pt x="1651" y="2646"/>
                </a:cubicBezTo>
                <a:lnTo>
                  <a:pt x="1939" y="2629"/>
                </a:lnTo>
                <a:cubicBezTo>
                  <a:pt x="1942" y="2642"/>
                  <a:pt x="1949" y="2655"/>
                  <a:pt x="1961" y="2665"/>
                </a:cubicBezTo>
                <a:cubicBezTo>
                  <a:pt x="1988" y="2685"/>
                  <a:pt x="2025" y="2681"/>
                  <a:pt x="2046" y="2654"/>
                </a:cubicBezTo>
                <a:cubicBezTo>
                  <a:pt x="2066" y="2628"/>
                  <a:pt x="2062" y="2590"/>
                  <a:pt x="2035" y="2570"/>
                </a:cubicBezTo>
                <a:cubicBezTo>
                  <a:pt x="2009" y="2549"/>
                  <a:pt x="1971" y="2554"/>
                  <a:pt x="1951" y="2580"/>
                </a:cubicBezTo>
                <a:cubicBezTo>
                  <a:pt x="1943" y="2590"/>
                  <a:pt x="1939" y="2602"/>
                  <a:pt x="1938" y="2614"/>
                </a:cubicBezTo>
                <a:lnTo>
                  <a:pt x="1650" y="2632"/>
                </a:lnTo>
                <a:cubicBezTo>
                  <a:pt x="1646" y="2601"/>
                  <a:pt x="1623" y="2574"/>
                  <a:pt x="1591" y="2565"/>
                </a:cubicBezTo>
                <a:cubicBezTo>
                  <a:pt x="1584" y="2564"/>
                  <a:pt x="1577" y="2563"/>
                  <a:pt x="1569" y="2563"/>
                </a:cubicBezTo>
                <a:lnTo>
                  <a:pt x="1556" y="1969"/>
                </a:lnTo>
                <a:cubicBezTo>
                  <a:pt x="1574" y="1967"/>
                  <a:pt x="1591" y="1964"/>
                  <a:pt x="1609" y="1958"/>
                </a:cubicBezTo>
                <a:cubicBezTo>
                  <a:pt x="1755" y="1913"/>
                  <a:pt x="1836" y="1759"/>
                  <a:pt x="1791" y="1614"/>
                </a:cubicBezTo>
                <a:cubicBezTo>
                  <a:pt x="1770" y="1545"/>
                  <a:pt x="1724" y="1491"/>
                  <a:pt x="1666" y="1457"/>
                </a:cubicBezTo>
                <a:lnTo>
                  <a:pt x="2120" y="624"/>
                </a:lnTo>
                <a:cubicBezTo>
                  <a:pt x="2152" y="638"/>
                  <a:pt x="2187" y="639"/>
                  <a:pt x="2220" y="629"/>
                </a:cubicBezTo>
                <a:lnTo>
                  <a:pt x="2222" y="628"/>
                </a:lnTo>
                <a:lnTo>
                  <a:pt x="2359" y="1005"/>
                </a:lnTo>
                <a:cubicBezTo>
                  <a:pt x="2355" y="1007"/>
                  <a:pt x="2351" y="1008"/>
                  <a:pt x="2348" y="1011"/>
                </a:cubicBezTo>
                <a:cubicBezTo>
                  <a:pt x="2319" y="1028"/>
                  <a:pt x="2310" y="1065"/>
                  <a:pt x="2328" y="1093"/>
                </a:cubicBezTo>
                <a:cubicBezTo>
                  <a:pt x="2345" y="1122"/>
                  <a:pt x="2382" y="1131"/>
                  <a:pt x="2411" y="1114"/>
                </a:cubicBezTo>
                <a:cubicBezTo>
                  <a:pt x="2439" y="1096"/>
                  <a:pt x="2448" y="1059"/>
                  <a:pt x="2431" y="1031"/>
                </a:cubicBezTo>
                <a:cubicBezTo>
                  <a:pt x="2418" y="1010"/>
                  <a:pt x="2395" y="1000"/>
                  <a:pt x="2373" y="1002"/>
                </a:cubicBezTo>
                <a:lnTo>
                  <a:pt x="2235" y="623"/>
                </a:lnTo>
                <a:cubicBezTo>
                  <a:pt x="2263" y="611"/>
                  <a:pt x="2287" y="591"/>
                  <a:pt x="2303" y="565"/>
                </a:cubicBezTo>
                <a:cubicBezTo>
                  <a:pt x="2325" y="529"/>
                  <a:pt x="2331" y="484"/>
                  <a:pt x="2318" y="443"/>
                </a:cubicBezTo>
                <a:cubicBezTo>
                  <a:pt x="2294" y="365"/>
                  <a:pt x="2211" y="321"/>
                  <a:pt x="2133" y="345"/>
                </a:cubicBezTo>
                <a:moveTo>
                  <a:pt x="793" y="2205"/>
                </a:moveTo>
                <a:cubicBezTo>
                  <a:pt x="804" y="2242"/>
                  <a:pt x="799" y="2282"/>
                  <a:pt x="779" y="2315"/>
                </a:cubicBezTo>
                <a:cubicBezTo>
                  <a:pt x="762" y="2342"/>
                  <a:pt x="735" y="2363"/>
                  <a:pt x="704" y="2372"/>
                </a:cubicBezTo>
                <a:cubicBezTo>
                  <a:pt x="634" y="2394"/>
                  <a:pt x="558" y="2354"/>
                  <a:pt x="537" y="2284"/>
                </a:cubicBezTo>
                <a:cubicBezTo>
                  <a:pt x="525" y="2247"/>
                  <a:pt x="530" y="2207"/>
                  <a:pt x="551" y="2174"/>
                </a:cubicBezTo>
                <a:cubicBezTo>
                  <a:pt x="568" y="2146"/>
                  <a:pt x="594" y="2126"/>
                  <a:pt x="625" y="2116"/>
                </a:cubicBezTo>
                <a:cubicBezTo>
                  <a:pt x="696" y="2094"/>
                  <a:pt x="771" y="2134"/>
                  <a:pt x="793" y="2205"/>
                </a:cubicBezTo>
                <a:close/>
                <a:moveTo>
                  <a:pt x="1635" y="2661"/>
                </a:moveTo>
                <a:cubicBezTo>
                  <a:pt x="1633" y="2667"/>
                  <a:pt x="1630" y="2673"/>
                  <a:pt x="1627" y="2679"/>
                </a:cubicBezTo>
                <a:cubicBezTo>
                  <a:pt x="1611" y="2704"/>
                  <a:pt x="1582" y="2716"/>
                  <a:pt x="1553" y="2708"/>
                </a:cubicBezTo>
                <a:cubicBezTo>
                  <a:pt x="1518" y="2699"/>
                  <a:pt x="1496" y="2662"/>
                  <a:pt x="1506" y="2627"/>
                </a:cubicBezTo>
                <a:cubicBezTo>
                  <a:pt x="1508" y="2620"/>
                  <a:pt x="1510" y="2614"/>
                  <a:pt x="1514" y="2609"/>
                </a:cubicBezTo>
                <a:cubicBezTo>
                  <a:pt x="1529" y="2584"/>
                  <a:pt x="1559" y="2572"/>
                  <a:pt x="1587" y="2579"/>
                </a:cubicBezTo>
                <a:cubicBezTo>
                  <a:pt x="1623" y="2589"/>
                  <a:pt x="1644" y="2625"/>
                  <a:pt x="1635" y="2661"/>
                </a:cubicBezTo>
                <a:close/>
                <a:moveTo>
                  <a:pt x="2305" y="448"/>
                </a:moveTo>
                <a:cubicBezTo>
                  <a:pt x="2316" y="485"/>
                  <a:pt x="2311" y="525"/>
                  <a:pt x="2291" y="558"/>
                </a:cubicBezTo>
                <a:cubicBezTo>
                  <a:pt x="2274" y="585"/>
                  <a:pt x="2247" y="606"/>
                  <a:pt x="2216" y="615"/>
                </a:cubicBezTo>
                <a:cubicBezTo>
                  <a:pt x="2182" y="626"/>
                  <a:pt x="2146" y="622"/>
                  <a:pt x="2114" y="606"/>
                </a:cubicBezTo>
                <a:cubicBezTo>
                  <a:pt x="2082" y="589"/>
                  <a:pt x="2059" y="561"/>
                  <a:pt x="2049" y="527"/>
                </a:cubicBezTo>
                <a:cubicBezTo>
                  <a:pt x="2037" y="490"/>
                  <a:pt x="2042" y="450"/>
                  <a:pt x="2063" y="417"/>
                </a:cubicBezTo>
                <a:cubicBezTo>
                  <a:pt x="2080" y="389"/>
                  <a:pt x="2106" y="369"/>
                  <a:pt x="2137" y="359"/>
                </a:cubicBezTo>
                <a:cubicBezTo>
                  <a:pt x="2208" y="337"/>
                  <a:pt x="2283" y="377"/>
                  <a:pt x="2305" y="448"/>
                </a:cubicBezTo>
              </a:path>
            </a:pathLst>
          </a:custGeom>
          <a:solidFill>
            <a:srgbClr val="C8D3D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32" name="Google Shape;32;p44"/>
          <p:cNvSpPr/>
          <p:nvPr/>
        </p:nvSpPr>
        <p:spPr>
          <a:xfrm rot="2654194">
            <a:off x="2548038" y="2509086"/>
            <a:ext cx="1054815" cy="645464"/>
          </a:xfrm>
          <a:custGeom>
            <a:rect b="b" l="l" r="r" t="t"/>
            <a:pathLst>
              <a:path extrusionOk="0" h="1210" w="1979">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rgbClr val="C8D3D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33" name="Google Shape;33;p44"/>
          <p:cNvSpPr/>
          <p:nvPr/>
        </p:nvSpPr>
        <p:spPr>
          <a:xfrm rot="2654194">
            <a:off x="6769924" y="1297758"/>
            <a:ext cx="811578" cy="961513"/>
          </a:xfrm>
          <a:custGeom>
            <a:rect b="b" l="l" r="r" t="t"/>
            <a:pathLst>
              <a:path extrusionOk="0" h="1640" w="1384">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a:effectLst>
            <a:outerShdw blurRad="152400" sx="92000" rotWithShape="0" algn="ctr" dir="2520000" dist="139700" sy="92000">
              <a:srgbClr val="000000">
                <a:alpha val="18039"/>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34" name="Google Shape;34;p44"/>
          <p:cNvSpPr/>
          <p:nvPr/>
        </p:nvSpPr>
        <p:spPr>
          <a:xfrm rot="9190019">
            <a:off x="3887684" y="3559733"/>
            <a:ext cx="1368634" cy="1185963"/>
          </a:xfrm>
          <a:custGeom>
            <a:rect b="b" l="l" r="r" t="t"/>
            <a:pathLst>
              <a:path extrusionOk="0" h="2446" w="2825">
                <a:moveTo>
                  <a:pt x="2738" y="10"/>
                </a:moveTo>
                <a:cubicBezTo>
                  <a:pt x="2706" y="21"/>
                  <a:pt x="2689" y="55"/>
                  <a:pt x="2700" y="87"/>
                </a:cubicBezTo>
                <a:cubicBezTo>
                  <a:pt x="2700" y="89"/>
                  <a:pt x="2701" y="90"/>
                  <a:pt x="2702" y="92"/>
                </a:cubicBezTo>
                <a:lnTo>
                  <a:pt x="2284" y="411"/>
                </a:lnTo>
                <a:cubicBezTo>
                  <a:pt x="2278" y="405"/>
                  <a:pt x="2272" y="399"/>
                  <a:pt x="2264" y="394"/>
                </a:cubicBezTo>
                <a:cubicBezTo>
                  <a:pt x="2246" y="384"/>
                  <a:pt x="2225" y="381"/>
                  <a:pt x="2204" y="386"/>
                </a:cubicBezTo>
                <a:lnTo>
                  <a:pt x="2146" y="225"/>
                </a:lnTo>
                <a:cubicBezTo>
                  <a:pt x="2162" y="217"/>
                  <a:pt x="2175" y="200"/>
                  <a:pt x="2178" y="180"/>
                </a:cubicBezTo>
                <a:cubicBezTo>
                  <a:pt x="2183" y="147"/>
                  <a:pt x="2160" y="117"/>
                  <a:pt x="2127" y="112"/>
                </a:cubicBezTo>
                <a:cubicBezTo>
                  <a:pt x="2094" y="107"/>
                  <a:pt x="2063" y="130"/>
                  <a:pt x="2058" y="163"/>
                </a:cubicBezTo>
                <a:cubicBezTo>
                  <a:pt x="2054" y="196"/>
                  <a:pt x="2076" y="226"/>
                  <a:pt x="2109" y="231"/>
                </a:cubicBezTo>
                <a:cubicBezTo>
                  <a:pt x="2117" y="232"/>
                  <a:pt x="2125" y="232"/>
                  <a:pt x="2132" y="230"/>
                </a:cubicBezTo>
                <a:lnTo>
                  <a:pt x="2191" y="390"/>
                </a:lnTo>
                <a:cubicBezTo>
                  <a:pt x="2176" y="397"/>
                  <a:pt x="2163" y="408"/>
                  <a:pt x="2154" y="422"/>
                </a:cubicBezTo>
                <a:cubicBezTo>
                  <a:pt x="2142" y="441"/>
                  <a:pt x="2139" y="463"/>
                  <a:pt x="2145" y="485"/>
                </a:cubicBezTo>
                <a:cubicBezTo>
                  <a:pt x="2151" y="508"/>
                  <a:pt x="2166" y="526"/>
                  <a:pt x="2186" y="536"/>
                </a:cubicBezTo>
                <a:lnTo>
                  <a:pt x="1788" y="1156"/>
                </a:lnTo>
                <a:cubicBezTo>
                  <a:pt x="1723" y="1117"/>
                  <a:pt x="1643" y="1104"/>
                  <a:pt x="1564" y="1128"/>
                </a:cubicBezTo>
                <a:cubicBezTo>
                  <a:pt x="1445" y="1165"/>
                  <a:pt x="1369" y="1276"/>
                  <a:pt x="1370" y="1395"/>
                </a:cubicBezTo>
                <a:lnTo>
                  <a:pt x="877" y="1415"/>
                </a:lnTo>
                <a:cubicBezTo>
                  <a:pt x="876" y="1404"/>
                  <a:pt x="874" y="1393"/>
                  <a:pt x="871" y="1382"/>
                </a:cubicBezTo>
                <a:cubicBezTo>
                  <a:pt x="865" y="1365"/>
                  <a:pt x="857" y="1350"/>
                  <a:pt x="847" y="1336"/>
                </a:cubicBezTo>
                <a:lnTo>
                  <a:pt x="1290" y="955"/>
                </a:lnTo>
                <a:cubicBezTo>
                  <a:pt x="1305" y="970"/>
                  <a:pt x="1325" y="978"/>
                  <a:pt x="1347" y="977"/>
                </a:cubicBezTo>
                <a:cubicBezTo>
                  <a:pt x="1388" y="974"/>
                  <a:pt x="1419" y="939"/>
                  <a:pt x="1416" y="898"/>
                </a:cubicBezTo>
                <a:cubicBezTo>
                  <a:pt x="1413" y="858"/>
                  <a:pt x="1378" y="827"/>
                  <a:pt x="1337" y="830"/>
                </a:cubicBezTo>
                <a:cubicBezTo>
                  <a:pt x="1334" y="830"/>
                  <a:pt x="1331" y="831"/>
                  <a:pt x="1327" y="831"/>
                </a:cubicBezTo>
                <a:lnTo>
                  <a:pt x="1268" y="637"/>
                </a:lnTo>
                <a:cubicBezTo>
                  <a:pt x="1286" y="629"/>
                  <a:pt x="1300" y="612"/>
                  <a:pt x="1303" y="591"/>
                </a:cubicBezTo>
                <a:cubicBezTo>
                  <a:pt x="1308" y="558"/>
                  <a:pt x="1285" y="528"/>
                  <a:pt x="1252" y="523"/>
                </a:cubicBezTo>
                <a:cubicBezTo>
                  <a:pt x="1219" y="518"/>
                  <a:pt x="1188" y="541"/>
                  <a:pt x="1183" y="574"/>
                </a:cubicBezTo>
                <a:cubicBezTo>
                  <a:pt x="1179" y="607"/>
                  <a:pt x="1201" y="637"/>
                  <a:pt x="1234" y="642"/>
                </a:cubicBezTo>
                <a:cubicBezTo>
                  <a:pt x="1241" y="643"/>
                  <a:pt x="1248" y="643"/>
                  <a:pt x="1254" y="641"/>
                </a:cubicBezTo>
                <a:lnTo>
                  <a:pt x="1314" y="835"/>
                </a:lnTo>
                <a:cubicBezTo>
                  <a:pt x="1285" y="847"/>
                  <a:pt x="1266" y="876"/>
                  <a:pt x="1268" y="908"/>
                </a:cubicBezTo>
                <a:cubicBezTo>
                  <a:pt x="1269" y="922"/>
                  <a:pt x="1274" y="934"/>
                  <a:pt x="1281" y="944"/>
                </a:cubicBezTo>
                <a:lnTo>
                  <a:pt x="838" y="1325"/>
                </a:lnTo>
                <a:cubicBezTo>
                  <a:pt x="800" y="1285"/>
                  <a:pt x="741" y="1267"/>
                  <a:pt x="685" y="1284"/>
                </a:cubicBezTo>
                <a:cubicBezTo>
                  <a:pt x="651" y="1295"/>
                  <a:pt x="621" y="1317"/>
                  <a:pt x="603" y="1348"/>
                </a:cubicBezTo>
                <a:cubicBezTo>
                  <a:pt x="581" y="1382"/>
                  <a:pt x="575" y="1424"/>
                  <a:pt x="585" y="1463"/>
                </a:cubicBezTo>
                <a:lnTo>
                  <a:pt x="124" y="1597"/>
                </a:lnTo>
                <a:cubicBezTo>
                  <a:pt x="123" y="1594"/>
                  <a:pt x="122" y="1592"/>
                  <a:pt x="120" y="1589"/>
                </a:cubicBezTo>
                <a:cubicBezTo>
                  <a:pt x="103" y="1561"/>
                  <a:pt x="66" y="1552"/>
                  <a:pt x="38" y="1569"/>
                </a:cubicBezTo>
                <a:cubicBezTo>
                  <a:pt x="9" y="1586"/>
                  <a:pt x="0" y="1623"/>
                  <a:pt x="18" y="1652"/>
                </a:cubicBezTo>
                <a:cubicBezTo>
                  <a:pt x="35" y="1680"/>
                  <a:pt x="72" y="1689"/>
                  <a:pt x="100" y="1672"/>
                </a:cubicBezTo>
                <a:cubicBezTo>
                  <a:pt x="122" y="1659"/>
                  <a:pt x="132" y="1634"/>
                  <a:pt x="128" y="1611"/>
                </a:cubicBezTo>
                <a:lnTo>
                  <a:pt x="589" y="1476"/>
                </a:lnTo>
                <a:cubicBezTo>
                  <a:pt x="602" y="1511"/>
                  <a:pt x="626" y="1540"/>
                  <a:pt x="659" y="1557"/>
                </a:cubicBezTo>
                <a:cubicBezTo>
                  <a:pt x="694" y="1576"/>
                  <a:pt x="735" y="1579"/>
                  <a:pt x="772" y="1568"/>
                </a:cubicBezTo>
                <a:cubicBezTo>
                  <a:pt x="787" y="1563"/>
                  <a:pt x="801" y="1556"/>
                  <a:pt x="813" y="1548"/>
                </a:cubicBezTo>
                <a:lnTo>
                  <a:pt x="1109" y="1937"/>
                </a:lnTo>
                <a:cubicBezTo>
                  <a:pt x="1089" y="1956"/>
                  <a:pt x="1084" y="1987"/>
                  <a:pt x="1099" y="2012"/>
                </a:cubicBezTo>
                <a:cubicBezTo>
                  <a:pt x="1116" y="2040"/>
                  <a:pt x="1154" y="2049"/>
                  <a:pt x="1182" y="2032"/>
                </a:cubicBezTo>
                <a:cubicBezTo>
                  <a:pt x="1210" y="2015"/>
                  <a:pt x="1219" y="1977"/>
                  <a:pt x="1202" y="1949"/>
                </a:cubicBezTo>
                <a:cubicBezTo>
                  <a:pt x="1185" y="1921"/>
                  <a:pt x="1148" y="1912"/>
                  <a:pt x="1120" y="1928"/>
                </a:cubicBezTo>
                <a:lnTo>
                  <a:pt x="825" y="1539"/>
                </a:lnTo>
                <a:cubicBezTo>
                  <a:pt x="836" y="1529"/>
                  <a:pt x="847" y="1517"/>
                  <a:pt x="855" y="1504"/>
                </a:cubicBezTo>
                <a:cubicBezTo>
                  <a:pt x="869" y="1481"/>
                  <a:pt x="876" y="1456"/>
                  <a:pt x="877" y="1430"/>
                </a:cubicBezTo>
                <a:lnTo>
                  <a:pt x="1371" y="1410"/>
                </a:lnTo>
                <a:cubicBezTo>
                  <a:pt x="1372" y="1431"/>
                  <a:pt x="1376" y="1452"/>
                  <a:pt x="1382" y="1473"/>
                </a:cubicBezTo>
                <a:cubicBezTo>
                  <a:pt x="1427" y="1618"/>
                  <a:pt x="1581" y="1699"/>
                  <a:pt x="1727" y="1655"/>
                </a:cubicBezTo>
                <a:cubicBezTo>
                  <a:pt x="1761" y="1644"/>
                  <a:pt x="1792" y="1627"/>
                  <a:pt x="1818" y="1606"/>
                </a:cubicBezTo>
                <a:lnTo>
                  <a:pt x="2354" y="2235"/>
                </a:lnTo>
                <a:cubicBezTo>
                  <a:pt x="2349" y="2239"/>
                  <a:pt x="2344" y="2245"/>
                  <a:pt x="2341" y="2251"/>
                </a:cubicBezTo>
                <a:lnTo>
                  <a:pt x="1878" y="2025"/>
                </a:lnTo>
                <a:cubicBezTo>
                  <a:pt x="1881" y="2016"/>
                  <a:pt x="1882" y="2007"/>
                  <a:pt x="1882" y="1997"/>
                </a:cubicBezTo>
                <a:cubicBezTo>
                  <a:pt x="1879" y="1956"/>
                  <a:pt x="1844" y="1925"/>
                  <a:pt x="1803" y="1928"/>
                </a:cubicBezTo>
                <a:cubicBezTo>
                  <a:pt x="1762" y="1931"/>
                  <a:pt x="1731" y="1966"/>
                  <a:pt x="1734" y="2007"/>
                </a:cubicBezTo>
                <a:lnTo>
                  <a:pt x="1735" y="2011"/>
                </a:lnTo>
                <a:lnTo>
                  <a:pt x="1611" y="2034"/>
                </a:lnTo>
                <a:cubicBezTo>
                  <a:pt x="1605" y="2014"/>
                  <a:pt x="1588" y="1997"/>
                  <a:pt x="1566" y="1993"/>
                </a:cubicBezTo>
                <a:cubicBezTo>
                  <a:pt x="1533" y="1986"/>
                  <a:pt x="1501" y="2007"/>
                  <a:pt x="1494" y="2040"/>
                </a:cubicBezTo>
                <a:cubicBezTo>
                  <a:pt x="1488" y="2073"/>
                  <a:pt x="1509" y="2105"/>
                  <a:pt x="1542" y="2111"/>
                </a:cubicBezTo>
                <a:cubicBezTo>
                  <a:pt x="1574" y="2118"/>
                  <a:pt x="1606" y="2097"/>
                  <a:pt x="1613" y="2064"/>
                </a:cubicBezTo>
                <a:cubicBezTo>
                  <a:pt x="1614" y="2059"/>
                  <a:pt x="1614" y="2053"/>
                  <a:pt x="1614" y="2048"/>
                </a:cubicBezTo>
                <a:lnTo>
                  <a:pt x="1738" y="2025"/>
                </a:lnTo>
                <a:cubicBezTo>
                  <a:pt x="1748" y="2056"/>
                  <a:pt x="1778" y="2078"/>
                  <a:pt x="1813" y="2075"/>
                </a:cubicBezTo>
                <a:cubicBezTo>
                  <a:pt x="1839" y="2074"/>
                  <a:pt x="1860" y="2059"/>
                  <a:pt x="1872" y="2038"/>
                </a:cubicBezTo>
                <a:lnTo>
                  <a:pt x="2334" y="2263"/>
                </a:lnTo>
                <a:cubicBezTo>
                  <a:pt x="2333" y="2267"/>
                  <a:pt x="2332" y="2270"/>
                  <a:pt x="2331" y="2273"/>
                </a:cubicBezTo>
                <a:cubicBezTo>
                  <a:pt x="2319" y="2316"/>
                  <a:pt x="2345" y="2361"/>
                  <a:pt x="2388" y="2372"/>
                </a:cubicBezTo>
                <a:cubicBezTo>
                  <a:pt x="2422" y="2381"/>
                  <a:pt x="2459" y="2367"/>
                  <a:pt x="2478" y="2337"/>
                </a:cubicBezTo>
                <a:cubicBezTo>
                  <a:pt x="2481" y="2332"/>
                  <a:pt x="2483" y="2327"/>
                  <a:pt x="2485" y="2322"/>
                </a:cubicBezTo>
                <a:lnTo>
                  <a:pt x="2666" y="2369"/>
                </a:lnTo>
                <a:cubicBezTo>
                  <a:pt x="2663" y="2390"/>
                  <a:pt x="2671" y="2412"/>
                  <a:pt x="2689" y="2426"/>
                </a:cubicBezTo>
                <a:cubicBezTo>
                  <a:pt x="2715" y="2446"/>
                  <a:pt x="2753" y="2441"/>
                  <a:pt x="2773" y="2415"/>
                </a:cubicBezTo>
                <a:cubicBezTo>
                  <a:pt x="2794" y="2389"/>
                  <a:pt x="2789" y="2351"/>
                  <a:pt x="2763" y="2330"/>
                </a:cubicBezTo>
                <a:cubicBezTo>
                  <a:pt x="2737" y="2310"/>
                  <a:pt x="2699" y="2315"/>
                  <a:pt x="2678" y="2341"/>
                </a:cubicBezTo>
                <a:cubicBezTo>
                  <a:pt x="2675" y="2345"/>
                  <a:pt x="2672" y="2350"/>
                  <a:pt x="2670" y="2355"/>
                </a:cubicBezTo>
                <a:lnTo>
                  <a:pt x="2489" y="2308"/>
                </a:lnTo>
                <a:cubicBezTo>
                  <a:pt x="2492" y="2289"/>
                  <a:pt x="2489" y="2270"/>
                  <a:pt x="2479" y="2253"/>
                </a:cubicBezTo>
                <a:cubicBezTo>
                  <a:pt x="2468" y="2235"/>
                  <a:pt x="2451" y="2221"/>
                  <a:pt x="2430" y="2216"/>
                </a:cubicBezTo>
                <a:cubicBezTo>
                  <a:pt x="2408" y="2210"/>
                  <a:pt x="2384" y="2214"/>
                  <a:pt x="2366" y="2226"/>
                </a:cubicBezTo>
                <a:lnTo>
                  <a:pt x="1829" y="1596"/>
                </a:lnTo>
                <a:cubicBezTo>
                  <a:pt x="1907" y="1527"/>
                  <a:pt x="1941" y="1416"/>
                  <a:pt x="1909" y="1310"/>
                </a:cubicBezTo>
                <a:cubicBezTo>
                  <a:pt x="1889" y="1248"/>
                  <a:pt x="1850" y="1198"/>
                  <a:pt x="1800" y="1164"/>
                </a:cubicBezTo>
                <a:lnTo>
                  <a:pt x="2200" y="542"/>
                </a:lnTo>
                <a:cubicBezTo>
                  <a:pt x="2214" y="546"/>
                  <a:pt x="2229" y="547"/>
                  <a:pt x="2244" y="543"/>
                </a:cubicBezTo>
                <a:cubicBezTo>
                  <a:pt x="2264" y="538"/>
                  <a:pt x="2281" y="525"/>
                  <a:pt x="2292" y="507"/>
                </a:cubicBezTo>
                <a:cubicBezTo>
                  <a:pt x="2304" y="488"/>
                  <a:pt x="2307" y="466"/>
                  <a:pt x="2302" y="444"/>
                </a:cubicBezTo>
                <a:cubicBezTo>
                  <a:pt x="2300" y="436"/>
                  <a:pt x="2296" y="429"/>
                  <a:pt x="2292" y="422"/>
                </a:cubicBezTo>
                <a:lnTo>
                  <a:pt x="2710" y="105"/>
                </a:lnTo>
                <a:cubicBezTo>
                  <a:pt x="2725" y="124"/>
                  <a:pt x="2751" y="133"/>
                  <a:pt x="2776" y="125"/>
                </a:cubicBezTo>
                <a:cubicBezTo>
                  <a:pt x="2808" y="114"/>
                  <a:pt x="2825" y="80"/>
                  <a:pt x="2814" y="48"/>
                </a:cubicBezTo>
                <a:cubicBezTo>
                  <a:pt x="2803" y="17"/>
                  <a:pt x="2769" y="0"/>
                  <a:pt x="2738" y="10"/>
                </a:cubicBezTo>
                <a:moveTo>
                  <a:pt x="768" y="1554"/>
                </a:moveTo>
                <a:cubicBezTo>
                  <a:pt x="698" y="1576"/>
                  <a:pt x="622" y="1536"/>
                  <a:pt x="601" y="1466"/>
                </a:cubicBezTo>
                <a:cubicBezTo>
                  <a:pt x="589" y="1429"/>
                  <a:pt x="594" y="1388"/>
                  <a:pt x="615" y="1355"/>
                </a:cubicBezTo>
                <a:cubicBezTo>
                  <a:pt x="632" y="1328"/>
                  <a:pt x="658" y="1307"/>
                  <a:pt x="689" y="1298"/>
                </a:cubicBezTo>
                <a:cubicBezTo>
                  <a:pt x="760" y="1276"/>
                  <a:pt x="835" y="1316"/>
                  <a:pt x="857" y="1386"/>
                </a:cubicBezTo>
                <a:cubicBezTo>
                  <a:pt x="868" y="1423"/>
                  <a:pt x="863" y="1464"/>
                  <a:pt x="843" y="1497"/>
                </a:cubicBezTo>
                <a:cubicBezTo>
                  <a:pt x="826" y="1524"/>
                  <a:pt x="799" y="1544"/>
                  <a:pt x="768" y="1554"/>
                </a:cubicBezTo>
                <a:close/>
                <a:moveTo>
                  <a:pt x="2426" y="2230"/>
                </a:moveTo>
                <a:cubicBezTo>
                  <a:pt x="2444" y="2234"/>
                  <a:pt x="2458" y="2245"/>
                  <a:pt x="2467" y="2261"/>
                </a:cubicBezTo>
                <a:cubicBezTo>
                  <a:pt x="2476" y="2276"/>
                  <a:pt x="2478" y="2294"/>
                  <a:pt x="2474" y="2311"/>
                </a:cubicBezTo>
                <a:cubicBezTo>
                  <a:pt x="2472" y="2318"/>
                  <a:pt x="2469" y="2324"/>
                  <a:pt x="2466" y="2329"/>
                </a:cubicBezTo>
                <a:cubicBezTo>
                  <a:pt x="2451" y="2354"/>
                  <a:pt x="2420" y="2366"/>
                  <a:pt x="2392" y="2358"/>
                </a:cubicBezTo>
                <a:cubicBezTo>
                  <a:pt x="2356" y="2349"/>
                  <a:pt x="2335" y="2312"/>
                  <a:pt x="2345" y="2277"/>
                </a:cubicBezTo>
                <a:cubicBezTo>
                  <a:pt x="2346" y="2270"/>
                  <a:pt x="2349" y="2264"/>
                  <a:pt x="2352" y="2259"/>
                </a:cubicBezTo>
                <a:cubicBezTo>
                  <a:pt x="2368" y="2234"/>
                  <a:pt x="2398" y="2222"/>
                  <a:pt x="2426" y="2230"/>
                </a:cubicBezTo>
                <a:close/>
                <a:moveTo>
                  <a:pt x="2288" y="448"/>
                </a:moveTo>
                <a:cubicBezTo>
                  <a:pt x="2292" y="465"/>
                  <a:pt x="2290" y="484"/>
                  <a:pt x="2280" y="500"/>
                </a:cubicBezTo>
                <a:cubicBezTo>
                  <a:pt x="2271" y="514"/>
                  <a:pt x="2257" y="525"/>
                  <a:pt x="2240" y="529"/>
                </a:cubicBezTo>
                <a:cubicBezTo>
                  <a:pt x="2204" y="538"/>
                  <a:pt x="2168" y="517"/>
                  <a:pt x="2159" y="481"/>
                </a:cubicBezTo>
                <a:cubicBezTo>
                  <a:pt x="2154" y="463"/>
                  <a:pt x="2157" y="445"/>
                  <a:pt x="2166" y="429"/>
                </a:cubicBezTo>
                <a:cubicBezTo>
                  <a:pt x="2173" y="418"/>
                  <a:pt x="2184" y="409"/>
                  <a:pt x="2196" y="404"/>
                </a:cubicBezTo>
                <a:lnTo>
                  <a:pt x="2196" y="404"/>
                </a:lnTo>
                <a:lnTo>
                  <a:pt x="2207" y="400"/>
                </a:lnTo>
                <a:cubicBezTo>
                  <a:pt x="2224" y="396"/>
                  <a:pt x="2242" y="398"/>
                  <a:pt x="2257" y="407"/>
                </a:cubicBezTo>
                <a:cubicBezTo>
                  <a:pt x="2272" y="416"/>
                  <a:pt x="2283" y="430"/>
                  <a:pt x="2288" y="448"/>
                </a:cubicBezTo>
              </a:path>
            </a:pathLst>
          </a:custGeom>
          <a:solidFill>
            <a:srgbClr val="C8D3D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grpSp>
        <p:nvGrpSpPr>
          <p:cNvPr id="35" name="Google Shape;35;p44"/>
          <p:cNvGrpSpPr/>
          <p:nvPr/>
        </p:nvGrpSpPr>
        <p:grpSpPr>
          <a:xfrm>
            <a:off x="-715024" y="1671219"/>
            <a:ext cx="4169925" cy="3905352"/>
            <a:chOff x="-586420" y="1648608"/>
            <a:chExt cx="4586919" cy="4295887"/>
          </a:xfrm>
        </p:grpSpPr>
        <p:sp>
          <p:nvSpPr>
            <p:cNvPr id="36" name="Google Shape;36;p44"/>
            <p:cNvSpPr/>
            <p:nvPr/>
          </p:nvSpPr>
          <p:spPr>
            <a:xfrm rot="2654194">
              <a:off x="-333967" y="3455480"/>
              <a:ext cx="2264054" cy="1643932"/>
            </a:xfrm>
            <a:custGeom>
              <a:rect b="b" l="l" r="r" t="t"/>
              <a:pathLst>
                <a:path extrusionOk="0" h="1998" w="2752">
                  <a:moveTo>
                    <a:pt x="2577" y="1142"/>
                  </a:moveTo>
                  <a:cubicBezTo>
                    <a:pt x="2543" y="1142"/>
                    <a:pt x="2517" y="1169"/>
                    <a:pt x="2517" y="1203"/>
                  </a:cubicBezTo>
                  <a:cubicBezTo>
                    <a:pt x="2517" y="1208"/>
                    <a:pt x="2518" y="1214"/>
                    <a:pt x="2519" y="1219"/>
                  </a:cubicBezTo>
                  <a:lnTo>
                    <a:pt x="2200" y="1355"/>
                  </a:lnTo>
                  <a:cubicBezTo>
                    <a:pt x="2191" y="1336"/>
                    <a:pt x="2176" y="1321"/>
                    <a:pt x="2156" y="1314"/>
                  </a:cubicBezTo>
                  <a:cubicBezTo>
                    <a:pt x="2136" y="1306"/>
                    <a:pt x="2114" y="1306"/>
                    <a:pt x="2094" y="1315"/>
                  </a:cubicBezTo>
                  <a:cubicBezTo>
                    <a:pt x="2079" y="1321"/>
                    <a:pt x="2066" y="1332"/>
                    <a:pt x="2057" y="1346"/>
                  </a:cubicBezTo>
                  <a:cubicBezTo>
                    <a:pt x="2055" y="1350"/>
                    <a:pt x="2053" y="1353"/>
                    <a:pt x="2052" y="1357"/>
                  </a:cubicBezTo>
                  <a:cubicBezTo>
                    <a:pt x="2006" y="1342"/>
                    <a:pt x="1780" y="1265"/>
                    <a:pt x="1553" y="1190"/>
                  </a:cubicBezTo>
                  <a:cubicBezTo>
                    <a:pt x="1441" y="1152"/>
                    <a:pt x="1354" y="1123"/>
                    <a:pt x="1285" y="1100"/>
                  </a:cubicBezTo>
                  <a:cubicBezTo>
                    <a:pt x="1292" y="1079"/>
                    <a:pt x="1295" y="1056"/>
                    <a:pt x="1295" y="1033"/>
                  </a:cubicBezTo>
                  <a:cubicBezTo>
                    <a:pt x="1294" y="899"/>
                    <a:pt x="1185" y="791"/>
                    <a:pt x="1051" y="791"/>
                  </a:cubicBezTo>
                  <a:cubicBezTo>
                    <a:pt x="973" y="792"/>
                    <a:pt x="904" y="829"/>
                    <a:pt x="860" y="886"/>
                  </a:cubicBezTo>
                  <a:lnTo>
                    <a:pt x="308" y="486"/>
                  </a:lnTo>
                  <a:lnTo>
                    <a:pt x="310" y="483"/>
                  </a:lnTo>
                  <a:cubicBezTo>
                    <a:pt x="319" y="470"/>
                    <a:pt x="323" y="454"/>
                    <a:pt x="323" y="438"/>
                  </a:cubicBezTo>
                  <a:cubicBezTo>
                    <a:pt x="322" y="425"/>
                    <a:pt x="319" y="413"/>
                    <a:pt x="313" y="402"/>
                  </a:cubicBezTo>
                  <a:lnTo>
                    <a:pt x="539" y="250"/>
                  </a:lnTo>
                  <a:cubicBezTo>
                    <a:pt x="545" y="257"/>
                    <a:pt x="552" y="263"/>
                    <a:pt x="562" y="267"/>
                  </a:cubicBezTo>
                  <a:cubicBezTo>
                    <a:pt x="593" y="279"/>
                    <a:pt x="628" y="264"/>
                    <a:pt x="640" y="233"/>
                  </a:cubicBezTo>
                  <a:cubicBezTo>
                    <a:pt x="652" y="202"/>
                    <a:pt x="637" y="167"/>
                    <a:pt x="606" y="154"/>
                  </a:cubicBezTo>
                  <a:cubicBezTo>
                    <a:pt x="575" y="142"/>
                    <a:pt x="540" y="157"/>
                    <a:pt x="528" y="188"/>
                  </a:cubicBezTo>
                  <a:cubicBezTo>
                    <a:pt x="521" y="205"/>
                    <a:pt x="523" y="223"/>
                    <a:pt x="531" y="238"/>
                  </a:cubicBezTo>
                  <a:lnTo>
                    <a:pt x="305" y="390"/>
                  </a:lnTo>
                  <a:cubicBezTo>
                    <a:pt x="290" y="371"/>
                    <a:pt x="266" y="359"/>
                    <a:pt x="240" y="359"/>
                  </a:cubicBezTo>
                  <a:cubicBezTo>
                    <a:pt x="231" y="359"/>
                    <a:pt x="223" y="361"/>
                    <a:pt x="215" y="364"/>
                  </a:cubicBezTo>
                  <a:lnTo>
                    <a:pt x="95" y="113"/>
                  </a:lnTo>
                  <a:cubicBezTo>
                    <a:pt x="113" y="102"/>
                    <a:pt x="125" y="80"/>
                    <a:pt x="123" y="57"/>
                  </a:cubicBezTo>
                  <a:cubicBezTo>
                    <a:pt x="120" y="24"/>
                    <a:pt x="90" y="0"/>
                    <a:pt x="57" y="3"/>
                  </a:cubicBezTo>
                  <a:cubicBezTo>
                    <a:pt x="24" y="6"/>
                    <a:pt x="0" y="35"/>
                    <a:pt x="3" y="68"/>
                  </a:cubicBezTo>
                  <a:cubicBezTo>
                    <a:pt x="6" y="102"/>
                    <a:pt x="35" y="126"/>
                    <a:pt x="68" y="123"/>
                  </a:cubicBezTo>
                  <a:cubicBezTo>
                    <a:pt x="73" y="122"/>
                    <a:pt x="78" y="121"/>
                    <a:pt x="82" y="120"/>
                  </a:cubicBezTo>
                  <a:lnTo>
                    <a:pt x="202" y="370"/>
                  </a:lnTo>
                  <a:cubicBezTo>
                    <a:pt x="190" y="376"/>
                    <a:pt x="180" y="386"/>
                    <a:pt x="172" y="398"/>
                  </a:cubicBezTo>
                  <a:cubicBezTo>
                    <a:pt x="164" y="411"/>
                    <a:pt x="160" y="426"/>
                    <a:pt x="160" y="442"/>
                  </a:cubicBezTo>
                  <a:cubicBezTo>
                    <a:pt x="161" y="464"/>
                    <a:pt x="170" y="484"/>
                    <a:pt x="185" y="499"/>
                  </a:cubicBezTo>
                  <a:cubicBezTo>
                    <a:pt x="201" y="514"/>
                    <a:pt x="222" y="522"/>
                    <a:pt x="243" y="521"/>
                  </a:cubicBezTo>
                  <a:cubicBezTo>
                    <a:pt x="267" y="521"/>
                    <a:pt x="289" y="510"/>
                    <a:pt x="303" y="492"/>
                  </a:cubicBezTo>
                  <a:lnTo>
                    <a:pt x="300" y="497"/>
                  </a:lnTo>
                  <a:lnTo>
                    <a:pt x="852" y="898"/>
                  </a:lnTo>
                  <a:cubicBezTo>
                    <a:pt x="825" y="937"/>
                    <a:pt x="809" y="984"/>
                    <a:pt x="809" y="1035"/>
                  </a:cubicBezTo>
                  <a:cubicBezTo>
                    <a:pt x="810" y="1129"/>
                    <a:pt x="863" y="1209"/>
                    <a:pt x="940" y="1250"/>
                  </a:cubicBezTo>
                  <a:lnTo>
                    <a:pt x="787" y="1560"/>
                  </a:lnTo>
                  <a:cubicBezTo>
                    <a:pt x="754" y="1544"/>
                    <a:pt x="716" y="1540"/>
                    <a:pt x="678" y="1551"/>
                  </a:cubicBezTo>
                  <a:cubicBezTo>
                    <a:pt x="644" y="1562"/>
                    <a:pt x="614" y="1585"/>
                    <a:pt x="596" y="1615"/>
                  </a:cubicBezTo>
                  <a:cubicBezTo>
                    <a:pt x="591" y="1622"/>
                    <a:pt x="588" y="1630"/>
                    <a:pt x="584" y="1638"/>
                  </a:cubicBezTo>
                  <a:lnTo>
                    <a:pt x="152" y="1492"/>
                  </a:lnTo>
                  <a:cubicBezTo>
                    <a:pt x="156" y="1476"/>
                    <a:pt x="154" y="1460"/>
                    <a:pt x="145" y="1445"/>
                  </a:cubicBezTo>
                  <a:cubicBezTo>
                    <a:pt x="128" y="1417"/>
                    <a:pt x="91" y="1408"/>
                    <a:pt x="62" y="1425"/>
                  </a:cubicBezTo>
                  <a:cubicBezTo>
                    <a:pt x="34" y="1443"/>
                    <a:pt x="25" y="1480"/>
                    <a:pt x="42" y="1508"/>
                  </a:cubicBezTo>
                  <a:cubicBezTo>
                    <a:pt x="60" y="1537"/>
                    <a:pt x="97" y="1546"/>
                    <a:pt x="125" y="1528"/>
                  </a:cubicBezTo>
                  <a:cubicBezTo>
                    <a:pt x="135" y="1522"/>
                    <a:pt x="142" y="1514"/>
                    <a:pt x="147" y="1505"/>
                  </a:cubicBezTo>
                  <a:lnTo>
                    <a:pt x="580" y="1651"/>
                  </a:lnTo>
                  <a:cubicBezTo>
                    <a:pt x="571" y="1679"/>
                    <a:pt x="571" y="1709"/>
                    <a:pt x="580" y="1737"/>
                  </a:cubicBezTo>
                  <a:cubicBezTo>
                    <a:pt x="604" y="1815"/>
                    <a:pt x="687" y="1859"/>
                    <a:pt x="765" y="1835"/>
                  </a:cubicBezTo>
                  <a:cubicBezTo>
                    <a:pt x="800" y="1824"/>
                    <a:pt x="829" y="1802"/>
                    <a:pt x="848" y="1771"/>
                  </a:cubicBezTo>
                  <a:cubicBezTo>
                    <a:pt x="870" y="1735"/>
                    <a:pt x="876" y="1690"/>
                    <a:pt x="864" y="1649"/>
                  </a:cubicBezTo>
                  <a:cubicBezTo>
                    <a:pt x="853" y="1614"/>
                    <a:pt x="829" y="1585"/>
                    <a:pt x="800" y="1567"/>
                  </a:cubicBezTo>
                  <a:lnTo>
                    <a:pt x="953" y="1256"/>
                  </a:lnTo>
                  <a:cubicBezTo>
                    <a:pt x="984" y="1269"/>
                    <a:pt x="1018" y="1277"/>
                    <a:pt x="1053" y="1277"/>
                  </a:cubicBezTo>
                  <a:cubicBezTo>
                    <a:pt x="1159" y="1276"/>
                    <a:pt x="1248" y="1208"/>
                    <a:pt x="1281" y="1114"/>
                  </a:cubicBezTo>
                  <a:cubicBezTo>
                    <a:pt x="1504" y="1188"/>
                    <a:pt x="1833" y="1299"/>
                    <a:pt x="2047" y="1371"/>
                  </a:cubicBezTo>
                  <a:cubicBezTo>
                    <a:pt x="2043" y="1387"/>
                    <a:pt x="2045" y="1405"/>
                    <a:pt x="2052" y="1421"/>
                  </a:cubicBezTo>
                  <a:cubicBezTo>
                    <a:pt x="2060" y="1441"/>
                    <a:pt x="2076" y="1457"/>
                    <a:pt x="2096" y="1465"/>
                  </a:cubicBezTo>
                  <a:cubicBezTo>
                    <a:pt x="2117" y="1473"/>
                    <a:pt x="2139" y="1472"/>
                    <a:pt x="2158" y="1464"/>
                  </a:cubicBezTo>
                  <a:cubicBezTo>
                    <a:pt x="2165" y="1460"/>
                    <a:pt x="2172" y="1456"/>
                    <a:pt x="2178" y="1452"/>
                  </a:cubicBezTo>
                  <a:cubicBezTo>
                    <a:pt x="2309" y="1583"/>
                    <a:pt x="2539" y="1801"/>
                    <a:pt x="2636" y="1892"/>
                  </a:cubicBezTo>
                  <a:cubicBezTo>
                    <a:pt x="2622" y="1910"/>
                    <a:pt x="2618" y="1935"/>
                    <a:pt x="2630" y="1957"/>
                  </a:cubicBezTo>
                  <a:cubicBezTo>
                    <a:pt x="2645" y="1987"/>
                    <a:pt x="2681" y="1998"/>
                    <a:pt x="2711" y="1983"/>
                  </a:cubicBezTo>
                  <a:cubicBezTo>
                    <a:pt x="2741" y="1967"/>
                    <a:pt x="2752" y="1931"/>
                    <a:pt x="2737" y="1901"/>
                  </a:cubicBezTo>
                  <a:cubicBezTo>
                    <a:pt x="2721" y="1872"/>
                    <a:pt x="2685" y="1860"/>
                    <a:pt x="2655" y="1876"/>
                  </a:cubicBezTo>
                  <a:cubicBezTo>
                    <a:pt x="2652" y="1877"/>
                    <a:pt x="2649" y="1880"/>
                    <a:pt x="2646" y="1882"/>
                  </a:cubicBezTo>
                  <a:cubicBezTo>
                    <a:pt x="2549" y="1791"/>
                    <a:pt x="2319" y="1573"/>
                    <a:pt x="2188" y="1442"/>
                  </a:cubicBezTo>
                  <a:cubicBezTo>
                    <a:pt x="2191" y="1439"/>
                    <a:pt x="2193" y="1435"/>
                    <a:pt x="2195" y="1432"/>
                  </a:cubicBezTo>
                  <a:cubicBezTo>
                    <a:pt x="2207" y="1413"/>
                    <a:pt x="2210" y="1390"/>
                    <a:pt x="2205" y="1369"/>
                  </a:cubicBezTo>
                  <a:lnTo>
                    <a:pt x="2525" y="1232"/>
                  </a:lnTo>
                  <a:cubicBezTo>
                    <a:pt x="2536" y="1250"/>
                    <a:pt x="2555" y="1263"/>
                    <a:pt x="2578" y="1262"/>
                  </a:cubicBezTo>
                  <a:cubicBezTo>
                    <a:pt x="2611" y="1262"/>
                    <a:pt x="2638" y="1235"/>
                    <a:pt x="2637" y="1202"/>
                  </a:cubicBezTo>
                  <a:cubicBezTo>
                    <a:pt x="2637" y="1168"/>
                    <a:pt x="2610" y="1142"/>
                    <a:pt x="2577" y="1142"/>
                  </a:cubicBezTo>
                  <a:moveTo>
                    <a:pt x="243" y="507"/>
                  </a:moveTo>
                  <a:cubicBezTo>
                    <a:pt x="225" y="507"/>
                    <a:pt x="208" y="501"/>
                    <a:pt x="195" y="489"/>
                  </a:cubicBezTo>
                  <a:cubicBezTo>
                    <a:pt x="183" y="476"/>
                    <a:pt x="175" y="460"/>
                    <a:pt x="175" y="442"/>
                  </a:cubicBezTo>
                  <a:cubicBezTo>
                    <a:pt x="174" y="429"/>
                    <a:pt x="178" y="416"/>
                    <a:pt x="185" y="405"/>
                  </a:cubicBezTo>
                  <a:cubicBezTo>
                    <a:pt x="197" y="386"/>
                    <a:pt x="217" y="374"/>
                    <a:pt x="240" y="374"/>
                  </a:cubicBezTo>
                  <a:cubicBezTo>
                    <a:pt x="277" y="373"/>
                    <a:pt x="307" y="402"/>
                    <a:pt x="308" y="439"/>
                  </a:cubicBezTo>
                  <a:cubicBezTo>
                    <a:pt x="308" y="452"/>
                    <a:pt x="305" y="464"/>
                    <a:pt x="298" y="475"/>
                  </a:cubicBezTo>
                  <a:cubicBezTo>
                    <a:pt x="286" y="495"/>
                    <a:pt x="266" y="506"/>
                    <a:pt x="243" y="507"/>
                  </a:cubicBezTo>
                  <a:moveTo>
                    <a:pt x="850" y="1654"/>
                  </a:moveTo>
                  <a:cubicBezTo>
                    <a:pt x="861" y="1691"/>
                    <a:pt x="856" y="1731"/>
                    <a:pt x="836" y="1764"/>
                  </a:cubicBezTo>
                  <a:cubicBezTo>
                    <a:pt x="819" y="1791"/>
                    <a:pt x="792" y="1812"/>
                    <a:pt x="761" y="1821"/>
                  </a:cubicBezTo>
                  <a:cubicBezTo>
                    <a:pt x="691" y="1843"/>
                    <a:pt x="615" y="1803"/>
                    <a:pt x="594" y="1733"/>
                  </a:cubicBezTo>
                  <a:cubicBezTo>
                    <a:pt x="585" y="1705"/>
                    <a:pt x="586" y="1676"/>
                    <a:pt x="595" y="1649"/>
                  </a:cubicBezTo>
                  <a:lnTo>
                    <a:pt x="596" y="1648"/>
                  </a:lnTo>
                  <a:cubicBezTo>
                    <a:pt x="599" y="1639"/>
                    <a:pt x="603" y="1631"/>
                    <a:pt x="608" y="1623"/>
                  </a:cubicBezTo>
                  <a:cubicBezTo>
                    <a:pt x="625" y="1595"/>
                    <a:pt x="651" y="1575"/>
                    <a:pt x="682" y="1565"/>
                  </a:cubicBezTo>
                  <a:cubicBezTo>
                    <a:pt x="753" y="1543"/>
                    <a:pt x="828" y="1583"/>
                    <a:pt x="850" y="1654"/>
                  </a:cubicBezTo>
                  <a:close/>
                  <a:moveTo>
                    <a:pt x="2183" y="1424"/>
                  </a:moveTo>
                  <a:cubicBezTo>
                    <a:pt x="2176" y="1436"/>
                    <a:pt x="2165" y="1445"/>
                    <a:pt x="2153" y="1450"/>
                  </a:cubicBezTo>
                  <a:cubicBezTo>
                    <a:pt x="2136" y="1457"/>
                    <a:pt x="2118" y="1458"/>
                    <a:pt x="2102" y="1451"/>
                  </a:cubicBezTo>
                  <a:cubicBezTo>
                    <a:pt x="2085" y="1445"/>
                    <a:pt x="2072" y="1432"/>
                    <a:pt x="2065" y="1416"/>
                  </a:cubicBezTo>
                  <a:cubicBezTo>
                    <a:pt x="2056" y="1396"/>
                    <a:pt x="2058" y="1373"/>
                    <a:pt x="2069" y="1354"/>
                  </a:cubicBezTo>
                  <a:cubicBezTo>
                    <a:pt x="2077" y="1342"/>
                    <a:pt x="2087" y="1333"/>
                    <a:pt x="2100" y="1328"/>
                  </a:cubicBezTo>
                  <a:cubicBezTo>
                    <a:pt x="2116" y="1321"/>
                    <a:pt x="2134" y="1321"/>
                    <a:pt x="2151" y="1327"/>
                  </a:cubicBezTo>
                  <a:cubicBezTo>
                    <a:pt x="2167" y="1334"/>
                    <a:pt x="2180" y="1346"/>
                    <a:pt x="2187" y="1363"/>
                  </a:cubicBezTo>
                  <a:cubicBezTo>
                    <a:pt x="2196" y="1383"/>
                    <a:pt x="2194" y="1406"/>
                    <a:pt x="2183" y="1424"/>
                  </a:cubicBezTo>
                </a:path>
              </a:pathLst>
            </a:custGeom>
            <a:solidFill>
              <a:srgbClr val="C8D3D8">
                <a:alpha val="26274"/>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37" name="Google Shape;37;p44"/>
            <p:cNvSpPr/>
            <p:nvPr/>
          </p:nvSpPr>
          <p:spPr>
            <a:xfrm rot="2654194">
              <a:off x="-31981" y="1854504"/>
              <a:ext cx="1138472" cy="1348798"/>
            </a:xfrm>
            <a:custGeom>
              <a:rect b="b" l="l" r="r" t="t"/>
              <a:pathLst>
                <a:path extrusionOk="0" h="1640" w="1384">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rgbClr val="C8D3D8">
                <a:alpha val="26274"/>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38" name="Google Shape;38;p44"/>
            <p:cNvSpPr/>
            <p:nvPr/>
          </p:nvSpPr>
          <p:spPr>
            <a:xfrm rot="2654194">
              <a:off x="263870" y="2526575"/>
              <a:ext cx="3276479" cy="2650851"/>
            </a:xfrm>
            <a:custGeom>
              <a:rect b="b" l="l" r="r" t="t"/>
              <a:pathLst>
                <a:path extrusionOk="0" h="3221" w="3984">
                  <a:moveTo>
                    <a:pt x="3893" y="359"/>
                  </a:moveTo>
                  <a:cubicBezTo>
                    <a:pt x="3878" y="364"/>
                    <a:pt x="3865" y="375"/>
                    <a:pt x="3856" y="388"/>
                  </a:cubicBezTo>
                  <a:cubicBezTo>
                    <a:pt x="3846" y="405"/>
                    <a:pt x="3843" y="425"/>
                    <a:pt x="3849" y="444"/>
                  </a:cubicBezTo>
                  <a:lnTo>
                    <a:pt x="3850" y="447"/>
                  </a:lnTo>
                  <a:lnTo>
                    <a:pt x="3469" y="613"/>
                  </a:lnTo>
                  <a:cubicBezTo>
                    <a:pt x="3465" y="604"/>
                    <a:pt x="3459" y="596"/>
                    <a:pt x="3452" y="590"/>
                  </a:cubicBezTo>
                  <a:lnTo>
                    <a:pt x="3549" y="469"/>
                  </a:lnTo>
                  <a:cubicBezTo>
                    <a:pt x="3563" y="478"/>
                    <a:pt x="3581" y="481"/>
                    <a:pt x="3599" y="476"/>
                  </a:cubicBezTo>
                  <a:cubicBezTo>
                    <a:pt x="3630" y="466"/>
                    <a:pt x="3648" y="432"/>
                    <a:pt x="3638" y="400"/>
                  </a:cubicBezTo>
                  <a:cubicBezTo>
                    <a:pt x="3628" y="368"/>
                    <a:pt x="3594" y="351"/>
                    <a:pt x="3562" y="361"/>
                  </a:cubicBezTo>
                  <a:cubicBezTo>
                    <a:pt x="3530" y="371"/>
                    <a:pt x="3513" y="405"/>
                    <a:pt x="3523" y="437"/>
                  </a:cubicBezTo>
                  <a:cubicBezTo>
                    <a:pt x="3526" y="446"/>
                    <a:pt x="3531" y="454"/>
                    <a:pt x="3537" y="460"/>
                  </a:cubicBezTo>
                  <a:lnTo>
                    <a:pt x="3441" y="581"/>
                  </a:lnTo>
                  <a:cubicBezTo>
                    <a:pt x="3428" y="572"/>
                    <a:pt x="3413" y="567"/>
                    <a:pt x="3397" y="566"/>
                  </a:cubicBezTo>
                  <a:cubicBezTo>
                    <a:pt x="3348" y="563"/>
                    <a:pt x="3306" y="599"/>
                    <a:pt x="3303" y="648"/>
                  </a:cubicBezTo>
                  <a:cubicBezTo>
                    <a:pt x="3300" y="689"/>
                    <a:pt x="3326" y="726"/>
                    <a:pt x="3364" y="738"/>
                  </a:cubicBezTo>
                  <a:lnTo>
                    <a:pt x="3248" y="1238"/>
                  </a:lnTo>
                  <a:lnTo>
                    <a:pt x="3244" y="1237"/>
                  </a:lnTo>
                  <a:cubicBezTo>
                    <a:pt x="3233" y="1235"/>
                    <a:pt x="3222" y="1235"/>
                    <a:pt x="3212" y="1236"/>
                  </a:cubicBezTo>
                  <a:lnTo>
                    <a:pt x="3067" y="735"/>
                  </a:lnTo>
                  <a:cubicBezTo>
                    <a:pt x="3087" y="726"/>
                    <a:pt x="3101" y="707"/>
                    <a:pt x="3102" y="685"/>
                  </a:cubicBezTo>
                  <a:cubicBezTo>
                    <a:pt x="3103" y="672"/>
                    <a:pt x="3100" y="660"/>
                    <a:pt x="3094" y="650"/>
                  </a:cubicBezTo>
                  <a:cubicBezTo>
                    <a:pt x="3118" y="627"/>
                    <a:pt x="3139" y="601"/>
                    <a:pt x="3157" y="573"/>
                  </a:cubicBezTo>
                  <a:cubicBezTo>
                    <a:pt x="3194" y="513"/>
                    <a:pt x="3213" y="444"/>
                    <a:pt x="3213" y="374"/>
                  </a:cubicBezTo>
                  <a:cubicBezTo>
                    <a:pt x="3212" y="168"/>
                    <a:pt x="3043" y="0"/>
                    <a:pt x="2837" y="1"/>
                  </a:cubicBezTo>
                  <a:cubicBezTo>
                    <a:pt x="2707" y="2"/>
                    <a:pt x="2588" y="68"/>
                    <a:pt x="2520" y="179"/>
                  </a:cubicBezTo>
                  <a:cubicBezTo>
                    <a:pt x="2483" y="239"/>
                    <a:pt x="2464" y="307"/>
                    <a:pt x="2464" y="378"/>
                  </a:cubicBezTo>
                  <a:cubicBezTo>
                    <a:pt x="2464" y="391"/>
                    <a:pt x="2465" y="405"/>
                    <a:pt x="2467" y="418"/>
                  </a:cubicBezTo>
                  <a:cubicBezTo>
                    <a:pt x="2445" y="426"/>
                    <a:pt x="2429" y="446"/>
                    <a:pt x="2427" y="471"/>
                  </a:cubicBezTo>
                  <a:cubicBezTo>
                    <a:pt x="2427" y="476"/>
                    <a:pt x="2427" y="480"/>
                    <a:pt x="2428" y="484"/>
                  </a:cubicBezTo>
                  <a:lnTo>
                    <a:pt x="1611" y="714"/>
                  </a:lnTo>
                  <a:cubicBezTo>
                    <a:pt x="1601" y="684"/>
                    <a:pt x="1581" y="659"/>
                    <a:pt x="1554" y="643"/>
                  </a:cubicBezTo>
                  <a:cubicBezTo>
                    <a:pt x="1492" y="606"/>
                    <a:pt x="1410" y="626"/>
                    <a:pt x="1372" y="687"/>
                  </a:cubicBezTo>
                  <a:lnTo>
                    <a:pt x="1371" y="689"/>
                  </a:lnTo>
                  <a:cubicBezTo>
                    <a:pt x="1353" y="720"/>
                    <a:pt x="1348" y="756"/>
                    <a:pt x="1356" y="790"/>
                  </a:cubicBezTo>
                  <a:cubicBezTo>
                    <a:pt x="1358" y="795"/>
                    <a:pt x="1360" y="800"/>
                    <a:pt x="1361" y="805"/>
                  </a:cubicBezTo>
                  <a:lnTo>
                    <a:pt x="864" y="1044"/>
                  </a:lnTo>
                  <a:cubicBezTo>
                    <a:pt x="854" y="1027"/>
                    <a:pt x="838" y="1013"/>
                    <a:pt x="819" y="1006"/>
                  </a:cubicBezTo>
                  <a:lnTo>
                    <a:pt x="967" y="488"/>
                  </a:lnTo>
                  <a:lnTo>
                    <a:pt x="971" y="488"/>
                  </a:lnTo>
                  <a:cubicBezTo>
                    <a:pt x="1004" y="490"/>
                    <a:pt x="1032" y="465"/>
                    <a:pt x="1035" y="432"/>
                  </a:cubicBezTo>
                  <a:cubicBezTo>
                    <a:pt x="1037" y="399"/>
                    <a:pt x="1012" y="370"/>
                    <a:pt x="978" y="368"/>
                  </a:cubicBezTo>
                  <a:cubicBezTo>
                    <a:pt x="945" y="366"/>
                    <a:pt x="916" y="391"/>
                    <a:pt x="914" y="424"/>
                  </a:cubicBezTo>
                  <a:cubicBezTo>
                    <a:pt x="912" y="451"/>
                    <a:pt x="929" y="475"/>
                    <a:pt x="953" y="484"/>
                  </a:cubicBezTo>
                  <a:lnTo>
                    <a:pt x="805" y="1002"/>
                  </a:lnTo>
                  <a:cubicBezTo>
                    <a:pt x="802" y="1002"/>
                    <a:pt x="798" y="1001"/>
                    <a:pt x="794" y="1001"/>
                  </a:cubicBezTo>
                  <a:cubicBezTo>
                    <a:pt x="747" y="998"/>
                    <a:pt x="707" y="1032"/>
                    <a:pt x="701" y="1078"/>
                  </a:cubicBezTo>
                  <a:lnTo>
                    <a:pt x="137" y="1051"/>
                  </a:lnTo>
                  <a:cubicBezTo>
                    <a:pt x="137" y="1046"/>
                    <a:pt x="136" y="1042"/>
                    <a:pt x="135" y="1037"/>
                  </a:cubicBezTo>
                  <a:cubicBezTo>
                    <a:pt x="127" y="1001"/>
                    <a:pt x="90" y="978"/>
                    <a:pt x="54" y="987"/>
                  </a:cubicBezTo>
                  <a:cubicBezTo>
                    <a:pt x="37" y="991"/>
                    <a:pt x="22" y="1002"/>
                    <a:pt x="12" y="1017"/>
                  </a:cubicBezTo>
                  <a:cubicBezTo>
                    <a:pt x="3" y="1032"/>
                    <a:pt x="0" y="1051"/>
                    <a:pt x="4" y="1068"/>
                  </a:cubicBezTo>
                  <a:cubicBezTo>
                    <a:pt x="12" y="1104"/>
                    <a:pt x="49" y="1127"/>
                    <a:pt x="85" y="1118"/>
                  </a:cubicBezTo>
                  <a:cubicBezTo>
                    <a:pt x="103" y="1114"/>
                    <a:pt x="117" y="1104"/>
                    <a:pt x="127" y="1088"/>
                  </a:cubicBezTo>
                  <a:cubicBezTo>
                    <a:pt x="131" y="1081"/>
                    <a:pt x="134" y="1073"/>
                    <a:pt x="136" y="1065"/>
                  </a:cubicBezTo>
                  <a:lnTo>
                    <a:pt x="700" y="1092"/>
                  </a:lnTo>
                  <a:cubicBezTo>
                    <a:pt x="701" y="1137"/>
                    <a:pt x="737" y="1174"/>
                    <a:pt x="783" y="1177"/>
                  </a:cubicBezTo>
                  <a:cubicBezTo>
                    <a:pt x="831" y="1180"/>
                    <a:pt x="873" y="1143"/>
                    <a:pt x="876" y="1095"/>
                  </a:cubicBezTo>
                  <a:cubicBezTo>
                    <a:pt x="877" y="1082"/>
                    <a:pt x="875" y="1069"/>
                    <a:pt x="871" y="1057"/>
                  </a:cubicBezTo>
                  <a:lnTo>
                    <a:pt x="1367" y="818"/>
                  </a:lnTo>
                  <a:cubicBezTo>
                    <a:pt x="1379" y="840"/>
                    <a:pt x="1396" y="859"/>
                    <a:pt x="1417" y="872"/>
                  </a:cubicBezTo>
                  <a:cubicBezTo>
                    <a:pt x="1427" y="878"/>
                    <a:pt x="1438" y="882"/>
                    <a:pt x="1448" y="885"/>
                  </a:cubicBezTo>
                  <a:lnTo>
                    <a:pt x="1338" y="1305"/>
                  </a:lnTo>
                  <a:cubicBezTo>
                    <a:pt x="1330" y="1303"/>
                    <a:pt x="1321" y="1302"/>
                    <a:pt x="1312" y="1302"/>
                  </a:cubicBezTo>
                  <a:cubicBezTo>
                    <a:pt x="1242" y="1302"/>
                    <a:pt x="1186" y="1359"/>
                    <a:pt x="1187" y="1428"/>
                  </a:cubicBezTo>
                  <a:cubicBezTo>
                    <a:pt x="1187" y="1449"/>
                    <a:pt x="1192" y="1468"/>
                    <a:pt x="1201" y="1485"/>
                  </a:cubicBezTo>
                  <a:lnTo>
                    <a:pt x="523" y="1885"/>
                  </a:lnTo>
                  <a:lnTo>
                    <a:pt x="522" y="1882"/>
                  </a:lnTo>
                  <a:cubicBezTo>
                    <a:pt x="511" y="1868"/>
                    <a:pt x="496" y="1859"/>
                    <a:pt x="478" y="1856"/>
                  </a:cubicBezTo>
                  <a:cubicBezTo>
                    <a:pt x="451" y="1852"/>
                    <a:pt x="425" y="1865"/>
                    <a:pt x="411" y="1887"/>
                  </a:cubicBezTo>
                  <a:cubicBezTo>
                    <a:pt x="406" y="1895"/>
                    <a:pt x="403" y="1904"/>
                    <a:pt x="401" y="1913"/>
                  </a:cubicBezTo>
                  <a:cubicBezTo>
                    <a:pt x="396" y="1950"/>
                    <a:pt x="422" y="1984"/>
                    <a:pt x="458" y="1990"/>
                  </a:cubicBezTo>
                  <a:cubicBezTo>
                    <a:pt x="485" y="1994"/>
                    <a:pt x="511" y="1981"/>
                    <a:pt x="526" y="1958"/>
                  </a:cubicBezTo>
                  <a:cubicBezTo>
                    <a:pt x="530" y="1950"/>
                    <a:pt x="534" y="1942"/>
                    <a:pt x="535" y="1933"/>
                  </a:cubicBezTo>
                  <a:cubicBezTo>
                    <a:pt x="537" y="1920"/>
                    <a:pt x="535" y="1908"/>
                    <a:pt x="530" y="1897"/>
                  </a:cubicBezTo>
                  <a:lnTo>
                    <a:pt x="1208" y="1498"/>
                  </a:lnTo>
                  <a:cubicBezTo>
                    <a:pt x="1230" y="1531"/>
                    <a:pt x="1267" y="1553"/>
                    <a:pt x="1309" y="1554"/>
                  </a:cubicBezTo>
                  <a:lnTo>
                    <a:pt x="1315" y="1764"/>
                  </a:lnTo>
                  <a:cubicBezTo>
                    <a:pt x="1289" y="1769"/>
                    <a:pt x="1268" y="1791"/>
                    <a:pt x="1266" y="1819"/>
                  </a:cubicBezTo>
                  <a:lnTo>
                    <a:pt x="1266" y="1822"/>
                  </a:lnTo>
                  <a:cubicBezTo>
                    <a:pt x="1159" y="1839"/>
                    <a:pt x="1065" y="1901"/>
                    <a:pt x="1007" y="1994"/>
                  </a:cubicBezTo>
                  <a:cubicBezTo>
                    <a:pt x="971" y="2054"/>
                    <a:pt x="951" y="2123"/>
                    <a:pt x="952" y="2193"/>
                  </a:cubicBezTo>
                  <a:cubicBezTo>
                    <a:pt x="953" y="2399"/>
                    <a:pt x="1121" y="2567"/>
                    <a:pt x="1328" y="2566"/>
                  </a:cubicBezTo>
                  <a:cubicBezTo>
                    <a:pt x="1354" y="2565"/>
                    <a:pt x="1379" y="2563"/>
                    <a:pt x="1403" y="2558"/>
                  </a:cubicBezTo>
                  <a:cubicBezTo>
                    <a:pt x="1411" y="2579"/>
                    <a:pt x="1431" y="2595"/>
                    <a:pt x="1455" y="2596"/>
                  </a:cubicBezTo>
                  <a:cubicBezTo>
                    <a:pt x="1462" y="2597"/>
                    <a:pt x="1468" y="2596"/>
                    <a:pt x="1474" y="2594"/>
                  </a:cubicBezTo>
                  <a:lnTo>
                    <a:pt x="1596" y="2920"/>
                  </a:lnTo>
                  <a:cubicBezTo>
                    <a:pt x="1573" y="2931"/>
                    <a:pt x="1553" y="2949"/>
                    <a:pt x="1539" y="2971"/>
                  </a:cubicBezTo>
                  <a:cubicBezTo>
                    <a:pt x="1519" y="3004"/>
                    <a:pt x="1514" y="3043"/>
                    <a:pt x="1525" y="3080"/>
                  </a:cubicBezTo>
                  <a:cubicBezTo>
                    <a:pt x="1535" y="3114"/>
                    <a:pt x="1559" y="3142"/>
                    <a:pt x="1590" y="3159"/>
                  </a:cubicBezTo>
                  <a:cubicBezTo>
                    <a:pt x="1621" y="3175"/>
                    <a:pt x="1657" y="3179"/>
                    <a:pt x="1691" y="3168"/>
                  </a:cubicBezTo>
                  <a:cubicBezTo>
                    <a:pt x="1722" y="3159"/>
                    <a:pt x="1748" y="3138"/>
                    <a:pt x="1765" y="3111"/>
                  </a:cubicBezTo>
                  <a:cubicBezTo>
                    <a:pt x="1784" y="3080"/>
                    <a:pt x="1790" y="3043"/>
                    <a:pt x="1781" y="3008"/>
                  </a:cubicBezTo>
                  <a:lnTo>
                    <a:pt x="2058" y="2908"/>
                  </a:lnTo>
                  <a:cubicBezTo>
                    <a:pt x="2071" y="2937"/>
                    <a:pt x="2099" y="2958"/>
                    <a:pt x="2132" y="2960"/>
                  </a:cubicBezTo>
                  <a:cubicBezTo>
                    <a:pt x="2157" y="2961"/>
                    <a:pt x="2179" y="2953"/>
                    <a:pt x="2196" y="2938"/>
                  </a:cubicBezTo>
                  <a:lnTo>
                    <a:pt x="2372" y="3117"/>
                  </a:lnTo>
                  <a:cubicBezTo>
                    <a:pt x="2361" y="3131"/>
                    <a:pt x="2356" y="3149"/>
                    <a:pt x="2360" y="3168"/>
                  </a:cubicBezTo>
                  <a:cubicBezTo>
                    <a:pt x="2368" y="3200"/>
                    <a:pt x="2400" y="3221"/>
                    <a:pt x="2432" y="3213"/>
                  </a:cubicBezTo>
                  <a:cubicBezTo>
                    <a:pt x="2465" y="3205"/>
                    <a:pt x="2485" y="3173"/>
                    <a:pt x="2477" y="3140"/>
                  </a:cubicBezTo>
                  <a:cubicBezTo>
                    <a:pt x="2470" y="3108"/>
                    <a:pt x="2437" y="3088"/>
                    <a:pt x="2405" y="3095"/>
                  </a:cubicBezTo>
                  <a:cubicBezTo>
                    <a:pt x="2396" y="3098"/>
                    <a:pt x="2389" y="3101"/>
                    <a:pt x="2382" y="3107"/>
                  </a:cubicBezTo>
                  <a:lnTo>
                    <a:pt x="2206" y="2928"/>
                  </a:lnTo>
                  <a:cubicBezTo>
                    <a:pt x="2218" y="2914"/>
                    <a:pt x="2225" y="2896"/>
                    <a:pt x="2226" y="2877"/>
                  </a:cubicBezTo>
                  <a:cubicBezTo>
                    <a:pt x="2229" y="2828"/>
                    <a:pt x="2192" y="2787"/>
                    <a:pt x="2144" y="2783"/>
                  </a:cubicBezTo>
                  <a:cubicBezTo>
                    <a:pt x="2095" y="2780"/>
                    <a:pt x="2053" y="2817"/>
                    <a:pt x="2050" y="2866"/>
                  </a:cubicBezTo>
                  <a:cubicBezTo>
                    <a:pt x="2049" y="2876"/>
                    <a:pt x="2050" y="2886"/>
                    <a:pt x="2053" y="2895"/>
                  </a:cubicBezTo>
                  <a:lnTo>
                    <a:pt x="1777" y="2995"/>
                  </a:lnTo>
                  <a:cubicBezTo>
                    <a:pt x="1752" y="2929"/>
                    <a:pt x="1681" y="2893"/>
                    <a:pt x="1613" y="2914"/>
                  </a:cubicBezTo>
                  <a:lnTo>
                    <a:pt x="1610" y="2915"/>
                  </a:lnTo>
                  <a:lnTo>
                    <a:pt x="1488" y="2589"/>
                  </a:lnTo>
                  <a:cubicBezTo>
                    <a:pt x="1505" y="2579"/>
                    <a:pt x="1518" y="2561"/>
                    <a:pt x="1520" y="2540"/>
                  </a:cubicBezTo>
                  <a:cubicBezTo>
                    <a:pt x="1520" y="2531"/>
                    <a:pt x="1519" y="2522"/>
                    <a:pt x="1515" y="2514"/>
                  </a:cubicBezTo>
                  <a:cubicBezTo>
                    <a:pt x="1567" y="2484"/>
                    <a:pt x="1612" y="2441"/>
                    <a:pt x="1645" y="2388"/>
                  </a:cubicBezTo>
                  <a:cubicBezTo>
                    <a:pt x="1681" y="2328"/>
                    <a:pt x="1701" y="2260"/>
                    <a:pt x="1700" y="2189"/>
                  </a:cubicBezTo>
                  <a:cubicBezTo>
                    <a:pt x="1700" y="2169"/>
                    <a:pt x="1698" y="2148"/>
                    <a:pt x="1695" y="2128"/>
                  </a:cubicBezTo>
                  <a:cubicBezTo>
                    <a:pt x="1718" y="2121"/>
                    <a:pt x="1735" y="2100"/>
                    <a:pt x="1737" y="2075"/>
                  </a:cubicBezTo>
                  <a:cubicBezTo>
                    <a:pt x="1738" y="2069"/>
                    <a:pt x="1737" y="2063"/>
                    <a:pt x="1735" y="2057"/>
                  </a:cubicBezTo>
                  <a:lnTo>
                    <a:pt x="1983" y="1972"/>
                  </a:lnTo>
                  <a:cubicBezTo>
                    <a:pt x="2001" y="2018"/>
                    <a:pt x="2047" y="2051"/>
                    <a:pt x="2100" y="2051"/>
                  </a:cubicBezTo>
                  <a:cubicBezTo>
                    <a:pt x="2140" y="2050"/>
                    <a:pt x="2176" y="2031"/>
                    <a:pt x="2199" y="2001"/>
                  </a:cubicBezTo>
                  <a:lnTo>
                    <a:pt x="2417" y="2164"/>
                  </a:lnTo>
                  <a:lnTo>
                    <a:pt x="2415" y="2166"/>
                  </a:lnTo>
                  <a:cubicBezTo>
                    <a:pt x="2402" y="2187"/>
                    <a:pt x="2398" y="2212"/>
                    <a:pt x="2404" y="2237"/>
                  </a:cubicBezTo>
                  <a:cubicBezTo>
                    <a:pt x="2409" y="2262"/>
                    <a:pt x="2424" y="2283"/>
                    <a:pt x="2446" y="2297"/>
                  </a:cubicBezTo>
                  <a:cubicBezTo>
                    <a:pt x="2467" y="2310"/>
                    <a:pt x="2493" y="2315"/>
                    <a:pt x="2518" y="2309"/>
                  </a:cubicBezTo>
                  <a:cubicBezTo>
                    <a:pt x="2524" y="2308"/>
                    <a:pt x="2529" y="2306"/>
                    <a:pt x="2534" y="2304"/>
                  </a:cubicBezTo>
                  <a:lnTo>
                    <a:pt x="2670" y="2569"/>
                  </a:lnTo>
                  <a:cubicBezTo>
                    <a:pt x="2649" y="2582"/>
                    <a:pt x="2638" y="2607"/>
                    <a:pt x="2644" y="2633"/>
                  </a:cubicBezTo>
                  <a:cubicBezTo>
                    <a:pt x="2652" y="2665"/>
                    <a:pt x="2684" y="2685"/>
                    <a:pt x="2717" y="2678"/>
                  </a:cubicBezTo>
                  <a:cubicBezTo>
                    <a:pt x="2749" y="2670"/>
                    <a:pt x="2769" y="2638"/>
                    <a:pt x="2762" y="2605"/>
                  </a:cubicBezTo>
                  <a:cubicBezTo>
                    <a:pt x="2754" y="2573"/>
                    <a:pt x="2721" y="2553"/>
                    <a:pt x="2689" y="2560"/>
                  </a:cubicBezTo>
                  <a:cubicBezTo>
                    <a:pt x="2687" y="2561"/>
                    <a:pt x="2685" y="2562"/>
                    <a:pt x="2683" y="2562"/>
                  </a:cubicBezTo>
                  <a:lnTo>
                    <a:pt x="2547" y="2297"/>
                  </a:lnTo>
                  <a:cubicBezTo>
                    <a:pt x="2559" y="2289"/>
                    <a:pt x="2570" y="2279"/>
                    <a:pt x="2578" y="2266"/>
                  </a:cubicBezTo>
                  <a:cubicBezTo>
                    <a:pt x="2590" y="2246"/>
                    <a:pt x="2595" y="2224"/>
                    <a:pt x="2591" y="2201"/>
                  </a:cubicBezTo>
                  <a:lnTo>
                    <a:pt x="2957" y="2116"/>
                  </a:lnTo>
                  <a:cubicBezTo>
                    <a:pt x="2966" y="2145"/>
                    <a:pt x="2997" y="2163"/>
                    <a:pt x="3028" y="2156"/>
                  </a:cubicBezTo>
                  <a:cubicBezTo>
                    <a:pt x="3060" y="2148"/>
                    <a:pt x="3080" y="2116"/>
                    <a:pt x="3072" y="2084"/>
                  </a:cubicBezTo>
                  <a:cubicBezTo>
                    <a:pt x="3065" y="2051"/>
                    <a:pt x="3032" y="2031"/>
                    <a:pt x="3000" y="2039"/>
                  </a:cubicBezTo>
                  <a:cubicBezTo>
                    <a:pt x="2971" y="2045"/>
                    <a:pt x="2952" y="2073"/>
                    <a:pt x="2954" y="2102"/>
                  </a:cubicBezTo>
                  <a:lnTo>
                    <a:pt x="2588" y="2187"/>
                  </a:lnTo>
                  <a:cubicBezTo>
                    <a:pt x="2573" y="2140"/>
                    <a:pt x="2524" y="2112"/>
                    <a:pt x="2476" y="2123"/>
                  </a:cubicBezTo>
                  <a:cubicBezTo>
                    <a:pt x="2456" y="2127"/>
                    <a:pt x="2439" y="2138"/>
                    <a:pt x="2425" y="2152"/>
                  </a:cubicBezTo>
                  <a:lnTo>
                    <a:pt x="2207" y="1989"/>
                  </a:lnTo>
                  <a:cubicBezTo>
                    <a:pt x="2219" y="1970"/>
                    <a:pt x="2225" y="1948"/>
                    <a:pt x="2225" y="1924"/>
                  </a:cubicBezTo>
                  <a:cubicBezTo>
                    <a:pt x="2225" y="1854"/>
                    <a:pt x="2168" y="1798"/>
                    <a:pt x="2098" y="1799"/>
                  </a:cubicBezTo>
                  <a:cubicBezTo>
                    <a:pt x="2084" y="1799"/>
                    <a:pt x="2071" y="1801"/>
                    <a:pt x="2058" y="1806"/>
                  </a:cubicBezTo>
                  <a:lnTo>
                    <a:pt x="1897" y="1409"/>
                  </a:lnTo>
                  <a:cubicBezTo>
                    <a:pt x="1915" y="1402"/>
                    <a:pt x="1931" y="1389"/>
                    <a:pt x="1942" y="1372"/>
                  </a:cubicBezTo>
                  <a:cubicBezTo>
                    <a:pt x="1943" y="1368"/>
                    <a:pt x="1945" y="1365"/>
                    <a:pt x="1947" y="1362"/>
                  </a:cubicBezTo>
                  <a:cubicBezTo>
                    <a:pt x="1948" y="1360"/>
                    <a:pt x="1948" y="1358"/>
                    <a:pt x="1949" y="1357"/>
                  </a:cubicBezTo>
                  <a:lnTo>
                    <a:pt x="2728" y="1702"/>
                  </a:lnTo>
                  <a:cubicBezTo>
                    <a:pt x="2727" y="1706"/>
                    <a:pt x="2726" y="1710"/>
                    <a:pt x="2726" y="1713"/>
                  </a:cubicBezTo>
                  <a:cubicBezTo>
                    <a:pt x="2724" y="1747"/>
                    <a:pt x="2749" y="1776"/>
                    <a:pt x="2782" y="1778"/>
                  </a:cubicBezTo>
                  <a:cubicBezTo>
                    <a:pt x="2815" y="1780"/>
                    <a:pt x="2844" y="1755"/>
                    <a:pt x="2847" y="1722"/>
                  </a:cubicBezTo>
                  <a:cubicBezTo>
                    <a:pt x="2849" y="1689"/>
                    <a:pt x="2824" y="1660"/>
                    <a:pt x="2791" y="1658"/>
                  </a:cubicBezTo>
                  <a:cubicBezTo>
                    <a:pt x="2766" y="1656"/>
                    <a:pt x="2745" y="1669"/>
                    <a:pt x="2734" y="1689"/>
                  </a:cubicBezTo>
                  <a:lnTo>
                    <a:pt x="1953" y="1343"/>
                  </a:lnTo>
                  <a:cubicBezTo>
                    <a:pt x="1963" y="1300"/>
                    <a:pt x="1942" y="1254"/>
                    <a:pt x="1901" y="1235"/>
                  </a:cubicBezTo>
                  <a:cubicBezTo>
                    <a:pt x="1854" y="1213"/>
                    <a:pt x="1797" y="1232"/>
                    <a:pt x="1774" y="1281"/>
                  </a:cubicBezTo>
                  <a:cubicBezTo>
                    <a:pt x="1769" y="1290"/>
                    <a:pt x="1766" y="1301"/>
                    <a:pt x="1765" y="1311"/>
                  </a:cubicBezTo>
                  <a:lnTo>
                    <a:pt x="1434" y="1393"/>
                  </a:lnTo>
                  <a:cubicBezTo>
                    <a:pt x="1422" y="1353"/>
                    <a:pt x="1392" y="1322"/>
                    <a:pt x="1352" y="1308"/>
                  </a:cubicBezTo>
                  <a:lnTo>
                    <a:pt x="1462" y="888"/>
                  </a:lnTo>
                  <a:cubicBezTo>
                    <a:pt x="1514" y="897"/>
                    <a:pt x="1570" y="875"/>
                    <a:pt x="1599" y="827"/>
                  </a:cubicBezTo>
                  <a:lnTo>
                    <a:pt x="1600" y="826"/>
                  </a:lnTo>
                  <a:cubicBezTo>
                    <a:pt x="1618" y="796"/>
                    <a:pt x="1623" y="762"/>
                    <a:pt x="1615" y="728"/>
                  </a:cubicBezTo>
                  <a:lnTo>
                    <a:pt x="2432" y="498"/>
                  </a:lnTo>
                  <a:cubicBezTo>
                    <a:pt x="2440" y="519"/>
                    <a:pt x="2460" y="534"/>
                    <a:pt x="2483" y="535"/>
                  </a:cubicBezTo>
                  <a:cubicBezTo>
                    <a:pt x="2489" y="536"/>
                    <a:pt x="2494" y="535"/>
                    <a:pt x="2499" y="534"/>
                  </a:cubicBezTo>
                  <a:cubicBezTo>
                    <a:pt x="2518" y="574"/>
                    <a:pt x="2543" y="610"/>
                    <a:pt x="2575" y="642"/>
                  </a:cubicBezTo>
                  <a:cubicBezTo>
                    <a:pt x="2646" y="712"/>
                    <a:pt x="2740" y="751"/>
                    <a:pt x="2840" y="750"/>
                  </a:cubicBezTo>
                  <a:cubicBezTo>
                    <a:pt x="2895" y="750"/>
                    <a:pt x="2947" y="738"/>
                    <a:pt x="2994" y="717"/>
                  </a:cubicBezTo>
                  <a:cubicBezTo>
                    <a:pt x="3004" y="730"/>
                    <a:pt x="3020" y="740"/>
                    <a:pt x="3038" y="741"/>
                  </a:cubicBezTo>
                  <a:cubicBezTo>
                    <a:pt x="3044" y="741"/>
                    <a:pt x="3049" y="741"/>
                    <a:pt x="3054" y="740"/>
                  </a:cubicBezTo>
                  <a:lnTo>
                    <a:pt x="3197" y="1238"/>
                  </a:lnTo>
                  <a:cubicBezTo>
                    <a:pt x="3161" y="1244"/>
                    <a:pt x="3129" y="1266"/>
                    <a:pt x="3109" y="1298"/>
                  </a:cubicBezTo>
                  <a:cubicBezTo>
                    <a:pt x="3099" y="1313"/>
                    <a:pt x="3093" y="1329"/>
                    <a:pt x="3091" y="1346"/>
                  </a:cubicBezTo>
                  <a:cubicBezTo>
                    <a:pt x="3085" y="1382"/>
                    <a:pt x="3093" y="1417"/>
                    <a:pt x="3114" y="1446"/>
                  </a:cubicBezTo>
                  <a:cubicBezTo>
                    <a:pt x="3134" y="1475"/>
                    <a:pt x="3165" y="1494"/>
                    <a:pt x="3200" y="1500"/>
                  </a:cubicBezTo>
                  <a:cubicBezTo>
                    <a:pt x="3254" y="1508"/>
                    <a:pt x="3307" y="1484"/>
                    <a:pt x="3335" y="1438"/>
                  </a:cubicBezTo>
                  <a:cubicBezTo>
                    <a:pt x="3344" y="1424"/>
                    <a:pt x="3350" y="1407"/>
                    <a:pt x="3353" y="1390"/>
                  </a:cubicBezTo>
                  <a:cubicBezTo>
                    <a:pt x="3359" y="1355"/>
                    <a:pt x="3351" y="1320"/>
                    <a:pt x="3330" y="1291"/>
                  </a:cubicBezTo>
                  <a:cubicBezTo>
                    <a:pt x="3313" y="1267"/>
                    <a:pt x="3289" y="1250"/>
                    <a:pt x="3262" y="1241"/>
                  </a:cubicBezTo>
                  <a:lnTo>
                    <a:pt x="3378" y="741"/>
                  </a:lnTo>
                  <a:cubicBezTo>
                    <a:pt x="3380" y="741"/>
                    <a:pt x="3383" y="742"/>
                    <a:pt x="3385" y="742"/>
                  </a:cubicBezTo>
                  <a:cubicBezTo>
                    <a:pt x="3407" y="743"/>
                    <a:pt x="3428" y="736"/>
                    <a:pt x="3444" y="724"/>
                  </a:cubicBezTo>
                  <a:lnTo>
                    <a:pt x="3748" y="1062"/>
                  </a:lnTo>
                  <a:cubicBezTo>
                    <a:pt x="3735" y="1077"/>
                    <a:pt x="3730" y="1099"/>
                    <a:pt x="3736" y="1120"/>
                  </a:cubicBezTo>
                  <a:cubicBezTo>
                    <a:pt x="3746" y="1151"/>
                    <a:pt x="3780" y="1169"/>
                    <a:pt x="3812" y="1159"/>
                  </a:cubicBezTo>
                  <a:cubicBezTo>
                    <a:pt x="3844" y="1149"/>
                    <a:pt x="3861" y="1115"/>
                    <a:pt x="3851" y="1083"/>
                  </a:cubicBezTo>
                  <a:cubicBezTo>
                    <a:pt x="3841" y="1051"/>
                    <a:pt x="3807" y="1034"/>
                    <a:pt x="3775" y="1044"/>
                  </a:cubicBezTo>
                  <a:cubicBezTo>
                    <a:pt x="3769" y="1046"/>
                    <a:pt x="3764" y="1049"/>
                    <a:pt x="3759" y="1052"/>
                  </a:cubicBezTo>
                  <a:lnTo>
                    <a:pt x="3455" y="714"/>
                  </a:lnTo>
                  <a:cubicBezTo>
                    <a:pt x="3469" y="700"/>
                    <a:pt x="3478" y="681"/>
                    <a:pt x="3479" y="660"/>
                  </a:cubicBezTo>
                  <a:cubicBezTo>
                    <a:pt x="3480" y="648"/>
                    <a:pt x="3478" y="637"/>
                    <a:pt x="3475" y="626"/>
                  </a:cubicBezTo>
                  <a:lnTo>
                    <a:pt x="3857" y="459"/>
                  </a:lnTo>
                  <a:cubicBezTo>
                    <a:pt x="3872" y="485"/>
                    <a:pt x="3904" y="498"/>
                    <a:pt x="3934" y="488"/>
                  </a:cubicBezTo>
                  <a:cubicBezTo>
                    <a:pt x="3949" y="484"/>
                    <a:pt x="3962" y="473"/>
                    <a:pt x="3971" y="459"/>
                  </a:cubicBezTo>
                  <a:cubicBezTo>
                    <a:pt x="3981" y="443"/>
                    <a:pt x="3984" y="422"/>
                    <a:pt x="3978" y="404"/>
                  </a:cubicBezTo>
                  <a:cubicBezTo>
                    <a:pt x="3967" y="368"/>
                    <a:pt x="3929" y="348"/>
                    <a:pt x="3893" y="359"/>
                  </a:cubicBezTo>
                  <a:moveTo>
                    <a:pt x="82" y="1104"/>
                  </a:moveTo>
                  <a:cubicBezTo>
                    <a:pt x="53" y="1111"/>
                    <a:pt x="25" y="1093"/>
                    <a:pt x="18" y="1065"/>
                  </a:cubicBezTo>
                  <a:cubicBezTo>
                    <a:pt x="15" y="1051"/>
                    <a:pt x="17" y="1037"/>
                    <a:pt x="24" y="1025"/>
                  </a:cubicBezTo>
                  <a:cubicBezTo>
                    <a:pt x="32" y="1013"/>
                    <a:pt x="44" y="1004"/>
                    <a:pt x="57" y="1001"/>
                  </a:cubicBezTo>
                  <a:cubicBezTo>
                    <a:pt x="86" y="994"/>
                    <a:pt x="115" y="1012"/>
                    <a:pt x="121" y="1041"/>
                  </a:cubicBezTo>
                  <a:cubicBezTo>
                    <a:pt x="128" y="1068"/>
                    <a:pt x="109" y="1098"/>
                    <a:pt x="82" y="1104"/>
                  </a:cubicBezTo>
                  <a:moveTo>
                    <a:pt x="521" y="1930"/>
                  </a:moveTo>
                  <a:cubicBezTo>
                    <a:pt x="520" y="1938"/>
                    <a:pt x="517" y="1945"/>
                    <a:pt x="513" y="1951"/>
                  </a:cubicBezTo>
                  <a:cubicBezTo>
                    <a:pt x="502" y="1969"/>
                    <a:pt x="481" y="1978"/>
                    <a:pt x="461" y="1975"/>
                  </a:cubicBezTo>
                  <a:cubicBezTo>
                    <a:pt x="432" y="1971"/>
                    <a:pt x="411" y="1944"/>
                    <a:pt x="416" y="1915"/>
                  </a:cubicBezTo>
                  <a:cubicBezTo>
                    <a:pt x="417" y="1908"/>
                    <a:pt x="419" y="1901"/>
                    <a:pt x="423" y="1895"/>
                  </a:cubicBezTo>
                  <a:cubicBezTo>
                    <a:pt x="434" y="1877"/>
                    <a:pt x="455" y="1867"/>
                    <a:pt x="476" y="1870"/>
                  </a:cubicBezTo>
                  <a:cubicBezTo>
                    <a:pt x="490" y="1872"/>
                    <a:pt x="502" y="1880"/>
                    <a:pt x="511" y="1891"/>
                  </a:cubicBezTo>
                  <a:cubicBezTo>
                    <a:pt x="519" y="1902"/>
                    <a:pt x="523" y="1916"/>
                    <a:pt x="521" y="1930"/>
                  </a:cubicBezTo>
                  <a:close/>
                  <a:moveTo>
                    <a:pt x="1766" y="3006"/>
                  </a:moveTo>
                  <a:cubicBezTo>
                    <a:pt x="1776" y="3039"/>
                    <a:pt x="1771" y="3074"/>
                    <a:pt x="1753" y="3104"/>
                  </a:cubicBezTo>
                  <a:cubicBezTo>
                    <a:pt x="1738" y="3128"/>
                    <a:pt x="1715" y="3146"/>
                    <a:pt x="1687" y="3155"/>
                  </a:cubicBezTo>
                  <a:cubicBezTo>
                    <a:pt x="1657" y="3164"/>
                    <a:pt x="1625" y="3161"/>
                    <a:pt x="1597" y="3146"/>
                  </a:cubicBezTo>
                  <a:cubicBezTo>
                    <a:pt x="1569" y="3131"/>
                    <a:pt x="1548" y="3106"/>
                    <a:pt x="1539" y="3076"/>
                  </a:cubicBezTo>
                  <a:cubicBezTo>
                    <a:pt x="1529" y="3043"/>
                    <a:pt x="1533" y="3008"/>
                    <a:pt x="1551" y="2978"/>
                  </a:cubicBezTo>
                  <a:cubicBezTo>
                    <a:pt x="1566" y="2954"/>
                    <a:pt x="1590" y="2936"/>
                    <a:pt x="1617" y="2928"/>
                  </a:cubicBezTo>
                  <a:cubicBezTo>
                    <a:pt x="1680" y="2908"/>
                    <a:pt x="1746" y="2943"/>
                    <a:pt x="1766" y="3006"/>
                  </a:cubicBezTo>
                  <a:moveTo>
                    <a:pt x="2576" y="2198"/>
                  </a:moveTo>
                  <a:cubicBezTo>
                    <a:pt x="2581" y="2219"/>
                    <a:pt x="2577" y="2240"/>
                    <a:pt x="2566" y="2258"/>
                  </a:cubicBezTo>
                  <a:cubicBezTo>
                    <a:pt x="2554" y="2277"/>
                    <a:pt x="2536" y="2290"/>
                    <a:pt x="2515" y="2295"/>
                  </a:cubicBezTo>
                  <a:cubicBezTo>
                    <a:pt x="2494" y="2300"/>
                    <a:pt x="2472" y="2296"/>
                    <a:pt x="2453" y="2284"/>
                  </a:cubicBezTo>
                  <a:cubicBezTo>
                    <a:pt x="2435" y="2273"/>
                    <a:pt x="2422" y="2255"/>
                    <a:pt x="2418" y="2234"/>
                  </a:cubicBezTo>
                  <a:cubicBezTo>
                    <a:pt x="2413" y="2213"/>
                    <a:pt x="2416" y="2191"/>
                    <a:pt x="2428" y="2173"/>
                  </a:cubicBezTo>
                  <a:cubicBezTo>
                    <a:pt x="2439" y="2154"/>
                    <a:pt x="2457" y="2142"/>
                    <a:pt x="2479" y="2137"/>
                  </a:cubicBezTo>
                  <a:cubicBezTo>
                    <a:pt x="2522" y="2127"/>
                    <a:pt x="2566" y="2154"/>
                    <a:pt x="2576" y="2198"/>
                  </a:cubicBezTo>
                  <a:close/>
                  <a:moveTo>
                    <a:pt x="1686" y="2189"/>
                  </a:moveTo>
                  <a:cubicBezTo>
                    <a:pt x="1686" y="2257"/>
                    <a:pt x="1668" y="2323"/>
                    <a:pt x="1632" y="2380"/>
                  </a:cubicBezTo>
                  <a:cubicBezTo>
                    <a:pt x="1601" y="2431"/>
                    <a:pt x="1558" y="2472"/>
                    <a:pt x="1509" y="2502"/>
                  </a:cubicBezTo>
                  <a:cubicBezTo>
                    <a:pt x="1498" y="2487"/>
                    <a:pt x="1482" y="2477"/>
                    <a:pt x="1463" y="2476"/>
                  </a:cubicBezTo>
                  <a:cubicBezTo>
                    <a:pt x="1430" y="2474"/>
                    <a:pt x="1401" y="2499"/>
                    <a:pt x="1399" y="2532"/>
                  </a:cubicBezTo>
                  <a:cubicBezTo>
                    <a:pt x="1399" y="2536"/>
                    <a:pt x="1399" y="2540"/>
                    <a:pt x="1400" y="2544"/>
                  </a:cubicBezTo>
                  <a:cubicBezTo>
                    <a:pt x="1376" y="2548"/>
                    <a:pt x="1352" y="2551"/>
                    <a:pt x="1328" y="2551"/>
                  </a:cubicBezTo>
                  <a:cubicBezTo>
                    <a:pt x="1129" y="2552"/>
                    <a:pt x="967" y="2391"/>
                    <a:pt x="966" y="2193"/>
                  </a:cubicBezTo>
                  <a:cubicBezTo>
                    <a:pt x="966" y="2125"/>
                    <a:pt x="984" y="2059"/>
                    <a:pt x="1020" y="2002"/>
                  </a:cubicBezTo>
                  <a:cubicBezTo>
                    <a:pt x="1075" y="1912"/>
                    <a:pt x="1165" y="1853"/>
                    <a:pt x="1267" y="1836"/>
                  </a:cubicBezTo>
                  <a:cubicBezTo>
                    <a:pt x="1273" y="1862"/>
                    <a:pt x="1295" y="1882"/>
                    <a:pt x="1322" y="1883"/>
                  </a:cubicBezTo>
                  <a:cubicBezTo>
                    <a:pt x="1352" y="1885"/>
                    <a:pt x="1379" y="1865"/>
                    <a:pt x="1385" y="1836"/>
                  </a:cubicBezTo>
                  <a:cubicBezTo>
                    <a:pt x="1497" y="1854"/>
                    <a:pt x="1591" y="1925"/>
                    <a:pt x="1643" y="2021"/>
                  </a:cubicBezTo>
                  <a:cubicBezTo>
                    <a:pt x="1628" y="2031"/>
                    <a:pt x="1618" y="2048"/>
                    <a:pt x="1617" y="2067"/>
                  </a:cubicBezTo>
                  <a:cubicBezTo>
                    <a:pt x="1615" y="2100"/>
                    <a:pt x="1640" y="2129"/>
                    <a:pt x="1673" y="2131"/>
                  </a:cubicBezTo>
                  <a:cubicBezTo>
                    <a:pt x="1676" y="2131"/>
                    <a:pt x="1678" y="2131"/>
                    <a:pt x="1681" y="2131"/>
                  </a:cubicBezTo>
                  <a:cubicBezTo>
                    <a:pt x="1684" y="2150"/>
                    <a:pt x="1686" y="2169"/>
                    <a:pt x="1686" y="2189"/>
                  </a:cubicBezTo>
                  <a:moveTo>
                    <a:pt x="1787" y="1287"/>
                  </a:moveTo>
                  <a:cubicBezTo>
                    <a:pt x="1788" y="1284"/>
                    <a:pt x="1790" y="1281"/>
                    <a:pt x="1791" y="1278"/>
                  </a:cubicBezTo>
                  <a:cubicBezTo>
                    <a:pt x="1813" y="1243"/>
                    <a:pt x="1857" y="1230"/>
                    <a:pt x="1895" y="1248"/>
                  </a:cubicBezTo>
                  <a:cubicBezTo>
                    <a:pt x="1935" y="1267"/>
                    <a:pt x="1953" y="1315"/>
                    <a:pt x="1934" y="1356"/>
                  </a:cubicBezTo>
                  <a:cubicBezTo>
                    <a:pt x="1915" y="1397"/>
                    <a:pt x="1866" y="1413"/>
                    <a:pt x="1826" y="1395"/>
                  </a:cubicBezTo>
                  <a:cubicBezTo>
                    <a:pt x="1806" y="1385"/>
                    <a:pt x="1791" y="1369"/>
                    <a:pt x="1784" y="1349"/>
                  </a:cubicBezTo>
                  <a:cubicBezTo>
                    <a:pt x="1777" y="1328"/>
                    <a:pt x="1778" y="1306"/>
                    <a:pt x="1787" y="1287"/>
                  </a:cubicBezTo>
                  <a:moveTo>
                    <a:pt x="1771" y="1354"/>
                  </a:moveTo>
                  <a:cubicBezTo>
                    <a:pt x="1779" y="1378"/>
                    <a:pt x="1797" y="1397"/>
                    <a:pt x="1820" y="1408"/>
                  </a:cubicBezTo>
                  <a:cubicBezTo>
                    <a:pt x="1840" y="1417"/>
                    <a:pt x="1863" y="1419"/>
                    <a:pt x="1883" y="1414"/>
                  </a:cubicBezTo>
                  <a:lnTo>
                    <a:pt x="2045" y="1811"/>
                  </a:lnTo>
                  <a:cubicBezTo>
                    <a:pt x="2002" y="1831"/>
                    <a:pt x="1973" y="1875"/>
                    <a:pt x="1973" y="1925"/>
                  </a:cubicBezTo>
                  <a:cubicBezTo>
                    <a:pt x="1973" y="1937"/>
                    <a:pt x="1975" y="1948"/>
                    <a:pt x="1978" y="1959"/>
                  </a:cubicBezTo>
                  <a:lnTo>
                    <a:pt x="1730" y="2044"/>
                  </a:lnTo>
                  <a:cubicBezTo>
                    <a:pt x="1721" y="2025"/>
                    <a:pt x="1703" y="2012"/>
                    <a:pt x="1681" y="2011"/>
                  </a:cubicBezTo>
                  <a:cubicBezTo>
                    <a:pt x="1672" y="2010"/>
                    <a:pt x="1664" y="2012"/>
                    <a:pt x="1656" y="2014"/>
                  </a:cubicBezTo>
                  <a:cubicBezTo>
                    <a:pt x="1602" y="1914"/>
                    <a:pt x="1503" y="1841"/>
                    <a:pt x="1386" y="1822"/>
                  </a:cubicBezTo>
                  <a:cubicBezTo>
                    <a:pt x="1385" y="1791"/>
                    <a:pt x="1361" y="1765"/>
                    <a:pt x="1330" y="1763"/>
                  </a:cubicBezTo>
                  <a:lnTo>
                    <a:pt x="1330" y="1763"/>
                  </a:lnTo>
                  <a:lnTo>
                    <a:pt x="1323" y="1553"/>
                  </a:lnTo>
                  <a:cubicBezTo>
                    <a:pt x="1388" y="1548"/>
                    <a:pt x="1439" y="1493"/>
                    <a:pt x="1438" y="1427"/>
                  </a:cubicBezTo>
                  <a:cubicBezTo>
                    <a:pt x="1438" y="1420"/>
                    <a:pt x="1438" y="1414"/>
                    <a:pt x="1437" y="1407"/>
                  </a:cubicBezTo>
                  <a:lnTo>
                    <a:pt x="1765" y="1326"/>
                  </a:lnTo>
                  <a:cubicBezTo>
                    <a:pt x="1765" y="1335"/>
                    <a:pt x="1767" y="1345"/>
                    <a:pt x="1771" y="1354"/>
                  </a:cubicBezTo>
                  <a:close/>
                  <a:moveTo>
                    <a:pt x="1588" y="818"/>
                  </a:moveTo>
                  <a:lnTo>
                    <a:pt x="1587" y="820"/>
                  </a:lnTo>
                  <a:cubicBezTo>
                    <a:pt x="1553" y="875"/>
                    <a:pt x="1480" y="892"/>
                    <a:pt x="1425" y="859"/>
                  </a:cubicBezTo>
                  <a:cubicBezTo>
                    <a:pt x="1397" y="843"/>
                    <a:pt x="1378" y="817"/>
                    <a:pt x="1370" y="786"/>
                  </a:cubicBezTo>
                  <a:cubicBezTo>
                    <a:pt x="1363" y="756"/>
                    <a:pt x="1367" y="724"/>
                    <a:pt x="1384" y="697"/>
                  </a:cubicBezTo>
                  <a:lnTo>
                    <a:pt x="1385" y="695"/>
                  </a:lnTo>
                  <a:cubicBezTo>
                    <a:pt x="1419" y="640"/>
                    <a:pt x="1491" y="622"/>
                    <a:pt x="1546" y="655"/>
                  </a:cubicBezTo>
                  <a:cubicBezTo>
                    <a:pt x="1574" y="672"/>
                    <a:pt x="1593" y="698"/>
                    <a:pt x="1601" y="728"/>
                  </a:cubicBezTo>
                  <a:cubicBezTo>
                    <a:pt x="1609" y="759"/>
                    <a:pt x="1604" y="791"/>
                    <a:pt x="1588" y="818"/>
                  </a:cubicBezTo>
                  <a:moveTo>
                    <a:pt x="2840" y="736"/>
                  </a:moveTo>
                  <a:cubicBezTo>
                    <a:pt x="2744" y="736"/>
                    <a:pt x="2654" y="699"/>
                    <a:pt x="2585" y="632"/>
                  </a:cubicBezTo>
                  <a:cubicBezTo>
                    <a:pt x="2555" y="602"/>
                    <a:pt x="2530" y="567"/>
                    <a:pt x="2513" y="529"/>
                  </a:cubicBezTo>
                  <a:cubicBezTo>
                    <a:pt x="2532" y="520"/>
                    <a:pt x="2546" y="502"/>
                    <a:pt x="2547" y="479"/>
                  </a:cubicBezTo>
                  <a:cubicBezTo>
                    <a:pt x="2550" y="446"/>
                    <a:pt x="2524" y="417"/>
                    <a:pt x="2491" y="415"/>
                  </a:cubicBezTo>
                  <a:cubicBezTo>
                    <a:pt x="2488" y="415"/>
                    <a:pt x="2484" y="415"/>
                    <a:pt x="2481" y="415"/>
                  </a:cubicBezTo>
                  <a:cubicBezTo>
                    <a:pt x="2479" y="403"/>
                    <a:pt x="2479" y="390"/>
                    <a:pt x="2479" y="378"/>
                  </a:cubicBezTo>
                  <a:cubicBezTo>
                    <a:pt x="2478" y="310"/>
                    <a:pt x="2497" y="244"/>
                    <a:pt x="2532" y="187"/>
                  </a:cubicBezTo>
                  <a:cubicBezTo>
                    <a:pt x="2598" y="80"/>
                    <a:pt x="2712" y="16"/>
                    <a:pt x="2837" y="16"/>
                  </a:cubicBezTo>
                  <a:cubicBezTo>
                    <a:pt x="3035" y="15"/>
                    <a:pt x="3198" y="176"/>
                    <a:pt x="3199" y="374"/>
                  </a:cubicBezTo>
                  <a:cubicBezTo>
                    <a:pt x="3199" y="442"/>
                    <a:pt x="3180" y="508"/>
                    <a:pt x="3145" y="565"/>
                  </a:cubicBezTo>
                  <a:cubicBezTo>
                    <a:pt x="3128" y="592"/>
                    <a:pt x="3108" y="617"/>
                    <a:pt x="3085" y="638"/>
                  </a:cubicBezTo>
                  <a:cubicBezTo>
                    <a:pt x="3075" y="628"/>
                    <a:pt x="3061" y="622"/>
                    <a:pt x="3046" y="621"/>
                  </a:cubicBezTo>
                  <a:cubicBezTo>
                    <a:pt x="3013" y="618"/>
                    <a:pt x="2984" y="644"/>
                    <a:pt x="2982" y="677"/>
                  </a:cubicBezTo>
                  <a:cubicBezTo>
                    <a:pt x="2981" y="687"/>
                    <a:pt x="2983" y="696"/>
                    <a:pt x="2987" y="704"/>
                  </a:cubicBezTo>
                  <a:cubicBezTo>
                    <a:pt x="2942" y="724"/>
                    <a:pt x="2892" y="736"/>
                    <a:pt x="2840" y="736"/>
                  </a:cubicBezTo>
                  <a:moveTo>
                    <a:pt x="3318" y="1299"/>
                  </a:moveTo>
                  <a:cubicBezTo>
                    <a:pt x="3337" y="1325"/>
                    <a:pt x="3344" y="1356"/>
                    <a:pt x="3339" y="1388"/>
                  </a:cubicBezTo>
                  <a:cubicBezTo>
                    <a:pt x="3336" y="1403"/>
                    <a:pt x="3331" y="1418"/>
                    <a:pt x="3323" y="1431"/>
                  </a:cubicBezTo>
                  <a:cubicBezTo>
                    <a:pt x="3297" y="1472"/>
                    <a:pt x="3250" y="1493"/>
                    <a:pt x="3202" y="1485"/>
                  </a:cubicBezTo>
                  <a:cubicBezTo>
                    <a:pt x="3171" y="1480"/>
                    <a:pt x="3144" y="1463"/>
                    <a:pt x="3125" y="1437"/>
                  </a:cubicBezTo>
                  <a:cubicBezTo>
                    <a:pt x="3107" y="1412"/>
                    <a:pt x="3100" y="1380"/>
                    <a:pt x="3105" y="1349"/>
                  </a:cubicBezTo>
                  <a:cubicBezTo>
                    <a:pt x="3107" y="1333"/>
                    <a:pt x="3113" y="1319"/>
                    <a:pt x="3121" y="1306"/>
                  </a:cubicBezTo>
                  <a:cubicBezTo>
                    <a:pt x="3146" y="1265"/>
                    <a:pt x="3194" y="1243"/>
                    <a:pt x="3241" y="1251"/>
                  </a:cubicBezTo>
                  <a:cubicBezTo>
                    <a:pt x="3273" y="1256"/>
                    <a:pt x="3300" y="1273"/>
                    <a:pt x="3318" y="1299"/>
                  </a:cubicBezTo>
                  <a:moveTo>
                    <a:pt x="3964" y="408"/>
                  </a:moveTo>
                  <a:cubicBezTo>
                    <a:pt x="3969" y="423"/>
                    <a:pt x="3967" y="439"/>
                    <a:pt x="3959" y="452"/>
                  </a:cubicBezTo>
                  <a:cubicBezTo>
                    <a:pt x="3952" y="463"/>
                    <a:pt x="3942" y="471"/>
                    <a:pt x="3929" y="475"/>
                  </a:cubicBezTo>
                  <a:cubicBezTo>
                    <a:pt x="3901" y="483"/>
                    <a:pt x="3872" y="468"/>
                    <a:pt x="3863" y="440"/>
                  </a:cubicBezTo>
                  <a:cubicBezTo>
                    <a:pt x="3858" y="425"/>
                    <a:pt x="3860" y="409"/>
                    <a:pt x="3868" y="396"/>
                  </a:cubicBezTo>
                  <a:cubicBezTo>
                    <a:pt x="3875" y="385"/>
                    <a:pt x="3886" y="377"/>
                    <a:pt x="3898" y="373"/>
                  </a:cubicBezTo>
                  <a:cubicBezTo>
                    <a:pt x="3926" y="364"/>
                    <a:pt x="3956" y="380"/>
                    <a:pt x="3964" y="408"/>
                  </a:cubicBezTo>
                </a:path>
              </a:pathLst>
            </a:custGeom>
            <a:solidFill>
              <a:srgbClr val="C8D3D8">
                <a:alpha val="26274"/>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grpSp>
      <p:sp>
        <p:nvSpPr>
          <p:cNvPr descr="Immagine che contiene testo, schermata, Carattere, logo&#10;&#10;Descrizione generata automaticamente" id="39" name="Google Shape;39;p44"/>
          <p:cNvSpPr/>
          <p:nvPr/>
        </p:nvSpPr>
        <p:spPr>
          <a:xfrm>
            <a:off x="6158783" y="81606"/>
            <a:ext cx="2782800" cy="1180918"/>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s + Text">
  <p:cSld name="Headlines + Text">
    <p:spTree>
      <p:nvGrpSpPr>
        <p:cNvPr id="40" name="Shape 40"/>
        <p:cNvGrpSpPr/>
        <p:nvPr/>
      </p:nvGrpSpPr>
      <p:grpSpPr>
        <a:xfrm>
          <a:off x="0" y="0"/>
          <a:ext cx="0" cy="0"/>
          <a:chOff x="0" y="0"/>
          <a:chExt cx="0" cy="0"/>
        </a:xfrm>
      </p:grpSpPr>
      <p:sp>
        <p:nvSpPr>
          <p:cNvPr id="41" name="Google Shape;41;p46"/>
          <p:cNvSpPr txBox="1"/>
          <p:nvPr>
            <p:ph type="title"/>
          </p:nvPr>
        </p:nvSpPr>
        <p:spPr>
          <a:xfrm>
            <a:off x="-4761" y="175419"/>
            <a:ext cx="6596948" cy="514505"/>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46"/>
          <p:cNvSpPr txBox="1"/>
          <p:nvPr>
            <p:ph idx="1" type="body"/>
          </p:nvPr>
        </p:nvSpPr>
        <p:spPr>
          <a:xfrm>
            <a:off x="296864" y="1698551"/>
            <a:ext cx="8562974" cy="240827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760"/>
              <a:buFont typeface="Trebuchet MS"/>
              <a:buNone/>
              <a:defRPr sz="2200">
                <a:solidFill>
                  <a:schemeClr val="dk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43" name="Google Shape;43;p46"/>
          <p:cNvSpPr txBox="1"/>
          <p:nvPr>
            <p:ph idx="2" type="body"/>
          </p:nvPr>
        </p:nvSpPr>
        <p:spPr>
          <a:xfrm>
            <a:off x="296864" y="1001413"/>
            <a:ext cx="8562975" cy="563043"/>
          </a:xfrm>
          <a:prstGeom prst="rect">
            <a:avLst/>
          </a:prstGeom>
          <a:noFill/>
          <a:ln>
            <a:noFill/>
          </a:ln>
        </p:spPr>
        <p:txBody>
          <a:bodyPr anchorCtr="0" anchor="t" bIns="0" lIns="0" spcFirstLastPara="1" rIns="0" wrap="square" tIns="0">
            <a:noAutofit/>
          </a:bodyPr>
          <a:lstStyle>
            <a:lvl1pPr indent="-228600" lvl="0" marL="457200" algn="l">
              <a:lnSpc>
                <a:spcPct val="89285"/>
              </a:lnSpc>
              <a:spcBef>
                <a:spcPts val="0"/>
              </a:spcBef>
              <a:spcAft>
                <a:spcPts val="0"/>
              </a:spcAft>
              <a:buSzPts val="2240"/>
              <a:buFont typeface="Trebuchet MS"/>
              <a:buNone/>
              <a:defRPr sz="2800">
                <a:solidFill>
                  <a:schemeClr val="accent4"/>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lines + two columns">
  <p:cSld name="1_Headlines + two columns">
    <p:spTree>
      <p:nvGrpSpPr>
        <p:cNvPr id="44" name="Shape 44"/>
        <p:cNvGrpSpPr/>
        <p:nvPr/>
      </p:nvGrpSpPr>
      <p:grpSpPr>
        <a:xfrm>
          <a:off x="0" y="0"/>
          <a:ext cx="0" cy="0"/>
          <a:chOff x="0" y="0"/>
          <a:chExt cx="0" cy="0"/>
        </a:xfrm>
      </p:grpSpPr>
      <p:sp>
        <p:nvSpPr>
          <p:cNvPr id="45" name="Google Shape;45;p47"/>
          <p:cNvSpPr txBox="1"/>
          <p:nvPr>
            <p:ph type="title"/>
          </p:nvPr>
        </p:nvSpPr>
        <p:spPr>
          <a:xfrm>
            <a:off x="-4761" y="175419"/>
            <a:ext cx="6596948" cy="514505"/>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47"/>
          <p:cNvSpPr txBox="1"/>
          <p:nvPr>
            <p:ph idx="1" type="body"/>
          </p:nvPr>
        </p:nvSpPr>
        <p:spPr>
          <a:xfrm>
            <a:off x="296864" y="1698551"/>
            <a:ext cx="4140000" cy="240827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760"/>
              <a:buFont typeface="Trebuchet MS"/>
              <a:buNone/>
              <a:defRPr sz="2200">
                <a:solidFill>
                  <a:schemeClr val="dk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47" name="Google Shape;47;p47"/>
          <p:cNvSpPr txBox="1"/>
          <p:nvPr>
            <p:ph idx="2" type="body"/>
          </p:nvPr>
        </p:nvSpPr>
        <p:spPr>
          <a:xfrm>
            <a:off x="296865" y="1001413"/>
            <a:ext cx="8434186" cy="563043"/>
          </a:xfrm>
          <a:prstGeom prst="rect">
            <a:avLst/>
          </a:prstGeom>
          <a:noFill/>
          <a:ln>
            <a:noFill/>
          </a:ln>
        </p:spPr>
        <p:txBody>
          <a:bodyPr anchorCtr="0" anchor="t" bIns="0" lIns="0" spcFirstLastPara="1" rIns="0" wrap="square" tIns="0">
            <a:noAutofit/>
          </a:bodyPr>
          <a:lstStyle>
            <a:lvl1pPr indent="-228600" lvl="0" marL="457200" algn="l">
              <a:lnSpc>
                <a:spcPct val="89285"/>
              </a:lnSpc>
              <a:spcBef>
                <a:spcPts val="0"/>
              </a:spcBef>
              <a:spcAft>
                <a:spcPts val="0"/>
              </a:spcAft>
              <a:buSzPts val="2240"/>
              <a:buFont typeface="Trebuchet MS"/>
              <a:buNone/>
              <a:defRPr sz="2800">
                <a:solidFill>
                  <a:schemeClr val="accent4"/>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48" name="Google Shape;48;p47"/>
          <p:cNvSpPr txBox="1"/>
          <p:nvPr>
            <p:ph idx="3" type="body"/>
          </p:nvPr>
        </p:nvSpPr>
        <p:spPr>
          <a:xfrm>
            <a:off x="4591050" y="1682602"/>
            <a:ext cx="4140000" cy="240827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760"/>
              <a:buFont typeface="Trebuchet MS"/>
              <a:buNone/>
              <a:defRPr sz="2200">
                <a:solidFill>
                  <a:schemeClr val="dk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 Text / no subline">
  <p:cSld name="Headline + Text / no subline">
    <p:spTree>
      <p:nvGrpSpPr>
        <p:cNvPr id="49" name="Shape 49"/>
        <p:cNvGrpSpPr/>
        <p:nvPr/>
      </p:nvGrpSpPr>
      <p:grpSpPr>
        <a:xfrm>
          <a:off x="0" y="0"/>
          <a:ext cx="0" cy="0"/>
          <a:chOff x="0" y="0"/>
          <a:chExt cx="0" cy="0"/>
        </a:xfrm>
      </p:grpSpPr>
      <p:sp>
        <p:nvSpPr>
          <p:cNvPr id="50" name="Google Shape;50;p48"/>
          <p:cNvSpPr txBox="1"/>
          <p:nvPr>
            <p:ph type="title"/>
          </p:nvPr>
        </p:nvSpPr>
        <p:spPr>
          <a:xfrm>
            <a:off x="-4762" y="175419"/>
            <a:ext cx="6607581" cy="514505"/>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48"/>
          <p:cNvSpPr txBox="1"/>
          <p:nvPr>
            <p:ph idx="1" type="body"/>
          </p:nvPr>
        </p:nvSpPr>
        <p:spPr>
          <a:xfrm>
            <a:off x="296864" y="980854"/>
            <a:ext cx="8562974" cy="312597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760"/>
              <a:buFont typeface="Trebuchet MS"/>
              <a:buNone/>
              <a:defRPr sz="2200">
                <a:solidFill>
                  <a:schemeClr val="dk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pter Break with Pic left" showMasterSp="0">
  <p:cSld name="Chapter Break with Pic left">
    <p:spTree>
      <p:nvGrpSpPr>
        <p:cNvPr id="52" name="Shape 52"/>
        <p:cNvGrpSpPr/>
        <p:nvPr/>
      </p:nvGrpSpPr>
      <p:grpSpPr>
        <a:xfrm>
          <a:off x="0" y="0"/>
          <a:ext cx="0" cy="0"/>
          <a:chOff x="0" y="0"/>
          <a:chExt cx="0" cy="0"/>
        </a:xfrm>
      </p:grpSpPr>
      <p:sp>
        <p:nvSpPr>
          <p:cNvPr id="53" name="Google Shape;53;p49"/>
          <p:cNvSpPr/>
          <p:nvPr/>
        </p:nvSpPr>
        <p:spPr>
          <a:xfrm>
            <a:off x="0" y="0"/>
            <a:ext cx="4572000" cy="5143500"/>
          </a:xfrm>
          <a:prstGeom prst="rect">
            <a:avLst/>
          </a:prstGeom>
          <a:solidFill>
            <a:srgbClr val="E8EDE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chemeClr val="lt1"/>
              </a:solidFill>
              <a:latin typeface="Trebuchet MS"/>
              <a:ea typeface="Trebuchet MS"/>
              <a:cs typeface="Trebuchet MS"/>
              <a:sym typeface="Trebuchet MS"/>
            </a:endParaRPr>
          </a:p>
        </p:txBody>
      </p:sp>
      <p:cxnSp>
        <p:nvCxnSpPr>
          <p:cNvPr id="54" name="Google Shape;54;p49"/>
          <p:cNvCxnSpPr/>
          <p:nvPr/>
        </p:nvCxnSpPr>
        <p:spPr>
          <a:xfrm>
            <a:off x="1704338" y="2804733"/>
            <a:ext cx="1203468" cy="0"/>
          </a:xfrm>
          <a:prstGeom prst="straightConnector1">
            <a:avLst/>
          </a:prstGeom>
          <a:noFill/>
          <a:ln cap="flat" cmpd="sng" w="9525">
            <a:solidFill>
              <a:schemeClr val="lt1"/>
            </a:solidFill>
            <a:prstDash val="solid"/>
            <a:round/>
            <a:headEnd len="sm" w="sm" type="none"/>
            <a:tailEnd len="sm" w="sm" type="none"/>
          </a:ln>
        </p:spPr>
      </p:cxnSp>
      <p:sp>
        <p:nvSpPr>
          <p:cNvPr id="55" name="Google Shape;55;p49"/>
          <p:cNvSpPr/>
          <p:nvPr>
            <p:ph idx="2" type="pic"/>
          </p:nvPr>
        </p:nvSpPr>
        <p:spPr>
          <a:xfrm>
            <a:off x="4572000" y="0"/>
            <a:ext cx="4572000" cy="5143500"/>
          </a:xfrm>
          <a:prstGeom prst="rect">
            <a:avLst/>
          </a:prstGeom>
          <a:noFill/>
          <a:ln>
            <a:noFill/>
          </a:ln>
        </p:spPr>
      </p:sp>
      <p:sp>
        <p:nvSpPr>
          <p:cNvPr id="56" name="Google Shape;56;p49"/>
          <p:cNvSpPr txBox="1"/>
          <p:nvPr>
            <p:ph idx="1" type="body"/>
          </p:nvPr>
        </p:nvSpPr>
        <p:spPr>
          <a:xfrm>
            <a:off x="659040" y="670256"/>
            <a:ext cx="3294063" cy="1935162"/>
          </a:xfrm>
          <a:prstGeom prst="rect">
            <a:avLst/>
          </a:prstGeom>
          <a:noFill/>
          <a:ln>
            <a:noFill/>
          </a:ln>
        </p:spPr>
        <p:txBody>
          <a:bodyPr anchorCtr="0" anchor="b" bIns="108775" lIns="217575" spcFirstLastPara="1" rIns="217575" wrap="square" tIns="108775">
            <a:normAutofit/>
          </a:bodyPr>
          <a:lstStyle>
            <a:lvl1pPr indent="-228600" lvl="0" marL="457200" algn="ctr">
              <a:lnSpc>
                <a:spcPct val="100000"/>
              </a:lnSpc>
              <a:spcBef>
                <a:spcPts val="0"/>
              </a:spcBef>
              <a:spcAft>
                <a:spcPts val="0"/>
              </a:spcAft>
              <a:buSzPts val="2400"/>
              <a:buNone/>
              <a:defRPr sz="3000">
                <a:solidFill>
                  <a:schemeClr val="accent4"/>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57" name="Google Shape;57;p49"/>
          <p:cNvSpPr txBox="1"/>
          <p:nvPr>
            <p:ph idx="3" type="body"/>
          </p:nvPr>
        </p:nvSpPr>
        <p:spPr>
          <a:xfrm>
            <a:off x="659040" y="2880032"/>
            <a:ext cx="3294063" cy="842963"/>
          </a:xfrm>
          <a:prstGeom prst="rect">
            <a:avLst/>
          </a:prstGeom>
          <a:noFill/>
          <a:ln>
            <a:noFill/>
          </a:ln>
        </p:spPr>
        <p:txBody>
          <a:bodyPr anchorCtr="0" anchor="t" bIns="108775" lIns="217575" spcFirstLastPara="1" rIns="217575" wrap="square" tIns="108775">
            <a:normAutofit/>
          </a:bodyPr>
          <a:lstStyle>
            <a:lvl1pPr indent="-228600" lvl="0" marL="457200" algn="ctr">
              <a:lnSpc>
                <a:spcPct val="100000"/>
              </a:lnSpc>
              <a:spcBef>
                <a:spcPts val="0"/>
              </a:spcBef>
              <a:spcAft>
                <a:spcPts val="0"/>
              </a:spcAft>
              <a:buSzPts val="1120"/>
              <a:buNone/>
              <a:defRPr sz="1400">
                <a:solidFill>
                  <a:schemeClr val="lt2"/>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58" name="Google Shape;58;p49"/>
          <p:cNvSpPr txBox="1"/>
          <p:nvPr>
            <p:ph idx="4" type="body"/>
          </p:nvPr>
        </p:nvSpPr>
        <p:spPr>
          <a:xfrm>
            <a:off x="5617933" y="4808762"/>
            <a:ext cx="3600450" cy="293914"/>
          </a:xfrm>
          <a:prstGeom prst="rect">
            <a:avLst/>
          </a:prstGeom>
          <a:noFill/>
          <a:ln>
            <a:noFill/>
          </a:ln>
        </p:spPr>
        <p:txBody>
          <a:bodyPr anchorCtr="0" anchor="b" bIns="108775" lIns="217575" spcFirstLastPara="1" rIns="217575" wrap="square" tIns="108775">
            <a:noAutofit/>
          </a:bodyPr>
          <a:lstStyle>
            <a:lvl1pPr indent="-228600" lvl="0" marL="457200" algn="r">
              <a:lnSpc>
                <a:spcPct val="100000"/>
              </a:lnSpc>
              <a:spcBef>
                <a:spcPts val="0"/>
              </a:spcBef>
              <a:spcAft>
                <a:spcPts val="0"/>
              </a:spcAft>
              <a:buSzPts val="720"/>
              <a:buNone/>
              <a:defRPr sz="900">
                <a:solidFill>
                  <a:schemeClr val="lt1"/>
                </a:solidFill>
              </a:defRPr>
            </a:lvl1pPr>
            <a:lvl2pPr indent="-274319" lvl="1" marL="914400" algn="l">
              <a:lnSpc>
                <a:spcPct val="100000"/>
              </a:lnSpc>
              <a:spcBef>
                <a:spcPts val="0"/>
              </a:spcBef>
              <a:spcAft>
                <a:spcPts val="0"/>
              </a:spcAft>
              <a:buSzPts val="720"/>
              <a:buChar char="◻"/>
              <a:defRPr sz="900">
                <a:solidFill>
                  <a:schemeClr val="lt1"/>
                </a:solidFill>
              </a:defRPr>
            </a:lvl2pPr>
            <a:lvl3pPr indent="-285750" lvl="2" marL="1371600" algn="l">
              <a:lnSpc>
                <a:spcPct val="100000"/>
              </a:lnSpc>
              <a:spcBef>
                <a:spcPts val="0"/>
              </a:spcBef>
              <a:spcAft>
                <a:spcPts val="0"/>
              </a:spcAft>
              <a:buSzPts val="900"/>
              <a:buChar char="&gt;"/>
              <a:defRPr sz="900">
                <a:solidFill>
                  <a:schemeClr val="lt1"/>
                </a:solidFill>
              </a:defRPr>
            </a:lvl3pPr>
            <a:lvl4pPr indent="-285750" lvl="3" marL="1828800" algn="l">
              <a:lnSpc>
                <a:spcPct val="100000"/>
              </a:lnSpc>
              <a:spcBef>
                <a:spcPts val="0"/>
              </a:spcBef>
              <a:spcAft>
                <a:spcPts val="0"/>
              </a:spcAft>
              <a:buSzPts val="900"/>
              <a:buChar char="&gt;"/>
              <a:defRPr sz="900">
                <a:solidFill>
                  <a:schemeClr val="lt1"/>
                </a:solidFill>
              </a:defRPr>
            </a:lvl4pPr>
            <a:lvl5pPr indent="-285750" lvl="4" marL="2286000" algn="l">
              <a:lnSpc>
                <a:spcPct val="100000"/>
              </a:lnSpc>
              <a:spcBef>
                <a:spcPts val="0"/>
              </a:spcBef>
              <a:spcAft>
                <a:spcPts val="0"/>
              </a:spcAft>
              <a:buSzPts val="900"/>
              <a:buChar char="&gt;"/>
              <a:defRPr sz="900">
                <a:solidFill>
                  <a:schemeClr val="lt1"/>
                </a:solidFill>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pter Break with Pic right" showMasterSp="0">
  <p:cSld name="Chapter Break with Pic right">
    <p:spTree>
      <p:nvGrpSpPr>
        <p:cNvPr id="59" name="Shape 59"/>
        <p:cNvGrpSpPr/>
        <p:nvPr/>
      </p:nvGrpSpPr>
      <p:grpSpPr>
        <a:xfrm>
          <a:off x="0" y="0"/>
          <a:ext cx="0" cy="0"/>
          <a:chOff x="0" y="0"/>
          <a:chExt cx="0" cy="0"/>
        </a:xfrm>
      </p:grpSpPr>
      <p:sp>
        <p:nvSpPr>
          <p:cNvPr id="60" name="Google Shape;60;p50"/>
          <p:cNvSpPr/>
          <p:nvPr/>
        </p:nvSpPr>
        <p:spPr>
          <a:xfrm>
            <a:off x="4572000" y="0"/>
            <a:ext cx="4572000" cy="5143500"/>
          </a:xfrm>
          <a:prstGeom prst="rect">
            <a:avLst/>
          </a:prstGeom>
          <a:solidFill>
            <a:srgbClr val="E8EDE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chemeClr val="lt1"/>
              </a:solidFill>
              <a:latin typeface="Trebuchet MS"/>
              <a:ea typeface="Trebuchet MS"/>
              <a:cs typeface="Trebuchet MS"/>
              <a:sym typeface="Trebuchet MS"/>
            </a:endParaRPr>
          </a:p>
        </p:txBody>
      </p:sp>
      <p:cxnSp>
        <p:nvCxnSpPr>
          <p:cNvPr id="61" name="Google Shape;61;p50"/>
          <p:cNvCxnSpPr/>
          <p:nvPr/>
        </p:nvCxnSpPr>
        <p:spPr>
          <a:xfrm>
            <a:off x="6276338" y="2804733"/>
            <a:ext cx="1203468" cy="0"/>
          </a:xfrm>
          <a:prstGeom prst="straightConnector1">
            <a:avLst/>
          </a:prstGeom>
          <a:noFill/>
          <a:ln cap="flat" cmpd="sng" w="9525">
            <a:solidFill>
              <a:schemeClr val="lt1"/>
            </a:solidFill>
            <a:prstDash val="solid"/>
            <a:round/>
            <a:headEnd len="sm" w="sm" type="none"/>
            <a:tailEnd len="sm" w="sm" type="none"/>
          </a:ln>
        </p:spPr>
      </p:cxnSp>
      <p:sp>
        <p:nvSpPr>
          <p:cNvPr id="62" name="Google Shape;62;p50"/>
          <p:cNvSpPr/>
          <p:nvPr>
            <p:ph idx="2" type="pic"/>
          </p:nvPr>
        </p:nvSpPr>
        <p:spPr>
          <a:xfrm>
            <a:off x="0" y="-14748"/>
            <a:ext cx="4572000" cy="5143500"/>
          </a:xfrm>
          <a:prstGeom prst="rect">
            <a:avLst/>
          </a:prstGeom>
          <a:noFill/>
          <a:ln>
            <a:noFill/>
          </a:ln>
        </p:spPr>
      </p:sp>
      <p:sp>
        <p:nvSpPr>
          <p:cNvPr id="63" name="Google Shape;63;p50"/>
          <p:cNvSpPr txBox="1"/>
          <p:nvPr>
            <p:ph idx="1" type="body"/>
          </p:nvPr>
        </p:nvSpPr>
        <p:spPr>
          <a:xfrm>
            <a:off x="5210968" y="670256"/>
            <a:ext cx="3294063" cy="1935162"/>
          </a:xfrm>
          <a:prstGeom prst="rect">
            <a:avLst/>
          </a:prstGeom>
          <a:noFill/>
          <a:ln>
            <a:noFill/>
          </a:ln>
        </p:spPr>
        <p:txBody>
          <a:bodyPr anchorCtr="0" anchor="b" bIns="108775" lIns="217575" spcFirstLastPara="1" rIns="217575" wrap="square" tIns="108775">
            <a:normAutofit/>
          </a:bodyPr>
          <a:lstStyle>
            <a:lvl1pPr indent="-228600" lvl="0" marL="457200" algn="ctr">
              <a:lnSpc>
                <a:spcPct val="100000"/>
              </a:lnSpc>
              <a:spcBef>
                <a:spcPts val="0"/>
              </a:spcBef>
              <a:spcAft>
                <a:spcPts val="0"/>
              </a:spcAft>
              <a:buSzPts val="2400"/>
              <a:buNone/>
              <a:defRPr sz="3000">
                <a:solidFill>
                  <a:schemeClr val="accent4"/>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64" name="Google Shape;64;p50"/>
          <p:cNvSpPr txBox="1"/>
          <p:nvPr>
            <p:ph idx="3" type="body"/>
          </p:nvPr>
        </p:nvSpPr>
        <p:spPr>
          <a:xfrm>
            <a:off x="5210968" y="2880032"/>
            <a:ext cx="3294063" cy="842963"/>
          </a:xfrm>
          <a:prstGeom prst="rect">
            <a:avLst/>
          </a:prstGeom>
          <a:noFill/>
          <a:ln>
            <a:noFill/>
          </a:ln>
        </p:spPr>
        <p:txBody>
          <a:bodyPr anchorCtr="0" anchor="t" bIns="108775" lIns="217575" spcFirstLastPara="1" rIns="217575" wrap="square" tIns="108775">
            <a:normAutofit/>
          </a:bodyPr>
          <a:lstStyle>
            <a:lvl1pPr indent="-228600" lvl="0" marL="457200" algn="ctr">
              <a:lnSpc>
                <a:spcPct val="100000"/>
              </a:lnSpc>
              <a:spcBef>
                <a:spcPts val="0"/>
              </a:spcBef>
              <a:spcAft>
                <a:spcPts val="0"/>
              </a:spcAft>
              <a:buSzPts val="1120"/>
              <a:buNone/>
              <a:defRPr sz="1400">
                <a:solidFill>
                  <a:schemeClr val="lt2"/>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65" name="Google Shape;65;p50"/>
          <p:cNvSpPr txBox="1"/>
          <p:nvPr>
            <p:ph idx="4" type="body"/>
          </p:nvPr>
        </p:nvSpPr>
        <p:spPr>
          <a:xfrm>
            <a:off x="-72574" y="4800595"/>
            <a:ext cx="3600450" cy="293914"/>
          </a:xfrm>
          <a:prstGeom prst="rect">
            <a:avLst/>
          </a:prstGeom>
          <a:noFill/>
          <a:ln>
            <a:noFill/>
          </a:ln>
        </p:spPr>
        <p:txBody>
          <a:bodyPr anchorCtr="0" anchor="b" bIns="108775" lIns="217575" spcFirstLastPara="1" rIns="217575" wrap="square" tIns="108775">
            <a:noAutofit/>
          </a:bodyPr>
          <a:lstStyle>
            <a:lvl1pPr indent="-228600" lvl="0" marL="457200" algn="l">
              <a:lnSpc>
                <a:spcPct val="100000"/>
              </a:lnSpc>
              <a:spcBef>
                <a:spcPts val="0"/>
              </a:spcBef>
              <a:spcAft>
                <a:spcPts val="0"/>
              </a:spcAft>
              <a:buSzPts val="720"/>
              <a:buNone/>
              <a:defRPr sz="900">
                <a:solidFill>
                  <a:schemeClr val="lt1"/>
                </a:solidFill>
              </a:defRPr>
            </a:lvl1pPr>
            <a:lvl2pPr indent="-274319" lvl="1" marL="914400" algn="l">
              <a:lnSpc>
                <a:spcPct val="100000"/>
              </a:lnSpc>
              <a:spcBef>
                <a:spcPts val="0"/>
              </a:spcBef>
              <a:spcAft>
                <a:spcPts val="0"/>
              </a:spcAft>
              <a:buSzPts val="720"/>
              <a:buChar char="◻"/>
              <a:defRPr sz="900">
                <a:solidFill>
                  <a:schemeClr val="lt1"/>
                </a:solidFill>
              </a:defRPr>
            </a:lvl2pPr>
            <a:lvl3pPr indent="-285750" lvl="2" marL="1371600" algn="l">
              <a:lnSpc>
                <a:spcPct val="100000"/>
              </a:lnSpc>
              <a:spcBef>
                <a:spcPts val="0"/>
              </a:spcBef>
              <a:spcAft>
                <a:spcPts val="0"/>
              </a:spcAft>
              <a:buSzPts val="900"/>
              <a:buChar char="&gt;"/>
              <a:defRPr sz="900">
                <a:solidFill>
                  <a:schemeClr val="lt1"/>
                </a:solidFill>
              </a:defRPr>
            </a:lvl3pPr>
            <a:lvl4pPr indent="-285750" lvl="3" marL="1828800" algn="l">
              <a:lnSpc>
                <a:spcPct val="100000"/>
              </a:lnSpc>
              <a:spcBef>
                <a:spcPts val="0"/>
              </a:spcBef>
              <a:spcAft>
                <a:spcPts val="0"/>
              </a:spcAft>
              <a:buSzPts val="900"/>
              <a:buChar char="&gt;"/>
              <a:defRPr sz="900">
                <a:solidFill>
                  <a:schemeClr val="lt1"/>
                </a:solidFill>
              </a:defRPr>
            </a:lvl4pPr>
            <a:lvl5pPr indent="-285750" lvl="4" marL="2286000" algn="l">
              <a:lnSpc>
                <a:spcPct val="100000"/>
              </a:lnSpc>
              <a:spcBef>
                <a:spcPts val="0"/>
              </a:spcBef>
              <a:spcAft>
                <a:spcPts val="0"/>
              </a:spcAft>
              <a:buSzPts val="900"/>
              <a:buChar char="&gt;"/>
              <a:defRPr sz="900">
                <a:solidFill>
                  <a:schemeClr val="lt1"/>
                </a:solidFill>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pterbreak_2">
  <p:cSld name="Chapterbreak_2">
    <p:bg>
      <p:bgPr>
        <a:solidFill>
          <a:schemeClr val="accent4"/>
        </a:solidFill>
      </p:bgPr>
    </p:bg>
    <p:spTree>
      <p:nvGrpSpPr>
        <p:cNvPr id="66" name="Shape 66"/>
        <p:cNvGrpSpPr/>
        <p:nvPr/>
      </p:nvGrpSpPr>
      <p:grpSpPr>
        <a:xfrm>
          <a:off x="0" y="0"/>
          <a:ext cx="0" cy="0"/>
          <a:chOff x="0" y="0"/>
          <a:chExt cx="0" cy="0"/>
        </a:xfrm>
      </p:grpSpPr>
      <p:sp>
        <p:nvSpPr>
          <p:cNvPr id="67" name="Google Shape;67;p51"/>
          <p:cNvSpPr txBox="1"/>
          <p:nvPr>
            <p:ph idx="1" type="body"/>
          </p:nvPr>
        </p:nvSpPr>
        <p:spPr>
          <a:xfrm>
            <a:off x="539749" y="1144870"/>
            <a:ext cx="8159751" cy="1935162"/>
          </a:xfrm>
          <a:prstGeom prst="rect">
            <a:avLst/>
          </a:prstGeom>
          <a:noFill/>
          <a:ln>
            <a:noFill/>
          </a:ln>
        </p:spPr>
        <p:txBody>
          <a:bodyPr anchorCtr="0" anchor="b" bIns="108775" lIns="217575" spcFirstLastPara="1" rIns="217575" wrap="square" tIns="108775">
            <a:normAutofit/>
          </a:bodyPr>
          <a:lstStyle>
            <a:lvl1pPr indent="-228600" lvl="0" marL="457200" algn="ctr">
              <a:lnSpc>
                <a:spcPct val="100000"/>
              </a:lnSpc>
              <a:spcBef>
                <a:spcPts val="0"/>
              </a:spcBef>
              <a:spcAft>
                <a:spcPts val="0"/>
              </a:spcAft>
              <a:buSzPts val="2560"/>
              <a:buNone/>
              <a:defRPr b="1" sz="3200">
                <a:solidFill>
                  <a:schemeClr val="dk2"/>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68" name="Google Shape;68;p51"/>
          <p:cNvSpPr txBox="1"/>
          <p:nvPr>
            <p:ph idx="2" type="body"/>
          </p:nvPr>
        </p:nvSpPr>
        <p:spPr>
          <a:xfrm>
            <a:off x="2972591" y="3480619"/>
            <a:ext cx="3294063" cy="961023"/>
          </a:xfrm>
          <a:prstGeom prst="rect">
            <a:avLst/>
          </a:prstGeom>
          <a:noFill/>
          <a:ln>
            <a:noFill/>
          </a:ln>
        </p:spPr>
        <p:txBody>
          <a:bodyPr anchorCtr="0" anchor="t" bIns="108775" lIns="217575" spcFirstLastPara="1" rIns="217575" wrap="square" tIns="108775">
            <a:normAutofit/>
          </a:bodyPr>
          <a:lstStyle>
            <a:lvl1pPr indent="-228600" lvl="0" marL="457200" algn="ctr">
              <a:lnSpc>
                <a:spcPct val="100000"/>
              </a:lnSpc>
              <a:spcBef>
                <a:spcPts val="0"/>
              </a:spcBef>
              <a:spcAft>
                <a:spcPts val="0"/>
              </a:spcAft>
              <a:buSzPts val="1600"/>
              <a:buNone/>
              <a:defRPr sz="2000">
                <a:solidFill>
                  <a:srgbClr val="000000"/>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cxnSp>
        <p:nvCxnSpPr>
          <p:cNvPr id="69" name="Google Shape;69;p51"/>
          <p:cNvCxnSpPr/>
          <p:nvPr/>
        </p:nvCxnSpPr>
        <p:spPr>
          <a:xfrm>
            <a:off x="3164851" y="3325433"/>
            <a:ext cx="2814298" cy="0"/>
          </a:xfrm>
          <a:prstGeom prst="straightConnector1">
            <a:avLst/>
          </a:prstGeom>
          <a:noFill/>
          <a:ln cap="flat" cmpd="sng" w="9525">
            <a:solidFill>
              <a:schemeClr val="lt1"/>
            </a:solidFill>
            <a:prstDash val="solid"/>
            <a:round/>
            <a:headEnd len="sm" w="sm" type="none"/>
            <a:tailEnd len="sm" w="sm"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pterbreak">
  <p:cSld name="Chapterbreak">
    <p:bg>
      <p:bgPr>
        <a:solidFill>
          <a:schemeClr val="accent4"/>
        </a:solidFill>
      </p:bgPr>
    </p:bg>
    <p:spTree>
      <p:nvGrpSpPr>
        <p:cNvPr id="70" name="Shape 70"/>
        <p:cNvGrpSpPr/>
        <p:nvPr/>
      </p:nvGrpSpPr>
      <p:grpSpPr>
        <a:xfrm>
          <a:off x="0" y="0"/>
          <a:ext cx="0" cy="0"/>
          <a:chOff x="0" y="0"/>
          <a:chExt cx="0" cy="0"/>
        </a:xfrm>
      </p:grpSpPr>
      <p:sp>
        <p:nvSpPr>
          <p:cNvPr id="71" name="Google Shape;71;p52"/>
          <p:cNvSpPr txBox="1"/>
          <p:nvPr>
            <p:ph idx="1" type="body"/>
          </p:nvPr>
        </p:nvSpPr>
        <p:spPr>
          <a:xfrm>
            <a:off x="539749" y="1144870"/>
            <a:ext cx="8159751" cy="1935162"/>
          </a:xfrm>
          <a:prstGeom prst="rect">
            <a:avLst/>
          </a:prstGeom>
          <a:noFill/>
          <a:ln>
            <a:noFill/>
          </a:ln>
        </p:spPr>
        <p:txBody>
          <a:bodyPr anchorCtr="0" anchor="b" bIns="108775" lIns="217575" spcFirstLastPara="1" rIns="217575" wrap="square" tIns="108775">
            <a:normAutofit/>
          </a:bodyPr>
          <a:lstStyle>
            <a:lvl1pPr indent="-228600" lvl="0" marL="457200" algn="ctr">
              <a:lnSpc>
                <a:spcPct val="100000"/>
              </a:lnSpc>
              <a:spcBef>
                <a:spcPts val="0"/>
              </a:spcBef>
              <a:spcAft>
                <a:spcPts val="0"/>
              </a:spcAft>
              <a:buSzPts val="2560"/>
              <a:buNone/>
              <a:defRPr b="1" sz="3200">
                <a:solidFill>
                  <a:schemeClr val="lt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72" name="Google Shape;72;p52"/>
          <p:cNvSpPr txBox="1"/>
          <p:nvPr>
            <p:ph idx="2" type="body"/>
          </p:nvPr>
        </p:nvSpPr>
        <p:spPr>
          <a:xfrm>
            <a:off x="2972591" y="3480619"/>
            <a:ext cx="3294063" cy="961023"/>
          </a:xfrm>
          <a:prstGeom prst="rect">
            <a:avLst/>
          </a:prstGeom>
          <a:noFill/>
          <a:ln>
            <a:noFill/>
          </a:ln>
        </p:spPr>
        <p:txBody>
          <a:bodyPr anchorCtr="0" anchor="t" bIns="108775" lIns="217575" spcFirstLastPara="1" rIns="217575" wrap="square" tIns="108775">
            <a:normAutofit/>
          </a:bodyPr>
          <a:lstStyle>
            <a:lvl1pPr indent="-228600" lvl="0" marL="457200" algn="ctr">
              <a:lnSpc>
                <a:spcPct val="100000"/>
              </a:lnSpc>
              <a:spcBef>
                <a:spcPts val="0"/>
              </a:spcBef>
              <a:spcAft>
                <a:spcPts val="0"/>
              </a:spcAft>
              <a:buSzPts val="1600"/>
              <a:buNone/>
              <a:defRPr sz="2000">
                <a:solidFill>
                  <a:schemeClr val="lt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cxnSp>
        <p:nvCxnSpPr>
          <p:cNvPr id="73" name="Google Shape;73;p52"/>
          <p:cNvCxnSpPr/>
          <p:nvPr/>
        </p:nvCxnSpPr>
        <p:spPr>
          <a:xfrm>
            <a:off x="3164851" y="3325433"/>
            <a:ext cx="2814298" cy="0"/>
          </a:xfrm>
          <a:prstGeom prst="straightConnector1">
            <a:avLst/>
          </a:prstGeom>
          <a:noFill/>
          <a:ln cap="flat" cmpd="sng" w="9525">
            <a:solidFill>
              <a:schemeClr val="lt1"/>
            </a:solidFill>
            <a:prstDash val="solid"/>
            <a:round/>
            <a:headEnd len="sm" w="sm" type="none"/>
            <a:tailEnd len="sm" w="sm" type="none"/>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OVERVIEW" showMasterSp="0">
  <p:cSld name="Timeline OVERVIEW">
    <p:spTree>
      <p:nvGrpSpPr>
        <p:cNvPr id="74" name="Shape 74"/>
        <p:cNvGrpSpPr/>
        <p:nvPr/>
      </p:nvGrpSpPr>
      <p:grpSpPr>
        <a:xfrm>
          <a:off x="0" y="0"/>
          <a:ext cx="0" cy="0"/>
          <a:chOff x="0" y="0"/>
          <a:chExt cx="0" cy="0"/>
        </a:xfrm>
      </p:grpSpPr>
      <p:cxnSp>
        <p:nvCxnSpPr>
          <p:cNvPr id="75" name="Google Shape;75;p53"/>
          <p:cNvCxnSpPr/>
          <p:nvPr/>
        </p:nvCxnSpPr>
        <p:spPr>
          <a:xfrm flipH="1">
            <a:off x="4419601" y="1033123"/>
            <a:ext cx="1" cy="358849"/>
          </a:xfrm>
          <a:prstGeom prst="straightConnector1">
            <a:avLst/>
          </a:prstGeom>
          <a:noFill/>
          <a:ln cap="flat" cmpd="sng" w="9525">
            <a:solidFill>
              <a:schemeClr val="lt2"/>
            </a:solidFill>
            <a:prstDash val="solid"/>
            <a:round/>
            <a:headEnd len="med" w="med" type="oval"/>
            <a:tailEnd len="med" w="med" type="oval"/>
          </a:ln>
        </p:spPr>
      </p:cxnSp>
      <p:cxnSp>
        <p:nvCxnSpPr>
          <p:cNvPr id="76" name="Google Shape;76;p53"/>
          <p:cNvCxnSpPr/>
          <p:nvPr/>
        </p:nvCxnSpPr>
        <p:spPr>
          <a:xfrm flipH="1">
            <a:off x="4417813" y="1778759"/>
            <a:ext cx="1" cy="358849"/>
          </a:xfrm>
          <a:prstGeom prst="straightConnector1">
            <a:avLst/>
          </a:prstGeom>
          <a:noFill/>
          <a:ln cap="flat" cmpd="sng" w="9525">
            <a:solidFill>
              <a:schemeClr val="lt2"/>
            </a:solidFill>
            <a:prstDash val="solid"/>
            <a:round/>
            <a:headEnd len="med" w="med" type="oval"/>
            <a:tailEnd len="med" w="med" type="oval"/>
          </a:ln>
        </p:spPr>
      </p:cxnSp>
      <p:cxnSp>
        <p:nvCxnSpPr>
          <p:cNvPr id="77" name="Google Shape;77;p53"/>
          <p:cNvCxnSpPr/>
          <p:nvPr/>
        </p:nvCxnSpPr>
        <p:spPr>
          <a:xfrm flipH="1">
            <a:off x="4417813" y="2524395"/>
            <a:ext cx="1" cy="358849"/>
          </a:xfrm>
          <a:prstGeom prst="straightConnector1">
            <a:avLst/>
          </a:prstGeom>
          <a:noFill/>
          <a:ln cap="flat" cmpd="sng" w="9525">
            <a:solidFill>
              <a:schemeClr val="lt2"/>
            </a:solidFill>
            <a:prstDash val="solid"/>
            <a:round/>
            <a:headEnd len="med" w="med" type="oval"/>
            <a:tailEnd len="med" w="med" type="oval"/>
          </a:ln>
        </p:spPr>
      </p:cxnSp>
      <p:cxnSp>
        <p:nvCxnSpPr>
          <p:cNvPr id="78" name="Google Shape;78;p53"/>
          <p:cNvCxnSpPr/>
          <p:nvPr/>
        </p:nvCxnSpPr>
        <p:spPr>
          <a:xfrm flipH="1">
            <a:off x="4417815" y="4015665"/>
            <a:ext cx="1" cy="484898"/>
          </a:xfrm>
          <a:prstGeom prst="straightConnector1">
            <a:avLst/>
          </a:prstGeom>
          <a:noFill/>
          <a:ln cap="flat" cmpd="sng" w="9525">
            <a:solidFill>
              <a:schemeClr val="lt2"/>
            </a:solidFill>
            <a:prstDash val="solid"/>
            <a:round/>
            <a:headEnd len="med" w="med" type="oval"/>
            <a:tailEnd len="med" w="med" type="oval"/>
          </a:ln>
        </p:spPr>
      </p:cxnSp>
      <p:cxnSp>
        <p:nvCxnSpPr>
          <p:cNvPr id="79" name="Google Shape;79;p53"/>
          <p:cNvCxnSpPr/>
          <p:nvPr/>
        </p:nvCxnSpPr>
        <p:spPr>
          <a:xfrm flipH="1">
            <a:off x="4417813" y="3270030"/>
            <a:ext cx="1" cy="358849"/>
          </a:xfrm>
          <a:prstGeom prst="straightConnector1">
            <a:avLst/>
          </a:prstGeom>
          <a:noFill/>
          <a:ln cap="flat" cmpd="sng" w="9525">
            <a:solidFill>
              <a:schemeClr val="lt2"/>
            </a:solidFill>
            <a:prstDash val="solid"/>
            <a:round/>
            <a:headEnd len="med" w="med" type="oval"/>
            <a:tailEnd len="med" w="med" type="oval"/>
          </a:ln>
        </p:spPr>
      </p:cxnSp>
      <p:sp>
        <p:nvSpPr>
          <p:cNvPr id="80" name="Google Shape;80;p53"/>
          <p:cNvSpPr txBox="1"/>
          <p:nvPr>
            <p:ph idx="12" type="sldNum"/>
          </p:nvPr>
        </p:nvSpPr>
        <p:spPr>
          <a:xfrm>
            <a:off x="8435759" y="4767263"/>
            <a:ext cx="502079" cy="274637"/>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500"/>
              <a:buFont typeface="Arial"/>
              <a:buNone/>
              <a:defRPr b="0" i="0" sz="1500" u="none" cap="none" strike="noStrike">
                <a:solidFill>
                  <a:schemeClr val="dk1"/>
                </a:solidFill>
                <a:latin typeface="Trebuchet MS"/>
                <a:ea typeface="Trebuchet MS"/>
                <a:cs typeface="Trebuchet MS"/>
                <a:sym typeface="Trebuchet MS"/>
              </a:defRPr>
            </a:lvl1pPr>
            <a:lvl2pPr indent="0" lvl="1" marL="0" marR="0" rtl="0" algn="l">
              <a:lnSpc>
                <a:spcPct val="100000"/>
              </a:lnSpc>
              <a:spcBef>
                <a:spcPts val="0"/>
              </a:spcBef>
              <a:spcAft>
                <a:spcPts val="0"/>
              </a:spcAft>
              <a:buClr>
                <a:srgbClr val="000000"/>
              </a:buClr>
              <a:buSzPts val="1500"/>
              <a:buFont typeface="Arial"/>
              <a:buNone/>
              <a:defRPr b="0" i="0" sz="1500" u="none" cap="none" strike="noStrike">
                <a:solidFill>
                  <a:schemeClr val="dk1"/>
                </a:solidFill>
                <a:latin typeface="Trebuchet MS"/>
                <a:ea typeface="Trebuchet MS"/>
                <a:cs typeface="Trebuchet MS"/>
                <a:sym typeface="Trebuchet MS"/>
              </a:defRPr>
            </a:lvl2pPr>
            <a:lvl3pPr indent="0" lvl="2" marL="0" marR="0" rtl="0" algn="l">
              <a:lnSpc>
                <a:spcPct val="100000"/>
              </a:lnSpc>
              <a:spcBef>
                <a:spcPts val="0"/>
              </a:spcBef>
              <a:spcAft>
                <a:spcPts val="0"/>
              </a:spcAft>
              <a:buClr>
                <a:srgbClr val="000000"/>
              </a:buClr>
              <a:buSzPts val="1500"/>
              <a:buFont typeface="Arial"/>
              <a:buNone/>
              <a:defRPr b="0" i="0" sz="1500" u="none" cap="none" strike="noStrike">
                <a:solidFill>
                  <a:schemeClr val="dk1"/>
                </a:solidFill>
                <a:latin typeface="Trebuchet MS"/>
                <a:ea typeface="Trebuchet MS"/>
                <a:cs typeface="Trebuchet MS"/>
                <a:sym typeface="Trebuchet MS"/>
              </a:defRPr>
            </a:lvl3pPr>
            <a:lvl4pPr indent="0" lvl="3" marL="0" marR="0" rtl="0" algn="l">
              <a:lnSpc>
                <a:spcPct val="100000"/>
              </a:lnSpc>
              <a:spcBef>
                <a:spcPts val="0"/>
              </a:spcBef>
              <a:spcAft>
                <a:spcPts val="0"/>
              </a:spcAft>
              <a:buClr>
                <a:srgbClr val="000000"/>
              </a:buClr>
              <a:buSzPts val="1500"/>
              <a:buFont typeface="Arial"/>
              <a:buNone/>
              <a:defRPr b="0" i="0" sz="1500" u="none" cap="none" strike="noStrike">
                <a:solidFill>
                  <a:schemeClr val="dk1"/>
                </a:solidFill>
                <a:latin typeface="Trebuchet MS"/>
                <a:ea typeface="Trebuchet MS"/>
                <a:cs typeface="Trebuchet MS"/>
                <a:sym typeface="Trebuchet MS"/>
              </a:defRPr>
            </a:lvl4pPr>
            <a:lvl5pPr indent="0" lvl="4" marL="0" marR="0" rtl="0" algn="l">
              <a:lnSpc>
                <a:spcPct val="100000"/>
              </a:lnSpc>
              <a:spcBef>
                <a:spcPts val="0"/>
              </a:spcBef>
              <a:spcAft>
                <a:spcPts val="0"/>
              </a:spcAft>
              <a:buClr>
                <a:srgbClr val="000000"/>
              </a:buClr>
              <a:buSzPts val="1500"/>
              <a:buFont typeface="Arial"/>
              <a:buNone/>
              <a:defRPr b="0" i="0" sz="1500" u="none" cap="none" strike="noStrike">
                <a:solidFill>
                  <a:schemeClr val="dk1"/>
                </a:solidFill>
                <a:latin typeface="Trebuchet MS"/>
                <a:ea typeface="Trebuchet MS"/>
                <a:cs typeface="Trebuchet MS"/>
                <a:sym typeface="Trebuchet MS"/>
              </a:defRPr>
            </a:lvl5pPr>
            <a:lvl6pPr indent="0" lvl="5" marL="0" marR="0" rtl="0" algn="l">
              <a:lnSpc>
                <a:spcPct val="100000"/>
              </a:lnSpc>
              <a:spcBef>
                <a:spcPts val="0"/>
              </a:spcBef>
              <a:spcAft>
                <a:spcPts val="0"/>
              </a:spcAft>
              <a:buClr>
                <a:srgbClr val="000000"/>
              </a:buClr>
              <a:buSzPts val="1500"/>
              <a:buFont typeface="Arial"/>
              <a:buNone/>
              <a:defRPr b="0" i="0" sz="1500" u="none" cap="none" strike="noStrike">
                <a:solidFill>
                  <a:schemeClr val="dk1"/>
                </a:solidFill>
                <a:latin typeface="Trebuchet MS"/>
                <a:ea typeface="Trebuchet MS"/>
                <a:cs typeface="Trebuchet MS"/>
                <a:sym typeface="Trebuchet MS"/>
              </a:defRPr>
            </a:lvl6pPr>
            <a:lvl7pPr indent="0" lvl="6" marL="0" marR="0" rtl="0" algn="l">
              <a:lnSpc>
                <a:spcPct val="100000"/>
              </a:lnSpc>
              <a:spcBef>
                <a:spcPts val="0"/>
              </a:spcBef>
              <a:spcAft>
                <a:spcPts val="0"/>
              </a:spcAft>
              <a:buClr>
                <a:srgbClr val="000000"/>
              </a:buClr>
              <a:buSzPts val="1500"/>
              <a:buFont typeface="Arial"/>
              <a:buNone/>
              <a:defRPr b="0" i="0" sz="1500" u="none" cap="none" strike="noStrike">
                <a:solidFill>
                  <a:schemeClr val="dk1"/>
                </a:solidFill>
                <a:latin typeface="Trebuchet MS"/>
                <a:ea typeface="Trebuchet MS"/>
                <a:cs typeface="Trebuchet MS"/>
                <a:sym typeface="Trebuchet MS"/>
              </a:defRPr>
            </a:lvl7pPr>
            <a:lvl8pPr indent="0" lvl="7" marL="0" marR="0" rtl="0" algn="l">
              <a:lnSpc>
                <a:spcPct val="100000"/>
              </a:lnSpc>
              <a:spcBef>
                <a:spcPts val="0"/>
              </a:spcBef>
              <a:spcAft>
                <a:spcPts val="0"/>
              </a:spcAft>
              <a:buClr>
                <a:srgbClr val="000000"/>
              </a:buClr>
              <a:buSzPts val="1500"/>
              <a:buFont typeface="Arial"/>
              <a:buNone/>
              <a:defRPr b="0" i="0" sz="1500" u="none" cap="none" strike="noStrike">
                <a:solidFill>
                  <a:schemeClr val="dk1"/>
                </a:solidFill>
                <a:latin typeface="Trebuchet MS"/>
                <a:ea typeface="Trebuchet MS"/>
                <a:cs typeface="Trebuchet MS"/>
                <a:sym typeface="Trebuchet MS"/>
              </a:defRPr>
            </a:lvl8pPr>
            <a:lvl9pPr indent="0" lvl="8" marL="0" marR="0" rtl="0" algn="l">
              <a:lnSpc>
                <a:spcPct val="100000"/>
              </a:lnSpc>
              <a:spcBef>
                <a:spcPts val="0"/>
              </a:spcBef>
              <a:spcAft>
                <a:spcPts val="0"/>
              </a:spcAft>
              <a:buClr>
                <a:srgbClr val="000000"/>
              </a:buClr>
              <a:buSzPts val="1500"/>
              <a:buFont typeface="Arial"/>
              <a:buNone/>
              <a:defRPr b="0" i="0" sz="1500" u="none" cap="none" strike="noStrike">
                <a:solidFill>
                  <a:schemeClr val="dk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n-MT"/>
              <a:t>‹#›</a:t>
            </a:fld>
            <a:endParaRPr/>
          </a:p>
        </p:txBody>
      </p:sp>
      <p:sp>
        <p:nvSpPr>
          <p:cNvPr id="81" name="Google Shape;81;p53"/>
          <p:cNvSpPr/>
          <p:nvPr/>
        </p:nvSpPr>
        <p:spPr>
          <a:xfrm rot="-2175147">
            <a:off x="4082178" y="4315730"/>
            <a:ext cx="922819" cy="564693"/>
          </a:xfrm>
          <a:custGeom>
            <a:rect b="b" l="l" r="r" t="t"/>
            <a:pathLst>
              <a:path extrusionOk="0" h="1210" w="1979">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middle" showMasterSp="0">
  <p:cSld name="Timeline middle">
    <p:spTree>
      <p:nvGrpSpPr>
        <p:cNvPr id="82" name="Shape 82"/>
        <p:cNvGrpSpPr/>
        <p:nvPr/>
      </p:nvGrpSpPr>
      <p:grpSpPr>
        <a:xfrm>
          <a:off x="0" y="0"/>
          <a:ext cx="0" cy="0"/>
          <a:chOff x="0" y="0"/>
          <a:chExt cx="0" cy="0"/>
        </a:xfrm>
      </p:grpSpPr>
      <p:sp>
        <p:nvSpPr>
          <p:cNvPr id="83" name="Google Shape;83;p55"/>
          <p:cNvSpPr txBox="1"/>
          <p:nvPr>
            <p:ph idx="1" type="body"/>
          </p:nvPr>
        </p:nvSpPr>
        <p:spPr>
          <a:xfrm>
            <a:off x="4603038" y="3899999"/>
            <a:ext cx="3924268" cy="1095867"/>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440"/>
              <a:buFont typeface="Trebuchet MS"/>
              <a:buNone/>
              <a:defRPr sz="1800">
                <a:solidFill>
                  <a:schemeClr val="dk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84" name="Google Shape;84;p55"/>
          <p:cNvSpPr txBox="1"/>
          <p:nvPr>
            <p:ph idx="2" type="body"/>
          </p:nvPr>
        </p:nvSpPr>
        <p:spPr>
          <a:xfrm>
            <a:off x="4603038" y="3270023"/>
            <a:ext cx="3924267" cy="563043"/>
          </a:xfrm>
          <a:prstGeom prst="rect">
            <a:avLst/>
          </a:prstGeom>
          <a:noFill/>
          <a:ln>
            <a:noFill/>
          </a:ln>
        </p:spPr>
        <p:txBody>
          <a:bodyPr anchorCtr="0" anchor="b" bIns="0" lIns="0" spcFirstLastPara="1" rIns="0" wrap="square" tIns="0">
            <a:noAutofit/>
          </a:bodyPr>
          <a:lstStyle>
            <a:lvl1pPr indent="-228600" lvl="0" marL="457200" algn="l">
              <a:lnSpc>
                <a:spcPct val="89285"/>
              </a:lnSpc>
              <a:spcBef>
                <a:spcPts val="0"/>
              </a:spcBef>
              <a:spcAft>
                <a:spcPts val="0"/>
              </a:spcAft>
              <a:buSzPts val="2240"/>
              <a:buFont typeface="Trebuchet MS"/>
              <a:buNone/>
              <a:defRPr sz="2800"/>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85" name="Google Shape;85;p55"/>
          <p:cNvSpPr txBox="1"/>
          <p:nvPr>
            <p:ph idx="3" type="body"/>
          </p:nvPr>
        </p:nvSpPr>
        <p:spPr>
          <a:xfrm>
            <a:off x="4603038" y="1703147"/>
            <a:ext cx="3924268" cy="1095867"/>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440"/>
              <a:buFont typeface="Trebuchet MS"/>
              <a:buNone/>
              <a:defRPr sz="1800">
                <a:solidFill>
                  <a:schemeClr val="dk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86" name="Google Shape;86;p55"/>
          <p:cNvSpPr txBox="1"/>
          <p:nvPr>
            <p:ph idx="4" type="body"/>
          </p:nvPr>
        </p:nvSpPr>
        <p:spPr>
          <a:xfrm>
            <a:off x="4603038" y="1073171"/>
            <a:ext cx="3924267" cy="563043"/>
          </a:xfrm>
          <a:prstGeom prst="rect">
            <a:avLst/>
          </a:prstGeom>
          <a:noFill/>
          <a:ln>
            <a:noFill/>
          </a:ln>
        </p:spPr>
        <p:txBody>
          <a:bodyPr anchorCtr="0" anchor="b" bIns="0" lIns="0" spcFirstLastPara="1" rIns="0" wrap="square" tIns="0">
            <a:noAutofit/>
          </a:bodyPr>
          <a:lstStyle>
            <a:lvl1pPr indent="-228600" lvl="0" marL="457200" algn="l">
              <a:lnSpc>
                <a:spcPct val="89285"/>
              </a:lnSpc>
              <a:spcBef>
                <a:spcPts val="0"/>
              </a:spcBef>
              <a:spcAft>
                <a:spcPts val="0"/>
              </a:spcAft>
              <a:buSzPts val="2240"/>
              <a:buFont typeface="Trebuchet MS"/>
              <a:buNone/>
              <a:defRPr sz="2800"/>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87" name="Google Shape;87;p55"/>
          <p:cNvSpPr txBox="1"/>
          <p:nvPr>
            <p:ph idx="5" type="body"/>
          </p:nvPr>
        </p:nvSpPr>
        <p:spPr>
          <a:xfrm>
            <a:off x="306657" y="3067969"/>
            <a:ext cx="3924268" cy="1095867"/>
          </a:xfrm>
          <a:prstGeom prst="rect">
            <a:avLst/>
          </a:prstGeom>
          <a:noFill/>
          <a:ln>
            <a:noFill/>
          </a:ln>
        </p:spPr>
        <p:txBody>
          <a:bodyPr anchorCtr="0" anchor="t" bIns="0" lIns="0" spcFirstLastPara="1" rIns="0" wrap="square" tIns="0">
            <a:noAutofit/>
          </a:bodyPr>
          <a:lstStyle>
            <a:lvl1pPr indent="-228600" lvl="0" marL="457200" algn="r">
              <a:lnSpc>
                <a:spcPct val="100000"/>
              </a:lnSpc>
              <a:spcBef>
                <a:spcPts val="0"/>
              </a:spcBef>
              <a:spcAft>
                <a:spcPts val="0"/>
              </a:spcAft>
              <a:buSzPts val="1440"/>
              <a:buFont typeface="Trebuchet MS"/>
              <a:buNone/>
              <a:defRPr sz="1800">
                <a:solidFill>
                  <a:schemeClr val="dk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88" name="Google Shape;88;p55"/>
          <p:cNvSpPr txBox="1"/>
          <p:nvPr>
            <p:ph idx="6" type="body"/>
          </p:nvPr>
        </p:nvSpPr>
        <p:spPr>
          <a:xfrm>
            <a:off x="306658" y="2437993"/>
            <a:ext cx="3924267" cy="563043"/>
          </a:xfrm>
          <a:prstGeom prst="rect">
            <a:avLst/>
          </a:prstGeom>
          <a:noFill/>
          <a:ln>
            <a:noFill/>
          </a:ln>
        </p:spPr>
        <p:txBody>
          <a:bodyPr anchorCtr="0" anchor="b" bIns="0" lIns="0" spcFirstLastPara="1" rIns="0" wrap="square" tIns="0">
            <a:noAutofit/>
          </a:bodyPr>
          <a:lstStyle>
            <a:lvl1pPr indent="-228600" lvl="0" marL="457200" algn="r">
              <a:lnSpc>
                <a:spcPct val="89285"/>
              </a:lnSpc>
              <a:spcBef>
                <a:spcPts val="0"/>
              </a:spcBef>
              <a:spcAft>
                <a:spcPts val="0"/>
              </a:spcAft>
              <a:buSzPts val="2240"/>
              <a:buFont typeface="Trebuchet MS"/>
              <a:buNone/>
              <a:defRPr sz="2800"/>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cxnSp>
        <p:nvCxnSpPr>
          <p:cNvPr id="89" name="Google Shape;89;p55"/>
          <p:cNvCxnSpPr/>
          <p:nvPr/>
        </p:nvCxnSpPr>
        <p:spPr>
          <a:xfrm>
            <a:off x="4409888" y="3657600"/>
            <a:ext cx="0" cy="1022124"/>
          </a:xfrm>
          <a:prstGeom prst="straightConnector1">
            <a:avLst/>
          </a:prstGeom>
          <a:noFill/>
          <a:ln cap="flat" cmpd="sng" w="9525">
            <a:solidFill>
              <a:schemeClr val="lt2"/>
            </a:solidFill>
            <a:prstDash val="solid"/>
            <a:round/>
            <a:headEnd len="med" w="med" type="oval"/>
            <a:tailEnd len="sm" w="sm" type="none"/>
          </a:ln>
        </p:spPr>
      </p:cxnSp>
      <p:cxnSp>
        <p:nvCxnSpPr>
          <p:cNvPr id="90" name="Google Shape;90;p55"/>
          <p:cNvCxnSpPr/>
          <p:nvPr/>
        </p:nvCxnSpPr>
        <p:spPr>
          <a:xfrm flipH="1">
            <a:off x="4416984" y="-790835"/>
            <a:ext cx="2617" cy="1636097"/>
          </a:xfrm>
          <a:prstGeom prst="straightConnector1">
            <a:avLst/>
          </a:prstGeom>
          <a:noFill/>
          <a:ln cap="flat" cmpd="sng" w="9525">
            <a:solidFill>
              <a:schemeClr val="lt2"/>
            </a:solidFill>
            <a:prstDash val="solid"/>
            <a:round/>
            <a:headEnd len="med" w="med" type="oval"/>
            <a:tailEnd len="med" w="med" type="oval"/>
          </a:ln>
        </p:spPr>
      </p:cxnSp>
      <p:cxnSp>
        <p:nvCxnSpPr>
          <p:cNvPr id="91" name="Google Shape;91;p55"/>
          <p:cNvCxnSpPr/>
          <p:nvPr/>
        </p:nvCxnSpPr>
        <p:spPr>
          <a:xfrm>
            <a:off x="4409888" y="1387096"/>
            <a:ext cx="0" cy="1781554"/>
          </a:xfrm>
          <a:prstGeom prst="straightConnector1">
            <a:avLst/>
          </a:prstGeom>
          <a:noFill/>
          <a:ln cap="flat" cmpd="sng" w="9525">
            <a:solidFill>
              <a:schemeClr val="lt2"/>
            </a:solidFill>
            <a:prstDash val="solid"/>
            <a:round/>
            <a:headEnd len="med" w="med" type="oval"/>
            <a:tailEnd len="sm" w="sm" type="none"/>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End" showMasterSp="0">
  <p:cSld name="Timeline End">
    <p:spTree>
      <p:nvGrpSpPr>
        <p:cNvPr id="92" name="Shape 92"/>
        <p:cNvGrpSpPr/>
        <p:nvPr/>
      </p:nvGrpSpPr>
      <p:grpSpPr>
        <a:xfrm>
          <a:off x="0" y="0"/>
          <a:ext cx="0" cy="0"/>
          <a:chOff x="0" y="0"/>
          <a:chExt cx="0" cy="0"/>
        </a:xfrm>
      </p:grpSpPr>
      <p:cxnSp>
        <p:nvCxnSpPr>
          <p:cNvPr id="93" name="Google Shape;93;p56"/>
          <p:cNvCxnSpPr/>
          <p:nvPr/>
        </p:nvCxnSpPr>
        <p:spPr>
          <a:xfrm flipH="1">
            <a:off x="4409888" y="3091039"/>
            <a:ext cx="7095" cy="1588685"/>
          </a:xfrm>
          <a:prstGeom prst="straightConnector1">
            <a:avLst/>
          </a:prstGeom>
          <a:noFill/>
          <a:ln cap="flat" cmpd="sng" w="9525">
            <a:solidFill>
              <a:schemeClr val="lt2"/>
            </a:solidFill>
            <a:prstDash val="solid"/>
            <a:round/>
            <a:headEnd len="med" w="med" type="oval"/>
            <a:tailEnd len="sm" w="sm" type="none"/>
          </a:ln>
        </p:spPr>
      </p:cxnSp>
      <p:cxnSp>
        <p:nvCxnSpPr>
          <p:cNvPr id="94" name="Google Shape;94;p56"/>
          <p:cNvCxnSpPr/>
          <p:nvPr/>
        </p:nvCxnSpPr>
        <p:spPr>
          <a:xfrm flipH="1">
            <a:off x="4416984" y="-790835"/>
            <a:ext cx="2617" cy="1636097"/>
          </a:xfrm>
          <a:prstGeom prst="straightConnector1">
            <a:avLst/>
          </a:prstGeom>
          <a:noFill/>
          <a:ln cap="flat" cmpd="sng" w="9525">
            <a:solidFill>
              <a:schemeClr val="lt2"/>
            </a:solidFill>
            <a:prstDash val="solid"/>
            <a:round/>
            <a:headEnd len="med" w="med" type="oval"/>
            <a:tailEnd len="med" w="med" type="oval"/>
          </a:ln>
        </p:spPr>
      </p:cxnSp>
      <p:sp>
        <p:nvSpPr>
          <p:cNvPr id="95" name="Google Shape;95;p56"/>
          <p:cNvSpPr txBox="1"/>
          <p:nvPr>
            <p:ph idx="1" type="body"/>
          </p:nvPr>
        </p:nvSpPr>
        <p:spPr>
          <a:xfrm>
            <a:off x="4603038" y="3262019"/>
            <a:ext cx="3924268" cy="1095867"/>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440"/>
              <a:buFont typeface="Trebuchet MS"/>
              <a:buNone/>
              <a:defRPr sz="1800">
                <a:solidFill>
                  <a:schemeClr val="dk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96" name="Google Shape;96;p56"/>
          <p:cNvSpPr txBox="1"/>
          <p:nvPr>
            <p:ph idx="2" type="body"/>
          </p:nvPr>
        </p:nvSpPr>
        <p:spPr>
          <a:xfrm>
            <a:off x="4603038" y="2632043"/>
            <a:ext cx="3924267" cy="563043"/>
          </a:xfrm>
          <a:prstGeom prst="rect">
            <a:avLst/>
          </a:prstGeom>
          <a:noFill/>
          <a:ln>
            <a:noFill/>
          </a:ln>
        </p:spPr>
        <p:txBody>
          <a:bodyPr anchorCtr="0" anchor="b" bIns="0" lIns="0" spcFirstLastPara="1" rIns="0" wrap="square" tIns="0">
            <a:noAutofit/>
          </a:bodyPr>
          <a:lstStyle>
            <a:lvl1pPr indent="-228600" lvl="0" marL="457200" algn="l">
              <a:lnSpc>
                <a:spcPct val="89285"/>
              </a:lnSpc>
              <a:spcBef>
                <a:spcPts val="0"/>
              </a:spcBef>
              <a:spcAft>
                <a:spcPts val="0"/>
              </a:spcAft>
              <a:buSzPts val="2240"/>
              <a:buFont typeface="Trebuchet MS"/>
              <a:buNone/>
              <a:defRPr sz="2800"/>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97" name="Google Shape;97;p56"/>
          <p:cNvSpPr txBox="1"/>
          <p:nvPr>
            <p:ph idx="3" type="body"/>
          </p:nvPr>
        </p:nvSpPr>
        <p:spPr>
          <a:xfrm>
            <a:off x="4603038" y="1065167"/>
            <a:ext cx="3924268" cy="1095867"/>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440"/>
              <a:buFont typeface="Trebuchet MS"/>
              <a:buNone/>
              <a:defRPr sz="1800">
                <a:solidFill>
                  <a:schemeClr val="dk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98" name="Google Shape;98;p56"/>
          <p:cNvSpPr txBox="1"/>
          <p:nvPr>
            <p:ph idx="4" type="body"/>
          </p:nvPr>
        </p:nvSpPr>
        <p:spPr>
          <a:xfrm>
            <a:off x="4603038" y="435191"/>
            <a:ext cx="3924267" cy="563043"/>
          </a:xfrm>
          <a:prstGeom prst="rect">
            <a:avLst/>
          </a:prstGeom>
          <a:noFill/>
          <a:ln>
            <a:noFill/>
          </a:ln>
        </p:spPr>
        <p:txBody>
          <a:bodyPr anchorCtr="0" anchor="b" bIns="0" lIns="0" spcFirstLastPara="1" rIns="0" wrap="square" tIns="0">
            <a:noAutofit/>
          </a:bodyPr>
          <a:lstStyle>
            <a:lvl1pPr indent="-228600" lvl="0" marL="457200" algn="l">
              <a:lnSpc>
                <a:spcPct val="89285"/>
              </a:lnSpc>
              <a:spcBef>
                <a:spcPts val="0"/>
              </a:spcBef>
              <a:spcAft>
                <a:spcPts val="0"/>
              </a:spcAft>
              <a:buSzPts val="2240"/>
              <a:buFont typeface="Trebuchet MS"/>
              <a:buNone/>
              <a:defRPr sz="2800"/>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99" name="Google Shape;99;p56"/>
          <p:cNvSpPr txBox="1"/>
          <p:nvPr>
            <p:ph idx="5" type="body"/>
          </p:nvPr>
        </p:nvSpPr>
        <p:spPr>
          <a:xfrm>
            <a:off x="306657" y="2429989"/>
            <a:ext cx="3924268" cy="1095867"/>
          </a:xfrm>
          <a:prstGeom prst="rect">
            <a:avLst/>
          </a:prstGeom>
          <a:noFill/>
          <a:ln>
            <a:noFill/>
          </a:ln>
        </p:spPr>
        <p:txBody>
          <a:bodyPr anchorCtr="0" anchor="t" bIns="0" lIns="0" spcFirstLastPara="1" rIns="0" wrap="square" tIns="0">
            <a:noAutofit/>
          </a:bodyPr>
          <a:lstStyle>
            <a:lvl1pPr indent="-228600" lvl="0" marL="457200" algn="r">
              <a:lnSpc>
                <a:spcPct val="100000"/>
              </a:lnSpc>
              <a:spcBef>
                <a:spcPts val="0"/>
              </a:spcBef>
              <a:spcAft>
                <a:spcPts val="0"/>
              </a:spcAft>
              <a:buSzPts val="1440"/>
              <a:buFont typeface="Trebuchet MS"/>
              <a:buNone/>
              <a:defRPr sz="1800">
                <a:solidFill>
                  <a:schemeClr val="dk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100" name="Google Shape;100;p56"/>
          <p:cNvSpPr txBox="1"/>
          <p:nvPr>
            <p:ph idx="6" type="body"/>
          </p:nvPr>
        </p:nvSpPr>
        <p:spPr>
          <a:xfrm>
            <a:off x="306658" y="1800013"/>
            <a:ext cx="3924267" cy="563043"/>
          </a:xfrm>
          <a:prstGeom prst="rect">
            <a:avLst/>
          </a:prstGeom>
          <a:noFill/>
          <a:ln>
            <a:noFill/>
          </a:ln>
        </p:spPr>
        <p:txBody>
          <a:bodyPr anchorCtr="0" anchor="b" bIns="0" lIns="0" spcFirstLastPara="1" rIns="0" wrap="square" tIns="0">
            <a:noAutofit/>
          </a:bodyPr>
          <a:lstStyle>
            <a:lvl1pPr indent="-228600" lvl="0" marL="457200" algn="r">
              <a:lnSpc>
                <a:spcPct val="89285"/>
              </a:lnSpc>
              <a:spcBef>
                <a:spcPts val="0"/>
              </a:spcBef>
              <a:spcAft>
                <a:spcPts val="0"/>
              </a:spcAft>
              <a:buSzPts val="2240"/>
              <a:buFont typeface="Trebuchet MS"/>
              <a:buNone/>
              <a:defRPr sz="2800"/>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cxnSp>
        <p:nvCxnSpPr>
          <p:cNvPr id="101" name="Google Shape;101;p56"/>
          <p:cNvCxnSpPr/>
          <p:nvPr/>
        </p:nvCxnSpPr>
        <p:spPr>
          <a:xfrm>
            <a:off x="4409888" y="1387096"/>
            <a:ext cx="0" cy="1360714"/>
          </a:xfrm>
          <a:prstGeom prst="straightConnector1">
            <a:avLst/>
          </a:prstGeom>
          <a:noFill/>
          <a:ln cap="flat" cmpd="sng" w="9525">
            <a:solidFill>
              <a:schemeClr val="lt2"/>
            </a:solidFill>
            <a:prstDash val="solid"/>
            <a:round/>
            <a:headEnd len="med" w="med" type="oval"/>
            <a:tailEnd len="sm" w="sm" type="none"/>
          </a:ln>
        </p:spPr>
      </p:cxnSp>
      <p:sp>
        <p:nvSpPr>
          <p:cNvPr id="102" name="Google Shape;102;p56"/>
          <p:cNvSpPr/>
          <p:nvPr/>
        </p:nvSpPr>
        <p:spPr>
          <a:xfrm rot="-2175147">
            <a:off x="4075828" y="4576080"/>
            <a:ext cx="922819" cy="564693"/>
          </a:xfrm>
          <a:custGeom>
            <a:rect b="b" l="l" r="r" t="t"/>
            <a:pathLst>
              <a:path extrusionOk="0" h="1210" w="1979">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ght grey background with page count">
  <p:cSld name="Light grey background with page count">
    <p:bg>
      <p:bgPr>
        <a:solidFill>
          <a:srgbClr val="E6E6E6"/>
        </a:solidFill>
      </p:bgPr>
    </p:bg>
    <p:spTree>
      <p:nvGrpSpPr>
        <p:cNvPr id="103" name="Shape 103"/>
        <p:cNvGrpSpPr/>
        <p:nvPr/>
      </p:nvGrpSpPr>
      <p:grpSpPr>
        <a:xfrm>
          <a:off x="0" y="0"/>
          <a:ext cx="0" cy="0"/>
          <a:chOff x="0" y="0"/>
          <a:chExt cx="0" cy="0"/>
        </a:xfrm>
      </p:grpSpPr>
      <p:sp>
        <p:nvSpPr>
          <p:cNvPr id="104" name="Google Shape;104;p57"/>
          <p:cNvSpPr/>
          <p:nvPr/>
        </p:nvSpPr>
        <p:spPr>
          <a:xfrm>
            <a:off x="8082643" y="3788229"/>
            <a:ext cx="1632857" cy="149406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chemeClr val="lt1"/>
              </a:solidFill>
              <a:latin typeface="Trebuchet MS"/>
              <a:ea typeface="Trebuchet MS"/>
              <a:cs typeface="Trebuchet MS"/>
              <a:sym typeface="Trebuchet MS"/>
            </a:endParaRPr>
          </a:p>
        </p:txBody>
      </p:sp>
      <p:sp>
        <p:nvSpPr>
          <p:cNvPr id="105" name="Google Shape;105;p57"/>
          <p:cNvSpPr txBox="1"/>
          <p:nvPr>
            <p:ph type="title"/>
          </p:nvPr>
        </p:nvSpPr>
        <p:spPr>
          <a:xfrm>
            <a:off x="-4761" y="175419"/>
            <a:ext cx="6596948" cy="514505"/>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rker grey background/empty">
  <p:cSld name="Darker grey background/empty">
    <p:bg>
      <p:bgPr>
        <a:solidFill>
          <a:srgbClr val="C8D3D8"/>
        </a:solidFill>
      </p:bgPr>
    </p:bg>
    <p:spTree>
      <p:nvGrpSpPr>
        <p:cNvPr id="106" name="Shape 106"/>
        <p:cNvGrpSpPr/>
        <p:nvPr/>
      </p:nvGrpSpPr>
      <p:grpSpPr>
        <a:xfrm>
          <a:off x="0" y="0"/>
          <a:ext cx="0" cy="0"/>
          <a:chOff x="0" y="0"/>
          <a:chExt cx="0" cy="0"/>
        </a:xfrm>
      </p:grpSpPr>
      <p:sp>
        <p:nvSpPr>
          <p:cNvPr id="107" name="Google Shape;107;p58"/>
          <p:cNvSpPr/>
          <p:nvPr/>
        </p:nvSpPr>
        <p:spPr>
          <a:xfrm>
            <a:off x="8082643" y="3788229"/>
            <a:ext cx="1632857" cy="149406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chemeClr val="lt1"/>
              </a:solidFill>
              <a:latin typeface="Trebuchet MS"/>
              <a:ea typeface="Trebuchet MS"/>
              <a:cs typeface="Trebuchet MS"/>
              <a:sym typeface="Trebuchet MS"/>
            </a:endParaRPr>
          </a:p>
        </p:txBody>
      </p:sp>
      <p:sp>
        <p:nvSpPr>
          <p:cNvPr id="108" name="Google Shape;108;p58"/>
          <p:cNvSpPr/>
          <p:nvPr/>
        </p:nvSpPr>
        <p:spPr>
          <a:xfrm>
            <a:off x="8357616" y="4681728"/>
            <a:ext cx="457200" cy="219456"/>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chemeClr val="lt1"/>
              </a:solidFill>
              <a:latin typeface="Trebuchet MS"/>
              <a:ea typeface="Trebuchet MS"/>
              <a:cs typeface="Trebuchet MS"/>
              <a:sym typeface="Trebuchet MS"/>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43"/>
          <p:cNvSpPr/>
          <p:nvPr/>
        </p:nvSpPr>
        <p:spPr>
          <a:xfrm rot="1328560">
            <a:off x="8492289" y="4013863"/>
            <a:ext cx="966584" cy="1146378"/>
          </a:xfrm>
          <a:custGeom>
            <a:rect b="b" l="l" r="r" t="t"/>
            <a:pathLst>
              <a:path extrusionOk="0" h="1640" w="1384">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11" name="Google Shape;11;p43"/>
          <p:cNvSpPr txBox="1"/>
          <p:nvPr>
            <p:ph idx="1" type="body"/>
          </p:nvPr>
        </p:nvSpPr>
        <p:spPr>
          <a:xfrm>
            <a:off x="299805" y="972460"/>
            <a:ext cx="8064216" cy="3038361"/>
          </a:xfrm>
          <a:prstGeom prst="rect">
            <a:avLst/>
          </a:prstGeom>
          <a:noFill/>
          <a:ln>
            <a:noFill/>
          </a:ln>
        </p:spPr>
        <p:txBody>
          <a:bodyPr anchorCtr="0" anchor="t" bIns="108775" lIns="217575" spcFirstLastPara="1" rIns="217575" wrap="square" tIns="108775">
            <a:normAutofit/>
          </a:bodyPr>
          <a:lstStyle>
            <a:lvl1pPr indent="-350520" lvl="0" marL="457200" marR="0" rtl="0" algn="l">
              <a:lnSpc>
                <a:spcPct val="100000"/>
              </a:lnSpc>
              <a:spcBef>
                <a:spcPts val="0"/>
              </a:spcBef>
              <a:spcAft>
                <a:spcPts val="0"/>
              </a:spcAft>
              <a:buClr>
                <a:schemeClr val="lt2"/>
              </a:buClr>
              <a:buSzPts val="1920"/>
              <a:buFont typeface="Noto Sans Symbols"/>
              <a:buChar char="⬛"/>
              <a:defRPr b="0" i="0" sz="2400" u="none" cap="none" strike="noStrike">
                <a:solidFill>
                  <a:schemeClr val="lt2"/>
                </a:solidFill>
                <a:latin typeface="Trebuchet MS"/>
                <a:ea typeface="Trebuchet MS"/>
                <a:cs typeface="Trebuchet MS"/>
                <a:sym typeface="Trebuchet MS"/>
              </a:defRPr>
            </a:lvl1pPr>
            <a:lvl2pPr indent="-330200" lvl="1" marL="914400" marR="0" rtl="0" algn="l">
              <a:lnSpc>
                <a:spcPct val="100000"/>
              </a:lnSpc>
              <a:spcBef>
                <a:spcPts val="0"/>
              </a:spcBef>
              <a:spcAft>
                <a:spcPts val="0"/>
              </a:spcAft>
              <a:buClr>
                <a:schemeClr val="lt2"/>
              </a:buClr>
              <a:buSzPts val="1600"/>
              <a:buFont typeface="Noto Sans Symbols"/>
              <a:buChar char="◻"/>
              <a:defRPr b="0" i="0" sz="2000" u="none" cap="none" strike="noStrike">
                <a:solidFill>
                  <a:schemeClr val="dk1"/>
                </a:solidFill>
                <a:latin typeface="Trebuchet MS"/>
                <a:ea typeface="Trebuchet MS"/>
                <a:cs typeface="Trebuchet MS"/>
                <a:sym typeface="Trebuchet MS"/>
              </a:defRPr>
            </a:lvl2pPr>
            <a:lvl3pPr indent="-342900" lvl="2" marL="1371600" marR="0" rtl="0" algn="l">
              <a:lnSpc>
                <a:spcPct val="100000"/>
              </a:lnSpc>
              <a:spcBef>
                <a:spcPts val="0"/>
              </a:spcBef>
              <a:spcAft>
                <a:spcPts val="0"/>
              </a:spcAft>
              <a:buClr>
                <a:schemeClr val="lt2"/>
              </a:buClr>
              <a:buSzPts val="1800"/>
              <a:buFont typeface="Trebuchet MS"/>
              <a:buChar char="&gt;"/>
              <a:defRPr b="0" i="0" sz="1800" u="none" cap="none" strike="noStrike">
                <a:solidFill>
                  <a:schemeClr val="dk1"/>
                </a:solidFill>
                <a:latin typeface="Trebuchet MS"/>
                <a:ea typeface="Trebuchet MS"/>
                <a:cs typeface="Trebuchet MS"/>
                <a:sym typeface="Trebuchet MS"/>
              </a:defRPr>
            </a:lvl3pPr>
            <a:lvl4pPr indent="-342900" lvl="3" marL="1828800" marR="0" rtl="0" algn="l">
              <a:lnSpc>
                <a:spcPct val="100000"/>
              </a:lnSpc>
              <a:spcBef>
                <a:spcPts val="0"/>
              </a:spcBef>
              <a:spcAft>
                <a:spcPts val="0"/>
              </a:spcAft>
              <a:buClr>
                <a:schemeClr val="lt2"/>
              </a:buClr>
              <a:buSzPts val="1800"/>
              <a:buFont typeface="Trebuchet MS"/>
              <a:buChar char="&gt;"/>
              <a:defRPr b="0" i="0" sz="1800" u="none" cap="none" strike="noStrike">
                <a:solidFill>
                  <a:schemeClr val="dk1"/>
                </a:solidFill>
                <a:latin typeface="Trebuchet MS"/>
                <a:ea typeface="Trebuchet MS"/>
                <a:cs typeface="Trebuchet MS"/>
                <a:sym typeface="Trebuchet MS"/>
              </a:defRPr>
            </a:lvl4pPr>
            <a:lvl5pPr indent="-342900" lvl="4" marL="2286000" marR="0" rtl="0" algn="l">
              <a:lnSpc>
                <a:spcPct val="100000"/>
              </a:lnSpc>
              <a:spcBef>
                <a:spcPts val="0"/>
              </a:spcBef>
              <a:spcAft>
                <a:spcPts val="0"/>
              </a:spcAft>
              <a:buClr>
                <a:schemeClr val="lt2"/>
              </a:buClr>
              <a:buSzPts val="1800"/>
              <a:buFont typeface="Trebuchet MS"/>
              <a:buChar char="&gt;"/>
              <a:defRPr b="0" i="0" sz="1800" u="none" cap="none" strike="noStrike">
                <a:solidFill>
                  <a:schemeClr val="dk1"/>
                </a:solidFill>
                <a:latin typeface="Trebuchet MS"/>
                <a:ea typeface="Trebuchet MS"/>
                <a:cs typeface="Trebuchet MS"/>
                <a:sym typeface="Trebuchet MS"/>
              </a:defRPr>
            </a:lvl5pPr>
            <a:lvl6pPr indent="-355600" lvl="5" marL="2743200" marR="0" rtl="0" algn="l">
              <a:lnSpc>
                <a:spcPct val="100000"/>
              </a:lnSpc>
              <a:spcBef>
                <a:spcPts val="0"/>
              </a:spcBef>
              <a:spcAft>
                <a:spcPts val="0"/>
              </a:spcAft>
              <a:buClr>
                <a:schemeClr val="dk1"/>
              </a:buClr>
              <a:buSzPts val="2000"/>
              <a:buFont typeface="Arial"/>
              <a:buChar char="•"/>
              <a:defRPr b="0" i="0" sz="2000" u="none" cap="none" strike="noStrike">
                <a:solidFill>
                  <a:schemeClr val="dk1"/>
                </a:solidFill>
                <a:latin typeface="Trebuchet MS"/>
                <a:ea typeface="Trebuchet MS"/>
                <a:cs typeface="Trebuchet MS"/>
                <a:sym typeface="Trebuchet MS"/>
              </a:defRPr>
            </a:lvl6pPr>
            <a:lvl7pPr indent="-355600" lvl="6" marL="3200400" marR="0" rtl="0" algn="l">
              <a:lnSpc>
                <a:spcPct val="100000"/>
              </a:lnSpc>
              <a:spcBef>
                <a:spcPts val="0"/>
              </a:spcBef>
              <a:spcAft>
                <a:spcPts val="0"/>
              </a:spcAft>
              <a:buClr>
                <a:schemeClr val="dk1"/>
              </a:buClr>
              <a:buSzPts val="2000"/>
              <a:buFont typeface="Arial"/>
              <a:buChar char="•"/>
              <a:defRPr b="0" i="0" sz="2000" u="none" cap="none" strike="noStrike">
                <a:solidFill>
                  <a:schemeClr val="dk1"/>
                </a:solidFill>
                <a:latin typeface="Trebuchet MS"/>
                <a:ea typeface="Trebuchet MS"/>
                <a:cs typeface="Trebuchet MS"/>
                <a:sym typeface="Trebuchet MS"/>
              </a:defRPr>
            </a:lvl7pPr>
            <a:lvl8pPr indent="-355600" lvl="7" marL="3657600" marR="0" rtl="0" algn="l">
              <a:lnSpc>
                <a:spcPct val="100000"/>
              </a:lnSpc>
              <a:spcBef>
                <a:spcPts val="0"/>
              </a:spcBef>
              <a:spcAft>
                <a:spcPts val="0"/>
              </a:spcAft>
              <a:buClr>
                <a:schemeClr val="dk1"/>
              </a:buClr>
              <a:buSzPts val="2000"/>
              <a:buFont typeface="Arial"/>
              <a:buChar char="•"/>
              <a:defRPr b="0" i="0" sz="2000" u="none" cap="none" strike="noStrike">
                <a:solidFill>
                  <a:schemeClr val="dk1"/>
                </a:solidFill>
                <a:latin typeface="Trebuchet MS"/>
                <a:ea typeface="Trebuchet MS"/>
                <a:cs typeface="Trebuchet MS"/>
                <a:sym typeface="Trebuchet MS"/>
              </a:defRPr>
            </a:lvl8pPr>
            <a:lvl9pPr indent="-355600" lvl="8" marL="4114800" marR="0" rtl="0" algn="l">
              <a:lnSpc>
                <a:spcPct val="100000"/>
              </a:lnSpc>
              <a:spcBef>
                <a:spcPts val="0"/>
              </a:spcBef>
              <a:spcAft>
                <a:spcPts val="0"/>
              </a:spcAft>
              <a:buClr>
                <a:schemeClr val="dk1"/>
              </a:buClr>
              <a:buSzPts val="2000"/>
              <a:buFont typeface="Arial"/>
              <a:buChar char="•"/>
              <a:defRPr b="0" i="0" sz="2000" u="none" cap="none" strike="noStrike">
                <a:solidFill>
                  <a:schemeClr val="dk1"/>
                </a:solidFill>
                <a:latin typeface="Trebuchet MS"/>
                <a:ea typeface="Trebuchet MS"/>
                <a:cs typeface="Trebuchet MS"/>
                <a:sym typeface="Trebuchet MS"/>
              </a:defRPr>
            </a:lvl9pPr>
          </a:lstStyle>
          <a:p/>
        </p:txBody>
      </p:sp>
      <p:sp>
        <p:nvSpPr>
          <p:cNvPr id="12" name="Google Shape;12;p43"/>
          <p:cNvSpPr txBox="1"/>
          <p:nvPr>
            <p:ph type="title"/>
          </p:nvPr>
        </p:nvSpPr>
        <p:spPr>
          <a:xfrm>
            <a:off x="-6888" y="198806"/>
            <a:ext cx="6588442" cy="467732"/>
          </a:xfrm>
          <a:prstGeom prst="rect">
            <a:avLst/>
          </a:prstGeom>
          <a:noFill/>
          <a:ln>
            <a:noFill/>
          </a:ln>
        </p:spPr>
        <p:txBody>
          <a:bodyPr anchorCtr="0" anchor="ctr" bIns="45700" lIns="91425" spcFirstLastPara="1" rIns="91425" wrap="square" tIns="45700">
            <a:normAutofit/>
          </a:bodyPr>
          <a:lstStyle>
            <a:lvl1pPr lvl="0" marR="0" rtl="0" algn="l">
              <a:lnSpc>
                <a:spcPct val="100000"/>
              </a:lnSpc>
              <a:spcBef>
                <a:spcPts val="0"/>
              </a:spcBef>
              <a:spcAft>
                <a:spcPts val="0"/>
              </a:spcAft>
              <a:buClr>
                <a:schemeClr val="dk1"/>
              </a:buClr>
              <a:buSzPts val="2800"/>
              <a:buFont typeface="Trebuchet MS"/>
              <a:buNone/>
              <a:defRPr b="1" i="0" sz="2800" u="none" cap="none" strike="noStrike">
                <a:solidFill>
                  <a:schemeClr val="dk1"/>
                </a:solidFill>
                <a:latin typeface="Trebuchet MS"/>
                <a:ea typeface="Trebuchet MS"/>
                <a:cs typeface="Trebuchet MS"/>
                <a:sym typeface="Trebuchet M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3" name="Google Shape;13;p43"/>
          <p:cNvSpPr txBox="1"/>
          <p:nvPr/>
        </p:nvSpPr>
        <p:spPr>
          <a:xfrm>
            <a:off x="8276806" y="4638769"/>
            <a:ext cx="640165" cy="338518"/>
          </a:xfrm>
          <a:prstGeom prst="rect">
            <a:avLst/>
          </a:prstGeom>
          <a:noFill/>
          <a:ln>
            <a:noFill/>
          </a:ln>
        </p:spPr>
        <p:txBody>
          <a:bodyPr anchorCtr="0" anchor="t" bIns="91400" lIns="182825" spcFirstLastPara="1" rIns="182825" wrap="square" tIns="91400">
            <a:sp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0" i="0" lang="en-MT" sz="1000" u="none" cap="none" strike="noStrike">
                <a:solidFill>
                  <a:schemeClr val="lt1"/>
                </a:solidFill>
                <a:latin typeface="Trebuchet MS"/>
                <a:ea typeface="Trebuchet MS"/>
                <a:cs typeface="Trebuchet MS"/>
                <a:sym typeface="Trebuchet MS"/>
              </a:rPr>
              <a:t>‹#›</a:t>
            </a:fld>
            <a:endParaRPr b="0" i="0" sz="1000" u="none" cap="none" strike="noStrike">
              <a:solidFill>
                <a:schemeClr val="lt1"/>
              </a:solidFill>
              <a:latin typeface="Trebuchet MS"/>
              <a:ea typeface="Trebuchet MS"/>
              <a:cs typeface="Trebuchet MS"/>
              <a:sym typeface="Trebuchet MS"/>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5.png"/><Relationship Id="rId4" Type="http://schemas.openxmlformats.org/officeDocument/2006/relationships/image" Target="../media/image1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12.png"/><Relationship Id="rId4" Type="http://schemas.openxmlformats.org/officeDocument/2006/relationships/image" Target="../media/image21.png"/><Relationship Id="rId5" Type="http://schemas.openxmlformats.org/officeDocument/2006/relationships/image" Target="../media/image1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1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18.png"/><Relationship Id="rId4" Type="http://schemas.openxmlformats.org/officeDocument/2006/relationships/image" Target="../media/image10.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18.png"/><Relationship Id="rId4" Type="http://schemas.openxmlformats.org/officeDocument/2006/relationships/image" Target="../media/image10.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2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19.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g35670ae33ce_0_0"/>
          <p:cNvSpPr txBox="1"/>
          <p:nvPr>
            <p:ph idx="4294967295" type="body"/>
          </p:nvPr>
        </p:nvSpPr>
        <p:spPr>
          <a:xfrm>
            <a:off x="723130" y="1936627"/>
            <a:ext cx="5065800" cy="463500"/>
          </a:xfrm>
          <a:prstGeom prst="rect">
            <a:avLst/>
          </a:prstGeom>
          <a:noFill/>
          <a:ln>
            <a:noFill/>
          </a:ln>
        </p:spPr>
        <p:txBody>
          <a:bodyPr anchorCtr="0" anchor="t" bIns="108775" lIns="217575" spcFirstLastPara="1" rIns="217575" wrap="square" tIns="108775">
            <a:noAutofit/>
          </a:bodyPr>
          <a:lstStyle/>
          <a:p>
            <a:pPr indent="0" lvl="0" marL="0" rtl="0" algn="l">
              <a:lnSpc>
                <a:spcPct val="100000"/>
              </a:lnSpc>
              <a:spcBef>
                <a:spcPts val="0"/>
              </a:spcBef>
              <a:spcAft>
                <a:spcPts val="0"/>
              </a:spcAft>
              <a:buSzPts val="1920"/>
              <a:buNone/>
            </a:pPr>
            <a:r>
              <a:rPr b="1" lang="en-MT" sz="2400"/>
              <a:t>SuPeRBE Training Material</a:t>
            </a:r>
            <a:endParaRPr/>
          </a:p>
          <a:p>
            <a:pPr indent="0" lvl="0" marL="0" rtl="0" algn="l">
              <a:lnSpc>
                <a:spcPct val="100000"/>
              </a:lnSpc>
              <a:spcBef>
                <a:spcPts val="0"/>
              </a:spcBef>
              <a:spcAft>
                <a:spcPts val="0"/>
              </a:spcAft>
              <a:buSzPts val="1920"/>
              <a:buNone/>
            </a:pPr>
            <a:r>
              <a:t/>
            </a:r>
            <a:endParaRPr b="1" sz="2400">
              <a:solidFill>
                <a:srgbClr val="53656D"/>
              </a:solidFill>
            </a:endParaRPr>
          </a:p>
        </p:txBody>
      </p:sp>
      <p:sp>
        <p:nvSpPr>
          <p:cNvPr id="115" name="Google Shape;115;g35670ae33ce_0_0"/>
          <p:cNvSpPr txBox="1"/>
          <p:nvPr/>
        </p:nvSpPr>
        <p:spPr>
          <a:xfrm>
            <a:off x="719320" y="2612349"/>
            <a:ext cx="718950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chemeClr val="lt2"/>
              </a:buClr>
              <a:buSzPts val="1920"/>
              <a:buFont typeface="Noto Sans Symbols"/>
              <a:buNone/>
            </a:pPr>
            <a:r>
              <a:rPr b="1" i="0" lang="en-MT" sz="2400" u="none" cap="none" strike="noStrike">
                <a:solidFill>
                  <a:schemeClr val="accent4"/>
                </a:solidFill>
                <a:latin typeface="Trebuchet MS"/>
                <a:ea typeface="Trebuchet MS"/>
                <a:cs typeface="Trebuchet MS"/>
                <a:sym typeface="Trebuchet MS"/>
              </a:rPr>
              <a:t>Climate change and built environment</a:t>
            </a:r>
            <a:endParaRPr b="0" i="0" sz="1400" u="none" cap="none" strike="noStrike">
              <a:solidFill>
                <a:srgbClr val="000000"/>
              </a:solidFill>
              <a:latin typeface="Arial"/>
              <a:ea typeface="Arial"/>
              <a:cs typeface="Arial"/>
              <a:sym typeface="Arial"/>
            </a:endParaRPr>
          </a:p>
        </p:txBody>
      </p:sp>
      <p:sp>
        <p:nvSpPr>
          <p:cNvPr id="116" name="Google Shape;116;g35670ae33ce_0_0"/>
          <p:cNvSpPr txBox="1"/>
          <p:nvPr/>
        </p:nvSpPr>
        <p:spPr>
          <a:xfrm>
            <a:off x="719320" y="3158000"/>
            <a:ext cx="647700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chemeClr val="lt2"/>
              </a:buClr>
              <a:buSzPts val="1920"/>
              <a:buFont typeface="Noto Sans Symbols"/>
              <a:buNone/>
            </a:pPr>
            <a:r>
              <a:rPr b="1" i="0" lang="en-MT" sz="2400" u="none" cap="none" strike="noStrike">
                <a:solidFill>
                  <a:schemeClr val="accent4"/>
                </a:solidFill>
                <a:latin typeface="Trebuchet MS"/>
                <a:ea typeface="Trebuchet MS"/>
                <a:cs typeface="Trebuchet MS"/>
                <a:sym typeface="Trebuchet MS"/>
              </a:rPr>
              <a:t>Fundamentals of climate change</a:t>
            </a:r>
            <a:r>
              <a:rPr b="1" i="0" lang="en-MT" sz="1800" u="none" cap="none" strike="noStrike">
                <a:solidFill>
                  <a:schemeClr val="accent4"/>
                </a:solidFill>
                <a:latin typeface="Trebuchet MS"/>
                <a:ea typeface="Trebuchet MS"/>
                <a:cs typeface="Trebuchet MS"/>
                <a:sym typeface="Trebuchet MS"/>
              </a:rPr>
              <a:t> </a:t>
            </a:r>
            <a:endParaRPr b="0" i="0" sz="1400" u="none" cap="none" strike="noStrike">
              <a:solidFill>
                <a:srgbClr val="000000"/>
              </a:solidFill>
              <a:latin typeface="Arial"/>
              <a:ea typeface="Arial"/>
              <a:cs typeface="Arial"/>
              <a:sym typeface="Arial"/>
            </a:endParaRPr>
          </a:p>
        </p:txBody>
      </p:sp>
      <p:sp>
        <p:nvSpPr>
          <p:cNvPr id="117" name="Google Shape;117;g35670ae33ce_0_0"/>
          <p:cNvSpPr txBox="1"/>
          <p:nvPr/>
        </p:nvSpPr>
        <p:spPr>
          <a:xfrm>
            <a:off x="5788925" y="3776181"/>
            <a:ext cx="3307199"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chemeClr val="lt2"/>
              </a:buClr>
              <a:buSzPts val="1600"/>
              <a:buFont typeface="Noto Sans Symbols"/>
              <a:buNone/>
            </a:pPr>
            <a:r>
              <a:rPr b="1" i="0" lang="en-MT" sz="2000" u="none" cap="none" strike="noStrike">
                <a:solidFill>
                  <a:schemeClr val="accent4"/>
                </a:solidFill>
                <a:latin typeface="Trebuchet MS"/>
                <a:ea typeface="Trebuchet MS"/>
                <a:cs typeface="Trebuchet MS"/>
                <a:sym typeface="Trebuchet MS"/>
              </a:rPr>
              <a:t>Level of competence: 2</a:t>
            </a:r>
            <a:endParaRPr b="1" i="0" sz="2000" u="none" cap="none" strike="noStrike">
              <a:solidFill>
                <a:schemeClr val="accent4"/>
              </a:solidFill>
              <a:latin typeface="Trebuchet MS"/>
              <a:ea typeface="Trebuchet MS"/>
              <a:cs typeface="Trebuchet MS"/>
              <a:sym typeface="Trebuchet MS"/>
            </a:endParaRPr>
          </a:p>
        </p:txBody>
      </p:sp>
      <p:pic>
        <p:nvPicPr>
          <p:cNvPr id="118" name="Google Shape;118;g35670ae33ce_0_0" title="superbe copertina.jpg"/>
          <p:cNvPicPr preferRelativeResize="0"/>
          <p:nvPr/>
        </p:nvPicPr>
        <p:blipFill rotWithShape="1">
          <a:blip r:embed="rId3">
            <a:alphaModFix/>
          </a:blip>
          <a:srcRect b="0" l="0" r="0" t="0"/>
          <a:stretch/>
        </p:blipFill>
        <p:spPr>
          <a:xfrm>
            <a:off x="0" y="-14128"/>
            <a:ext cx="9168625" cy="5260328"/>
          </a:xfrm>
          <a:prstGeom prst="rect">
            <a:avLst/>
          </a:prstGeom>
          <a:noFill/>
          <a:ln>
            <a:noFill/>
          </a:ln>
        </p:spPr>
      </p:pic>
      <p:sp>
        <p:nvSpPr>
          <p:cNvPr id="119" name="Google Shape;119;g35670ae33ce_0_0"/>
          <p:cNvSpPr txBox="1"/>
          <p:nvPr>
            <p:ph idx="4294967295" type="body"/>
          </p:nvPr>
        </p:nvSpPr>
        <p:spPr>
          <a:xfrm>
            <a:off x="236220" y="4396648"/>
            <a:ext cx="3063600" cy="5862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chemeClr val="lt2"/>
              </a:buClr>
              <a:buSzPts val="720"/>
              <a:buFont typeface="Noto Sans Symbols"/>
              <a:buNone/>
            </a:pPr>
            <a:r>
              <a:t/>
            </a:r>
            <a:endParaRPr sz="900"/>
          </a:p>
          <a:p>
            <a:pPr indent="0" lvl="0" marL="0" marR="0" rtl="0" algn="l">
              <a:lnSpc>
                <a:spcPct val="100000"/>
              </a:lnSpc>
              <a:spcBef>
                <a:spcPts val="0"/>
              </a:spcBef>
              <a:spcAft>
                <a:spcPts val="0"/>
              </a:spcAft>
              <a:buClr>
                <a:schemeClr val="lt2"/>
              </a:buClr>
              <a:buSzPts val="800"/>
              <a:buFont typeface="Noto Sans Symbols"/>
              <a:buNone/>
            </a:pPr>
            <a:r>
              <a:rPr lang="en-MT" sz="1000"/>
              <a:t>Activity 3.2</a:t>
            </a:r>
            <a:endParaRPr/>
          </a:p>
          <a:p>
            <a:pPr indent="0" lvl="0" marL="0" marR="0" rtl="0" algn="l">
              <a:lnSpc>
                <a:spcPct val="100000"/>
              </a:lnSpc>
              <a:spcBef>
                <a:spcPts val="0"/>
              </a:spcBef>
              <a:spcAft>
                <a:spcPts val="0"/>
              </a:spcAft>
              <a:buClr>
                <a:schemeClr val="lt2"/>
              </a:buClr>
              <a:buSzPts val="800"/>
              <a:buFont typeface="Noto Sans Symbols"/>
              <a:buNone/>
            </a:pPr>
            <a:r>
              <a:rPr lang="en-MT" sz="1000"/>
              <a:t>SuPeRBE Project (CE0200768)</a:t>
            </a:r>
            <a:endParaRPr sz="1000"/>
          </a:p>
        </p:txBody>
      </p:sp>
      <p:sp>
        <p:nvSpPr>
          <p:cNvPr id="120" name="Google Shape;120;g35670ae33ce_0_0"/>
          <p:cNvSpPr txBox="1"/>
          <p:nvPr>
            <p:ph idx="4294967295" type="body"/>
          </p:nvPr>
        </p:nvSpPr>
        <p:spPr>
          <a:xfrm>
            <a:off x="520080" y="1420989"/>
            <a:ext cx="6963562" cy="463500"/>
          </a:xfrm>
          <a:prstGeom prst="rect">
            <a:avLst/>
          </a:prstGeom>
          <a:noFill/>
          <a:ln>
            <a:noFill/>
          </a:ln>
        </p:spPr>
        <p:txBody>
          <a:bodyPr anchorCtr="0" anchor="t" bIns="108775" lIns="217575" spcFirstLastPara="1" rIns="217575" wrap="square" tIns="108775">
            <a:noAutofit/>
          </a:bodyPr>
          <a:lstStyle/>
          <a:p>
            <a:pPr indent="0" lvl="0" marL="0" rtl="0" algn="l">
              <a:lnSpc>
                <a:spcPct val="100000"/>
              </a:lnSpc>
              <a:spcBef>
                <a:spcPts val="0"/>
              </a:spcBef>
              <a:spcAft>
                <a:spcPts val="0"/>
              </a:spcAft>
              <a:buSzPts val="1920"/>
              <a:buNone/>
            </a:pPr>
            <a:r>
              <a:rPr b="1" lang="en-MT" sz="3000"/>
              <a:t>SuPeRBE Training Material</a:t>
            </a:r>
            <a:endParaRPr sz="3000"/>
          </a:p>
          <a:p>
            <a:pPr indent="0" lvl="0" marL="0" rtl="0" algn="l">
              <a:lnSpc>
                <a:spcPct val="100000"/>
              </a:lnSpc>
              <a:spcBef>
                <a:spcPts val="0"/>
              </a:spcBef>
              <a:spcAft>
                <a:spcPts val="0"/>
              </a:spcAft>
              <a:buSzPts val="1920"/>
              <a:buNone/>
            </a:pPr>
            <a:r>
              <a:t/>
            </a:r>
            <a:endParaRPr b="1" sz="3000">
              <a:solidFill>
                <a:srgbClr val="53656D"/>
              </a:solidFill>
            </a:endParaRPr>
          </a:p>
        </p:txBody>
      </p:sp>
      <p:sp>
        <p:nvSpPr>
          <p:cNvPr id="121" name="Google Shape;121;g35670ae33ce_0_0"/>
          <p:cNvSpPr txBox="1"/>
          <p:nvPr/>
        </p:nvSpPr>
        <p:spPr>
          <a:xfrm>
            <a:off x="516270" y="2148849"/>
            <a:ext cx="718950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chemeClr val="lt2"/>
              </a:buClr>
              <a:buSzPts val="1920"/>
              <a:buFont typeface="Noto Sans Symbols"/>
              <a:buNone/>
            </a:pPr>
            <a:r>
              <a:rPr b="1" i="0" lang="en-MT" sz="2400" u="none" cap="none" strike="noStrike">
                <a:solidFill>
                  <a:schemeClr val="accent4"/>
                </a:solidFill>
                <a:latin typeface="Trebuchet MS"/>
                <a:ea typeface="Trebuchet MS"/>
                <a:cs typeface="Trebuchet MS"/>
                <a:sym typeface="Trebuchet MS"/>
              </a:rPr>
              <a:t>2 RBE Assessment System</a:t>
            </a:r>
            <a:endParaRPr b="0" i="0" sz="1400" u="none" cap="none" strike="noStrike">
              <a:solidFill>
                <a:srgbClr val="000000"/>
              </a:solidFill>
              <a:latin typeface="Arial"/>
              <a:ea typeface="Arial"/>
              <a:cs typeface="Arial"/>
              <a:sym typeface="Arial"/>
            </a:endParaRPr>
          </a:p>
        </p:txBody>
      </p:sp>
      <p:sp>
        <p:nvSpPr>
          <p:cNvPr id="122" name="Google Shape;122;g35670ae33ce_0_0"/>
          <p:cNvSpPr txBox="1"/>
          <p:nvPr/>
        </p:nvSpPr>
        <p:spPr>
          <a:xfrm>
            <a:off x="5905325" y="3573131"/>
            <a:ext cx="3307199"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chemeClr val="lt2"/>
              </a:buClr>
              <a:buSzPts val="1600"/>
              <a:buFont typeface="Noto Sans Symbols"/>
              <a:buNone/>
            </a:pPr>
            <a:r>
              <a:rPr b="1" i="0" lang="en-MT" sz="2000" u="none" cap="none" strike="noStrike">
                <a:solidFill>
                  <a:schemeClr val="accent4"/>
                </a:solidFill>
                <a:latin typeface="Trebuchet MS"/>
                <a:ea typeface="Trebuchet MS"/>
                <a:cs typeface="Trebuchet MS"/>
                <a:sym typeface="Trebuchet MS"/>
              </a:rPr>
              <a:t>Level of competence: 3</a:t>
            </a:r>
            <a:endParaRPr b="1" i="0" sz="2000" u="none" cap="none" strike="noStrike">
              <a:solidFill>
                <a:schemeClr val="accent4"/>
              </a:solidFill>
              <a:latin typeface="Trebuchet MS"/>
              <a:ea typeface="Trebuchet MS"/>
              <a:cs typeface="Trebuchet MS"/>
              <a:sym typeface="Trebuchet MS"/>
            </a:endParaRPr>
          </a:p>
        </p:txBody>
      </p:sp>
      <p:sp>
        <p:nvSpPr>
          <p:cNvPr id="123" name="Google Shape;123;g35670ae33ce_0_0"/>
          <p:cNvSpPr txBox="1"/>
          <p:nvPr/>
        </p:nvSpPr>
        <p:spPr>
          <a:xfrm>
            <a:off x="516270" y="2930300"/>
            <a:ext cx="647700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chemeClr val="lt2"/>
              </a:buClr>
              <a:buSzPts val="1920"/>
              <a:buFont typeface="Noto Sans Symbols"/>
              <a:buNone/>
            </a:pPr>
            <a:r>
              <a:rPr b="1" i="0" lang="en-MT" sz="2400" u="none" cap="none" strike="noStrike">
                <a:solidFill>
                  <a:schemeClr val="accent4"/>
                </a:solidFill>
                <a:latin typeface="Trebuchet MS"/>
                <a:ea typeface="Trebuchet MS"/>
                <a:cs typeface="Trebuchet MS"/>
                <a:sym typeface="Trebuchet MS"/>
              </a:rPr>
              <a:t>2.1 RBE Method</a:t>
            </a:r>
            <a:endParaRPr b="0" i="0" sz="1400" u="none" cap="none" strike="noStrike">
              <a:solidFill>
                <a:srgbClr val="000000"/>
              </a:solidFill>
              <a:latin typeface="Arial"/>
              <a:ea typeface="Arial"/>
              <a:cs typeface="Arial"/>
              <a:sym typeface="Arial"/>
            </a:endParaRPr>
          </a:p>
        </p:txBody>
      </p:sp>
      <p:sp>
        <p:nvSpPr>
          <p:cNvPr id="124" name="Google Shape;124;g35670ae33ce_0_0"/>
          <p:cNvSpPr txBox="1"/>
          <p:nvPr/>
        </p:nvSpPr>
        <p:spPr>
          <a:xfrm>
            <a:off x="516270" y="1914312"/>
            <a:ext cx="718950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chemeClr val="lt2"/>
              </a:buClr>
              <a:buSzPts val="1920"/>
              <a:buFont typeface="Noto Sans Symbols"/>
              <a:buNone/>
            </a:pPr>
            <a:r>
              <a:rPr b="1" i="0" lang="en-MT" sz="1700" u="none" cap="none" strike="noStrike">
                <a:solidFill>
                  <a:schemeClr val="accent4"/>
                </a:solidFill>
                <a:latin typeface="Trebuchet MS"/>
                <a:ea typeface="Trebuchet MS"/>
                <a:cs typeface="Trebuchet MS"/>
                <a:sym typeface="Trebuchet MS"/>
              </a:rPr>
              <a:t>Macro Area of Expertise:</a:t>
            </a:r>
            <a:endParaRPr b="0" i="0" sz="700" u="none" cap="none" strike="noStrike">
              <a:solidFill>
                <a:srgbClr val="000000"/>
              </a:solidFill>
              <a:latin typeface="Arial"/>
              <a:ea typeface="Arial"/>
              <a:cs typeface="Arial"/>
              <a:sym typeface="Arial"/>
            </a:endParaRPr>
          </a:p>
        </p:txBody>
      </p:sp>
      <p:sp>
        <p:nvSpPr>
          <p:cNvPr id="125" name="Google Shape;125;g35670ae33ce_0_0"/>
          <p:cNvSpPr txBox="1"/>
          <p:nvPr/>
        </p:nvSpPr>
        <p:spPr>
          <a:xfrm>
            <a:off x="516270" y="2731412"/>
            <a:ext cx="718950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chemeClr val="lt2"/>
              </a:buClr>
              <a:buSzPts val="1920"/>
              <a:buFont typeface="Noto Sans Symbols"/>
              <a:buNone/>
            </a:pPr>
            <a:r>
              <a:rPr b="1" i="0" lang="en-MT" sz="1700" u="none" cap="none" strike="noStrike">
                <a:solidFill>
                  <a:schemeClr val="accent4"/>
                </a:solidFill>
                <a:latin typeface="Trebuchet MS"/>
                <a:ea typeface="Trebuchet MS"/>
                <a:cs typeface="Trebuchet MS"/>
                <a:sym typeface="Trebuchet MS"/>
              </a:rPr>
              <a:t>Area of Expertise:</a:t>
            </a:r>
            <a:endParaRPr b="0" i="0" sz="7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
          <p:cNvSpPr txBox="1"/>
          <p:nvPr>
            <p:ph idx="1" type="body"/>
          </p:nvPr>
        </p:nvSpPr>
        <p:spPr>
          <a:xfrm>
            <a:off x="402217" y="1172653"/>
            <a:ext cx="5233105" cy="1393902"/>
          </a:xfrm>
          <a:prstGeom prst="rect">
            <a:avLst/>
          </a:prstGeom>
          <a:noFill/>
          <a:ln>
            <a:noFill/>
          </a:ln>
        </p:spPr>
        <p:txBody>
          <a:bodyPr anchorCtr="0" anchor="ctr" bIns="34275" lIns="68550" spcFirstLastPara="1" rIns="68550" wrap="square" tIns="34275">
            <a:noAutofit/>
          </a:bodyPr>
          <a:lstStyle/>
          <a:p>
            <a:pPr indent="-57150" lvl="0" marL="171450" rtl="0" algn="just">
              <a:lnSpc>
                <a:spcPct val="100000"/>
              </a:lnSpc>
              <a:spcBef>
                <a:spcPts val="1350"/>
              </a:spcBef>
              <a:spcAft>
                <a:spcPts val="0"/>
              </a:spcAft>
              <a:buSzPts val="2400"/>
              <a:buNone/>
            </a:pPr>
            <a:r>
              <a:rPr lang="en-MT" sz="1200">
                <a:solidFill>
                  <a:schemeClr val="lt2"/>
                </a:solidFill>
              </a:rPr>
              <a:t>The RBE Method serves as the methodological foundation of the RBE Assessment System. It is a multi-criteria analysis approach developed to evaluate climatic risk at the building and neighbourhood scale. Grounded in the impact chains conceptual model, the method generates an overall risk score for a given area, and a set of complementary indicators that detail the level of climate-related risk across specific risk categories and urban sectors.</a:t>
            </a:r>
            <a:endParaRPr/>
          </a:p>
        </p:txBody>
      </p:sp>
      <p:sp>
        <p:nvSpPr>
          <p:cNvPr id="131" name="Google Shape;131;p2"/>
          <p:cNvSpPr txBox="1"/>
          <p:nvPr>
            <p:ph type="title"/>
          </p:nvPr>
        </p:nvSpPr>
        <p:spPr>
          <a:xfrm>
            <a:off x="613295" y="475703"/>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What is the RBE Method?</a:t>
            </a:r>
            <a:endParaRPr>
              <a:solidFill>
                <a:schemeClr val="accent4"/>
              </a:solidFill>
            </a:endParaRPr>
          </a:p>
        </p:txBody>
      </p:sp>
      <p:pic>
        <p:nvPicPr>
          <p:cNvPr descr="Climate change concept illustration | Premium Vector" id="132" name="Google Shape;132;p2"/>
          <p:cNvPicPr preferRelativeResize="0"/>
          <p:nvPr/>
        </p:nvPicPr>
        <p:blipFill rotWithShape="1">
          <a:blip r:embed="rId3">
            <a:alphaModFix/>
          </a:blip>
          <a:srcRect b="0" l="0" r="0" t="0"/>
          <a:stretch/>
        </p:blipFill>
        <p:spPr>
          <a:xfrm>
            <a:off x="5907855" y="944662"/>
            <a:ext cx="2833928" cy="2833928"/>
          </a:xfrm>
          <a:prstGeom prst="rect">
            <a:avLst/>
          </a:prstGeom>
          <a:noFill/>
          <a:ln>
            <a:noFill/>
          </a:ln>
        </p:spPr>
      </p:pic>
      <p:sp>
        <p:nvSpPr>
          <p:cNvPr id="133" name="Google Shape;133;p2"/>
          <p:cNvSpPr txBox="1"/>
          <p:nvPr/>
        </p:nvSpPr>
        <p:spPr>
          <a:xfrm>
            <a:off x="613295" y="2588506"/>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1600" u="none" cap="none" strike="noStrike">
                <a:solidFill>
                  <a:schemeClr val="accent4"/>
                </a:solidFill>
                <a:latin typeface="Trebuchet MS"/>
                <a:ea typeface="Trebuchet MS"/>
                <a:cs typeface="Trebuchet MS"/>
                <a:sym typeface="Trebuchet MS"/>
              </a:rPr>
              <a:t>Why is the RBE Method needed?</a:t>
            </a:r>
            <a:endParaRPr/>
          </a:p>
        </p:txBody>
      </p:sp>
      <p:sp>
        <p:nvSpPr>
          <p:cNvPr id="134" name="Google Shape;134;p2"/>
          <p:cNvSpPr txBox="1"/>
          <p:nvPr/>
        </p:nvSpPr>
        <p:spPr>
          <a:xfrm>
            <a:off x="512495" y="3110453"/>
            <a:ext cx="5012550" cy="1290150"/>
          </a:xfrm>
          <a:prstGeom prst="rect">
            <a:avLst/>
          </a:prstGeom>
          <a:noFill/>
          <a:ln>
            <a:noFill/>
          </a:ln>
        </p:spPr>
        <p:txBody>
          <a:bodyPr anchorCtr="0" anchor="ctr" bIns="34275" lIns="68550" spcFirstLastPara="1" rIns="68550" wrap="square" tIns="34275">
            <a:noAutofit/>
          </a:bodyPr>
          <a:lstStyle/>
          <a:p>
            <a:pPr indent="0" lvl="0" marL="114300" marR="0" rtl="0" algn="l">
              <a:lnSpc>
                <a:spcPct val="140000"/>
              </a:lnSpc>
              <a:spcBef>
                <a:spcPts val="1350"/>
              </a:spcBef>
              <a:spcAft>
                <a:spcPts val="0"/>
              </a:spcAft>
              <a:buClr>
                <a:srgbClr val="144194"/>
              </a:buClr>
              <a:buSzPts val="2400"/>
              <a:buFont typeface="Noto Sans Symbols"/>
              <a:buNone/>
            </a:pPr>
            <a:r>
              <a:rPr b="0" i="0" lang="en-MT" sz="1200" u="none" cap="none" strike="noStrike">
                <a:solidFill>
                  <a:schemeClr val="accent4"/>
                </a:solidFill>
                <a:latin typeface="Trebuchet MS"/>
                <a:ea typeface="Trebuchet MS"/>
                <a:cs typeface="Trebuchet MS"/>
                <a:sym typeface="Trebuchet MS"/>
              </a:rPr>
              <a:t>-Lack of assessment tools at the </a:t>
            </a:r>
            <a:r>
              <a:rPr b="1" i="0" lang="en-MT" sz="1200" u="none" cap="none" strike="noStrike">
                <a:solidFill>
                  <a:schemeClr val="accent4"/>
                </a:solidFill>
                <a:latin typeface="Trebuchet MS"/>
                <a:ea typeface="Trebuchet MS"/>
                <a:cs typeface="Trebuchet MS"/>
                <a:sym typeface="Trebuchet MS"/>
              </a:rPr>
              <a:t>building</a:t>
            </a:r>
            <a:r>
              <a:rPr b="0" i="0" lang="en-MT" sz="1200" u="none" cap="none" strike="noStrike">
                <a:solidFill>
                  <a:schemeClr val="accent4"/>
                </a:solidFill>
                <a:latin typeface="Trebuchet MS"/>
                <a:ea typeface="Trebuchet MS"/>
                <a:cs typeface="Trebuchet MS"/>
                <a:sym typeface="Trebuchet MS"/>
              </a:rPr>
              <a:t> and </a:t>
            </a:r>
            <a:r>
              <a:rPr b="1" i="0" lang="en-MT" sz="1200" u="none" cap="none" strike="noStrike">
                <a:solidFill>
                  <a:schemeClr val="accent4"/>
                </a:solidFill>
                <a:latin typeface="Trebuchet MS"/>
                <a:ea typeface="Trebuchet MS"/>
                <a:cs typeface="Trebuchet MS"/>
                <a:sym typeface="Trebuchet MS"/>
              </a:rPr>
              <a:t>neighbourhood</a:t>
            </a:r>
            <a:r>
              <a:rPr b="0" i="0" lang="en-MT" sz="1200" u="none" cap="none" strike="noStrike">
                <a:solidFill>
                  <a:schemeClr val="accent4"/>
                </a:solidFill>
                <a:latin typeface="Trebuchet MS"/>
                <a:ea typeface="Trebuchet MS"/>
                <a:cs typeface="Trebuchet MS"/>
                <a:sym typeface="Trebuchet MS"/>
              </a:rPr>
              <a:t> scale.</a:t>
            </a:r>
            <a:br>
              <a:rPr b="0" i="0" lang="en-MT" sz="1200" u="none" cap="none" strike="noStrike">
                <a:solidFill>
                  <a:schemeClr val="accent4"/>
                </a:solidFill>
                <a:latin typeface="Trebuchet MS"/>
                <a:ea typeface="Trebuchet MS"/>
                <a:cs typeface="Trebuchet MS"/>
                <a:sym typeface="Trebuchet MS"/>
              </a:rPr>
            </a:br>
            <a:r>
              <a:rPr b="0" i="0" lang="en-MT" sz="1200" u="none" cap="none" strike="noStrike">
                <a:solidFill>
                  <a:schemeClr val="accent4"/>
                </a:solidFill>
                <a:latin typeface="Trebuchet MS"/>
                <a:ea typeface="Trebuchet MS"/>
                <a:cs typeface="Trebuchet MS"/>
                <a:sym typeface="Trebuchet MS"/>
              </a:rPr>
              <a:t>-Existing sustainability frameworks are </a:t>
            </a:r>
            <a:r>
              <a:rPr b="1" i="0" lang="en-MT" sz="1200" u="none" cap="none" strike="noStrike">
                <a:solidFill>
                  <a:schemeClr val="accent4"/>
                </a:solidFill>
                <a:latin typeface="Trebuchet MS"/>
                <a:ea typeface="Trebuchet MS"/>
                <a:cs typeface="Trebuchet MS"/>
                <a:sym typeface="Trebuchet MS"/>
              </a:rPr>
              <a:t>not suited for climate risk assessment.</a:t>
            </a:r>
            <a:br>
              <a:rPr b="0" i="0" lang="en-MT" sz="1200" u="none" cap="none" strike="noStrike">
                <a:solidFill>
                  <a:schemeClr val="accent4"/>
                </a:solidFill>
                <a:latin typeface="Trebuchet MS"/>
                <a:ea typeface="Trebuchet MS"/>
                <a:cs typeface="Trebuchet MS"/>
                <a:sym typeface="Trebuchet MS"/>
              </a:rPr>
            </a:br>
            <a:r>
              <a:rPr b="0" i="0" lang="en-MT" sz="1200" u="none" cap="none" strike="noStrike">
                <a:solidFill>
                  <a:schemeClr val="accent4"/>
                </a:solidFill>
                <a:latin typeface="Trebuchet MS"/>
                <a:ea typeface="Trebuchet MS"/>
                <a:cs typeface="Trebuchet MS"/>
                <a:sym typeface="Trebuchet MS"/>
              </a:rPr>
              <a:t>-Demand for </a:t>
            </a:r>
            <a:r>
              <a:rPr b="1" i="0" lang="en-MT" sz="1200" u="none" cap="none" strike="noStrike">
                <a:solidFill>
                  <a:schemeClr val="accent4"/>
                </a:solidFill>
                <a:latin typeface="Trebuchet MS"/>
                <a:ea typeface="Trebuchet MS"/>
                <a:cs typeface="Trebuchet MS"/>
                <a:sym typeface="Trebuchet MS"/>
              </a:rPr>
              <a:t>comparable</a:t>
            </a:r>
            <a:r>
              <a:rPr b="0" i="0" lang="en-MT" sz="1200" u="none" cap="none" strike="noStrike">
                <a:solidFill>
                  <a:schemeClr val="accent4"/>
                </a:solidFill>
                <a:latin typeface="Trebuchet MS"/>
                <a:ea typeface="Trebuchet MS"/>
                <a:cs typeface="Trebuchet MS"/>
                <a:sym typeface="Trebuchet MS"/>
              </a:rPr>
              <a:t>, </a:t>
            </a:r>
            <a:r>
              <a:rPr b="1" i="0" lang="en-MT" sz="1200" u="none" cap="none" strike="noStrike">
                <a:solidFill>
                  <a:schemeClr val="accent4"/>
                </a:solidFill>
                <a:latin typeface="Trebuchet MS"/>
                <a:ea typeface="Trebuchet MS"/>
                <a:cs typeface="Trebuchet MS"/>
                <a:sym typeface="Trebuchet MS"/>
              </a:rPr>
              <a:t>adaptable</a:t>
            </a:r>
            <a:r>
              <a:rPr b="0" i="0" lang="en-MT" sz="1200" u="none" cap="none" strike="noStrike">
                <a:solidFill>
                  <a:schemeClr val="accent4"/>
                </a:solidFill>
                <a:latin typeface="Trebuchet MS"/>
                <a:ea typeface="Trebuchet MS"/>
                <a:cs typeface="Trebuchet MS"/>
                <a:sym typeface="Trebuchet MS"/>
              </a:rPr>
              <a:t>, and </a:t>
            </a:r>
            <a:r>
              <a:rPr b="1" i="0" lang="en-MT" sz="1200" u="none" cap="none" strike="noStrike">
                <a:solidFill>
                  <a:schemeClr val="accent4"/>
                </a:solidFill>
                <a:latin typeface="Trebuchet MS"/>
                <a:ea typeface="Trebuchet MS"/>
                <a:cs typeface="Trebuchet MS"/>
                <a:sym typeface="Trebuchet MS"/>
              </a:rPr>
              <a:t>decision-support-oriented</a:t>
            </a:r>
            <a:r>
              <a:rPr b="0" i="0" lang="en-MT" sz="1200" u="none" cap="none" strike="noStrike">
                <a:solidFill>
                  <a:schemeClr val="accent4"/>
                </a:solidFill>
                <a:latin typeface="Trebuchet MS"/>
                <a:ea typeface="Trebuchet MS"/>
                <a:cs typeface="Trebuchet MS"/>
                <a:sym typeface="Trebuchet MS"/>
              </a:rPr>
              <a:t> tools for </a:t>
            </a:r>
            <a:r>
              <a:rPr b="1" i="0" lang="en-MT" sz="1200" u="none" cap="none" strike="noStrike">
                <a:solidFill>
                  <a:schemeClr val="accent4"/>
                </a:solidFill>
                <a:latin typeface="Trebuchet MS"/>
                <a:ea typeface="Trebuchet MS"/>
                <a:cs typeface="Trebuchet MS"/>
                <a:sym typeface="Trebuchet MS"/>
              </a:rPr>
              <a:t>climate adaptation.</a:t>
            </a:r>
            <a:endParaRPr b="0" i="0" sz="1600" u="none" cap="none" strike="noStrike">
              <a:solidFill>
                <a:schemeClr val="accent4"/>
              </a:solidFill>
              <a:latin typeface="Trebuchet MS"/>
              <a:ea typeface="Trebuchet MS"/>
              <a:cs typeface="Trebuchet MS"/>
              <a:sym typeface="Trebuchet M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3"/>
          <p:cNvSpPr txBox="1"/>
          <p:nvPr>
            <p:ph type="title"/>
          </p:nvPr>
        </p:nvSpPr>
        <p:spPr>
          <a:xfrm>
            <a:off x="613295" y="475703"/>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Why is the RBE Method needed?</a:t>
            </a:r>
            <a:endParaRPr/>
          </a:p>
        </p:txBody>
      </p:sp>
      <p:sp>
        <p:nvSpPr>
          <p:cNvPr id="140" name="Google Shape;140;p3"/>
          <p:cNvSpPr txBox="1"/>
          <p:nvPr/>
        </p:nvSpPr>
        <p:spPr>
          <a:xfrm>
            <a:off x="460876" y="1495505"/>
            <a:ext cx="5012550" cy="1290150"/>
          </a:xfrm>
          <a:prstGeom prst="rect">
            <a:avLst/>
          </a:prstGeom>
          <a:noFill/>
          <a:ln>
            <a:noFill/>
          </a:ln>
        </p:spPr>
        <p:txBody>
          <a:bodyPr anchorCtr="0" anchor="ctr" bIns="34275" lIns="68550" spcFirstLastPara="1" rIns="68550" wrap="square" tIns="34275">
            <a:noAutofit/>
          </a:bodyPr>
          <a:lstStyle/>
          <a:p>
            <a:pPr indent="0" lvl="0" marL="114300" marR="0" rtl="0" algn="l">
              <a:lnSpc>
                <a:spcPct val="140000"/>
              </a:lnSpc>
              <a:spcBef>
                <a:spcPts val="1350"/>
              </a:spcBef>
              <a:spcAft>
                <a:spcPts val="0"/>
              </a:spcAft>
              <a:buClr>
                <a:srgbClr val="144194"/>
              </a:buClr>
              <a:buSzPts val="2400"/>
              <a:buFont typeface="Noto Sans Symbols"/>
              <a:buNone/>
            </a:pPr>
            <a:r>
              <a:rPr b="0" i="0" lang="en-MT" sz="1200" u="none" cap="none" strike="noStrike">
                <a:solidFill>
                  <a:schemeClr val="lt2"/>
                </a:solidFill>
                <a:latin typeface="Trebuchet MS"/>
                <a:ea typeface="Trebuchet MS"/>
                <a:cs typeface="Trebuchet MS"/>
                <a:sym typeface="Trebuchet MS"/>
              </a:rPr>
              <a:t>-Lack of climate risk assessment tools at the building and neighbourhood scale.</a:t>
            </a:r>
            <a:br>
              <a:rPr b="0" i="0" lang="en-MT" sz="1200" u="none" cap="none" strike="noStrike">
                <a:solidFill>
                  <a:schemeClr val="lt2"/>
                </a:solidFill>
                <a:latin typeface="Trebuchet MS"/>
                <a:ea typeface="Trebuchet MS"/>
                <a:cs typeface="Trebuchet MS"/>
                <a:sym typeface="Trebuchet MS"/>
              </a:rPr>
            </a:br>
            <a:r>
              <a:rPr b="0" i="0" lang="en-MT" sz="1200" u="none" cap="none" strike="noStrike">
                <a:solidFill>
                  <a:schemeClr val="lt2"/>
                </a:solidFill>
                <a:latin typeface="Trebuchet MS"/>
                <a:ea typeface="Trebuchet MS"/>
                <a:cs typeface="Trebuchet MS"/>
                <a:sym typeface="Trebuchet MS"/>
              </a:rPr>
              <a:t>-Existing sustainability frameworks are not suited for climate risk assessment because not in line with IPCC risk approach.</a:t>
            </a:r>
            <a:br>
              <a:rPr b="0" i="0" lang="en-MT" sz="1200" u="none" cap="none" strike="noStrike">
                <a:solidFill>
                  <a:schemeClr val="lt2"/>
                </a:solidFill>
                <a:latin typeface="Trebuchet MS"/>
                <a:ea typeface="Trebuchet MS"/>
                <a:cs typeface="Trebuchet MS"/>
                <a:sym typeface="Trebuchet MS"/>
              </a:rPr>
            </a:br>
            <a:r>
              <a:rPr b="0" i="0" lang="en-MT" sz="1200" u="none" cap="none" strike="noStrike">
                <a:solidFill>
                  <a:schemeClr val="lt2"/>
                </a:solidFill>
                <a:latin typeface="Trebuchet MS"/>
                <a:ea typeface="Trebuchet MS"/>
                <a:cs typeface="Trebuchet MS"/>
                <a:sym typeface="Trebuchet MS"/>
              </a:rPr>
              <a:t>-Need for comparable, adaptable, and decision-support-oriented tools for climate adaptation.</a:t>
            </a:r>
            <a:endParaRPr b="0" i="0" sz="1400" u="none" cap="none" strike="noStrike">
              <a:solidFill>
                <a:srgbClr val="000000"/>
              </a:solidFill>
              <a:latin typeface="Arial"/>
              <a:ea typeface="Arial"/>
              <a:cs typeface="Arial"/>
              <a:sym typeface="Arial"/>
            </a:endParaRPr>
          </a:p>
        </p:txBody>
      </p:sp>
      <p:pic>
        <p:nvPicPr>
          <p:cNvPr descr="Decision Making free icons designed by Freepik" id="141" name="Google Shape;141;p3"/>
          <p:cNvPicPr preferRelativeResize="0"/>
          <p:nvPr/>
        </p:nvPicPr>
        <p:blipFill rotWithShape="1">
          <a:blip r:embed="rId3">
            <a:alphaModFix/>
          </a:blip>
          <a:srcRect b="0" l="0" r="0" t="0"/>
          <a:stretch/>
        </p:blipFill>
        <p:spPr>
          <a:xfrm>
            <a:off x="6140550" y="1340550"/>
            <a:ext cx="2309850" cy="23098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pic>
        <p:nvPicPr>
          <p:cNvPr descr="Climate Change 2023: AR6 Rapporto di sintesi - IPCC - Focal Point Italia" id="146" name="Google Shape;146;p1"/>
          <p:cNvPicPr preferRelativeResize="0"/>
          <p:nvPr/>
        </p:nvPicPr>
        <p:blipFill rotWithShape="1">
          <a:blip r:embed="rId3">
            <a:alphaModFix/>
          </a:blip>
          <a:srcRect b="0" l="0" r="0" t="0"/>
          <a:stretch/>
        </p:blipFill>
        <p:spPr>
          <a:xfrm>
            <a:off x="5364887" y="0"/>
            <a:ext cx="3476389" cy="4500000"/>
          </a:xfrm>
          <a:prstGeom prst="rect">
            <a:avLst/>
          </a:prstGeom>
          <a:noFill/>
          <a:ln>
            <a:noFill/>
          </a:ln>
        </p:spPr>
      </p:pic>
      <p:sp>
        <p:nvSpPr>
          <p:cNvPr id="147" name="Google Shape;147;p1"/>
          <p:cNvSpPr txBox="1"/>
          <p:nvPr>
            <p:ph idx="1" type="body"/>
          </p:nvPr>
        </p:nvSpPr>
        <p:spPr>
          <a:xfrm>
            <a:off x="380617" y="1553049"/>
            <a:ext cx="4572983" cy="1393902"/>
          </a:xfrm>
          <a:prstGeom prst="rect">
            <a:avLst/>
          </a:prstGeom>
          <a:noFill/>
          <a:ln>
            <a:noFill/>
          </a:ln>
        </p:spPr>
        <p:txBody>
          <a:bodyPr anchorCtr="0" anchor="ctr" bIns="34275" lIns="68550" spcFirstLastPara="1" rIns="68550" wrap="square" tIns="34275">
            <a:noAutofit/>
          </a:bodyPr>
          <a:lstStyle/>
          <a:p>
            <a:pPr indent="-57150" lvl="0" marL="171450" rtl="0" algn="just">
              <a:lnSpc>
                <a:spcPct val="100000"/>
              </a:lnSpc>
              <a:spcBef>
                <a:spcPts val="1350"/>
              </a:spcBef>
              <a:spcAft>
                <a:spcPts val="0"/>
              </a:spcAft>
              <a:buSzPts val="2400"/>
              <a:buNone/>
            </a:pPr>
            <a:r>
              <a:rPr lang="en-MT" sz="1200">
                <a:solidFill>
                  <a:schemeClr val="lt2"/>
                </a:solidFill>
              </a:rPr>
              <a:t>RBE Method is grounded in the IPCC AR6 Risk Concept. The IPCC AR6, or the Intergovernmental Panel on Climate Change Sixth Assessment Report, is the most recent comprehensive assessment of scientific knowledge on climate change.</a:t>
            </a:r>
            <a:endParaRPr/>
          </a:p>
          <a:p>
            <a:pPr indent="-57150" lvl="0" marL="171450" rtl="0" algn="just">
              <a:lnSpc>
                <a:spcPct val="100000"/>
              </a:lnSpc>
              <a:spcBef>
                <a:spcPts val="1350"/>
              </a:spcBef>
              <a:spcAft>
                <a:spcPts val="0"/>
              </a:spcAft>
              <a:buSzPts val="2400"/>
              <a:buNone/>
            </a:pPr>
            <a:r>
              <a:rPr lang="en-MT" sz="1200">
                <a:solidFill>
                  <a:schemeClr val="lt2"/>
                </a:solidFill>
              </a:rPr>
              <a:t>IPCC AR6 provides a detailed and nuanced concept of risk as it relates to climate change. The report builds on the risk framework established in previous IPCC assessments but further refines it to account for the complex interactions between climate </a:t>
            </a:r>
            <a:r>
              <a:rPr b="1" lang="en-MT" sz="1200">
                <a:solidFill>
                  <a:schemeClr val="lt2"/>
                </a:solidFill>
              </a:rPr>
              <a:t>hazards, exposure, and vulnerability.</a:t>
            </a:r>
            <a:endParaRPr/>
          </a:p>
        </p:txBody>
      </p:sp>
      <p:sp>
        <p:nvSpPr>
          <p:cNvPr id="148" name="Google Shape;148;p1"/>
          <p:cNvSpPr txBox="1"/>
          <p:nvPr>
            <p:ph type="title"/>
          </p:nvPr>
        </p:nvSpPr>
        <p:spPr>
          <a:xfrm>
            <a:off x="613295" y="475703"/>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IPCC AR6</a:t>
            </a:r>
            <a:endParaRPr>
              <a:solidFill>
                <a:schemeClr val="accent4"/>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59"/>
          <p:cNvSpPr txBox="1"/>
          <p:nvPr>
            <p:ph type="title"/>
          </p:nvPr>
        </p:nvSpPr>
        <p:spPr>
          <a:xfrm>
            <a:off x="613295" y="475703"/>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Risk to Climate Change</a:t>
            </a:r>
            <a:endParaRPr>
              <a:solidFill>
                <a:schemeClr val="accent4"/>
              </a:solidFill>
            </a:endParaRPr>
          </a:p>
        </p:txBody>
      </p:sp>
      <p:pic>
        <p:nvPicPr>
          <p:cNvPr id="154" name="Google Shape;154;p59"/>
          <p:cNvPicPr preferRelativeResize="0"/>
          <p:nvPr/>
        </p:nvPicPr>
        <p:blipFill rotWithShape="1">
          <a:blip r:embed="rId3">
            <a:alphaModFix/>
          </a:blip>
          <a:srcRect b="0" l="0" r="0" t="0"/>
          <a:stretch/>
        </p:blipFill>
        <p:spPr>
          <a:xfrm>
            <a:off x="2100459" y="2660003"/>
            <a:ext cx="4943073" cy="1147868"/>
          </a:xfrm>
          <a:prstGeom prst="rect">
            <a:avLst/>
          </a:prstGeom>
          <a:noFill/>
          <a:ln>
            <a:noFill/>
          </a:ln>
        </p:spPr>
      </p:pic>
      <p:sp>
        <p:nvSpPr>
          <p:cNvPr id="155" name="Google Shape;155;p59"/>
          <p:cNvSpPr txBox="1"/>
          <p:nvPr>
            <p:ph idx="1" type="body"/>
          </p:nvPr>
        </p:nvSpPr>
        <p:spPr>
          <a:xfrm>
            <a:off x="323505" y="1568501"/>
            <a:ext cx="8496983" cy="1393902"/>
          </a:xfrm>
          <a:prstGeom prst="rect">
            <a:avLst/>
          </a:prstGeom>
          <a:noFill/>
          <a:ln>
            <a:noFill/>
          </a:ln>
        </p:spPr>
        <p:txBody>
          <a:bodyPr anchorCtr="0" anchor="ctr" bIns="34275" lIns="68550" spcFirstLastPara="1" rIns="68550" wrap="square" tIns="34275">
            <a:noAutofit/>
          </a:bodyPr>
          <a:lstStyle/>
          <a:p>
            <a:pPr indent="-57150" lvl="0" marL="171450" rtl="0" algn="just">
              <a:lnSpc>
                <a:spcPct val="100000"/>
              </a:lnSpc>
              <a:spcBef>
                <a:spcPts val="1350"/>
              </a:spcBef>
              <a:spcAft>
                <a:spcPts val="0"/>
              </a:spcAft>
              <a:buSzPts val="2400"/>
              <a:buNone/>
            </a:pPr>
            <a:r>
              <a:rPr lang="en-MT" sz="1200">
                <a:solidFill>
                  <a:schemeClr val="lt2"/>
                </a:solidFill>
              </a:rPr>
              <a:t>IPCC AR6 provides a detailed and nuanced concept of risk as it relates to climate change. The report builds on the risk framework established in previous IPCC assessments but further refines it to account for the complex interactions between climate </a:t>
            </a:r>
            <a:r>
              <a:rPr b="1" lang="en-MT" sz="1200">
                <a:solidFill>
                  <a:schemeClr val="lt2"/>
                </a:solidFill>
              </a:rPr>
              <a:t>hazards, exposure, and vulnerability.</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60"/>
          <p:cNvSpPr txBox="1"/>
          <p:nvPr>
            <p:ph type="title"/>
          </p:nvPr>
        </p:nvSpPr>
        <p:spPr>
          <a:xfrm>
            <a:off x="555695" y="396503"/>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RBE Method: Key Features</a:t>
            </a:r>
            <a:endParaRPr>
              <a:solidFill>
                <a:schemeClr val="accent4"/>
              </a:solidFill>
            </a:endParaRPr>
          </a:p>
        </p:txBody>
      </p:sp>
      <p:sp>
        <p:nvSpPr>
          <p:cNvPr id="161" name="Google Shape;161;p60"/>
          <p:cNvSpPr/>
          <p:nvPr/>
        </p:nvSpPr>
        <p:spPr>
          <a:xfrm>
            <a:off x="394438" y="1547944"/>
            <a:ext cx="2599200" cy="2599200"/>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62" name="Google Shape;162;p60"/>
          <p:cNvSpPr/>
          <p:nvPr/>
        </p:nvSpPr>
        <p:spPr>
          <a:xfrm>
            <a:off x="3492647" y="1821600"/>
            <a:ext cx="2158705" cy="2158705"/>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63" name="Google Shape;163;p60"/>
          <p:cNvSpPr/>
          <p:nvPr/>
        </p:nvSpPr>
        <p:spPr>
          <a:xfrm>
            <a:off x="6334342" y="1821600"/>
            <a:ext cx="2158705" cy="2158705"/>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64" name="Google Shape;164;p60"/>
          <p:cNvSpPr txBox="1"/>
          <p:nvPr/>
        </p:nvSpPr>
        <p:spPr>
          <a:xfrm>
            <a:off x="718555" y="2202166"/>
            <a:ext cx="1922400" cy="172354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MT" sz="1000" u="none" cap="none" strike="noStrike">
                <a:solidFill>
                  <a:schemeClr val="lt1"/>
                </a:solidFill>
                <a:latin typeface="Trebuchet MS"/>
                <a:ea typeface="Trebuchet MS"/>
                <a:cs typeface="Trebuchet MS"/>
                <a:sym typeface="Trebuchet MS"/>
              </a:rPr>
              <a:t>Urban Sectors are harmonised between RNTool and RBTool, enabling consistent data use and coordinated planning across scales. This ensures that building-level measures contribute to urban resilience goals and that neighbourhood strategies are informed by building vulnerabilities.</a:t>
            </a:r>
            <a:endParaRPr/>
          </a:p>
          <a:p>
            <a:pPr indent="0" lvl="0" marL="0" marR="0" rtl="0" algn="ctr">
              <a:lnSpc>
                <a:spcPct val="100000"/>
              </a:lnSpc>
              <a:spcBef>
                <a:spcPts val="0"/>
              </a:spcBef>
              <a:spcAft>
                <a:spcPts val="0"/>
              </a:spcAft>
              <a:buNone/>
            </a:pPr>
            <a:r>
              <a:t/>
            </a:r>
            <a:endParaRPr b="0" i="0" sz="700" u="none" cap="none" strike="noStrike">
              <a:solidFill>
                <a:schemeClr val="lt1"/>
              </a:solidFill>
              <a:latin typeface="Trebuchet MS"/>
              <a:ea typeface="Trebuchet MS"/>
              <a:cs typeface="Trebuchet MS"/>
              <a:sym typeface="Trebuchet MS"/>
            </a:endParaRPr>
          </a:p>
        </p:txBody>
      </p:sp>
      <p:sp>
        <p:nvSpPr>
          <p:cNvPr id="165" name="Google Shape;165;p60"/>
          <p:cNvSpPr/>
          <p:nvPr/>
        </p:nvSpPr>
        <p:spPr>
          <a:xfrm>
            <a:off x="3192095" y="1605600"/>
            <a:ext cx="2599200" cy="2599200"/>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66" name="Google Shape;166;p60"/>
          <p:cNvSpPr txBox="1"/>
          <p:nvPr/>
        </p:nvSpPr>
        <p:spPr>
          <a:xfrm>
            <a:off x="3434590" y="2279180"/>
            <a:ext cx="2158705" cy="178510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MT" sz="1000" u="none" cap="none" strike="noStrike">
                <a:solidFill>
                  <a:schemeClr val="lt1"/>
                </a:solidFill>
                <a:latin typeface="Trebuchet MS"/>
                <a:ea typeface="Trebuchet MS"/>
                <a:cs typeface="Trebuchet MS"/>
                <a:sym typeface="Trebuchet MS"/>
              </a:rPr>
              <a:t>The RBE Method is grounded in clearly defined, measurable criteria and indicators. The method is contextualizable, allowing them to be tailored to local conditions and data availability. This ensures a more accurate and meaningful diagnosis of climate-related risks, supporting evidence-based decision-making.</a:t>
            </a:r>
            <a:endParaRPr/>
          </a:p>
        </p:txBody>
      </p:sp>
      <p:sp>
        <p:nvSpPr>
          <p:cNvPr id="167" name="Google Shape;167;p60"/>
          <p:cNvSpPr/>
          <p:nvPr/>
        </p:nvSpPr>
        <p:spPr>
          <a:xfrm>
            <a:off x="5951904" y="1605600"/>
            <a:ext cx="2599200" cy="2599200"/>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68" name="Google Shape;168;p60"/>
          <p:cNvSpPr txBox="1"/>
          <p:nvPr/>
        </p:nvSpPr>
        <p:spPr>
          <a:xfrm>
            <a:off x="6290304" y="2494623"/>
            <a:ext cx="1922400" cy="135421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MT" sz="1000" u="none" cap="none" strike="noStrike">
                <a:solidFill>
                  <a:schemeClr val="lt1"/>
                </a:solidFill>
                <a:latin typeface="Trebuchet MS"/>
                <a:ea typeface="Trebuchet MS"/>
                <a:cs typeface="Trebuchet MS"/>
                <a:sym typeface="Trebuchet MS"/>
              </a:rPr>
              <a:t>The modular structure enables RBE method to be applied across diverse building types and urban areas. Users can adjust benchmarks and indicator relevance according to specific local priorities.</a:t>
            </a:r>
            <a:endParaRPr b="0" i="0" sz="1000" u="none" cap="none" strike="noStrike">
              <a:solidFill>
                <a:schemeClr val="lt1"/>
              </a:solidFill>
              <a:latin typeface="Trebuchet MS"/>
              <a:ea typeface="Trebuchet MS"/>
              <a:cs typeface="Trebuchet MS"/>
              <a:sym typeface="Trebuchet MS"/>
            </a:endParaRPr>
          </a:p>
          <a:p>
            <a:pPr indent="0" lvl="0" marL="0" marR="0" rtl="0" algn="ctr">
              <a:lnSpc>
                <a:spcPct val="100000"/>
              </a:lnSpc>
              <a:spcBef>
                <a:spcPts val="0"/>
              </a:spcBef>
              <a:spcAft>
                <a:spcPts val="0"/>
              </a:spcAft>
              <a:buNone/>
            </a:pPr>
            <a:r>
              <a:t/>
            </a:r>
            <a:endParaRPr b="0" i="0" sz="100" u="none" cap="none" strike="noStrike">
              <a:solidFill>
                <a:schemeClr val="lt1"/>
              </a:solidFill>
              <a:latin typeface="Trebuchet MS"/>
              <a:ea typeface="Trebuchet MS"/>
              <a:cs typeface="Trebuchet MS"/>
              <a:sym typeface="Trebuchet MS"/>
            </a:endParaRPr>
          </a:p>
        </p:txBody>
      </p:sp>
      <p:sp>
        <p:nvSpPr>
          <p:cNvPr id="169" name="Google Shape;169;p60"/>
          <p:cNvSpPr/>
          <p:nvPr/>
        </p:nvSpPr>
        <p:spPr>
          <a:xfrm>
            <a:off x="804741" y="1803109"/>
            <a:ext cx="1821600" cy="476071"/>
          </a:xfrm>
          <a:prstGeom prst="ellipse">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MT" sz="1600" u="none" cap="none" strike="noStrike">
                <a:solidFill>
                  <a:schemeClr val="lt1"/>
                </a:solidFill>
                <a:latin typeface="Trebuchet MS"/>
                <a:ea typeface="Trebuchet MS"/>
                <a:cs typeface="Trebuchet MS"/>
                <a:sym typeface="Trebuchet MS"/>
              </a:rPr>
              <a:t>Cross-Scale</a:t>
            </a:r>
            <a:endParaRPr/>
          </a:p>
        </p:txBody>
      </p:sp>
      <p:sp>
        <p:nvSpPr>
          <p:cNvPr id="170" name="Google Shape;170;p60"/>
          <p:cNvSpPr/>
          <p:nvPr/>
        </p:nvSpPr>
        <p:spPr>
          <a:xfrm>
            <a:off x="3580895" y="1845200"/>
            <a:ext cx="1821600" cy="476071"/>
          </a:xfrm>
          <a:prstGeom prst="ellipse">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MT" sz="1600" u="none" cap="none" strike="noStrike">
                <a:solidFill>
                  <a:schemeClr val="lt1"/>
                </a:solidFill>
                <a:latin typeface="Trebuchet MS"/>
                <a:ea typeface="Trebuchet MS"/>
                <a:cs typeface="Trebuchet MS"/>
                <a:sym typeface="Trebuchet MS"/>
              </a:rPr>
              <a:t>Measurable</a:t>
            </a:r>
            <a:endParaRPr/>
          </a:p>
        </p:txBody>
      </p:sp>
      <p:sp>
        <p:nvSpPr>
          <p:cNvPr id="171" name="Google Shape;171;p60"/>
          <p:cNvSpPr/>
          <p:nvPr/>
        </p:nvSpPr>
        <p:spPr>
          <a:xfrm>
            <a:off x="6334342" y="1781127"/>
            <a:ext cx="2599199" cy="822305"/>
          </a:xfrm>
          <a:prstGeom prst="ellipse">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MT" sz="1600" u="none" cap="none" strike="noStrike">
                <a:solidFill>
                  <a:schemeClr val="lt1"/>
                </a:solidFill>
                <a:latin typeface="Trebuchet MS"/>
                <a:ea typeface="Trebuchet MS"/>
                <a:cs typeface="Trebuchet MS"/>
                <a:sym typeface="Trebuchet MS"/>
              </a:rPr>
              <a:t>Modular Structure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61"/>
          <p:cNvSpPr txBox="1"/>
          <p:nvPr>
            <p:ph type="title"/>
          </p:nvPr>
        </p:nvSpPr>
        <p:spPr>
          <a:xfrm>
            <a:off x="613295" y="475703"/>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Impact Chains</a:t>
            </a:r>
            <a:endParaRPr>
              <a:solidFill>
                <a:schemeClr val="accent4"/>
              </a:solidFill>
            </a:endParaRPr>
          </a:p>
        </p:txBody>
      </p:sp>
      <p:sp>
        <p:nvSpPr>
          <p:cNvPr id="177" name="Google Shape;177;p61"/>
          <p:cNvSpPr txBox="1"/>
          <p:nvPr>
            <p:ph idx="1" type="body"/>
          </p:nvPr>
        </p:nvSpPr>
        <p:spPr>
          <a:xfrm>
            <a:off x="454862" y="1414849"/>
            <a:ext cx="3393700" cy="2408168"/>
          </a:xfrm>
          <a:prstGeom prst="rect">
            <a:avLst/>
          </a:prstGeom>
          <a:noFill/>
          <a:ln>
            <a:noFill/>
          </a:ln>
        </p:spPr>
        <p:txBody>
          <a:bodyPr anchorCtr="0" anchor="ctr" bIns="45700" lIns="91425" spcFirstLastPara="1" rIns="91425" wrap="square" tIns="45700">
            <a:normAutofit/>
          </a:bodyPr>
          <a:lstStyle/>
          <a:p>
            <a:pPr indent="0" lvl="0" marL="114300" rtl="0" algn="just">
              <a:lnSpc>
                <a:spcPct val="90000"/>
              </a:lnSpc>
              <a:spcBef>
                <a:spcPts val="750"/>
              </a:spcBef>
              <a:spcAft>
                <a:spcPts val="0"/>
              </a:spcAft>
              <a:buSzPts val="1800"/>
              <a:buNone/>
            </a:pPr>
            <a:r>
              <a:rPr lang="en-MT" sz="1200">
                <a:solidFill>
                  <a:schemeClr val="lt2"/>
                </a:solidFill>
              </a:rPr>
              <a:t>RBE Method foresees the application of the impact chain conceptual model to identify the most appropriate criteria and indicators to assess the 3 key components of climatic risk (Hazard, Exposure and Vulnerability) at building and small urban scale, tracking cause-and-effect relationships and facilitate communication of the results. This approach enables the creation of an assessment system with numerical entities, where each element in the climate risk matrix (hazard, exposure, vulnerability) is assigned a value.</a:t>
            </a:r>
            <a:endParaRPr/>
          </a:p>
        </p:txBody>
      </p:sp>
      <p:grpSp>
        <p:nvGrpSpPr>
          <p:cNvPr id="178" name="Google Shape;178;p61"/>
          <p:cNvGrpSpPr/>
          <p:nvPr/>
        </p:nvGrpSpPr>
        <p:grpSpPr>
          <a:xfrm>
            <a:off x="4039200" y="1150703"/>
            <a:ext cx="4749750" cy="3088285"/>
            <a:chOff x="308025" y="1008000"/>
            <a:chExt cx="5785264" cy="3647396"/>
          </a:xfrm>
        </p:grpSpPr>
        <p:sp>
          <p:nvSpPr>
            <p:cNvPr id="179" name="Google Shape;179;p61"/>
            <p:cNvSpPr/>
            <p:nvPr/>
          </p:nvSpPr>
          <p:spPr>
            <a:xfrm>
              <a:off x="1900800" y="1008000"/>
              <a:ext cx="928800" cy="432000"/>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050" u="none" cap="none" strike="noStrike">
                <a:solidFill>
                  <a:schemeClr val="lt1"/>
                </a:solidFill>
                <a:latin typeface="Arial"/>
                <a:ea typeface="Arial"/>
                <a:cs typeface="Arial"/>
                <a:sym typeface="Arial"/>
              </a:endParaRPr>
            </a:p>
          </p:txBody>
        </p:sp>
        <p:sp>
          <p:nvSpPr>
            <p:cNvPr id="180" name="Google Shape;180;p61"/>
            <p:cNvSpPr/>
            <p:nvPr/>
          </p:nvSpPr>
          <p:spPr>
            <a:xfrm>
              <a:off x="1900800" y="1822800"/>
              <a:ext cx="928800" cy="4320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050" u="none" cap="none" strike="noStrike">
                <a:solidFill>
                  <a:schemeClr val="lt1"/>
                </a:solidFill>
                <a:latin typeface="Arial"/>
                <a:ea typeface="Arial"/>
                <a:cs typeface="Arial"/>
                <a:sym typeface="Arial"/>
              </a:endParaRPr>
            </a:p>
          </p:txBody>
        </p:sp>
        <p:sp>
          <p:nvSpPr>
            <p:cNvPr id="181" name="Google Shape;181;p61"/>
            <p:cNvSpPr/>
            <p:nvPr/>
          </p:nvSpPr>
          <p:spPr>
            <a:xfrm>
              <a:off x="331873" y="2431783"/>
              <a:ext cx="928800" cy="432000"/>
            </a:xfrm>
            <a:prstGeom prst="rect">
              <a:avLst/>
            </a:prstGeom>
            <a:solidFill>
              <a:srgbClr val="FFFF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050" u="none" cap="none" strike="noStrike">
                <a:solidFill>
                  <a:schemeClr val="lt1"/>
                </a:solidFill>
                <a:latin typeface="Arial"/>
                <a:ea typeface="Arial"/>
                <a:cs typeface="Arial"/>
                <a:sym typeface="Arial"/>
              </a:endParaRPr>
            </a:p>
          </p:txBody>
        </p:sp>
        <p:sp>
          <p:nvSpPr>
            <p:cNvPr id="182" name="Google Shape;182;p61"/>
            <p:cNvSpPr/>
            <p:nvPr/>
          </p:nvSpPr>
          <p:spPr>
            <a:xfrm>
              <a:off x="3808800" y="2431783"/>
              <a:ext cx="928800" cy="432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050" u="none" cap="none" strike="noStrike">
                <a:solidFill>
                  <a:schemeClr val="lt1"/>
                </a:solidFill>
                <a:latin typeface="Arial"/>
                <a:ea typeface="Arial"/>
                <a:cs typeface="Arial"/>
                <a:sym typeface="Arial"/>
              </a:endParaRPr>
            </a:p>
          </p:txBody>
        </p:sp>
        <p:sp>
          <p:nvSpPr>
            <p:cNvPr id="183" name="Google Shape;183;p61"/>
            <p:cNvSpPr/>
            <p:nvPr/>
          </p:nvSpPr>
          <p:spPr>
            <a:xfrm>
              <a:off x="3234602" y="3203383"/>
              <a:ext cx="928800" cy="432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050" u="none" cap="none" strike="noStrike">
                <a:solidFill>
                  <a:schemeClr val="lt1"/>
                </a:solidFill>
                <a:latin typeface="Arial"/>
                <a:ea typeface="Arial"/>
                <a:cs typeface="Arial"/>
                <a:sym typeface="Arial"/>
              </a:endParaRPr>
            </a:p>
          </p:txBody>
        </p:sp>
        <p:sp>
          <p:nvSpPr>
            <p:cNvPr id="184" name="Google Shape;184;p61"/>
            <p:cNvSpPr/>
            <p:nvPr/>
          </p:nvSpPr>
          <p:spPr>
            <a:xfrm>
              <a:off x="4354801" y="3203383"/>
              <a:ext cx="928800" cy="432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050" u="none" cap="none" strike="noStrike">
                <a:solidFill>
                  <a:schemeClr val="lt1"/>
                </a:solidFill>
                <a:latin typeface="Arial"/>
                <a:ea typeface="Arial"/>
                <a:cs typeface="Arial"/>
                <a:sym typeface="Arial"/>
              </a:endParaRPr>
            </a:p>
          </p:txBody>
        </p:sp>
        <p:sp>
          <p:nvSpPr>
            <p:cNvPr id="185" name="Google Shape;185;p61"/>
            <p:cNvSpPr/>
            <p:nvPr/>
          </p:nvSpPr>
          <p:spPr>
            <a:xfrm>
              <a:off x="1900800" y="3271501"/>
              <a:ext cx="928800" cy="432000"/>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050" u="none" cap="none" strike="noStrike">
                <a:solidFill>
                  <a:schemeClr val="lt1"/>
                </a:solidFill>
                <a:latin typeface="Arial"/>
                <a:ea typeface="Arial"/>
                <a:cs typeface="Arial"/>
                <a:sym typeface="Arial"/>
              </a:endParaRPr>
            </a:p>
          </p:txBody>
        </p:sp>
        <p:sp>
          <p:nvSpPr>
            <p:cNvPr id="186" name="Google Shape;186;p61"/>
            <p:cNvSpPr/>
            <p:nvPr/>
          </p:nvSpPr>
          <p:spPr>
            <a:xfrm rot="10800000">
              <a:off x="2947837" y="1101600"/>
              <a:ext cx="345600" cy="244800"/>
            </a:xfrm>
            <a:prstGeom prst="rightArrow">
              <a:avLst>
                <a:gd fmla="val 50000" name="adj1"/>
                <a:gd fmla="val 50000" name="adj2"/>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050" u="none" cap="none" strike="noStrike">
                <a:solidFill>
                  <a:schemeClr val="lt1"/>
                </a:solidFill>
                <a:latin typeface="Arial"/>
                <a:ea typeface="Arial"/>
                <a:cs typeface="Arial"/>
                <a:sym typeface="Arial"/>
              </a:endParaRPr>
            </a:p>
          </p:txBody>
        </p:sp>
        <p:sp>
          <p:nvSpPr>
            <p:cNvPr id="187" name="Google Shape;187;p61"/>
            <p:cNvSpPr/>
            <p:nvPr/>
          </p:nvSpPr>
          <p:spPr>
            <a:xfrm rot="10800000">
              <a:off x="3032437" y="1896917"/>
              <a:ext cx="345600" cy="244800"/>
            </a:xfrm>
            <a:prstGeom prst="rightArrow">
              <a:avLst>
                <a:gd fmla="val 50000" name="adj1"/>
                <a:gd fmla="val 50000" name="adj2"/>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050" u="none" cap="none" strike="noStrike">
                <a:solidFill>
                  <a:schemeClr val="lt1"/>
                </a:solidFill>
                <a:latin typeface="Arial"/>
                <a:ea typeface="Arial"/>
                <a:cs typeface="Arial"/>
                <a:sym typeface="Arial"/>
              </a:endParaRPr>
            </a:p>
          </p:txBody>
        </p:sp>
        <p:sp>
          <p:nvSpPr>
            <p:cNvPr id="188" name="Google Shape;188;p61"/>
            <p:cNvSpPr/>
            <p:nvPr/>
          </p:nvSpPr>
          <p:spPr>
            <a:xfrm rot="10800000">
              <a:off x="4924838" y="2525383"/>
              <a:ext cx="345600" cy="244800"/>
            </a:xfrm>
            <a:prstGeom prst="rightArrow">
              <a:avLst>
                <a:gd fmla="val 50000" name="adj1"/>
                <a:gd fmla="val 50000" name="adj2"/>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050" u="none" cap="none" strike="noStrike">
                <a:solidFill>
                  <a:schemeClr val="lt1"/>
                </a:solidFill>
                <a:latin typeface="Arial"/>
                <a:ea typeface="Arial"/>
                <a:cs typeface="Arial"/>
                <a:sym typeface="Arial"/>
              </a:endParaRPr>
            </a:p>
          </p:txBody>
        </p:sp>
        <p:sp>
          <p:nvSpPr>
            <p:cNvPr id="189" name="Google Shape;189;p61"/>
            <p:cNvSpPr/>
            <p:nvPr/>
          </p:nvSpPr>
          <p:spPr>
            <a:xfrm rot="-5400000">
              <a:off x="4701638" y="3846679"/>
              <a:ext cx="345600" cy="244800"/>
            </a:xfrm>
            <a:prstGeom prst="rightArrow">
              <a:avLst>
                <a:gd fmla="val 50000" name="adj1"/>
                <a:gd fmla="val 50000" name="adj2"/>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050" u="none" cap="none" strike="noStrike">
                <a:solidFill>
                  <a:schemeClr val="lt1"/>
                </a:solidFill>
                <a:latin typeface="Arial"/>
                <a:ea typeface="Arial"/>
                <a:cs typeface="Arial"/>
                <a:sym typeface="Arial"/>
              </a:endParaRPr>
            </a:p>
          </p:txBody>
        </p:sp>
        <p:sp>
          <p:nvSpPr>
            <p:cNvPr id="190" name="Google Shape;190;p61"/>
            <p:cNvSpPr/>
            <p:nvPr/>
          </p:nvSpPr>
          <p:spPr>
            <a:xfrm rot="-5400000">
              <a:off x="3579638" y="3846679"/>
              <a:ext cx="345600" cy="244800"/>
            </a:xfrm>
            <a:prstGeom prst="rightArrow">
              <a:avLst>
                <a:gd fmla="val 50000" name="adj1"/>
                <a:gd fmla="val 50000" name="adj2"/>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050" u="none" cap="none" strike="noStrike">
                <a:solidFill>
                  <a:schemeClr val="lt1"/>
                </a:solidFill>
                <a:latin typeface="Arial"/>
                <a:ea typeface="Arial"/>
                <a:cs typeface="Arial"/>
                <a:sym typeface="Arial"/>
              </a:endParaRPr>
            </a:p>
          </p:txBody>
        </p:sp>
        <p:cxnSp>
          <p:nvCxnSpPr>
            <p:cNvPr id="191" name="Google Shape;191;p61"/>
            <p:cNvCxnSpPr>
              <a:stCxn id="179" idx="2"/>
              <a:endCxn id="180" idx="0"/>
            </p:cNvCxnSpPr>
            <p:nvPr/>
          </p:nvCxnSpPr>
          <p:spPr>
            <a:xfrm>
              <a:off x="2365200" y="1440000"/>
              <a:ext cx="0" cy="382800"/>
            </a:xfrm>
            <a:prstGeom prst="straightConnector1">
              <a:avLst/>
            </a:prstGeom>
            <a:noFill/>
            <a:ln cap="flat" cmpd="sng" w="19050">
              <a:solidFill>
                <a:srgbClr val="8BA7AC"/>
              </a:solidFill>
              <a:prstDash val="solid"/>
              <a:round/>
              <a:headEnd len="sm" w="sm" type="none"/>
              <a:tailEnd len="med" w="med" type="triangle"/>
            </a:ln>
          </p:spPr>
        </p:cxnSp>
        <p:cxnSp>
          <p:nvCxnSpPr>
            <p:cNvPr id="192" name="Google Shape;192;p61"/>
            <p:cNvCxnSpPr>
              <a:stCxn id="180" idx="2"/>
              <a:endCxn id="185" idx="0"/>
            </p:cNvCxnSpPr>
            <p:nvPr/>
          </p:nvCxnSpPr>
          <p:spPr>
            <a:xfrm>
              <a:off x="2365200" y="2254800"/>
              <a:ext cx="0" cy="1016700"/>
            </a:xfrm>
            <a:prstGeom prst="straightConnector1">
              <a:avLst/>
            </a:prstGeom>
            <a:noFill/>
            <a:ln cap="flat" cmpd="sng" w="19050">
              <a:solidFill>
                <a:srgbClr val="8BA7AC"/>
              </a:solidFill>
              <a:prstDash val="solid"/>
              <a:round/>
              <a:headEnd len="sm" w="sm" type="none"/>
              <a:tailEnd len="med" w="med" type="triangle"/>
            </a:ln>
          </p:spPr>
        </p:cxnSp>
        <p:cxnSp>
          <p:nvCxnSpPr>
            <p:cNvPr id="193" name="Google Shape;193;p61"/>
            <p:cNvCxnSpPr>
              <a:stCxn id="181" idx="3"/>
            </p:cNvCxnSpPr>
            <p:nvPr/>
          </p:nvCxnSpPr>
          <p:spPr>
            <a:xfrm>
              <a:off x="1260673" y="2647783"/>
              <a:ext cx="1007400" cy="0"/>
            </a:xfrm>
            <a:prstGeom prst="straightConnector1">
              <a:avLst/>
            </a:prstGeom>
            <a:noFill/>
            <a:ln cap="flat" cmpd="sng" w="19050">
              <a:solidFill>
                <a:srgbClr val="8BA7AC"/>
              </a:solidFill>
              <a:prstDash val="solid"/>
              <a:round/>
              <a:headEnd len="sm" w="sm" type="none"/>
              <a:tailEnd len="med" w="med" type="triangle"/>
            </a:ln>
          </p:spPr>
        </p:cxnSp>
        <p:cxnSp>
          <p:nvCxnSpPr>
            <p:cNvPr id="194" name="Google Shape;194;p61"/>
            <p:cNvCxnSpPr>
              <a:stCxn id="182" idx="1"/>
            </p:cNvCxnSpPr>
            <p:nvPr/>
          </p:nvCxnSpPr>
          <p:spPr>
            <a:xfrm rot="10800000">
              <a:off x="2527200" y="2647783"/>
              <a:ext cx="1281600" cy="0"/>
            </a:xfrm>
            <a:prstGeom prst="straightConnector1">
              <a:avLst/>
            </a:prstGeom>
            <a:noFill/>
            <a:ln cap="flat" cmpd="sng" w="19050">
              <a:solidFill>
                <a:srgbClr val="8BA7AC"/>
              </a:solidFill>
              <a:prstDash val="solid"/>
              <a:round/>
              <a:headEnd len="sm" w="sm" type="none"/>
              <a:tailEnd len="med" w="med" type="triangle"/>
            </a:ln>
          </p:spPr>
        </p:cxnSp>
        <p:cxnSp>
          <p:nvCxnSpPr>
            <p:cNvPr id="195" name="Google Shape;195;p61"/>
            <p:cNvCxnSpPr>
              <a:stCxn id="182" idx="2"/>
              <a:endCxn id="183" idx="0"/>
            </p:cNvCxnSpPr>
            <p:nvPr/>
          </p:nvCxnSpPr>
          <p:spPr>
            <a:xfrm flipH="1">
              <a:off x="3699000" y="2863783"/>
              <a:ext cx="574200" cy="339600"/>
            </a:xfrm>
            <a:prstGeom prst="straightConnector1">
              <a:avLst/>
            </a:prstGeom>
            <a:noFill/>
            <a:ln cap="flat" cmpd="sng" w="19050">
              <a:solidFill>
                <a:srgbClr val="8BA7AC"/>
              </a:solidFill>
              <a:prstDash val="solid"/>
              <a:round/>
              <a:headEnd len="sm" w="sm" type="none"/>
              <a:tailEnd len="med" w="med" type="triangle"/>
            </a:ln>
          </p:spPr>
        </p:cxnSp>
        <p:cxnSp>
          <p:nvCxnSpPr>
            <p:cNvPr id="196" name="Google Shape;196;p61"/>
            <p:cNvCxnSpPr>
              <a:stCxn id="182" idx="2"/>
              <a:endCxn id="184" idx="0"/>
            </p:cNvCxnSpPr>
            <p:nvPr/>
          </p:nvCxnSpPr>
          <p:spPr>
            <a:xfrm>
              <a:off x="4273200" y="2863783"/>
              <a:ext cx="546000" cy="339600"/>
            </a:xfrm>
            <a:prstGeom prst="straightConnector1">
              <a:avLst/>
            </a:prstGeom>
            <a:noFill/>
            <a:ln cap="flat" cmpd="sng" w="19050">
              <a:solidFill>
                <a:srgbClr val="8BA7AC"/>
              </a:solidFill>
              <a:prstDash val="solid"/>
              <a:round/>
              <a:headEnd len="sm" w="sm" type="none"/>
              <a:tailEnd len="med" w="med" type="triangle"/>
            </a:ln>
          </p:spPr>
        </p:cxnSp>
        <p:sp>
          <p:nvSpPr>
            <p:cNvPr id="197" name="Google Shape;197;p61"/>
            <p:cNvSpPr txBox="1"/>
            <p:nvPr/>
          </p:nvSpPr>
          <p:spPr>
            <a:xfrm>
              <a:off x="1954198" y="1058783"/>
              <a:ext cx="1339238" cy="31202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MT" sz="1000" u="none" cap="none" strike="noStrike">
                  <a:solidFill>
                    <a:schemeClr val="lt1"/>
                  </a:solidFill>
                  <a:latin typeface="Trebuchet MS"/>
                  <a:ea typeface="Trebuchet MS"/>
                  <a:cs typeface="Trebuchet MS"/>
                  <a:sym typeface="Trebuchet MS"/>
                </a:rPr>
                <a:t>HAZARD</a:t>
              </a:r>
              <a:endParaRPr/>
            </a:p>
          </p:txBody>
        </p:sp>
        <p:sp>
          <p:nvSpPr>
            <p:cNvPr id="198" name="Google Shape;198;p61"/>
            <p:cNvSpPr txBox="1"/>
            <p:nvPr/>
          </p:nvSpPr>
          <p:spPr>
            <a:xfrm>
              <a:off x="2038799" y="1907704"/>
              <a:ext cx="1339238" cy="31202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MT" sz="1000" u="none" cap="none" strike="noStrike">
                  <a:solidFill>
                    <a:schemeClr val="lt1"/>
                  </a:solidFill>
                  <a:latin typeface="Trebuchet MS"/>
                  <a:ea typeface="Trebuchet MS"/>
                  <a:cs typeface="Trebuchet MS"/>
                  <a:sym typeface="Trebuchet MS"/>
                </a:rPr>
                <a:t>RISK</a:t>
              </a:r>
              <a:endParaRPr/>
            </a:p>
          </p:txBody>
        </p:sp>
        <p:sp>
          <p:nvSpPr>
            <p:cNvPr id="199" name="Google Shape;199;p61"/>
            <p:cNvSpPr txBox="1"/>
            <p:nvPr/>
          </p:nvSpPr>
          <p:spPr>
            <a:xfrm>
              <a:off x="308025" y="2493893"/>
              <a:ext cx="1339238" cy="31202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MT" sz="1000" u="none" cap="none" strike="noStrike">
                  <a:solidFill>
                    <a:schemeClr val="lt1"/>
                  </a:solidFill>
                  <a:latin typeface="Trebuchet MS"/>
                  <a:ea typeface="Trebuchet MS"/>
                  <a:cs typeface="Trebuchet MS"/>
                  <a:sym typeface="Trebuchet MS"/>
                </a:rPr>
                <a:t>EXPOSURE</a:t>
              </a:r>
              <a:endParaRPr/>
            </a:p>
          </p:txBody>
        </p:sp>
        <p:sp>
          <p:nvSpPr>
            <p:cNvPr id="200" name="Google Shape;200;p61"/>
            <p:cNvSpPr txBox="1"/>
            <p:nvPr/>
          </p:nvSpPr>
          <p:spPr>
            <a:xfrm>
              <a:off x="3808800" y="2507078"/>
              <a:ext cx="1339238" cy="23401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MT" sz="600" u="none" cap="none" strike="noStrike">
                  <a:solidFill>
                    <a:schemeClr val="lt1"/>
                  </a:solidFill>
                  <a:latin typeface="Trebuchet MS"/>
                  <a:ea typeface="Trebuchet MS"/>
                  <a:cs typeface="Trebuchet MS"/>
                  <a:sym typeface="Trebuchet MS"/>
                </a:rPr>
                <a:t>VULNERABILITY</a:t>
              </a:r>
              <a:endParaRPr/>
            </a:p>
          </p:txBody>
        </p:sp>
        <p:sp>
          <p:nvSpPr>
            <p:cNvPr id="201" name="Google Shape;201;p61"/>
            <p:cNvSpPr txBox="1"/>
            <p:nvPr/>
          </p:nvSpPr>
          <p:spPr>
            <a:xfrm>
              <a:off x="1867653" y="3357918"/>
              <a:ext cx="1339238" cy="31202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MT" sz="1000" u="none" cap="none" strike="noStrike">
                  <a:solidFill>
                    <a:schemeClr val="lt1"/>
                  </a:solidFill>
                  <a:latin typeface="Trebuchet MS"/>
                  <a:ea typeface="Trebuchet MS"/>
                  <a:cs typeface="Trebuchet MS"/>
                  <a:sym typeface="Trebuchet MS"/>
                </a:rPr>
                <a:t>RISK LEVEL</a:t>
              </a:r>
              <a:endParaRPr/>
            </a:p>
          </p:txBody>
        </p:sp>
        <p:sp>
          <p:nvSpPr>
            <p:cNvPr id="202" name="Google Shape;202;p61"/>
            <p:cNvSpPr txBox="1"/>
            <p:nvPr/>
          </p:nvSpPr>
          <p:spPr>
            <a:xfrm>
              <a:off x="3328463" y="3311033"/>
              <a:ext cx="1339238" cy="23401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MT" sz="600" u="none" cap="none" strike="noStrike">
                  <a:solidFill>
                    <a:schemeClr val="lt1"/>
                  </a:solidFill>
                  <a:latin typeface="Trebuchet MS"/>
                  <a:ea typeface="Trebuchet MS"/>
                  <a:cs typeface="Trebuchet MS"/>
                  <a:sym typeface="Trebuchet MS"/>
                </a:rPr>
                <a:t>Sensitivity</a:t>
              </a:r>
              <a:endParaRPr/>
            </a:p>
          </p:txBody>
        </p:sp>
        <p:sp>
          <p:nvSpPr>
            <p:cNvPr id="203" name="Google Shape;203;p61"/>
            <p:cNvSpPr txBox="1"/>
            <p:nvPr/>
          </p:nvSpPr>
          <p:spPr>
            <a:xfrm>
              <a:off x="4426774" y="3241622"/>
              <a:ext cx="784854" cy="35102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MT" sz="600" u="none" cap="none" strike="noStrike">
                  <a:solidFill>
                    <a:schemeClr val="lt1"/>
                  </a:solidFill>
                  <a:latin typeface="Trebuchet MS"/>
                  <a:ea typeface="Trebuchet MS"/>
                  <a:cs typeface="Trebuchet MS"/>
                  <a:sym typeface="Trebuchet MS"/>
                </a:rPr>
                <a:t>Level of </a:t>
              </a:r>
              <a:endParaRPr/>
            </a:p>
            <a:p>
              <a:pPr indent="0" lvl="0" marL="0" marR="0" rtl="0" algn="ctr">
                <a:lnSpc>
                  <a:spcPct val="100000"/>
                </a:lnSpc>
                <a:spcBef>
                  <a:spcPts val="0"/>
                </a:spcBef>
                <a:spcAft>
                  <a:spcPts val="0"/>
                </a:spcAft>
                <a:buNone/>
              </a:pPr>
              <a:r>
                <a:rPr b="0" i="0" lang="en-MT" sz="600" u="none" cap="none" strike="noStrike">
                  <a:solidFill>
                    <a:schemeClr val="lt1"/>
                  </a:solidFill>
                  <a:latin typeface="Trebuchet MS"/>
                  <a:ea typeface="Trebuchet MS"/>
                  <a:cs typeface="Trebuchet MS"/>
                  <a:sym typeface="Trebuchet MS"/>
                </a:rPr>
                <a:t>Adaptation</a:t>
              </a:r>
              <a:endParaRPr/>
            </a:p>
          </p:txBody>
        </p:sp>
        <p:sp>
          <p:nvSpPr>
            <p:cNvPr id="204" name="Google Shape;204;p61"/>
            <p:cNvSpPr txBox="1"/>
            <p:nvPr/>
          </p:nvSpPr>
          <p:spPr>
            <a:xfrm>
              <a:off x="3378548" y="4187359"/>
              <a:ext cx="784854" cy="23401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MT" sz="600" u="none" cap="none" strike="noStrike">
                  <a:solidFill>
                    <a:schemeClr val="lt2"/>
                  </a:solidFill>
                  <a:latin typeface="Trebuchet MS"/>
                  <a:ea typeface="Trebuchet MS"/>
                  <a:cs typeface="Trebuchet MS"/>
                  <a:sym typeface="Trebuchet MS"/>
                </a:rPr>
                <a:t>INDICATOR</a:t>
              </a:r>
              <a:endParaRPr/>
            </a:p>
          </p:txBody>
        </p:sp>
        <p:sp>
          <p:nvSpPr>
            <p:cNvPr id="205" name="Google Shape;205;p61"/>
            <p:cNvSpPr txBox="1"/>
            <p:nvPr/>
          </p:nvSpPr>
          <p:spPr>
            <a:xfrm>
              <a:off x="4465822" y="4187359"/>
              <a:ext cx="784854" cy="46803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MT" sz="600" u="none" cap="none" strike="noStrike">
                  <a:solidFill>
                    <a:schemeClr val="lt2"/>
                  </a:solidFill>
                  <a:latin typeface="Trebuchet MS"/>
                  <a:ea typeface="Trebuchet MS"/>
                  <a:cs typeface="Trebuchet MS"/>
                  <a:sym typeface="Trebuchet MS"/>
                </a:rPr>
                <a:t>VALUE OF THE INDICATOR</a:t>
              </a:r>
              <a:endParaRPr/>
            </a:p>
          </p:txBody>
        </p:sp>
        <p:sp>
          <p:nvSpPr>
            <p:cNvPr id="206" name="Google Shape;206;p61"/>
            <p:cNvSpPr txBox="1"/>
            <p:nvPr/>
          </p:nvSpPr>
          <p:spPr>
            <a:xfrm>
              <a:off x="5308435" y="2539353"/>
              <a:ext cx="784854" cy="23401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MT" sz="600" u="none" cap="none" strike="noStrike">
                  <a:solidFill>
                    <a:schemeClr val="lt2"/>
                  </a:solidFill>
                  <a:latin typeface="Trebuchet MS"/>
                  <a:ea typeface="Trebuchet MS"/>
                  <a:cs typeface="Trebuchet MS"/>
                  <a:sym typeface="Trebuchet MS"/>
                </a:rPr>
                <a:t>CRITERION</a:t>
              </a:r>
              <a:endParaRPr/>
            </a:p>
          </p:txBody>
        </p:sp>
        <p:sp>
          <p:nvSpPr>
            <p:cNvPr id="207" name="Google Shape;207;p61"/>
            <p:cNvSpPr txBox="1"/>
            <p:nvPr/>
          </p:nvSpPr>
          <p:spPr>
            <a:xfrm>
              <a:off x="3246529" y="1127690"/>
              <a:ext cx="784854" cy="23401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MT" sz="600" u="none" cap="none" strike="noStrike">
                  <a:solidFill>
                    <a:schemeClr val="lt2"/>
                  </a:solidFill>
                  <a:latin typeface="Trebuchet MS"/>
                  <a:ea typeface="Trebuchet MS"/>
                  <a:cs typeface="Trebuchet MS"/>
                  <a:sym typeface="Trebuchet MS"/>
                </a:rPr>
                <a:t>ISSUE</a:t>
              </a:r>
              <a:endParaRPr/>
            </a:p>
          </p:txBody>
        </p:sp>
        <p:sp>
          <p:nvSpPr>
            <p:cNvPr id="208" name="Google Shape;208;p61"/>
            <p:cNvSpPr txBox="1"/>
            <p:nvPr/>
          </p:nvSpPr>
          <p:spPr>
            <a:xfrm>
              <a:off x="3338927" y="1907794"/>
              <a:ext cx="784854" cy="23401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MT" sz="600" u="none" cap="none" strike="noStrike">
                  <a:solidFill>
                    <a:schemeClr val="lt2"/>
                  </a:solidFill>
                  <a:latin typeface="Trebuchet MS"/>
                  <a:ea typeface="Trebuchet MS"/>
                  <a:cs typeface="Trebuchet MS"/>
                  <a:sym typeface="Trebuchet MS"/>
                </a:rPr>
                <a:t>CATEGORY</a:t>
              </a:r>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62"/>
          <p:cNvSpPr txBox="1"/>
          <p:nvPr>
            <p:ph type="title"/>
          </p:nvPr>
        </p:nvSpPr>
        <p:spPr>
          <a:xfrm>
            <a:off x="613295" y="475703"/>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Three Axes of the Risk Assessment</a:t>
            </a:r>
            <a:endParaRPr>
              <a:solidFill>
                <a:schemeClr val="accent4"/>
              </a:solidFill>
            </a:endParaRPr>
          </a:p>
        </p:txBody>
      </p:sp>
      <p:sp>
        <p:nvSpPr>
          <p:cNvPr id="214" name="Google Shape;214;p62"/>
          <p:cNvSpPr/>
          <p:nvPr/>
        </p:nvSpPr>
        <p:spPr>
          <a:xfrm>
            <a:off x="613295" y="1324800"/>
            <a:ext cx="2390401" cy="3412800"/>
          </a:xfrm>
          <a:prstGeom prst="roundRect">
            <a:avLst>
              <a:gd fmla="val 16667" name="adj"/>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15" name="Google Shape;215;p62"/>
          <p:cNvSpPr/>
          <p:nvPr/>
        </p:nvSpPr>
        <p:spPr>
          <a:xfrm>
            <a:off x="3284495" y="1324800"/>
            <a:ext cx="2390401" cy="3412800"/>
          </a:xfrm>
          <a:prstGeom prst="roundRect">
            <a:avLst>
              <a:gd fmla="val 16667" name="adj"/>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16" name="Google Shape;216;p62"/>
          <p:cNvSpPr/>
          <p:nvPr/>
        </p:nvSpPr>
        <p:spPr>
          <a:xfrm>
            <a:off x="5899295" y="1324800"/>
            <a:ext cx="2390401" cy="3412800"/>
          </a:xfrm>
          <a:prstGeom prst="roundRect">
            <a:avLst>
              <a:gd fmla="val 16667" name="adj"/>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17" name="Google Shape;217;p62"/>
          <p:cNvSpPr txBox="1"/>
          <p:nvPr/>
        </p:nvSpPr>
        <p:spPr>
          <a:xfrm>
            <a:off x="854304" y="1983980"/>
            <a:ext cx="1922400" cy="227754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MT" sz="1000" u="none" cap="none" strike="noStrike">
                <a:solidFill>
                  <a:schemeClr val="lt1"/>
                </a:solidFill>
                <a:latin typeface="Trebuchet MS"/>
                <a:ea typeface="Trebuchet MS"/>
                <a:cs typeface="Trebuchet MS"/>
                <a:sym typeface="Trebuchet MS"/>
              </a:rPr>
              <a:t>The RBE Method considers both climate-related and non-climate hazards. Climate-related hazards encompass extreme weather events (e.g., extreme heat, droughts, heavy precipitation) as well as slow-onset climate processes (e.g., sea-level rise). Non-climate hazards include those triggered by climatic hazards (e.g., mass movements, biological events).</a:t>
            </a:r>
            <a:endParaRPr/>
          </a:p>
          <a:p>
            <a:pPr indent="0" lvl="0" marL="0" marR="0" rtl="0" algn="just">
              <a:lnSpc>
                <a:spcPct val="100000"/>
              </a:lnSpc>
              <a:spcBef>
                <a:spcPts val="0"/>
              </a:spcBef>
              <a:spcAft>
                <a:spcPts val="0"/>
              </a:spcAft>
              <a:buNone/>
            </a:pPr>
            <a:r>
              <a:t/>
            </a:r>
            <a:endParaRPr b="0" i="0" sz="100" u="none" cap="none" strike="noStrike">
              <a:solidFill>
                <a:schemeClr val="lt1"/>
              </a:solidFill>
              <a:latin typeface="Trebuchet MS"/>
              <a:ea typeface="Trebuchet MS"/>
              <a:cs typeface="Trebuchet MS"/>
              <a:sym typeface="Trebuchet MS"/>
            </a:endParaRPr>
          </a:p>
        </p:txBody>
      </p:sp>
      <p:sp>
        <p:nvSpPr>
          <p:cNvPr id="218" name="Google Shape;218;p62"/>
          <p:cNvSpPr/>
          <p:nvPr/>
        </p:nvSpPr>
        <p:spPr>
          <a:xfrm>
            <a:off x="1095504" y="1507909"/>
            <a:ext cx="1821600" cy="476071"/>
          </a:xfrm>
          <a:prstGeom prst="ellipse">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MT" sz="1600" u="none" cap="none" strike="noStrike">
                <a:solidFill>
                  <a:schemeClr val="lt1"/>
                </a:solidFill>
                <a:latin typeface="Trebuchet MS"/>
                <a:ea typeface="Trebuchet MS"/>
                <a:cs typeface="Trebuchet MS"/>
                <a:sym typeface="Trebuchet MS"/>
              </a:rPr>
              <a:t>Hazard</a:t>
            </a:r>
            <a:endParaRPr/>
          </a:p>
        </p:txBody>
      </p:sp>
      <p:sp>
        <p:nvSpPr>
          <p:cNvPr id="219" name="Google Shape;219;p62"/>
          <p:cNvSpPr txBox="1"/>
          <p:nvPr/>
        </p:nvSpPr>
        <p:spPr>
          <a:xfrm>
            <a:off x="3508800" y="2078780"/>
            <a:ext cx="1922400" cy="193899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MT" sz="1000" u="none" cap="none" strike="noStrike">
                <a:solidFill>
                  <a:schemeClr val="lt1"/>
                </a:solidFill>
                <a:latin typeface="Trebuchet MS"/>
                <a:ea typeface="Trebuchet MS"/>
                <a:cs typeface="Trebuchet MS"/>
                <a:sym typeface="Trebuchet MS"/>
              </a:rPr>
              <a:t>Exposure describes who or what is exposed. According to the IPCC, exposure is the presence of people, livelihoods, species or ecosystems, environmental functions, services, and resources, infrastructure, or economic, social, or cultural assets in places and settings that could be adversely affected (IPCC, 2021a).</a:t>
            </a:r>
            <a:endParaRPr b="0" i="0" sz="100" u="none" cap="none" strike="noStrike">
              <a:solidFill>
                <a:schemeClr val="lt1"/>
              </a:solidFill>
              <a:latin typeface="Trebuchet MS"/>
              <a:ea typeface="Trebuchet MS"/>
              <a:cs typeface="Trebuchet MS"/>
              <a:sym typeface="Trebuchet MS"/>
            </a:endParaRPr>
          </a:p>
        </p:txBody>
      </p:sp>
      <p:sp>
        <p:nvSpPr>
          <p:cNvPr id="220" name="Google Shape;220;p62"/>
          <p:cNvSpPr/>
          <p:nvPr/>
        </p:nvSpPr>
        <p:spPr>
          <a:xfrm>
            <a:off x="3750000" y="1602709"/>
            <a:ext cx="1821600" cy="476071"/>
          </a:xfrm>
          <a:prstGeom prst="ellipse">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MT" sz="1600" u="none" cap="none" strike="noStrike">
                <a:solidFill>
                  <a:schemeClr val="lt1"/>
                </a:solidFill>
                <a:latin typeface="Trebuchet MS"/>
                <a:ea typeface="Trebuchet MS"/>
                <a:cs typeface="Trebuchet MS"/>
                <a:sym typeface="Trebuchet MS"/>
              </a:rPr>
              <a:t>Exposure</a:t>
            </a:r>
            <a:endParaRPr/>
          </a:p>
        </p:txBody>
      </p:sp>
      <p:sp>
        <p:nvSpPr>
          <p:cNvPr id="221" name="Google Shape;221;p62"/>
          <p:cNvSpPr txBox="1"/>
          <p:nvPr/>
        </p:nvSpPr>
        <p:spPr>
          <a:xfrm>
            <a:off x="6162001" y="2140030"/>
            <a:ext cx="1922400" cy="251607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MT" sz="1050" u="none" cap="none" strike="noStrike">
                <a:solidFill>
                  <a:schemeClr val="lt1"/>
                </a:solidFill>
                <a:latin typeface="Trebuchet MS"/>
                <a:ea typeface="Trebuchet MS"/>
                <a:cs typeface="Trebuchet MS"/>
                <a:sym typeface="Trebuchet MS"/>
              </a:rPr>
              <a:t>Vulnerability is the predisposition of an exposed element to be adversely affected. Vulnerability aspects refer to the criteria that influences the susceptibility of an exposed element to a climatic hazard, potentially increasing or decreasing the associated risk. This criterion may not be a direct characteristic of the exposed element itself but can impact the level of risk</a:t>
            </a:r>
            <a:endParaRPr b="0" i="0" sz="100" u="none" cap="none" strike="noStrike">
              <a:solidFill>
                <a:schemeClr val="lt1"/>
              </a:solidFill>
              <a:latin typeface="Trebuchet MS"/>
              <a:ea typeface="Trebuchet MS"/>
              <a:cs typeface="Trebuchet MS"/>
              <a:sym typeface="Trebuchet MS"/>
            </a:endParaRPr>
          </a:p>
        </p:txBody>
      </p:sp>
      <p:sp>
        <p:nvSpPr>
          <p:cNvPr id="222" name="Google Shape;222;p62"/>
          <p:cNvSpPr/>
          <p:nvPr/>
        </p:nvSpPr>
        <p:spPr>
          <a:xfrm>
            <a:off x="6081001" y="1681144"/>
            <a:ext cx="2084400" cy="476071"/>
          </a:xfrm>
          <a:prstGeom prst="ellipse">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MT" sz="1600" u="none" cap="none" strike="noStrike">
                <a:solidFill>
                  <a:schemeClr val="lt1"/>
                </a:solidFill>
                <a:latin typeface="Trebuchet MS"/>
                <a:ea typeface="Trebuchet MS"/>
                <a:cs typeface="Trebuchet MS"/>
                <a:sym typeface="Trebuchet MS"/>
              </a:rPr>
              <a:t>Vulnerability</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9"/>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Hazards</a:t>
            </a:r>
            <a:endParaRPr>
              <a:solidFill>
                <a:schemeClr val="accent4"/>
              </a:solidFill>
            </a:endParaRPr>
          </a:p>
        </p:txBody>
      </p:sp>
      <p:graphicFrame>
        <p:nvGraphicFramePr>
          <p:cNvPr id="228" name="Google Shape;228;p9"/>
          <p:cNvGraphicFramePr/>
          <p:nvPr/>
        </p:nvGraphicFramePr>
        <p:xfrm>
          <a:off x="478800" y="835631"/>
          <a:ext cx="3000000" cy="3000000"/>
        </p:xfrm>
        <a:graphic>
          <a:graphicData uri="http://schemas.openxmlformats.org/drawingml/2006/table">
            <a:tbl>
              <a:tblPr>
                <a:noFill/>
                <a:tableStyleId>{430CD9CA-83C6-447D-81F4-199E0B256E0B}</a:tableStyleId>
              </a:tblPr>
              <a:tblGrid>
                <a:gridCol w="2302125"/>
                <a:gridCol w="5599750"/>
              </a:tblGrid>
              <a:tr h="196025">
                <a:tc>
                  <a:txBody>
                    <a:bodyPr/>
                    <a:lstStyle/>
                    <a:p>
                      <a:pPr indent="0" lvl="0" marL="900430" marR="215265" rtl="0" algn="l">
                        <a:lnSpc>
                          <a:spcPct val="115000"/>
                        </a:lnSpc>
                        <a:spcBef>
                          <a:spcPts val="0"/>
                        </a:spcBef>
                        <a:spcAft>
                          <a:spcPts val="0"/>
                        </a:spcAft>
                        <a:buClr>
                          <a:srgbClr val="000000"/>
                        </a:buClr>
                        <a:buSzPts val="1000"/>
                        <a:buFont typeface="Arial"/>
                        <a:buNone/>
                      </a:pPr>
                      <a:r>
                        <a:rPr b="1" lang="en-MT" sz="1000" u="none" cap="none" strike="noStrike">
                          <a:solidFill>
                            <a:schemeClr val="lt1"/>
                          </a:solidFill>
                          <a:latin typeface="Trebuchet MS"/>
                          <a:ea typeface="Trebuchet MS"/>
                          <a:cs typeface="Trebuchet MS"/>
                          <a:sym typeface="Trebuchet MS"/>
                        </a:rPr>
                        <a:t>Hazard</a:t>
                      </a:r>
                      <a:endParaRPr sz="1000" u="none" cap="none" strike="noStrike">
                        <a:solidFill>
                          <a:schemeClr val="lt1"/>
                        </a:solidFill>
                        <a:latin typeface="Trebuchet MS"/>
                        <a:ea typeface="Trebuchet MS"/>
                        <a:cs typeface="Trebuchet MS"/>
                        <a:sym typeface="Trebuchet MS"/>
                      </a:endParaRPr>
                    </a:p>
                  </a:txBody>
                  <a:tcPr marT="0"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2"/>
                    </a:solidFill>
                  </a:tcPr>
                </a:tc>
                <a:tc>
                  <a:txBody>
                    <a:bodyPr/>
                    <a:lstStyle/>
                    <a:p>
                      <a:pPr indent="0" lvl="0" marL="900430" marR="215265" rtl="0" algn="l">
                        <a:lnSpc>
                          <a:spcPct val="115000"/>
                        </a:lnSpc>
                        <a:spcBef>
                          <a:spcPts val="0"/>
                        </a:spcBef>
                        <a:spcAft>
                          <a:spcPts val="0"/>
                        </a:spcAft>
                        <a:buClr>
                          <a:srgbClr val="000000"/>
                        </a:buClr>
                        <a:buSzPts val="1000"/>
                        <a:buFont typeface="Arial"/>
                        <a:buNone/>
                      </a:pPr>
                      <a:r>
                        <a:rPr b="1" lang="en-MT" sz="1000" u="none" cap="none" strike="noStrike">
                          <a:solidFill>
                            <a:schemeClr val="lt1"/>
                          </a:solidFill>
                          <a:latin typeface="Trebuchet MS"/>
                          <a:ea typeface="Trebuchet MS"/>
                          <a:cs typeface="Trebuchet MS"/>
                          <a:sym typeface="Trebuchet MS"/>
                        </a:rPr>
                        <a:t>Description</a:t>
                      </a:r>
                      <a:endParaRPr sz="1000" u="none" cap="none" strike="noStrike">
                        <a:solidFill>
                          <a:schemeClr val="lt1"/>
                        </a:solidFill>
                        <a:latin typeface="Trebuchet MS"/>
                        <a:ea typeface="Trebuchet MS"/>
                        <a:cs typeface="Trebuchet MS"/>
                        <a:sym typeface="Trebuchet MS"/>
                      </a:endParaRPr>
                    </a:p>
                  </a:txBody>
                  <a:tcPr marT="0"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2"/>
                    </a:solidFill>
                  </a:tcPr>
                </a:tc>
              </a:tr>
              <a:tr h="384575">
                <a:tc>
                  <a:txBody>
                    <a:bodyPr/>
                    <a:lstStyle/>
                    <a:p>
                      <a:pPr indent="0" lvl="0" marL="900430" marR="215265" rtl="0" algn="l">
                        <a:lnSpc>
                          <a:spcPct val="115000"/>
                        </a:lnSpc>
                        <a:spcBef>
                          <a:spcPts val="0"/>
                        </a:spcBef>
                        <a:spcAft>
                          <a:spcPts val="0"/>
                        </a:spcAft>
                        <a:buClr>
                          <a:srgbClr val="000000"/>
                        </a:buClr>
                        <a:buSzPts val="800"/>
                        <a:buFont typeface="Arial"/>
                        <a:buNone/>
                      </a:pPr>
                      <a:r>
                        <a:rPr b="1" lang="en-MT" sz="800" u="none" cap="none" strike="noStrike">
                          <a:solidFill>
                            <a:schemeClr val="lt2"/>
                          </a:solidFill>
                          <a:latin typeface="Trebuchet MS"/>
                          <a:ea typeface="Trebuchet MS"/>
                          <a:cs typeface="Trebuchet MS"/>
                          <a:sym typeface="Trebuchet MS"/>
                        </a:rPr>
                        <a:t>Heavy precipitation</a:t>
                      </a:r>
                      <a:endParaRPr sz="1000" u="none" cap="none" strike="noStrike">
                        <a:solidFill>
                          <a:schemeClr val="lt2"/>
                        </a:solidFill>
                        <a:latin typeface="Trebuchet MS"/>
                        <a:ea typeface="Trebuchet MS"/>
                        <a:cs typeface="Trebuchet MS"/>
                        <a:sym typeface="Trebuchet MS"/>
                      </a:endParaRPr>
                    </a:p>
                  </a:txBody>
                  <a:tcPr marT="0"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900430" marR="215265" rtl="0" algn="l">
                        <a:lnSpc>
                          <a:spcPct val="115000"/>
                        </a:lnSpc>
                        <a:spcBef>
                          <a:spcPts val="0"/>
                        </a:spcBef>
                        <a:spcAft>
                          <a:spcPts val="0"/>
                        </a:spcAft>
                        <a:buClr>
                          <a:srgbClr val="000000"/>
                        </a:buClr>
                        <a:buSzPts val="800"/>
                        <a:buFont typeface="Arial"/>
                        <a:buNone/>
                      </a:pPr>
                      <a:r>
                        <a:rPr lang="en-MT" sz="800" u="none" cap="none" strike="noStrike">
                          <a:solidFill>
                            <a:schemeClr val="lt2"/>
                          </a:solidFill>
                          <a:latin typeface="Trebuchet MS"/>
                          <a:ea typeface="Trebuchet MS"/>
                          <a:cs typeface="Trebuchet MS"/>
                          <a:sym typeface="Trebuchet MS"/>
                        </a:rPr>
                        <a:t>A marked precipitation event occurring during a period of 1h, 3h, 6h, 12h, 24h or 48h with a total precipitation exceeding a certain threshold defined for a given location. Sub-hazards: rainstorm, monsoon, heavy snow, fog, hail</a:t>
                      </a:r>
                      <a:endParaRPr sz="1000" u="none" cap="none" strike="noStrike">
                        <a:solidFill>
                          <a:schemeClr val="lt2"/>
                        </a:solidFill>
                        <a:latin typeface="Trebuchet MS"/>
                        <a:ea typeface="Trebuchet MS"/>
                        <a:cs typeface="Trebuchet MS"/>
                        <a:sym typeface="Trebuchet MS"/>
                      </a:endParaRPr>
                    </a:p>
                  </a:txBody>
                  <a:tcPr marT="0"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396975">
                <a:tc>
                  <a:txBody>
                    <a:bodyPr/>
                    <a:lstStyle/>
                    <a:p>
                      <a:pPr indent="0" lvl="0" marL="900430" marR="215265" rtl="0" algn="l">
                        <a:lnSpc>
                          <a:spcPct val="115000"/>
                        </a:lnSpc>
                        <a:spcBef>
                          <a:spcPts val="0"/>
                        </a:spcBef>
                        <a:spcAft>
                          <a:spcPts val="0"/>
                        </a:spcAft>
                        <a:buClr>
                          <a:srgbClr val="000000"/>
                        </a:buClr>
                        <a:buSzPts val="800"/>
                        <a:buFont typeface="Arial"/>
                        <a:buNone/>
                      </a:pPr>
                      <a:r>
                        <a:rPr b="1" lang="en-MT" sz="800" u="none" cap="none" strike="noStrike">
                          <a:solidFill>
                            <a:schemeClr val="lt2"/>
                          </a:solidFill>
                          <a:latin typeface="Trebuchet MS"/>
                          <a:ea typeface="Trebuchet MS"/>
                          <a:cs typeface="Trebuchet MS"/>
                          <a:sym typeface="Trebuchet MS"/>
                        </a:rPr>
                        <a:t>Floods</a:t>
                      </a:r>
                      <a:endParaRPr sz="1000" u="none" cap="none" strike="noStrike">
                        <a:solidFill>
                          <a:schemeClr val="lt2"/>
                        </a:solidFill>
                        <a:latin typeface="Trebuchet MS"/>
                        <a:ea typeface="Trebuchet MS"/>
                        <a:cs typeface="Trebuchet MS"/>
                        <a:sym typeface="Trebuchet MS"/>
                      </a:endParaRPr>
                    </a:p>
                  </a:txBody>
                  <a:tcPr marT="0"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900430" marR="215265" rtl="0" algn="l">
                        <a:lnSpc>
                          <a:spcPct val="115000"/>
                        </a:lnSpc>
                        <a:spcBef>
                          <a:spcPts val="0"/>
                        </a:spcBef>
                        <a:spcAft>
                          <a:spcPts val="0"/>
                        </a:spcAft>
                        <a:buClr>
                          <a:srgbClr val="000000"/>
                        </a:buClr>
                        <a:buSzPts val="800"/>
                        <a:buFont typeface="Arial"/>
                        <a:buNone/>
                      </a:pPr>
                      <a:r>
                        <a:rPr lang="en-MT" sz="800" u="none" cap="none" strike="noStrike">
                          <a:solidFill>
                            <a:schemeClr val="lt2"/>
                          </a:solidFill>
                          <a:latin typeface="Trebuchet MS"/>
                          <a:ea typeface="Trebuchet MS"/>
                          <a:cs typeface="Trebuchet MS"/>
                          <a:sym typeface="Trebuchet MS"/>
                        </a:rPr>
                        <a:t>The overflowing of the normal confines of a stream or other body of water, or the temporary rise in the level of the sea or a lake which results in the inundation of dry land. Sub -hazard: Flash/surface flood, river flood, coastal flood, groundwater flood</a:t>
                      </a:r>
                      <a:endParaRPr sz="1000" u="none" cap="none" strike="noStrike">
                        <a:solidFill>
                          <a:schemeClr val="lt2"/>
                        </a:solidFill>
                        <a:latin typeface="Trebuchet MS"/>
                        <a:ea typeface="Trebuchet MS"/>
                        <a:cs typeface="Trebuchet MS"/>
                        <a:sym typeface="Trebuchet MS"/>
                      </a:endParaRPr>
                    </a:p>
                  </a:txBody>
                  <a:tcPr marT="0"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295900">
                <a:tc>
                  <a:txBody>
                    <a:bodyPr/>
                    <a:lstStyle/>
                    <a:p>
                      <a:pPr indent="0" lvl="0" marL="900430" marR="215265" rtl="0" algn="l">
                        <a:lnSpc>
                          <a:spcPct val="115000"/>
                        </a:lnSpc>
                        <a:spcBef>
                          <a:spcPts val="0"/>
                        </a:spcBef>
                        <a:spcAft>
                          <a:spcPts val="0"/>
                        </a:spcAft>
                        <a:buClr>
                          <a:srgbClr val="000000"/>
                        </a:buClr>
                        <a:buSzPts val="800"/>
                        <a:buFont typeface="Arial"/>
                        <a:buNone/>
                      </a:pPr>
                      <a:r>
                        <a:rPr b="1" lang="en-MT" sz="800" u="none" cap="none" strike="noStrike">
                          <a:solidFill>
                            <a:schemeClr val="lt2"/>
                          </a:solidFill>
                          <a:latin typeface="Trebuchet MS"/>
                          <a:ea typeface="Trebuchet MS"/>
                          <a:cs typeface="Trebuchet MS"/>
                          <a:sym typeface="Trebuchet MS"/>
                        </a:rPr>
                        <a:t>Extreme Heat</a:t>
                      </a:r>
                      <a:endParaRPr sz="1000" u="none" cap="none" strike="noStrike">
                        <a:solidFill>
                          <a:schemeClr val="lt2"/>
                        </a:solidFill>
                        <a:latin typeface="Trebuchet MS"/>
                        <a:ea typeface="Trebuchet MS"/>
                        <a:cs typeface="Trebuchet MS"/>
                        <a:sym typeface="Trebuchet MS"/>
                      </a:endParaRPr>
                    </a:p>
                  </a:txBody>
                  <a:tcPr marT="0"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900430" marR="215265" rtl="0" algn="l">
                        <a:lnSpc>
                          <a:spcPct val="115000"/>
                        </a:lnSpc>
                        <a:spcBef>
                          <a:spcPts val="0"/>
                        </a:spcBef>
                        <a:spcAft>
                          <a:spcPts val="0"/>
                        </a:spcAft>
                        <a:buClr>
                          <a:srgbClr val="000000"/>
                        </a:buClr>
                        <a:buSzPts val="800"/>
                        <a:buFont typeface="Arial"/>
                        <a:buNone/>
                      </a:pPr>
                      <a:r>
                        <a:rPr lang="en-MT" sz="800" u="none" cap="none" strike="noStrike">
                          <a:solidFill>
                            <a:schemeClr val="lt2"/>
                          </a:solidFill>
                          <a:latin typeface="Trebuchet MS"/>
                          <a:ea typeface="Trebuchet MS"/>
                          <a:cs typeface="Trebuchet MS"/>
                          <a:sym typeface="Trebuchet MS"/>
                        </a:rPr>
                        <a:t>Marked warming of the air or the invasion of very warm air, over a large area, lasting from a few days to a few weeks. Sub-Hazards: heat wave, extreme hot days.</a:t>
                      </a:r>
                      <a:endParaRPr sz="1000" u="none" cap="none" strike="noStrike">
                        <a:solidFill>
                          <a:schemeClr val="lt2"/>
                        </a:solidFill>
                        <a:latin typeface="Trebuchet MS"/>
                        <a:ea typeface="Trebuchet MS"/>
                        <a:cs typeface="Trebuchet MS"/>
                        <a:sym typeface="Trebuchet MS"/>
                      </a:endParaRPr>
                    </a:p>
                  </a:txBody>
                  <a:tcPr marT="0"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384575">
                <a:tc>
                  <a:txBody>
                    <a:bodyPr/>
                    <a:lstStyle/>
                    <a:p>
                      <a:pPr indent="0" lvl="0" marL="900430" marR="215265" rtl="0" algn="l">
                        <a:lnSpc>
                          <a:spcPct val="115000"/>
                        </a:lnSpc>
                        <a:spcBef>
                          <a:spcPts val="0"/>
                        </a:spcBef>
                        <a:spcAft>
                          <a:spcPts val="0"/>
                        </a:spcAft>
                        <a:buClr>
                          <a:srgbClr val="000000"/>
                        </a:buClr>
                        <a:buSzPts val="800"/>
                        <a:buFont typeface="Arial"/>
                        <a:buNone/>
                      </a:pPr>
                      <a:r>
                        <a:rPr b="1" lang="en-MT" sz="800" u="none" cap="none" strike="noStrike">
                          <a:solidFill>
                            <a:schemeClr val="lt2"/>
                          </a:solidFill>
                          <a:latin typeface="Trebuchet MS"/>
                          <a:ea typeface="Trebuchet MS"/>
                          <a:cs typeface="Trebuchet MS"/>
                          <a:sym typeface="Trebuchet MS"/>
                        </a:rPr>
                        <a:t>Drought</a:t>
                      </a:r>
                      <a:endParaRPr sz="1000" u="none" cap="none" strike="noStrike">
                        <a:solidFill>
                          <a:schemeClr val="lt2"/>
                        </a:solidFill>
                        <a:latin typeface="Trebuchet MS"/>
                        <a:ea typeface="Trebuchet MS"/>
                        <a:cs typeface="Trebuchet MS"/>
                        <a:sym typeface="Trebuchet MS"/>
                      </a:endParaRPr>
                    </a:p>
                  </a:txBody>
                  <a:tcPr marT="0"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900430" marR="215265" rtl="0" algn="l">
                        <a:lnSpc>
                          <a:spcPct val="115000"/>
                        </a:lnSpc>
                        <a:spcBef>
                          <a:spcPts val="0"/>
                        </a:spcBef>
                        <a:spcAft>
                          <a:spcPts val="0"/>
                        </a:spcAft>
                        <a:buClr>
                          <a:srgbClr val="000000"/>
                        </a:buClr>
                        <a:buSzPts val="800"/>
                        <a:buFont typeface="Arial"/>
                        <a:buNone/>
                      </a:pPr>
                      <a:r>
                        <a:rPr lang="en-MT" sz="800" u="none" cap="none" strike="noStrike">
                          <a:solidFill>
                            <a:schemeClr val="lt2"/>
                          </a:solidFill>
                          <a:latin typeface="Trebuchet MS"/>
                          <a:ea typeface="Trebuchet MS"/>
                          <a:cs typeface="Trebuchet MS"/>
                          <a:sym typeface="Trebuchet MS"/>
                        </a:rPr>
                        <a:t>A period of abnormally dry weather long enough to cause a serious hydrological imbalance which may result in long-term water imbalances and insufficient water resources to satisfy long-term average requirements</a:t>
                      </a:r>
                      <a:endParaRPr sz="1000" u="none" cap="none" strike="noStrike">
                        <a:solidFill>
                          <a:schemeClr val="lt2"/>
                        </a:solidFill>
                        <a:latin typeface="Trebuchet MS"/>
                        <a:ea typeface="Trebuchet MS"/>
                        <a:cs typeface="Trebuchet MS"/>
                        <a:sym typeface="Trebuchet MS"/>
                      </a:endParaRPr>
                    </a:p>
                  </a:txBody>
                  <a:tcPr marT="0"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396975">
                <a:tc>
                  <a:txBody>
                    <a:bodyPr/>
                    <a:lstStyle/>
                    <a:p>
                      <a:pPr indent="0" lvl="0" marL="900430" marR="215265" rtl="0" algn="l">
                        <a:lnSpc>
                          <a:spcPct val="115000"/>
                        </a:lnSpc>
                        <a:spcBef>
                          <a:spcPts val="0"/>
                        </a:spcBef>
                        <a:spcAft>
                          <a:spcPts val="0"/>
                        </a:spcAft>
                        <a:buClr>
                          <a:srgbClr val="000000"/>
                        </a:buClr>
                        <a:buSzPts val="800"/>
                        <a:buFont typeface="Arial"/>
                        <a:buNone/>
                      </a:pPr>
                      <a:r>
                        <a:rPr b="1" lang="en-MT" sz="800" u="none" cap="none" strike="noStrike">
                          <a:solidFill>
                            <a:schemeClr val="lt2"/>
                          </a:solidFill>
                          <a:latin typeface="Trebuchet MS"/>
                          <a:ea typeface="Trebuchet MS"/>
                          <a:cs typeface="Trebuchet MS"/>
                          <a:sym typeface="Trebuchet MS"/>
                        </a:rPr>
                        <a:t>Storms</a:t>
                      </a:r>
                      <a:endParaRPr sz="1000" u="none" cap="none" strike="noStrike">
                        <a:solidFill>
                          <a:schemeClr val="lt2"/>
                        </a:solidFill>
                        <a:latin typeface="Trebuchet MS"/>
                        <a:ea typeface="Trebuchet MS"/>
                        <a:cs typeface="Trebuchet MS"/>
                        <a:sym typeface="Trebuchet MS"/>
                      </a:endParaRPr>
                    </a:p>
                  </a:txBody>
                  <a:tcPr marT="0"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900430" marR="215265" rtl="0" algn="l">
                        <a:lnSpc>
                          <a:spcPct val="115000"/>
                        </a:lnSpc>
                        <a:spcBef>
                          <a:spcPts val="0"/>
                        </a:spcBef>
                        <a:spcAft>
                          <a:spcPts val="0"/>
                        </a:spcAft>
                        <a:buClr>
                          <a:srgbClr val="000000"/>
                        </a:buClr>
                        <a:buSzPts val="800"/>
                        <a:buFont typeface="Arial"/>
                        <a:buNone/>
                      </a:pPr>
                      <a:r>
                        <a:rPr lang="en-MT" sz="800" u="none" cap="none" strike="noStrike">
                          <a:solidFill>
                            <a:schemeClr val="lt2"/>
                          </a:solidFill>
                          <a:latin typeface="Trebuchet MS"/>
                          <a:ea typeface="Trebuchet MS"/>
                          <a:cs typeface="Trebuchet MS"/>
                          <a:sym typeface="Trebuchet MS"/>
                        </a:rPr>
                        <a:t>An atmospheric disturbance that can manifest in strong winds and accompanied by rain, snow, or other precipitation and by thunder and lightning. Sub-hazards: severe wind, tornado, cyclone, extra tropical storm, tropical storm, storm surge, lighting/thunderstorm</a:t>
                      </a:r>
                      <a:endParaRPr sz="1000" u="none" cap="none" strike="noStrike">
                        <a:solidFill>
                          <a:schemeClr val="lt2"/>
                        </a:solidFill>
                        <a:latin typeface="Trebuchet MS"/>
                        <a:ea typeface="Trebuchet MS"/>
                        <a:cs typeface="Trebuchet MS"/>
                        <a:sym typeface="Trebuchet MS"/>
                      </a:endParaRPr>
                    </a:p>
                  </a:txBody>
                  <a:tcPr marT="0"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196025">
                <a:tc>
                  <a:txBody>
                    <a:bodyPr/>
                    <a:lstStyle/>
                    <a:p>
                      <a:pPr indent="0" lvl="0" marL="900430" marR="215265" rtl="0" algn="l">
                        <a:lnSpc>
                          <a:spcPct val="115000"/>
                        </a:lnSpc>
                        <a:spcBef>
                          <a:spcPts val="0"/>
                        </a:spcBef>
                        <a:spcAft>
                          <a:spcPts val="0"/>
                        </a:spcAft>
                        <a:buClr>
                          <a:srgbClr val="000000"/>
                        </a:buClr>
                        <a:buSzPts val="800"/>
                        <a:buFont typeface="Arial"/>
                        <a:buNone/>
                      </a:pPr>
                      <a:r>
                        <a:rPr b="1" lang="en-MT" sz="800" u="none" cap="none" strike="noStrike">
                          <a:solidFill>
                            <a:schemeClr val="lt2"/>
                          </a:solidFill>
                          <a:latin typeface="Trebuchet MS"/>
                          <a:ea typeface="Trebuchet MS"/>
                          <a:cs typeface="Trebuchet MS"/>
                          <a:sym typeface="Trebuchet MS"/>
                        </a:rPr>
                        <a:t>Extreme Cold</a:t>
                      </a:r>
                      <a:endParaRPr sz="1000" u="none" cap="none" strike="noStrike">
                        <a:solidFill>
                          <a:schemeClr val="lt2"/>
                        </a:solidFill>
                        <a:latin typeface="Trebuchet MS"/>
                        <a:ea typeface="Trebuchet MS"/>
                        <a:cs typeface="Trebuchet MS"/>
                        <a:sym typeface="Trebuchet MS"/>
                      </a:endParaRPr>
                    </a:p>
                  </a:txBody>
                  <a:tcPr marT="0"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900430" marR="215265" rtl="0" algn="l">
                        <a:lnSpc>
                          <a:spcPct val="115000"/>
                        </a:lnSpc>
                        <a:spcBef>
                          <a:spcPts val="0"/>
                        </a:spcBef>
                        <a:spcAft>
                          <a:spcPts val="0"/>
                        </a:spcAft>
                        <a:buClr>
                          <a:srgbClr val="000000"/>
                        </a:buClr>
                        <a:buSzPts val="800"/>
                        <a:buFont typeface="Arial"/>
                        <a:buNone/>
                      </a:pPr>
                      <a:r>
                        <a:rPr lang="en-MT" sz="800" u="none" cap="none" strike="noStrike">
                          <a:solidFill>
                            <a:schemeClr val="lt2"/>
                          </a:solidFill>
                          <a:latin typeface="Trebuchet MS"/>
                          <a:ea typeface="Trebuchet MS"/>
                          <a:cs typeface="Trebuchet MS"/>
                          <a:sym typeface="Trebuchet MS"/>
                        </a:rPr>
                        <a:t>Marked cooling of the air or the invasion of very cold air, over a large area</a:t>
                      </a:r>
                      <a:endParaRPr sz="1000" u="none" cap="none" strike="noStrike">
                        <a:solidFill>
                          <a:schemeClr val="lt2"/>
                        </a:solidFill>
                        <a:latin typeface="Trebuchet MS"/>
                        <a:ea typeface="Trebuchet MS"/>
                        <a:cs typeface="Trebuchet MS"/>
                        <a:sym typeface="Trebuchet MS"/>
                      </a:endParaRPr>
                    </a:p>
                  </a:txBody>
                  <a:tcPr marT="0"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396975">
                <a:tc>
                  <a:txBody>
                    <a:bodyPr/>
                    <a:lstStyle/>
                    <a:p>
                      <a:pPr indent="0" lvl="0" marL="900430" marR="215265" rtl="0" algn="l">
                        <a:lnSpc>
                          <a:spcPct val="115000"/>
                        </a:lnSpc>
                        <a:spcBef>
                          <a:spcPts val="0"/>
                        </a:spcBef>
                        <a:spcAft>
                          <a:spcPts val="0"/>
                        </a:spcAft>
                        <a:buClr>
                          <a:srgbClr val="000000"/>
                        </a:buClr>
                        <a:buSzPts val="800"/>
                        <a:buFont typeface="Arial"/>
                        <a:buNone/>
                      </a:pPr>
                      <a:r>
                        <a:rPr b="1" lang="en-MT" sz="800" u="none" cap="none" strike="noStrike">
                          <a:solidFill>
                            <a:schemeClr val="lt2"/>
                          </a:solidFill>
                          <a:latin typeface="Trebuchet MS"/>
                          <a:ea typeface="Trebuchet MS"/>
                          <a:cs typeface="Trebuchet MS"/>
                          <a:sym typeface="Trebuchet MS"/>
                        </a:rPr>
                        <a:t>Wildfire</a:t>
                      </a:r>
                      <a:endParaRPr sz="1000" u="none" cap="none" strike="noStrike">
                        <a:solidFill>
                          <a:schemeClr val="lt2"/>
                        </a:solidFill>
                        <a:latin typeface="Trebuchet MS"/>
                        <a:ea typeface="Trebuchet MS"/>
                        <a:cs typeface="Trebuchet MS"/>
                        <a:sym typeface="Trebuchet MS"/>
                      </a:endParaRPr>
                    </a:p>
                  </a:txBody>
                  <a:tcPr marT="0"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900430" marR="215265" rtl="0" algn="l">
                        <a:lnSpc>
                          <a:spcPct val="115000"/>
                        </a:lnSpc>
                        <a:spcBef>
                          <a:spcPts val="0"/>
                        </a:spcBef>
                        <a:spcAft>
                          <a:spcPts val="0"/>
                        </a:spcAft>
                        <a:buClr>
                          <a:srgbClr val="000000"/>
                        </a:buClr>
                        <a:buSzPts val="800"/>
                        <a:buFont typeface="Arial"/>
                        <a:buNone/>
                      </a:pPr>
                      <a:r>
                        <a:rPr lang="en-MT" sz="800" u="none" cap="none" strike="noStrike">
                          <a:solidFill>
                            <a:schemeClr val="lt2"/>
                          </a:solidFill>
                          <a:latin typeface="Trebuchet MS"/>
                          <a:ea typeface="Trebuchet MS"/>
                          <a:cs typeface="Trebuchet MS"/>
                          <a:sym typeface="Trebuchet MS"/>
                        </a:rPr>
                        <a:t>Any uncontrolled and non-prescribed combustion or burning of plants in a natural setting such as a forest, grassland, brush land or tundra, which consumes the natural fuels and spreads based on environmental conditions. Sub-hazards: Forest fire, land fire</a:t>
                      </a:r>
                      <a:endParaRPr sz="1000" u="none" cap="none" strike="noStrike">
                        <a:solidFill>
                          <a:schemeClr val="lt2"/>
                        </a:solidFill>
                        <a:latin typeface="Trebuchet MS"/>
                        <a:ea typeface="Trebuchet MS"/>
                        <a:cs typeface="Trebuchet MS"/>
                        <a:sym typeface="Trebuchet MS"/>
                      </a:endParaRPr>
                    </a:p>
                  </a:txBody>
                  <a:tcPr marT="0"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198400">
                <a:tc>
                  <a:txBody>
                    <a:bodyPr/>
                    <a:lstStyle/>
                    <a:p>
                      <a:pPr indent="0" lvl="0" marL="900430" marR="215265" rtl="0" algn="l">
                        <a:lnSpc>
                          <a:spcPct val="115000"/>
                        </a:lnSpc>
                        <a:spcBef>
                          <a:spcPts val="0"/>
                        </a:spcBef>
                        <a:spcAft>
                          <a:spcPts val="0"/>
                        </a:spcAft>
                        <a:buClr>
                          <a:srgbClr val="000000"/>
                        </a:buClr>
                        <a:buSzPts val="800"/>
                        <a:buFont typeface="Arial"/>
                        <a:buNone/>
                      </a:pPr>
                      <a:r>
                        <a:rPr b="1" lang="en-MT" sz="800" u="none" cap="none" strike="noStrike">
                          <a:solidFill>
                            <a:schemeClr val="lt2"/>
                          </a:solidFill>
                          <a:latin typeface="Trebuchet MS"/>
                          <a:ea typeface="Trebuchet MS"/>
                          <a:cs typeface="Trebuchet MS"/>
                          <a:sym typeface="Trebuchet MS"/>
                        </a:rPr>
                        <a:t>Sea level rise</a:t>
                      </a:r>
                      <a:endParaRPr sz="1000" u="none" cap="none" strike="noStrike">
                        <a:solidFill>
                          <a:schemeClr val="lt2"/>
                        </a:solidFill>
                        <a:latin typeface="Trebuchet MS"/>
                        <a:ea typeface="Trebuchet MS"/>
                        <a:cs typeface="Trebuchet MS"/>
                        <a:sym typeface="Trebuchet MS"/>
                      </a:endParaRPr>
                    </a:p>
                  </a:txBody>
                  <a:tcPr marT="0"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900430" marR="215265" rtl="0" algn="l">
                        <a:lnSpc>
                          <a:spcPct val="115000"/>
                        </a:lnSpc>
                        <a:spcBef>
                          <a:spcPts val="0"/>
                        </a:spcBef>
                        <a:spcAft>
                          <a:spcPts val="0"/>
                        </a:spcAft>
                        <a:buClr>
                          <a:srgbClr val="000000"/>
                        </a:buClr>
                        <a:buSzPts val="800"/>
                        <a:buFont typeface="Arial"/>
                        <a:buNone/>
                      </a:pPr>
                      <a:r>
                        <a:rPr lang="en-MT" sz="800" u="none" cap="none" strike="noStrike">
                          <a:solidFill>
                            <a:schemeClr val="lt2"/>
                          </a:solidFill>
                          <a:latin typeface="Trebuchet MS"/>
                          <a:ea typeface="Trebuchet MS"/>
                          <a:cs typeface="Trebuchet MS"/>
                          <a:sym typeface="Trebuchet MS"/>
                        </a:rPr>
                        <a:t>Long-term increase in the average level of the world's seas resulting in a permanent inundation.</a:t>
                      </a:r>
                      <a:endParaRPr sz="1000" u="none" cap="none" strike="noStrike">
                        <a:solidFill>
                          <a:schemeClr val="lt2"/>
                        </a:solidFill>
                        <a:latin typeface="Trebuchet MS"/>
                        <a:ea typeface="Trebuchet MS"/>
                        <a:cs typeface="Trebuchet MS"/>
                        <a:sym typeface="Trebuchet MS"/>
                      </a:endParaRPr>
                    </a:p>
                  </a:txBody>
                  <a:tcPr marT="0"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252700">
                <a:tc>
                  <a:txBody>
                    <a:bodyPr/>
                    <a:lstStyle/>
                    <a:p>
                      <a:pPr indent="0" lvl="0" marL="900430" marR="215265" rtl="0" algn="l">
                        <a:lnSpc>
                          <a:spcPct val="115000"/>
                        </a:lnSpc>
                        <a:spcBef>
                          <a:spcPts val="0"/>
                        </a:spcBef>
                        <a:spcAft>
                          <a:spcPts val="0"/>
                        </a:spcAft>
                        <a:buClr>
                          <a:srgbClr val="000000"/>
                        </a:buClr>
                        <a:buSzPts val="800"/>
                        <a:buFont typeface="Arial"/>
                        <a:buNone/>
                      </a:pPr>
                      <a:r>
                        <a:rPr b="1" lang="en-MT" sz="800" u="none" cap="none" strike="noStrike">
                          <a:solidFill>
                            <a:schemeClr val="lt2"/>
                          </a:solidFill>
                          <a:latin typeface="Trebuchet MS"/>
                          <a:ea typeface="Trebuchet MS"/>
                          <a:cs typeface="Trebuchet MS"/>
                          <a:sym typeface="Trebuchet MS"/>
                        </a:rPr>
                        <a:t>Chemical change</a:t>
                      </a:r>
                      <a:endParaRPr sz="1000" u="none" cap="none" strike="noStrike">
                        <a:solidFill>
                          <a:schemeClr val="lt2"/>
                        </a:solidFill>
                        <a:latin typeface="Trebuchet MS"/>
                        <a:ea typeface="Trebuchet MS"/>
                        <a:cs typeface="Trebuchet MS"/>
                        <a:sym typeface="Trebuchet MS"/>
                      </a:endParaRPr>
                    </a:p>
                  </a:txBody>
                  <a:tcPr marT="0"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900430" marR="215265" rtl="0" algn="l">
                        <a:lnSpc>
                          <a:spcPct val="115000"/>
                        </a:lnSpc>
                        <a:spcBef>
                          <a:spcPts val="0"/>
                        </a:spcBef>
                        <a:spcAft>
                          <a:spcPts val="0"/>
                        </a:spcAft>
                        <a:buClr>
                          <a:srgbClr val="000000"/>
                        </a:buClr>
                        <a:buSzPts val="800"/>
                        <a:buFont typeface="Arial"/>
                        <a:buNone/>
                      </a:pPr>
                      <a:r>
                        <a:rPr lang="en-MT" sz="800" u="none" cap="none" strike="noStrike">
                          <a:solidFill>
                            <a:schemeClr val="lt2"/>
                          </a:solidFill>
                          <a:latin typeface="Trebuchet MS"/>
                          <a:ea typeface="Trebuchet MS"/>
                          <a:cs typeface="Trebuchet MS"/>
                          <a:sym typeface="Trebuchet MS"/>
                        </a:rPr>
                        <a:t>Changes in the usual chemical composition of air, water, soil, e.g. change of the CO2 atmospheric concentrations, ocean acidification, salt water intrusion</a:t>
                      </a:r>
                      <a:endParaRPr sz="1000" u="none" cap="none" strike="noStrike">
                        <a:solidFill>
                          <a:schemeClr val="lt2"/>
                        </a:solidFill>
                        <a:latin typeface="Trebuchet MS"/>
                        <a:ea typeface="Trebuchet MS"/>
                        <a:cs typeface="Trebuchet MS"/>
                        <a:sym typeface="Trebuchet MS"/>
                      </a:endParaRPr>
                    </a:p>
                  </a:txBody>
                  <a:tcPr marT="0"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252700">
                <a:tc>
                  <a:txBody>
                    <a:bodyPr/>
                    <a:lstStyle/>
                    <a:p>
                      <a:pPr indent="0" lvl="0" marL="900430" marR="215265" rtl="0" algn="l">
                        <a:lnSpc>
                          <a:spcPct val="115000"/>
                        </a:lnSpc>
                        <a:spcBef>
                          <a:spcPts val="0"/>
                        </a:spcBef>
                        <a:spcAft>
                          <a:spcPts val="0"/>
                        </a:spcAft>
                        <a:buClr>
                          <a:srgbClr val="000000"/>
                        </a:buClr>
                        <a:buSzPts val="800"/>
                        <a:buFont typeface="Arial"/>
                        <a:buNone/>
                      </a:pPr>
                      <a:r>
                        <a:rPr b="1" lang="en-MT" sz="800" u="none" cap="none" strike="noStrike">
                          <a:solidFill>
                            <a:schemeClr val="lt2"/>
                          </a:solidFill>
                          <a:latin typeface="Trebuchet MS"/>
                          <a:ea typeface="Trebuchet MS"/>
                          <a:cs typeface="Trebuchet MS"/>
                          <a:sym typeface="Trebuchet MS"/>
                        </a:rPr>
                        <a:t>Mass movement</a:t>
                      </a:r>
                      <a:endParaRPr sz="1000" u="none" cap="none" strike="noStrike">
                        <a:solidFill>
                          <a:schemeClr val="lt2"/>
                        </a:solidFill>
                        <a:latin typeface="Trebuchet MS"/>
                        <a:ea typeface="Trebuchet MS"/>
                        <a:cs typeface="Trebuchet MS"/>
                        <a:sym typeface="Trebuchet MS"/>
                      </a:endParaRPr>
                    </a:p>
                  </a:txBody>
                  <a:tcPr marT="0"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900430" marR="215265" rtl="0" algn="l">
                        <a:lnSpc>
                          <a:spcPct val="115000"/>
                        </a:lnSpc>
                        <a:spcBef>
                          <a:spcPts val="0"/>
                        </a:spcBef>
                        <a:spcAft>
                          <a:spcPts val="0"/>
                        </a:spcAft>
                        <a:buClr>
                          <a:srgbClr val="000000"/>
                        </a:buClr>
                        <a:buSzPts val="800"/>
                        <a:buFont typeface="Arial"/>
                        <a:buNone/>
                      </a:pPr>
                      <a:r>
                        <a:rPr lang="en-MT" sz="800" u="none" cap="none" strike="noStrike">
                          <a:solidFill>
                            <a:schemeClr val="lt2"/>
                          </a:solidFill>
                          <a:latin typeface="Trebuchet MS"/>
                          <a:ea typeface="Trebuchet MS"/>
                          <a:cs typeface="Trebuchet MS"/>
                          <a:sym typeface="Trebuchet MS"/>
                        </a:rPr>
                        <a:t>Any type of downslope movement of earth materials. Sub-hazards: landslide, avalanche, rock fall, subsidence, soil degradation, soil erosion</a:t>
                      </a:r>
                      <a:endParaRPr sz="1000" u="none" cap="none" strike="noStrike">
                        <a:solidFill>
                          <a:schemeClr val="lt2"/>
                        </a:solidFill>
                        <a:latin typeface="Trebuchet MS"/>
                        <a:ea typeface="Trebuchet MS"/>
                        <a:cs typeface="Trebuchet MS"/>
                        <a:sym typeface="Trebuchet MS"/>
                      </a:endParaRPr>
                    </a:p>
                  </a:txBody>
                  <a:tcPr marT="0"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384575">
                <a:tc>
                  <a:txBody>
                    <a:bodyPr/>
                    <a:lstStyle/>
                    <a:p>
                      <a:pPr indent="0" lvl="0" marL="900430" marR="215265" rtl="0" algn="l">
                        <a:lnSpc>
                          <a:spcPct val="115000"/>
                        </a:lnSpc>
                        <a:spcBef>
                          <a:spcPts val="0"/>
                        </a:spcBef>
                        <a:spcAft>
                          <a:spcPts val="0"/>
                        </a:spcAft>
                        <a:buClr>
                          <a:srgbClr val="000000"/>
                        </a:buClr>
                        <a:buSzPts val="800"/>
                        <a:buFont typeface="Arial"/>
                        <a:buNone/>
                      </a:pPr>
                      <a:r>
                        <a:rPr b="1" lang="en-MT" sz="800" u="none" cap="none" strike="noStrike">
                          <a:solidFill>
                            <a:schemeClr val="lt2"/>
                          </a:solidFill>
                          <a:latin typeface="Trebuchet MS"/>
                          <a:ea typeface="Trebuchet MS"/>
                          <a:cs typeface="Trebuchet MS"/>
                          <a:sym typeface="Trebuchet MS"/>
                        </a:rPr>
                        <a:t>Biological hazards</a:t>
                      </a:r>
                      <a:endParaRPr sz="1000" u="none" cap="none" strike="noStrike">
                        <a:solidFill>
                          <a:schemeClr val="lt2"/>
                        </a:solidFill>
                        <a:latin typeface="Trebuchet MS"/>
                        <a:ea typeface="Trebuchet MS"/>
                        <a:cs typeface="Trebuchet MS"/>
                        <a:sym typeface="Trebuchet MS"/>
                      </a:endParaRPr>
                    </a:p>
                  </a:txBody>
                  <a:tcPr marT="0"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900430" marR="215265" rtl="0" algn="l">
                        <a:lnSpc>
                          <a:spcPct val="115000"/>
                        </a:lnSpc>
                        <a:spcBef>
                          <a:spcPts val="0"/>
                        </a:spcBef>
                        <a:spcAft>
                          <a:spcPts val="0"/>
                        </a:spcAft>
                        <a:buClr>
                          <a:srgbClr val="000000"/>
                        </a:buClr>
                        <a:buSzPts val="800"/>
                        <a:buFont typeface="Arial"/>
                        <a:buNone/>
                      </a:pPr>
                      <a:r>
                        <a:rPr lang="en-MT" sz="800" u="none" cap="none" strike="noStrike">
                          <a:solidFill>
                            <a:schemeClr val="lt2"/>
                          </a:solidFill>
                          <a:latin typeface="Trebuchet MS"/>
                          <a:ea typeface="Trebuchet MS"/>
                          <a:cs typeface="Trebuchet MS"/>
                          <a:sym typeface="Trebuchet MS"/>
                        </a:rPr>
                        <a:t>Exposure to living organisms and their toxic substances or vector-borne diseases that they may carry; examples are venomous wildlife and insects, poisonous plants, mosquitoes carrying disease-causing agents</a:t>
                      </a:r>
                      <a:endParaRPr sz="1000" u="none" cap="none" strike="noStrike">
                        <a:solidFill>
                          <a:schemeClr val="lt2"/>
                        </a:solidFill>
                        <a:latin typeface="Trebuchet MS"/>
                        <a:ea typeface="Trebuchet MS"/>
                        <a:cs typeface="Trebuchet MS"/>
                        <a:sym typeface="Trebuchet MS"/>
                      </a:endParaRPr>
                    </a:p>
                  </a:txBody>
                  <a:tcPr marT="0"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10"/>
          <p:cNvSpPr txBox="1"/>
          <p:nvPr>
            <p:ph type="title"/>
          </p:nvPr>
        </p:nvSpPr>
        <p:spPr>
          <a:xfrm>
            <a:off x="4716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Urban Sectors</a:t>
            </a:r>
            <a:endParaRPr>
              <a:solidFill>
                <a:schemeClr val="accent4"/>
              </a:solidFill>
            </a:endParaRPr>
          </a:p>
        </p:txBody>
      </p:sp>
      <p:graphicFrame>
        <p:nvGraphicFramePr>
          <p:cNvPr id="234" name="Google Shape;234;p10"/>
          <p:cNvGraphicFramePr/>
          <p:nvPr/>
        </p:nvGraphicFramePr>
        <p:xfrm>
          <a:off x="471600" y="835631"/>
          <a:ext cx="3000000" cy="3000000"/>
        </p:xfrm>
        <a:graphic>
          <a:graphicData uri="http://schemas.openxmlformats.org/drawingml/2006/table">
            <a:tbl>
              <a:tblPr>
                <a:noFill/>
                <a:tableStyleId>{430CD9CA-83C6-447D-81F4-199E0B256E0B}</a:tableStyleId>
              </a:tblPr>
              <a:tblGrid>
                <a:gridCol w="2302125"/>
                <a:gridCol w="5599750"/>
              </a:tblGrid>
              <a:tr h="196025">
                <a:tc>
                  <a:txBody>
                    <a:bodyPr/>
                    <a:lstStyle/>
                    <a:p>
                      <a:pPr indent="0" lvl="0" marL="900430" marR="215265" rtl="0" algn="l">
                        <a:lnSpc>
                          <a:spcPct val="115000"/>
                        </a:lnSpc>
                        <a:spcBef>
                          <a:spcPts val="0"/>
                        </a:spcBef>
                        <a:spcAft>
                          <a:spcPts val="0"/>
                        </a:spcAft>
                        <a:buClr>
                          <a:srgbClr val="000000"/>
                        </a:buClr>
                        <a:buSzPts val="1000"/>
                        <a:buFont typeface="Arial"/>
                        <a:buNone/>
                      </a:pPr>
                      <a:r>
                        <a:rPr lang="en-MT" sz="1000" u="none" cap="none" strike="noStrike">
                          <a:solidFill>
                            <a:schemeClr val="lt1"/>
                          </a:solidFill>
                          <a:latin typeface="Trebuchet MS"/>
                          <a:ea typeface="Trebuchet MS"/>
                          <a:cs typeface="Trebuchet MS"/>
                          <a:sym typeface="Trebuchet MS"/>
                        </a:rPr>
                        <a:t>Urban sector</a:t>
                      </a:r>
                      <a:endParaRPr sz="1400" u="none" cap="none" strike="noStrike">
                        <a:solidFill>
                          <a:schemeClr val="lt1"/>
                        </a:solidFill>
                      </a:endParaRPr>
                    </a:p>
                  </a:txBody>
                  <a:tcPr marT="0"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2"/>
                    </a:solidFill>
                  </a:tcPr>
                </a:tc>
                <a:tc>
                  <a:txBody>
                    <a:bodyPr/>
                    <a:lstStyle/>
                    <a:p>
                      <a:pPr indent="0" lvl="0" marL="900430" marR="215265" rtl="0" algn="l">
                        <a:lnSpc>
                          <a:spcPct val="115000"/>
                        </a:lnSpc>
                        <a:spcBef>
                          <a:spcPts val="0"/>
                        </a:spcBef>
                        <a:spcAft>
                          <a:spcPts val="0"/>
                        </a:spcAft>
                        <a:buClr>
                          <a:srgbClr val="000000"/>
                        </a:buClr>
                        <a:buSzPts val="1000"/>
                        <a:buFont typeface="Arial"/>
                        <a:buNone/>
                      </a:pPr>
                      <a:r>
                        <a:rPr b="1" lang="en-MT" sz="1000" u="none" cap="none" strike="noStrike">
                          <a:solidFill>
                            <a:schemeClr val="lt1"/>
                          </a:solidFill>
                          <a:latin typeface="Trebuchet MS"/>
                          <a:ea typeface="Trebuchet MS"/>
                          <a:cs typeface="Trebuchet MS"/>
                          <a:sym typeface="Trebuchet MS"/>
                        </a:rPr>
                        <a:t>Description</a:t>
                      </a:r>
                      <a:endParaRPr sz="1000" u="none" cap="none" strike="noStrike">
                        <a:solidFill>
                          <a:schemeClr val="lt1"/>
                        </a:solidFill>
                        <a:latin typeface="Trebuchet MS"/>
                        <a:ea typeface="Trebuchet MS"/>
                        <a:cs typeface="Trebuchet MS"/>
                        <a:sym typeface="Trebuchet MS"/>
                      </a:endParaRPr>
                    </a:p>
                  </a:txBody>
                  <a:tcPr marT="0"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2"/>
                    </a:solidFill>
                  </a:tcPr>
                </a:tc>
              </a:tr>
              <a:tr h="271500">
                <a:tc>
                  <a:txBody>
                    <a:bodyPr/>
                    <a:lstStyle/>
                    <a:p>
                      <a:pPr indent="0" lvl="0" marL="900430" marR="215265" rtl="0" algn="l">
                        <a:lnSpc>
                          <a:spcPct val="150000"/>
                        </a:lnSpc>
                        <a:spcBef>
                          <a:spcPts val="0"/>
                        </a:spcBef>
                        <a:spcAft>
                          <a:spcPts val="0"/>
                        </a:spcAft>
                        <a:buClr>
                          <a:srgbClr val="000000"/>
                        </a:buClr>
                        <a:buSzPts val="900"/>
                        <a:buFont typeface="Arial"/>
                        <a:buNone/>
                      </a:pPr>
                      <a:r>
                        <a:rPr b="1" lang="en-MT" sz="900" u="none" cap="none" strike="noStrike">
                          <a:solidFill>
                            <a:schemeClr val="lt2"/>
                          </a:solidFill>
                          <a:latin typeface="Trebuchet MS"/>
                          <a:ea typeface="Trebuchet MS"/>
                          <a:cs typeface="Trebuchet MS"/>
                          <a:sym typeface="Trebuchet MS"/>
                        </a:rPr>
                        <a:t>1. Buildings</a:t>
                      </a:r>
                      <a:endParaRPr sz="1000" u="none" cap="none" strike="noStrike">
                        <a:solidFill>
                          <a:schemeClr val="lt2"/>
                        </a:solidFill>
                        <a:latin typeface="Trebuchet MS"/>
                        <a:ea typeface="Trebuchet MS"/>
                        <a:cs typeface="Trebuchet MS"/>
                        <a:sym typeface="Trebuchet MS"/>
                      </a:endParaRPr>
                    </a:p>
                  </a:txBody>
                  <a:tcPr marT="0" marB="0" marR="68575" marL="6857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900430" marR="215265" rtl="0" algn="l">
                        <a:lnSpc>
                          <a:spcPct val="115000"/>
                        </a:lnSpc>
                        <a:spcBef>
                          <a:spcPts val="0"/>
                        </a:spcBef>
                        <a:spcAft>
                          <a:spcPts val="0"/>
                        </a:spcAft>
                        <a:buClr>
                          <a:srgbClr val="000000"/>
                        </a:buClr>
                        <a:buSzPts val="800"/>
                        <a:buFont typeface="Arial"/>
                        <a:buNone/>
                      </a:pPr>
                      <a:r>
                        <a:rPr b="0" lang="en-MT" sz="800" u="none" cap="none" strike="noStrike">
                          <a:solidFill>
                            <a:schemeClr val="lt2"/>
                          </a:solidFill>
                          <a:latin typeface="Trebuchet MS"/>
                          <a:ea typeface="Trebuchet MS"/>
                          <a:cs typeface="Trebuchet MS"/>
                          <a:sym typeface="Trebuchet MS"/>
                        </a:rPr>
                        <a:t>Refers to any (municipal/residential/tertiary, public/private) structure or groups of structures, surrounding spaces, permanently constructed or erected on its site</a:t>
                      </a:r>
                      <a:endParaRPr b="0" sz="900" u="none" cap="none" strike="noStrike">
                        <a:solidFill>
                          <a:schemeClr val="lt2"/>
                        </a:solidFill>
                        <a:latin typeface="Trebuchet MS"/>
                        <a:ea typeface="Trebuchet MS"/>
                        <a:cs typeface="Trebuchet MS"/>
                        <a:sym typeface="Trebuchet MS"/>
                      </a:endParaRPr>
                    </a:p>
                  </a:txBody>
                  <a:tcPr marT="0" marB="0" marR="68575" marL="6857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302400">
                <a:tc>
                  <a:txBody>
                    <a:bodyPr/>
                    <a:lstStyle/>
                    <a:p>
                      <a:pPr indent="0" lvl="0" marL="900430" marR="215265" rtl="0" algn="l">
                        <a:lnSpc>
                          <a:spcPct val="150000"/>
                        </a:lnSpc>
                        <a:spcBef>
                          <a:spcPts val="0"/>
                        </a:spcBef>
                        <a:spcAft>
                          <a:spcPts val="0"/>
                        </a:spcAft>
                        <a:buClr>
                          <a:srgbClr val="000000"/>
                        </a:buClr>
                        <a:buSzPts val="900"/>
                        <a:buFont typeface="Arial"/>
                        <a:buNone/>
                      </a:pPr>
                      <a:r>
                        <a:rPr b="1" lang="en-MT" sz="900" u="none" cap="none" strike="noStrike">
                          <a:solidFill>
                            <a:schemeClr val="lt2"/>
                          </a:solidFill>
                          <a:latin typeface="Trebuchet MS"/>
                          <a:ea typeface="Trebuchet MS"/>
                          <a:cs typeface="Trebuchet MS"/>
                          <a:sym typeface="Trebuchet MS"/>
                        </a:rPr>
                        <a:t>2. Transport</a:t>
                      </a:r>
                      <a:endParaRPr sz="1000" u="none" cap="none" strike="noStrike">
                        <a:solidFill>
                          <a:schemeClr val="lt2"/>
                        </a:solidFill>
                        <a:latin typeface="Trebuchet MS"/>
                        <a:ea typeface="Trebuchet MS"/>
                        <a:cs typeface="Trebuchet MS"/>
                        <a:sym typeface="Trebuchet MS"/>
                      </a:endParaRPr>
                    </a:p>
                  </a:txBody>
                  <a:tcPr marT="0" marB="0" marR="68575" marL="6857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900430" marR="215265" rtl="0" algn="just">
                        <a:lnSpc>
                          <a:spcPct val="115000"/>
                        </a:lnSpc>
                        <a:spcBef>
                          <a:spcPts val="0"/>
                        </a:spcBef>
                        <a:spcAft>
                          <a:spcPts val="0"/>
                        </a:spcAft>
                        <a:buClr>
                          <a:srgbClr val="000000"/>
                        </a:buClr>
                        <a:buSzPts val="800"/>
                        <a:buFont typeface="Arial"/>
                        <a:buNone/>
                      </a:pPr>
                      <a:r>
                        <a:rPr lang="en-MT" sz="800" u="none" cap="none" strike="noStrike">
                          <a:solidFill>
                            <a:schemeClr val="lt2"/>
                          </a:solidFill>
                          <a:latin typeface="Trebuchet MS"/>
                          <a:ea typeface="Trebuchet MS"/>
                          <a:cs typeface="Trebuchet MS"/>
                          <a:sym typeface="Trebuchet MS"/>
                        </a:rPr>
                        <a:t>Includes road, rail, air and water transport networks and related infrastructure (e.g. roads, bridges, hubs, tunnels, ports and airports)</a:t>
                      </a:r>
                      <a:endParaRPr sz="900" u="none" cap="none" strike="noStrike">
                        <a:solidFill>
                          <a:schemeClr val="lt2"/>
                        </a:solidFill>
                        <a:latin typeface="Trebuchet MS"/>
                        <a:ea typeface="Trebuchet MS"/>
                        <a:cs typeface="Trebuchet MS"/>
                        <a:sym typeface="Trebuchet MS"/>
                      </a:endParaRPr>
                    </a:p>
                  </a:txBody>
                  <a:tcPr marT="0" marB="0" marR="68575" marL="6857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288000">
                <a:tc>
                  <a:txBody>
                    <a:bodyPr/>
                    <a:lstStyle/>
                    <a:p>
                      <a:pPr indent="0" lvl="0" marL="900430" marR="215265" rtl="0" algn="l">
                        <a:lnSpc>
                          <a:spcPct val="150000"/>
                        </a:lnSpc>
                        <a:spcBef>
                          <a:spcPts val="0"/>
                        </a:spcBef>
                        <a:spcAft>
                          <a:spcPts val="0"/>
                        </a:spcAft>
                        <a:buClr>
                          <a:srgbClr val="000000"/>
                        </a:buClr>
                        <a:buSzPts val="900"/>
                        <a:buFont typeface="Arial"/>
                        <a:buNone/>
                      </a:pPr>
                      <a:r>
                        <a:rPr b="1" lang="en-MT" sz="900" u="none" cap="none" strike="noStrike">
                          <a:solidFill>
                            <a:schemeClr val="lt2"/>
                          </a:solidFill>
                          <a:latin typeface="Trebuchet MS"/>
                          <a:ea typeface="Trebuchet MS"/>
                          <a:cs typeface="Trebuchet MS"/>
                          <a:sym typeface="Trebuchet MS"/>
                        </a:rPr>
                        <a:t>3. Energy</a:t>
                      </a:r>
                      <a:endParaRPr sz="1000" u="none" cap="none" strike="noStrike">
                        <a:solidFill>
                          <a:schemeClr val="lt2"/>
                        </a:solidFill>
                        <a:latin typeface="Trebuchet MS"/>
                        <a:ea typeface="Trebuchet MS"/>
                        <a:cs typeface="Trebuchet MS"/>
                        <a:sym typeface="Trebuchet MS"/>
                      </a:endParaRPr>
                    </a:p>
                  </a:txBody>
                  <a:tcPr marT="0" marB="0" marR="68575" marL="6857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900430" marR="215265" rtl="0" algn="just">
                        <a:lnSpc>
                          <a:spcPct val="115000"/>
                        </a:lnSpc>
                        <a:spcBef>
                          <a:spcPts val="0"/>
                        </a:spcBef>
                        <a:spcAft>
                          <a:spcPts val="0"/>
                        </a:spcAft>
                        <a:buClr>
                          <a:srgbClr val="000000"/>
                        </a:buClr>
                        <a:buSzPts val="800"/>
                        <a:buFont typeface="Arial"/>
                        <a:buNone/>
                      </a:pPr>
                      <a:r>
                        <a:rPr lang="en-MT" sz="800" u="none" cap="none" strike="noStrike">
                          <a:solidFill>
                            <a:schemeClr val="lt2"/>
                          </a:solidFill>
                          <a:latin typeface="Trebuchet MS"/>
                          <a:ea typeface="Trebuchet MS"/>
                          <a:cs typeface="Trebuchet MS"/>
                          <a:sym typeface="Trebuchet MS"/>
                        </a:rPr>
                        <a:t>Refers to the energy supply service and related infrastructure (generation, transmission and distribution networks, all energy types).</a:t>
                      </a:r>
                      <a:endParaRPr sz="900" u="none" cap="none" strike="noStrike">
                        <a:solidFill>
                          <a:schemeClr val="lt2"/>
                        </a:solidFill>
                        <a:latin typeface="Trebuchet MS"/>
                        <a:ea typeface="Trebuchet MS"/>
                        <a:cs typeface="Trebuchet MS"/>
                        <a:sym typeface="Trebuchet MS"/>
                      </a:endParaRPr>
                    </a:p>
                  </a:txBody>
                  <a:tcPr marT="0" marB="0" marR="68575" marL="6857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295900">
                <a:tc>
                  <a:txBody>
                    <a:bodyPr/>
                    <a:lstStyle/>
                    <a:p>
                      <a:pPr indent="0" lvl="0" marL="900430" marR="215265" rtl="0" algn="l">
                        <a:lnSpc>
                          <a:spcPct val="150000"/>
                        </a:lnSpc>
                        <a:spcBef>
                          <a:spcPts val="0"/>
                        </a:spcBef>
                        <a:spcAft>
                          <a:spcPts val="0"/>
                        </a:spcAft>
                        <a:buClr>
                          <a:srgbClr val="000000"/>
                        </a:buClr>
                        <a:buSzPts val="900"/>
                        <a:buFont typeface="Arial"/>
                        <a:buNone/>
                      </a:pPr>
                      <a:r>
                        <a:rPr b="1" lang="en-MT" sz="900" u="none" cap="none" strike="noStrike">
                          <a:solidFill>
                            <a:schemeClr val="lt2"/>
                          </a:solidFill>
                          <a:latin typeface="Trebuchet MS"/>
                          <a:ea typeface="Trebuchet MS"/>
                          <a:cs typeface="Trebuchet MS"/>
                          <a:sym typeface="Trebuchet MS"/>
                        </a:rPr>
                        <a:t>4. Water</a:t>
                      </a:r>
                      <a:endParaRPr sz="1000" u="none" cap="none" strike="noStrike">
                        <a:solidFill>
                          <a:schemeClr val="lt2"/>
                        </a:solidFill>
                        <a:latin typeface="Trebuchet MS"/>
                        <a:ea typeface="Trebuchet MS"/>
                        <a:cs typeface="Trebuchet MS"/>
                        <a:sym typeface="Trebuchet MS"/>
                      </a:endParaRPr>
                    </a:p>
                  </a:txBody>
                  <a:tcPr marT="0" marB="0" marR="68575" marL="6857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900430" marR="215265" rtl="0" algn="just">
                        <a:lnSpc>
                          <a:spcPct val="115000"/>
                        </a:lnSpc>
                        <a:spcBef>
                          <a:spcPts val="0"/>
                        </a:spcBef>
                        <a:spcAft>
                          <a:spcPts val="0"/>
                        </a:spcAft>
                        <a:buClr>
                          <a:srgbClr val="000000"/>
                        </a:buClr>
                        <a:buSzPts val="800"/>
                        <a:buFont typeface="Arial"/>
                        <a:buNone/>
                      </a:pPr>
                      <a:r>
                        <a:rPr lang="en-MT" sz="800" u="none" cap="none" strike="noStrike">
                          <a:solidFill>
                            <a:schemeClr val="lt2"/>
                          </a:solidFill>
                          <a:latin typeface="Trebuchet MS"/>
                          <a:ea typeface="Trebuchet MS"/>
                          <a:cs typeface="Trebuchet MS"/>
                          <a:sym typeface="Trebuchet MS"/>
                        </a:rPr>
                        <a:t>Refers to the water supply service and related infrastructure. It also covers water use and the (waste-, rain-) water management system that includes sewers, drainage and treatment systems</a:t>
                      </a:r>
                      <a:endParaRPr sz="900" u="none" cap="none" strike="noStrike">
                        <a:solidFill>
                          <a:schemeClr val="lt2"/>
                        </a:solidFill>
                        <a:latin typeface="Trebuchet MS"/>
                        <a:ea typeface="Trebuchet MS"/>
                        <a:cs typeface="Trebuchet MS"/>
                        <a:sym typeface="Trebuchet MS"/>
                      </a:endParaRPr>
                    </a:p>
                  </a:txBody>
                  <a:tcPr marT="0" marB="0" marR="68575" marL="6857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174325">
                <a:tc>
                  <a:txBody>
                    <a:bodyPr/>
                    <a:lstStyle/>
                    <a:p>
                      <a:pPr indent="0" lvl="0" marL="900430" marR="215265" rtl="0" algn="l">
                        <a:lnSpc>
                          <a:spcPct val="150000"/>
                        </a:lnSpc>
                        <a:spcBef>
                          <a:spcPts val="0"/>
                        </a:spcBef>
                        <a:spcAft>
                          <a:spcPts val="0"/>
                        </a:spcAft>
                        <a:buClr>
                          <a:srgbClr val="000000"/>
                        </a:buClr>
                        <a:buSzPts val="900"/>
                        <a:buFont typeface="Arial"/>
                        <a:buNone/>
                      </a:pPr>
                      <a:r>
                        <a:rPr b="1" lang="en-MT" sz="900" u="none" cap="none" strike="noStrike">
                          <a:solidFill>
                            <a:schemeClr val="lt2"/>
                          </a:solidFill>
                          <a:latin typeface="Trebuchet MS"/>
                          <a:ea typeface="Trebuchet MS"/>
                          <a:cs typeface="Trebuchet MS"/>
                          <a:sym typeface="Trebuchet MS"/>
                        </a:rPr>
                        <a:t>5. Waste</a:t>
                      </a:r>
                      <a:endParaRPr sz="1000" u="none" cap="none" strike="noStrike">
                        <a:solidFill>
                          <a:schemeClr val="lt2"/>
                        </a:solidFill>
                        <a:latin typeface="Trebuchet MS"/>
                        <a:ea typeface="Trebuchet MS"/>
                        <a:cs typeface="Trebuchet MS"/>
                        <a:sym typeface="Trebuchet MS"/>
                      </a:endParaRPr>
                    </a:p>
                  </a:txBody>
                  <a:tcPr marT="0" marB="0" marR="68575" marL="6857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900430" marR="215265" rtl="0" algn="just">
                        <a:lnSpc>
                          <a:spcPct val="115000"/>
                        </a:lnSpc>
                        <a:spcBef>
                          <a:spcPts val="0"/>
                        </a:spcBef>
                        <a:spcAft>
                          <a:spcPts val="0"/>
                        </a:spcAft>
                        <a:buClr>
                          <a:srgbClr val="000000"/>
                        </a:buClr>
                        <a:buSzPts val="800"/>
                        <a:buFont typeface="Arial"/>
                        <a:buNone/>
                      </a:pPr>
                      <a:r>
                        <a:rPr lang="en-MT" sz="800" u="none" cap="none" strike="noStrike">
                          <a:solidFill>
                            <a:schemeClr val="lt2"/>
                          </a:solidFill>
                          <a:latin typeface="Trebuchet MS"/>
                          <a:ea typeface="Trebuchet MS"/>
                          <a:cs typeface="Trebuchet MS"/>
                          <a:sym typeface="Trebuchet MS"/>
                        </a:rPr>
                        <a:t>Includes activities related to the management (including collection, treatment and disposal)</a:t>
                      </a:r>
                      <a:endParaRPr sz="900" u="none" cap="none" strike="noStrike">
                        <a:solidFill>
                          <a:schemeClr val="lt2"/>
                        </a:solidFill>
                        <a:latin typeface="Trebuchet MS"/>
                        <a:ea typeface="Trebuchet MS"/>
                        <a:cs typeface="Trebuchet MS"/>
                        <a:sym typeface="Trebuchet MS"/>
                      </a:endParaRPr>
                    </a:p>
                  </a:txBody>
                  <a:tcPr marT="0" marB="0" marR="68575" marL="6857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396975">
                <a:tc>
                  <a:txBody>
                    <a:bodyPr/>
                    <a:lstStyle/>
                    <a:p>
                      <a:pPr indent="0" lvl="0" marL="900430" marR="215265" rtl="0" algn="l">
                        <a:lnSpc>
                          <a:spcPct val="150000"/>
                        </a:lnSpc>
                        <a:spcBef>
                          <a:spcPts val="0"/>
                        </a:spcBef>
                        <a:spcAft>
                          <a:spcPts val="0"/>
                        </a:spcAft>
                        <a:buClr>
                          <a:srgbClr val="000000"/>
                        </a:buClr>
                        <a:buSzPts val="900"/>
                        <a:buFont typeface="Arial"/>
                        <a:buNone/>
                      </a:pPr>
                      <a:r>
                        <a:rPr b="1" lang="en-MT" sz="900" u="none" cap="none" strike="noStrike">
                          <a:solidFill>
                            <a:schemeClr val="lt2"/>
                          </a:solidFill>
                          <a:latin typeface="Trebuchet MS"/>
                          <a:ea typeface="Trebuchet MS"/>
                          <a:cs typeface="Trebuchet MS"/>
                          <a:sym typeface="Trebuchet MS"/>
                        </a:rPr>
                        <a:t>6. Agriculture &amp; forestry</a:t>
                      </a:r>
                      <a:endParaRPr sz="1000" u="none" cap="none" strike="noStrike">
                        <a:solidFill>
                          <a:schemeClr val="lt2"/>
                        </a:solidFill>
                        <a:latin typeface="Trebuchet MS"/>
                        <a:ea typeface="Trebuchet MS"/>
                        <a:cs typeface="Trebuchet MS"/>
                        <a:sym typeface="Trebuchet MS"/>
                      </a:endParaRPr>
                    </a:p>
                  </a:txBody>
                  <a:tcPr marT="0" marB="0" marR="68575" marL="6857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900430" marR="215265" rtl="0" algn="just">
                        <a:lnSpc>
                          <a:spcPct val="115000"/>
                        </a:lnSpc>
                        <a:spcBef>
                          <a:spcPts val="0"/>
                        </a:spcBef>
                        <a:spcAft>
                          <a:spcPts val="0"/>
                        </a:spcAft>
                        <a:buClr>
                          <a:srgbClr val="000000"/>
                        </a:buClr>
                        <a:buSzPts val="800"/>
                        <a:buFont typeface="Arial"/>
                        <a:buNone/>
                      </a:pPr>
                      <a:r>
                        <a:rPr lang="en-MT" sz="800" u="none" cap="none" strike="noStrike">
                          <a:solidFill>
                            <a:schemeClr val="lt2"/>
                          </a:solidFill>
                          <a:latin typeface="Trebuchet MS"/>
                          <a:ea typeface="Trebuchet MS"/>
                          <a:cs typeface="Trebuchet MS"/>
                          <a:sym typeface="Trebuchet MS"/>
                        </a:rPr>
                        <a:t>Includes land classified / designated for agriculture &amp; forestry use. It includes animal husbandry, aquaculture, agroforestry, beekeeping, horticulture and other agriculture &amp; forestry management and services in the area.</a:t>
                      </a:r>
                      <a:endParaRPr sz="900" u="none" cap="none" strike="noStrike">
                        <a:solidFill>
                          <a:schemeClr val="lt2"/>
                        </a:solidFill>
                        <a:latin typeface="Trebuchet MS"/>
                        <a:ea typeface="Trebuchet MS"/>
                        <a:cs typeface="Trebuchet MS"/>
                        <a:sym typeface="Trebuchet MS"/>
                      </a:endParaRPr>
                    </a:p>
                  </a:txBody>
                  <a:tcPr marT="0" marB="0" marR="68575" marL="6857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196025">
                <a:tc>
                  <a:txBody>
                    <a:bodyPr/>
                    <a:lstStyle/>
                    <a:p>
                      <a:pPr indent="0" lvl="0" marL="900430" marR="215265" rtl="0" algn="l">
                        <a:lnSpc>
                          <a:spcPct val="150000"/>
                        </a:lnSpc>
                        <a:spcBef>
                          <a:spcPts val="0"/>
                        </a:spcBef>
                        <a:spcAft>
                          <a:spcPts val="0"/>
                        </a:spcAft>
                        <a:buClr>
                          <a:srgbClr val="000000"/>
                        </a:buClr>
                        <a:buSzPts val="900"/>
                        <a:buFont typeface="Arial"/>
                        <a:buNone/>
                      </a:pPr>
                      <a:r>
                        <a:rPr b="1" lang="en-MT" sz="900" u="none" cap="none" strike="noStrike">
                          <a:solidFill>
                            <a:schemeClr val="lt2"/>
                          </a:solidFill>
                          <a:latin typeface="Trebuchet MS"/>
                          <a:ea typeface="Trebuchet MS"/>
                          <a:cs typeface="Trebuchet MS"/>
                          <a:sym typeface="Trebuchet MS"/>
                        </a:rPr>
                        <a:t>7. Environment &amp; biodiversity</a:t>
                      </a:r>
                      <a:endParaRPr sz="1000" u="none" cap="none" strike="noStrike">
                        <a:solidFill>
                          <a:schemeClr val="lt2"/>
                        </a:solidFill>
                        <a:latin typeface="Trebuchet MS"/>
                        <a:ea typeface="Trebuchet MS"/>
                        <a:cs typeface="Trebuchet MS"/>
                        <a:sym typeface="Trebuchet MS"/>
                      </a:endParaRPr>
                    </a:p>
                  </a:txBody>
                  <a:tcPr marT="0" marB="0" marR="68575" marL="6857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900430" marR="215265" rtl="0" algn="just">
                        <a:lnSpc>
                          <a:spcPct val="115000"/>
                        </a:lnSpc>
                        <a:spcBef>
                          <a:spcPts val="0"/>
                        </a:spcBef>
                        <a:spcAft>
                          <a:spcPts val="0"/>
                        </a:spcAft>
                        <a:buClr>
                          <a:srgbClr val="000000"/>
                        </a:buClr>
                        <a:buSzPts val="800"/>
                        <a:buFont typeface="Arial"/>
                        <a:buNone/>
                      </a:pPr>
                      <a:r>
                        <a:rPr lang="en-MT" sz="800" u="none" cap="none" strike="noStrike">
                          <a:solidFill>
                            <a:schemeClr val="lt2"/>
                          </a:solidFill>
                          <a:latin typeface="Trebuchet MS"/>
                          <a:ea typeface="Trebuchet MS"/>
                          <a:cs typeface="Trebuchet MS"/>
                          <a:sym typeface="Trebuchet MS"/>
                        </a:rPr>
                        <a:t>Environment refers to green and blue landscapes, air quality, including urban hinterland. Biodiversity refers to the variety of life in a specific region, measurable as the variety within species, between species, and the variety of ecosystems</a:t>
                      </a:r>
                      <a:endParaRPr sz="900" u="none" cap="none" strike="noStrike">
                        <a:solidFill>
                          <a:schemeClr val="lt2"/>
                        </a:solidFill>
                        <a:latin typeface="Trebuchet MS"/>
                        <a:ea typeface="Trebuchet MS"/>
                        <a:cs typeface="Trebuchet MS"/>
                        <a:sym typeface="Trebuchet MS"/>
                      </a:endParaRPr>
                    </a:p>
                  </a:txBody>
                  <a:tcPr marT="0" marB="0" marR="68575" marL="6857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307200">
                <a:tc>
                  <a:txBody>
                    <a:bodyPr/>
                    <a:lstStyle/>
                    <a:p>
                      <a:pPr indent="0" lvl="0" marL="900430" marR="215265" rtl="0" algn="l">
                        <a:lnSpc>
                          <a:spcPct val="150000"/>
                        </a:lnSpc>
                        <a:spcBef>
                          <a:spcPts val="0"/>
                        </a:spcBef>
                        <a:spcAft>
                          <a:spcPts val="0"/>
                        </a:spcAft>
                        <a:buClr>
                          <a:srgbClr val="000000"/>
                        </a:buClr>
                        <a:buSzPts val="900"/>
                        <a:buFont typeface="Arial"/>
                        <a:buNone/>
                      </a:pPr>
                      <a:r>
                        <a:rPr b="1" lang="en-MT" sz="900" u="none" cap="none" strike="noStrike">
                          <a:solidFill>
                            <a:schemeClr val="lt2"/>
                          </a:solidFill>
                          <a:latin typeface="Trebuchet MS"/>
                          <a:ea typeface="Trebuchet MS"/>
                          <a:cs typeface="Trebuchet MS"/>
                          <a:sym typeface="Trebuchet MS"/>
                        </a:rPr>
                        <a:t>8. Health</a:t>
                      </a:r>
                      <a:endParaRPr sz="1000" u="none" cap="none" strike="noStrike">
                        <a:solidFill>
                          <a:schemeClr val="lt2"/>
                        </a:solidFill>
                        <a:latin typeface="Trebuchet MS"/>
                        <a:ea typeface="Trebuchet MS"/>
                        <a:cs typeface="Trebuchet MS"/>
                        <a:sym typeface="Trebuchet MS"/>
                      </a:endParaRPr>
                    </a:p>
                  </a:txBody>
                  <a:tcPr marT="0" marB="0" marR="68575" marL="6857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900430" marR="215265" rtl="0" algn="just">
                        <a:lnSpc>
                          <a:spcPct val="115000"/>
                        </a:lnSpc>
                        <a:spcBef>
                          <a:spcPts val="0"/>
                        </a:spcBef>
                        <a:spcAft>
                          <a:spcPts val="0"/>
                        </a:spcAft>
                        <a:buClr>
                          <a:srgbClr val="000000"/>
                        </a:buClr>
                        <a:buSzPts val="800"/>
                        <a:buFont typeface="Arial"/>
                        <a:buNone/>
                      </a:pPr>
                      <a:r>
                        <a:rPr lang="en-MT" sz="800" u="none" cap="none" strike="noStrike">
                          <a:solidFill>
                            <a:schemeClr val="lt2"/>
                          </a:solidFill>
                          <a:latin typeface="Trebuchet MS"/>
                          <a:ea typeface="Trebuchet MS"/>
                          <a:cs typeface="Trebuchet MS"/>
                          <a:sym typeface="Trebuchet MS"/>
                        </a:rPr>
                        <a:t>Refers to the well-being of humans. It also includes the health care service and related infrastructure (e.g. hospitals)</a:t>
                      </a:r>
                      <a:endParaRPr sz="900" u="none" cap="none" strike="noStrike">
                        <a:solidFill>
                          <a:schemeClr val="lt2"/>
                        </a:solidFill>
                        <a:latin typeface="Trebuchet MS"/>
                        <a:ea typeface="Trebuchet MS"/>
                        <a:cs typeface="Trebuchet MS"/>
                        <a:sym typeface="Trebuchet MS"/>
                      </a:endParaRPr>
                    </a:p>
                  </a:txBody>
                  <a:tcPr marT="0" marB="0" marR="68575" marL="6857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198400">
                <a:tc>
                  <a:txBody>
                    <a:bodyPr/>
                    <a:lstStyle/>
                    <a:p>
                      <a:pPr indent="0" lvl="0" marL="900430" marR="215265" rtl="0" algn="l">
                        <a:lnSpc>
                          <a:spcPct val="150000"/>
                        </a:lnSpc>
                        <a:spcBef>
                          <a:spcPts val="0"/>
                        </a:spcBef>
                        <a:spcAft>
                          <a:spcPts val="0"/>
                        </a:spcAft>
                        <a:buClr>
                          <a:srgbClr val="000000"/>
                        </a:buClr>
                        <a:buSzPts val="900"/>
                        <a:buFont typeface="Arial"/>
                        <a:buNone/>
                      </a:pPr>
                      <a:r>
                        <a:rPr b="1" lang="en-MT" sz="900" u="none" cap="none" strike="noStrike">
                          <a:solidFill>
                            <a:schemeClr val="lt2"/>
                          </a:solidFill>
                          <a:latin typeface="Trebuchet MS"/>
                          <a:ea typeface="Trebuchet MS"/>
                          <a:cs typeface="Trebuchet MS"/>
                          <a:sym typeface="Trebuchet MS"/>
                        </a:rPr>
                        <a:t>9. Civil protection &amp; emergency</a:t>
                      </a:r>
                      <a:endParaRPr sz="1000" u="none" cap="none" strike="noStrike">
                        <a:solidFill>
                          <a:schemeClr val="lt2"/>
                        </a:solidFill>
                        <a:latin typeface="Trebuchet MS"/>
                        <a:ea typeface="Trebuchet MS"/>
                        <a:cs typeface="Trebuchet MS"/>
                        <a:sym typeface="Trebuchet MS"/>
                      </a:endParaRPr>
                    </a:p>
                  </a:txBody>
                  <a:tcPr marT="0" marB="0" marR="68575" marL="6857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900430" marR="215265" rtl="0" algn="just">
                        <a:lnSpc>
                          <a:spcPct val="115000"/>
                        </a:lnSpc>
                        <a:spcBef>
                          <a:spcPts val="0"/>
                        </a:spcBef>
                        <a:spcAft>
                          <a:spcPts val="0"/>
                        </a:spcAft>
                        <a:buClr>
                          <a:srgbClr val="000000"/>
                        </a:buClr>
                        <a:buSzPts val="800"/>
                        <a:buFont typeface="Arial"/>
                        <a:buNone/>
                      </a:pPr>
                      <a:r>
                        <a:rPr lang="en-MT" sz="800" u="none" cap="none" strike="noStrike">
                          <a:solidFill>
                            <a:schemeClr val="lt2"/>
                          </a:solidFill>
                          <a:latin typeface="Trebuchet MS"/>
                          <a:ea typeface="Trebuchet MS"/>
                          <a:cs typeface="Trebuchet MS"/>
                          <a:sym typeface="Trebuchet MS"/>
                        </a:rPr>
                        <a:t>Refers to the operation of the civil protection and emergency services by or on behalf of public authorities (e.g. civil protection authorities, police, fire-fighters, ambulance, paramedic and emergency medicine services)</a:t>
                      </a:r>
                      <a:endParaRPr sz="900" u="none" cap="none" strike="noStrike">
                        <a:solidFill>
                          <a:schemeClr val="lt2"/>
                        </a:solidFill>
                        <a:latin typeface="Trebuchet MS"/>
                        <a:ea typeface="Trebuchet MS"/>
                        <a:cs typeface="Trebuchet MS"/>
                        <a:sym typeface="Trebuchet MS"/>
                      </a:endParaRPr>
                    </a:p>
                  </a:txBody>
                  <a:tcPr marT="0" marB="0" marR="68575" marL="6857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252700">
                <a:tc>
                  <a:txBody>
                    <a:bodyPr/>
                    <a:lstStyle/>
                    <a:p>
                      <a:pPr indent="0" lvl="0" marL="900430" marR="215265" rtl="0" algn="l">
                        <a:lnSpc>
                          <a:spcPct val="150000"/>
                        </a:lnSpc>
                        <a:spcBef>
                          <a:spcPts val="0"/>
                        </a:spcBef>
                        <a:spcAft>
                          <a:spcPts val="0"/>
                        </a:spcAft>
                        <a:buClr>
                          <a:srgbClr val="000000"/>
                        </a:buClr>
                        <a:buSzPts val="900"/>
                        <a:buFont typeface="Arial"/>
                        <a:buNone/>
                      </a:pPr>
                      <a:r>
                        <a:rPr b="1" lang="en-MT" sz="900" u="none" cap="none" strike="noStrike">
                          <a:solidFill>
                            <a:schemeClr val="lt2"/>
                          </a:solidFill>
                          <a:latin typeface="Trebuchet MS"/>
                          <a:ea typeface="Trebuchet MS"/>
                          <a:cs typeface="Trebuchet MS"/>
                          <a:sym typeface="Trebuchet MS"/>
                        </a:rPr>
                        <a:t>10. Tourism</a:t>
                      </a:r>
                      <a:endParaRPr sz="1000" u="none" cap="none" strike="noStrike">
                        <a:solidFill>
                          <a:schemeClr val="lt2"/>
                        </a:solidFill>
                        <a:latin typeface="Trebuchet MS"/>
                        <a:ea typeface="Trebuchet MS"/>
                        <a:cs typeface="Trebuchet MS"/>
                        <a:sym typeface="Trebuchet MS"/>
                      </a:endParaRPr>
                    </a:p>
                  </a:txBody>
                  <a:tcPr marT="0" marB="0" marR="68575" marL="6857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900430" marR="215265" rtl="0" algn="just">
                        <a:lnSpc>
                          <a:spcPct val="115000"/>
                        </a:lnSpc>
                        <a:spcBef>
                          <a:spcPts val="0"/>
                        </a:spcBef>
                        <a:spcAft>
                          <a:spcPts val="0"/>
                        </a:spcAft>
                        <a:buClr>
                          <a:srgbClr val="000000"/>
                        </a:buClr>
                        <a:buSzPts val="800"/>
                        <a:buFont typeface="Arial"/>
                        <a:buNone/>
                      </a:pPr>
                      <a:r>
                        <a:rPr lang="en-MT" sz="800" u="none" cap="none" strike="noStrike">
                          <a:solidFill>
                            <a:schemeClr val="lt2"/>
                          </a:solidFill>
                          <a:latin typeface="Trebuchet MS"/>
                          <a:ea typeface="Trebuchet MS"/>
                          <a:cs typeface="Trebuchet MS"/>
                          <a:sym typeface="Trebuchet MS"/>
                        </a:rPr>
                        <a:t>Refers to the activities of persons travelling to and staying in places outside their usual environment.</a:t>
                      </a:r>
                      <a:endParaRPr sz="900" u="none" cap="none" strike="noStrike">
                        <a:solidFill>
                          <a:schemeClr val="lt2"/>
                        </a:solidFill>
                        <a:latin typeface="Trebuchet MS"/>
                        <a:ea typeface="Trebuchet MS"/>
                        <a:cs typeface="Trebuchet MS"/>
                        <a:sym typeface="Trebuchet MS"/>
                      </a:endParaRPr>
                    </a:p>
                  </a:txBody>
                  <a:tcPr marT="0" marB="0" marR="68575" marL="6857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252700">
                <a:tc>
                  <a:txBody>
                    <a:bodyPr/>
                    <a:lstStyle/>
                    <a:p>
                      <a:pPr indent="0" lvl="0" marL="900430" marR="215265" rtl="0" algn="l">
                        <a:lnSpc>
                          <a:spcPct val="150000"/>
                        </a:lnSpc>
                        <a:spcBef>
                          <a:spcPts val="0"/>
                        </a:spcBef>
                        <a:spcAft>
                          <a:spcPts val="0"/>
                        </a:spcAft>
                        <a:buClr>
                          <a:srgbClr val="000000"/>
                        </a:buClr>
                        <a:buSzPts val="900"/>
                        <a:buFont typeface="Arial"/>
                        <a:buNone/>
                      </a:pPr>
                      <a:r>
                        <a:rPr b="1" lang="en-MT" sz="900" u="none" cap="none" strike="noStrike">
                          <a:solidFill>
                            <a:schemeClr val="lt2"/>
                          </a:solidFill>
                          <a:latin typeface="Trebuchet MS"/>
                          <a:ea typeface="Trebuchet MS"/>
                          <a:cs typeface="Trebuchet MS"/>
                          <a:sym typeface="Trebuchet MS"/>
                        </a:rPr>
                        <a:t>11. ICT</a:t>
                      </a:r>
                      <a:endParaRPr sz="1000" u="none" cap="none" strike="noStrike">
                        <a:solidFill>
                          <a:schemeClr val="lt2"/>
                        </a:solidFill>
                        <a:latin typeface="Trebuchet MS"/>
                        <a:ea typeface="Trebuchet MS"/>
                        <a:cs typeface="Trebuchet MS"/>
                        <a:sym typeface="Trebuchet MS"/>
                      </a:endParaRPr>
                    </a:p>
                  </a:txBody>
                  <a:tcPr marT="0" marB="0" marR="68575" marL="6857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900430" marR="215265" rtl="0" algn="just">
                        <a:lnSpc>
                          <a:spcPct val="115000"/>
                        </a:lnSpc>
                        <a:spcBef>
                          <a:spcPts val="0"/>
                        </a:spcBef>
                        <a:spcAft>
                          <a:spcPts val="0"/>
                        </a:spcAft>
                        <a:buClr>
                          <a:srgbClr val="000000"/>
                        </a:buClr>
                        <a:buSzPts val="800"/>
                        <a:buFont typeface="Arial"/>
                        <a:buNone/>
                      </a:pPr>
                      <a:r>
                        <a:rPr lang="en-MT" sz="800" u="none" cap="none" strike="noStrike">
                          <a:solidFill>
                            <a:schemeClr val="lt2"/>
                          </a:solidFill>
                          <a:latin typeface="Trebuchet MS"/>
                          <a:ea typeface="Trebuchet MS"/>
                          <a:cs typeface="Trebuchet MS"/>
                          <a:sym typeface="Trebuchet MS"/>
                        </a:rPr>
                        <a:t>Refers to different types of communications networks and the technologies used in them.</a:t>
                      </a:r>
                      <a:endParaRPr sz="900" u="none" cap="none" strike="noStrike">
                        <a:solidFill>
                          <a:schemeClr val="lt2"/>
                        </a:solidFill>
                        <a:latin typeface="Trebuchet MS"/>
                        <a:ea typeface="Trebuchet MS"/>
                        <a:cs typeface="Trebuchet MS"/>
                        <a:sym typeface="Trebuchet MS"/>
                      </a:endParaRPr>
                    </a:p>
                  </a:txBody>
                  <a:tcPr marT="0" marB="0" marR="68575" marL="6857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198400">
                <a:tc>
                  <a:txBody>
                    <a:bodyPr/>
                    <a:lstStyle/>
                    <a:p>
                      <a:pPr indent="0" lvl="0" marL="900430" marR="215265" rtl="0" algn="l">
                        <a:lnSpc>
                          <a:spcPct val="150000"/>
                        </a:lnSpc>
                        <a:spcBef>
                          <a:spcPts val="0"/>
                        </a:spcBef>
                        <a:spcAft>
                          <a:spcPts val="0"/>
                        </a:spcAft>
                        <a:buClr>
                          <a:srgbClr val="000000"/>
                        </a:buClr>
                        <a:buSzPts val="900"/>
                        <a:buFont typeface="Arial"/>
                        <a:buNone/>
                      </a:pPr>
                      <a:r>
                        <a:rPr b="1" lang="en-MT" sz="900" u="none" cap="none" strike="noStrike">
                          <a:solidFill>
                            <a:schemeClr val="lt2"/>
                          </a:solidFill>
                          <a:latin typeface="Trebuchet MS"/>
                          <a:ea typeface="Trebuchet MS"/>
                          <a:cs typeface="Trebuchet MS"/>
                          <a:sym typeface="Trebuchet MS"/>
                        </a:rPr>
                        <a:t>12. Economic systems</a:t>
                      </a:r>
                      <a:endParaRPr sz="1000" u="none" cap="none" strike="noStrike">
                        <a:solidFill>
                          <a:schemeClr val="lt2"/>
                        </a:solidFill>
                        <a:latin typeface="Trebuchet MS"/>
                        <a:ea typeface="Trebuchet MS"/>
                        <a:cs typeface="Trebuchet MS"/>
                        <a:sym typeface="Trebuchet MS"/>
                      </a:endParaRPr>
                    </a:p>
                  </a:txBody>
                  <a:tcPr marT="0" marB="0" marR="68575" marL="6857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900430" marR="215265" rtl="0" algn="just">
                        <a:lnSpc>
                          <a:spcPct val="115000"/>
                        </a:lnSpc>
                        <a:spcBef>
                          <a:spcPts val="0"/>
                        </a:spcBef>
                        <a:spcAft>
                          <a:spcPts val="0"/>
                        </a:spcAft>
                        <a:buClr>
                          <a:srgbClr val="000000"/>
                        </a:buClr>
                        <a:buSzPts val="800"/>
                        <a:buFont typeface="Arial"/>
                        <a:buNone/>
                      </a:pPr>
                      <a:r>
                        <a:rPr lang="en-MT" sz="800" u="none" cap="none" strike="noStrike">
                          <a:solidFill>
                            <a:schemeClr val="lt2"/>
                          </a:solidFill>
                          <a:latin typeface="Trebuchet MS"/>
                          <a:ea typeface="Trebuchet MS"/>
                          <a:cs typeface="Trebuchet MS"/>
                          <a:sym typeface="Trebuchet MS"/>
                        </a:rPr>
                        <a:t>Refers to the set of economic activities, financial infrastructures and trade networks</a:t>
                      </a:r>
                      <a:endParaRPr sz="900" u="none" cap="none" strike="noStrike">
                        <a:solidFill>
                          <a:schemeClr val="lt2"/>
                        </a:solidFill>
                        <a:latin typeface="Trebuchet MS"/>
                        <a:ea typeface="Trebuchet MS"/>
                        <a:cs typeface="Trebuchet MS"/>
                        <a:sym typeface="Trebuchet MS"/>
                      </a:endParaRPr>
                    </a:p>
                  </a:txBody>
                  <a:tcPr marT="0" marB="0" marR="68575" marL="6857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63"/>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Risk Categories</a:t>
            </a:r>
            <a:endParaRPr>
              <a:solidFill>
                <a:schemeClr val="accent4"/>
              </a:solidFill>
            </a:endParaRPr>
          </a:p>
        </p:txBody>
      </p:sp>
      <p:sp>
        <p:nvSpPr>
          <p:cNvPr id="240" name="Google Shape;240;p63"/>
          <p:cNvSpPr txBox="1"/>
          <p:nvPr/>
        </p:nvSpPr>
        <p:spPr>
          <a:xfrm>
            <a:off x="784988" y="1971923"/>
            <a:ext cx="3697356" cy="154657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A "Risk Category" represents the specific type of risk that arises from the interaction between a defined climatic Hazard and an Exposed Element within an Urban System. For example, the correlation between the hazard "Extreme Heat" and the Exposed Element "Population" results in the Risk Category " Health Risk for Population."</a:t>
            </a:r>
            <a:endParaRPr/>
          </a:p>
          <a:p>
            <a:pPr indent="0" lvl="0" marL="0" marR="0" rtl="0" algn="just">
              <a:lnSpc>
                <a:spcPct val="100000"/>
              </a:lnSpc>
              <a:spcBef>
                <a:spcPts val="0"/>
              </a:spcBef>
              <a:spcAft>
                <a:spcPts val="0"/>
              </a:spcAft>
              <a:buNone/>
            </a:pPr>
            <a:r>
              <a:t/>
            </a:r>
            <a:endParaRPr b="0" i="0" sz="1050" u="none" cap="none" strike="noStrike">
              <a:solidFill>
                <a:schemeClr val="lt2"/>
              </a:solidFill>
              <a:latin typeface="Trebuchet MS"/>
              <a:ea typeface="Trebuchet MS"/>
              <a:cs typeface="Trebuchet MS"/>
              <a:sym typeface="Trebuchet MS"/>
            </a:endParaRPr>
          </a:p>
        </p:txBody>
      </p:sp>
      <p:grpSp>
        <p:nvGrpSpPr>
          <p:cNvPr id="241" name="Google Shape;241;p63"/>
          <p:cNvGrpSpPr/>
          <p:nvPr/>
        </p:nvGrpSpPr>
        <p:grpSpPr>
          <a:xfrm>
            <a:off x="4981116" y="1569125"/>
            <a:ext cx="3226884" cy="2419675"/>
            <a:chOff x="4577916" y="2548083"/>
            <a:chExt cx="2575866" cy="1934571"/>
          </a:xfrm>
        </p:grpSpPr>
        <p:sp>
          <p:nvSpPr>
            <p:cNvPr id="242" name="Google Shape;242;p63"/>
            <p:cNvSpPr/>
            <p:nvPr/>
          </p:nvSpPr>
          <p:spPr>
            <a:xfrm>
              <a:off x="6019763" y="2844000"/>
              <a:ext cx="928800" cy="432000"/>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43" name="Google Shape;243;p63"/>
            <p:cNvSpPr/>
            <p:nvPr/>
          </p:nvSpPr>
          <p:spPr>
            <a:xfrm>
              <a:off x="6019763" y="3658800"/>
              <a:ext cx="928800" cy="4320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cxnSp>
          <p:nvCxnSpPr>
            <p:cNvPr id="244" name="Google Shape;244;p63"/>
            <p:cNvCxnSpPr>
              <a:stCxn id="242" idx="2"/>
              <a:endCxn id="243" idx="0"/>
            </p:cNvCxnSpPr>
            <p:nvPr/>
          </p:nvCxnSpPr>
          <p:spPr>
            <a:xfrm>
              <a:off x="6484163" y="3276000"/>
              <a:ext cx="0" cy="382800"/>
            </a:xfrm>
            <a:prstGeom prst="straightConnector1">
              <a:avLst/>
            </a:prstGeom>
            <a:noFill/>
            <a:ln cap="flat" cmpd="sng" w="19050">
              <a:solidFill>
                <a:srgbClr val="8BA7AC"/>
              </a:solidFill>
              <a:prstDash val="solid"/>
              <a:round/>
              <a:headEnd len="sm" w="sm" type="none"/>
              <a:tailEnd len="med" w="med" type="triangle"/>
            </a:ln>
          </p:spPr>
        </p:cxnSp>
        <p:sp>
          <p:nvSpPr>
            <p:cNvPr id="245" name="Google Shape;245;p63"/>
            <p:cNvSpPr txBox="1"/>
            <p:nvPr/>
          </p:nvSpPr>
          <p:spPr>
            <a:xfrm>
              <a:off x="5814544" y="2873048"/>
              <a:ext cx="1339238" cy="41549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MT" sz="1050" u="none" cap="none" strike="noStrike">
                  <a:solidFill>
                    <a:schemeClr val="lt1"/>
                  </a:solidFill>
                  <a:latin typeface="Trebuchet MS"/>
                  <a:ea typeface="Trebuchet MS"/>
                  <a:cs typeface="Trebuchet MS"/>
                  <a:sym typeface="Trebuchet MS"/>
                </a:rPr>
                <a:t>EXTREME</a:t>
              </a:r>
              <a:endParaRPr/>
            </a:p>
            <a:p>
              <a:pPr indent="0" lvl="0" marL="0" marR="0" rtl="0" algn="ctr">
                <a:lnSpc>
                  <a:spcPct val="100000"/>
                </a:lnSpc>
                <a:spcBef>
                  <a:spcPts val="0"/>
                </a:spcBef>
                <a:spcAft>
                  <a:spcPts val="0"/>
                </a:spcAft>
                <a:buNone/>
              </a:pPr>
              <a:r>
                <a:rPr b="1" i="0" lang="en-MT" sz="1050" u="none" cap="none" strike="noStrike">
                  <a:solidFill>
                    <a:schemeClr val="lt1"/>
                  </a:solidFill>
                  <a:latin typeface="Trebuchet MS"/>
                  <a:ea typeface="Trebuchet MS"/>
                  <a:cs typeface="Trebuchet MS"/>
                  <a:sym typeface="Trebuchet MS"/>
                </a:rPr>
                <a:t> HEAT</a:t>
              </a:r>
              <a:endParaRPr/>
            </a:p>
          </p:txBody>
        </p:sp>
        <p:sp>
          <p:nvSpPr>
            <p:cNvPr id="246" name="Google Shape;246;p63"/>
            <p:cNvSpPr txBox="1"/>
            <p:nvPr/>
          </p:nvSpPr>
          <p:spPr>
            <a:xfrm>
              <a:off x="6091736" y="2548083"/>
              <a:ext cx="784854" cy="23083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MT" sz="900" u="none" cap="none" strike="noStrike">
                  <a:solidFill>
                    <a:schemeClr val="lt2"/>
                  </a:solidFill>
                  <a:latin typeface="Trebuchet MS"/>
                  <a:ea typeface="Trebuchet MS"/>
                  <a:cs typeface="Trebuchet MS"/>
                  <a:sym typeface="Trebuchet MS"/>
                </a:rPr>
                <a:t>HAZARD</a:t>
              </a:r>
              <a:endParaRPr/>
            </a:p>
          </p:txBody>
        </p:sp>
        <p:sp>
          <p:nvSpPr>
            <p:cNvPr id="247" name="Google Shape;247;p63"/>
            <p:cNvSpPr txBox="1"/>
            <p:nvPr/>
          </p:nvSpPr>
          <p:spPr>
            <a:xfrm>
              <a:off x="6091736" y="4113322"/>
              <a:ext cx="784854" cy="36933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MT" sz="900" u="none" cap="none" strike="noStrike">
                  <a:solidFill>
                    <a:schemeClr val="lt2"/>
                  </a:solidFill>
                  <a:latin typeface="Trebuchet MS"/>
                  <a:ea typeface="Trebuchet MS"/>
                  <a:cs typeface="Trebuchet MS"/>
                  <a:sym typeface="Trebuchet MS"/>
                </a:rPr>
                <a:t>RISK CATEGORY</a:t>
              </a:r>
              <a:endParaRPr/>
            </a:p>
          </p:txBody>
        </p:sp>
        <p:sp>
          <p:nvSpPr>
            <p:cNvPr id="248" name="Google Shape;248;p63"/>
            <p:cNvSpPr txBox="1"/>
            <p:nvPr/>
          </p:nvSpPr>
          <p:spPr>
            <a:xfrm>
              <a:off x="5814544" y="3680400"/>
              <a:ext cx="1339238"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MT" sz="800" u="none" cap="none" strike="noStrike">
                  <a:solidFill>
                    <a:schemeClr val="lt1"/>
                  </a:solidFill>
                  <a:latin typeface="Trebuchet MS"/>
                  <a:ea typeface="Trebuchet MS"/>
                  <a:cs typeface="Trebuchet MS"/>
                  <a:sym typeface="Trebuchet MS"/>
                </a:rPr>
                <a:t>HEALTH RISK</a:t>
              </a:r>
              <a:endParaRPr/>
            </a:p>
            <a:p>
              <a:pPr indent="0" lvl="0" marL="0" marR="0" rtl="0" algn="ctr">
                <a:lnSpc>
                  <a:spcPct val="100000"/>
                </a:lnSpc>
                <a:spcBef>
                  <a:spcPts val="0"/>
                </a:spcBef>
                <a:spcAft>
                  <a:spcPts val="0"/>
                </a:spcAft>
                <a:buNone/>
              </a:pPr>
              <a:r>
                <a:rPr b="1" i="0" lang="en-MT" sz="800" u="none" cap="none" strike="noStrike">
                  <a:solidFill>
                    <a:schemeClr val="lt1"/>
                  </a:solidFill>
                  <a:latin typeface="Trebuchet MS"/>
                  <a:ea typeface="Trebuchet MS"/>
                  <a:cs typeface="Trebuchet MS"/>
                  <a:sym typeface="Trebuchet MS"/>
                </a:rPr>
                <a:t> FOR POPULATION</a:t>
              </a:r>
              <a:endParaRPr/>
            </a:p>
          </p:txBody>
        </p:sp>
        <p:sp>
          <p:nvSpPr>
            <p:cNvPr id="249" name="Google Shape;249;p63"/>
            <p:cNvSpPr/>
            <p:nvPr/>
          </p:nvSpPr>
          <p:spPr>
            <a:xfrm>
              <a:off x="4783135" y="3680400"/>
              <a:ext cx="928800" cy="432000"/>
            </a:xfrm>
            <a:prstGeom prst="rect">
              <a:avLst/>
            </a:prstGeom>
            <a:solidFill>
              <a:srgbClr val="FFFF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50" name="Google Shape;250;p63"/>
            <p:cNvSpPr txBox="1"/>
            <p:nvPr/>
          </p:nvSpPr>
          <p:spPr>
            <a:xfrm>
              <a:off x="4577916" y="3757344"/>
              <a:ext cx="1339238" cy="2616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MT" sz="1100" u="none" cap="none" strike="noStrike">
                  <a:solidFill>
                    <a:schemeClr val="lt1"/>
                  </a:solidFill>
                  <a:latin typeface="Trebuchet MS"/>
                  <a:ea typeface="Trebuchet MS"/>
                  <a:cs typeface="Trebuchet MS"/>
                  <a:sym typeface="Trebuchet MS"/>
                </a:rPr>
                <a:t>POPULATION</a:t>
              </a:r>
              <a:endParaRPr/>
            </a:p>
          </p:txBody>
        </p:sp>
        <p:sp>
          <p:nvSpPr>
            <p:cNvPr id="251" name="Google Shape;251;p63"/>
            <p:cNvSpPr txBox="1"/>
            <p:nvPr/>
          </p:nvSpPr>
          <p:spPr>
            <a:xfrm>
              <a:off x="4858626" y="3231610"/>
              <a:ext cx="784854" cy="36933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MT" sz="900" u="none" cap="none" strike="noStrike">
                  <a:solidFill>
                    <a:schemeClr val="lt2"/>
                  </a:solidFill>
                  <a:latin typeface="Trebuchet MS"/>
                  <a:ea typeface="Trebuchet MS"/>
                  <a:cs typeface="Trebuchet MS"/>
                  <a:sym typeface="Trebuchet MS"/>
                </a:rPr>
                <a:t>EXPOSED ELEMENT</a:t>
              </a:r>
              <a:endParaRPr/>
            </a:p>
          </p:txBody>
        </p:sp>
        <p:cxnSp>
          <p:nvCxnSpPr>
            <p:cNvPr id="252" name="Google Shape;252;p63"/>
            <p:cNvCxnSpPr/>
            <p:nvPr/>
          </p:nvCxnSpPr>
          <p:spPr>
            <a:xfrm>
              <a:off x="5711935" y="3849677"/>
              <a:ext cx="307828" cy="0"/>
            </a:xfrm>
            <a:prstGeom prst="straightConnector1">
              <a:avLst/>
            </a:prstGeom>
            <a:noFill/>
            <a:ln cap="flat" cmpd="sng" w="19050">
              <a:solidFill>
                <a:srgbClr val="8BA7AC"/>
              </a:solidFill>
              <a:prstDash val="solid"/>
              <a:round/>
              <a:headEnd len="sm" w="sm" type="none"/>
              <a:tailEnd len="med" w="med" type="triangle"/>
            </a:ln>
          </p:spPr>
        </p:cxn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64"/>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Risk Categories</a:t>
            </a:r>
            <a:endParaRPr>
              <a:solidFill>
                <a:schemeClr val="accent4"/>
              </a:solidFill>
            </a:endParaRPr>
          </a:p>
        </p:txBody>
      </p:sp>
      <p:sp>
        <p:nvSpPr>
          <p:cNvPr id="258" name="Google Shape;258;p64"/>
          <p:cNvSpPr txBox="1"/>
          <p:nvPr/>
        </p:nvSpPr>
        <p:spPr>
          <a:xfrm>
            <a:off x="554400" y="932199"/>
            <a:ext cx="8176132" cy="83099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By defining a specific Risk Category for each combination of hazard and Exposed Element, the RBE Assessment System enables cities to identify exactly </a:t>
            </a:r>
            <a:r>
              <a:rPr b="0" i="1" lang="en-MT" sz="1200" u="none" cap="none" strike="noStrike">
                <a:solidFill>
                  <a:schemeClr val="lt2"/>
                </a:solidFill>
                <a:latin typeface="Trebuchet MS"/>
                <a:ea typeface="Trebuchet MS"/>
                <a:cs typeface="Trebuchet MS"/>
                <a:sym typeface="Trebuchet MS"/>
              </a:rPr>
              <a:t>who or what</a:t>
            </a:r>
            <a:r>
              <a:rPr b="0" i="0" lang="en-MT" sz="1200" u="none" cap="none" strike="noStrike">
                <a:solidFill>
                  <a:schemeClr val="lt2"/>
                </a:solidFill>
                <a:latin typeface="Trebuchet MS"/>
                <a:ea typeface="Trebuchet MS"/>
                <a:cs typeface="Trebuchet MS"/>
                <a:sym typeface="Trebuchet MS"/>
              </a:rPr>
              <a:t> is at risk and </a:t>
            </a:r>
            <a:r>
              <a:rPr b="0" i="1" lang="en-MT" sz="1200" u="none" cap="none" strike="noStrike">
                <a:solidFill>
                  <a:schemeClr val="lt2"/>
                </a:solidFill>
                <a:latin typeface="Trebuchet MS"/>
                <a:ea typeface="Trebuchet MS"/>
                <a:cs typeface="Trebuchet MS"/>
                <a:sym typeface="Trebuchet MS"/>
              </a:rPr>
              <a:t>why</a:t>
            </a:r>
            <a:r>
              <a:rPr b="0" i="0" lang="en-MT" sz="1200" u="none" cap="none" strike="noStrike">
                <a:solidFill>
                  <a:schemeClr val="lt2"/>
                </a:solidFill>
                <a:latin typeface="Trebuchet MS"/>
                <a:ea typeface="Trebuchet MS"/>
                <a:cs typeface="Trebuchet MS"/>
                <a:sym typeface="Trebuchet MS"/>
              </a:rPr>
              <a:t>. This targeted approach supports the development of tailored adaptation strategies that can be implemented at different spatial scales, such as buildings, neighbourhoods, and helps to clarify which institution or department is responsible for acting. </a:t>
            </a:r>
            <a:endParaRPr b="0" i="0" sz="800" u="none" cap="none" strike="noStrike">
              <a:solidFill>
                <a:schemeClr val="lt2"/>
              </a:solidFill>
              <a:latin typeface="Trebuchet MS"/>
              <a:ea typeface="Trebuchet MS"/>
              <a:cs typeface="Trebuchet MS"/>
              <a:sym typeface="Trebuchet MS"/>
            </a:endParaRPr>
          </a:p>
        </p:txBody>
      </p:sp>
      <p:sp>
        <p:nvSpPr>
          <p:cNvPr id="259" name="Google Shape;259;p64"/>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60" name="Google Shape;260;p64"/>
          <p:cNvSpPr/>
          <p:nvPr/>
        </p:nvSpPr>
        <p:spPr>
          <a:xfrm>
            <a:off x="53340" y="53340"/>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graphicFrame>
        <p:nvGraphicFramePr>
          <p:cNvPr id="261" name="Google Shape;261;p64"/>
          <p:cNvGraphicFramePr/>
          <p:nvPr/>
        </p:nvGraphicFramePr>
        <p:xfrm>
          <a:off x="644400" y="1885275"/>
          <a:ext cx="3000000" cy="3000000"/>
        </p:xfrm>
        <a:graphic>
          <a:graphicData uri="http://schemas.openxmlformats.org/drawingml/2006/table">
            <a:tbl>
              <a:tblPr bandRow="1" firstRow="1">
                <a:noFill/>
                <a:tableStyleId>{499D6661-696E-4BE5-8440-1B2AF8AF2915}</a:tableStyleId>
              </a:tblPr>
              <a:tblGrid>
                <a:gridCol w="1198700"/>
                <a:gridCol w="958950"/>
                <a:gridCol w="958950"/>
                <a:gridCol w="958950"/>
                <a:gridCol w="1198700"/>
                <a:gridCol w="1198700"/>
                <a:gridCol w="1198700"/>
              </a:tblGrid>
              <a:tr h="381800">
                <a:tc rowSpan="4">
                  <a:txBody>
                    <a:bodyPr/>
                    <a:lstStyle/>
                    <a:p>
                      <a:pPr indent="0" lvl="0" marL="0" marR="0" rtl="0" algn="ctr">
                        <a:lnSpc>
                          <a:spcPct val="100000"/>
                        </a:lnSpc>
                        <a:spcBef>
                          <a:spcPts val="0"/>
                        </a:spcBef>
                        <a:spcAft>
                          <a:spcPts val="0"/>
                        </a:spcAft>
                        <a:buNone/>
                      </a:pPr>
                      <a:r>
                        <a:rPr lang="en-MT" sz="1200" u="none" cap="none" strike="noStrike">
                          <a:solidFill>
                            <a:schemeClr val="lt1"/>
                          </a:solidFill>
                          <a:latin typeface="Trebuchet MS"/>
                          <a:ea typeface="Trebuchet MS"/>
                          <a:cs typeface="Trebuchet MS"/>
                          <a:sym typeface="Trebuchet MS"/>
                        </a:rPr>
                        <a:t>Hazard</a:t>
                      </a:r>
                      <a:endParaRPr/>
                    </a:p>
                  </a:txBody>
                  <a:tcPr marT="45725" marB="45725" marR="91450" marL="91450">
                    <a:solidFill>
                      <a:schemeClr val="accent1"/>
                    </a:solidFill>
                  </a:tcPr>
                </a:tc>
                <a:tc gridSpan="6">
                  <a:txBody>
                    <a:bodyPr/>
                    <a:lstStyle/>
                    <a:p>
                      <a:pPr indent="0" lvl="0" marL="0" marR="0" rtl="0" algn="ctr">
                        <a:lnSpc>
                          <a:spcPct val="100000"/>
                        </a:lnSpc>
                        <a:spcBef>
                          <a:spcPts val="0"/>
                        </a:spcBef>
                        <a:spcAft>
                          <a:spcPts val="0"/>
                        </a:spcAft>
                        <a:buNone/>
                      </a:pPr>
                      <a:r>
                        <a:rPr lang="en-MT" sz="1200" u="none" cap="none" strike="noStrike">
                          <a:solidFill>
                            <a:schemeClr val="lt1"/>
                          </a:solidFill>
                          <a:latin typeface="Trebuchet MS"/>
                          <a:ea typeface="Trebuchet MS"/>
                          <a:cs typeface="Trebuchet MS"/>
                          <a:sym typeface="Trebuchet MS"/>
                        </a:rPr>
                        <a:t>Urban Systems</a:t>
                      </a:r>
                      <a:endParaRPr/>
                    </a:p>
                  </a:txBody>
                  <a:tcPr marT="45725" marB="45725" marR="91450" marL="91450">
                    <a:solidFill>
                      <a:schemeClr val="accent1"/>
                    </a:solidFill>
                  </a:tcPr>
                </a:tc>
                <a:tc hMerge="1"/>
                <a:tc hMerge="1"/>
                <a:tc hMerge="1"/>
                <a:tc hMerge="1"/>
                <a:tc hMerge="1"/>
              </a:tr>
              <a:tr h="381800">
                <a:tc vMerge="1"/>
                <a:tc gridSpan="2">
                  <a:txBody>
                    <a:bodyPr/>
                    <a:lstStyle/>
                    <a:p>
                      <a:pPr indent="0" lvl="0" marL="0" marR="0" rtl="0" algn="ctr">
                        <a:lnSpc>
                          <a:spcPct val="100000"/>
                        </a:lnSpc>
                        <a:spcBef>
                          <a:spcPts val="0"/>
                        </a:spcBef>
                        <a:spcAft>
                          <a:spcPts val="0"/>
                        </a:spcAft>
                        <a:buNone/>
                      </a:pPr>
                      <a:r>
                        <a:rPr lang="en-MT" sz="1200" u="none" cap="none" strike="noStrike">
                          <a:solidFill>
                            <a:schemeClr val="lt1"/>
                          </a:solidFill>
                          <a:latin typeface="Trebuchet MS"/>
                          <a:ea typeface="Trebuchet MS"/>
                          <a:cs typeface="Trebuchet MS"/>
                          <a:sym typeface="Trebuchet MS"/>
                        </a:rPr>
                        <a:t>Built environment</a:t>
                      </a:r>
                      <a:endParaRPr/>
                    </a:p>
                  </a:txBody>
                  <a:tcPr marT="45725" marB="45725" marR="91450" marL="91450" anchor="ctr">
                    <a:solidFill>
                      <a:schemeClr val="accent1"/>
                    </a:solidFill>
                  </a:tcPr>
                </a:tc>
                <a:tc hMerge="1"/>
                <a:tc gridSpan="2">
                  <a:txBody>
                    <a:bodyPr/>
                    <a:lstStyle/>
                    <a:p>
                      <a:pPr indent="0" lvl="0" marL="0" marR="0" rtl="0" algn="ctr">
                        <a:lnSpc>
                          <a:spcPct val="100000"/>
                        </a:lnSpc>
                        <a:spcBef>
                          <a:spcPts val="0"/>
                        </a:spcBef>
                        <a:spcAft>
                          <a:spcPts val="0"/>
                        </a:spcAft>
                        <a:buNone/>
                      </a:pPr>
                      <a:r>
                        <a:rPr lang="en-MT" sz="1200" u="none" cap="none" strike="noStrike">
                          <a:solidFill>
                            <a:schemeClr val="lt1"/>
                          </a:solidFill>
                          <a:latin typeface="Trebuchet MS"/>
                          <a:ea typeface="Trebuchet MS"/>
                          <a:cs typeface="Trebuchet MS"/>
                          <a:sym typeface="Trebuchet MS"/>
                        </a:rPr>
                        <a:t>Health</a:t>
                      </a:r>
                      <a:endParaRPr/>
                    </a:p>
                  </a:txBody>
                  <a:tcPr marT="45725" marB="45725" marR="91450" marL="91450" anchor="ctr">
                    <a:solidFill>
                      <a:schemeClr val="accent1"/>
                    </a:solidFill>
                  </a:tcPr>
                </a:tc>
                <a:tc hMerge="1"/>
                <a:tc gridSpan="2">
                  <a:txBody>
                    <a:bodyPr/>
                    <a:lstStyle/>
                    <a:p>
                      <a:pPr indent="0" lvl="0" marL="0" marR="0" rtl="0" algn="ctr">
                        <a:lnSpc>
                          <a:spcPct val="100000"/>
                        </a:lnSpc>
                        <a:spcBef>
                          <a:spcPts val="0"/>
                        </a:spcBef>
                        <a:spcAft>
                          <a:spcPts val="0"/>
                        </a:spcAft>
                        <a:buNone/>
                      </a:pPr>
                      <a:r>
                        <a:rPr lang="en-MT" sz="1200" u="none" cap="none" strike="noStrike">
                          <a:solidFill>
                            <a:schemeClr val="lt1"/>
                          </a:solidFill>
                          <a:latin typeface="Trebuchet MS"/>
                          <a:ea typeface="Trebuchet MS"/>
                          <a:cs typeface="Trebuchet MS"/>
                          <a:sym typeface="Trebuchet MS"/>
                        </a:rPr>
                        <a:t>Transport</a:t>
                      </a:r>
                      <a:endParaRPr sz="1400" u="none" cap="none" strike="noStrike">
                        <a:solidFill>
                          <a:schemeClr val="lt1"/>
                        </a:solidFill>
                      </a:endParaRPr>
                    </a:p>
                  </a:txBody>
                  <a:tcPr marT="45725" marB="45725" marR="91450" marL="91450" anchor="ctr">
                    <a:solidFill>
                      <a:schemeClr val="accent1"/>
                    </a:solidFill>
                  </a:tcPr>
                </a:tc>
                <a:tc hMerge="1"/>
              </a:tr>
              <a:tr h="381800">
                <a:tc vMerge="1"/>
                <a:tc gridSpan="6">
                  <a:txBody>
                    <a:bodyPr/>
                    <a:lstStyle/>
                    <a:p>
                      <a:pPr indent="0" lvl="0" marL="0" marR="0" rtl="0" algn="ctr">
                        <a:lnSpc>
                          <a:spcPct val="100000"/>
                        </a:lnSpc>
                        <a:spcBef>
                          <a:spcPts val="0"/>
                        </a:spcBef>
                        <a:spcAft>
                          <a:spcPts val="0"/>
                        </a:spcAft>
                        <a:buNone/>
                      </a:pPr>
                      <a:r>
                        <a:rPr lang="en-MT" sz="1200" u="none" cap="none" strike="noStrike">
                          <a:solidFill>
                            <a:schemeClr val="lt1"/>
                          </a:solidFill>
                          <a:latin typeface="Trebuchet MS"/>
                          <a:ea typeface="Trebuchet MS"/>
                          <a:cs typeface="Trebuchet MS"/>
                          <a:sym typeface="Trebuchet MS"/>
                        </a:rPr>
                        <a:t>Exposed Elements</a:t>
                      </a:r>
                      <a:endParaRPr sz="1200" u="none" cap="none" strike="noStrike">
                        <a:solidFill>
                          <a:schemeClr val="lt1"/>
                        </a:solidFill>
                        <a:latin typeface="Trebuchet MS"/>
                        <a:ea typeface="Trebuchet MS"/>
                        <a:cs typeface="Trebuchet MS"/>
                        <a:sym typeface="Trebuchet MS"/>
                      </a:endParaRPr>
                    </a:p>
                  </a:txBody>
                  <a:tcPr marT="45725" marB="45725" marR="91450" marL="91450">
                    <a:solidFill>
                      <a:schemeClr val="accent1"/>
                    </a:solidFill>
                  </a:tcPr>
                </a:tc>
                <a:tc hMerge="1"/>
                <a:tc hMerge="1"/>
                <a:tc hMerge="1"/>
                <a:tc hMerge="1"/>
                <a:tc hMerge="1"/>
              </a:tr>
              <a:tr h="381800">
                <a:tc vMerge="1"/>
                <a:tc>
                  <a:txBody>
                    <a:bodyPr/>
                    <a:lstStyle/>
                    <a:p>
                      <a:pPr indent="0" lvl="0" marL="0" marR="0" rtl="0" algn="ctr">
                        <a:lnSpc>
                          <a:spcPct val="100000"/>
                        </a:lnSpc>
                        <a:spcBef>
                          <a:spcPts val="0"/>
                        </a:spcBef>
                        <a:spcAft>
                          <a:spcPts val="0"/>
                        </a:spcAft>
                        <a:buNone/>
                      </a:pPr>
                      <a:r>
                        <a:rPr lang="en-MT" sz="1200" u="none" cap="none" strike="noStrike">
                          <a:latin typeface="Trebuchet MS"/>
                          <a:ea typeface="Trebuchet MS"/>
                          <a:cs typeface="Trebuchet MS"/>
                          <a:sym typeface="Trebuchet MS"/>
                        </a:rPr>
                        <a:t>Residential buildings</a:t>
                      </a:r>
                      <a:endParaRPr/>
                    </a:p>
                  </a:txBody>
                  <a:tcPr marT="45725" marB="45725" marR="91450" marL="91450">
                    <a:solidFill>
                      <a:srgbClr val="FFFF00"/>
                    </a:solidFill>
                  </a:tcPr>
                </a:tc>
                <a:tc>
                  <a:txBody>
                    <a:bodyPr/>
                    <a:lstStyle/>
                    <a:p>
                      <a:pPr indent="0" lvl="0" marL="0" marR="0" rtl="0" algn="ctr">
                        <a:lnSpc>
                          <a:spcPct val="100000"/>
                        </a:lnSpc>
                        <a:spcBef>
                          <a:spcPts val="0"/>
                        </a:spcBef>
                        <a:spcAft>
                          <a:spcPts val="0"/>
                        </a:spcAft>
                        <a:buNone/>
                      </a:pPr>
                      <a:r>
                        <a:rPr lang="en-MT" sz="1200" u="none" cap="none" strike="noStrike">
                          <a:latin typeface="Trebuchet MS"/>
                          <a:ea typeface="Trebuchet MS"/>
                          <a:cs typeface="Trebuchet MS"/>
                          <a:sym typeface="Trebuchet MS"/>
                        </a:rPr>
                        <a:t>Public buildings</a:t>
                      </a:r>
                      <a:endParaRPr/>
                    </a:p>
                  </a:txBody>
                  <a:tcPr marT="45725" marB="45725" marR="91450" marL="91450">
                    <a:solidFill>
                      <a:srgbClr val="FFFF00"/>
                    </a:solidFill>
                  </a:tcPr>
                </a:tc>
                <a:tc>
                  <a:txBody>
                    <a:bodyPr/>
                    <a:lstStyle/>
                    <a:p>
                      <a:pPr indent="0" lvl="0" marL="0" marR="0" rtl="0" algn="ctr">
                        <a:lnSpc>
                          <a:spcPct val="100000"/>
                        </a:lnSpc>
                        <a:spcBef>
                          <a:spcPts val="0"/>
                        </a:spcBef>
                        <a:spcAft>
                          <a:spcPts val="0"/>
                        </a:spcAft>
                        <a:buNone/>
                      </a:pPr>
                      <a:r>
                        <a:rPr lang="en-MT" sz="1200" u="none" cap="none" strike="noStrike">
                          <a:latin typeface="Trebuchet MS"/>
                          <a:ea typeface="Trebuchet MS"/>
                          <a:cs typeface="Trebuchet MS"/>
                          <a:sym typeface="Trebuchet MS"/>
                        </a:rPr>
                        <a:t>Population</a:t>
                      </a:r>
                      <a:endParaRPr/>
                    </a:p>
                  </a:txBody>
                  <a:tcPr marT="45725" marB="45725" marR="91450" marL="91450">
                    <a:solidFill>
                      <a:srgbClr val="FFFF00"/>
                    </a:solidFill>
                  </a:tcPr>
                </a:tc>
                <a:tc>
                  <a:txBody>
                    <a:bodyPr/>
                    <a:lstStyle/>
                    <a:p>
                      <a:pPr indent="0" lvl="0" marL="0" marR="0" rtl="0" algn="ctr">
                        <a:lnSpc>
                          <a:spcPct val="100000"/>
                        </a:lnSpc>
                        <a:spcBef>
                          <a:spcPts val="0"/>
                        </a:spcBef>
                        <a:spcAft>
                          <a:spcPts val="0"/>
                        </a:spcAft>
                        <a:buNone/>
                      </a:pPr>
                      <a:r>
                        <a:rPr lang="en-MT" sz="1200" u="none" cap="none" strike="noStrike">
                          <a:latin typeface="Trebuchet MS"/>
                          <a:ea typeface="Trebuchet MS"/>
                          <a:cs typeface="Trebuchet MS"/>
                          <a:sym typeface="Trebuchet MS"/>
                        </a:rPr>
                        <a:t>Health Care Facilities</a:t>
                      </a:r>
                      <a:endParaRPr/>
                    </a:p>
                  </a:txBody>
                  <a:tcPr marT="45725" marB="45725" marR="91450" marL="91450">
                    <a:solidFill>
                      <a:srgbClr val="FFFF00"/>
                    </a:solidFill>
                  </a:tcPr>
                </a:tc>
                <a:tc>
                  <a:txBody>
                    <a:bodyPr/>
                    <a:lstStyle/>
                    <a:p>
                      <a:pPr indent="0" lvl="0" marL="0" marR="0" rtl="0" algn="ctr">
                        <a:lnSpc>
                          <a:spcPct val="100000"/>
                        </a:lnSpc>
                        <a:spcBef>
                          <a:spcPts val="0"/>
                        </a:spcBef>
                        <a:spcAft>
                          <a:spcPts val="0"/>
                        </a:spcAft>
                        <a:buNone/>
                      </a:pPr>
                      <a:r>
                        <a:rPr lang="en-MT" sz="1200" u="none" cap="none" strike="noStrike">
                          <a:latin typeface="Trebuchet MS"/>
                          <a:ea typeface="Trebuchet MS"/>
                          <a:cs typeface="Trebuchet MS"/>
                          <a:sym typeface="Trebuchet MS"/>
                        </a:rPr>
                        <a:t>Road Network</a:t>
                      </a:r>
                      <a:endParaRPr/>
                    </a:p>
                  </a:txBody>
                  <a:tcPr marT="45725" marB="45725" marR="91450" marL="91450">
                    <a:solidFill>
                      <a:srgbClr val="FFFF00"/>
                    </a:solidFill>
                  </a:tcPr>
                </a:tc>
                <a:tc>
                  <a:txBody>
                    <a:bodyPr/>
                    <a:lstStyle/>
                    <a:p>
                      <a:pPr indent="0" lvl="0" marL="0" marR="0" rtl="0" algn="ctr">
                        <a:lnSpc>
                          <a:spcPct val="100000"/>
                        </a:lnSpc>
                        <a:spcBef>
                          <a:spcPts val="0"/>
                        </a:spcBef>
                        <a:spcAft>
                          <a:spcPts val="0"/>
                        </a:spcAft>
                        <a:buNone/>
                      </a:pPr>
                      <a:r>
                        <a:rPr lang="en-MT" sz="1200" u="none" cap="none" strike="noStrike">
                          <a:latin typeface="Trebuchet MS"/>
                          <a:ea typeface="Trebuchet MS"/>
                          <a:cs typeface="Trebuchet MS"/>
                          <a:sym typeface="Trebuchet MS"/>
                        </a:rPr>
                        <a:t>Rail Network.</a:t>
                      </a:r>
                      <a:endParaRPr/>
                    </a:p>
                  </a:txBody>
                  <a:tcPr marT="45725" marB="45725" marR="91450" marL="91450">
                    <a:solidFill>
                      <a:srgbClr val="FFFF00"/>
                    </a:solidFill>
                  </a:tcPr>
                </a:tc>
              </a:tr>
              <a:tr h="509075">
                <a:tc>
                  <a:txBody>
                    <a:bodyPr/>
                    <a:lstStyle/>
                    <a:p>
                      <a:pPr indent="0" lvl="0" marL="0" marR="0" rtl="0" algn="ctr">
                        <a:lnSpc>
                          <a:spcPct val="100000"/>
                        </a:lnSpc>
                        <a:spcBef>
                          <a:spcPts val="0"/>
                        </a:spcBef>
                        <a:spcAft>
                          <a:spcPts val="0"/>
                        </a:spcAft>
                        <a:buNone/>
                      </a:pPr>
                      <a:r>
                        <a:rPr lang="en-MT" sz="1200" u="none" cap="none" strike="noStrike">
                          <a:solidFill>
                            <a:schemeClr val="lt1"/>
                          </a:solidFill>
                          <a:latin typeface="Trebuchet MS"/>
                          <a:ea typeface="Trebuchet MS"/>
                          <a:cs typeface="Trebuchet MS"/>
                          <a:sym typeface="Trebuchet MS"/>
                        </a:rPr>
                        <a:t>Extreme Heat</a:t>
                      </a:r>
                      <a:endParaRPr/>
                    </a:p>
                  </a:txBody>
                  <a:tcPr marT="45725" marB="45725" marR="91450" marL="91450">
                    <a:solidFill>
                      <a:schemeClr val="accent6"/>
                    </a:solidFill>
                  </a:tcPr>
                </a:tc>
                <a:tc>
                  <a:txBody>
                    <a:bodyPr/>
                    <a:lstStyle/>
                    <a:p>
                      <a:pPr indent="0" lvl="0" marL="0" marR="0" rtl="0" algn="ctr">
                        <a:lnSpc>
                          <a:spcPct val="100000"/>
                        </a:lnSpc>
                        <a:spcBef>
                          <a:spcPts val="0"/>
                        </a:spcBef>
                        <a:spcAft>
                          <a:spcPts val="0"/>
                        </a:spcAft>
                        <a:buNone/>
                      </a:pPr>
                      <a:r>
                        <a:rPr lang="en-MT" sz="1200" u="none" cap="none" strike="noStrike">
                          <a:solidFill>
                            <a:schemeClr val="lt1"/>
                          </a:solidFill>
                          <a:latin typeface="Trebuchet MS"/>
                          <a:ea typeface="Trebuchet MS"/>
                          <a:cs typeface="Trebuchet MS"/>
                          <a:sym typeface="Trebuchet MS"/>
                        </a:rPr>
                        <a:t>Risk Category</a:t>
                      </a:r>
                      <a:endParaRPr/>
                    </a:p>
                    <a:p>
                      <a:pPr indent="0" lvl="0" marL="0" marR="0" rtl="0" algn="ctr">
                        <a:lnSpc>
                          <a:spcPct val="100000"/>
                        </a:lnSpc>
                        <a:spcBef>
                          <a:spcPts val="0"/>
                        </a:spcBef>
                        <a:spcAft>
                          <a:spcPts val="0"/>
                        </a:spcAft>
                        <a:buNone/>
                      </a:pPr>
                      <a:r>
                        <a:rPr lang="en-MT" sz="1200" u="none" cap="none" strike="noStrike">
                          <a:solidFill>
                            <a:schemeClr val="lt1"/>
                          </a:solidFill>
                          <a:latin typeface="Trebuchet MS"/>
                          <a:ea typeface="Trebuchet MS"/>
                          <a:cs typeface="Trebuchet MS"/>
                          <a:sym typeface="Trebuchet MS"/>
                        </a:rPr>
                        <a:t>1</a:t>
                      </a:r>
                      <a:endParaRPr/>
                    </a:p>
                  </a:txBody>
                  <a:tcPr marT="45725" marB="45725" marR="91450" marL="91450">
                    <a:solidFill>
                      <a:srgbClr val="FFC000"/>
                    </a:solidFill>
                  </a:tcPr>
                </a:tc>
                <a:tc>
                  <a:txBody>
                    <a:bodyPr/>
                    <a:lstStyle/>
                    <a:p>
                      <a:pPr indent="0" lvl="0" marL="0" marR="0" rtl="0" algn="ctr">
                        <a:lnSpc>
                          <a:spcPct val="100000"/>
                        </a:lnSpc>
                        <a:spcBef>
                          <a:spcPts val="0"/>
                        </a:spcBef>
                        <a:spcAft>
                          <a:spcPts val="0"/>
                        </a:spcAft>
                        <a:buNone/>
                      </a:pPr>
                      <a:r>
                        <a:rPr lang="en-MT" sz="1200" u="none" cap="none" strike="noStrike">
                          <a:solidFill>
                            <a:schemeClr val="lt1"/>
                          </a:solidFill>
                          <a:latin typeface="Trebuchet MS"/>
                          <a:ea typeface="Trebuchet MS"/>
                          <a:cs typeface="Trebuchet MS"/>
                          <a:sym typeface="Trebuchet MS"/>
                        </a:rPr>
                        <a:t>Risk Category</a:t>
                      </a:r>
                      <a:endParaRPr/>
                    </a:p>
                    <a:p>
                      <a:pPr indent="0" lvl="0" marL="0" marR="0" rtl="0" algn="ctr">
                        <a:lnSpc>
                          <a:spcPct val="100000"/>
                        </a:lnSpc>
                        <a:spcBef>
                          <a:spcPts val="0"/>
                        </a:spcBef>
                        <a:spcAft>
                          <a:spcPts val="0"/>
                        </a:spcAft>
                        <a:buNone/>
                      </a:pPr>
                      <a:r>
                        <a:rPr lang="en-MT" sz="1200" u="none" cap="none" strike="noStrike">
                          <a:solidFill>
                            <a:schemeClr val="lt1"/>
                          </a:solidFill>
                          <a:latin typeface="Trebuchet MS"/>
                          <a:ea typeface="Trebuchet MS"/>
                          <a:cs typeface="Trebuchet MS"/>
                          <a:sym typeface="Trebuchet MS"/>
                        </a:rPr>
                        <a:t>2</a:t>
                      </a:r>
                      <a:endParaRPr/>
                    </a:p>
                  </a:txBody>
                  <a:tcPr marT="45725" marB="45725" marR="91450" marL="91450">
                    <a:solidFill>
                      <a:srgbClr val="FFC000"/>
                    </a:solidFill>
                  </a:tcPr>
                </a:tc>
                <a:tc>
                  <a:txBody>
                    <a:bodyPr/>
                    <a:lstStyle/>
                    <a:p>
                      <a:pPr indent="0" lvl="0" marL="0" marR="0" rtl="0" algn="ctr">
                        <a:lnSpc>
                          <a:spcPct val="100000"/>
                        </a:lnSpc>
                        <a:spcBef>
                          <a:spcPts val="0"/>
                        </a:spcBef>
                        <a:spcAft>
                          <a:spcPts val="0"/>
                        </a:spcAft>
                        <a:buNone/>
                      </a:pPr>
                      <a:r>
                        <a:rPr lang="en-MT" sz="1200" u="none" cap="none" strike="noStrike">
                          <a:solidFill>
                            <a:schemeClr val="lt1"/>
                          </a:solidFill>
                          <a:latin typeface="Trebuchet MS"/>
                          <a:ea typeface="Trebuchet MS"/>
                          <a:cs typeface="Trebuchet MS"/>
                          <a:sym typeface="Trebuchet MS"/>
                        </a:rPr>
                        <a:t>Risk Category</a:t>
                      </a:r>
                      <a:endParaRPr/>
                    </a:p>
                    <a:p>
                      <a:pPr indent="0" lvl="0" marL="0" marR="0" rtl="0" algn="ctr">
                        <a:lnSpc>
                          <a:spcPct val="100000"/>
                        </a:lnSpc>
                        <a:spcBef>
                          <a:spcPts val="0"/>
                        </a:spcBef>
                        <a:spcAft>
                          <a:spcPts val="0"/>
                        </a:spcAft>
                        <a:buNone/>
                      </a:pPr>
                      <a:r>
                        <a:rPr lang="en-MT" sz="1200" u="none" cap="none" strike="noStrike">
                          <a:solidFill>
                            <a:schemeClr val="lt1"/>
                          </a:solidFill>
                          <a:latin typeface="Trebuchet MS"/>
                          <a:ea typeface="Trebuchet MS"/>
                          <a:cs typeface="Trebuchet MS"/>
                          <a:sym typeface="Trebuchet MS"/>
                        </a:rPr>
                        <a:t>3</a:t>
                      </a:r>
                      <a:endParaRPr/>
                    </a:p>
                  </a:txBody>
                  <a:tcPr marT="45725" marB="45725" marR="91450" marL="91450">
                    <a:solidFill>
                      <a:srgbClr val="FFC000"/>
                    </a:solidFill>
                  </a:tcPr>
                </a:tc>
                <a:tc>
                  <a:txBody>
                    <a:bodyPr/>
                    <a:lstStyle/>
                    <a:p>
                      <a:pPr indent="0" lvl="0" marL="0" marR="0" rtl="0" algn="ctr">
                        <a:lnSpc>
                          <a:spcPct val="100000"/>
                        </a:lnSpc>
                        <a:spcBef>
                          <a:spcPts val="0"/>
                        </a:spcBef>
                        <a:spcAft>
                          <a:spcPts val="0"/>
                        </a:spcAft>
                        <a:buNone/>
                      </a:pPr>
                      <a:r>
                        <a:rPr lang="en-MT" sz="1200" u="none" cap="none" strike="noStrike">
                          <a:solidFill>
                            <a:schemeClr val="lt1"/>
                          </a:solidFill>
                          <a:latin typeface="Trebuchet MS"/>
                          <a:ea typeface="Trebuchet MS"/>
                          <a:cs typeface="Trebuchet MS"/>
                          <a:sym typeface="Trebuchet MS"/>
                        </a:rPr>
                        <a:t>Risk Category</a:t>
                      </a:r>
                      <a:endParaRPr/>
                    </a:p>
                    <a:p>
                      <a:pPr indent="0" lvl="0" marL="0" marR="0" rtl="0" algn="ctr">
                        <a:lnSpc>
                          <a:spcPct val="100000"/>
                        </a:lnSpc>
                        <a:spcBef>
                          <a:spcPts val="0"/>
                        </a:spcBef>
                        <a:spcAft>
                          <a:spcPts val="0"/>
                        </a:spcAft>
                        <a:buNone/>
                      </a:pPr>
                      <a:r>
                        <a:rPr lang="en-MT" sz="1200" u="none" cap="none" strike="noStrike">
                          <a:solidFill>
                            <a:schemeClr val="lt1"/>
                          </a:solidFill>
                          <a:latin typeface="Trebuchet MS"/>
                          <a:ea typeface="Trebuchet MS"/>
                          <a:cs typeface="Trebuchet MS"/>
                          <a:sym typeface="Trebuchet MS"/>
                        </a:rPr>
                        <a:t>4</a:t>
                      </a:r>
                      <a:endParaRPr/>
                    </a:p>
                  </a:txBody>
                  <a:tcPr marT="45725" marB="45725" marR="91450" marL="91450">
                    <a:solidFill>
                      <a:srgbClr val="FFC000"/>
                    </a:solidFill>
                  </a:tcPr>
                </a:tc>
                <a:tc>
                  <a:txBody>
                    <a:bodyPr/>
                    <a:lstStyle/>
                    <a:p>
                      <a:pPr indent="0" lvl="0" marL="0" marR="0" rtl="0" algn="ctr">
                        <a:lnSpc>
                          <a:spcPct val="100000"/>
                        </a:lnSpc>
                        <a:spcBef>
                          <a:spcPts val="0"/>
                        </a:spcBef>
                        <a:spcAft>
                          <a:spcPts val="0"/>
                        </a:spcAft>
                        <a:buNone/>
                      </a:pPr>
                      <a:r>
                        <a:rPr lang="en-MT" sz="1200" u="none" cap="none" strike="noStrike">
                          <a:solidFill>
                            <a:schemeClr val="lt1"/>
                          </a:solidFill>
                          <a:latin typeface="Trebuchet MS"/>
                          <a:ea typeface="Trebuchet MS"/>
                          <a:cs typeface="Trebuchet MS"/>
                          <a:sym typeface="Trebuchet MS"/>
                        </a:rPr>
                        <a:t>Risk Category</a:t>
                      </a:r>
                      <a:endParaRPr/>
                    </a:p>
                    <a:p>
                      <a:pPr indent="0" lvl="0" marL="0" marR="0" rtl="0" algn="ctr">
                        <a:lnSpc>
                          <a:spcPct val="100000"/>
                        </a:lnSpc>
                        <a:spcBef>
                          <a:spcPts val="0"/>
                        </a:spcBef>
                        <a:spcAft>
                          <a:spcPts val="0"/>
                        </a:spcAft>
                        <a:buNone/>
                      </a:pPr>
                      <a:r>
                        <a:rPr lang="en-MT" sz="1200" u="none" cap="none" strike="noStrike">
                          <a:solidFill>
                            <a:schemeClr val="lt1"/>
                          </a:solidFill>
                          <a:latin typeface="Trebuchet MS"/>
                          <a:ea typeface="Trebuchet MS"/>
                          <a:cs typeface="Trebuchet MS"/>
                          <a:sym typeface="Trebuchet MS"/>
                        </a:rPr>
                        <a:t>5</a:t>
                      </a:r>
                      <a:endParaRPr/>
                    </a:p>
                  </a:txBody>
                  <a:tcPr marT="45725" marB="45725" marR="91450" marL="91450">
                    <a:solidFill>
                      <a:srgbClr val="FFC000"/>
                    </a:solidFill>
                  </a:tcPr>
                </a:tc>
                <a:tc>
                  <a:txBody>
                    <a:bodyPr/>
                    <a:lstStyle/>
                    <a:p>
                      <a:pPr indent="0" lvl="0" marL="0" marR="0" rtl="0" algn="ctr">
                        <a:lnSpc>
                          <a:spcPct val="100000"/>
                        </a:lnSpc>
                        <a:spcBef>
                          <a:spcPts val="0"/>
                        </a:spcBef>
                        <a:spcAft>
                          <a:spcPts val="0"/>
                        </a:spcAft>
                        <a:buNone/>
                      </a:pPr>
                      <a:r>
                        <a:rPr lang="en-MT" sz="1200" u="none" cap="none" strike="noStrike">
                          <a:solidFill>
                            <a:schemeClr val="lt1"/>
                          </a:solidFill>
                          <a:latin typeface="Trebuchet MS"/>
                          <a:ea typeface="Trebuchet MS"/>
                          <a:cs typeface="Trebuchet MS"/>
                          <a:sym typeface="Trebuchet MS"/>
                        </a:rPr>
                        <a:t>Risk Category</a:t>
                      </a:r>
                      <a:endParaRPr/>
                    </a:p>
                    <a:p>
                      <a:pPr indent="0" lvl="0" marL="0" marR="0" rtl="0" algn="ctr">
                        <a:lnSpc>
                          <a:spcPct val="100000"/>
                        </a:lnSpc>
                        <a:spcBef>
                          <a:spcPts val="0"/>
                        </a:spcBef>
                        <a:spcAft>
                          <a:spcPts val="0"/>
                        </a:spcAft>
                        <a:buNone/>
                      </a:pPr>
                      <a:r>
                        <a:rPr lang="en-MT" sz="1200" u="none" cap="none" strike="noStrike">
                          <a:solidFill>
                            <a:schemeClr val="lt1"/>
                          </a:solidFill>
                          <a:latin typeface="Trebuchet MS"/>
                          <a:ea typeface="Trebuchet MS"/>
                          <a:cs typeface="Trebuchet MS"/>
                          <a:sym typeface="Trebuchet MS"/>
                        </a:rPr>
                        <a:t>6</a:t>
                      </a:r>
                      <a:endParaRPr/>
                    </a:p>
                  </a:txBody>
                  <a:tcPr marT="45725" marB="45725" marR="91450" marL="91450">
                    <a:solidFill>
                      <a:srgbClr val="FFC000"/>
                    </a:solidFill>
                  </a:tcPr>
                </a:tc>
              </a:tr>
              <a:tr h="509075">
                <a:tc>
                  <a:txBody>
                    <a:bodyPr/>
                    <a:lstStyle/>
                    <a:p>
                      <a:pPr indent="0" lvl="0" marL="0" marR="0" rtl="0" algn="ctr">
                        <a:lnSpc>
                          <a:spcPct val="100000"/>
                        </a:lnSpc>
                        <a:spcBef>
                          <a:spcPts val="0"/>
                        </a:spcBef>
                        <a:spcAft>
                          <a:spcPts val="0"/>
                        </a:spcAft>
                        <a:buNone/>
                      </a:pPr>
                      <a:r>
                        <a:rPr lang="en-MT" sz="1200" u="none" cap="none" strike="noStrike">
                          <a:solidFill>
                            <a:schemeClr val="lt1"/>
                          </a:solidFill>
                          <a:latin typeface="Trebuchet MS"/>
                          <a:ea typeface="Trebuchet MS"/>
                          <a:cs typeface="Trebuchet MS"/>
                          <a:sym typeface="Trebuchet MS"/>
                        </a:rPr>
                        <a:t>Heavy Precipitation</a:t>
                      </a:r>
                      <a:endParaRPr/>
                    </a:p>
                  </a:txBody>
                  <a:tcPr marT="45725" marB="45725" marR="91450" marL="91450">
                    <a:solidFill>
                      <a:schemeClr val="accent6"/>
                    </a:solidFill>
                  </a:tcPr>
                </a:tc>
                <a:tc>
                  <a:txBody>
                    <a:bodyPr/>
                    <a:lstStyle/>
                    <a:p>
                      <a:pPr indent="0" lvl="0" marL="0" marR="0" rtl="0" algn="ctr">
                        <a:lnSpc>
                          <a:spcPct val="100000"/>
                        </a:lnSpc>
                        <a:spcBef>
                          <a:spcPts val="0"/>
                        </a:spcBef>
                        <a:spcAft>
                          <a:spcPts val="0"/>
                        </a:spcAft>
                        <a:buNone/>
                      </a:pPr>
                      <a:r>
                        <a:rPr lang="en-MT" sz="1200" u="none" cap="none" strike="noStrike">
                          <a:solidFill>
                            <a:schemeClr val="lt1"/>
                          </a:solidFill>
                          <a:latin typeface="Trebuchet MS"/>
                          <a:ea typeface="Trebuchet MS"/>
                          <a:cs typeface="Trebuchet MS"/>
                          <a:sym typeface="Trebuchet MS"/>
                        </a:rPr>
                        <a:t>Risk Category</a:t>
                      </a:r>
                      <a:endParaRPr/>
                    </a:p>
                    <a:p>
                      <a:pPr indent="0" lvl="0" marL="0" marR="0" rtl="0" algn="ctr">
                        <a:lnSpc>
                          <a:spcPct val="100000"/>
                        </a:lnSpc>
                        <a:spcBef>
                          <a:spcPts val="0"/>
                        </a:spcBef>
                        <a:spcAft>
                          <a:spcPts val="0"/>
                        </a:spcAft>
                        <a:buNone/>
                      </a:pPr>
                      <a:r>
                        <a:rPr lang="en-MT" sz="1200" u="none" cap="none" strike="noStrike">
                          <a:solidFill>
                            <a:schemeClr val="lt1"/>
                          </a:solidFill>
                          <a:latin typeface="Trebuchet MS"/>
                          <a:ea typeface="Trebuchet MS"/>
                          <a:cs typeface="Trebuchet MS"/>
                          <a:sym typeface="Trebuchet MS"/>
                        </a:rPr>
                        <a:t>7</a:t>
                      </a:r>
                      <a:endParaRPr/>
                    </a:p>
                  </a:txBody>
                  <a:tcPr marT="45725" marB="45725" marR="91450" marL="91450">
                    <a:solidFill>
                      <a:srgbClr val="FFC000"/>
                    </a:solidFill>
                  </a:tcPr>
                </a:tc>
                <a:tc>
                  <a:txBody>
                    <a:bodyPr/>
                    <a:lstStyle/>
                    <a:p>
                      <a:pPr indent="0" lvl="0" marL="0" marR="0" rtl="0" algn="ctr">
                        <a:lnSpc>
                          <a:spcPct val="100000"/>
                        </a:lnSpc>
                        <a:spcBef>
                          <a:spcPts val="0"/>
                        </a:spcBef>
                        <a:spcAft>
                          <a:spcPts val="0"/>
                        </a:spcAft>
                        <a:buNone/>
                      </a:pPr>
                      <a:r>
                        <a:rPr lang="en-MT" sz="1200" u="none" cap="none" strike="noStrike">
                          <a:solidFill>
                            <a:schemeClr val="lt1"/>
                          </a:solidFill>
                          <a:latin typeface="Trebuchet MS"/>
                          <a:ea typeface="Trebuchet MS"/>
                          <a:cs typeface="Trebuchet MS"/>
                          <a:sym typeface="Trebuchet MS"/>
                        </a:rPr>
                        <a:t>Risk Category</a:t>
                      </a:r>
                      <a:endParaRPr/>
                    </a:p>
                    <a:p>
                      <a:pPr indent="0" lvl="0" marL="0" marR="0" rtl="0" algn="ctr">
                        <a:lnSpc>
                          <a:spcPct val="100000"/>
                        </a:lnSpc>
                        <a:spcBef>
                          <a:spcPts val="0"/>
                        </a:spcBef>
                        <a:spcAft>
                          <a:spcPts val="0"/>
                        </a:spcAft>
                        <a:buNone/>
                      </a:pPr>
                      <a:r>
                        <a:rPr lang="en-MT" sz="1200" u="none" cap="none" strike="noStrike">
                          <a:solidFill>
                            <a:schemeClr val="lt1"/>
                          </a:solidFill>
                          <a:latin typeface="Trebuchet MS"/>
                          <a:ea typeface="Trebuchet MS"/>
                          <a:cs typeface="Trebuchet MS"/>
                          <a:sym typeface="Trebuchet MS"/>
                        </a:rPr>
                        <a:t>8</a:t>
                      </a:r>
                      <a:endParaRPr/>
                    </a:p>
                  </a:txBody>
                  <a:tcPr marT="45725" marB="45725" marR="91450" marL="91450">
                    <a:solidFill>
                      <a:srgbClr val="FFC000"/>
                    </a:solidFill>
                  </a:tcPr>
                </a:tc>
                <a:tc>
                  <a:txBody>
                    <a:bodyPr/>
                    <a:lstStyle/>
                    <a:p>
                      <a:pPr indent="0" lvl="0" marL="0" marR="0" rtl="0" algn="ctr">
                        <a:lnSpc>
                          <a:spcPct val="100000"/>
                        </a:lnSpc>
                        <a:spcBef>
                          <a:spcPts val="0"/>
                        </a:spcBef>
                        <a:spcAft>
                          <a:spcPts val="0"/>
                        </a:spcAft>
                        <a:buNone/>
                      </a:pPr>
                      <a:r>
                        <a:rPr lang="en-MT" sz="1200" u="none" cap="none" strike="noStrike">
                          <a:solidFill>
                            <a:schemeClr val="lt1"/>
                          </a:solidFill>
                          <a:latin typeface="Trebuchet MS"/>
                          <a:ea typeface="Trebuchet MS"/>
                          <a:cs typeface="Trebuchet MS"/>
                          <a:sym typeface="Trebuchet MS"/>
                        </a:rPr>
                        <a:t>Risk Category</a:t>
                      </a:r>
                      <a:endParaRPr/>
                    </a:p>
                    <a:p>
                      <a:pPr indent="0" lvl="0" marL="0" marR="0" rtl="0" algn="ctr">
                        <a:lnSpc>
                          <a:spcPct val="100000"/>
                        </a:lnSpc>
                        <a:spcBef>
                          <a:spcPts val="0"/>
                        </a:spcBef>
                        <a:spcAft>
                          <a:spcPts val="0"/>
                        </a:spcAft>
                        <a:buNone/>
                      </a:pPr>
                      <a:r>
                        <a:rPr lang="en-MT" sz="1200" u="none" cap="none" strike="noStrike">
                          <a:solidFill>
                            <a:schemeClr val="lt1"/>
                          </a:solidFill>
                          <a:latin typeface="Trebuchet MS"/>
                          <a:ea typeface="Trebuchet MS"/>
                          <a:cs typeface="Trebuchet MS"/>
                          <a:sym typeface="Trebuchet MS"/>
                        </a:rPr>
                        <a:t>9</a:t>
                      </a:r>
                      <a:endParaRPr/>
                    </a:p>
                  </a:txBody>
                  <a:tcPr marT="45725" marB="45725" marR="91450" marL="91450">
                    <a:solidFill>
                      <a:srgbClr val="FFC000"/>
                    </a:solidFill>
                  </a:tcPr>
                </a:tc>
                <a:tc>
                  <a:txBody>
                    <a:bodyPr/>
                    <a:lstStyle/>
                    <a:p>
                      <a:pPr indent="0" lvl="0" marL="0" marR="0" rtl="0" algn="ctr">
                        <a:lnSpc>
                          <a:spcPct val="100000"/>
                        </a:lnSpc>
                        <a:spcBef>
                          <a:spcPts val="0"/>
                        </a:spcBef>
                        <a:spcAft>
                          <a:spcPts val="0"/>
                        </a:spcAft>
                        <a:buNone/>
                      </a:pPr>
                      <a:r>
                        <a:rPr lang="en-MT" sz="1200" u="none" cap="none" strike="noStrike">
                          <a:solidFill>
                            <a:schemeClr val="lt1"/>
                          </a:solidFill>
                          <a:latin typeface="Trebuchet MS"/>
                          <a:ea typeface="Trebuchet MS"/>
                          <a:cs typeface="Trebuchet MS"/>
                          <a:sym typeface="Trebuchet MS"/>
                        </a:rPr>
                        <a:t>Risk Category</a:t>
                      </a:r>
                      <a:endParaRPr/>
                    </a:p>
                    <a:p>
                      <a:pPr indent="0" lvl="0" marL="0" marR="0" rtl="0" algn="ctr">
                        <a:lnSpc>
                          <a:spcPct val="100000"/>
                        </a:lnSpc>
                        <a:spcBef>
                          <a:spcPts val="0"/>
                        </a:spcBef>
                        <a:spcAft>
                          <a:spcPts val="0"/>
                        </a:spcAft>
                        <a:buNone/>
                      </a:pPr>
                      <a:r>
                        <a:rPr lang="en-MT" sz="1200" u="none" cap="none" strike="noStrike">
                          <a:solidFill>
                            <a:schemeClr val="lt1"/>
                          </a:solidFill>
                          <a:latin typeface="Trebuchet MS"/>
                          <a:ea typeface="Trebuchet MS"/>
                          <a:cs typeface="Trebuchet MS"/>
                          <a:sym typeface="Trebuchet MS"/>
                        </a:rPr>
                        <a:t>10</a:t>
                      </a:r>
                      <a:endParaRPr/>
                    </a:p>
                  </a:txBody>
                  <a:tcPr marT="45725" marB="45725" marR="91450" marL="91450">
                    <a:solidFill>
                      <a:srgbClr val="FFC000"/>
                    </a:solidFill>
                  </a:tcPr>
                </a:tc>
                <a:tc>
                  <a:txBody>
                    <a:bodyPr/>
                    <a:lstStyle/>
                    <a:p>
                      <a:pPr indent="0" lvl="0" marL="0" marR="0" rtl="0" algn="ctr">
                        <a:lnSpc>
                          <a:spcPct val="100000"/>
                        </a:lnSpc>
                        <a:spcBef>
                          <a:spcPts val="0"/>
                        </a:spcBef>
                        <a:spcAft>
                          <a:spcPts val="0"/>
                        </a:spcAft>
                        <a:buNone/>
                      </a:pPr>
                      <a:r>
                        <a:rPr lang="en-MT" sz="1200" u="none" cap="none" strike="noStrike">
                          <a:solidFill>
                            <a:schemeClr val="lt1"/>
                          </a:solidFill>
                          <a:latin typeface="Trebuchet MS"/>
                          <a:ea typeface="Trebuchet MS"/>
                          <a:cs typeface="Trebuchet MS"/>
                          <a:sym typeface="Trebuchet MS"/>
                        </a:rPr>
                        <a:t>Risk Category</a:t>
                      </a:r>
                      <a:endParaRPr/>
                    </a:p>
                    <a:p>
                      <a:pPr indent="0" lvl="0" marL="0" marR="0" rtl="0" algn="ctr">
                        <a:lnSpc>
                          <a:spcPct val="100000"/>
                        </a:lnSpc>
                        <a:spcBef>
                          <a:spcPts val="0"/>
                        </a:spcBef>
                        <a:spcAft>
                          <a:spcPts val="0"/>
                        </a:spcAft>
                        <a:buNone/>
                      </a:pPr>
                      <a:r>
                        <a:rPr lang="en-MT" sz="1200" u="none" cap="none" strike="noStrike">
                          <a:solidFill>
                            <a:schemeClr val="lt1"/>
                          </a:solidFill>
                          <a:latin typeface="Trebuchet MS"/>
                          <a:ea typeface="Trebuchet MS"/>
                          <a:cs typeface="Trebuchet MS"/>
                          <a:sym typeface="Trebuchet MS"/>
                        </a:rPr>
                        <a:t>11</a:t>
                      </a:r>
                      <a:endParaRPr/>
                    </a:p>
                  </a:txBody>
                  <a:tcPr marT="45725" marB="45725" marR="91450" marL="91450">
                    <a:solidFill>
                      <a:srgbClr val="FFC000"/>
                    </a:solidFill>
                  </a:tcPr>
                </a:tc>
                <a:tc>
                  <a:txBody>
                    <a:bodyPr/>
                    <a:lstStyle/>
                    <a:p>
                      <a:pPr indent="0" lvl="0" marL="0" marR="0" rtl="0" algn="ctr">
                        <a:lnSpc>
                          <a:spcPct val="100000"/>
                        </a:lnSpc>
                        <a:spcBef>
                          <a:spcPts val="0"/>
                        </a:spcBef>
                        <a:spcAft>
                          <a:spcPts val="0"/>
                        </a:spcAft>
                        <a:buNone/>
                      </a:pPr>
                      <a:r>
                        <a:rPr lang="en-MT" sz="1200" u="none" cap="none" strike="noStrike">
                          <a:solidFill>
                            <a:schemeClr val="lt1"/>
                          </a:solidFill>
                          <a:latin typeface="Trebuchet MS"/>
                          <a:ea typeface="Trebuchet MS"/>
                          <a:cs typeface="Trebuchet MS"/>
                          <a:sym typeface="Trebuchet MS"/>
                        </a:rPr>
                        <a:t>Risk Category</a:t>
                      </a:r>
                      <a:endParaRPr/>
                    </a:p>
                    <a:p>
                      <a:pPr indent="0" lvl="0" marL="0" marR="0" rtl="0" algn="ctr">
                        <a:lnSpc>
                          <a:spcPct val="100000"/>
                        </a:lnSpc>
                        <a:spcBef>
                          <a:spcPts val="0"/>
                        </a:spcBef>
                        <a:spcAft>
                          <a:spcPts val="0"/>
                        </a:spcAft>
                        <a:buNone/>
                      </a:pPr>
                      <a:r>
                        <a:rPr lang="en-MT" sz="1200" u="none" cap="none" strike="noStrike">
                          <a:solidFill>
                            <a:schemeClr val="lt1"/>
                          </a:solidFill>
                          <a:latin typeface="Trebuchet MS"/>
                          <a:ea typeface="Trebuchet MS"/>
                          <a:cs typeface="Trebuchet MS"/>
                          <a:sym typeface="Trebuchet MS"/>
                        </a:rPr>
                        <a:t>12</a:t>
                      </a:r>
                      <a:endParaRPr/>
                    </a:p>
                  </a:txBody>
                  <a:tcPr marT="45725" marB="45725" marR="91450" marL="91450">
                    <a:solidFill>
                      <a:srgbClr val="FFC000"/>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pic>
        <p:nvPicPr>
          <p:cNvPr descr="Business concept vector illustration of a businessman who running with  increase graphic chart to see the imagination future. | Free Vector" id="266" name="Google Shape;266;p65"/>
          <p:cNvPicPr preferRelativeResize="0"/>
          <p:nvPr/>
        </p:nvPicPr>
        <p:blipFill rotWithShape="1">
          <a:blip r:embed="rId3">
            <a:alphaModFix/>
          </a:blip>
          <a:srcRect b="0" l="0" r="0" t="0"/>
          <a:stretch/>
        </p:blipFill>
        <p:spPr>
          <a:xfrm>
            <a:off x="4816376" y="1206795"/>
            <a:ext cx="3636425" cy="2422347"/>
          </a:xfrm>
          <a:prstGeom prst="rect">
            <a:avLst/>
          </a:prstGeom>
          <a:noFill/>
          <a:ln>
            <a:noFill/>
          </a:ln>
        </p:spPr>
      </p:pic>
      <p:sp>
        <p:nvSpPr>
          <p:cNvPr id="267" name="Google Shape;267;p65"/>
          <p:cNvSpPr txBox="1"/>
          <p:nvPr>
            <p:ph type="title"/>
          </p:nvPr>
        </p:nvSpPr>
        <p:spPr>
          <a:xfrm>
            <a:off x="508599" y="225431"/>
            <a:ext cx="6858000" cy="675000"/>
          </a:xfrm>
          <a:prstGeom prst="rect">
            <a:avLst/>
          </a:prstGeom>
          <a:noFill/>
          <a:ln>
            <a:noFill/>
          </a:ln>
        </p:spPr>
        <p:txBody>
          <a:bodyPr anchorCtr="0" anchor="ctr" bIns="34275" lIns="68550" spcFirstLastPara="1" rIns="68550" wrap="square" tIns="34275">
            <a:normAutofit fontScale="90000"/>
          </a:bodyPr>
          <a:lstStyle/>
          <a:p>
            <a:pPr indent="0" lvl="0" marL="0" rtl="0" algn="l">
              <a:lnSpc>
                <a:spcPct val="100000"/>
              </a:lnSpc>
              <a:spcBef>
                <a:spcPts val="0"/>
              </a:spcBef>
              <a:spcAft>
                <a:spcPts val="0"/>
              </a:spcAft>
              <a:buClr>
                <a:srgbClr val="48BAA2"/>
              </a:buClr>
              <a:buSzPct val="158730"/>
              <a:buFont typeface="Trebuchet MS"/>
              <a:buNone/>
            </a:pPr>
            <a:r>
              <a:rPr lang="en-MT">
                <a:solidFill>
                  <a:schemeClr val="accent4"/>
                </a:solidFill>
              </a:rPr>
              <a:t>RBE Method in Relation to Future Conditions</a:t>
            </a:r>
            <a:endParaRPr>
              <a:solidFill>
                <a:schemeClr val="accent4"/>
              </a:solidFill>
            </a:endParaRPr>
          </a:p>
        </p:txBody>
      </p:sp>
      <p:sp>
        <p:nvSpPr>
          <p:cNvPr id="268" name="Google Shape;268;p65"/>
          <p:cNvSpPr txBox="1"/>
          <p:nvPr/>
        </p:nvSpPr>
        <p:spPr>
          <a:xfrm>
            <a:off x="691199" y="1386795"/>
            <a:ext cx="3765601" cy="249299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RBE Method can be used to assess the level of climate risk in relation to future climatic conditions. Selecting Hazard Values that accurately reflects the anticipated changes in climate over time. This involves evaluating potential hazards based on future projections, such as temperature increases, changes in precipitation patterns, and the frequency or intensity of extreme weather events. These projections can be derived from models such as those outlined in the Intergovernmental Panel on Climate Change (IPCC) reports, specifically the Representative Concentration Pathways (RCPs).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66"/>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Structure of the RBE Method</a:t>
            </a:r>
            <a:endParaRPr>
              <a:solidFill>
                <a:schemeClr val="accent4"/>
              </a:solidFill>
            </a:endParaRPr>
          </a:p>
        </p:txBody>
      </p:sp>
      <p:graphicFrame>
        <p:nvGraphicFramePr>
          <p:cNvPr id="274" name="Google Shape;274;p66"/>
          <p:cNvGraphicFramePr/>
          <p:nvPr/>
        </p:nvGraphicFramePr>
        <p:xfrm>
          <a:off x="1524000" y="1931229"/>
          <a:ext cx="3000000" cy="3000000"/>
        </p:xfrm>
        <a:graphic>
          <a:graphicData uri="http://schemas.openxmlformats.org/drawingml/2006/table">
            <a:tbl>
              <a:tblPr bandRow="1" firstRow="1">
                <a:noFill/>
                <a:tableStyleId>{42E7B830-7CBE-4B2C-853D-6A997F0AB203}</a:tableStyleId>
              </a:tblPr>
              <a:tblGrid>
                <a:gridCol w="3048000"/>
                <a:gridCol w="3048000"/>
              </a:tblGrid>
              <a:tr h="370850">
                <a:tc>
                  <a:txBody>
                    <a:bodyPr/>
                    <a:lstStyle/>
                    <a:p>
                      <a:pPr indent="0" lvl="0" marL="0" marR="0" rtl="0" algn="l">
                        <a:lnSpc>
                          <a:spcPct val="100000"/>
                        </a:lnSpc>
                        <a:spcBef>
                          <a:spcPts val="0"/>
                        </a:spcBef>
                        <a:spcAft>
                          <a:spcPts val="0"/>
                        </a:spcAft>
                        <a:buNone/>
                      </a:pPr>
                      <a:r>
                        <a:rPr lang="en-MT" sz="1400" u="none" cap="none" strike="noStrike">
                          <a:solidFill>
                            <a:schemeClr val="lt1"/>
                          </a:solidFill>
                          <a:latin typeface="Trebuchet MS"/>
                          <a:ea typeface="Trebuchet MS"/>
                          <a:cs typeface="Trebuchet MS"/>
                          <a:sym typeface="Trebuchet MS"/>
                        </a:rPr>
                        <a:t>Level 1</a:t>
                      </a:r>
                      <a:endParaRPr/>
                    </a:p>
                  </a:txBody>
                  <a:tcPr marT="45725" marB="45725" marR="91450" marL="91450">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2"/>
                    </a:solidFill>
                  </a:tcPr>
                </a:tc>
                <a:tc>
                  <a:txBody>
                    <a:bodyPr/>
                    <a:lstStyle/>
                    <a:p>
                      <a:pPr indent="0" lvl="0" marL="0" marR="0" rtl="0" algn="l">
                        <a:lnSpc>
                          <a:spcPct val="100000"/>
                        </a:lnSpc>
                        <a:spcBef>
                          <a:spcPts val="0"/>
                        </a:spcBef>
                        <a:spcAft>
                          <a:spcPts val="0"/>
                        </a:spcAft>
                        <a:buNone/>
                      </a:pPr>
                      <a:r>
                        <a:rPr lang="en-MT" sz="1400" u="none" cap="none" strike="noStrike">
                          <a:solidFill>
                            <a:schemeClr val="lt2"/>
                          </a:solidFill>
                          <a:latin typeface="Trebuchet MS"/>
                          <a:ea typeface="Trebuchet MS"/>
                          <a:cs typeface="Trebuchet MS"/>
                          <a:sym typeface="Trebuchet MS"/>
                        </a:rPr>
                        <a:t>Hazard</a:t>
                      </a:r>
                      <a:endParaRPr/>
                    </a:p>
                  </a:txBody>
                  <a:tcPr marT="45725" marB="45725" marR="91450" marL="91450">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None/>
                      </a:pPr>
                      <a:r>
                        <a:rPr lang="en-MT" sz="1400" u="none" cap="none" strike="noStrike">
                          <a:solidFill>
                            <a:schemeClr val="lt1"/>
                          </a:solidFill>
                          <a:latin typeface="Trebuchet MS"/>
                          <a:ea typeface="Trebuchet MS"/>
                          <a:cs typeface="Trebuchet MS"/>
                          <a:sym typeface="Trebuchet MS"/>
                        </a:rPr>
                        <a:t>Level 2</a:t>
                      </a:r>
                      <a:endParaRPr/>
                    </a:p>
                  </a:txBody>
                  <a:tcPr marT="45725" marB="45725" marR="91450" marL="91450">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2"/>
                    </a:solidFill>
                  </a:tcPr>
                </a:tc>
                <a:tc>
                  <a:txBody>
                    <a:bodyPr/>
                    <a:lstStyle/>
                    <a:p>
                      <a:pPr indent="0" lvl="0" marL="0" marR="0" rtl="0" algn="l">
                        <a:lnSpc>
                          <a:spcPct val="100000"/>
                        </a:lnSpc>
                        <a:spcBef>
                          <a:spcPts val="0"/>
                        </a:spcBef>
                        <a:spcAft>
                          <a:spcPts val="0"/>
                        </a:spcAft>
                        <a:buNone/>
                      </a:pPr>
                      <a:r>
                        <a:rPr lang="en-MT" sz="1400" u="none" cap="none" strike="noStrike">
                          <a:solidFill>
                            <a:schemeClr val="lt2"/>
                          </a:solidFill>
                          <a:latin typeface="Trebuchet MS"/>
                          <a:ea typeface="Trebuchet MS"/>
                          <a:cs typeface="Trebuchet MS"/>
                          <a:sym typeface="Trebuchet MS"/>
                        </a:rPr>
                        <a:t>Urban Systems</a:t>
                      </a:r>
                      <a:endParaRPr/>
                    </a:p>
                  </a:txBody>
                  <a:tcPr marT="45725" marB="45725" marR="91450" marL="91450">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None/>
                      </a:pPr>
                      <a:r>
                        <a:rPr lang="en-MT" sz="1400" u="none" cap="none" strike="noStrike">
                          <a:solidFill>
                            <a:schemeClr val="lt1"/>
                          </a:solidFill>
                          <a:latin typeface="Trebuchet MS"/>
                          <a:ea typeface="Trebuchet MS"/>
                          <a:cs typeface="Trebuchet MS"/>
                          <a:sym typeface="Trebuchet MS"/>
                        </a:rPr>
                        <a:t>Level 3</a:t>
                      </a:r>
                      <a:endParaRPr/>
                    </a:p>
                  </a:txBody>
                  <a:tcPr marT="45725" marB="45725" marR="91450" marL="91450">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2"/>
                    </a:solidFill>
                  </a:tcPr>
                </a:tc>
                <a:tc>
                  <a:txBody>
                    <a:bodyPr/>
                    <a:lstStyle/>
                    <a:p>
                      <a:pPr indent="0" lvl="0" marL="0" marR="0" rtl="0" algn="l">
                        <a:lnSpc>
                          <a:spcPct val="100000"/>
                        </a:lnSpc>
                        <a:spcBef>
                          <a:spcPts val="0"/>
                        </a:spcBef>
                        <a:spcAft>
                          <a:spcPts val="0"/>
                        </a:spcAft>
                        <a:buNone/>
                      </a:pPr>
                      <a:r>
                        <a:rPr lang="en-MT" sz="1400" u="none" cap="none" strike="noStrike">
                          <a:solidFill>
                            <a:schemeClr val="lt2"/>
                          </a:solidFill>
                          <a:latin typeface="Trebuchet MS"/>
                          <a:ea typeface="Trebuchet MS"/>
                          <a:cs typeface="Trebuchet MS"/>
                          <a:sym typeface="Trebuchet MS"/>
                        </a:rPr>
                        <a:t>Risk Categories</a:t>
                      </a:r>
                      <a:endParaRPr/>
                    </a:p>
                  </a:txBody>
                  <a:tcPr marT="45725" marB="45725" marR="91450" marL="91450">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None/>
                      </a:pPr>
                      <a:r>
                        <a:rPr lang="en-MT" sz="1400" u="none" cap="none" strike="noStrike">
                          <a:solidFill>
                            <a:schemeClr val="lt1"/>
                          </a:solidFill>
                          <a:latin typeface="Trebuchet MS"/>
                          <a:ea typeface="Trebuchet MS"/>
                          <a:cs typeface="Trebuchet MS"/>
                          <a:sym typeface="Trebuchet MS"/>
                        </a:rPr>
                        <a:t>Level 4</a:t>
                      </a:r>
                      <a:endParaRPr/>
                    </a:p>
                  </a:txBody>
                  <a:tcPr marT="45725" marB="45725" marR="91450" marL="91450">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2"/>
                    </a:solidFill>
                  </a:tcPr>
                </a:tc>
                <a:tc>
                  <a:txBody>
                    <a:bodyPr/>
                    <a:lstStyle/>
                    <a:p>
                      <a:pPr indent="0" lvl="0" marL="0" marR="0" rtl="0" algn="l">
                        <a:lnSpc>
                          <a:spcPct val="100000"/>
                        </a:lnSpc>
                        <a:spcBef>
                          <a:spcPts val="0"/>
                        </a:spcBef>
                        <a:spcAft>
                          <a:spcPts val="0"/>
                        </a:spcAft>
                        <a:buNone/>
                      </a:pPr>
                      <a:r>
                        <a:rPr lang="en-MT" sz="1400" u="none" cap="none" strike="noStrike">
                          <a:solidFill>
                            <a:schemeClr val="lt2"/>
                          </a:solidFill>
                          <a:latin typeface="Trebuchet MS"/>
                          <a:ea typeface="Trebuchet MS"/>
                          <a:cs typeface="Trebuchet MS"/>
                          <a:sym typeface="Trebuchet MS"/>
                        </a:rPr>
                        <a:t>Criteria</a:t>
                      </a:r>
                      <a:endParaRPr/>
                    </a:p>
                  </a:txBody>
                  <a:tcPr marT="45725" marB="45725" marR="91450" marL="91450">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None/>
                      </a:pPr>
                      <a:r>
                        <a:rPr lang="en-MT" sz="1400" u="none" cap="none" strike="noStrike">
                          <a:solidFill>
                            <a:schemeClr val="lt1"/>
                          </a:solidFill>
                          <a:latin typeface="Trebuchet MS"/>
                          <a:ea typeface="Trebuchet MS"/>
                          <a:cs typeface="Trebuchet MS"/>
                          <a:sym typeface="Trebuchet MS"/>
                        </a:rPr>
                        <a:t>Level 5</a:t>
                      </a:r>
                      <a:endParaRPr/>
                    </a:p>
                  </a:txBody>
                  <a:tcPr marT="45725" marB="45725" marR="91450" marL="91450">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2"/>
                    </a:solidFill>
                  </a:tcPr>
                </a:tc>
                <a:tc>
                  <a:txBody>
                    <a:bodyPr/>
                    <a:lstStyle/>
                    <a:p>
                      <a:pPr indent="0" lvl="0" marL="0" marR="0" rtl="0" algn="l">
                        <a:lnSpc>
                          <a:spcPct val="100000"/>
                        </a:lnSpc>
                        <a:spcBef>
                          <a:spcPts val="0"/>
                        </a:spcBef>
                        <a:spcAft>
                          <a:spcPts val="0"/>
                        </a:spcAft>
                        <a:buNone/>
                      </a:pPr>
                      <a:r>
                        <a:rPr lang="en-MT" sz="1400" u="none" cap="none" strike="noStrike">
                          <a:solidFill>
                            <a:schemeClr val="lt2"/>
                          </a:solidFill>
                          <a:latin typeface="Trebuchet MS"/>
                          <a:ea typeface="Trebuchet MS"/>
                          <a:cs typeface="Trebuchet MS"/>
                          <a:sym typeface="Trebuchet MS"/>
                        </a:rPr>
                        <a:t>Indicator</a:t>
                      </a:r>
                      <a:endParaRPr/>
                    </a:p>
                  </a:txBody>
                  <a:tcPr marT="45725" marB="45725" marR="91450" marL="91450">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r>
            </a:tbl>
          </a:graphicData>
        </a:graphic>
      </p:graphicFrame>
      <p:sp>
        <p:nvSpPr>
          <p:cNvPr id="275" name="Google Shape;275;p66"/>
          <p:cNvSpPr txBox="1"/>
          <p:nvPr/>
        </p:nvSpPr>
        <p:spPr>
          <a:xfrm>
            <a:off x="554400" y="1029486"/>
            <a:ext cx="8176132" cy="35394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RBE Method organises its components into nested hierarchical levels (5):</a:t>
            </a:r>
            <a:endParaRPr/>
          </a:p>
          <a:p>
            <a:pPr indent="0" lvl="0" marL="0" marR="0" rtl="0" algn="just">
              <a:lnSpc>
                <a:spcPct val="100000"/>
              </a:lnSpc>
              <a:spcBef>
                <a:spcPts val="0"/>
              </a:spcBef>
              <a:spcAft>
                <a:spcPts val="0"/>
              </a:spcAft>
              <a:buNone/>
            </a:pPr>
            <a:r>
              <a:t/>
            </a:r>
            <a:endParaRPr b="0" i="0" sz="500" u="none" cap="none" strike="noStrike">
              <a:solidFill>
                <a:schemeClr val="lt2"/>
              </a:solidFill>
              <a:latin typeface="Trebuchet MS"/>
              <a:ea typeface="Trebuchet MS"/>
              <a:cs typeface="Trebuchet MS"/>
              <a:sym typeface="Trebuchet M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67"/>
          <p:cNvSpPr txBox="1"/>
          <p:nvPr>
            <p:ph type="title"/>
          </p:nvPr>
        </p:nvSpPr>
        <p:spPr>
          <a:xfrm>
            <a:off x="722207" y="26161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Structure of the RBE Method</a:t>
            </a:r>
            <a:endParaRPr>
              <a:solidFill>
                <a:schemeClr val="accent4"/>
              </a:solidFill>
            </a:endParaRPr>
          </a:p>
        </p:txBody>
      </p:sp>
      <p:sp>
        <p:nvSpPr>
          <p:cNvPr id="281" name="Google Shape;281;p67"/>
          <p:cNvSpPr txBox="1"/>
          <p:nvPr/>
        </p:nvSpPr>
        <p:spPr>
          <a:xfrm>
            <a:off x="781013" y="1386376"/>
            <a:ext cx="3604200" cy="1708200"/>
          </a:xfrm>
          <a:prstGeom prst="rect">
            <a:avLst/>
          </a:prstGeom>
          <a:noFill/>
          <a:ln>
            <a:noFill/>
          </a:ln>
        </p:spPr>
        <p:txBody>
          <a:bodyPr anchorCtr="0" anchor="t" bIns="45700" lIns="91425" spcFirstLastPara="1" rIns="91425" wrap="square" tIns="45700">
            <a:spAutoFit/>
          </a:bodyPr>
          <a:lstStyle/>
          <a:p>
            <a:pPr indent="0" lvl="0" marL="0" marR="215265" rtl="0" algn="just">
              <a:lnSpc>
                <a:spcPct val="107000"/>
              </a:lnSpc>
              <a:spcBef>
                <a:spcPts val="0"/>
              </a:spcBef>
              <a:spcAft>
                <a:spcPts val="0"/>
              </a:spcAft>
              <a:buNone/>
            </a:pPr>
            <a:r>
              <a:rPr b="1" i="0" lang="en-MT" sz="1200" u="none" cap="none" strike="noStrike">
                <a:solidFill>
                  <a:schemeClr val="accent4"/>
                </a:solidFill>
                <a:latin typeface="Trebuchet MS"/>
                <a:ea typeface="Trebuchet MS"/>
                <a:cs typeface="Trebuchet MS"/>
                <a:sym typeface="Trebuchet MS"/>
              </a:rPr>
              <a:t>Level 1</a:t>
            </a:r>
            <a:r>
              <a:rPr b="0" i="0" lang="en-MT" sz="1200" u="none" cap="none" strike="noStrike">
                <a:solidFill>
                  <a:schemeClr val="accent4"/>
                </a:solidFill>
                <a:latin typeface="Trebuchet MS"/>
                <a:ea typeface="Trebuchet MS"/>
                <a:cs typeface="Trebuchet MS"/>
                <a:sym typeface="Trebuchet MS"/>
              </a:rPr>
              <a:t> </a:t>
            </a:r>
            <a:r>
              <a:rPr b="0" i="0" lang="en-MT" sz="1200" u="none" cap="none" strike="noStrike">
                <a:solidFill>
                  <a:schemeClr val="lt2"/>
                </a:solidFill>
                <a:latin typeface="Trebuchet MS"/>
                <a:ea typeface="Trebuchet MS"/>
                <a:cs typeface="Trebuchet MS"/>
                <a:sym typeface="Trebuchet MS"/>
              </a:rPr>
              <a:t>corresponds to the </a:t>
            </a:r>
            <a:r>
              <a:rPr b="1" i="0" lang="en-MT" sz="1200" u="none" cap="none" strike="noStrike">
                <a:solidFill>
                  <a:schemeClr val="lt2"/>
                </a:solidFill>
                <a:latin typeface="Trebuchet MS"/>
                <a:ea typeface="Trebuchet MS"/>
                <a:cs typeface="Trebuchet MS"/>
                <a:sym typeface="Trebuchet MS"/>
              </a:rPr>
              <a:t>Hazards</a:t>
            </a:r>
            <a:r>
              <a:rPr b="0" i="0" lang="en-MT" sz="1200" u="none" cap="none" strike="noStrike">
                <a:solidFill>
                  <a:schemeClr val="lt2"/>
                </a:solidFill>
                <a:latin typeface="Trebuchet MS"/>
                <a:ea typeface="Trebuchet MS"/>
                <a:cs typeface="Trebuchet MS"/>
                <a:sym typeface="Trebuchet MS"/>
              </a:rPr>
              <a:t>, translated into a strategic “Issue”. Issues are at top of the hierarchy and contain within them Macro Categories corresponding to the 12 Urban Systems. At the “Issue” level the Hazards are classified based on </a:t>
            </a:r>
            <a:r>
              <a:rPr lang="en-MT" sz="1200">
                <a:solidFill>
                  <a:schemeClr val="lt2"/>
                </a:solidFill>
                <a:latin typeface="Trebuchet MS"/>
                <a:ea typeface="Trebuchet MS"/>
                <a:cs typeface="Trebuchet MS"/>
                <a:sym typeface="Trebuchet MS"/>
              </a:rPr>
              <a:t>letters </a:t>
            </a:r>
            <a:r>
              <a:rPr b="0" i="0" lang="en-MT" sz="1200" u="none" cap="none" strike="noStrike">
                <a:solidFill>
                  <a:schemeClr val="lt2"/>
                </a:solidFill>
                <a:latin typeface="Trebuchet MS"/>
                <a:ea typeface="Trebuchet MS"/>
                <a:cs typeface="Trebuchet MS"/>
                <a:sym typeface="Trebuchet MS"/>
              </a:rPr>
              <a:t>. For example, A. Heavy Precipitation, B. Floods, C, Extreme Heat, D. Drought, etc.</a:t>
            </a:r>
            <a:endParaRPr/>
          </a:p>
          <a:p>
            <a:pPr indent="0" lvl="0" marL="0" marR="0" rtl="0" algn="just">
              <a:lnSpc>
                <a:spcPct val="100000"/>
              </a:lnSpc>
              <a:spcBef>
                <a:spcPts val="0"/>
              </a:spcBef>
              <a:spcAft>
                <a:spcPts val="0"/>
              </a:spcAft>
              <a:buNone/>
            </a:pPr>
            <a:r>
              <a:t/>
            </a:r>
            <a:endParaRPr b="0" i="0" sz="200" u="none" cap="none" strike="noStrike">
              <a:solidFill>
                <a:schemeClr val="lt2"/>
              </a:solidFill>
              <a:latin typeface="Trebuchet MS"/>
              <a:ea typeface="Trebuchet MS"/>
              <a:cs typeface="Trebuchet MS"/>
              <a:sym typeface="Trebuchet MS"/>
            </a:endParaRPr>
          </a:p>
        </p:txBody>
      </p:sp>
      <p:sp>
        <p:nvSpPr>
          <p:cNvPr id="282" name="Google Shape;282;p67"/>
          <p:cNvSpPr txBox="1"/>
          <p:nvPr/>
        </p:nvSpPr>
        <p:spPr>
          <a:xfrm>
            <a:off x="722207" y="3161636"/>
            <a:ext cx="3604200" cy="1312800"/>
          </a:xfrm>
          <a:prstGeom prst="rect">
            <a:avLst/>
          </a:prstGeom>
          <a:noFill/>
          <a:ln>
            <a:noFill/>
          </a:ln>
        </p:spPr>
        <p:txBody>
          <a:bodyPr anchorCtr="0" anchor="t" bIns="45700" lIns="91425" spcFirstLastPara="1" rIns="91425" wrap="square" tIns="45700">
            <a:spAutoFit/>
          </a:bodyPr>
          <a:lstStyle/>
          <a:p>
            <a:pPr indent="0" lvl="0" marL="0" marR="215265" rtl="0" algn="just">
              <a:lnSpc>
                <a:spcPct val="107000"/>
              </a:lnSpc>
              <a:spcBef>
                <a:spcPts val="0"/>
              </a:spcBef>
              <a:spcAft>
                <a:spcPts val="0"/>
              </a:spcAft>
              <a:buNone/>
            </a:pPr>
            <a:r>
              <a:rPr b="1" i="0" lang="en-MT" sz="1200" u="none" cap="none" strike="noStrike">
                <a:solidFill>
                  <a:schemeClr val="accent4"/>
                </a:solidFill>
                <a:latin typeface="Trebuchet MS"/>
                <a:ea typeface="Trebuchet MS"/>
                <a:cs typeface="Trebuchet MS"/>
                <a:sym typeface="Trebuchet MS"/>
              </a:rPr>
              <a:t>Level 2</a:t>
            </a:r>
            <a:r>
              <a:rPr b="0" i="0" lang="en-MT" sz="1200" u="none" cap="none" strike="noStrike">
                <a:solidFill>
                  <a:schemeClr val="accent4"/>
                </a:solidFill>
                <a:latin typeface="Trebuchet MS"/>
                <a:ea typeface="Trebuchet MS"/>
                <a:cs typeface="Trebuchet MS"/>
                <a:sym typeface="Trebuchet MS"/>
              </a:rPr>
              <a:t> </a:t>
            </a:r>
            <a:r>
              <a:rPr b="0" i="0" lang="en-MT" sz="1200" u="none" cap="none" strike="noStrike">
                <a:solidFill>
                  <a:schemeClr val="lt2"/>
                </a:solidFill>
                <a:latin typeface="Trebuchet MS"/>
                <a:ea typeface="Trebuchet MS"/>
                <a:cs typeface="Trebuchet MS"/>
                <a:sym typeface="Trebuchet MS"/>
              </a:rPr>
              <a:t>corresponds to </a:t>
            </a:r>
            <a:r>
              <a:rPr b="1" i="0" lang="en-MT" sz="1200" u="none" cap="none" strike="noStrike">
                <a:solidFill>
                  <a:schemeClr val="lt2"/>
                </a:solidFill>
                <a:latin typeface="Trebuchet MS"/>
                <a:ea typeface="Trebuchet MS"/>
                <a:cs typeface="Trebuchet MS"/>
                <a:sym typeface="Trebuchet MS"/>
              </a:rPr>
              <a:t>Urban Systems</a:t>
            </a:r>
            <a:r>
              <a:rPr b="0" i="0" lang="en-MT" sz="1200" u="none" cap="none" strike="noStrike">
                <a:solidFill>
                  <a:schemeClr val="lt2"/>
                </a:solidFill>
                <a:latin typeface="Trebuchet MS"/>
                <a:ea typeface="Trebuchet MS"/>
                <a:cs typeface="Trebuchet MS"/>
                <a:sym typeface="Trebuchet MS"/>
              </a:rPr>
              <a:t>, translated into “Macro Categories”. Macro Categories contain within them the Risk Categories and are classified </a:t>
            </a:r>
            <a:r>
              <a:rPr lang="en-MT" sz="1200">
                <a:solidFill>
                  <a:schemeClr val="lt2"/>
                </a:solidFill>
                <a:latin typeface="Trebuchet MS"/>
                <a:ea typeface="Trebuchet MS"/>
                <a:cs typeface="Trebuchet MS"/>
                <a:sym typeface="Trebuchet MS"/>
              </a:rPr>
              <a:t>following a numerical order. </a:t>
            </a:r>
            <a:r>
              <a:rPr b="0" i="0" lang="en-MT" sz="1200" u="none" cap="none" strike="noStrike">
                <a:solidFill>
                  <a:schemeClr val="lt2"/>
                </a:solidFill>
                <a:latin typeface="Trebuchet MS"/>
                <a:ea typeface="Trebuchet MS"/>
                <a:cs typeface="Trebuchet MS"/>
                <a:sym typeface="Trebuchet MS"/>
              </a:rPr>
              <a:t>For example: A1 Buildings, A2 Transport, A3 Energy, etc.</a:t>
            </a:r>
            <a:endParaRPr/>
          </a:p>
          <a:p>
            <a:pPr indent="0" lvl="0" marL="0" marR="0" rtl="0" algn="just">
              <a:lnSpc>
                <a:spcPct val="100000"/>
              </a:lnSpc>
              <a:spcBef>
                <a:spcPts val="0"/>
              </a:spcBef>
              <a:spcAft>
                <a:spcPts val="0"/>
              </a:spcAft>
              <a:buNone/>
            </a:pPr>
            <a:r>
              <a:t/>
            </a:r>
            <a:endParaRPr b="0" i="0" sz="200" u="none" cap="none" strike="noStrike">
              <a:solidFill>
                <a:schemeClr val="lt2"/>
              </a:solidFill>
              <a:latin typeface="Trebuchet MS"/>
              <a:ea typeface="Trebuchet MS"/>
              <a:cs typeface="Trebuchet MS"/>
              <a:sym typeface="Trebuchet MS"/>
            </a:endParaRPr>
          </a:p>
        </p:txBody>
      </p:sp>
      <p:graphicFrame>
        <p:nvGraphicFramePr>
          <p:cNvPr id="283" name="Google Shape;283;p67"/>
          <p:cNvGraphicFramePr/>
          <p:nvPr/>
        </p:nvGraphicFramePr>
        <p:xfrm>
          <a:off x="7062642" y="1669947"/>
          <a:ext cx="3000000" cy="3000000"/>
        </p:xfrm>
        <a:graphic>
          <a:graphicData uri="http://schemas.openxmlformats.org/drawingml/2006/table">
            <a:tbl>
              <a:tblPr bandRow="1" firstRow="1">
                <a:noFill/>
                <a:tableStyleId>{42E7B830-7CBE-4B2C-853D-6A997F0AB203}</a:tableStyleId>
              </a:tblPr>
              <a:tblGrid>
                <a:gridCol w="406175"/>
                <a:gridCol w="1274400"/>
              </a:tblGrid>
              <a:tr h="168750">
                <a:tc gridSpan="2">
                  <a:txBody>
                    <a:bodyPr/>
                    <a:lstStyle/>
                    <a:p>
                      <a:pPr indent="0" lvl="0" marL="0" marR="0" rtl="0" algn="ctr">
                        <a:lnSpc>
                          <a:spcPct val="100000"/>
                        </a:lnSpc>
                        <a:spcBef>
                          <a:spcPts val="0"/>
                        </a:spcBef>
                        <a:spcAft>
                          <a:spcPts val="0"/>
                        </a:spcAft>
                        <a:buNone/>
                      </a:pPr>
                      <a:r>
                        <a:rPr lang="en-MT" sz="700" u="none" cap="none" strike="noStrike">
                          <a:latin typeface="Trebuchet MS"/>
                          <a:ea typeface="Trebuchet MS"/>
                          <a:cs typeface="Trebuchet MS"/>
                          <a:sym typeface="Trebuchet MS"/>
                        </a:rPr>
                        <a:t>Hazard</a:t>
                      </a:r>
                      <a:endParaRPr/>
                    </a:p>
                  </a:txBody>
                  <a:tcPr marT="45725" marB="45725" marR="91450" marL="91450" anchor="ctr">
                    <a:solidFill>
                      <a:schemeClr val="accent2"/>
                    </a:solidFill>
                  </a:tcPr>
                </a:tc>
                <a:tc hMerge="1"/>
              </a:tr>
              <a:tr h="168750">
                <a:tc>
                  <a:txBody>
                    <a:bodyPr/>
                    <a:lstStyle/>
                    <a:p>
                      <a:pPr indent="0" lvl="0" marL="0" marR="0" rtl="0" algn="l">
                        <a:lnSpc>
                          <a:spcPct val="100000"/>
                        </a:lnSpc>
                        <a:spcBef>
                          <a:spcPts val="0"/>
                        </a:spcBef>
                        <a:spcAft>
                          <a:spcPts val="0"/>
                        </a:spcAft>
                        <a:buNone/>
                      </a:pPr>
                      <a:r>
                        <a:rPr b="1" lang="en-MT" sz="700" u="none" cap="none" strike="noStrike">
                          <a:latin typeface="Trebuchet MS"/>
                          <a:ea typeface="Trebuchet MS"/>
                          <a:cs typeface="Trebuchet MS"/>
                          <a:sym typeface="Trebuchet MS"/>
                        </a:rPr>
                        <a:t>A-H1</a:t>
                      </a:r>
                      <a:endParaRPr/>
                    </a:p>
                  </a:txBody>
                  <a:tcPr marT="45725" marB="45725" marR="91450" marL="91450"/>
                </a:tc>
                <a:tc>
                  <a:txBody>
                    <a:bodyPr/>
                    <a:lstStyle/>
                    <a:p>
                      <a:pPr indent="0" lvl="0" marL="0" marR="0" rtl="0" algn="l">
                        <a:lnSpc>
                          <a:spcPct val="100000"/>
                        </a:lnSpc>
                        <a:spcBef>
                          <a:spcPts val="0"/>
                        </a:spcBef>
                        <a:spcAft>
                          <a:spcPts val="0"/>
                        </a:spcAft>
                        <a:buNone/>
                      </a:pPr>
                      <a:r>
                        <a:rPr b="1" i="0" lang="en-MT" sz="700" u="none" cap="none" strike="noStrike">
                          <a:latin typeface="Trebuchet MS"/>
                          <a:ea typeface="Trebuchet MS"/>
                          <a:cs typeface="Trebuchet MS"/>
                          <a:sym typeface="Trebuchet MS"/>
                        </a:rPr>
                        <a:t>Hazard Criterion</a:t>
                      </a:r>
                      <a:endParaRPr/>
                    </a:p>
                  </a:txBody>
                  <a:tcPr marT="45725" marB="45725" marR="91450" marL="91450"/>
                </a:tc>
              </a:tr>
              <a:tr h="168750">
                <a:tc>
                  <a:txBody>
                    <a:bodyPr/>
                    <a:lstStyle/>
                    <a:p>
                      <a:pPr indent="0" lvl="0" marL="0" marR="0" rtl="0" algn="l">
                        <a:lnSpc>
                          <a:spcPct val="100000"/>
                        </a:lnSpc>
                        <a:spcBef>
                          <a:spcPts val="0"/>
                        </a:spcBef>
                        <a:spcAft>
                          <a:spcPts val="0"/>
                        </a:spcAft>
                        <a:buNone/>
                      </a:pPr>
                      <a:r>
                        <a:t/>
                      </a:r>
                      <a:endParaRPr sz="700" u="none" cap="none" strike="noStrike">
                        <a:latin typeface="Trebuchet MS"/>
                        <a:ea typeface="Trebuchet MS"/>
                        <a:cs typeface="Trebuchet MS"/>
                        <a:sym typeface="Trebuchet MS"/>
                      </a:endParaRPr>
                    </a:p>
                  </a:txBody>
                  <a:tcPr marT="45725" marB="45725" marR="91450" marL="91450"/>
                </a:tc>
                <a:tc>
                  <a:txBody>
                    <a:bodyPr/>
                    <a:lstStyle/>
                    <a:p>
                      <a:pPr indent="0" lvl="0" marL="0" marR="0" rtl="0" algn="l">
                        <a:lnSpc>
                          <a:spcPct val="100000"/>
                        </a:lnSpc>
                        <a:spcBef>
                          <a:spcPts val="0"/>
                        </a:spcBef>
                        <a:spcAft>
                          <a:spcPts val="0"/>
                        </a:spcAft>
                        <a:buNone/>
                      </a:pPr>
                      <a:r>
                        <a:rPr lang="en-MT" sz="700" u="none" cap="none" strike="noStrike">
                          <a:latin typeface="Trebuchet MS"/>
                          <a:ea typeface="Trebuchet MS"/>
                          <a:cs typeface="Trebuchet MS"/>
                          <a:sym typeface="Trebuchet MS"/>
                        </a:rPr>
                        <a:t>Hazard Indicator</a:t>
                      </a:r>
                      <a:endParaRPr/>
                    </a:p>
                  </a:txBody>
                  <a:tcPr marT="45725" marB="45725" marR="91450" marL="91450"/>
                </a:tc>
              </a:tr>
              <a:tr h="168750">
                <a:tc>
                  <a:txBody>
                    <a:bodyPr/>
                    <a:lstStyle/>
                    <a:p>
                      <a:pPr indent="0" lvl="0" marL="0" marR="0" rtl="0" algn="l">
                        <a:lnSpc>
                          <a:spcPct val="100000"/>
                        </a:lnSpc>
                        <a:spcBef>
                          <a:spcPts val="0"/>
                        </a:spcBef>
                        <a:spcAft>
                          <a:spcPts val="0"/>
                        </a:spcAft>
                        <a:buClr>
                          <a:srgbClr val="000000"/>
                        </a:buClr>
                        <a:buSzPts val="700"/>
                        <a:buFont typeface="Arial"/>
                        <a:buNone/>
                      </a:pPr>
                      <a:r>
                        <a:rPr b="1" lang="en-MT" sz="700" u="none" cap="none" strike="noStrike">
                          <a:latin typeface="Trebuchet MS"/>
                          <a:ea typeface="Trebuchet MS"/>
                          <a:cs typeface="Trebuchet MS"/>
                          <a:sym typeface="Trebuchet MS"/>
                        </a:rPr>
                        <a:t>A-H2</a:t>
                      </a:r>
                      <a:endParaRPr/>
                    </a:p>
                  </a:txBody>
                  <a:tcPr marT="45725" marB="45725" marR="91450" marL="91450"/>
                </a:tc>
                <a:tc>
                  <a:txBody>
                    <a:bodyPr/>
                    <a:lstStyle/>
                    <a:p>
                      <a:pPr indent="0" lvl="0" marL="0" marR="0" rtl="0" algn="l">
                        <a:lnSpc>
                          <a:spcPct val="100000"/>
                        </a:lnSpc>
                        <a:spcBef>
                          <a:spcPts val="0"/>
                        </a:spcBef>
                        <a:spcAft>
                          <a:spcPts val="0"/>
                        </a:spcAft>
                        <a:buNone/>
                      </a:pPr>
                      <a:r>
                        <a:rPr b="1" i="0" lang="en-MT" sz="700" u="none" cap="none" strike="noStrike">
                          <a:latin typeface="Trebuchet MS"/>
                          <a:ea typeface="Trebuchet MS"/>
                          <a:cs typeface="Trebuchet MS"/>
                          <a:sym typeface="Trebuchet MS"/>
                        </a:rPr>
                        <a:t>Hazard Criterion</a:t>
                      </a:r>
                      <a:endParaRPr/>
                    </a:p>
                  </a:txBody>
                  <a:tcPr marT="45725" marB="45725" marR="91450" marL="91450"/>
                </a:tc>
              </a:tr>
              <a:tr h="168750">
                <a:tc>
                  <a:txBody>
                    <a:bodyPr/>
                    <a:lstStyle/>
                    <a:p>
                      <a:pPr indent="0" lvl="0" marL="0" marR="0" rtl="0" algn="l">
                        <a:lnSpc>
                          <a:spcPct val="100000"/>
                        </a:lnSpc>
                        <a:spcBef>
                          <a:spcPts val="0"/>
                        </a:spcBef>
                        <a:spcAft>
                          <a:spcPts val="0"/>
                        </a:spcAft>
                        <a:buNone/>
                      </a:pPr>
                      <a:r>
                        <a:t/>
                      </a:r>
                      <a:endParaRPr sz="700" u="none" cap="none" strike="noStrike">
                        <a:latin typeface="Trebuchet MS"/>
                        <a:ea typeface="Trebuchet MS"/>
                        <a:cs typeface="Trebuchet MS"/>
                        <a:sym typeface="Trebuchet MS"/>
                      </a:endParaRPr>
                    </a:p>
                  </a:txBody>
                  <a:tcPr marT="45725" marB="45725" marR="91450" marL="91450"/>
                </a:tc>
                <a:tc>
                  <a:txBody>
                    <a:bodyPr/>
                    <a:lstStyle/>
                    <a:p>
                      <a:pPr indent="0" lvl="0" marL="0" marR="0" rtl="0" algn="l">
                        <a:lnSpc>
                          <a:spcPct val="100000"/>
                        </a:lnSpc>
                        <a:spcBef>
                          <a:spcPts val="0"/>
                        </a:spcBef>
                        <a:spcAft>
                          <a:spcPts val="0"/>
                        </a:spcAft>
                        <a:buNone/>
                      </a:pPr>
                      <a:r>
                        <a:rPr lang="en-MT" sz="700" u="none" cap="none" strike="noStrike">
                          <a:latin typeface="Trebuchet MS"/>
                          <a:ea typeface="Trebuchet MS"/>
                          <a:cs typeface="Trebuchet MS"/>
                          <a:sym typeface="Trebuchet MS"/>
                        </a:rPr>
                        <a:t>Hazard Indicator</a:t>
                      </a:r>
                      <a:endParaRPr/>
                    </a:p>
                  </a:txBody>
                  <a:tcPr marT="45725" marB="45725" marR="91450" marL="91450"/>
                </a:tc>
              </a:tr>
              <a:tr h="168750">
                <a:tc>
                  <a:txBody>
                    <a:bodyPr/>
                    <a:lstStyle/>
                    <a:p>
                      <a:pPr indent="0" lvl="0" marL="0" marR="0" rtl="0" algn="l">
                        <a:lnSpc>
                          <a:spcPct val="100000"/>
                        </a:lnSpc>
                        <a:spcBef>
                          <a:spcPts val="0"/>
                        </a:spcBef>
                        <a:spcAft>
                          <a:spcPts val="0"/>
                        </a:spcAft>
                        <a:buClr>
                          <a:srgbClr val="000000"/>
                        </a:buClr>
                        <a:buSzPts val="700"/>
                        <a:buFont typeface="Arial"/>
                        <a:buNone/>
                      </a:pPr>
                      <a:r>
                        <a:rPr b="1" lang="en-MT" sz="700" u="none" cap="none" strike="noStrike">
                          <a:latin typeface="Trebuchet MS"/>
                          <a:ea typeface="Trebuchet MS"/>
                          <a:cs typeface="Trebuchet MS"/>
                          <a:sym typeface="Trebuchet MS"/>
                        </a:rPr>
                        <a:t>A-Hn</a:t>
                      </a:r>
                      <a:endParaRPr b="1" sz="700" u="none" cap="none" strike="noStrike">
                        <a:latin typeface="Trebuchet MS"/>
                        <a:ea typeface="Trebuchet MS"/>
                        <a:cs typeface="Trebuchet MS"/>
                        <a:sym typeface="Trebuchet MS"/>
                      </a:endParaRPr>
                    </a:p>
                  </a:txBody>
                  <a:tcPr marT="45725" marB="45725" marR="91450" marL="91450"/>
                </a:tc>
                <a:tc>
                  <a:txBody>
                    <a:bodyPr/>
                    <a:lstStyle/>
                    <a:p>
                      <a:pPr indent="0" lvl="0" marL="0" marR="0" rtl="0" algn="l">
                        <a:lnSpc>
                          <a:spcPct val="100000"/>
                        </a:lnSpc>
                        <a:spcBef>
                          <a:spcPts val="0"/>
                        </a:spcBef>
                        <a:spcAft>
                          <a:spcPts val="0"/>
                        </a:spcAft>
                        <a:buNone/>
                      </a:pPr>
                      <a:r>
                        <a:rPr b="1" i="0" lang="en-MT" sz="700" u="none" cap="none" strike="noStrike">
                          <a:latin typeface="Trebuchet MS"/>
                          <a:ea typeface="Trebuchet MS"/>
                          <a:cs typeface="Trebuchet MS"/>
                          <a:sym typeface="Trebuchet MS"/>
                        </a:rPr>
                        <a:t>Hazard Criterion</a:t>
                      </a:r>
                      <a:endParaRPr/>
                    </a:p>
                  </a:txBody>
                  <a:tcPr marT="45725" marB="45725" marR="91450" marL="91450"/>
                </a:tc>
              </a:tr>
              <a:tr h="168750">
                <a:tc>
                  <a:txBody>
                    <a:bodyPr/>
                    <a:lstStyle/>
                    <a:p>
                      <a:pPr indent="0" lvl="0" marL="0" marR="0" rtl="0" algn="l">
                        <a:lnSpc>
                          <a:spcPct val="100000"/>
                        </a:lnSpc>
                        <a:spcBef>
                          <a:spcPts val="0"/>
                        </a:spcBef>
                        <a:spcAft>
                          <a:spcPts val="0"/>
                        </a:spcAft>
                        <a:buNone/>
                      </a:pPr>
                      <a:r>
                        <a:t/>
                      </a:r>
                      <a:endParaRPr sz="700" u="none" cap="none" strike="noStrike">
                        <a:latin typeface="Trebuchet MS"/>
                        <a:ea typeface="Trebuchet MS"/>
                        <a:cs typeface="Trebuchet MS"/>
                        <a:sym typeface="Trebuchet MS"/>
                      </a:endParaRPr>
                    </a:p>
                  </a:txBody>
                  <a:tcPr marT="45725" marB="45725" marR="91450" marL="91450"/>
                </a:tc>
                <a:tc>
                  <a:txBody>
                    <a:bodyPr/>
                    <a:lstStyle/>
                    <a:p>
                      <a:pPr indent="0" lvl="0" marL="0" marR="0" rtl="0" algn="l">
                        <a:lnSpc>
                          <a:spcPct val="100000"/>
                        </a:lnSpc>
                        <a:spcBef>
                          <a:spcPts val="0"/>
                        </a:spcBef>
                        <a:spcAft>
                          <a:spcPts val="0"/>
                        </a:spcAft>
                        <a:buNone/>
                      </a:pPr>
                      <a:r>
                        <a:rPr lang="en-MT" sz="700" u="none" cap="none" strike="noStrike">
                          <a:latin typeface="Trebuchet MS"/>
                          <a:ea typeface="Trebuchet MS"/>
                          <a:cs typeface="Trebuchet MS"/>
                          <a:sym typeface="Trebuchet MS"/>
                        </a:rPr>
                        <a:t>Hazard Indicator</a:t>
                      </a:r>
                      <a:endParaRPr/>
                    </a:p>
                  </a:txBody>
                  <a:tcPr marT="45725" marB="45725" marR="91450" marL="91450"/>
                </a:tc>
              </a:tr>
            </a:tbl>
          </a:graphicData>
        </a:graphic>
      </p:graphicFrame>
      <p:graphicFrame>
        <p:nvGraphicFramePr>
          <p:cNvPr id="284" name="Google Shape;284;p67"/>
          <p:cNvGraphicFramePr/>
          <p:nvPr/>
        </p:nvGraphicFramePr>
        <p:xfrm>
          <a:off x="4326339" y="1679113"/>
          <a:ext cx="3000000" cy="3000000"/>
        </p:xfrm>
        <a:graphic>
          <a:graphicData uri="http://schemas.openxmlformats.org/drawingml/2006/table">
            <a:tbl>
              <a:tblPr bandRow="1" firstRow="1">
                <a:noFill/>
                <a:tableStyleId>{42E7B830-7CBE-4B2C-853D-6A997F0AB203}</a:tableStyleId>
              </a:tblPr>
              <a:tblGrid>
                <a:gridCol w="472850"/>
                <a:gridCol w="1587225"/>
              </a:tblGrid>
              <a:tr h="243650">
                <a:tc>
                  <a:txBody>
                    <a:bodyPr/>
                    <a:lstStyle/>
                    <a:p>
                      <a:pPr indent="0" lvl="0" marL="0" marR="0" rtl="0" algn="l">
                        <a:lnSpc>
                          <a:spcPct val="100000"/>
                        </a:lnSpc>
                        <a:spcBef>
                          <a:spcPts val="0"/>
                        </a:spcBef>
                        <a:spcAft>
                          <a:spcPts val="0"/>
                        </a:spcAft>
                        <a:buNone/>
                      </a:pPr>
                      <a:r>
                        <a:rPr lang="en-MT" sz="900" u="none" cap="none" strike="noStrike">
                          <a:solidFill>
                            <a:schemeClr val="lt1"/>
                          </a:solidFill>
                        </a:rPr>
                        <a:t>A</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accent6"/>
                    </a:solidFill>
                  </a:tcPr>
                </a:tc>
                <a:tc>
                  <a:txBody>
                    <a:bodyPr/>
                    <a:lstStyle/>
                    <a:p>
                      <a:pPr indent="0" lvl="0" marL="0" marR="0" rtl="0" algn="l">
                        <a:lnSpc>
                          <a:spcPct val="100000"/>
                        </a:lnSpc>
                        <a:spcBef>
                          <a:spcPts val="0"/>
                        </a:spcBef>
                        <a:spcAft>
                          <a:spcPts val="0"/>
                        </a:spcAft>
                        <a:buNone/>
                      </a:pPr>
                      <a:r>
                        <a:rPr lang="en-MT" sz="900" u="none" cap="none" strike="noStrike">
                          <a:solidFill>
                            <a:schemeClr val="lt1"/>
                          </a:solidFill>
                        </a:rPr>
                        <a:t>ISSUE (Hazard)</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accent6"/>
                    </a:solidFill>
                  </a:tcPr>
                </a:tc>
              </a:tr>
            </a:tbl>
          </a:graphicData>
        </a:graphic>
      </p:graphicFrame>
      <p:sp>
        <p:nvSpPr>
          <p:cNvPr id="285" name="Google Shape;285;p67"/>
          <p:cNvSpPr/>
          <p:nvPr/>
        </p:nvSpPr>
        <p:spPr>
          <a:xfrm>
            <a:off x="6562521" y="1658789"/>
            <a:ext cx="324000" cy="260223"/>
          </a:xfrm>
          <a:prstGeom prst="rightArrow">
            <a:avLst>
              <a:gd fmla="val 50000" name="adj1"/>
              <a:gd fmla="val 50000" name="adj2"/>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aphicFrame>
        <p:nvGraphicFramePr>
          <p:cNvPr id="286" name="Google Shape;286;p67"/>
          <p:cNvGraphicFramePr/>
          <p:nvPr/>
        </p:nvGraphicFramePr>
        <p:xfrm>
          <a:off x="7062641" y="3237327"/>
          <a:ext cx="3000000" cy="3000000"/>
        </p:xfrm>
        <a:graphic>
          <a:graphicData uri="http://schemas.openxmlformats.org/drawingml/2006/table">
            <a:tbl>
              <a:tblPr bandRow="1" firstRow="1">
                <a:noFill/>
                <a:tableStyleId>{42E7B830-7CBE-4B2C-853D-6A997F0AB203}</a:tableStyleId>
              </a:tblPr>
              <a:tblGrid>
                <a:gridCol w="406175"/>
                <a:gridCol w="1274400"/>
              </a:tblGrid>
              <a:tr h="186975">
                <a:tc gridSpan="2">
                  <a:txBody>
                    <a:bodyPr/>
                    <a:lstStyle/>
                    <a:p>
                      <a:pPr indent="0" lvl="0" marL="0" marR="0" rtl="0" algn="ctr">
                        <a:lnSpc>
                          <a:spcPct val="100000"/>
                        </a:lnSpc>
                        <a:spcBef>
                          <a:spcPts val="0"/>
                        </a:spcBef>
                        <a:spcAft>
                          <a:spcPts val="0"/>
                        </a:spcAft>
                        <a:buNone/>
                      </a:pPr>
                      <a:r>
                        <a:rPr lang="en-MT" sz="700" u="none" cap="none" strike="noStrike">
                          <a:latin typeface="Trebuchet MS"/>
                          <a:ea typeface="Trebuchet MS"/>
                          <a:cs typeface="Trebuchet MS"/>
                          <a:sym typeface="Trebuchet MS"/>
                        </a:rPr>
                        <a:t>Hazard</a:t>
                      </a:r>
                      <a:endParaRPr/>
                    </a:p>
                  </a:txBody>
                  <a:tcPr marT="45725" marB="45725" marR="91450" marL="91450" anchor="ctr">
                    <a:solidFill>
                      <a:schemeClr val="accent2"/>
                    </a:solidFill>
                  </a:tcPr>
                </a:tc>
                <a:tc hMerge="1"/>
              </a:tr>
              <a:tr h="186975">
                <a:tc>
                  <a:txBody>
                    <a:bodyPr/>
                    <a:lstStyle/>
                    <a:p>
                      <a:pPr indent="0" lvl="0" marL="0" marR="0" rtl="0" algn="l">
                        <a:lnSpc>
                          <a:spcPct val="100000"/>
                        </a:lnSpc>
                        <a:spcBef>
                          <a:spcPts val="0"/>
                        </a:spcBef>
                        <a:spcAft>
                          <a:spcPts val="0"/>
                        </a:spcAft>
                        <a:buNone/>
                      </a:pPr>
                      <a:r>
                        <a:rPr b="1" lang="en-MT" sz="700" u="none" cap="none" strike="noStrike">
                          <a:latin typeface="Trebuchet MS"/>
                          <a:ea typeface="Trebuchet MS"/>
                          <a:cs typeface="Trebuchet MS"/>
                          <a:sym typeface="Trebuchet MS"/>
                        </a:rPr>
                        <a:t>A-H1</a:t>
                      </a:r>
                      <a:endParaRPr/>
                    </a:p>
                  </a:txBody>
                  <a:tcPr marT="45725" marB="45725" marR="91450" marL="91450"/>
                </a:tc>
                <a:tc>
                  <a:txBody>
                    <a:bodyPr/>
                    <a:lstStyle/>
                    <a:p>
                      <a:pPr indent="0" lvl="0" marL="0" marR="0" rtl="0" algn="l">
                        <a:lnSpc>
                          <a:spcPct val="100000"/>
                        </a:lnSpc>
                        <a:spcBef>
                          <a:spcPts val="0"/>
                        </a:spcBef>
                        <a:spcAft>
                          <a:spcPts val="0"/>
                        </a:spcAft>
                        <a:buNone/>
                      </a:pPr>
                      <a:r>
                        <a:rPr b="1" i="0" lang="en-MT" sz="700" u="none" cap="none" strike="noStrike">
                          <a:latin typeface="Trebuchet MS"/>
                          <a:ea typeface="Trebuchet MS"/>
                          <a:cs typeface="Trebuchet MS"/>
                          <a:sym typeface="Trebuchet MS"/>
                        </a:rPr>
                        <a:t>Hazard Criterion</a:t>
                      </a:r>
                      <a:endParaRPr/>
                    </a:p>
                  </a:txBody>
                  <a:tcPr marT="45725" marB="45725" marR="91450" marL="91450"/>
                </a:tc>
              </a:tr>
              <a:tr h="186975">
                <a:tc>
                  <a:txBody>
                    <a:bodyPr/>
                    <a:lstStyle/>
                    <a:p>
                      <a:pPr indent="0" lvl="0" marL="0" marR="0" rtl="0" algn="l">
                        <a:lnSpc>
                          <a:spcPct val="100000"/>
                        </a:lnSpc>
                        <a:spcBef>
                          <a:spcPts val="0"/>
                        </a:spcBef>
                        <a:spcAft>
                          <a:spcPts val="0"/>
                        </a:spcAft>
                        <a:buNone/>
                      </a:pPr>
                      <a:r>
                        <a:t/>
                      </a:r>
                      <a:endParaRPr sz="700" u="none" cap="none" strike="noStrike">
                        <a:latin typeface="Trebuchet MS"/>
                        <a:ea typeface="Trebuchet MS"/>
                        <a:cs typeface="Trebuchet MS"/>
                        <a:sym typeface="Trebuchet MS"/>
                      </a:endParaRPr>
                    </a:p>
                  </a:txBody>
                  <a:tcPr marT="45725" marB="45725" marR="91450" marL="91450"/>
                </a:tc>
                <a:tc>
                  <a:txBody>
                    <a:bodyPr/>
                    <a:lstStyle/>
                    <a:p>
                      <a:pPr indent="0" lvl="0" marL="0" marR="0" rtl="0" algn="l">
                        <a:lnSpc>
                          <a:spcPct val="100000"/>
                        </a:lnSpc>
                        <a:spcBef>
                          <a:spcPts val="0"/>
                        </a:spcBef>
                        <a:spcAft>
                          <a:spcPts val="0"/>
                        </a:spcAft>
                        <a:buNone/>
                      </a:pPr>
                      <a:r>
                        <a:rPr lang="en-MT" sz="700" u="none" cap="none" strike="noStrike">
                          <a:latin typeface="Trebuchet MS"/>
                          <a:ea typeface="Trebuchet MS"/>
                          <a:cs typeface="Trebuchet MS"/>
                          <a:sym typeface="Trebuchet MS"/>
                        </a:rPr>
                        <a:t>Hazard Indicator</a:t>
                      </a:r>
                      <a:endParaRPr/>
                    </a:p>
                  </a:txBody>
                  <a:tcPr marT="45725" marB="45725" marR="91450" marL="91450"/>
                </a:tc>
              </a:tr>
              <a:tr h="186975">
                <a:tc>
                  <a:txBody>
                    <a:bodyPr/>
                    <a:lstStyle/>
                    <a:p>
                      <a:pPr indent="0" lvl="0" marL="0" marR="0" rtl="0" algn="l">
                        <a:lnSpc>
                          <a:spcPct val="100000"/>
                        </a:lnSpc>
                        <a:spcBef>
                          <a:spcPts val="0"/>
                        </a:spcBef>
                        <a:spcAft>
                          <a:spcPts val="0"/>
                        </a:spcAft>
                        <a:buClr>
                          <a:srgbClr val="000000"/>
                        </a:buClr>
                        <a:buSzPts val="700"/>
                        <a:buFont typeface="Arial"/>
                        <a:buNone/>
                      </a:pPr>
                      <a:r>
                        <a:rPr b="1" lang="en-MT" sz="700" u="none" cap="none" strike="noStrike">
                          <a:latin typeface="Trebuchet MS"/>
                          <a:ea typeface="Trebuchet MS"/>
                          <a:cs typeface="Trebuchet MS"/>
                          <a:sym typeface="Trebuchet MS"/>
                        </a:rPr>
                        <a:t>A-H2</a:t>
                      </a:r>
                      <a:endParaRPr/>
                    </a:p>
                  </a:txBody>
                  <a:tcPr marT="45725" marB="45725" marR="91450" marL="91450"/>
                </a:tc>
                <a:tc>
                  <a:txBody>
                    <a:bodyPr/>
                    <a:lstStyle/>
                    <a:p>
                      <a:pPr indent="0" lvl="0" marL="0" marR="0" rtl="0" algn="l">
                        <a:lnSpc>
                          <a:spcPct val="100000"/>
                        </a:lnSpc>
                        <a:spcBef>
                          <a:spcPts val="0"/>
                        </a:spcBef>
                        <a:spcAft>
                          <a:spcPts val="0"/>
                        </a:spcAft>
                        <a:buNone/>
                      </a:pPr>
                      <a:r>
                        <a:rPr b="1" i="0" lang="en-MT" sz="700" u="none" cap="none" strike="noStrike">
                          <a:latin typeface="Trebuchet MS"/>
                          <a:ea typeface="Trebuchet MS"/>
                          <a:cs typeface="Trebuchet MS"/>
                          <a:sym typeface="Trebuchet MS"/>
                        </a:rPr>
                        <a:t>Hazard Criterion</a:t>
                      </a:r>
                      <a:endParaRPr/>
                    </a:p>
                  </a:txBody>
                  <a:tcPr marT="45725" marB="45725" marR="91450" marL="91450"/>
                </a:tc>
              </a:tr>
              <a:tr h="186975">
                <a:tc>
                  <a:txBody>
                    <a:bodyPr/>
                    <a:lstStyle/>
                    <a:p>
                      <a:pPr indent="0" lvl="0" marL="0" marR="0" rtl="0" algn="l">
                        <a:lnSpc>
                          <a:spcPct val="100000"/>
                        </a:lnSpc>
                        <a:spcBef>
                          <a:spcPts val="0"/>
                        </a:spcBef>
                        <a:spcAft>
                          <a:spcPts val="0"/>
                        </a:spcAft>
                        <a:buNone/>
                      </a:pPr>
                      <a:r>
                        <a:t/>
                      </a:r>
                      <a:endParaRPr sz="700" u="none" cap="none" strike="noStrike">
                        <a:latin typeface="Trebuchet MS"/>
                        <a:ea typeface="Trebuchet MS"/>
                        <a:cs typeface="Trebuchet MS"/>
                        <a:sym typeface="Trebuchet MS"/>
                      </a:endParaRPr>
                    </a:p>
                  </a:txBody>
                  <a:tcPr marT="45725" marB="45725" marR="91450" marL="91450"/>
                </a:tc>
                <a:tc>
                  <a:txBody>
                    <a:bodyPr/>
                    <a:lstStyle/>
                    <a:p>
                      <a:pPr indent="0" lvl="0" marL="0" marR="0" rtl="0" algn="l">
                        <a:lnSpc>
                          <a:spcPct val="100000"/>
                        </a:lnSpc>
                        <a:spcBef>
                          <a:spcPts val="0"/>
                        </a:spcBef>
                        <a:spcAft>
                          <a:spcPts val="0"/>
                        </a:spcAft>
                        <a:buNone/>
                      </a:pPr>
                      <a:r>
                        <a:rPr lang="en-MT" sz="700" u="none" cap="none" strike="noStrike">
                          <a:latin typeface="Trebuchet MS"/>
                          <a:ea typeface="Trebuchet MS"/>
                          <a:cs typeface="Trebuchet MS"/>
                          <a:sym typeface="Trebuchet MS"/>
                        </a:rPr>
                        <a:t>Hazard Indicator</a:t>
                      </a:r>
                      <a:endParaRPr/>
                    </a:p>
                  </a:txBody>
                  <a:tcPr marT="45725" marB="45725" marR="91450" marL="91450"/>
                </a:tc>
              </a:tr>
              <a:tr h="186975">
                <a:tc>
                  <a:txBody>
                    <a:bodyPr/>
                    <a:lstStyle/>
                    <a:p>
                      <a:pPr indent="0" lvl="0" marL="0" marR="0" rtl="0" algn="l">
                        <a:lnSpc>
                          <a:spcPct val="100000"/>
                        </a:lnSpc>
                        <a:spcBef>
                          <a:spcPts val="0"/>
                        </a:spcBef>
                        <a:spcAft>
                          <a:spcPts val="0"/>
                        </a:spcAft>
                        <a:buClr>
                          <a:srgbClr val="000000"/>
                        </a:buClr>
                        <a:buSzPts val="700"/>
                        <a:buFont typeface="Arial"/>
                        <a:buNone/>
                      </a:pPr>
                      <a:r>
                        <a:rPr b="1" lang="en-MT" sz="700" u="none" cap="none" strike="noStrike">
                          <a:latin typeface="Trebuchet MS"/>
                          <a:ea typeface="Trebuchet MS"/>
                          <a:cs typeface="Trebuchet MS"/>
                          <a:sym typeface="Trebuchet MS"/>
                        </a:rPr>
                        <a:t>A-Hn</a:t>
                      </a:r>
                      <a:endParaRPr b="1" sz="700" u="none" cap="none" strike="noStrike">
                        <a:latin typeface="Trebuchet MS"/>
                        <a:ea typeface="Trebuchet MS"/>
                        <a:cs typeface="Trebuchet MS"/>
                        <a:sym typeface="Trebuchet MS"/>
                      </a:endParaRPr>
                    </a:p>
                  </a:txBody>
                  <a:tcPr marT="45725" marB="45725" marR="91450" marL="91450"/>
                </a:tc>
                <a:tc>
                  <a:txBody>
                    <a:bodyPr/>
                    <a:lstStyle/>
                    <a:p>
                      <a:pPr indent="0" lvl="0" marL="0" marR="0" rtl="0" algn="l">
                        <a:lnSpc>
                          <a:spcPct val="100000"/>
                        </a:lnSpc>
                        <a:spcBef>
                          <a:spcPts val="0"/>
                        </a:spcBef>
                        <a:spcAft>
                          <a:spcPts val="0"/>
                        </a:spcAft>
                        <a:buNone/>
                      </a:pPr>
                      <a:r>
                        <a:rPr b="1" i="0" lang="en-MT" sz="700" u="none" cap="none" strike="noStrike">
                          <a:latin typeface="Trebuchet MS"/>
                          <a:ea typeface="Trebuchet MS"/>
                          <a:cs typeface="Trebuchet MS"/>
                          <a:sym typeface="Trebuchet MS"/>
                        </a:rPr>
                        <a:t>Hazard Criterion</a:t>
                      </a:r>
                      <a:endParaRPr/>
                    </a:p>
                  </a:txBody>
                  <a:tcPr marT="45725" marB="45725" marR="91450" marL="91450"/>
                </a:tc>
              </a:tr>
              <a:tr h="186975">
                <a:tc>
                  <a:txBody>
                    <a:bodyPr/>
                    <a:lstStyle/>
                    <a:p>
                      <a:pPr indent="0" lvl="0" marL="0" marR="0" rtl="0" algn="l">
                        <a:lnSpc>
                          <a:spcPct val="100000"/>
                        </a:lnSpc>
                        <a:spcBef>
                          <a:spcPts val="0"/>
                        </a:spcBef>
                        <a:spcAft>
                          <a:spcPts val="0"/>
                        </a:spcAft>
                        <a:buNone/>
                      </a:pPr>
                      <a:r>
                        <a:t/>
                      </a:r>
                      <a:endParaRPr sz="700" u="none" cap="none" strike="noStrike">
                        <a:latin typeface="Trebuchet MS"/>
                        <a:ea typeface="Trebuchet MS"/>
                        <a:cs typeface="Trebuchet MS"/>
                        <a:sym typeface="Trebuchet MS"/>
                      </a:endParaRPr>
                    </a:p>
                  </a:txBody>
                  <a:tcPr marT="45725" marB="45725" marR="91450" marL="91450"/>
                </a:tc>
                <a:tc>
                  <a:txBody>
                    <a:bodyPr/>
                    <a:lstStyle/>
                    <a:p>
                      <a:pPr indent="0" lvl="0" marL="0" marR="0" rtl="0" algn="l">
                        <a:lnSpc>
                          <a:spcPct val="100000"/>
                        </a:lnSpc>
                        <a:spcBef>
                          <a:spcPts val="0"/>
                        </a:spcBef>
                        <a:spcAft>
                          <a:spcPts val="0"/>
                        </a:spcAft>
                        <a:buNone/>
                      </a:pPr>
                      <a:r>
                        <a:rPr lang="en-MT" sz="700" u="none" cap="none" strike="noStrike">
                          <a:latin typeface="Trebuchet MS"/>
                          <a:ea typeface="Trebuchet MS"/>
                          <a:cs typeface="Trebuchet MS"/>
                          <a:sym typeface="Trebuchet MS"/>
                        </a:rPr>
                        <a:t>Hazard Indicator</a:t>
                      </a:r>
                      <a:endParaRPr/>
                    </a:p>
                  </a:txBody>
                  <a:tcPr marT="45725" marB="45725" marR="91450" marL="91450"/>
                </a:tc>
              </a:tr>
            </a:tbl>
          </a:graphicData>
        </a:graphic>
      </p:graphicFrame>
      <p:graphicFrame>
        <p:nvGraphicFramePr>
          <p:cNvPr id="287" name="Google Shape;287;p67"/>
          <p:cNvGraphicFramePr/>
          <p:nvPr/>
        </p:nvGraphicFramePr>
        <p:xfrm>
          <a:off x="4326339" y="3237327"/>
          <a:ext cx="3000000" cy="3000000"/>
        </p:xfrm>
        <a:graphic>
          <a:graphicData uri="http://schemas.openxmlformats.org/drawingml/2006/table">
            <a:tbl>
              <a:tblPr bandRow="1" firstRow="1">
                <a:noFill/>
                <a:tableStyleId>{42E7B830-7CBE-4B2C-853D-6A997F0AB203}</a:tableStyleId>
              </a:tblPr>
              <a:tblGrid>
                <a:gridCol w="472850"/>
                <a:gridCol w="1587225"/>
              </a:tblGrid>
              <a:tr h="243650">
                <a:tc>
                  <a:txBody>
                    <a:bodyPr/>
                    <a:lstStyle/>
                    <a:p>
                      <a:pPr indent="0" lvl="0" marL="0" marR="0" rtl="0" algn="l">
                        <a:lnSpc>
                          <a:spcPct val="100000"/>
                        </a:lnSpc>
                        <a:spcBef>
                          <a:spcPts val="0"/>
                        </a:spcBef>
                        <a:spcAft>
                          <a:spcPts val="0"/>
                        </a:spcAft>
                        <a:buNone/>
                      </a:pPr>
                      <a:r>
                        <a:rPr lang="en-MT" sz="900" u="none" cap="none" strike="noStrike">
                          <a:solidFill>
                            <a:schemeClr val="lt1"/>
                          </a:solidFill>
                        </a:rPr>
                        <a:t>A</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accent6"/>
                    </a:solidFill>
                  </a:tcPr>
                </a:tc>
                <a:tc>
                  <a:txBody>
                    <a:bodyPr/>
                    <a:lstStyle/>
                    <a:p>
                      <a:pPr indent="0" lvl="0" marL="0" marR="0" rtl="0" algn="l">
                        <a:lnSpc>
                          <a:spcPct val="100000"/>
                        </a:lnSpc>
                        <a:spcBef>
                          <a:spcPts val="0"/>
                        </a:spcBef>
                        <a:spcAft>
                          <a:spcPts val="0"/>
                        </a:spcAft>
                        <a:buNone/>
                      </a:pPr>
                      <a:r>
                        <a:rPr lang="en-MT" sz="900" u="none" cap="none" strike="noStrike">
                          <a:solidFill>
                            <a:schemeClr val="lt1"/>
                          </a:solidFill>
                        </a:rPr>
                        <a:t>ISSUE (Hazard)</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accent6"/>
                    </a:solidFill>
                  </a:tcPr>
                </a:tc>
              </a:tr>
              <a:tr h="243650">
                <a:tc>
                  <a:txBody>
                    <a:bodyPr/>
                    <a:lstStyle/>
                    <a:p>
                      <a:pPr indent="0" lvl="0" marL="0" marR="0" rtl="0" algn="l">
                        <a:lnSpc>
                          <a:spcPct val="100000"/>
                        </a:lnSpc>
                        <a:spcBef>
                          <a:spcPts val="0"/>
                        </a:spcBef>
                        <a:spcAft>
                          <a:spcPts val="0"/>
                        </a:spcAft>
                        <a:buNone/>
                      </a:pPr>
                      <a:r>
                        <a:rPr lang="en-MT" sz="900" u="none" cap="none" strike="noStrike">
                          <a:solidFill>
                            <a:schemeClr val="lt1"/>
                          </a:solidFill>
                        </a:rPr>
                        <a:t>A1</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88C8F6"/>
                    </a:solidFill>
                  </a:tcPr>
                </a:tc>
                <a:tc>
                  <a:txBody>
                    <a:bodyPr/>
                    <a:lstStyle/>
                    <a:p>
                      <a:pPr indent="0" lvl="0" marL="0" marR="0" rtl="0" algn="l">
                        <a:lnSpc>
                          <a:spcPct val="100000"/>
                        </a:lnSpc>
                        <a:spcBef>
                          <a:spcPts val="0"/>
                        </a:spcBef>
                        <a:spcAft>
                          <a:spcPts val="0"/>
                        </a:spcAft>
                        <a:buNone/>
                      </a:pPr>
                      <a:r>
                        <a:rPr lang="en-MT" sz="700" u="none" cap="none" strike="noStrike">
                          <a:solidFill>
                            <a:schemeClr val="lt1"/>
                          </a:solidFill>
                        </a:rPr>
                        <a:t>MACRO CATEGORY (Urban System)</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88C8F6"/>
                    </a:solidFill>
                  </a:tcPr>
                </a:tc>
              </a:tr>
            </a:tbl>
          </a:graphicData>
        </a:graphic>
      </p:graphicFrame>
      <p:sp>
        <p:nvSpPr>
          <p:cNvPr id="288" name="Google Shape;288;p67"/>
          <p:cNvSpPr/>
          <p:nvPr/>
        </p:nvSpPr>
        <p:spPr>
          <a:xfrm>
            <a:off x="6562521" y="3220746"/>
            <a:ext cx="324000" cy="260223"/>
          </a:xfrm>
          <a:prstGeom prst="rightArrow">
            <a:avLst>
              <a:gd fmla="val 50000" name="adj1"/>
              <a:gd fmla="val 50000" name="adj2"/>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68"/>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Structure of the RBE Method</a:t>
            </a:r>
            <a:endParaRPr>
              <a:solidFill>
                <a:schemeClr val="accent4"/>
              </a:solidFill>
            </a:endParaRPr>
          </a:p>
        </p:txBody>
      </p:sp>
      <p:sp>
        <p:nvSpPr>
          <p:cNvPr id="294" name="Google Shape;294;p68"/>
          <p:cNvSpPr txBox="1"/>
          <p:nvPr/>
        </p:nvSpPr>
        <p:spPr>
          <a:xfrm>
            <a:off x="554400" y="1327868"/>
            <a:ext cx="3636000" cy="15699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MT" sz="1200" u="none" cap="none" strike="noStrike">
                <a:solidFill>
                  <a:schemeClr val="accent4"/>
                </a:solidFill>
                <a:latin typeface="Trebuchet MS"/>
                <a:ea typeface="Trebuchet MS"/>
                <a:cs typeface="Trebuchet MS"/>
                <a:sym typeface="Trebuchet MS"/>
              </a:rPr>
              <a:t>Level 3 </a:t>
            </a:r>
            <a:r>
              <a:rPr b="0" i="0" lang="en-MT" sz="1200" u="none" cap="none" strike="noStrike">
                <a:solidFill>
                  <a:schemeClr val="lt2"/>
                </a:solidFill>
                <a:latin typeface="Trebuchet MS"/>
                <a:ea typeface="Trebuchet MS"/>
                <a:cs typeface="Trebuchet MS"/>
                <a:sym typeface="Trebuchet MS"/>
              </a:rPr>
              <a:t>corresponds to </a:t>
            </a:r>
            <a:r>
              <a:rPr b="1" i="0" lang="en-MT" sz="1200" u="none" cap="none" strike="noStrike">
                <a:solidFill>
                  <a:schemeClr val="lt2"/>
                </a:solidFill>
                <a:latin typeface="Trebuchet MS"/>
                <a:ea typeface="Trebuchet MS"/>
                <a:cs typeface="Trebuchet MS"/>
                <a:sym typeface="Trebuchet MS"/>
              </a:rPr>
              <a:t>Risk Categories</a:t>
            </a:r>
            <a:r>
              <a:rPr b="0" i="0" lang="en-MT" sz="1200" u="none" cap="none" strike="noStrike">
                <a:solidFill>
                  <a:schemeClr val="lt2"/>
                </a:solidFill>
                <a:latin typeface="Trebuchet MS"/>
                <a:ea typeface="Trebuchet MS"/>
                <a:cs typeface="Trebuchet MS"/>
                <a:sym typeface="Trebuchet MS"/>
              </a:rPr>
              <a:t>. Risk Categories contains within them vulnerability and exposure criteria and are classified based in </a:t>
            </a:r>
            <a:r>
              <a:rPr lang="en-MT" sz="1200">
                <a:solidFill>
                  <a:schemeClr val="lt2"/>
                </a:solidFill>
                <a:latin typeface="Trebuchet MS"/>
                <a:ea typeface="Trebuchet MS"/>
                <a:cs typeface="Trebuchet MS"/>
                <a:sym typeface="Trebuchet MS"/>
              </a:rPr>
              <a:t>numerical order</a:t>
            </a:r>
            <a:r>
              <a:rPr b="0" i="0" lang="en-MT" sz="1200" u="none" cap="none" strike="noStrike">
                <a:solidFill>
                  <a:schemeClr val="lt2"/>
                </a:solidFill>
                <a:latin typeface="Trebuchet MS"/>
                <a:ea typeface="Trebuchet MS"/>
                <a:cs typeface="Trebuchet MS"/>
                <a:sym typeface="Trebuchet MS"/>
              </a:rPr>
              <a:t>. For example: A1.1 Damage Risk for Residential Buildings, A1.2 Damage Risk for Public Buildings, A1.3 Damage Risk for Commercial Buildings, etc.</a:t>
            </a:r>
            <a:endParaRPr/>
          </a:p>
          <a:p>
            <a:pPr indent="0" lvl="0" marL="0" marR="0" rtl="0" algn="just">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295" name="Google Shape;295;p68"/>
          <p:cNvSpPr txBox="1"/>
          <p:nvPr/>
        </p:nvSpPr>
        <p:spPr>
          <a:xfrm>
            <a:off x="554400" y="3093057"/>
            <a:ext cx="3524700" cy="12003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MT" sz="1200" u="none" cap="none" strike="noStrike">
                <a:solidFill>
                  <a:schemeClr val="accent4"/>
                </a:solidFill>
                <a:latin typeface="Trebuchet MS"/>
                <a:ea typeface="Trebuchet MS"/>
                <a:cs typeface="Trebuchet MS"/>
                <a:sym typeface="Trebuchet MS"/>
              </a:rPr>
              <a:t>Level 4</a:t>
            </a:r>
            <a:r>
              <a:rPr b="0" i="0" lang="en-MT" sz="1200" u="none" cap="none" strike="noStrike">
                <a:solidFill>
                  <a:schemeClr val="accent4"/>
                </a:solidFill>
                <a:latin typeface="Trebuchet MS"/>
                <a:ea typeface="Trebuchet MS"/>
                <a:cs typeface="Trebuchet MS"/>
                <a:sym typeface="Trebuchet MS"/>
              </a:rPr>
              <a:t> </a:t>
            </a:r>
            <a:r>
              <a:rPr b="0" i="0" lang="en-MT" sz="1200" u="none" cap="none" strike="noStrike">
                <a:solidFill>
                  <a:schemeClr val="lt2"/>
                </a:solidFill>
                <a:latin typeface="Trebuchet MS"/>
                <a:ea typeface="Trebuchet MS"/>
                <a:cs typeface="Trebuchet MS"/>
                <a:sym typeface="Trebuchet MS"/>
              </a:rPr>
              <a:t>correspond to assessment </a:t>
            </a:r>
            <a:r>
              <a:rPr b="1" i="0" lang="en-MT" sz="1200" u="none" cap="none" strike="noStrike">
                <a:solidFill>
                  <a:schemeClr val="lt2"/>
                </a:solidFill>
                <a:latin typeface="Trebuchet MS"/>
                <a:ea typeface="Trebuchet MS"/>
                <a:cs typeface="Trebuchet MS"/>
                <a:sym typeface="Trebuchet MS"/>
              </a:rPr>
              <a:t>Criteria</a:t>
            </a:r>
            <a:r>
              <a:rPr b="0" i="0" lang="en-MT" sz="1200" u="none" cap="none" strike="noStrike">
                <a:solidFill>
                  <a:schemeClr val="lt2"/>
                </a:solidFill>
                <a:latin typeface="Trebuchet MS"/>
                <a:ea typeface="Trebuchet MS"/>
                <a:cs typeface="Trebuchet MS"/>
                <a:sym typeface="Trebuchet MS"/>
              </a:rPr>
              <a:t>. The RBE Method includes t</a:t>
            </a:r>
            <a:r>
              <a:rPr b="0" i="0" lang="en-MT" sz="1200" u="none" cap="none" strike="noStrike">
                <a:solidFill>
                  <a:schemeClr val="lt2"/>
                </a:solidFill>
                <a:latin typeface="Trebuchet MS"/>
                <a:ea typeface="Trebuchet MS"/>
                <a:cs typeface="Trebuchet MS"/>
                <a:sym typeface="Trebuchet MS"/>
              </a:rPr>
              <a:t>hree</a:t>
            </a:r>
            <a:r>
              <a:rPr b="0" i="0" lang="en-MT" sz="1200" u="none" cap="none" strike="noStrike">
                <a:solidFill>
                  <a:schemeClr val="lt2"/>
                </a:solidFill>
                <a:latin typeface="Trebuchet MS"/>
                <a:ea typeface="Trebuchet MS"/>
                <a:cs typeface="Trebuchet MS"/>
                <a:sym typeface="Trebuchet MS"/>
              </a:rPr>
              <a:t> types of criteria: Vulnerability and Exposure criteria, which are associated with Risk Categories, and Hazard criteria, which are associated with Issues.</a:t>
            </a:r>
            <a:endParaRPr/>
          </a:p>
          <a:p>
            <a:pPr indent="0" lvl="0" marL="0" marR="0" rtl="0" algn="just">
              <a:lnSpc>
                <a:spcPct val="100000"/>
              </a:lnSpc>
              <a:spcBef>
                <a:spcPts val="0"/>
              </a:spcBef>
              <a:spcAft>
                <a:spcPts val="0"/>
              </a:spcAft>
              <a:buNone/>
            </a:pPr>
            <a:r>
              <a:t/>
            </a:r>
            <a:endParaRPr b="0" i="0" sz="1200" u="none" cap="none" strike="noStrike">
              <a:solidFill>
                <a:schemeClr val="lt2"/>
              </a:solidFill>
              <a:latin typeface="Arial"/>
              <a:ea typeface="Arial"/>
              <a:cs typeface="Arial"/>
              <a:sym typeface="Arial"/>
            </a:endParaRPr>
          </a:p>
        </p:txBody>
      </p:sp>
      <p:graphicFrame>
        <p:nvGraphicFramePr>
          <p:cNvPr id="296" name="Google Shape;296;p68"/>
          <p:cNvGraphicFramePr/>
          <p:nvPr/>
        </p:nvGraphicFramePr>
        <p:xfrm>
          <a:off x="7236740" y="1344449"/>
          <a:ext cx="3000000" cy="3000000"/>
        </p:xfrm>
        <a:graphic>
          <a:graphicData uri="http://schemas.openxmlformats.org/drawingml/2006/table">
            <a:tbl>
              <a:tblPr bandRow="1" firstRow="1">
                <a:noFill/>
                <a:tableStyleId>{42E7B830-7CBE-4B2C-853D-6A997F0AB203}</a:tableStyleId>
              </a:tblPr>
              <a:tblGrid>
                <a:gridCol w="406175"/>
                <a:gridCol w="1274400"/>
              </a:tblGrid>
              <a:tr h="186975">
                <a:tc gridSpan="2">
                  <a:txBody>
                    <a:bodyPr/>
                    <a:lstStyle/>
                    <a:p>
                      <a:pPr indent="0" lvl="0" marL="0" marR="0" rtl="0" algn="ctr">
                        <a:lnSpc>
                          <a:spcPct val="100000"/>
                        </a:lnSpc>
                        <a:spcBef>
                          <a:spcPts val="0"/>
                        </a:spcBef>
                        <a:spcAft>
                          <a:spcPts val="0"/>
                        </a:spcAft>
                        <a:buNone/>
                      </a:pPr>
                      <a:r>
                        <a:rPr lang="en-MT" sz="700" u="none" cap="none" strike="noStrike">
                          <a:latin typeface="Trebuchet MS"/>
                          <a:ea typeface="Trebuchet MS"/>
                          <a:cs typeface="Trebuchet MS"/>
                          <a:sym typeface="Trebuchet MS"/>
                        </a:rPr>
                        <a:t>Hazard</a:t>
                      </a:r>
                      <a:endParaRPr/>
                    </a:p>
                  </a:txBody>
                  <a:tcPr marT="45725" marB="45725" marR="91450" marL="91450" anchor="ctr">
                    <a:solidFill>
                      <a:schemeClr val="accent2"/>
                    </a:solidFill>
                  </a:tcPr>
                </a:tc>
                <a:tc hMerge="1"/>
              </a:tr>
              <a:tr h="186975">
                <a:tc>
                  <a:txBody>
                    <a:bodyPr/>
                    <a:lstStyle/>
                    <a:p>
                      <a:pPr indent="0" lvl="0" marL="0" marR="0" rtl="0" algn="l">
                        <a:lnSpc>
                          <a:spcPct val="100000"/>
                        </a:lnSpc>
                        <a:spcBef>
                          <a:spcPts val="0"/>
                        </a:spcBef>
                        <a:spcAft>
                          <a:spcPts val="0"/>
                        </a:spcAft>
                        <a:buNone/>
                      </a:pPr>
                      <a:r>
                        <a:rPr b="1" lang="en-MT" sz="700" u="none" cap="none" strike="noStrike">
                          <a:latin typeface="Trebuchet MS"/>
                          <a:ea typeface="Trebuchet MS"/>
                          <a:cs typeface="Trebuchet MS"/>
                          <a:sym typeface="Trebuchet MS"/>
                        </a:rPr>
                        <a:t>A-H1</a:t>
                      </a:r>
                      <a:endParaRPr/>
                    </a:p>
                  </a:txBody>
                  <a:tcPr marT="45725" marB="45725" marR="91450" marL="91450"/>
                </a:tc>
                <a:tc>
                  <a:txBody>
                    <a:bodyPr/>
                    <a:lstStyle/>
                    <a:p>
                      <a:pPr indent="0" lvl="0" marL="0" marR="0" rtl="0" algn="l">
                        <a:lnSpc>
                          <a:spcPct val="100000"/>
                        </a:lnSpc>
                        <a:spcBef>
                          <a:spcPts val="0"/>
                        </a:spcBef>
                        <a:spcAft>
                          <a:spcPts val="0"/>
                        </a:spcAft>
                        <a:buNone/>
                      </a:pPr>
                      <a:r>
                        <a:rPr b="1" i="0" lang="en-MT" sz="700" u="none" cap="none" strike="noStrike">
                          <a:latin typeface="Trebuchet MS"/>
                          <a:ea typeface="Trebuchet MS"/>
                          <a:cs typeface="Trebuchet MS"/>
                          <a:sym typeface="Trebuchet MS"/>
                        </a:rPr>
                        <a:t>Hazard Criterion</a:t>
                      </a:r>
                      <a:endParaRPr/>
                    </a:p>
                  </a:txBody>
                  <a:tcPr marT="45725" marB="45725" marR="91450" marL="91450"/>
                </a:tc>
              </a:tr>
              <a:tr h="186975">
                <a:tc>
                  <a:txBody>
                    <a:bodyPr/>
                    <a:lstStyle/>
                    <a:p>
                      <a:pPr indent="0" lvl="0" marL="0" marR="0" rtl="0" algn="l">
                        <a:lnSpc>
                          <a:spcPct val="100000"/>
                        </a:lnSpc>
                        <a:spcBef>
                          <a:spcPts val="0"/>
                        </a:spcBef>
                        <a:spcAft>
                          <a:spcPts val="0"/>
                        </a:spcAft>
                        <a:buNone/>
                      </a:pPr>
                      <a:r>
                        <a:t/>
                      </a:r>
                      <a:endParaRPr sz="700" u="none" cap="none" strike="noStrike">
                        <a:latin typeface="Trebuchet MS"/>
                        <a:ea typeface="Trebuchet MS"/>
                        <a:cs typeface="Trebuchet MS"/>
                        <a:sym typeface="Trebuchet MS"/>
                      </a:endParaRPr>
                    </a:p>
                  </a:txBody>
                  <a:tcPr marT="45725" marB="45725" marR="91450" marL="91450"/>
                </a:tc>
                <a:tc>
                  <a:txBody>
                    <a:bodyPr/>
                    <a:lstStyle/>
                    <a:p>
                      <a:pPr indent="0" lvl="0" marL="0" marR="0" rtl="0" algn="l">
                        <a:lnSpc>
                          <a:spcPct val="100000"/>
                        </a:lnSpc>
                        <a:spcBef>
                          <a:spcPts val="0"/>
                        </a:spcBef>
                        <a:spcAft>
                          <a:spcPts val="0"/>
                        </a:spcAft>
                        <a:buNone/>
                      </a:pPr>
                      <a:r>
                        <a:rPr lang="en-MT" sz="700" u="none" cap="none" strike="noStrike">
                          <a:latin typeface="Trebuchet MS"/>
                          <a:ea typeface="Trebuchet MS"/>
                          <a:cs typeface="Trebuchet MS"/>
                          <a:sym typeface="Trebuchet MS"/>
                        </a:rPr>
                        <a:t>Hazard Indicator</a:t>
                      </a:r>
                      <a:endParaRPr/>
                    </a:p>
                  </a:txBody>
                  <a:tcPr marT="45725" marB="45725" marR="91450" marL="91450"/>
                </a:tc>
              </a:tr>
              <a:tr h="186975">
                <a:tc>
                  <a:txBody>
                    <a:bodyPr/>
                    <a:lstStyle/>
                    <a:p>
                      <a:pPr indent="0" lvl="0" marL="0" marR="0" rtl="0" algn="l">
                        <a:lnSpc>
                          <a:spcPct val="100000"/>
                        </a:lnSpc>
                        <a:spcBef>
                          <a:spcPts val="0"/>
                        </a:spcBef>
                        <a:spcAft>
                          <a:spcPts val="0"/>
                        </a:spcAft>
                        <a:buClr>
                          <a:srgbClr val="000000"/>
                        </a:buClr>
                        <a:buSzPts val="700"/>
                        <a:buFont typeface="Arial"/>
                        <a:buNone/>
                      </a:pPr>
                      <a:r>
                        <a:rPr b="1" lang="en-MT" sz="700" u="none" cap="none" strike="noStrike">
                          <a:latin typeface="Trebuchet MS"/>
                          <a:ea typeface="Trebuchet MS"/>
                          <a:cs typeface="Trebuchet MS"/>
                          <a:sym typeface="Trebuchet MS"/>
                        </a:rPr>
                        <a:t>A-H2</a:t>
                      </a:r>
                      <a:endParaRPr/>
                    </a:p>
                  </a:txBody>
                  <a:tcPr marT="45725" marB="45725" marR="91450" marL="91450"/>
                </a:tc>
                <a:tc>
                  <a:txBody>
                    <a:bodyPr/>
                    <a:lstStyle/>
                    <a:p>
                      <a:pPr indent="0" lvl="0" marL="0" marR="0" rtl="0" algn="l">
                        <a:lnSpc>
                          <a:spcPct val="100000"/>
                        </a:lnSpc>
                        <a:spcBef>
                          <a:spcPts val="0"/>
                        </a:spcBef>
                        <a:spcAft>
                          <a:spcPts val="0"/>
                        </a:spcAft>
                        <a:buNone/>
                      </a:pPr>
                      <a:r>
                        <a:rPr b="1" i="0" lang="en-MT" sz="700" u="none" cap="none" strike="noStrike">
                          <a:latin typeface="Trebuchet MS"/>
                          <a:ea typeface="Trebuchet MS"/>
                          <a:cs typeface="Trebuchet MS"/>
                          <a:sym typeface="Trebuchet MS"/>
                        </a:rPr>
                        <a:t>Hazard Criterion</a:t>
                      </a:r>
                      <a:endParaRPr/>
                    </a:p>
                  </a:txBody>
                  <a:tcPr marT="45725" marB="45725" marR="91450" marL="91450"/>
                </a:tc>
              </a:tr>
              <a:tr h="186975">
                <a:tc>
                  <a:txBody>
                    <a:bodyPr/>
                    <a:lstStyle/>
                    <a:p>
                      <a:pPr indent="0" lvl="0" marL="0" marR="0" rtl="0" algn="l">
                        <a:lnSpc>
                          <a:spcPct val="100000"/>
                        </a:lnSpc>
                        <a:spcBef>
                          <a:spcPts val="0"/>
                        </a:spcBef>
                        <a:spcAft>
                          <a:spcPts val="0"/>
                        </a:spcAft>
                        <a:buNone/>
                      </a:pPr>
                      <a:r>
                        <a:t/>
                      </a:r>
                      <a:endParaRPr sz="700" u="none" cap="none" strike="noStrike">
                        <a:latin typeface="Trebuchet MS"/>
                        <a:ea typeface="Trebuchet MS"/>
                        <a:cs typeface="Trebuchet MS"/>
                        <a:sym typeface="Trebuchet MS"/>
                      </a:endParaRPr>
                    </a:p>
                  </a:txBody>
                  <a:tcPr marT="45725" marB="45725" marR="91450" marL="91450"/>
                </a:tc>
                <a:tc>
                  <a:txBody>
                    <a:bodyPr/>
                    <a:lstStyle/>
                    <a:p>
                      <a:pPr indent="0" lvl="0" marL="0" marR="0" rtl="0" algn="l">
                        <a:lnSpc>
                          <a:spcPct val="100000"/>
                        </a:lnSpc>
                        <a:spcBef>
                          <a:spcPts val="0"/>
                        </a:spcBef>
                        <a:spcAft>
                          <a:spcPts val="0"/>
                        </a:spcAft>
                        <a:buNone/>
                      </a:pPr>
                      <a:r>
                        <a:rPr lang="en-MT" sz="700" u="none" cap="none" strike="noStrike">
                          <a:latin typeface="Trebuchet MS"/>
                          <a:ea typeface="Trebuchet MS"/>
                          <a:cs typeface="Trebuchet MS"/>
                          <a:sym typeface="Trebuchet MS"/>
                        </a:rPr>
                        <a:t>Hazard Indicator</a:t>
                      </a:r>
                      <a:endParaRPr/>
                    </a:p>
                  </a:txBody>
                  <a:tcPr marT="45725" marB="45725" marR="91450" marL="91450"/>
                </a:tc>
              </a:tr>
              <a:tr h="186975">
                <a:tc>
                  <a:txBody>
                    <a:bodyPr/>
                    <a:lstStyle/>
                    <a:p>
                      <a:pPr indent="0" lvl="0" marL="0" marR="0" rtl="0" algn="l">
                        <a:lnSpc>
                          <a:spcPct val="100000"/>
                        </a:lnSpc>
                        <a:spcBef>
                          <a:spcPts val="0"/>
                        </a:spcBef>
                        <a:spcAft>
                          <a:spcPts val="0"/>
                        </a:spcAft>
                        <a:buClr>
                          <a:srgbClr val="000000"/>
                        </a:buClr>
                        <a:buSzPts val="700"/>
                        <a:buFont typeface="Arial"/>
                        <a:buNone/>
                      </a:pPr>
                      <a:r>
                        <a:rPr b="1" lang="en-MT" sz="700" u="none" cap="none" strike="noStrike">
                          <a:latin typeface="Trebuchet MS"/>
                          <a:ea typeface="Trebuchet MS"/>
                          <a:cs typeface="Trebuchet MS"/>
                          <a:sym typeface="Trebuchet MS"/>
                        </a:rPr>
                        <a:t>A-Hn</a:t>
                      </a:r>
                      <a:endParaRPr b="1" sz="700" u="none" cap="none" strike="noStrike">
                        <a:latin typeface="Trebuchet MS"/>
                        <a:ea typeface="Trebuchet MS"/>
                        <a:cs typeface="Trebuchet MS"/>
                        <a:sym typeface="Trebuchet MS"/>
                      </a:endParaRPr>
                    </a:p>
                  </a:txBody>
                  <a:tcPr marT="45725" marB="45725" marR="91450" marL="91450"/>
                </a:tc>
                <a:tc>
                  <a:txBody>
                    <a:bodyPr/>
                    <a:lstStyle/>
                    <a:p>
                      <a:pPr indent="0" lvl="0" marL="0" marR="0" rtl="0" algn="l">
                        <a:lnSpc>
                          <a:spcPct val="100000"/>
                        </a:lnSpc>
                        <a:spcBef>
                          <a:spcPts val="0"/>
                        </a:spcBef>
                        <a:spcAft>
                          <a:spcPts val="0"/>
                        </a:spcAft>
                        <a:buNone/>
                      </a:pPr>
                      <a:r>
                        <a:rPr b="1" i="0" lang="en-MT" sz="700" u="none" cap="none" strike="noStrike">
                          <a:latin typeface="Trebuchet MS"/>
                          <a:ea typeface="Trebuchet MS"/>
                          <a:cs typeface="Trebuchet MS"/>
                          <a:sym typeface="Trebuchet MS"/>
                        </a:rPr>
                        <a:t>Hazard Criterion</a:t>
                      </a:r>
                      <a:endParaRPr/>
                    </a:p>
                  </a:txBody>
                  <a:tcPr marT="45725" marB="45725" marR="91450" marL="91450"/>
                </a:tc>
              </a:tr>
              <a:tr h="186975">
                <a:tc>
                  <a:txBody>
                    <a:bodyPr/>
                    <a:lstStyle/>
                    <a:p>
                      <a:pPr indent="0" lvl="0" marL="0" marR="0" rtl="0" algn="l">
                        <a:lnSpc>
                          <a:spcPct val="100000"/>
                        </a:lnSpc>
                        <a:spcBef>
                          <a:spcPts val="0"/>
                        </a:spcBef>
                        <a:spcAft>
                          <a:spcPts val="0"/>
                        </a:spcAft>
                        <a:buNone/>
                      </a:pPr>
                      <a:r>
                        <a:t/>
                      </a:r>
                      <a:endParaRPr sz="700" u="none" cap="none" strike="noStrike">
                        <a:latin typeface="Trebuchet MS"/>
                        <a:ea typeface="Trebuchet MS"/>
                        <a:cs typeface="Trebuchet MS"/>
                        <a:sym typeface="Trebuchet MS"/>
                      </a:endParaRPr>
                    </a:p>
                  </a:txBody>
                  <a:tcPr marT="45725" marB="45725" marR="91450" marL="91450"/>
                </a:tc>
                <a:tc>
                  <a:txBody>
                    <a:bodyPr/>
                    <a:lstStyle/>
                    <a:p>
                      <a:pPr indent="0" lvl="0" marL="0" marR="0" rtl="0" algn="l">
                        <a:lnSpc>
                          <a:spcPct val="100000"/>
                        </a:lnSpc>
                        <a:spcBef>
                          <a:spcPts val="0"/>
                        </a:spcBef>
                        <a:spcAft>
                          <a:spcPts val="0"/>
                        </a:spcAft>
                        <a:buNone/>
                      </a:pPr>
                      <a:r>
                        <a:rPr lang="en-MT" sz="700" u="none" cap="none" strike="noStrike">
                          <a:latin typeface="Trebuchet MS"/>
                          <a:ea typeface="Trebuchet MS"/>
                          <a:cs typeface="Trebuchet MS"/>
                          <a:sym typeface="Trebuchet MS"/>
                        </a:rPr>
                        <a:t>Hazard Indicator</a:t>
                      </a:r>
                      <a:endParaRPr/>
                    </a:p>
                  </a:txBody>
                  <a:tcPr marT="45725" marB="45725" marR="91450" marL="91450"/>
                </a:tc>
              </a:tr>
            </a:tbl>
          </a:graphicData>
        </a:graphic>
      </p:graphicFrame>
      <p:graphicFrame>
        <p:nvGraphicFramePr>
          <p:cNvPr id="297" name="Google Shape;297;p68"/>
          <p:cNvGraphicFramePr/>
          <p:nvPr/>
        </p:nvGraphicFramePr>
        <p:xfrm>
          <a:off x="4500438" y="1344449"/>
          <a:ext cx="3000000" cy="3000000"/>
        </p:xfrm>
        <a:graphic>
          <a:graphicData uri="http://schemas.openxmlformats.org/drawingml/2006/table">
            <a:tbl>
              <a:tblPr bandRow="1" firstRow="1">
                <a:noFill/>
                <a:tableStyleId>{42E7B830-7CBE-4B2C-853D-6A997F0AB203}</a:tableStyleId>
              </a:tblPr>
              <a:tblGrid>
                <a:gridCol w="472850"/>
                <a:gridCol w="1587225"/>
              </a:tblGrid>
              <a:tr h="243650">
                <a:tc>
                  <a:txBody>
                    <a:bodyPr/>
                    <a:lstStyle/>
                    <a:p>
                      <a:pPr indent="0" lvl="0" marL="0" marR="0" rtl="0" algn="l">
                        <a:lnSpc>
                          <a:spcPct val="100000"/>
                        </a:lnSpc>
                        <a:spcBef>
                          <a:spcPts val="0"/>
                        </a:spcBef>
                        <a:spcAft>
                          <a:spcPts val="0"/>
                        </a:spcAft>
                        <a:buNone/>
                      </a:pPr>
                      <a:r>
                        <a:rPr lang="en-MT" sz="900" u="none" cap="none" strike="noStrike">
                          <a:solidFill>
                            <a:schemeClr val="lt1"/>
                          </a:solidFill>
                        </a:rPr>
                        <a:t>A</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accent6"/>
                    </a:solidFill>
                  </a:tcPr>
                </a:tc>
                <a:tc>
                  <a:txBody>
                    <a:bodyPr/>
                    <a:lstStyle/>
                    <a:p>
                      <a:pPr indent="0" lvl="0" marL="0" marR="0" rtl="0" algn="l">
                        <a:lnSpc>
                          <a:spcPct val="100000"/>
                        </a:lnSpc>
                        <a:spcBef>
                          <a:spcPts val="0"/>
                        </a:spcBef>
                        <a:spcAft>
                          <a:spcPts val="0"/>
                        </a:spcAft>
                        <a:buNone/>
                      </a:pPr>
                      <a:r>
                        <a:rPr lang="en-MT" sz="900" u="none" cap="none" strike="noStrike">
                          <a:solidFill>
                            <a:schemeClr val="lt1"/>
                          </a:solidFill>
                        </a:rPr>
                        <a:t>ISSUE (Hazard)</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accent6"/>
                    </a:solidFill>
                  </a:tcPr>
                </a:tc>
              </a:tr>
              <a:tr h="243650">
                <a:tc>
                  <a:txBody>
                    <a:bodyPr/>
                    <a:lstStyle/>
                    <a:p>
                      <a:pPr indent="0" lvl="0" marL="0" marR="0" rtl="0" algn="l">
                        <a:lnSpc>
                          <a:spcPct val="100000"/>
                        </a:lnSpc>
                        <a:spcBef>
                          <a:spcPts val="0"/>
                        </a:spcBef>
                        <a:spcAft>
                          <a:spcPts val="0"/>
                        </a:spcAft>
                        <a:buNone/>
                      </a:pPr>
                      <a:r>
                        <a:rPr lang="en-MT" sz="900" u="none" cap="none" strike="noStrike">
                          <a:solidFill>
                            <a:schemeClr val="lt1"/>
                          </a:solidFill>
                        </a:rPr>
                        <a:t>A1</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88C8F6"/>
                    </a:solidFill>
                  </a:tcPr>
                </a:tc>
                <a:tc>
                  <a:txBody>
                    <a:bodyPr/>
                    <a:lstStyle/>
                    <a:p>
                      <a:pPr indent="0" lvl="0" marL="0" marR="0" rtl="0" algn="l">
                        <a:lnSpc>
                          <a:spcPct val="100000"/>
                        </a:lnSpc>
                        <a:spcBef>
                          <a:spcPts val="0"/>
                        </a:spcBef>
                        <a:spcAft>
                          <a:spcPts val="0"/>
                        </a:spcAft>
                        <a:buNone/>
                      </a:pPr>
                      <a:r>
                        <a:rPr lang="en-MT" sz="700" u="none" cap="none" strike="noStrike">
                          <a:solidFill>
                            <a:schemeClr val="lt1"/>
                          </a:solidFill>
                        </a:rPr>
                        <a:t>MACRO CATEGORY (Urban System)</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88C8F6"/>
                    </a:solidFill>
                  </a:tcPr>
                </a:tc>
              </a:tr>
              <a:tr h="243650">
                <a:tc>
                  <a:txBody>
                    <a:bodyPr/>
                    <a:lstStyle/>
                    <a:p>
                      <a:pPr indent="0" lvl="0" marL="0" marR="0" rtl="0" algn="l">
                        <a:lnSpc>
                          <a:spcPct val="100000"/>
                        </a:lnSpc>
                        <a:spcBef>
                          <a:spcPts val="0"/>
                        </a:spcBef>
                        <a:spcAft>
                          <a:spcPts val="0"/>
                        </a:spcAft>
                        <a:buNone/>
                      </a:pPr>
                      <a:r>
                        <a:rPr lang="en-MT" sz="900" u="none" cap="none" strike="noStrike">
                          <a:solidFill>
                            <a:schemeClr val="lt1"/>
                          </a:solidFill>
                        </a:rPr>
                        <a:t>A1.1</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C2E4FB"/>
                    </a:solidFill>
                  </a:tcPr>
                </a:tc>
                <a:tc>
                  <a:txBody>
                    <a:bodyPr/>
                    <a:lstStyle/>
                    <a:p>
                      <a:pPr indent="0" lvl="0" marL="0" marR="0" rtl="0" algn="l">
                        <a:lnSpc>
                          <a:spcPct val="100000"/>
                        </a:lnSpc>
                        <a:spcBef>
                          <a:spcPts val="0"/>
                        </a:spcBef>
                        <a:spcAft>
                          <a:spcPts val="0"/>
                        </a:spcAft>
                        <a:buNone/>
                      </a:pPr>
                      <a:r>
                        <a:rPr lang="en-MT" sz="700" u="none" cap="none" strike="noStrike">
                          <a:solidFill>
                            <a:schemeClr val="lt1"/>
                          </a:solidFill>
                        </a:rPr>
                        <a:t>RISK CATEGORY (Exposed Element)</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C2E4FB"/>
                    </a:solidFill>
                  </a:tcPr>
                </a:tc>
              </a:tr>
            </a:tbl>
          </a:graphicData>
        </a:graphic>
      </p:graphicFrame>
      <p:sp>
        <p:nvSpPr>
          <p:cNvPr id="298" name="Google Shape;298;p68"/>
          <p:cNvSpPr/>
          <p:nvPr/>
        </p:nvSpPr>
        <p:spPr>
          <a:xfrm>
            <a:off x="6736620" y="1327868"/>
            <a:ext cx="324000" cy="260223"/>
          </a:xfrm>
          <a:prstGeom prst="rightArrow">
            <a:avLst>
              <a:gd fmla="val 50000" name="adj1"/>
              <a:gd fmla="val 50000" name="adj2"/>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aphicFrame>
        <p:nvGraphicFramePr>
          <p:cNvPr id="299" name="Google Shape;299;p68"/>
          <p:cNvGraphicFramePr/>
          <p:nvPr/>
        </p:nvGraphicFramePr>
        <p:xfrm>
          <a:off x="7236740" y="2973682"/>
          <a:ext cx="3000000" cy="3000000"/>
        </p:xfrm>
        <a:graphic>
          <a:graphicData uri="http://schemas.openxmlformats.org/drawingml/2006/table">
            <a:tbl>
              <a:tblPr bandRow="1" firstRow="1">
                <a:noFill/>
                <a:tableStyleId>{42E7B830-7CBE-4B2C-853D-6A997F0AB203}</a:tableStyleId>
              </a:tblPr>
              <a:tblGrid>
                <a:gridCol w="406175"/>
                <a:gridCol w="1274400"/>
              </a:tblGrid>
              <a:tr h="186975">
                <a:tc gridSpan="2">
                  <a:txBody>
                    <a:bodyPr/>
                    <a:lstStyle/>
                    <a:p>
                      <a:pPr indent="0" lvl="0" marL="0" marR="0" rtl="0" algn="ctr">
                        <a:lnSpc>
                          <a:spcPct val="100000"/>
                        </a:lnSpc>
                        <a:spcBef>
                          <a:spcPts val="0"/>
                        </a:spcBef>
                        <a:spcAft>
                          <a:spcPts val="0"/>
                        </a:spcAft>
                        <a:buNone/>
                      </a:pPr>
                      <a:r>
                        <a:rPr lang="en-MT" sz="700" u="none" cap="none" strike="noStrike">
                          <a:latin typeface="Trebuchet MS"/>
                          <a:ea typeface="Trebuchet MS"/>
                          <a:cs typeface="Trebuchet MS"/>
                          <a:sym typeface="Trebuchet MS"/>
                        </a:rPr>
                        <a:t>Hazard</a:t>
                      </a:r>
                      <a:endParaRPr/>
                    </a:p>
                  </a:txBody>
                  <a:tcPr marT="45725" marB="45725" marR="91450" marL="91450" anchor="ctr">
                    <a:solidFill>
                      <a:schemeClr val="accent2"/>
                    </a:solidFill>
                  </a:tcPr>
                </a:tc>
                <a:tc hMerge="1"/>
              </a:tr>
              <a:tr h="186975">
                <a:tc>
                  <a:txBody>
                    <a:bodyPr/>
                    <a:lstStyle/>
                    <a:p>
                      <a:pPr indent="0" lvl="0" marL="0" marR="0" rtl="0" algn="l">
                        <a:lnSpc>
                          <a:spcPct val="100000"/>
                        </a:lnSpc>
                        <a:spcBef>
                          <a:spcPts val="0"/>
                        </a:spcBef>
                        <a:spcAft>
                          <a:spcPts val="0"/>
                        </a:spcAft>
                        <a:buNone/>
                      </a:pPr>
                      <a:r>
                        <a:rPr b="1" lang="en-MT" sz="700" u="none" cap="none" strike="noStrike">
                          <a:latin typeface="Trebuchet MS"/>
                          <a:ea typeface="Trebuchet MS"/>
                          <a:cs typeface="Trebuchet MS"/>
                          <a:sym typeface="Trebuchet MS"/>
                        </a:rPr>
                        <a:t>A-H1</a:t>
                      </a:r>
                      <a:endParaRPr/>
                    </a:p>
                  </a:txBody>
                  <a:tcPr marT="45725" marB="45725" marR="91450" marL="91450"/>
                </a:tc>
                <a:tc>
                  <a:txBody>
                    <a:bodyPr/>
                    <a:lstStyle/>
                    <a:p>
                      <a:pPr indent="0" lvl="0" marL="0" marR="0" rtl="0" algn="l">
                        <a:lnSpc>
                          <a:spcPct val="100000"/>
                        </a:lnSpc>
                        <a:spcBef>
                          <a:spcPts val="0"/>
                        </a:spcBef>
                        <a:spcAft>
                          <a:spcPts val="0"/>
                        </a:spcAft>
                        <a:buNone/>
                      </a:pPr>
                      <a:r>
                        <a:rPr b="1" i="0" lang="en-MT" sz="700" u="none" cap="none" strike="noStrike">
                          <a:latin typeface="Trebuchet MS"/>
                          <a:ea typeface="Trebuchet MS"/>
                          <a:cs typeface="Trebuchet MS"/>
                          <a:sym typeface="Trebuchet MS"/>
                        </a:rPr>
                        <a:t>Hazard Criterion</a:t>
                      </a:r>
                      <a:endParaRPr/>
                    </a:p>
                  </a:txBody>
                  <a:tcPr marT="45725" marB="45725" marR="91450" marL="91450"/>
                </a:tc>
              </a:tr>
              <a:tr h="186975">
                <a:tc>
                  <a:txBody>
                    <a:bodyPr/>
                    <a:lstStyle/>
                    <a:p>
                      <a:pPr indent="0" lvl="0" marL="0" marR="0" rtl="0" algn="l">
                        <a:lnSpc>
                          <a:spcPct val="100000"/>
                        </a:lnSpc>
                        <a:spcBef>
                          <a:spcPts val="0"/>
                        </a:spcBef>
                        <a:spcAft>
                          <a:spcPts val="0"/>
                        </a:spcAft>
                        <a:buNone/>
                      </a:pPr>
                      <a:r>
                        <a:t/>
                      </a:r>
                      <a:endParaRPr sz="700" u="none" cap="none" strike="noStrike">
                        <a:latin typeface="Trebuchet MS"/>
                        <a:ea typeface="Trebuchet MS"/>
                        <a:cs typeface="Trebuchet MS"/>
                        <a:sym typeface="Trebuchet MS"/>
                      </a:endParaRPr>
                    </a:p>
                  </a:txBody>
                  <a:tcPr marT="45725" marB="45725" marR="91450" marL="91450"/>
                </a:tc>
                <a:tc>
                  <a:txBody>
                    <a:bodyPr/>
                    <a:lstStyle/>
                    <a:p>
                      <a:pPr indent="0" lvl="0" marL="0" marR="0" rtl="0" algn="l">
                        <a:lnSpc>
                          <a:spcPct val="100000"/>
                        </a:lnSpc>
                        <a:spcBef>
                          <a:spcPts val="0"/>
                        </a:spcBef>
                        <a:spcAft>
                          <a:spcPts val="0"/>
                        </a:spcAft>
                        <a:buNone/>
                      </a:pPr>
                      <a:r>
                        <a:rPr lang="en-MT" sz="700" u="none" cap="none" strike="noStrike">
                          <a:latin typeface="Trebuchet MS"/>
                          <a:ea typeface="Trebuchet MS"/>
                          <a:cs typeface="Trebuchet MS"/>
                          <a:sym typeface="Trebuchet MS"/>
                        </a:rPr>
                        <a:t>Hazard Indicator</a:t>
                      </a:r>
                      <a:endParaRPr/>
                    </a:p>
                  </a:txBody>
                  <a:tcPr marT="45725" marB="45725" marR="91450" marL="91450"/>
                </a:tc>
              </a:tr>
              <a:tr h="186975">
                <a:tc>
                  <a:txBody>
                    <a:bodyPr/>
                    <a:lstStyle/>
                    <a:p>
                      <a:pPr indent="0" lvl="0" marL="0" marR="0" rtl="0" algn="l">
                        <a:lnSpc>
                          <a:spcPct val="100000"/>
                        </a:lnSpc>
                        <a:spcBef>
                          <a:spcPts val="0"/>
                        </a:spcBef>
                        <a:spcAft>
                          <a:spcPts val="0"/>
                        </a:spcAft>
                        <a:buClr>
                          <a:srgbClr val="000000"/>
                        </a:buClr>
                        <a:buSzPts val="700"/>
                        <a:buFont typeface="Arial"/>
                        <a:buNone/>
                      </a:pPr>
                      <a:r>
                        <a:rPr b="1" lang="en-MT" sz="700" u="none" cap="none" strike="noStrike">
                          <a:latin typeface="Trebuchet MS"/>
                          <a:ea typeface="Trebuchet MS"/>
                          <a:cs typeface="Trebuchet MS"/>
                          <a:sym typeface="Trebuchet MS"/>
                        </a:rPr>
                        <a:t>A-H2</a:t>
                      </a:r>
                      <a:endParaRPr/>
                    </a:p>
                  </a:txBody>
                  <a:tcPr marT="45725" marB="45725" marR="91450" marL="91450"/>
                </a:tc>
                <a:tc>
                  <a:txBody>
                    <a:bodyPr/>
                    <a:lstStyle/>
                    <a:p>
                      <a:pPr indent="0" lvl="0" marL="0" marR="0" rtl="0" algn="l">
                        <a:lnSpc>
                          <a:spcPct val="100000"/>
                        </a:lnSpc>
                        <a:spcBef>
                          <a:spcPts val="0"/>
                        </a:spcBef>
                        <a:spcAft>
                          <a:spcPts val="0"/>
                        </a:spcAft>
                        <a:buNone/>
                      </a:pPr>
                      <a:r>
                        <a:rPr b="1" i="0" lang="en-MT" sz="700" u="none" cap="none" strike="noStrike">
                          <a:latin typeface="Trebuchet MS"/>
                          <a:ea typeface="Trebuchet MS"/>
                          <a:cs typeface="Trebuchet MS"/>
                          <a:sym typeface="Trebuchet MS"/>
                        </a:rPr>
                        <a:t>Hazard Criterion</a:t>
                      </a:r>
                      <a:endParaRPr/>
                    </a:p>
                  </a:txBody>
                  <a:tcPr marT="45725" marB="45725" marR="91450" marL="91450"/>
                </a:tc>
              </a:tr>
              <a:tr h="186975">
                <a:tc>
                  <a:txBody>
                    <a:bodyPr/>
                    <a:lstStyle/>
                    <a:p>
                      <a:pPr indent="0" lvl="0" marL="0" marR="0" rtl="0" algn="l">
                        <a:lnSpc>
                          <a:spcPct val="100000"/>
                        </a:lnSpc>
                        <a:spcBef>
                          <a:spcPts val="0"/>
                        </a:spcBef>
                        <a:spcAft>
                          <a:spcPts val="0"/>
                        </a:spcAft>
                        <a:buNone/>
                      </a:pPr>
                      <a:r>
                        <a:t/>
                      </a:r>
                      <a:endParaRPr sz="700" u="none" cap="none" strike="noStrike">
                        <a:latin typeface="Trebuchet MS"/>
                        <a:ea typeface="Trebuchet MS"/>
                        <a:cs typeface="Trebuchet MS"/>
                        <a:sym typeface="Trebuchet MS"/>
                      </a:endParaRPr>
                    </a:p>
                  </a:txBody>
                  <a:tcPr marT="45725" marB="45725" marR="91450" marL="91450"/>
                </a:tc>
                <a:tc>
                  <a:txBody>
                    <a:bodyPr/>
                    <a:lstStyle/>
                    <a:p>
                      <a:pPr indent="0" lvl="0" marL="0" marR="0" rtl="0" algn="l">
                        <a:lnSpc>
                          <a:spcPct val="100000"/>
                        </a:lnSpc>
                        <a:spcBef>
                          <a:spcPts val="0"/>
                        </a:spcBef>
                        <a:spcAft>
                          <a:spcPts val="0"/>
                        </a:spcAft>
                        <a:buNone/>
                      </a:pPr>
                      <a:r>
                        <a:rPr lang="en-MT" sz="700" u="none" cap="none" strike="noStrike">
                          <a:latin typeface="Trebuchet MS"/>
                          <a:ea typeface="Trebuchet MS"/>
                          <a:cs typeface="Trebuchet MS"/>
                          <a:sym typeface="Trebuchet MS"/>
                        </a:rPr>
                        <a:t>Hazard Indicator</a:t>
                      </a:r>
                      <a:endParaRPr/>
                    </a:p>
                  </a:txBody>
                  <a:tcPr marT="45725" marB="45725" marR="91450" marL="91450"/>
                </a:tc>
              </a:tr>
              <a:tr h="186975">
                <a:tc>
                  <a:txBody>
                    <a:bodyPr/>
                    <a:lstStyle/>
                    <a:p>
                      <a:pPr indent="0" lvl="0" marL="0" marR="0" rtl="0" algn="l">
                        <a:lnSpc>
                          <a:spcPct val="100000"/>
                        </a:lnSpc>
                        <a:spcBef>
                          <a:spcPts val="0"/>
                        </a:spcBef>
                        <a:spcAft>
                          <a:spcPts val="0"/>
                        </a:spcAft>
                        <a:buClr>
                          <a:srgbClr val="000000"/>
                        </a:buClr>
                        <a:buSzPts val="700"/>
                        <a:buFont typeface="Arial"/>
                        <a:buNone/>
                      </a:pPr>
                      <a:r>
                        <a:rPr b="1" lang="en-MT" sz="700" u="none" cap="none" strike="noStrike">
                          <a:latin typeface="Trebuchet MS"/>
                          <a:ea typeface="Trebuchet MS"/>
                          <a:cs typeface="Trebuchet MS"/>
                          <a:sym typeface="Trebuchet MS"/>
                        </a:rPr>
                        <a:t>A-Hn</a:t>
                      </a:r>
                      <a:endParaRPr b="1" sz="700" u="none" cap="none" strike="noStrike">
                        <a:latin typeface="Trebuchet MS"/>
                        <a:ea typeface="Trebuchet MS"/>
                        <a:cs typeface="Trebuchet MS"/>
                        <a:sym typeface="Trebuchet MS"/>
                      </a:endParaRPr>
                    </a:p>
                  </a:txBody>
                  <a:tcPr marT="45725" marB="45725" marR="91450" marL="91450"/>
                </a:tc>
                <a:tc>
                  <a:txBody>
                    <a:bodyPr/>
                    <a:lstStyle/>
                    <a:p>
                      <a:pPr indent="0" lvl="0" marL="0" marR="0" rtl="0" algn="l">
                        <a:lnSpc>
                          <a:spcPct val="100000"/>
                        </a:lnSpc>
                        <a:spcBef>
                          <a:spcPts val="0"/>
                        </a:spcBef>
                        <a:spcAft>
                          <a:spcPts val="0"/>
                        </a:spcAft>
                        <a:buNone/>
                      </a:pPr>
                      <a:r>
                        <a:rPr b="1" i="0" lang="en-MT" sz="700" u="none" cap="none" strike="noStrike">
                          <a:latin typeface="Trebuchet MS"/>
                          <a:ea typeface="Trebuchet MS"/>
                          <a:cs typeface="Trebuchet MS"/>
                          <a:sym typeface="Trebuchet MS"/>
                        </a:rPr>
                        <a:t>Hazard Criterion</a:t>
                      </a:r>
                      <a:endParaRPr/>
                    </a:p>
                  </a:txBody>
                  <a:tcPr marT="45725" marB="45725" marR="91450" marL="91450"/>
                </a:tc>
              </a:tr>
              <a:tr h="186975">
                <a:tc>
                  <a:txBody>
                    <a:bodyPr/>
                    <a:lstStyle/>
                    <a:p>
                      <a:pPr indent="0" lvl="0" marL="0" marR="0" rtl="0" algn="l">
                        <a:lnSpc>
                          <a:spcPct val="100000"/>
                        </a:lnSpc>
                        <a:spcBef>
                          <a:spcPts val="0"/>
                        </a:spcBef>
                        <a:spcAft>
                          <a:spcPts val="0"/>
                        </a:spcAft>
                        <a:buNone/>
                      </a:pPr>
                      <a:r>
                        <a:t/>
                      </a:r>
                      <a:endParaRPr sz="700" u="none" cap="none" strike="noStrike">
                        <a:latin typeface="Trebuchet MS"/>
                        <a:ea typeface="Trebuchet MS"/>
                        <a:cs typeface="Trebuchet MS"/>
                        <a:sym typeface="Trebuchet MS"/>
                      </a:endParaRPr>
                    </a:p>
                  </a:txBody>
                  <a:tcPr marT="45725" marB="45725" marR="91450" marL="91450"/>
                </a:tc>
                <a:tc>
                  <a:txBody>
                    <a:bodyPr/>
                    <a:lstStyle/>
                    <a:p>
                      <a:pPr indent="0" lvl="0" marL="0" marR="0" rtl="0" algn="l">
                        <a:lnSpc>
                          <a:spcPct val="100000"/>
                        </a:lnSpc>
                        <a:spcBef>
                          <a:spcPts val="0"/>
                        </a:spcBef>
                        <a:spcAft>
                          <a:spcPts val="0"/>
                        </a:spcAft>
                        <a:buNone/>
                      </a:pPr>
                      <a:r>
                        <a:rPr lang="en-MT" sz="700" u="none" cap="none" strike="noStrike">
                          <a:latin typeface="Trebuchet MS"/>
                          <a:ea typeface="Trebuchet MS"/>
                          <a:cs typeface="Trebuchet MS"/>
                          <a:sym typeface="Trebuchet MS"/>
                        </a:rPr>
                        <a:t>Hazard Indicator</a:t>
                      </a:r>
                      <a:endParaRPr/>
                    </a:p>
                  </a:txBody>
                  <a:tcPr marT="45725" marB="45725" marR="91450" marL="91450"/>
                </a:tc>
              </a:tr>
            </a:tbl>
          </a:graphicData>
        </a:graphic>
      </p:graphicFrame>
      <p:graphicFrame>
        <p:nvGraphicFramePr>
          <p:cNvPr id="300" name="Google Shape;300;p68"/>
          <p:cNvGraphicFramePr/>
          <p:nvPr/>
        </p:nvGraphicFramePr>
        <p:xfrm>
          <a:off x="4500438" y="2973682"/>
          <a:ext cx="3000000" cy="3000000"/>
        </p:xfrm>
        <a:graphic>
          <a:graphicData uri="http://schemas.openxmlformats.org/drawingml/2006/table">
            <a:tbl>
              <a:tblPr bandRow="1" firstRow="1">
                <a:noFill/>
                <a:tableStyleId>{42E7B830-7CBE-4B2C-853D-6A997F0AB203}</a:tableStyleId>
              </a:tblPr>
              <a:tblGrid>
                <a:gridCol w="472850"/>
                <a:gridCol w="1587225"/>
              </a:tblGrid>
              <a:tr h="243650">
                <a:tc>
                  <a:txBody>
                    <a:bodyPr/>
                    <a:lstStyle/>
                    <a:p>
                      <a:pPr indent="0" lvl="0" marL="0" marR="0" rtl="0" algn="l">
                        <a:lnSpc>
                          <a:spcPct val="100000"/>
                        </a:lnSpc>
                        <a:spcBef>
                          <a:spcPts val="0"/>
                        </a:spcBef>
                        <a:spcAft>
                          <a:spcPts val="0"/>
                        </a:spcAft>
                        <a:buNone/>
                      </a:pPr>
                      <a:r>
                        <a:rPr lang="en-MT" sz="900" u="none" cap="none" strike="noStrike">
                          <a:solidFill>
                            <a:schemeClr val="lt1"/>
                          </a:solidFill>
                        </a:rPr>
                        <a:t>A</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accent6"/>
                    </a:solidFill>
                  </a:tcPr>
                </a:tc>
                <a:tc>
                  <a:txBody>
                    <a:bodyPr/>
                    <a:lstStyle/>
                    <a:p>
                      <a:pPr indent="0" lvl="0" marL="0" marR="0" rtl="0" algn="l">
                        <a:lnSpc>
                          <a:spcPct val="100000"/>
                        </a:lnSpc>
                        <a:spcBef>
                          <a:spcPts val="0"/>
                        </a:spcBef>
                        <a:spcAft>
                          <a:spcPts val="0"/>
                        </a:spcAft>
                        <a:buNone/>
                      </a:pPr>
                      <a:r>
                        <a:rPr lang="en-MT" sz="900" u="none" cap="none" strike="noStrike">
                          <a:solidFill>
                            <a:schemeClr val="lt1"/>
                          </a:solidFill>
                        </a:rPr>
                        <a:t>ISSUE (Hazard)</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accent6"/>
                    </a:solidFill>
                  </a:tcPr>
                </a:tc>
              </a:tr>
              <a:tr h="243650">
                <a:tc>
                  <a:txBody>
                    <a:bodyPr/>
                    <a:lstStyle/>
                    <a:p>
                      <a:pPr indent="0" lvl="0" marL="0" marR="0" rtl="0" algn="l">
                        <a:lnSpc>
                          <a:spcPct val="100000"/>
                        </a:lnSpc>
                        <a:spcBef>
                          <a:spcPts val="0"/>
                        </a:spcBef>
                        <a:spcAft>
                          <a:spcPts val="0"/>
                        </a:spcAft>
                        <a:buNone/>
                      </a:pPr>
                      <a:r>
                        <a:rPr lang="en-MT" sz="900" u="none" cap="none" strike="noStrike">
                          <a:solidFill>
                            <a:schemeClr val="lt1"/>
                          </a:solidFill>
                        </a:rPr>
                        <a:t>A1</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88C8F6"/>
                    </a:solidFill>
                  </a:tcPr>
                </a:tc>
                <a:tc>
                  <a:txBody>
                    <a:bodyPr/>
                    <a:lstStyle/>
                    <a:p>
                      <a:pPr indent="0" lvl="0" marL="0" marR="0" rtl="0" algn="l">
                        <a:lnSpc>
                          <a:spcPct val="100000"/>
                        </a:lnSpc>
                        <a:spcBef>
                          <a:spcPts val="0"/>
                        </a:spcBef>
                        <a:spcAft>
                          <a:spcPts val="0"/>
                        </a:spcAft>
                        <a:buNone/>
                      </a:pPr>
                      <a:r>
                        <a:rPr lang="en-MT" sz="700" u="none" cap="none" strike="noStrike">
                          <a:solidFill>
                            <a:schemeClr val="lt1"/>
                          </a:solidFill>
                        </a:rPr>
                        <a:t>MACRO CATEGORY (Urban System)</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88C8F6"/>
                    </a:solidFill>
                  </a:tcPr>
                </a:tc>
              </a:tr>
              <a:tr h="243650">
                <a:tc>
                  <a:txBody>
                    <a:bodyPr/>
                    <a:lstStyle/>
                    <a:p>
                      <a:pPr indent="0" lvl="0" marL="0" marR="0" rtl="0" algn="l">
                        <a:lnSpc>
                          <a:spcPct val="100000"/>
                        </a:lnSpc>
                        <a:spcBef>
                          <a:spcPts val="0"/>
                        </a:spcBef>
                        <a:spcAft>
                          <a:spcPts val="0"/>
                        </a:spcAft>
                        <a:buNone/>
                      </a:pPr>
                      <a:r>
                        <a:rPr lang="en-MT" sz="900" u="none" cap="none" strike="noStrike">
                          <a:solidFill>
                            <a:schemeClr val="lt1"/>
                          </a:solidFill>
                        </a:rPr>
                        <a:t>A1.1</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C2E4FB"/>
                    </a:solidFill>
                  </a:tcPr>
                </a:tc>
                <a:tc>
                  <a:txBody>
                    <a:bodyPr/>
                    <a:lstStyle/>
                    <a:p>
                      <a:pPr indent="0" lvl="0" marL="0" marR="0" rtl="0" algn="l">
                        <a:lnSpc>
                          <a:spcPct val="100000"/>
                        </a:lnSpc>
                        <a:spcBef>
                          <a:spcPts val="0"/>
                        </a:spcBef>
                        <a:spcAft>
                          <a:spcPts val="0"/>
                        </a:spcAft>
                        <a:buNone/>
                      </a:pPr>
                      <a:r>
                        <a:rPr lang="en-MT" sz="700" u="none" cap="none" strike="noStrike">
                          <a:solidFill>
                            <a:schemeClr val="lt1"/>
                          </a:solidFill>
                        </a:rPr>
                        <a:t>RISK CATEGORY (Exposed Element)</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C2E4FB"/>
                    </a:solidFill>
                  </a:tcPr>
                </a:tc>
              </a:tr>
              <a:tr h="243650">
                <a:tc gridSpan="2">
                  <a:txBody>
                    <a:bodyPr/>
                    <a:lstStyle/>
                    <a:p>
                      <a:pPr indent="0" lvl="0" marL="0" marR="0" rtl="0" algn="ctr">
                        <a:lnSpc>
                          <a:spcPct val="100000"/>
                        </a:lnSpc>
                        <a:spcBef>
                          <a:spcPts val="0"/>
                        </a:spcBef>
                        <a:spcAft>
                          <a:spcPts val="0"/>
                        </a:spcAft>
                        <a:buNone/>
                      </a:pPr>
                      <a:r>
                        <a:rPr lang="en-MT" sz="900" u="none" cap="none" strike="noStrike">
                          <a:solidFill>
                            <a:schemeClr val="lt1"/>
                          </a:solidFill>
                        </a:rPr>
                        <a:t>VULNERABILITY</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accent2"/>
                    </a:solidFill>
                  </a:tcPr>
                </a:tc>
                <a:tc hMerge="1"/>
              </a:tr>
              <a:tr h="243650">
                <a:tc>
                  <a:txBody>
                    <a:bodyPr/>
                    <a:lstStyle/>
                    <a:p>
                      <a:pPr indent="0" lvl="0" marL="0" marR="0" rtl="0" algn="l">
                        <a:lnSpc>
                          <a:spcPct val="100000"/>
                        </a:lnSpc>
                        <a:spcBef>
                          <a:spcPts val="0"/>
                        </a:spcBef>
                        <a:spcAft>
                          <a:spcPts val="0"/>
                        </a:spcAft>
                        <a:buNone/>
                      </a:pPr>
                      <a:r>
                        <a:rPr lang="en-MT" sz="700" u="none" cap="none" strike="noStrike">
                          <a:solidFill>
                            <a:schemeClr val="lt2"/>
                          </a:solidFill>
                        </a:rPr>
                        <a:t>A1.1.1</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8EDEE"/>
                    </a:solidFill>
                  </a:tcPr>
                </a:tc>
                <a:tc>
                  <a:txBody>
                    <a:bodyPr/>
                    <a:lstStyle/>
                    <a:p>
                      <a:pPr indent="0" lvl="0" marL="0" marR="0" rtl="0" algn="l">
                        <a:lnSpc>
                          <a:spcPct val="100000"/>
                        </a:lnSpc>
                        <a:spcBef>
                          <a:spcPts val="0"/>
                        </a:spcBef>
                        <a:spcAft>
                          <a:spcPts val="0"/>
                        </a:spcAft>
                        <a:buNone/>
                      </a:pPr>
                      <a:r>
                        <a:rPr lang="en-MT" sz="700" u="none" cap="none" strike="noStrike">
                          <a:solidFill>
                            <a:schemeClr val="lt2"/>
                          </a:solidFill>
                        </a:rPr>
                        <a:t>Vulnerability Criterion</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8EDEE"/>
                    </a:solidFill>
                  </a:tcPr>
                </a:tc>
              </a:tr>
              <a:tr h="243650">
                <a:tc gridSpan="2">
                  <a:txBody>
                    <a:bodyPr/>
                    <a:lstStyle/>
                    <a:p>
                      <a:pPr indent="0" lvl="0" marL="0" marR="0" rtl="0" algn="ctr">
                        <a:lnSpc>
                          <a:spcPct val="100000"/>
                        </a:lnSpc>
                        <a:spcBef>
                          <a:spcPts val="0"/>
                        </a:spcBef>
                        <a:spcAft>
                          <a:spcPts val="0"/>
                        </a:spcAft>
                        <a:buNone/>
                      </a:pPr>
                      <a:r>
                        <a:rPr lang="en-MT" sz="900" u="none" cap="none" strike="noStrike">
                          <a:solidFill>
                            <a:schemeClr val="lt1"/>
                          </a:solidFill>
                        </a:rPr>
                        <a:t>EXPOSURE</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accent2"/>
                    </a:solidFill>
                  </a:tcPr>
                </a:tc>
                <a:tc hMerge="1"/>
              </a:tr>
              <a:tr h="136825">
                <a:tc>
                  <a:txBody>
                    <a:bodyPr/>
                    <a:lstStyle/>
                    <a:p>
                      <a:pPr indent="0" lvl="0" marL="0" marR="0" rtl="0" algn="l">
                        <a:lnSpc>
                          <a:spcPct val="100000"/>
                        </a:lnSpc>
                        <a:spcBef>
                          <a:spcPts val="0"/>
                        </a:spcBef>
                        <a:spcAft>
                          <a:spcPts val="0"/>
                        </a:spcAft>
                        <a:buNone/>
                      </a:pPr>
                      <a:r>
                        <a:rPr lang="en-MT" sz="600" u="none" cap="none" strike="noStrike">
                          <a:solidFill>
                            <a:schemeClr val="lt2"/>
                          </a:solidFill>
                        </a:rPr>
                        <a:t>A1.1-E1</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8EDEE"/>
                    </a:solidFill>
                  </a:tcPr>
                </a:tc>
                <a:tc>
                  <a:txBody>
                    <a:bodyPr/>
                    <a:lstStyle/>
                    <a:p>
                      <a:pPr indent="0" lvl="0" marL="0" marR="0" rtl="0" algn="l">
                        <a:lnSpc>
                          <a:spcPct val="100000"/>
                        </a:lnSpc>
                        <a:spcBef>
                          <a:spcPts val="0"/>
                        </a:spcBef>
                        <a:spcAft>
                          <a:spcPts val="0"/>
                        </a:spcAft>
                        <a:buNone/>
                      </a:pPr>
                      <a:r>
                        <a:rPr lang="en-MT" sz="700" u="none" cap="none" strike="noStrike">
                          <a:solidFill>
                            <a:schemeClr val="lt2"/>
                          </a:solidFill>
                        </a:rPr>
                        <a:t>Exposure Criterion</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8EDEE"/>
                    </a:solidFill>
                  </a:tcPr>
                </a:tc>
              </a:tr>
            </a:tbl>
          </a:graphicData>
        </a:graphic>
      </p:graphicFrame>
      <p:sp>
        <p:nvSpPr>
          <p:cNvPr id="301" name="Google Shape;301;p68"/>
          <p:cNvSpPr/>
          <p:nvPr/>
        </p:nvSpPr>
        <p:spPr>
          <a:xfrm>
            <a:off x="6736620" y="2957101"/>
            <a:ext cx="324000" cy="260223"/>
          </a:xfrm>
          <a:prstGeom prst="rightArrow">
            <a:avLst>
              <a:gd fmla="val 50000" name="adj1"/>
              <a:gd fmla="val 50000" name="adj2"/>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69"/>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Structure of the RBE Method</a:t>
            </a:r>
            <a:endParaRPr>
              <a:solidFill>
                <a:schemeClr val="accent4"/>
              </a:solidFill>
            </a:endParaRPr>
          </a:p>
        </p:txBody>
      </p:sp>
      <p:sp>
        <p:nvSpPr>
          <p:cNvPr id="307" name="Google Shape;307;p69"/>
          <p:cNvSpPr txBox="1"/>
          <p:nvPr/>
        </p:nvSpPr>
        <p:spPr>
          <a:xfrm>
            <a:off x="645013" y="1927983"/>
            <a:ext cx="3604200" cy="1506300"/>
          </a:xfrm>
          <a:prstGeom prst="rect">
            <a:avLst/>
          </a:prstGeom>
          <a:noFill/>
          <a:ln>
            <a:noFill/>
          </a:ln>
        </p:spPr>
        <p:txBody>
          <a:bodyPr anchorCtr="0" anchor="t" bIns="45700" lIns="91425" spcFirstLastPara="1" rIns="91425" wrap="square" tIns="45700">
            <a:spAutoFit/>
          </a:bodyPr>
          <a:lstStyle/>
          <a:p>
            <a:pPr indent="0" lvl="0" marL="0" marR="215265" rtl="0" algn="just">
              <a:lnSpc>
                <a:spcPct val="107000"/>
              </a:lnSpc>
              <a:spcBef>
                <a:spcPts val="0"/>
              </a:spcBef>
              <a:spcAft>
                <a:spcPts val="0"/>
              </a:spcAft>
              <a:buNone/>
            </a:pPr>
            <a:r>
              <a:rPr b="1" i="0" lang="en-MT" sz="1200" u="none" cap="none" strike="noStrike">
                <a:solidFill>
                  <a:schemeClr val="accent4"/>
                </a:solidFill>
                <a:latin typeface="Trebuchet MS"/>
                <a:ea typeface="Trebuchet MS"/>
                <a:cs typeface="Trebuchet MS"/>
                <a:sym typeface="Trebuchet MS"/>
              </a:rPr>
              <a:t>Level 5</a:t>
            </a:r>
            <a:r>
              <a:rPr b="0" i="0" lang="en-MT" sz="1200" u="none" cap="none" strike="noStrike">
                <a:solidFill>
                  <a:schemeClr val="accent4"/>
                </a:solidFill>
                <a:latin typeface="Trebuchet MS"/>
                <a:ea typeface="Trebuchet MS"/>
                <a:cs typeface="Trebuchet MS"/>
                <a:sym typeface="Trebuchet MS"/>
              </a:rPr>
              <a:t> </a:t>
            </a:r>
            <a:r>
              <a:rPr b="0" i="0" lang="en-MT" sz="1200" u="none" cap="none" strike="noStrike">
                <a:solidFill>
                  <a:schemeClr val="lt2"/>
                </a:solidFill>
                <a:latin typeface="Trebuchet MS"/>
                <a:ea typeface="Trebuchet MS"/>
                <a:cs typeface="Trebuchet MS"/>
                <a:sym typeface="Trebuchet MS"/>
              </a:rPr>
              <a:t>corresponds to </a:t>
            </a:r>
            <a:r>
              <a:rPr b="1" i="0" lang="en-MT" sz="1200" u="none" cap="none" strike="noStrike">
                <a:solidFill>
                  <a:schemeClr val="lt2"/>
                </a:solidFill>
                <a:latin typeface="Trebuchet MS"/>
                <a:ea typeface="Trebuchet MS"/>
                <a:cs typeface="Trebuchet MS"/>
                <a:sym typeface="Trebuchet MS"/>
              </a:rPr>
              <a:t>Indicators</a:t>
            </a:r>
            <a:r>
              <a:rPr b="0" i="0" lang="en-MT" sz="1200" u="none" cap="none" strike="noStrike">
                <a:solidFill>
                  <a:schemeClr val="lt2"/>
                </a:solidFill>
                <a:latin typeface="Trebuchet MS"/>
                <a:ea typeface="Trebuchet MS"/>
                <a:cs typeface="Trebuchet MS"/>
                <a:sym typeface="Trebuchet MS"/>
              </a:rPr>
              <a:t>. Each indicator is associated with a specific criterion (hazard, exposure or vulnerability) and is used to quantify performance with respect to that criterion. Indicators can be both quantitative and qualitative. A Criterion can be associated to only one indicator.</a:t>
            </a:r>
            <a:endParaRPr/>
          </a:p>
          <a:p>
            <a:pPr indent="0" lvl="0" marL="0" marR="0" rtl="0" algn="just">
              <a:lnSpc>
                <a:spcPct val="100000"/>
              </a:lnSpc>
              <a:spcBef>
                <a:spcPts val="0"/>
              </a:spcBef>
              <a:spcAft>
                <a:spcPts val="0"/>
              </a:spcAft>
              <a:buNone/>
            </a:pPr>
            <a:r>
              <a:t/>
            </a:r>
            <a:endParaRPr b="0" i="0" sz="200" u="none" cap="none" strike="noStrike">
              <a:solidFill>
                <a:schemeClr val="lt2"/>
              </a:solidFill>
              <a:latin typeface="Trebuchet MS"/>
              <a:ea typeface="Trebuchet MS"/>
              <a:cs typeface="Trebuchet MS"/>
              <a:sym typeface="Trebuchet MS"/>
            </a:endParaRPr>
          </a:p>
        </p:txBody>
      </p:sp>
      <p:graphicFrame>
        <p:nvGraphicFramePr>
          <p:cNvPr id="308" name="Google Shape;308;p69"/>
          <p:cNvGraphicFramePr/>
          <p:nvPr/>
        </p:nvGraphicFramePr>
        <p:xfrm>
          <a:off x="7049540" y="1944564"/>
          <a:ext cx="3000000" cy="3000000"/>
        </p:xfrm>
        <a:graphic>
          <a:graphicData uri="http://schemas.openxmlformats.org/drawingml/2006/table">
            <a:tbl>
              <a:tblPr bandRow="1" firstRow="1">
                <a:noFill/>
                <a:tableStyleId>{42E7B830-7CBE-4B2C-853D-6A997F0AB203}</a:tableStyleId>
              </a:tblPr>
              <a:tblGrid>
                <a:gridCol w="406175"/>
                <a:gridCol w="1274400"/>
              </a:tblGrid>
              <a:tr h="186975">
                <a:tc gridSpan="2">
                  <a:txBody>
                    <a:bodyPr/>
                    <a:lstStyle/>
                    <a:p>
                      <a:pPr indent="0" lvl="0" marL="0" marR="0" rtl="0" algn="ctr">
                        <a:lnSpc>
                          <a:spcPct val="100000"/>
                        </a:lnSpc>
                        <a:spcBef>
                          <a:spcPts val="0"/>
                        </a:spcBef>
                        <a:spcAft>
                          <a:spcPts val="0"/>
                        </a:spcAft>
                        <a:buNone/>
                      </a:pPr>
                      <a:r>
                        <a:rPr lang="en-MT" sz="700" u="none" cap="none" strike="noStrike">
                          <a:latin typeface="Trebuchet MS"/>
                          <a:ea typeface="Trebuchet MS"/>
                          <a:cs typeface="Trebuchet MS"/>
                          <a:sym typeface="Trebuchet MS"/>
                        </a:rPr>
                        <a:t>Hazard</a:t>
                      </a:r>
                      <a:endParaRPr/>
                    </a:p>
                  </a:txBody>
                  <a:tcPr marT="45725" marB="45725" marR="91450" marL="91450" anchor="ctr">
                    <a:solidFill>
                      <a:schemeClr val="accent2"/>
                    </a:solidFill>
                  </a:tcPr>
                </a:tc>
                <a:tc hMerge="1"/>
              </a:tr>
              <a:tr h="186975">
                <a:tc>
                  <a:txBody>
                    <a:bodyPr/>
                    <a:lstStyle/>
                    <a:p>
                      <a:pPr indent="0" lvl="0" marL="0" marR="0" rtl="0" algn="l">
                        <a:lnSpc>
                          <a:spcPct val="100000"/>
                        </a:lnSpc>
                        <a:spcBef>
                          <a:spcPts val="0"/>
                        </a:spcBef>
                        <a:spcAft>
                          <a:spcPts val="0"/>
                        </a:spcAft>
                        <a:buNone/>
                      </a:pPr>
                      <a:r>
                        <a:rPr b="1" lang="en-MT" sz="700" u="none" cap="none" strike="noStrike">
                          <a:latin typeface="Trebuchet MS"/>
                          <a:ea typeface="Trebuchet MS"/>
                          <a:cs typeface="Trebuchet MS"/>
                          <a:sym typeface="Trebuchet MS"/>
                        </a:rPr>
                        <a:t>A-H1</a:t>
                      </a:r>
                      <a:endParaRPr/>
                    </a:p>
                  </a:txBody>
                  <a:tcPr marT="45725" marB="45725" marR="91450" marL="91450"/>
                </a:tc>
                <a:tc>
                  <a:txBody>
                    <a:bodyPr/>
                    <a:lstStyle/>
                    <a:p>
                      <a:pPr indent="0" lvl="0" marL="0" marR="0" rtl="0" algn="l">
                        <a:lnSpc>
                          <a:spcPct val="100000"/>
                        </a:lnSpc>
                        <a:spcBef>
                          <a:spcPts val="0"/>
                        </a:spcBef>
                        <a:spcAft>
                          <a:spcPts val="0"/>
                        </a:spcAft>
                        <a:buNone/>
                      </a:pPr>
                      <a:r>
                        <a:rPr b="1" i="0" lang="en-MT" sz="700" u="none" cap="none" strike="noStrike">
                          <a:latin typeface="Trebuchet MS"/>
                          <a:ea typeface="Trebuchet MS"/>
                          <a:cs typeface="Trebuchet MS"/>
                          <a:sym typeface="Trebuchet MS"/>
                        </a:rPr>
                        <a:t>Hazard Criterion</a:t>
                      </a:r>
                      <a:endParaRPr/>
                    </a:p>
                  </a:txBody>
                  <a:tcPr marT="45725" marB="45725" marR="91450" marL="91450"/>
                </a:tc>
              </a:tr>
              <a:tr h="186975">
                <a:tc>
                  <a:txBody>
                    <a:bodyPr/>
                    <a:lstStyle/>
                    <a:p>
                      <a:pPr indent="0" lvl="0" marL="0" marR="0" rtl="0" algn="l">
                        <a:lnSpc>
                          <a:spcPct val="100000"/>
                        </a:lnSpc>
                        <a:spcBef>
                          <a:spcPts val="0"/>
                        </a:spcBef>
                        <a:spcAft>
                          <a:spcPts val="0"/>
                        </a:spcAft>
                        <a:buNone/>
                      </a:pPr>
                      <a:r>
                        <a:t/>
                      </a:r>
                      <a:endParaRPr sz="700" u="none" cap="none" strike="noStrike">
                        <a:latin typeface="Trebuchet MS"/>
                        <a:ea typeface="Trebuchet MS"/>
                        <a:cs typeface="Trebuchet MS"/>
                        <a:sym typeface="Trebuchet MS"/>
                      </a:endParaRPr>
                    </a:p>
                  </a:txBody>
                  <a:tcPr marT="45725" marB="45725" marR="91450" marL="91450"/>
                </a:tc>
                <a:tc>
                  <a:txBody>
                    <a:bodyPr/>
                    <a:lstStyle/>
                    <a:p>
                      <a:pPr indent="0" lvl="0" marL="0" marR="0" rtl="0" algn="l">
                        <a:lnSpc>
                          <a:spcPct val="100000"/>
                        </a:lnSpc>
                        <a:spcBef>
                          <a:spcPts val="0"/>
                        </a:spcBef>
                        <a:spcAft>
                          <a:spcPts val="0"/>
                        </a:spcAft>
                        <a:buNone/>
                      </a:pPr>
                      <a:r>
                        <a:rPr lang="en-MT" sz="700" u="none" cap="none" strike="noStrike">
                          <a:latin typeface="Trebuchet MS"/>
                          <a:ea typeface="Trebuchet MS"/>
                          <a:cs typeface="Trebuchet MS"/>
                          <a:sym typeface="Trebuchet MS"/>
                        </a:rPr>
                        <a:t>Hazard Indicator</a:t>
                      </a:r>
                      <a:endParaRPr/>
                    </a:p>
                  </a:txBody>
                  <a:tcPr marT="45725" marB="45725" marR="91450" marL="91450"/>
                </a:tc>
              </a:tr>
              <a:tr h="186975">
                <a:tc>
                  <a:txBody>
                    <a:bodyPr/>
                    <a:lstStyle/>
                    <a:p>
                      <a:pPr indent="0" lvl="0" marL="0" marR="0" rtl="0" algn="l">
                        <a:lnSpc>
                          <a:spcPct val="100000"/>
                        </a:lnSpc>
                        <a:spcBef>
                          <a:spcPts val="0"/>
                        </a:spcBef>
                        <a:spcAft>
                          <a:spcPts val="0"/>
                        </a:spcAft>
                        <a:buClr>
                          <a:srgbClr val="000000"/>
                        </a:buClr>
                        <a:buSzPts val="700"/>
                        <a:buFont typeface="Arial"/>
                        <a:buNone/>
                      </a:pPr>
                      <a:r>
                        <a:rPr b="1" lang="en-MT" sz="700" u="none" cap="none" strike="noStrike">
                          <a:latin typeface="Trebuchet MS"/>
                          <a:ea typeface="Trebuchet MS"/>
                          <a:cs typeface="Trebuchet MS"/>
                          <a:sym typeface="Trebuchet MS"/>
                        </a:rPr>
                        <a:t>A-H2</a:t>
                      </a:r>
                      <a:endParaRPr/>
                    </a:p>
                  </a:txBody>
                  <a:tcPr marT="45725" marB="45725" marR="91450" marL="91450"/>
                </a:tc>
                <a:tc>
                  <a:txBody>
                    <a:bodyPr/>
                    <a:lstStyle/>
                    <a:p>
                      <a:pPr indent="0" lvl="0" marL="0" marR="0" rtl="0" algn="l">
                        <a:lnSpc>
                          <a:spcPct val="100000"/>
                        </a:lnSpc>
                        <a:spcBef>
                          <a:spcPts val="0"/>
                        </a:spcBef>
                        <a:spcAft>
                          <a:spcPts val="0"/>
                        </a:spcAft>
                        <a:buNone/>
                      </a:pPr>
                      <a:r>
                        <a:rPr b="1" i="0" lang="en-MT" sz="700" u="none" cap="none" strike="noStrike">
                          <a:latin typeface="Trebuchet MS"/>
                          <a:ea typeface="Trebuchet MS"/>
                          <a:cs typeface="Trebuchet MS"/>
                          <a:sym typeface="Trebuchet MS"/>
                        </a:rPr>
                        <a:t>Hazard Criterion</a:t>
                      </a:r>
                      <a:endParaRPr/>
                    </a:p>
                  </a:txBody>
                  <a:tcPr marT="45725" marB="45725" marR="91450" marL="91450"/>
                </a:tc>
              </a:tr>
              <a:tr h="186975">
                <a:tc>
                  <a:txBody>
                    <a:bodyPr/>
                    <a:lstStyle/>
                    <a:p>
                      <a:pPr indent="0" lvl="0" marL="0" marR="0" rtl="0" algn="l">
                        <a:lnSpc>
                          <a:spcPct val="100000"/>
                        </a:lnSpc>
                        <a:spcBef>
                          <a:spcPts val="0"/>
                        </a:spcBef>
                        <a:spcAft>
                          <a:spcPts val="0"/>
                        </a:spcAft>
                        <a:buNone/>
                      </a:pPr>
                      <a:r>
                        <a:t/>
                      </a:r>
                      <a:endParaRPr sz="700" u="none" cap="none" strike="noStrike">
                        <a:latin typeface="Trebuchet MS"/>
                        <a:ea typeface="Trebuchet MS"/>
                        <a:cs typeface="Trebuchet MS"/>
                        <a:sym typeface="Trebuchet MS"/>
                      </a:endParaRPr>
                    </a:p>
                  </a:txBody>
                  <a:tcPr marT="45725" marB="45725" marR="91450" marL="91450"/>
                </a:tc>
                <a:tc>
                  <a:txBody>
                    <a:bodyPr/>
                    <a:lstStyle/>
                    <a:p>
                      <a:pPr indent="0" lvl="0" marL="0" marR="0" rtl="0" algn="l">
                        <a:lnSpc>
                          <a:spcPct val="100000"/>
                        </a:lnSpc>
                        <a:spcBef>
                          <a:spcPts val="0"/>
                        </a:spcBef>
                        <a:spcAft>
                          <a:spcPts val="0"/>
                        </a:spcAft>
                        <a:buNone/>
                      </a:pPr>
                      <a:r>
                        <a:rPr lang="en-MT" sz="700" u="none" cap="none" strike="noStrike">
                          <a:latin typeface="Trebuchet MS"/>
                          <a:ea typeface="Trebuchet MS"/>
                          <a:cs typeface="Trebuchet MS"/>
                          <a:sym typeface="Trebuchet MS"/>
                        </a:rPr>
                        <a:t>Hazard Indicator</a:t>
                      </a:r>
                      <a:endParaRPr/>
                    </a:p>
                  </a:txBody>
                  <a:tcPr marT="45725" marB="45725" marR="91450" marL="91450"/>
                </a:tc>
              </a:tr>
              <a:tr h="186975">
                <a:tc>
                  <a:txBody>
                    <a:bodyPr/>
                    <a:lstStyle/>
                    <a:p>
                      <a:pPr indent="0" lvl="0" marL="0" marR="0" rtl="0" algn="l">
                        <a:lnSpc>
                          <a:spcPct val="100000"/>
                        </a:lnSpc>
                        <a:spcBef>
                          <a:spcPts val="0"/>
                        </a:spcBef>
                        <a:spcAft>
                          <a:spcPts val="0"/>
                        </a:spcAft>
                        <a:buClr>
                          <a:srgbClr val="000000"/>
                        </a:buClr>
                        <a:buSzPts val="700"/>
                        <a:buFont typeface="Arial"/>
                        <a:buNone/>
                      </a:pPr>
                      <a:r>
                        <a:rPr b="1" lang="en-MT" sz="700" u="none" cap="none" strike="noStrike">
                          <a:latin typeface="Trebuchet MS"/>
                          <a:ea typeface="Trebuchet MS"/>
                          <a:cs typeface="Trebuchet MS"/>
                          <a:sym typeface="Trebuchet MS"/>
                        </a:rPr>
                        <a:t>A-Hn</a:t>
                      </a:r>
                      <a:endParaRPr b="1" sz="700" u="none" cap="none" strike="noStrike">
                        <a:latin typeface="Trebuchet MS"/>
                        <a:ea typeface="Trebuchet MS"/>
                        <a:cs typeface="Trebuchet MS"/>
                        <a:sym typeface="Trebuchet MS"/>
                      </a:endParaRPr>
                    </a:p>
                  </a:txBody>
                  <a:tcPr marT="45725" marB="45725" marR="91450" marL="91450"/>
                </a:tc>
                <a:tc>
                  <a:txBody>
                    <a:bodyPr/>
                    <a:lstStyle/>
                    <a:p>
                      <a:pPr indent="0" lvl="0" marL="0" marR="0" rtl="0" algn="l">
                        <a:lnSpc>
                          <a:spcPct val="100000"/>
                        </a:lnSpc>
                        <a:spcBef>
                          <a:spcPts val="0"/>
                        </a:spcBef>
                        <a:spcAft>
                          <a:spcPts val="0"/>
                        </a:spcAft>
                        <a:buNone/>
                      </a:pPr>
                      <a:r>
                        <a:rPr b="1" i="0" lang="en-MT" sz="700" u="none" cap="none" strike="noStrike">
                          <a:latin typeface="Trebuchet MS"/>
                          <a:ea typeface="Trebuchet MS"/>
                          <a:cs typeface="Trebuchet MS"/>
                          <a:sym typeface="Trebuchet MS"/>
                        </a:rPr>
                        <a:t>Hazard Criterion</a:t>
                      </a:r>
                      <a:endParaRPr/>
                    </a:p>
                  </a:txBody>
                  <a:tcPr marT="45725" marB="45725" marR="91450" marL="91450"/>
                </a:tc>
              </a:tr>
              <a:tr h="186975">
                <a:tc>
                  <a:txBody>
                    <a:bodyPr/>
                    <a:lstStyle/>
                    <a:p>
                      <a:pPr indent="0" lvl="0" marL="0" marR="0" rtl="0" algn="l">
                        <a:lnSpc>
                          <a:spcPct val="100000"/>
                        </a:lnSpc>
                        <a:spcBef>
                          <a:spcPts val="0"/>
                        </a:spcBef>
                        <a:spcAft>
                          <a:spcPts val="0"/>
                        </a:spcAft>
                        <a:buNone/>
                      </a:pPr>
                      <a:r>
                        <a:t/>
                      </a:r>
                      <a:endParaRPr sz="700" u="none" cap="none" strike="noStrike">
                        <a:latin typeface="Trebuchet MS"/>
                        <a:ea typeface="Trebuchet MS"/>
                        <a:cs typeface="Trebuchet MS"/>
                        <a:sym typeface="Trebuchet MS"/>
                      </a:endParaRPr>
                    </a:p>
                  </a:txBody>
                  <a:tcPr marT="45725" marB="45725" marR="91450" marL="91450"/>
                </a:tc>
                <a:tc>
                  <a:txBody>
                    <a:bodyPr/>
                    <a:lstStyle/>
                    <a:p>
                      <a:pPr indent="0" lvl="0" marL="0" marR="0" rtl="0" algn="l">
                        <a:lnSpc>
                          <a:spcPct val="100000"/>
                        </a:lnSpc>
                        <a:spcBef>
                          <a:spcPts val="0"/>
                        </a:spcBef>
                        <a:spcAft>
                          <a:spcPts val="0"/>
                        </a:spcAft>
                        <a:buNone/>
                      </a:pPr>
                      <a:r>
                        <a:rPr lang="en-MT" sz="700" u="none" cap="none" strike="noStrike">
                          <a:latin typeface="Trebuchet MS"/>
                          <a:ea typeface="Trebuchet MS"/>
                          <a:cs typeface="Trebuchet MS"/>
                          <a:sym typeface="Trebuchet MS"/>
                        </a:rPr>
                        <a:t>Hazard Indicator</a:t>
                      </a:r>
                      <a:endParaRPr/>
                    </a:p>
                  </a:txBody>
                  <a:tcPr marT="45725" marB="45725" marR="91450" marL="91450"/>
                </a:tc>
              </a:tr>
            </a:tbl>
          </a:graphicData>
        </a:graphic>
      </p:graphicFrame>
      <p:graphicFrame>
        <p:nvGraphicFramePr>
          <p:cNvPr id="309" name="Google Shape;309;p69"/>
          <p:cNvGraphicFramePr/>
          <p:nvPr/>
        </p:nvGraphicFramePr>
        <p:xfrm>
          <a:off x="4313238" y="1944564"/>
          <a:ext cx="3000000" cy="3000000"/>
        </p:xfrm>
        <a:graphic>
          <a:graphicData uri="http://schemas.openxmlformats.org/drawingml/2006/table">
            <a:tbl>
              <a:tblPr bandRow="1" firstRow="1">
                <a:noFill/>
                <a:tableStyleId>{42E7B830-7CBE-4B2C-853D-6A997F0AB203}</a:tableStyleId>
              </a:tblPr>
              <a:tblGrid>
                <a:gridCol w="472850"/>
                <a:gridCol w="1587225"/>
              </a:tblGrid>
              <a:tr h="243650">
                <a:tc>
                  <a:txBody>
                    <a:bodyPr/>
                    <a:lstStyle/>
                    <a:p>
                      <a:pPr indent="0" lvl="0" marL="0" marR="0" rtl="0" algn="l">
                        <a:lnSpc>
                          <a:spcPct val="100000"/>
                        </a:lnSpc>
                        <a:spcBef>
                          <a:spcPts val="0"/>
                        </a:spcBef>
                        <a:spcAft>
                          <a:spcPts val="0"/>
                        </a:spcAft>
                        <a:buNone/>
                      </a:pPr>
                      <a:r>
                        <a:rPr lang="en-MT" sz="900" u="none" cap="none" strike="noStrike">
                          <a:solidFill>
                            <a:schemeClr val="lt1"/>
                          </a:solidFill>
                        </a:rPr>
                        <a:t>A</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accent6"/>
                    </a:solidFill>
                  </a:tcPr>
                </a:tc>
                <a:tc>
                  <a:txBody>
                    <a:bodyPr/>
                    <a:lstStyle/>
                    <a:p>
                      <a:pPr indent="0" lvl="0" marL="0" marR="0" rtl="0" algn="l">
                        <a:lnSpc>
                          <a:spcPct val="100000"/>
                        </a:lnSpc>
                        <a:spcBef>
                          <a:spcPts val="0"/>
                        </a:spcBef>
                        <a:spcAft>
                          <a:spcPts val="0"/>
                        </a:spcAft>
                        <a:buNone/>
                      </a:pPr>
                      <a:r>
                        <a:rPr lang="en-MT" sz="900" u="none" cap="none" strike="noStrike">
                          <a:solidFill>
                            <a:schemeClr val="lt1"/>
                          </a:solidFill>
                        </a:rPr>
                        <a:t>ISSUE (Hazard)</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accent6"/>
                    </a:solidFill>
                  </a:tcPr>
                </a:tc>
              </a:tr>
              <a:tr h="243650">
                <a:tc>
                  <a:txBody>
                    <a:bodyPr/>
                    <a:lstStyle/>
                    <a:p>
                      <a:pPr indent="0" lvl="0" marL="0" marR="0" rtl="0" algn="l">
                        <a:lnSpc>
                          <a:spcPct val="100000"/>
                        </a:lnSpc>
                        <a:spcBef>
                          <a:spcPts val="0"/>
                        </a:spcBef>
                        <a:spcAft>
                          <a:spcPts val="0"/>
                        </a:spcAft>
                        <a:buNone/>
                      </a:pPr>
                      <a:r>
                        <a:rPr lang="en-MT" sz="900" u="none" cap="none" strike="noStrike">
                          <a:solidFill>
                            <a:schemeClr val="lt1"/>
                          </a:solidFill>
                        </a:rPr>
                        <a:t>A1</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88C8F6"/>
                    </a:solidFill>
                  </a:tcPr>
                </a:tc>
                <a:tc>
                  <a:txBody>
                    <a:bodyPr/>
                    <a:lstStyle/>
                    <a:p>
                      <a:pPr indent="0" lvl="0" marL="0" marR="0" rtl="0" algn="l">
                        <a:lnSpc>
                          <a:spcPct val="100000"/>
                        </a:lnSpc>
                        <a:spcBef>
                          <a:spcPts val="0"/>
                        </a:spcBef>
                        <a:spcAft>
                          <a:spcPts val="0"/>
                        </a:spcAft>
                        <a:buNone/>
                      </a:pPr>
                      <a:r>
                        <a:rPr lang="en-MT" sz="700" u="none" cap="none" strike="noStrike">
                          <a:solidFill>
                            <a:schemeClr val="lt1"/>
                          </a:solidFill>
                        </a:rPr>
                        <a:t>MACRO CATEGORY (Urban System)</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88C8F6"/>
                    </a:solidFill>
                  </a:tcPr>
                </a:tc>
              </a:tr>
              <a:tr h="243650">
                <a:tc>
                  <a:txBody>
                    <a:bodyPr/>
                    <a:lstStyle/>
                    <a:p>
                      <a:pPr indent="0" lvl="0" marL="0" marR="0" rtl="0" algn="l">
                        <a:lnSpc>
                          <a:spcPct val="100000"/>
                        </a:lnSpc>
                        <a:spcBef>
                          <a:spcPts val="0"/>
                        </a:spcBef>
                        <a:spcAft>
                          <a:spcPts val="0"/>
                        </a:spcAft>
                        <a:buNone/>
                      </a:pPr>
                      <a:r>
                        <a:rPr lang="en-MT" sz="900" u="none" cap="none" strike="noStrike">
                          <a:solidFill>
                            <a:schemeClr val="lt1"/>
                          </a:solidFill>
                        </a:rPr>
                        <a:t>A1.1</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C2E4FB"/>
                    </a:solidFill>
                  </a:tcPr>
                </a:tc>
                <a:tc>
                  <a:txBody>
                    <a:bodyPr/>
                    <a:lstStyle/>
                    <a:p>
                      <a:pPr indent="0" lvl="0" marL="0" marR="0" rtl="0" algn="l">
                        <a:lnSpc>
                          <a:spcPct val="100000"/>
                        </a:lnSpc>
                        <a:spcBef>
                          <a:spcPts val="0"/>
                        </a:spcBef>
                        <a:spcAft>
                          <a:spcPts val="0"/>
                        </a:spcAft>
                        <a:buNone/>
                      </a:pPr>
                      <a:r>
                        <a:rPr lang="en-MT" sz="700" u="none" cap="none" strike="noStrike">
                          <a:solidFill>
                            <a:schemeClr val="lt1"/>
                          </a:solidFill>
                        </a:rPr>
                        <a:t>RISK CATEGORY (Exposed Element)</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C2E4FB"/>
                    </a:solidFill>
                  </a:tcPr>
                </a:tc>
              </a:tr>
              <a:tr h="243650">
                <a:tc gridSpan="2">
                  <a:txBody>
                    <a:bodyPr/>
                    <a:lstStyle/>
                    <a:p>
                      <a:pPr indent="0" lvl="0" marL="0" marR="0" rtl="0" algn="ctr">
                        <a:lnSpc>
                          <a:spcPct val="100000"/>
                        </a:lnSpc>
                        <a:spcBef>
                          <a:spcPts val="0"/>
                        </a:spcBef>
                        <a:spcAft>
                          <a:spcPts val="0"/>
                        </a:spcAft>
                        <a:buNone/>
                      </a:pPr>
                      <a:r>
                        <a:rPr lang="en-MT" sz="900" u="none" cap="none" strike="noStrike">
                          <a:solidFill>
                            <a:schemeClr val="lt1"/>
                          </a:solidFill>
                        </a:rPr>
                        <a:t>VULNERABILITY</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accent2"/>
                    </a:solidFill>
                  </a:tcPr>
                </a:tc>
                <a:tc hMerge="1"/>
              </a:tr>
              <a:tr h="243650">
                <a:tc>
                  <a:txBody>
                    <a:bodyPr/>
                    <a:lstStyle/>
                    <a:p>
                      <a:pPr indent="0" lvl="0" marL="0" marR="0" rtl="0" algn="l">
                        <a:lnSpc>
                          <a:spcPct val="100000"/>
                        </a:lnSpc>
                        <a:spcBef>
                          <a:spcPts val="0"/>
                        </a:spcBef>
                        <a:spcAft>
                          <a:spcPts val="0"/>
                        </a:spcAft>
                        <a:buNone/>
                      </a:pPr>
                      <a:r>
                        <a:rPr lang="en-MT" sz="700" u="none" cap="none" strike="noStrike">
                          <a:solidFill>
                            <a:schemeClr val="lt2"/>
                          </a:solidFill>
                        </a:rPr>
                        <a:t>A1.1.1</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8EDEE"/>
                    </a:solidFill>
                  </a:tcPr>
                </a:tc>
                <a:tc>
                  <a:txBody>
                    <a:bodyPr/>
                    <a:lstStyle/>
                    <a:p>
                      <a:pPr indent="0" lvl="0" marL="0" marR="0" rtl="0" algn="l">
                        <a:lnSpc>
                          <a:spcPct val="100000"/>
                        </a:lnSpc>
                        <a:spcBef>
                          <a:spcPts val="0"/>
                        </a:spcBef>
                        <a:spcAft>
                          <a:spcPts val="0"/>
                        </a:spcAft>
                        <a:buNone/>
                      </a:pPr>
                      <a:r>
                        <a:rPr lang="en-MT" sz="700" u="none" cap="none" strike="noStrike">
                          <a:solidFill>
                            <a:schemeClr val="lt2"/>
                          </a:solidFill>
                        </a:rPr>
                        <a:t>Vulnerability Criterion</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8EDEE"/>
                    </a:solidFill>
                  </a:tcPr>
                </a:tc>
              </a:tr>
              <a:tr h="243650">
                <a:tc>
                  <a:txBody>
                    <a:bodyPr/>
                    <a:lstStyle/>
                    <a:p>
                      <a:pPr indent="0" lvl="0" marL="0" marR="0" rtl="0" algn="l">
                        <a:lnSpc>
                          <a:spcPct val="100000"/>
                        </a:lnSpc>
                        <a:spcBef>
                          <a:spcPts val="0"/>
                        </a:spcBef>
                        <a:spcAft>
                          <a:spcPts val="0"/>
                        </a:spcAft>
                        <a:buNone/>
                      </a:pPr>
                      <a:r>
                        <a:t/>
                      </a:r>
                      <a:endParaRPr sz="700" u="none" cap="none" strike="noStrike">
                        <a:solidFill>
                          <a:schemeClr val="lt2"/>
                        </a:solidFill>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None/>
                      </a:pPr>
                      <a:r>
                        <a:rPr lang="en-MT" sz="700" u="none" cap="none" strike="noStrike">
                          <a:solidFill>
                            <a:schemeClr val="accent1"/>
                          </a:solidFill>
                        </a:rPr>
                        <a:t>Vulnerability Indicator</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r>
              <a:tr h="243650">
                <a:tc gridSpan="2">
                  <a:txBody>
                    <a:bodyPr/>
                    <a:lstStyle/>
                    <a:p>
                      <a:pPr indent="0" lvl="0" marL="0" marR="0" rtl="0" algn="ctr">
                        <a:lnSpc>
                          <a:spcPct val="100000"/>
                        </a:lnSpc>
                        <a:spcBef>
                          <a:spcPts val="0"/>
                        </a:spcBef>
                        <a:spcAft>
                          <a:spcPts val="0"/>
                        </a:spcAft>
                        <a:buNone/>
                      </a:pPr>
                      <a:r>
                        <a:rPr lang="en-MT" sz="900" u="none" cap="none" strike="noStrike">
                          <a:solidFill>
                            <a:schemeClr val="lt1"/>
                          </a:solidFill>
                        </a:rPr>
                        <a:t>EXPOSURE</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accent2"/>
                    </a:solidFill>
                  </a:tcPr>
                </a:tc>
                <a:tc hMerge="1"/>
              </a:tr>
              <a:tr h="136825">
                <a:tc>
                  <a:txBody>
                    <a:bodyPr/>
                    <a:lstStyle/>
                    <a:p>
                      <a:pPr indent="0" lvl="0" marL="0" marR="0" rtl="0" algn="l">
                        <a:lnSpc>
                          <a:spcPct val="100000"/>
                        </a:lnSpc>
                        <a:spcBef>
                          <a:spcPts val="0"/>
                        </a:spcBef>
                        <a:spcAft>
                          <a:spcPts val="0"/>
                        </a:spcAft>
                        <a:buNone/>
                      </a:pPr>
                      <a:r>
                        <a:rPr lang="en-MT" sz="600" u="none" cap="none" strike="noStrike">
                          <a:solidFill>
                            <a:schemeClr val="lt2"/>
                          </a:solidFill>
                        </a:rPr>
                        <a:t>A1.1-E1</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8EDEE"/>
                    </a:solidFill>
                  </a:tcPr>
                </a:tc>
                <a:tc>
                  <a:txBody>
                    <a:bodyPr/>
                    <a:lstStyle/>
                    <a:p>
                      <a:pPr indent="0" lvl="0" marL="0" marR="0" rtl="0" algn="l">
                        <a:lnSpc>
                          <a:spcPct val="100000"/>
                        </a:lnSpc>
                        <a:spcBef>
                          <a:spcPts val="0"/>
                        </a:spcBef>
                        <a:spcAft>
                          <a:spcPts val="0"/>
                        </a:spcAft>
                        <a:buNone/>
                      </a:pPr>
                      <a:r>
                        <a:rPr lang="en-MT" sz="700" u="none" cap="none" strike="noStrike">
                          <a:solidFill>
                            <a:schemeClr val="lt2"/>
                          </a:solidFill>
                        </a:rPr>
                        <a:t>Exposure Criterion</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8EDEE"/>
                    </a:solidFill>
                  </a:tcPr>
                </a:tc>
              </a:tr>
              <a:tr h="136825">
                <a:tc>
                  <a:txBody>
                    <a:bodyPr/>
                    <a:lstStyle/>
                    <a:p>
                      <a:pPr indent="0" lvl="0" marL="0" marR="0" rtl="0" algn="l">
                        <a:lnSpc>
                          <a:spcPct val="100000"/>
                        </a:lnSpc>
                        <a:spcBef>
                          <a:spcPts val="0"/>
                        </a:spcBef>
                        <a:spcAft>
                          <a:spcPts val="0"/>
                        </a:spcAft>
                        <a:buNone/>
                      </a:pPr>
                      <a:r>
                        <a:t/>
                      </a:r>
                      <a:endParaRPr sz="600" u="none" cap="none" strike="noStrike">
                        <a:solidFill>
                          <a:schemeClr val="lt2"/>
                        </a:solidFill>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None/>
                      </a:pPr>
                      <a:r>
                        <a:rPr lang="en-MT" sz="700" u="none" cap="none" strike="noStrike">
                          <a:solidFill>
                            <a:schemeClr val="accent1"/>
                          </a:solidFill>
                        </a:rPr>
                        <a:t>Exposure Indicator</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r>
            </a:tbl>
          </a:graphicData>
        </a:graphic>
      </p:graphicFrame>
      <p:sp>
        <p:nvSpPr>
          <p:cNvPr id="310" name="Google Shape;310;p69"/>
          <p:cNvSpPr/>
          <p:nvPr/>
        </p:nvSpPr>
        <p:spPr>
          <a:xfrm>
            <a:off x="6549420" y="1927983"/>
            <a:ext cx="324000" cy="260100"/>
          </a:xfrm>
          <a:prstGeom prst="rightArrow">
            <a:avLst>
              <a:gd fmla="val 50000" name="adj1"/>
              <a:gd fmla="val 50000" name="adj2"/>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g387886ba805_0_0"/>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Structure of the RBE Method</a:t>
            </a:r>
            <a:endParaRPr>
              <a:solidFill>
                <a:schemeClr val="accent4"/>
              </a:solidFill>
            </a:endParaRPr>
          </a:p>
        </p:txBody>
      </p:sp>
      <p:graphicFrame>
        <p:nvGraphicFramePr>
          <p:cNvPr id="316" name="Google Shape;316;g387886ba805_0_0"/>
          <p:cNvGraphicFramePr/>
          <p:nvPr/>
        </p:nvGraphicFramePr>
        <p:xfrm>
          <a:off x="4927415" y="1671214"/>
          <a:ext cx="3000000" cy="3000000"/>
        </p:xfrm>
        <a:graphic>
          <a:graphicData uri="http://schemas.openxmlformats.org/drawingml/2006/table">
            <a:tbl>
              <a:tblPr bandRow="1" firstRow="1">
                <a:noFill/>
                <a:tableStyleId>{42E7B830-7CBE-4B2C-853D-6A997F0AB203}</a:tableStyleId>
              </a:tblPr>
              <a:tblGrid>
                <a:gridCol w="406175"/>
                <a:gridCol w="1274400"/>
              </a:tblGrid>
              <a:tr h="186975">
                <a:tc gridSpan="2">
                  <a:txBody>
                    <a:bodyPr/>
                    <a:lstStyle/>
                    <a:p>
                      <a:pPr indent="0" lvl="0" marL="0" marR="0" rtl="0" algn="ctr">
                        <a:lnSpc>
                          <a:spcPct val="100000"/>
                        </a:lnSpc>
                        <a:spcBef>
                          <a:spcPts val="0"/>
                        </a:spcBef>
                        <a:spcAft>
                          <a:spcPts val="0"/>
                        </a:spcAft>
                        <a:buNone/>
                      </a:pPr>
                      <a:r>
                        <a:rPr lang="en-MT" sz="700">
                          <a:latin typeface="Trebuchet MS"/>
                          <a:ea typeface="Trebuchet MS"/>
                          <a:cs typeface="Trebuchet MS"/>
                          <a:sym typeface="Trebuchet MS"/>
                        </a:rPr>
                        <a:t>Extreme Temperatures</a:t>
                      </a:r>
                      <a:endParaRPr/>
                    </a:p>
                  </a:txBody>
                  <a:tcPr marT="45725" marB="45725" marR="91450" marL="91450" anchor="ctr">
                    <a:solidFill>
                      <a:schemeClr val="accent2"/>
                    </a:solidFill>
                  </a:tcPr>
                </a:tc>
                <a:tc hMerge="1"/>
              </a:tr>
              <a:tr h="186975">
                <a:tc>
                  <a:txBody>
                    <a:bodyPr/>
                    <a:lstStyle/>
                    <a:p>
                      <a:pPr indent="0" lvl="0" marL="0" marR="0" rtl="0" algn="l">
                        <a:lnSpc>
                          <a:spcPct val="100000"/>
                        </a:lnSpc>
                        <a:spcBef>
                          <a:spcPts val="0"/>
                        </a:spcBef>
                        <a:spcAft>
                          <a:spcPts val="0"/>
                        </a:spcAft>
                        <a:buNone/>
                      </a:pPr>
                      <a:r>
                        <a:rPr b="1" lang="en-MT" sz="700" u="none" cap="none" strike="noStrike">
                          <a:latin typeface="Trebuchet MS"/>
                          <a:ea typeface="Trebuchet MS"/>
                          <a:cs typeface="Trebuchet MS"/>
                          <a:sym typeface="Trebuchet MS"/>
                        </a:rPr>
                        <a:t>A-H1</a:t>
                      </a:r>
                      <a:endParaRPr/>
                    </a:p>
                  </a:txBody>
                  <a:tcPr marT="45725" marB="45725" marR="91450" marL="91450"/>
                </a:tc>
                <a:tc>
                  <a:txBody>
                    <a:bodyPr/>
                    <a:lstStyle/>
                    <a:p>
                      <a:pPr indent="0" lvl="0" marL="0" marR="0" rtl="0" algn="l">
                        <a:lnSpc>
                          <a:spcPct val="100000"/>
                        </a:lnSpc>
                        <a:spcBef>
                          <a:spcPts val="0"/>
                        </a:spcBef>
                        <a:spcAft>
                          <a:spcPts val="0"/>
                        </a:spcAft>
                        <a:buNone/>
                      </a:pPr>
                      <a:r>
                        <a:rPr b="1" lang="en-MT" sz="700">
                          <a:latin typeface="Trebuchet MS"/>
                          <a:ea typeface="Trebuchet MS"/>
                          <a:cs typeface="Trebuchet MS"/>
                          <a:sym typeface="Trebuchet MS"/>
                        </a:rPr>
                        <a:t>R20</a:t>
                      </a:r>
                      <a:endParaRPr/>
                    </a:p>
                  </a:txBody>
                  <a:tcPr marT="45725" marB="45725" marR="91450" marL="91450"/>
                </a:tc>
              </a:tr>
              <a:tr h="186975">
                <a:tc>
                  <a:txBody>
                    <a:bodyPr/>
                    <a:lstStyle/>
                    <a:p>
                      <a:pPr indent="0" lvl="0" marL="0" marR="0" rtl="0" algn="l">
                        <a:lnSpc>
                          <a:spcPct val="100000"/>
                        </a:lnSpc>
                        <a:spcBef>
                          <a:spcPts val="0"/>
                        </a:spcBef>
                        <a:spcAft>
                          <a:spcPts val="0"/>
                        </a:spcAft>
                        <a:buNone/>
                      </a:pPr>
                      <a:r>
                        <a:t/>
                      </a:r>
                      <a:endParaRPr sz="700" u="none" cap="none" strike="noStrike">
                        <a:latin typeface="Trebuchet MS"/>
                        <a:ea typeface="Trebuchet MS"/>
                        <a:cs typeface="Trebuchet MS"/>
                        <a:sym typeface="Trebuchet MS"/>
                      </a:endParaRPr>
                    </a:p>
                  </a:txBody>
                  <a:tcPr marT="45725" marB="45725" marR="91450" marL="91450"/>
                </a:tc>
                <a:tc>
                  <a:txBody>
                    <a:bodyPr/>
                    <a:lstStyle/>
                    <a:p>
                      <a:pPr indent="0" lvl="0" marL="0" marR="0" rtl="0" algn="l">
                        <a:lnSpc>
                          <a:spcPct val="100000"/>
                        </a:lnSpc>
                        <a:spcBef>
                          <a:spcPts val="0"/>
                        </a:spcBef>
                        <a:spcAft>
                          <a:spcPts val="0"/>
                        </a:spcAft>
                        <a:buNone/>
                      </a:pPr>
                      <a:r>
                        <a:rPr lang="en-MT" sz="700">
                          <a:latin typeface="Trebuchet MS"/>
                          <a:ea typeface="Trebuchet MS"/>
                          <a:cs typeface="Trebuchet MS"/>
                          <a:sym typeface="Trebuchet MS"/>
                        </a:rPr>
                        <a:t>Number of Days with Precipitation ≥ 20 mm</a:t>
                      </a:r>
                      <a:endParaRPr/>
                    </a:p>
                  </a:txBody>
                  <a:tcPr marT="45725" marB="45725" marR="91450" marL="91450"/>
                </a:tc>
              </a:tr>
              <a:tr h="186975">
                <a:tc>
                  <a:txBody>
                    <a:bodyPr/>
                    <a:lstStyle/>
                    <a:p>
                      <a:pPr indent="0" lvl="0" marL="0" marR="0" rtl="0" algn="l">
                        <a:lnSpc>
                          <a:spcPct val="100000"/>
                        </a:lnSpc>
                        <a:spcBef>
                          <a:spcPts val="0"/>
                        </a:spcBef>
                        <a:spcAft>
                          <a:spcPts val="0"/>
                        </a:spcAft>
                        <a:buClr>
                          <a:srgbClr val="000000"/>
                        </a:buClr>
                        <a:buSzPts val="700"/>
                        <a:buFont typeface="Arial"/>
                        <a:buNone/>
                      </a:pPr>
                      <a:r>
                        <a:rPr b="1" lang="en-MT" sz="700" u="none" cap="none" strike="noStrike">
                          <a:latin typeface="Trebuchet MS"/>
                          <a:ea typeface="Trebuchet MS"/>
                          <a:cs typeface="Trebuchet MS"/>
                          <a:sym typeface="Trebuchet MS"/>
                        </a:rPr>
                        <a:t>A-H2</a:t>
                      </a:r>
                      <a:endParaRPr/>
                    </a:p>
                  </a:txBody>
                  <a:tcPr marT="45725" marB="45725" marR="91450" marL="91450"/>
                </a:tc>
                <a:tc>
                  <a:txBody>
                    <a:bodyPr/>
                    <a:lstStyle/>
                    <a:p>
                      <a:pPr indent="0" lvl="0" marL="0" marR="0" rtl="0" algn="l">
                        <a:lnSpc>
                          <a:spcPct val="100000"/>
                        </a:lnSpc>
                        <a:spcBef>
                          <a:spcPts val="0"/>
                        </a:spcBef>
                        <a:spcAft>
                          <a:spcPts val="0"/>
                        </a:spcAft>
                        <a:buNone/>
                      </a:pPr>
                      <a:r>
                        <a:rPr b="1" lang="en-MT" sz="700">
                          <a:latin typeface="Trebuchet MS"/>
                          <a:ea typeface="Trebuchet MS"/>
                          <a:cs typeface="Trebuchet MS"/>
                          <a:sym typeface="Trebuchet MS"/>
                        </a:rPr>
                        <a:t>SDII</a:t>
                      </a:r>
                      <a:endParaRPr/>
                    </a:p>
                  </a:txBody>
                  <a:tcPr marT="45725" marB="45725" marR="91450" marL="91450"/>
                </a:tc>
              </a:tr>
              <a:tr h="186975">
                <a:tc>
                  <a:txBody>
                    <a:bodyPr/>
                    <a:lstStyle/>
                    <a:p>
                      <a:pPr indent="0" lvl="0" marL="0" marR="0" rtl="0" algn="l">
                        <a:lnSpc>
                          <a:spcPct val="100000"/>
                        </a:lnSpc>
                        <a:spcBef>
                          <a:spcPts val="0"/>
                        </a:spcBef>
                        <a:spcAft>
                          <a:spcPts val="0"/>
                        </a:spcAft>
                        <a:buNone/>
                      </a:pPr>
                      <a:r>
                        <a:t/>
                      </a:r>
                      <a:endParaRPr sz="700" u="none" cap="none" strike="noStrike">
                        <a:latin typeface="Trebuchet MS"/>
                        <a:ea typeface="Trebuchet MS"/>
                        <a:cs typeface="Trebuchet MS"/>
                        <a:sym typeface="Trebuchet MS"/>
                      </a:endParaRPr>
                    </a:p>
                  </a:txBody>
                  <a:tcPr marT="45725" marB="45725" marR="91450" marL="91450"/>
                </a:tc>
                <a:tc>
                  <a:txBody>
                    <a:bodyPr/>
                    <a:lstStyle/>
                    <a:p>
                      <a:pPr indent="0" lvl="0" marL="0" marR="0" rtl="0" algn="l">
                        <a:lnSpc>
                          <a:spcPct val="100000"/>
                        </a:lnSpc>
                        <a:spcBef>
                          <a:spcPts val="0"/>
                        </a:spcBef>
                        <a:spcAft>
                          <a:spcPts val="0"/>
                        </a:spcAft>
                        <a:buNone/>
                      </a:pPr>
                      <a:r>
                        <a:rPr lang="en-MT" sz="700">
                          <a:latin typeface="Trebuchet MS"/>
                          <a:ea typeface="Trebuchet MS"/>
                          <a:cs typeface="Trebuchet MS"/>
                          <a:sym typeface="Trebuchet MS"/>
                        </a:rPr>
                        <a:t>Simple Daily Intensity Index</a:t>
                      </a:r>
                      <a:endParaRPr/>
                    </a:p>
                  </a:txBody>
                  <a:tcPr marT="45725" marB="45725" marR="91450" marL="91450"/>
                </a:tc>
              </a:tr>
              <a:tr h="186975">
                <a:tc>
                  <a:txBody>
                    <a:bodyPr/>
                    <a:lstStyle/>
                    <a:p>
                      <a:pPr indent="0" lvl="0" marL="0" marR="0" rtl="0" algn="l">
                        <a:lnSpc>
                          <a:spcPct val="100000"/>
                        </a:lnSpc>
                        <a:spcBef>
                          <a:spcPts val="0"/>
                        </a:spcBef>
                        <a:spcAft>
                          <a:spcPts val="0"/>
                        </a:spcAft>
                        <a:buClr>
                          <a:srgbClr val="000000"/>
                        </a:buClr>
                        <a:buSzPts val="700"/>
                        <a:buFont typeface="Arial"/>
                        <a:buNone/>
                      </a:pPr>
                      <a:r>
                        <a:rPr b="1" lang="en-MT" sz="700" u="none" cap="none" strike="noStrike">
                          <a:latin typeface="Trebuchet MS"/>
                          <a:ea typeface="Trebuchet MS"/>
                          <a:cs typeface="Trebuchet MS"/>
                          <a:sym typeface="Trebuchet MS"/>
                        </a:rPr>
                        <a:t>A-Hn</a:t>
                      </a:r>
                      <a:endParaRPr b="1" sz="700" u="none" cap="none" strike="noStrike">
                        <a:latin typeface="Trebuchet MS"/>
                        <a:ea typeface="Trebuchet MS"/>
                        <a:cs typeface="Trebuchet MS"/>
                        <a:sym typeface="Trebuchet MS"/>
                      </a:endParaRPr>
                    </a:p>
                  </a:txBody>
                  <a:tcPr marT="45725" marB="45725" marR="91450" marL="91450"/>
                </a:tc>
                <a:tc>
                  <a:txBody>
                    <a:bodyPr/>
                    <a:lstStyle/>
                    <a:p>
                      <a:pPr indent="0" lvl="0" marL="0" marR="0" rtl="0" algn="l">
                        <a:lnSpc>
                          <a:spcPct val="100000"/>
                        </a:lnSpc>
                        <a:spcBef>
                          <a:spcPts val="0"/>
                        </a:spcBef>
                        <a:spcAft>
                          <a:spcPts val="0"/>
                        </a:spcAft>
                        <a:buNone/>
                      </a:pPr>
                      <a:r>
                        <a:rPr b="1" lang="en-MT" sz="700">
                          <a:latin typeface="Trebuchet MS"/>
                          <a:ea typeface="Trebuchet MS"/>
                          <a:cs typeface="Trebuchet MS"/>
                          <a:sym typeface="Trebuchet MS"/>
                        </a:rPr>
                        <a:t>RX1DAY</a:t>
                      </a:r>
                      <a:endParaRPr/>
                    </a:p>
                  </a:txBody>
                  <a:tcPr marT="45725" marB="45725" marR="91450" marL="91450"/>
                </a:tc>
              </a:tr>
              <a:tr h="219700">
                <a:tc>
                  <a:txBody>
                    <a:bodyPr/>
                    <a:lstStyle/>
                    <a:p>
                      <a:pPr indent="0" lvl="0" marL="0" marR="0" rtl="0" algn="l">
                        <a:lnSpc>
                          <a:spcPct val="100000"/>
                        </a:lnSpc>
                        <a:spcBef>
                          <a:spcPts val="0"/>
                        </a:spcBef>
                        <a:spcAft>
                          <a:spcPts val="0"/>
                        </a:spcAft>
                        <a:buNone/>
                      </a:pPr>
                      <a:r>
                        <a:t/>
                      </a:r>
                      <a:endParaRPr sz="700" u="none" cap="none" strike="noStrike">
                        <a:latin typeface="Trebuchet MS"/>
                        <a:ea typeface="Trebuchet MS"/>
                        <a:cs typeface="Trebuchet MS"/>
                        <a:sym typeface="Trebuchet MS"/>
                      </a:endParaRPr>
                    </a:p>
                  </a:txBody>
                  <a:tcPr marT="45725" marB="45725" marR="91450" marL="91450"/>
                </a:tc>
                <a:tc>
                  <a:txBody>
                    <a:bodyPr/>
                    <a:lstStyle/>
                    <a:p>
                      <a:pPr indent="0" lvl="0" marL="0" marR="0" rtl="0" algn="l">
                        <a:lnSpc>
                          <a:spcPct val="100000"/>
                        </a:lnSpc>
                        <a:spcBef>
                          <a:spcPts val="0"/>
                        </a:spcBef>
                        <a:spcAft>
                          <a:spcPts val="0"/>
                        </a:spcAft>
                        <a:buNone/>
                      </a:pPr>
                      <a:r>
                        <a:rPr lang="en-MT" sz="700">
                          <a:latin typeface="Trebuchet MS"/>
                          <a:ea typeface="Trebuchet MS"/>
                          <a:cs typeface="Trebuchet MS"/>
                          <a:sym typeface="Trebuchet MS"/>
                        </a:rPr>
                        <a:t>Maximum total precipitation that falls in a single day</a:t>
                      </a:r>
                      <a:endParaRPr/>
                    </a:p>
                  </a:txBody>
                  <a:tcPr marT="45725" marB="45725" marR="91450" marL="91450"/>
                </a:tc>
              </a:tr>
            </a:tbl>
          </a:graphicData>
        </a:graphic>
      </p:graphicFrame>
      <p:graphicFrame>
        <p:nvGraphicFramePr>
          <p:cNvPr id="317" name="Google Shape;317;g387886ba805_0_0"/>
          <p:cNvGraphicFramePr/>
          <p:nvPr/>
        </p:nvGraphicFramePr>
        <p:xfrm>
          <a:off x="2014988" y="1671214"/>
          <a:ext cx="3000000" cy="3000000"/>
        </p:xfrm>
        <a:graphic>
          <a:graphicData uri="http://schemas.openxmlformats.org/drawingml/2006/table">
            <a:tbl>
              <a:tblPr bandRow="1" firstRow="1">
                <a:noFill/>
                <a:tableStyleId>{42E7B830-7CBE-4B2C-853D-6A997F0AB203}</a:tableStyleId>
              </a:tblPr>
              <a:tblGrid>
                <a:gridCol w="513275"/>
                <a:gridCol w="1722900"/>
              </a:tblGrid>
              <a:tr h="243650">
                <a:tc>
                  <a:txBody>
                    <a:bodyPr/>
                    <a:lstStyle/>
                    <a:p>
                      <a:pPr indent="0" lvl="0" marL="0" marR="0" rtl="0" algn="l">
                        <a:lnSpc>
                          <a:spcPct val="100000"/>
                        </a:lnSpc>
                        <a:spcBef>
                          <a:spcPts val="0"/>
                        </a:spcBef>
                        <a:spcAft>
                          <a:spcPts val="0"/>
                        </a:spcAft>
                        <a:buNone/>
                      </a:pPr>
                      <a:r>
                        <a:rPr lang="en-MT" sz="900" u="none" cap="none" strike="noStrike">
                          <a:solidFill>
                            <a:schemeClr val="lt1"/>
                          </a:solidFill>
                        </a:rPr>
                        <a:t>A</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accent6"/>
                    </a:solidFill>
                  </a:tcPr>
                </a:tc>
                <a:tc>
                  <a:txBody>
                    <a:bodyPr/>
                    <a:lstStyle/>
                    <a:p>
                      <a:pPr indent="0" lvl="0" marL="0" marR="0" rtl="0" algn="l">
                        <a:lnSpc>
                          <a:spcPct val="100000"/>
                        </a:lnSpc>
                        <a:spcBef>
                          <a:spcPts val="0"/>
                        </a:spcBef>
                        <a:spcAft>
                          <a:spcPts val="0"/>
                        </a:spcAft>
                        <a:buNone/>
                      </a:pPr>
                      <a:r>
                        <a:rPr lang="en-MT" sz="900">
                          <a:solidFill>
                            <a:schemeClr val="lt1"/>
                          </a:solidFill>
                        </a:rPr>
                        <a:t>EXTREME TEMPERATURES</a:t>
                      </a:r>
                      <a:r>
                        <a:rPr lang="en-MT" sz="900" u="none" cap="none" strike="noStrike">
                          <a:solidFill>
                            <a:schemeClr val="lt1"/>
                          </a:solidFill>
                        </a:rPr>
                        <a:t> (Hazard)</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accent6"/>
                    </a:solidFill>
                  </a:tcPr>
                </a:tc>
              </a:tr>
              <a:tr h="243650">
                <a:tc>
                  <a:txBody>
                    <a:bodyPr/>
                    <a:lstStyle/>
                    <a:p>
                      <a:pPr indent="0" lvl="0" marL="0" marR="0" rtl="0" algn="l">
                        <a:lnSpc>
                          <a:spcPct val="100000"/>
                        </a:lnSpc>
                        <a:spcBef>
                          <a:spcPts val="0"/>
                        </a:spcBef>
                        <a:spcAft>
                          <a:spcPts val="0"/>
                        </a:spcAft>
                        <a:buNone/>
                      </a:pPr>
                      <a:r>
                        <a:rPr lang="en-MT" sz="900" u="none" cap="none" strike="noStrike">
                          <a:solidFill>
                            <a:schemeClr val="lt1"/>
                          </a:solidFill>
                        </a:rPr>
                        <a:t>A1</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88C8F6"/>
                    </a:solidFill>
                  </a:tcPr>
                </a:tc>
                <a:tc>
                  <a:txBody>
                    <a:bodyPr/>
                    <a:lstStyle/>
                    <a:p>
                      <a:pPr indent="0" lvl="0" marL="0" marR="0" rtl="0" algn="l">
                        <a:lnSpc>
                          <a:spcPct val="100000"/>
                        </a:lnSpc>
                        <a:spcBef>
                          <a:spcPts val="0"/>
                        </a:spcBef>
                        <a:spcAft>
                          <a:spcPts val="0"/>
                        </a:spcAft>
                        <a:buNone/>
                      </a:pPr>
                      <a:r>
                        <a:rPr lang="en-MT" sz="700">
                          <a:solidFill>
                            <a:schemeClr val="lt1"/>
                          </a:solidFill>
                        </a:rPr>
                        <a:t>BUILDINGS </a:t>
                      </a:r>
                      <a:r>
                        <a:rPr lang="en-MT" sz="700" u="none" cap="none" strike="noStrike">
                          <a:solidFill>
                            <a:schemeClr val="lt1"/>
                          </a:solidFill>
                        </a:rPr>
                        <a:t> (Urban System)</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88C8F6"/>
                    </a:solidFill>
                  </a:tcPr>
                </a:tc>
              </a:tr>
              <a:tr h="243650">
                <a:tc>
                  <a:txBody>
                    <a:bodyPr/>
                    <a:lstStyle/>
                    <a:p>
                      <a:pPr indent="0" lvl="0" marL="0" marR="0" rtl="0" algn="l">
                        <a:lnSpc>
                          <a:spcPct val="100000"/>
                        </a:lnSpc>
                        <a:spcBef>
                          <a:spcPts val="0"/>
                        </a:spcBef>
                        <a:spcAft>
                          <a:spcPts val="0"/>
                        </a:spcAft>
                        <a:buNone/>
                      </a:pPr>
                      <a:r>
                        <a:rPr lang="en-MT" sz="900" u="none" cap="none" strike="noStrike">
                          <a:solidFill>
                            <a:schemeClr val="lt1"/>
                          </a:solidFill>
                        </a:rPr>
                        <a:t>A1.1</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C2E4FB"/>
                    </a:solidFill>
                  </a:tcPr>
                </a:tc>
                <a:tc>
                  <a:txBody>
                    <a:bodyPr/>
                    <a:lstStyle/>
                    <a:p>
                      <a:pPr indent="0" lvl="0" marL="0" marR="0" rtl="0" algn="l">
                        <a:lnSpc>
                          <a:spcPct val="100000"/>
                        </a:lnSpc>
                        <a:spcBef>
                          <a:spcPts val="0"/>
                        </a:spcBef>
                        <a:spcAft>
                          <a:spcPts val="0"/>
                        </a:spcAft>
                        <a:buNone/>
                      </a:pPr>
                      <a:r>
                        <a:rPr lang="en-MT" sz="700">
                          <a:solidFill>
                            <a:schemeClr val="lt1"/>
                          </a:solidFill>
                        </a:rPr>
                        <a:t>Damage risk for residential buildings </a:t>
                      </a:r>
                      <a:r>
                        <a:rPr lang="en-MT" sz="700" u="none" cap="none" strike="noStrike">
                          <a:solidFill>
                            <a:schemeClr val="lt1"/>
                          </a:solidFill>
                        </a:rPr>
                        <a:t>(Exposed Element)</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C2E4FB"/>
                    </a:solidFill>
                  </a:tcPr>
                </a:tc>
              </a:tr>
              <a:tr h="243650">
                <a:tc gridSpan="2">
                  <a:txBody>
                    <a:bodyPr/>
                    <a:lstStyle/>
                    <a:p>
                      <a:pPr indent="0" lvl="0" marL="0" marR="0" rtl="0" algn="ctr">
                        <a:lnSpc>
                          <a:spcPct val="100000"/>
                        </a:lnSpc>
                        <a:spcBef>
                          <a:spcPts val="0"/>
                        </a:spcBef>
                        <a:spcAft>
                          <a:spcPts val="0"/>
                        </a:spcAft>
                        <a:buNone/>
                      </a:pPr>
                      <a:r>
                        <a:rPr lang="en-MT" sz="900" u="none" cap="none" strike="noStrike">
                          <a:solidFill>
                            <a:schemeClr val="lt1"/>
                          </a:solidFill>
                        </a:rPr>
                        <a:t>VULNERABILITY</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accent2"/>
                    </a:solidFill>
                  </a:tcPr>
                </a:tc>
                <a:tc hMerge="1"/>
              </a:tr>
              <a:tr h="243650">
                <a:tc>
                  <a:txBody>
                    <a:bodyPr/>
                    <a:lstStyle/>
                    <a:p>
                      <a:pPr indent="0" lvl="0" marL="0" marR="0" rtl="0" algn="l">
                        <a:lnSpc>
                          <a:spcPct val="100000"/>
                        </a:lnSpc>
                        <a:spcBef>
                          <a:spcPts val="0"/>
                        </a:spcBef>
                        <a:spcAft>
                          <a:spcPts val="0"/>
                        </a:spcAft>
                        <a:buNone/>
                      </a:pPr>
                      <a:r>
                        <a:rPr lang="en-MT" sz="700" u="none" cap="none" strike="noStrike">
                          <a:solidFill>
                            <a:schemeClr val="lt2"/>
                          </a:solidFill>
                        </a:rPr>
                        <a:t>A1.1.1</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8EDEE"/>
                    </a:solidFill>
                  </a:tcPr>
                </a:tc>
                <a:tc>
                  <a:txBody>
                    <a:bodyPr/>
                    <a:lstStyle/>
                    <a:p>
                      <a:pPr indent="0" lvl="0" marL="0" marR="0" rtl="0" algn="l">
                        <a:lnSpc>
                          <a:spcPct val="100000"/>
                        </a:lnSpc>
                        <a:spcBef>
                          <a:spcPts val="0"/>
                        </a:spcBef>
                        <a:spcAft>
                          <a:spcPts val="0"/>
                        </a:spcAft>
                        <a:buNone/>
                      </a:pPr>
                      <a:r>
                        <a:rPr lang="en-MT" sz="700">
                          <a:solidFill>
                            <a:schemeClr val="lt2"/>
                          </a:solidFill>
                        </a:rPr>
                        <a:t>Surface infiltration capacity</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8EDEE"/>
                    </a:solidFill>
                  </a:tcPr>
                </a:tc>
              </a:tr>
              <a:tr h="243650">
                <a:tc>
                  <a:txBody>
                    <a:bodyPr/>
                    <a:lstStyle/>
                    <a:p>
                      <a:pPr indent="0" lvl="0" marL="0" marR="0" rtl="0" algn="l">
                        <a:lnSpc>
                          <a:spcPct val="100000"/>
                        </a:lnSpc>
                        <a:spcBef>
                          <a:spcPts val="0"/>
                        </a:spcBef>
                        <a:spcAft>
                          <a:spcPts val="0"/>
                        </a:spcAft>
                        <a:buNone/>
                      </a:pPr>
                      <a:r>
                        <a:t/>
                      </a:r>
                      <a:endParaRPr sz="700" u="none" cap="none" strike="noStrike">
                        <a:solidFill>
                          <a:schemeClr val="lt2"/>
                        </a:solidFill>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None/>
                      </a:pPr>
                      <a:r>
                        <a:rPr lang="en-MT" sz="700">
                          <a:solidFill>
                            <a:schemeClr val="accent1"/>
                          </a:solidFill>
                        </a:rPr>
                        <a:t>Share of permeable vs impermeable surfaces</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r>
              <a:tr h="243650">
                <a:tc gridSpan="2">
                  <a:txBody>
                    <a:bodyPr/>
                    <a:lstStyle/>
                    <a:p>
                      <a:pPr indent="0" lvl="0" marL="0" marR="0" rtl="0" algn="ctr">
                        <a:lnSpc>
                          <a:spcPct val="100000"/>
                        </a:lnSpc>
                        <a:spcBef>
                          <a:spcPts val="0"/>
                        </a:spcBef>
                        <a:spcAft>
                          <a:spcPts val="0"/>
                        </a:spcAft>
                        <a:buNone/>
                      </a:pPr>
                      <a:r>
                        <a:rPr lang="en-MT" sz="900" u="none" cap="none" strike="noStrike">
                          <a:solidFill>
                            <a:schemeClr val="lt1"/>
                          </a:solidFill>
                        </a:rPr>
                        <a:t>EXPOSURE</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accent2"/>
                    </a:solidFill>
                  </a:tcPr>
                </a:tc>
                <a:tc hMerge="1"/>
              </a:tr>
              <a:tr h="136825">
                <a:tc>
                  <a:txBody>
                    <a:bodyPr/>
                    <a:lstStyle/>
                    <a:p>
                      <a:pPr indent="0" lvl="0" marL="0" marR="0" rtl="0" algn="l">
                        <a:lnSpc>
                          <a:spcPct val="100000"/>
                        </a:lnSpc>
                        <a:spcBef>
                          <a:spcPts val="0"/>
                        </a:spcBef>
                        <a:spcAft>
                          <a:spcPts val="0"/>
                        </a:spcAft>
                        <a:buNone/>
                      </a:pPr>
                      <a:r>
                        <a:rPr lang="en-MT" sz="600" u="none" cap="none" strike="noStrike">
                          <a:solidFill>
                            <a:schemeClr val="lt2"/>
                          </a:solidFill>
                        </a:rPr>
                        <a:t>A1.1-E1</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8EDEE"/>
                    </a:solidFill>
                  </a:tcPr>
                </a:tc>
                <a:tc>
                  <a:txBody>
                    <a:bodyPr/>
                    <a:lstStyle/>
                    <a:p>
                      <a:pPr indent="0" lvl="0" marL="0" marR="0" rtl="0" algn="l">
                        <a:lnSpc>
                          <a:spcPct val="100000"/>
                        </a:lnSpc>
                        <a:spcBef>
                          <a:spcPts val="0"/>
                        </a:spcBef>
                        <a:spcAft>
                          <a:spcPts val="0"/>
                        </a:spcAft>
                        <a:buNone/>
                      </a:pPr>
                      <a:r>
                        <a:rPr lang="en-MT" sz="700">
                          <a:solidFill>
                            <a:schemeClr val="lt2"/>
                          </a:solidFill>
                        </a:rPr>
                        <a:t>Building Density</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8EDEE"/>
                    </a:solidFill>
                  </a:tcPr>
                </a:tc>
              </a:tr>
              <a:tr h="136825">
                <a:tc>
                  <a:txBody>
                    <a:bodyPr/>
                    <a:lstStyle/>
                    <a:p>
                      <a:pPr indent="0" lvl="0" marL="0" marR="0" rtl="0" algn="l">
                        <a:lnSpc>
                          <a:spcPct val="100000"/>
                        </a:lnSpc>
                        <a:spcBef>
                          <a:spcPts val="0"/>
                        </a:spcBef>
                        <a:spcAft>
                          <a:spcPts val="0"/>
                        </a:spcAft>
                        <a:buNone/>
                      </a:pPr>
                      <a:r>
                        <a:t/>
                      </a:r>
                      <a:endParaRPr sz="600" u="none" cap="none" strike="noStrike">
                        <a:solidFill>
                          <a:schemeClr val="lt2"/>
                        </a:solidFill>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None/>
                      </a:pPr>
                      <a:r>
                        <a:rPr lang="en-MT" sz="700">
                          <a:solidFill>
                            <a:schemeClr val="accent1"/>
                          </a:solidFill>
                        </a:rPr>
                        <a:t>Number of buildings per km2</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r>
            </a:tbl>
          </a:graphicData>
        </a:graphic>
      </p:graphicFrame>
      <p:sp>
        <p:nvSpPr>
          <p:cNvPr id="318" name="Google Shape;318;g387886ba805_0_0"/>
          <p:cNvSpPr/>
          <p:nvPr/>
        </p:nvSpPr>
        <p:spPr>
          <a:xfrm>
            <a:off x="4427295" y="1654633"/>
            <a:ext cx="324000" cy="260100"/>
          </a:xfrm>
          <a:prstGeom prst="rightArrow">
            <a:avLst>
              <a:gd fmla="val 50000" name="adj1"/>
              <a:gd fmla="val 50000" name="adj2"/>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19" name="Google Shape;319;g387886ba805_0_0"/>
          <p:cNvSpPr txBox="1"/>
          <p:nvPr/>
        </p:nvSpPr>
        <p:spPr>
          <a:xfrm>
            <a:off x="613207" y="835631"/>
            <a:ext cx="79176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lang="en-MT" sz="1800">
                <a:solidFill>
                  <a:schemeClr val="accent4"/>
                </a:solidFill>
                <a:latin typeface="Trebuchet MS"/>
                <a:ea typeface="Trebuchet MS"/>
                <a:cs typeface="Trebuchet MS"/>
                <a:sym typeface="Trebuchet MS"/>
              </a:rPr>
              <a:t>Example:</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70"/>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RBE Method Assessment Process</a:t>
            </a:r>
            <a:endParaRPr>
              <a:solidFill>
                <a:schemeClr val="accent4"/>
              </a:solidFill>
            </a:endParaRPr>
          </a:p>
        </p:txBody>
      </p:sp>
      <p:sp>
        <p:nvSpPr>
          <p:cNvPr id="325" name="Google Shape;325;p70"/>
          <p:cNvSpPr txBox="1"/>
          <p:nvPr/>
        </p:nvSpPr>
        <p:spPr>
          <a:xfrm>
            <a:off x="613207" y="1291878"/>
            <a:ext cx="8013957" cy="3080010"/>
          </a:xfrm>
          <a:prstGeom prst="rect">
            <a:avLst/>
          </a:prstGeom>
          <a:noFill/>
          <a:ln>
            <a:noFill/>
          </a:ln>
        </p:spPr>
        <p:txBody>
          <a:bodyPr anchorCtr="0" anchor="t" bIns="45700" lIns="91425" spcFirstLastPara="1" rIns="91425" wrap="square" tIns="45700">
            <a:spAutoFit/>
          </a:bodyPr>
          <a:lstStyle/>
          <a:p>
            <a:pPr indent="0" lvl="0" marL="0" marR="215265" rtl="0" algn="just">
              <a:lnSpc>
                <a:spcPct val="107000"/>
              </a:lnSpc>
              <a:spcBef>
                <a:spcPts val="0"/>
              </a:spcBef>
              <a:spcAft>
                <a:spcPts val="0"/>
              </a:spcAft>
              <a:buNone/>
            </a:pPr>
            <a:r>
              <a:rPr b="0" i="0" lang="en-MT" sz="1400" u="none" cap="none" strike="noStrike">
                <a:solidFill>
                  <a:schemeClr val="lt2"/>
                </a:solidFill>
                <a:latin typeface="Trebuchet MS"/>
                <a:ea typeface="Trebuchet MS"/>
                <a:cs typeface="Trebuchet MS"/>
                <a:sym typeface="Trebuchet MS"/>
              </a:rPr>
              <a:t>The RBE Method assessment process consists of the following steps:</a:t>
            </a:r>
            <a:endParaRPr/>
          </a:p>
          <a:p>
            <a:pPr indent="0" lvl="0" marL="0" marR="215265" rtl="0" algn="just">
              <a:lnSpc>
                <a:spcPct val="107000"/>
              </a:lnSpc>
              <a:spcBef>
                <a:spcPts val="1400"/>
              </a:spcBef>
              <a:spcAft>
                <a:spcPts val="0"/>
              </a:spcAft>
              <a:buNone/>
            </a:pPr>
            <a:r>
              <a:rPr b="0" i="0" lang="en-MT" sz="1400" u="none" cap="none" strike="noStrike">
                <a:solidFill>
                  <a:schemeClr val="lt2"/>
                </a:solidFill>
                <a:latin typeface="Trebuchet MS"/>
                <a:ea typeface="Trebuchet MS"/>
                <a:cs typeface="Trebuchet MS"/>
                <a:sym typeface="Trebuchet MS"/>
              </a:rPr>
              <a:t>1. Calculation of the Vulnerability Value (VV) for each Risk Category</a:t>
            </a:r>
            <a:endParaRPr/>
          </a:p>
          <a:p>
            <a:pPr indent="0" lvl="0" marL="0" marR="215265" rtl="0" algn="just">
              <a:lnSpc>
                <a:spcPct val="107000"/>
              </a:lnSpc>
              <a:spcBef>
                <a:spcPts val="800"/>
              </a:spcBef>
              <a:spcAft>
                <a:spcPts val="0"/>
              </a:spcAft>
              <a:buNone/>
            </a:pPr>
            <a:r>
              <a:rPr b="0" i="0" lang="en-MT" sz="1400" u="none" cap="none" strike="noStrike">
                <a:solidFill>
                  <a:schemeClr val="lt2"/>
                </a:solidFill>
                <a:latin typeface="Trebuchet MS"/>
                <a:ea typeface="Trebuchet MS"/>
                <a:cs typeface="Trebuchet MS"/>
                <a:sym typeface="Trebuchet MS"/>
              </a:rPr>
              <a:t>2. Calculation of the Exposure Value (EV) for each Risk Category</a:t>
            </a:r>
            <a:endParaRPr/>
          </a:p>
          <a:p>
            <a:pPr indent="0" lvl="0" marL="0" marR="215265" rtl="0" algn="just">
              <a:lnSpc>
                <a:spcPct val="107000"/>
              </a:lnSpc>
              <a:spcBef>
                <a:spcPts val="800"/>
              </a:spcBef>
              <a:spcAft>
                <a:spcPts val="0"/>
              </a:spcAft>
              <a:buNone/>
            </a:pPr>
            <a:r>
              <a:rPr b="0" i="0" lang="en-MT" sz="1400" u="none" cap="none" strike="noStrike">
                <a:solidFill>
                  <a:schemeClr val="lt2"/>
                </a:solidFill>
                <a:latin typeface="Trebuchet MS"/>
                <a:ea typeface="Trebuchet MS"/>
                <a:cs typeface="Trebuchet MS"/>
                <a:sym typeface="Trebuchet MS"/>
              </a:rPr>
              <a:t>3. Calculation of the Hazard Value (HV) for each Issue</a:t>
            </a:r>
            <a:endParaRPr/>
          </a:p>
          <a:p>
            <a:pPr indent="0" lvl="0" marL="0" marR="215265" rtl="0" algn="just">
              <a:lnSpc>
                <a:spcPct val="107000"/>
              </a:lnSpc>
              <a:spcBef>
                <a:spcPts val="800"/>
              </a:spcBef>
              <a:spcAft>
                <a:spcPts val="0"/>
              </a:spcAft>
              <a:buNone/>
            </a:pPr>
            <a:r>
              <a:rPr b="0" i="0" lang="en-MT" sz="1400" u="none" cap="none" strike="noStrike">
                <a:solidFill>
                  <a:schemeClr val="lt2"/>
                </a:solidFill>
                <a:latin typeface="Trebuchet MS"/>
                <a:ea typeface="Trebuchet MS"/>
                <a:cs typeface="Trebuchet MS"/>
                <a:sym typeface="Trebuchet MS"/>
              </a:rPr>
              <a:t>4. Calculation of the Risk Value for each Risk Category</a:t>
            </a:r>
            <a:endParaRPr/>
          </a:p>
          <a:p>
            <a:pPr indent="0" lvl="0" marL="0" marR="215265" rtl="0" algn="just">
              <a:lnSpc>
                <a:spcPct val="107000"/>
              </a:lnSpc>
              <a:spcBef>
                <a:spcPts val="800"/>
              </a:spcBef>
              <a:spcAft>
                <a:spcPts val="0"/>
              </a:spcAft>
              <a:buNone/>
            </a:pPr>
            <a:r>
              <a:rPr b="0" i="0" lang="en-MT" sz="1400" u="none" cap="none" strike="noStrike">
                <a:solidFill>
                  <a:schemeClr val="lt2"/>
                </a:solidFill>
                <a:latin typeface="Trebuchet MS"/>
                <a:ea typeface="Trebuchet MS"/>
                <a:cs typeface="Trebuchet MS"/>
                <a:sym typeface="Trebuchet MS"/>
              </a:rPr>
              <a:t>5. Aggregation of Risk Category Values to Calculate the Risk Value of Macro-Categories (Urban Systems)</a:t>
            </a:r>
            <a:endParaRPr/>
          </a:p>
          <a:p>
            <a:pPr indent="0" lvl="0" marL="0" marR="215265" rtl="0" algn="just">
              <a:lnSpc>
                <a:spcPct val="107000"/>
              </a:lnSpc>
              <a:spcBef>
                <a:spcPts val="800"/>
              </a:spcBef>
              <a:spcAft>
                <a:spcPts val="0"/>
              </a:spcAft>
              <a:buNone/>
            </a:pPr>
            <a:r>
              <a:rPr b="0" i="0" lang="en-MT" sz="1400" u="none" cap="none" strike="noStrike">
                <a:solidFill>
                  <a:schemeClr val="lt2"/>
                </a:solidFill>
                <a:latin typeface="Trebuchet MS"/>
                <a:ea typeface="Trebuchet MS"/>
                <a:cs typeface="Trebuchet MS"/>
                <a:sym typeface="Trebuchet MS"/>
              </a:rPr>
              <a:t>6. Aggregation of Macro Categories Values to calculate the Risk Value of Issues (Hazards)</a:t>
            </a:r>
            <a:endParaRPr/>
          </a:p>
          <a:p>
            <a:pPr indent="0" lvl="0" marL="0" marR="215265" rtl="0" algn="just">
              <a:lnSpc>
                <a:spcPct val="107000"/>
              </a:lnSpc>
              <a:spcBef>
                <a:spcPts val="800"/>
              </a:spcBef>
              <a:spcAft>
                <a:spcPts val="0"/>
              </a:spcAft>
              <a:buNone/>
            </a:pPr>
            <a:r>
              <a:rPr b="0" i="0" lang="en-MT" sz="1400" u="none" cap="none" strike="noStrike">
                <a:solidFill>
                  <a:schemeClr val="lt2"/>
                </a:solidFill>
                <a:latin typeface="Trebuchet MS"/>
                <a:ea typeface="Trebuchet MS"/>
                <a:cs typeface="Trebuchet MS"/>
                <a:sym typeface="Trebuchet MS"/>
              </a:rPr>
              <a:t>7. Aggregation of Issues Values to calculate the Overall Risk Value</a:t>
            </a:r>
            <a:endParaRPr/>
          </a:p>
          <a:p>
            <a:pPr indent="0" lvl="0" marL="0" marR="0" rtl="0" algn="just">
              <a:lnSpc>
                <a:spcPct val="100000"/>
              </a:lnSpc>
              <a:spcBef>
                <a:spcPts val="800"/>
              </a:spcBef>
              <a:spcAft>
                <a:spcPts val="0"/>
              </a:spcAft>
              <a:buNone/>
            </a:pPr>
            <a:r>
              <a:t/>
            </a:r>
            <a:endParaRPr b="0" i="0" sz="100" u="none" cap="none" strike="noStrike">
              <a:solidFill>
                <a:schemeClr val="lt2"/>
              </a:solidFill>
              <a:latin typeface="Trebuchet MS"/>
              <a:ea typeface="Trebuchet MS"/>
              <a:cs typeface="Trebuchet MS"/>
              <a:sym typeface="Trebuchet M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71"/>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RBE Method Assessment Process</a:t>
            </a:r>
            <a:endParaRPr>
              <a:solidFill>
                <a:schemeClr val="accent4"/>
              </a:solidFill>
            </a:endParaRPr>
          </a:p>
        </p:txBody>
      </p:sp>
      <p:sp>
        <p:nvSpPr>
          <p:cNvPr id="331" name="Google Shape;331;p71"/>
          <p:cNvSpPr txBox="1"/>
          <p:nvPr/>
        </p:nvSpPr>
        <p:spPr>
          <a:xfrm>
            <a:off x="652964" y="2007495"/>
            <a:ext cx="8013957" cy="1982338"/>
          </a:xfrm>
          <a:prstGeom prst="rect">
            <a:avLst/>
          </a:prstGeom>
          <a:noFill/>
          <a:ln>
            <a:noFill/>
          </a:ln>
        </p:spPr>
        <p:txBody>
          <a:bodyPr anchorCtr="0" anchor="t" bIns="45700" lIns="91425" spcFirstLastPara="1" rIns="91425" wrap="square" tIns="45700">
            <a:spAutoFit/>
          </a:bodyPr>
          <a:lstStyle/>
          <a:p>
            <a:pPr indent="0" lvl="0" marL="0" marR="215265" rtl="0" algn="just">
              <a:lnSpc>
                <a:spcPct val="107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To calculate the Vulnerability Value of a Risk Category:</a:t>
            </a:r>
            <a:endParaRPr/>
          </a:p>
          <a:p>
            <a:pPr indent="0" lvl="0" marL="0" marR="215265" rtl="0" algn="just">
              <a:lnSpc>
                <a:spcPct val="107000"/>
              </a:lnSpc>
              <a:spcBef>
                <a:spcPts val="1400"/>
              </a:spcBef>
              <a:spcAft>
                <a:spcPts val="0"/>
              </a:spcAft>
              <a:buNone/>
            </a:pPr>
            <a:r>
              <a:rPr b="0" i="0" lang="en-MT" sz="1200" u="none" cap="none" strike="noStrike">
                <a:solidFill>
                  <a:schemeClr val="lt2"/>
                </a:solidFill>
                <a:latin typeface="Trebuchet MS"/>
                <a:ea typeface="Trebuchet MS"/>
                <a:cs typeface="Trebuchet MS"/>
                <a:sym typeface="Trebuchet MS"/>
              </a:rPr>
              <a:t>-The values of the quantitative indicators are calculated</a:t>
            </a:r>
            <a:endParaRPr/>
          </a:p>
          <a:p>
            <a:pPr indent="0" lvl="0" marL="0" marR="215265" rtl="0" algn="just">
              <a:lnSpc>
                <a:spcPct val="107000"/>
              </a:lnSpc>
              <a:spcBef>
                <a:spcPts val="1400"/>
              </a:spcBef>
              <a:spcAft>
                <a:spcPts val="0"/>
              </a:spcAft>
              <a:buNone/>
            </a:pPr>
            <a:r>
              <a:rPr b="0" i="0" lang="en-MT" sz="1200" u="none" cap="none" strike="noStrike">
                <a:solidFill>
                  <a:schemeClr val="lt2"/>
                </a:solidFill>
                <a:latin typeface="Trebuchet MS"/>
                <a:ea typeface="Trebuchet MS"/>
                <a:cs typeface="Trebuchet MS"/>
                <a:sym typeface="Trebuchet MS"/>
              </a:rPr>
              <a:t>-The calculated values are normalised in the interval (0,1)</a:t>
            </a:r>
            <a:endParaRPr/>
          </a:p>
          <a:p>
            <a:pPr indent="0" lvl="0" marL="0" marR="215265" rtl="0" algn="just">
              <a:lnSpc>
                <a:spcPct val="107000"/>
              </a:lnSpc>
              <a:spcBef>
                <a:spcPts val="1400"/>
              </a:spcBef>
              <a:spcAft>
                <a:spcPts val="0"/>
              </a:spcAft>
              <a:buNone/>
            </a:pPr>
            <a:r>
              <a:rPr b="0" i="0" lang="en-MT" sz="1200" u="none" cap="none" strike="noStrike">
                <a:solidFill>
                  <a:schemeClr val="lt2"/>
                </a:solidFill>
                <a:latin typeface="Trebuchet MS"/>
                <a:ea typeface="Trebuchet MS"/>
                <a:cs typeface="Trebuchet MS"/>
                <a:sym typeface="Trebuchet MS"/>
              </a:rPr>
              <a:t>-A normalised score (0,1) is assigned to qualitative indicators</a:t>
            </a:r>
            <a:endParaRPr/>
          </a:p>
          <a:p>
            <a:pPr indent="0" lvl="0" marL="0" marR="215265" rtl="0" algn="just">
              <a:lnSpc>
                <a:spcPct val="107000"/>
              </a:lnSpc>
              <a:spcBef>
                <a:spcPts val="1400"/>
              </a:spcBef>
              <a:spcAft>
                <a:spcPts val="0"/>
              </a:spcAft>
              <a:buNone/>
            </a:pPr>
            <a:r>
              <a:rPr b="0" i="0" lang="en-MT" sz="1200" u="none" cap="none" strike="noStrike">
                <a:solidFill>
                  <a:schemeClr val="lt2"/>
                </a:solidFill>
                <a:latin typeface="Trebuchet MS"/>
                <a:ea typeface="Trebuchet MS"/>
                <a:cs typeface="Trebuchet MS"/>
                <a:sym typeface="Trebuchet MS"/>
              </a:rPr>
              <a:t>-The scores of quantitative and qualitative indicators are aggregated through a weighted sum.</a:t>
            </a:r>
            <a:endParaRPr/>
          </a:p>
          <a:p>
            <a:pPr indent="0" lvl="0" marL="0" marR="0" rtl="0" algn="just">
              <a:lnSpc>
                <a:spcPct val="100000"/>
              </a:lnSpc>
              <a:spcBef>
                <a:spcPts val="800"/>
              </a:spcBef>
              <a:spcAft>
                <a:spcPts val="0"/>
              </a:spcAft>
              <a:buNone/>
            </a:pPr>
            <a:r>
              <a:t/>
            </a:r>
            <a:endParaRPr b="0" i="0" sz="100" u="none" cap="none" strike="noStrike">
              <a:solidFill>
                <a:schemeClr val="lt2"/>
              </a:solidFill>
              <a:latin typeface="Trebuchet MS"/>
              <a:ea typeface="Trebuchet MS"/>
              <a:cs typeface="Trebuchet MS"/>
              <a:sym typeface="Trebuchet MS"/>
            </a:endParaRPr>
          </a:p>
        </p:txBody>
      </p:sp>
      <p:sp>
        <p:nvSpPr>
          <p:cNvPr id="332" name="Google Shape;332;p71"/>
          <p:cNvSpPr txBox="1"/>
          <p:nvPr/>
        </p:nvSpPr>
        <p:spPr>
          <a:xfrm>
            <a:off x="652964" y="976720"/>
            <a:ext cx="7917586"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1800" u="none" cap="none" strike="noStrike">
                <a:solidFill>
                  <a:schemeClr val="accent4"/>
                </a:solidFill>
                <a:latin typeface="Trebuchet MS"/>
                <a:ea typeface="Trebuchet MS"/>
                <a:cs typeface="Trebuchet MS"/>
                <a:sym typeface="Trebuchet MS"/>
              </a:rPr>
              <a:t>Step 1: Calculation of the Vulnerability Value (VV) for Risk Categories</a:t>
            </a:r>
            <a:endParaRPr/>
          </a:p>
        </p:txBody>
      </p:sp>
      <p:sp>
        <p:nvSpPr>
          <p:cNvPr id="333" name="Google Shape;333;p71"/>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34" name="Google Shape;334;p71"/>
          <p:cNvSpPr/>
          <p:nvPr/>
        </p:nvSpPr>
        <p:spPr>
          <a:xfrm>
            <a:off x="53340" y="53340"/>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72"/>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RBE Method Assessment Process</a:t>
            </a:r>
            <a:endParaRPr>
              <a:solidFill>
                <a:schemeClr val="accent4"/>
              </a:solidFill>
            </a:endParaRPr>
          </a:p>
        </p:txBody>
      </p:sp>
      <p:sp>
        <p:nvSpPr>
          <p:cNvPr id="340" name="Google Shape;340;p72"/>
          <p:cNvSpPr txBox="1"/>
          <p:nvPr/>
        </p:nvSpPr>
        <p:spPr>
          <a:xfrm>
            <a:off x="565021" y="1510631"/>
            <a:ext cx="8013957" cy="83099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MT" sz="1200" u="none" cap="none" strike="noStrike">
                <a:solidFill>
                  <a:schemeClr val="accent4"/>
                </a:solidFill>
                <a:latin typeface="Trebuchet MS"/>
                <a:ea typeface="Trebuchet MS"/>
                <a:cs typeface="Trebuchet MS"/>
                <a:sym typeface="Trebuchet MS"/>
              </a:rPr>
              <a:t>-Calculation of quantitative indicators</a:t>
            </a:r>
            <a:endParaRPr/>
          </a:p>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The values of the quantitative vulnerability indicators linked to the criteria associated to the Risk Category are calculated. The output consists of a set of quantities expressed in different units of measurement.</a:t>
            </a:r>
            <a:endParaRPr/>
          </a:p>
          <a:p>
            <a:pPr indent="0" lvl="0" marL="0" marR="0" rtl="0" algn="just">
              <a:lnSpc>
                <a:spcPct val="100000"/>
              </a:lnSpc>
              <a:spcBef>
                <a:spcPts val="0"/>
              </a:spcBef>
              <a:spcAft>
                <a:spcPts val="0"/>
              </a:spcAft>
              <a:buNone/>
            </a:pPr>
            <a:r>
              <a:t/>
            </a:r>
            <a:endParaRPr b="0" i="0" sz="1200" u="none" cap="none" strike="noStrike">
              <a:solidFill>
                <a:schemeClr val="lt2"/>
              </a:solidFill>
              <a:latin typeface="Trebuchet MS"/>
              <a:ea typeface="Trebuchet MS"/>
              <a:cs typeface="Trebuchet MS"/>
              <a:sym typeface="Trebuchet MS"/>
            </a:endParaRPr>
          </a:p>
        </p:txBody>
      </p:sp>
      <p:sp>
        <p:nvSpPr>
          <p:cNvPr id="341" name="Google Shape;341;p72"/>
          <p:cNvSpPr txBox="1"/>
          <p:nvPr/>
        </p:nvSpPr>
        <p:spPr>
          <a:xfrm>
            <a:off x="613207" y="835631"/>
            <a:ext cx="7917586"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1800" u="none" cap="none" strike="noStrike">
                <a:solidFill>
                  <a:schemeClr val="accent4"/>
                </a:solidFill>
                <a:latin typeface="Trebuchet MS"/>
                <a:ea typeface="Trebuchet MS"/>
                <a:cs typeface="Trebuchet MS"/>
                <a:sym typeface="Trebuchet MS"/>
              </a:rPr>
              <a:t>Step 1: Calculation of the Vulnerability Value (VV) for Risk Categories</a:t>
            </a:r>
            <a:endParaRPr/>
          </a:p>
        </p:txBody>
      </p:sp>
      <p:sp>
        <p:nvSpPr>
          <p:cNvPr id="342" name="Google Shape;342;p72"/>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43" name="Google Shape;343;p72"/>
          <p:cNvSpPr/>
          <p:nvPr/>
        </p:nvSpPr>
        <p:spPr>
          <a:xfrm>
            <a:off x="53340" y="53340"/>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graphicFrame>
        <p:nvGraphicFramePr>
          <p:cNvPr id="344" name="Google Shape;344;p72"/>
          <p:cNvGraphicFramePr/>
          <p:nvPr/>
        </p:nvGraphicFramePr>
        <p:xfrm>
          <a:off x="1155600" y="2463707"/>
          <a:ext cx="3000000" cy="3000000"/>
        </p:xfrm>
        <a:graphic>
          <a:graphicData uri="http://schemas.openxmlformats.org/drawingml/2006/table">
            <a:tbl>
              <a:tblPr bandRow="1" firstRow="1">
                <a:noFill/>
                <a:tableStyleId>{499D6661-696E-4BE5-8440-1B2AF8AF2915}</a:tableStyleId>
              </a:tblPr>
              <a:tblGrid>
                <a:gridCol w="2397075"/>
                <a:gridCol w="3295575"/>
                <a:gridCol w="934950"/>
              </a:tblGrid>
              <a:tr h="332975">
                <a:tc>
                  <a:txBody>
                    <a:bodyPr/>
                    <a:lstStyle/>
                    <a:p>
                      <a:pPr indent="0" lvl="0" marL="0" marR="0" rtl="0" algn="ctr">
                        <a:lnSpc>
                          <a:spcPct val="100000"/>
                        </a:lnSpc>
                        <a:spcBef>
                          <a:spcPts val="0"/>
                        </a:spcBef>
                        <a:spcAft>
                          <a:spcPts val="0"/>
                        </a:spcAft>
                        <a:buNone/>
                      </a:pPr>
                      <a:r>
                        <a:rPr lang="en-MT" sz="900" u="none" cap="none" strike="noStrike">
                          <a:latin typeface="Trebuchet MS"/>
                          <a:ea typeface="Trebuchet MS"/>
                          <a:cs typeface="Trebuchet MS"/>
                          <a:sym typeface="Trebuchet MS"/>
                        </a:rPr>
                        <a:t>Hazard</a:t>
                      </a:r>
                      <a:endParaRPr sz="900" u="none" cap="none" strike="noStrike">
                        <a:latin typeface="Trebuchet MS"/>
                        <a:ea typeface="Trebuchet MS"/>
                        <a:cs typeface="Trebuchet MS"/>
                        <a:sym typeface="Trebuchet MS"/>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2"/>
                    </a:solidFill>
                  </a:tcPr>
                </a:tc>
                <a:tc gridSpan="2">
                  <a:txBody>
                    <a:bodyPr/>
                    <a:lstStyle/>
                    <a:p>
                      <a:pPr indent="0" lvl="0" marL="0" marR="0" rtl="0" algn="ctr">
                        <a:lnSpc>
                          <a:spcPct val="100000"/>
                        </a:lnSpc>
                        <a:spcBef>
                          <a:spcPts val="0"/>
                        </a:spcBef>
                        <a:spcAft>
                          <a:spcPts val="0"/>
                        </a:spcAft>
                        <a:buNone/>
                      </a:pPr>
                      <a:r>
                        <a:rPr lang="en-MT" sz="900" u="none" cap="none" strike="noStrike">
                          <a:latin typeface="Trebuchet MS"/>
                          <a:ea typeface="Trebuchet MS"/>
                          <a:cs typeface="Trebuchet MS"/>
                          <a:sym typeface="Trebuchet MS"/>
                        </a:rPr>
                        <a:t>Extreme Heat</a:t>
                      </a:r>
                      <a:endParaRPr sz="900" u="none" cap="none" strike="noStrike">
                        <a:latin typeface="Trebuchet MS"/>
                        <a:ea typeface="Trebuchet MS"/>
                        <a:cs typeface="Trebuchet MS"/>
                        <a:sym typeface="Trebuchet MS"/>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2"/>
                    </a:solidFill>
                  </a:tcPr>
                </a:tc>
                <a:tc hMerge="1"/>
              </a:tr>
              <a:tr h="332975">
                <a:tc>
                  <a:txBody>
                    <a:bodyPr/>
                    <a:lstStyle/>
                    <a:p>
                      <a:pPr indent="0" lvl="0" marL="0" marR="0" rtl="0" algn="ctr">
                        <a:lnSpc>
                          <a:spcPct val="100000"/>
                        </a:lnSpc>
                        <a:spcBef>
                          <a:spcPts val="0"/>
                        </a:spcBef>
                        <a:spcAft>
                          <a:spcPts val="0"/>
                        </a:spcAft>
                        <a:buNone/>
                      </a:pPr>
                      <a:r>
                        <a:rPr lang="en-MT" sz="900" u="none" cap="none" strike="noStrike">
                          <a:solidFill>
                            <a:schemeClr val="lt1"/>
                          </a:solidFill>
                          <a:latin typeface="Trebuchet MS"/>
                          <a:ea typeface="Trebuchet MS"/>
                          <a:cs typeface="Trebuchet MS"/>
                          <a:sym typeface="Trebuchet MS"/>
                        </a:rPr>
                        <a:t>Risk Category</a:t>
                      </a:r>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2"/>
                    </a:solidFill>
                  </a:tcPr>
                </a:tc>
                <a:tc gridSpan="2">
                  <a:txBody>
                    <a:bodyPr/>
                    <a:lstStyle/>
                    <a:p>
                      <a:pPr indent="0" lvl="0" marL="0" marR="0" rtl="0" algn="ctr">
                        <a:lnSpc>
                          <a:spcPct val="100000"/>
                        </a:lnSpc>
                        <a:spcBef>
                          <a:spcPts val="0"/>
                        </a:spcBef>
                        <a:spcAft>
                          <a:spcPts val="0"/>
                        </a:spcAft>
                        <a:buNone/>
                      </a:pPr>
                      <a:r>
                        <a:rPr lang="en-MT" sz="900" u="none" cap="none" strike="noStrike">
                          <a:solidFill>
                            <a:schemeClr val="lt1"/>
                          </a:solidFill>
                          <a:latin typeface="Trebuchet MS"/>
                          <a:ea typeface="Trebuchet MS"/>
                          <a:cs typeface="Trebuchet MS"/>
                          <a:sym typeface="Trebuchet MS"/>
                        </a:rPr>
                        <a:t>Health Risk for Population</a:t>
                      </a:r>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2"/>
                    </a:solidFill>
                  </a:tcPr>
                </a:tc>
                <a:tc hMerge="1"/>
              </a:tr>
              <a:tr h="336625">
                <a:tc>
                  <a:txBody>
                    <a:bodyPr/>
                    <a:lstStyle/>
                    <a:p>
                      <a:pPr indent="0" lvl="0" marL="0" marR="0" rtl="0" algn="ctr">
                        <a:lnSpc>
                          <a:spcPct val="100000"/>
                        </a:lnSpc>
                        <a:spcBef>
                          <a:spcPts val="0"/>
                        </a:spcBef>
                        <a:spcAft>
                          <a:spcPts val="0"/>
                        </a:spcAft>
                        <a:buNone/>
                      </a:pPr>
                      <a:r>
                        <a:rPr lang="en-MT" sz="900" u="none" cap="none" strike="noStrike">
                          <a:solidFill>
                            <a:schemeClr val="lt1"/>
                          </a:solidFill>
                          <a:latin typeface="Trebuchet MS"/>
                          <a:ea typeface="Trebuchet MS"/>
                          <a:cs typeface="Trebuchet MS"/>
                          <a:sym typeface="Trebuchet MS"/>
                        </a:rPr>
                        <a:t>Vulnerability Criterion</a:t>
                      </a:r>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2"/>
                    </a:solidFill>
                  </a:tcPr>
                </a:tc>
                <a:tc>
                  <a:txBody>
                    <a:bodyPr/>
                    <a:lstStyle/>
                    <a:p>
                      <a:pPr indent="0" lvl="0" marL="0" marR="0" rtl="0" algn="ctr">
                        <a:lnSpc>
                          <a:spcPct val="100000"/>
                        </a:lnSpc>
                        <a:spcBef>
                          <a:spcPts val="0"/>
                        </a:spcBef>
                        <a:spcAft>
                          <a:spcPts val="0"/>
                        </a:spcAft>
                        <a:buNone/>
                      </a:pPr>
                      <a:r>
                        <a:rPr lang="en-MT" sz="900" u="none" cap="none" strike="noStrike">
                          <a:solidFill>
                            <a:schemeClr val="lt1"/>
                          </a:solidFill>
                          <a:latin typeface="Trebuchet MS"/>
                          <a:ea typeface="Trebuchet MS"/>
                          <a:cs typeface="Trebuchet MS"/>
                          <a:sym typeface="Trebuchet MS"/>
                        </a:rPr>
                        <a:t>Indicator</a:t>
                      </a:r>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2"/>
                    </a:solidFill>
                  </a:tcPr>
                </a:tc>
                <a:tc>
                  <a:txBody>
                    <a:bodyPr/>
                    <a:lstStyle/>
                    <a:p>
                      <a:pPr indent="0" lvl="0" marL="0" marR="0" rtl="0" algn="ctr">
                        <a:lnSpc>
                          <a:spcPct val="100000"/>
                        </a:lnSpc>
                        <a:spcBef>
                          <a:spcPts val="0"/>
                        </a:spcBef>
                        <a:spcAft>
                          <a:spcPts val="0"/>
                        </a:spcAft>
                        <a:buNone/>
                      </a:pPr>
                      <a:r>
                        <a:rPr lang="en-MT" sz="900" u="none" cap="none" strike="noStrike">
                          <a:solidFill>
                            <a:schemeClr val="lt1"/>
                          </a:solidFill>
                          <a:latin typeface="Trebuchet MS"/>
                          <a:ea typeface="Trebuchet MS"/>
                          <a:cs typeface="Trebuchet MS"/>
                          <a:sym typeface="Trebuchet MS"/>
                        </a:rPr>
                        <a:t>Calculated Value</a:t>
                      </a:r>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2"/>
                    </a:solidFill>
                  </a:tcPr>
                </a:tc>
              </a:tr>
              <a:tr h="336625">
                <a:tc>
                  <a:txBody>
                    <a:bodyPr/>
                    <a:lstStyle/>
                    <a:p>
                      <a:pPr indent="0" lvl="0" marL="0" marR="0" rtl="0" algn="ctr">
                        <a:lnSpc>
                          <a:spcPct val="100000"/>
                        </a:lnSpc>
                        <a:spcBef>
                          <a:spcPts val="0"/>
                        </a:spcBef>
                        <a:spcAft>
                          <a:spcPts val="0"/>
                        </a:spcAft>
                        <a:buNone/>
                      </a:pPr>
                      <a:r>
                        <a:rPr lang="en-MT" sz="900" u="none" cap="none" strike="noStrike">
                          <a:solidFill>
                            <a:schemeClr val="lt2"/>
                          </a:solidFill>
                          <a:latin typeface="Trebuchet MS"/>
                          <a:ea typeface="Trebuchet MS"/>
                          <a:cs typeface="Trebuchet MS"/>
                          <a:sym typeface="Trebuchet MS"/>
                        </a:rPr>
                        <a:t>Capacity of paved surfaces to reflect solar radiation</a:t>
                      </a:r>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None/>
                      </a:pPr>
                      <a:r>
                        <a:rPr lang="en-MT" sz="900" u="none" cap="none" strike="noStrike">
                          <a:solidFill>
                            <a:schemeClr val="lt2"/>
                          </a:solidFill>
                          <a:latin typeface="Trebuchet MS"/>
                          <a:ea typeface="Trebuchet MS"/>
                          <a:cs typeface="Trebuchet MS"/>
                          <a:sym typeface="Trebuchet MS"/>
                        </a:rPr>
                        <a:t>mean Solar Reflectance Index of paved surfaces in the area</a:t>
                      </a:r>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None/>
                      </a:pPr>
                      <a:r>
                        <a:rPr lang="en-MT" sz="900" u="none" cap="none" strike="noStrike">
                          <a:solidFill>
                            <a:schemeClr val="lt2"/>
                          </a:solidFill>
                          <a:latin typeface="Trebuchet MS"/>
                          <a:ea typeface="Trebuchet MS"/>
                          <a:cs typeface="Trebuchet MS"/>
                          <a:sym typeface="Trebuchet MS"/>
                        </a:rPr>
                        <a:t>76</a:t>
                      </a:r>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1"/>
                    </a:solidFill>
                  </a:tcPr>
                </a:tc>
              </a:tr>
              <a:tr h="332975">
                <a:tc>
                  <a:txBody>
                    <a:bodyPr/>
                    <a:lstStyle/>
                    <a:p>
                      <a:pPr indent="0" lvl="0" marL="0" marR="0" rtl="0" algn="ctr">
                        <a:lnSpc>
                          <a:spcPct val="100000"/>
                        </a:lnSpc>
                        <a:spcBef>
                          <a:spcPts val="0"/>
                        </a:spcBef>
                        <a:spcAft>
                          <a:spcPts val="0"/>
                        </a:spcAft>
                        <a:buNone/>
                      </a:pPr>
                      <a:r>
                        <a:rPr lang="en-MT" sz="900" u="none" cap="none" strike="noStrike">
                          <a:solidFill>
                            <a:schemeClr val="lt2"/>
                          </a:solidFill>
                          <a:latin typeface="Trebuchet MS"/>
                          <a:ea typeface="Trebuchet MS"/>
                          <a:cs typeface="Trebuchet MS"/>
                          <a:sym typeface="Trebuchet MS"/>
                        </a:rPr>
                        <a:t>Availability of Green Areas</a:t>
                      </a:r>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None/>
                      </a:pPr>
                      <a:r>
                        <a:rPr lang="en-MT" sz="900" u="none" cap="none" strike="noStrike">
                          <a:solidFill>
                            <a:schemeClr val="lt2"/>
                          </a:solidFill>
                          <a:latin typeface="Trebuchet MS"/>
                          <a:ea typeface="Trebuchet MS"/>
                          <a:cs typeface="Trebuchet MS"/>
                          <a:sym typeface="Trebuchet MS"/>
                        </a:rPr>
                        <a:t>Percentage of green spaces on total urban area surface</a:t>
                      </a:r>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None/>
                      </a:pPr>
                      <a:r>
                        <a:rPr lang="en-MT" sz="900" u="none" cap="none" strike="noStrike">
                          <a:solidFill>
                            <a:schemeClr val="lt2"/>
                          </a:solidFill>
                          <a:latin typeface="Trebuchet MS"/>
                          <a:ea typeface="Trebuchet MS"/>
                          <a:cs typeface="Trebuchet MS"/>
                          <a:sym typeface="Trebuchet MS"/>
                        </a:rPr>
                        <a:t>15 %</a:t>
                      </a:r>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1"/>
                    </a:solidFill>
                  </a:tcPr>
                </a:tc>
              </a:tr>
              <a:tr h="332975">
                <a:tc>
                  <a:txBody>
                    <a:bodyPr/>
                    <a:lstStyle/>
                    <a:p>
                      <a:pPr indent="0" lvl="0" marL="0" marR="0" rtl="0" algn="ctr">
                        <a:lnSpc>
                          <a:spcPct val="100000"/>
                        </a:lnSpc>
                        <a:spcBef>
                          <a:spcPts val="0"/>
                        </a:spcBef>
                        <a:spcAft>
                          <a:spcPts val="0"/>
                        </a:spcAft>
                        <a:buNone/>
                      </a:pPr>
                      <a:r>
                        <a:rPr lang="en-MT" sz="900" u="none" cap="none" strike="noStrike">
                          <a:solidFill>
                            <a:schemeClr val="lt2"/>
                          </a:solidFill>
                          <a:latin typeface="Trebuchet MS"/>
                          <a:ea typeface="Trebuchet MS"/>
                          <a:cs typeface="Trebuchet MS"/>
                          <a:sym typeface="Trebuchet MS"/>
                        </a:rPr>
                        <a:t>Shading of Paved Surfaces</a:t>
                      </a:r>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None/>
                      </a:pPr>
                      <a:r>
                        <a:rPr lang="en-MT" sz="900" u="none" cap="none" strike="noStrike">
                          <a:solidFill>
                            <a:schemeClr val="lt2"/>
                          </a:solidFill>
                          <a:latin typeface="Trebuchet MS"/>
                          <a:ea typeface="Trebuchet MS"/>
                          <a:cs typeface="Trebuchet MS"/>
                          <a:sym typeface="Trebuchet MS"/>
                        </a:rPr>
                        <a:t>Percentage of paved surfaces shaded on June 21st at 12:00 PM</a:t>
                      </a:r>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None/>
                      </a:pPr>
                      <a:r>
                        <a:rPr lang="en-MT" sz="900" u="none" cap="none" strike="noStrike">
                          <a:solidFill>
                            <a:schemeClr val="lt2"/>
                          </a:solidFill>
                          <a:latin typeface="Trebuchet MS"/>
                          <a:ea typeface="Trebuchet MS"/>
                          <a:cs typeface="Trebuchet MS"/>
                          <a:sym typeface="Trebuchet MS"/>
                        </a:rPr>
                        <a:t>5 %</a:t>
                      </a:r>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73"/>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RBE Method Assessment Process</a:t>
            </a:r>
            <a:endParaRPr>
              <a:solidFill>
                <a:schemeClr val="accent4"/>
              </a:solidFill>
            </a:endParaRPr>
          </a:p>
        </p:txBody>
      </p:sp>
      <p:sp>
        <p:nvSpPr>
          <p:cNvPr id="350" name="Google Shape;350;p73"/>
          <p:cNvSpPr txBox="1"/>
          <p:nvPr/>
        </p:nvSpPr>
        <p:spPr>
          <a:xfrm>
            <a:off x="565021" y="1462925"/>
            <a:ext cx="8013957" cy="101566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MT" sz="1200" u="none" cap="none" strike="noStrike">
                <a:solidFill>
                  <a:schemeClr val="accent4"/>
                </a:solidFill>
                <a:latin typeface="Trebuchet MS"/>
                <a:ea typeface="Trebuchet MS"/>
                <a:cs typeface="Trebuchet MS"/>
                <a:sym typeface="Trebuchet MS"/>
              </a:rPr>
              <a:t>-Normalisation of quantitative indicators’ values</a:t>
            </a:r>
            <a:endParaRPr/>
          </a:p>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The calculated values of quantitative indicators are normalised in the interval (0,1). The term “normalisation” refers to the transformation of indicator values measured in different units into unit-less values on a common scale. The normalisation interval used in RBE Method is a value range from 0 to 1, the most applied in climate risk studies in general. A zero value is defined as “optimal”, no improvement necessary or possible and 1 as “critical”. </a:t>
            </a:r>
            <a:endParaRPr/>
          </a:p>
        </p:txBody>
      </p:sp>
      <p:sp>
        <p:nvSpPr>
          <p:cNvPr id="351" name="Google Shape;351;p73"/>
          <p:cNvSpPr txBox="1"/>
          <p:nvPr/>
        </p:nvSpPr>
        <p:spPr>
          <a:xfrm>
            <a:off x="613207" y="835631"/>
            <a:ext cx="7917586"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1800" u="none" cap="none" strike="noStrike">
                <a:solidFill>
                  <a:schemeClr val="accent4"/>
                </a:solidFill>
                <a:latin typeface="Trebuchet MS"/>
                <a:ea typeface="Trebuchet MS"/>
                <a:cs typeface="Trebuchet MS"/>
                <a:sym typeface="Trebuchet MS"/>
              </a:rPr>
              <a:t>Step 1: Calculation of the Vulnerability Value (VV) for Risk Categories</a:t>
            </a:r>
            <a:endParaRPr/>
          </a:p>
        </p:txBody>
      </p:sp>
      <p:sp>
        <p:nvSpPr>
          <p:cNvPr id="352" name="Google Shape;352;p73"/>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53" name="Google Shape;353;p73"/>
          <p:cNvSpPr/>
          <p:nvPr/>
        </p:nvSpPr>
        <p:spPr>
          <a:xfrm>
            <a:off x="53340" y="53340"/>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graphicFrame>
        <p:nvGraphicFramePr>
          <p:cNvPr id="354" name="Google Shape;354;p73"/>
          <p:cNvGraphicFramePr/>
          <p:nvPr/>
        </p:nvGraphicFramePr>
        <p:xfrm>
          <a:off x="1834800" y="2571750"/>
          <a:ext cx="3000000" cy="3000000"/>
        </p:xfrm>
        <a:graphic>
          <a:graphicData uri="http://schemas.openxmlformats.org/drawingml/2006/table">
            <a:tbl>
              <a:tblPr bandRow="1" firstRow="1">
                <a:noFill/>
                <a:tableStyleId>{42E7B830-7CBE-4B2C-853D-6A997F0AB203}</a:tableStyleId>
              </a:tblPr>
              <a:tblGrid>
                <a:gridCol w="1676800"/>
                <a:gridCol w="3797600"/>
              </a:tblGrid>
              <a:tr h="333025">
                <a:tc>
                  <a:txBody>
                    <a:bodyPr/>
                    <a:lstStyle/>
                    <a:p>
                      <a:pPr indent="0" lvl="0" marL="0" marR="0" rtl="0" algn="ctr">
                        <a:lnSpc>
                          <a:spcPct val="100000"/>
                        </a:lnSpc>
                        <a:spcBef>
                          <a:spcPts val="0"/>
                        </a:spcBef>
                        <a:spcAft>
                          <a:spcPts val="0"/>
                        </a:spcAft>
                        <a:buNone/>
                      </a:pPr>
                      <a:r>
                        <a:rPr lang="en-MT" sz="1000" u="none" cap="none" strike="noStrike">
                          <a:solidFill>
                            <a:schemeClr val="lt1"/>
                          </a:solidFill>
                          <a:latin typeface="Trebuchet MS"/>
                          <a:ea typeface="Trebuchet MS"/>
                          <a:cs typeface="Trebuchet MS"/>
                          <a:sym typeface="Trebuchet MS"/>
                        </a:rPr>
                        <a:t>Normalisation values</a:t>
                      </a:r>
                      <a:endParaRPr/>
                    </a:p>
                  </a:txBody>
                  <a:tcPr marT="41050" marB="41050" marR="82125" marL="82125"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2"/>
                    </a:solidFill>
                  </a:tcPr>
                </a:tc>
                <a:tc>
                  <a:txBody>
                    <a:bodyPr/>
                    <a:lstStyle/>
                    <a:p>
                      <a:pPr indent="0" lvl="0" marL="0" marR="0" rtl="0" algn="ctr">
                        <a:lnSpc>
                          <a:spcPct val="100000"/>
                        </a:lnSpc>
                        <a:spcBef>
                          <a:spcPts val="0"/>
                        </a:spcBef>
                        <a:spcAft>
                          <a:spcPts val="0"/>
                        </a:spcAft>
                        <a:buNone/>
                      </a:pPr>
                      <a:r>
                        <a:rPr lang="en-MT" sz="1000" u="none" cap="none" strike="noStrike">
                          <a:solidFill>
                            <a:schemeClr val="lt1"/>
                          </a:solidFill>
                          <a:latin typeface="Trebuchet MS"/>
                          <a:ea typeface="Trebuchet MS"/>
                          <a:cs typeface="Trebuchet MS"/>
                          <a:sym typeface="Trebuchet MS"/>
                        </a:rPr>
                        <a:t>Description</a:t>
                      </a:r>
                      <a:endParaRPr/>
                    </a:p>
                  </a:txBody>
                  <a:tcPr marT="41050" marB="41050" marR="82125" marL="82125"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2"/>
                    </a:solidFill>
                  </a:tcPr>
                </a:tc>
              </a:tr>
              <a:tr h="333025">
                <a:tc>
                  <a:txBody>
                    <a:bodyPr/>
                    <a:lstStyle/>
                    <a:p>
                      <a:pPr indent="0" lvl="0" marL="0" marR="0" rtl="0" algn="ctr">
                        <a:lnSpc>
                          <a:spcPct val="100000"/>
                        </a:lnSpc>
                        <a:spcBef>
                          <a:spcPts val="0"/>
                        </a:spcBef>
                        <a:spcAft>
                          <a:spcPts val="0"/>
                        </a:spcAft>
                        <a:buNone/>
                      </a:pPr>
                      <a:r>
                        <a:rPr lang="en-MT" sz="1000" u="none" cap="none" strike="noStrike">
                          <a:solidFill>
                            <a:schemeClr val="lt2"/>
                          </a:solidFill>
                          <a:latin typeface="Trebuchet MS"/>
                          <a:ea typeface="Trebuchet MS"/>
                          <a:cs typeface="Trebuchet MS"/>
                          <a:sym typeface="Trebuchet MS"/>
                        </a:rPr>
                        <a:t>0-0.2</a:t>
                      </a:r>
                      <a:endParaRPr/>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en-MT" sz="1000" u="none" cap="none" strike="noStrike">
                          <a:solidFill>
                            <a:schemeClr val="lt2"/>
                          </a:solidFill>
                          <a:latin typeface="Trebuchet MS"/>
                          <a:ea typeface="Trebuchet MS"/>
                          <a:cs typeface="Trebuchet MS"/>
                          <a:sym typeface="Trebuchet MS"/>
                        </a:rPr>
                        <a:t>Optimal (No improvement necessary)</a:t>
                      </a:r>
                      <a:endParaRPr/>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r>
              <a:tr h="333025">
                <a:tc>
                  <a:txBody>
                    <a:bodyPr/>
                    <a:lstStyle/>
                    <a:p>
                      <a:pPr indent="0" lvl="0" marL="0" marR="0" rtl="0" algn="ctr">
                        <a:lnSpc>
                          <a:spcPct val="100000"/>
                        </a:lnSpc>
                        <a:spcBef>
                          <a:spcPts val="0"/>
                        </a:spcBef>
                        <a:spcAft>
                          <a:spcPts val="0"/>
                        </a:spcAft>
                        <a:buNone/>
                      </a:pPr>
                      <a:r>
                        <a:rPr lang="en-MT" sz="1000" u="none" cap="none" strike="noStrike">
                          <a:solidFill>
                            <a:schemeClr val="lt2"/>
                          </a:solidFill>
                          <a:latin typeface="Trebuchet MS"/>
                          <a:ea typeface="Trebuchet MS"/>
                          <a:cs typeface="Trebuchet MS"/>
                          <a:sym typeface="Trebuchet MS"/>
                        </a:rPr>
                        <a:t>&gt;0.2-0.4</a:t>
                      </a:r>
                      <a:endParaRPr/>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en-MT" sz="1000" u="none" cap="none" strike="noStrike">
                          <a:solidFill>
                            <a:schemeClr val="lt2"/>
                          </a:solidFill>
                          <a:latin typeface="Trebuchet MS"/>
                          <a:ea typeface="Trebuchet MS"/>
                          <a:cs typeface="Trebuchet MS"/>
                          <a:sym typeface="Trebuchet MS"/>
                        </a:rPr>
                        <a:t>Rather positive</a:t>
                      </a:r>
                      <a:endParaRPr/>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r>
              <a:tr h="333025">
                <a:tc>
                  <a:txBody>
                    <a:bodyPr/>
                    <a:lstStyle/>
                    <a:p>
                      <a:pPr indent="0" lvl="0" marL="0" marR="0" rtl="0" algn="ctr">
                        <a:lnSpc>
                          <a:spcPct val="100000"/>
                        </a:lnSpc>
                        <a:spcBef>
                          <a:spcPts val="0"/>
                        </a:spcBef>
                        <a:spcAft>
                          <a:spcPts val="0"/>
                        </a:spcAft>
                        <a:buNone/>
                      </a:pPr>
                      <a:r>
                        <a:rPr lang="en-MT" sz="1000" u="none" cap="none" strike="noStrike">
                          <a:solidFill>
                            <a:schemeClr val="lt2"/>
                          </a:solidFill>
                          <a:latin typeface="Trebuchet MS"/>
                          <a:ea typeface="Trebuchet MS"/>
                          <a:cs typeface="Trebuchet MS"/>
                          <a:sym typeface="Trebuchet MS"/>
                        </a:rPr>
                        <a:t>&gt;0.4-0.6</a:t>
                      </a:r>
                      <a:endParaRPr/>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en-MT" sz="1000" u="none" cap="none" strike="noStrike">
                          <a:solidFill>
                            <a:schemeClr val="lt2"/>
                          </a:solidFill>
                          <a:latin typeface="Trebuchet MS"/>
                          <a:ea typeface="Trebuchet MS"/>
                          <a:cs typeface="Trebuchet MS"/>
                          <a:sym typeface="Trebuchet MS"/>
                        </a:rPr>
                        <a:t>Neutral</a:t>
                      </a:r>
                      <a:endParaRPr/>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r>
              <a:tr h="333025">
                <a:tc>
                  <a:txBody>
                    <a:bodyPr/>
                    <a:lstStyle/>
                    <a:p>
                      <a:pPr indent="0" lvl="0" marL="0" marR="0" rtl="0" algn="ctr">
                        <a:lnSpc>
                          <a:spcPct val="100000"/>
                        </a:lnSpc>
                        <a:spcBef>
                          <a:spcPts val="0"/>
                        </a:spcBef>
                        <a:spcAft>
                          <a:spcPts val="0"/>
                        </a:spcAft>
                        <a:buNone/>
                      </a:pPr>
                      <a:r>
                        <a:rPr lang="en-MT" sz="1000" u="none" cap="none" strike="noStrike">
                          <a:solidFill>
                            <a:schemeClr val="lt2"/>
                          </a:solidFill>
                          <a:latin typeface="Trebuchet MS"/>
                          <a:ea typeface="Trebuchet MS"/>
                          <a:cs typeface="Trebuchet MS"/>
                          <a:sym typeface="Trebuchet MS"/>
                        </a:rPr>
                        <a:t>&gt;0.6-0.8</a:t>
                      </a:r>
                      <a:endParaRPr/>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en-MT" sz="1000" u="none" cap="none" strike="noStrike">
                          <a:solidFill>
                            <a:schemeClr val="lt2"/>
                          </a:solidFill>
                          <a:latin typeface="Trebuchet MS"/>
                          <a:ea typeface="Trebuchet MS"/>
                          <a:cs typeface="Trebuchet MS"/>
                          <a:sym typeface="Trebuchet MS"/>
                        </a:rPr>
                        <a:t>Rather negative</a:t>
                      </a:r>
                      <a:endParaRPr/>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r>
              <a:tr h="333025">
                <a:tc>
                  <a:txBody>
                    <a:bodyPr/>
                    <a:lstStyle/>
                    <a:p>
                      <a:pPr indent="0" lvl="0" marL="0" marR="0" rtl="0" algn="ctr">
                        <a:lnSpc>
                          <a:spcPct val="100000"/>
                        </a:lnSpc>
                        <a:spcBef>
                          <a:spcPts val="0"/>
                        </a:spcBef>
                        <a:spcAft>
                          <a:spcPts val="0"/>
                        </a:spcAft>
                        <a:buNone/>
                      </a:pPr>
                      <a:r>
                        <a:rPr lang="en-MT" sz="1000" u="none" cap="none" strike="noStrike">
                          <a:solidFill>
                            <a:schemeClr val="lt2"/>
                          </a:solidFill>
                          <a:latin typeface="Trebuchet MS"/>
                          <a:ea typeface="Trebuchet MS"/>
                          <a:cs typeface="Trebuchet MS"/>
                          <a:sym typeface="Trebuchet MS"/>
                        </a:rPr>
                        <a:t>&gt;0.8-1</a:t>
                      </a:r>
                      <a:endParaRPr/>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en-MT" sz="1000" u="none" cap="none" strike="noStrike">
                          <a:solidFill>
                            <a:schemeClr val="lt2"/>
                          </a:solidFill>
                          <a:latin typeface="Trebuchet MS"/>
                          <a:ea typeface="Trebuchet MS"/>
                          <a:cs typeface="Trebuchet MS"/>
                          <a:sym typeface="Trebuchet MS"/>
                        </a:rPr>
                        <a:t>Critical (Could lead to severe consequences)</a:t>
                      </a:r>
                      <a:endParaRPr/>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74"/>
          <p:cNvSpPr/>
          <p:nvPr/>
        </p:nvSpPr>
        <p:spPr>
          <a:xfrm>
            <a:off x="140150" y="113175"/>
            <a:ext cx="8880275" cy="4831875"/>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60" name="Google Shape;360;p74"/>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RBE Method Assessment Process</a:t>
            </a:r>
            <a:endParaRPr>
              <a:solidFill>
                <a:schemeClr val="accent4"/>
              </a:solidFill>
            </a:endParaRPr>
          </a:p>
        </p:txBody>
      </p:sp>
      <p:sp>
        <p:nvSpPr>
          <p:cNvPr id="361" name="Google Shape;361;p74"/>
          <p:cNvSpPr txBox="1"/>
          <p:nvPr/>
        </p:nvSpPr>
        <p:spPr>
          <a:xfrm>
            <a:off x="565021" y="1391366"/>
            <a:ext cx="8013957" cy="83099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MT" sz="1200" u="none" cap="none" strike="noStrike">
                <a:solidFill>
                  <a:schemeClr val="accent4"/>
                </a:solidFill>
                <a:latin typeface="Trebuchet MS"/>
                <a:ea typeface="Trebuchet MS"/>
                <a:cs typeface="Trebuchet MS"/>
                <a:sym typeface="Trebuchet MS"/>
              </a:rPr>
              <a:t>-Normalisation of quantitative indicators’ values</a:t>
            </a:r>
            <a:endParaRPr/>
          </a:p>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For the “higher is better” indicators (higher the numerical value of the indicator, the higher the performance level), the value is normalised applying the following formula:</a:t>
            </a:r>
            <a:endParaRPr/>
          </a:p>
          <a:p>
            <a:pPr indent="0" lvl="0" marL="0" marR="0" rtl="0" algn="just">
              <a:lnSpc>
                <a:spcPct val="100000"/>
              </a:lnSpc>
              <a:spcBef>
                <a:spcPts val="0"/>
              </a:spcBef>
              <a:spcAft>
                <a:spcPts val="0"/>
              </a:spcAft>
              <a:buNone/>
            </a:pPr>
            <a:r>
              <a:t/>
            </a:r>
            <a:endParaRPr b="1" i="0" sz="1200" u="none" cap="none" strike="noStrike">
              <a:solidFill>
                <a:schemeClr val="accent4"/>
              </a:solidFill>
              <a:latin typeface="Trebuchet MS"/>
              <a:ea typeface="Trebuchet MS"/>
              <a:cs typeface="Trebuchet MS"/>
              <a:sym typeface="Trebuchet MS"/>
            </a:endParaRPr>
          </a:p>
        </p:txBody>
      </p:sp>
      <p:sp>
        <p:nvSpPr>
          <p:cNvPr id="362" name="Google Shape;362;p74"/>
          <p:cNvSpPr txBox="1"/>
          <p:nvPr/>
        </p:nvSpPr>
        <p:spPr>
          <a:xfrm>
            <a:off x="613207" y="835631"/>
            <a:ext cx="7917586"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1800" u="none" cap="none" strike="noStrike">
                <a:solidFill>
                  <a:schemeClr val="accent4"/>
                </a:solidFill>
                <a:latin typeface="Trebuchet MS"/>
                <a:ea typeface="Trebuchet MS"/>
                <a:cs typeface="Trebuchet MS"/>
                <a:sym typeface="Trebuchet MS"/>
              </a:rPr>
              <a:t>Step 1: Calculation of the Vulnerability Value (VV) for Risk Categories</a:t>
            </a:r>
            <a:endParaRPr/>
          </a:p>
        </p:txBody>
      </p:sp>
      <p:pic>
        <p:nvPicPr>
          <p:cNvPr id="363" name="Google Shape;363;p74"/>
          <p:cNvPicPr preferRelativeResize="0"/>
          <p:nvPr/>
        </p:nvPicPr>
        <p:blipFill rotWithShape="1">
          <a:blip r:embed="rId3">
            <a:alphaModFix/>
          </a:blip>
          <a:srcRect b="0" l="0" r="0" t="0"/>
          <a:stretch/>
        </p:blipFill>
        <p:spPr>
          <a:xfrm>
            <a:off x="554400" y="2647019"/>
            <a:ext cx="3078227" cy="1063524"/>
          </a:xfrm>
          <a:prstGeom prst="rect">
            <a:avLst/>
          </a:prstGeom>
          <a:noFill/>
          <a:ln>
            <a:noFill/>
          </a:ln>
        </p:spPr>
      </p:pic>
      <p:sp>
        <p:nvSpPr>
          <p:cNvPr id="364" name="Google Shape;364;p74"/>
          <p:cNvSpPr txBox="1"/>
          <p:nvPr/>
        </p:nvSpPr>
        <p:spPr>
          <a:xfrm>
            <a:off x="3135463" y="2051578"/>
            <a:ext cx="5856136" cy="2865913"/>
          </a:xfrm>
          <a:prstGeom prst="rect">
            <a:avLst/>
          </a:prstGeom>
          <a:noFill/>
          <a:ln>
            <a:noFill/>
          </a:ln>
        </p:spPr>
        <p:txBody>
          <a:bodyPr anchorCtr="0" anchor="t" bIns="45700" lIns="91425" spcFirstLastPara="1" rIns="91425" wrap="square" tIns="45700">
            <a:spAutoFit/>
          </a:bodyPr>
          <a:lstStyle/>
          <a:p>
            <a:pPr indent="0" lvl="0" marL="900430" marR="215265" rtl="0" algn="just">
              <a:lnSpc>
                <a:spcPct val="115000"/>
              </a:lnSpc>
              <a:spcBef>
                <a:spcPts val="0"/>
              </a:spcBef>
              <a:spcAft>
                <a:spcPts val="0"/>
              </a:spcAft>
              <a:buNone/>
            </a:pPr>
            <a:r>
              <a:rPr b="0" i="0" lang="en-MT" sz="1000" u="none" cap="none" strike="noStrike">
                <a:solidFill>
                  <a:schemeClr val="lt2"/>
                </a:solidFill>
                <a:latin typeface="Trebuchet MS"/>
                <a:ea typeface="Trebuchet MS"/>
                <a:cs typeface="Trebuchet MS"/>
                <a:sym typeface="Trebuchet MS"/>
              </a:rPr>
              <a:t>Where:</a:t>
            </a:r>
            <a:endParaRPr/>
          </a:p>
          <a:p>
            <a:pPr indent="0" lvl="0" marL="900430" marR="215265" rtl="0" algn="just">
              <a:lnSpc>
                <a:spcPct val="115000"/>
              </a:lnSpc>
              <a:spcBef>
                <a:spcPts val="600"/>
              </a:spcBef>
              <a:spcAft>
                <a:spcPts val="0"/>
              </a:spcAft>
              <a:buNone/>
            </a:pPr>
            <a:r>
              <a:rPr b="0" i="0" lang="en-MT" sz="1000" u="none" cap="none" strike="noStrike">
                <a:solidFill>
                  <a:schemeClr val="lt2"/>
                </a:solidFill>
                <a:latin typeface="Trebuchet MS"/>
                <a:ea typeface="Trebuchet MS"/>
                <a:cs typeface="Trebuchet MS"/>
                <a:sym typeface="Trebuchet MS"/>
              </a:rPr>
              <a:t>Xi: value of the indicator</a:t>
            </a:r>
            <a:endParaRPr/>
          </a:p>
          <a:p>
            <a:pPr indent="0" lvl="0" marL="900430" marR="215265" rtl="0" algn="just">
              <a:lnSpc>
                <a:spcPct val="115000"/>
              </a:lnSpc>
              <a:spcBef>
                <a:spcPts val="600"/>
              </a:spcBef>
              <a:spcAft>
                <a:spcPts val="0"/>
              </a:spcAft>
              <a:buNone/>
            </a:pPr>
            <a:r>
              <a:rPr b="0" i="0" lang="en-MT" sz="1000" u="none" cap="none" strike="noStrike">
                <a:solidFill>
                  <a:schemeClr val="lt2"/>
                </a:solidFill>
                <a:latin typeface="Trebuchet MS"/>
                <a:ea typeface="Trebuchet MS"/>
                <a:cs typeface="Trebuchet MS"/>
                <a:sym typeface="Trebuchet MS"/>
              </a:rPr>
              <a:t>X</a:t>
            </a:r>
            <a:r>
              <a:rPr b="0" baseline="-25000" i="0" lang="en-MT" sz="1000" u="none" cap="none" strike="noStrike">
                <a:solidFill>
                  <a:schemeClr val="lt2"/>
                </a:solidFill>
                <a:latin typeface="Trebuchet MS"/>
                <a:ea typeface="Trebuchet MS"/>
                <a:cs typeface="Trebuchet MS"/>
                <a:sym typeface="Trebuchet MS"/>
              </a:rPr>
              <a:t>min</a:t>
            </a:r>
            <a:r>
              <a:rPr b="0" i="0" lang="en-MT" sz="1000" u="none" cap="none" strike="noStrike">
                <a:solidFill>
                  <a:schemeClr val="lt2"/>
                </a:solidFill>
                <a:latin typeface="Trebuchet MS"/>
                <a:ea typeface="Trebuchet MS"/>
                <a:cs typeface="Trebuchet MS"/>
                <a:sym typeface="Trebuchet MS"/>
              </a:rPr>
              <a:t> = critical indicator’s value (corresponding to score 1)</a:t>
            </a:r>
            <a:endParaRPr/>
          </a:p>
          <a:p>
            <a:pPr indent="0" lvl="0" marL="900430" marR="215265" rtl="0" algn="just">
              <a:lnSpc>
                <a:spcPct val="115000"/>
              </a:lnSpc>
              <a:spcBef>
                <a:spcPts val="600"/>
              </a:spcBef>
              <a:spcAft>
                <a:spcPts val="0"/>
              </a:spcAft>
              <a:buNone/>
            </a:pPr>
            <a:r>
              <a:rPr b="0" i="0" lang="en-MT" sz="1000" u="none" cap="none" strike="noStrike">
                <a:solidFill>
                  <a:schemeClr val="lt2"/>
                </a:solidFill>
                <a:latin typeface="Trebuchet MS"/>
                <a:ea typeface="Trebuchet MS"/>
                <a:cs typeface="Trebuchet MS"/>
                <a:sym typeface="Trebuchet MS"/>
              </a:rPr>
              <a:t>X</a:t>
            </a:r>
            <a:r>
              <a:rPr b="0" baseline="-25000" i="0" lang="en-MT" sz="1000" u="none" cap="none" strike="noStrike">
                <a:solidFill>
                  <a:schemeClr val="lt2"/>
                </a:solidFill>
                <a:latin typeface="Trebuchet MS"/>
                <a:ea typeface="Trebuchet MS"/>
                <a:cs typeface="Trebuchet MS"/>
                <a:sym typeface="Trebuchet MS"/>
              </a:rPr>
              <a:t>max</a:t>
            </a:r>
            <a:r>
              <a:rPr b="0" i="0" lang="en-MT" sz="1000" u="none" cap="none" strike="noStrike">
                <a:solidFill>
                  <a:schemeClr val="lt2"/>
                </a:solidFill>
                <a:latin typeface="Trebuchet MS"/>
                <a:ea typeface="Trebuchet MS"/>
                <a:cs typeface="Trebuchet MS"/>
                <a:sym typeface="Trebuchet MS"/>
              </a:rPr>
              <a:t> = optimal indicator’s value (corresponding to score 0)</a:t>
            </a:r>
            <a:endParaRPr/>
          </a:p>
          <a:p>
            <a:pPr indent="0" lvl="0" marL="900430" marR="215265" rtl="0" algn="just">
              <a:lnSpc>
                <a:spcPct val="115000"/>
              </a:lnSpc>
              <a:spcBef>
                <a:spcPts val="600"/>
              </a:spcBef>
              <a:spcAft>
                <a:spcPts val="0"/>
              </a:spcAft>
              <a:buNone/>
            </a:pPr>
            <a:r>
              <a:rPr b="0" i="0" lang="en-MT" sz="1000" u="none" cap="none" strike="noStrike">
                <a:solidFill>
                  <a:schemeClr val="lt2"/>
                </a:solidFill>
                <a:latin typeface="Trebuchet MS"/>
                <a:ea typeface="Trebuchet MS"/>
                <a:cs typeface="Trebuchet MS"/>
                <a:sym typeface="Trebuchet MS"/>
              </a:rPr>
              <a:t>Indicator values worse than X</a:t>
            </a:r>
            <a:r>
              <a:rPr b="0" baseline="-25000" i="0" lang="en-MT" sz="1000" u="none" cap="none" strike="noStrike">
                <a:solidFill>
                  <a:schemeClr val="lt2"/>
                </a:solidFill>
                <a:latin typeface="Trebuchet MS"/>
                <a:ea typeface="Trebuchet MS"/>
                <a:cs typeface="Trebuchet MS"/>
                <a:sym typeface="Trebuchet MS"/>
              </a:rPr>
              <a:t>min</a:t>
            </a:r>
            <a:r>
              <a:rPr b="0" i="0" lang="en-MT" sz="1000" u="none" cap="none" strike="noStrike">
                <a:solidFill>
                  <a:schemeClr val="lt2"/>
                </a:solidFill>
                <a:latin typeface="Trebuchet MS"/>
                <a:ea typeface="Trebuchet MS"/>
                <a:cs typeface="Trebuchet MS"/>
                <a:sym typeface="Trebuchet MS"/>
              </a:rPr>
              <a:t> will be allocated to the value X</a:t>
            </a:r>
            <a:r>
              <a:rPr b="0" baseline="-25000" i="0" lang="en-MT" sz="1000" u="none" cap="none" strike="noStrike">
                <a:solidFill>
                  <a:schemeClr val="lt2"/>
                </a:solidFill>
                <a:latin typeface="Trebuchet MS"/>
                <a:ea typeface="Trebuchet MS"/>
                <a:cs typeface="Trebuchet MS"/>
                <a:sym typeface="Trebuchet MS"/>
              </a:rPr>
              <a:t>min</a:t>
            </a:r>
            <a:r>
              <a:rPr b="0" i="0" lang="en-MT" sz="1000" u="none" cap="none" strike="noStrike">
                <a:solidFill>
                  <a:schemeClr val="lt2"/>
                </a:solidFill>
                <a:latin typeface="Trebuchet MS"/>
                <a:ea typeface="Trebuchet MS"/>
                <a:cs typeface="Trebuchet MS"/>
                <a:sym typeface="Trebuchet MS"/>
              </a:rPr>
              <a:t> and indicator values exceeding X</a:t>
            </a:r>
            <a:r>
              <a:rPr b="0" baseline="-25000" i="0" lang="en-MT" sz="1000" u="none" cap="none" strike="noStrike">
                <a:solidFill>
                  <a:schemeClr val="lt2"/>
                </a:solidFill>
                <a:latin typeface="Trebuchet MS"/>
                <a:ea typeface="Trebuchet MS"/>
                <a:cs typeface="Trebuchet MS"/>
                <a:sym typeface="Trebuchet MS"/>
              </a:rPr>
              <a:t>max</a:t>
            </a:r>
            <a:r>
              <a:rPr b="0" i="0" lang="en-MT" sz="1000" u="none" cap="none" strike="noStrike">
                <a:solidFill>
                  <a:schemeClr val="lt2"/>
                </a:solidFill>
                <a:latin typeface="Trebuchet MS"/>
                <a:ea typeface="Trebuchet MS"/>
                <a:cs typeface="Trebuchet MS"/>
                <a:sym typeface="Trebuchet MS"/>
              </a:rPr>
              <a:t> will be allocated to the value X</a:t>
            </a:r>
            <a:r>
              <a:rPr b="0" baseline="-25000" i="0" lang="en-MT" sz="1000" u="none" cap="none" strike="noStrike">
                <a:solidFill>
                  <a:schemeClr val="lt2"/>
                </a:solidFill>
                <a:latin typeface="Trebuchet MS"/>
                <a:ea typeface="Trebuchet MS"/>
                <a:cs typeface="Trebuchet MS"/>
                <a:sym typeface="Trebuchet MS"/>
              </a:rPr>
              <a:t>max</a:t>
            </a:r>
            <a:r>
              <a:rPr b="0" i="0" lang="en-MT" sz="1000" u="none" cap="none" strike="noStrike">
                <a:solidFill>
                  <a:schemeClr val="lt2"/>
                </a:solidFill>
                <a:latin typeface="Trebuchet MS"/>
                <a:ea typeface="Trebuchet MS"/>
                <a:cs typeface="Trebuchet MS"/>
                <a:sym typeface="Trebuchet MS"/>
              </a:rPr>
              <a:t>:</a:t>
            </a:r>
            <a:endParaRPr/>
          </a:p>
          <a:p>
            <a:pPr indent="0" lvl="0" marL="900430" marR="215265" rtl="0" algn="just">
              <a:lnSpc>
                <a:spcPct val="115000"/>
              </a:lnSpc>
              <a:spcBef>
                <a:spcPts val="600"/>
              </a:spcBef>
              <a:spcAft>
                <a:spcPts val="0"/>
              </a:spcAft>
              <a:buNone/>
            </a:pPr>
            <a:r>
              <a:rPr b="0" i="0" lang="en-MT" sz="1000" u="none" cap="none" strike="noStrike">
                <a:solidFill>
                  <a:schemeClr val="lt2"/>
                </a:solidFill>
                <a:latin typeface="Trebuchet MS"/>
                <a:ea typeface="Trebuchet MS"/>
                <a:cs typeface="Trebuchet MS"/>
                <a:sym typeface="Trebuchet MS"/>
              </a:rPr>
              <a:t>For example, if the value (Xi) of the indicator "mean Solar Reflectance Index of paved surfaces in the area" is 14, with the following benchmarks:</a:t>
            </a:r>
            <a:endParaRPr/>
          </a:p>
          <a:p>
            <a:pPr indent="-342900" lvl="0" marL="342900" marR="215265" rtl="0" algn="l">
              <a:lnSpc>
                <a:spcPct val="107000"/>
              </a:lnSpc>
              <a:spcBef>
                <a:spcPts val="600"/>
              </a:spcBef>
              <a:spcAft>
                <a:spcPts val="0"/>
              </a:spcAft>
              <a:buClr>
                <a:srgbClr val="000000"/>
              </a:buClr>
              <a:buSzPts val="1000"/>
              <a:buFont typeface="Arial"/>
              <a:buChar char="-"/>
            </a:pPr>
            <a:r>
              <a:rPr b="0" i="0" lang="en-MT" sz="1000" u="none" cap="none" strike="noStrike">
                <a:solidFill>
                  <a:schemeClr val="lt2"/>
                </a:solidFill>
                <a:latin typeface="Trebuchet MS"/>
                <a:ea typeface="Trebuchet MS"/>
                <a:cs typeface="Trebuchet MS"/>
                <a:sym typeface="Trebuchet MS"/>
              </a:rPr>
              <a:t>X</a:t>
            </a:r>
            <a:r>
              <a:rPr b="0" baseline="-25000" i="0" lang="en-MT" sz="1000" u="none" cap="none" strike="noStrike">
                <a:solidFill>
                  <a:schemeClr val="lt2"/>
                </a:solidFill>
                <a:latin typeface="Trebuchet MS"/>
                <a:ea typeface="Trebuchet MS"/>
                <a:cs typeface="Trebuchet MS"/>
                <a:sym typeface="Trebuchet MS"/>
              </a:rPr>
              <a:t>max</a:t>
            </a:r>
            <a:r>
              <a:rPr b="0" i="0" lang="en-MT" sz="1000" u="none" cap="none" strike="noStrike">
                <a:solidFill>
                  <a:schemeClr val="lt2"/>
                </a:solidFill>
                <a:latin typeface="Trebuchet MS"/>
                <a:ea typeface="Trebuchet MS"/>
                <a:cs typeface="Trebuchet MS"/>
                <a:sym typeface="Trebuchet MS"/>
              </a:rPr>
              <a:t> (Optimal performance) = 58, benchmark associated to score 0</a:t>
            </a:r>
            <a:endParaRPr/>
          </a:p>
          <a:p>
            <a:pPr indent="-342900" lvl="0" marL="342900" marR="215265" rtl="0" algn="l">
              <a:lnSpc>
                <a:spcPct val="107000"/>
              </a:lnSpc>
              <a:spcBef>
                <a:spcPts val="800"/>
              </a:spcBef>
              <a:spcAft>
                <a:spcPts val="0"/>
              </a:spcAft>
              <a:buClr>
                <a:srgbClr val="000000"/>
              </a:buClr>
              <a:buSzPts val="1000"/>
              <a:buFont typeface="Arial"/>
              <a:buChar char="-"/>
            </a:pPr>
            <a:r>
              <a:rPr b="0" i="0" lang="en-MT" sz="1000" u="none" cap="none" strike="noStrike">
                <a:solidFill>
                  <a:schemeClr val="lt2"/>
                </a:solidFill>
                <a:latin typeface="Trebuchet MS"/>
                <a:ea typeface="Trebuchet MS"/>
                <a:cs typeface="Trebuchet MS"/>
                <a:sym typeface="Trebuchet MS"/>
              </a:rPr>
              <a:t>X</a:t>
            </a:r>
            <a:r>
              <a:rPr b="0" baseline="-25000" i="0" lang="en-MT" sz="1000" u="none" cap="none" strike="noStrike">
                <a:solidFill>
                  <a:schemeClr val="lt2"/>
                </a:solidFill>
                <a:latin typeface="Trebuchet MS"/>
                <a:ea typeface="Trebuchet MS"/>
                <a:cs typeface="Trebuchet MS"/>
                <a:sym typeface="Trebuchet MS"/>
              </a:rPr>
              <a:t>min</a:t>
            </a:r>
            <a:r>
              <a:rPr b="0" i="0" lang="en-MT" sz="1000" u="none" cap="none" strike="noStrike">
                <a:solidFill>
                  <a:schemeClr val="lt2"/>
                </a:solidFill>
                <a:latin typeface="Trebuchet MS"/>
                <a:ea typeface="Trebuchet MS"/>
                <a:cs typeface="Trebuchet MS"/>
                <a:sym typeface="Trebuchet MS"/>
              </a:rPr>
              <a:t> (Critical performance) = 0, benchmark associated to score 1</a:t>
            </a:r>
            <a:endParaRPr/>
          </a:p>
          <a:p>
            <a:pPr indent="0" lvl="0" marL="900430" marR="215265" rtl="0" algn="just">
              <a:lnSpc>
                <a:spcPct val="115000"/>
              </a:lnSpc>
              <a:spcBef>
                <a:spcPts val="1400"/>
              </a:spcBef>
              <a:spcAft>
                <a:spcPts val="0"/>
              </a:spcAft>
              <a:buNone/>
            </a:pPr>
            <a:r>
              <a:rPr b="0" i="0" lang="en-MT" sz="1000" u="none" cap="none" strike="noStrike">
                <a:solidFill>
                  <a:schemeClr val="lt2"/>
                </a:solidFill>
                <a:latin typeface="Trebuchet MS"/>
                <a:ea typeface="Trebuchet MS"/>
                <a:cs typeface="Trebuchet MS"/>
                <a:sym typeface="Trebuchet MS"/>
              </a:rPr>
              <a:t>The resulting normalised value will be: X</a:t>
            </a:r>
            <a:r>
              <a:rPr b="0" baseline="-25000" i="0" lang="en-MT" sz="1000" u="none" cap="none" strike="noStrike">
                <a:solidFill>
                  <a:schemeClr val="lt2"/>
                </a:solidFill>
                <a:latin typeface="Trebuchet MS"/>
                <a:ea typeface="Trebuchet MS"/>
                <a:cs typeface="Trebuchet MS"/>
                <a:sym typeface="Trebuchet MS"/>
              </a:rPr>
              <a:t>norm</a:t>
            </a:r>
            <a:r>
              <a:rPr b="0" i="0" lang="en-MT" sz="1000" u="none" cap="none" strike="noStrike">
                <a:solidFill>
                  <a:schemeClr val="lt2"/>
                </a:solidFill>
                <a:latin typeface="Trebuchet MS"/>
                <a:ea typeface="Trebuchet MS"/>
                <a:cs typeface="Trebuchet MS"/>
                <a:sym typeface="Trebuchet MS"/>
              </a:rPr>
              <a:t> = 0,76 (rather negative)</a:t>
            </a:r>
            <a:endParaRPr/>
          </a:p>
          <a:p>
            <a:pPr indent="0" lvl="0" marL="0" marR="0" rtl="0" algn="l">
              <a:lnSpc>
                <a:spcPct val="100000"/>
              </a:lnSpc>
              <a:spcBef>
                <a:spcPts val="0"/>
              </a:spcBef>
              <a:spcAft>
                <a:spcPts val="0"/>
              </a:spcAft>
              <a:buNone/>
            </a:pPr>
            <a:r>
              <a:t/>
            </a:r>
            <a:endParaRPr b="0" i="0" sz="800" u="none" cap="none" strike="noStrike">
              <a:solidFill>
                <a:schemeClr val="lt2"/>
              </a:solidFill>
              <a:latin typeface="Trebuchet MS"/>
              <a:ea typeface="Trebuchet MS"/>
              <a:cs typeface="Trebuchet MS"/>
              <a:sym typeface="Trebuchet M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75"/>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RBE Method Assessment Process</a:t>
            </a:r>
            <a:endParaRPr>
              <a:solidFill>
                <a:schemeClr val="accent4"/>
              </a:solidFill>
            </a:endParaRPr>
          </a:p>
        </p:txBody>
      </p:sp>
      <p:sp>
        <p:nvSpPr>
          <p:cNvPr id="370" name="Google Shape;370;p75"/>
          <p:cNvSpPr txBox="1"/>
          <p:nvPr/>
        </p:nvSpPr>
        <p:spPr>
          <a:xfrm>
            <a:off x="565021" y="1391366"/>
            <a:ext cx="8013957" cy="64633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MT" sz="1200" u="none" cap="none" strike="noStrike">
                <a:solidFill>
                  <a:schemeClr val="accent4"/>
                </a:solidFill>
                <a:latin typeface="Trebuchet MS"/>
                <a:ea typeface="Trebuchet MS"/>
                <a:cs typeface="Trebuchet MS"/>
                <a:sym typeface="Trebuchet MS"/>
              </a:rPr>
              <a:t>-Normalisation of quantitative indicators’ values</a:t>
            </a:r>
            <a:endParaRPr/>
          </a:p>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For the “lower is better” indicators (lower the numerical value of the indicator, the higher the performance level.), the value is normalised applying the following formula:</a:t>
            </a:r>
            <a:endParaRPr/>
          </a:p>
        </p:txBody>
      </p:sp>
      <p:sp>
        <p:nvSpPr>
          <p:cNvPr id="371" name="Google Shape;371;p75"/>
          <p:cNvSpPr txBox="1"/>
          <p:nvPr/>
        </p:nvSpPr>
        <p:spPr>
          <a:xfrm>
            <a:off x="613207" y="835631"/>
            <a:ext cx="7917586"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1800" u="none" cap="none" strike="noStrike">
                <a:solidFill>
                  <a:schemeClr val="accent4"/>
                </a:solidFill>
                <a:latin typeface="Trebuchet MS"/>
                <a:ea typeface="Trebuchet MS"/>
                <a:cs typeface="Trebuchet MS"/>
                <a:sym typeface="Trebuchet MS"/>
              </a:rPr>
              <a:t>Step 1: Calculation of the Vulnerability Value (VV) for Risk Categories</a:t>
            </a:r>
            <a:endParaRPr/>
          </a:p>
        </p:txBody>
      </p:sp>
      <p:sp>
        <p:nvSpPr>
          <p:cNvPr id="372" name="Google Shape;372;p75"/>
          <p:cNvSpPr txBox="1"/>
          <p:nvPr/>
        </p:nvSpPr>
        <p:spPr>
          <a:xfrm>
            <a:off x="4283764" y="2873667"/>
            <a:ext cx="4446768" cy="93871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MT" sz="1100" u="none" cap="none" strike="noStrike">
                <a:solidFill>
                  <a:schemeClr val="lt2"/>
                </a:solidFill>
                <a:latin typeface="Trebuchet MS"/>
                <a:ea typeface="Trebuchet MS"/>
                <a:cs typeface="Trebuchet MS"/>
                <a:sym typeface="Trebuchet MS"/>
              </a:rPr>
              <a:t>where:</a:t>
            </a:r>
            <a:endParaRPr/>
          </a:p>
          <a:p>
            <a:pPr indent="0" lvl="0" marL="0" marR="0" rtl="0" algn="l">
              <a:lnSpc>
                <a:spcPct val="100000"/>
              </a:lnSpc>
              <a:spcBef>
                <a:spcPts val="0"/>
              </a:spcBef>
              <a:spcAft>
                <a:spcPts val="0"/>
              </a:spcAft>
              <a:buNone/>
            </a:pPr>
            <a:r>
              <a:rPr b="0" i="0" lang="en-MT" sz="1100" u="none" cap="none" strike="noStrike">
                <a:solidFill>
                  <a:schemeClr val="lt2"/>
                </a:solidFill>
                <a:latin typeface="Trebuchet MS"/>
                <a:ea typeface="Trebuchet MS"/>
                <a:cs typeface="Trebuchet MS"/>
                <a:sym typeface="Trebuchet MS"/>
              </a:rPr>
              <a:t>Xi: value of the indicator</a:t>
            </a:r>
            <a:endParaRPr/>
          </a:p>
          <a:p>
            <a:pPr indent="0" lvl="0" marL="0" marR="0" rtl="0" algn="l">
              <a:lnSpc>
                <a:spcPct val="100000"/>
              </a:lnSpc>
              <a:spcBef>
                <a:spcPts val="0"/>
              </a:spcBef>
              <a:spcAft>
                <a:spcPts val="0"/>
              </a:spcAft>
              <a:buNone/>
            </a:pPr>
            <a:r>
              <a:rPr b="0" i="0" lang="en-MT" sz="1100" u="none" cap="none" strike="noStrike">
                <a:solidFill>
                  <a:schemeClr val="lt2"/>
                </a:solidFill>
                <a:latin typeface="Trebuchet MS"/>
                <a:ea typeface="Trebuchet MS"/>
                <a:cs typeface="Trebuchet MS"/>
                <a:sym typeface="Trebuchet MS"/>
              </a:rPr>
              <a:t>Xmin = optimal indicator’s value (corresponding to score 0)</a:t>
            </a:r>
            <a:endParaRPr/>
          </a:p>
          <a:p>
            <a:pPr indent="0" lvl="0" marL="0" marR="0" rtl="0" algn="l">
              <a:lnSpc>
                <a:spcPct val="100000"/>
              </a:lnSpc>
              <a:spcBef>
                <a:spcPts val="0"/>
              </a:spcBef>
              <a:spcAft>
                <a:spcPts val="0"/>
              </a:spcAft>
              <a:buNone/>
            </a:pPr>
            <a:r>
              <a:rPr b="0" i="0" lang="en-MT" sz="1100" u="none" cap="none" strike="noStrike">
                <a:solidFill>
                  <a:schemeClr val="lt2"/>
                </a:solidFill>
                <a:latin typeface="Trebuchet MS"/>
                <a:ea typeface="Trebuchet MS"/>
                <a:cs typeface="Trebuchet MS"/>
                <a:sym typeface="Trebuchet MS"/>
              </a:rPr>
              <a:t>Xmax = critical indicator’s value (corresponding to score 1)</a:t>
            </a:r>
            <a:endParaRPr/>
          </a:p>
          <a:p>
            <a:pPr indent="0" lvl="0" marL="0" marR="0" rtl="0" algn="l">
              <a:lnSpc>
                <a:spcPct val="100000"/>
              </a:lnSpc>
              <a:spcBef>
                <a:spcPts val="0"/>
              </a:spcBef>
              <a:spcAft>
                <a:spcPts val="0"/>
              </a:spcAft>
              <a:buNone/>
            </a:pPr>
            <a:r>
              <a:t/>
            </a:r>
            <a:endParaRPr b="0" i="0" sz="1100" u="none" cap="none" strike="noStrike">
              <a:solidFill>
                <a:schemeClr val="lt2"/>
              </a:solidFill>
              <a:latin typeface="Trebuchet MS"/>
              <a:ea typeface="Trebuchet MS"/>
              <a:cs typeface="Trebuchet MS"/>
              <a:sym typeface="Trebuchet MS"/>
            </a:endParaRPr>
          </a:p>
        </p:txBody>
      </p:sp>
      <p:pic>
        <p:nvPicPr>
          <p:cNvPr id="373" name="Google Shape;373;p75"/>
          <p:cNvPicPr preferRelativeResize="0"/>
          <p:nvPr/>
        </p:nvPicPr>
        <p:blipFill rotWithShape="1">
          <a:blip r:embed="rId3">
            <a:alphaModFix/>
          </a:blip>
          <a:srcRect b="0" l="0" r="0" t="0"/>
          <a:stretch/>
        </p:blipFill>
        <p:spPr>
          <a:xfrm>
            <a:off x="889412" y="2699080"/>
            <a:ext cx="3093988" cy="1287892"/>
          </a:xfrm>
          <a:prstGeom prst="rect">
            <a:avLst/>
          </a:prstGeom>
          <a:noFill/>
          <a:ln>
            <a:noFill/>
          </a:ln>
        </p:spPr>
      </p:pic>
      <p:sp>
        <p:nvSpPr>
          <p:cNvPr id="374" name="Google Shape;374;p75"/>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76"/>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80" name="Google Shape;380;p76"/>
          <p:cNvSpPr/>
          <p:nvPr/>
        </p:nvSpPr>
        <p:spPr>
          <a:xfrm>
            <a:off x="53340" y="53340"/>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81" name="Google Shape;381;p76"/>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RBE Method Assessment Process</a:t>
            </a:r>
            <a:endParaRPr>
              <a:solidFill>
                <a:schemeClr val="accent4"/>
              </a:solidFill>
            </a:endParaRPr>
          </a:p>
        </p:txBody>
      </p:sp>
      <p:sp>
        <p:nvSpPr>
          <p:cNvPr id="382" name="Google Shape;382;p76"/>
          <p:cNvSpPr txBox="1"/>
          <p:nvPr/>
        </p:nvSpPr>
        <p:spPr>
          <a:xfrm>
            <a:off x="613206" y="1355322"/>
            <a:ext cx="8013957" cy="33855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MT" sz="1600" u="none" cap="none" strike="noStrike">
                <a:solidFill>
                  <a:schemeClr val="accent4"/>
                </a:solidFill>
                <a:latin typeface="Trebuchet MS"/>
                <a:ea typeface="Trebuchet MS"/>
                <a:cs typeface="Trebuchet MS"/>
                <a:sym typeface="Trebuchet MS"/>
              </a:rPr>
              <a:t>Example: Normalisation of quantitative indicators</a:t>
            </a:r>
            <a:endParaRPr/>
          </a:p>
        </p:txBody>
      </p:sp>
      <p:sp>
        <p:nvSpPr>
          <p:cNvPr id="383" name="Google Shape;383;p76"/>
          <p:cNvSpPr txBox="1"/>
          <p:nvPr/>
        </p:nvSpPr>
        <p:spPr>
          <a:xfrm>
            <a:off x="613207" y="842615"/>
            <a:ext cx="7917586"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1800" u="none" cap="none" strike="noStrike">
                <a:solidFill>
                  <a:schemeClr val="accent4"/>
                </a:solidFill>
                <a:latin typeface="Trebuchet MS"/>
                <a:ea typeface="Trebuchet MS"/>
                <a:cs typeface="Trebuchet MS"/>
                <a:sym typeface="Trebuchet MS"/>
              </a:rPr>
              <a:t>Step 1: Calculation of the Vulnerability Value (VV) for Risk Categories</a:t>
            </a:r>
            <a:endParaRPr/>
          </a:p>
        </p:txBody>
      </p:sp>
      <p:sp>
        <p:nvSpPr>
          <p:cNvPr id="384" name="Google Shape;384;p76"/>
          <p:cNvSpPr txBox="1"/>
          <p:nvPr/>
        </p:nvSpPr>
        <p:spPr>
          <a:xfrm>
            <a:off x="613238" y="2373623"/>
            <a:ext cx="8013900" cy="2339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If the value (Xi) of the indicator of the indicator “Share of non-permeable surfaces in the area” is 85%, with the following benchmarks:</a:t>
            </a:r>
            <a:endParaRPr/>
          </a:p>
          <a:p>
            <a:pPr indent="0" lvl="0" marL="0" marR="0" rtl="0" algn="l">
              <a:lnSpc>
                <a:spcPct val="100000"/>
              </a:lnSpc>
              <a:spcBef>
                <a:spcPts val="0"/>
              </a:spcBef>
              <a:spcAft>
                <a:spcPts val="0"/>
              </a:spcAft>
              <a:buNone/>
            </a:pPr>
            <a:r>
              <a:t/>
            </a:r>
            <a:endParaRPr b="0" i="0" sz="1200" u="none" cap="none" strike="noStrike">
              <a:solidFill>
                <a:schemeClr val="lt2"/>
              </a:solidFill>
              <a:latin typeface="Trebuchet MS"/>
              <a:ea typeface="Trebuchet MS"/>
              <a:cs typeface="Trebuchet MS"/>
              <a:sym typeface="Trebuchet MS"/>
            </a:endParaRPr>
          </a:p>
          <a:p>
            <a:pPr indent="0" lvl="0" marL="0" marR="0" rtl="0" algn="l">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-Xmin (optimal performance) = 50 %, benchmark associated to score 0</a:t>
            </a:r>
            <a:endParaRPr/>
          </a:p>
          <a:p>
            <a:pPr indent="0" lvl="0" marL="0" marR="0" rtl="0" algn="l">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-Xmax (critical performance) = 100 %, benchmark associated to score 1</a:t>
            </a:r>
            <a:endParaRPr/>
          </a:p>
          <a:p>
            <a:pPr indent="0" lvl="0" marL="0" marR="0" rtl="0" algn="l">
              <a:lnSpc>
                <a:spcPct val="100000"/>
              </a:lnSpc>
              <a:spcBef>
                <a:spcPts val="0"/>
              </a:spcBef>
              <a:spcAft>
                <a:spcPts val="0"/>
              </a:spcAft>
              <a:buNone/>
            </a:pPr>
            <a:r>
              <a:t/>
            </a:r>
            <a:endParaRPr b="0" i="0" sz="1200" u="none" cap="none" strike="noStrike">
              <a:solidFill>
                <a:schemeClr val="lt2"/>
              </a:solidFill>
              <a:latin typeface="Trebuchet MS"/>
              <a:ea typeface="Trebuchet MS"/>
              <a:cs typeface="Trebuchet MS"/>
              <a:sym typeface="Trebuchet MS"/>
            </a:endParaRPr>
          </a:p>
          <a:p>
            <a:pPr indent="0" lvl="0" marL="0" marR="0" rtl="0" algn="l">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The resulting normalised value will be: Xnorm = 0,7 (rather negative)</a:t>
            </a:r>
            <a:endParaRPr/>
          </a:p>
          <a:p>
            <a:pPr indent="0" lvl="0" marL="0" marR="0" rtl="0" algn="l">
              <a:lnSpc>
                <a:spcPct val="100000"/>
              </a:lnSpc>
              <a:spcBef>
                <a:spcPts val="0"/>
              </a:spcBef>
              <a:spcAft>
                <a:spcPts val="0"/>
              </a:spcAft>
              <a:buNone/>
            </a:pPr>
            <a:r>
              <a:t/>
            </a:r>
            <a:endParaRPr b="0" i="0" sz="1200" u="none" cap="none" strike="noStrike">
              <a:solidFill>
                <a:schemeClr val="lt2"/>
              </a:solidFill>
              <a:latin typeface="Trebuchet MS"/>
              <a:ea typeface="Trebuchet MS"/>
              <a:cs typeface="Trebuchet MS"/>
              <a:sym typeface="Trebuchet MS"/>
            </a:endParaRPr>
          </a:p>
          <a:p>
            <a:pPr indent="0" lvl="0" marL="0" marR="0" rtl="0" algn="l">
              <a:lnSpc>
                <a:spcPct val="100000"/>
              </a:lnSpc>
              <a:spcBef>
                <a:spcPts val="0"/>
              </a:spcBef>
              <a:spcAft>
                <a:spcPts val="0"/>
              </a:spcAft>
              <a:buNone/>
            </a:pPr>
            <a:r>
              <a:t/>
            </a:r>
            <a:endParaRPr b="0" i="0" sz="1200" u="none" cap="none" strike="noStrike">
              <a:solidFill>
                <a:schemeClr val="lt2"/>
              </a:solidFill>
              <a:latin typeface="Trebuchet MS"/>
              <a:ea typeface="Trebuchet MS"/>
              <a:cs typeface="Trebuchet MS"/>
              <a:sym typeface="Trebuchet MS"/>
            </a:endParaRPr>
          </a:p>
          <a:p>
            <a:pPr indent="0" lvl="0" marL="0" marR="0" rtl="0" algn="l">
              <a:lnSpc>
                <a:spcPct val="100000"/>
              </a:lnSpc>
              <a:spcBef>
                <a:spcPts val="0"/>
              </a:spcBef>
              <a:spcAft>
                <a:spcPts val="0"/>
              </a:spcAft>
              <a:buNone/>
            </a:pPr>
            <a:r>
              <a:t/>
            </a:r>
            <a:endParaRPr b="0" i="0" sz="1200" u="none" cap="none" strike="noStrike">
              <a:solidFill>
                <a:schemeClr val="lt2"/>
              </a:solidFill>
              <a:latin typeface="Trebuchet MS"/>
              <a:ea typeface="Trebuchet MS"/>
              <a:cs typeface="Trebuchet MS"/>
              <a:sym typeface="Trebuchet MS"/>
            </a:endParaRPr>
          </a:p>
          <a:p>
            <a:pPr indent="0" lvl="0" marL="0" marR="0" rtl="0" algn="l">
              <a:lnSpc>
                <a:spcPct val="100000"/>
              </a:lnSpc>
              <a:spcBef>
                <a:spcPts val="0"/>
              </a:spcBef>
              <a:spcAft>
                <a:spcPts val="0"/>
              </a:spcAft>
              <a:buNone/>
            </a:pPr>
            <a:r>
              <a:t/>
            </a:r>
            <a:endParaRPr/>
          </a:p>
          <a:p>
            <a:pPr indent="0" lvl="0" marL="0" marR="0" rtl="0" algn="l">
              <a:lnSpc>
                <a:spcPct val="100000"/>
              </a:lnSpc>
              <a:spcBef>
                <a:spcPts val="0"/>
              </a:spcBef>
              <a:spcAft>
                <a:spcPts val="0"/>
              </a:spcAft>
              <a:buNone/>
            </a:pPr>
            <a:r>
              <a:t/>
            </a:r>
            <a:endParaRPr b="0" i="0" sz="1200" u="none" cap="none" strike="noStrike">
              <a:solidFill>
                <a:schemeClr val="lt2"/>
              </a:solidFill>
              <a:latin typeface="Trebuchet MS"/>
              <a:ea typeface="Trebuchet MS"/>
              <a:cs typeface="Trebuchet MS"/>
              <a:sym typeface="Trebuchet MS"/>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77"/>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RBE Method Assessment Process</a:t>
            </a:r>
            <a:endParaRPr>
              <a:solidFill>
                <a:schemeClr val="accent4"/>
              </a:solidFill>
            </a:endParaRPr>
          </a:p>
        </p:txBody>
      </p:sp>
      <p:sp>
        <p:nvSpPr>
          <p:cNvPr id="390" name="Google Shape;390;p77"/>
          <p:cNvSpPr txBox="1"/>
          <p:nvPr/>
        </p:nvSpPr>
        <p:spPr>
          <a:xfrm>
            <a:off x="613207" y="1372131"/>
            <a:ext cx="8013957" cy="27699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MT" sz="1200" u="none" cap="none" strike="noStrike">
                <a:solidFill>
                  <a:schemeClr val="accent4"/>
                </a:solidFill>
                <a:latin typeface="Trebuchet MS"/>
                <a:ea typeface="Trebuchet MS"/>
                <a:cs typeface="Trebuchet MS"/>
                <a:sym typeface="Trebuchet MS"/>
              </a:rPr>
              <a:t>-Normalisation of qualitative indicators</a:t>
            </a:r>
            <a:endParaRPr/>
          </a:p>
        </p:txBody>
      </p:sp>
      <p:sp>
        <p:nvSpPr>
          <p:cNvPr id="391" name="Google Shape;391;p77"/>
          <p:cNvSpPr txBox="1"/>
          <p:nvPr/>
        </p:nvSpPr>
        <p:spPr>
          <a:xfrm>
            <a:off x="613207" y="835631"/>
            <a:ext cx="7917586"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1800" u="none" cap="none" strike="noStrike">
                <a:solidFill>
                  <a:schemeClr val="accent4"/>
                </a:solidFill>
                <a:latin typeface="Trebuchet MS"/>
                <a:ea typeface="Trebuchet MS"/>
                <a:cs typeface="Trebuchet MS"/>
                <a:sym typeface="Trebuchet MS"/>
              </a:rPr>
              <a:t>Step 1: Calculation of the Vulnerability Value (VV) for Risk Categories</a:t>
            </a:r>
            <a:endParaRPr/>
          </a:p>
        </p:txBody>
      </p:sp>
      <p:sp>
        <p:nvSpPr>
          <p:cNvPr id="392" name="Google Shape;392;p77"/>
          <p:cNvSpPr txBox="1"/>
          <p:nvPr/>
        </p:nvSpPr>
        <p:spPr>
          <a:xfrm>
            <a:off x="613206" y="1723965"/>
            <a:ext cx="8013957"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Qualitative indicators specified by categorical values (scenarios) are normalised using a five-level rating scheme</a:t>
            </a:r>
            <a:endParaRPr/>
          </a:p>
          <a:p>
            <a:pPr indent="0" lvl="0" marL="0" marR="0" rtl="0" algn="l">
              <a:lnSpc>
                <a:spcPct val="100000"/>
              </a:lnSpc>
              <a:spcBef>
                <a:spcPts val="0"/>
              </a:spcBef>
              <a:spcAft>
                <a:spcPts val="0"/>
              </a:spcAft>
              <a:buNone/>
            </a:pPr>
            <a:r>
              <a:t/>
            </a:r>
            <a:endParaRPr b="0" i="0" sz="1200" u="none" cap="none" strike="noStrike">
              <a:solidFill>
                <a:schemeClr val="lt2"/>
              </a:solidFill>
              <a:latin typeface="Trebuchet MS"/>
              <a:ea typeface="Trebuchet MS"/>
              <a:cs typeface="Trebuchet MS"/>
              <a:sym typeface="Trebuchet MS"/>
            </a:endParaRPr>
          </a:p>
        </p:txBody>
      </p:sp>
      <p:sp>
        <p:nvSpPr>
          <p:cNvPr id="393" name="Google Shape;393;p77"/>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94" name="Google Shape;394;p77"/>
          <p:cNvSpPr/>
          <p:nvPr/>
        </p:nvSpPr>
        <p:spPr>
          <a:xfrm>
            <a:off x="53340" y="53340"/>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graphicFrame>
        <p:nvGraphicFramePr>
          <p:cNvPr id="395" name="Google Shape;395;p77"/>
          <p:cNvGraphicFramePr/>
          <p:nvPr/>
        </p:nvGraphicFramePr>
        <p:xfrm>
          <a:off x="1834800" y="2571750"/>
          <a:ext cx="3000000" cy="3000000"/>
        </p:xfrm>
        <a:graphic>
          <a:graphicData uri="http://schemas.openxmlformats.org/drawingml/2006/table">
            <a:tbl>
              <a:tblPr bandRow="1" firstRow="1">
                <a:noFill/>
                <a:tableStyleId>{42E7B830-7CBE-4B2C-853D-6A997F0AB203}</a:tableStyleId>
              </a:tblPr>
              <a:tblGrid>
                <a:gridCol w="1676800"/>
                <a:gridCol w="3797600"/>
              </a:tblGrid>
              <a:tr h="333025">
                <a:tc>
                  <a:txBody>
                    <a:bodyPr/>
                    <a:lstStyle/>
                    <a:p>
                      <a:pPr indent="0" lvl="0" marL="0" marR="0" rtl="0" algn="ctr">
                        <a:lnSpc>
                          <a:spcPct val="100000"/>
                        </a:lnSpc>
                        <a:spcBef>
                          <a:spcPts val="0"/>
                        </a:spcBef>
                        <a:spcAft>
                          <a:spcPts val="0"/>
                        </a:spcAft>
                        <a:buNone/>
                      </a:pPr>
                      <a:r>
                        <a:rPr lang="en-MT" sz="1000" u="none" cap="none" strike="noStrike">
                          <a:solidFill>
                            <a:schemeClr val="lt1"/>
                          </a:solidFill>
                          <a:latin typeface="Trebuchet MS"/>
                          <a:ea typeface="Trebuchet MS"/>
                          <a:cs typeface="Trebuchet MS"/>
                          <a:sym typeface="Trebuchet MS"/>
                        </a:rPr>
                        <a:t>Normalisation values</a:t>
                      </a:r>
                      <a:endParaRPr/>
                    </a:p>
                  </a:txBody>
                  <a:tcPr marT="41050" marB="41050" marR="82125" marL="82125"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2"/>
                    </a:solidFill>
                  </a:tcPr>
                </a:tc>
                <a:tc>
                  <a:txBody>
                    <a:bodyPr/>
                    <a:lstStyle/>
                    <a:p>
                      <a:pPr indent="0" lvl="0" marL="0" marR="0" rtl="0" algn="ctr">
                        <a:lnSpc>
                          <a:spcPct val="100000"/>
                        </a:lnSpc>
                        <a:spcBef>
                          <a:spcPts val="0"/>
                        </a:spcBef>
                        <a:spcAft>
                          <a:spcPts val="0"/>
                        </a:spcAft>
                        <a:buNone/>
                      </a:pPr>
                      <a:r>
                        <a:rPr lang="en-MT" sz="1000" u="none" cap="none" strike="noStrike">
                          <a:solidFill>
                            <a:schemeClr val="lt1"/>
                          </a:solidFill>
                          <a:latin typeface="Trebuchet MS"/>
                          <a:ea typeface="Trebuchet MS"/>
                          <a:cs typeface="Trebuchet MS"/>
                          <a:sym typeface="Trebuchet MS"/>
                        </a:rPr>
                        <a:t>Description</a:t>
                      </a:r>
                      <a:endParaRPr/>
                    </a:p>
                  </a:txBody>
                  <a:tcPr marT="41050" marB="41050" marR="82125" marL="82125"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2"/>
                    </a:solidFill>
                  </a:tcPr>
                </a:tc>
              </a:tr>
              <a:tr h="333025">
                <a:tc>
                  <a:txBody>
                    <a:bodyPr/>
                    <a:lstStyle/>
                    <a:p>
                      <a:pPr indent="0" lvl="0" marL="0" marR="0" rtl="0" algn="ctr">
                        <a:lnSpc>
                          <a:spcPct val="100000"/>
                        </a:lnSpc>
                        <a:spcBef>
                          <a:spcPts val="0"/>
                        </a:spcBef>
                        <a:spcAft>
                          <a:spcPts val="0"/>
                        </a:spcAft>
                        <a:buNone/>
                      </a:pPr>
                      <a:r>
                        <a:rPr lang="en-MT" sz="1000" u="none" cap="none" strike="noStrike">
                          <a:solidFill>
                            <a:schemeClr val="lt2"/>
                          </a:solidFill>
                          <a:latin typeface="Trebuchet MS"/>
                          <a:ea typeface="Trebuchet MS"/>
                          <a:cs typeface="Trebuchet MS"/>
                          <a:sym typeface="Trebuchet MS"/>
                        </a:rPr>
                        <a:t>0.1</a:t>
                      </a:r>
                      <a:endParaRPr/>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en-MT" sz="1000" u="none" cap="none" strike="noStrike">
                          <a:solidFill>
                            <a:schemeClr val="lt2"/>
                          </a:solidFill>
                          <a:latin typeface="Trebuchet MS"/>
                          <a:ea typeface="Trebuchet MS"/>
                          <a:cs typeface="Trebuchet MS"/>
                          <a:sym typeface="Trebuchet MS"/>
                        </a:rPr>
                        <a:t>Optimal (No improvement necessary)</a:t>
                      </a:r>
                      <a:endParaRPr/>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r>
              <a:tr h="333025">
                <a:tc>
                  <a:txBody>
                    <a:bodyPr/>
                    <a:lstStyle/>
                    <a:p>
                      <a:pPr indent="0" lvl="0" marL="0" marR="0" rtl="0" algn="ctr">
                        <a:lnSpc>
                          <a:spcPct val="100000"/>
                        </a:lnSpc>
                        <a:spcBef>
                          <a:spcPts val="0"/>
                        </a:spcBef>
                        <a:spcAft>
                          <a:spcPts val="0"/>
                        </a:spcAft>
                        <a:buNone/>
                      </a:pPr>
                      <a:r>
                        <a:rPr lang="en-MT" sz="1000" u="none" cap="none" strike="noStrike">
                          <a:solidFill>
                            <a:schemeClr val="lt2"/>
                          </a:solidFill>
                          <a:latin typeface="Trebuchet MS"/>
                          <a:ea typeface="Trebuchet MS"/>
                          <a:cs typeface="Trebuchet MS"/>
                          <a:sym typeface="Trebuchet MS"/>
                        </a:rPr>
                        <a:t>0.3</a:t>
                      </a:r>
                      <a:endParaRPr/>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en-MT" sz="1000" u="none" cap="none" strike="noStrike">
                          <a:solidFill>
                            <a:schemeClr val="lt2"/>
                          </a:solidFill>
                          <a:latin typeface="Trebuchet MS"/>
                          <a:ea typeface="Trebuchet MS"/>
                          <a:cs typeface="Trebuchet MS"/>
                          <a:sym typeface="Trebuchet MS"/>
                        </a:rPr>
                        <a:t>Rather positive</a:t>
                      </a:r>
                      <a:endParaRPr/>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r>
              <a:tr h="333025">
                <a:tc>
                  <a:txBody>
                    <a:bodyPr/>
                    <a:lstStyle/>
                    <a:p>
                      <a:pPr indent="0" lvl="0" marL="0" marR="0" rtl="0" algn="ctr">
                        <a:lnSpc>
                          <a:spcPct val="100000"/>
                        </a:lnSpc>
                        <a:spcBef>
                          <a:spcPts val="0"/>
                        </a:spcBef>
                        <a:spcAft>
                          <a:spcPts val="0"/>
                        </a:spcAft>
                        <a:buNone/>
                      </a:pPr>
                      <a:r>
                        <a:rPr lang="en-MT" sz="1000" u="none" cap="none" strike="noStrike">
                          <a:solidFill>
                            <a:schemeClr val="lt2"/>
                          </a:solidFill>
                          <a:latin typeface="Trebuchet MS"/>
                          <a:ea typeface="Trebuchet MS"/>
                          <a:cs typeface="Trebuchet MS"/>
                          <a:sym typeface="Trebuchet MS"/>
                        </a:rPr>
                        <a:t>0.5</a:t>
                      </a:r>
                      <a:endParaRPr/>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en-MT" sz="1000" u="none" cap="none" strike="noStrike">
                          <a:solidFill>
                            <a:schemeClr val="lt2"/>
                          </a:solidFill>
                          <a:latin typeface="Trebuchet MS"/>
                          <a:ea typeface="Trebuchet MS"/>
                          <a:cs typeface="Trebuchet MS"/>
                          <a:sym typeface="Trebuchet MS"/>
                        </a:rPr>
                        <a:t>Neutral</a:t>
                      </a:r>
                      <a:endParaRPr/>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r>
              <a:tr h="333025">
                <a:tc>
                  <a:txBody>
                    <a:bodyPr/>
                    <a:lstStyle/>
                    <a:p>
                      <a:pPr indent="0" lvl="0" marL="0" marR="0" rtl="0" algn="ctr">
                        <a:lnSpc>
                          <a:spcPct val="100000"/>
                        </a:lnSpc>
                        <a:spcBef>
                          <a:spcPts val="0"/>
                        </a:spcBef>
                        <a:spcAft>
                          <a:spcPts val="0"/>
                        </a:spcAft>
                        <a:buNone/>
                      </a:pPr>
                      <a:r>
                        <a:rPr lang="en-MT" sz="1000" u="none" cap="none" strike="noStrike">
                          <a:solidFill>
                            <a:schemeClr val="lt2"/>
                          </a:solidFill>
                          <a:latin typeface="Trebuchet MS"/>
                          <a:ea typeface="Trebuchet MS"/>
                          <a:cs typeface="Trebuchet MS"/>
                          <a:sym typeface="Trebuchet MS"/>
                        </a:rPr>
                        <a:t>0.7</a:t>
                      </a:r>
                      <a:endParaRPr/>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en-MT" sz="1000" u="none" cap="none" strike="noStrike">
                          <a:solidFill>
                            <a:schemeClr val="lt2"/>
                          </a:solidFill>
                          <a:latin typeface="Trebuchet MS"/>
                          <a:ea typeface="Trebuchet MS"/>
                          <a:cs typeface="Trebuchet MS"/>
                          <a:sym typeface="Trebuchet MS"/>
                        </a:rPr>
                        <a:t>Rather negative</a:t>
                      </a:r>
                      <a:endParaRPr/>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r>
              <a:tr h="333025">
                <a:tc>
                  <a:txBody>
                    <a:bodyPr/>
                    <a:lstStyle/>
                    <a:p>
                      <a:pPr indent="0" lvl="0" marL="0" marR="0" rtl="0" algn="ctr">
                        <a:lnSpc>
                          <a:spcPct val="100000"/>
                        </a:lnSpc>
                        <a:spcBef>
                          <a:spcPts val="0"/>
                        </a:spcBef>
                        <a:spcAft>
                          <a:spcPts val="0"/>
                        </a:spcAft>
                        <a:buNone/>
                      </a:pPr>
                      <a:r>
                        <a:rPr lang="en-MT" sz="1000" u="none" cap="none" strike="noStrike">
                          <a:solidFill>
                            <a:schemeClr val="lt2"/>
                          </a:solidFill>
                          <a:latin typeface="Trebuchet MS"/>
                          <a:ea typeface="Trebuchet MS"/>
                          <a:cs typeface="Trebuchet MS"/>
                          <a:sym typeface="Trebuchet MS"/>
                        </a:rPr>
                        <a:t>0.9</a:t>
                      </a:r>
                      <a:endParaRPr/>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en-MT" sz="1000" u="none" cap="none" strike="noStrike">
                          <a:solidFill>
                            <a:schemeClr val="lt2"/>
                          </a:solidFill>
                          <a:latin typeface="Trebuchet MS"/>
                          <a:ea typeface="Trebuchet MS"/>
                          <a:cs typeface="Trebuchet MS"/>
                          <a:sym typeface="Trebuchet MS"/>
                        </a:rPr>
                        <a:t>Critical (Could lead to severe consequences)</a:t>
                      </a:r>
                      <a:endParaRPr/>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78"/>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RBE Method Assessment Process</a:t>
            </a:r>
            <a:endParaRPr>
              <a:solidFill>
                <a:schemeClr val="accent4"/>
              </a:solidFill>
            </a:endParaRPr>
          </a:p>
        </p:txBody>
      </p:sp>
      <p:sp>
        <p:nvSpPr>
          <p:cNvPr id="401" name="Google Shape;401;p78"/>
          <p:cNvSpPr txBox="1"/>
          <p:nvPr/>
        </p:nvSpPr>
        <p:spPr>
          <a:xfrm>
            <a:off x="554400" y="1213402"/>
            <a:ext cx="2656800" cy="58477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MT" sz="1600" u="none" cap="none" strike="noStrike">
                <a:solidFill>
                  <a:schemeClr val="accent4"/>
                </a:solidFill>
                <a:latin typeface="Trebuchet MS"/>
                <a:ea typeface="Trebuchet MS"/>
                <a:cs typeface="Trebuchet MS"/>
                <a:sym typeface="Trebuchet MS"/>
              </a:rPr>
              <a:t>Example: Normalisation of qualitative indicators</a:t>
            </a:r>
            <a:endParaRPr/>
          </a:p>
        </p:txBody>
      </p:sp>
      <p:sp>
        <p:nvSpPr>
          <p:cNvPr id="402" name="Google Shape;402;p78"/>
          <p:cNvSpPr txBox="1"/>
          <p:nvPr/>
        </p:nvSpPr>
        <p:spPr>
          <a:xfrm>
            <a:off x="554400" y="659359"/>
            <a:ext cx="7917586"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1800" u="none" cap="none" strike="noStrike">
                <a:solidFill>
                  <a:schemeClr val="accent4"/>
                </a:solidFill>
                <a:latin typeface="Trebuchet MS"/>
                <a:ea typeface="Trebuchet MS"/>
                <a:cs typeface="Trebuchet MS"/>
                <a:sym typeface="Trebuchet MS"/>
              </a:rPr>
              <a:t>Step 1: Calculation of the Vulnerability Value (VV) for Risk Categories</a:t>
            </a:r>
            <a:endParaRPr/>
          </a:p>
        </p:txBody>
      </p:sp>
      <p:sp>
        <p:nvSpPr>
          <p:cNvPr id="403" name="Google Shape;403;p78"/>
          <p:cNvSpPr txBox="1"/>
          <p:nvPr/>
        </p:nvSpPr>
        <p:spPr>
          <a:xfrm>
            <a:off x="554400" y="1980686"/>
            <a:ext cx="2735271" cy="193899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The Table shows the normalised values in relation to the scenarios of the qualitative indicator “Quality of the urban governance”.</a:t>
            </a:r>
            <a:endParaRPr/>
          </a:p>
          <a:p>
            <a:pPr indent="0" lvl="0" marL="0" marR="0" rtl="0" algn="just">
              <a:lnSpc>
                <a:spcPct val="100000"/>
              </a:lnSpc>
              <a:spcBef>
                <a:spcPts val="0"/>
              </a:spcBef>
              <a:spcAft>
                <a:spcPts val="0"/>
              </a:spcAft>
              <a:buNone/>
            </a:pPr>
            <a:r>
              <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During the normalisation phase, the scenario that reflects the actual situation has to be selected and the relative score assigned to the indicator</a:t>
            </a:r>
            <a:endParaRPr/>
          </a:p>
        </p:txBody>
      </p:sp>
      <p:sp>
        <p:nvSpPr>
          <p:cNvPr id="404" name="Google Shape;404;p78"/>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05" name="Google Shape;405;p78"/>
          <p:cNvSpPr/>
          <p:nvPr/>
        </p:nvSpPr>
        <p:spPr>
          <a:xfrm>
            <a:off x="53340" y="53340"/>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graphicFrame>
        <p:nvGraphicFramePr>
          <p:cNvPr id="406" name="Google Shape;406;p78"/>
          <p:cNvGraphicFramePr/>
          <p:nvPr/>
        </p:nvGraphicFramePr>
        <p:xfrm>
          <a:off x="3638608" y="1334359"/>
          <a:ext cx="3000000" cy="3000000"/>
        </p:xfrm>
        <a:graphic>
          <a:graphicData uri="http://schemas.openxmlformats.org/drawingml/2006/table">
            <a:tbl>
              <a:tblPr bandRow="1" firstRow="1">
                <a:noFill/>
                <a:tableStyleId>{42E7B830-7CBE-4B2C-853D-6A997F0AB203}</a:tableStyleId>
              </a:tblPr>
              <a:tblGrid>
                <a:gridCol w="721525"/>
                <a:gridCol w="871200"/>
                <a:gridCol w="3254400"/>
              </a:tblGrid>
              <a:tr h="360550">
                <a:tc>
                  <a:txBody>
                    <a:bodyPr/>
                    <a:lstStyle/>
                    <a:p>
                      <a:pPr indent="0" lvl="0" marL="0" marR="0" rtl="0" algn="ctr">
                        <a:lnSpc>
                          <a:spcPct val="100000"/>
                        </a:lnSpc>
                        <a:spcBef>
                          <a:spcPts val="0"/>
                        </a:spcBef>
                        <a:spcAft>
                          <a:spcPts val="0"/>
                        </a:spcAft>
                        <a:buNone/>
                      </a:pPr>
                      <a:r>
                        <a:rPr lang="en-MT" sz="700" u="none" cap="none" strike="noStrike">
                          <a:solidFill>
                            <a:schemeClr val="lt1"/>
                          </a:solidFill>
                          <a:latin typeface="Trebuchet MS"/>
                          <a:ea typeface="Trebuchet MS"/>
                          <a:cs typeface="Trebuchet MS"/>
                          <a:sym typeface="Trebuchet MS"/>
                        </a:rPr>
                        <a:t>Normalisation values</a:t>
                      </a:r>
                      <a:endParaRPr/>
                    </a:p>
                  </a:txBody>
                  <a:tcPr marT="41050" marB="41050" marR="82125" marL="82125"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2"/>
                    </a:solidFill>
                  </a:tcPr>
                </a:tc>
                <a:tc>
                  <a:txBody>
                    <a:bodyPr/>
                    <a:lstStyle/>
                    <a:p>
                      <a:pPr indent="0" lvl="0" marL="0" marR="0" rtl="0" algn="ctr">
                        <a:lnSpc>
                          <a:spcPct val="100000"/>
                        </a:lnSpc>
                        <a:spcBef>
                          <a:spcPts val="0"/>
                        </a:spcBef>
                        <a:spcAft>
                          <a:spcPts val="0"/>
                        </a:spcAft>
                        <a:buNone/>
                      </a:pPr>
                      <a:r>
                        <a:rPr lang="en-MT" sz="800" u="none" cap="none" strike="noStrike">
                          <a:solidFill>
                            <a:schemeClr val="lt1"/>
                          </a:solidFill>
                          <a:latin typeface="Trebuchet MS"/>
                          <a:ea typeface="Trebuchet MS"/>
                          <a:cs typeface="Trebuchet MS"/>
                          <a:sym typeface="Trebuchet MS"/>
                        </a:rPr>
                        <a:t>Description</a:t>
                      </a:r>
                      <a:endParaRPr/>
                    </a:p>
                  </a:txBody>
                  <a:tcPr marT="41050" marB="41050" marR="82125" marL="82125"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2"/>
                    </a:solidFill>
                  </a:tcPr>
                </a:tc>
                <a:tc>
                  <a:txBody>
                    <a:bodyPr/>
                    <a:lstStyle/>
                    <a:p>
                      <a:pPr indent="0" lvl="0" marL="0" marR="0" rtl="0" algn="ctr">
                        <a:lnSpc>
                          <a:spcPct val="100000"/>
                        </a:lnSpc>
                        <a:spcBef>
                          <a:spcPts val="0"/>
                        </a:spcBef>
                        <a:spcAft>
                          <a:spcPts val="0"/>
                        </a:spcAft>
                        <a:buNone/>
                      </a:pPr>
                      <a:r>
                        <a:rPr lang="en-MT" sz="800" u="none" cap="none" strike="noStrike">
                          <a:solidFill>
                            <a:schemeClr val="lt1"/>
                          </a:solidFill>
                          <a:latin typeface="Trebuchet MS"/>
                          <a:ea typeface="Trebuchet MS"/>
                          <a:cs typeface="Trebuchet MS"/>
                          <a:sym typeface="Trebuchet MS"/>
                        </a:rPr>
                        <a:t>Scenario</a:t>
                      </a:r>
                      <a:endParaRPr/>
                    </a:p>
                  </a:txBody>
                  <a:tcPr marT="41050" marB="41050" marR="82125" marL="82125"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2"/>
                    </a:solidFill>
                  </a:tcPr>
                </a:tc>
              </a:tr>
              <a:tr h="599500">
                <a:tc>
                  <a:txBody>
                    <a:bodyPr/>
                    <a:lstStyle/>
                    <a:p>
                      <a:pPr indent="0" lvl="0" marL="0" marR="0" rtl="0" algn="ctr">
                        <a:lnSpc>
                          <a:spcPct val="100000"/>
                        </a:lnSpc>
                        <a:spcBef>
                          <a:spcPts val="0"/>
                        </a:spcBef>
                        <a:spcAft>
                          <a:spcPts val="0"/>
                        </a:spcAft>
                        <a:buNone/>
                      </a:pPr>
                      <a:r>
                        <a:rPr b="1" lang="en-MT" sz="800" u="none" cap="none" strike="noStrike">
                          <a:solidFill>
                            <a:schemeClr val="lt2"/>
                          </a:solidFill>
                          <a:latin typeface="Trebuchet MS"/>
                          <a:ea typeface="Trebuchet MS"/>
                          <a:cs typeface="Trebuchet MS"/>
                          <a:sym typeface="Trebuchet MS"/>
                        </a:rPr>
                        <a:t>0.1</a:t>
                      </a:r>
                      <a:endParaRPr/>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lang="en-MT" sz="800" u="none" cap="none" strike="noStrike">
                          <a:solidFill>
                            <a:schemeClr val="lt2"/>
                          </a:solidFill>
                          <a:latin typeface="Trebuchet MS"/>
                          <a:ea typeface="Trebuchet MS"/>
                          <a:cs typeface="Trebuchet MS"/>
                          <a:sym typeface="Trebuchet MS"/>
                        </a:rPr>
                        <a:t>Optimal (No improvement necessary)</a:t>
                      </a:r>
                      <a:endParaRPr/>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just">
                        <a:lnSpc>
                          <a:spcPct val="100000"/>
                        </a:lnSpc>
                        <a:spcBef>
                          <a:spcPts val="0"/>
                        </a:spcBef>
                        <a:spcAft>
                          <a:spcPts val="0"/>
                        </a:spcAft>
                        <a:buNone/>
                      </a:pPr>
                      <a:r>
                        <a:rPr lang="en-MT" sz="800" u="none" cap="none" strike="noStrike">
                          <a:solidFill>
                            <a:schemeClr val="lt2"/>
                          </a:solidFill>
                          <a:latin typeface="Trebuchet MS"/>
                          <a:ea typeface="Trebuchet MS"/>
                          <a:cs typeface="Trebuchet MS"/>
                          <a:sym typeface="Trebuchet MS"/>
                        </a:rPr>
                        <a:t>Exemplary climate governance, with a consolidated and inclusive adaptation strategy integrated into all urban policies. High collaboration between institutions, citizens, private organizations, and the scientific community. </a:t>
                      </a:r>
                      <a:endParaRPr/>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r>
              <a:tr h="538925">
                <a:tc>
                  <a:txBody>
                    <a:bodyPr/>
                    <a:lstStyle/>
                    <a:p>
                      <a:pPr indent="0" lvl="0" marL="0" marR="0" rtl="0" algn="ctr">
                        <a:lnSpc>
                          <a:spcPct val="100000"/>
                        </a:lnSpc>
                        <a:spcBef>
                          <a:spcPts val="0"/>
                        </a:spcBef>
                        <a:spcAft>
                          <a:spcPts val="0"/>
                        </a:spcAft>
                        <a:buNone/>
                      </a:pPr>
                      <a:r>
                        <a:rPr b="1" lang="en-MT" sz="800" u="none" cap="none" strike="noStrike">
                          <a:solidFill>
                            <a:schemeClr val="lt2"/>
                          </a:solidFill>
                          <a:latin typeface="Trebuchet MS"/>
                          <a:ea typeface="Trebuchet MS"/>
                          <a:cs typeface="Trebuchet MS"/>
                          <a:sym typeface="Trebuchet MS"/>
                        </a:rPr>
                        <a:t>0.3</a:t>
                      </a:r>
                      <a:endParaRPr/>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lang="en-MT" sz="800" u="none" cap="none" strike="noStrike">
                          <a:solidFill>
                            <a:schemeClr val="lt2"/>
                          </a:solidFill>
                          <a:latin typeface="Trebuchet MS"/>
                          <a:ea typeface="Trebuchet MS"/>
                          <a:cs typeface="Trebuchet MS"/>
                          <a:sym typeface="Trebuchet MS"/>
                        </a:rPr>
                        <a:t>Rather positive</a:t>
                      </a:r>
                      <a:endParaRPr/>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just">
                        <a:lnSpc>
                          <a:spcPct val="100000"/>
                        </a:lnSpc>
                        <a:spcBef>
                          <a:spcPts val="0"/>
                        </a:spcBef>
                        <a:spcAft>
                          <a:spcPts val="0"/>
                        </a:spcAft>
                        <a:buNone/>
                      </a:pPr>
                      <a:r>
                        <a:rPr lang="en-MT" sz="800" u="none" cap="none" strike="noStrike">
                          <a:solidFill>
                            <a:schemeClr val="lt2"/>
                          </a:solidFill>
                          <a:latin typeface="Trebuchet MS"/>
                          <a:ea typeface="Trebuchet MS"/>
                          <a:cs typeface="Trebuchet MS"/>
                          <a:sym typeface="Trebuchet MS"/>
                        </a:rPr>
                        <a:t>Well-organized and integrated climate governance in urban planning processes. Strong coordination between all departments and stakeholders. Active participation from the community and stakeholders in planning and implementing adaptation strategies. </a:t>
                      </a:r>
                      <a:endParaRPr/>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r>
              <a:tr h="538925">
                <a:tc>
                  <a:txBody>
                    <a:bodyPr/>
                    <a:lstStyle/>
                    <a:p>
                      <a:pPr indent="0" lvl="0" marL="0" marR="0" rtl="0" algn="ctr">
                        <a:lnSpc>
                          <a:spcPct val="100000"/>
                        </a:lnSpc>
                        <a:spcBef>
                          <a:spcPts val="0"/>
                        </a:spcBef>
                        <a:spcAft>
                          <a:spcPts val="0"/>
                        </a:spcAft>
                        <a:buNone/>
                      </a:pPr>
                      <a:r>
                        <a:rPr b="1" lang="en-MT" sz="800" u="none" cap="none" strike="noStrike">
                          <a:solidFill>
                            <a:schemeClr val="lt2"/>
                          </a:solidFill>
                          <a:latin typeface="Trebuchet MS"/>
                          <a:ea typeface="Trebuchet MS"/>
                          <a:cs typeface="Trebuchet MS"/>
                          <a:sym typeface="Trebuchet MS"/>
                        </a:rPr>
                        <a:t>0.5</a:t>
                      </a:r>
                      <a:endParaRPr/>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lang="en-MT" sz="800" u="none" cap="none" strike="noStrike">
                          <a:solidFill>
                            <a:schemeClr val="lt2"/>
                          </a:solidFill>
                          <a:latin typeface="Trebuchet MS"/>
                          <a:ea typeface="Trebuchet MS"/>
                          <a:cs typeface="Trebuchet MS"/>
                          <a:sym typeface="Trebuchet MS"/>
                        </a:rPr>
                        <a:t>Neutral</a:t>
                      </a:r>
                      <a:endParaRPr/>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just">
                        <a:lnSpc>
                          <a:spcPct val="100000"/>
                        </a:lnSpc>
                        <a:spcBef>
                          <a:spcPts val="0"/>
                        </a:spcBef>
                        <a:spcAft>
                          <a:spcPts val="0"/>
                        </a:spcAft>
                        <a:buNone/>
                      </a:pPr>
                      <a:r>
                        <a:rPr lang="en-MT" sz="800" u="none" cap="none" strike="noStrike">
                          <a:solidFill>
                            <a:schemeClr val="lt2"/>
                          </a:solidFill>
                          <a:latin typeface="Trebuchet MS"/>
                          <a:ea typeface="Trebuchet MS"/>
                          <a:cs typeface="Trebuchet MS"/>
                          <a:sym typeface="Trebuchet MS"/>
                        </a:rPr>
                        <a:t>Climate plans are present and implemented with a decent level of coordination. Collaboration between different entities exists, but some critical sectors remain neglected. Community and stakeholder involvement occurs only in certain decisions. </a:t>
                      </a:r>
                      <a:endParaRPr/>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r>
              <a:tr h="530950">
                <a:tc>
                  <a:txBody>
                    <a:bodyPr/>
                    <a:lstStyle/>
                    <a:p>
                      <a:pPr indent="0" lvl="0" marL="0" marR="0" rtl="0" algn="ctr">
                        <a:lnSpc>
                          <a:spcPct val="100000"/>
                        </a:lnSpc>
                        <a:spcBef>
                          <a:spcPts val="0"/>
                        </a:spcBef>
                        <a:spcAft>
                          <a:spcPts val="0"/>
                        </a:spcAft>
                        <a:buNone/>
                      </a:pPr>
                      <a:r>
                        <a:rPr b="1" lang="en-MT" sz="800" u="none" cap="none" strike="noStrike">
                          <a:solidFill>
                            <a:schemeClr val="lt2"/>
                          </a:solidFill>
                          <a:latin typeface="Trebuchet MS"/>
                          <a:ea typeface="Trebuchet MS"/>
                          <a:cs typeface="Trebuchet MS"/>
                          <a:sym typeface="Trebuchet MS"/>
                        </a:rPr>
                        <a:t>0.7</a:t>
                      </a:r>
                      <a:endParaRPr/>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lang="en-MT" sz="800" u="none" cap="none" strike="noStrike">
                          <a:solidFill>
                            <a:schemeClr val="lt2"/>
                          </a:solidFill>
                          <a:latin typeface="Trebuchet MS"/>
                          <a:ea typeface="Trebuchet MS"/>
                          <a:cs typeface="Trebuchet MS"/>
                          <a:sym typeface="Trebuchet MS"/>
                        </a:rPr>
                        <a:t>Rather negative</a:t>
                      </a:r>
                      <a:endParaRPr/>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just">
                        <a:lnSpc>
                          <a:spcPct val="100000"/>
                        </a:lnSpc>
                        <a:spcBef>
                          <a:spcPts val="0"/>
                        </a:spcBef>
                        <a:spcAft>
                          <a:spcPts val="0"/>
                        </a:spcAft>
                        <a:buNone/>
                      </a:pPr>
                      <a:r>
                        <a:rPr lang="en-MT" sz="800" u="none" cap="none" strike="noStrike">
                          <a:solidFill>
                            <a:schemeClr val="lt2"/>
                          </a:solidFill>
                          <a:latin typeface="Trebuchet MS"/>
                          <a:ea typeface="Trebuchet MS"/>
                          <a:cs typeface="Trebuchet MS"/>
                          <a:sym typeface="Trebuchet MS"/>
                        </a:rPr>
                        <a:t>Formal climate plans exist, but with poor coordination between various departments and stakeholders. Little clarity on who is responsible for managing climate risks. Limited or absent community and stakeholder involvement. </a:t>
                      </a:r>
                      <a:endParaRPr/>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r>
              <a:tr h="501025">
                <a:tc>
                  <a:txBody>
                    <a:bodyPr/>
                    <a:lstStyle/>
                    <a:p>
                      <a:pPr indent="0" lvl="0" marL="0" marR="0" rtl="0" algn="ctr">
                        <a:lnSpc>
                          <a:spcPct val="100000"/>
                        </a:lnSpc>
                        <a:spcBef>
                          <a:spcPts val="0"/>
                        </a:spcBef>
                        <a:spcAft>
                          <a:spcPts val="0"/>
                        </a:spcAft>
                        <a:buNone/>
                      </a:pPr>
                      <a:r>
                        <a:rPr b="1" lang="en-MT" sz="800" u="none" cap="none" strike="noStrike">
                          <a:solidFill>
                            <a:schemeClr val="lt2"/>
                          </a:solidFill>
                          <a:latin typeface="Trebuchet MS"/>
                          <a:ea typeface="Trebuchet MS"/>
                          <a:cs typeface="Trebuchet MS"/>
                          <a:sym typeface="Trebuchet MS"/>
                        </a:rPr>
                        <a:t>0.9</a:t>
                      </a:r>
                      <a:endParaRPr/>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lang="en-MT" sz="800" u="none" cap="none" strike="noStrike">
                          <a:solidFill>
                            <a:schemeClr val="lt2"/>
                          </a:solidFill>
                          <a:latin typeface="Trebuchet MS"/>
                          <a:ea typeface="Trebuchet MS"/>
                          <a:cs typeface="Trebuchet MS"/>
                          <a:sym typeface="Trebuchet MS"/>
                        </a:rPr>
                        <a:t>Critical (Could lead to severe consequences)</a:t>
                      </a:r>
                      <a:endParaRPr/>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just">
                        <a:lnSpc>
                          <a:spcPct val="100000"/>
                        </a:lnSpc>
                        <a:spcBef>
                          <a:spcPts val="0"/>
                        </a:spcBef>
                        <a:spcAft>
                          <a:spcPts val="0"/>
                        </a:spcAft>
                        <a:buNone/>
                      </a:pPr>
                      <a:r>
                        <a:rPr lang="en-MT" sz="800" u="none" cap="none" strike="noStrike">
                          <a:solidFill>
                            <a:schemeClr val="lt2"/>
                          </a:solidFill>
                          <a:latin typeface="Trebuchet MS"/>
                          <a:ea typeface="Trebuchet MS"/>
                          <a:cs typeface="Trebuchet MS"/>
                          <a:sym typeface="Trebuchet MS"/>
                        </a:rPr>
                        <a:t>Fragmented and ineffective climate governance. Lack of clear climate plans or adaptation strategies. Poor collaboration between different entities and absence of citizen involvement. </a:t>
                      </a:r>
                      <a:endParaRPr/>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p79"/>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RBE Method Assessment Process</a:t>
            </a:r>
            <a:endParaRPr>
              <a:solidFill>
                <a:schemeClr val="accent4"/>
              </a:solidFill>
            </a:endParaRPr>
          </a:p>
        </p:txBody>
      </p:sp>
      <p:sp>
        <p:nvSpPr>
          <p:cNvPr id="412" name="Google Shape;412;p79"/>
          <p:cNvSpPr txBox="1"/>
          <p:nvPr/>
        </p:nvSpPr>
        <p:spPr>
          <a:xfrm>
            <a:off x="554399" y="1426690"/>
            <a:ext cx="8080717" cy="27699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MT" sz="1200" u="none" cap="none" strike="noStrike">
                <a:solidFill>
                  <a:schemeClr val="accent4"/>
                </a:solidFill>
                <a:latin typeface="Trebuchet MS"/>
                <a:ea typeface="Trebuchet MS"/>
                <a:cs typeface="Trebuchet MS"/>
                <a:sym typeface="Trebuchet MS"/>
              </a:rPr>
              <a:t>-Aggregation of normalised values to calculate the Vulnerability Value of the Risk Category</a:t>
            </a:r>
            <a:endParaRPr/>
          </a:p>
        </p:txBody>
      </p:sp>
      <p:sp>
        <p:nvSpPr>
          <p:cNvPr id="413" name="Google Shape;413;p79"/>
          <p:cNvSpPr txBox="1"/>
          <p:nvPr/>
        </p:nvSpPr>
        <p:spPr>
          <a:xfrm>
            <a:off x="554400" y="659359"/>
            <a:ext cx="7917586"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1800" u="none" cap="none" strike="noStrike">
                <a:solidFill>
                  <a:schemeClr val="accent4"/>
                </a:solidFill>
                <a:latin typeface="Trebuchet MS"/>
                <a:ea typeface="Trebuchet MS"/>
                <a:cs typeface="Trebuchet MS"/>
                <a:sym typeface="Trebuchet MS"/>
              </a:rPr>
              <a:t>Step 1: Calculation of the Vulnerability Value (VV) for Risk Categories</a:t>
            </a:r>
            <a:endParaRPr/>
          </a:p>
        </p:txBody>
      </p:sp>
      <p:sp>
        <p:nvSpPr>
          <p:cNvPr id="414" name="Google Shape;414;p79"/>
          <p:cNvSpPr txBox="1"/>
          <p:nvPr/>
        </p:nvSpPr>
        <p:spPr>
          <a:xfrm>
            <a:off x="554399" y="1796020"/>
            <a:ext cx="7842177" cy="64633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To calculate the Vulnerability Value (VV) of the Risk Category, the normalized values of the indicators are aggregated using an arithmetic mean. This results in the total Vulnerability Value for the Risk Category:</a:t>
            </a:r>
            <a:endParaRPr/>
          </a:p>
          <a:p>
            <a:pPr indent="0" lvl="0" marL="0" marR="0" rtl="0" algn="just">
              <a:lnSpc>
                <a:spcPct val="100000"/>
              </a:lnSpc>
              <a:spcBef>
                <a:spcPts val="0"/>
              </a:spcBef>
              <a:spcAft>
                <a:spcPts val="0"/>
              </a:spcAft>
              <a:buNone/>
            </a:pPr>
            <a:r>
              <a:t/>
            </a:r>
            <a:endParaRPr b="0" i="0" sz="1200" u="none" cap="none" strike="noStrike">
              <a:solidFill>
                <a:schemeClr val="lt2"/>
              </a:solidFill>
              <a:latin typeface="Trebuchet MS"/>
              <a:ea typeface="Trebuchet MS"/>
              <a:cs typeface="Trebuchet MS"/>
              <a:sym typeface="Trebuchet MS"/>
            </a:endParaRPr>
          </a:p>
        </p:txBody>
      </p:sp>
      <p:pic>
        <p:nvPicPr>
          <p:cNvPr id="415" name="Google Shape;415;p79"/>
          <p:cNvPicPr preferRelativeResize="0"/>
          <p:nvPr/>
        </p:nvPicPr>
        <p:blipFill rotWithShape="1">
          <a:blip r:embed="rId3">
            <a:alphaModFix/>
          </a:blip>
          <a:srcRect b="0" l="0" r="0" t="0"/>
          <a:stretch/>
        </p:blipFill>
        <p:spPr>
          <a:xfrm>
            <a:off x="1337062" y="2828988"/>
            <a:ext cx="2401605" cy="1016808"/>
          </a:xfrm>
          <a:prstGeom prst="rect">
            <a:avLst/>
          </a:prstGeom>
          <a:noFill/>
          <a:ln>
            <a:noFill/>
          </a:ln>
        </p:spPr>
      </p:pic>
      <p:sp>
        <p:nvSpPr>
          <p:cNvPr id="416" name="Google Shape;416;p79"/>
          <p:cNvSpPr txBox="1"/>
          <p:nvPr/>
        </p:nvSpPr>
        <p:spPr>
          <a:xfrm>
            <a:off x="4293703" y="2571750"/>
            <a:ext cx="4643561" cy="2386744"/>
          </a:xfrm>
          <a:prstGeom prst="rect">
            <a:avLst/>
          </a:prstGeom>
          <a:blipFill rotWithShape="1">
            <a:blip r:embed="rId4">
              <a:alphaModFix/>
            </a:blip>
            <a:stretch>
              <a:fillRect b="-4858" l="0" r="0" t="-254"/>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MT" sz="1400" u="none" cap="none" strike="noStrike">
                <a:latin typeface="Arial"/>
                <a:ea typeface="Arial"/>
                <a:cs typeface="Arial"/>
                <a:sym typeface="Arial"/>
              </a:rPr>
              <a:t> </a:t>
            </a:r>
            <a:endParaRPr/>
          </a:p>
        </p:txBody>
      </p:sp>
      <p:sp>
        <p:nvSpPr>
          <p:cNvPr id="417" name="Google Shape;417;p79"/>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p80"/>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23" name="Google Shape;423;p80"/>
          <p:cNvSpPr/>
          <p:nvPr/>
        </p:nvSpPr>
        <p:spPr>
          <a:xfrm>
            <a:off x="53340" y="53340"/>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24" name="Google Shape;424;p80"/>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RBE Method Assessment Process</a:t>
            </a:r>
            <a:endParaRPr>
              <a:solidFill>
                <a:schemeClr val="accent4"/>
              </a:solidFill>
            </a:endParaRPr>
          </a:p>
        </p:txBody>
      </p:sp>
      <p:sp>
        <p:nvSpPr>
          <p:cNvPr id="425" name="Google Shape;425;p80"/>
          <p:cNvSpPr txBox="1"/>
          <p:nvPr/>
        </p:nvSpPr>
        <p:spPr>
          <a:xfrm>
            <a:off x="554399" y="1073424"/>
            <a:ext cx="8080800" cy="2769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MT" sz="1200" u="none" cap="none" strike="noStrike">
                <a:solidFill>
                  <a:schemeClr val="accent4"/>
                </a:solidFill>
                <a:latin typeface="Trebuchet MS"/>
                <a:ea typeface="Trebuchet MS"/>
                <a:cs typeface="Trebuchet MS"/>
                <a:sym typeface="Trebuchet MS"/>
              </a:rPr>
              <a:t>-Example: Aggregation of normalised values to calculate the Vulnerability Value of the Risk Category</a:t>
            </a:r>
            <a:endParaRPr/>
          </a:p>
        </p:txBody>
      </p:sp>
      <p:sp>
        <p:nvSpPr>
          <p:cNvPr id="426" name="Google Shape;426;p80"/>
          <p:cNvSpPr txBox="1"/>
          <p:nvPr/>
        </p:nvSpPr>
        <p:spPr>
          <a:xfrm>
            <a:off x="554400" y="601809"/>
            <a:ext cx="79176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1800" u="none" cap="none" strike="noStrike">
                <a:solidFill>
                  <a:schemeClr val="accent4"/>
                </a:solidFill>
                <a:latin typeface="Trebuchet MS"/>
                <a:ea typeface="Trebuchet MS"/>
                <a:cs typeface="Trebuchet MS"/>
                <a:sym typeface="Trebuchet MS"/>
              </a:rPr>
              <a:t>Step 1: Calculation of the Vulnerability Value (VV) for Risk Categories</a:t>
            </a:r>
            <a:endParaRPr/>
          </a:p>
        </p:txBody>
      </p:sp>
      <p:sp>
        <p:nvSpPr>
          <p:cNvPr id="427" name="Google Shape;427;p80"/>
          <p:cNvSpPr txBox="1"/>
          <p:nvPr/>
        </p:nvSpPr>
        <p:spPr>
          <a:xfrm>
            <a:off x="629809" y="1321648"/>
            <a:ext cx="7842300" cy="6465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The Risk Category “Health Risk for Population” belonging to the Hazard “Extreme heat” contains 3 criteria. The criterion “Capacity of paved surfaces to reflect solar radiation” has been considered more relevant than the other 2 in the following Table </a:t>
            </a:r>
            <a:endParaRPr/>
          </a:p>
        </p:txBody>
      </p:sp>
      <p:sp>
        <p:nvSpPr>
          <p:cNvPr id="428" name="Google Shape;428;p80"/>
          <p:cNvSpPr txBox="1"/>
          <p:nvPr/>
        </p:nvSpPr>
        <p:spPr>
          <a:xfrm>
            <a:off x="1633367" y="4033931"/>
            <a:ext cx="7227600" cy="9072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MT" sz="1400" u="none" cap="none" strike="noStrike">
                <a:latin typeface="Arial"/>
                <a:ea typeface="Arial"/>
                <a:cs typeface="Arial"/>
                <a:sym typeface="Arial"/>
              </a:rPr>
              <a:t> </a:t>
            </a:r>
            <a:endParaRPr/>
          </a:p>
        </p:txBody>
      </p:sp>
      <p:sp>
        <p:nvSpPr>
          <p:cNvPr id="429" name="Google Shape;429;p80"/>
          <p:cNvSpPr txBox="1"/>
          <p:nvPr/>
        </p:nvSpPr>
        <p:spPr>
          <a:xfrm>
            <a:off x="508886" y="4566353"/>
            <a:ext cx="7842300" cy="2769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MT" sz="1200" u="none" cap="none" strike="noStrike">
                <a:solidFill>
                  <a:schemeClr val="lt2"/>
                </a:solidFill>
                <a:latin typeface="Trebuchet MS"/>
                <a:ea typeface="Trebuchet MS"/>
                <a:cs typeface="Trebuchet MS"/>
                <a:sym typeface="Trebuchet MS"/>
              </a:rPr>
              <a:t>The output of this step is a set of Vulnerability Values (VV), one per Risk Category.</a:t>
            </a:r>
            <a:endParaRPr/>
          </a:p>
        </p:txBody>
      </p:sp>
      <p:graphicFrame>
        <p:nvGraphicFramePr>
          <p:cNvPr id="430" name="Google Shape;430;p80"/>
          <p:cNvGraphicFramePr/>
          <p:nvPr/>
        </p:nvGraphicFramePr>
        <p:xfrm>
          <a:off x="1199393" y="2018055"/>
          <a:ext cx="3000000" cy="3000000"/>
        </p:xfrm>
        <a:graphic>
          <a:graphicData uri="http://schemas.openxmlformats.org/drawingml/2006/table">
            <a:tbl>
              <a:tblPr bandRow="1" firstRow="1">
                <a:noFill/>
                <a:tableStyleId>{499D6661-696E-4BE5-8440-1B2AF8AF2915}</a:tableStyleId>
              </a:tblPr>
              <a:tblGrid>
                <a:gridCol w="1600975"/>
                <a:gridCol w="3569250"/>
                <a:gridCol w="686950"/>
                <a:gridCol w="770400"/>
              </a:tblGrid>
              <a:tr h="114300">
                <a:tc>
                  <a:txBody>
                    <a:bodyPr/>
                    <a:lstStyle/>
                    <a:p>
                      <a:pPr indent="0" lvl="0" marL="0" marR="0" rtl="0" algn="ctr">
                        <a:lnSpc>
                          <a:spcPct val="100000"/>
                        </a:lnSpc>
                        <a:spcBef>
                          <a:spcPts val="0"/>
                        </a:spcBef>
                        <a:spcAft>
                          <a:spcPts val="0"/>
                        </a:spcAft>
                        <a:buNone/>
                      </a:pPr>
                      <a:r>
                        <a:rPr lang="en-MT" sz="900" u="none" cap="none" strike="noStrike">
                          <a:latin typeface="Trebuchet MS"/>
                          <a:ea typeface="Trebuchet MS"/>
                          <a:cs typeface="Trebuchet MS"/>
                          <a:sym typeface="Trebuchet MS"/>
                        </a:rPr>
                        <a:t>Hazard</a:t>
                      </a:r>
                      <a:endParaRPr sz="900" u="none" cap="none" strike="noStrike">
                        <a:latin typeface="Trebuchet MS"/>
                        <a:ea typeface="Trebuchet MS"/>
                        <a:cs typeface="Trebuchet MS"/>
                        <a:sym typeface="Trebuchet MS"/>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2"/>
                    </a:solidFill>
                  </a:tcPr>
                </a:tc>
                <a:tc gridSpan="3">
                  <a:txBody>
                    <a:bodyPr/>
                    <a:lstStyle/>
                    <a:p>
                      <a:pPr indent="0" lvl="0" marL="0" marR="0" rtl="0" algn="ctr">
                        <a:lnSpc>
                          <a:spcPct val="100000"/>
                        </a:lnSpc>
                        <a:spcBef>
                          <a:spcPts val="0"/>
                        </a:spcBef>
                        <a:spcAft>
                          <a:spcPts val="0"/>
                        </a:spcAft>
                        <a:buNone/>
                      </a:pPr>
                      <a:r>
                        <a:rPr lang="en-MT" sz="900" u="none" cap="none" strike="noStrike">
                          <a:latin typeface="Trebuchet MS"/>
                          <a:ea typeface="Trebuchet MS"/>
                          <a:cs typeface="Trebuchet MS"/>
                          <a:sym typeface="Trebuchet MS"/>
                        </a:rPr>
                        <a:t>Extreme Heat</a:t>
                      </a:r>
                      <a:endParaRPr sz="900" u="none" cap="none" strike="noStrike">
                        <a:latin typeface="Trebuchet MS"/>
                        <a:ea typeface="Trebuchet MS"/>
                        <a:cs typeface="Trebuchet MS"/>
                        <a:sym typeface="Trebuchet MS"/>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2"/>
                    </a:solidFill>
                  </a:tcPr>
                </a:tc>
                <a:tc hMerge="1"/>
                <a:tc hMerge="1"/>
              </a:tr>
              <a:tr h="332975">
                <a:tc>
                  <a:txBody>
                    <a:bodyPr/>
                    <a:lstStyle/>
                    <a:p>
                      <a:pPr indent="0" lvl="0" marL="0" marR="0" rtl="0" algn="ctr">
                        <a:lnSpc>
                          <a:spcPct val="100000"/>
                        </a:lnSpc>
                        <a:spcBef>
                          <a:spcPts val="0"/>
                        </a:spcBef>
                        <a:spcAft>
                          <a:spcPts val="0"/>
                        </a:spcAft>
                        <a:buNone/>
                      </a:pPr>
                      <a:r>
                        <a:rPr lang="en-MT" sz="900" u="none" cap="none" strike="noStrike">
                          <a:solidFill>
                            <a:schemeClr val="lt1"/>
                          </a:solidFill>
                          <a:latin typeface="Trebuchet MS"/>
                          <a:ea typeface="Trebuchet MS"/>
                          <a:cs typeface="Trebuchet MS"/>
                          <a:sym typeface="Trebuchet MS"/>
                        </a:rPr>
                        <a:t>Risk Category</a:t>
                      </a:r>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2"/>
                    </a:solidFill>
                  </a:tcPr>
                </a:tc>
                <a:tc gridSpan="3">
                  <a:txBody>
                    <a:bodyPr/>
                    <a:lstStyle/>
                    <a:p>
                      <a:pPr indent="0" lvl="0" marL="0" marR="0" rtl="0" algn="ctr">
                        <a:lnSpc>
                          <a:spcPct val="100000"/>
                        </a:lnSpc>
                        <a:spcBef>
                          <a:spcPts val="0"/>
                        </a:spcBef>
                        <a:spcAft>
                          <a:spcPts val="0"/>
                        </a:spcAft>
                        <a:buNone/>
                      </a:pPr>
                      <a:r>
                        <a:rPr lang="en-MT" sz="900" u="none" cap="none" strike="noStrike">
                          <a:solidFill>
                            <a:schemeClr val="lt1"/>
                          </a:solidFill>
                          <a:latin typeface="Trebuchet MS"/>
                          <a:ea typeface="Trebuchet MS"/>
                          <a:cs typeface="Trebuchet MS"/>
                          <a:sym typeface="Trebuchet MS"/>
                        </a:rPr>
                        <a:t>Health Risk for Population</a:t>
                      </a:r>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2"/>
                    </a:solidFill>
                  </a:tcPr>
                </a:tc>
                <a:tc hMerge="1"/>
                <a:tc hMerge="1"/>
              </a:tr>
              <a:tr h="336625">
                <a:tc>
                  <a:txBody>
                    <a:bodyPr/>
                    <a:lstStyle/>
                    <a:p>
                      <a:pPr indent="0" lvl="0" marL="0" marR="0" rtl="0" algn="ctr">
                        <a:lnSpc>
                          <a:spcPct val="100000"/>
                        </a:lnSpc>
                        <a:spcBef>
                          <a:spcPts val="0"/>
                        </a:spcBef>
                        <a:spcAft>
                          <a:spcPts val="0"/>
                        </a:spcAft>
                        <a:buNone/>
                      </a:pPr>
                      <a:r>
                        <a:rPr lang="en-MT" sz="900" u="none" cap="none" strike="noStrike">
                          <a:solidFill>
                            <a:schemeClr val="lt1"/>
                          </a:solidFill>
                          <a:latin typeface="Trebuchet MS"/>
                          <a:ea typeface="Trebuchet MS"/>
                          <a:cs typeface="Trebuchet MS"/>
                          <a:sym typeface="Trebuchet MS"/>
                        </a:rPr>
                        <a:t>Vulnerability Criterion</a:t>
                      </a:r>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2"/>
                    </a:solidFill>
                  </a:tcPr>
                </a:tc>
                <a:tc>
                  <a:txBody>
                    <a:bodyPr/>
                    <a:lstStyle/>
                    <a:p>
                      <a:pPr indent="0" lvl="0" marL="0" marR="0" rtl="0" algn="ctr">
                        <a:lnSpc>
                          <a:spcPct val="100000"/>
                        </a:lnSpc>
                        <a:spcBef>
                          <a:spcPts val="0"/>
                        </a:spcBef>
                        <a:spcAft>
                          <a:spcPts val="0"/>
                        </a:spcAft>
                        <a:buNone/>
                      </a:pPr>
                      <a:r>
                        <a:rPr lang="en-MT" sz="900" u="none" cap="none" strike="noStrike">
                          <a:solidFill>
                            <a:schemeClr val="lt1"/>
                          </a:solidFill>
                          <a:latin typeface="Trebuchet MS"/>
                          <a:ea typeface="Trebuchet MS"/>
                          <a:cs typeface="Trebuchet MS"/>
                          <a:sym typeface="Trebuchet MS"/>
                        </a:rPr>
                        <a:t>Indicator</a:t>
                      </a:r>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2"/>
                    </a:solidFill>
                  </a:tcPr>
                </a:tc>
                <a:tc>
                  <a:txBody>
                    <a:bodyPr/>
                    <a:lstStyle/>
                    <a:p>
                      <a:pPr indent="0" lvl="0" marL="0" marR="0" rtl="0" algn="ctr">
                        <a:lnSpc>
                          <a:spcPct val="100000"/>
                        </a:lnSpc>
                        <a:spcBef>
                          <a:spcPts val="0"/>
                        </a:spcBef>
                        <a:spcAft>
                          <a:spcPts val="0"/>
                        </a:spcAft>
                        <a:buNone/>
                      </a:pPr>
                      <a:r>
                        <a:rPr lang="en-MT" sz="900" u="none" cap="none" strike="noStrike">
                          <a:solidFill>
                            <a:schemeClr val="lt1"/>
                          </a:solidFill>
                          <a:latin typeface="Trebuchet MS"/>
                          <a:ea typeface="Trebuchet MS"/>
                          <a:cs typeface="Trebuchet MS"/>
                          <a:sym typeface="Trebuchet MS"/>
                        </a:rPr>
                        <a:t>Normalised value</a:t>
                      </a:r>
                      <a:endParaRPr sz="900" u="none" cap="none" strike="noStrike">
                        <a:solidFill>
                          <a:schemeClr val="lt1"/>
                        </a:solidFill>
                        <a:latin typeface="Trebuchet MS"/>
                        <a:ea typeface="Trebuchet MS"/>
                        <a:cs typeface="Trebuchet MS"/>
                        <a:sym typeface="Trebuchet MS"/>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2"/>
                    </a:solidFill>
                  </a:tcPr>
                </a:tc>
                <a:tc>
                  <a:txBody>
                    <a:bodyPr/>
                    <a:lstStyle/>
                    <a:p>
                      <a:pPr indent="0" lvl="0" marL="0" marR="0" rtl="0" algn="ctr">
                        <a:lnSpc>
                          <a:spcPct val="100000"/>
                        </a:lnSpc>
                        <a:spcBef>
                          <a:spcPts val="0"/>
                        </a:spcBef>
                        <a:spcAft>
                          <a:spcPts val="0"/>
                        </a:spcAft>
                        <a:buNone/>
                      </a:pPr>
                      <a:r>
                        <a:rPr lang="en-MT" sz="900" u="none" cap="none" strike="noStrike">
                          <a:solidFill>
                            <a:schemeClr val="lt1"/>
                          </a:solidFill>
                          <a:latin typeface="Trebuchet MS"/>
                          <a:ea typeface="Trebuchet MS"/>
                          <a:cs typeface="Trebuchet MS"/>
                          <a:sym typeface="Trebuchet MS"/>
                        </a:rPr>
                        <a:t>Weight</a:t>
                      </a:r>
                      <a:endParaRPr sz="900" u="none" cap="none" strike="noStrike">
                        <a:solidFill>
                          <a:schemeClr val="lt1"/>
                        </a:solidFill>
                        <a:latin typeface="Trebuchet MS"/>
                        <a:ea typeface="Trebuchet MS"/>
                        <a:cs typeface="Trebuchet MS"/>
                        <a:sym typeface="Trebuchet MS"/>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2"/>
                    </a:solidFill>
                  </a:tcPr>
                </a:tc>
              </a:tr>
              <a:tr h="336625">
                <a:tc>
                  <a:txBody>
                    <a:bodyPr/>
                    <a:lstStyle/>
                    <a:p>
                      <a:pPr indent="0" lvl="0" marL="0" marR="0" rtl="0" algn="ctr">
                        <a:lnSpc>
                          <a:spcPct val="100000"/>
                        </a:lnSpc>
                        <a:spcBef>
                          <a:spcPts val="0"/>
                        </a:spcBef>
                        <a:spcAft>
                          <a:spcPts val="0"/>
                        </a:spcAft>
                        <a:buNone/>
                      </a:pPr>
                      <a:r>
                        <a:rPr lang="en-MT" sz="900" u="none" cap="none" strike="noStrike">
                          <a:solidFill>
                            <a:schemeClr val="lt2"/>
                          </a:solidFill>
                          <a:latin typeface="Trebuchet MS"/>
                          <a:ea typeface="Trebuchet MS"/>
                          <a:cs typeface="Trebuchet MS"/>
                          <a:sym typeface="Trebuchet MS"/>
                        </a:rPr>
                        <a:t>Capacity of paved surfaces to reflect solar radiation</a:t>
                      </a:r>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None/>
                      </a:pPr>
                      <a:r>
                        <a:rPr lang="en-MT" sz="900" u="none" cap="none" strike="noStrike">
                          <a:solidFill>
                            <a:schemeClr val="lt2"/>
                          </a:solidFill>
                          <a:latin typeface="Trebuchet MS"/>
                          <a:ea typeface="Trebuchet MS"/>
                          <a:cs typeface="Trebuchet MS"/>
                          <a:sym typeface="Trebuchet MS"/>
                        </a:rPr>
                        <a:t>mean Solar Reflectance Index of paved surfaces in the area</a:t>
                      </a:r>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None/>
                      </a:pPr>
                      <a:r>
                        <a:rPr lang="en-MT" sz="900" u="none" cap="none" strike="noStrike">
                          <a:solidFill>
                            <a:schemeClr val="lt2"/>
                          </a:solidFill>
                          <a:latin typeface="Trebuchet MS"/>
                          <a:ea typeface="Trebuchet MS"/>
                          <a:cs typeface="Trebuchet MS"/>
                          <a:sym typeface="Trebuchet MS"/>
                        </a:rPr>
                        <a:t>0.65</a:t>
                      </a:r>
                      <a:endParaRPr sz="900" u="none" cap="none" strike="noStrike">
                        <a:solidFill>
                          <a:schemeClr val="lt2"/>
                        </a:solidFill>
                        <a:latin typeface="Trebuchet MS"/>
                        <a:ea typeface="Trebuchet MS"/>
                        <a:cs typeface="Trebuchet MS"/>
                        <a:sym typeface="Trebuchet MS"/>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None/>
                      </a:pPr>
                      <a:r>
                        <a:rPr lang="en-MT" sz="900" u="none" cap="none" strike="noStrike">
                          <a:solidFill>
                            <a:schemeClr val="lt2"/>
                          </a:solidFill>
                          <a:latin typeface="Trebuchet MS"/>
                          <a:ea typeface="Trebuchet MS"/>
                          <a:cs typeface="Trebuchet MS"/>
                          <a:sym typeface="Trebuchet MS"/>
                        </a:rPr>
                        <a:t>0.5</a:t>
                      </a:r>
                      <a:endParaRPr sz="900" u="none" cap="none" strike="noStrike">
                        <a:solidFill>
                          <a:schemeClr val="lt2"/>
                        </a:solidFill>
                        <a:latin typeface="Trebuchet MS"/>
                        <a:ea typeface="Trebuchet MS"/>
                        <a:cs typeface="Trebuchet MS"/>
                        <a:sym typeface="Trebuchet MS"/>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1"/>
                    </a:solidFill>
                  </a:tcPr>
                </a:tc>
              </a:tr>
              <a:tr h="332975">
                <a:tc>
                  <a:txBody>
                    <a:bodyPr/>
                    <a:lstStyle/>
                    <a:p>
                      <a:pPr indent="0" lvl="0" marL="0" marR="0" rtl="0" algn="ctr">
                        <a:lnSpc>
                          <a:spcPct val="100000"/>
                        </a:lnSpc>
                        <a:spcBef>
                          <a:spcPts val="0"/>
                        </a:spcBef>
                        <a:spcAft>
                          <a:spcPts val="0"/>
                        </a:spcAft>
                        <a:buNone/>
                      </a:pPr>
                      <a:r>
                        <a:rPr lang="en-MT" sz="900" u="none" cap="none" strike="noStrike">
                          <a:solidFill>
                            <a:schemeClr val="lt2"/>
                          </a:solidFill>
                          <a:latin typeface="Trebuchet MS"/>
                          <a:ea typeface="Trebuchet MS"/>
                          <a:cs typeface="Trebuchet MS"/>
                          <a:sym typeface="Trebuchet MS"/>
                        </a:rPr>
                        <a:t>Availability of Green Areas</a:t>
                      </a:r>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None/>
                      </a:pPr>
                      <a:r>
                        <a:rPr lang="en-MT" sz="900" u="none" cap="none" strike="noStrike">
                          <a:solidFill>
                            <a:schemeClr val="lt2"/>
                          </a:solidFill>
                          <a:latin typeface="Trebuchet MS"/>
                          <a:ea typeface="Trebuchet MS"/>
                          <a:cs typeface="Trebuchet MS"/>
                          <a:sym typeface="Trebuchet MS"/>
                        </a:rPr>
                        <a:t>Percentage of green spaces on total urban area surface</a:t>
                      </a:r>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None/>
                      </a:pPr>
                      <a:r>
                        <a:rPr lang="en-MT" sz="900" u="none" cap="none" strike="noStrike">
                          <a:solidFill>
                            <a:schemeClr val="lt2"/>
                          </a:solidFill>
                          <a:latin typeface="Trebuchet MS"/>
                          <a:ea typeface="Trebuchet MS"/>
                          <a:cs typeface="Trebuchet MS"/>
                          <a:sym typeface="Trebuchet MS"/>
                        </a:rPr>
                        <a:t>0.70</a:t>
                      </a:r>
                      <a:endParaRPr sz="900" u="none" cap="none" strike="noStrike">
                        <a:solidFill>
                          <a:schemeClr val="lt2"/>
                        </a:solidFill>
                        <a:latin typeface="Trebuchet MS"/>
                        <a:ea typeface="Trebuchet MS"/>
                        <a:cs typeface="Trebuchet MS"/>
                        <a:sym typeface="Trebuchet MS"/>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None/>
                      </a:pPr>
                      <a:r>
                        <a:rPr lang="en-MT" sz="900" u="none" cap="none" strike="noStrike">
                          <a:solidFill>
                            <a:schemeClr val="lt2"/>
                          </a:solidFill>
                          <a:latin typeface="Trebuchet MS"/>
                          <a:ea typeface="Trebuchet MS"/>
                          <a:cs typeface="Trebuchet MS"/>
                          <a:sym typeface="Trebuchet MS"/>
                        </a:rPr>
                        <a:t>0.25</a:t>
                      </a:r>
                      <a:endParaRPr sz="900" u="none" cap="none" strike="noStrike">
                        <a:solidFill>
                          <a:schemeClr val="lt2"/>
                        </a:solidFill>
                        <a:latin typeface="Trebuchet MS"/>
                        <a:ea typeface="Trebuchet MS"/>
                        <a:cs typeface="Trebuchet MS"/>
                        <a:sym typeface="Trebuchet MS"/>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1"/>
                    </a:solidFill>
                  </a:tcPr>
                </a:tc>
              </a:tr>
              <a:tr h="332975">
                <a:tc>
                  <a:txBody>
                    <a:bodyPr/>
                    <a:lstStyle/>
                    <a:p>
                      <a:pPr indent="0" lvl="0" marL="0" marR="0" rtl="0" algn="ctr">
                        <a:lnSpc>
                          <a:spcPct val="100000"/>
                        </a:lnSpc>
                        <a:spcBef>
                          <a:spcPts val="0"/>
                        </a:spcBef>
                        <a:spcAft>
                          <a:spcPts val="0"/>
                        </a:spcAft>
                        <a:buNone/>
                      </a:pPr>
                      <a:r>
                        <a:rPr lang="en-MT" sz="900" u="none" cap="none" strike="noStrike">
                          <a:solidFill>
                            <a:schemeClr val="lt2"/>
                          </a:solidFill>
                          <a:latin typeface="Trebuchet MS"/>
                          <a:ea typeface="Trebuchet MS"/>
                          <a:cs typeface="Trebuchet MS"/>
                          <a:sym typeface="Trebuchet MS"/>
                        </a:rPr>
                        <a:t>Shading of Paved Surfaces</a:t>
                      </a:r>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None/>
                      </a:pPr>
                      <a:r>
                        <a:rPr lang="en-MT" sz="900" u="none" cap="none" strike="noStrike">
                          <a:solidFill>
                            <a:schemeClr val="lt2"/>
                          </a:solidFill>
                          <a:latin typeface="Trebuchet MS"/>
                          <a:ea typeface="Trebuchet MS"/>
                          <a:cs typeface="Trebuchet MS"/>
                          <a:sym typeface="Trebuchet MS"/>
                        </a:rPr>
                        <a:t>Percentage of paved surfaces shaded on June 21st at 12:00 PM</a:t>
                      </a:r>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None/>
                      </a:pPr>
                      <a:r>
                        <a:rPr lang="en-MT" sz="900" u="none" cap="none" strike="noStrike">
                          <a:solidFill>
                            <a:schemeClr val="lt2"/>
                          </a:solidFill>
                          <a:latin typeface="Trebuchet MS"/>
                          <a:ea typeface="Trebuchet MS"/>
                          <a:cs typeface="Trebuchet MS"/>
                          <a:sym typeface="Trebuchet MS"/>
                        </a:rPr>
                        <a:t>0.40</a:t>
                      </a:r>
                      <a:endParaRPr sz="900" u="none" cap="none" strike="noStrike">
                        <a:solidFill>
                          <a:schemeClr val="lt2"/>
                        </a:solidFill>
                        <a:latin typeface="Trebuchet MS"/>
                        <a:ea typeface="Trebuchet MS"/>
                        <a:cs typeface="Trebuchet MS"/>
                        <a:sym typeface="Trebuchet MS"/>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None/>
                      </a:pPr>
                      <a:r>
                        <a:rPr lang="en-MT" sz="900" u="none" cap="none" strike="noStrike">
                          <a:solidFill>
                            <a:schemeClr val="lt2"/>
                          </a:solidFill>
                          <a:latin typeface="Trebuchet MS"/>
                          <a:ea typeface="Trebuchet MS"/>
                          <a:cs typeface="Trebuchet MS"/>
                          <a:sym typeface="Trebuchet MS"/>
                        </a:rPr>
                        <a:t>0.25</a:t>
                      </a:r>
                      <a:endParaRPr sz="900" u="none" cap="none" strike="noStrike">
                        <a:solidFill>
                          <a:schemeClr val="lt2"/>
                        </a:solidFill>
                        <a:latin typeface="Trebuchet MS"/>
                        <a:ea typeface="Trebuchet MS"/>
                        <a:cs typeface="Trebuchet MS"/>
                        <a:sym typeface="Trebuchet MS"/>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28"/>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36" name="Google Shape;436;p28"/>
          <p:cNvSpPr/>
          <p:nvPr/>
        </p:nvSpPr>
        <p:spPr>
          <a:xfrm>
            <a:off x="53340" y="53340"/>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37" name="Google Shape;437;p28"/>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RBE Method Assessment Process</a:t>
            </a:r>
            <a:endParaRPr>
              <a:solidFill>
                <a:schemeClr val="accent4"/>
              </a:solidFill>
            </a:endParaRPr>
          </a:p>
        </p:txBody>
      </p:sp>
      <p:sp>
        <p:nvSpPr>
          <p:cNvPr id="438" name="Google Shape;438;p28"/>
          <p:cNvSpPr txBox="1"/>
          <p:nvPr/>
        </p:nvSpPr>
        <p:spPr>
          <a:xfrm>
            <a:off x="554400" y="659359"/>
            <a:ext cx="7917586"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1800" u="none" cap="none" strike="noStrike">
                <a:solidFill>
                  <a:schemeClr val="accent4"/>
                </a:solidFill>
                <a:latin typeface="Trebuchet MS"/>
                <a:ea typeface="Trebuchet MS"/>
                <a:cs typeface="Trebuchet MS"/>
                <a:sym typeface="Trebuchet MS"/>
              </a:rPr>
              <a:t>Step 2: Calculation of the Exposure Value (EV) for Risk Categories</a:t>
            </a:r>
            <a:endParaRPr b="0" i="0" sz="1400" u="none" cap="none" strike="noStrike">
              <a:solidFill>
                <a:srgbClr val="000000"/>
              </a:solidFill>
              <a:latin typeface="Arial"/>
              <a:ea typeface="Arial"/>
              <a:cs typeface="Arial"/>
              <a:sym typeface="Arial"/>
            </a:endParaRPr>
          </a:p>
        </p:txBody>
      </p:sp>
      <p:sp>
        <p:nvSpPr>
          <p:cNvPr id="439" name="Google Shape;439;p28"/>
          <p:cNvSpPr txBox="1"/>
          <p:nvPr/>
        </p:nvSpPr>
        <p:spPr>
          <a:xfrm>
            <a:off x="554400" y="1334359"/>
            <a:ext cx="7842300" cy="4617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The RBE Method foresees the assignment of an Exposure Value (EV) to each Risk Category included in the assessment. This value represents the magnitude of the exposed elements, as outlined in the following Table</a:t>
            </a:r>
            <a:r>
              <a:rPr lang="en-MT" sz="1200">
                <a:solidFill>
                  <a:schemeClr val="lt2"/>
                </a:solidFill>
                <a:latin typeface="Trebuchet MS"/>
                <a:ea typeface="Trebuchet MS"/>
                <a:cs typeface="Trebuchet MS"/>
                <a:sym typeface="Trebuchet MS"/>
              </a:rPr>
              <a:t>:</a:t>
            </a:r>
            <a:endParaRPr b="0" i="0" sz="1400" u="none" cap="none" strike="noStrike">
              <a:solidFill>
                <a:srgbClr val="000000"/>
              </a:solidFill>
              <a:latin typeface="Arial"/>
              <a:ea typeface="Arial"/>
              <a:cs typeface="Arial"/>
              <a:sym typeface="Arial"/>
            </a:endParaRPr>
          </a:p>
        </p:txBody>
      </p:sp>
      <p:graphicFrame>
        <p:nvGraphicFramePr>
          <p:cNvPr id="440" name="Google Shape;440;p28"/>
          <p:cNvGraphicFramePr/>
          <p:nvPr/>
        </p:nvGraphicFramePr>
        <p:xfrm>
          <a:off x="2159000" y="2210063"/>
          <a:ext cx="3000000" cy="3000000"/>
        </p:xfrm>
        <a:graphic>
          <a:graphicData uri="http://schemas.openxmlformats.org/drawingml/2006/table">
            <a:tbl>
              <a:tblPr>
                <a:noFill/>
                <a:tableStyleId>{430CD9CA-83C6-447D-81F4-199E0B256E0B}</a:tableStyleId>
              </a:tblPr>
              <a:tblGrid>
                <a:gridCol w="2413000"/>
                <a:gridCol w="2413000"/>
              </a:tblGrid>
              <a:tr h="295450">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Extend of the exposure</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accent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Exposure value (EV)</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accent1"/>
                    </a:solidFill>
                  </a:tcPr>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Minor</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0,01-0,10</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accent1"/>
                      </a:solidFill>
                      <a:prstDash val="solid"/>
                      <a:round/>
                      <a:headEnd len="sm" w="sm" type="none"/>
                      <a:tailEnd len="sm" w="sm" type="none"/>
                    </a:lnB>
                  </a:tcPr>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Low</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0,11-0,20</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Moderate</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0,21-0,30</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Critical</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0,31-0,50</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Major</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0,51-1</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
        <p:nvSpPr>
          <p:cNvPr id="445" name="Google Shape;445;p29"/>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46" name="Google Shape;446;p29"/>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RBE Method Assessment Process</a:t>
            </a:r>
            <a:endParaRPr>
              <a:solidFill>
                <a:schemeClr val="accent4"/>
              </a:solidFill>
            </a:endParaRPr>
          </a:p>
        </p:txBody>
      </p:sp>
      <p:sp>
        <p:nvSpPr>
          <p:cNvPr id="447" name="Google Shape;447;p29"/>
          <p:cNvSpPr txBox="1"/>
          <p:nvPr/>
        </p:nvSpPr>
        <p:spPr>
          <a:xfrm>
            <a:off x="554399" y="1117256"/>
            <a:ext cx="8080800" cy="2769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1" i="0" lang="en-MT" sz="1200" u="none" cap="none" strike="noStrike">
                <a:solidFill>
                  <a:schemeClr val="accent4"/>
                </a:solidFill>
                <a:latin typeface="Trebuchet MS"/>
                <a:ea typeface="Trebuchet MS"/>
                <a:cs typeface="Trebuchet MS"/>
                <a:sym typeface="Trebuchet MS"/>
              </a:rPr>
              <a:t>-Normalisation of quantitative indicators</a:t>
            </a:r>
            <a:endParaRPr b="0" i="0" sz="1400" u="none" cap="none" strike="noStrike">
              <a:solidFill>
                <a:srgbClr val="000000"/>
              </a:solidFill>
              <a:latin typeface="Arial"/>
              <a:ea typeface="Arial"/>
              <a:cs typeface="Arial"/>
              <a:sym typeface="Arial"/>
            </a:endParaRPr>
          </a:p>
        </p:txBody>
      </p:sp>
      <p:sp>
        <p:nvSpPr>
          <p:cNvPr id="448" name="Google Shape;448;p29"/>
          <p:cNvSpPr txBox="1"/>
          <p:nvPr/>
        </p:nvSpPr>
        <p:spPr>
          <a:xfrm>
            <a:off x="592104" y="1420520"/>
            <a:ext cx="7842300" cy="8310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The determine the EV of a Risk Category, firstly the value of the associated exposure indicators shall be calculated and normalised in the interval (0,1) applying the procedure indicated </a:t>
            </a:r>
            <a:r>
              <a:rPr lang="en-MT" sz="1200">
                <a:solidFill>
                  <a:schemeClr val="lt2"/>
                </a:solidFill>
                <a:latin typeface="Trebuchet MS"/>
                <a:ea typeface="Trebuchet MS"/>
                <a:cs typeface="Trebuchet MS"/>
                <a:sym typeface="Trebuchet MS"/>
              </a:rPr>
              <a:t>below.</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Then, EV is calculated using the following formula:</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chemeClr val="lt2"/>
              </a:solidFill>
              <a:latin typeface="Trebuchet MS"/>
              <a:ea typeface="Trebuchet MS"/>
              <a:cs typeface="Trebuchet MS"/>
              <a:sym typeface="Trebuchet MS"/>
            </a:endParaRPr>
          </a:p>
        </p:txBody>
      </p:sp>
      <p:sp>
        <p:nvSpPr>
          <p:cNvPr id="449" name="Google Shape;449;p29"/>
          <p:cNvSpPr txBox="1"/>
          <p:nvPr/>
        </p:nvSpPr>
        <p:spPr>
          <a:xfrm>
            <a:off x="4158531" y="2233848"/>
            <a:ext cx="4643700" cy="2543100"/>
          </a:xfrm>
          <a:prstGeom prst="rect">
            <a:avLst/>
          </a:prstGeom>
          <a:noFill/>
          <a:ln>
            <a:noFill/>
          </a:ln>
        </p:spPr>
        <p:txBody>
          <a:bodyPr anchorCtr="0" anchor="t" bIns="45700" lIns="91425" spcFirstLastPara="1" rIns="91425" wrap="square" tIns="45700">
            <a:spAutoFit/>
          </a:bodyPr>
          <a:lstStyle/>
          <a:p>
            <a:pPr indent="0" lvl="0" marL="0" marR="215265" rtl="0" algn="just">
              <a:lnSpc>
                <a:spcPct val="107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Where:</a:t>
            </a:r>
            <a:endParaRPr b="0" i="1" sz="1200" u="none" cap="none" strike="noStrike">
              <a:solidFill>
                <a:schemeClr val="lt2"/>
              </a:solidFill>
              <a:latin typeface="Trebuchet MS"/>
              <a:ea typeface="Trebuchet MS"/>
              <a:cs typeface="Trebuchet MS"/>
              <a:sym typeface="Trebuchet MS"/>
            </a:endParaRPr>
          </a:p>
          <a:p>
            <a:pPr indent="-342900" lvl="0" marL="342900" marR="215265" rtl="0" algn="just">
              <a:lnSpc>
                <a:spcPct val="107000"/>
              </a:lnSpc>
              <a:spcBef>
                <a:spcPts val="1400"/>
              </a:spcBef>
              <a:spcAft>
                <a:spcPts val="0"/>
              </a:spcAft>
              <a:buClr>
                <a:srgbClr val="000000"/>
              </a:buClr>
              <a:buSzPts val="1200"/>
              <a:buFont typeface="Trebuchet MS"/>
              <a:buChar char="-"/>
            </a:pPr>
            <a:r>
              <a:rPr b="0" i="1" lang="en-MT" sz="1200" u="none" cap="none" strike="noStrike">
                <a:solidFill>
                  <a:schemeClr val="lt2"/>
                </a:solidFill>
                <a:latin typeface="Trebuchet MS"/>
                <a:ea typeface="Trebuchet MS"/>
                <a:cs typeface="Trebuchet MS"/>
                <a:sym typeface="Trebuchet MS"/>
              </a:rPr>
              <a:t>I</a:t>
            </a:r>
            <a:r>
              <a:rPr b="0" baseline="-25000" i="1" lang="en-MT" sz="1200" u="none" cap="none" strike="noStrike">
                <a:solidFill>
                  <a:schemeClr val="lt2"/>
                </a:solidFill>
                <a:latin typeface="Trebuchet MS"/>
                <a:ea typeface="Trebuchet MS"/>
                <a:cs typeface="Trebuchet MS"/>
                <a:sym typeface="Trebuchet MS"/>
              </a:rPr>
              <a:t>i</a:t>
            </a:r>
            <a:r>
              <a:rPr b="0" i="0" lang="en-MT" sz="1200" u="none" cap="none" strike="noStrike">
                <a:solidFill>
                  <a:schemeClr val="lt2"/>
                </a:solidFill>
                <a:latin typeface="Trebuchet MS"/>
                <a:ea typeface="Trebuchet MS"/>
                <a:cs typeface="Trebuchet MS"/>
                <a:sym typeface="Trebuchet MS"/>
              </a:rPr>
              <a:t> is the normalised value of the </a:t>
            </a:r>
            <a:r>
              <a:rPr b="0" i="1" lang="en-MT" sz="1200" u="none" cap="none" strike="noStrike">
                <a:solidFill>
                  <a:schemeClr val="lt2"/>
                </a:solidFill>
                <a:latin typeface="Trebuchet MS"/>
                <a:ea typeface="Trebuchet MS"/>
                <a:cs typeface="Trebuchet MS"/>
                <a:sym typeface="Trebuchet MS"/>
              </a:rPr>
              <a:t>i</a:t>
            </a:r>
            <a:r>
              <a:rPr b="0" i="0" lang="en-MT" sz="1200" u="none" cap="none" strike="noStrike">
                <a:solidFill>
                  <a:schemeClr val="lt2"/>
                </a:solidFill>
                <a:latin typeface="Trebuchet MS"/>
                <a:ea typeface="Trebuchet MS"/>
                <a:cs typeface="Trebuchet MS"/>
                <a:sym typeface="Trebuchet MS"/>
              </a:rPr>
              <a:t>-th exposure indicator</a:t>
            </a:r>
            <a:endParaRPr b="0" i="0" sz="1200" u="none" cap="none" strike="noStrike">
              <a:solidFill>
                <a:srgbClr val="000000"/>
              </a:solidFill>
              <a:latin typeface="Trebuchet MS"/>
              <a:ea typeface="Trebuchet MS"/>
              <a:cs typeface="Trebuchet MS"/>
              <a:sym typeface="Trebuchet MS"/>
            </a:endParaRPr>
          </a:p>
          <a:p>
            <a:pPr indent="-342900" lvl="0" marL="342900" marR="215265" rtl="0" algn="just">
              <a:lnSpc>
                <a:spcPct val="107000"/>
              </a:lnSpc>
              <a:spcBef>
                <a:spcPts val="800"/>
              </a:spcBef>
              <a:spcAft>
                <a:spcPts val="0"/>
              </a:spcAft>
              <a:buClr>
                <a:srgbClr val="000000"/>
              </a:buClr>
              <a:buSzPts val="1200"/>
              <a:buFont typeface="Trebuchet MS"/>
              <a:buChar char="-"/>
            </a:pPr>
            <a:r>
              <a:rPr b="0" i="1" lang="en-MT" sz="1200" u="none" cap="none" strike="noStrike">
                <a:solidFill>
                  <a:schemeClr val="lt2"/>
                </a:solidFill>
                <a:latin typeface="Trebuchet MS"/>
                <a:ea typeface="Trebuchet MS"/>
                <a:cs typeface="Trebuchet MS"/>
                <a:sym typeface="Trebuchet MS"/>
              </a:rPr>
              <a:t>W</a:t>
            </a:r>
            <a:r>
              <a:rPr b="0" baseline="-25000" i="1" lang="en-MT" sz="1200" u="none" cap="none" strike="noStrike">
                <a:solidFill>
                  <a:schemeClr val="lt2"/>
                </a:solidFill>
                <a:latin typeface="Trebuchet MS"/>
                <a:ea typeface="Trebuchet MS"/>
                <a:cs typeface="Trebuchet MS"/>
                <a:sym typeface="Trebuchet MS"/>
              </a:rPr>
              <a:t>i</a:t>
            </a:r>
            <a:r>
              <a:rPr b="0" i="0" lang="en-MT" sz="1200" u="none" cap="none" strike="noStrike">
                <a:solidFill>
                  <a:schemeClr val="lt2"/>
                </a:solidFill>
                <a:latin typeface="Trebuchet MS"/>
                <a:ea typeface="Trebuchet MS"/>
                <a:cs typeface="Trebuchet MS"/>
                <a:sym typeface="Trebuchet MS"/>
              </a:rPr>
              <a:t> is the weight associates with the </a:t>
            </a:r>
            <a:r>
              <a:rPr b="0" i="1" lang="en-MT" sz="1200" u="none" cap="none" strike="noStrike">
                <a:solidFill>
                  <a:schemeClr val="lt2"/>
                </a:solidFill>
                <a:latin typeface="Trebuchet MS"/>
                <a:ea typeface="Trebuchet MS"/>
                <a:cs typeface="Trebuchet MS"/>
                <a:sym typeface="Trebuchet MS"/>
              </a:rPr>
              <a:t>i</a:t>
            </a:r>
            <a:r>
              <a:rPr b="0" i="0" lang="en-MT" sz="1200" u="none" cap="none" strike="noStrike">
                <a:solidFill>
                  <a:schemeClr val="lt2"/>
                </a:solidFill>
                <a:latin typeface="Trebuchet MS"/>
                <a:ea typeface="Trebuchet MS"/>
                <a:cs typeface="Trebuchet MS"/>
                <a:sym typeface="Trebuchet MS"/>
              </a:rPr>
              <a:t>-th exposure indicator</a:t>
            </a:r>
            <a:endParaRPr b="0" i="0" sz="1200" u="none" cap="none" strike="noStrike">
              <a:solidFill>
                <a:srgbClr val="000000"/>
              </a:solidFill>
              <a:latin typeface="Trebuchet MS"/>
              <a:ea typeface="Trebuchet MS"/>
              <a:cs typeface="Trebuchet MS"/>
              <a:sym typeface="Trebuchet MS"/>
            </a:endParaRPr>
          </a:p>
          <a:p>
            <a:pPr indent="-342900" lvl="0" marL="342900" marR="215265" rtl="0" algn="just">
              <a:lnSpc>
                <a:spcPct val="107000"/>
              </a:lnSpc>
              <a:spcBef>
                <a:spcPts val="800"/>
              </a:spcBef>
              <a:spcAft>
                <a:spcPts val="0"/>
              </a:spcAft>
              <a:buClr>
                <a:srgbClr val="000000"/>
              </a:buClr>
              <a:buSzPts val="1200"/>
              <a:buFont typeface="Trebuchet MS"/>
              <a:buChar char="-"/>
            </a:pPr>
            <a:r>
              <a:rPr b="0" i="1" lang="en-MT" sz="1200" u="none" cap="none" strike="noStrike">
                <a:solidFill>
                  <a:schemeClr val="lt2"/>
                </a:solidFill>
                <a:latin typeface="Trebuchet MS"/>
                <a:ea typeface="Trebuchet MS"/>
                <a:cs typeface="Trebuchet MS"/>
                <a:sym typeface="Trebuchet MS"/>
              </a:rPr>
              <a:t>n </a:t>
            </a:r>
            <a:r>
              <a:rPr b="0" i="0" lang="en-MT" sz="1200" u="none" cap="none" strike="noStrike">
                <a:solidFill>
                  <a:schemeClr val="lt2"/>
                </a:solidFill>
                <a:latin typeface="Trebuchet MS"/>
                <a:ea typeface="Trebuchet MS"/>
                <a:cs typeface="Trebuchet MS"/>
                <a:sym typeface="Trebuchet MS"/>
              </a:rPr>
              <a:t>is the number of exposure indicators considered.</a:t>
            </a:r>
            <a:endParaRPr b="0" i="0" sz="1200" u="none" cap="none" strike="noStrike">
              <a:solidFill>
                <a:srgbClr val="000000"/>
              </a:solidFill>
              <a:latin typeface="Trebuchet MS"/>
              <a:ea typeface="Trebuchet MS"/>
              <a:cs typeface="Trebuchet MS"/>
              <a:sym typeface="Trebuchet MS"/>
            </a:endParaRPr>
          </a:p>
          <a:p>
            <a:pPr indent="0" lvl="0" marL="0" marR="215265" rtl="0" algn="just">
              <a:lnSpc>
                <a:spcPct val="107000"/>
              </a:lnSpc>
              <a:spcBef>
                <a:spcPts val="80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The various weights assigned to exposure indicators may be derived from existing literature, stakeholder information, or experts’ weighting. To normalize the indicator, it is necessary to determine the values corresponding to the optimal (0) and critical (1) levels of exposure</a:t>
            </a:r>
            <a:r>
              <a:rPr b="0" i="0" lang="en-MT" sz="1200" u="none" cap="none" strike="noStrike">
                <a:solidFill>
                  <a:srgbClr val="000000"/>
                </a:solidFill>
                <a:latin typeface="Trebuchet MS"/>
                <a:ea typeface="Trebuchet MS"/>
                <a:cs typeface="Trebuchet MS"/>
                <a:sym typeface="Trebuchet MS"/>
              </a:rPr>
              <a:t>.</a:t>
            </a:r>
            <a:endParaRPr b="0" i="0" sz="1200" u="none" cap="none" strike="noStrike">
              <a:solidFill>
                <a:schemeClr val="lt2"/>
              </a:solidFill>
              <a:latin typeface="Trebuchet MS"/>
              <a:ea typeface="Trebuchet MS"/>
              <a:cs typeface="Trebuchet MS"/>
              <a:sym typeface="Trebuchet MS"/>
            </a:endParaRPr>
          </a:p>
        </p:txBody>
      </p:sp>
      <p:sp>
        <p:nvSpPr>
          <p:cNvPr id="450" name="Google Shape;450;p29"/>
          <p:cNvSpPr txBox="1"/>
          <p:nvPr/>
        </p:nvSpPr>
        <p:spPr>
          <a:xfrm>
            <a:off x="554400" y="583159"/>
            <a:ext cx="79176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1800" u="none" cap="none" strike="noStrike">
                <a:solidFill>
                  <a:schemeClr val="accent4"/>
                </a:solidFill>
                <a:latin typeface="Trebuchet MS"/>
                <a:ea typeface="Trebuchet MS"/>
                <a:cs typeface="Trebuchet MS"/>
                <a:sym typeface="Trebuchet MS"/>
              </a:rPr>
              <a:t>Step 2: Calculation of the Exposure Value (EV) for Risk Categories</a:t>
            </a:r>
            <a:endParaRPr b="0" i="0" sz="1400" u="none" cap="none" strike="noStrike">
              <a:solidFill>
                <a:srgbClr val="000000"/>
              </a:solidFill>
              <a:latin typeface="Arial"/>
              <a:ea typeface="Arial"/>
              <a:cs typeface="Arial"/>
              <a:sym typeface="Arial"/>
            </a:endParaRPr>
          </a:p>
        </p:txBody>
      </p:sp>
      <p:pic>
        <p:nvPicPr>
          <p:cNvPr id="451" name="Google Shape;451;p29"/>
          <p:cNvPicPr preferRelativeResize="0"/>
          <p:nvPr/>
        </p:nvPicPr>
        <p:blipFill rotWithShape="1">
          <a:blip r:embed="rId3">
            <a:alphaModFix/>
          </a:blip>
          <a:srcRect b="0" l="0" r="0" t="0"/>
          <a:stretch/>
        </p:blipFill>
        <p:spPr>
          <a:xfrm>
            <a:off x="962394" y="2744741"/>
            <a:ext cx="2842054" cy="1181266"/>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sp>
        <p:nvSpPr>
          <p:cNvPr id="456" name="Google Shape;456;g384d9640ce1_0_0"/>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57" name="Google Shape;457;g384d9640ce1_0_0"/>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RBE Method Assessment Process</a:t>
            </a:r>
            <a:endParaRPr>
              <a:solidFill>
                <a:schemeClr val="accent4"/>
              </a:solidFill>
            </a:endParaRPr>
          </a:p>
        </p:txBody>
      </p:sp>
      <p:sp>
        <p:nvSpPr>
          <p:cNvPr id="458" name="Google Shape;458;g384d9640ce1_0_0"/>
          <p:cNvSpPr txBox="1"/>
          <p:nvPr/>
        </p:nvSpPr>
        <p:spPr>
          <a:xfrm>
            <a:off x="565021" y="1391366"/>
            <a:ext cx="8013900" cy="6465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MT" sz="1200" u="none" cap="none" strike="noStrike">
                <a:solidFill>
                  <a:schemeClr val="accent4"/>
                </a:solidFill>
                <a:latin typeface="Trebuchet MS"/>
                <a:ea typeface="Trebuchet MS"/>
                <a:cs typeface="Trebuchet MS"/>
                <a:sym typeface="Trebuchet MS"/>
              </a:rPr>
              <a:t>-Normalisation of quantitative indicators’ values</a:t>
            </a:r>
            <a:endParaRPr/>
          </a:p>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For the “lower is better” indicators (lower the numerical value of the indicator, the higher the performance level.), the value is normalised applying the following formula:</a:t>
            </a:r>
            <a:endParaRPr/>
          </a:p>
        </p:txBody>
      </p:sp>
      <p:sp>
        <p:nvSpPr>
          <p:cNvPr id="459" name="Google Shape;459;g384d9640ce1_0_0"/>
          <p:cNvSpPr txBox="1"/>
          <p:nvPr/>
        </p:nvSpPr>
        <p:spPr>
          <a:xfrm>
            <a:off x="613207" y="835631"/>
            <a:ext cx="79176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1800" u="none" cap="none" strike="noStrike">
                <a:solidFill>
                  <a:schemeClr val="accent4"/>
                </a:solidFill>
                <a:latin typeface="Trebuchet MS"/>
                <a:ea typeface="Trebuchet MS"/>
                <a:cs typeface="Trebuchet MS"/>
                <a:sym typeface="Trebuchet MS"/>
              </a:rPr>
              <a:t>Step </a:t>
            </a:r>
            <a:r>
              <a:rPr b="1" lang="en-MT" sz="1800">
                <a:solidFill>
                  <a:schemeClr val="accent4"/>
                </a:solidFill>
                <a:latin typeface="Trebuchet MS"/>
                <a:ea typeface="Trebuchet MS"/>
                <a:cs typeface="Trebuchet MS"/>
                <a:sym typeface="Trebuchet MS"/>
              </a:rPr>
              <a:t>2</a:t>
            </a:r>
            <a:r>
              <a:rPr b="1" i="0" lang="en-MT" sz="1800" u="none" cap="none" strike="noStrike">
                <a:solidFill>
                  <a:schemeClr val="accent4"/>
                </a:solidFill>
                <a:latin typeface="Trebuchet MS"/>
                <a:ea typeface="Trebuchet MS"/>
                <a:cs typeface="Trebuchet MS"/>
                <a:sym typeface="Trebuchet MS"/>
              </a:rPr>
              <a:t>: Calculation of the </a:t>
            </a:r>
            <a:r>
              <a:rPr b="1" lang="en-MT" sz="1800">
                <a:solidFill>
                  <a:schemeClr val="accent4"/>
                </a:solidFill>
                <a:latin typeface="Trebuchet MS"/>
                <a:ea typeface="Trebuchet MS"/>
                <a:cs typeface="Trebuchet MS"/>
                <a:sym typeface="Trebuchet MS"/>
              </a:rPr>
              <a:t>Exposure </a:t>
            </a:r>
            <a:r>
              <a:rPr b="1" i="0" lang="en-MT" sz="1800" u="none" cap="none" strike="noStrike">
                <a:solidFill>
                  <a:schemeClr val="accent4"/>
                </a:solidFill>
                <a:latin typeface="Trebuchet MS"/>
                <a:ea typeface="Trebuchet MS"/>
                <a:cs typeface="Trebuchet MS"/>
                <a:sym typeface="Trebuchet MS"/>
              </a:rPr>
              <a:t>Value (</a:t>
            </a:r>
            <a:r>
              <a:rPr b="1" lang="en-MT" sz="1800">
                <a:solidFill>
                  <a:schemeClr val="accent4"/>
                </a:solidFill>
                <a:latin typeface="Trebuchet MS"/>
                <a:ea typeface="Trebuchet MS"/>
                <a:cs typeface="Trebuchet MS"/>
                <a:sym typeface="Trebuchet MS"/>
              </a:rPr>
              <a:t>E</a:t>
            </a:r>
            <a:r>
              <a:rPr b="1" i="0" lang="en-MT" sz="1800" u="none" cap="none" strike="noStrike">
                <a:solidFill>
                  <a:schemeClr val="accent4"/>
                </a:solidFill>
                <a:latin typeface="Trebuchet MS"/>
                <a:ea typeface="Trebuchet MS"/>
                <a:cs typeface="Trebuchet MS"/>
                <a:sym typeface="Trebuchet MS"/>
              </a:rPr>
              <a:t>V) for Risk Categories</a:t>
            </a:r>
            <a:endParaRPr/>
          </a:p>
        </p:txBody>
      </p:sp>
      <p:sp>
        <p:nvSpPr>
          <p:cNvPr id="460" name="Google Shape;460;g384d9640ce1_0_0"/>
          <p:cNvSpPr txBox="1"/>
          <p:nvPr/>
        </p:nvSpPr>
        <p:spPr>
          <a:xfrm>
            <a:off x="4283764" y="2873667"/>
            <a:ext cx="4446900" cy="939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MT" sz="1100" u="none" cap="none" strike="noStrike">
                <a:solidFill>
                  <a:schemeClr val="lt2"/>
                </a:solidFill>
                <a:latin typeface="Trebuchet MS"/>
                <a:ea typeface="Trebuchet MS"/>
                <a:cs typeface="Trebuchet MS"/>
                <a:sym typeface="Trebuchet MS"/>
              </a:rPr>
              <a:t>where:</a:t>
            </a:r>
            <a:endParaRPr/>
          </a:p>
          <a:p>
            <a:pPr indent="0" lvl="0" marL="0" marR="0" rtl="0" algn="l">
              <a:lnSpc>
                <a:spcPct val="100000"/>
              </a:lnSpc>
              <a:spcBef>
                <a:spcPts val="0"/>
              </a:spcBef>
              <a:spcAft>
                <a:spcPts val="0"/>
              </a:spcAft>
              <a:buNone/>
            </a:pPr>
            <a:r>
              <a:rPr b="0" i="0" lang="en-MT" sz="1100" u="none" cap="none" strike="noStrike">
                <a:solidFill>
                  <a:schemeClr val="lt2"/>
                </a:solidFill>
                <a:latin typeface="Trebuchet MS"/>
                <a:ea typeface="Trebuchet MS"/>
                <a:cs typeface="Trebuchet MS"/>
                <a:sym typeface="Trebuchet MS"/>
              </a:rPr>
              <a:t>Xi: value of the indicator</a:t>
            </a:r>
            <a:endParaRPr/>
          </a:p>
          <a:p>
            <a:pPr indent="0" lvl="0" marL="0" marR="0" rtl="0" algn="l">
              <a:lnSpc>
                <a:spcPct val="100000"/>
              </a:lnSpc>
              <a:spcBef>
                <a:spcPts val="0"/>
              </a:spcBef>
              <a:spcAft>
                <a:spcPts val="0"/>
              </a:spcAft>
              <a:buNone/>
            </a:pPr>
            <a:r>
              <a:rPr b="0" i="0" lang="en-MT" sz="1100" u="none" cap="none" strike="noStrike">
                <a:solidFill>
                  <a:schemeClr val="lt2"/>
                </a:solidFill>
                <a:latin typeface="Trebuchet MS"/>
                <a:ea typeface="Trebuchet MS"/>
                <a:cs typeface="Trebuchet MS"/>
                <a:sym typeface="Trebuchet MS"/>
              </a:rPr>
              <a:t>Xmin = optimal indicator’s value (corresponding to score 0)</a:t>
            </a:r>
            <a:endParaRPr/>
          </a:p>
          <a:p>
            <a:pPr indent="0" lvl="0" marL="0" marR="0" rtl="0" algn="l">
              <a:lnSpc>
                <a:spcPct val="100000"/>
              </a:lnSpc>
              <a:spcBef>
                <a:spcPts val="0"/>
              </a:spcBef>
              <a:spcAft>
                <a:spcPts val="0"/>
              </a:spcAft>
              <a:buNone/>
            </a:pPr>
            <a:r>
              <a:rPr b="0" i="0" lang="en-MT" sz="1100" u="none" cap="none" strike="noStrike">
                <a:solidFill>
                  <a:schemeClr val="lt2"/>
                </a:solidFill>
                <a:latin typeface="Trebuchet MS"/>
                <a:ea typeface="Trebuchet MS"/>
                <a:cs typeface="Trebuchet MS"/>
                <a:sym typeface="Trebuchet MS"/>
              </a:rPr>
              <a:t>Xmax = critical indicator’s value (corresponding to score 1)</a:t>
            </a:r>
            <a:endParaRPr/>
          </a:p>
          <a:p>
            <a:pPr indent="0" lvl="0" marL="0" marR="0" rtl="0" algn="l">
              <a:lnSpc>
                <a:spcPct val="100000"/>
              </a:lnSpc>
              <a:spcBef>
                <a:spcPts val="0"/>
              </a:spcBef>
              <a:spcAft>
                <a:spcPts val="0"/>
              </a:spcAft>
              <a:buNone/>
            </a:pPr>
            <a:r>
              <a:t/>
            </a:r>
            <a:endParaRPr b="0" i="0" sz="1100" u="none" cap="none" strike="noStrike">
              <a:solidFill>
                <a:schemeClr val="lt2"/>
              </a:solidFill>
              <a:latin typeface="Trebuchet MS"/>
              <a:ea typeface="Trebuchet MS"/>
              <a:cs typeface="Trebuchet MS"/>
              <a:sym typeface="Trebuchet MS"/>
            </a:endParaRPr>
          </a:p>
        </p:txBody>
      </p:sp>
      <p:pic>
        <p:nvPicPr>
          <p:cNvPr id="461" name="Google Shape;461;g384d9640ce1_0_0"/>
          <p:cNvPicPr preferRelativeResize="0"/>
          <p:nvPr/>
        </p:nvPicPr>
        <p:blipFill rotWithShape="1">
          <a:blip r:embed="rId3">
            <a:alphaModFix/>
          </a:blip>
          <a:srcRect b="0" l="0" r="0" t="0"/>
          <a:stretch/>
        </p:blipFill>
        <p:spPr>
          <a:xfrm>
            <a:off x="889412" y="2699080"/>
            <a:ext cx="3093988" cy="1287892"/>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30"/>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67" name="Google Shape;467;p30"/>
          <p:cNvSpPr/>
          <p:nvPr/>
        </p:nvSpPr>
        <p:spPr>
          <a:xfrm>
            <a:off x="58640" y="53253"/>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68" name="Google Shape;468;p30"/>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RBE Method Assessment Process</a:t>
            </a:r>
            <a:endParaRPr>
              <a:solidFill>
                <a:schemeClr val="accent4"/>
              </a:solidFill>
            </a:endParaRPr>
          </a:p>
        </p:txBody>
      </p:sp>
      <p:sp>
        <p:nvSpPr>
          <p:cNvPr id="469" name="Google Shape;469;p30"/>
          <p:cNvSpPr txBox="1"/>
          <p:nvPr/>
        </p:nvSpPr>
        <p:spPr>
          <a:xfrm>
            <a:off x="554400" y="659359"/>
            <a:ext cx="7917586"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1800" u="none" cap="none" strike="noStrike">
                <a:solidFill>
                  <a:schemeClr val="accent4"/>
                </a:solidFill>
                <a:latin typeface="Trebuchet MS"/>
                <a:ea typeface="Trebuchet MS"/>
                <a:cs typeface="Trebuchet MS"/>
                <a:sym typeface="Trebuchet MS"/>
              </a:rPr>
              <a:t>Step 2: Calculation of the Exposure Value (EV) for Risk Categories</a:t>
            </a:r>
            <a:endParaRPr b="0" i="0" sz="1400" u="none" cap="none" strike="noStrike">
              <a:solidFill>
                <a:srgbClr val="000000"/>
              </a:solidFill>
              <a:latin typeface="Arial"/>
              <a:ea typeface="Arial"/>
              <a:cs typeface="Arial"/>
              <a:sym typeface="Arial"/>
            </a:endParaRPr>
          </a:p>
        </p:txBody>
      </p:sp>
      <p:sp>
        <p:nvSpPr>
          <p:cNvPr id="470" name="Google Shape;470;p30"/>
          <p:cNvSpPr txBox="1"/>
          <p:nvPr/>
        </p:nvSpPr>
        <p:spPr>
          <a:xfrm>
            <a:off x="554398" y="1449854"/>
            <a:ext cx="7842300" cy="4617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Table below illustrates the Exposure Values assigned to Risk Categories, considering one exposure indicator associated to each Risk Category.</a:t>
            </a:r>
            <a:endParaRPr b="0" i="0" sz="1400" u="none" cap="none" strike="noStrike">
              <a:solidFill>
                <a:srgbClr val="000000"/>
              </a:solidFill>
              <a:latin typeface="Arial"/>
              <a:ea typeface="Arial"/>
              <a:cs typeface="Arial"/>
              <a:sym typeface="Arial"/>
            </a:endParaRPr>
          </a:p>
        </p:txBody>
      </p:sp>
      <p:sp>
        <p:nvSpPr>
          <p:cNvPr id="471" name="Google Shape;471;p30"/>
          <p:cNvSpPr txBox="1"/>
          <p:nvPr/>
        </p:nvSpPr>
        <p:spPr>
          <a:xfrm>
            <a:off x="554399" y="1117256"/>
            <a:ext cx="8080800" cy="3387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1" i="0" lang="en-MT" sz="1600" u="none" cap="none" strike="noStrike">
                <a:solidFill>
                  <a:schemeClr val="accent4"/>
                </a:solidFill>
                <a:latin typeface="Trebuchet MS"/>
                <a:ea typeface="Trebuchet MS"/>
                <a:cs typeface="Trebuchet MS"/>
                <a:sym typeface="Trebuchet MS"/>
              </a:rPr>
              <a:t>Example</a:t>
            </a:r>
            <a:endParaRPr b="0" i="0" sz="1400" u="none" cap="none" strike="noStrike">
              <a:solidFill>
                <a:srgbClr val="000000"/>
              </a:solidFill>
              <a:latin typeface="Arial"/>
              <a:ea typeface="Arial"/>
              <a:cs typeface="Arial"/>
              <a:sym typeface="Arial"/>
            </a:endParaRPr>
          </a:p>
        </p:txBody>
      </p:sp>
      <p:sp>
        <p:nvSpPr>
          <p:cNvPr id="472" name="Google Shape;472;p30"/>
          <p:cNvSpPr txBox="1"/>
          <p:nvPr/>
        </p:nvSpPr>
        <p:spPr>
          <a:xfrm>
            <a:off x="554397" y="4428536"/>
            <a:ext cx="7842177" cy="27699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1" i="0" lang="en-MT" sz="1200" u="none" cap="none" strike="noStrike">
                <a:solidFill>
                  <a:schemeClr val="lt2"/>
                </a:solidFill>
                <a:latin typeface="Trebuchet MS"/>
                <a:ea typeface="Trebuchet MS"/>
                <a:cs typeface="Trebuchet MS"/>
                <a:sym typeface="Trebuchet MS"/>
              </a:rPr>
              <a:t>The output of this step is a set of Exposure Values (EV), one per Risk Category.</a:t>
            </a:r>
            <a:endParaRPr b="0" i="0" sz="1400" u="none" cap="none" strike="noStrike">
              <a:solidFill>
                <a:srgbClr val="000000"/>
              </a:solidFill>
              <a:latin typeface="Arial"/>
              <a:ea typeface="Arial"/>
              <a:cs typeface="Arial"/>
              <a:sym typeface="Arial"/>
            </a:endParaRPr>
          </a:p>
        </p:txBody>
      </p:sp>
      <p:graphicFrame>
        <p:nvGraphicFramePr>
          <p:cNvPr id="473" name="Google Shape;473;p30"/>
          <p:cNvGraphicFramePr/>
          <p:nvPr/>
        </p:nvGraphicFramePr>
        <p:xfrm>
          <a:off x="1028700" y="2076450"/>
          <a:ext cx="3000000" cy="3000000"/>
        </p:xfrm>
        <a:graphic>
          <a:graphicData uri="http://schemas.openxmlformats.org/drawingml/2006/table">
            <a:tbl>
              <a:tblPr>
                <a:noFill/>
                <a:tableStyleId>{430CD9CA-83C6-447D-81F4-199E0B256E0B}</a:tableStyleId>
              </a:tblPr>
              <a:tblGrid>
                <a:gridCol w="1086175"/>
                <a:gridCol w="1650500"/>
                <a:gridCol w="965675"/>
                <a:gridCol w="2475800"/>
                <a:gridCol w="1060850"/>
              </a:tblGrid>
              <a:tr h="381000">
                <a:tc>
                  <a:txBody>
                    <a:bodyPr/>
                    <a:lstStyle/>
                    <a:p>
                      <a:pPr indent="0" lvl="0" marL="0" marR="0" rtl="0" algn="ctr">
                        <a:lnSpc>
                          <a:spcPct val="100000"/>
                        </a:lnSpc>
                        <a:spcBef>
                          <a:spcPts val="0"/>
                        </a:spcBef>
                        <a:spcAft>
                          <a:spcPts val="0"/>
                        </a:spcAft>
                        <a:buClr>
                          <a:srgbClr val="000000"/>
                        </a:buClr>
                        <a:buSzPts val="1200"/>
                        <a:buFont typeface="Arial"/>
                        <a:buNone/>
                      </a:pPr>
                      <a:r>
                        <a:rPr b="1" lang="en-MT" sz="1200" u="none" cap="none" strike="noStrike">
                          <a:solidFill>
                            <a:schemeClr val="lt1"/>
                          </a:solidFill>
                          <a:latin typeface="Trebuchet MS"/>
                          <a:ea typeface="Trebuchet MS"/>
                          <a:cs typeface="Trebuchet MS"/>
                          <a:sym typeface="Trebuchet MS"/>
                        </a:rPr>
                        <a:t>Hazard</a:t>
                      </a:r>
                      <a:endParaRPr b="1"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rgbClr val="8BA7AC"/>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Risk Category</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rgbClr val="8BA7AC"/>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MT" sz="1200" u="none" cap="none" strike="noStrike">
                          <a:solidFill>
                            <a:schemeClr val="lt1"/>
                          </a:solidFill>
                          <a:latin typeface="Trebuchet MS"/>
                          <a:ea typeface="Trebuchet MS"/>
                          <a:cs typeface="Trebuchet MS"/>
                          <a:sym typeface="Trebuchet MS"/>
                        </a:rPr>
                        <a:t>Exposed element</a:t>
                      </a:r>
                      <a:endParaRPr b="1"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rgbClr val="8BA7AC"/>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Exposure indicator</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rgbClr val="8BA7AC"/>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Exposure value</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rgbClr val="8BA7AC"/>
                    </a:solidFill>
                  </a:tcPr>
                </a:tc>
              </a:tr>
              <a:tr h="381000">
                <a:tc rowSpan="2">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Extreme Heat</a:t>
                      </a:r>
                      <a:endParaRPr sz="1200" u="none" cap="none" strike="noStrike">
                        <a:solidFill>
                          <a:schemeClr val="lt2"/>
                        </a:solidFill>
                        <a:latin typeface="Trebuchet MS"/>
                        <a:ea typeface="Trebuchet MS"/>
                        <a:cs typeface="Trebuchet MS"/>
                        <a:sym typeface="Trebuchet MS"/>
                      </a:endParaRPr>
                    </a:p>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Health risk for population</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Population</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Population density (n/Km2)</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0,32 (critical)</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r>
              <a:tr h="381000">
                <a:tc vMerge="1"/>
                <a:tc>
                  <a:txBody>
                    <a:bodyPr/>
                    <a:lstStyle/>
                    <a:p>
                      <a:pPr indent="0" lvl="0" marL="0" marR="0" rtl="0" algn="l">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Damage risk for residential buildings</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Residential buildings</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Percentage of residential buildings over 50 years old (%)</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0,7 (major)</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r>
              <a:tr h="537275">
                <a:tc>
                  <a:txBody>
                    <a:bodyPr/>
                    <a:lstStyle/>
                    <a:p>
                      <a:pPr indent="0" lvl="0" marL="0" marR="0" rtl="0" algn="ctr">
                        <a:lnSpc>
                          <a:spcPct val="100000"/>
                        </a:lnSpc>
                        <a:spcBef>
                          <a:spcPts val="0"/>
                        </a:spcBef>
                        <a:spcAft>
                          <a:spcPts val="0"/>
                        </a:spcAft>
                        <a:buClr>
                          <a:schemeClr val="dk1"/>
                        </a:buClr>
                        <a:buSzPts val="1100"/>
                        <a:buFont typeface="Arial"/>
                        <a:buNone/>
                      </a:pPr>
                      <a:r>
                        <a:rPr lang="en-MT" sz="1200" u="none" cap="none" strike="noStrike">
                          <a:solidFill>
                            <a:schemeClr val="lt2"/>
                          </a:solidFill>
                          <a:latin typeface="Trebuchet MS"/>
                          <a:ea typeface="Trebuchet MS"/>
                          <a:cs typeface="Trebuchet MS"/>
                          <a:sym typeface="Trebuchet MS"/>
                        </a:rPr>
                        <a:t>Heavy precipitation</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Drainage capacity of road networks</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Road network</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Total length of roads in flood prone zones (Km)</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0,18(Low)</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sp>
        <p:nvSpPr>
          <p:cNvPr id="478" name="Google Shape;478;p31"/>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79" name="Google Shape;479;p31"/>
          <p:cNvSpPr/>
          <p:nvPr/>
        </p:nvSpPr>
        <p:spPr>
          <a:xfrm>
            <a:off x="53340" y="53340"/>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80" name="Google Shape;480;p31"/>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RBE Method Assessment Process</a:t>
            </a:r>
            <a:endParaRPr>
              <a:solidFill>
                <a:schemeClr val="accent4"/>
              </a:solidFill>
            </a:endParaRPr>
          </a:p>
        </p:txBody>
      </p:sp>
      <p:sp>
        <p:nvSpPr>
          <p:cNvPr id="481" name="Google Shape;481;p31"/>
          <p:cNvSpPr txBox="1"/>
          <p:nvPr/>
        </p:nvSpPr>
        <p:spPr>
          <a:xfrm>
            <a:off x="554400" y="659359"/>
            <a:ext cx="7917586"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1800" u="none" cap="none" strike="noStrike">
                <a:solidFill>
                  <a:schemeClr val="accent4"/>
                </a:solidFill>
                <a:latin typeface="Trebuchet MS"/>
                <a:ea typeface="Trebuchet MS"/>
                <a:cs typeface="Trebuchet MS"/>
                <a:sym typeface="Trebuchet MS"/>
              </a:rPr>
              <a:t>Step 3: Calculation of the Hazard Value (HV) for Issues</a:t>
            </a:r>
            <a:endParaRPr b="0" i="0" sz="1400" u="none" cap="none" strike="noStrike">
              <a:solidFill>
                <a:srgbClr val="000000"/>
              </a:solidFill>
              <a:latin typeface="Arial"/>
              <a:ea typeface="Arial"/>
              <a:cs typeface="Arial"/>
              <a:sym typeface="Arial"/>
            </a:endParaRPr>
          </a:p>
        </p:txBody>
      </p:sp>
      <p:sp>
        <p:nvSpPr>
          <p:cNvPr id="482" name="Google Shape;482;p31"/>
          <p:cNvSpPr txBox="1"/>
          <p:nvPr/>
        </p:nvSpPr>
        <p:spPr>
          <a:xfrm>
            <a:off x="554397" y="1244445"/>
            <a:ext cx="7842177" cy="83099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The RBE Method foresees the assignment of a Hazard Value (HV) to each Issue (Hazard) included in the assessment. This value represents the relevance of the hazard in relation to the local context, as defined in the Table below.</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chemeClr val="lt2"/>
              </a:solidFill>
              <a:latin typeface="Trebuchet MS"/>
              <a:ea typeface="Trebuchet MS"/>
              <a:cs typeface="Trebuchet MS"/>
              <a:sym typeface="Trebuchet MS"/>
            </a:endParaRPr>
          </a:p>
        </p:txBody>
      </p:sp>
      <p:graphicFrame>
        <p:nvGraphicFramePr>
          <p:cNvPr id="483" name="Google Shape;483;p31"/>
          <p:cNvGraphicFramePr/>
          <p:nvPr/>
        </p:nvGraphicFramePr>
        <p:xfrm>
          <a:off x="952500" y="2000250"/>
          <a:ext cx="3000000" cy="3000000"/>
        </p:xfrm>
        <a:graphic>
          <a:graphicData uri="http://schemas.openxmlformats.org/drawingml/2006/table">
            <a:tbl>
              <a:tblPr>
                <a:noFill/>
                <a:tableStyleId>{430CD9CA-83C6-447D-81F4-199E0B256E0B}</a:tableStyleId>
              </a:tblPr>
              <a:tblGrid>
                <a:gridCol w="997050"/>
                <a:gridCol w="3675500"/>
                <a:gridCol w="1323450"/>
                <a:gridCol w="1243000"/>
              </a:tblGrid>
              <a:tr h="381000">
                <a:tc gridSpan="2">
                  <a:txBody>
                    <a:bodyPr/>
                    <a:lstStyle/>
                    <a:p>
                      <a:pPr indent="0" lvl="0" marL="0" marR="0" rtl="0" algn="ctr">
                        <a:lnSpc>
                          <a:spcPct val="100000"/>
                        </a:lnSpc>
                        <a:spcBef>
                          <a:spcPts val="0"/>
                        </a:spcBef>
                        <a:spcAft>
                          <a:spcPts val="0"/>
                        </a:spcAft>
                        <a:buClr>
                          <a:srgbClr val="000000"/>
                        </a:buClr>
                        <a:buSzPts val="1200"/>
                        <a:buFont typeface="Arial"/>
                        <a:buNone/>
                      </a:pPr>
                      <a:r>
                        <a:rPr b="1" lang="en-MT" sz="1200" u="none" cap="none" strike="noStrike">
                          <a:solidFill>
                            <a:schemeClr val="lt1"/>
                          </a:solidFill>
                          <a:latin typeface="Trebuchet MS"/>
                          <a:ea typeface="Trebuchet MS"/>
                          <a:cs typeface="Trebuchet MS"/>
                          <a:sym typeface="Trebuchet MS"/>
                        </a:rPr>
                        <a:t>Hazards event</a:t>
                      </a:r>
                      <a:endParaRPr b="1"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rgbClr val="8BA7AC"/>
                    </a:solidFill>
                  </a:tcPr>
                </a:tc>
                <a:tc hMerge="1"/>
                <a:tc gridSpan="2">
                  <a:txBody>
                    <a:bodyPr/>
                    <a:lstStyle/>
                    <a:p>
                      <a:pPr indent="0" lvl="0" marL="0" marR="0" rtl="0" algn="ctr">
                        <a:lnSpc>
                          <a:spcPct val="100000"/>
                        </a:lnSpc>
                        <a:spcBef>
                          <a:spcPts val="0"/>
                        </a:spcBef>
                        <a:spcAft>
                          <a:spcPts val="0"/>
                        </a:spcAft>
                        <a:buClr>
                          <a:srgbClr val="000000"/>
                        </a:buClr>
                        <a:buSzPts val="1200"/>
                        <a:buFont typeface="Arial"/>
                        <a:buNone/>
                      </a:pPr>
                      <a:r>
                        <a:rPr b="1" lang="en-MT" sz="1200" u="none" cap="none" strike="noStrike">
                          <a:solidFill>
                            <a:schemeClr val="lt1"/>
                          </a:solidFill>
                          <a:latin typeface="Trebuchet MS"/>
                          <a:ea typeface="Trebuchet MS"/>
                          <a:cs typeface="Trebuchet MS"/>
                          <a:sym typeface="Trebuchet MS"/>
                        </a:rPr>
                        <a:t>Hazard Value (HV)</a:t>
                      </a:r>
                      <a:endParaRPr b="1"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rgbClr val="8BA7AC"/>
                    </a:solidFill>
                  </a:tcPr>
                </a:tc>
                <a:tc hMerge="1"/>
              </a:tr>
              <a:tr h="381000">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Frequent</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Likely to occur in a lifetime (every 0-10 years)</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Very likely</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1-0,9</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Probable</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Likely to occur several times in a lifetime (every 0-25 year)</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Likely</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0,89-0,66</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Occasional</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Likely to occur sometime in a lifetime (every 0-50 years)</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As like as not</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0,65-0,33</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Remote</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Unlikely but still possible to occur in a lifetime (0-100 years)</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Unlikely</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0,32-0,0</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p32"/>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89" name="Google Shape;489;p32"/>
          <p:cNvSpPr/>
          <p:nvPr/>
        </p:nvSpPr>
        <p:spPr>
          <a:xfrm>
            <a:off x="58640" y="53253"/>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90" name="Google Shape;490;p32"/>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RBE Method Assessment Process</a:t>
            </a:r>
            <a:endParaRPr>
              <a:solidFill>
                <a:schemeClr val="accent4"/>
              </a:solidFill>
            </a:endParaRPr>
          </a:p>
        </p:txBody>
      </p:sp>
      <p:sp>
        <p:nvSpPr>
          <p:cNvPr id="491" name="Google Shape;491;p32"/>
          <p:cNvSpPr txBox="1"/>
          <p:nvPr/>
        </p:nvSpPr>
        <p:spPr>
          <a:xfrm>
            <a:off x="554400" y="659359"/>
            <a:ext cx="7917586"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1800" u="none" cap="none" strike="noStrike">
                <a:solidFill>
                  <a:schemeClr val="accent4"/>
                </a:solidFill>
                <a:latin typeface="Trebuchet MS"/>
                <a:ea typeface="Trebuchet MS"/>
                <a:cs typeface="Trebuchet MS"/>
                <a:sym typeface="Trebuchet MS"/>
              </a:rPr>
              <a:t>Step 3: Calculation of the Hazard Value (HV) for Issues</a:t>
            </a:r>
            <a:endParaRPr b="0" i="0" sz="1400" u="none" cap="none" strike="noStrike">
              <a:solidFill>
                <a:srgbClr val="000000"/>
              </a:solidFill>
              <a:latin typeface="Arial"/>
              <a:ea typeface="Arial"/>
              <a:cs typeface="Arial"/>
              <a:sym typeface="Arial"/>
            </a:endParaRPr>
          </a:p>
        </p:txBody>
      </p:sp>
      <p:sp>
        <p:nvSpPr>
          <p:cNvPr id="492" name="Google Shape;492;p32"/>
          <p:cNvSpPr txBox="1"/>
          <p:nvPr/>
        </p:nvSpPr>
        <p:spPr>
          <a:xfrm>
            <a:off x="478200" y="1168250"/>
            <a:ext cx="8034600" cy="12006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The Hazard Value shall be assigned using the information provided in the SECAPs. If information is not available:</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-the Hazard Value (HV) is assigned by experts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-the Hazard Value (HV) is assigned through the calculation, normalisation and aggregation of specific Hazard criteria.</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Regarding the second option, the Table shows an example of Hazard Criteria for the Issue “Extreme Heat”.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chemeClr val="lt2"/>
              </a:solidFill>
              <a:latin typeface="Trebuchet MS"/>
              <a:ea typeface="Trebuchet MS"/>
              <a:cs typeface="Trebuchet MS"/>
              <a:sym typeface="Trebuchet MS"/>
            </a:endParaRPr>
          </a:p>
        </p:txBody>
      </p:sp>
      <p:graphicFrame>
        <p:nvGraphicFramePr>
          <p:cNvPr id="493" name="Google Shape;493;p32"/>
          <p:cNvGraphicFramePr/>
          <p:nvPr/>
        </p:nvGraphicFramePr>
        <p:xfrm>
          <a:off x="630600" y="2176550"/>
          <a:ext cx="3000000" cy="3000000"/>
        </p:xfrm>
        <a:graphic>
          <a:graphicData uri="http://schemas.openxmlformats.org/drawingml/2006/table">
            <a:tbl>
              <a:tblPr>
                <a:noFill/>
                <a:tableStyleId>{430CD9CA-83C6-447D-81F4-199E0B256E0B}</a:tableStyleId>
              </a:tblPr>
              <a:tblGrid>
                <a:gridCol w="2415950"/>
                <a:gridCol w="5303200"/>
              </a:tblGrid>
              <a:tr h="295450">
                <a:tc>
                  <a:txBody>
                    <a:bodyPr/>
                    <a:lstStyle/>
                    <a:p>
                      <a:pPr indent="0" lvl="0" marL="0" marR="0" rtl="0" algn="ctr">
                        <a:lnSpc>
                          <a:spcPct val="100000"/>
                        </a:lnSpc>
                        <a:spcBef>
                          <a:spcPts val="0"/>
                        </a:spcBef>
                        <a:spcAft>
                          <a:spcPts val="0"/>
                        </a:spcAft>
                        <a:buClr>
                          <a:srgbClr val="000000"/>
                        </a:buClr>
                        <a:buSzPts val="1100"/>
                        <a:buFont typeface="Arial"/>
                        <a:buNone/>
                      </a:pPr>
                      <a:r>
                        <a:rPr lang="en-MT" sz="1100" u="none" cap="none" strike="noStrike">
                          <a:solidFill>
                            <a:schemeClr val="lt1"/>
                          </a:solidFill>
                          <a:latin typeface="Trebuchet MS"/>
                          <a:ea typeface="Trebuchet MS"/>
                          <a:cs typeface="Trebuchet MS"/>
                          <a:sym typeface="Trebuchet MS"/>
                        </a:rPr>
                        <a:t>Issue</a:t>
                      </a:r>
                      <a:endParaRPr sz="1100" u="none" cap="none" strike="noStrike">
                        <a:solidFill>
                          <a:schemeClr val="lt1"/>
                        </a:solidFill>
                        <a:latin typeface="Trebuchet MS"/>
                        <a:ea typeface="Trebuchet MS"/>
                        <a:cs typeface="Trebuchet MS"/>
                        <a:sym typeface="Trebuchet M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accent1"/>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lang="en-MT" sz="1100" u="none" cap="none" strike="noStrike">
                          <a:solidFill>
                            <a:schemeClr val="lt1"/>
                          </a:solidFill>
                          <a:latin typeface="Trebuchet MS"/>
                          <a:ea typeface="Trebuchet MS"/>
                          <a:cs typeface="Trebuchet MS"/>
                          <a:sym typeface="Trebuchet MS"/>
                        </a:rPr>
                        <a:t>Extreme heat</a:t>
                      </a:r>
                      <a:endParaRPr sz="1100" u="none" cap="none" strike="noStrike">
                        <a:solidFill>
                          <a:schemeClr val="lt1"/>
                        </a:solidFill>
                        <a:latin typeface="Trebuchet MS"/>
                        <a:ea typeface="Trebuchet MS"/>
                        <a:cs typeface="Trebuchet MS"/>
                        <a:sym typeface="Trebuchet M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accent1"/>
                    </a:solidFill>
                  </a:tcPr>
                </a:tc>
              </a:tr>
              <a:tr h="381000">
                <a:tc>
                  <a:txBody>
                    <a:bodyPr/>
                    <a:lstStyle/>
                    <a:p>
                      <a:pPr indent="0" lvl="0" marL="0" marR="0" rtl="0" algn="ctr">
                        <a:lnSpc>
                          <a:spcPct val="100000"/>
                        </a:lnSpc>
                        <a:spcBef>
                          <a:spcPts val="0"/>
                        </a:spcBef>
                        <a:spcAft>
                          <a:spcPts val="0"/>
                        </a:spcAft>
                        <a:buClr>
                          <a:srgbClr val="000000"/>
                        </a:buClr>
                        <a:buSzPts val="1100"/>
                        <a:buFont typeface="Arial"/>
                        <a:buNone/>
                      </a:pPr>
                      <a:r>
                        <a:rPr lang="en-MT" sz="1100" u="none" cap="none" strike="noStrike">
                          <a:solidFill>
                            <a:schemeClr val="lt2"/>
                          </a:solidFill>
                          <a:latin typeface="Trebuchet MS"/>
                          <a:ea typeface="Trebuchet MS"/>
                          <a:cs typeface="Trebuchet MS"/>
                          <a:sym typeface="Trebuchet MS"/>
                        </a:rPr>
                        <a:t>Hazard criteria</a:t>
                      </a:r>
                      <a:endParaRPr sz="11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100"/>
                        <a:buFont typeface="Arial"/>
                        <a:buNone/>
                      </a:pPr>
                      <a:r>
                        <a:rPr lang="en-MT" sz="1100" u="none" cap="none" strike="noStrike">
                          <a:solidFill>
                            <a:schemeClr val="lt2"/>
                          </a:solidFill>
                          <a:latin typeface="Trebuchet MS"/>
                          <a:ea typeface="Trebuchet MS"/>
                          <a:cs typeface="Trebuchet MS"/>
                          <a:sym typeface="Trebuchet MS"/>
                        </a:rPr>
                        <a:t>Indicators</a:t>
                      </a:r>
                      <a:endParaRPr sz="11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accent1"/>
                      </a:solidFill>
                      <a:prstDash val="solid"/>
                      <a:round/>
                      <a:headEnd len="sm" w="sm" type="none"/>
                      <a:tailEnd len="sm" w="sm" type="none"/>
                    </a:lnB>
                  </a:tcPr>
                </a:tc>
              </a:tr>
              <a:tr h="381000">
                <a:tc>
                  <a:txBody>
                    <a:bodyPr/>
                    <a:lstStyle/>
                    <a:p>
                      <a:pPr indent="0" lvl="0" marL="0" marR="0" rtl="0" algn="ctr">
                        <a:lnSpc>
                          <a:spcPct val="100000"/>
                        </a:lnSpc>
                        <a:spcBef>
                          <a:spcPts val="0"/>
                        </a:spcBef>
                        <a:spcAft>
                          <a:spcPts val="0"/>
                        </a:spcAft>
                        <a:buClr>
                          <a:srgbClr val="000000"/>
                        </a:buClr>
                        <a:buSzPts val="1100"/>
                        <a:buFont typeface="Arial"/>
                        <a:buNone/>
                      </a:pPr>
                      <a:r>
                        <a:rPr lang="en-MT" sz="1100" u="none" cap="none" strike="noStrike">
                          <a:solidFill>
                            <a:schemeClr val="lt2"/>
                          </a:solidFill>
                          <a:latin typeface="Trebuchet MS"/>
                          <a:ea typeface="Trebuchet MS"/>
                          <a:cs typeface="Trebuchet MS"/>
                          <a:sym typeface="Trebuchet MS"/>
                        </a:rPr>
                        <a:t>SU25(summer days)</a:t>
                      </a:r>
                      <a:endParaRPr sz="11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100"/>
                        <a:buFont typeface="Arial"/>
                        <a:buNone/>
                      </a:pPr>
                      <a:r>
                        <a:rPr lang="en-MT" sz="1100" u="none" cap="none" strike="noStrike">
                          <a:solidFill>
                            <a:schemeClr val="lt2"/>
                          </a:solidFill>
                          <a:latin typeface="Trebuchet MS"/>
                          <a:ea typeface="Trebuchet MS"/>
                          <a:cs typeface="Trebuchet MS"/>
                          <a:sym typeface="Trebuchet MS"/>
                        </a:rPr>
                        <a:t>Number of days per year with a daily maximum temperature greater than 25ºC</a:t>
                      </a:r>
                      <a:endParaRPr sz="11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381000">
                <a:tc>
                  <a:txBody>
                    <a:bodyPr/>
                    <a:lstStyle/>
                    <a:p>
                      <a:pPr indent="0" lvl="0" marL="0" marR="0" rtl="0" algn="ctr">
                        <a:lnSpc>
                          <a:spcPct val="100000"/>
                        </a:lnSpc>
                        <a:spcBef>
                          <a:spcPts val="0"/>
                        </a:spcBef>
                        <a:spcAft>
                          <a:spcPts val="0"/>
                        </a:spcAft>
                        <a:buClr>
                          <a:srgbClr val="000000"/>
                        </a:buClr>
                        <a:buSzPts val="1100"/>
                        <a:buFont typeface="Arial"/>
                        <a:buNone/>
                      </a:pPr>
                      <a:r>
                        <a:rPr lang="en-MT" sz="1100" u="none" cap="none" strike="noStrike">
                          <a:solidFill>
                            <a:schemeClr val="lt2"/>
                          </a:solidFill>
                          <a:latin typeface="Trebuchet MS"/>
                          <a:ea typeface="Trebuchet MS"/>
                          <a:cs typeface="Trebuchet MS"/>
                          <a:sym typeface="Trebuchet MS"/>
                        </a:rPr>
                        <a:t>SU30 (warm days)</a:t>
                      </a:r>
                      <a:endParaRPr sz="11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100"/>
                        <a:buFont typeface="Arial"/>
                        <a:buNone/>
                      </a:pPr>
                      <a:r>
                        <a:rPr lang="en-MT" sz="1100" u="none" cap="none" strike="noStrike">
                          <a:solidFill>
                            <a:schemeClr val="lt2"/>
                          </a:solidFill>
                          <a:latin typeface="Trebuchet MS"/>
                          <a:ea typeface="Trebuchet MS"/>
                          <a:cs typeface="Trebuchet MS"/>
                          <a:sym typeface="Trebuchet MS"/>
                        </a:rPr>
                        <a:t>Number of days per year with a daily maximum temperature greater than 30ºC</a:t>
                      </a:r>
                      <a:endParaRPr sz="11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381000">
                <a:tc>
                  <a:txBody>
                    <a:bodyPr/>
                    <a:lstStyle/>
                    <a:p>
                      <a:pPr indent="0" lvl="0" marL="0" marR="0" rtl="0" algn="ctr">
                        <a:lnSpc>
                          <a:spcPct val="100000"/>
                        </a:lnSpc>
                        <a:spcBef>
                          <a:spcPts val="0"/>
                        </a:spcBef>
                        <a:spcAft>
                          <a:spcPts val="0"/>
                        </a:spcAft>
                        <a:buClr>
                          <a:srgbClr val="000000"/>
                        </a:buClr>
                        <a:buSzPts val="1100"/>
                        <a:buFont typeface="Arial"/>
                        <a:buNone/>
                      </a:pPr>
                      <a:r>
                        <a:rPr lang="en-MT" sz="1100" u="none" cap="none" strike="noStrike">
                          <a:solidFill>
                            <a:schemeClr val="lt2"/>
                          </a:solidFill>
                          <a:latin typeface="Trebuchet MS"/>
                          <a:ea typeface="Trebuchet MS"/>
                          <a:cs typeface="Trebuchet MS"/>
                          <a:sym typeface="Trebuchet MS"/>
                        </a:rPr>
                        <a:t>TMAX</a:t>
                      </a:r>
                      <a:endParaRPr sz="11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100"/>
                        <a:buFont typeface="Arial"/>
                        <a:buNone/>
                      </a:pPr>
                      <a:r>
                        <a:rPr lang="en-MT" sz="1100" u="none" cap="none" strike="noStrike">
                          <a:solidFill>
                            <a:schemeClr val="lt2"/>
                          </a:solidFill>
                          <a:latin typeface="Trebuchet MS"/>
                          <a:ea typeface="Trebuchet MS"/>
                          <a:cs typeface="Trebuchet MS"/>
                          <a:sym typeface="Trebuchet MS"/>
                        </a:rPr>
                        <a:t>Daily maximum temperature ºC</a:t>
                      </a:r>
                      <a:endParaRPr sz="11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381000">
                <a:tc>
                  <a:txBody>
                    <a:bodyPr/>
                    <a:lstStyle/>
                    <a:p>
                      <a:pPr indent="0" lvl="0" marL="0" marR="0" rtl="0" algn="ctr">
                        <a:lnSpc>
                          <a:spcPct val="100000"/>
                        </a:lnSpc>
                        <a:spcBef>
                          <a:spcPts val="0"/>
                        </a:spcBef>
                        <a:spcAft>
                          <a:spcPts val="0"/>
                        </a:spcAft>
                        <a:buClr>
                          <a:srgbClr val="000000"/>
                        </a:buClr>
                        <a:buSzPts val="1100"/>
                        <a:buFont typeface="Arial"/>
                        <a:buNone/>
                      </a:pPr>
                      <a:r>
                        <a:rPr lang="en-MT" sz="1100" u="none" cap="none" strike="noStrike">
                          <a:solidFill>
                            <a:schemeClr val="lt2"/>
                          </a:solidFill>
                          <a:latin typeface="Trebuchet MS"/>
                          <a:ea typeface="Trebuchet MS"/>
                          <a:cs typeface="Trebuchet MS"/>
                          <a:sym typeface="Trebuchet MS"/>
                        </a:rPr>
                        <a:t>TR20 (tropical nights)</a:t>
                      </a:r>
                      <a:endParaRPr sz="11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100"/>
                        <a:buFont typeface="Arial"/>
                        <a:buNone/>
                      </a:pPr>
                      <a:r>
                        <a:rPr lang="en-MT" sz="1100" u="none" cap="none" strike="noStrike">
                          <a:solidFill>
                            <a:schemeClr val="lt2"/>
                          </a:solidFill>
                          <a:latin typeface="Trebuchet MS"/>
                          <a:ea typeface="Trebuchet MS"/>
                          <a:cs typeface="Trebuchet MS"/>
                          <a:sym typeface="Trebuchet MS"/>
                        </a:rPr>
                        <a:t>Number of days per year with a daily minimum temperature greater than 20ºC</a:t>
                      </a:r>
                      <a:endParaRPr sz="11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381000">
                <a:tc>
                  <a:txBody>
                    <a:bodyPr/>
                    <a:lstStyle/>
                    <a:p>
                      <a:pPr indent="0" lvl="0" marL="0" marR="0" rtl="0" algn="ctr">
                        <a:lnSpc>
                          <a:spcPct val="100000"/>
                        </a:lnSpc>
                        <a:spcBef>
                          <a:spcPts val="0"/>
                        </a:spcBef>
                        <a:spcAft>
                          <a:spcPts val="0"/>
                        </a:spcAft>
                        <a:buClr>
                          <a:srgbClr val="000000"/>
                        </a:buClr>
                        <a:buSzPts val="1100"/>
                        <a:buFont typeface="Arial"/>
                        <a:buNone/>
                      </a:pPr>
                      <a:r>
                        <a:rPr lang="en-MT" sz="1100" u="none" cap="none" strike="noStrike">
                          <a:solidFill>
                            <a:schemeClr val="lt2"/>
                          </a:solidFill>
                          <a:latin typeface="Trebuchet MS"/>
                          <a:ea typeface="Trebuchet MS"/>
                          <a:cs typeface="Trebuchet MS"/>
                          <a:sym typeface="Trebuchet MS"/>
                        </a:rPr>
                        <a:t>HW</a:t>
                      </a:r>
                      <a:endParaRPr sz="11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100"/>
                        <a:buFont typeface="Arial"/>
                        <a:buNone/>
                      </a:pPr>
                      <a:r>
                        <a:rPr lang="en-MT" sz="1100" u="none" cap="none" strike="noStrike">
                          <a:solidFill>
                            <a:schemeClr val="lt2"/>
                          </a:solidFill>
                          <a:latin typeface="Trebuchet MS"/>
                          <a:ea typeface="Trebuchet MS"/>
                          <a:cs typeface="Trebuchet MS"/>
                          <a:sym typeface="Trebuchet MS"/>
                        </a:rPr>
                        <a:t>Number of days per year with a daily maximum temperature greater than 30ºC</a:t>
                      </a:r>
                      <a:endParaRPr sz="11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sp>
        <p:nvSpPr>
          <p:cNvPr id="498" name="Google Shape;498;p33"/>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99" name="Google Shape;499;p33"/>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RBE Method Assessment Process</a:t>
            </a:r>
            <a:endParaRPr>
              <a:solidFill>
                <a:schemeClr val="accent4"/>
              </a:solidFill>
            </a:endParaRPr>
          </a:p>
        </p:txBody>
      </p:sp>
      <p:sp>
        <p:nvSpPr>
          <p:cNvPr id="500" name="Google Shape;500;p33"/>
          <p:cNvSpPr txBox="1"/>
          <p:nvPr/>
        </p:nvSpPr>
        <p:spPr>
          <a:xfrm>
            <a:off x="554400" y="659359"/>
            <a:ext cx="7917586"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1800" u="none" cap="none" strike="noStrike">
                <a:solidFill>
                  <a:schemeClr val="accent4"/>
                </a:solidFill>
                <a:latin typeface="Trebuchet MS"/>
                <a:ea typeface="Trebuchet MS"/>
                <a:cs typeface="Trebuchet MS"/>
                <a:sym typeface="Trebuchet MS"/>
              </a:rPr>
              <a:t>Step 3: Calculation of the Hazard Value (HV) for Issues</a:t>
            </a:r>
            <a:endParaRPr b="0" i="0" sz="1400" u="none" cap="none" strike="noStrike">
              <a:solidFill>
                <a:srgbClr val="000000"/>
              </a:solidFill>
              <a:latin typeface="Arial"/>
              <a:ea typeface="Arial"/>
              <a:cs typeface="Arial"/>
              <a:sym typeface="Arial"/>
            </a:endParaRPr>
          </a:p>
        </p:txBody>
      </p:sp>
      <p:sp>
        <p:nvSpPr>
          <p:cNvPr id="501" name="Google Shape;501;p33"/>
          <p:cNvSpPr txBox="1"/>
          <p:nvPr/>
        </p:nvSpPr>
        <p:spPr>
          <a:xfrm>
            <a:off x="554400" y="1334359"/>
            <a:ext cx="7842177" cy="46166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The determine the HV for an Issue, the value of the associated hazard indicators shall be calculated and normalised in the interval (0,1). Then HV is calculated using the following formula:</a:t>
            </a:r>
            <a:endParaRPr b="0" i="0" sz="1400" u="none" cap="none" strike="noStrike">
              <a:solidFill>
                <a:srgbClr val="000000"/>
              </a:solidFill>
              <a:latin typeface="Arial"/>
              <a:ea typeface="Arial"/>
              <a:cs typeface="Arial"/>
              <a:sym typeface="Arial"/>
            </a:endParaRPr>
          </a:p>
        </p:txBody>
      </p:sp>
      <p:sp>
        <p:nvSpPr>
          <p:cNvPr id="502" name="Google Shape;502;p33"/>
          <p:cNvSpPr txBox="1"/>
          <p:nvPr/>
        </p:nvSpPr>
        <p:spPr>
          <a:xfrm>
            <a:off x="3828275" y="2071875"/>
            <a:ext cx="4643700" cy="2902500"/>
          </a:xfrm>
          <a:prstGeom prst="rect">
            <a:avLst/>
          </a:prstGeom>
          <a:noFill/>
          <a:ln>
            <a:noFill/>
          </a:ln>
        </p:spPr>
        <p:txBody>
          <a:bodyPr anchorCtr="0" anchor="t" bIns="45700" lIns="91425" spcFirstLastPara="1" rIns="91425" wrap="square" tIns="45700">
            <a:spAutoFit/>
          </a:bodyPr>
          <a:lstStyle/>
          <a:p>
            <a:pPr indent="0" lvl="0" marL="0" marR="215265" rtl="0" algn="l">
              <a:lnSpc>
                <a:spcPct val="107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Where:</a:t>
            </a:r>
            <a:endParaRPr b="0" i="1" sz="1200" u="none" cap="none" strike="noStrike">
              <a:solidFill>
                <a:schemeClr val="lt2"/>
              </a:solidFill>
              <a:latin typeface="Trebuchet MS"/>
              <a:ea typeface="Trebuchet MS"/>
              <a:cs typeface="Trebuchet MS"/>
              <a:sym typeface="Trebuchet MS"/>
            </a:endParaRPr>
          </a:p>
          <a:p>
            <a:pPr indent="-342900" lvl="0" marL="342900" marR="215265" rtl="0" algn="l">
              <a:lnSpc>
                <a:spcPct val="107000"/>
              </a:lnSpc>
              <a:spcBef>
                <a:spcPts val="1400"/>
              </a:spcBef>
              <a:spcAft>
                <a:spcPts val="0"/>
              </a:spcAft>
              <a:buClr>
                <a:srgbClr val="000000"/>
              </a:buClr>
              <a:buSzPts val="1200"/>
              <a:buFont typeface="Trebuchet MS"/>
              <a:buChar char="-"/>
            </a:pPr>
            <a:r>
              <a:rPr b="0" i="1" lang="en-MT" sz="1200" u="none" cap="none" strike="noStrike">
                <a:solidFill>
                  <a:schemeClr val="lt2"/>
                </a:solidFill>
                <a:latin typeface="Trebuchet MS"/>
                <a:ea typeface="Trebuchet MS"/>
                <a:cs typeface="Trebuchet MS"/>
                <a:sym typeface="Trebuchet MS"/>
              </a:rPr>
              <a:t>I</a:t>
            </a:r>
            <a:r>
              <a:rPr b="0" baseline="-25000" i="1" lang="en-MT" sz="1200" u="none" cap="none" strike="noStrike">
                <a:solidFill>
                  <a:schemeClr val="lt2"/>
                </a:solidFill>
                <a:latin typeface="Trebuchet MS"/>
                <a:ea typeface="Trebuchet MS"/>
                <a:cs typeface="Trebuchet MS"/>
                <a:sym typeface="Trebuchet MS"/>
              </a:rPr>
              <a:t>i</a:t>
            </a:r>
            <a:r>
              <a:rPr b="0" i="0" lang="en-MT" sz="1200" u="none" cap="none" strike="noStrike">
                <a:solidFill>
                  <a:schemeClr val="lt2"/>
                </a:solidFill>
                <a:latin typeface="Trebuchet MS"/>
                <a:ea typeface="Trebuchet MS"/>
                <a:cs typeface="Trebuchet MS"/>
                <a:sym typeface="Trebuchet MS"/>
              </a:rPr>
              <a:t> is the normalised value of the </a:t>
            </a:r>
            <a:r>
              <a:rPr b="0" i="1" lang="en-MT" sz="1200" u="none" cap="none" strike="noStrike">
                <a:solidFill>
                  <a:schemeClr val="lt2"/>
                </a:solidFill>
                <a:latin typeface="Trebuchet MS"/>
                <a:ea typeface="Trebuchet MS"/>
                <a:cs typeface="Trebuchet MS"/>
                <a:sym typeface="Trebuchet MS"/>
              </a:rPr>
              <a:t>i</a:t>
            </a:r>
            <a:r>
              <a:rPr b="0" i="0" lang="en-MT" sz="1200" u="none" cap="none" strike="noStrike">
                <a:solidFill>
                  <a:schemeClr val="lt2"/>
                </a:solidFill>
                <a:latin typeface="Trebuchet MS"/>
                <a:ea typeface="Trebuchet MS"/>
                <a:cs typeface="Trebuchet MS"/>
                <a:sym typeface="Trebuchet MS"/>
              </a:rPr>
              <a:t>-th hazard indicator</a:t>
            </a:r>
            <a:endParaRPr b="0" i="0" sz="1200" u="none" cap="none" strike="noStrike">
              <a:solidFill>
                <a:srgbClr val="000000"/>
              </a:solidFill>
              <a:latin typeface="Trebuchet MS"/>
              <a:ea typeface="Trebuchet MS"/>
              <a:cs typeface="Trebuchet MS"/>
              <a:sym typeface="Trebuchet MS"/>
            </a:endParaRPr>
          </a:p>
          <a:p>
            <a:pPr indent="-342900" lvl="0" marL="342900" marR="215265" rtl="0" algn="l">
              <a:lnSpc>
                <a:spcPct val="107000"/>
              </a:lnSpc>
              <a:spcBef>
                <a:spcPts val="800"/>
              </a:spcBef>
              <a:spcAft>
                <a:spcPts val="0"/>
              </a:spcAft>
              <a:buClr>
                <a:srgbClr val="000000"/>
              </a:buClr>
              <a:buSzPts val="1200"/>
              <a:buFont typeface="Trebuchet MS"/>
              <a:buChar char="-"/>
            </a:pPr>
            <a:r>
              <a:rPr b="0" i="1" lang="en-MT" sz="1200" u="none" cap="none" strike="noStrike">
                <a:solidFill>
                  <a:schemeClr val="lt2"/>
                </a:solidFill>
                <a:latin typeface="Trebuchet MS"/>
                <a:ea typeface="Trebuchet MS"/>
                <a:cs typeface="Trebuchet MS"/>
                <a:sym typeface="Trebuchet MS"/>
              </a:rPr>
              <a:t>W</a:t>
            </a:r>
            <a:r>
              <a:rPr b="0" baseline="-25000" i="1" lang="en-MT" sz="1200" u="none" cap="none" strike="noStrike">
                <a:solidFill>
                  <a:schemeClr val="lt2"/>
                </a:solidFill>
                <a:latin typeface="Trebuchet MS"/>
                <a:ea typeface="Trebuchet MS"/>
                <a:cs typeface="Trebuchet MS"/>
                <a:sym typeface="Trebuchet MS"/>
              </a:rPr>
              <a:t>i</a:t>
            </a:r>
            <a:r>
              <a:rPr b="0" i="0" lang="en-MT" sz="1200" u="none" cap="none" strike="noStrike">
                <a:solidFill>
                  <a:schemeClr val="lt2"/>
                </a:solidFill>
                <a:latin typeface="Trebuchet MS"/>
                <a:ea typeface="Trebuchet MS"/>
                <a:cs typeface="Trebuchet MS"/>
                <a:sym typeface="Trebuchet MS"/>
              </a:rPr>
              <a:t> is the weight associates with the </a:t>
            </a:r>
            <a:r>
              <a:rPr b="0" i="1" lang="en-MT" sz="1200" u="none" cap="none" strike="noStrike">
                <a:solidFill>
                  <a:schemeClr val="lt2"/>
                </a:solidFill>
                <a:latin typeface="Trebuchet MS"/>
                <a:ea typeface="Trebuchet MS"/>
                <a:cs typeface="Trebuchet MS"/>
                <a:sym typeface="Trebuchet MS"/>
              </a:rPr>
              <a:t>i</a:t>
            </a:r>
            <a:r>
              <a:rPr b="0" i="0" lang="en-MT" sz="1200" u="none" cap="none" strike="noStrike">
                <a:solidFill>
                  <a:schemeClr val="lt2"/>
                </a:solidFill>
                <a:latin typeface="Trebuchet MS"/>
                <a:ea typeface="Trebuchet MS"/>
                <a:cs typeface="Trebuchet MS"/>
                <a:sym typeface="Trebuchet MS"/>
              </a:rPr>
              <a:t>-th hazard indicator</a:t>
            </a:r>
            <a:endParaRPr b="0" i="0" sz="1200" u="none" cap="none" strike="noStrike">
              <a:solidFill>
                <a:srgbClr val="000000"/>
              </a:solidFill>
              <a:latin typeface="Trebuchet MS"/>
              <a:ea typeface="Trebuchet MS"/>
              <a:cs typeface="Trebuchet MS"/>
              <a:sym typeface="Trebuchet MS"/>
            </a:endParaRPr>
          </a:p>
          <a:p>
            <a:pPr indent="-342900" lvl="0" marL="342900" marR="215265" rtl="0" algn="l">
              <a:lnSpc>
                <a:spcPct val="107000"/>
              </a:lnSpc>
              <a:spcBef>
                <a:spcPts val="800"/>
              </a:spcBef>
              <a:spcAft>
                <a:spcPts val="0"/>
              </a:spcAft>
              <a:buClr>
                <a:srgbClr val="000000"/>
              </a:buClr>
              <a:buSzPts val="1200"/>
              <a:buFont typeface="Trebuchet MS"/>
              <a:buChar char="-"/>
            </a:pPr>
            <a:r>
              <a:rPr b="0" i="1" lang="en-MT" sz="1200" u="none" cap="none" strike="noStrike">
                <a:solidFill>
                  <a:schemeClr val="lt2"/>
                </a:solidFill>
                <a:latin typeface="Trebuchet MS"/>
                <a:ea typeface="Trebuchet MS"/>
                <a:cs typeface="Trebuchet MS"/>
                <a:sym typeface="Trebuchet MS"/>
              </a:rPr>
              <a:t>n </a:t>
            </a:r>
            <a:r>
              <a:rPr b="0" i="0" lang="en-MT" sz="1200" u="none" cap="none" strike="noStrike">
                <a:solidFill>
                  <a:schemeClr val="lt2"/>
                </a:solidFill>
                <a:latin typeface="Trebuchet MS"/>
                <a:ea typeface="Trebuchet MS"/>
                <a:cs typeface="Trebuchet MS"/>
                <a:sym typeface="Trebuchet MS"/>
              </a:rPr>
              <a:t>is the number of hazard indicators considered</a:t>
            </a:r>
            <a:endParaRPr b="0" i="0" sz="1200" u="none" cap="none" strike="noStrike">
              <a:solidFill>
                <a:srgbClr val="000000"/>
              </a:solidFill>
              <a:latin typeface="Trebuchet MS"/>
              <a:ea typeface="Trebuchet MS"/>
              <a:cs typeface="Trebuchet MS"/>
              <a:sym typeface="Trebuchet MS"/>
            </a:endParaRPr>
          </a:p>
          <a:p>
            <a:pPr indent="0" lvl="0" marL="0" marR="215265" rtl="0" algn="l">
              <a:lnSpc>
                <a:spcPct val="107000"/>
              </a:lnSpc>
              <a:spcBef>
                <a:spcPts val="140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The various weights assigned to hazard indicators may be derived from existing literature, stakeholder information, or experts’ weighting.</a:t>
            </a:r>
            <a:endParaRPr b="0" i="0" sz="1200" u="none" cap="none" strike="noStrike">
              <a:solidFill>
                <a:srgbClr val="000000"/>
              </a:solidFill>
              <a:latin typeface="Trebuchet MS"/>
              <a:ea typeface="Trebuchet MS"/>
              <a:cs typeface="Trebuchet MS"/>
              <a:sym typeface="Trebuchet MS"/>
            </a:endParaRPr>
          </a:p>
          <a:p>
            <a:pPr indent="0" lvl="0" marL="0" marR="215265" rtl="0" algn="l">
              <a:lnSpc>
                <a:spcPct val="107000"/>
              </a:lnSpc>
              <a:spcBef>
                <a:spcPts val="1400"/>
              </a:spcBef>
              <a:spcAft>
                <a:spcPts val="0"/>
              </a:spcAft>
              <a:buClr>
                <a:srgbClr val="000000"/>
              </a:buClr>
              <a:buSzPts val="1200"/>
              <a:buFont typeface="Arial"/>
              <a:buNone/>
            </a:pPr>
            <a:r>
              <a:t/>
            </a:r>
            <a:endParaRPr b="0" i="0" sz="1200" u="none" cap="none" strike="noStrike">
              <a:solidFill>
                <a:schemeClr val="lt2"/>
              </a:solidFill>
              <a:latin typeface="Trebuchet MS"/>
              <a:ea typeface="Trebuchet MS"/>
              <a:cs typeface="Trebuchet MS"/>
              <a:sym typeface="Trebuchet MS"/>
            </a:endParaRPr>
          </a:p>
          <a:p>
            <a:pPr indent="0" lvl="0" marL="0" marR="0" rtl="0" algn="l">
              <a:lnSpc>
                <a:spcPct val="100000"/>
              </a:lnSpc>
              <a:spcBef>
                <a:spcPts val="800"/>
              </a:spcBef>
              <a:spcAft>
                <a:spcPts val="0"/>
              </a:spcAft>
              <a:buClr>
                <a:srgbClr val="000000"/>
              </a:buClr>
              <a:buSzPts val="1200"/>
              <a:buFont typeface="Arial"/>
              <a:buNone/>
            </a:pPr>
            <a:r>
              <a:t/>
            </a:r>
            <a:endParaRPr b="0" i="0" sz="1200" u="none" cap="none" strike="noStrike">
              <a:solidFill>
                <a:schemeClr val="lt2"/>
              </a:solidFill>
              <a:latin typeface="Trebuchet MS"/>
              <a:ea typeface="Trebuchet MS"/>
              <a:cs typeface="Trebuchet MS"/>
              <a:sym typeface="Trebuchet MS"/>
            </a:endParaRPr>
          </a:p>
        </p:txBody>
      </p:sp>
      <p:pic>
        <p:nvPicPr>
          <p:cNvPr id="503" name="Google Shape;503;p33"/>
          <p:cNvPicPr preferRelativeResize="0"/>
          <p:nvPr/>
        </p:nvPicPr>
        <p:blipFill rotWithShape="1">
          <a:blip r:embed="rId3">
            <a:alphaModFix/>
          </a:blip>
          <a:srcRect b="0" l="0" r="0" t="0"/>
          <a:stretch/>
        </p:blipFill>
        <p:spPr>
          <a:xfrm>
            <a:off x="722482" y="2400675"/>
            <a:ext cx="3105786" cy="1356194"/>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7" name="Shape 507"/>
        <p:cNvGrpSpPr/>
        <p:nvPr/>
      </p:nvGrpSpPr>
      <p:grpSpPr>
        <a:xfrm>
          <a:off x="0" y="0"/>
          <a:ext cx="0" cy="0"/>
          <a:chOff x="0" y="0"/>
          <a:chExt cx="0" cy="0"/>
        </a:xfrm>
      </p:grpSpPr>
      <p:sp>
        <p:nvSpPr>
          <p:cNvPr id="508" name="Google Shape;508;p34"/>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509" name="Google Shape;509;p34"/>
          <p:cNvSpPr/>
          <p:nvPr/>
        </p:nvSpPr>
        <p:spPr>
          <a:xfrm>
            <a:off x="53340" y="53340"/>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510" name="Google Shape;510;p34"/>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RBE Method Assessment Process</a:t>
            </a:r>
            <a:endParaRPr>
              <a:solidFill>
                <a:schemeClr val="accent4"/>
              </a:solidFill>
            </a:endParaRPr>
          </a:p>
        </p:txBody>
      </p:sp>
      <p:sp>
        <p:nvSpPr>
          <p:cNvPr id="511" name="Google Shape;511;p34"/>
          <p:cNvSpPr txBox="1"/>
          <p:nvPr/>
        </p:nvSpPr>
        <p:spPr>
          <a:xfrm>
            <a:off x="554400" y="659359"/>
            <a:ext cx="7917586"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1800" u="none" cap="none" strike="noStrike">
                <a:solidFill>
                  <a:schemeClr val="accent4"/>
                </a:solidFill>
                <a:latin typeface="Trebuchet MS"/>
                <a:ea typeface="Trebuchet MS"/>
                <a:cs typeface="Trebuchet MS"/>
                <a:sym typeface="Trebuchet MS"/>
              </a:rPr>
              <a:t>Step 3: Calculation of the Hazard Value (HV) for Issues</a:t>
            </a:r>
            <a:endParaRPr b="0" i="0" sz="1400" u="none" cap="none" strike="noStrike">
              <a:solidFill>
                <a:srgbClr val="000000"/>
              </a:solidFill>
              <a:latin typeface="Arial"/>
              <a:ea typeface="Arial"/>
              <a:cs typeface="Arial"/>
              <a:sym typeface="Arial"/>
            </a:endParaRPr>
          </a:p>
        </p:txBody>
      </p:sp>
      <p:sp>
        <p:nvSpPr>
          <p:cNvPr id="512" name="Google Shape;512;p34"/>
          <p:cNvSpPr txBox="1"/>
          <p:nvPr/>
        </p:nvSpPr>
        <p:spPr>
          <a:xfrm>
            <a:off x="554400" y="1655925"/>
            <a:ext cx="7842300" cy="4617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Supposing to conduct the risk assessment evaluation for a Central European city, the Table below reports the Hazard Values assigned after the consultation of its SECAP.</a:t>
            </a:r>
            <a:endParaRPr b="0" i="0" sz="1400" u="none" cap="none" strike="noStrike">
              <a:solidFill>
                <a:srgbClr val="000000"/>
              </a:solidFill>
              <a:latin typeface="Arial"/>
              <a:ea typeface="Arial"/>
              <a:cs typeface="Arial"/>
              <a:sym typeface="Arial"/>
            </a:endParaRPr>
          </a:p>
        </p:txBody>
      </p:sp>
      <p:sp>
        <p:nvSpPr>
          <p:cNvPr id="513" name="Google Shape;513;p34"/>
          <p:cNvSpPr txBox="1"/>
          <p:nvPr/>
        </p:nvSpPr>
        <p:spPr>
          <a:xfrm>
            <a:off x="554397" y="1241282"/>
            <a:ext cx="8080800" cy="3387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1" i="0" lang="en-MT" sz="1600" u="none" cap="none" strike="noStrike">
                <a:solidFill>
                  <a:schemeClr val="accent4"/>
                </a:solidFill>
                <a:latin typeface="Trebuchet MS"/>
                <a:ea typeface="Trebuchet MS"/>
                <a:cs typeface="Trebuchet MS"/>
                <a:sym typeface="Trebuchet MS"/>
              </a:rPr>
              <a:t>Example</a:t>
            </a:r>
            <a:endParaRPr b="0" i="0" sz="1400" u="none" cap="none" strike="noStrike">
              <a:solidFill>
                <a:srgbClr val="000000"/>
              </a:solidFill>
              <a:latin typeface="Arial"/>
              <a:ea typeface="Arial"/>
              <a:cs typeface="Arial"/>
              <a:sym typeface="Arial"/>
            </a:endParaRPr>
          </a:p>
        </p:txBody>
      </p:sp>
      <p:sp>
        <p:nvSpPr>
          <p:cNvPr id="514" name="Google Shape;514;p34"/>
          <p:cNvSpPr txBox="1"/>
          <p:nvPr/>
        </p:nvSpPr>
        <p:spPr>
          <a:xfrm>
            <a:off x="554397" y="4428536"/>
            <a:ext cx="7842177" cy="27699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1" i="0" lang="en-MT" sz="1200" u="none" cap="none" strike="noStrike">
                <a:solidFill>
                  <a:schemeClr val="lt2"/>
                </a:solidFill>
                <a:latin typeface="Trebuchet MS"/>
                <a:ea typeface="Trebuchet MS"/>
                <a:cs typeface="Trebuchet MS"/>
                <a:sym typeface="Trebuchet MS"/>
              </a:rPr>
              <a:t>The output of this step is a set of  Hazard Values (EV), one per Issue.</a:t>
            </a:r>
            <a:endParaRPr b="0" i="0" sz="1400" u="none" cap="none" strike="noStrike">
              <a:solidFill>
                <a:srgbClr val="000000"/>
              </a:solidFill>
              <a:latin typeface="Arial"/>
              <a:ea typeface="Arial"/>
              <a:cs typeface="Arial"/>
              <a:sym typeface="Arial"/>
            </a:endParaRPr>
          </a:p>
        </p:txBody>
      </p:sp>
      <p:graphicFrame>
        <p:nvGraphicFramePr>
          <p:cNvPr id="515" name="Google Shape;515;p34"/>
          <p:cNvGraphicFramePr/>
          <p:nvPr/>
        </p:nvGraphicFramePr>
        <p:xfrm>
          <a:off x="2100175" y="2342425"/>
          <a:ext cx="3000000" cy="3000000"/>
        </p:xfrm>
        <a:graphic>
          <a:graphicData uri="http://schemas.openxmlformats.org/drawingml/2006/table">
            <a:tbl>
              <a:tblPr>
                <a:noFill/>
                <a:tableStyleId>{430CD9CA-83C6-447D-81F4-199E0B256E0B}</a:tableStyleId>
              </a:tblPr>
              <a:tblGrid>
                <a:gridCol w="2413000"/>
                <a:gridCol w="2413000"/>
              </a:tblGrid>
              <a:tr h="295450">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Hazard</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accent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Hazard value (HV)</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accent1"/>
                    </a:solidFill>
                  </a:tcPr>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Extreme heath</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0,8(High)</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accent1"/>
                      </a:solidFill>
                      <a:prstDash val="solid"/>
                      <a:round/>
                      <a:headEnd len="sm" w="sm" type="none"/>
                      <a:tailEnd len="sm" w="sm" type="none"/>
                    </a:lnB>
                  </a:tcPr>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Heavy precipitation</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0,6 (Moderate)</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Storms</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0,5(Moderate)</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p35"/>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521" name="Google Shape;521;p35"/>
          <p:cNvSpPr/>
          <p:nvPr/>
        </p:nvSpPr>
        <p:spPr>
          <a:xfrm>
            <a:off x="53340" y="53340"/>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522" name="Google Shape;522;p35"/>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RBE Method Assessment Process</a:t>
            </a:r>
            <a:endParaRPr>
              <a:solidFill>
                <a:schemeClr val="accent4"/>
              </a:solidFill>
            </a:endParaRPr>
          </a:p>
        </p:txBody>
      </p:sp>
      <p:sp>
        <p:nvSpPr>
          <p:cNvPr id="523" name="Google Shape;523;p35"/>
          <p:cNvSpPr txBox="1"/>
          <p:nvPr/>
        </p:nvSpPr>
        <p:spPr>
          <a:xfrm>
            <a:off x="554400" y="659359"/>
            <a:ext cx="7917586"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1800" u="none" cap="none" strike="noStrike">
                <a:solidFill>
                  <a:schemeClr val="accent4"/>
                </a:solidFill>
                <a:latin typeface="Trebuchet MS"/>
                <a:ea typeface="Trebuchet MS"/>
                <a:cs typeface="Trebuchet MS"/>
                <a:sym typeface="Trebuchet MS"/>
              </a:rPr>
              <a:t>Step 4: Calculation of the Category Risk Value</a:t>
            </a:r>
            <a:endParaRPr b="0" i="0" sz="1400" u="none" cap="none" strike="noStrike">
              <a:solidFill>
                <a:srgbClr val="000000"/>
              </a:solidFill>
              <a:latin typeface="Arial"/>
              <a:ea typeface="Arial"/>
              <a:cs typeface="Arial"/>
              <a:sym typeface="Arial"/>
            </a:endParaRPr>
          </a:p>
        </p:txBody>
      </p:sp>
      <p:sp>
        <p:nvSpPr>
          <p:cNvPr id="524" name="Google Shape;524;p35"/>
          <p:cNvSpPr txBox="1"/>
          <p:nvPr/>
        </p:nvSpPr>
        <p:spPr>
          <a:xfrm>
            <a:off x="635836" y="1694587"/>
            <a:ext cx="7754714" cy="1754326"/>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At this point of the process, each Risk Category is characterised by:</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-a Hazard Value (HV)</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-an Exposure Value (EV)</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-a Vulnerability Value (VV)</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The last step consists in the aggregation of these 3 risk components using a weighted geometric mean to calculate the value of risk of each Risks Category</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chemeClr val="lt2"/>
              </a:solidFill>
              <a:latin typeface="Trebuchet MS"/>
              <a:ea typeface="Trebuchet MS"/>
              <a:cs typeface="Trebuchet MS"/>
              <a:sym typeface="Trebuchet MS"/>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sp>
        <p:nvSpPr>
          <p:cNvPr id="529" name="Google Shape;529;p36"/>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530" name="Google Shape;530;p36"/>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RBE Method Assessment Process</a:t>
            </a:r>
            <a:endParaRPr>
              <a:solidFill>
                <a:schemeClr val="accent4"/>
              </a:solidFill>
            </a:endParaRPr>
          </a:p>
        </p:txBody>
      </p:sp>
      <p:sp>
        <p:nvSpPr>
          <p:cNvPr id="531" name="Google Shape;531;p36"/>
          <p:cNvSpPr txBox="1"/>
          <p:nvPr/>
        </p:nvSpPr>
        <p:spPr>
          <a:xfrm>
            <a:off x="554400" y="659359"/>
            <a:ext cx="7917586"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1800" u="none" cap="none" strike="noStrike">
                <a:solidFill>
                  <a:schemeClr val="accent4"/>
                </a:solidFill>
                <a:latin typeface="Trebuchet MS"/>
                <a:ea typeface="Trebuchet MS"/>
                <a:cs typeface="Trebuchet MS"/>
                <a:sym typeface="Trebuchet MS"/>
              </a:rPr>
              <a:t>Step 4: Calculation of the Category Risk Value</a:t>
            </a:r>
            <a:endParaRPr b="0" i="0" sz="1400" u="none" cap="none" strike="noStrike">
              <a:solidFill>
                <a:srgbClr val="000000"/>
              </a:solidFill>
              <a:latin typeface="Arial"/>
              <a:ea typeface="Arial"/>
              <a:cs typeface="Arial"/>
              <a:sym typeface="Arial"/>
            </a:endParaRPr>
          </a:p>
        </p:txBody>
      </p:sp>
      <p:pic>
        <p:nvPicPr>
          <p:cNvPr id="532" name="Google Shape;532;p36"/>
          <p:cNvPicPr preferRelativeResize="0"/>
          <p:nvPr/>
        </p:nvPicPr>
        <p:blipFill rotWithShape="1">
          <a:blip r:embed="rId3">
            <a:alphaModFix/>
          </a:blip>
          <a:srcRect b="28432" l="42696" r="0" t="25611"/>
          <a:stretch/>
        </p:blipFill>
        <p:spPr>
          <a:xfrm>
            <a:off x="4247400" y="1180550"/>
            <a:ext cx="2547201" cy="297525"/>
          </a:xfrm>
          <a:prstGeom prst="rect">
            <a:avLst/>
          </a:prstGeom>
          <a:noFill/>
          <a:ln>
            <a:noFill/>
          </a:ln>
        </p:spPr>
      </p:pic>
      <p:pic>
        <p:nvPicPr>
          <p:cNvPr id="533" name="Google Shape;533;p36"/>
          <p:cNvPicPr preferRelativeResize="0"/>
          <p:nvPr/>
        </p:nvPicPr>
        <p:blipFill rotWithShape="1">
          <a:blip r:embed="rId4">
            <a:alphaModFix/>
          </a:blip>
          <a:srcRect b="0" l="47297" r="9945" t="0"/>
          <a:stretch/>
        </p:blipFill>
        <p:spPr>
          <a:xfrm>
            <a:off x="4399800" y="4294350"/>
            <a:ext cx="2725775" cy="611150"/>
          </a:xfrm>
          <a:prstGeom prst="rect">
            <a:avLst/>
          </a:prstGeom>
          <a:noFill/>
          <a:ln>
            <a:noFill/>
          </a:ln>
        </p:spPr>
      </p:pic>
      <p:cxnSp>
        <p:nvCxnSpPr>
          <p:cNvPr id="534" name="Google Shape;534;p36"/>
          <p:cNvCxnSpPr/>
          <p:nvPr/>
        </p:nvCxnSpPr>
        <p:spPr>
          <a:xfrm>
            <a:off x="4572000" y="1747300"/>
            <a:ext cx="0" cy="2547000"/>
          </a:xfrm>
          <a:prstGeom prst="straightConnector1">
            <a:avLst/>
          </a:prstGeom>
          <a:noFill/>
          <a:ln cap="flat" cmpd="sng" w="9525">
            <a:solidFill>
              <a:srgbClr val="8BA7AC"/>
            </a:solidFill>
            <a:prstDash val="solid"/>
            <a:round/>
            <a:headEnd len="sm" w="sm" type="none"/>
            <a:tailEnd len="sm" w="sm" type="none"/>
          </a:ln>
        </p:spPr>
      </p:cxnSp>
      <p:sp>
        <p:nvSpPr>
          <p:cNvPr id="535" name="Google Shape;535;p36"/>
          <p:cNvSpPr txBox="1"/>
          <p:nvPr/>
        </p:nvSpPr>
        <p:spPr>
          <a:xfrm>
            <a:off x="654522" y="1613700"/>
            <a:ext cx="2992800" cy="2678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Where:</a:t>
            </a:r>
            <a:endParaRPr b="0" i="0" sz="1200" u="none" cap="none" strike="noStrike">
              <a:solidFill>
                <a:schemeClr val="lt2"/>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2"/>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-HV is the hazard value</a:t>
            </a:r>
            <a:br>
              <a:rPr b="0" i="0" lang="en-MT" sz="1200" u="none" cap="none" strike="noStrike">
                <a:solidFill>
                  <a:schemeClr val="lt2"/>
                </a:solidFill>
                <a:latin typeface="Trebuchet MS"/>
                <a:ea typeface="Trebuchet MS"/>
                <a:cs typeface="Trebuchet MS"/>
                <a:sym typeface="Trebuchet MS"/>
              </a:rPr>
            </a:br>
            <a:endParaRPr b="0" i="0" sz="1200" u="none" cap="none" strike="noStrike">
              <a:solidFill>
                <a:schemeClr val="lt2"/>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-EV is the exposure value</a:t>
            </a:r>
            <a:br>
              <a:rPr b="0" i="0" lang="en-MT" sz="1200" u="none" cap="none" strike="noStrike">
                <a:solidFill>
                  <a:schemeClr val="lt2"/>
                </a:solidFill>
                <a:latin typeface="Trebuchet MS"/>
                <a:ea typeface="Trebuchet MS"/>
                <a:cs typeface="Trebuchet MS"/>
                <a:sym typeface="Trebuchet MS"/>
              </a:rPr>
            </a:br>
            <a:endParaRPr b="0" i="0" sz="1200" u="none" cap="none" strike="noStrike">
              <a:solidFill>
                <a:schemeClr val="lt2"/>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-VV is the vulnerability value</a:t>
            </a:r>
            <a:br>
              <a:rPr b="0" i="0" lang="en-MT" sz="1200" u="none" cap="none" strike="noStrike">
                <a:solidFill>
                  <a:schemeClr val="lt2"/>
                </a:solidFill>
                <a:latin typeface="Trebuchet MS"/>
                <a:ea typeface="Trebuchet MS"/>
                <a:cs typeface="Trebuchet MS"/>
                <a:sym typeface="Trebuchet MS"/>
              </a:rPr>
            </a:br>
            <a:endParaRPr b="0" i="0" sz="1200" u="none" cap="none" strike="noStrike">
              <a:solidFill>
                <a:schemeClr val="lt2"/>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Whv is the weighted associated to HV</a:t>
            </a:r>
            <a:br>
              <a:rPr b="0" i="0" lang="en-MT" sz="1200" u="none" cap="none" strike="noStrike">
                <a:solidFill>
                  <a:schemeClr val="lt2"/>
                </a:solidFill>
                <a:latin typeface="Trebuchet MS"/>
                <a:ea typeface="Trebuchet MS"/>
                <a:cs typeface="Trebuchet MS"/>
                <a:sym typeface="Trebuchet MS"/>
              </a:rPr>
            </a:br>
            <a:endParaRPr b="0" i="0" sz="1200" u="none" cap="none" strike="noStrike">
              <a:solidFill>
                <a:schemeClr val="lt2"/>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Wev is the weighted associated to EV</a:t>
            </a:r>
            <a:br>
              <a:rPr b="0" i="0" lang="en-MT" sz="1200" u="none" cap="none" strike="noStrike">
                <a:solidFill>
                  <a:schemeClr val="lt2"/>
                </a:solidFill>
                <a:latin typeface="Trebuchet MS"/>
                <a:ea typeface="Trebuchet MS"/>
                <a:cs typeface="Trebuchet MS"/>
                <a:sym typeface="Trebuchet MS"/>
              </a:rPr>
            </a:br>
            <a:endParaRPr b="0" i="0" sz="1200" u="none" cap="none" strike="noStrike">
              <a:solidFill>
                <a:schemeClr val="lt2"/>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Wv is the weighted associated to VV</a:t>
            </a:r>
            <a:endParaRPr b="0" i="0" sz="1200" u="none" cap="none" strike="noStrike">
              <a:solidFill>
                <a:schemeClr val="lt2"/>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2"/>
              </a:solidFill>
              <a:latin typeface="Trebuchet MS"/>
              <a:ea typeface="Trebuchet MS"/>
              <a:cs typeface="Trebuchet MS"/>
              <a:sym typeface="Trebuchet MS"/>
            </a:endParaRPr>
          </a:p>
        </p:txBody>
      </p:sp>
      <p:sp>
        <p:nvSpPr>
          <p:cNvPr id="536" name="Google Shape;536;p36"/>
          <p:cNvSpPr txBox="1"/>
          <p:nvPr/>
        </p:nvSpPr>
        <p:spPr>
          <a:xfrm>
            <a:off x="4995925" y="1613700"/>
            <a:ext cx="3528300" cy="6465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Assuming that the weighting fulfills the following properties:</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chemeClr val="lt2"/>
              </a:solidFill>
              <a:latin typeface="Trebuchet MS"/>
              <a:ea typeface="Trebuchet MS"/>
              <a:cs typeface="Trebuchet MS"/>
              <a:sym typeface="Trebuchet MS"/>
            </a:endParaRPr>
          </a:p>
        </p:txBody>
      </p:sp>
      <p:pic>
        <p:nvPicPr>
          <p:cNvPr id="537" name="Google Shape;537;p36"/>
          <p:cNvPicPr preferRelativeResize="0"/>
          <p:nvPr/>
        </p:nvPicPr>
        <p:blipFill rotWithShape="1">
          <a:blip r:embed="rId5">
            <a:alphaModFix/>
          </a:blip>
          <a:srcRect b="17491" l="0" r="0" t="0"/>
          <a:stretch/>
        </p:blipFill>
        <p:spPr>
          <a:xfrm>
            <a:off x="6255600" y="2286524"/>
            <a:ext cx="1008950" cy="556925"/>
          </a:xfrm>
          <a:prstGeom prst="rect">
            <a:avLst/>
          </a:prstGeom>
          <a:noFill/>
          <a:ln>
            <a:noFill/>
          </a:ln>
        </p:spPr>
      </p:pic>
      <p:sp>
        <p:nvSpPr>
          <p:cNvPr id="538" name="Google Shape;538;p36"/>
          <p:cNvSpPr txBox="1"/>
          <p:nvPr/>
        </p:nvSpPr>
        <p:spPr>
          <a:xfrm>
            <a:off x="2558700" y="1250863"/>
            <a:ext cx="18411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Category Risk value = </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chemeClr val="lt2"/>
              </a:solidFill>
              <a:latin typeface="Trebuchet MS"/>
              <a:ea typeface="Trebuchet MS"/>
              <a:cs typeface="Trebuchet MS"/>
              <a:sym typeface="Trebuchet MS"/>
            </a:endParaRPr>
          </a:p>
        </p:txBody>
      </p:sp>
      <p:sp>
        <p:nvSpPr>
          <p:cNvPr id="539" name="Google Shape;539;p36"/>
          <p:cNvSpPr txBox="1"/>
          <p:nvPr/>
        </p:nvSpPr>
        <p:spPr>
          <a:xfrm>
            <a:off x="2127000" y="4459825"/>
            <a:ext cx="2501400" cy="585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MT" sz="1600" u="none" cap="none" strike="noStrike">
                <a:solidFill>
                  <a:schemeClr val="lt2"/>
                </a:solidFill>
                <a:latin typeface="Trebuchet MS"/>
                <a:ea typeface="Trebuchet MS"/>
                <a:cs typeface="Trebuchet MS"/>
                <a:sym typeface="Trebuchet MS"/>
              </a:rPr>
              <a:t>Category Risk value = </a:t>
            </a:r>
            <a:endParaRPr b="0" i="0" sz="16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lt2"/>
              </a:solidFill>
              <a:latin typeface="Trebuchet MS"/>
              <a:ea typeface="Trebuchet MS"/>
              <a:cs typeface="Trebuchet MS"/>
              <a:sym typeface="Trebuchet MS"/>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p37"/>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545" name="Google Shape;545;p37"/>
          <p:cNvSpPr/>
          <p:nvPr/>
        </p:nvSpPr>
        <p:spPr>
          <a:xfrm>
            <a:off x="53340" y="53340"/>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546" name="Google Shape;546;p37"/>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RBE Method Assessment Process</a:t>
            </a:r>
            <a:endParaRPr>
              <a:solidFill>
                <a:schemeClr val="accent4"/>
              </a:solidFill>
            </a:endParaRPr>
          </a:p>
        </p:txBody>
      </p:sp>
      <p:sp>
        <p:nvSpPr>
          <p:cNvPr id="547" name="Google Shape;547;p37"/>
          <p:cNvSpPr txBox="1"/>
          <p:nvPr/>
        </p:nvSpPr>
        <p:spPr>
          <a:xfrm>
            <a:off x="554400" y="587797"/>
            <a:ext cx="7917586"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1800" u="none" cap="none" strike="noStrike">
                <a:solidFill>
                  <a:schemeClr val="accent4"/>
                </a:solidFill>
                <a:latin typeface="Trebuchet MS"/>
                <a:ea typeface="Trebuchet MS"/>
                <a:cs typeface="Trebuchet MS"/>
                <a:sym typeface="Trebuchet MS"/>
              </a:rPr>
              <a:t>Step 4: Calculation of the Category Risk Value</a:t>
            </a:r>
            <a:endParaRPr b="0" i="0" sz="1400" u="none" cap="none" strike="noStrike">
              <a:solidFill>
                <a:srgbClr val="000000"/>
              </a:solidFill>
              <a:latin typeface="Arial"/>
              <a:ea typeface="Arial"/>
              <a:cs typeface="Arial"/>
              <a:sym typeface="Arial"/>
            </a:endParaRPr>
          </a:p>
        </p:txBody>
      </p:sp>
      <p:sp>
        <p:nvSpPr>
          <p:cNvPr id="548" name="Google Shape;548;p37"/>
          <p:cNvSpPr txBox="1"/>
          <p:nvPr/>
        </p:nvSpPr>
        <p:spPr>
          <a:xfrm>
            <a:off x="554400" y="1192399"/>
            <a:ext cx="8080800" cy="3387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1" i="0" lang="en-MT" sz="1600" u="none" cap="none" strike="noStrike">
                <a:solidFill>
                  <a:schemeClr val="accent4"/>
                </a:solidFill>
                <a:latin typeface="Trebuchet MS"/>
                <a:ea typeface="Trebuchet MS"/>
                <a:cs typeface="Trebuchet MS"/>
                <a:sym typeface="Trebuchet MS"/>
              </a:rPr>
              <a:t>Example</a:t>
            </a:r>
            <a:endParaRPr b="0" i="0" sz="1400" u="none" cap="none" strike="noStrike">
              <a:solidFill>
                <a:srgbClr val="000000"/>
              </a:solidFill>
              <a:latin typeface="Arial"/>
              <a:ea typeface="Arial"/>
              <a:cs typeface="Arial"/>
              <a:sym typeface="Arial"/>
            </a:endParaRPr>
          </a:p>
        </p:txBody>
      </p:sp>
      <p:sp>
        <p:nvSpPr>
          <p:cNvPr id="549" name="Google Shape;549;p37"/>
          <p:cNvSpPr txBox="1"/>
          <p:nvPr/>
        </p:nvSpPr>
        <p:spPr>
          <a:xfrm>
            <a:off x="559621" y="1534200"/>
            <a:ext cx="7836300" cy="34170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To calculate the risk value of the risk category “health risk for inhabitants” the following values are used:</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Hazard value (HV) = 0,68</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Whv = 0,25</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Exposure value (EV) = 0,35</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Wev = 0,25</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Vulnerability value (VV) = 0,6</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Wv = 0,5</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The value of the risk category “Health risk for inhabitants” results to be:</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Category risk value = </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chemeClr val="lt2"/>
              </a:solidFill>
              <a:latin typeface="Trebuchet MS"/>
              <a:ea typeface="Trebuchet MS"/>
              <a:cs typeface="Trebuchet MS"/>
              <a:sym typeface="Trebuchet MS"/>
            </a:endParaRPr>
          </a:p>
        </p:txBody>
      </p:sp>
      <p:pic>
        <p:nvPicPr>
          <p:cNvPr id="550" name="Google Shape;550;p37"/>
          <p:cNvPicPr preferRelativeResize="0"/>
          <p:nvPr/>
        </p:nvPicPr>
        <p:blipFill rotWithShape="1">
          <a:blip r:embed="rId3">
            <a:alphaModFix/>
          </a:blip>
          <a:srcRect b="0" l="0" r="0" t="0"/>
          <a:stretch/>
        </p:blipFill>
        <p:spPr>
          <a:xfrm>
            <a:off x="2086525" y="4382450"/>
            <a:ext cx="2587250" cy="38277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4" name="Shape 554"/>
        <p:cNvGrpSpPr/>
        <p:nvPr/>
      </p:nvGrpSpPr>
      <p:grpSpPr>
        <a:xfrm>
          <a:off x="0" y="0"/>
          <a:ext cx="0" cy="0"/>
          <a:chOff x="0" y="0"/>
          <a:chExt cx="0" cy="0"/>
        </a:xfrm>
      </p:grpSpPr>
      <p:sp>
        <p:nvSpPr>
          <p:cNvPr id="555" name="Google Shape;555;p38"/>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556" name="Google Shape;556;p38"/>
          <p:cNvSpPr/>
          <p:nvPr/>
        </p:nvSpPr>
        <p:spPr>
          <a:xfrm>
            <a:off x="53340" y="53340"/>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557" name="Google Shape;557;p38"/>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RBE Method Assessment Process</a:t>
            </a:r>
            <a:endParaRPr>
              <a:solidFill>
                <a:schemeClr val="accent4"/>
              </a:solidFill>
            </a:endParaRPr>
          </a:p>
        </p:txBody>
      </p:sp>
      <p:sp>
        <p:nvSpPr>
          <p:cNvPr id="558" name="Google Shape;558;p38"/>
          <p:cNvSpPr txBox="1"/>
          <p:nvPr/>
        </p:nvSpPr>
        <p:spPr>
          <a:xfrm>
            <a:off x="554400" y="1158845"/>
            <a:ext cx="7917586"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1800" u="none" cap="none" strike="noStrike">
                <a:solidFill>
                  <a:schemeClr val="accent4"/>
                </a:solidFill>
                <a:latin typeface="Trebuchet MS"/>
                <a:ea typeface="Trebuchet MS"/>
                <a:cs typeface="Trebuchet MS"/>
                <a:sym typeface="Trebuchet MS"/>
              </a:rPr>
              <a:t>Step 5:Aggregation of Risk Category Values to Calculate the Risk Value of Macro-Categories (Urban Systems)</a:t>
            </a:r>
            <a:endParaRPr b="0" i="0" sz="1400" u="none" cap="none" strike="noStrike">
              <a:solidFill>
                <a:srgbClr val="000000"/>
              </a:solidFill>
              <a:latin typeface="Arial"/>
              <a:ea typeface="Arial"/>
              <a:cs typeface="Arial"/>
              <a:sym typeface="Arial"/>
            </a:endParaRPr>
          </a:p>
        </p:txBody>
      </p:sp>
      <p:sp>
        <p:nvSpPr>
          <p:cNvPr id="559" name="Google Shape;559;p38"/>
          <p:cNvSpPr txBox="1"/>
          <p:nvPr/>
        </p:nvSpPr>
        <p:spPr>
          <a:xfrm>
            <a:off x="554400" y="2278682"/>
            <a:ext cx="7754714" cy="107717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MT" sz="1600" u="none" cap="none" strike="noStrike">
                <a:solidFill>
                  <a:schemeClr val="lt2"/>
                </a:solidFill>
                <a:latin typeface="Trebuchet MS"/>
                <a:ea typeface="Trebuchet MS"/>
                <a:cs typeface="Trebuchet MS"/>
                <a:sym typeface="Trebuchet MS"/>
              </a:rPr>
              <a:t>In this step the risk value of Risk Categories calculated in the previous step are aggregated to produce a risk value at Macro Category level. This value represents the specific risk of Urban Systems in relation to the Hazards.</a:t>
            </a:r>
            <a:endParaRPr b="0" i="0" sz="18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lt2"/>
              </a:solidFill>
              <a:latin typeface="Trebuchet MS"/>
              <a:ea typeface="Trebuchet MS"/>
              <a:cs typeface="Trebuchet MS"/>
              <a:sym typeface="Trebuchet MS"/>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sp>
        <p:nvSpPr>
          <p:cNvPr id="564" name="Google Shape;564;p39"/>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565" name="Google Shape;565;p39"/>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RBE Method Assessment Process</a:t>
            </a:r>
            <a:endParaRPr>
              <a:solidFill>
                <a:schemeClr val="accent4"/>
              </a:solidFill>
            </a:endParaRPr>
          </a:p>
        </p:txBody>
      </p:sp>
      <p:sp>
        <p:nvSpPr>
          <p:cNvPr id="566" name="Google Shape;566;p39"/>
          <p:cNvSpPr txBox="1"/>
          <p:nvPr/>
        </p:nvSpPr>
        <p:spPr>
          <a:xfrm>
            <a:off x="554400" y="835631"/>
            <a:ext cx="7917586"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1800" u="none" cap="none" strike="noStrike">
                <a:solidFill>
                  <a:schemeClr val="accent4"/>
                </a:solidFill>
                <a:latin typeface="Trebuchet MS"/>
                <a:ea typeface="Trebuchet MS"/>
                <a:cs typeface="Trebuchet MS"/>
                <a:sym typeface="Trebuchet MS"/>
              </a:rPr>
              <a:t>Step 5:Aggregation of Risk Category Values to Calculate the Risk Value of Macro-Categories (Urban Systems)</a:t>
            </a:r>
            <a:endParaRPr b="0" i="0" sz="1400" u="none" cap="none" strike="noStrike">
              <a:solidFill>
                <a:srgbClr val="000000"/>
              </a:solidFill>
              <a:latin typeface="Arial"/>
              <a:ea typeface="Arial"/>
              <a:cs typeface="Arial"/>
              <a:sym typeface="Arial"/>
            </a:endParaRPr>
          </a:p>
        </p:txBody>
      </p:sp>
      <p:sp>
        <p:nvSpPr>
          <p:cNvPr id="567" name="Google Shape;567;p39"/>
          <p:cNvSpPr txBox="1"/>
          <p:nvPr/>
        </p:nvSpPr>
        <p:spPr>
          <a:xfrm>
            <a:off x="554400" y="1776084"/>
            <a:ext cx="7754700" cy="26781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Being a multi-risk approach, the aggregation of the risk categories scores take place through an arithmetical mean.</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Macro category risk value = </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Where:</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-Ci is the risk value of the i-th risk category</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-Wi is the weight associated with the i-th risk category</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-n = total number of risk categories considered </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Weighting factors must fulfil the following properties:</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chemeClr val="lt2"/>
              </a:solidFill>
              <a:latin typeface="Trebuchet MS"/>
              <a:ea typeface="Trebuchet MS"/>
              <a:cs typeface="Trebuchet MS"/>
              <a:sym typeface="Trebuchet MS"/>
            </a:endParaRPr>
          </a:p>
        </p:txBody>
      </p:sp>
      <p:pic>
        <p:nvPicPr>
          <p:cNvPr id="568" name="Google Shape;568;p39"/>
          <p:cNvPicPr preferRelativeResize="0"/>
          <p:nvPr/>
        </p:nvPicPr>
        <p:blipFill rotWithShape="1">
          <a:blip r:embed="rId3">
            <a:alphaModFix/>
          </a:blip>
          <a:srcRect b="0" l="0" r="0" t="0"/>
          <a:stretch/>
        </p:blipFill>
        <p:spPr>
          <a:xfrm>
            <a:off x="2596263" y="2285738"/>
            <a:ext cx="1304925" cy="371475"/>
          </a:xfrm>
          <a:prstGeom prst="rect">
            <a:avLst/>
          </a:prstGeom>
          <a:noFill/>
          <a:ln>
            <a:noFill/>
          </a:ln>
        </p:spPr>
      </p:pic>
      <p:pic>
        <p:nvPicPr>
          <p:cNvPr id="569" name="Google Shape;569;p39"/>
          <p:cNvPicPr preferRelativeResize="0"/>
          <p:nvPr/>
        </p:nvPicPr>
        <p:blipFill rotWithShape="1">
          <a:blip r:embed="rId4">
            <a:alphaModFix/>
          </a:blip>
          <a:srcRect b="17491" l="0" r="0" t="0"/>
          <a:stretch/>
        </p:blipFill>
        <p:spPr>
          <a:xfrm>
            <a:off x="694650" y="4041449"/>
            <a:ext cx="1008950" cy="55692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3" name="Shape 573"/>
        <p:cNvGrpSpPr/>
        <p:nvPr/>
      </p:nvGrpSpPr>
      <p:grpSpPr>
        <a:xfrm>
          <a:off x="0" y="0"/>
          <a:ext cx="0" cy="0"/>
          <a:chOff x="0" y="0"/>
          <a:chExt cx="0" cy="0"/>
        </a:xfrm>
      </p:grpSpPr>
      <p:sp>
        <p:nvSpPr>
          <p:cNvPr id="574" name="Google Shape;574;g39dc2687b28_0_0"/>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575" name="Google Shape;575;g39dc2687b28_0_0"/>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RBE Method Assessment Process</a:t>
            </a:r>
            <a:endParaRPr>
              <a:solidFill>
                <a:schemeClr val="accent4"/>
              </a:solidFill>
            </a:endParaRPr>
          </a:p>
        </p:txBody>
      </p:sp>
      <p:sp>
        <p:nvSpPr>
          <p:cNvPr id="576" name="Google Shape;576;g39dc2687b28_0_0"/>
          <p:cNvSpPr txBox="1"/>
          <p:nvPr/>
        </p:nvSpPr>
        <p:spPr>
          <a:xfrm>
            <a:off x="554400" y="835631"/>
            <a:ext cx="79176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1800" u="none" cap="none" strike="noStrike">
                <a:solidFill>
                  <a:schemeClr val="accent4"/>
                </a:solidFill>
                <a:latin typeface="Trebuchet MS"/>
                <a:ea typeface="Trebuchet MS"/>
                <a:cs typeface="Trebuchet MS"/>
                <a:sym typeface="Trebuchet MS"/>
              </a:rPr>
              <a:t>Step 5:Aggregation of Risk Category Values to Calculate the Risk Value of Macro-Categories (Urban Systems)</a:t>
            </a:r>
            <a:endParaRPr b="0" i="0" sz="1400" u="none" cap="none" strike="noStrike">
              <a:solidFill>
                <a:srgbClr val="000000"/>
              </a:solidFill>
              <a:latin typeface="Arial"/>
              <a:ea typeface="Arial"/>
              <a:cs typeface="Arial"/>
              <a:sym typeface="Arial"/>
            </a:endParaRPr>
          </a:p>
        </p:txBody>
      </p:sp>
      <p:sp>
        <p:nvSpPr>
          <p:cNvPr id="577" name="Google Shape;577;g39dc2687b28_0_0"/>
          <p:cNvSpPr txBox="1"/>
          <p:nvPr/>
        </p:nvSpPr>
        <p:spPr>
          <a:xfrm>
            <a:off x="554400" y="1776084"/>
            <a:ext cx="7754700" cy="26781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Being a multi-risk approach, the aggregation of the risk categories scores take place through an arithmetical mean.</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Macro category risk value = </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Where:</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-Ci is the risk value of the i-th risk category</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-Wi is the weight associated with the i-th risk category</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-n = total number of risk categories considered </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Weighting factors must fulfil the following properties:</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chemeClr val="lt2"/>
              </a:solidFill>
              <a:latin typeface="Trebuchet MS"/>
              <a:ea typeface="Trebuchet MS"/>
              <a:cs typeface="Trebuchet MS"/>
              <a:sym typeface="Trebuchet MS"/>
            </a:endParaRPr>
          </a:p>
        </p:txBody>
      </p:sp>
      <p:pic>
        <p:nvPicPr>
          <p:cNvPr id="578" name="Google Shape;578;g39dc2687b28_0_0"/>
          <p:cNvPicPr preferRelativeResize="0"/>
          <p:nvPr/>
        </p:nvPicPr>
        <p:blipFill rotWithShape="1">
          <a:blip r:embed="rId3">
            <a:alphaModFix/>
          </a:blip>
          <a:srcRect b="0" l="0" r="0" t="0"/>
          <a:stretch/>
        </p:blipFill>
        <p:spPr>
          <a:xfrm>
            <a:off x="2596263" y="2285738"/>
            <a:ext cx="1304925" cy="371475"/>
          </a:xfrm>
          <a:prstGeom prst="rect">
            <a:avLst/>
          </a:prstGeom>
          <a:noFill/>
          <a:ln>
            <a:noFill/>
          </a:ln>
        </p:spPr>
      </p:pic>
      <p:pic>
        <p:nvPicPr>
          <p:cNvPr id="579" name="Google Shape;579;g39dc2687b28_0_0"/>
          <p:cNvPicPr preferRelativeResize="0"/>
          <p:nvPr/>
        </p:nvPicPr>
        <p:blipFill rotWithShape="1">
          <a:blip r:embed="rId4">
            <a:alphaModFix/>
          </a:blip>
          <a:srcRect b="17491" l="0" r="0" t="0"/>
          <a:stretch/>
        </p:blipFill>
        <p:spPr>
          <a:xfrm>
            <a:off x="694650" y="4041449"/>
            <a:ext cx="1008950" cy="556925"/>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sp>
        <p:nvSpPr>
          <p:cNvPr id="584" name="Google Shape;584;g39dc2687b28_0_9"/>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585" name="Google Shape;585;g39dc2687b28_0_9"/>
          <p:cNvSpPr txBox="1"/>
          <p:nvPr/>
        </p:nvSpPr>
        <p:spPr>
          <a:xfrm>
            <a:off x="554400" y="1805769"/>
            <a:ext cx="7754700" cy="4617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lang="en-MT" sz="1200">
                <a:solidFill>
                  <a:schemeClr val="lt2"/>
                </a:solidFill>
                <a:latin typeface="Trebuchet MS"/>
                <a:ea typeface="Trebuchet MS"/>
                <a:cs typeface="Trebuchet MS"/>
                <a:sym typeface="Trebuchet MS"/>
              </a:rPr>
              <a:t>The Macro-category</a:t>
            </a:r>
            <a:r>
              <a:rPr b="0" i="0" lang="en-MT" sz="1200" u="none" cap="none" strike="noStrike">
                <a:solidFill>
                  <a:schemeClr val="lt2"/>
                </a:solidFill>
                <a:latin typeface="Trebuchet MS"/>
                <a:ea typeface="Trebuchet MS"/>
                <a:cs typeface="Trebuchet MS"/>
                <a:sym typeface="Trebuchet MS"/>
              </a:rPr>
              <a:t> “</a:t>
            </a:r>
            <a:r>
              <a:rPr lang="en-MT" sz="1200">
                <a:solidFill>
                  <a:schemeClr val="lt2"/>
                </a:solidFill>
                <a:latin typeface="Trebuchet MS"/>
                <a:ea typeface="Trebuchet MS"/>
                <a:cs typeface="Trebuchet MS"/>
                <a:sym typeface="Trebuchet MS"/>
              </a:rPr>
              <a:t>Health</a:t>
            </a:r>
            <a:r>
              <a:rPr b="0" i="0" lang="en-MT" sz="1200" u="none" cap="none" strike="noStrike">
                <a:solidFill>
                  <a:schemeClr val="lt2"/>
                </a:solidFill>
                <a:latin typeface="Trebuchet MS"/>
                <a:ea typeface="Trebuchet MS"/>
                <a:cs typeface="Trebuchet MS"/>
                <a:sym typeface="Trebuchet MS"/>
              </a:rPr>
              <a:t>”</a:t>
            </a:r>
            <a:r>
              <a:rPr lang="en-MT" sz="1200">
                <a:solidFill>
                  <a:schemeClr val="lt2"/>
                </a:solidFill>
                <a:latin typeface="Trebuchet MS"/>
                <a:ea typeface="Trebuchet MS"/>
                <a:cs typeface="Trebuchet MS"/>
                <a:sym typeface="Trebuchet MS"/>
              </a:rPr>
              <a:t> has 2 risk </a:t>
            </a:r>
            <a:r>
              <a:rPr lang="en-MT" sz="1200">
                <a:solidFill>
                  <a:schemeClr val="lt2"/>
                </a:solidFill>
                <a:latin typeface="Trebuchet MS"/>
                <a:ea typeface="Trebuchet MS"/>
                <a:cs typeface="Trebuchet MS"/>
                <a:sym typeface="Trebuchet MS"/>
              </a:rPr>
              <a:t>categories</a:t>
            </a:r>
            <a:r>
              <a:rPr b="0" i="0" lang="en-MT" sz="1200" u="none" cap="none" strike="noStrike">
                <a:solidFill>
                  <a:schemeClr val="lt2"/>
                </a:solidFill>
                <a:latin typeface="Trebuchet MS"/>
                <a:ea typeface="Trebuchet MS"/>
                <a:cs typeface="Trebuchet MS"/>
                <a:sym typeface="Trebuchet MS"/>
              </a:rPr>
              <a:t>. In the next table there are the risk values for each one of them and their respectively weight.</a:t>
            </a:r>
            <a:endParaRPr b="0" i="0" sz="1200" u="none" cap="none" strike="noStrike">
              <a:solidFill>
                <a:schemeClr val="lt2"/>
              </a:solidFill>
              <a:latin typeface="Trebuchet MS"/>
              <a:ea typeface="Trebuchet MS"/>
              <a:cs typeface="Trebuchet MS"/>
              <a:sym typeface="Trebuchet MS"/>
            </a:endParaRPr>
          </a:p>
        </p:txBody>
      </p:sp>
      <p:sp>
        <p:nvSpPr>
          <p:cNvPr id="586" name="Google Shape;586;g39dc2687b28_0_9"/>
          <p:cNvSpPr txBox="1"/>
          <p:nvPr/>
        </p:nvSpPr>
        <p:spPr>
          <a:xfrm>
            <a:off x="532819" y="1431176"/>
            <a:ext cx="8080800" cy="3387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1" i="0" lang="en-MT" sz="1600" u="none" cap="none" strike="noStrike">
                <a:solidFill>
                  <a:schemeClr val="accent4"/>
                </a:solidFill>
                <a:latin typeface="Trebuchet MS"/>
                <a:ea typeface="Trebuchet MS"/>
                <a:cs typeface="Trebuchet MS"/>
                <a:sym typeface="Trebuchet MS"/>
              </a:rPr>
              <a:t>E</a:t>
            </a:r>
            <a:r>
              <a:rPr b="1" lang="en-MT" sz="1600">
                <a:solidFill>
                  <a:schemeClr val="accent4"/>
                </a:solidFill>
                <a:latin typeface="Trebuchet MS"/>
                <a:ea typeface="Trebuchet MS"/>
                <a:cs typeface="Trebuchet MS"/>
                <a:sym typeface="Trebuchet MS"/>
              </a:rPr>
              <a:t>xample</a:t>
            </a:r>
            <a:endParaRPr b="0" i="0" sz="1400" u="none" cap="none" strike="noStrike">
              <a:solidFill>
                <a:srgbClr val="000000"/>
              </a:solidFill>
              <a:latin typeface="Arial"/>
              <a:ea typeface="Arial"/>
              <a:cs typeface="Arial"/>
              <a:sym typeface="Arial"/>
            </a:endParaRPr>
          </a:p>
        </p:txBody>
      </p:sp>
      <p:graphicFrame>
        <p:nvGraphicFramePr>
          <p:cNvPr id="587" name="Google Shape;587;g39dc2687b28_0_9"/>
          <p:cNvGraphicFramePr/>
          <p:nvPr/>
        </p:nvGraphicFramePr>
        <p:xfrm>
          <a:off x="952500" y="2400625"/>
          <a:ext cx="3000000" cy="3000000"/>
        </p:xfrm>
        <a:graphic>
          <a:graphicData uri="http://schemas.openxmlformats.org/drawingml/2006/table">
            <a:tbl>
              <a:tblPr>
                <a:noFill/>
                <a:tableStyleId>{42E7B830-7CBE-4B2C-853D-6A997F0AB203}</a:tableStyleId>
              </a:tblPr>
              <a:tblGrid>
                <a:gridCol w="2413000"/>
                <a:gridCol w="2413000"/>
                <a:gridCol w="2413000"/>
              </a:tblGrid>
              <a:tr h="295450">
                <a:tc>
                  <a:txBody>
                    <a:bodyPr/>
                    <a:lstStyle/>
                    <a:p>
                      <a:pPr indent="0" lvl="0" marL="0" marR="0" rtl="0" algn="ctr">
                        <a:lnSpc>
                          <a:spcPct val="100000"/>
                        </a:lnSpc>
                        <a:spcBef>
                          <a:spcPts val="0"/>
                        </a:spcBef>
                        <a:spcAft>
                          <a:spcPts val="0"/>
                        </a:spcAft>
                        <a:buClr>
                          <a:srgbClr val="000000"/>
                        </a:buClr>
                        <a:buSzPts val="1200"/>
                        <a:buFont typeface="Arial"/>
                        <a:buNone/>
                      </a:pPr>
                      <a:r>
                        <a:rPr lang="en-MT" sz="1200">
                          <a:solidFill>
                            <a:schemeClr val="lt1"/>
                          </a:solidFill>
                          <a:latin typeface="Trebuchet MS"/>
                          <a:ea typeface="Trebuchet MS"/>
                          <a:cs typeface="Trebuchet MS"/>
                          <a:sym typeface="Trebuchet MS"/>
                        </a:rPr>
                        <a:t>Risk </a:t>
                      </a:r>
                      <a:r>
                        <a:rPr lang="en-MT" sz="1200">
                          <a:solidFill>
                            <a:schemeClr val="lt1"/>
                          </a:solidFill>
                          <a:latin typeface="Trebuchet MS"/>
                          <a:ea typeface="Trebuchet MS"/>
                          <a:cs typeface="Trebuchet MS"/>
                          <a:sym typeface="Trebuchet MS"/>
                        </a:rPr>
                        <a:t>Category</a:t>
                      </a:r>
                      <a:endParaRPr sz="1400" u="none" cap="none" strike="noStrike"/>
                    </a:p>
                  </a:txBody>
                  <a:tcPr marT="91450" marB="91450" marR="91450" marL="9145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accent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a:solidFill>
                            <a:schemeClr val="lt1"/>
                          </a:solidFill>
                          <a:latin typeface="Trebuchet MS"/>
                          <a:ea typeface="Trebuchet MS"/>
                          <a:cs typeface="Trebuchet MS"/>
                          <a:sym typeface="Trebuchet MS"/>
                        </a:rPr>
                        <a:t>Risk Value</a:t>
                      </a:r>
                      <a:endParaRPr sz="1400" u="none" cap="none" strike="noStrike"/>
                    </a:p>
                  </a:txBody>
                  <a:tcPr marT="91450" marB="91450" marR="91450" marL="9145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accent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a:solidFill>
                            <a:schemeClr val="lt1"/>
                          </a:solidFill>
                          <a:latin typeface="Trebuchet MS"/>
                          <a:ea typeface="Trebuchet MS"/>
                          <a:cs typeface="Trebuchet MS"/>
                          <a:sym typeface="Trebuchet MS"/>
                        </a:rPr>
                        <a:t>Weight</a:t>
                      </a:r>
                      <a:endParaRPr b="0" i="0" sz="1200" u="none" cap="none" strike="noStrike">
                        <a:solidFill>
                          <a:schemeClr val="lt1"/>
                        </a:solidFill>
                        <a:latin typeface="Trebuchet MS"/>
                        <a:ea typeface="Trebuchet MS"/>
                        <a:cs typeface="Trebuchet MS"/>
                        <a:sym typeface="Trebuchet M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accent1"/>
                    </a:solidFill>
                  </a:tcPr>
                </a:tc>
              </a:tr>
              <a:tr h="381000">
                <a:tc>
                  <a:txBody>
                    <a:bodyPr/>
                    <a:lstStyle/>
                    <a:p>
                      <a:pPr indent="0" lvl="0" marL="0" rtl="0" algn="ctr">
                        <a:spcBef>
                          <a:spcPts val="0"/>
                        </a:spcBef>
                        <a:spcAft>
                          <a:spcPts val="0"/>
                        </a:spcAft>
                        <a:buClr>
                          <a:schemeClr val="dk1"/>
                        </a:buClr>
                        <a:buSzPts val="900"/>
                        <a:buFont typeface="Arial"/>
                        <a:buNone/>
                      </a:pPr>
                      <a:r>
                        <a:rPr lang="en-MT" sz="1100">
                          <a:solidFill>
                            <a:schemeClr val="lt2"/>
                          </a:solidFill>
                          <a:latin typeface="Trebuchet MS"/>
                          <a:ea typeface="Trebuchet MS"/>
                          <a:cs typeface="Trebuchet MS"/>
                          <a:sym typeface="Trebuchet MS"/>
                        </a:rPr>
                        <a:t>Health of inhabitants</a:t>
                      </a:r>
                      <a:endParaRPr sz="1600" u="none" cap="none" strike="noStrike">
                        <a:solidFill>
                          <a:schemeClr val="lt2"/>
                        </a:solidFill>
                      </a:endParaRPr>
                    </a:p>
                  </a:txBody>
                  <a:tcPr marT="91450" marB="91450" marR="91450" marL="91450"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0,</a:t>
                      </a:r>
                      <a:r>
                        <a:rPr lang="en-MT" sz="1200">
                          <a:solidFill>
                            <a:schemeClr val="lt2"/>
                          </a:solidFill>
                          <a:latin typeface="Trebuchet MS"/>
                          <a:ea typeface="Trebuchet MS"/>
                          <a:cs typeface="Trebuchet MS"/>
                          <a:sym typeface="Trebuchet MS"/>
                        </a:rPr>
                        <a:t>61</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0,</a:t>
                      </a:r>
                      <a:r>
                        <a:rPr lang="en-MT" sz="1200">
                          <a:solidFill>
                            <a:schemeClr val="lt2"/>
                          </a:solidFill>
                          <a:latin typeface="Trebuchet MS"/>
                          <a:ea typeface="Trebuchet MS"/>
                          <a:cs typeface="Trebuchet MS"/>
                          <a:sym typeface="Trebuchet MS"/>
                        </a:rPr>
                        <a:t>60</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accent1"/>
                      </a:solidFill>
                      <a:prstDash val="solid"/>
                      <a:round/>
                      <a:headEnd len="sm" w="sm" type="none"/>
                      <a:tailEnd len="sm" w="sm" type="none"/>
                    </a:lnB>
                  </a:tcPr>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lang="en-MT" sz="1200">
                          <a:solidFill>
                            <a:schemeClr val="lt2"/>
                          </a:solidFill>
                          <a:latin typeface="Trebuchet MS"/>
                          <a:ea typeface="Trebuchet MS"/>
                          <a:cs typeface="Trebuchet MS"/>
                          <a:sym typeface="Trebuchet MS"/>
                        </a:rPr>
                        <a:t>Rischio di efficienza per le strutture sanitarie</a:t>
                      </a:r>
                      <a:endParaRPr sz="1400" u="none" cap="none" strike="noStrike"/>
                    </a:p>
                  </a:txBody>
                  <a:tcPr marT="91450" marB="91450" marR="91450" marL="91450"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0,</a:t>
                      </a:r>
                      <a:r>
                        <a:rPr lang="en-MT" sz="1200">
                          <a:solidFill>
                            <a:schemeClr val="lt2"/>
                          </a:solidFill>
                          <a:latin typeface="Trebuchet MS"/>
                          <a:ea typeface="Trebuchet MS"/>
                          <a:cs typeface="Trebuchet MS"/>
                          <a:sym typeface="Trebuchet MS"/>
                        </a:rPr>
                        <a:t>28</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0,</a:t>
                      </a:r>
                      <a:r>
                        <a:rPr lang="en-MT" sz="1200">
                          <a:solidFill>
                            <a:schemeClr val="lt2"/>
                          </a:solidFill>
                          <a:latin typeface="Trebuchet MS"/>
                          <a:ea typeface="Trebuchet MS"/>
                          <a:cs typeface="Trebuchet MS"/>
                          <a:sym typeface="Trebuchet MS"/>
                        </a:rPr>
                        <a:t>20</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bl>
          </a:graphicData>
        </a:graphic>
      </p:graphicFrame>
      <p:sp>
        <p:nvSpPr>
          <p:cNvPr id="588" name="Google Shape;588;g39dc2687b28_0_9"/>
          <p:cNvSpPr txBox="1"/>
          <p:nvPr/>
        </p:nvSpPr>
        <p:spPr>
          <a:xfrm>
            <a:off x="554400" y="4186912"/>
            <a:ext cx="77547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lang="en-MT" sz="1200">
                <a:solidFill>
                  <a:schemeClr val="lt2"/>
                </a:solidFill>
                <a:latin typeface="Trebuchet MS"/>
                <a:ea typeface="Trebuchet MS"/>
                <a:cs typeface="Trebuchet MS"/>
                <a:sym typeface="Trebuchet MS"/>
              </a:rPr>
              <a:t>The score for the Macro-Category in relation to the Hazard “Extreme Temperatures” is</a:t>
            </a:r>
            <a:r>
              <a:rPr b="0" i="0" lang="en-MT" sz="1200" u="none" cap="none" strike="noStrike">
                <a:solidFill>
                  <a:schemeClr val="lt2"/>
                </a:solidFill>
                <a:latin typeface="Trebuchet MS"/>
                <a:ea typeface="Trebuchet MS"/>
                <a:cs typeface="Trebuchet MS"/>
                <a:sym typeface="Trebuchet MS"/>
              </a:rPr>
              <a:t> = (0,</a:t>
            </a:r>
            <a:r>
              <a:rPr lang="en-MT" sz="1200">
                <a:solidFill>
                  <a:schemeClr val="lt2"/>
                </a:solidFill>
                <a:latin typeface="Trebuchet MS"/>
                <a:ea typeface="Trebuchet MS"/>
                <a:cs typeface="Trebuchet MS"/>
                <a:sym typeface="Trebuchet MS"/>
              </a:rPr>
              <a:t>61</a:t>
            </a:r>
            <a:r>
              <a:rPr b="0" i="0" lang="en-MT" sz="1200" u="none" cap="none" strike="noStrike">
                <a:solidFill>
                  <a:schemeClr val="lt2"/>
                </a:solidFill>
                <a:latin typeface="Trebuchet MS"/>
                <a:ea typeface="Trebuchet MS"/>
                <a:cs typeface="Trebuchet MS"/>
                <a:sym typeface="Trebuchet MS"/>
              </a:rPr>
              <a:t>*0,</a:t>
            </a:r>
            <a:r>
              <a:rPr lang="en-MT" sz="1200">
                <a:solidFill>
                  <a:schemeClr val="lt2"/>
                </a:solidFill>
                <a:latin typeface="Trebuchet MS"/>
                <a:ea typeface="Trebuchet MS"/>
                <a:cs typeface="Trebuchet MS"/>
                <a:sym typeface="Trebuchet MS"/>
              </a:rPr>
              <a:t>60</a:t>
            </a:r>
            <a:r>
              <a:rPr b="0" i="0" lang="en-MT" sz="1200" u="none" cap="none" strike="noStrike">
                <a:solidFill>
                  <a:schemeClr val="lt2"/>
                </a:solidFill>
                <a:latin typeface="Trebuchet MS"/>
                <a:ea typeface="Trebuchet MS"/>
                <a:cs typeface="Trebuchet MS"/>
                <a:sym typeface="Trebuchet MS"/>
              </a:rPr>
              <a:t>)+(0,</a:t>
            </a:r>
            <a:r>
              <a:rPr lang="en-MT" sz="1200">
                <a:solidFill>
                  <a:schemeClr val="lt2"/>
                </a:solidFill>
                <a:latin typeface="Trebuchet MS"/>
                <a:ea typeface="Trebuchet MS"/>
                <a:cs typeface="Trebuchet MS"/>
                <a:sym typeface="Trebuchet MS"/>
              </a:rPr>
              <a:t>28</a:t>
            </a:r>
            <a:r>
              <a:rPr b="0" i="0" lang="en-MT" sz="1200" u="none" cap="none" strike="noStrike">
                <a:solidFill>
                  <a:schemeClr val="lt2"/>
                </a:solidFill>
                <a:latin typeface="Trebuchet MS"/>
                <a:ea typeface="Trebuchet MS"/>
                <a:cs typeface="Trebuchet MS"/>
                <a:sym typeface="Trebuchet MS"/>
              </a:rPr>
              <a:t>*0,</a:t>
            </a:r>
            <a:r>
              <a:rPr lang="en-MT" sz="1200">
                <a:solidFill>
                  <a:schemeClr val="lt2"/>
                </a:solidFill>
                <a:latin typeface="Trebuchet MS"/>
                <a:ea typeface="Trebuchet MS"/>
                <a:cs typeface="Trebuchet MS"/>
                <a:sym typeface="Trebuchet MS"/>
              </a:rPr>
              <a:t>40</a:t>
            </a:r>
            <a:r>
              <a:rPr b="0" i="0" lang="en-MT" sz="1200" u="none" cap="none" strike="noStrike">
                <a:solidFill>
                  <a:schemeClr val="lt2"/>
                </a:solidFill>
                <a:latin typeface="Trebuchet MS"/>
                <a:ea typeface="Trebuchet MS"/>
                <a:cs typeface="Trebuchet MS"/>
                <a:sym typeface="Trebuchet MS"/>
              </a:rPr>
              <a:t>)= 0,4</a:t>
            </a:r>
            <a:r>
              <a:rPr lang="en-MT" sz="1200">
                <a:solidFill>
                  <a:schemeClr val="lt2"/>
                </a:solidFill>
                <a:latin typeface="Trebuchet MS"/>
                <a:ea typeface="Trebuchet MS"/>
                <a:cs typeface="Trebuchet MS"/>
                <a:sym typeface="Trebuchet MS"/>
              </a:rPr>
              <a:t>8</a:t>
            </a:r>
            <a:r>
              <a:rPr b="0" i="0" lang="en-MT" sz="1200" u="none" cap="none" strike="noStrike">
                <a:solidFill>
                  <a:schemeClr val="lt2"/>
                </a:solidFill>
                <a:latin typeface="Trebuchet MS"/>
                <a:ea typeface="Trebuchet MS"/>
                <a:cs typeface="Trebuchet MS"/>
                <a:sym typeface="Trebuchet MS"/>
              </a:rPr>
              <a:t> (neutral)</a:t>
            </a:r>
            <a:endParaRPr b="0" i="0" sz="1400" u="none" cap="none" strike="noStrike">
              <a:solidFill>
                <a:srgbClr val="000000"/>
              </a:solidFill>
              <a:latin typeface="Arial"/>
              <a:ea typeface="Arial"/>
              <a:cs typeface="Arial"/>
              <a:sym typeface="Arial"/>
            </a:endParaRPr>
          </a:p>
        </p:txBody>
      </p:sp>
      <p:sp>
        <p:nvSpPr>
          <p:cNvPr id="589" name="Google Shape;589;g39dc2687b28_0_9"/>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RBE Method Assessment Process</a:t>
            </a:r>
            <a:endParaRPr>
              <a:solidFill>
                <a:schemeClr val="accent4"/>
              </a:solidFill>
            </a:endParaRPr>
          </a:p>
        </p:txBody>
      </p:sp>
      <p:sp>
        <p:nvSpPr>
          <p:cNvPr id="590" name="Google Shape;590;g39dc2687b28_0_9"/>
          <p:cNvSpPr txBox="1"/>
          <p:nvPr/>
        </p:nvSpPr>
        <p:spPr>
          <a:xfrm>
            <a:off x="554400" y="835631"/>
            <a:ext cx="79176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1800" u="none" cap="none" strike="noStrike">
                <a:solidFill>
                  <a:schemeClr val="accent4"/>
                </a:solidFill>
                <a:latin typeface="Trebuchet MS"/>
                <a:ea typeface="Trebuchet MS"/>
                <a:cs typeface="Trebuchet MS"/>
                <a:sym typeface="Trebuchet MS"/>
              </a:rPr>
              <a:t>Step 5:Aggregation of Risk Category Values to Calculate the Risk Value of Macro-Categories (Urban Systems)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sp>
        <p:nvSpPr>
          <p:cNvPr id="595" name="Google Shape;595;p40"/>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596" name="Google Shape;596;p40"/>
          <p:cNvSpPr/>
          <p:nvPr/>
        </p:nvSpPr>
        <p:spPr>
          <a:xfrm>
            <a:off x="53340" y="53340"/>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597" name="Google Shape;597;p40"/>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RBE Method Assessment Process</a:t>
            </a:r>
            <a:endParaRPr>
              <a:solidFill>
                <a:schemeClr val="accent4"/>
              </a:solidFill>
            </a:endParaRPr>
          </a:p>
        </p:txBody>
      </p:sp>
      <p:sp>
        <p:nvSpPr>
          <p:cNvPr id="598" name="Google Shape;598;p40"/>
          <p:cNvSpPr txBox="1"/>
          <p:nvPr/>
        </p:nvSpPr>
        <p:spPr>
          <a:xfrm>
            <a:off x="554400" y="1158845"/>
            <a:ext cx="7917586"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1800" u="none" cap="none" strike="noStrike">
                <a:solidFill>
                  <a:schemeClr val="accent4"/>
                </a:solidFill>
                <a:latin typeface="Trebuchet MS"/>
                <a:ea typeface="Trebuchet MS"/>
                <a:cs typeface="Trebuchet MS"/>
                <a:sym typeface="Trebuchet MS"/>
              </a:rPr>
              <a:t>Step 6:Aggregation of Macro Category Values to calculate the Risk Value of Issues (Hazards)</a:t>
            </a:r>
            <a:endParaRPr b="0" i="0" sz="1400" u="none" cap="none" strike="noStrike">
              <a:solidFill>
                <a:srgbClr val="000000"/>
              </a:solidFill>
              <a:latin typeface="Arial"/>
              <a:ea typeface="Arial"/>
              <a:cs typeface="Arial"/>
              <a:sym typeface="Arial"/>
            </a:endParaRPr>
          </a:p>
        </p:txBody>
      </p:sp>
      <p:sp>
        <p:nvSpPr>
          <p:cNvPr id="599" name="Google Shape;599;p40"/>
          <p:cNvSpPr txBox="1"/>
          <p:nvPr/>
        </p:nvSpPr>
        <p:spPr>
          <a:xfrm>
            <a:off x="554400" y="2157084"/>
            <a:ext cx="7754700" cy="181584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MT" sz="1600" u="none" cap="none" strike="noStrike">
                <a:solidFill>
                  <a:schemeClr val="lt2"/>
                </a:solidFill>
                <a:latin typeface="Trebuchet MS"/>
                <a:ea typeface="Trebuchet MS"/>
                <a:cs typeface="Trebuchet MS"/>
                <a:sym typeface="Trebuchet MS"/>
              </a:rPr>
              <a:t>In this step the risk values of Macro Categories are further aggregated to produce a risk value for issues (Hazards).</a:t>
            </a:r>
            <a:endParaRPr b="0" i="0" sz="18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Clr>
                <a:srgbClr val="000000"/>
              </a:buClr>
              <a:buSzPts val="1600"/>
              <a:buFont typeface="Arial"/>
              <a:buNone/>
            </a:pPr>
            <a:r>
              <a:rPr b="0" i="0" lang="en-MT" sz="1600" u="none" cap="none" strike="noStrike">
                <a:solidFill>
                  <a:schemeClr val="lt2"/>
                </a:solidFill>
                <a:latin typeface="Trebuchet MS"/>
                <a:ea typeface="Trebuchet MS"/>
                <a:cs typeface="Trebuchet MS"/>
                <a:sym typeface="Trebuchet MS"/>
              </a:rPr>
              <a:t>Being a multi-risk approach, the aggregation of the Macro Categories’ scores take place through an arithmetical mean.</a:t>
            </a:r>
            <a:endParaRPr b="0" i="0" sz="18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lt2"/>
              </a:solidFill>
              <a:latin typeface="Trebuchet MS"/>
              <a:ea typeface="Trebuchet MS"/>
              <a:cs typeface="Trebuchet MS"/>
              <a:sym typeface="Trebuchet MS"/>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sp>
        <p:nvSpPr>
          <p:cNvPr id="604" name="Google Shape;604;p81"/>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RBE Method Assessment Process</a:t>
            </a:r>
            <a:endParaRPr>
              <a:solidFill>
                <a:schemeClr val="accent4"/>
              </a:solidFill>
            </a:endParaRPr>
          </a:p>
        </p:txBody>
      </p:sp>
      <p:sp>
        <p:nvSpPr>
          <p:cNvPr id="605" name="Google Shape;605;p81"/>
          <p:cNvSpPr txBox="1"/>
          <p:nvPr/>
        </p:nvSpPr>
        <p:spPr>
          <a:xfrm>
            <a:off x="554400" y="769231"/>
            <a:ext cx="7917586"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1800" u="none" cap="none" strike="noStrike">
                <a:solidFill>
                  <a:schemeClr val="accent4"/>
                </a:solidFill>
                <a:latin typeface="Trebuchet MS"/>
                <a:ea typeface="Trebuchet MS"/>
                <a:cs typeface="Trebuchet MS"/>
                <a:sym typeface="Trebuchet MS"/>
              </a:rPr>
              <a:t>Step 6:Aggregation of Macro Category Values to calculate the Risk Value of Issues (Hazards)</a:t>
            </a:r>
            <a:endParaRPr/>
          </a:p>
        </p:txBody>
      </p:sp>
      <p:sp>
        <p:nvSpPr>
          <p:cNvPr id="606" name="Google Shape;606;p81"/>
          <p:cNvSpPr txBox="1"/>
          <p:nvPr/>
        </p:nvSpPr>
        <p:spPr>
          <a:xfrm>
            <a:off x="554400" y="1606608"/>
            <a:ext cx="7754714" cy="3165354"/>
          </a:xfrm>
          <a:prstGeom prst="rect">
            <a:avLst/>
          </a:prstGeom>
          <a:blipFill rotWithShape="1">
            <a:blip r:embed="rId3">
              <a:alphaModFix/>
            </a:blip>
            <a:stretch>
              <a:fillRect b="0" l="0" r="0" t="-192"/>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MT" sz="1400" u="none" cap="none" strike="noStrike">
                <a:latin typeface="Arial"/>
                <a:ea typeface="Arial"/>
                <a:cs typeface="Arial"/>
                <a:sym typeface="Arial"/>
              </a:rPr>
              <a:t> </a:t>
            </a:r>
            <a:endParaRPr/>
          </a:p>
        </p:txBody>
      </p:sp>
      <p:sp>
        <p:nvSpPr>
          <p:cNvPr id="607" name="Google Shape;607;p81"/>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1" name="Shape 611"/>
        <p:cNvGrpSpPr/>
        <p:nvPr/>
      </p:nvGrpSpPr>
      <p:grpSpPr>
        <a:xfrm>
          <a:off x="0" y="0"/>
          <a:ext cx="0" cy="0"/>
          <a:chOff x="0" y="0"/>
          <a:chExt cx="0" cy="0"/>
        </a:xfrm>
      </p:grpSpPr>
      <p:sp>
        <p:nvSpPr>
          <p:cNvPr id="612" name="Google Shape;612;p42"/>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613" name="Google Shape;613;p42"/>
          <p:cNvSpPr/>
          <p:nvPr/>
        </p:nvSpPr>
        <p:spPr>
          <a:xfrm>
            <a:off x="53340" y="53340"/>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614" name="Google Shape;614;p42"/>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RBE Method Assessment Process</a:t>
            </a:r>
            <a:endParaRPr>
              <a:solidFill>
                <a:schemeClr val="accent4"/>
              </a:solidFill>
            </a:endParaRPr>
          </a:p>
        </p:txBody>
      </p:sp>
      <p:sp>
        <p:nvSpPr>
          <p:cNvPr id="615" name="Google Shape;615;p42"/>
          <p:cNvSpPr txBox="1"/>
          <p:nvPr/>
        </p:nvSpPr>
        <p:spPr>
          <a:xfrm>
            <a:off x="554400" y="769231"/>
            <a:ext cx="7917586"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1800" u="none" cap="none" strike="noStrike">
                <a:solidFill>
                  <a:schemeClr val="accent4"/>
                </a:solidFill>
                <a:latin typeface="Trebuchet MS"/>
                <a:ea typeface="Trebuchet MS"/>
                <a:cs typeface="Trebuchet MS"/>
                <a:sym typeface="Trebuchet MS"/>
              </a:rPr>
              <a:t>Step 6:Aggregation of Macro Category Values to calculate the Risk Value of Issues (Hazards)</a:t>
            </a:r>
            <a:endParaRPr b="0" i="0" sz="1400" u="none" cap="none" strike="noStrike">
              <a:solidFill>
                <a:srgbClr val="000000"/>
              </a:solidFill>
              <a:latin typeface="Arial"/>
              <a:ea typeface="Arial"/>
              <a:cs typeface="Arial"/>
              <a:sym typeface="Arial"/>
            </a:endParaRPr>
          </a:p>
        </p:txBody>
      </p:sp>
      <p:sp>
        <p:nvSpPr>
          <p:cNvPr id="616" name="Google Shape;616;p42"/>
          <p:cNvSpPr txBox="1"/>
          <p:nvPr/>
        </p:nvSpPr>
        <p:spPr>
          <a:xfrm>
            <a:off x="554400" y="1935256"/>
            <a:ext cx="7754700" cy="4617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The Issue “Extreme Heat” includes 3 Macro Categories. In the following Table is reported the risk value of each and the relative weight.</a:t>
            </a:r>
            <a:endParaRPr b="0" i="0" sz="1200" u="none" cap="none" strike="noStrike">
              <a:solidFill>
                <a:schemeClr val="lt2"/>
              </a:solidFill>
              <a:latin typeface="Trebuchet MS"/>
              <a:ea typeface="Trebuchet MS"/>
              <a:cs typeface="Trebuchet MS"/>
              <a:sym typeface="Trebuchet MS"/>
            </a:endParaRPr>
          </a:p>
        </p:txBody>
      </p:sp>
      <p:sp>
        <p:nvSpPr>
          <p:cNvPr id="617" name="Google Shape;617;p42"/>
          <p:cNvSpPr txBox="1"/>
          <p:nvPr/>
        </p:nvSpPr>
        <p:spPr>
          <a:xfrm>
            <a:off x="554400" y="1517500"/>
            <a:ext cx="8080800" cy="3387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1" i="0" lang="en-MT" sz="1600" u="none" cap="none" strike="noStrike">
                <a:solidFill>
                  <a:schemeClr val="accent4"/>
                </a:solidFill>
                <a:latin typeface="Trebuchet MS"/>
                <a:ea typeface="Trebuchet MS"/>
                <a:cs typeface="Trebuchet MS"/>
                <a:sym typeface="Trebuchet MS"/>
              </a:rPr>
              <a:t>Example</a:t>
            </a:r>
            <a:endParaRPr b="0" i="0" sz="1400" u="none" cap="none" strike="noStrike">
              <a:solidFill>
                <a:srgbClr val="000000"/>
              </a:solidFill>
              <a:latin typeface="Arial"/>
              <a:ea typeface="Arial"/>
              <a:cs typeface="Arial"/>
              <a:sym typeface="Arial"/>
            </a:endParaRPr>
          </a:p>
        </p:txBody>
      </p:sp>
      <p:graphicFrame>
        <p:nvGraphicFramePr>
          <p:cNvPr id="618" name="Google Shape;618;p42"/>
          <p:cNvGraphicFramePr/>
          <p:nvPr/>
        </p:nvGraphicFramePr>
        <p:xfrm>
          <a:off x="952500" y="2553700"/>
          <a:ext cx="3000000" cy="3000000"/>
        </p:xfrm>
        <a:graphic>
          <a:graphicData uri="http://schemas.openxmlformats.org/drawingml/2006/table">
            <a:tbl>
              <a:tblPr>
                <a:noFill/>
                <a:tableStyleId>{430CD9CA-83C6-447D-81F4-199E0B256E0B}</a:tableStyleId>
              </a:tblPr>
              <a:tblGrid>
                <a:gridCol w="2413000"/>
                <a:gridCol w="2413000"/>
                <a:gridCol w="2413000"/>
              </a:tblGrid>
              <a:tr h="295450">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Macro category</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accent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Risk value</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accent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Weight</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accent1"/>
                    </a:solidFill>
                  </a:tcPr>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Health</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0,54</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0,7</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accent1"/>
                      </a:solidFill>
                      <a:prstDash val="solid"/>
                      <a:round/>
                      <a:headEnd len="sm" w="sm" type="none"/>
                      <a:tailEnd len="sm" w="sm" type="none"/>
                    </a:lnB>
                  </a:tcPr>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Energy</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0,32</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0,15</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Transports</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0,23</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0,15</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bl>
          </a:graphicData>
        </a:graphic>
      </p:graphicFrame>
      <p:sp>
        <p:nvSpPr>
          <p:cNvPr id="619" name="Google Shape;619;p42"/>
          <p:cNvSpPr txBox="1"/>
          <p:nvPr/>
        </p:nvSpPr>
        <p:spPr>
          <a:xfrm>
            <a:off x="554400" y="4179731"/>
            <a:ext cx="77547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The Issue score in relation to the hazard “Extreme heat” results to be:</a:t>
            </a:r>
            <a:br>
              <a:rPr b="0" i="0" lang="en-MT" sz="1200" u="none" cap="none" strike="noStrike">
                <a:solidFill>
                  <a:schemeClr val="lt2"/>
                </a:solidFill>
                <a:latin typeface="Trebuchet MS"/>
                <a:ea typeface="Trebuchet MS"/>
                <a:cs typeface="Trebuchet MS"/>
                <a:sym typeface="Trebuchet MS"/>
              </a:rPr>
            </a:br>
            <a:r>
              <a:rPr b="0" i="0" lang="en-MT" sz="1200" u="none" cap="none" strike="noStrike">
                <a:solidFill>
                  <a:schemeClr val="lt2"/>
                </a:solidFill>
                <a:latin typeface="Trebuchet MS"/>
                <a:ea typeface="Trebuchet MS"/>
                <a:cs typeface="Trebuchet MS"/>
                <a:sym typeface="Trebuchet MS"/>
              </a:rPr>
              <a:t>Hazard risk level= (0,54*0,7)+(0,32*0,15)+(0,23*0,15)= 0,46 (neutral)</a:t>
            </a:r>
            <a:endParaRPr b="0" i="0" sz="1200" u="none" cap="none" strike="noStrike">
              <a:solidFill>
                <a:schemeClr val="lt2"/>
              </a:solidFill>
              <a:latin typeface="Trebuchet MS"/>
              <a:ea typeface="Trebuchet MS"/>
              <a:cs typeface="Trebuchet MS"/>
              <a:sym typeface="Trebuchet MS"/>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3" name="Shape 623"/>
        <p:cNvGrpSpPr/>
        <p:nvPr/>
      </p:nvGrpSpPr>
      <p:grpSpPr>
        <a:xfrm>
          <a:off x="0" y="0"/>
          <a:ext cx="0" cy="0"/>
          <a:chOff x="0" y="0"/>
          <a:chExt cx="0" cy="0"/>
        </a:xfrm>
      </p:grpSpPr>
      <p:sp>
        <p:nvSpPr>
          <p:cNvPr id="624" name="Google Shape;624;p82"/>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625" name="Google Shape;625;p82"/>
          <p:cNvSpPr/>
          <p:nvPr/>
        </p:nvSpPr>
        <p:spPr>
          <a:xfrm>
            <a:off x="53340" y="53340"/>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626" name="Google Shape;626;p82"/>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RBE Method Assessment Process</a:t>
            </a:r>
            <a:endParaRPr>
              <a:solidFill>
                <a:schemeClr val="accent4"/>
              </a:solidFill>
            </a:endParaRPr>
          </a:p>
        </p:txBody>
      </p:sp>
      <p:sp>
        <p:nvSpPr>
          <p:cNvPr id="627" name="Google Shape;627;p82"/>
          <p:cNvSpPr txBox="1"/>
          <p:nvPr/>
        </p:nvSpPr>
        <p:spPr>
          <a:xfrm>
            <a:off x="554400" y="1721794"/>
            <a:ext cx="7754714" cy="3421706"/>
          </a:xfrm>
          <a:prstGeom prst="rect">
            <a:avLst/>
          </a:prstGeom>
          <a:blipFill rotWithShape="1">
            <a:blip r:embed="rId3">
              <a:alphaModFix/>
            </a:blip>
            <a:stretch>
              <a:fillRect b="0" l="-78"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MT" sz="1400" u="none" cap="none" strike="noStrike">
                <a:latin typeface="Arial"/>
                <a:ea typeface="Arial"/>
                <a:cs typeface="Arial"/>
                <a:sym typeface="Arial"/>
              </a:rPr>
              <a:t> </a:t>
            </a:r>
            <a:endParaRPr/>
          </a:p>
        </p:txBody>
      </p:sp>
      <p:sp>
        <p:nvSpPr>
          <p:cNvPr id="628" name="Google Shape;628;p82"/>
          <p:cNvSpPr txBox="1"/>
          <p:nvPr/>
        </p:nvSpPr>
        <p:spPr>
          <a:xfrm>
            <a:off x="554400" y="835631"/>
            <a:ext cx="79176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1800" u="none" cap="none" strike="noStrike">
                <a:solidFill>
                  <a:schemeClr val="accent4"/>
                </a:solidFill>
                <a:latin typeface="Trebuchet MS"/>
                <a:ea typeface="Trebuchet MS"/>
                <a:cs typeface="Trebuchet MS"/>
                <a:sym typeface="Trebuchet MS"/>
              </a:rPr>
              <a:t>Step 7:</a:t>
            </a:r>
            <a:r>
              <a:rPr b="1" lang="en-MT" sz="1800">
                <a:solidFill>
                  <a:schemeClr val="accent4"/>
                </a:solidFill>
                <a:latin typeface="Trebuchet MS"/>
                <a:ea typeface="Trebuchet MS"/>
                <a:cs typeface="Trebuchet MS"/>
                <a:sym typeface="Trebuchet MS"/>
              </a:rPr>
              <a:t>Aggregation of Issues Values to calculate the Overall Risk Value</a:t>
            </a:r>
            <a:endParaRPr b="1" i="0" sz="1800" u="none" cap="none" strike="noStrike">
              <a:solidFill>
                <a:schemeClr val="accent4"/>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2" name="Shape 632"/>
        <p:cNvGrpSpPr/>
        <p:nvPr/>
      </p:nvGrpSpPr>
      <p:grpSpPr>
        <a:xfrm>
          <a:off x="0" y="0"/>
          <a:ext cx="0" cy="0"/>
          <a:chOff x="0" y="0"/>
          <a:chExt cx="0" cy="0"/>
        </a:xfrm>
      </p:grpSpPr>
      <p:sp>
        <p:nvSpPr>
          <p:cNvPr id="633" name="Google Shape;633;p83"/>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634" name="Google Shape;634;p83"/>
          <p:cNvSpPr/>
          <p:nvPr/>
        </p:nvSpPr>
        <p:spPr>
          <a:xfrm>
            <a:off x="53340" y="53340"/>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635" name="Google Shape;635;p83"/>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RBE Method Assessment Process</a:t>
            </a:r>
            <a:endParaRPr>
              <a:solidFill>
                <a:schemeClr val="accent4"/>
              </a:solidFill>
            </a:endParaRPr>
          </a:p>
        </p:txBody>
      </p:sp>
      <p:sp>
        <p:nvSpPr>
          <p:cNvPr id="636" name="Google Shape;636;p83"/>
          <p:cNvSpPr txBox="1"/>
          <p:nvPr/>
        </p:nvSpPr>
        <p:spPr>
          <a:xfrm>
            <a:off x="554400" y="835631"/>
            <a:ext cx="7917586"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1800" u="none" cap="none" strike="noStrike">
                <a:solidFill>
                  <a:schemeClr val="accent4"/>
                </a:solidFill>
                <a:latin typeface="Trebuchet MS"/>
                <a:ea typeface="Trebuchet MS"/>
                <a:cs typeface="Trebuchet MS"/>
                <a:sym typeface="Trebuchet MS"/>
              </a:rPr>
              <a:t>Step 7:</a:t>
            </a:r>
            <a:r>
              <a:rPr b="1" lang="en-MT" sz="1800">
                <a:solidFill>
                  <a:schemeClr val="accent4"/>
                </a:solidFill>
                <a:latin typeface="Trebuchet MS"/>
                <a:ea typeface="Trebuchet MS"/>
                <a:cs typeface="Trebuchet MS"/>
                <a:sym typeface="Trebuchet MS"/>
              </a:rPr>
              <a:t>Aggregation of Issues Values to calculate the Overall Risk Value</a:t>
            </a:r>
            <a:endParaRPr b="1" i="0" sz="1800" u="none" cap="none" strike="noStrike">
              <a:solidFill>
                <a:schemeClr val="accent4"/>
              </a:solidFill>
            </a:endParaRPr>
          </a:p>
        </p:txBody>
      </p:sp>
      <p:sp>
        <p:nvSpPr>
          <p:cNvPr id="637" name="Google Shape;637;p83"/>
          <p:cNvSpPr txBox="1"/>
          <p:nvPr/>
        </p:nvSpPr>
        <p:spPr>
          <a:xfrm>
            <a:off x="554400" y="1421512"/>
            <a:ext cx="79176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1800" u="none" cap="none" strike="noStrike">
                <a:solidFill>
                  <a:schemeClr val="accent4"/>
                </a:solidFill>
                <a:latin typeface="Trebuchet MS"/>
                <a:ea typeface="Trebuchet MS"/>
                <a:cs typeface="Trebuchet MS"/>
                <a:sym typeface="Trebuchet MS"/>
              </a:rPr>
              <a:t>Example of risk values and weight factors associated to issues</a:t>
            </a:r>
            <a:endParaRPr b="0" i="0" sz="1400" u="none" cap="none" strike="noStrike">
              <a:solidFill>
                <a:srgbClr val="000000"/>
              </a:solidFill>
              <a:latin typeface="Arial"/>
              <a:ea typeface="Arial"/>
              <a:cs typeface="Arial"/>
              <a:sym typeface="Arial"/>
            </a:endParaRPr>
          </a:p>
        </p:txBody>
      </p:sp>
      <p:graphicFrame>
        <p:nvGraphicFramePr>
          <p:cNvPr id="638" name="Google Shape;638;p83"/>
          <p:cNvGraphicFramePr/>
          <p:nvPr/>
        </p:nvGraphicFramePr>
        <p:xfrm>
          <a:off x="952500" y="2096500"/>
          <a:ext cx="3000000" cy="3000000"/>
        </p:xfrm>
        <a:graphic>
          <a:graphicData uri="http://schemas.openxmlformats.org/drawingml/2006/table">
            <a:tbl>
              <a:tblPr>
                <a:noFill/>
                <a:tableStyleId>{430CD9CA-83C6-447D-81F4-199E0B256E0B}</a:tableStyleId>
              </a:tblPr>
              <a:tblGrid>
                <a:gridCol w="2413000"/>
                <a:gridCol w="2413000"/>
                <a:gridCol w="2413000"/>
              </a:tblGrid>
              <a:tr h="295450">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Issue</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accent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Risk value</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accent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Weight</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accent1"/>
                    </a:solidFill>
                  </a:tcPr>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Extreme heath</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0,46</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0,5</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accent1"/>
                      </a:solidFill>
                      <a:prstDash val="solid"/>
                      <a:round/>
                      <a:headEnd len="sm" w="sm" type="none"/>
                      <a:tailEnd len="sm" w="sm" type="none"/>
                    </a:lnB>
                  </a:tcPr>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Heavy precipitation</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0,73</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0,2</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Storms</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0,65</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0,1</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bl>
          </a:graphicData>
        </a:graphic>
      </p:graphicFrame>
      <p:sp>
        <p:nvSpPr>
          <p:cNvPr id="639" name="Google Shape;639;p83"/>
          <p:cNvSpPr txBox="1"/>
          <p:nvPr/>
        </p:nvSpPr>
        <p:spPr>
          <a:xfrm>
            <a:off x="613188" y="3781956"/>
            <a:ext cx="7917600" cy="675000"/>
          </a:xfrm>
          <a:prstGeom prst="rect">
            <a:avLst/>
          </a:prstGeom>
          <a:noFill/>
          <a:ln>
            <a:noFill/>
          </a:ln>
        </p:spPr>
        <p:txBody>
          <a:bodyPr anchorCtr="0" anchor="ctr" bIns="34275" lIns="68550" spcFirstLastPara="1" rIns="68550" wrap="square" tIns="34275">
            <a:normAutofit/>
          </a:bodyPr>
          <a:lstStyle/>
          <a:p>
            <a:pPr indent="0" lvl="0" marL="0" marR="0" rtl="0" algn="ctr">
              <a:lnSpc>
                <a:spcPct val="100000"/>
              </a:lnSpc>
              <a:spcBef>
                <a:spcPts val="0"/>
              </a:spcBef>
              <a:spcAft>
                <a:spcPts val="0"/>
              </a:spcAft>
              <a:buClr>
                <a:srgbClr val="48BAA2"/>
              </a:buClr>
              <a:buSzPts val="4000"/>
              <a:buFont typeface="Trebuchet MS"/>
              <a:buNone/>
            </a:pPr>
            <a:r>
              <a:rPr b="0" i="0" lang="en-MT" sz="1200" u="none" cap="none" strike="noStrike">
                <a:solidFill>
                  <a:srgbClr val="8BA7AC"/>
                </a:solidFill>
                <a:latin typeface="Trebuchet MS"/>
                <a:ea typeface="Trebuchet MS"/>
                <a:cs typeface="Trebuchet MS"/>
                <a:sym typeface="Trebuchet MS"/>
              </a:rPr>
              <a:t>The overall risk value results to be:</a:t>
            </a:r>
            <a:endParaRPr b="0" i="0" sz="1200" u="none" cap="none" strike="noStrike">
              <a:solidFill>
                <a:srgbClr val="8BA7AC"/>
              </a:solidFill>
              <a:latin typeface="Trebuchet MS"/>
              <a:ea typeface="Trebuchet MS"/>
              <a:cs typeface="Trebuchet MS"/>
              <a:sym typeface="Trebuchet MS"/>
            </a:endParaRPr>
          </a:p>
          <a:p>
            <a:pPr indent="0" lvl="0" marL="0" marR="0" rtl="0" algn="ctr">
              <a:lnSpc>
                <a:spcPct val="100000"/>
              </a:lnSpc>
              <a:spcBef>
                <a:spcPts val="0"/>
              </a:spcBef>
              <a:spcAft>
                <a:spcPts val="0"/>
              </a:spcAft>
              <a:buClr>
                <a:srgbClr val="48BAA2"/>
              </a:buClr>
              <a:buSzPts val="4000"/>
              <a:buFont typeface="Trebuchet MS"/>
              <a:buNone/>
            </a:pPr>
            <a:r>
              <a:t/>
            </a:r>
            <a:endParaRPr b="0" i="0" sz="1200" u="none" cap="none" strike="noStrike">
              <a:solidFill>
                <a:srgbClr val="8BA7AC"/>
              </a:solidFill>
              <a:latin typeface="Trebuchet MS"/>
              <a:ea typeface="Trebuchet MS"/>
              <a:cs typeface="Trebuchet MS"/>
              <a:sym typeface="Trebuchet MS"/>
            </a:endParaRPr>
          </a:p>
          <a:p>
            <a:pPr indent="0" lvl="0" marL="0" marR="0" rtl="0" algn="ctr">
              <a:lnSpc>
                <a:spcPct val="100000"/>
              </a:lnSpc>
              <a:spcBef>
                <a:spcPts val="0"/>
              </a:spcBef>
              <a:spcAft>
                <a:spcPts val="0"/>
              </a:spcAft>
              <a:buClr>
                <a:srgbClr val="48BAA2"/>
              </a:buClr>
              <a:buSzPts val="4000"/>
              <a:buFont typeface="Trebuchet MS"/>
              <a:buNone/>
            </a:pPr>
            <a:r>
              <a:rPr b="0" i="0" lang="en-MT" sz="1200" u="none" cap="none" strike="noStrike">
                <a:solidFill>
                  <a:srgbClr val="8BA7AC"/>
                </a:solidFill>
                <a:latin typeface="Trebuchet MS"/>
                <a:ea typeface="Trebuchet MS"/>
                <a:cs typeface="Trebuchet MS"/>
                <a:sym typeface="Trebuchet MS"/>
              </a:rPr>
              <a:t>Overall risk value= (0,46*0,5)+(0,73*0,2)+(0,65*0,1)= 0,44 (neutral)</a:t>
            </a:r>
            <a:endParaRPr b="0" i="0" sz="1200" u="none" cap="none" strike="noStrike">
              <a:solidFill>
                <a:srgbClr val="8BA7AC"/>
              </a:solidFill>
              <a:latin typeface="Trebuchet MS"/>
              <a:ea typeface="Trebuchet MS"/>
              <a:cs typeface="Trebuchet MS"/>
              <a:sym typeface="Trebuchet MS"/>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 name="Shape 643"/>
        <p:cNvGrpSpPr/>
        <p:nvPr/>
      </p:nvGrpSpPr>
      <p:grpSpPr>
        <a:xfrm>
          <a:off x="0" y="0"/>
          <a:ext cx="0" cy="0"/>
          <a:chOff x="0" y="0"/>
          <a:chExt cx="0" cy="0"/>
        </a:xfrm>
      </p:grpSpPr>
      <p:sp>
        <p:nvSpPr>
          <p:cNvPr id="644" name="Google Shape;644;p84"/>
          <p:cNvSpPr/>
          <p:nvPr/>
        </p:nvSpPr>
        <p:spPr>
          <a:xfrm>
            <a:off x="3015882" y="2072045"/>
            <a:ext cx="2773403" cy="1996883"/>
          </a:xfrm>
          <a:prstGeom prst="roundRect">
            <a:avLst>
              <a:gd fmla="val 16667"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45" name="Google Shape;645;p84"/>
          <p:cNvSpPr txBox="1"/>
          <p:nvPr>
            <p:ph type="title"/>
          </p:nvPr>
        </p:nvSpPr>
        <p:spPr>
          <a:xfrm>
            <a:off x="267031" y="72633"/>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Assessment Results</a:t>
            </a:r>
            <a:endParaRPr>
              <a:solidFill>
                <a:schemeClr val="accent4"/>
              </a:solidFill>
            </a:endParaRPr>
          </a:p>
        </p:txBody>
      </p:sp>
      <p:sp>
        <p:nvSpPr>
          <p:cNvPr id="646" name="Google Shape;646;p84"/>
          <p:cNvSpPr/>
          <p:nvPr/>
        </p:nvSpPr>
        <p:spPr>
          <a:xfrm>
            <a:off x="1566663" y="993913"/>
            <a:ext cx="2043229" cy="1765934"/>
          </a:xfrm>
          <a:prstGeom prst="roundRect">
            <a:avLst>
              <a:gd fmla="val 16667" name="adj"/>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47" name="Google Shape;647;p84"/>
          <p:cNvSpPr/>
          <p:nvPr/>
        </p:nvSpPr>
        <p:spPr>
          <a:xfrm>
            <a:off x="5185832" y="993913"/>
            <a:ext cx="2043229" cy="1765934"/>
          </a:xfrm>
          <a:prstGeom prst="roundRect">
            <a:avLst>
              <a:gd fmla="val 16667" name="adj"/>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48" name="Google Shape;648;p84"/>
          <p:cNvSpPr/>
          <p:nvPr/>
        </p:nvSpPr>
        <p:spPr>
          <a:xfrm>
            <a:off x="1566663" y="3087335"/>
            <a:ext cx="2043229" cy="1765934"/>
          </a:xfrm>
          <a:prstGeom prst="roundRect">
            <a:avLst>
              <a:gd fmla="val 16667" name="adj"/>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49" name="Google Shape;649;p84"/>
          <p:cNvSpPr/>
          <p:nvPr/>
        </p:nvSpPr>
        <p:spPr>
          <a:xfrm>
            <a:off x="5280957" y="3063039"/>
            <a:ext cx="2043229" cy="1765934"/>
          </a:xfrm>
          <a:prstGeom prst="roundRect">
            <a:avLst>
              <a:gd fmla="val 16667" name="adj"/>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50" name="Google Shape;650;p84"/>
          <p:cNvSpPr txBox="1"/>
          <p:nvPr/>
        </p:nvSpPr>
        <p:spPr>
          <a:xfrm>
            <a:off x="1028913" y="2757942"/>
            <a:ext cx="6858000" cy="675000"/>
          </a:xfrm>
          <a:prstGeom prst="rect">
            <a:avLst/>
          </a:prstGeom>
          <a:noFill/>
          <a:ln>
            <a:noFill/>
          </a:ln>
        </p:spPr>
        <p:txBody>
          <a:bodyPr anchorCtr="0" anchor="ctr" bIns="34275" lIns="68550" spcFirstLastPara="1" rIns="68550" wrap="square" tIns="34275">
            <a:normAutofit fontScale="92500" lnSpcReduction="10000"/>
          </a:bodyPr>
          <a:lstStyle/>
          <a:p>
            <a:pPr indent="0" lvl="0" marL="0" marR="0" rtl="0" algn="ctr">
              <a:lnSpc>
                <a:spcPct val="100000"/>
              </a:lnSpc>
              <a:spcBef>
                <a:spcPts val="0"/>
              </a:spcBef>
              <a:spcAft>
                <a:spcPts val="0"/>
              </a:spcAft>
              <a:buClr>
                <a:srgbClr val="48BAA2"/>
              </a:buClr>
              <a:buSzPct val="180180"/>
              <a:buFont typeface="Trebuchet MS"/>
              <a:buNone/>
            </a:pPr>
            <a:r>
              <a:rPr b="1" i="0" lang="en-MT" sz="2400" u="none" cap="none" strike="noStrike">
                <a:solidFill>
                  <a:schemeClr val="lt2"/>
                </a:solidFill>
                <a:latin typeface="Trebuchet MS"/>
                <a:ea typeface="Trebuchet MS"/>
                <a:cs typeface="Trebuchet MS"/>
                <a:sym typeface="Trebuchet MS"/>
              </a:rPr>
              <a:t>RBE Method</a:t>
            </a:r>
            <a:endParaRPr/>
          </a:p>
          <a:p>
            <a:pPr indent="0" lvl="0" marL="0" marR="0" rtl="0" algn="ctr">
              <a:lnSpc>
                <a:spcPct val="100000"/>
              </a:lnSpc>
              <a:spcBef>
                <a:spcPts val="0"/>
              </a:spcBef>
              <a:spcAft>
                <a:spcPts val="0"/>
              </a:spcAft>
              <a:buClr>
                <a:srgbClr val="48BAA2"/>
              </a:buClr>
              <a:buSzPct val="180180"/>
              <a:buFont typeface="Trebuchet MS"/>
              <a:buNone/>
            </a:pPr>
            <a:r>
              <a:rPr b="1" i="0" lang="en-MT" sz="2400" u="none" cap="none" strike="noStrike">
                <a:solidFill>
                  <a:schemeClr val="lt2"/>
                </a:solidFill>
                <a:latin typeface="Trebuchet MS"/>
                <a:ea typeface="Trebuchet MS"/>
                <a:cs typeface="Trebuchet MS"/>
                <a:sym typeface="Trebuchet MS"/>
              </a:rPr>
              <a:t>Results</a:t>
            </a:r>
            <a:endParaRPr/>
          </a:p>
        </p:txBody>
      </p:sp>
      <p:sp>
        <p:nvSpPr>
          <p:cNvPr id="651" name="Google Shape;651;p84"/>
          <p:cNvSpPr txBox="1"/>
          <p:nvPr/>
        </p:nvSpPr>
        <p:spPr>
          <a:xfrm>
            <a:off x="1627077" y="1193916"/>
            <a:ext cx="1922400" cy="132343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MT" sz="1000" u="none" cap="none" strike="noStrike">
                <a:solidFill>
                  <a:schemeClr val="lt1"/>
                </a:solidFill>
                <a:latin typeface="Trebuchet MS"/>
                <a:ea typeface="Trebuchet MS"/>
                <a:cs typeface="Trebuchet MS"/>
                <a:sym typeface="Trebuchet MS"/>
              </a:rPr>
              <a:t>The risk values of Risk Categories provide a clear understanding of which elements within the urban systems are most at risk and highlight areas that require priority in adaptation strategies.</a:t>
            </a:r>
            <a:endParaRPr/>
          </a:p>
        </p:txBody>
      </p:sp>
      <p:sp>
        <p:nvSpPr>
          <p:cNvPr id="652" name="Google Shape;652;p84"/>
          <p:cNvSpPr/>
          <p:nvPr/>
        </p:nvSpPr>
        <p:spPr>
          <a:xfrm>
            <a:off x="1142895" y="641780"/>
            <a:ext cx="2890763" cy="432792"/>
          </a:xfrm>
          <a:prstGeom prst="ellipse">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MT" sz="1400" u="none" cap="none" strike="noStrike">
                <a:solidFill>
                  <a:schemeClr val="accent5"/>
                </a:solidFill>
                <a:latin typeface="Trebuchet MS"/>
                <a:ea typeface="Trebuchet MS"/>
                <a:cs typeface="Trebuchet MS"/>
                <a:sym typeface="Trebuchet MS"/>
              </a:rPr>
              <a:t>Risk Categories</a:t>
            </a:r>
            <a:endParaRPr/>
          </a:p>
        </p:txBody>
      </p:sp>
      <p:sp>
        <p:nvSpPr>
          <p:cNvPr id="653" name="Google Shape;653;p84"/>
          <p:cNvSpPr txBox="1"/>
          <p:nvPr/>
        </p:nvSpPr>
        <p:spPr>
          <a:xfrm>
            <a:off x="5262149" y="1227451"/>
            <a:ext cx="1922400" cy="116955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MT" sz="1000" u="none" cap="none" strike="noStrike">
                <a:solidFill>
                  <a:schemeClr val="lt1"/>
                </a:solidFill>
                <a:latin typeface="Trebuchet MS"/>
                <a:ea typeface="Trebuchet MS"/>
                <a:cs typeface="Trebuchet MS"/>
                <a:sym typeface="Trebuchet MS"/>
              </a:rPr>
              <a:t>The risk values (0,1) of Macro Categories provide a clear understanding of which urban sectors are most at risk and highlight areas that require priority in adaptation strategies.</a:t>
            </a:r>
            <a:endParaRPr/>
          </a:p>
        </p:txBody>
      </p:sp>
      <p:sp>
        <p:nvSpPr>
          <p:cNvPr id="654" name="Google Shape;654;p84"/>
          <p:cNvSpPr/>
          <p:nvPr/>
        </p:nvSpPr>
        <p:spPr>
          <a:xfrm>
            <a:off x="5185832" y="626529"/>
            <a:ext cx="2890763" cy="432792"/>
          </a:xfrm>
          <a:prstGeom prst="ellipse">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MT" sz="1400" u="none" cap="none" strike="noStrike">
                <a:solidFill>
                  <a:schemeClr val="accent4"/>
                </a:solidFill>
                <a:latin typeface="Trebuchet MS"/>
                <a:ea typeface="Trebuchet MS"/>
                <a:cs typeface="Trebuchet MS"/>
                <a:sym typeface="Trebuchet MS"/>
              </a:rPr>
              <a:t>Macro Categories</a:t>
            </a:r>
            <a:endParaRPr/>
          </a:p>
        </p:txBody>
      </p:sp>
      <p:sp>
        <p:nvSpPr>
          <p:cNvPr id="655" name="Google Shape;655;p84"/>
          <p:cNvSpPr txBox="1"/>
          <p:nvPr/>
        </p:nvSpPr>
        <p:spPr>
          <a:xfrm>
            <a:off x="5338231" y="3157282"/>
            <a:ext cx="1922400" cy="161582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MT" sz="900" u="none" cap="none" strike="noStrike">
                <a:solidFill>
                  <a:schemeClr val="lt1"/>
                </a:solidFill>
                <a:latin typeface="Trebuchet MS"/>
                <a:ea typeface="Trebuchet MS"/>
                <a:cs typeface="Trebuchet MS"/>
                <a:sym typeface="Trebuchet MS"/>
              </a:rPr>
              <a:t>RBE method provides a clear metric to gauge the effectiveness of current adaptation measures and the urgency for additional interventions. The interpretation of results is crucial for informing climate adaptation strategies and underscore the importance of integrating these findings into broader urban planning and policy frameworks.</a:t>
            </a:r>
            <a:endParaRPr/>
          </a:p>
        </p:txBody>
      </p:sp>
      <p:sp>
        <p:nvSpPr>
          <p:cNvPr id="656" name="Google Shape;656;p84"/>
          <p:cNvSpPr/>
          <p:nvPr/>
        </p:nvSpPr>
        <p:spPr>
          <a:xfrm>
            <a:off x="5679650" y="2689675"/>
            <a:ext cx="2890763" cy="432792"/>
          </a:xfrm>
          <a:prstGeom prst="ellipse">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MT" sz="1400" u="none" cap="none" strike="noStrike">
                <a:solidFill>
                  <a:schemeClr val="accent3"/>
                </a:solidFill>
                <a:latin typeface="Trebuchet MS"/>
                <a:ea typeface="Trebuchet MS"/>
                <a:cs typeface="Trebuchet MS"/>
                <a:sym typeface="Trebuchet MS"/>
              </a:rPr>
              <a:t>Overall Risk</a:t>
            </a:r>
            <a:endParaRPr/>
          </a:p>
        </p:txBody>
      </p:sp>
      <p:sp>
        <p:nvSpPr>
          <p:cNvPr id="657" name="Google Shape;657;p84"/>
          <p:cNvSpPr txBox="1"/>
          <p:nvPr/>
        </p:nvSpPr>
        <p:spPr>
          <a:xfrm>
            <a:off x="1627077" y="3204379"/>
            <a:ext cx="1922400" cy="1631216"/>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MT" sz="1000" u="none" cap="none" strike="noStrike">
                <a:solidFill>
                  <a:schemeClr val="lt1"/>
                </a:solidFill>
                <a:latin typeface="Trebuchet MS"/>
                <a:ea typeface="Trebuchet MS"/>
                <a:cs typeface="Trebuchet MS"/>
                <a:sym typeface="Trebuchet MS"/>
              </a:rPr>
              <a:t>The RBE Method allows for an aggregated view of how each hazard affects the overall risk profile. Hazards with higher risk values indicate a greater vulnerability to climate impacts and thus require immediate and sustained efforts to mitigate these risks.</a:t>
            </a:r>
            <a:endParaRPr/>
          </a:p>
        </p:txBody>
      </p:sp>
      <p:sp>
        <p:nvSpPr>
          <p:cNvPr id="658" name="Google Shape;658;p84"/>
          <p:cNvSpPr/>
          <p:nvPr/>
        </p:nvSpPr>
        <p:spPr>
          <a:xfrm>
            <a:off x="1277775" y="2731844"/>
            <a:ext cx="2043229" cy="432792"/>
          </a:xfrm>
          <a:prstGeom prst="ellipse">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MT" sz="1400" u="none" cap="none" strike="noStrike">
                <a:solidFill>
                  <a:schemeClr val="accent6"/>
                </a:solidFill>
                <a:latin typeface="Trebuchet MS"/>
                <a:ea typeface="Trebuchet MS"/>
                <a:cs typeface="Trebuchet MS"/>
                <a:sym typeface="Trebuchet MS"/>
              </a:rPr>
              <a:t>Issues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CentralEurope_iService">
  <a:themeElements>
    <a:clrScheme name="CENTRAL EUROPE 21/27">
      <a:dk1>
        <a:srgbClr val="000000"/>
      </a:dk1>
      <a:lt1>
        <a:srgbClr val="FFFFFF"/>
      </a:lt1>
      <a:dk2>
        <a:srgbClr val="0C0C0C"/>
      </a:dk2>
      <a:lt2>
        <a:srgbClr val="708792"/>
      </a:lt2>
      <a:accent1>
        <a:srgbClr val="90ABB1"/>
      </a:accent1>
      <a:accent2>
        <a:srgbClr val="C8D3D8"/>
      </a:accent2>
      <a:accent3>
        <a:srgbClr val="18BAA8"/>
      </a:accent3>
      <a:accent4>
        <a:srgbClr val="9ACA3C"/>
      </a:accent4>
      <a:accent5>
        <a:srgbClr val="F68A42"/>
      </a:accent5>
      <a:accent6>
        <a:srgbClr val="0E6EB6"/>
      </a:accent6>
      <a:hlink>
        <a:srgbClr val="708792"/>
      </a:hlink>
      <a:folHlink>
        <a:srgbClr val="7087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2025-03-18T17:43:02Z</dcterms:created>
  <dc:creator>Claudio Capitanio</dc:creator>
</cp:coreProperties>
</file>