
<file path=[Content_Types].xml><?xml version="1.0" encoding="utf-8"?>
<Types xmlns="http://schemas.openxmlformats.org/package/2006/content-types">
  <Default Extension="xml" ContentType="application/xml"/>
  <Default Extension="svg" ContentType="image/svg+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40.xml" ContentType="application/vnd.openxmlformats-officedocument.presentationml.notesSlide+xml"/>
  <Override PartName="/ppt/notesSlides/notesSlide39.xml" ContentType="application/vnd.openxmlformats-officedocument.presentationml.notesSlide+xml"/>
  <Override PartName="/ppt/notesSlides/notesSlide38.xml" ContentType="application/vnd.openxmlformats-officedocument.presentationml.notesSlide+xml"/>
  <Override PartName="/ppt/notesSlides/notesSlide36.xml" ContentType="application/vnd.openxmlformats-officedocument.presentationml.notesSlide+xml"/>
  <Override PartName="/ppt/notesSlides/notesSlide35.xml" ContentType="application/vnd.openxmlformats-officedocument.presentationml.notesSlide+xml"/>
  <Override PartName="/ppt/notesSlides/notesSlide34.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27.xml" ContentType="application/vnd.openxmlformats-officedocument.presentationml.slide+xml"/>
  <Override PartName="/ppt/slides/slide16.xml" ContentType="application/vnd.openxmlformats-officedocument.presentationml.slide+xml"/>
  <Override PartName="/ppt/slides/slide38.xml" ContentType="application/vnd.openxmlformats-officedocument.presentationml.slide+xml"/>
  <Override PartName="/ppt/slides/slide20.xml" ContentType="application/vnd.openxmlformats-officedocument.presentationml.slide+xml"/>
  <Override PartName="/ppt/slides/slide28.xml" ContentType="application/vnd.openxmlformats-officedocument.presentationml.slide+xml"/>
  <Override PartName="/ppt/notesSlides/notesSlide13.xml" ContentType="application/vnd.openxmlformats-officedocument.presentationml.notesSlide+xml"/>
  <Override PartName="/ppt/notesSlides/notesSlide6.xml" ContentType="application/vnd.openxmlformats-officedocument.presentationml.notesSlide+xml"/>
  <Override PartName="/ppt/notesMasters/notesMaster1.xml" ContentType="application/vnd.openxmlformats-officedocument.presentationml.notesMaster+xml"/>
  <Override PartName="/ppt/slides/slide6.xml" ContentType="application/vnd.openxmlformats-officedocument.presentationml.slide+xml"/>
  <Override PartName="/ppt/slides/slide19.xml" ContentType="application/vnd.openxmlformats-officedocument.presentationml.slide+xml"/>
  <Override PartName="/ppt/slides/slide4.xml" ContentType="application/vnd.openxmlformats-officedocument.presentationml.slide+xml"/>
  <Override PartName="/ppt/slideLayouts/slideLayout16.xml" ContentType="application/vnd.openxmlformats-officedocument.presentationml.slideLayout+xml"/>
  <Override PartName="/ppt/slides/slide15.xml" ContentType="application/vnd.openxmlformats-officedocument.presentationml.slide+xml"/>
  <Override PartName="/ppt/slides/slide29.xml" ContentType="application/vnd.openxmlformats-officedocument.presentationml.slide+xml"/>
  <Override PartName="/ppt/slideLayouts/slideLayout15.xml" ContentType="application/vnd.openxmlformats-officedocument.presentationml.slideLayout+xml"/>
  <Override PartName="/ppt/notesSlides/notesSlide26.xml" ContentType="application/vnd.openxmlformats-officedocument.presentationml.notesSlide+xml"/>
  <Override PartName="/ppt/slideLayouts/slideLayout14.xml" ContentType="application/vnd.openxmlformats-officedocument.presentationml.slideLayout+xml"/>
  <Override PartName="/ppt/slides/slide2.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s/slide10.xml" ContentType="application/vnd.openxmlformats-officedocument.presentationml.slide+xml"/>
  <Override PartName="/ppt/notesSlides/notesSlide11.xml" ContentType="application/vnd.openxmlformats-officedocument.presentationml.notesSlide+xml"/>
  <Override PartName="/ppt/slideLayouts/slideLayout7.xml" ContentType="application/vnd.openxmlformats-officedocument.presentationml.slideLayout+xml"/>
  <Override PartName="/ppt/notesSlides/notesSlide28.xml" ContentType="application/vnd.openxmlformats-officedocument.presentationml.notesSlide+xml"/>
  <Override PartName="/docProps/core.xml" ContentType="application/vnd.openxmlformats-package.core-properties+xml"/>
  <Override PartName="/ppt/slideLayouts/slideLayout8.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s/slide32.xml" ContentType="application/vnd.openxmlformats-officedocument.presentationml.slide+xml"/>
  <Override PartName="/ppt/slides/slide5.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37.xml" ContentType="application/vnd.openxmlformats-officedocument.presentationml.notesSlide+xml"/>
  <Override PartName="/ppt/notesSlides/notesSlide7.xml" ContentType="application/vnd.openxmlformats-officedocument.presentationml.notesSlide+xml"/>
  <Override PartName="/ppt/viewProps.xml" ContentType="application/vnd.openxmlformats-officedocument.presentationml.viewProps+xml"/>
  <Override PartName="/ppt/slides/slide17.xml" ContentType="application/vnd.openxmlformats-officedocument.presentationml.slide+xml"/>
  <Override PartName="/docProps/app.xml" ContentType="application/vnd.openxmlformats-officedocument.extended-properties+xml"/>
  <Override PartName="/ppt/tableStyles.xml" ContentType="application/vnd.openxmlformats-officedocument.presentationml.tableStyles+xml"/>
  <Override PartName="/ppt/notesSlides/notesSlide4.xml" ContentType="application/vnd.openxmlformats-officedocument.presentationml.notesSlide+xml"/>
  <Override PartName="/ppt/slides/slide7.xml" ContentType="application/vnd.openxmlformats-officedocument.presentationml.slide+xml"/>
  <Override PartName="/ppt/slideLayouts/slideLayout5.xml" ContentType="application/vnd.openxmlformats-officedocument.presentationml.slideLayout+xml"/>
  <Override PartName="/ppt/slides/slide12.xml" ContentType="application/vnd.openxmlformats-officedocument.presentationml.slide+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notesSlides/notesSlide22.xml" ContentType="application/vnd.openxmlformats-officedocument.presentationml.notesSlide+xml"/>
  <Override PartName="/ppt/slides/slide3.xml" ContentType="application/vnd.openxmlformats-officedocument.presentationml.slide+xml"/>
  <Override PartName="/ppt/theme/theme1.xml" ContentType="application/vnd.openxmlformats-officedocument.theme+xml"/>
  <Override PartName="/ppt/notesSlides/notesSlide15.xml" ContentType="application/vnd.openxmlformats-officedocument.presentationml.notesSlide+xml"/>
  <Override PartName="/ppt/slides/slide13.xml" ContentType="application/vnd.openxmlformats-officedocument.presentationml.slide+xml"/>
  <Override PartName="/ppt/slideLayouts/slideLayout9.xml" ContentType="application/vnd.openxmlformats-officedocument.presentationml.slideLayout+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22.xml" ContentType="application/vnd.openxmlformats-officedocument.presentationml.slide+xml"/>
  <Override PartName="/ppt/notesSlides/notesSlide30.xml" ContentType="application/vnd.openxmlformats-officedocument.presentationml.notesSlide+xml"/>
  <Override PartName="/ppt/notesSlides/notesSlide10.xml" ContentType="application/vnd.openxmlformats-officedocument.presentationml.notesSlide+xml"/>
  <Override PartName="/ppt/notesSlides/notesSlide20.xml" ContentType="application/vnd.openxmlformats-officedocument.presentationml.notesSlide+xml"/>
  <Override PartName="/ppt/slides/slide23.xml" ContentType="application/vnd.openxmlformats-officedocument.presentationml.slide+xml"/>
  <Override PartName="/ppt/slides/slide1.xml" ContentType="application/vnd.openxmlformats-officedocument.presentationml.slide+xml"/>
  <Override PartName="/ppt/slides/slide25.xml" ContentType="application/vnd.openxmlformats-officedocument.presentationml.slide+xml"/>
  <Override PartName="/ppt/notesSlides/notesSlide14.xml" ContentType="application/vnd.openxmlformats-officedocument.presentationml.notesSlide+xml"/>
  <Override PartName="/ppt/slideLayouts/slideLayout13.xml" ContentType="application/vnd.openxmlformats-officedocument.presentationml.slideLayout+xml"/>
  <Override PartName="/ppt/notesSlides/notesSlide21.xml" ContentType="application/vnd.openxmlformats-officedocument.presentationml.notesSlide+xml"/>
  <Override PartName="/ppt/slides/slide26.xml" ContentType="application/vnd.openxmlformats-officedocument.presentationml.slide+xml"/>
  <Override PartName="/ppt/theme/theme2.xml" ContentType="application/vnd.openxmlformats-officedocument.theme+xml"/>
  <Override PartName="/ppt/slides/slide30.xml" ContentType="application/vnd.openxmlformats-officedocument.presentationml.slide+xml"/>
  <Override PartName="/ppt/slides/slide31.xml" ContentType="application/vnd.openxmlformats-officedocument.presentationml.slide+xml"/>
  <Override PartName="/ppt/slides/slide33.xml" ContentType="application/vnd.openxmlformats-officedocument.presentationml.slide+xml"/>
  <Override PartName="/ppt/slides/slide24.xml" ContentType="application/vnd.openxmlformats-officedocument.presentationml.slide+xml"/>
  <Override PartName="/ppt/slides/slide40.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Slides/notesSlide33.xml" ContentType="application/vnd.openxmlformats-officedocument.presentationml.notesSlide+xml"/>
  <Override PartName="/ppt/notesSlides/notesSlide8.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notesSlides/notesSlide5.xml" ContentType="application/vnd.openxmlformats-officedocument.presentationml.notesSlide+xml"/>
  <Override PartName="/ppt/slides/slide9.xml" ContentType="application/vnd.openxmlformats-officedocument.presentationml.slide+xml"/>
  <Override PartName="/ppt/notesSlides/notesSlide2.xml" ContentType="application/vnd.openxmlformats-officedocument.presentationml.notesSlide+xml"/>
  <Override PartName="/ppt/notesSlides/notesSlide9.xml" ContentType="application/vnd.openxmlformats-officedocument.presentationml.notesSlide+xml"/>
  <Override PartName="/ppt/slides/slide11.xml" ContentType="application/vnd.openxmlformats-officedocument.presentationml.slide+xml"/>
  <Override PartName="/ppt/slideLayouts/slideLayout12.xml" ContentType="application/vnd.openxmlformats-officedocument.presentationml.slideLayout+xml"/>
  <Override PartName="/ppt/notesSlides/notesSlide12.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5.xml" ContentType="application/vnd.openxmlformats-officedocument.presentationml.notesSlide+xml"/>
  <Override PartName="/ppt/presProps.xml" ContentType="application/vnd.openxmlformats-officedocument.presentationml.presProps+xml"/>
  <Override PartName="/ppt/slides/slide21.xml" ContentType="application/vnd.openxmlformats-officedocument.presentationml.slide+xml"/>
  <Override PartName="/ppt/notesSlides/notesSlide27.xml" ContentType="application/vnd.openxmlformats-officedocument.presentationml.notesSlide+xml"/>
  <Override PartName="/ppt/notesSlides/notesSlide29.xml" ContentType="application/vnd.openxmlformats-officedocument.presentationml.notes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autoCompressPictures="0" embedTrueTypeFonts="1" saveSubsetFonts="1" showSpecialPlsOnTitleSld="0" strictFirstAndLastChars="0">
  <p:sldMasterIdLst>
    <p:sldMasterId id="2147483648" r:id="rId1"/>
  </p:sldMasterIdLst>
  <p:notesMasterIdLst>
    <p:notesMasterId r:id="rId44"/>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84" d="100"/>
          <a:sy n="84" d="100"/>
        </p:scale>
        <p:origin x="852" y="52"/>
      </p:cViewPr>
      <p:guideLst>
        <p:guide pos="5480"/>
        <p:guide pos="2880"/>
        <p:guide pos="363"/>
        <p:guide pos="3220"/>
        <p:guide pos="90"/>
        <p:guide pos="162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notesMaster" Target="notesMasters/notesMaster1.xml"/><Relationship Id="rId45" Type="http://schemas.openxmlformats.org/officeDocument/2006/relationships/presProps" Target="presProps.xml" /><Relationship Id="rId46" Type="http://schemas.openxmlformats.org/officeDocument/2006/relationships/tableStyles" Target="tableStyles.xml" /><Relationship Id="rId47"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Pr shadeToTitle="0">
        <a:solidFill>
          <a:schemeClr val="lt1"/>
        </a:solidFill>
      </p:bgPr>
    </p:bg>
    <p:spTree>
      <p:nvGrpSpPr>
        <p:cNvPr id="1" name=""/>
        <p:cNvGrpSpPr/>
        <p:nvPr/>
      </p:nvGrpSpPr>
      <p:grpSpPr bwMode="auto">
        <a:xfrm>
          <a:off x="0" y="0"/>
          <a:ext cx="0" cy="0"/>
          <a:chOff x="0" y="0"/>
          <a:chExt cx="0" cy="0"/>
        </a:xfrm>
      </p:grpSpPr>
      <p:sp>
        <p:nvSpPr>
          <p:cNvPr id="1589234512" name="Google Shape;3;n"/>
          <p:cNvSpPr txBox="1">
            <a:spLocks noGrp="1"/>
          </p:cNvSpPr>
          <p:nvPr>
            <p:ph type="hdr" idx="2"/>
          </p:nvPr>
        </p:nvSpPr>
        <p:spPr bwMode="auto">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921506391" name="Google Shape;4;n"/>
          <p:cNvSpPr txBox="1">
            <a:spLocks noGrp="1"/>
          </p:cNvSpPr>
          <p:nvPr>
            <p:ph type="dt" idx="10"/>
          </p:nvPr>
        </p:nvSpPr>
        <p:spPr bwMode="auto">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041035151" name="Google Shape;5;n"/>
          <p:cNvSpPr>
            <a:spLocks noChangeAspect="1" noGrp="1" noRot="1"/>
          </p:cNvSpPr>
          <p:nvPr>
            <p:ph type="sldImg" idx="3"/>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8553563" name="Google Shape;6;n"/>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16792483" name="Google Shape;7;n"/>
          <p:cNvSpPr txBox="1">
            <a:spLocks noGrp="1"/>
          </p:cNvSpPr>
          <p:nvPr>
            <p:ph type="ftr" idx="11"/>
          </p:nvPr>
        </p:nvSpPr>
        <p:spPr bwMode="auto">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721226820" name="Google Shape;8;n"/>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sz="1200" b="0" i="0" u="none" strike="noStrike" cap="none">
                <a:solidFill>
                  <a:schemeClr val="dk1"/>
                </a:solidFill>
                <a:latin typeface="Trebuchet MS"/>
                <a:ea typeface="Trebuchet MS"/>
                <a:cs typeface="Trebuchet MS"/>
              </a:rPr>
              <a:t>‹N›</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14113611" name="Google Shape;104;g356110b305c_0_8: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4272167" name="Google Shape;105;g356110b305c_0_8: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a:defRPr/>
            </a:pPr>
            <a:r>
              <a:rPr sz="1100" b="0" i="0" u="none">
                <a:solidFill>
                  <a:srgbClr val="000000"/>
                </a:solidFill>
                <a:highlight>
                  <a:srgbClr val="FFFF00"/>
                </a:highlight>
                <a:latin typeface="Calibri"/>
                <a:ea typeface="Calibri"/>
                <a:cs typeface="Calibri"/>
              </a:rPr>
              <a:t> </a:t>
            </a:r>
            <a:endParaRPr/>
          </a:p>
        </p:txBody>
      </p:sp>
      <p:sp>
        <p:nvSpPr>
          <p:cNvPr id="1094138718" name="Google Shape;106;g356110b305c_0_8:notes"/>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defRPr/>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91641878"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a:defRPr/>
            </a:pPr>
            <a:r>
              <a:rPr lang="en-GB" b="1"/>
              <a:t>The RBE Method</a:t>
            </a:r>
            <a:r>
              <a:rPr lang="en-GB"/>
              <a:t> serves as the methodological foundation of the RBE Assessment System. It is a </a:t>
            </a:r>
            <a:r>
              <a:rPr lang="en-GB" b="1"/>
              <a:t>multi-criteria analysis</a:t>
            </a:r>
            <a:r>
              <a:rPr lang="en-GB"/>
              <a:t> approach developed to evaluate </a:t>
            </a:r>
            <a:r>
              <a:rPr lang="en-GB" b="1"/>
              <a:t>climatic risk</a:t>
            </a:r>
            <a:r>
              <a:rPr lang="en-GB"/>
              <a:t> at the </a:t>
            </a:r>
            <a:r>
              <a:rPr lang="en-GB" b="1"/>
              <a:t>building</a:t>
            </a:r>
            <a:r>
              <a:rPr lang="en-GB"/>
              <a:t> and </a:t>
            </a:r>
            <a:r>
              <a:rPr lang="en-GB" b="1"/>
              <a:t>neighbourhood</a:t>
            </a:r>
            <a:r>
              <a:rPr lang="en-GB"/>
              <a:t> scales.</a:t>
            </a:r>
            <a:br>
              <a:rPr lang="en-GB"/>
            </a:br>
            <a:r>
              <a:rPr lang="en-GB"/>
              <a:t>Grounded in the </a:t>
            </a:r>
            <a:r>
              <a:rPr lang="en-GB" b="1"/>
              <a:t>impact chains conceptual model</a:t>
            </a:r>
            <a:r>
              <a:rPr lang="en-GB"/>
              <a:t>, the method generates:</a:t>
            </a:r>
            <a:endParaRPr/>
          </a:p>
          <a:p>
            <a:pPr>
              <a:buFont typeface="Arial"/>
              <a:buChar char="•"/>
              <a:defRPr/>
            </a:pPr>
            <a:r>
              <a:rPr lang="en-GB"/>
              <a:t>an </a:t>
            </a:r>
            <a:r>
              <a:rPr lang="en-GB" b="1"/>
              <a:t>overall risk score</a:t>
            </a:r>
            <a:r>
              <a:rPr lang="en-GB"/>
              <a:t> for a given area, and</a:t>
            </a:r>
            <a:endParaRPr/>
          </a:p>
          <a:p>
            <a:pPr>
              <a:buFont typeface="Arial"/>
              <a:buChar char="•"/>
              <a:defRPr/>
            </a:pPr>
            <a:r>
              <a:rPr lang="en-GB"/>
              <a:t>a set of </a:t>
            </a:r>
            <a:r>
              <a:rPr lang="en-GB" b="1"/>
              <a:t>complementary indicators</a:t>
            </a:r>
            <a:r>
              <a:rPr lang="en-GB"/>
              <a:t> that detail the level of climate-related risk across specific </a:t>
            </a:r>
            <a:r>
              <a:rPr lang="en-GB" b="1"/>
              <a:t>risk categories</a:t>
            </a:r>
            <a:r>
              <a:rPr lang="en-GB"/>
              <a:t> and </a:t>
            </a:r>
            <a:r>
              <a:rPr lang="en-GB" b="1"/>
              <a:t>urban sectors</a:t>
            </a:r>
            <a:r>
              <a:rPr lang="en-GB"/>
              <a:t>.</a:t>
            </a:r>
            <a:endParaRPr/>
          </a:p>
          <a:p>
            <a:pPr marL="0" lvl="0" indent="0" algn="l" rtl="0">
              <a:lnSpc>
                <a:spcPct val="100000"/>
              </a:lnSpc>
              <a:spcBef>
                <a:spcPts val="0"/>
              </a:spcBef>
              <a:spcAft>
                <a:spcPts val="0"/>
              </a:spcAft>
              <a:buClr>
                <a:schemeClr val="dk1"/>
              </a:buClr>
              <a:buSzPts val="1400"/>
              <a:buFont typeface="Trebuchet MS"/>
              <a:buNone/>
              <a:defRPr/>
            </a:pPr>
            <a:endParaRPr/>
          </a:p>
        </p:txBody>
      </p:sp>
      <p:sp>
        <p:nvSpPr>
          <p:cNvPr id="1445820752" name="Google Shape;131;p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22514888"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89413025" name="Google Shape;131;p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47963275" name="Google Shape;150;p59: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833800926" name="Google Shape;151;p59: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75651827"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401300479" name="Google Shape;131;p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826079014" name="Google Shape;169;p3: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1991948" name="Google Shape;170;p3: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defRPr/>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19633599" name="Google Shape;195;p4: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4696207" name="Google Shape;196;p4: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defRPr/>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686317181" name="Google Shape;223;p5: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269049" name="Google Shape;224;p5: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defRPr/>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855228783"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940175300" name="Google Shape;131;p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53191294"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100616401" name="Google Shape;131;p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40011167"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93626136" name="Google Shape;131;p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44078793"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29355191" name="Google Shape;131;p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59160873"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510741851" name="Google Shape;131;p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159903943"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124579208" name="Google Shape;131;p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62028546"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492276432" name="Google Shape;131;p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421478592"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198610773" name="Google Shape;131;p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130676070"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3" tIns="45699" rIns="91423" bIns="45699"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441593938" name="Google Shape;131;p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25241540"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80591754" name="Google Shape;131;p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40112571"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301584674" name="Google Shape;131;p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890100104" name="Google Shape;321;g37456e6fff4_0_129: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p:spPr>
      </p:sp>
      <p:sp>
        <p:nvSpPr>
          <p:cNvPr id="1222960760" name="Google Shape;322;g37456e6fff4_0_129:notes"/>
          <p:cNvSpPr txBox="1">
            <a:spLocks noGrp="1"/>
          </p:cNvSpPr>
          <p:nvPr>
            <p:ph type="body" idx="1"/>
          </p:nvPr>
        </p:nvSpPr>
        <p:spPr bwMode="auto">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defRPr/>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144284160" name="Google Shape;333;g3747d3b61a1_4_44: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p:spPr>
      </p:sp>
      <p:sp>
        <p:nvSpPr>
          <p:cNvPr id="1141886841" name="Google Shape;334;g3747d3b61a1_4_44:notes"/>
          <p:cNvSpPr txBox="1">
            <a:spLocks noGrp="1"/>
          </p:cNvSpPr>
          <p:nvPr>
            <p:ph type="body" idx="1"/>
          </p:nvPr>
        </p:nvSpPr>
        <p:spPr bwMode="auto">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defRPr/>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693436546" name="Google Shape;343;g3747d3b61a1_4_64: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p:spPr>
      </p:sp>
      <p:sp>
        <p:nvSpPr>
          <p:cNvPr id="675254562" name="Google Shape;344;g3747d3b61a1_4_64:notes"/>
          <p:cNvSpPr txBox="1">
            <a:spLocks noGrp="1"/>
          </p:cNvSpPr>
          <p:nvPr>
            <p:ph type="body" idx="1"/>
          </p:nvPr>
        </p:nvSpPr>
        <p:spPr bwMode="auto">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defRPr/>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01308060" name="Google Shape;360;g3747d3b61a1_4_86: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p:spPr>
      </p:sp>
      <p:sp>
        <p:nvSpPr>
          <p:cNvPr id="195086535" name="Google Shape;361;g3747d3b61a1_4_86:notes"/>
          <p:cNvSpPr txBox="1">
            <a:spLocks noGrp="1"/>
          </p:cNvSpPr>
          <p:nvPr>
            <p:ph type="body" idx="1"/>
          </p:nvPr>
        </p:nvSpPr>
        <p:spPr bwMode="auto">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defRPr/>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426866513" name="Google Shape;372;g3747d3b61a1_4_118: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p:spPr>
      </p:sp>
      <p:sp>
        <p:nvSpPr>
          <p:cNvPr id="771772638" name="Google Shape;373;g3747d3b61a1_4_118:notes"/>
          <p:cNvSpPr txBox="1">
            <a:spLocks noGrp="1"/>
          </p:cNvSpPr>
          <p:nvPr>
            <p:ph type="body" idx="1"/>
          </p:nvPr>
        </p:nvSpPr>
        <p:spPr bwMode="auto">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defRPr/>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795505455" name="Google Shape;424;g3747d3b61a1_4_226: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p:spPr>
      </p:sp>
      <p:sp>
        <p:nvSpPr>
          <p:cNvPr id="1362378028" name="Google Shape;425;g3747d3b61a1_4_226:notes"/>
          <p:cNvSpPr txBox="1">
            <a:spLocks noGrp="1"/>
          </p:cNvSpPr>
          <p:nvPr>
            <p:ph type="body" idx="1"/>
          </p:nvPr>
        </p:nvSpPr>
        <p:spPr bwMode="auto">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defRPr/>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01620796" name="Google Shape;433;g3644833dae4_0_21: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p:spPr>
      </p:sp>
      <p:sp>
        <p:nvSpPr>
          <p:cNvPr id="1204592062" name="Google Shape;434;g3644833dae4_0_21:notes"/>
          <p:cNvSpPr txBox="1">
            <a:spLocks noGrp="1"/>
          </p:cNvSpPr>
          <p:nvPr>
            <p:ph type="body" idx="1"/>
          </p:nvPr>
        </p:nvSpPr>
        <p:spPr bwMode="auto">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defRPr/>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110109374" name="Google Shape;449;g3644833dae4_0_36: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p:spPr>
      </p:sp>
      <p:sp>
        <p:nvSpPr>
          <p:cNvPr id="1858410965" name="Google Shape;450;g3644833dae4_0_36:notes"/>
          <p:cNvSpPr txBox="1">
            <a:spLocks noGrp="1"/>
          </p:cNvSpPr>
          <p:nvPr>
            <p:ph type="body" idx="1"/>
          </p:nvPr>
        </p:nvSpPr>
        <p:spPr bwMode="auto">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defRPr/>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80672644" name="Google Shape;458;g3644833dae4_0_43: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p:spPr>
      </p:sp>
      <p:sp>
        <p:nvSpPr>
          <p:cNvPr id="1122919399" name="Google Shape;459;g3644833dae4_0_43:notes"/>
          <p:cNvSpPr txBox="1">
            <a:spLocks noGrp="1"/>
          </p:cNvSpPr>
          <p:nvPr>
            <p:ph type="body" idx="1"/>
          </p:nvPr>
        </p:nvSpPr>
        <p:spPr bwMode="auto">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defRPr/>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50870061" name="Google Shape;467;g3644833dae4_0_51: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p:spPr>
      </p:sp>
      <p:sp>
        <p:nvSpPr>
          <p:cNvPr id="491113492" name="Google Shape;468;g3644833dae4_0_51:notes"/>
          <p:cNvSpPr txBox="1">
            <a:spLocks noGrp="1"/>
          </p:cNvSpPr>
          <p:nvPr>
            <p:ph type="body" idx="1"/>
          </p:nvPr>
        </p:nvSpPr>
        <p:spPr bwMode="auto">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defRPr/>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053569739" name="Google Shape;477;g3644833dae4_0_59: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p:spPr>
      </p:sp>
      <p:sp>
        <p:nvSpPr>
          <p:cNvPr id="971577702" name="Google Shape;478;g3644833dae4_0_59:notes"/>
          <p:cNvSpPr txBox="1">
            <a:spLocks noGrp="1"/>
          </p:cNvSpPr>
          <p:nvPr>
            <p:ph type="body" idx="1"/>
          </p:nvPr>
        </p:nvSpPr>
        <p:spPr bwMode="auto">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defRPr/>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87352118" name="Google Shape;487;g3644833dae4_0_69: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p:spPr>
      </p:sp>
      <p:sp>
        <p:nvSpPr>
          <p:cNvPr id="1734226143" name="Google Shape;488;g3644833dae4_0_69:notes"/>
          <p:cNvSpPr txBox="1">
            <a:spLocks noGrp="1"/>
          </p:cNvSpPr>
          <p:nvPr>
            <p:ph type="body" idx="1"/>
          </p:nvPr>
        </p:nvSpPr>
        <p:spPr bwMode="auto">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defRPr/>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59066622" name="Google Shape;497;g3644833dae4_0_81: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p:spPr>
      </p:sp>
      <p:sp>
        <p:nvSpPr>
          <p:cNvPr id="30561113" name="Google Shape;498;g3644833dae4_0_81:notes"/>
          <p:cNvSpPr txBox="1">
            <a:spLocks noGrp="1"/>
          </p:cNvSpPr>
          <p:nvPr>
            <p:ph type="body" idx="1"/>
          </p:nvPr>
        </p:nvSpPr>
        <p:spPr bwMode="auto">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defRPr/>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3199669" name="Google Shape;507;g3644833dae4_0_90: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p:spPr>
      </p:sp>
      <p:sp>
        <p:nvSpPr>
          <p:cNvPr id="582771154" name="Google Shape;508;g3644833dae4_0_90:notes"/>
          <p:cNvSpPr txBox="1">
            <a:spLocks noGrp="1"/>
          </p:cNvSpPr>
          <p:nvPr>
            <p:ph type="body" idx="1"/>
          </p:nvPr>
        </p:nvSpPr>
        <p:spPr bwMode="auto">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defRPr/>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616761003" name="Google Shape;692;g3455514c2ac_0_29: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9218212" name="Google Shape;693;g3455514c2ac_0_29: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78770095" name="Google Shape;721;p36: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87471637" name="Google Shape;722;p36: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93633174" name="Google Shape;747;g3455514c2ac_0_0: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00333944" name="Google Shape;748;g3455514c2ac_0_0: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26767567" name="Google Shape;517;g36455b5d5af_0_0: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p:spPr>
      </p:sp>
      <p:sp>
        <p:nvSpPr>
          <p:cNvPr id="1031518272" name="Google Shape;518;g36455b5d5af_0_0:notes"/>
          <p:cNvSpPr txBox="1">
            <a:spLocks noGrp="1"/>
          </p:cNvSpPr>
          <p:nvPr>
            <p:ph type="body" idx="1"/>
          </p:nvPr>
        </p:nvSpPr>
        <p:spPr bwMode="auto">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defRPr/>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663170681"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118391710" name="Google Shape;131;p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8464540"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47495068" name="Google Shape;131;p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127495417"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634826151" name="Google Shape;131;p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Slide - light" preserve="0" showMasterPhAnim="0" showMasterSp="1" userDrawn="1">
  <p:cSld name="Title Slide - light">
    <p:spTree>
      <p:nvGrpSpPr>
        <p:cNvPr id="1" name=""/>
        <p:cNvGrpSpPr/>
        <p:nvPr/>
      </p:nvGrpSpPr>
      <p:grpSpPr bwMode="auto">
        <a:xfrm>
          <a:off x="0" y="0"/>
          <a:ext cx="0" cy="0"/>
          <a:chOff x="0" y="0"/>
          <a:chExt cx="0" cy="0"/>
        </a:xfrm>
      </p:grpSpPr>
      <p:sp>
        <p:nvSpPr>
          <p:cNvPr id="1121051083" name="Google Shape;15;p44"/>
          <p:cNvSpPr/>
          <p:nvPr/>
        </p:nvSpPr>
        <p:spPr bwMode="auto">
          <a:xfrm>
            <a:off x="0" y="4141550"/>
            <a:ext cx="9144000" cy="99749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652916051" name="Google Shape;16;p44"/>
          <p:cNvSpPr txBox="1">
            <a:spLocks noGrp="1"/>
          </p:cNvSpPr>
          <p:nvPr>
            <p:ph type="body" idx="1"/>
          </p:nvPr>
        </p:nvSpPr>
        <p:spPr bwMode="auto">
          <a:xfrm>
            <a:off x="358775" y="1122934"/>
            <a:ext cx="6524625" cy="981075"/>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90505098" name="Google Shape;17;p44"/>
          <p:cNvSpPr/>
          <p:nvPr/>
        </p:nvSpPr>
        <p:spPr bwMode="auto">
          <a:xfrm rot="2654194">
            <a:off x="5682589" y="1643205"/>
            <a:ext cx="1775365" cy="1289096"/>
          </a:xfrm>
          <a:custGeom>
            <a:avLst/>
            <a:gdLst/>
            <a:ahLst/>
            <a:cxnLst/>
            <a:rect l="l" t="t" r="r" b="b"/>
            <a:pathLst>
              <a:path w="2752" h="1998" fill="norm" stroke="1"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091411159" name="Google Shape;18;p44"/>
          <p:cNvSpPr/>
          <p:nvPr/>
        </p:nvSpPr>
        <p:spPr bwMode="auto">
          <a:xfrm rot="2654194">
            <a:off x="3015230" y="2577859"/>
            <a:ext cx="963800" cy="1159461"/>
          </a:xfrm>
          <a:custGeom>
            <a:avLst/>
            <a:gdLst/>
            <a:ahLst/>
            <a:cxnLst/>
            <a:rect l="l" t="t" r="r" b="b"/>
            <a:pathLst>
              <a:path w="1808" h="2175" fill="norm" stroke="1"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519830682" name="Google Shape;19;p44"/>
          <p:cNvSpPr/>
          <p:nvPr/>
        </p:nvSpPr>
        <p:spPr bwMode="auto">
          <a:xfrm rot="2654194">
            <a:off x="3661174" y="1663299"/>
            <a:ext cx="1821652" cy="1578517"/>
          </a:xfrm>
          <a:custGeom>
            <a:avLst/>
            <a:gdLst/>
            <a:ahLst/>
            <a:cxnLst/>
            <a:rect l="l" t="t" r="r" b="b"/>
            <a:pathLst>
              <a:path w="2825" h="2446" fill="norm" stroke="1"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805440238" name="Google Shape;20;p44"/>
          <p:cNvSpPr/>
          <p:nvPr/>
        </p:nvSpPr>
        <p:spPr bwMode="auto">
          <a:xfrm rot="-8360991">
            <a:off x="6899821" y="2238847"/>
            <a:ext cx="1098873" cy="816415"/>
          </a:xfrm>
          <a:custGeom>
            <a:avLst/>
            <a:gdLst/>
            <a:ahLst/>
            <a:cxnLst/>
            <a:rect l="l" t="t" r="r" b="b"/>
            <a:pathLst>
              <a:path w="1875" h="1391" fill="norm" stroke="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152388238" name="Google Shape;21;p44"/>
          <p:cNvSpPr/>
          <p:nvPr/>
        </p:nvSpPr>
        <p:spPr bwMode="auto">
          <a:xfrm rot="2654194">
            <a:off x="1796542" y="2757811"/>
            <a:ext cx="1411316" cy="1197055"/>
          </a:xfrm>
          <a:custGeom>
            <a:avLst/>
            <a:gdLst/>
            <a:ahLst/>
            <a:cxnLst/>
            <a:rect l="l" t="t" r="r" b="b"/>
            <a:pathLst>
              <a:path w="2407" h="2041" fill="norm" stroke="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83226769" name="Google Shape;22;p44"/>
          <p:cNvSpPr/>
          <p:nvPr/>
        </p:nvSpPr>
        <p:spPr bwMode="auto">
          <a:xfrm rot="2654194">
            <a:off x="4906581" y="2127987"/>
            <a:ext cx="1435015" cy="2054098"/>
          </a:xfrm>
          <a:custGeom>
            <a:avLst/>
            <a:gdLst/>
            <a:ahLst/>
            <a:cxnLst/>
            <a:rect l="l" t="t" r="r" b="b"/>
            <a:pathLst>
              <a:path w="2448" h="3502" fill="norm" stroke="1"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355896635" name="Google Shape;23;p44"/>
          <p:cNvSpPr/>
          <p:nvPr/>
        </p:nvSpPr>
        <p:spPr bwMode="auto">
          <a:xfrm rot="2654194">
            <a:off x="2548038" y="2509086"/>
            <a:ext cx="1054815" cy="645464"/>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753220530" name="Google Shape;24;p44"/>
          <p:cNvSpPr/>
          <p:nvPr/>
        </p:nvSpPr>
        <p:spPr bwMode="auto">
          <a:xfrm rot="2654194">
            <a:off x="6769924" y="1297758"/>
            <a:ext cx="811578" cy="961513"/>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03207615" name="Google Shape;25;p44"/>
          <p:cNvSpPr/>
          <p:nvPr/>
        </p:nvSpPr>
        <p:spPr bwMode="auto">
          <a:xfrm rot="9190018">
            <a:off x="3887684" y="3559733"/>
            <a:ext cx="1368634" cy="1185963"/>
          </a:xfrm>
          <a:custGeom>
            <a:avLst/>
            <a:gdLst/>
            <a:ahLst/>
            <a:cxnLst/>
            <a:rect l="l" t="t" r="r" b="b"/>
            <a:pathLst>
              <a:path w="2825" h="2446" fill="norm" stroke="1"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nvGrpSpPr>
          <p:cNvPr id="1668421891" name="Google Shape;26;p44"/>
          <p:cNvGrpSpPr/>
          <p:nvPr/>
        </p:nvGrpSpPr>
        <p:grpSpPr bwMode="auto">
          <a:xfrm>
            <a:off x="-715024" y="1671219"/>
            <a:ext cx="4169925" cy="3905352"/>
            <a:chOff x="-586420" y="1648608"/>
            <a:chExt cx="4586919" cy="4295887"/>
          </a:xfrm>
        </p:grpSpPr>
        <p:sp>
          <p:nvSpPr>
            <p:cNvPr id="27" name="Google Shape;27;p44"/>
            <p:cNvSpPr/>
            <p:nvPr/>
          </p:nvSpPr>
          <p:spPr bwMode="auto">
            <a:xfrm rot="2654194">
              <a:off x="-333967" y="3455480"/>
              <a:ext cx="2264054" cy="1643932"/>
            </a:xfrm>
            <a:custGeom>
              <a:avLst/>
              <a:gdLst/>
              <a:ahLst/>
              <a:cxnLst/>
              <a:rect l="l" t="t" r="r" b="b"/>
              <a:pathLst>
                <a:path w="2752" h="1998" fill="norm" stroke="1"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8" name="Google Shape;28;p44"/>
            <p:cNvSpPr/>
            <p:nvPr/>
          </p:nvSpPr>
          <p:spPr bwMode="auto">
            <a:xfrm rot="2654194">
              <a:off x="-31981" y="1854504"/>
              <a:ext cx="1138472" cy="1348798"/>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9" name="Google Shape;29;p44"/>
            <p:cNvSpPr/>
            <p:nvPr/>
          </p:nvSpPr>
          <p:spPr bwMode="auto">
            <a:xfrm rot="2654194">
              <a:off x="263870" y="2526575"/>
              <a:ext cx="3276479" cy="2650851"/>
            </a:xfrm>
            <a:custGeom>
              <a:avLst/>
              <a:gdLst/>
              <a:ahLst/>
              <a:cxnLst/>
              <a:rect l="l" t="t" r="r" b="b"/>
              <a:pathLst>
                <a:path w="3984" h="3221" fill="norm" stroke="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pic>
        <p:nvPicPr>
          <p:cNvPr id="1447918901" name="Google Shape;30;p44" descr="Immagine che contiene testo, schermata, Carattere, logo&#10;&#10;Descrizione generata automaticamente"/>
          <p:cNvPicPr/>
          <p:nvPr/>
        </p:nvPicPr>
        <p:blipFill rotWithShape="1">
          <a:blip r:embed="rId2">
            <a:alphaModFix/>
          </a:blip>
          <a:stretch/>
        </p:blipFill>
        <p:spPr bwMode="auto">
          <a:xfrm>
            <a:off x="6158783" y="81606"/>
            <a:ext cx="2782800" cy="118091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and Content" preserve="0" showMasterPhAnim="0" showMasterSp="1" userDrawn="1">
  <p:cSld name="Title and Content">
    <p:spTree>
      <p:nvGrpSpPr>
        <p:cNvPr id="1" name=""/>
        <p:cNvGrpSpPr/>
        <p:nvPr/>
      </p:nvGrpSpPr>
      <p:grpSpPr bwMode="auto">
        <a:xfrm>
          <a:off x="0" y="0"/>
          <a:ext cx="0" cy="0"/>
          <a:chOff x="0" y="0"/>
          <a:chExt cx="0" cy="0"/>
        </a:xfrm>
      </p:grpSpPr>
      <p:sp>
        <p:nvSpPr>
          <p:cNvPr id="1482686211" name="Google Shape;32;p45"/>
          <p:cNvSpPr txBox="1">
            <a:spLocks noGrp="1"/>
          </p:cNvSpPr>
          <p:nvPr>
            <p:ph type="title"/>
          </p:nvPr>
        </p:nvSpPr>
        <p:spPr bwMode="auto">
          <a:xfrm>
            <a:off x="1657351" y="273844"/>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542483424" name="Google Shape;33;p45"/>
          <p:cNvSpPr txBox="1">
            <a:spLocks noGrp="1"/>
          </p:cNvSpPr>
          <p:nvPr>
            <p:ph type="dt" idx="10"/>
          </p:nvPr>
        </p:nvSpPr>
        <p:spPr bwMode="auto">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1665156183" name="Google Shape;34;p45"/>
          <p:cNvSpPr txBox="1">
            <a:spLocks noGrp="1"/>
          </p:cNvSpPr>
          <p:nvPr>
            <p:ph type="ftr" idx="11"/>
          </p:nvPr>
        </p:nvSpPr>
        <p:spPr bwMode="auto">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486755562" name="Google Shape;35;p45"/>
          <p:cNvSpPr txBox="1">
            <a:spLocks noGrp="1"/>
          </p:cNvSpPr>
          <p:nvPr>
            <p:ph type="sldNum" idx="12"/>
          </p:nvPr>
        </p:nvSpPr>
        <p:spPr bwMode="auto">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9pPr>
          </a:lstStyle>
          <a:p>
            <a:pPr marL="0" lvl="0" indent="0" algn="r" rtl="0">
              <a:spcBef>
                <a:spcPts val="0"/>
              </a:spcBef>
              <a:spcAft>
                <a:spcPts val="0"/>
              </a:spcAft>
              <a:buNone/>
              <a:defRPr/>
            </a:pPr>
            <a:fld id="{00000000-1234-1234-1234-123412341234}" type="slidenum">
              <a:rPr/>
              <a:t>‹N›</a:t>
            </a:fld>
            <a:endParaRPr/>
          </a:p>
        </p:txBody>
      </p:sp>
      <p:sp>
        <p:nvSpPr>
          <p:cNvPr id="1855924511" name="Google Shape;36;p45"/>
          <p:cNvSpPr txBox="1">
            <a:spLocks noGrp="1"/>
          </p:cNvSpPr>
          <p:nvPr>
            <p:ph type="body" idx="1"/>
          </p:nvPr>
        </p:nvSpPr>
        <p:spPr bwMode="auto">
          <a:xfrm>
            <a:off x="628650" y="1058692"/>
            <a:ext cx="7886700" cy="375976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750"/>
              </a:spcBef>
              <a:spcAft>
                <a:spcPts val="0"/>
              </a:spcAft>
              <a:buClr>
                <a:srgbClr val="144194"/>
              </a:buClr>
              <a:buSzPts val="1800"/>
              <a:buChar char="•"/>
              <a:defRPr/>
            </a:lvl1pPr>
            <a:lvl2pPr marL="914400" lvl="1" indent="-342900" algn="l">
              <a:lnSpc>
                <a:spcPct val="90000"/>
              </a:lnSpc>
              <a:spcBef>
                <a:spcPts val="375"/>
              </a:spcBef>
              <a:spcAft>
                <a:spcPts val="0"/>
              </a:spcAft>
              <a:buClr>
                <a:srgbClr val="144194"/>
              </a:buClr>
              <a:buSzPts val="1800"/>
              <a:buChar char="•"/>
              <a:defRPr/>
            </a:lvl2pPr>
            <a:lvl3pPr marL="1371600" lvl="2" indent="-342900" algn="l">
              <a:lnSpc>
                <a:spcPct val="90000"/>
              </a:lnSpc>
              <a:spcBef>
                <a:spcPts val="375"/>
              </a:spcBef>
              <a:spcAft>
                <a:spcPts val="0"/>
              </a:spcAft>
              <a:buClr>
                <a:srgbClr val="144194"/>
              </a:buClr>
              <a:buSzPts val="1800"/>
              <a:buChar char="•"/>
              <a:defRPr/>
            </a:lvl3pPr>
            <a:lvl4pPr marL="1828800" lvl="3" indent="-342900" algn="l">
              <a:lnSpc>
                <a:spcPct val="90000"/>
              </a:lnSpc>
              <a:spcBef>
                <a:spcPts val="375"/>
              </a:spcBef>
              <a:spcAft>
                <a:spcPts val="0"/>
              </a:spcAft>
              <a:buClr>
                <a:srgbClr val="144194"/>
              </a:buClr>
              <a:buSzPts val="1800"/>
              <a:buChar char="•"/>
              <a:defRPr/>
            </a:lvl4pPr>
            <a:lvl5pPr marL="2286000" lvl="4" indent="-342900" algn="l">
              <a:lnSpc>
                <a:spcPct val="90000"/>
              </a:lnSpc>
              <a:spcBef>
                <a:spcPts val="375"/>
              </a:spcBef>
              <a:spcAft>
                <a:spcPts val="0"/>
              </a:spcAft>
              <a:buClr>
                <a:srgbClr val="144194"/>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s + Text" preserve="0" showMasterPhAnim="0" showMasterSp="1" userDrawn="1">
  <p:cSld name="Headlines + Text">
    <p:spTree>
      <p:nvGrpSpPr>
        <p:cNvPr id="1" name=""/>
        <p:cNvGrpSpPr/>
        <p:nvPr/>
      </p:nvGrpSpPr>
      <p:grpSpPr bwMode="auto">
        <a:xfrm>
          <a:off x="0" y="0"/>
          <a:ext cx="0" cy="0"/>
          <a:chOff x="0" y="0"/>
          <a:chExt cx="0" cy="0"/>
        </a:xfrm>
      </p:grpSpPr>
      <p:sp>
        <p:nvSpPr>
          <p:cNvPr id="1594813661" name="Google Shape;38;p46"/>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847386176" name="Google Shape;39;p46"/>
          <p:cNvSpPr txBox="1">
            <a:spLocks noGrp="1"/>
          </p:cNvSpPr>
          <p:nvPr>
            <p:ph type="body" idx="1"/>
          </p:nvPr>
        </p:nvSpPr>
        <p:spPr bwMode="auto">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20537161" name="Google Shape;40;p46"/>
          <p:cNvSpPr txBox="1">
            <a:spLocks noGrp="1"/>
          </p:cNvSpPr>
          <p:nvPr>
            <p:ph type="body" idx="2"/>
          </p:nvPr>
        </p:nvSpPr>
        <p:spPr bwMode="auto">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1_Headlines + two columns" preserve="0" showMasterPhAnim="0" showMasterSp="1" userDrawn="1">
  <p:cSld name="1_Headlines + two columns">
    <p:spTree>
      <p:nvGrpSpPr>
        <p:cNvPr id="1" name=""/>
        <p:cNvGrpSpPr/>
        <p:nvPr/>
      </p:nvGrpSpPr>
      <p:grpSpPr bwMode="auto">
        <a:xfrm>
          <a:off x="0" y="0"/>
          <a:ext cx="0" cy="0"/>
          <a:chOff x="0" y="0"/>
          <a:chExt cx="0" cy="0"/>
        </a:xfrm>
      </p:grpSpPr>
      <p:sp>
        <p:nvSpPr>
          <p:cNvPr id="1307207963" name="Google Shape;42;p47"/>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919357121" name="Google Shape;43;p47"/>
          <p:cNvSpPr txBox="1">
            <a:spLocks noGrp="1"/>
          </p:cNvSpPr>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95177619" name="Google Shape;44;p47"/>
          <p:cNvSpPr txBox="1">
            <a:spLocks noGrp="1"/>
          </p:cNvSpPr>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20106662" name="Google Shape;45;p47"/>
          <p:cNvSpPr txBox="1">
            <a:spLocks noGrp="1"/>
          </p:cNvSpPr>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 + Text / no subline" preserve="0" showMasterPhAnim="0" showMasterSp="1" userDrawn="1">
  <p:cSld name="Headline + Text / no subline">
    <p:spTree>
      <p:nvGrpSpPr>
        <p:cNvPr id="1" name=""/>
        <p:cNvGrpSpPr/>
        <p:nvPr/>
      </p:nvGrpSpPr>
      <p:grpSpPr bwMode="auto">
        <a:xfrm>
          <a:off x="0" y="0"/>
          <a:ext cx="0" cy="0"/>
          <a:chOff x="0" y="0"/>
          <a:chExt cx="0" cy="0"/>
        </a:xfrm>
      </p:grpSpPr>
      <p:sp>
        <p:nvSpPr>
          <p:cNvPr id="1292273345" name="Google Shape;47;p48"/>
          <p:cNvSpPr txBox="1">
            <a:spLocks noGrp="1"/>
          </p:cNvSpPr>
          <p:nvPr>
            <p:ph type="title"/>
          </p:nvPr>
        </p:nvSpPr>
        <p:spPr bwMode="auto">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357831710" name="Google Shape;48;p48"/>
          <p:cNvSpPr txBox="1">
            <a:spLocks noGrp="1"/>
          </p:cNvSpPr>
          <p:nvPr>
            <p:ph type="body" idx="1"/>
          </p:nvPr>
        </p:nvSpPr>
        <p:spPr bwMode="auto">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left" preserve="0" showMasterPhAnim="0" showMasterSp="0" userDrawn="1">
  <p:cSld name="Chapter Break with Pic left">
    <p:spTree>
      <p:nvGrpSpPr>
        <p:cNvPr id="1" name=""/>
        <p:cNvGrpSpPr/>
        <p:nvPr/>
      </p:nvGrpSpPr>
      <p:grpSpPr bwMode="auto">
        <a:xfrm>
          <a:off x="0" y="0"/>
          <a:ext cx="0" cy="0"/>
          <a:chOff x="0" y="0"/>
          <a:chExt cx="0" cy="0"/>
        </a:xfrm>
      </p:grpSpPr>
      <p:sp>
        <p:nvSpPr>
          <p:cNvPr id="706418974" name="Google Shape;50;p49"/>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860058336" name="Google Shape;51;p49"/>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1024735198" name="Google Shape;52;p49"/>
          <p:cNvSpPr>
            <a:spLocks noGrp="1"/>
          </p:cNvSpPr>
          <p:nvPr>
            <p:ph type="pic" idx="2"/>
          </p:nvPr>
        </p:nvSpPr>
        <p:spPr bwMode="auto">
          <a:xfrm>
            <a:off x="4572000" y="0"/>
            <a:ext cx="4572000" cy="5143500"/>
          </a:xfrm>
          <a:prstGeom prst="rect">
            <a:avLst/>
          </a:prstGeom>
          <a:noFill/>
          <a:ln>
            <a:noFill/>
          </a:ln>
        </p:spPr>
      </p:sp>
      <p:sp>
        <p:nvSpPr>
          <p:cNvPr id="2074683748" name="Google Shape;53;p49"/>
          <p:cNvSpPr txBox="1">
            <a:spLocks noGrp="1"/>
          </p:cNvSpPr>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06182426" name="Google Shape;54;p49"/>
          <p:cNvSpPr txBox="1">
            <a:spLocks noGrp="1"/>
          </p:cNvSpPr>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7985373" name="Google Shape;55;p49"/>
          <p:cNvSpPr txBox="1">
            <a:spLocks noGrp="1"/>
          </p:cNvSpPr>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right" preserve="0" showMasterPhAnim="0" showMasterSp="0" userDrawn="1">
  <p:cSld name="Chapter Break with Pic right">
    <p:spTree>
      <p:nvGrpSpPr>
        <p:cNvPr id="1" name=""/>
        <p:cNvGrpSpPr/>
        <p:nvPr/>
      </p:nvGrpSpPr>
      <p:grpSpPr bwMode="auto">
        <a:xfrm>
          <a:off x="0" y="0"/>
          <a:ext cx="0" cy="0"/>
          <a:chOff x="0" y="0"/>
          <a:chExt cx="0" cy="0"/>
        </a:xfrm>
      </p:grpSpPr>
      <p:sp>
        <p:nvSpPr>
          <p:cNvPr id="382880454" name="Google Shape;57;p50"/>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768438469" name="Google Shape;58;p50"/>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955259403" name="Google Shape;59;p50"/>
          <p:cNvSpPr>
            <a:spLocks noGrp="1"/>
          </p:cNvSpPr>
          <p:nvPr>
            <p:ph type="pic" idx="2"/>
          </p:nvPr>
        </p:nvSpPr>
        <p:spPr bwMode="auto">
          <a:xfrm>
            <a:off x="0" y="-14748"/>
            <a:ext cx="4572000" cy="5143500"/>
          </a:xfrm>
          <a:prstGeom prst="rect">
            <a:avLst/>
          </a:prstGeom>
          <a:noFill/>
          <a:ln>
            <a:noFill/>
          </a:ln>
        </p:spPr>
      </p:sp>
      <p:sp>
        <p:nvSpPr>
          <p:cNvPr id="1159061573" name="Google Shape;60;p50"/>
          <p:cNvSpPr txBox="1">
            <a:spLocks noGrp="1"/>
          </p:cNvSpPr>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76184471" name="Google Shape;61;p50"/>
          <p:cNvSpPr txBox="1">
            <a:spLocks noGrp="1"/>
          </p:cNvSpPr>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81435367" name="Google Shape;62;p50"/>
          <p:cNvSpPr txBox="1">
            <a:spLocks noGrp="1"/>
          </p:cNvSpPr>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break_2" preserve="0" showMasterPhAnim="0" showMasterSp="1" userDrawn="1">
  <p:cSld name="Chapterbreak_2">
    <p:bg>
      <p:bgPr shadeToTitle="0">
        <a:solidFill>
          <a:schemeClr val="accent4"/>
        </a:solidFill>
      </p:bgPr>
    </p:bg>
    <p:spTree>
      <p:nvGrpSpPr>
        <p:cNvPr id="1" name=""/>
        <p:cNvGrpSpPr/>
        <p:nvPr/>
      </p:nvGrpSpPr>
      <p:grpSpPr bwMode="auto">
        <a:xfrm>
          <a:off x="0" y="0"/>
          <a:ext cx="0" cy="0"/>
          <a:chOff x="0" y="0"/>
          <a:chExt cx="0" cy="0"/>
        </a:xfrm>
      </p:grpSpPr>
      <p:sp>
        <p:nvSpPr>
          <p:cNvPr id="228976222" name="Google Shape;64;p51"/>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dk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90335120" name="Google Shape;65;p51"/>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rgbClr val="000000"/>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264720675" name="Google Shape;66;p51"/>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break" preserve="0" showMasterPhAnim="0" showMasterSp="1" userDrawn="1">
  <p:cSld name="Chapterbreak">
    <p:bg>
      <p:bgPr shadeToTitle="0">
        <a:solidFill>
          <a:schemeClr val="accent4"/>
        </a:solidFill>
      </p:bgPr>
    </p:bg>
    <p:spTree>
      <p:nvGrpSpPr>
        <p:cNvPr id="1" name=""/>
        <p:cNvGrpSpPr/>
        <p:nvPr/>
      </p:nvGrpSpPr>
      <p:grpSpPr bwMode="auto">
        <a:xfrm>
          <a:off x="0" y="0"/>
          <a:ext cx="0" cy="0"/>
          <a:chOff x="0" y="0"/>
          <a:chExt cx="0" cy="0"/>
        </a:xfrm>
      </p:grpSpPr>
      <p:sp>
        <p:nvSpPr>
          <p:cNvPr id="1258910357" name="Google Shape;68;p52"/>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22428255" name="Google Shape;69;p52"/>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42136836" name="Google Shape;70;p52"/>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OVERVIEW" preserve="0" showMasterPhAnim="0" showMasterSp="0" userDrawn="1">
  <p:cSld name="Timeline OVERVIEW">
    <p:spTree>
      <p:nvGrpSpPr>
        <p:cNvPr id="1" name=""/>
        <p:cNvGrpSpPr/>
        <p:nvPr/>
      </p:nvGrpSpPr>
      <p:grpSpPr bwMode="auto">
        <a:xfrm>
          <a:off x="0" y="0"/>
          <a:ext cx="0" cy="0"/>
          <a:chOff x="0" y="0"/>
          <a:chExt cx="0" cy="0"/>
        </a:xfrm>
      </p:grpSpPr>
      <p:cxnSp>
        <p:nvCxnSpPr>
          <p:cNvPr id="858840016" name="Google Shape;72;p53"/>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200515681" name="Google Shape;73;p53"/>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157522596" name="Google Shape;74;p53"/>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409362801" name="Google Shape;75;p53"/>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896780146" name="Google Shape;76;p53"/>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581358247" name="Google Shape;77;p53"/>
          <p:cNvSpPr txBox="1">
            <a:spLocks noGrp="1"/>
          </p:cNvSpPr>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a:t>‹N›</a:t>
            </a:fld>
            <a:endParaRPr/>
          </a:p>
        </p:txBody>
      </p:sp>
      <p:sp>
        <p:nvSpPr>
          <p:cNvPr id="970557449" name="Google Shape;78;p53"/>
          <p:cNvSpPr/>
          <p:nvPr/>
        </p:nvSpPr>
        <p:spPr bwMode="auto">
          <a:xfrm rot="-2175147">
            <a:off x="4082178" y="431573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middle" preserve="0" showMasterPhAnim="0" showMasterSp="0" userDrawn="1">
  <p:cSld name="Timeline middle">
    <p:spTree>
      <p:nvGrpSpPr>
        <p:cNvPr id="1" name=""/>
        <p:cNvGrpSpPr/>
        <p:nvPr/>
      </p:nvGrpSpPr>
      <p:grpSpPr bwMode="auto">
        <a:xfrm>
          <a:off x="0" y="0"/>
          <a:ext cx="0" cy="0"/>
          <a:chOff x="0" y="0"/>
          <a:chExt cx="0" cy="0"/>
        </a:xfrm>
      </p:grpSpPr>
      <p:sp>
        <p:nvSpPr>
          <p:cNvPr id="510307963" name="Google Shape;83;p55"/>
          <p:cNvSpPr txBox="1">
            <a:spLocks noGrp="1"/>
          </p:cNvSpPr>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33959405" name="Google Shape;84;p55"/>
          <p:cNvSpPr txBox="1">
            <a:spLocks noGrp="1"/>
          </p:cNvSpPr>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692611149" name="Google Shape;85;p55"/>
          <p:cNvSpPr txBox="1">
            <a:spLocks noGrp="1"/>
          </p:cNvSpPr>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68522404" name="Google Shape;86;p55"/>
          <p:cNvSpPr txBox="1">
            <a:spLocks noGrp="1"/>
          </p:cNvSpPr>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19675266" name="Google Shape;87;p55"/>
          <p:cNvSpPr txBox="1">
            <a:spLocks noGrp="1"/>
          </p:cNvSpPr>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10659008" name="Google Shape;88;p55"/>
          <p:cNvSpPr txBox="1">
            <a:spLocks noGrp="1"/>
          </p:cNvSpPr>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479777307" name="Google Shape;89;p55"/>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1407802453" name="Google Shape;90;p55"/>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246227848" name="Google Shape;91;p55"/>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End" preserve="0" showMasterPhAnim="0" showMasterSp="0" userDrawn="1">
  <p:cSld name="Timeline End">
    <p:spTree>
      <p:nvGrpSpPr>
        <p:cNvPr id="1" name=""/>
        <p:cNvGrpSpPr/>
        <p:nvPr/>
      </p:nvGrpSpPr>
      <p:grpSpPr bwMode="auto">
        <a:xfrm>
          <a:off x="0" y="0"/>
          <a:ext cx="0" cy="0"/>
          <a:chOff x="0" y="0"/>
          <a:chExt cx="0" cy="0"/>
        </a:xfrm>
      </p:grpSpPr>
      <p:cxnSp>
        <p:nvCxnSpPr>
          <p:cNvPr id="1903499225" name="Google Shape;93;p56"/>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1568749475" name="Google Shape;94;p56"/>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143575142" name="Google Shape;95;p56"/>
          <p:cNvSpPr txBox="1">
            <a:spLocks noGrp="1"/>
          </p:cNvSpPr>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18817166" name="Google Shape;96;p56"/>
          <p:cNvSpPr txBox="1">
            <a:spLocks noGrp="1"/>
          </p:cNvSpPr>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47934256" name="Google Shape;97;p56"/>
          <p:cNvSpPr txBox="1">
            <a:spLocks noGrp="1"/>
          </p:cNvSpPr>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00045317" name="Google Shape;98;p56"/>
          <p:cNvSpPr txBox="1">
            <a:spLocks noGrp="1"/>
          </p:cNvSpPr>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73482148" name="Google Shape;99;p56"/>
          <p:cNvSpPr txBox="1">
            <a:spLocks noGrp="1"/>
          </p:cNvSpPr>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24485000" name="Google Shape;100;p56"/>
          <p:cNvSpPr txBox="1">
            <a:spLocks noGrp="1"/>
          </p:cNvSpPr>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191159825" name="Google Shape;101;p56"/>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657564095" name="Google Shape;102;p56"/>
          <p:cNvSpPr/>
          <p:nvPr/>
        </p:nvSpPr>
        <p:spPr bwMode="auto">
          <a:xfrm rot="-2175147">
            <a:off x="4075828" y="457608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Light grey background with page count" preserve="0" showMasterPhAnim="0" showMasterSp="1" userDrawn="1">
  <p:cSld name="Light grey background with page count">
    <p:bg>
      <p:bgPr shadeToTitle="0">
        <a:solidFill>
          <a:srgbClr val="E6E6E6"/>
        </a:solidFill>
      </p:bgPr>
    </p:bg>
    <p:spTree>
      <p:nvGrpSpPr>
        <p:cNvPr id="1" name=""/>
        <p:cNvGrpSpPr/>
        <p:nvPr/>
      </p:nvGrpSpPr>
      <p:grpSpPr bwMode="auto">
        <a:xfrm>
          <a:off x="0" y="0"/>
          <a:ext cx="0" cy="0"/>
          <a:chOff x="0" y="0"/>
          <a:chExt cx="0" cy="0"/>
        </a:xfrm>
      </p:grpSpPr>
      <p:sp>
        <p:nvSpPr>
          <p:cNvPr id="1046161946" name="Google Shape;104;p57"/>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798142144" name="Google Shape;105;p57"/>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Darker grey background/empty" preserve="0" showMasterPhAnim="0" showMasterSp="1" userDrawn="1">
  <p:cSld name="Darker grey background/empty">
    <p:bg>
      <p:bgPr shadeToTitle="0">
        <a:solidFill>
          <a:srgbClr val="C8D3D8"/>
        </a:solidFill>
      </p:bgPr>
    </p:bg>
    <p:spTree>
      <p:nvGrpSpPr>
        <p:cNvPr id="1" name=""/>
        <p:cNvGrpSpPr/>
        <p:nvPr/>
      </p:nvGrpSpPr>
      <p:grpSpPr bwMode="auto">
        <a:xfrm>
          <a:off x="0" y="0"/>
          <a:ext cx="0" cy="0"/>
          <a:chOff x="0" y="0"/>
          <a:chExt cx="0" cy="0"/>
        </a:xfrm>
      </p:grpSpPr>
      <p:sp>
        <p:nvSpPr>
          <p:cNvPr id="586063493" name="Google Shape;107;p58"/>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416450974" name="Google Shape;108;p58"/>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Start" preserve="0" showMasterPhAnim="0" showMasterSp="0" userDrawn="1">
  <p:cSld name="Timeline Start">
    <p:spTree>
      <p:nvGrpSpPr>
        <p:cNvPr id="1" name=""/>
        <p:cNvGrpSpPr/>
        <p:nvPr/>
      </p:nvGrpSpPr>
      <p:grpSpPr bwMode="auto">
        <a:xfrm>
          <a:off x="0" y="0"/>
          <a:ext cx="0" cy="0"/>
          <a:chOff x="0" y="0"/>
          <a:chExt cx="0" cy="0"/>
        </a:xfrm>
      </p:grpSpPr>
      <p:cxnSp>
        <p:nvCxnSpPr>
          <p:cNvPr id="1431518633" name="Google Shape;15;p15"/>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353344803" name="Google Shape;16;p15"/>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and body" preserve="0" showMasterPhAnim="0" showMasterSp="1" type="tx" userDrawn="1">
  <p:cSld name="Title and body">
    <p:spTree>
      <p:nvGrpSpPr>
        <p:cNvPr id="1" name=""/>
        <p:cNvGrpSpPr/>
        <p:nvPr/>
      </p:nvGrpSpPr>
      <p:grpSpPr bwMode="auto">
        <a:xfrm>
          <a:off x="0" y="0"/>
          <a:ext cx="0" cy="0"/>
          <a:chOff x="0" y="0"/>
          <a:chExt cx="0" cy="0"/>
        </a:xfrm>
      </p:grpSpPr>
      <p:sp>
        <p:nvSpPr>
          <p:cNvPr id="1418501209" name="Google Shape;17;p4"/>
          <p:cNvSpPr txBox="1">
            <a:spLocks noGrp="1"/>
          </p:cNvSpPr>
          <p:nvPr>
            <p:ph type="title"/>
          </p:nvPr>
        </p:nvSpPr>
        <p:spPr bwMode="auto">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endParaRPr/>
          </a:p>
        </p:txBody>
      </p:sp>
      <p:sp>
        <p:nvSpPr>
          <p:cNvPr id="1933741222" name="Google Shape;18;p4"/>
          <p:cNvSpPr txBox="1">
            <a:spLocks noGrp="1"/>
          </p:cNvSpPr>
          <p:nvPr>
            <p:ph type="body" idx="1"/>
          </p:nvPr>
        </p:nvSpPr>
        <p:spPr bwMode="auto">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pPr>
              <a:defRPr/>
            </a:pPr>
            <a:endParaRPr/>
          </a:p>
        </p:txBody>
      </p:sp>
      <p:sp>
        <p:nvSpPr>
          <p:cNvPr id="1993887968" name="Google Shape;19;p4"/>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defRPr/>
            </a:pPr>
            <a:fld id="{00000000-1234-1234-1234-123412341234}" type="slidenum">
              <a:rPr lang="es"/>
              <a:t>‹N›</a:t>
            </a:fld>
            <a:endParaRP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Pr shadeToTitle="0">
        <a:solidFill>
          <a:schemeClr val="lt1"/>
        </a:solidFill>
      </p:bgPr>
    </p:bg>
    <p:spTree>
      <p:nvGrpSpPr>
        <p:cNvPr id="1" name=""/>
        <p:cNvGrpSpPr/>
        <p:nvPr/>
      </p:nvGrpSpPr>
      <p:grpSpPr bwMode="auto">
        <a:xfrm>
          <a:off x="0" y="0"/>
          <a:ext cx="0" cy="0"/>
          <a:chOff x="0" y="0"/>
          <a:chExt cx="0" cy="0"/>
        </a:xfrm>
      </p:grpSpPr>
      <p:sp>
        <p:nvSpPr>
          <p:cNvPr id="163948794" name="Google Shape;10;p43"/>
          <p:cNvSpPr/>
          <p:nvPr/>
        </p:nvSpPr>
        <p:spPr bwMode="auto">
          <a:xfrm rot="1328560">
            <a:off x="8492289" y="4013863"/>
            <a:ext cx="966584" cy="1146378"/>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597025492" name="Google Shape;11;p43"/>
          <p:cNvSpPr txBox="1">
            <a:spLocks noGrp="1"/>
          </p:cNvSpPr>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1828109831" name="Google Shape;12;p43"/>
          <p:cNvSpPr txBox="1">
            <a:spLocks noGrp="1"/>
          </p:cNvSpPr>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165078637" name="Google Shape;13;p43"/>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sz="1000" b="0" i="0" u="none" strike="noStrike" cap="none">
                <a:solidFill>
                  <a:schemeClr val="lt1"/>
                </a:solidFill>
                <a:latin typeface="Trebuchet MS"/>
                <a:ea typeface="Trebuchet MS"/>
                <a:cs typeface="Trebuchet MS"/>
              </a:rPr>
              <a:t>‹N›</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13.jp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jpg"/><Relationship Id="rId8" Type="http://schemas.openxmlformats.org/officeDocument/2006/relationships/image" Target="../media/image17.png"/><Relationship Id="rId9" Type="http://schemas.openxmlformats.org/officeDocument/2006/relationships/image" Target="../media/image18.jpg"/><Relationship Id="rId10" Type="http://schemas.openxmlformats.org/officeDocument/2006/relationships/image" Target="../media/image19.png"/><Relationship Id="rId11" Type="http://schemas.openxmlformats.org/officeDocument/2006/relationships/image" Target="../media/image20.png"/><Relationship Id="rId12" Type="http://schemas.openxmlformats.org/officeDocument/2006/relationships/image" Target="../media/image21.jpg"/><Relationship Id="rId13" Type="http://schemas.openxmlformats.org/officeDocument/2006/relationships/image" Target="../media/image22.jpg"/><Relationship Id="rId14" Type="http://schemas.openxmlformats.org/officeDocument/2006/relationships/image" Target="../media/image23.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4.png"/><Relationship Id="rId4" Type="http://schemas.openxmlformats.org/officeDocument/2006/relationships/image" Target="../media/media1.sv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media2.svg"/><Relationship Id="rId6" Type="http://schemas.openxmlformats.org/officeDocument/2006/relationships/image" Target="../media/image30.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1.jp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2.jp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3.jp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4.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5.jp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9.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0.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 Id="rId3" Type="http://schemas.openxmlformats.org/officeDocument/2006/relationships/image" Target="../media/image36.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5.xml"/><Relationship Id="rId3" Type="http://schemas.openxmlformats.org/officeDocument/2006/relationships/image" Target="../media/image36.png"/><Relationship Id="rId4" Type="http://schemas.openxmlformats.org/officeDocument/2006/relationships/image" Target="../media/image37.pn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 Id="rId3" Type="http://schemas.openxmlformats.org/officeDocument/2006/relationships/image" Target="../media/image36.png"/><Relationship Id="rId4" Type="http://schemas.openxmlformats.org/officeDocument/2006/relationships/image" Target="../media/image37.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 Id="rId3" Type="http://schemas.openxmlformats.org/officeDocument/2006/relationships/image" Target="../media/image36.png"/><Relationship Id="rId4" Type="http://schemas.openxmlformats.org/officeDocument/2006/relationships/image" Target="../media/image37.png"/></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8.jp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17707529" name="Google Shape;108;g356110b305c_0_8"/>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841873218" name="Google Shape;109;g356110b305c_0_8"/>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91543341" name="Google Shape;110;g356110b305c_0_8"/>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Fundamentals of climate change</a:t>
            </a:r>
            <a:r>
              <a:rPr lang="en-GB"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1727575944" name="Google Shape;111;g356110b305c_0_8"/>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Level of competence: 2</a:t>
            </a:r>
            <a:endParaRPr sz="2000" b="1" i="0" u="none" strike="noStrike" cap="none">
              <a:solidFill>
                <a:schemeClr val="accent4"/>
              </a:solidFill>
              <a:latin typeface="Trebuchet MS"/>
              <a:ea typeface="Trebuchet MS"/>
              <a:cs typeface="Trebuchet MS"/>
            </a:endParaRPr>
          </a:p>
        </p:txBody>
      </p:sp>
      <p:pic>
        <p:nvPicPr>
          <p:cNvPr id="1829311105" name="Google Shape;112;g356110b305c_0_8" title="superbe copertina.jpg"/>
          <p:cNvPicPr/>
          <p:nvPr/>
        </p:nvPicPr>
        <p:blipFill rotWithShape="1">
          <a:blip r:embed="rId3">
            <a:alphaModFix/>
          </a:blip>
          <a:stretch/>
        </p:blipFill>
        <p:spPr bwMode="auto">
          <a:xfrm>
            <a:off x="0" y="-14128"/>
            <a:ext cx="9168625" cy="5260328"/>
          </a:xfrm>
          <a:prstGeom prst="rect">
            <a:avLst/>
          </a:prstGeom>
          <a:noFill/>
          <a:ln>
            <a:noFill/>
          </a:ln>
        </p:spPr>
      </p:pic>
      <p:sp>
        <p:nvSpPr>
          <p:cNvPr id="1770937192" name="Google Shape;113;g356110b305c_0_8"/>
          <p:cNvSpPr txBox="1">
            <a:spLocks noGrp="1"/>
          </p:cNvSpPr>
          <p:nvPr>
            <p:ph type="body" idx="4294967295"/>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lang="en-GB"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lang="en-GB" sz="1000"/>
              <a:t>SuPeRBE</a:t>
            </a:r>
            <a:r>
              <a:rPr lang="en-GB" sz="1000"/>
              <a:t> Project (CE0200768)</a:t>
            </a:r>
            <a:endParaRPr sz="1000"/>
          </a:p>
        </p:txBody>
      </p:sp>
      <p:sp>
        <p:nvSpPr>
          <p:cNvPr id="170604186" name="Google Shape;114;g356110b305c_0_8"/>
          <p:cNvSpPr txBox="1">
            <a:spLocks noGrp="1"/>
          </p:cNvSpPr>
          <p:nvPr>
            <p:ph type="body" idx="4294967295"/>
          </p:nvPr>
        </p:nvSpPr>
        <p:spPr bwMode="auto">
          <a:xfrm>
            <a:off x="520080" y="1420989"/>
            <a:ext cx="6963562"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3000" b="1"/>
              <a:t>SuPeRBE Training 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406296186" name="Google Shape;116;g356110b305c_0_8"/>
          <p:cNvSpPr txBox="1"/>
          <p:nvPr/>
        </p:nvSpPr>
        <p:spPr bwMode="auto">
          <a:xfrm>
            <a:off x="516270" y="21488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AD2 RBE Assessment System</a:t>
            </a:r>
            <a:endParaRPr sz="1400" b="0" i="0" u="none" strike="noStrike" cap="none">
              <a:solidFill>
                <a:srgbClr val="000000"/>
              </a:solidFill>
              <a:latin typeface="Arial"/>
              <a:ea typeface="Arial"/>
              <a:cs typeface="Arial"/>
            </a:endParaRPr>
          </a:p>
        </p:txBody>
      </p:sp>
      <p:sp>
        <p:nvSpPr>
          <p:cNvPr id="1932170350" name="Google Shape;117;g356110b305c_0_8"/>
          <p:cNvSpPr txBox="1"/>
          <p:nvPr/>
        </p:nvSpPr>
        <p:spPr bwMode="auto">
          <a:xfrm>
            <a:off x="5334000" y="3573131"/>
            <a:ext cx="3878524"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Level of competence: 1/2/3</a:t>
            </a:r>
            <a:endParaRPr sz="2000" b="1" i="0" u="none" strike="noStrike" cap="none">
              <a:solidFill>
                <a:schemeClr val="accent4"/>
              </a:solidFill>
              <a:latin typeface="Trebuchet MS"/>
              <a:ea typeface="Trebuchet MS"/>
              <a:cs typeface="Trebuchet MS"/>
            </a:endParaRPr>
          </a:p>
        </p:txBody>
      </p:sp>
      <p:sp>
        <p:nvSpPr>
          <p:cNvPr id="1385360651" name="Google Shape;118;g356110b305c_0_8"/>
          <p:cNvSpPr txBox="1"/>
          <p:nvPr/>
        </p:nvSpPr>
        <p:spPr bwMode="auto">
          <a:xfrm>
            <a:off x="516270" y="29231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AD2.2 </a:t>
            </a:r>
            <a:r>
              <a:rPr lang="en-GB" sz="2400" b="1" i="0" u="none" strike="noStrike" cap="none">
                <a:solidFill>
                  <a:schemeClr val="accent4"/>
                </a:solidFill>
                <a:latin typeface="Trebuchet MS"/>
                <a:ea typeface="Trebuchet MS"/>
                <a:cs typeface="Trebuchet MS"/>
              </a:rPr>
              <a:t>RBTool</a:t>
            </a:r>
            <a:endParaRPr sz="1400" b="0" i="0" u="none" strike="noStrike" cap="none">
              <a:solidFill>
                <a:srgbClr val="000000"/>
              </a:solidFill>
              <a:latin typeface="Arial"/>
              <a:ea typeface="Arial"/>
              <a:cs typeface="Arial"/>
            </a:endParaRPr>
          </a:p>
        </p:txBody>
      </p:sp>
      <p:sp>
        <p:nvSpPr>
          <p:cNvPr id="825628360" name="Google Shape;119;g356110b305c_0_8"/>
          <p:cNvSpPr txBox="1"/>
          <p:nvPr/>
        </p:nvSpPr>
        <p:spPr bwMode="auto">
          <a:xfrm>
            <a:off x="516270" y="19143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Macro Area of Expertise:</a:t>
            </a:r>
            <a:endParaRPr sz="700" b="0" i="0" u="none" strike="noStrike" cap="none">
              <a:solidFill>
                <a:srgbClr val="000000"/>
              </a:solidFill>
              <a:latin typeface="Arial"/>
              <a:ea typeface="Arial"/>
              <a:cs typeface="Arial"/>
            </a:endParaRPr>
          </a:p>
        </p:txBody>
      </p:sp>
      <p:sp>
        <p:nvSpPr>
          <p:cNvPr id="53064604" name="Google Shape;120;g356110b305c_0_8"/>
          <p:cNvSpPr txBox="1"/>
          <p:nvPr/>
        </p:nvSpPr>
        <p:spPr bwMode="auto">
          <a:xfrm>
            <a:off x="516270" y="27314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Area of Expertise:</a:t>
            </a:r>
            <a:endParaRPr sz="7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23647984" name="Google Shape;135;p2"/>
          <p:cNvSpPr txBox="1">
            <a:spLocks noGrp="1"/>
          </p:cNvSpPr>
          <p:nvPr>
            <p:ph type="title"/>
          </p:nvPr>
        </p:nvSpPr>
        <p:spPr bwMode="auto">
          <a:xfrm>
            <a:off x="498095" y="6701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chemeClr val="accent4"/>
                </a:solidFill>
              </a:rPr>
              <a:t>What is </a:t>
            </a:r>
            <a:r>
              <a:rPr lang="en-GB">
                <a:solidFill>
                  <a:schemeClr val="accent4"/>
                </a:solidFill>
              </a:rPr>
              <a:t>RBTool</a:t>
            </a:r>
            <a:r>
              <a:rPr lang="en-GB">
                <a:solidFill>
                  <a:schemeClr val="accent4"/>
                </a:solidFill>
              </a:rPr>
              <a:t>?</a:t>
            </a:r>
            <a:endParaRPr>
              <a:solidFill>
                <a:schemeClr val="accent4"/>
              </a:solidFill>
            </a:endParaRPr>
          </a:p>
        </p:txBody>
      </p:sp>
      <p:pic>
        <p:nvPicPr>
          <p:cNvPr id="1863621769" name="Imagen 3"/>
          <p:cNvPicPr>
            <a:picLocks noChangeAspect="1"/>
          </p:cNvPicPr>
          <p:nvPr/>
        </p:nvPicPr>
        <p:blipFill rotWithShape="1">
          <a:blip r:embed="rId3"/>
          <a:stretch/>
        </p:blipFill>
        <p:spPr bwMode="auto">
          <a:xfrm>
            <a:off x="1928712" y="2517778"/>
            <a:ext cx="4912174" cy="2337721"/>
          </a:xfrm>
          <a:prstGeom prst="rect">
            <a:avLst/>
          </a:prstGeom>
        </p:spPr>
      </p:pic>
      <p:sp>
        <p:nvSpPr>
          <p:cNvPr id="15924973" name="Google Shape;133;p2"/>
          <p:cNvSpPr txBox="1">
            <a:spLocks noGrp="1"/>
          </p:cNvSpPr>
          <p:nvPr>
            <p:ph type="body" idx="1"/>
          </p:nvPr>
        </p:nvSpPr>
        <p:spPr bwMode="auto">
          <a:xfrm>
            <a:off x="525354" y="1278648"/>
            <a:ext cx="8093292" cy="1393901"/>
          </a:xfrm>
          <a:prstGeom prst="rect">
            <a:avLst/>
          </a:prstGeom>
          <a:noFill/>
          <a:ln>
            <a:noFill/>
          </a:ln>
        </p:spPr>
        <p:txBody>
          <a:bodyPr spcFirstLastPara="1" wrap="square" lIns="68550" tIns="34275" rIns="68550" bIns="34275" anchor="ctr" anchorCtr="0">
            <a:noAutofit/>
          </a:bodyPr>
          <a:lstStyle/>
          <a:p>
            <a:pPr marL="171450" lvl="0" indent="-57150" algn="just" rtl="0">
              <a:lnSpc>
                <a:spcPct val="100000"/>
              </a:lnSpc>
              <a:spcBef>
                <a:spcPts val="1350"/>
              </a:spcBef>
              <a:spcAft>
                <a:spcPts val="0"/>
              </a:spcAft>
              <a:buSzPts val="2400"/>
              <a:buNone/>
              <a:defRPr/>
            </a:pPr>
            <a:r>
              <a:rPr lang="en-GB" sz="1200" b="1">
                <a:solidFill>
                  <a:schemeClr val="tx2"/>
                </a:solidFill>
              </a:rPr>
              <a:t>RBTool</a:t>
            </a:r>
            <a:r>
              <a:rPr lang="en-GB" sz="1200" b="1">
                <a:solidFill>
                  <a:schemeClr val="tx2"/>
                </a:solidFill>
              </a:rPr>
              <a:t> (Resilient Building Tool) </a:t>
            </a:r>
            <a:r>
              <a:rPr lang="en-GB" sz="1200">
                <a:solidFill>
                  <a:schemeClr val="tx2"/>
                </a:solidFill>
              </a:rPr>
              <a:t>is a framework that applies the RBE Method at the building scale. It enables the assessment of climate risk for individual buildings, both new and existing, by analysing the vulnerability of their components. The tool structures this analysis into two main macro-categories: building components (such as materials, technical systems, and structural elements) and exposed elements (including occupants, functions, and location-specific factors). Through this approach, </a:t>
            </a:r>
            <a:r>
              <a:rPr lang="en-GB" sz="1200">
                <a:solidFill>
                  <a:schemeClr val="tx2"/>
                </a:solidFill>
              </a:rPr>
              <a:t>RBTool</a:t>
            </a:r>
            <a:r>
              <a:rPr lang="en-GB" sz="1200">
                <a:solidFill>
                  <a:schemeClr val="tx2"/>
                </a:solidFill>
              </a:rPr>
              <a:t> </a:t>
            </a:r>
            <a:r>
              <a:rPr lang="en-GB" sz="1200" b="1">
                <a:solidFill>
                  <a:schemeClr val="tx2"/>
                </a:solidFill>
              </a:rPr>
              <a:t>integrates hazards, exposure, and vulnerability</a:t>
            </a:r>
            <a:r>
              <a:rPr lang="en-GB" sz="1200">
                <a:solidFill>
                  <a:schemeClr val="tx2"/>
                </a:solidFill>
              </a:rPr>
              <a:t> to provide an accurate risk profile of a building. The results support building-level adaptation strategies, renovation planning, and climate-resilient design.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19524446" name="Google Shape;135;p2"/>
          <p:cNvSpPr txBox="1"/>
          <p:nvPr/>
        </p:nvSpPr>
        <p:spPr bwMode="auto">
          <a:xfrm>
            <a:off x="490895" y="461303"/>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marL="0" marR="0" lvl="0" indent="0" algn="l" rtl="0">
              <a:lnSpc>
                <a:spcPct val="100000"/>
              </a:lnSpc>
              <a:spcBef>
                <a:spcPts val="0"/>
              </a:spcBef>
              <a:spcAft>
                <a:spcPts val="0"/>
              </a:spcAft>
              <a:buClr>
                <a:srgbClr val="48BAA2"/>
              </a:buClr>
              <a:buSzPts val="4000"/>
              <a:buFont typeface="Trebuchet MS"/>
              <a:buNone/>
              <a:defRPr/>
            </a:pPr>
            <a:r>
              <a:rPr lang="en-GB" sz="2800" b="1" i="0" u="none" strike="noStrike" cap="none">
                <a:solidFill>
                  <a:schemeClr val="accent4"/>
                </a:solidFill>
                <a:latin typeface="Trebuchet MS"/>
                <a:ea typeface="Trebuchet MS"/>
                <a:cs typeface="Trebuchet MS"/>
              </a:rPr>
              <a:t>RBTOOL IMPLEMENTS THE RBE Method</a:t>
            </a:r>
            <a:endParaRPr lang="en-GB"/>
          </a:p>
        </p:txBody>
      </p:sp>
      <p:sp>
        <p:nvSpPr>
          <p:cNvPr id="1784820894" name="Google Shape;133;p2"/>
          <p:cNvSpPr txBox="1"/>
          <p:nvPr/>
        </p:nvSpPr>
        <p:spPr bwMode="auto">
          <a:xfrm>
            <a:off x="490895" y="2421772"/>
            <a:ext cx="4140983" cy="1393901"/>
          </a:xfrm>
          <a:prstGeom prst="rect">
            <a:avLst/>
          </a:prstGeom>
          <a:noFill/>
          <a:ln>
            <a:noFill/>
          </a:ln>
        </p:spPr>
        <p:txBody>
          <a:bodyPr spcFirstLastPara="1" wrap="square" lIns="68550" tIns="34275" rIns="68550" bIns="34275" anchor="ctr" anchorCtr="0">
            <a:noAutofit/>
          </a:bodyPr>
          <a:lstStyle>
            <a:defPPr marR="0" lvl="0" algn="l" rtl="0">
              <a:lnSpc>
                <a:spcPct val="100000"/>
              </a:lnSpc>
              <a:spcBef>
                <a:spcPts val="0"/>
              </a:spcBef>
              <a:spcAft>
                <a:spcPts val="0"/>
              </a:spcAft>
            </a:defPPr>
            <a:lvl1pPr marL="457200" marR="0" lvl="0" indent="-342900" algn="l" rtl="0">
              <a:lnSpc>
                <a:spcPct val="90000"/>
              </a:lnSpc>
              <a:spcBef>
                <a:spcPts val="750"/>
              </a:spcBef>
              <a:spcAft>
                <a:spcPts val="0"/>
              </a:spcAft>
              <a:buClr>
                <a:srgbClr val="144194"/>
              </a:buClr>
              <a:buSzPts val="1800"/>
              <a:buFont typeface="Noto Sans Symbols"/>
              <a:buChar char="•"/>
              <a:defRPr sz="2400" b="0" i="0" u="none" strike="noStrike" cap="none">
                <a:solidFill>
                  <a:schemeClr val="lt2"/>
                </a:solidFill>
                <a:latin typeface="Trebuchet MS"/>
                <a:ea typeface="Trebuchet MS"/>
                <a:cs typeface="Trebuchet MS"/>
              </a:defRPr>
            </a:lvl1pPr>
            <a:lvl2pPr marL="914400" marR="0" lvl="1" indent="-342900" algn="l" rtl="0">
              <a:lnSpc>
                <a:spcPct val="90000"/>
              </a:lnSpc>
              <a:spcBef>
                <a:spcPts val="375"/>
              </a:spcBef>
              <a:spcAft>
                <a:spcPts val="0"/>
              </a:spcAft>
              <a:buClr>
                <a:srgbClr val="144194"/>
              </a:buClr>
              <a:buSzPts val="18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defRPr>
            </a:lvl3pPr>
            <a:lvl4pPr marL="1828800" marR="0" lvl="3"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defRPr>
            </a:lvl4pPr>
            <a:lvl5pPr marL="2286000" marR="0" lvl="4"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defRPr>
            </a:lvl5pPr>
            <a:lvl6pPr marL="2743200" marR="0" lvl="5"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171450" indent="-57150" algn="just">
              <a:lnSpc>
                <a:spcPct val="100000"/>
              </a:lnSpc>
              <a:spcBef>
                <a:spcPts val="1350"/>
              </a:spcBef>
              <a:buSzPts val="2400"/>
              <a:buNone/>
              <a:defRPr/>
            </a:pPr>
            <a:r>
              <a:rPr lang="en-GB" sz="1200"/>
              <a:t>RBTool</a:t>
            </a:r>
            <a:r>
              <a:rPr lang="en-GB" sz="1200"/>
              <a:t> is a generic frameworks that implements the RBE Method.</a:t>
            </a:r>
            <a:endParaRPr/>
          </a:p>
          <a:p>
            <a:pPr marL="171450" indent="-57150" algn="just">
              <a:lnSpc>
                <a:spcPct val="100000"/>
              </a:lnSpc>
              <a:spcBef>
                <a:spcPts val="1350"/>
              </a:spcBef>
              <a:buSzPts val="2400"/>
              <a:buNone/>
              <a:defRPr/>
            </a:pPr>
            <a:r>
              <a:rPr lang="en-GB" sz="1200"/>
              <a:t>The RBE Method is a multi-criteria analysis approach developed to evaluate climatic risk at the building and neighbourhood scale.</a:t>
            </a:r>
            <a:endParaRPr/>
          </a:p>
          <a:p>
            <a:pPr marL="171450" indent="-57150" algn="just">
              <a:lnSpc>
                <a:spcPct val="100000"/>
              </a:lnSpc>
              <a:spcBef>
                <a:spcPts val="1350"/>
              </a:spcBef>
              <a:buSzPts val="2400"/>
              <a:buNone/>
              <a:defRPr/>
            </a:pPr>
            <a:r>
              <a:rPr lang="en-GB" sz="1200"/>
              <a:t>RBTool</a:t>
            </a:r>
            <a:r>
              <a:rPr lang="en-GB" sz="1200"/>
              <a:t> generates an overall risk score for a given building, and a set of complementary indicators that detail the level of climate-related risk across specific risk categories and building components. </a:t>
            </a:r>
            <a:endParaRPr/>
          </a:p>
          <a:p>
            <a:pPr marL="171450" indent="-57150" algn="just">
              <a:lnSpc>
                <a:spcPct val="100000"/>
              </a:lnSpc>
              <a:spcBef>
                <a:spcPts val="1350"/>
              </a:spcBef>
              <a:buSzPts val="2400"/>
              <a:buNone/>
              <a:defRPr/>
            </a:pPr>
            <a:r>
              <a:rPr lang="en-GB" sz="1200"/>
              <a:t>The RBE Method is grounded in the IPCC AR6 Risk Concept. The IPCC AR6, or the Intergovernmental Panel on Climate Change Sixth Assessment Report, is the most recent comprehensive assessment of scientific knowledge on climate change. It defines climate risk as the interaction of hazard, exposure, and vulnerability.</a:t>
            </a:r>
            <a:endParaRPr/>
          </a:p>
          <a:p>
            <a:pPr marL="171450" indent="-57150" algn="just">
              <a:lnSpc>
                <a:spcPct val="100000"/>
              </a:lnSpc>
              <a:spcBef>
                <a:spcPts val="1350"/>
              </a:spcBef>
              <a:buSzPts val="2400"/>
              <a:buNone/>
              <a:defRPr/>
            </a:pPr>
            <a:r>
              <a:rPr lang="en-GB" sz="1200"/>
              <a:t>.</a:t>
            </a:r>
            <a:br>
              <a:rPr lang="en-GB" sz="1200"/>
            </a:br>
            <a:endParaRPr lang="en-GB" sz="1200">
              <a:solidFill>
                <a:schemeClr val="tx2"/>
              </a:solidFill>
            </a:endParaRPr>
          </a:p>
        </p:txBody>
      </p:sp>
      <p:pic>
        <p:nvPicPr>
          <p:cNvPr id="1513133718" name="Picture 2" descr="Climate change concept illustration | Premium Vector"/>
          <p:cNvPicPr>
            <a:picLocks noChangeAspect="1" noChangeArrowheads="1"/>
          </p:cNvPicPr>
          <p:nvPr/>
        </p:nvPicPr>
        <p:blipFill rotWithShape="1">
          <a:blip r:embed="rId3"/>
          <a:stretch/>
        </p:blipFill>
        <p:spPr bwMode="auto">
          <a:xfrm>
            <a:off x="5535780" y="1297661"/>
            <a:ext cx="2833928" cy="2833928"/>
          </a:xfrm>
          <a:prstGeom prst="rect">
            <a:avLst/>
          </a:prstGeom>
          <a:noFill/>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32026474" name="Google Shape;153;p59"/>
          <p:cNvSpPr txBox="1">
            <a:spLocks noGrp="1"/>
          </p:cNvSpPr>
          <p:nvPr>
            <p:ph type="body" idx="1"/>
          </p:nvPr>
        </p:nvSpPr>
        <p:spPr bwMode="auto">
          <a:xfrm>
            <a:off x="416991" y="1677732"/>
            <a:ext cx="6183833" cy="2104060"/>
          </a:xfrm>
          <a:prstGeom prst="rect">
            <a:avLst/>
          </a:prstGeom>
          <a:noFill/>
          <a:ln>
            <a:noFill/>
          </a:ln>
        </p:spPr>
        <p:txBody>
          <a:bodyPr spcFirstLastPara="1" wrap="square" lIns="91425" tIns="45700" rIns="91425" bIns="45700" anchor="ctr" anchorCtr="0">
            <a:noAutofit/>
          </a:bodyPr>
          <a:lstStyle/>
          <a:p>
            <a:pPr marL="114300" lvl="0" indent="0" algn="just" rtl="0">
              <a:lnSpc>
                <a:spcPct val="90000"/>
              </a:lnSpc>
              <a:spcBef>
                <a:spcPts val="750"/>
              </a:spcBef>
              <a:spcAft>
                <a:spcPts val="0"/>
              </a:spcAft>
              <a:buSzPts val="1800"/>
              <a:buNone/>
              <a:defRPr/>
            </a:pPr>
            <a:r>
              <a:rPr sz="1800">
                <a:solidFill>
                  <a:schemeClr val="lt2"/>
                </a:solidFill>
              </a:rPr>
              <a:t>The RBTool Central European version supports climate risk assessment based of the following structure:</a:t>
            </a:r>
            <a:endParaRPr sz="1800"/>
          </a:p>
          <a:p>
            <a:pPr marL="114300" lvl="0" indent="0" algn="just" rtl="0">
              <a:lnSpc>
                <a:spcPct val="90000"/>
              </a:lnSpc>
              <a:spcBef>
                <a:spcPts val="750"/>
              </a:spcBef>
              <a:spcAft>
                <a:spcPts val="0"/>
              </a:spcAft>
              <a:buSzPts val="1800"/>
              <a:buNone/>
              <a:defRPr/>
            </a:pPr>
            <a:r>
              <a:rPr sz="1800">
                <a:solidFill>
                  <a:schemeClr val="accent4"/>
                </a:solidFill>
              </a:rPr>
              <a:t>1.Issues (Hazards</a:t>
            </a:r>
            <a:endParaRPr sz="1800">
              <a:solidFill>
                <a:schemeClr val="accent4"/>
              </a:solidFill>
            </a:endParaRPr>
          </a:p>
          <a:p>
            <a:pPr marL="114300" lvl="0" indent="0" algn="just" rtl="0">
              <a:lnSpc>
                <a:spcPct val="90000"/>
              </a:lnSpc>
              <a:spcBef>
                <a:spcPts val="750"/>
              </a:spcBef>
              <a:spcAft>
                <a:spcPts val="0"/>
              </a:spcAft>
              <a:buSzPts val="1800"/>
              <a:buNone/>
              <a:defRPr/>
            </a:pPr>
            <a:r>
              <a:rPr sz="1800">
                <a:solidFill>
                  <a:schemeClr val="accent4"/>
                </a:solidFill>
              </a:rPr>
              <a:t>2.Macro-Categories (Building components)</a:t>
            </a:r>
            <a:endParaRPr sz="1800">
              <a:solidFill>
                <a:schemeClr val="accent4"/>
              </a:solidFill>
            </a:endParaRPr>
          </a:p>
          <a:p>
            <a:pPr marL="114300" lvl="0" indent="0" algn="just" rtl="0">
              <a:lnSpc>
                <a:spcPct val="90000"/>
              </a:lnSpc>
              <a:spcBef>
                <a:spcPts val="750"/>
              </a:spcBef>
              <a:spcAft>
                <a:spcPts val="0"/>
              </a:spcAft>
              <a:buSzPts val="1800"/>
              <a:buNone/>
              <a:defRPr/>
            </a:pPr>
            <a:r>
              <a:rPr sz="1800">
                <a:solidFill>
                  <a:schemeClr val="accent4"/>
                </a:solidFill>
              </a:rPr>
              <a:t>3.Risk Categories (Hazard x Exposed element)</a:t>
            </a:r>
            <a:endParaRPr sz="1800">
              <a:solidFill>
                <a:schemeClr val="accent4"/>
              </a:solidFill>
            </a:endParaRPr>
          </a:p>
          <a:p>
            <a:pPr marL="114300" lvl="0" indent="0" algn="just" rtl="0">
              <a:lnSpc>
                <a:spcPct val="90000"/>
              </a:lnSpc>
              <a:spcBef>
                <a:spcPts val="750"/>
              </a:spcBef>
              <a:spcAft>
                <a:spcPts val="0"/>
              </a:spcAft>
              <a:buSzPts val="1800"/>
              <a:buNone/>
              <a:defRPr/>
            </a:pPr>
            <a:r>
              <a:rPr sz="1800">
                <a:solidFill>
                  <a:schemeClr val="accent4"/>
                </a:solidFill>
              </a:rPr>
              <a:t>4.Criteria (Indicators)</a:t>
            </a:r>
            <a:endParaRPr sz="1800">
              <a:solidFill>
                <a:schemeClr val="accent4"/>
              </a:solidFill>
            </a:endParaRPr>
          </a:p>
          <a:p>
            <a:pPr marL="114300" lvl="0" indent="0" algn="just" rtl="0">
              <a:lnSpc>
                <a:spcPct val="90000"/>
              </a:lnSpc>
              <a:spcBef>
                <a:spcPts val="750"/>
              </a:spcBef>
              <a:spcAft>
                <a:spcPts val="0"/>
              </a:spcAft>
              <a:buSzPts val="1800"/>
              <a:buNone/>
              <a:defRPr/>
            </a:pPr>
            <a:endParaRPr sz="1800">
              <a:solidFill>
                <a:schemeClr val="lt2"/>
              </a:solidFill>
            </a:endParaRPr>
          </a:p>
        </p:txBody>
      </p:sp>
      <p:sp>
        <p:nvSpPr>
          <p:cNvPr id="566277703" name="Google Shape;154;p59"/>
          <p:cNvSpPr txBox="1"/>
          <p:nvPr/>
        </p:nvSpPr>
        <p:spPr bwMode="auto">
          <a:xfrm>
            <a:off x="490895" y="4613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2800" b="1" i="0" u="none" strike="noStrike" cap="none">
                <a:solidFill>
                  <a:schemeClr val="accent4"/>
                </a:solidFill>
                <a:latin typeface="Trebuchet MS"/>
                <a:ea typeface="Trebuchet MS"/>
                <a:cs typeface="Trebuchet MS"/>
              </a:rPr>
              <a:t>STRUCTURE OF RBTOOL</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91785036" name="Google Shape;135;p2"/>
          <p:cNvSpPr txBox="1">
            <a:spLocks noGrp="1"/>
          </p:cNvSpPr>
          <p:nvPr>
            <p:ph type="title"/>
          </p:nvPr>
        </p:nvSpPr>
        <p:spPr bwMode="auto">
          <a:xfrm>
            <a:off x="613295" y="244295"/>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chemeClr val="accent4"/>
                </a:solidFill>
              </a:rPr>
              <a:t>RBTool</a:t>
            </a:r>
            <a:r>
              <a:rPr lang="en-GB">
                <a:solidFill>
                  <a:schemeClr val="accent4"/>
                </a:solidFill>
              </a:rPr>
              <a:t> Structure</a:t>
            </a:r>
            <a:endParaRPr>
              <a:solidFill>
                <a:schemeClr val="accent4"/>
              </a:solidFill>
            </a:endParaRPr>
          </a:p>
        </p:txBody>
      </p:sp>
      <p:sp>
        <p:nvSpPr>
          <p:cNvPr id="239587360" name="Marcador de texto 2"/>
          <p:cNvSpPr>
            <a:spLocks noGrp="1"/>
          </p:cNvSpPr>
          <p:nvPr>
            <p:ph type="body" idx="1"/>
          </p:nvPr>
        </p:nvSpPr>
        <p:spPr bwMode="auto">
          <a:xfrm>
            <a:off x="507600" y="1248889"/>
            <a:ext cx="3800305" cy="3650316"/>
          </a:xfrm>
        </p:spPr>
        <p:txBody>
          <a:bodyPr anchor="t">
            <a:noAutofit/>
          </a:bodyPr>
          <a:lstStyle/>
          <a:p>
            <a:pPr marL="114300" indent="0">
              <a:lnSpc>
                <a:spcPct val="100000"/>
              </a:lnSpc>
              <a:buNone/>
              <a:defRPr/>
            </a:pPr>
            <a:r>
              <a:rPr lang="en-GB" sz="1200">
                <a:solidFill>
                  <a:schemeClr val="tx2"/>
                </a:solidFill>
              </a:rPr>
              <a:t>The </a:t>
            </a:r>
            <a:r>
              <a:rPr lang="en-GB" sz="1200">
                <a:solidFill>
                  <a:schemeClr val="tx2"/>
                </a:solidFill>
              </a:rPr>
              <a:t>RNTool</a:t>
            </a:r>
            <a:r>
              <a:rPr lang="en-GB" sz="1200">
                <a:solidFill>
                  <a:schemeClr val="tx2"/>
                </a:solidFill>
              </a:rPr>
              <a:t> is divided into:</a:t>
            </a:r>
            <a:endParaRPr/>
          </a:p>
          <a:p>
            <a:pPr marL="114300" indent="0">
              <a:lnSpc>
                <a:spcPct val="100000"/>
              </a:lnSpc>
              <a:buNone/>
              <a:defRPr/>
            </a:pPr>
            <a:r>
              <a:rPr lang="en-GB" sz="1200" b="1">
                <a:solidFill>
                  <a:schemeClr val="tx2"/>
                </a:solidFill>
              </a:rPr>
              <a:t>1. Issues:</a:t>
            </a:r>
            <a:r>
              <a:rPr lang="en-GB" sz="1200">
                <a:solidFill>
                  <a:schemeClr val="tx2"/>
                </a:solidFill>
              </a:rPr>
              <a:t> Most significant climate-related hazards for buildings in Central Europe.</a:t>
            </a:r>
            <a:endParaRPr/>
          </a:p>
          <a:p>
            <a:pPr marL="114300" indent="0">
              <a:lnSpc>
                <a:spcPct val="100000"/>
              </a:lnSpc>
              <a:buNone/>
              <a:defRPr/>
            </a:pPr>
            <a:r>
              <a:rPr lang="en-GB" sz="1200" b="1">
                <a:solidFill>
                  <a:schemeClr val="tx2"/>
                </a:solidFill>
              </a:rPr>
              <a:t>2. Macro-Categories</a:t>
            </a:r>
            <a:r>
              <a:rPr lang="en-GB" sz="1200">
                <a:solidFill>
                  <a:schemeClr val="tx2"/>
                </a:solidFill>
              </a:rPr>
              <a:t>: Building Systems/components</a:t>
            </a:r>
            <a:endParaRPr/>
          </a:p>
          <a:p>
            <a:pPr marL="114300" indent="0">
              <a:lnSpc>
                <a:spcPct val="100000"/>
              </a:lnSpc>
              <a:buNone/>
              <a:defRPr/>
            </a:pPr>
            <a:r>
              <a:rPr lang="en-GB" sz="1200" b="1">
                <a:solidFill>
                  <a:schemeClr val="tx2"/>
                </a:solidFill>
              </a:rPr>
              <a:t>3.Exposed Elements: </a:t>
            </a:r>
            <a:r>
              <a:rPr lang="en-GB" sz="1200">
                <a:solidFill>
                  <a:schemeClr val="tx2"/>
                </a:solidFill>
              </a:rPr>
              <a:t>Physical subcomponents within each macro-category.</a:t>
            </a:r>
            <a:endParaRPr/>
          </a:p>
          <a:p>
            <a:pPr marL="114300" indent="0">
              <a:lnSpc>
                <a:spcPct val="100000"/>
              </a:lnSpc>
              <a:buNone/>
              <a:defRPr/>
            </a:pPr>
            <a:r>
              <a:rPr lang="en-GB" sz="1200" b="1">
                <a:solidFill>
                  <a:schemeClr val="tx2"/>
                </a:solidFill>
              </a:rPr>
              <a:t>4.Risk Categories: </a:t>
            </a:r>
            <a:r>
              <a:rPr lang="en-GB" sz="1200">
                <a:solidFill>
                  <a:schemeClr val="tx2"/>
                </a:solidFill>
              </a:rPr>
              <a:t>Specific hazard x exposed element pairs</a:t>
            </a:r>
            <a:endParaRPr/>
          </a:p>
          <a:p>
            <a:pPr marL="114300" indent="0">
              <a:lnSpc>
                <a:spcPct val="100000"/>
              </a:lnSpc>
              <a:buNone/>
              <a:defRPr/>
            </a:pPr>
            <a:r>
              <a:rPr lang="en-GB" sz="1200" b="1">
                <a:solidFill>
                  <a:schemeClr val="tx2"/>
                </a:solidFill>
              </a:rPr>
              <a:t>5. Indicators: </a:t>
            </a:r>
            <a:r>
              <a:rPr lang="en-GB" sz="1200">
                <a:solidFill>
                  <a:schemeClr val="tx2"/>
                </a:solidFill>
              </a:rPr>
              <a:t>Qualitative and quantitative</a:t>
            </a:r>
            <a:endParaRPr/>
          </a:p>
          <a:p>
            <a:pPr marL="114300" indent="0">
              <a:lnSpc>
                <a:spcPct val="100000"/>
              </a:lnSpc>
              <a:buNone/>
              <a:defRPr/>
            </a:pPr>
            <a:endParaRPr lang="en-GB" sz="1200">
              <a:solidFill>
                <a:schemeClr val="tx2"/>
              </a:solidFill>
            </a:endParaRPr>
          </a:p>
          <a:p>
            <a:pPr marL="114300" indent="0">
              <a:lnSpc>
                <a:spcPct val="100000"/>
              </a:lnSpc>
              <a:buNone/>
              <a:defRPr/>
            </a:pPr>
            <a:endParaRPr lang="en-GB" sz="1200" b="1">
              <a:solidFill>
                <a:schemeClr val="accent4"/>
              </a:solidFill>
            </a:endParaRPr>
          </a:p>
        </p:txBody>
      </p:sp>
      <p:pic>
        <p:nvPicPr>
          <p:cNvPr id="1446774323" name="Imagen 21"/>
          <p:cNvPicPr>
            <a:picLocks noChangeAspect="1"/>
          </p:cNvPicPr>
          <p:nvPr/>
        </p:nvPicPr>
        <p:blipFill rotWithShape="1">
          <a:blip r:embed="rId3"/>
          <a:stretch/>
        </p:blipFill>
        <p:spPr bwMode="auto">
          <a:xfrm>
            <a:off x="4561873" y="1222703"/>
            <a:ext cx="4074527" cy="299416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85356815" name="Google Shape;172;p3"/>
          <p:cNvSpPr txBox="1"/>
          <p:nvPr/>
        </p:nvSpPr>
        <p:spPr bwMode="auto">
          <a:xfrm>
            <a:off x="402225" y="1565425"/>
            <a:ext cx="8282400" cy="264300"/>
          </a:xfrm>
          <a:prstGeom prst="rect">
            <a:avLst/>
          </a:prstGeom>
          <a:noFill/>
          <a:ln>
            <a:noFill/>
          </a:ln>
        </p:spPr>
        <p:txBody>
          <a:bodyPr spcFirstLastPara="1" wrap="square" lIns="68550" tIns="34275" rIns="68550" bIns="34275" anchor="ctr" anchorCtr="0">
            <a:noAutofit/>
          </a:bodyPr>
          <a:lstStyle/>
          <a:p>
            <a:pPr marL="0" marR="215265" lvl="0" indent="0" algn="just" rtl="0">
              <a:lnSpc>
                <a:spcPct val="114999"/>
              </a:lnSpc>
              <a:spcBef>
                <a:spcPts val="60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The R</a:t>
            </a:r>
            <a:r>
              <a:rPr lang="en-GB" sz="1200" b="0" i="0" u="none" strike="noStrike" cap="none">
                <a:solidFill>
                  <a:srgbClr val="708792"/>
                </a:solidFill>
                <a:latin typeface="Trebuchet MS"/>
                <a:ea typeface="Trebuchet MS"/>
                <a:cs typeface="Trebuchet MS"/>
              </a:rPr>
              <a:t>B</a:t>
            </a:r>
            <a:r>
              <a:rPr sz="1200" b="0" i="0" u="none" strike="noStrike" cap="none">
                <a:solidFill>
                  <a:srgbClr val="708792"/>
                </a:solidFill>
                <a:latin typeface="Trebuchet MS"/>
                <a:ea typeface="Trebuchet MS"/>
                <a:cs typeface="Trebuchet MS"/>
              </a:rPr>
              <a:t>Tool Central European version supports climate risk assessment in relation to the following 7 Issues:</a:t>
            </a:r>
            <a:endParaRPr sz="1200" b="0" i="0" u="none" strike="noStrike" cap="none">
              <a:solidFill>
                <a:srgbClr val="708792"/>
              </a:solidFill>
              <a:latin typeface="Trebuchet MS"/>
              <a:ea typeface="Trebuchet MS"/>
              <a:cs typeface="Trebuchet MS"/>
            </a:endParaRPr>
          </a:p>
        </p:txBody>
      </p:sp>
      <p:sp>
        <p:nvSpPr>
          <p:cNvPr id="1865385407" name="Google Shape;173;p3"/>
          <p:cNvSpPr txBox="1"/>
          <p:nvPr/>
        </p:nvSpPr>
        <p:spPr bwMode="auto">
          <a:xfrm>
            <a:off x="402225" y="26493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defRPr/>
            </a:pPr>
            <a:r>
              <a:rPr sz="2800" b="1" i="0" u="none" strike="noStrike" cap="none">
                <a:solidFill>
                  <a:srgbClr val="9ACA3C"/>
                </a:solidFill>
                <a:latin typeface="Trebuchet MS"/>
                <a:ea typeface="Trebuchet MS"/>
                <a:cs typeface="Trebuchet MS"/>
              </a:rPr>
              <a:t>Structure of R</a:t>
            </a:r>
            <a:r>
              <a:rPr lang="en-GB" sz="2800" b="1" i="0" u="none" strike="noStrike" cap="none">
                <a:solidFill>
                  <a:srgbClr val="9ACA3C"/>
                </a:solidFill>
                <a:latin typeface="Trebuchet MS"/>
                <a:ea typeface="Trebuchet MS"/>
                <a:cs typeface="Trebuchet MS"/>
              </a:rPr>
              <a:t>B</a:t>
            </a:r>
            <a:r>
              <a:rPr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854647394" name="Google Shape;174;p3"/>
          <p:cNvSpPr txBox="1"/>
          <p:nvPr/>
        </p:nvSpPr>
        <p:spPr bwMode="auto">
          <a:xfrm>
            <a:off x="1559625" y="3242845"/>
            <a:ext cx="10116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B Floods</a:t>
            </a:r>
            <a:endParaRPr sz="1400" b="0" i="0" u="none" strike="noStrike" cap="none">
              <a:solidFill>
                <a:srgbClr val="000000"/>
              </a:solidFill>
              <a:latin typeface="Arial"/>
              <a:ea typeface="Arial"/>
              <a:cs typeface="Arial"/>
            </a:endParaRPr>
          </a:p>
        </p:txBody>
      </p:sp>
      <p:sp>
        <p:nvSpPr>
          <p:cNvPr id="1208404341" name="Google Shape;175;p3"/>
          <p:cNvSpPr txBox="1"/>
          <p:nvPr/>
        </p:nvSpPr>
        <p:spPr bwMode="auto">
          <a:xfrm>
            <a:off x="1559625" y="4068157"/>
            <a:ext cx="14892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C Extreme heat</a:t>
            </a:r>
            <a:endParaRPr sz="1400" b="0" i="0" u="none" strike="noStrike" cap="none">
              <a:solidFill>
                <a:schemeClr val="dk1"/>
              </a:solidFill>
              <a:latin typeface="Arial"/>
              <a:ea typeface="Arial"/>
              <a:cs typeface="Arial"/>
            </a:endParaRPr>
          </a:p>
        </p:txBody>
      </p:sp>
      <p:sp>
        <p:nvSpPr>
          <p:cNvPr id="1632303870" name="Google Shape;176;p3"/>
          <p:cNvSpPr txBox="1"/>
          <p:nvPr/>
        </p:nvSpPr>
        <p:spPr bwMode="auto">
          <a:xfrm>
            <a:off x="4025338" y="2366694"/>
            <a:ext cx="1226099"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D Droughts</a:t>
            </a:r>
            <a:endParaRPr sz="1400" b="0" i="0" u="none" strike="noStrike" cap="none">
              <a:solidFill>
                <a:schemeClr val="dk1"/>
              </a:solidFill>
              <a:latin typeface="Arial"/>
              <a:ea typeface="Arial"/>
              <a:cs typeface="Arial"/>
            </a:endParaRPr>
          </a:p>
        </p:txBody>
      </p:sp>
      <p:sp>
        <p:nvSpPr>
          <p:cNvPr id="1814513638" name="Google Shape;177;p3"/>
          <p:cNvSpPr txBox="1"/>
          <p:nvPr/>
        </p:nvSpPr>
        <p:spPr bwMode="auto">
          <a:xfrm>
            <a:off x="4110538" y="3243894"/>
            <a:ext cx="10557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E Storms</a:t>
            </a:r>
            <a:endParaRPr sz="1400" b="0" i="0" u="none" strike="noStrike" cap="none">
              <a:solidFill>
                <a:srgbClr val="000000"/>
              </a:solidFill>
              <a:latin typeface="Arial"/>
              <a:ea typeface="Arial"/>
              <a:cs typeface="Arial"/>
            </a:endParaRPr>
          </a:p>
        </p:txBody>
      </p:sp>
      <p:sp>
        <p:nvSpPr>
          <p:cNvPr id="932018317" name="Google Shape;178;p3"/>
          <p:cNvSpPr txBox="1"/>
          <p:nvPr/>
        </p:nvSpPr>
        <p:spPr bwMode="auto">
          <a:xfrm>
            <a:off x="4110538" y="4026771"/>
            <a:ext cx="1226099"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F Wild-fire</a:t>
            </a:r>
            <a:endParaRPr sz="1400" b="0" i="0" u="none" strike="noStrike" cap="none">
              <a:solidFill>
                <a:srgbClr val="000000"/>
              </a:solidFill>
              <a:latin typeface="Arial"/>
              <a:ea typeface="Arial"/>
              <a:cs typeface="Arial"/>
            </a:endParaRPr>
          </a:p>
        </p:txBody>
      </p:sp>
      <p:sp>
        <p:nvSpPr>
          <p:cNvPr id="24530637" name="Google Shape;179;p3"/>
          <p:cNvSpPr txBox="1"/>
          <p:nvPr/>
        </p:nvSpPr>
        <p:spPr bwMode="auto">
          <a:xfrm>
            <a:off x="6455436" y="2500830"/>
            <a:ext cx="16545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G Mass Movement</a:t>
            </a:r>
            <a:endParaRPr sz="1400" b="0" i="0" u="none" strike="noStrike" cap="none">
              <a:solidFill>
                <a:srgbClr val="000000"/>
              </a:solidFill>
              <a:latin typeface="Arial"/>
              <a:ea typeface="Arial"/>
              <a:cs typeface="Arial"/>
            </a:endParaRPr>
          </a:p>
        </p:txBody>
      </p:sp>
      <p:sp>
        <p:nvSpPr>
          <p:cNvPr id="960418083" name="Google Shape;180;p3"/>
          <p:cNvSpPr txBox="1"/>
          <p:nvPr/>
        </p:nvSpPr>
        <p:spPr bwMode="auto">
          <a:xfrm>
            <a:off x="1559625" y="2303932"/>
            <a:ext cx="19224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60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A Heavy precipitation</a:t>
            </a:r>
            <a:endParaRPr sz="1400" b="0" i="0" u="none" strike="noStrike" cap="none">
              <a:solidFill>
                <a:srgbClr val="000000"/>
              </a:solidFill>
              <a:latin typeface="Arial"/>
              <a:ea typeface="Arial"/>
              <a:cs typeface="Arial"/>
            </a:endParaRPr>
          </a:p>
        </p:txBody>
      </p:sp>
      <p:sp>
        <p:nvSpPr>
          <p:cNvPr id="1461300424" name="Google Shape;181;p3"/>
          <p:cNvSpPr txBox="1"/>
          <p:nvPr/>
        </p:nvSpPr>
        <p:spPr bwMode="auto">
          <a:xfrm>
            <a:off x="402225" y="1077638"/>
            <a:ext cx="1654500" cy="46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sz="1800" b="1" i="0" u="none" strike="noStrike" cap="none">
                <a:solidFill>
                  <a:srgbClr val="9ACA3C"/>
                </a:solidFill>
                <a:latin typeface="Trebuchet MS"/>
                <a:ea typeface="Trebuchet MS"/>
                <a:cs typeface="Trebuchet MS"/>
              </a:rPr>
              <a:t>ISSUES</a:t>
            </a:r>
            <a:endParaRPr sz="1800" b="1" i="0" u="none" strike="noStrike" cap="none">
              <a:solidFill>
                <a:srgbClr val="9ACA3C"/>
              </a:solidFill>
              <a:latin typeface="Trebuchet MS"/>
              <a:ea typeface="Trebuchet MS"/>
              <a:cs typeface="Trebuchet MS"/>
            </a:endParaRPr>
          </a:p>
        </p:txBody>
      </p:sp>
      <p:pic>
        <p:nvPicPr>
          <p:cNvPr id="961620466" name="Google Shape;182;p3" title="ChatGPT Image 12 ago 2025, 10_55_32.png"/>
          <p:cNvPicPr/>
          <p:nvPr/>
        </p:nvPicPr>
        <p:blipFill rotWithShape="1">
          <a:blip r:embed="rId3">
            <a:alphaModFix/>
          </a:blip>
          <a:stretch/>
        </p:blipFill>
        <p:spPr bwMode="auto">
          <a:xfrm>
            <a:off x="1016319" y="2300099"/>
            <a:ext cx="543301" cy="543301"/>
          </a:xfrm>
          <a:prstGeom prst="rect">
            <a:avLst/>
          </a:prstGeom>
          <a:noFill/>
          <a:ln>
            <a:noFill/>
          </a:ln>
        </p:spPr>
      </p:pic>
      <p:pic>
        <p:nvPicPr>
          <p:cNvPr id="1861189114" name="Google Shape;183;p3" title="ChatGPT Image 12 ago 2025, 11_12_31.png"/>
          <p:cNvPicPr/>
          <p:nvPr/>
        </p:nvPicPr>
        <p:blipFill rotWithShape="1">
          <a:blip r:embed="rId4">
            <a:alphaModFix/>
          </a:blip>
          <a:stretch/>
        </p:blipFill>
        <p:spPr bwMode="auto">
          <a:xfrm>
            <a:off x="3482042" y="3939762"/>
            <a:ext cx="543301" cy="543301"/>
          </a:xfrm>
          <a:prstGeom prst="rect">
            <a:avLst/>
          </a:prstGeom>
          <a:noFill/>
          <a:ln>
            <a:noFill/>
          </a:ln>
        </p:spPr>
      </p:pic>
      <p:pic>
        <p:nvPicPr>
          <p:cNvPr id="1746041434" name="Google Shape;184;p3" title="ChatGPT Image 12 ago 2025, 11_12_37.png"/>
          <p:cNvPicPr/>
          <p:nvPr/>
        </p:nvPicPr>
        <p:blipFill rotWithShape="1">
          <a:blip r:embed="rId5">
            <a:alphaModFix/>
          </a:blip>
          <a:stretch/>
        </p:blipFill>
        <p:spPr bwMode="auto">
          <a:xfrm>
            <a:off x="3482025" y="3176060"/>
            <a:ext cx="543301" cy="543332"/>
          </a:xfrm>
          <a:prstGeom prst="rect">
            <a:avLst/>
          </a:prstGeom>
          <a:noFill/>
          <a:ln>
            <a:noFill/>
          </a:ln>
        </p:spPr>
      </p:pic>
      <p:pic>
        <p:nvPicPr>
          <p:cNvPr id="1597022772" name="Google Shape;185;p3" title="ChatGPT Image 12 ago 2025, 10_57_27.png"/>
          <p:cNvPicPr/>
          <p:nvPr/>
        </p:nvPicPr>
        <p:blipFill rotWithShape="1">
          <a:blip r:embed="rId6">
            <a:alphaModFix/>
          </a:blip>
          <a:stretch/>
        </p:blipFill>
        <p:spPr bwMode="auto">
          <a:xfrm>
            <a:off x="1016320" y="3136657"/>
            <a:ext cx="543301" cy="543301"/>
          </a:xfrm>
          <a:prstGeom prst="rect">
            <a:avLst/>
          </a:prstGeom>
          <a:noFill/>
          <a:ln>
            <a:noFill/>
          </a:ln>
        </p:spPr>
      </p:pic>
      <p:pic>
        <p:nvPicPr>
          <p:cNvPr id="1104327226" name="Google Shape;186;p3" title="ChatGPT Image 12 ago 2025, 10_58_21.png"/>
          <p:cNvPicPr/>
          <p:nvPr/>
        </p:nvPicPr>
        <p:blipFill rotWithShape="1">
          <a:blip r:embed="rId7">
            <a:alphaModFix/>
          </a:blip>
          <a:srcRect l="66215" t="6785" r="10066" b="59322"/>
          <a:stretch/>
        </p:blipFill>
        <p:spPr bwMode="auto">
          <a:xfrm>
            <a:off x="1016313" y="3939762"/>
            <a:ext cx="543302" cy="517604"/>
          </a:xfrm>
          <a:prstGeom prst="rect">
            <a:avLst/>
          </a:prstGeom>
          <a:noFill/>
          <a:ln>
            <a:noFill/>
          </a:ln>
        </p:spPr>
      </p:pic>
      <p:pic>
        <p:nvPicPr>
          <p:cNvPr id="354554086" name="Google Shape;187;p3" title="ChatGPT Image 12 ago 2025, 10_58_21.png"/>
          <p:cNvPicPr/>
          <p:nvPr/>
        </p:nvPicPr>
        <p:blipFill rotWithShape="1">
          <a:blip r:embed="rId7">
            <a:alphaModFix/>
          </a:blip>
          <a:srcRect l="11409" t="52082" r="65322" b="11003"/>
          <a:stretch/>
        </p:blipFill>
        <p:spPr bwMode="auto">
          <a:xfrm>
            <a:off x="3482029" y="2264019"/>
            <a:ext cx="543302" cy="574643"/>
          </a:xfrm>
          <a:prstGeom prst="rect">
            <a:avLst/>
          </a:prstGeom>
          <a:noFill/>
          <a:ln>
            <a:noFill/>
          </a:ln>
        </p:spPr>
      </p:pic>
      <p:pic>
        <p:nvPicPr>
          <p:cNvPr id="1511245568" name="Google Shape;188;p3" title="ChatGPT Image 12 ago 2025, 11_45_50.png"/>
          <p:cNvPicPr/>
          <p:nvPr/>
        </p:nvPicPr>
        <p:blipFill rotWithShape="1">
          <a:blip r:embed="rId8">
            <a:alphaModFix/>
          </a:blip>
          <a:stretch/>
        </p:blipFill>
        <p:spPr bwMode="auto">
          <a:xfrm>
            <a:off x="5828728" y="2366694"/>
            <a:ext cx="599196" cy="599196"/>
          </a:xfrm>
          <a:prstGeom prst="rect">
            <a:avLst/>
          </a:prstGeom>
          <a:noFill/>
          <a:ln>
            <a:noFill/>
          </a:ln>
        </p:spPr>
      </p:pic>
      <p:grpSp>
        <p:nvGrpSpPr>
          <p:cNvPr id="350616427" name="Google Shape;189;p3"/>
          <p:cNvGrpSpPr/>
          <p:nvPr/>
        </p:nvGrpSpPr>
        <p:grpSpPr bwMode="auto">
          <a:xfrm>
            <a:off x="8305799" y="4495700"/>
            <a:ext cx="838201" cy="594981"/>
            <a:chOff x="6739053" y="4087216"/>
            <a:chExt cx="838201" cy="594981"/>
          </a:xfrm>
        </p:grpSpPr>
        <p:sp>
          <p:nvSpPr>
            <p:cNvPr id="190" name="Google Shape;190;p3"/>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defRPr/>
              </a:pPr>
              <a:endParaRPr sz="1400" b="0" i="0" u="none" strike="noStrike" cap="none">
                <a:solidFill>
                  <a:schemeClr val="lt1"/>
                </a:solidFill>
                <a:latin typeface="Arial"/>
                <a:ea typeface="Arial"/>
                <a:cs typeface="Arial"/>
              </a:endParaRPr>
            </a:p>
          </p:txBody>
        </p:sp>
        <p:cxnSp>
          <p:nvCxnSpPr>
            <p:cNvPr id="191" name="Google Shape;191;p3"/>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92" name="Google Shape;192;p3"/>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defRPr/>
              </a:pPr>
              <a:endParaRPr sz="1400" b="0" i="0" u="none" strike="noStrike" cap="none">
                <a:solidFill>
                  <a:schemeClr val="lt1"/>
                </a:solidFill>
                <a:latin typeface="Arial"/>
                <a:ea typeface="Arial"/>
                <a:cs typeface="Arial"/>
              </a:endParaRPr>
            </a:p>
          </p:txBody>
        </p:sp>
      </p:grpSp>
      <p:sp>
        <p:nvSpPr>
          <p:cNvPr id="1873045105" name="Google Shape;193;p3"/>
          <p:cNvSpPr txBox="1"/>
          <p:nvPr/>
        </p:nvSpPr>
        <p:spPr bwMode="auto">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sz="1400" b="0" i="0" u="none" strike="noStrike" cap="none">
                <a:solidFill>
                  <a:schemeClr val="lt1"/>
                </a:solidFill>
                <a:latin typeface="Arial"/>
                <a:ea typeface="Arial"/>
                <a:cs typeface="Arial"/>
              </a:rPr>
              <a:t>3</a:t>
            </a:r>
            <a:endParaRPr sz="1400" b="0" i="0" u="none" strike="noStrike" cap="none">
              <a:solidFill>
                <a:schemeClr val="lt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00392297" name="Google Shape;198;p4"/>
          <p:cNvSpPr txBox="1"/>
          <p:nvPr/>
        </p:nvSpPr>
        <p:spPr bwMode="auto">
          <a:xfrm>
            <a:off x="402225" y="1218987"/>
            <a:ext cx="8467500" cy="405600"/>
          </a:xfrm>
          <a:prstGeom prst="rect">
            <a:avLst/>
          </a:prstGeom>
          <a:noFill/>
          <a:ln>
            <a:noFill/>
          </a:ln>
        </p:spPr>
        <p:txBody>
          <a:bodyPr spcFirstLastPara="1" wrap="square" lIns="68550" tIns="34275" rIns="68550" bIns="34275" anchor="ctr" anchorCtr="0">
            <a:noAutofit/>
          </a:bodyPr>
          <a:lstStyle/>
          <a:p>
            <a:pPr marL="0" marR="215265" lvl="0" indent="0" algn="just" rtl="0">
              <a:lnSpc>
                <a:spcPct val="114999"/>
              </a:lnSpc>
              <a:spcBef>
                <a:spcPts val="60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Representing key </a:t>
            </a:r>
            <a:r>
              <a:rPr lang="en-GB" sz="1200" b="0" i="0" u="none" strike="noStrike" cap="none">
                <a:solidFill>
                  <a:srgbClr val="708792"/>
                </a:solidFill>
                <a:latin typeface="Trebuchet MS"/>
                <a:ea typeface="Trebuchet MS"/>
                <a:cs typeface="Trebuchet MS"/>
              </a:rPr>
              <a:t>Building Components </a:t>
            </a:r>
            <a:r>
              <a:rPr sz="1200" b="0" i="0" u="none" strike="noStrike" cap="none">
                <a:solidFill>
                  <a:srgbClr val="708792"/>
                </a:solidFill>
                <a:latin typeface="Trebuchet MS"/>
                <a:ea typeface="Trebuchet MS"/>
                <a:cs typeface="Trebuchet MS"/>
              </a:rPr>
              <a:t>(</a:t>
            </a:r>
            <a:r>
              <a:rPr lang="en-GB" sz="1200">
                <a:solidFill>
                  <a:srgbClr val="708792"/>
                </a:solidFill>
                <a:latin typeface="Trebuchet MS"/>
                <a:ea typeface="Trebuchet MS"/>
                <a:cs typeface="Trebuchet MS"/>
              </a:rPr>
              <a:t>12</a:t>
            </a:r>
            <a:r>
              <a:rPr sz="1200" b="0" i="0" u="none" strike="noStrike" cap="none">
                <a:solidFill>
                  <a:srgbClr val="708792"/>
                </a:solidFill>
                <a:latin typeface="Trebuchet MS"/>
                <a:ea typeface="Trebuchet MS"/>
                <a:cs typeface="Trebuchet MS"/>
              </a:rPr>
              <a:t>), addressed in R</a:t>
            </a:r>
            <a:r>
              <a:rPr lang="en-GB" sz="1200" b="0" i="0" u="none" strike="noStrike" cap="none">
                <a:solidFill>
                  <a:srgbClr val="708792"/>
                </a:solidFill>
                <a:latin typeface="Trebuchet MS"/>
                <a:ea typeface="Trebuchet MS"/>
                <a:cs typeface="Trebuchet MS"/>
              </a:rPr>
              <a:t>B</a:t>
            </a:r>
            <a:r>
              <a:rPr sz="1200" b="0" i="0" u="none" strike="noStrike" cap="none">
                <a:solidFill>
                  <a:srgbClr val="708792"/>
                </a:solidFill>
                <a:latin typeface="Trebuchet MS"/>
                <a:ea typeface="Trebuchet MS"/>
                <a:cs typeface="Trebuchet MS"/>
              </a:rPr>
              <a:t>Tool for Central Europe are:</a:t>
            </a:r>
            <a:endParaRPr sz="1200" b="0" i="0" u="none" strike="noStrike" cap="none">
              <a:solidFill>
                <a:srgbClr val="708792"/>
              </a:solidFill>
              <a:latin typeface="Trebuchet MS"/>
              <a:ea typeface="Trebuchet MS"/>
              <a:cs typeface="Trebuchet MS"/>
            </a:endParaRPr>
          </a:p>
        </p:txBody>
      </p:sp>
      <p:sp>
        <p:nvSpPr>
          <p:cNvPr id="1769343919" name="Google Shape;199;p4"/>
          <p:cNvSpPr txBox="1"/>
          <p:nvPr/>
        </p:nvSpPr>
        <p:spPr bwMode="auto">
          <a:xfrm>
            <a:off x="379725" y="22463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defRPr/>
            </a:pPr>
            <a:r>
              <a:rPr sz="2800" b="1" i="0" u="none" strike="noStrike" cap="none">
                <a:solidFill>
                  <a:srgbClr val="9ACA3C"/>
                </a:solidFill>
                <a:latin typeface="Trebuchet MS"/>
                <a:ea typeface="Trebuchet MS"/>
                <a:cs typeface="Trebuchet MS"/>
              </a:rPr>
              <a:t>Structure of R</a:t>
            </a:r>
            <a:r>
              <a:rPr lang="en-GB" sz="2800" b="1" i="0" u="none" strike="noStrike" cap="none">
                <a:solidFill>
                  <a:srgbClr val="9ACA3C"/>
                </a:solidFill>
                <a:latin typeface="Trebuchet MS"/>
                <a:ea typeface="Trebuchet MS"/>
                <a:cs typeface="Trebuchet MS"/>
              </a:rPr>
              <a:t>B</a:t>
            </a:r>
            <a:r>
              <a:rPr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1908556065" name="Google Shape;202;p4"/>
          <p:cNvSpPr txBox="1"/>
          <p:nvPr/>
        </p:nvSpPr>
        <p:spPr bwMode="auto">
          <a:xfrm>
            <a:off x="3947400" y="2776229"/>
            <a:ext cx="2598300"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lang="en-GB" sz="1200">
                <a:solidFill>
                  <a:srgbClr val="708792"/>
                </a:solidFill>
                <a:latin typeface="Trebuchet MS"/>
              </a:rPr>
              <a:t>Sanitary Systems</a:t>
            </a:r>
            <a:endParaRPr sz="1400" b="0" i="0" u="none" strike="noStrike" cap="none">
              <a:solidFill>
                <a:srgbClr val="000000"/>
              </a:solidFill>
              <a:latin typeface="Arial"/>
              <a:ea typeface="Arial"/>
              <a:cs typeface="Arial"/>
            </a:endParaRPr>
          </a:p>
        </p:txBody>
      </p:sp>
      <p:sp>
        <p:nvSpPr>
          <p:cNvPr id="1610700126" name="Google Shape;203;p4"/>
          <p:cNvSpPr txBox="1"/>
          <p:nvPr/>
        </p:nvSpPr>
        <p:spPr bwMode="auto">
          <a:xfrm>
            <a:off x="3947400" y="2209884"/>
            <a:ext cx="2598300" cy="397001"/>
          </a:xfrm>
          <a:prstGeom prst="rect">
            <a:avLst/>
          </a:prstGeom>
          <a:noFill/>
          <a:ln>
            <a:noFill/>
          </a:ln>
        </p:spPr>
        <p:txBody>
          <a:bodyPr spcFirstLastPara="1" wrap="square" lIns="91425" tIns="91425" rIns="91425" bIns="91425" anchor="t" anchorCtr="0">
            <a:spAutoFit/>
          </a:bodyPr>
          <a:lstStyle/>
          <a:p>
            <a:pPr marL="0" marR="215265" lvl="0" indent="0" rtl="0">
              <a:lnSpc>
                <a:spcPct val="114999"/>
              </a:lnSpc>
              <a:spcBef>
                <a:spcPts val="0"/>
              </a:spcBef>
              <a:spcAft>
                <a:spcPts val="0"/>
              </a:spcAft>
              <a:buClr>
                <a:srgbClr val="000000"/>
              </a:buClr>
              <a:buSzPts val="1200"/>
              <a:buFont typeface="Arial"/>
              <a:buNone/>
              <a:defRPr/>
            </a:pPr>
            <a:r>
              <a:rPr lang="en-GB" sz="1200">
                <a:solidFill>
                  <a:srgbClr val="708792"/>
                </a:solidFill>
                <a:latin typeface="Trebuchet MS"/>
              </a:rPr>
              <a:t>Ventilation System</a:t>
            </a:r>
            <a:endParaRPr lang="en-GB" sz="1400" b="0" i="0" u="none" strike="noStrike" cap="none">
              <a:solidFill>
                <a:srgbClr val="000000"/>
              </a:solidFill>
              <a:latin typeface="Arial"/>
              <a:ea typeface="Arial"/>
              <a:cs typeface="Arial"/>
            </a:endParaRPr>
          </a:p>
        </p:txBody>
      </p:sp>
      <p:sp>
        <p:nvSpPr>
          <p:cNvPr id="1275524855" name="Google Shape;204;p4"/>
          <p:cNvSpPr txBox="1"/>
          <p:nvPr/>
        </p:nvSpPr>
        <p:spPr bwMode="auto">
          <a:xfrm>
            <a:off x="402225" y="4036524"/>
            <a:ext cx="2598300" cy="397001"/>
          </a:xfrm>
          <a:prstGeom prst="rect">
            <a:avLst/>
          </a:prstGeom>
          <a:noFill/>
          <a:ln>
            <a:noFill/>
          </a:ln>
        </p:spPr>
        <p:txBody>
          <a:bodyPr spcFirstLastPara="1" wrap="square" lIns="91425" tIns="91425" rIns="91425" bIns="91425" anchor="t" anchorCtr="0">
            <a:spAutoFit/>
          </a:bodyPr>
          <a:lstStyle/>
          <a:p>
            <a:pPr marL="0" marR="215265" lvl="0" indent="0" algn="ctr" rtl="0">
              <a:lnSpc>
                <a:spcPct val="114999"/>
              </a:lnSpc>
              <a:spcBef>
                <a:spcPts val="0"/>
              </a:spcBef>
              <a:spcAft>
                <a:spcPts val="0"/>
              </a:spcAft>
              <a:buClr>
                <a:srgbClr val="000000"/>
              </a:buClr>
              <a:buSzPts val="1200"/>
              <a:buFont typeface="Arial"/>
              <a:buNone/>
              <a:defRPr/>
            </a:pPr>
            <a:r>
              <a:rPr lang="en-GB" sz="1200">
                <a:solidFill>
                  <a:srgbClr val="708792"/>
                </a:solidFill>
                <a:latin typeface="Trebuchet MS"/>
              </a:rPr>
              <a:t>Energy System</a:t>
            </a:r>
            <a:endParaRPr lang="en-GB" sz="1400" b="0" i="0" u="none" strike="noStrike" cap="none">
              <a:solidFill>
                <a:srgbClr val="000000"/>
              </a:solidFill>
              <a:latin typeface="Arial"/>
              <a:ea typeface="Arial"/>
              <a:cs typeface="Arial"/>
            </a:endParaRPr>
          </a:p>
        </p:txBody>
      </p:sp>
      <p:sp>
        <p:nvSpPr>
          <p:cNvPr id="402806728" name="Google Shape;205;p4"/>
          <p:cNvSpPr txBox="1"/>
          <p:nvPr/>
        </p:nvSpPr>
        <p:spPr bwMode="auto">
          <a:xfrm>
            <a:off x="964200" y="2807835"/>
            <a:ext cx="2598300" cy="397001"/>
          </a:xfrm>
          <a:prstGeom prst="rect">
            <a:avLst/>
          </a:prstGeom>
          <a:noFill/>
          <a:ln>
            <a:noFill/>
          </a:ln>
        </p:spPr>
        <p:txBody>
          <a:bodyPr spcFirstLastPara="1" wrap="square" lIns="91425" tIns="91425" rIns="91425" bIns="91425" anchor="t" anchorCtr="0">
            <a:spAutoFit/>
          </a:bodyPr>
          <a:lstStyle/>
          <a:p>
            <a:pPr marL="0" marR="215265" lvl="0" indent="0" rtl="0">
              <a:lnSpc>
                <a:spcPct val="114999"/>
              </a:lnSpc>
              <a:spcBef>
                <a:spcPts val="0"/>
              </a:spcBef>
              <a:spcAft>
                <a:spcPts val="0"/>
              </a:spcAft>
              <a:buClr>
                <a:srgbClr val="000000"/>
              </a:buClr>
              <a:buSzPts val="1200"/>
              <a:buFont typeface="Arial"/>
              <a:buNone/>
              <a:defRPr/>
            </a:pPr>
            <a:r>
              <a:rPr lang="en-GB" sz="1200" b="0" i="0" u="none" strike="noStrike" cap="none">
                <a:solidFill>
                  <a:srgbClr val="708792"/>
                </a:solidFill>
                <a:latin typeface="Trebuchet MS"/>
                <a:ea typeface="Trebuchet MS"/>
                <a:cs typeface="Trebuchet MS"/>
              </a:rPr>
              <a:t>Load Bearing Structural Frame</a:t>
            </a:r>
            <a:endParaRPr sz="1200" b="0" i="0" u="none" strike="noStrike" cap="none">
              <a:solidFill>
                <a:srgbClr val="708792"/>
              </a:solidFill>
              <a:latin typeface="Trebuchet MS"/>
              <a:ea typeface="Trebuchet MS"/>
              <a:cs typeface="Trebuchet MS"/>
            </a:endParaRPr>
          </a:p>
        </p:txBody>
      </p:sp>
      <p:sp>
        <p:nvSpPr>
          <p:cNvPr id="507426027" name="Google Shape;206;p4"/>
          <p:cNvSpPr txBox="1"/>
          <p:nvPr/>
        </p:nvSpPr>
        <p:spPr bwMode="auto">
          <a:xfrm>
            <a:off x="964200" y="3465520"/>
            <a:ext cx="2598300" cy="397001"/>
          </a:xfrm>
          <a:prstGeom prst="rect">
            <a:avLst/>
          </a:prstGeom>
          <a:noFill/>
          <a:ln>
            <a:noFill/>
          </a:ln>
        </p:spPr>
        <p:txBody>
          <a:bodyPr spcFirstLastPara="1" wrap="square" lIns="91425" tIns="91425" rIns="91425" bIns="91425" anchor="t" anchorCtr="0">
            <a:spAutoFit/>
          </a:bodyPr>
          <a:lstStyle/>
          <a:p>
            <a:pPr marL="0" marR="215265" lvl="0" indent="0" rtl="0">
              <a:lnSpc>
                <a:spcPct val="114999"/>
              </a:lnSpc>
              <a:spcBef>
                <a:spcPts val="0"/>
              </a:spcBef>
              <a:spcAft>
                <a:spcPts val="0"/>
              </a:spcAft>
              <a:buClr>
                <a:srgbClr val="000000"/>
              </a:buClr>
              <a:buSzPts val="1200"/>
              <a:buFont typeface="Arial"/>
              <a:buNone/>
              <a:defRPr/>
            </a:pPr>
            <a:r>
              <a:rPr lang="en-GB" sz="1200">
                <a:solidFill>
                  <a:srgbClr val="708792"/>
                </a:solidFill>
                <a:latin typeface="Trebuchet MS"/>
              </a:rPr>
              <a:t>Non-load Bearing Elements</a:t>
            </a:r>
            <a:endParaRPr lang="en-GB" sz="1400" b="0" i="0" u="none" strike="noStrike" cap="none">
              <a:solidFill>
                <a:srgbClr val="000000"/>
              </a:solidFill>
              <a:latin typeface="Arial"/>
              <a:ea typeface="Arial"/>
              <a:cs typeface="Arial"/>
            </a:endParaRPr>
          </a:p>
        </p:txBody>
      </p:sp>
      <p:sp>
        <p:nvSpPr>
          <p:cNvPr id="379074431" name="Google Shape;207;p4"/>
          <p:cNvSpPr txBox="1"/>
          <p:nvPr/>
        </p:nvSpPr>
        <p:spPr bwMode="auto">
          <a:xfrm>
            <a:off x="964200" y="2175350"/>
            <a:ext cx="2598300" cy="473946"/>
          </a:xfrm>
          <a:prstGeom prst="rect">
            <a:avLst/>
          </a:prstGeom>
          <a:noFill/>
          <a:ln>
            <a:noFill/>
          </a:ln>
        </p:spPr>
        <p:txBody>
          <a:bodyPr spcFirstLastPara="1" wrap="square" lIns="91425" tIns="91425" rIns="91425" bIns="91425" anchor="t" anchorCtr="0">
            <a:spAutoFit/>
          </a:bodyPr>
          <a:lstStyle/>
          <a:p>
            <a:pPr marL="0" marR="215265" lvl="0" indent="0" rtl="0">
              <a:lnSpc>
                <a:spcPct val="114999"/>
              </a:lnSpc>
              <a:spcBef>
                <a:spcPts val="600"/>
              </a:spcBef>
              <a:spcAft>
                <a:spcPts val="0"/>
              </a:spcAft>
              <a:buClr>
                <a:srgbClr val="000000"/>
              </a:buClr>
              <a:buSzPts val="1200"/>
              <a:buFont typeface="Arial"/>
              <a:buNone/>
              <a:defRPr/>
            </a:pPr>
            <a:r>
              <a:rPr lang="en-GB" sz="1200" b="0" i="0" u="none" strike="noStrike" cap="none">
                <a:solidFill>
                  <a:schemeClr val="tx2"/>
                </a:solidFill>
                <a:latin typeface="Trebuchet MS"/>
              </a:rPr>
              <a:t>Foundations </a:t>
            </a:r>
            <a:endParaRPr sz="1200" b="0" i="0" u="none" strike="noStrike" cap="none">
              <a:solidFill>
                <a:schemeClr val="tx2"/>
              </a:solidFill>
              <a:latin typeface="Trebuchet MS"/>
            </a:endParaRPr>
          </a:p>
        </p:txBody>
      </p:sp>
      <p:sp>
        <p:nvSpPr>
          <p:cNvPr id="678136289" name="Google Shape;208;p4"/>
          <p:cNvSpPr txBox="1"/>
          <p:nvPr/>
        </p:nvSpPr>
        <p:spPr bwMode="auto">
          <a:xfrm>
            <a:off x="402225" y="819236"/>
            <a:ext cx="2286300" cy="46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sz="1800" b="1" i="0" u="none" strike="noStrike" cap="none">
                <a:solidFill>
                  <a:srgbClr val="9ACA3C"/>
                </a:solidFill>
                <a:latin typeface="Trebuchet MS"/>
                <a:ea typeface="Trebuchet MS"/>
                <a:cs typeface="Trebuchet MS"/>
              </a:rPr>
              <a:t>Macro categories</a:t>
            </a:r>
            <a:endParaRPr sz="1800" b="1" i="0" u="none" strike="noStrike" cap="none">
              <a:solidFill>
                <a:srgbClr val="9ACA3C"/>
              </a:solidFill>
              <a:latin typeface="Trebuchet MS"/>
              <a:ea typeface="Trebuchet MS"/>
              <a:cs typeface="Trebuchet MS"/>
            </a:endParaRPr>
          </a:p>
        </p:txBody>
      </p:sp>
      <p:sp>
        <p:nvSpPr>
          <p:cNvPr id="1543356000" name="Google Shape;202;p4"/>
          <p:cNvSpPr txBox="1"/>
          <p:nvPr/>
        </p:nvSpPr>
        <p:spPr bwMode="auto">
          <a:xfrm>
            <a:off x="3947400" y="3427990"/>
            <a:ext cx="2598300"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lang="en-GB" sz="1200">
                <a:solidFill>
                  <a:srgbClr val="708792"/>
                </a:solidFill>
                <a:latin typeface="Trebuchet MS"/>
              </a:rPr>
              <a:t>Other Systems</a:t>
            </a:r>
            <a:endParaRPr sz="1400" b="0" i="0" u="none" strike="noStrike" cap="none">
              <a:solidFill>
                <a:srgbClr val="000000"/>
              </a:solidFill>
              <a:latin typeface="Arial"/>
              <a:ea typeface="Arial"/>
              <a:cs typeface="Arial"/>
            </a:endParaRPr>
          </a:p>
        </p:txBody>
      </p:sp>
      <p:sp>
        <p:nvSpPr>
          <p:cNvPr id="1308909680" name="Google Shape;202;p4"/>
          <p:cNvSpPr txBox="1"/>
          <p:nvPr/>
        </p:nvSpPr>
        <p:spPr bwMode="auto">
          <a:xfrm>
            <a:off x="3947400" y="4147391"/>
            <a:ext cx="2598300"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lang="en-GB" sz="1200" b="0" i="0" u="none" strike="noStrike" cap="none">
                <a:solidFill>
                  <a:srgbClr val="708792"/>
                </a:solidFill>
                <a:latin typeface="Trebuchet MS"/>
                <a:ea typeface="Arial"/>
                <a:cs typeface="Arial"/>
              </a:rPr>
              <a:t>Utilities</a:t>
            </a:r>
            <a:endParaRPr lang="en-GB" sz="1400" b="0" i="0" u="none" strike="noStrike" cap="none">
              <a:solidFill>
                <a:srgbClr val="000000"/>
              </a:solidFill>
              <a:latin typeface="Arial"/>
              <a:ea typeface="Arial"/>
              <a:cs typeface="Arial"/>
            </a:endParaRPr>
          </a:p>
        </p:txBody>
      </p:sp>
      <p:sp>
        <p:nvSpPr>
          <p:cNvPr id="1114944141" name="Google Shape;202;p4"/>
          <p:cNvSpPr txBox="1"/>
          <p:nvPr/>
        </p:nvSpPr>
        <p:spPr bwMode="auto">
          <a:xfrm>
            <a:off x="6545700" y="2705960"/>
            <a:ext cx="2598300"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lang="en-GB" sz="1200" b="0" i="0" u="none" strike="noStrike" cap="none">
                <a:solidFill>
                  <a:srgbClr val="708792"/>
                </a:solidFill>
                <a:latin typeface="Trebuchet MS"/>
                <a:ea typeface="Arial"/>
                <a:cs typeface="Arial"/>
              </a:rPr>
              <a:t>Oc</a:t>
            </a:r>
            <a:r>
              <a:rPr lang="en-GB" sz="1200">
                <a:solidFill>
                  <a:srgbClr val="708792"/>
                </a:solidFill>
                <a:latin typeface="Trebuchet MS"/>
              </a:rPr>
              <a:t>cupants</a:t>
            </a:r>
            <a:endParaRPr lang="en-GB" sz="1400" b="0" i="0" u="none" strike="noStrike" cap="none">
              <a:solidFill>
                <a:srgbClr val="000000"/>
              </a:solidFill>
              <a:latin typeface="Arial"/>
              <a:ea typeface="Arial"/>
              <a:cs typeface="Arial"/>
            </a:endParaRPr>
          </a:p>
        </p:txBody>
      </p:sp>
      <p:sp>
        <p:nvSpPr>
          <p:cNvPr id="1904473423" name="Google Shape;203;p4"/>
          <p:cNvSpPr txBox="1"/>
          <p:nvPr/>
        </p:nvSpPr>
        <p:spPr bwMode="auto">
          <a:xfrm>
            <a:off x="6545700" y="2139615"/>
            <a:ext cx="2598300" cy="397001"/>
          </a:xfrm>
          <a:prstGeom prst="rect">
            <a:avLst/>
          </a:prstGeom>
          <a:noFill/>
          <a:ln>
            <a:noFill/>
          </a:ln>
        </p:spPr>
        <p:txBody>
          <a:bodyPr spcFirstLastPara="1" wrap="square" lIns="91425" tIns="91425" rIns="91425" bIns="91425" anchor="t" anchorCtr="0">
            <a:spAutoFit/>
          </a:bodyPr>
          <a:lstStyle/>
          <a:p>
            <a:pPr marL="0" marR="215265" lvl="0" indent="0" rtl="0">
              <a:lnSpc>
                <a:spcPct val="114999"/>
              </a:lnSpc>
              <a:spcBef>
                <a:spcPts val="0"/>
              </a:spcBef>
              <a:spcAft>
                <a:spcPts val="0"/>
              </a:spcAft>
              <a:buClr>
                <a:srgbClr val="000000"/>
              </a:buClr>
              <a:buSzPts val="1200"/>
              <a:buFont typeface="Arial"/>
              <a:buNone/>
              <a:defRPr/>
            </a:pPr>
            <a:r>
              <a:rPr lang="en-GB" sz="1200" b="0" i="0" u="none" strike="noStrike" cap="none">
                <a:solidFill>
                  <a:srgbClr val="708792"/>
                </a:solidFill>
                <a:latin typeface="Trebuchet MS"/>
                <a:ea typeface="Arial"/>
                <a:cs typeface="Arial"/>
              </a:rPr>
              <a:t>Landscaping</a:t>
            </a:r>
            <a:endParaRPr lang="en-GB" sz="1400" b="0" i="0" u="none" strike="noStrike" cap="none">
              <a:solidFill>
                <a:srgbClr val="000000"/>
              </a:solidFill>
              <a:latin typeface="Arial"/>
              <a:ea typeface="Arial"/>
              <a:cs typeface="Arial"/>
            </a:endParaRPr>
          </a:p>
        </p:txBody>
      </p:sp>
      <p:sp>
        <p:nvSpPr>
          <p:cNvPr id="411396283" name="Google Shape;202;p4"/>
          <p:cNvSpPr txBox="1"/>
          <p:nvPr/>
        </p:nvSpPr>
        <p:spPr bwMode="auto">
          <a:xfrm>
            <a:off x="6545700" y="3357721"/>
            <a:ext cx="2598300"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lang="en-GB" sz="1200" b="0" i="0" u="none" strike="noStrike" cap="none">
                <a:solidFill>
                  <a:srgbClr val="708792"/>
                </a:solidFill>
                <a:latin typeface="Trebuchet MS"/>
                <a:ea typeface="Arial"/>
                <a:cs typeface="Arial"/>
              </a:rPr>
              <a:t>Location</a:t>
            </a:r>
            <a:endParaRPr sz="1400" b="0" i="0" u="none" strike="noStrike" cap="none">
              <a:solidFill>
                <a:srgbClr val="000000"/>
              </a:solidFill>
              <a:latin typeface="Arial"/>
              <a:ea typeface="Arial"/>
              <a:cs typeface="Arial"/>
            </a:endParaRPr>
          </a:p>
        </p:txBody>
      </p:sp>
      <p:sp>
        <p:nvSpPr>
          <p:cNvPr id="1267998723" name="Google Shape;202;p4"/>
          <p:cNvSpPr txBox="1"/>
          <p:nvPr/>
        </p:nvSpPr>
        <p:spPr bwMode="auto">
          <a:xfrm>
            <a:off x="6545700" y="4077122"/>
            <a:ext cx="2598300"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lang="en-GB" sz="1200">
                <a:solidFill>
                  <a:srgbClr val="708792"/>
                </a:solidFill>
                <a:latin typeface="Trebuchet MS"/>
              </a:rPr>
              <a:t>Community</a:t>
            </a:r>
            <a:endParaRPr lang="en-GB" sz="1400" b="0" i="0" u="none" strike="noStrike" cap="none">
              <a:solidFill>
                <a:srgbClr val="000000"/>
              </a:solidFill>
              <a:latin typeface="Arial"/>
              <a:ea typeface="Arial"/>
              <a:cs typeface="Arial"/>
            </a:endParaRPr>
          </a:p>
        </p:txBody>
      </p:sp>
      <p:pic>
        <p:nvPicPr>
          <p:cNvPr id="2057500679" name="Picture 2" descr="Building Foundation Icons - Free SVG &amp; PNG Building Foundation Images -  Noun Project"/>
          <p:cNvPicPr>
            <a:picLocks noChangeAspect="1" noChangeArrowheads="1"/>
          </p:cNvPicPr>
          <p:nvPr/>
        </p:nvPicPr>
        <p:blipFill rotWithShape="1">
          <a:blip r:embed="rId3"/>
          <a:stretch/>
        </p:blipFill>
        <p:spPr bwMode="auto">
          <a:xfrm>
            <a:off x="428447" y="1993724"/>
            <a:ext cx="629927" cy="629927"/>
          </a:xfrm>
          <a:prstGeom prst="rect">
            <a:avLst/>
          </a:prstGeom>
          <a:noFill/>
        </p:spPr>
      </p:pic>
      <p:pic>
        <p:nvPicPr>
          <p:cNvPr id="467724697" name="Picture 4" descr="171 Load Bearing Structure Stock Vectors and Vector Art | Shutterstock"/>
          <p:cNvPicPr>
            <a:picLocks noChangeAspect="1" noChangeArrowheads="1"/>
          </p:cNvPicPr>
          <p:nvPr/>
        </p:nvPicPr>
        <p:blipFill rotWithShape="1">
          <a:blip r:embed="rId4"/>
          <a:stretch/>
        </p:blipFill>
        <p:spPr bwMode="auto">
          <a:xfrm>
            <a:off x="549434" y="2747506"/>
            <a:ext cx="414766" cy="399087"/>
          </a:xfrm>
          <a:prstGeom prst="rect">
            <a:avLst/>
          </a:prstGeom>
          <a:noFill/>
        </p:spPr>
      </p:pic>
      <p:pic>
        <p:nvPicPr>
          <p:cNvPr id="548921209" name="Picture 6" descr="Load Bearing Icons - Free SVG &amp; PNG Load Bearing Images - Noun Project"/>
          <p:cNvPicPr>
            <a:picLocks noChangeAspect="1" noChangeArrowheads="1"/>
          </p:cNvPicPr>
          <p:nvPr/>
        </p:nvPicPr>
        <p:blipFill rotWithShape="1">
          <a:blip r:embed="rId5"/>
          <a:stretch/>
        </p:blipFill>
        <p:spPr bwMode="auto">
          <a:xfrm>
            <a:off x="379725" y="3271239"/>
            <a:ext cx="655130" cy="655130"/>
          </a:xfrm>
          <a:prstGeom prst="rect">
            <a:avLst/>
          </a:prstGeom>
          <a:noFill/>
        </p:spPr>
      </p:pic>
      <p:pic>
        <p:nvPicPr>
          <p:cNvPr id="1205349214" name="Picture 8" descr="Energy System Icons - Free SVG &amp; PNG Energy System Images - Noun Project"/>
          <p:cNvPicPr>
            <a:picLocks noChangeAspect="1" noChangeArrowheads="1"/>
          </p:cNvPicPr>
          <p:nvPr/>
        </p:nvPicPr>
        <p:blipFill rotWithShape="1">
          <a:blip r:embed="rId6"/>
          <a:stretch/>
        </p:blipFill>
        <p:spPr bwMode="auto">
          <a:xfrm>
            <a:off x="549434" y="4044593"/>
            <a:ext cx="455702" cy="455702"/>
          </a:xfrm>
          <a:prstGeom prst="rect">
            <a:avLst/>
          </a:prstGeom>
          <a:noFill/>
        </p:spPr>
      </p:pic>
      <p:pic>
        <p:nvPicPr>
          <p:cNvPr id="554732319" name="Picture 10" descr="Fan Or Ventilation System Line Art Vector Icon For Apps And Websites  Royalty Free SVG, Cliparts, Vectors, and Stock Illustration. Image  190310463."/>
          <p:cNvPicPr>
            <a:picLocks noChangeAspect="1" noChangeArrowheads="1"/>
          </p:cNvPicPr>
          <p:nvPr/>
        </p:nvPicPr>
        <p:blipFill rotWithShape="1">
          <a:blip r:embed="rId7"/>
          <a:stretch/>
        </p:blipFill>
        <p:spPr bwMode="auto">
          <a:xfrm>
            <a:off x="3452100" y="2153996"/>
            <a:ext cx="495300" cy="495300"/>
          </a:xfrm>
          <a:prstGeom prst="rect">
            <a:avLst/>
          </a:prstGeom>
          <a:noFill/>
        </p:spPr>
      </p:pic>
      <p:pic>
        <p:nvPicPr>
          <p:cNvPr id="941928342" name="Picture 12" descr="Sanitary, system, toilet, furniture, room icon - Download on Iconfinder"/>
          <p:cNvPicPr>
            <a:picLocks noChangeAspect="1" noChangeArrowheads="1"/>
          </p:cNvPicPr>
          <p:nvPr/>
        </p:nvPicPr>
        <p:blipFill rotWithShape="1">
          <a:blip r:embed="rId8"/>
          <a:stretch/>
        </p:blipFill>
        <p:spPr bwMode="auto">
          <a:xfrm>
            <a:off x="3502034" y="2773985"/>
            <a:ext cx="414766" cy="414766"/>
          </a:xfrm>
          <a:prstGeom prst="rect">
            <a:avLst/>
          </a:prstGeom>
          <a:noFill/>
        </p:spPr>
      </p:pic>
      <p:pic>
        <p:nvPicPr>
          <p:cNvPr id="2002945475" name="Picture 14" descr="100 free icons of System icons set designed by Revicon"/>
          <p:cNvPicPr>
            <a:picLocks noChangeAspect="1" noChangeArrowheads="1"/>
          </p:cNvPicPr>
          <p:nvPr/>
        </p:nvPicPr>
        <p:blipFill rotWithShape="1">
          <a:blip r:embed="rId9"/>
          <a:stretch/>
        </p:blipFill>
        <p:spPr bwMode="auto">
          <a:xfrm>
            <a:off x="3519798" y="3406044"/>
            <a:ext cx="397002" cy="397002"/>
          </a:xfrm>
          <a:prstGeom prst="rect">
            <a:avLst/>
          </a:prstGeom>
          <a:noFill/>
        </p:spPr>
      </p:pic>
      <p:pic>
        <p:nvPicPr>
          <p:cNvPr id="952722627" name="Picture 16" descr="Utilities Icons - Free SVG &amp; PNG Utilities Images - Noun Project"/>
          <p:cNvPicPr>
            <a:picLocks noChangeAspect="1" noChangeArrowheads="1"/>
          </p:cNvPicPr>
          <p:nvPr/>
        </p:nvPicPr>
        <p:blipFill rotWithShape="1">
          <a:blip r:embed="rId10"/>
          <a:stretch/>
        </p:blipFill>
        <p:spPr bwMode="auto">
          <a:xfrm>
            <a:off x="3420615" y="4029963"/>
            <a:ext cx="496185" cy="496185"/>
          </a:xfrm>
          <a:prstGeom prst="rect">
            <a:avLst/>
          </a:prstGeom>
          <a:noFill/>
        </p:spPr>
      </p:pic>
      <p:pic>
        <p:nvPicPr>
          <p:cNvPr id="429006093" name="Picture 18" descr="Landscape icon | Freepik"/>
          <p:cNvPicPr>
            <a:picLocks noChangeAspect="1" noChangeArrowheads="1"/>
          </p:cNvPicPr>
          <p:nvPr/>
        </p:nvPicPr>
        <p:blipFill rotWithShape="1">
          <a:blip r:embed="rId11"/>
          <a:stretch/>
        </p:blipFill>
        <p:spPr bwMode="auto">
          <a:xfrm>
            <a:off x="6142625" y="2124467"/>
            <a:ext cx="397002" cy="397002"/>
          </a:xfrm>
          <a:prstGeom prst="rect">
            <a:avLst/>
          </a:prstGeom>
          <a:noFill/>
        </p:spPr>
      </p:pic>
      <p:pic>
        <p:nvPicPr>
          <p:cNvPr id="1773742482" name="Picture 20" descr="195,000+ Group Of People Icon Stock Illustrations, Royalty-Free Vector  Graphics &amp; Clip Art - iStock | Group of people icon vector, Diverse group  of people icon, Large group of people icon"/>
          <p:cNvPicPr>
            <a:picLocks noChangeAspect="1" noChangeArrowheads="1"/>
          </p:cNvPicPr>
          <p:nvPr/>
        </p:nvPicPr>
        <p:blipFill rotWithShape="1">
          <a:blip r:embed="rId12"/>
          <a:stretch/>
        </p:blipFill>
        <p:spPr bwMode="auto">
          <a:xfrm>
            <a:off x="6079105" y="2677152"/>
            <a:ext cx="552964" cy="552964"/>
          </a:xfrm>
          <a:prstGeom prst="rect">
            <a:avLst/>
          </a:prstGeom>
          <a:noFill/>
        </p:spPr>
      </p:pic>
      <p:pic>
        <p:nvPicPr>
          <p:cNvPr id="737085308" name="Picture 22" descr="Location Icon Vector Art, Icons, and Graphics for Free Download"/>
          <p:cNvPicPr>
            <a:picLocks noChangeAspect="1" noChangeArrowheads="1"/>
          </p:cNvPicPr>
          <p:nvPr/>
        </p:nvPicPr>
        <p:blipFill rotWithShape="1">
          <a:blip r:embed="rId13"/>
          <a:stretch/>
        </p:blipFill>
        <p:spPr bwMode="auto">
          <a:xfrm>
            <a:off x="6096084" y="3228705"/>
            <a:ext cx="573346" cy="573346"/>
          </a:xfrm>
          <a:prstGeom prst="rect">
            <a:avLst/>
          </a:prstGeom>
          <a:noFill/>
        </p:spPr>
      </p:pic>
      <p:pic>
        <p:nvPicPr>
          <p:cNvPr id="560326589" name="Picture 24" descr="Community - Free user icons"/>
          <p:cNvPicPr>
            <a:picLocks noChangeAspect="1" noChangeArrowheads="1"/>
          </p:cNvPicPr>
          <p:nvPr/>
        </p:nvPicPr>
        <p:blipFill rotWithShape="1">
          <a:blip r:embed="rId14"/>
          <a:stretch/>
        </p:blipFill>
        <p:spPr bwMode="auto">
          <a:xfrm>
            <a:off x="6081737" y="3952594"/>
            <a:ext cx="547701" cy="547701"/>
          </a:xfrm>
          <a:prstGeom prst="rect">
            <a:avLst/>
          </a:prstGeom>
          <a:noFill/>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70641335" name="Google Shape;226;p5"/>
          <p:cNvSpPr txBox="1"/>
          <p:nvPr/>
        </p:nvSpPr>
        <p:spPr bwMode="auto">
          <a:xfrm>
            <a:off x="376235" y="1361814"/>
            <a:ext cx="8111700" cy="409500"/>
          </a:xfrm>
          <a:prstGeom prst="rect">
            <a:avLst/>
          </a:prstGeom>
          <a:noFill/>
          <a:ln>
            <a:noFill/>
          </a:ln>
        </p:spPr>
        <p:txBody>
          <a:bodyPr spcFirstLastPara="1" wrap="square" lIns="68550" tIns="34275" rIns="68550" bIns="34275" anchor="ctr" anchorCtr="0">
            <a:noAutofit/>
          </a:bodyPr>
          <a:lstStyle/>
          <a:p>
            <a:pPr marL="0" marR="215265" lvl="0" indent="0" algn="just" rtl="0">
              <a:lnSpc>
                <a:spcPct val="114999"/>
              </a:lnSpc>
              <a:spcBef>
                <a:spcPts val="60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A Risk Category represents the specific risk arising from the interaction between </a:t>
            </a:r>
            <a:r>
              <a:rPr lang="en-GB" sz="1200" b="0" i="0" u="none" strike="noStrike" cap="none">
                <a:solidFill>
                  <a:srgbClr val="708792"/>
                </a:solidFill>
                <a:latin typeface="Trebuchet MS"/>
                <a:ea typeface="Trebuchet MS"/>
                <a:cs typeface="Trebuchet MS"/>
              </a:rPr>
              <a:t>an issue </a:t>
            </a:r>
            <a:r>
              <a:rPr sz="1200" b="0" i="0" u="none" strike="noStrike" cap="none">
                <a:solidFill>
                  <a:srgbClr val="708792"/>
                </a:solidFill>
                <a:latin typeface="Trebuchet MS"/>
                <a:ea typeface="Trebuchet MS"/>
                <a:cs typeface="Trebuchet MS"/>
              </a:rPr>
              <a:t>and an Exposed Element within a particular </a:t>
            </a:r>
            <a:r>
              <a:rPr lang="en-GB" sz="1200" b="0" i="0" u="none" strike="noStrike" cap="none">
                <a:solidFill>
                  <a:srgbClr val="708792"/>
                </a:solidFill>
                <a:latin typeface="Trebuchet MS"/>
                <a:ea typeface="Trebuchet MS"/>
                <a:cs typeface="Trebuchet MS"/>
              </a:rPr>
              <a:t>Building Component </a:t>
            </a:r>
            <a:r>
              <a:rPr sz="1200" b="0" i="0" u="none" strike="noStrike" cap="none">
                <a:solidFill>
                  <a:srgbClr val="708792"/>
                </a:solidFill>
                <a:latin typeface="Trebuchet MS"/>
                <a:ea typeface="Trebuchet MS"/>
                <a:cs typeface="Trebuchet MS"/>
              </a:rPr>
              <a:t>(Macro Category).</a:t>
            </a:r>
            <a:endParaRPr sz="1200" b="0" i="0" u="none" strike="noStrike" cap="none">
              <a:solidFill>
                <a:srgbClr val="708792"/>
              </a:solidFill>
              <a:latin typeface="Trebuchet MS"/>
              <a:ea typeface="Trebuchet MS"/>
              <a:cs typeface="Trebuchet MS"/>
            </a:endParaRPr>
          </a:p>
        </p:txBody>
      </p:sp>
      <p:sp>
        <p:nvSpPr>
          <p:cNvPr id="1234779044" name="Google Shape;227;p5"/>
          <p:cNvSpPr txBox="1"/>
          <p:nvPr/>
        </p:nvSpPr>
        <p:spPr bwMode="auto">
          <a:xfrm>
            <a:off x="402225" y="198240"/>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defRPr/>
            </a:pPr>
            <a:r>
              <a:rPr sz="2800" b="1" i="0" u="none" strike="noStrike" cap="none">
                <a:solidFill>
                  <a:srgbClr val="9ACA3C"/>
                </a:solidFill>
                <a:latin typeface="Trebuchet MS"/>
                <a:ea typeface="Trebuchet MS"/>
                <a:cs typeface="Trebuchet MS"/>
              </a:rPr>
              <a:t>Structure of R</a:t>
            </a:r>
            <a:r>
              <a:rPr lang="en-GB" sz="2800" b="1" i="0" u="none" strike="noStrike" cap="none">
                <a:solidFill>
                  <a:srgbClr val="9ACA3C"/>
                </a:solidFill>
                <a:latin typeface="Trebuchet MS"/>
                <a:ea typeface="Trebuchet MS"/>
                <a:cs typeface="Trebuchet MS"/>
              </a:rPr>
              <a:t>B</a:t>
            </a:r>
            <a:r>
              <a:rPr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4238137" name="Google Shape;228;p5"/>
          <p:cNvSpPr txBox="1"/>
          <p:nvPr/>
        </p:nvSpPr>
        <p:spPr bwMode="auto">
          <a:xfrm>
            <a:off x="402225" y="901239"/>
            <a:ext cx="2301000" cy="46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sz="1800" b="1" i="0" u="none" strike="noStrike" cap="none">
                <a:solidFill>
                  <a:srgbClr val="9ACA3C"/>
                </a:solidFill>
                <a:latin typeface="Trebuchet MS"/>
                <a:ea typeface="Trebuchet MS"/>
                <a:cs typeface="Trebuchet MS"/>
              </a:rPr>
              <a:t>Risk categories</a:t>
            </a:r>
            <a:endParaRPr sz="1800" b="1" i="0" u="none" strike="noStrike" cap="none">
              <a:solidFill>
                <a:srgbClr val="9ACA3C"/>
              </a:solidFill>
              <a:latin typeface="Trebuchet MS"/>
              <a:ea typeface="Trebuchet MS"/>
              <a:cs typeface="Trebuchet MS"/>
            </a:endParaRPr>
          </a:p>
        </p:txBody>
      </p:sp>
      <p:sp>
        <p:nvSpPr>
          <p:cNvPr id="762423647" name="Google Shape;229;p5"/>
          <p:cNvSpPr txBox="1"/>
          <p:nvPr/>
        </p:nvSpPr>
        <p:spPr bwMode="auto">
          <a:xfrm>
            <a:off x="402225" y="4075800"/>
            <a:ext cx="8111700" cy="815578"/>
          </a:xfrm>
          <a:prstGeom prst="rect">
            <a:avLst/>
          </a:prstGeom>
          <a:noFill/>
          <a:ln>
            <a:noFill/>
          </a:ln>
        </p:spPr>
        <p:txBody>
          <a:bodyPr spcFirstLastPara="1" wrap="square" lIns="91425" tIns="91425" rIns="91425" bIns="91425" anchor="t" anchorCtr="0">
            <a:spAutoFit/>
          </a:bodyPr>
          <a:lstStyle/>
          <a:p>
            <a:pPr marL="0" marR="215265" lvl="0" indent="0" algn="just" rtl="0">
              <a:spcBef>
                <a:spcPts val="600"/>
              </a:spcBef>
              <a:spcAft>
                <a:spcPts val="0"/>
              </a:spcAft>
              <a:buClr>
                <a:srgbClr val="000000"/>
              </a:buClr>
              <a:buSzPts val="1800"/>
              <a:buFont typeface="Arial"/>
              <a:buNone/>
              <a:defRPr/>
            </a:pPr>
            <a:r>
              <a:rPr sz="1200" b="0" i="0" u="none" strike="noStrike" cap="none">
                <a:solidFill>
                  <a:srgbClr val="708792"/>
                </a:solidFill>
                <a:latin typeface="Trebuchet MS"/>
                <a:ea typeface="Trebuchet MS"/>
                <a:cs typeface="Trebuchet MS"/>
              </a:rPr>
              <a:t>Risk Categories have been defined in the Central European version of the R</a:t>
            </a:r>
            <a:r>
              <a:rPr lang="en-GB" sz="1200" b="0" i="0" u="none" strike="noStrike" cap="none">
                <a:solidFill>
                  <a:srgbClr val="708792"/>
                </a:solidFill>
                <a:latin typeface="Trebuchet MS"/>
                <a:ea typeface="Trebuchet MS"/>
                <a:cs typeface="Trebuchet MS"/>
              </a:rPr>
              <a:t>B</a:t>
            </a:r>
            <a:r>
              <a:rPr sz="1200" b="0" i="0" u="none" strike="noStrike" cap="none">
                <a:solidFill>
                  <a:srgbClr val="708792"/>
                </a:solidFill>
                <a:latin typeface="Trebuchet MS"/>
                <a:ea typeface="Trebuchet MS"/>
                <a:cs typeface="Trebuchet MS"/>
              </a:rPr>
              <a:t>Tool. These categories cover all seven Issues addressed in the tool and span across the key Urban Sectors most relevant for neighbourhood-scale climate adaptation.</a:t>
            </a:r>
            <a:endParaRPr sz="1200" b="0" i="0" u="none" strike="noStrike" cap="none">
              <a:solidFill>
                <a:srgbClr val="708792"/>
              </a:solidFill>
              <a:latin typeface="Trebuchet MS"/>
              <a:ea typeface="Trebuchet MS"/>
              <a:cs typeface="Trebuchet MS"/>
            </a:endParaRPr>
          </a:p>
        </p:txBody>
      </p:sp>
      <p:sp>
        <p:nvSpPr>
          <p:cNvPr id="1655797087" name="Google Shape;230;p5"/>
          <p:cNvSpPr txBox="1"/>
          <p:nvPr/>
        </p:nvSpPr>
        <p:spPr bwMode="auto">
          <a:xfrm>
            <a:off x="455975" y="3070850"/>
            <a:ext cx="1784099" cy="686311"/>
          </a:xfrm>
          <a:prstGeom prst="rect">
            <a:avLst/>
          </a:prstGeom>
          <a:noFill/>
          <a:ln>
            <a:noFill/>
          </a:ln>
        </p:spPr>
        <p:txBody>
          <a:bodyPr spcFirstLastPara="1" wrap="square" lIns="91425" tIns="91425" rIns="91425" bIns="91425" anchor="t" anchorCtr="0">
            <a:spAutoFit/>
          </a:bodyPr>
          <a:lstStyle/>
          <a:p>
            <a:pPr marL="0" marR="215265" lvl="0" indent="0" algn="ctr" rtl="0">
              <a:lnSpc>
                <a:spcPct val="114999"/>
              </a:lnSpc>
              <a:spcBef>
                <a:spcPts val="600"/>
              </a:spcBef>
              <a:spcAft>
                <a:spcPts val="0"/>
              </a:spcAft>
              <a:buClr>
                <a:srgbClr val="000000"/>
              </a:buClr>
              <a:buSzPts val="1200"/>
              <a:buFont typeface="Arial"/>
              <a:buNone/>
              <a:defRPr/>
            </a:pPr>
            <a:r>
              <a:rPr lang="en-GB" sz="1200">
                <a:solidFill>
                  <a:srgbClr val="708792"/>
                </a:solidFill>
                <a:latin typeface="Trebuchet MS"/>
                <a:ea typeface="Trebuchet MS"/>
                <a:cs typeface="Trebuchet MS"/>
              </a:rPr>
              <a:t>Issue</a:t>
            </a:r>
            <a:r>
              <a:rPr sz="1200" b="0" i="0" u="none" strike="noStrike" cap="none">
                <a:solidFill>
                  <a:srgbClr val="708792"/>
                </a:solidFill>
                <a:latin typeface="Trebuchet MS"/>
                <a:ea typeface="Trebuchet MS"/>
                <a:cs typeface="Trebuchet MS"/>
              </a:rPr>
              <a:t>: </a:t>
            </a:r>
            <a:br>
              <a:rPr sz="1200" b="0" i="0" u="none" strike="noStrike" cap="none">
                <a:solidFill>
                  <a:srgbClr val="708792"/>
                </a:solidFill>
                <a:latin typeface="Trebuchet MS"/>
                <a:ea typeface="Trebuchet MS"/>
                <a:cs typeface="Trebuchet MS"/>
              </a:rPr>
            </a:br>
            <a:r>
              <a:rPr sz="1200" b="0" i="0" u="none" strike="noStrike" cap="none">
                <a:solidFill>
                  <a:srgbClr val="708792"/>
                </a:solidFill>
                <a:latin typeface="Trebuchet MS"/>
                <a:ea typeface="Trebuchet MS"/>
                <a:cs typeface="Trebuchet MS"/>
              </a:rPr>
              <a:t>Heavy precipitation</a:t>
            </a:r>
            <a:endParaRPr sz="1400" b="0" i="0" u="none" strike="noStrike" cap="none">
              <a:solidFill>
                <a:srgbClr val="000000"/>
              </a:solidFill>
              <a:latin typeface="Arial"/>
              <a:ea typeface="Arial"/>
              <a:cs typeface="Arial"/>
            </a:endParaRPr>
          </a:p>
        </p:txBody>
      </p:sp>
      <p:sp>
        <p:nvSpPr>
          <p:cNvPr id="70300058" name="Google Shape;231;p5"/>
          <p:cNvSpPr txBox="1"/>
          <p:nvPr/>
        </p:nvSpPr>
        <p:spPr bwMode="auto">
          <a:xfrm>
            <a:off x="5469962" y="3679000"/>
            <a:ext cx="1990386" cy="553968"/>
          </a:xfrm>
          <a:prstGeom prst="rect">
            <a:avLst/>
          </a:prstGeom>
          <a:noFill/>
          <a:ln>
            <a:noFill/>
          </a:ln>
        </p:spPr>
        <p:txBody>
          <a:bodyPr spcFirstLastPara="1" wrap="square" lIns="91425" tIns="91425" rIns="91425" bIns="91425" anchor="t" anchorCtr="0">
            <a:spAutoFit/>
          </a:bodyPr>
          <a:lstStyle/>
          <a:p>
            <a:pPr marL="0" marR="215265" lvl="0" indent="0" algn="ctr" rtl="0">
              <a:lnSpc>
                <a:spcPct val="100000"/>
              </a:lnSpc>
              <a:spcBef>
                <a:spcPts val="0"/>
              </a:spcBef>
              <a:spcAft>
                <a:spcPts val="0"/>
              </a:spcAft>
              <a:buClr>
                <a:srgbClr val="000000"/>
              </a:buClr>
              <a:buSzPts val="1200"/>
              <a:buFont typeface="Arial"/>
              <a:buNone/>
              <a:defRPr/>
            </a:pPr>
            <a:r>
              <a:rPr lang="en-GB" sz="1200" b="0" i="0" u="none" strike="noStrike" cap="none">
                <a:solidFill>
                  <a:srgbClr val="708792"/>
                </a:solidFill>
                <a:latin typeface="Trebuchet MS"/>
                <a:ea typeface="Trebuchet MS"/>
                <a:cs typeface="Trebuchet MS"/>
              </a:rPr>
              <a:t>Building Component: Facade</a:t>
            </a:r>
            <a:endParaRPr sz="1400" b="0" i="0" u="none" strike="noStrike" cap="none">
              <a:solidFill>
                <a:srgbClr val="000000"/>
              </a:solidFill>
              <a:latin typeface="Arial"/>
              <a:ea typeface="Arial"/>
              <a:cs typeface="Arial"/>
            </a:endParaRPr>
          </a:p>
        </p:txBody>
      </p:sp>
      <p:sp>
        <p:nvSpPr>
          <p:cNvPr id="1258905040" name="Google Shape;232;p5"/>
          <p:cNvSpPr txBox="1"/>
          <p:nvPr/>
        </p:nvSpPr>
        <p:spPr bwMode="auto">
          <a:xfrm>
            <a:off x="6466674" y="3070850"/>
            <a:ext cx="2393400" cy="686311"/>
          </a:xfrm>
          <a:prstGeom prst="rect">
            <a:avLst/>
          </a:prstGeom>
          <a:noFill/>
          <a:ln>
            <a:noFill/>
          </a:ln>
        </p:spPr>
        <p:txBody>
          <a:bodyPr spcFirstLastPara="1" wrap="square" lIns="91425" tIns="91425" rIns="91425" bIns="91425" anchor="t" anchorCtr="0">
            <a:spAutoFit/>
          </a:bodyPr>
          <a:lstStyle/>
          <a:p>
            <a:pPr marL="0" marR="215265" lvl="0" indent="0" algn="ctr" rtl="0">
              <a:lnSpc>
                <a:spcPct val="114999"/>
              </a:lnSpc>
              <a:spcBef>
                <a:spcPts val="600"/>
              </a:spcBef>
              <a:spcAft>
                <a:spcPts val="0"/>
              </a:spcAft>
              <a:buClr>
                <a:srgbClr val="000000"/>
              </a:buClr>
              <a:buSzPts val="1200"/>
              <a:buFont typeface="Arial"/>
              <a:buNone/>
              <a:defRPr/>
            </a:pPr>
            <a:r>
              <a:rPr sz="1200" b="0" i="0" u="none" strike="noStrike" cap="none">
                <a:solidFill>
                  <a:srgbClr val="708792"/>
                </a:solidFill>
                <a:latin typeface="Trebuchet MS"/>
                <a:ea typeface="Trebuchet MS"/>
                <a:cs typeface="Trebuchet MS"/>
              </a:rPr>
              <a:t>Exposed element:</a:t>
            </a:r>
            <a:r>
              <a:rPr lang="en-GB" sz="1200" b="0" i="0" u="none" strike="noStrike" cap="none">
                <a:solidFill>
                  <a:srgbClr val="708792"/>
                </a:solidFill>
                <a:latin typeface="Trebuchet MS"/>
                <a:ea typeface="Trebuchet MS"/>
                <a:cs typeface="Trebuchet MS"/>
              </a:rPr>
              <a:t>External Wall Systems</a:t>
            </a:r>
            <a:endParaRPr sz="1400" b="0" i="0" u="none" strike="noStrike" cap="none">
              <a:solidFill>
                <a:srgbClr val="000000"/>
              </a:solidFill>
              <a:latin typeface="Arial"/>
              <a:ea typeface="Arial"/>
              <a:cs typeface="Arial"/>
            </a:endParaRPr>
          </a:p>
        </p:txBody>
      </p:sp>
      <p:sp>
        <p:nvSpPr>
          <p:cNvPr id="2055540752" name="Google Shape;233;p5"/>
          <p:cNvSpPr txBox="1"/>
          <p:nvPr/>
        </p:nvSpPr>
        <p:spPr bwMode="auto">
          <a:xfrm>
            <a:off x="3487800" y="2174700"/>
            <a:ext cx="2168400" cy="975621"/>
          </a:xfrm>
          <a:prstGeom prst="rect">
            <a:avLst/>
          </a:prstGeom>
          <a:noFill/>
          <a:ln w="9525" cap="flat" cmpd="sng">
            <a:solidFill>
              <a:srgbClr val="9ACA3C"/>
            </a:solidFill>
            <a:prstDash val="solid"/>
            <a:round/>
            <a:headEnd type="none" w="sm" len="sm"/>
            <a:tailEnd type="none" w="sm" len="sm"/>
          </a:ln>
        </p:spPr>
        <p:txBody>
          <a:bodyPr spcFirstLastPara="1" wrap="square" lIns="91425" tIns="91425" rIns="91425" bIns="91425" anchor="t" anchorCtr="0">
            <a:spAutoFit/>
          </a:bodyPr>
          <a:lstStyle/>
          <a:p>
            <a:pPr marR="215265" algn="ctr">
              <a:lnSpc>
                <a:spcPct val="114999"/>
              </a:lnSpc>
              <a:spcBef>
                <a:spcPts val="600"/>
              </a:spcBef>
              <a:buSzPts val="1200"/>
              <a:defRPr/>
            </a:pPr>
            <a:r>
              <a:rPr sz="1100" b="1" i="0" u="none" strike="noStrike" cap="none">
                <a:solidFill>
                  <a:srgbClr val="9ACA3C"/>
                </a:solidFill>
                <a:latin typeface="Trebuchet MS"/>
                <a:ea typeface="Trebuchet MS"/>
                <a:cs typeface="Trebuchet MS"/>
              </a:rPr>
              <a:t>Category:</a:t>
            </a:r>
            <a:r>
              <a:rPr sz="1100" b="0" i="0" u="none" strike="noStrike" cap="none">
                <a:solidFill>
                  <a:srgbClr val="708792"/>
                </a:solidFill>
                <a:latin typeface="Trebuchet MS"/>
                <a:ea typeface="Trebuchet MS"/>
                <a:cs typeface="Trebuchet MS"/>
              </a:rPr>
              <a:t> A4.2</a:t>
            </a:r>
            <a:r>
              <a:rPr lang="en-GB" sz="1200">
                <a:solidFill>
                  <a:srgbClr val="708792"/>
                </a:solidFill>
                <a:latin typeface="Trebuchet MS"/>
                <a:ea typeface="Trebuchet MS"/>
                <a:cs typeface="Trebuchet MS"/>
              </a:rPr>
              <a:t>Damage risk for facade openings</a:t>
            </a:r>
            <a:endParaRPr/>
          </a:p>
          <a:p>
            <a:pPr marL="0" marR="215265" lvl="0" indent="0" algn="ctr" rtl="0">
              <a:lnSpc>
                <a:spcPct val="114999"/>
              </a:lnSpc>
              <a:spcBef>
                <a:spcPts val="600"/>
              </a:spcBef>
              <a:spcAft>
                <a:spcPts val="0"/>
              </a:spcAft>
              <a:buClr>
                <a:srgbClr val="000000"/>
              </a:buClr>
              <a:buSzPts val="1200"/>
              <a:buFont typeface="Arial"/>
              <a:buNone/>
              <a:defRPr/>
            </a:pPr>
            <a:endParaRPr sz="1200" b="0" i="0" u="none" strike="noStrike" cap="none">
              <a:solidFill>
                <a:srgbClr val="000000"/>
              </a:solidFill>
              <a:latin typeface="Arial"/>
              <a:ea typeface="Arial"/>
              <a:cs typeface="Arial"/>
            </a:endParaRPr>
          </a:p>
        </p:txBody>
      </p:sp>
      <p:cxnSp>
        <p:nvCxnSpPr>
          <p:cNvPr id="1409093902" name="Google Shape;234;p5"/>
          <p:cNvCxnSpPr>
            <a:stCxn id="1655797087" idx="3"/>
            <a:endCxn id="1258905040" idx="1"/>
          </p:cNvCxnSpPr>
          <p:nvPr/>
        </p:nvCxnSpPr>
        <p:spPr bwMode="auto">
          <a:xfrm>
            <a:off x="2240075" y="3414006"/>
            <a:ext cx="4226600" cy="12700"/>
          </a:xfrm>
          <a:prstGeom prst="curvedConnector3">
            <a:avLst>
              <a:gd name="adj1" fmla="val 50000"/>
            </a:avLst>
          </a:prstGeom>
          <a:noFill/>
          <a:ln w="9525" cap="flat" cmpd="sng">
            <a:solidFill>
              <a:srgbClr val="9ACA3C"/>
            </a:solidFill>
            <a:prstDash val="solid"/>
            <a:round/>
            <a:headEnd type="stealth" w="med" len="med"/>
            <a:tailEnd type="stealth" w="med" len="med"/>
          </a:ln>
        </p:spPr>
      </p:cxnSp>
      <p:sp>
        <p:nvSpPr>
          <p:cNvPr id="518857857" name="Google Shape;235;p5"/>
          <p:cNvSpPr txBox="1"/>
          <p:nvPr/>
        </p:nvSpPr>
        <p:spPr bwMode="auto">
          <a:xfrm>
            <a:off x="3095699" y="3281700"/>
            <a:ext cx="2952600" cy="369300"/>
          </a:xfrm>
          <a:prstGeom prst="rect">
            <a:avLst/>
          </a:prstGeom>
          <a:noFill/>
          <a:ln>
            <a:noFill/>
          </a:ln>
        </p:spPr>
        <p:txBody>
          <a:bodyPr spcFirstLastPara="1" wrap="square" lIns="91425" tIns="91425" rIns="91425" bIns="91425" anchor="t" anchorCtr="0">
            <a:spAutoFit/>
          </a:bodyPr>
          <a:lstStyle/>
          <a:p>
            <a:pPr marL="0" marR="215265" lvl="0" indent="0" algn="ctr" rtl="0">
              <a:lnSpc>
                <a:spcPct val="100000"/>
              </a:lnSpc>
              <a:spcBef>
                <a:spcPts val="0"/>
              </a:spcBef>
              <a:spcAft>
                <a:spcPts val="0"/>
              </a:spcAft>
              <a:buClr>
                <a:srgbClr val="000000"/>
              </a:buClr>
              <a:buSzPts val="1200"/>
              <a:buFont typeface="Arial"/>
              <a:buNone/>
              <a:defRPr/>
            </a:pPr>
            <a:r>
              <a:rPr sz="1200" b="0" i="0" u="none" strike="noStrike" cap="none">
                <a:solidFill>
                  <a:srgbClr val="9ACA3C"/>
                </a:solidFill>
                <a:latin typeface="Trebuchet MS"/>
                <a:ea typeface="Trebuchet MS"/>
                <a:cs typeface="Trebuchet MS"/>
              </a:rPr>
              <a:t>Represents the interaction between</a:t>
            </a:r>
            <a:endParaRPr sz="1400" b="0" i="0" u="none" strike="noStrike" cap="none">
              <a:solidFill>
                <a:srgbClr val="9ACA3C"/>
              </a:solidFill>
              <a:latin typeface="Arial"/>
              <a:ea typeface="Arial"/>
              <a:cs typeface="Arial"/>
            </a:endParaRPr>
          </a:p>
        </p:txBody>
      </p:sp>
      <p:cxnSp>
        <p:nvCxnSpPr>
          <p:cNvPr id="1620991565" name="Google Shape;236;p5"/>
          <p:cNvCxnSpPr>
            <a:stCxn id="2055540752" idx="2"/>
            <a:endCxn id="518857857" idx="0"/>
          </p:cNvCxnSpPr>
          <p:nvPr/>
        </p:nvCxnSpPr>
        <p:spPr bwMode="auto">
          <a:xfrm>
            <a:off x="4572000" y="3150321"/>
            <a:ext cx="0" cy="131379"/>
          </a:xfrm>
          <a:prstGeom prst="straightConnector1">
            <a:avLst/>
          </a:prstGeom>
          <a:noFill/>
          <a:ln w="9525" cap="flat" cmpd="sng">
            <a:solidFill>
              <a:srgbClr val="9ACA3C"/>
            </a:solidFill>
            <a:prstDash val="solid"/>
            <a:round/>
            <a:headEnd type="none" w="sm" len="sm"/>
            <a:tailEnd type="stealth" w="med" len="med"/>
          </a:ln>
        </p:spPr>
      </p:cxnSp>
      <p:sp>
        <p:nvSpPr>
          <p:cNvPr id="879838914" name="Google Shape;237;p5"/>
          <p:cNvSpPr txBox="1"/>
          <p:nvPr/>
        </p:nvSpPr>
        <p:spPr bwMode="auto">
          <a:xfrm>
            <a:off x="3714300" y="3755200"/>
            <a:ext cx="1715400" cy="369300"/>
          </a:xfrm>
          <a:prstGeom prst="rect">
            <a:avLst/>
          </a:prstGeom>
          <a:noFill/>
          <a:ln>
            <a:noFill/>
          </a:ln>
        </p:spPr>
        <p:txBody>
          <a:bodyPr spcFirstLastPara="1" wrap="square" lIns="91425" tIns="91425" rIns="91425" bIns="91425" anchor="t" anchorCtr="0">
            <a:spAutoFit/>
          </a:bodyPr>
          <a:lstStyle/>
          <a:p>
            <a:pPr marL="0" marR="215265" lvl="0" indent="0" algn="l" rtl="0">
              <a:lnSpc>
                <a:spcPct val="100000"/>
              </a:lnSpc>
              <a:spcBef>
                <a:spcPts val="0"/>
              </a:spcBef>
              <a:spcAft>
                <a:spcPts val="0"/>
              </a:spcAft>
              <a:buClr>
                <a:srgbClr val="000000"/>
              </a:buClr>
              <a:buSzPts val="1200"/>
              <a:buFont typeface="Arial"/>
              <a:buNone/>
              <a:defRPr/>
            </a:pPr>
            <a:r>
              <a:rPr sz="1200" b="0" i="0" u="none" strike="noStrike" cap="none">
                <a:solidFill>
                  <a:srgbClr val="9ACA3C"/>
                </a:solidFill>
                <a:latin typeface="Trebuchet MS"/>
                <a:ea typeface="Trebuchet MS"/>
                <a:cs typeface="Trebuchet MS"/>
              </a:rPr>
              <a:t>within a particular</a:t>
            </a:r>
            <a:endParaRPr sz="1400" b="0" i="0" u="none" strike="noStrike" cap="none">
              <a:solidFill>
                <a:srgbClr val="9ACA3C"/>
              </a:solidFill>
              <a:latin typeface="Arial"/>
              <a:ea typeface="Arial"/>
              <a:cs typeface="Arial"/>
            </a:endParaRPr>
          </a:p>
        </p:txBody>
      </p:sp>
      <p:cxnSp>
        <p:nvCxnSpPr>
          <p:cNvPr id="857697725" name="Google Shape;238;p5"/>
          <p:cNvCxnSpPr/>
          <p:nvPr/>
        </p:nvCxnSpPr>
        <p:spPr bwMode="auto">
          <a:xfrm>
            <a:off x="4572000" y="3533788"/>
            <a:ext cx="0" cy="312900"/>
          </a:xfrm>
          <a:prstGeom prst="straightConnector1">
            <a:avLst/>
          </a:prstGeom>
          <a:noFill/>
          <a:ln w="9525" cap="flat" cmpd="sng">
            <a:solidFill>
              <a:srgbClr val="9ACA3C"/>
            </a:solidFill>
            <a:prstDash val="solid"/>
            <a:round/>
            <a:headEnd type="none" w="sm" len="sm"/>
            <a:tailEnd type="stealth" w="med" len="med"/>
          </a:ln>
        </p:spPr>
      </p:cxnSp>
      <p:cxnSp>
        <p:nvCxnSpPr>
          <p:cNvPr id="2063547378" name="Google Shape;239;p5"/>
          <p:cNvCxnSpPr/>
          <p:nvPr/>
        </p:nvCxnSpPr>
        <p:spPr bwMode="auto">
          <a:xfrm>
            <a:off x="5133075" y="3966950"/>
            <a:ext cx="432600" cy="0"/>
          </a:xfrm>
          <a:prstGeom prst="straightConnector1">
            <a:avLst/>
          </a:prstGeom>
          <a:noFill/>
          <a:ln w="9525" cap="flat" cmpd="sng">
            <a:solidFill>
              <a:srgbClr val="9ACA3C"/>
            </a:solidFill>
            <a:prstDash val="solid"/>
            <a:round/>
            <a:headEnd type="none" w="sm" len="sm"/>
            <a:tailEnd type="stealth" w="med" len="med"/>
          </a:ln>
        </p:spPr>
      </p:cxnSp>
      <p:grpSp>
        <p:nvGrpSpPr>
          <p:cNvPr id="1722123" name="Google Shape;240;p5"/>
          <p:cNvGrpSpPr/>
          <p:nvPr/>
        </p:nvGrpSpPr>
        <p:grpSpPr bwMode="auto">
          <a:xfrm>
            <a:off x="8305799" y="4495700"/>
            <a:ext cx="838201" cy="594981"/>
            <a:chOff x="6739053" y="4087216"/>
            <a:chExt cx="838201" cy="594981"/>
          </a:xfrm>
        </p:grpSpPr>
        <p:sp>
          <p:nvSpPr>
            <p:cNvPr id="241" name="Google Shape;241;p5"/>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defRPr/>
              </a:pPr>
              <a:endParaRPr sz="1400" b="0" i="0" u="none" strike="noStrike" cap="none">
                <a:solidFill>
                  <a:schemeClr val="lt1"/>
                </a:solidFill>
                <a:latin typeface="Arial"/>
                <a:ea typeface="Arial"/>
                <a:cs typeface="Arial"/>
              </a:endParaRPr>
            </a:p>
          </p:txBody>
        </p:sp>
        <p:cxnSp>
          <p:nvCxnSpPr>
            <p:cNvPr id="242" name="Google Shape;242;p5"/>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43" name="Google Shape;243;p5"/>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defRPr/>
              </a:pPr>
              <a:endParaRPr sz="1400" b="0" i="0" u="none" strike="noStrike" cap="none">
                <a:solidFill>
                  <a:schemeClr val="lt1"/>
                </a:solidFill>
                <a:latin typeface="Arial"/>
                <a:ea typeface="Arial"/>
                <a:cs typeface="Arial"/>
              </a:endParaRPr>
            </a:p>
          </p:txBody>
        </p:sp>
      </p:grpSp>
      <p:sp>
        <p:nvSpPr>
          <p:cNvPr id="1662849836" name="Google Shape;244;p5"/>
          <p:cNvSpPr txBox="1"/>
          <p:nvPr/>
        </p:nvSpPr>
        <p:spPr bwMode="auto">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sz="1400" b="0" i="0" u="none" strike="noStrike" cap="none">
                <a:solidFill>
                  <a:schemeClr val="lt1"/>
                </a:solidFill>
                <a:latin typeface="Arial"/>
                <a:ea typeface="Arial"/>
                <a:cs typeface="Arial"/>
              </a:rPr>
              <a:t>5</a:t>
            </a:r>
            <a:endParaRPr sz="1400" b="0" i="0" u="none" strike="noStrike" cap="none">
              <a:solidFill>
                <a:schemeClr val="lt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94733262" name="Google Shape;135;p2"/>
          <p:cNvSpPr txBox="1">
            <a:spLocks noGrp="1"/>
          </p:cNvSpPr>
          <p:nvPr>
            <p:ph type="title"/>
          </p:nvPr>
        </p:nvSpPr>
        <p:spPr bwMode="auto">
          <a:xfrm>
            <a:off x="613295" y="244295"/>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chemeClr val="accent4"/>
                </a:solidFill>
              </a:rPr>
              <a:t>Structure of the Tool</a:t>
            </a:r>
            <a:endParaRPr>
              <a:solidFill>
                <a:schemeClr val="accent4"/>
              </a:solidFill>
            </a:endParaRPr>
          </a:p>
        </p:txBody>
      </p:sp>
      <p:sp>
        <p:nvSpPr>
          <p:cNvPr id="1757644051" name="CuadroTexto 11"/>
          <p:cNvSpPr txBox="1"/>
          <p:nvPr/>
        </p:nvSpPr>
        <p:spPr bwMode="auto">
          <a:xfrm>
            <a:off x="1084572" y="1285136"/>
            <a:ext cx="1821600" cy="476071"/>
          </a:xfrm>
          <a:prstGeom prst="ellipse">
            <a:avLst/>
          </a:prstGeom>
          <a:noFill/>
        </p:spPr>
        <p:txBody>
          <a:bodyPr wrap="square" rtlCol="0">
            <a:spAutoFit/>
          </a:bodyPr>
          <a:lstStyle/>
          <a:p>
            <a:pPr>
              <a:defRPr/>
            </a:pPr>
            <a:r>
              <a:rPr lang="en-GB" sz="1600" b="1">
                <a:solidFill>
                  <a:schemeClr val="bg1"/>
                </a:solidFill>
                <a:latin typeface="Trebuchet MS"/>
              </a:rPr>
              <a:t>Hazard</a:t>
            </a:r>
            <a:endParaRPr/>
          </a:p>
        </p:txBody>
      </p:sp>
      <p:pic>
        <p:nvPicPr>
          <p:cNvPr id="1093884213" name="Immagine 1"/>
          <p:cNvPicPr/>
          <p:nvPr/>
        </p:nvPicPr>
        <p:blipFill rotWithShape="1">
          <a:blip r:embed="rId3">
            <a:extLst>
              <a:ext uri="{96DAC541-7B7A-43D3-8B79-37D633B846F1}">
                <asvg:svgBlip xmlns:asvg="http://schemas.microsoft.com/office/drawing/2016/SVG/main" r:embed="rId4"/>
              </a:ext>
            </a:extLst>
          </a:blip>
          <a:stretch/>
        </p:blipFill>
        <p:spPr bwMode="auto">
          <a:xfrm>
            <a:off x="807695" y="919295"/>
            <a:ext cx="2410160" cy="3844032"/>
          </a:xfrm>
          <a:prstGeom prst="rect">
            <a:avLst/>
          </a:prstGeom>
          <a:noFill/>
          <a:ln>
            <a:noFill/>
          </a:ln>
        </p:spPr>
      </p:pic>
      <p:pic>
        <p:nvPicPr>
          <p:cNvPr id="192978768" name="Immagine 26"/>
          <p:cNvPicPr/>
          <p:nvPr/>
        </p:nvPicPr>
        <p:blipFill rotWithShape="1">
          <a:blip r:embed="rId5"/>
          <a:stretch/>
        </p:blipFill>
        <p:spPr bwMode="auto">
          <a:xfrm>
            <a:off x="3372564" y="919295"/>
            <a:ext cx="2184273" cy="3844032"/>
          </a:xfrm>
          <a:prstGeom prst="rect">
            <a:avLst/>
          </a:prstGeom>
          <a:noFill/>
        </p:spPr>
      </p:pic>
      <p:pic>
        <p:nvPicPr>
          <p:cNvPr id="791297164" name="Immagine 27"/>
          <p:cNvPicPr/>
          <p:nvPr/>
        </p:nvPicPr>
        <p:blipFill rotWithShape="1">
          <a:blip r:embed="rId6"/>
          <a:stretch/>
        </p:blipFill>
        <p:spPr bwMode="auto">
          <a:xfrm>
            <a:off x="5711546" y="919295"/>
            <a:ext cx="2184273" cy="2309102"/>
          </a:xfrm>
          <a:prstGeom prst="rect">
            <a:avLst/>
          </a:prstGeom>
          <a:noFill/>
        </p:spPr>
      </p:pic>
      <p:pic>
        <p:nvPicPr>
          <p:cNvPr id="1284677312" name="Immagine 28"/>
          <p:cNvPicPr/>
          <p:nvPr/>
        </p:nvPicPr>
        <p:blipFill rotWithShape="1">
          <a:blip r:embed="rId7"/>
          <a:stretch/>
        </p:blipFill>
        <p:spPr bwMode="auto">
          <a:xfrm>
            <a:off x="5711546" y="3486293"/>
            <a:ext cx="2184273" cy="1069002"/>
          </a:xfrm>
          <a:prstGeom prst="rect">
            <a:avLst/>
          </a:prstGeom>
          <a:noFill/>
        </p:spPr>
      </p:pic>
      <p:sp>
        <p:nvSpPr>
          <p:cNvPr id="1922336342"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00596758" name="Google Shape;135;p2"/>
          <p:cNvSpPr txBox="1">
            <a:spLocks noGrp="1"/>
          </p:cNvSpPr>
          <p:nvPr>
            <p:ph type="title"/>
          </p:nvPr>
        </p:nvSpPr>
        <p:spPr bwMode="auto">
          <a:xfrm>
            <a:off x="613295" y="244295"/>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chemeClr val="accent4"/>
                </a:solidFill>
              </a:rPr>
              <a:t>Structure of the Tool</a:t>
            </a:r>
            <a:endParaRPr>
              <a:solidFill>
                <a:schemeClr val="accent4"/>
              </a:solidFill>
            </a:endParaRPr>
          </a:p>
        </p:txBody>
      </p:sp>
      <p:sp>
        <p:nvSpPr>
          <p:cNvPr id="1113697755" name="CuadroTexto 11"/>
          <p:cNvSpPr txBox="1"/>
          <p:nvPr/>
        </p:nvSpPr>
        <p:spPr bwMode="auto">
          <a:xfrm>
            <a:off x="1084572" y="1285136"/>
            <a:ext cx="1821600" cy="476071"/>
          </a:xfrm>
          <a:prstGeom prst="ellipse">
            <a:avLst/>
          </a:prstGeom>
          <a:noFill/>
        </p:spPr>
        <p:txBody>
          <a:bodyPr wrap="square" rtlCol="0">
            <a:spAutoFit/>
          </a:bodyPr>
          <a:lstStyle/>
          <a:p>
            <a:pPr>
              <a:defRPr/>
            </a:pPr>
            <a:r>
              <a:rPr lang="en-GB" sz="1600" b="1">
                <a:solidFill>
                  <a:schemeClr val="bg1"/>
                </a:solidFill>
                <a:latin typeface="Trebuchet MS"/>
              </a:rPr>
              <a:t>Hazard</a:t>
            </a:r>
            <a:endParaRPr/>
          </a:p>
        </p:txBody>
      </p:sp>
      <p:pic>
        <p:nvPicPr>
          <p:cNvPr id="445577378" name="Immagine 29"/>
          <p:cNvPicPr/>
          <p:nvPr/>
        </p:nvPicPr>
        <p:blipFill rotWithShape="1">
          <a:blip r:embed="rId3"/>
          <a:stretch/>
        </p:blipFill>
        <p:spPr bwMode="auto">
          <a:xfrm>
            <a:off x="683414" y="1285136"/>
            <a:ext cx="2491786" cy="2940439"/>
          </a:xfrm>
          <a:prstGeom prst="rect">
            <a:avLst/>
          </a:prstGeom>
          <a:noFill/>
        </p:spPr>
      </p:pic>
      <p:pic>
        <p:nvPicPr>
          <p:cNvPr id="1029965745" name="Immagine 9"/>
          <p:cNvPicPr/>
          <p:nvPr/>
        </p:nvPicPr>
        <p:blipFill rotWithShape="1">
          <a:blip r:embed="rId4">
            <a:extLst>
              <a:ext uri="{96DAC541-7B7A-43D3-8B79-37D633B846F1}">
                <asvg:svgBlip xmlns:asvg="http://schemas.microsoft.com/office/drawing/2016/SVG/main" r:embed="rId5"/>
              </a:ext>
            </a:extLst>
          </a:blip>
          <a:stretch/>
        </p:blipFill>
        <p:spPr bwMode="auto">
          <a:xfrm>
            <a:off x="3307330" y="1285136"/>
            <a:ext cx="2592319" cy="2940439"/>
          </a:xfrm>
          <a:prstGeom prst="rect">
            <a:avLst/>
          </a:prstGeom>
          <a:noFill/>
          <a:ln>
            <a:noFill/>
          </a:ln>
        </p:spPr>
      </p:pic>
      <p:pic>
        <p:nvPicPr>
          <p:cNvPr id="1919743236" name="Immagine 30"/>
          <p:cNvPicPr/>
          <p:nvPr/>
        </p:nvPicPr>
        <p:blipFill rotWithShape="1">
          <a:blip r:embed="rId6"/>
          <a:stretch/>
        </p:blipFill>
        <p:spPr bwMode="auto">
          <a:xfrm>
            <a:off x="6031780" y="1285136"/>
            <a:ext cx="2491786" cy="868691"/>
          </a:xfrm>
          <a:prstGeom prst="rect">
            <a:avLst/>
          </a:prstGeom>
          <a:noFill/>
        </p:spPr>
      </p:pic>
      <p:sp>
        <p:nvSpPr>
          <p:cNvPr id="808856966"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84883957" name="Google Shape;135;p2"/>
          <p:cNvSpPr txBox="1">
            <a:spLocks noGrp="1"/>
          </p:cNvSpPr>
          <p:nvPr>
            <p:ph type="title"/>
          </p:nvPr>
        </p:nvSpPr>
        <p:spPr bwMode="auto">
          <a:xfrm>
            <a:off x="554400" y="302145"/>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chemeClr val="accent4"/>
                </a:solidFill>
              </a:rPr>
              <a:t>Criteria and Indicators</a:t>
            </a:r>
            <a:endParaRPr>
              <a:solidFill>
                <a:schemeClr val="accent4"/>
              </a:solidFill>
            </a:endParaRPr>
          </a:p>
        </p:txBody>
      </p:sp>
      <p:sp>
        <p:nvSpPr>
          <p:cNvPr id="930852624" name="CuadroTexto 1"/>
          <p:cNvSpPr txBox="1"/>
          <p:nvPr/>
        </p:nvSpPr>
        <p:spPr bwMode="auto">
          <a:xfrm>
            <a:off x="554400" y="1503049"/>
            <a:ext cx="5737543" cy="2492990"/>
          </a:xfrm>
          <a:prstGeom prst="rect">
            <a:avLst/>
          </a:prstGeom>
          <a:noFill/>
        </p:spPr>
        <p:txBody>
          <a:bodyPr wrap="square" rtlCol="0">
            <a:spAutoFit/>
          </a:bodyPr>
          <a:lstStyle/>
          <a:p>
            <a:pPr algn="just">
              <a:defRPr/>
            </a:pPr>
            <a:r>
              <a:rPr lang="en-GB" sz="1200">
                <a:solidFill>
                  <a:schemeClr val="tx2"/>
                </a:solidFill>
                <a:latin typeface="Trebuchet MS"/>
              </a:rPr>
              <a:t>As for </a:t>
            </a:r>
            <a:r>
              <a:rPr lang="en-GB" sz="1200">
                <a:solidFill>
                  <a:schemeClr val="tx2"/>
                </a:solidFill>
                <a:latin typeface="Trebuchet MS"/>
              </a:rPr>
              <a:t>RNTool</a:t>
            </a:r>
            <a:r>
              <a:rPr lang="en-GB" sz="1200">
                <a:solidFill>
                  <a:schemeClr val="tx2"/>
                </a:solidFill>
                <a:latin typeface="Trebuchet MS"/>
              </a:rPr>
              <a:t>, each Risk Category in </a:t>
            </a:r>
            <a:r>
              <a:rPr lang="en-GB" sz="1200">
                <a:solidFill>
                  <a:schemeClr val="tx2"/>
                </a:solidFill>
                <a:latin typeface="Trebuchet MS"/>
              </a:rPr>
              <a:t>RBTool</a:t>
            </a:r>
            <a:r>
              <a:rPr lang="en-GB" sz="1200">
                <a:solidFill>
                  <a:schemeClr val="tx2"/>
                </a:solidFill>
                <a:latin typeface="Trebuchet MS"/>
              </a:rPr>
              <a:t> is assessed through a structured set of vulnerability, exposure and hazard criteria, which are operationalised via indicators.</a:t>
            </a:r>
            <a:endParaRPr/>
          </a:p>
          <a:p>
            <a:pPr algn="just">
              <a:defRPr/>
            </a:pPr>
            <a:r>
              <a:rPr lang="en-GB" sz="1200">
                <a:solidFill>
                  <a:schemeClr val="tx2"/>
                </a:solidFill>
                <a:latin typeface="Trebuchet MS"/>
              </a:rPr>
              <a:t>Each indicator is documented with:</a:t>
            </a:r>
            <a:endParaRPr/>
          </a:p>
          <a:p>
            <a:pPr algn="just">
              <a:defRPr/>
            </a:pPr>
            <a:r>
              <a:rPr lang="en-GB" sz="1200">
                <a:solidFill>
                  <a:schemeClr val="tx2"/>
                </a:solidFill>
                <a:latin typeface="Trebuchet MS"/>
              </a:rPr>
              <a:t>-a description and unit of measure (if applicable)</a:t>
            </a:r>
            <a:endParaRPr/>
          </a:p>
          <a:p>
            <a:pPr algn="just">
              <a:defRPr/>
            </a:pPr>
            <a:r>
              <a:rPr lang="en-GB" sz="1200">
                <a:solidFill>
                  <a:schemeClr val="tx2"/>
                </a:solidFill>
                <a:latin typeface="Trebuchet MS"/>
              </a:rPr>
              <a:t>-performance direction (Higher is Better, Lower is Better, or Qualitative)</a:t>
            </a:r>
            <a:endParaRPr/>
          </a:p>
          <a:p>
            <a:pPr algn="just">
              <a:defRPr/>
            </a:pPr>
            <a:r>
              <a:rPr lang="en-GB" sz="1200">
                <a:solidFill>
                  <a:schemeClr val="tx2"/>
                </a:solidFill>
                <a:latin typeface="Trebuchet MS"/>
              </a:rPr>
              <a:t>-benchmarks:</a:t>
            </a:r>
            <a:endParaRPr/>
          </a:p>
          <a:p>
            <a:pPr algn="just">
              <a:defRPr/>
            </a:pPr>
            <a:r>
              <a:rPr lang="en-GB" sz="1200">
                <a:solidFill>
                  <a:schemeClr val="tx2"/>
                </a:solidFill>
                <a:latin typeface="Trebuchet MS"/>
              </a:rPr>
              <a:t>    -value 0 = optimal condition (score = 0)</a:t>
            </a:r>
            <a:endParaRPr/>
          </a:p>
          <a:p>
            <a:pPr algn="just">
              <a:defRPr/>
            </a:pPr>
            <a:r>
              <a:rPr lang="en-GB" sz="1200">
                <a:solidFill>
                  <a:schemeClr val="tx2"/>
                </a:solidFill>
                <a:latin typeface="Trebuchet MS"/>
              </a:rPr>
              <a:t>    -value 1 = critical condition (score = 1)</a:t>
            </a:r>
            <a:endParaRPr/>
          </a:p>
          <a:p>
            <a:pPr algn="just">
              <a:defRPr/>
            </a:pPr>
            <a:r>
              <a:rPr lang="en-GB" sz="1200">
                <a:solidFill>
                  <a:schemeClr val="tx2"/>
                </a:solidFill>
                <a:latin typeface="Trebuchet MS"/>
              </a:rPr>
              <a:t>-assessment method</a:t>
            </a:r>
            <a:endParaRPr/>
          </a:p>
          <a:p>
            <a:pPr algn="just">
              <a:defRPr/>
            </a:pPr>
            <a:r>
              <a:rPr lang="en-GB" sz="1200">
                <a:solidFill>
                  <a:schemeClr val="tx2"/>
                </a:solidFill>
                <a:latin typeface="Trebuchet MS"/>
              </a:rPr>
              <a:t>-data sources</a:t>
            </a:r>
            <a:endParaRPr/>
          </a:p>
          <a:p>
            <a:pPr algn="just">
              <a:defRPr/>
            </a:pPr>
            <a:r>
              <a:rPr lang="en-GB" sz="1200">
                <a:solidFill>
                  <a:schemeClr val="tx2"/>
                </a:solidFill>
                <a:latin typeface="Trebuchet MS"/>
              </a:rPr>
              <a:t>-references</a:t>
            </a:r>
            <a:endParaRPr/>
          </a:p>
          <a:p>
            <a:pPr algn="just">
              <a:defRPr/>
            </a:pPr>
            <a:endParaRPr lang="en-GB" sz="1200">
              <a:solidFill>
                <a:schemeClr val="tx2"/>
              </a:solidFill>
              <a:latin typeface="Trebuchet MS"/>
            </a:endParaRPr>
          </a:p>
        </p:txBody>
      </p:sp>
      <p:pic>
        <p:nvPicPr>
          <p:cNvPr id="1340319062" name="Picture 2" descr="207,700+ Indicator Stock Photos, Pictures &amp; Royalty-Free Images - iStock |  Car indicator, Indicator icon, Performance indicator"/>
          <p:cNvPicPr>
            <a:picLocks noChangeAspect="1" noChangeArrowheads="1"/>
          </p:cNvPicPr>
          <p:nvPr/>
        </p:nvPicPr>
        <p:blipFill rotWithShape="1">
          <a:blip r:embed="rId3"/>
          <a:stretch/>
        </p:blipFill>
        <p:spPr bwMode="auto">
          <a:xfrm>
            <a:off x="5837303" y="1909210"/>
            <a:ext cx="2492990" cy="2492990"/>
          </a:xfrm>
          <a:prstGeom prst="rect">
            <a:avLst/>
          </a:prstGeom>
          <a:noFill/>
        </p:spPr>
      </p:pic>
      <p:sp>
        <p:nvSpPr>
          <p:cNvPr id="1471748906"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402438827" name="Google Shape;220;p13"/>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8401370" name="Google Shape;135;p2"/>
          <p:cNvSpPr txBox="1">
            <a:spLocks noGrp="1"/>
          </p:cNvSpPr>
          <p:nvPr>
            <p:ph type="title"/>
          </p:nvPr>
        </p:nvSpPr>
        <p:spPr bwMode="auto">
          <a:xfrm>
            <a:off x="554400" y="302145"/>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chemeClr val="accent4"/>
                </a:solidFill>
              </a:rPr>
              <a:t>Exposure Criteria</a:t>
            </a:r>
            <a:endParaRPr>
              <a:solidFill>
                <a:schemeClr val="accent4"/>
              </a:solidFill>
            </a:endParaRPr>
          </a:p>
        </p:txBody>
      </p:sp>
      <p:sp>
        <p:nvSpPr>
          <p:cNvPr id="575064587" name="CuadroTexto 1"/>
          <p:cNvSpPr txBox="1"/>
          <p:nvPr/>
        </p:nvSpPr>
        <p:spPr bwMode="auto">
          <a:xfrm>
            <a:off x="554400" y="1503049"/>
            <a:ext cx="3059657" cy="2492990"/>
          </a:xfrm>
          <a:prstGeom prst="rect">
            <a:avLst/>
          </a:prstGeom>
          <a:noFill/>
        </p:spPr>
        <p:txBody>
          <a:bodyPr wrap="square" rtlCol="0">
            <a:spAutoFit/>
          </a:bodyPr>
          <a:lstStyle/>
          <a:p>
            <a:pPr algn="just">
              <a:defRPr/>
            </a:pPr>
            <a:r>
              <a:rPr lang="en-GB" sz="1200">
                <a:solidFill>
                  <a:schemeClr val="tx2"/>
                </a:solidFill>
                <a:latin typeface="Trebuchet MS"/>
              </a:rPr>
              <a:t>Concerning exposure, </a:t>
            </a:r>
            <a:r>
              <a:rPr lang="en-GB" sz="1200">
                <a:solidFill>
                  <a:schemeClr val="tx2"/>
                </a:solidFill>
                <a:latin typeface="Trebuchet MS"/>
              </a:rPr>
              <a:t>RBTool</a:t>
            </a:r>
            <a:r>
              <a:rPr lang="en-GB" sz="1200">
                <a:solidFill>
                  <a:schemeClr val="tx2"/>
                </a:solidFill>
                <a:latin typeface="Trebuchet MS"/>
              </a:rPr>
              <a:t> adopts a unique qualitative criterion called “Exposure Magnitude”, associated with the qualitative indicator “Exposure Level”. This indicator is used to express the extent to which a specific Exposed Element (see Table 20) is present, and thus potentially affected by a given climate hazard. The Exposure Level answers the question: 'How many elements are exposed?', focusing on the quantity or prevalence of Exposed Elements within the building.</a:t>
            </a:r>
            <a:endParaRPr/>
          </a:p>
        </p:txBody>
      </p:sp>
      <p:sp>
        <p:nvSpPr>
          <p:cNvPr id="2089377754"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507181832" name="Google Shape;220;p13"/>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graphicFrame>
        <p:nvGraphicFramePr>
          <p:cNvPr id="370164569" name="Google Shape;365;p32"/>
          <p:cNvGraphicFramePr>
            <a:graphicFrameLocks xmlns:a="http://schemas.openxmlformats.org/drawingml/2006/main"/>
          </p:cNvGraphicFramePr>
          <p:nvPr/>
        </p:nvGraphicFramePr>
        <p:xfrm rot="0">
          <a:off x="4237120" y="1509529"/>
          <a:ext cx="4251995" cy="2497319"/>
        </p:xfrm>
        <a:graphic>
          <a:graphicData uri="http://schemas.openxmlformats.org/drawingml/2006/table">
            <a:tbl>
              <a:tblPr firstRow="0" firstCol="0" lastRow="0" lastCol="0" bandRow="0" bandCol="0">
                <a:noFill/>
              </a:tblPr>
              <a:tblGrid>
                <a:gridCol w="1919896"/>
                <a:gridCol w="2332099"/>
              </a:tblGrid>
              <a:tr h="402509">
                <a:tc>
                  <a:txBody>
                    <a:bodyPr/>
                    <a:p>
                      <a:pPr marL="0" lvl="0" indent="0" algn="ctr" rtl="0">
                        <a:spcBef>
                          <a:spcPts val="0"/>
                        </a:spcBef>
                        <a:spcAft>
                          <a:spcPts val="0"/>
                        </a:spcAft>
                        <a:buNone/>
                        <a:defRPr/>
                      </a:pPr>
                      <a:r>
                        <a:rPr lang="en-GB" sz="700">
                          <a:solidFill>
                            <a:schemeClr val="lt1"/>
                          </a:solidFill>
                          <a:latin typeface="Trebuchet MS"/>
                          <a:ea typeface="Trebuchet MS"/>
                          <a:cs typeface="Trebuchet MS"/>
                        </a:rPr>
                        <a:t>Exposure Level</a:t>
                      </a:r>
                      <a:endParaRPr/>
                    </a:p>
                    <a:p>
                      <a:pPr marL="0" lvl="0" indent="0" algn="ctr" rtl="0">
                        <a:spcBef>
                          <a:spcPts val="0"/>
                        </a:spcBef>
                        <a:spcAft>
                          <a:spcPts val="0"/>
                        </a:spcAft>
                        <a:buNone/>
                        <a:defRPr/>
                      </a:pPr>
                      <a:r>
                        <a:rPr lang="en-GB" sz="700">
                          <a:solidFill>
                            <a:schemeClr val="lt1"/>
                          </a:solidFill>
                          <a:latin typeface="Trebuchet MS"/>
                          <a:ea typeface="Trebuchet MS"/>
                          <a:cs typeface="Trebuchet MS"/>
                        </a:rPr>
                        <a:t>Normalised Value</a:t>
                      </a:r>
                      <a:endParaRPr sz="700">
                        <a:solidFill>
                          <a:schemeClr val="lt1"/>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n-GB" sz="700">
                          <a:solidFill>
                            <a:schemeClr val="lt1"/>
                          </a:solidFill>
                          <a:latin typeface="Trebuchet MS"/>
                          <a:ea typeface="Trebuchet MS"/>
                          <a:cs typeface="Trebuchet MS"/>
                        </a:rPr>
                        <a:t>Scenario</a:t>
                      </a:r>
                      <a:endParaRPr sz="700">
                        <a:solidFill>
                          <a:schemeClr val="lt1"/>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r>
              <a:tr h="265006">
                <a:tc>
                  <a:txBody>
                    <a:bodyPr/>
                    <a:p>
                      <a:pPr marL="0" lvl="0" indent="0" algn="l" rtl="0">
                        <a:spcBef>
                          <a:spcPts val="0"/>
                        </a:spcBef>
                        <a:spcAft>
                          <a:spcPts val="0"/>
                        </a:spcAft>
                        <a:buNone/>
                        <a:defRPr/>
                      </a:pPr>
                      <a:r>
                        <a:rPr lang="es" sz="700">
                          <a:solidFill>
                            <a:srgbClr val="53656D"/>
                          </a:solidFill>
                          <a:latin typeface="Trebuchet MS"/>
                          <a:ea typeface="Trebuchet MS"/>
                          <a:cs typeface="Trebuchet MS"/>
                        </a:rPr>
                        <a:t>0,1</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700">
                          <a:solidFill>
                            <a:srgbClr val="53656D"/>
                          </a:solidFill>
                          <a:latin typeface="Trebuchet MS"/>
                          <a:ea typeface="Trebuchet MS"/>
                          <a:cs typeface="Trebuchet MS"/>
                        </a:rPr>
                        <a:t>Very few isolated Exposed Elements or total surface area &lt;5% of the related building component (Macro-category)</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91858">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0,3</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700">
                          <a:solidFill>
                            <a:srgbClr val="53656D"/>
                          </a:solidFill>
                          <a:latin typeface="Trebuchet MS"/>
                          <a:ea typeface="Trebuchet MS"/>
                          <a:cs typeface="Trebuchet MS"/>
                        </a:rPr>
                        <a:t>Few Exposed Elements or total surface area less than 15% of the corresponding building component )Macro-category)</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276334">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0,5</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marR="0" lvl="0" indent="0" algn="l" defTabSz="914400" rtl="0">
                        <a:lnSpc>
                          <a:spcPct val="100000"/>
                        </a:lnSpc>
                        <a:spcBef>
                          <a:spcPts val="0"/>
                        </a:spcBef>
                        <a:spcAft>
                          <a:spcPts val="0"/>
                        </a:spcAft>
                        <a:buClr>
                          <a:srgbClr val="000000"/>
                        </a:buClr>
                        <a:buSzTx/>
                        <a:buFont typeface="Arial"/>
                        <a:buNone/>
                        <a:defRPr/>
                      </a:pPr>
                      <a:r>
                        <a:rPr lang="en-GB" sz="700">
                          <a:solidFill>
                            <a:srgbClr val="53656D"/>
                          </a:solidFill>
                          <a:latin typeface="Trebuchet MS"/>
                          <a:ea typeface="Trebuchet MS"/>
                          <a:cs typeface="Trebuchet MS"/>
                        </a:rPr>
                        <a:t>Moderate number of Exposed Elements or total surface area between 15% and 30% of the corresponding building component (Macro-category)</a:t>
                      </a:r>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265006">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0,7</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marR="0" lvl="0" indent="0" algn="l" defTabSz="914400" rtl="0">
                        <a:lnSpc>
                          <a:spcPct val="100000"/>
                        </a:lnSpc>
                        <a:spcBef>
                          <a:spcPts val="0"/>
                        </a:spcBef>
                        <a:spcAft>
                          <a:spcPts val="0"/>
                        </a:spcAft>
                        <a:buClr>
                          <a:srgbClr val="000000"/>
                        </a:buClr>
                        <a:buSzTx/>
                        <a:buFont typeface="Arial"/>
                        <a:buNone/>
                        <a:defRPr/>
                      </a:pPr>
                      <a:r>
                        <a:rPr lang="en-GB" sz="700">
                          <a:solidFill>
                            <a:srgbClr val="53656D"/>
                          </a:solidFill>
                          <a:latin typeface="Trebuchet MS"/>
                          <a:ea typeface="Trebuchet MS"/>
                          <a:cs typeface="Trebuchet MS"/>
                        </a:rPr>
                        <a:t>Numerous Exposed Elements or total surface are between 30% and 60% of the corresponding building component (Macro Category)</a:t>
                      </a:r>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265006">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0,9</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marR="0" lvl="0" indent="0" algn="l" defTabSz="914400" rtl="0">
                        <a:lnSpc>
                          <a:spcPct val="100000"/>
                        </a:lnSpc>
                        <a:spcBef>
                          <a:spcPts val="0"/>
                        </a:spcBef>
                        <a:spcAft>
                          <a:spcPts val="0"/>
                        </a:spcAft>
                        <a:buClr>
                          <a:srgbClr val="000000"/>
                        </a:buClr>
                        <a:buSzTx/>
                        <a:buFont typeface="Arial"/>
                        <a:buNone/>
                        <a:defRPr/>
                      </a:pPr>
                      <a:r>
                        <a:rPr lang="en-GB" sz="700">
                          <a:solidFill>
                            <a:srgbClr val="53656D"/>
                          </a:solidFill>
                          <a:latin typeface="Trebuchet MS"/>
                          <a:ea typeface="Trebuchet MS"/>
                          <a:cs typeface="Trebuchet MS"/>
                        </a:rPr>
                        <a:t>Exposed Elements dominate the relevant building component (Macro category) or total surface area &gt;60% of the related building component (Macro category)</a:t>
                      </a:r>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52191719" name="Google Shape;135;p2"/>
          <p:cNvSpPr txBox="1">
            <a:spLocks noGrp="1"/>
          </p:cNvSpPr>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chemeClr val="accent4"/>
                </a:solidFill>
              </a:rPr>
              <a:t>Contextualisation</a:t>
            </a:r>
            <a:endParaRPr>
              <a:solidFill>
                <a:schemeClr val="accent4"/>
              </a:solidFill>
            </a:endParaRPr>
          </a:p>
        </p:txBody>
      </p:sp>
      <p:sp>
        <p:nvSpPr>
          <p:cNvPr id="1679449456" name="CuadroTexto 1"/>
          <p:cNvSpPr txBox="1"/>
          <p:nvPr/>
        </p:nvSpPr>
        <p:spPr bwMode="auto">
          <a:xfrm>
            <a:off x="489600" y="1353316"/>
            <a:ext cx="8164800" cy="830997"/>
          </a:xfrm>
          <a:prstGeom prst="rect">
            <a:avLst/>
          </a:prstGeom>
          <a:noFill/>
        </p:spPr>
        <p:txBody>
          <a:bodyPr wrap="square" rtlCol="0">
            <a:spAutoFit/>
          </a:bodyPr>
          <a:lstStyle/>
          <a:p>
            <a:pPr algn="just">
              <a:defRPr/>
            </a:pPr>
            <a:r>
              <a:rPr lang="en-GB" sz="1600">
                <a:solidFill>
                  <a:schemeClr val="tx2"/>
                </a:solidFill>
                <a:latin typeface="Trebuchet MS"/>
              </a:rPr>
              <a:t>To be used effectively, the </a:t>
            </a:r>
            <a:r>
              <a:rPr lang="en-GB" sz="1600">
                <a:solidFill>
                  <a:schemeClr val="tx2"/>
                </a:solidFill>
                <a:latin typeface="Trebuchet MS"/>
              </a:rPr>
              <a:t>RBTool</a:t>
            </a:r>
            <a:r>
              <a:rPr lang="en-GB" sz="1600">
                <a:solidFill>
                  <a:schemeClr val="tx2"/>
                </a:solidFill>
                <a:latin typeface="Trebuchet MS"/>
              </a:rPr>
              <a:t> requires contextualisation, which transforms the generic framework into a local operational assessment tool tailored to specific buildings and territorial needs.</a:t>
            </a:r>
            <a:endParaRPr/>
          </a:p>
        </p:txBody>
      </p:sp>
      <p:sp>
        <p:nvSpPr>
          <p:cNvPr id="485622706" name="CuadroTexto 4"/>
          <p:cNvSpPr txBox="1"/>
          <p:nvPr/>
        </p:nvSpPr>
        <p:spPr bwMode="auto">
          <a:xfrm>
            <a:off x="489600" y="2787539"/>
            <a:ext cx="8164800" cy="954107"/>
          </a:xfrm>
          <a:prstGeom prst="rect">
            <a:avLst/>
          </a:prstGeom>
          <a:noFill/>
        </p:spPr>
        <p:txBody>
          <a:bodyPr wrap="square" rtlCol="0">
            <a:spAutoFit/>
          </a:bodyPr>
          <a:lstStyle/>
          <a:p>
            <a:pPr algn="just">
              <a:defRPr/>
            </a:pPr>
            <a:r>
              <a:rPr lang="en-GB">
                <a:solidFill>
                  <a:schemeClr val="accent4"/>
                </a:solidFill>
                <a:latin typeface="Trebuchet MS"/>
              </a:rPr>
              <a:t>-Relevance of indicators</a:t>
            </a:r>
            <a:endParaRPr/>
          </a:p>
          <a:p>
            <a:pPr algn="just">
              <a:defRPr/>
            </a:pPr>
            <a:r>
              <a:rPr lang="en-GB">
                <a:solidFill>
                  <a:schemeClr val="accent4"/>
                </a:solidFill>
                <a:latin typeface="Trebuchet MS"/>
              </a:rPr>
              <a:t>-Use of applicable benchmarks</a:t>
            </a:r>
            <a:endParaRPr/>
          </a:p>
          <a:p>
            <a:pPr algn="just">
              <a:defRPr/>
            </a:pPr>
            <a:r>
              <a:rPr lang="en-GB">
                <a:solidFill>
                  <a:schemeClr val="accent4"/>
                </a:solidFill>
                <a:latin typeface="Trebuchet MS"/>
              </a:rPr>
              <a:t>-Meaningful risk values</a:t>
            </a:r>
            <a:endParaRPr/>
          </a:p>
          <a:p>
            <a:pPr algn="just">
              <a:defRPr/>
            </a:pPr>
            <a:r>
              <a:rPr lang="en-GB">
                <a:solidFill>
                  <a:schemeClr val="accent4"/>
                </a:solidFill>
                <a:latin typeface="Trebuchet MS"/>
              </a:rPr>
              <a:t>-Efficient assessment focused on what really matters</a:t>
            </a:r>
            <a:endParaRPr/>
          </a:p>
        </p:txBody>
      </p:sp>
      <p:sp>
        <p:nvSpPr>
          <p:cNvPr id="1393917723" name="Google Shape;135;p2"/>
          <p:cNvSpPr txBox="1"/>
          <p:nvPr/>
        </p:nvSpPr>
        <p:spPr bwMode="auto">
          <a:xfrm>
            <a:off x="554400" y="2284188"/>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l">
              <a:lnSpc>
                <a:spcPct val="100000"/>
              </a:lnSpc>
              <a:buClr>
                <a:srgbClr val="48BAA2"/>
              </a:buClr>
              <a:buSzPts val="4000"/>
              <a:defRPr/>
            </a:pPr>
            <a:r>
              <a:rPr lang="en-GB" sz="1400">
                <a:solidFill>
                  <a:schemeClr val="accent4"/>
                </a:solidFill>
              </a:rPr>
              <a:t>It ensures:</a:t>
            </a:r>
            <a:endParaRPr/>
          </a:p>
        </p:txBody>
      </p:sp>
      <p:pic>
        <p:nvPicPr>
          <p:cNvPr id="1047378483" name="Picture 2" descr="9+ Thousand Context Icon Royalty-Free Images, Stock Photos &amp; Pictures |  Shutterstock"/>
          <p:cNvPicPr>
            <a:picLocks noChangeAspect="1" noChangeArrowheads="1"/>
          </p:cNvPicPr>
          <p:nvPr/>
        </p:nvPicPr>
        <p:blipFill rotWithShape="1">
          <a:blip r:embed="rId3"/>
          <a:srcRect l="0" t="0" r="0" b="11750"/>
          <a:stretch/>
        </p:blipFill>
        <p:spPr bwMode="auto">
          <a:xfrm>
            <a:off x="4780800" y="2470657"/>
            <a:ext cx="4238625" cy="1176811"/>
          </a:xfrm>
          <a:prstGeom prst="rect">
            <a:avLst/>
          </a:prstGeom>
          <a:noFill/>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74436445" name="Google Shape;135;p2"/>
          <p:cNvSpPr txBox="1">
            <a:spLocks noGrp="1"/>
          </p:cNvSpPr>
          <p:nvPr>
            <p:ph type="title"/>
          </p:nvPr>
        </p:nvSpPr>
        <p:spPr bwMode="auto">
          <a:xfrm>
            <a:off x="554400" y="160631"/>
            <a:ext cx="8100000" cy="6750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chemeClr val="accent4"/>
                </a:solidFill>
              </a:rPr>
              <a:t>Overview of the Contextualisation Process</a:t>
            </a:r>
            <a:endParaRPr>
              <a:solidFill>
                <a:schemeClr val="accent4"/>
              </a:solidFill>
            </a:endParaRPr>
          </a:p>
        </p:txBody>
      </p:sp>
      <p:sp>
        <p:nvSpPr>
          <p:cNvPr id="1458103737" name="CuadroTexto 4"/>
          <p:cNvSpPr txBox="1"/>
          <p:nvPr/>
        </p:nvSpPr>
        <p:spPr bwMode="auto">
          <a:xfrm>
            <a:off x="612000" y="1725667"/>
            <a:ext cx="8164800" cy="2118978"/>
          </a:xfrm>
          <a:prstGeom prst="rect">
            <a:avLst/>
          </a:prstGeom>
          <a:noFill/>
        </p:spPr>
        <p:txBody>
          <a:bodyPr wrap="square" rtlCol="0">
            <a:spAutoFit/>
          </a:bodyPr>
          <a:lstStyle/>
          <a:p>
            <a:pPr algn="just">
              <a:lnSpc>
                <a:spcPct val="150000"/>
              </a:lnSpc>
              <a:defRPr/>
            </a:pPr>
            <a:r>
              <a:rPr lang="en-GB" sz="1800">
                <a:solidFill>
                  <a:schemeClr val="tx2"/>
                </a:solidFill>
                <a:latin typeface="Trebuchet MS"/>
              </a:rPr>
              <a:t>1.Selection of relevant Hazards</a:t>
            </a:r>
            <a:endParaRPr/>
          </a:p>
          <a:p>
            <a:pPr algn="just">
              <a:lnSpc>
                <a:spcPct val="150000"/>
              </a:lnSpc>
              <a:defRPr/>
            </a:pPr>
            <a:r>
              <a:rPr lang="en-GB" sz="1800">
                <a:solidFill>
                  <a:schemeClr val="tx2"/>
                </a:solidFill>
                <a:latin typeface="Trebuchet MS"/>
              </a:rPr>
              <a:t>2.Selection of Macro-Categories and Risk Categories</a:t>
            </a:r>
            <a:endParaRPr/>
          </a:p>
          <a:p>
            <a:pPr algn="just">
              <a:lnSpc>
                <a:spcPct val="150000"/>
              </a:lnSpc>
              <a:defRPr/>
            </a:pPr>
            <a:r>
              <a:rPr lang="en-GB" sz="1800">
                <a:solidFill>
                  <a:schemeClr val="tx2"/>
                </a:solidFill>
                <a:latin typeface="Trebuchet MS"/>
              </a:rPr>
              <a:t>3.Benchmark definition</a:t>
            </a:r>
            <a:endParaRPr/>
          </a:p>
          <a:p>
            <a:pPr algn="just">
              <a:lnSpc>
                <a:spcPct val="150000"/>
              </a:lnSpc>
              <a:defRPr/>
            </a:pPr>
            <a:r>
              <a:rPr lang="en-GB" sz="1800">
                <a:solidFill>
                  <a:schemeClr val="tx2"/>
                </a:solidFill>
                <a:latin typeface="Trebuchet MS"/>
              </a:rPr>
              <a:t>4.Weight assessment</a:t>
            </a:r>
            <a:endParaRPr/>
          </a:p>
          <a:p>
            <a:pPr algn="just">
              <a:lnSpc>
                <a:spcPct val="150000"/>
              </a:lnSpc>
              <a:defRPr/>
            </a:pPr>
            <a:r>
              <a:rPr lang="en-GB" sz="1800">
                <a:solidFill>
                  <a:schemeClr val="tx2"/>
                </a:solidFill>
                <a:latin typeface="Trebuchet MS"/>
              </a:rPr>
              <a:t>5.Local data and indicator validation</a:t>
            </a:r>
            <a:endParaRPr/>
          </a:p>
        </p:txBody>
      </p:sp>
      <p:sp>
        <p:nvSpPr>
          <p:cNvPr id="766634333" name="Google Shape;135;p2"/>
          <p:cNvSpPr txBox="1"/>
          <p:nvPr/>
        </p:nvSpPr>
        <p:spPr bwMode="auto">
          <a:xfrm>
            <a:off x="612000" y="1050667"/>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l">
              <a:lnSpc>
                <a:spcPct val="100000"/>
              </a:lnSpc>
              <a:buClr>
                <a:srgbClr val="48BAA2"/>
              </a:buClr>
              <a:buSzPts val="4000"/>
              <a:defRPr/>
            </a:pPr>
            <a:r>
              <a:rPr lang="en-GB" sz="2000">
                <a:solidFill>
                  <a:schemeClr val="accent4"/>
                </a:solidFill>
              </a:rPr>
              <a:t>Main Steps:</a:t>
            </a:r>
            <a:endParaRPr/>
          </a:p>
        </p:txBody>
      </p:sp>
      <p:sp>
        <p:nvSpPr>
          <p:cNvPr id="42971222"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443222904" name="Google Shape;220;p13"/>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62018254" name="Google Shape;135;p2"/>
          <p:cNvSpPr txBox="1">
            <a:spLocks noGrp="1"/>
          </p:cNvSpPr>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chemeClr val="accent4"/>
                </a:solidFill>
              </a:rPr>
              <a:t>Step 1: Selection of Relevant Hazards</a:t>
            </a:r>
            <a:endParaRPr>
              <a:solidFill>
                <a:schemeClr val="accent4"/>
              </a:solidFill>
            </a:endParaRPr>
          </a:p>
        </p:txBody>
      </p:sp>
      <p:sp>
        <p:nvSpPr>
          <p:cNvPr id="35237380" name="CuadroTexto 2"/>
          <p:cNvSpPr txBox="1"/>
          <p:nvPr/>
        </p:nvSpPr>
        <p:spPr bwMode="auto">
          <a:xfrm>
            <a:off x="554400" y="1286123"/>
            <a:ext cx="3697356" cy="2862322"/>
          </a:xfrm>
          <a:prstGeom prst="rect">
            <a:avLst/>
          </a:prstGeom>
          <a:noFill/>
        </p:spPr>
        <p:txBody>
          <a:bodyPr wrap="square" rtlCol="0">
            <a:spAutoFit/>
          </a:bodyPr>
          <a:lstStyle/>
          <a:p>
            <a:pPr algn="just">
              <a:defRPr/>
            </a:pPr>
            <a:r>
              <a:rPr lang="en-GB" sz="1200">
                <a:solidFill>
                  <a:schemeClr val="tx2"/>
                </a:solidFill>
                <a:latin typeface="Trebuchet MS"/>
              </a:rPr>
              <a:t>Not all climate hazards are equally relevant in all territories. Therefore, the first contextualisation step is to select the most significant Issues (Hazards) for the local building stock. This selection may be based on:</a:t>
            </a:r>
            <a:endParaRPr/>
          </a:p>
          <a:p>
            <a:pPr algn="just">
              <a:defRPr/>
            </a:pPr>
            <a:endParaRPr lang="en-GB" sz="1200">
              <a:solidFill>
                <a:schemeClr val="tx2"/>
              </a:solidFill>
              <a:latin typeface="Trebuchet MS"/>
            </a:endParaRPr>
          </a:p>
          <a:p>
            <a:pPr algn="just">
              <a:defRPr/>
            </a:pPr>
            <a:r>
              <a:rPr lang="en-GB" sz="1200">
                <a:solidFill>
                  <a:schemeClr val="accent4"/>
                </a:solidFill>
                <a:latin typeface="Trebuchet MS"/>
              </a:rPr>
              <a:t>-local or regional climate vulnerability assessments</a:t>
            </a:r>
            <a:endParaRPr/>
          </a:p>
          <a:p>
            <a:pPr algn="just">
              <a:defRPr/>
            </a:pPr>
            <a:r>
              <a:rPr lang="en-GB" sz="1200">
                <a:solidFill>
                  <a:schemeClr val="accent4"/>
                </a:solidFill>
                <a:latin typeface="Trebuchet MS"/>
              </a:rPr>
              <a:t>-SECAPs or national adaptation strategies</a:t>
            </a:r>
            <a:endParaRPr/>
          </a:p>
          <a:p>
            <a:pPr algn="just">
              <a:defRPr/>
            </a:pPr>
            <a:r>
              <a:rPr lang="en-GB" sz="1200">
                <a:solidFill>
                  <a:schemeClr val="accent4"/>
                </a:solidFill>
                <a:latin typeface="Trebuchet MS"/>
              </a:rPr>
              <a:t>-historical damage data to buildings</a:t>
            </a:r>
            <a:endParaRPr/>
          </a:p>
          <a:p>
            <a:pPr algn="just">
              <a:defRPr/>
            </a:pPr>
            <a:r>
              <a:rPr lang="en-GB" sz="1200">
                <a:solidFill>
                  <a:schemeClr val="accent4"/>
                </a:solidFill>
                <a:latin typeface="Trebuchet MS"/>
              </a:rPr>
              <a:t>-stakeholder consultation (e.g., local engineers, facility managers)</a:t>
            </a:r>
            <a:endParaRPr/>
          </a:p>
          <a:p>
            <a:pPr algn="just">
              <a:defRPr/>
            </a:pPr>
            <a:endParaRPr lang="en-GB" sz="1200">
              <a:solidFill>
                <a:schemeClr val="tx2"/>
              </a:solidFill>
              <a:latin typeface="Trebuchet MS"/>
            </a:endParaRPr>
          </a:p>
          <a:p>
            <a:pPr algn="just">
              <a:defRPr/>
            </a:pPr>
            <a:r>
              <a:rPr lang="en-GB" sz="1200">
                <a:solidFill>
                  <a:schemeClr val="tx2"/>
                </a:solidFill>
                <a:latin typeface="Trebuchet MS"/>
              </a:rPr>
              <a:t>Hazards with negligible probability or impact may be excluded from the local </a:t>
            </a:r>
            <a:r>
              <a:rPr lang="en-GB" sz="1200">
                <a:solidFill>
                  <a:schemeClr val="tx2"/>
                </a:solidFill>
                <a:latin typeface="Trebuchet MS"/>
              </a:rPr>
              <a:t>RBTool</a:t>
            </a:r>
            <a:r>
              <a:rPr lang="en-GB" sz="1200">
                <a:solidFill>
                  <a:schemeClr val="tx2"/>
                </a:solidFill>
                <a:latin typeface="Trebuchet MS"/>
              </a:rPr>
              <a:t> version.</a:t>
            </a:r>
            <a:endParaRPr/>
          </a:p>
          <a:p>
            <a:pPr algn="just">
              <a:defRPr/>
            </a:pPr>
            <a:endParaRPr lang="en-GB" sz="1200">
              <a:solidFill>
                <a:schemeClr val="tx2"/>
              </a:solidFill>
              <a:latin typeface="Trebuchet MS"/>
            </a:endParaRPr>
          </a:p>
        </p:txBody>
      </p:sp>
      <p:pic>
        <p:nvPicPr>
          <p:cNvPr id="1538160336" name="Picture 2" descr="Natural disaster color icons set. Global climate changes. Weather forecast,  avalanche, wildfire, downpour. Environmental hazards. Destructive force of  nature. Isolated vector illustrations 5961983 Vector Art at Vecteezy"/>
          <p:cNvPicPr>
            <a:picLocks noChangeAspect="1" noChangeArrowheads="1"/>
          </p:cNvPicPr>
          <p:nvPr/>
        </p:nvPicPr>
        <p:blipFill rotWithShape="1">
          <a:blip r:embed="rId3"/>
          <a:stretch/>
        </p:blipFill>
        <p:spPr bwMode="auto">
          <a:xfrm>
            <a:off x="4892246" y="1190562"/>
            <a:ext cx="3053443" cy="3053443"/>
          </a:xfrm>
          <a:prstGeom prst="rect">
            <a:avLst/>
          </a:prstGeom>
          <a:noFill/>
        </p:spPr>
      </p:pic>
      <p:sp>
        <p:nvSpPr>
          <p:cNvPr id="890570816"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456660914" name="Google Shape;220;p13"/>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02191031" name="Google Shape;135;p2"/>
          <p:cNvSpPr txBox="1">
            <a:spLocks noGrp="1"/>
          </p:cNvSpPr>
          <p:nvPr>
            <p:ph type="title"/>
          </p:nvPr>
        </p:nvSpPr>
        <p:spPr bwMode="auto">
          <a:xfrm>
            <a:off x="554400" y="320055"/>
            <a:ext cx="7794943"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ts val="4000"/>
              <a:buFont typeface="Trebuchet MS"/>
              <a:buNone/>
              <a:defRPr/>
            </a:pPr>
            <a:r>
              <a:rPr lang="en-GB">
                <a:solidFill>
                  <a:schemeClr val="accent4"/>
                </a:solidFill>
              </a:rPr>
              <a:t>Step 2: Selection of Macro-Categories and Risk Categories</a:t>
            </a:r>
            <a:endParaRPr>
              <a:solidFill>
                <a:schemeClr val="accent4"/>
              </a:solidFill>
            </a:endParaRPr>
          </a:p>
        </p:txBody>
      </p:sp>
      <p:sp>
        <p:nvSpPr>
          <p:cNvPr id="1418530458" name="CuadroTexto 6"/>
          <p:cNvSpPr txBox="1"/>
          <p:nvPr/>
        </p:nvSpPr>
        <p:spPr bwMode="auto">
          <a:xfrm>
            <a:off x="4572000" y="2046004"/>
            <a:ext cx="2663581" cy="1754326"/>
          </a:xfrm>
          <a:prstGeom prst="rect">
            <a:avLst/>
          </a:prstGeom>
          <a:noFill/>
        </p:spPr>
        <p:txBody>
          <a:bodyPr wrap="square" rtlCol="0">
            <a:spAutoFit/>
          </a:bodyPr>
          <a:lstStyle/>
          <a:p>
            <a:pPr algn="just">
              <a:defRPr/>
            </a:pPr>
            <a:r>
              <a:rPr lang="en-GB" sz="1200">
                <a:solidFill>
                  <a:schemeClr val="tx2"/>
                </a:solidFill>
                <a:latin typeface="Trebuchet MS"/>
              </a:rPr>
              <a:t>The Risk Categories linked to each Macro Category must be selected considering the building's typology and use. A hospital and a residential apartment block, for example, may require different sets of Risk Categories due to differing vulnerability profiles and critical functions</a:t>
            </a:r>
            <a:endParaRPr/>
          </a:p>
        </p:txBody>
      </p:sp>
      <p:sp>
        <p:nvSpPr>
          <p:cNvPr id="1532149316" name="CuadroTexto 7"/>
          <p:cNvSpPr txBox="1"/>
          <p:nvPr/>
        </p:nvSpPr>
        <p:spPr bwMode="auto">
          <a:xfrm>
            <a:off x="4572000" y="1597526"/>
            <a:ext cx="2890763" cy="432792"/>
          </a:xfrm>
          <a:prstGeom prst="ellipse">
            <a:avLst/>
          </a:prstGeom>
          <a:noFill/>
        </p:spPr>
        <p:txBody>
          <a:bodyPr wrap="square" rtlCol="0">
            <a:spAutoFit/>
          </a:bodyPr>
          <a:lstStyle/>
          <a:p>
            <a:pPr>
              <a:defRPr/>
            </a:pPr>
            <a:r>
              <a:rPr lang="en-GB" b="1">
                <a:solidFill>
                  <a:schemeClr val="accent4"/>
                </a:solidFill>
                <a:latin typeface="Trebuchet MS"/>
              </a:rPr>
              <a:t>Risk Categories</a:t>
            </a:r>
            <a:endParaRPr/>
          </a:p>
        </p:txBody>
      </p:sp>
      <p:sp>
        <p:nvSpPr>
          <p:cNvPr id="655162820" name="CuadroTexto 8"/>
          <p:cNvSpPr txBox="1"/>
          <p:nvPr/>
        </p:nvSpPr>
        <p:spPr bwMode="auto">
          <a:xfrm>
            <a:off x="1542308" y="2030318"/>
            <a:ext cx="2524427" cy="1938992"/>
          </a:xfrm>
          <a:prstGeom prst="rect">
            <a:avLst/>
          </a:prstGeom>
          <a:noFill/>
        </p:spPr>
        <p:txBody>
          <a:bodyPr wrap="square" rtlCol="0">
            <a:spAutoFit/>
          </a:bodyPr>
          <a:lstStyle/>
          <a:p>
            <a:pPr algn="just">
              <a:defRPr/>
            </a:pPr>
            <a:r>
              <a:rPr lang="en-GB" sz="1200">
                <a:solidFill>
                  <a:schemeClr val="tx2"/>
                </a:solidFill>
                <a:latin typeface="Trebuchet MS"/>
              </a:rPr>
              <a:t>Each Macro Category corresponds to building components, spaces, or users that may or may not be present depending on the building’s design, function, and context. The inclusion of a Macro Category in the assessment process should reflect its actual relevance and presence in the specific building</a:t>
            </a:r>
            <a:endParaRPr/>
          </a:p>
        </p:txBody>
      </p:sp>
      <p:sp>
        <p:nvSpPr>
          <p:cNvPr id="541535413" name="CuadroTexto 9"/>
          <p:cNvSpPr txBox="1"/>
          <p:nvPr/>
        </p:nvSpPr>
        <p:spPr bwMode="auto">
          <a:xfrm>
            <a:off x="1478954" y="1613212"/>
            <a:ext cx="2890763" cy="432792"/>
          </a:xfrm>
          <a:prstGeom prst="ellipse">
            <a:avLst/>
          </a:prstGeom>
          <a:noFill/>
        </p:spPr>
        <p:txBody>
          <a:bodyPr wrap="square" rtlCol="0">
            <a:spAutoFit/>
          </a:bodyPr>
          <a:lstStyle/>
          <a:p>
            <a:pPr>
              <a:defRPr/>
            </a:pPr>
            <a:r>
              <a:rPr lang="en-GB" b="1">
                <a:solidFill>
                  <a:schemeClr val="accent4"/>
                </a:solidFill>
                <a:latin typeface="Trebuchet MS"/>
              </a:rPr>
              <a:t>Macro Categories</a:t>
            </a:r>
            <a:endParaRPr/>
          </a:p>
        </p:txBody>
      </p:sp>
      <p:sp>
        <p:nvSpPr>
          <p:cNvPr id="796545315"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585012200" name="Google Shape;220;p13"/>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48018767" name="Google Shape;135;p2"/>
          <p:cNvSpPr txBox="1">
            <a:spLocks noGrp="1"/>
          </p:cNvSpPr>
          <p:nvPr>
            <p:ph type="title"/>
          </p:nvPr>
        </p:nvSpPr>
        <p:spPr bwMode="auto">
          <a:xfrm>
            <a:off x="554400" y="320054"/>
            <a:ext cx="7794942" cy="675000"/>
          </a:xfrm>
          <a:prstGeom prst="rect">
            <a:avLst/>
          </a:prstGeom>
          <a:noFill/>
          <a:ln>
            <a:noFill/>
          </a:ln>
        </p:spPr>
        <p:txBody>
          <a:bodyPr spcFirstLastPara="1" vertOverflow="overflow" horzOverflow="overflow" vert="horz" wrap="square" lIns="68549" tIns="34274" rIns="68549" bIns="34274" numCol="1" spcCol="0" rtlCol="0" fromWordArt="0" anchor="ctr" anchorCtr="0" forceAA="0" upright="0" compatLnSpc="0">
            <a:normAutofit fontScale="90000" lnSpcReduction="2000"/>
          </a:bodyPr>
          <a:lstStyle/>
          <a:p>
            <a:pPr marL="0" lvl="0" indent="0" algn="l" rtl="0">
              <a:lnSpc>
                <a:spcPct val="100000"/>
              </a:lnSpc>
              <a:spcBef>
                <a:spcPts val="0"/>
              </a:spcBef>
              <a:spcAft>
                <a:spcPts val="0"/>
              </a:spcAft>
              <a:buClr>
                <a:srgbClr val="48BAA2"/>
              </a:buClr>
              <a:buSzPts val="4000"/>
              <a:buFont typeface="Trebuchet MS"/>
              <a:buNone/>
              <a:defRPr/>
            </a:pPr>
            <a:r>
              <a:rPr sz="2800" b="1" i="0" u="none">
                <a:solidFill>
                  <a:srgbClr val="9ACA3C"/>
                </a:solidFill>
                <a:latin typeface="Trebuchet MS"/>
                <a:ea typeface="Trebuchet MS"/>
                <a:cs typeface="Trebuchet MS"/>
              </a:rPr>
              <a:t>Step 3: Benchmarks Definition</a:t>
            </a:r>
            <a:br>
              <a:rPr sz="2800" b="1" i="0" u="none">
                <a:solidFill>
                  <a:srgbClr val="9ACA3C"/>
                </a:solidFill>
                <a:latin typeface="Trebuchet MS"/>
                <a:ea typeface="Trebuchet MS"/>
                <a:cs typeface="Trebuchet MS"/>
              </a:rPr>
            </a:br>
            <a:endParaRPr>
              <a:solidFill>
                <a:schemeClr val="accent4"/>
              </a:solidFill>
            </a:endParaRPr>
          </a:p>
        </p:txBody>
      </p:sp>
      <p:sp>
        <p:nvSpPr>
          <p:cNvPr id="1393094646" name="CuadroTexto 6"/>
          <p:cNvSpPr txBox="1"/>
          <p:nvPr/>
        </p:nvSpPr>
        <p:spPr bwMode="auto">
          <a:xfrm flipH="0" flipV="0">
            <a:off x="4572000" y="2331991"/>
            <a:ext cx="2672978" cy="2133959"/>
          </a:xfrm>
          <a:prstGeom prst="rect">
            <a:avLst/>
          </a:prstGeom>
          <a:noFill/>
        </p:spPr>
        <p:txBody>
          <a:bodyPr wrap="square" rtlCol="0">
            <a:spAutoFit/>
          </a:bodyPr>
          <a:lstStyle/>
          <a:p>
            <a:pPr>
              <a:defRPr/>
            </a:pPr>
            <a:r>
              <a:rPr sz="1200" b="0" i="0" u="none">
                <a:solidFill>
                  <a:srgbClr val="708792"/>
                </a:solidFill>
                <a:latin typeface="Trebuchet MS"/>
                <a:ea typeface="Trebuchet MS"/>
                <a:cs typeface="Trebuchet MS"/>
              </a:rPr>
              <a:t>-Binding regulations (e.g., building codes, laws).</a:t>
            </a:r>
            <a:endParaRPr/>
          </a:p>
          <a:p>
            <a:pPr>
              <a:defRPr/>
            </a:pPr>
            <a:r>
              <a:rPr sz="1200" b="0" i="0" u="none">
                <a:solidFill>
                  <a:srgbClr val="708792"/>
                </a:solidFill>
                <a:latin typeface="Trebuchet MS"/>
                <a:ea typeface="Trebuchet MS"/>
                <a:cs typeface="Trebuchet MS"/>
              </a:rPr>
              <a:t>-Recognised technical standards (e.g., ISO, CEN, national standards).</a:t>
            </a:r>
            <a:endParaRPr/>
          </a:p>
          <a:p>
            <a:pPr>
              <a:defRPr/>
            </a:pPr>
            <a:r>
              <a:rPr sz="1200" b="0" i="0" u="none">
                <a:solidFill>
                  <a:srgbClr val="708792"/>
                </a:solidFill>
                <a:latin typeface="Trebuchet MS"/>
                <a:ea typeface="Trebuchet MS"/>
                <a:cs typeface="Trebuchet MS"/>
              </a:rPr>
              <a:t>-Authoritative guidelines (e.g., national planning documents, EU reports).</a:t>
            </a:r>
            <a:endParaRPr/>
          </a:p>
          <a:p>
            <a:pPr algn="just">
              <a:defRPr/>
            </a:pPr>
            <a:r>
              <a:rPr sz="1200" b="0" i="0" u="none">
                <a:solidFill>
                  <a:srgbClr val="708792"/>
                </a:solidFill>
                <a:latin typeface="Trebuchet MS"/>
                <a:ea typeface="Trebuchet MS"/>
                <a:cs typeface="Trebuchet MS"/>
              </a:rPr>
              <a:t>-Peer-reviewed scientific literature and other technical references.</a:t>
            </a:r>
            <a:br>
              <a:rPr sz="1200" b="0" i="0" u="none">
                <a:solidFill>
                  <a:srgbClr val="708792"/>
                </a:solidFill>
                <a:latin typeface="Trebuchet MS"/>
                <a:ea typeface="Trebuchet MS"/>
                <a:cs typeface="Trebuchet MS"/>
              </a:rPr>
            </a:br>
            <a:endParaRPr/>
          </a:p>
        </p:txBody>
      </p:sp>
      <p:sp>
        <p:nvSpPr>
          <p:cNvPr id="847299895" name="CuadroTexto 7"/>
          <p:cNvSpPr txBox="1"/>
          <p:nvPr/>
        </p:nvSpPr>
        <p:spPr bwMode="auto">
          <a:xfrm flipH="0" flipV="0">
            <a:off x="4066734" y="995054"/>
            <a:ext cx="3786050" cy="1638351"/>
          </a:xfrm>
          <a:prstGeom prst="ellipse">
            <a:avLst/>
          </a:prstGeom>
          <a:noFill/>
        </p:spPr>
        <p:txBody>
          <a:bodyPr wrap="square" rtlCol="0">
            <a:spAutoFit/>
          </a:bodyPr>
          <a:lstStyle/>
          <a:p>
            <a:pPr>
              <a:defRPr/>
            </a:pPr>
            <a:r>
              <a:rPr sz="1400" b="1" i="0" u="none">
                <a:solidFill>
                  <a:srgbClr val="9ACA3C"/>
                </a:solidFill>
                <a:latin typeface="Trebuchet MS"/>
                <a:ea typeface="Trebuchet MS"/>
                <a:cs typeface="Trebuchet MS"/>
              </a:rPr>
              <a:t>When localising benchmarks and methods, the following hierarchy of sources should be </a:t>
            </a:r>
            <a:r>
              <a:rPr sz="1400" b="1" i="0" u="none">
                <a:solidFill>
                  <a:srgbClr val="9ACA3C"/>
                </a:solidFill>
                <a:latin typeface="Trebuchet MS"/>
                <a:ea typeface="Trebuchet MS"/>
                <a:cs typeface="Trebuchet MS"/>
              </a:rPr>
              <a:t>respected:</a:t>
            </a:r>
            <a:br>
              <a:rPr sz="1400" b="1" i="0" u="none">
                <a:solidFill>
                  <a:srgbClr val="9ACA3C"/>
                </a:solidFill>
                <a:latin typeface="Trebuchet MS"/>
                <a:ea typeface="Trebuchet MS"/>
                <a:cs typeface="Trebuchet MS"/>
              </a:rPr>
            </a:br>
            <a:endParaRPr/>
          </a:p>
        </p:txBody>
      </p:sp>
      <p:sp>
        <p:nvSpPr>
          <p:cNvPr id="993053164" name="CuadroTexto 8"/>
          <p:cNvSpPr txBox="1"/>
          <p:nvPr/>
        </p:nvSpPr>
        <p:spPr bwMode="auto">
          <a:xfrm>
            <a:off x="1541587" y="2331991"/>
            <a:ext cx="2525146" cy="1585319"/>
          </a:xfrm>
          <a:prstGeom prst="rect">
            <a:avLst/>
          </a:prstGeom>
          <a:noFill/>
        </p:spPr>
        <p:txBody>
          <a:bodyPr wrap="square" rtlCol="0">
            <a:spAutoFit/>
          </a:bodyPr>
          <a:lstStyle/>
          <a:p>
            <a:pPr>
              <a:defRPr/>
            </a:pPr>
            <a:r>
              <a:rPr sz="1200" b="0" i="0" u="none">
                <a:solidFill>
                  <a:srgbClr val="708792"/>
                </a:solidFill>
                <a:latin typeface="Trebuchet MS"/>
                <a:ea typeface="Trebuchet MS"/>
                <a:cs typeface="Trebuchet MS"/>
              </a:rPr>
              <a:t>-Assigning local benchmarks (value 0 for optimal performance and value 1 for critical performance).</a:t>
            </a:r>
            <a:endParaRPr/>
          </a:p>
          <a:p>
            <a:pPr algn="just">
              <a:defRPr/>
            </a:pPr>
            <a:r>
              <a:rPr sz="1200" b="0" i="0" u="none">
                <a:solidFill>
                  <a:srgbClr val="708792"/>
                </a:solidFill>
                <a:latin typeface="Trebuchet MS"/>
                <a:ea typeface="Trebuchet MS"/>
                <a:cs typeface="Trebuchet MS"/>
              </a:rPr>
              <a:t>-Defining or adapting the assessment method for calculating the indicator value.</a:t>
            </a:r>
            <a:br>
              <a:rPr sz="1200" b="0" i="0" u="none">
                <a:solidFill>
                  <a:srgbClr val="708792"/>
                </a:solidFill>
                <a:latin typeface="Trebuchet MS"/>
                <a:ea typeface="Trebuchet MS"/>
                <a:cs typeface="Trebuchet MS"/>
              </a:rPr>
            </a:br>
            <a:endParaRPr/>
          </a:p>
        </p:txBody>
      </p:sp>
      <p:sp>
        <p:nvSpPr>
          <p:cNvPr id="300228999" name="CuadroTexto 9"/>
          <p:cNvSpPr txBox="1"/>
          <p:nvPr/>
        </p:nvSpPr>
        <p:spPr bwMode="auto">
          <a:xfrm flipH="0" flipV="0">
            <a:off x="940280" y="995054"/>
            <a:ext cx="3728481" cy="1638351"/>
          </a:xfrm>
          <a:prstGeom prst="ellipse">
            <a:avLst/>
          </a:prstGeom>
          <a:noFill/>
        </p:spPr>
        <p:txBody>
          <a:bodyPr wrap="square" rtlCol="0">
            <a:spAutoFit/>
          </a:bodyPr>
          <a:lstStyle/>
          <a:p>
            <a:pPr>
              <a:defRPr/>
            </a:pPr>
            <a:r>
              <a:rPr sz="1400" b="1" i="0" u="none">
                <a:solidFill>
                  <a:srgbClr val="9ACA3C"/>
                </a:solidFill>
                <a:latin typeface="Trebuchet MS"/>
                <a:ea typeface="Trebuchet MS"/>
                <a:cs typeface="Trebuchet MS"/>
              </a:rPr>
              <a:t>For the Vulnerability criteria and the Hazard criteria, the contextualisation process requires:</a:t>
            </a:r>
            <a:br>
              <a:rPr sz="1400" b="1" i="0" u="none">
                <a:solidFill>
                  <a:srgbClr val="9ACA3C"/>
                </a:solidFill>
                <a:latin typeface="Trebuchet MS"/>
                <a:ea typeface="Trebuchet MS"/>
                <a:cs typeface="Trebuchet MS"/>
              </a:rPr>
            </a:br>
            <a:endParaRPr/>
          </a:p>
        </p:txBody>
      </p:sp>
      <p:sp>
        <p:nvSpPr>
          <p:cNvPr id="347349519" name="Google Shape;262;p14"/>
          <p:cNvSpPr/>
          <p:nvPr/>
        </p:nvSpPr>
        <p:spPr bwMode="auto">
          <a:xfrm>
            <a:off x="140155" y="175419"/>
            <a:ext cx="8851442" cy="4769636"/>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5" tIns="34272" rIns="68545"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326058384" name="Google Shape;220;p13"/>
          <p:cNvSpPr/>
          <p:nvPr/>
        </p:nvSpPr>
        <p:spPr bwMode="auto">
          <a:xfrm>
            <a:off x="53339" y="53339"/>
            <a:ext cx="9014459" cy="5013958"/>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7" tIns="34272" rIns="68547" bIns="34272"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08773397" name="Google Shape;135;p2"/>
          <p:cNvSpPr txBox="1">
            <a:spLocks noGrp="1"/>
          </p:cNvSpPr>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chemeClr val="accent4"/>
                </a:solidFill>
              </a:rPr>
              <a:t>Step 4:Assignment of weights</a:t>
            </a:r>
            <a:endParaRPr>
              <a:solidFill>
                <a:schemeClr val="accent4"/>
              </a:solidFill>
            </a:endParaRPr>
          </a:p>
        </p:txBody>
      </p:sp>
      <p:sp>
        <p:nvSpPr>
          <p:cNvPr id="1403303918" name="CuadroTexto 2"/>
          <p:cNvSpPr txBox="1"/>
          <p:nvPr/>
        </p:nvSpPr>
        <p:spPr bwMode="auto">
          <a:xfrm>
            <a:off x="554400" y="1662321"/>
            <a:ext cx="4932000" cy="2123658"/>
          </a:xfrm>
          <a:prstGeom prst="rect">
            <a:avLst/>
          </a:prstGeom>
          <a:noFill/>
        </p:spPr>
        <p:txBody>
          <a:bodyPr wrap="square" rtlCol="0">
            <a:spAutoFit/>
          </a:bodyPr>
          <a:lstStyle/>
          <a:p>
            <a:pPr algn="just">
              <a:defRPr/>
            </a:pPr>
            <a:r>
              <a:rPr lang="en-GB" sz="1200">
                <a:solidFill>
                  <a:schemeClr val="tx2"/>
                </a:solidFill>
                <a:latin typeface="Trebuchet MS"/>
              </a:rPr>
              <a:t>In </a:t>
            </a:r>
            <a:r>
              <a:rPr lang="en-GB" sz="1200">
                <a:solidFill>
                  <a:schemeClr val="tx2"/>
                </a:solidFill>
                <a:latin typeface="Trebuchet MS"/>
              </a:rPr>
              <a:t>RBTool</a:t>
            </a:r>
            <a:r>
              <a:rPr lang="en-GB" sz="1200">
                <a:solidFill>
                  <a:schemeClr val="tx2"/>
                </a:solidFill>
                <a:latin typeface="Trebuchet MS"/>
              </a:rPr>
              <a:t>, the assignment of weights to Risk Categories and Macro Categories should be based on their relative importance in the specific context of the assessment. The weighting process should consider:</a:t>
            </a:r>
            <a:endParaRPr/>
          </a:p>
          <a:p>
            <a:pPr algn="just">
              <a:defRPr/>
            </a:pPr>
            <a:endParaRPr lang="en-GB" sz="1200">
              <a:solidFill>
                <a:schemeClr val="tx2"/>
              </a:solidFill>
              <a:latin typeface="Trebuchet MS"/>
            </a:endParaRPr>
          </a:p>
          <a:p>
            <a:pPr algn="just">
              <a:defRPr/>
            </a:pPr>
            <a:r>
              <a:rPr lang="en-GB" sz="1200">
                <a:solidFill>
                  <a:schemeClr val="tx2"/>
                </a:solidFill>
                <a:latin typeface="Trebuchet MS"/>
              </a:rPr>
              <a:t>-Functional relevance.</a:t>
            </a:r>
            <a:endParaRPr/>
          </a:p>
          <a:p>
            <a:pPr algn="just">
              <a:defRPr/>
            </a:pPr>
            <a:r>
              <a:rPr lang="en-GB" sz="1200">
                <a:solidFill>
                  <a:schemeClr val="tx2"/>
                </a:solidFill>
                <a:latin typeface="Trebuchet MS"/>
              </a:rPr>
              <a:t>-Vulnerability sensitivity.</a:t>
            </a:r>
            <a:endParaRPr/>
          </a:p>
          <a:p>
            <a:pPr algn="just">
              <a:defRPr/>
            </a:pPr>
            <a:r>
              <a:rPr lang="en-GB" sz="1200">
                <a:solidFill>
                  <a:schemeClr val="tx2"/>
                </a:solidFill>
                <a:latin typeface="Trebuchet MS"/>
              </a:rPr>
              <a:t>-Potential consequences of damage or disruption.</a:t>
            </a:r>
            <a:endParaRPr/>
          </a:p>
          <a:p>
            <a:pPr algn="just">
              <a:defRPr/>
            </a:pPr>
            <a:r>
              <a:rPr lang="en-GB" sz="1200">
                <a:solidFill>
                  <a:schemeClr val="tx2"/>
                </a:solidFill>
                <a:latin typeface="Trebuchet MS"/>
              </a:rPr>
              <a:t>-Expert judgement and participatory methods</a:t>
            </a:r>
            <a:endParaRPr/>
          </a:p>
          <a:p>
            <a:pPr algn="just">
              <a:defRPr/>
            </a:pPr>
            <a:endParaRPr lang="en-GB" sz="1200">
              <a:solidFill>
                <a:schemeClr val="tx2"/>
              </a:solidFill>
              <a:latin typeface="Trebuchet MS"/>
            </a:endParaRPr>
          </a:p>
          <a:p>
            <a:pPr algn="just">
              <a:defRPr/>
            </a:pPr>
            <a:endParaRPr lang="en-GB" sz="1200">
              <a:solidFill>
                <a:schemeClr val="tx2"/>
              </a:solidFill>
              <a:latin typeface="Trebuchet MS"/>
            </a:endParaRPr>
          </a:p>
        </p:txBody>
      </p:sp>
      <p:pic>
        <p:nvPicPr>
          <p:cNvPr id="1351985264" name="Picture 2" descr="Benchmarking - Free business icons"/>
          <p:cNvPicPr>
            <a:picLocks noChangeAspect="1" noChangeArrowheads="1"/>
          </p:cNvPicPr>
          <p:nvPr/>
        </p:nvPicPr>
        <p:blipFill rotWithShape="1">
          <a:blip r:embed="rId3"/>
          <a:stretch/>
        </p:blipFill>
        <p:spPr bwMode="auto">
          <a:xfrm>
            <a:off x="6172201" y="1597479"/>
            <a:ext cx="1948542" cy="1948542"/>
          </a:xfrm>
          <a:prstGeom prst="rect">
            <a:avLst/>
          </a:prstGeom>
          <a:noFill/>
        </p:spPr>
      </p:pic>
      <p:sp>
        <p:nvSpPr>
          <p:cNvPr id="1905551316"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2120947244" name="Google Shape;220;p13"/>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49252777" name="Google Shape;135;p2"/>
          <p:cNvSpPr txBox="1">
            <a:spLocks noGrp="1"/>
          </p:cNvSpPr>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ts val="4000"/>
              <a:buFont typeface="Trebuchet MS"/>
              <a:buNone/>
              <a:defRPr/>
            </a:pPr>
            <a:r>
              <a:rPr lang="en-GB">
                <a:solidFill>
                  <a:schemeClr val="accent4"/>
                </a:solidFill>
              </a:rPr>
              <a:t>Step 5: Indicator Validation and Data Sources</a:t>
            </a:r>
            <a:endParaRPr>
              <a:solidFill>
                <a:schemeClr val="accent4"/>
              </a:solidFill>
            </a:endParaRPr>
          </a:p>
        </p:txBody>
      </p:sp>
      <p:sp>
        <p:nvSpPr>
          <p:cNvPr id="1375486955" name="CuadroTexto 2"/>
          <p:cNvSpPr txBox="1"/>
          <p:nvPr/>
        </p:nvSpPr>
        <p:spPr bwMode="auto">
          <a:xfrm>
            <a:off x="554400" y="1597479"/>
            <a:ext cx="4932000" cy="1938992"/>
          </a:xfrm>
          <a:prstGeom prst="rect">
            <a:avLst/>
          </a:prstGeom>
          <a:noFill/>
        </p:spPr>
        <p:txBody>
          <a:bodyPr wrap="square" rtlCol="0">
            <a:spAutoFit/>
          </a:bodyPr>
          <a:lstStyle/>
          <a:p>
            <a:pPr algn="just">
              <a:defRPr/>
            </a:pPr>
            <a:r>
              <a:rPr lang="en-GB" sz="1200">
                <a:solidFill>
                  <a:schemeClr val="accent4"/>
                </a:solidFill>
                <a:latin typeface="Trebuchet MS"/>
              </a:rPr>
              <a:t>1.Validate local data depending on:</a:t>
            </a:r>
            <a:endParaRPr/>
          </a:p>
          <a:p>
            <a:pPr algn="just">
              <a:defRPr/>
            </a:pPr>
            <a:endParaRPr lang="en-GB" sz="1200">
              <a:solidFill>
                <a:schemeClr val="tx2"/>
              </a:solidFill>
              <a:latin typeface="Trebuchet MS"/>
            </a:endParaRPr>
          </a:p>
          <a:p>
            <a:pPr algn="just">
              <a:defRPr/>
            </a:pPr>
            <a:r>
              <a:rPr lang="en-GB" sz="1200">
                <a:solidFill>
                  <a:schemeClr val="tx2"/>
                </a:solidFill>
                <a:latin typeface="Trebuchet MS"/>
              </a:rPr>
              <a:t>-Availability and accuracy of the information.</a:t>
            </a:r>
            <a:endParaRPr/>
          </a:p>
          <a:p>
            <a:pPr algn="just">
              <a:defRPr/>
            </a:pPr>
            <a:r>
              <a:rPr lang="en-GB" sz="1200">
                <a:solidFill>
                  <a:schemeClr val="tx2"/>
                </a:solidFill>
                <a:latin typeface="Trebuchet MS"/>
              </a:rPr>
              <a:t>-Compatibility of the data with the assessment method.</a:t>
            </a:r>
            <a:endParaRPr/>
          </a:p>
          <a:p>
            <a:pPr algn="just">
              <a:defRPr/>
            </a:pPr>
            <a:endParaRPr lang="en-GB" sz="1200">
              <a:solidFill>
                <a:schemeClr val="tx2"/>
              </a:solidFill>
              <a:latin typeface="Trebuchet MS"/>
            </a:endParaRPr>
          </a:p>
          <a:p>
            <a:pPr algn="just">
              <a:defRPr/>
            </a:pPr>
            <a:r>
              <a:rPr lang="en-GB" sz="1200">
                <a:solidFill>
                  <a:schemeClr val="accent4"/>
                </a:solidFill>
                <a:latin typeface="Trebuchet MS"/>
              </a:rPr>
              <a:t>2.Adjust indicators if needed.</a:t>
            </a:r>
            <a:endParaRPr/>
          </a:p>
          <a:p>
            <a:pPr algn="just">
              <a:defRPr/>
            </a:pPr>
            <a:endParaRPr lang="en-GB" sz="1200">
              <a:solidFill>
                <a:schemeClr val="accent4"/>
              </a:solidFill>
              <a:latin typeface="Trebuchet MS"/>
            </a:endParaRPr>
          </a:p>
          <a:p>
            <a:pPr algn="just">
              <a:defRPr/>
            </a:pPr>
            <a:r>
              <a:rPr lang="en-GB" sz="1200">
                <a:solidFill>
                  <a:schemeClr val="accent4"/>
                </a:solidFill>
                <a:latin typeface="Trebuchet MS"/>
              </a:rPr>
              <a:t>3.Document data sources like energy audits, BIM, on-site inspections.</a:t>
            </a:r>
            <a:endParaRPr/>
          </a:p>
          <a:p>
            <a:pPr algn="just">
              <a:defRPr/>
            </a:pPr>
            <a:endParaRPr lang="en-GB" sz="1200">
              <a:solidFill>
                <a:schemeClr val="tx2"/>
              </a:solidFill>
              <a:latin typeface="Trebuchet MS"/>
            </a:endParaRPr>
          </a:p>
          <a:p>
            <a:pPr algn="just">
              <a:defRPr/>
            </a:pPr>
            <a:endParaRPr lang="en-GB" sz="1200">
              <a:solidFill>
                <a:schemeClr val="tx2"/>
              </a:solidFill>
              <a:latin typeface="Trebuchet MS"/>
            </a:endParaRPr>
          </a:p>
        </p:txBody>
      </p:sp>
      <p:pic>
        <p:nvPicPr>
          <p:cNvPr id="1566250224" name="Picture 2" descr="Data Source Vector Art, Icons, and Graphics for Free Download"/>
          <p:cNvPicPr>
            <a:picLocks noChangeAspect="1" noChangeArrowheads="1"/>
          </p:cNvPicPr>
          <p:nvPr/>
        </p:nvPicPr>
        <p:blipFill rotWithShape="1">
          <a:blip r:embed="rId3"/>
          <a:srcRect l="0" t="0" r="0" b="22301"/>
          <a:stretch/>
        </p:blipFill>
        <p:spPr bwMode="auto">
          <a:xfrm>
            <a:off x="5976256" y="1351857"/>
            <a:ext cx="2495550" cy="1938992"/>
          </a:xfrm>
          <a:prstGeom prst="rect">
            <a:avLst/>
          </a:prstGeom>
          <a:noFill/>
        </p:spPr>
      </p:pic>
      <p:sp>
        <p:nvSpPr>
          <p:cNvPr id="996466050"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459933704" name="Google Shape;220;p13"/>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2446249" name="Google Shape;324;p29"/>
          <p:cNvSpPr txBox="1"/>
          <p:nvPr/>
        </p:nvSpPr>
        <p:spPr bwMode="auto">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defRPr/>
            </a:pPr>
            <a:r>
              <a:rPr lang="es" sz="2800" b="1">
                <a:solidFill>
                  <a:srgbClr val="48BAA2"/>
                </a:solidFill>
                <a:latin typeface="Trebuchet MS"/>
                <a:ea typeface="Trebuchet MS"/>
                <a:cs typeface="Trebuchet MS"/>
              </a:rPr>
              <a:t>Practical Example of RBTool</a:t>
            </a:r>
            <a:endParaRPr sz="2800" b="1">
              <a:solidFill>
                <a:srgbClr val="48BAA2"/>
              </a:solidFill>
              <a:latin typeface="Trebuchet MS"/>
              <a:ea typeface="Trebuchet MS"/>
              <a:cs typeface="Trebuchet MS"/>
            </a:endParaRPr>
          </a:p>
        </p:txBody>
      </p:sp>
      <p:sp>
        <p:nvSpPr>
          <p:cNvPr id="428362281" name="Google Shape;325;p29"/>
          <p:cNvSpPr txBox="1"/>
          <p:nvPr/>
        </p:nvSpPr>
        <p:spPr bwMode="auto">
          <a:xfrm>
            <a:off x="613300" y="1039075"/>
            <a:ext cx="5712300" cy="431100"/>
          </a:xfrm>
          <a:prstGeom prst="rect">
            <a:avLst/>
          </a:prstGeom>
          <a:noFill/>
          <a:ln>
            <a:noFill/>
          </a:ln>
        </p:spPr>
        <p:txBody>
          <a:bodyPr spcFirstLastPara="1" wrap="square" lIns="91425" tIns="91425" rIns="91425" bIns="91425" anchor="t" anchorCtr="0">
            <a:spAutoFit/>
          </a:bodyPr>
          <a:lstStyle/>
          <a:p>
            <a:pPr marL="0" lvl="0" indent="0" algn="l" rtl="0">
              <a:lnSpc>
                <a:spcPct val="114999"/>
              </a:lnSpc>
              <a:spcBef>
                <a:spcPts val="1200"/>
              </a:spcBef>
              <a:spcAft>
                <a:spcPts val="1200"/>
              </a:spcAft>
              <a:buNone/>
              <a:defRPr/>
            </a:pPr>
            <a:r>
              <a:rPr lang="es" sz="1600" b="1">
                <a:solidFill>
                  <a:srgbClr val="18BAA8"/>
                </a:solidFill>
                <a:latin typeface="Trebuchet MS"/>
                <a:ea typeface="Trebuchet MS"/>
                <a:cs typeface="Trebuchet MS"/>
              </a:rPr>
              <a:t>Step 1 Assignment of Hazard Values to Issues</a:t>
            </a:r>
            <a:endParaRPr sz="1600" b="1">
              <a:solidFill>
                <a:srgbClr val="18BAA8"/>
              </a:solidFill>
              <a:latin typeface="Trebuchet MS"/>
              <a:ea typeface="Trebuchet MS"/>
              <a:cs typeface="Trebuchet MS"/>
            </a:endParaRPr>
          </a:p>
        </p:txBody>
      </p:sp>
      <p:sp>
        <p:nvSpPr>
          <p:cNvPr id="1130105598" name="Google Shape;326;p29"/>
          <p:cNvSpPr txBox="1"/>
          <p:nvPr/>
        </p:nvSpPr>
        <p:spPr bwMode="auto">
          <a:xfrm>
            <a:off x="613300" y="1901263"/>
            <a:ext cx="4583100" cy="38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chemeClr val="dk2"/>
                </a:solidFill>
                <a:latin typeface="Trebuchet MS"/>
                <a:ea typeface="Trebuchet MS"/>
                <a:cs typeface="Trebuchet MS"/>
              </a:rPr>
              <a:t>1.1 The value of likelihood of Hazard is assigned (HV)</a:t>
            </a:r>
            <a:endParaRPr sz="1200">
              <a:solidFill>
                <a:schemeClr val="dk2"/>
              </a:solidFill>
              <a:latin typeface="Trebuchet MS"/>
              <a:ea typeface="Trebuchet MS"/>
              <a:cs typeface="Trebuchet MS"/>
            </a:endParaRPr>
          </a:p>
        </p:txBody>
      </p:sp>
      <p:graphicFrame>
        <p:nvGraphicFramePr>
          <p:cNvPr id="380014681" name="Google Shape;327;p29"/>
          <p:cNvGraphicFramePr>
            <a:graphicFrameLocks xmlns:a="http://schemas.openxmlformats.org/drawingml/2006/main"/>
          </p:cNvGraphicFramePr>
          <p:nvPr/>
        </p:nvGraphicFramePr>
        <p:xfrm rot="0">
          <a:off x="777088" y="2583325"/>
          <a:ext cx="3272275" cy="1143000"/>
        </p:xfrm>
        <a:graphic>
          <a:graphicData uri="http://schemas.openxmlformats.org/drawingml/2006/table">
            <a:tbl>
              <a:tblPr firstRow="0" firstCol="0" lastRow="0" lastCol="0" bandRow="0" bandCol="0">
                <a:noFill/>
              </a:tblPr>
              <a:tblGrid>
                <a:gridCol w="660575"/>
                <a:gridCol w="2008625"/>
                <a:gridCol w="603075"/>
              </a:tblGrid>
              <a:tr h="381000">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Code</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Hazard</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HV</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A</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708792"/>
                          </a:solidFill>
                          <a:latin typeface="Trebuchet MS"/>
                          <a:ea typeface="Trebuchet MS"/>
                          <a:cs typeface="Trebuchet MS"/>
                        </a:rPr>
                        <a:t>Heavy Precipitation</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0,8</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C</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708792"/>
                          </a:solidFill>
                          <a:latin typeface="Trebuchet MS"/>
                          <a:ea typeface="Trebuchet MS"/>
                          <a:cs typeface="Trebuchet MS"/>
                        </a:rPr>
                        <a:t>Extreme Temperatures</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0,9</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sp>
        <p:nvSpPr>
          <p:cNvPr id="864302576" name="Google Shape;328;p29"/>
          <p:cNvSpPr txBox="1"/>
          <p:nvPr/>
        </p:nvSpPr>
        <p:spPr bwMode="auto">
          <a:xfrm>
            <a:off x="4993413" y="2877750"/>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defRPr/>
            </a:pPr>
            <a:r>
              <a:rPr lang="es" sz="1200">
                <a:solidFill>
                  <a:srgbClr val="708792"/>
                </a:solidFill>
                <a:latin typeface="Trebuchet MS"/>
                <a:ea typeface="Trebuchet MS"/>
                <a:cs typeface="Trebuchet MS"/>
              </a:rPr>
              <a:t>HV value ranges from 0 to 1. HV answers the question: how severe is the hazard ?</a:t>
            </a:r>
            <a:endParaRPr sz="1200">
              <a:solidFill>
                <a:srgbClr val="708792"/>
              </a:solidFill>
              <a:latin typeface="Trebuchet MS"/>
              <a:ea typeface="Trebuchet MS"/>
              <a:cs typeface="Trebuchet MS"/>
            </a:endParaRPr>
          </a:p>
        </p:txBody>
      </p:sp>
      <p:sp>
        <p:nvSpPr>
          <p:cNvPr id="1918760367" name="Google Shape;329;p29"/>
          <p:cNvSpPr txBox="1"/>
          <p:nvPr/>
        </p:nvSpPr>
        <p:spPr bwMode="auto">
          <a:xfrm>
            <a:off x="613295" y="1492532"/>
            <a:ext cx="840900" cy="43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b="1">
                <a:solidFill>
                  <a:schemeClr val="dk2"/>
                </a:solidFill>
                <a:latin typeface="Trebuchet MS"/>
                <a:ea typeface="Trebuchet MS"/>
                <a:cs typeface="Trebuchet MS"/>
              </a:rPr>
              <a:t>Option 1</a:t>
            </a:r>
            <a:endParaRPr sz="1200" b="1">
              <a:solidFill>
                <a:schemeClr val="dk2"/>
              </a:solidFill>
              <a:latin typeface="Trebuchet MS"/>
              <a:ea typeface="Trebuchet MS"/>
              <a:cs typeface="Trebuchet MS"/>
            </a:endParaRPr>
          </a:p>
        </p:txBody>
      </p:sp>
      <p:cxnSp>
        <p:nvCxnSpPr>
          <p:cNvPr id="907686373" name="Google Shape;330;p29"/>
          <p:cNvCxnSpPr>
            <a:endCxn id="864302576" idx="1"/>
          </p:cNvCxnSpPr>
          <p:nvPr/>
        </p:nvCxnSpPr>
        <p:spPr bwMode="auto">
          <a:xfrm rot="10800000" flipH="1">
            <a:off x="4152513" y="3154800"/>
            <a:ext cx="840900" cy="4200"/>
          </a:xfrm>
          <a:prstGeom prst="straightConnector1">
            <a:avLst/>
          </a:prstGeom>
          <a:noFill/>
          <a:ln w="9525" cap="flat" cmpd="sng">
            <a:solidFill>
              <a:srgbClr val="18BAA8"/>
            </a:solidFill>
            <a:prstDash val="solid"/>
            <a:round/>
            <a:headEnd type="none" w="med" len="med"/>
            <a:tailEnd type="triangle" w="med" len="med"/>
          </a:ln>
        </p:spPr>
      </p:cxnSp>
      <p:sp>
        <p:nvSpPr>
          <p:cNvPr id="987248075"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14771873" name="Google Shape;336;p30"/>
          <p:cNvSpPr txBox="1"/>
          <p:nvPr/>
        </p:nvSpPr>
        <p:spPr bwMode="auto">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defRPr/>
            </a:pPr>
            <a:r>
              <a:rPr lang="es" sz="2800" b="1">
                <a:solidFill>
                  <a:srgbClr val="48BAA2"/>
                </a:solidFill>
                <a:latin typeface="Trebuchet MS"/>
                <a:ea typeface="Trebuchet MS"/>
                <a:cs typeface="Trebuchet MS"/>
              </a:rPr>
              <a:t>Practical Example of RNTool</a:t>
            </a:r>
            <a:endParaRPr sz="2800" b="1">
              <a:solidFill>
                <a:srgbClr val="48BAA2"/>
              </a:solidFill>
              <a:latin typeface="Trebuchet MS"/>
              <a:ea typeface="Trebuchet MS"/>
              <a:cs typeface="Trebuchet MS"/>
            </a:endParaRPr>
          </a:p>
        </p:txBody>
      </p:sp>
      <p:sp>
        <p:nvSpPr>
          <p:cNvPr id="467645778" name="Google Shape;337;p30"/>
          <p:cNvSpPr txBox="1"/>
          <p:nvPr/>
        </p:nvSpPr>
        <p:spPr bwMode="auto">
          <a:xfrm>
            <a:off x="613300" y="1888074"/>
            <a:ext cx="75783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chemeClr val="dk2"/>
                </a:solidFill>
                <a:latin typeface="Trebuchet MS"/>
                <a:ea typeface="Trebuchet MS"/>
                <a:cs typeface="Trebuchet MS"/>
              </a:rPr>
              <a:t>In alternative, climatic indicators can be used to determine HV. The following is an example for Hazard A Heavy Precipitation</a:t>
            </a:r>
            <a:endParaRPr sz="1200">
              <a:solidFill>
                <a:schemeClr val="dk2"/>
              </a:solidFill>
              <a:latin typeface="Trebuchet MS"/>
              <a:ea typeface="Trebuchet MS"/>
              <a:cs typeface="Trebuchet MS"/>
            </a:endParaRPr>
          </a:p>
        </p:txBody>
      </p:sp>
      <p:graphicFrame>
        <p:nvGraphicFramePr>
          <p:cNvPr id="1822447886" name="Google Shape;338;p30"/>
          <p:cNvGraphicFramePr>
            <a:graphicFrameLocks xmlns:a="http://schemas.openxmlformats.org/drawingml/2006/main"/>
          </p:cNvGraphicFramePr>
          <p:nvPr/>
        </p:nvGraphicFramePr>
        <p:xfrm rot="0">
          <a:off x="952500" y="2681175"/>
          <a:ext cx="7239000" cy="1859220"/>
        </p:xfrm>
        <a:graphic>
          <a:graphicData uri="http://schemas.openxmlformats.org/drawingml/2006/table">
            <a:tbl>
              <a:tblPr firstRow="0" firstCol="0" lastRow="0" lastCol="0" bandRow="0" bandCol="0">
                <a:noFill/>
              </a:tblPr>
              <a:tblGrid>
                <a:gridCol w="683924"/>
                <a:gridCol w="1346700"/>
                <a:gridCol w="2312775"/>
                <a:gridCol w="1908375"/>
                <a:gridCol w="987225"/>
              </a:tblGrid>
              <a:tr h="381000">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Code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Hazard criteria</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Hazard indicator</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Unit of measure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Value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r>
              <a:tr h="381000">
                <a:tc>
                  <a:txBody>
                    <a:bodyPr/>
                    <a:p>
                      <a:pPr marL="0" lvl="0" indent="0" algn="l" rtl="0">
                        <a:spcBef>
                          <a:spcPts val="0"/>
                        </a:spcBef>
                        <a:spcAft>
                          <a:spcPts val="0"/>
                        </a:spcAft>
                        <a:buNone/>
                        <a:defRPr/>
                      </a:pPr>
                      <a:r>
                        <a:rPr lang="es" sz="1200">
                          <a:solidFill>
                            <a:srgbClr val="708792"/>
                          </a:solidFill>
                          <a:latin typeface="Trebuchet MS"/>
                          <a:ea typeface="Trebuchet MS"/>
                          <a:cs typeface="Trebuchet MS"/>
                        </a:rPr>
                        <a:t>H.A1</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708792"/>
                          </a:solidFill>
                          <a:latin typeface="Trebuchet MS"/>
                          <a:ea typeface="Trebuchet MS"/>
                          <a:cs typeface="Trebuchet MS"/>
                        </a:rPr>
                        <a:t>R20</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708792"/>
                          </a:solidFill>
                          <a:latin typeface="Trebuchet MS"/>
                          <a:ea typeface="Trebuchet MS"/>
                          <a:cs typeface="Trebuchet MS"/>
                        </a:rPr>
                        <a:t>Number of Days with Precipitation ≥ 20 mm</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number</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2</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a:txBody>
                    <a:bodyPr/>
                    <a:p>
                      <a:pPr marL="0" lvl="0" indent="0" algn="l" rtl="0">
                        <a:spcBef>
                          <a:spcPts val="0"/>
                        </a:spcBef>
                        <a:spcAft>
                          <a:spcPts val="0"/>
                        </a:spcAft>
                        <a:buNone/>
                        <a:defRPr/>
                      </a:pPr>
                      <a:r>
                        <a:rPr lang="es" sz="1200">
                          <a:solidFill>
                            <a:srgbClr val="708792"/>
                          </a:solidFill>
                          <a:latin typeface="Trebuchet MS"/>
                          <a:ea typeface="Trebuchet MS"/>
                          <a:cs typeface="Trebuchet MS"/>
                        </a:rPr>
                        <a:t>H.A2</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708792"/>
                          </a:solidFill>
                          <a:latin typeface="Trebuchet MS"/>
                          <a:ea typeface="Trebuchet MS"/>
                          <a:cs typeface="Trebuchet MS"/>
                        </a:rPr>
                        <a:t>SDII</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708792"/>
                          </a:solidFill>
                          <a:latin typeface="Trebuchet MS"/>
                          <a:ea typeface="Trebuchet MS"/>
                          <a:cs typeface="Trebuchet MS"/>
                        </a:rPr>
                        <a:t>Simple Daily Intensity Index</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mm/day</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8</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a:txBody>
                    <a:bodyPr/>
                    <a:p>
                      <a:pPr marL="0" lvl="0" indent="0" algn="l" rtl="0">
                        <a:spcBef>
                          <a:spcPts val="0"/>
                        </a:spcBef>
                        <a:spcAft>
                          <a:spcPts val="0"/>
                        </a:spcAft>
                        <a:buNone/>
                        <a:defRPr/>
                      </a:pPr>
                      <a:r>
                        <a:rPr lang="es" sz="1200">
                          <a:solidFill>
                            <a:srgbClr val="708792"/>
                          </a:solidFill>
                          <a:latin typeface="Trebuchet MS"/>
                          <a:ea typeface="Trebuchet MS"/>
                          <a:cs typeface="Trebuchet MS"/>
                        </a:rPr>
                        <a:t>H.A3</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708792"/>
                          </a:solidFill>
                          <a:latin typeface="Trebuchet MS"/>
                          <a:ea typeface="Trebuchet MS"/>
                          <a:cs typeface="Trebuchet MS"/>
                        </a:rPr>
                        <a:t>RX1DAY</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708792"/>
                          </a:solidFill>
                          <a:latin typeface="Trebuchet MS"/>
                          <a:ea typeface="Trebuchet MS"/>
                          <a:cs typeface="Trebuchet MS"/>
                        </a:rPr>
                        <a:t>Maximum total precipitation that falls in a single day</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mm</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60</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sp>
        <p:nvSpPr>
          <p:cNvPr id="1374397770" name="Google Shape;339;p30"/>
          <p:cNvSpPr txBox="1"/>
          <p:nvPr/>
        </p:nvSpPr>
        <p:spPr bwMode="auto">
          <a:xfrm>
            <a:off x="613300" y="1039075"/>
            <a:ext cx="1020900" cy="431100"/>
          </a:xfrm>
          <a:prstGeom prst="rect">
            <a:avLst/>
          </a:prstGeom>
          <a:noFill/>
          <a:ln>
            <a:noFill/>
          </a:ln>
        </p:spPr>
        <p:txBody>
          <a:bodyPr spcFirstLastPara="1" wrap="square" lIns="91425" tIns="91425" rIns="91425" bIns="91425" anchor="t" anchorCtr="0">
            <a:spAutoFit/>
          </a:bodyPr>
          <a:lstStyle/>
          <a:p>
            <a:pPr marL="0" lvl="0" indent="0" algn="l" rtl="0">
              <a:lnSpc>
                <a:spcPct val="114999"/>
              </a:lnSpc>
              <a:spcBef>
                <a:spcPts val="1200"/>
              </a:spcBef>
              <a:spcAft>
                <a:spcPts val="1200"/>
              </a:spcAft>
              <a:buNone/>
              <a:defRPr/>
            </a:pPr>
            <a:r>
              <a:rPr lang="es" sz="1600" b="1">
                <a:solidFill>
                  <a:srgbClr val="18BAA8"/>
                </a:solidFill>
                <a:latin typeface="Trebuchet MS"/>
                <a:ea typeface="Trebuchet MS"/>
                <a:cs typeface="Trebuchet MS"/>
              </a:rPr>
              <a:t>Step 1</a:t>
            </a:r>
            <a:endParaRPr sz="1600" b="1">
              <a:solidFill>
                <a:srgbClr val="18BAA8"/>
              </a:solidFill>
              <a:latin typeface="Trebuchet MS"/>
              <a:ea typeface="Trebuchet MS"/>
              <a:cs typeface="Trebuchet MS"/>
            </a:endParaRPr>
          </a:p>
        </p:txBody>
      </p:sp>
      <p:sp>
        <p:nvSpPr>
          <p:cNvPr id="1182925380" name="Google Shape;340;p30"/>
          <p:cNvSpPr txBox="1"/>
          <p:nvPr/>
        </p:nvSpPr>
        <p:spPr bwMode="auto">
          <a:xfrm>
            <a:off x="613300" y="1513988"/>
            <a:ext cx="840900" cy="43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b="1">
                <a:solidFill>
                  <a:schemeClr val="dk2"/>
                </a:solidFill>
                <a:latin typeface="Trebuchet MS"/>
                <a:ea typeface="Trebuchet MS"/>
                <a:cs typeface="Trebuchet MS"/>
              </a:rPr>
              <a:t>Option 2</a:t>
            </a:r>
            <a:endParaRPr sz="1200" b="1">
              <a:solidFill>
                <a:schemeClr val="dk2"/>
              </a:solidFill>
              <a:latin typeface="Trebuchet MS"/>
              <a:ea typeface="Trebuchet MS"/>
              <a:cs typeface="Trebuchet MS"/>
            </a:endParaRPr>
          </a:p>
        </p:txBody>
      </p:sp>
      <p:sp>
        <p:nvSpPr>
          <p:cNvPr id="2041771877"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0493166" name="Google Shape;346;p31"/>
          <p:cNvSpPr/>
          <p:nvPr/>
        </p:nvSpPr>
        <p:spPr bwMode="auto">
          <a:xfrm>
            <a:off x="5974200" y="3709300"/>
            <a:ext cx="1651200" cy="770100"/>
          </a:xfrm>
          <a:prstGeom prst="roundRect">
            <a:avLst>
              <a:gd name="adj" fmla="val 16667"/>
            </a:avLst>
          </a:prstGeom>
          <a:noFill/>
          <a:ln w="28575" cap="flat" cmpd="sng">
            <a:solidFill>
              <a:srgbClr val="48BAA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defRPr/>
            </a:pPr>
            <a:endParaRPr/>
          </a:p>
        </p:txBody>
      </p:sp>
      <p:sp>
        <p:nvSpPr>
          <p:cNvPr id="1259211871" name="Google Shape;347;p31"/>
          <p:cNvSpPr txBox="1"/>
          <p:nvPr/>
        </p:nvSpPr>
        <p:spPr bwMode="auto">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defRPr/>
            </a:pPr>
            <a:r>
              <a:rPr lang="es" sz="2800" b="1">
                <a:solidFill>
                  <a:srgbClr val="48BAA2"/>
                </a:solidFill>
                <a:latin typeface="Trebuchet MS"/>
                <a:ea typeface="Trebuchet MS"/>
                <a:cs typeface="Trebuchet MS"/>
              </a:rPr>
              <a:t>Practical Example of RBTool</a:t>
            </a:r>
            <a:endParaRPr sz="2800" b="1">
              <a:solidFill>
                <a:srgbClr val="48BAA2"/>
              </a:solidFill>
              <a:latin typeface="Trebuchet MS"/>
              <a:ea typeface="Trebuchet MS"/>
              <a:cs typeface="Trebuchet MS"/>
            </a:endParaRPr>
          </a:p>
        </p:txBody>
      </p:sp>
      <p:sp>
        <p:nvSpPr>
          <p:cNvPr id="1101370512" name="Google Shape;348;p31"/>
          <p:cNvSpPr txBox="1"/>
          <p:nvPr/>
        </p:nvSpPr>
        <p:spPr bwMode="auto">
          <a:xfrm>
            <a:off x="613295" y="1527602"/>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The value of climatic hazards is normalised in the interval (0-1) - Example for H.A3</a:t>
            </a:r>
            <a:endParaRPr sz="1200">
              <a:solidFill>
                <a:srgbClr val="53656D"/>
              </a:solidFill>
              <a:latin typeface="Trebuchet MS"/>
              <a:ea typeface="Trebuchet MS"/>
              <a:cs typeface="Trebuchet MS"/>
            </a:endParaRPr>
          </a:p>
        </p:txBody>
      </p:sp>
      <p:graphicFrame>
        <p:nvGraphicFramePr>
          <p:cNvPr id="894837899" name="Google Shape;349;p31"/>
          <p:cNvGraphicFramePr>
            <a:graphicFrameLocks xmlns:a="http://schemas.openxmlformats.org/drawingml/2006/main"/>
          </p:cNvGraphicFramePr>
          <p:nvPr/>
        </p:nvGraphicFramePr>
        <p:xfrm rot="0">
          <a:off x="697370" y="1956015"/>
          <a:ext cx="7239000" cy="929610"/>
        </p:xfrm>
        <a:graphic>
          <a:graphicData uri="http://schemas.openxmlformats.org/drawingml/2006/table">
            <a:tbl>
              <a:tblPr firstRow="0" firstCol="0" lastRow="0" lastCol="0" bandRow="0" bandCol="0">
                <a:noFill/>
              </a:tblPr>
              <a:tblGrid>
                <a:gridCol w="683924"/>
                <a:gridCol w="1346700"/>
                <a:gridCol w="2773350"/>
                <a:gridCol w="1447800"/>
                <a:gridCol w="987225"/>
              </a:tblGrid>
              <a:tr h="381000">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Code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Hazard criteria</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Hazard indicator</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Unit of measure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Value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r>
              <a:tr h="381000">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H.A3</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RX1DAY</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Maximum total precipitation that falls in a single day</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mm</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60</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graphicFrame>
        <p:nvGraphicFramePr>
          <p:cNvPr id="986029592" name="Google Shape;350;p31"/>
          <p:cNvGraphicFramePr>
            <a:graphicFrameLocks xmlns:a="http://schemas.openxmlformats.org/drawingml/2006/main"/>
          </p:cNvGraphicFramePr>
          <p:nvPr/>
        </p:nvGraphicFramePr>
        <p:xfrm rot="0">
          <a:off x="697370" y="3234400"/>
          <a:ext cx="4441875" cy="1524000"/>
        </p:xfrm>
        <a:graphic>
          <a:graphicData uri="http://schemas.openxmlformats.org/drawingml/2006/table">
            <a:tbl>
              <a:tblPr firstRow="0" firstCol="0" lastRow="0" lastCol="0" bandRow="0" bandCol="0">
                <a:noFill/>
              </a:tblPr>
              <a:tblGrid>
                <a:gridCol w="2139650"/>
                <a:gridCol w="1750875"/>
                <a:gridCol w="551350"/>
              </a:tblGrid>
              <a:tr h="381000">
                <a:tc>
                  <a:txBody>
                    <a:bodyPr/>
                    <a:p>
                      <a:pPr marL="0" lvl="0" indent="0" algn="l" rtl="0">
                        <a:spcBef>
                          <a:spcPts val="0"/>
                        </a:spcBef>
                        <a:spcAft>
                          <a:spcPts val="0"/>
                        </a:spcAft>
                        <a:buNone/>
                        <a:defRPr/>
                      </a:pPr>
                      <a:r>
                        <a:rPr lang="es" sz="1050">
                          <a:solidFill>
                            <a:schemeClr val="lt1"/>
                          </a:solidFill>
                          <a:latin typeface="Trebuchet MS"/>
                          <a:ea typeface="Trebuchet MS"/>
                          <a:cs typeface="Trebuchet MS"/>
                        </a:rPr>
                        <a:t>Benchmark 1 - Critical</a:t>
                      </a:r>
                      <a:endParaRPr sz="105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l" rtl="0">
                        <a:spcBef>
                          <a:spcPts val="0"/>
                        </a:spcBef>
                        <a:spcAft>
                          <a:spcPts val="0"/>
                        </a:spcAft>
                        <a:buNone/>
                        <a:defRPr/>
                      </a:pPr>
                      <a:r>
                        <a:rPr lang="es" sz="1050">
                          <a:solidFill>
                            <a:srgbClr val="53656D"/>
                          </a:solidFill>
                          <a:latin typeface="Trebuchet MS"/>
                          <a:ea typeface="Trebuchet MS"/>
                          <a:cs typeface="Trebuchet MS"/>
                        </a:rPr>
                        <a:t>Xmax</a:t>
                      </a:r>
                      <a:endParaRPr sz="105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050">
                          <a:solidFill>
                            <a:srgbClr val="53656D"/>
                          </a:solidFill>
                          <a:latin typeface="Trebuchet MS"/>
                          <a:ea typeface="Trebuchet MS"/>
                          <a:cs typeface="Trebuchet MS"/>
                        </a:rPr>
                        <a:t>100</a:t>
                      </a:r>
                      <a:endParaRPr sz="105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a:txBody>
                    <a:bodyPr/>
                    <a:p>
                      <a:pPr marL="0" lvl="0" indent="0" algn="l" rtl="0">
                        <a:spcBef>
                          <a:spcPts val="0"/>
                        </a:spcBef>
                        <a:spcAft>
                          <a:spcPts val="0"/>
                        </a:spcAft>
                        <a:buNone/>
                        <a:defRPr/>
                      </a:pPr>
                      <a:r>
                        <a:rPr lang="es" sz="1050">
                          <a:solidFill>
                            <a:schemeClr val="lt1"/>
                          </a:solidFill>
                          <a:latin typeface="Trebuchet MS"/>
                          <a:ea typeface="Trebuchet MS"/>
                          <a:cs typeface="Trebuchet MS"/>
                        </a:rPr>
                        <a:t>Benchmark 0- Optimal</a:t>
                      </a:r>
                      <a:endParaRPr sz="105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l" rtl="0">
                        <a:spcBef>
                          <a:spcPts val="0"/>
                        </a:spcBef>
                        <a:spcAft>
                          <a:spcPts val="0"/>
                        </a:spcAft>
                        <a:buNone/>
                        <a:defRPr/>
                      </a:pPr>
                      <a:r>
                        <a:rPr lang="es" sz="1050">
                          <a:solidFill>
                            <a:srgbClr val="53656D"/>
                          </a:solidFill>
                          <a:latin typeface="Trebuchet MS"/>
                          <a:ea typeface="Trebuchet MS"/>
                          <a:cs typeface="Trebuchet MS"/>
                        </a:rPr>
                        <a:t>Xmin</a:t>
                      </a:r>
                      <a:endParaRPr sz="105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050">
                          <a:solidFill>
                            <a:srgbClr val="53656D"/>
                          </a:solidFill>
                          <a:latin typeface="Trebuchet MS"/>
                          <a:ea typeface="Trebuchet MS"/>
                          <a:cs typeface="Trebuchet MS"/>
                        </a:rPr>
                        <a:t>20</a:t>
                      </a:r>
                      <a:endParaRPr sz="105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a:txBody>
                    <a:bodyPr/>
                    <a:p>
                      <a:pPr marL="0" lvl="0" indent="0" algn="l" rtl="0">
                        <a:spcBef>
                          <a:spcPts val="0"/>
                        </a:spcBef>
                        <a:spcAft>
                          <a:spcPts val="0"/>
                        </a:spcAft>
                        <a:buNone/>
                        <a:defRPr/>
                      </a:pPr>
                      <a:r>
                        <a:rPr lang="es" sz="1050">
                          <a:solidFill>
                            <a:schemeClr val="lt1"/>
                          </a:solidFill>
                          <a:latin typeface="Trebuchet MS"/>
                          <a:ea typeface="Trebuchet MS"/>
                          <a:cs typeface="Trebuchet MS"/>
                        </a:rPr>
                        <a:t>Value of the indicator</a:t>
                      </a:r>
                      <a:endParaRPr sz="105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l" rtl="0">
                        <a:spcBef>
                          <a:spcPts val="0"/>
                        </a:spcBef>
                        <a:spcAft>
                          <a:spcPts val="0"/>
                        </a:spcAft>
                        <a:buNone/>
                        <a:defRPr/>
                      </a:pPr>
                      <a:r>
                        <a:rPr lang="es" sz="1050">
                          <a:solidFill>
                            <a:srgbClr val="53656D"/>
                          </a:solidFill>
                          <a:latin typeface="Trebuchet MS"/>
                          <a:ea typeface="Trebuchet MS"/>
                          <a:cs typeface="Trebuchet MS"/>
                        </a:rPr>
                        <a:t>Xi</a:t>
                      </a:r>
                      <a:endParaRPr sz="105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050">
                          <a:solidFill>
                            <a:srgbClr val="53656D"/>
                          </a:solidFill>
                          <a:latin typeface="Trebuchet MS"/>
                          <a:ea typeface="Trebuchet MS"/>
                          <a:cs typeface="Trebuchet MS"/>
                        </a:rPr>
                        <a:t>60</a:t>
                      </a:r>
                      <a:endParaRPr sz="105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gridSpan="2">
                  <a:txBody>
                    <a:bodyPr/>
                    <a:p>
                      <a:pPr marL="0" lvl="0" indent="0" algn="ctr" rtl="0">
                        <a:spcBef>
                          <a:spcPts val="0"/>
                        </a:spcBef>
                        <a:spcAft>
                          <a:spcPts val="0"/>
                        </a:spcAft>
                        <a:buNone/>
                        <a:defRPr/>
                      </a:pPr>
                      <a:r>
                        <a:rPr lang="es" sz="1050">
                          <a:solidFill>
                            <a:srgbClr val="53656D"/>
                          </a:solidFill>
                          <a:latin typeface="Trebuchet MS"/>
                          <a:ea typeface="Trebuchet MS"/>
                          <a:cs typeface="Trebuchet MS"/>
                        </a:rPr>
                        <a:t>Normalised Value</a:t>
                      </a:r>
                      <a:endParaRPr sz="105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hMerge="1">
                  <a:txBody>
                    <a:bodyPr/>
                    <a:p>
                      <a:endParaRPr/>
                    </a:p>
                  </a:txBody>
                </a:tc>
                <a:tc>
                  <a:txBody>
                    <a:bodyPr/>
                    <a:p>
                      <a:pPr marL="0" lvl="0" indent="0" algn="l" rtl="0">
                        <a:spcBef>
                          <a:spcPts val="0"/>
                        </a:spcBef>
                        <a:spcAft>
                          <a:spcPts val="0"/>
                        </a:spcAft>
                        <a:buNone/>
                        <a:defRPr/>
                      </a:pPr>
                      <a:r>
                        <a:rPr lang="es" sz="1050">
                          <a:solidFill>
                            <a:srgbClr val="53656D"/>
                          </a:solidFill>
                          <a:latin typeface="Trebuchet MS"/>
                          <a:ea typeface="Trebuchet MS"/>
                          <a:cs typeface="Trebuchet MS"/>
                        </a:rPr>
                        <a:t>0,5</a:t>
                      </a:r>
                      <a:endParaRPr sz="105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sp>
        <p:nvSpPr>
          <p:cNvPr id="1848262314" name="Google Shape;351;p31"/>
          <p:cNvSpPr txBox="1"/>
          <p:nvPr/>
        </p:nvSpPr>
        <p:spPr bwMode="auto">
          <a:xfrm>
            <a:off x="613295" y="2848382"/>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Type: Lower is better</a:t>
            </a:r>
            <a:endParaRPr sz="1200">
              <a:solidFill>
                <a:srgbClr val="53656D"/>
              </a:solidFill>
              <a:latin typeface="Trebuchet MS"/>
              <a:ea typeface="Trebuchet MS"/>
              <a:cs typeface="Trebuchet MS"/>
            </a:endParaRPr>
          </a:p>
        </p:txBody>
      </p:sp>
      <p:grpSp>
        <p:nvGrpSpPr>
          <p:cNvPr id="1836634049" name="Google Shape;352;p31"/>
          <p:cNvGrpSpPr/>
          <p:nvPr/>
        </p:nvGrpSpPr>
        <p:grpSpPr bwMode="auto">
          <a:xfrm>
            <a:off x="6077400" y="3760550"/>
            <a:ext cx="2184300" cy="718850"/>
            <a:chOff x="6077400" y="3760550"/>
            <a:chExt cx="2184300" cy="718850"/>
          </a:xfrm>
        </p:grpSpPr>
        <p:sp>
          <p:nvSpPr>
            <p:cNvPr id="353" name="Google Shape;353;p31"/>
            <p:cNvSpPr txBox="1"/>
            <p:nvPr/>
          </p:nvSpPr>
          <p:spPr bwMode="auto">
            <a:xfrm>
              <a:off x="6077400" y="3760550"/>
              <a:ext cx="21843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Nv = Xi - Xmin </a:t>
              </a:r>
              <a:endParaRPr sz="1200">
                <a:solidFill>
                  <a:srgbClr val="53656D"/>
                </a:solidFill>
                <a:latin typeface="Trebuchet MS"/>
                <a:ea typeface="Trebuchet MS"/>
                <a:cs typeface="Trebuchet MS"/>
              </a:endParaRPr>
            </a:p>
          </p:txBody>
        </p:sp>
        <p:sp>
          <p:nvSpPr>
            <p:cNvPr id="354" name="Google Shape;354;p31"/>
            <p:cNvSpPr txBox="1"/>
            <p:nvPr/>
          </p:nvSpPr>
          <p:spPr bwMode="auto">
            <a:xfrm>
              <a:off x="6374325" y="3996400"/>
              <a:ext cx="11163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Xmax - Xmin </a:t>
              </a:r>
              <a:endParaRPr sz="1200">
                <a:solidFill>
                  <a:srgbClr val="53656D"/>
                </a:solidFill>
                <a:latin typeface="Trebuchet MS"/>
                <a:ea typeface="Trebuchet MS"/>
                <a:cs typeface="Trebuchet MS"/>
              </a:endParaRPr>
            </a:p>
          </p:txBody>
        </p:sp>
        <p:cxnSp>
          <p:nvCxnSpPr>
            <p:cNvPr id="355" name="Google Shape;355;p31"/>
            <p:cNvCxnSpPr/>
            <p:nvPr/>
          </p:nvCxnSpPr>
          <p:spPr bwMode="auto">
            <a:xfrm>
              <a:off x="6374325" y="4085500"/>
              <a:ext cx="1116300" cy="0"/>
            </a:xfrm>
            <a:prstGeom prst="straightConnector1">
              <a:avLst/>
            </a:prstGeom>
            <a:noFill/>
            <a:ln w="9525" cap="flat" cmpd="sng">
              <a:solidFill>
                <a:schemeClr val="dk2"/>
              </a:solidFill>
              <a:prstDash val="solid"/>
              <a:round/>
              <a:headEnd type="none" w="med" len="med"/>
              <a:tailEnd type="none" w="med" len="med"/>
            </a:ln>
          </p:spPr>
        </p:cxnSp>
      </p:grpSp>
      <p:sp>
        <p:nvSpPr>
          <p:cNvPr id="917250917" name="Google Shape;356;p31"/>
          <p:cNvSpPr txBox="1"/>
          <p:nvPr/>
        </p:nvSpPr>
        <p:spPr bwMode="auto">
          <a:xfrm>
            <a:off x="613295" y="768712"/>
            <a:ext cx="1020900" cy="431100"/>
          </a:xfrm>
          <a:prstGeom prst="rect">
            <a:avLst/>
          </a:prstGeom>
          <a:noFill/>
          <a:ln>
            <a:noFill/>
          </a:ln>
        </p:spPr>
        <p:txBody>
          <a:bodyPr spcFirstLastPara="1" wrap="square" lIns="91425" tIns="91425" rIns="91425" bIns="91425" anchor="t" anchorCtr="0">
            <a:spAutoFit/>
          </a:bodyPr>
          <a:lstStyle/>
          <a:p>
            <a:pPr marL="0" lvl="0" indent="0" algn="l" rtl="0">
              <a:lnSpc>
                <a:spcPct val="114999"/>
              </a:lnSpc>
              <a:spcBef>
                <a:spcPts val="1200"/>
              </a:spcBef>
              <a:spcAft>
                <a:spcPts val="1200"/>
              </a:spcAft>
              <a:buNone/>
              <a:defRPr/>
            </a:pPr>
            <a:r>
              <a:rPr lang="es" sz="1600" b="1">
                <a:solidFill>
                  <a:srgbClr val="18BAA8"/>
                </a:solidFill>
                <a:latin typeface="Trebuchet MS"/>
                <a:ea typeface="Trebuchet MS"/>
                <a:cs typeface="Trebuchet MS"/>
              </a:rPr>
              <a:t>Step 1</a:t>
            </a:r>
            <a:endParaRPr sz="1600" b="1">
              <a:solidFill>
                <a:srgbClr val="18BAA8"/>
              </a:solidFill>
              <a:latin typeface="Trebuchet MS"/>
              <a:ea typeface="Trebuchet MS"/>
              <a:cs typeface="Trebuchet MS"/>
            </a:endParaRPr>
          </a:p>
        </p:txBody>
      </p:sp>
      <p:sp>
        <p:nvSpPr>
          <p:cNvPr id="1564678059" name="Google Shape;357;p31"/>
          <p:cNvSpPr txBox="1"/>
          <p:nvPr/>
        </p:nvSpPr>
        <p:spPr bwMode="auto">
          <a:xfrm>
            <a:off x="613295" y="1271207"/>
            <a:ext cx="840900" cy="43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b="1">
                <a:solidFill>
                  <a:schemeClr val="dk2"/>
                </a:solidFill>
                <a:latin typeface="Trebuchet MS"/>
                <a:ea typeface="Trebuchet MS"/>
                <a:cs typeface="Trebuchet MS"/>
              </a:rPr>
              <a:t>Option 2</a:t>
            </a:r>
            <a:endParaRPr sz="1200" b="1">
              <a:solidFill>
                <a:schemeClr val="dk2"/>
              </a:solidFill>
              <a:latin typeface="Trebuchet MS"/>
              <a:ea typeface="Trebuchet MS"/>
              <a:cs typeface="Trebuchet MS"/>
            </a:endParaRPr>
          </a:p>
        </p:txBody>
      </p:sp>
      <p:sp>
        <p:nvSpPr>
          <p:cNvPr id="1266038001"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11878080" name="Google Shape;363;p32"/>
          <p:cNvSpPr txBox="1"/>
          <p:nvPr/>
        </p:nvSpPr>
        <p:spPr bwMode="auto">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defRPr/>
            </a:pPr>
            <a:r>
              <a:rPr lang="es" sz="2800" b="1">
                <a:solidFill>
                  <a:srgbClr val="48BAA2"/>
                </a:solidFill>
                <a:latin typeface="Trebuchet MS"/>
                <a:ea typeface="Trebuchet MS"/>
                <a:cs typeface="Trebuchet MS"/>
              </a:rPr>
              <a:t>Practical Example of RBTool</a:t>
            </a:r>
            <a:endParaRPr sz="2800" b="1">
              <a:solidFill>
                <a:srgbClr val="48BAA2"/>
              </a:solidFill>
              <a:latin typeface="Trebuchet MS"/>
              <a:ea typeface="Trebuchet MS"/>
              <a:cs typeface="Trebuchet MS"/>
            </a:endParaRPr>
          </a:p>
        </p:txBody>
      </p:sp>
      <p:sp>
        <p:nvSpPr>
          <p:cNvPr id="191272123" name="Google Shape;364;p32"/>
          <p:cNvSpPr txBox="1"/>
          <p:nvPr/>
        </p:nvSpPr>
        <p:spPr bwMode="auto">
          <a:xfrm>
            <a:off x="624299" y="1788575"/>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The value of climatic hazards is normalised in the interval (0-1) - Example for H.A3</a:t>
            </a:r>
            <a:endParaRPr sz="1200">
              <a:solidFill>
                <a:srgbClr val="53656D"/>
              </a:solidFill>
              <a:latin typeface="Trebuchet MS"/>
              <a:ea typeface="Trebuchet MS"/>
              <a:cs typeface="Trebuchet MS"/>
            </a:endParaRPr>
          </a:p>
        </p:txBody>
      </p:sp>
      <p:graphicFrame>
        <p:nvGraphicFramePr>
          <p:cNvPr id="1300222211" name="Google Shape;365;p32"/>
          <p:cNvGraphicFramePr>
            <a:graphicFrameLocks xmlns:a="http://schemas.openxmlformats.org/drawingml/2006/main"/>
          </p:cNvGraphicFramePr>
          <p:nvPr/>
        </p:nvGraphicFramePr>
        <p:xfrm rot="0">
          <a:off x="750299" y="2300175"/>
          <a:ext cx="7778225" cy="2026830"/>
        </p:xfrm>
        <a:graphic>
          <a:graphicData uri="http://schemas.openxmlformats.org/drawingml/2006/table">
            <a:tbl>
              <a:tblPr firstRow="0" firstCol="0" lastRow="0" lastCol="0" bandRow="0" bandCol="0">
                <a:noFill/>
              </a:tblPr>
              <a:tblGrid>
                <a:gridCol w="804050"/>
                <a:gridCol w="1185075"/>
                <a:gridCol w="2440525"/>
                <a:gridCol w="1274050"/>
                <a:gridCol w="868750"/>
                <a:gridCol w="1205775"/>
              </a:tblGrid>
              <a:tr h="381000">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Code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Hazard criteria</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Hazard indicator</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Normalised Value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Weight</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Weighted value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r>
              <a:tr h="381000">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H.A1</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R20</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Number of Days with Precipitation ≥ 20 mm</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0,7</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0,33</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0,23</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H.A2</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SDII</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Simple Daily Intensity Index</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0,7</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0,33</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0,23</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H.A3</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RX1DAY</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Maximum total precipitation that falls in a single day</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0,5</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0,33</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0,17</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sp>
        <p:nvSpPr>
          <p:cNvPr id="85832627" name="Google Shape;366;p32"/>
          <p:cNvSpPr txBox="1"/>
          <p:nvPr/>
        </p:nvSpPr>
        <p:spPr bwMode="auto">
          <a:xfrm>
            <a:off x="7471299" y="4326975"/>
            <a:ext cx="922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HV: 0,63</a:t>
            </a:r>
            <a:endParaRPr sz="1200">
              <a:solidFill>
                <a:srgbClr val="53656D"/>
              </a:solidFill>
              <a:latin typeface="Trebuchet MS"/>
              <a:ea typeface="Trebuchet MS"/>
              <a:cs typeface="Trebuchet MS"/>
            </a:endParaRPr>
          </a:p>
        </p:txBody>
      </p:sp>
      <p:sp>
        <p:nvSpPr>
          <p:cNvPr id="673399871" name="Google Shape;367;p32"/>
          <p:cNvSpPr txBox="1"/>
          <p:nvPr/>
        </p:nvSpPr>
        <p:spPr bwMode="auto">
          <a:xfrm>
            <a:off x="750299" y="4379756"/>
            <a:ext cx="36543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b="1">
                <a:solidFill>
                  <a:srgbClr val="18BAA8"/>
                </a:solidFill>
                <a:latin typeface="Trebuchet MS"/>
                <a:ea typeface="Trebuchet MS"/>
                <a:cs typeface="Trebuchet MS"/>
              </a:rPr>
              <a:t>Note:</a:t>
            </a:r>
            <a:r>
              <a:rPr lang="es" sz="1200">
                <a:solidFill>
                  <a:srgbClr val="53656D"/>
                </a:solidFill>
                <a:latin typeface="Trebuchet MS"/>
                <a:ea typeface="Trebuchet MS"/>
                <a:cs typeface="Trebuchet MS"/>
              </a:rPr>
              <a:t> Weighted value = normalised value * weight</a:t>
            </a:r>
            <a:endParaRPr sz="1200">
              <a:solidFill>
                <a:srgbClr val="53656D"/>
              </a:solidFill>
              <a:latin typeface="Trebuchet MS"/>
              <a:ea typeface="Trebuchet MS"/>
              <a:cs typeface="Trebuchet MS"/>
            </a:endParaRPr>
          </a:p>
        </p:txBody>
      </p:sp>
      <p:sp>
        <p:nvSpPr>
          <p:cNvPr id="1765743223" name="Google Shape;368;p32"/>
          <p:cNvSpPr txBox="1"/>
          <p:nvPr/>
        </p:nvSpPr>
        <p:spPr bwMode="auto">
          <a:xfrm>
            <a:off x="613300" y="1039075"/>
            <a:ext cx="1020900" cy="431100"/>
          </a:xfrm>
          <a:prstGeom prst="rect">
            <a:avLst/>
          </a:prstGeom>
          <a:noFill/>
          <a:ln>
            <a:noFill/>
          </a:ln>
        </p:spPr>
        <p:txBody>
          <a:bodyPr spcFirstLastPara="1" wrap="square" lIns="91425" tIns="91425" rIns="91425" bIns="91425" anchor="t" anchorCtr="0">
            <a:spAutoFit/>
          </a:bodyPr>
          <a:lstStyle/>
          <a:p>
            <a:pPr marL="0" lvl="0" indent="0" algn="l" rtl="0">
              <a:lnSpc>
                <a:spcPct val="114999"/>
              </a:lnSpc>
              <a:spcBef>
                <a:spcPts val="1200"/>
              </a:spcBef>
              <a:spcAft>
                <a:spcPts val="1200"/>
              </a:spcAft>
              <a:buNone/>
              <a:defRPr/>
            </a:pPr>
            <a:r>
              <a:rPr lang="es" sz="1600" b="1">
                <a:solidFill>
                  <a:srgbClr val="18BAA8"/>
                </a:solidFill>
                <a:latin typeface="Trebuchet MS"/>
                <a:ea typeface="Trebuchet MS"/>
                <a:cs typeface="Trebuchet MS"/>
              </a:rPr>
              <a:t>Step 1</a:t>
            </a:r>
            <a:endParaRPr sz="1600" b="1">
              <a:solidFill>
                <a:srgbClr val="18BAA8"/>
              </a:solidFill>
              <a:latin typeface="Trebuchet MS"/>
              <a:ea typeface="Trebuchet MS"/>
              <a:cs typeface="Trebuchet MS"/>
            </a:endParaRPr>
          </a:p>
        </p:txBody>
      </p:sp>
      <p:sp>
        <p:nvSpPr>
          <p:cNvPr id="770168741" name="Google Shape;369;p32"/>
          <p:cNvSpPr txBox="1"/>
          <p:nvPr/>
        </p:nvSpPr>
        <p:spPr bwMode="auto">
          <a:xfrm>
            <a:off x="613300" y="1470175"/>
            <a:ext cx="840900" cy="43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b="1">
                <a:solidFill>
                  <a:schemeClr val="dk2"/>
                </a:solidFill>
                <a:latin typeface="Trebuchet MS"/>
                <a:ea typeface="Trebuchet MS"/>
                <a:cs typeface="Trebuchet MS"/>
              </a:rPr>
              <a:t>Option 2</a:t>
            </a:r>
            <a:endParaRPr sz="1200" b="1">
              <a:solidFill>
                <a:schemeClr val="dk2"/>
              </a:solidFill>
              <a:latin typeface="Trebuchet MS"/>
              <a:ea typeface="Trebuchet MS"/>
              <a:cs typeface="Trebuchet MS"/>
            </a:endParaRPr>
          </a:p>
        </p:txBody>
      </p:sp>
      <p:sp>
        <p:nvSpPr>
          <p:cNvPr id="1216719869"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13887222" name="Google Shape;375;p33"/>
          <p:cNvSpPr txBox="1"/>
          <p:nvPr/>
        </p:nvSpPr>
        <p:spPr bwMode="auto">
          <a:xfrm>
            <a:off x="613295" y="1499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defRPr/>
            </a:pPr>
            <a:r>
              <a:rPr lang="es" sz="2800" b="1">
                <a:solidFill>
                  <a:srgbClr val="48BAA2"/>
                </a:solidFill>
                <a:latin typeface="Trebuchet MS"/>
                <a:ea typeface="Trebuchet MS"/>
                <a:cs typeface="Trebuchet MS"/>
              </a:rPr>
              <a:t>Practical Example of RBTool</a:t>
            </a:r>
            <a:endParaRPr sz="2800" b="1">
              <a:solidFill>
                <a:srgbClr val="48BAA2"/>
              </a:solidFill>
              <a:latin typeface="Trebuchet MS"/>
              <a:ea typeface="Trebuchet MS"/>
              <a:cs typeface="Trebuchet MS"/>
            </a:endParaRPr>
          </a:p>
        </p:txBody>
      </p:sp>
      <p:sp>
        <p:nvSpPr>
          <p:cNvPr id="1098601653" name="Google Shape;376;p33"/>
          <p:cNvSpPr txBox="1"/>
          <p:nvPr/>
        </p:nvSpPr>
        <p:spPr bwMode="auto">
          <a:xfrm>
            <a:off x="584725" y="557475"/>
            <a:ext cx="6543600" cy="775567"/>
          </a:xfrm>
          <a:prstGeom prst="rect">
            <a:avLst/>
          </a:prstGeom>
          <a:noFill/>
          <a:ln>
            <a:noFill/>
          </a:ln>
        </p:spPr>
        <p:txBody>
          <a:bodyPr spcFirstLastPara="1" wrap="square" lIns="91425" tIns="91425" rIns="91425" bIns="91425" anchor="t" anchorCtr="0">
            <a:spAutoFit/>
          </a:bodyPr>
          <a:lstStyle/>
          <a:p>
            <a:pPr marL="0" lvl="0" indent="0" algn="l" rtl="0">
              <a:lnSpc>
                <a:spcPct val="114999"/>
              </a:lnSpc>
              <a:spcBef>
                <a:spcPts val="1200"/>
              </a:spcBef>
              <a:spcAft>
                <a:spcPts val="1200"/>
              </a:spcAft>
              <a:buNone/>
              <a:defRPr/>
            </a:pPr>
            <a:r>
              <a:rPr lang="es" sz="1600" b="1">
                <a:solidFill>
                  <a:srgbClr val="18BAA8"/>
                </a:solidFill>
                <a:latin typeface="Trebuchet MS"/>
                <a:ea typeface="Trebuchet MS"/>
                <a:cs typeface="Trebuchet MS"/>
              </a:rPr>
              <a:t>Exposure Value (EV) calculation for Risk Categories</a:t>
            </a:r>
            <a:endParaRPr sz="1600" b="1">
              <a:solidFill>
                <a:srgbClr val="18BAA8"/>
              </a:solidFill>
              <a:latin typeface="Trebuchet MS"/>
              <a:ea typeface="Trebuchet MS"/>
              <a:cs typeface="Trebuchet MS"/>
            </a:endParaRPr>
          </a:p>
        </p:txBody>
      </p:sp>
      <p:sp>
        <p:nvSpPr>
          <p:cNvPr id="2119861698" name="Google Shape;377;p33"/>
          <p:cNvSpPr txBox="1"/>
          <p:nvPr/>
        </p:nvSpPr>
        <p:spPr bwMode="auto">
          <a:xfrm>
            <a:off x="577875" y="989988"/>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The </a:t>
            </a:r>
            <a:r>
              <a:rPr lang="es" sz="1200" b="1">
                <a:solidFill>
                  <a:srgbClr val="18BAA8"/>
                </a:solidFill>
                <a:latin typeface="Trebuchet MS"/>
                <a:ea typeface="Trebuchet MS"/>
                <a:cs typeface="Trebuchet MS"/>
              </a:rPr>
              <a:t>value of the Exposure Indicators</a:t>
            </a:r>
            <a:r>
              <a:rPr lang="es" sz="1200">
                <a:solidFill>
                  <a:srgbClr val="53656D"/>
                </a:solidFill>
                <a:latin typeface="Trebuchet MS"/>
                <a:ea typeface="Trebuchet MS"/>
                <a:cs typeface="Trebuchet MS"/>
              </a:rPr>
              <a:t> associated with the Risk Categories is calculated</a:t>
            </a:r>
            <a:endParaRPr sz="1200">
              <a:solidFill>
                <a:srgbClr val="53656D"/>
              </a:solidFill>
              <a:latin typeface="Trebuchet MS"/>
              <a:ea typeface="Trebuchet MS"/>
              <a:cs typeface="Trebuchet MS"/>
            </a:endParaRPr>
          </a:p>
        </p:txBody>
      </p:sp>
      <p:graphicFrame>
        <p:nvGraphicFramePr>
          <p:cNvPr id="968880812" name="Google Shape;378;p33"/>
          <p:cNvGraphicFramePr>
            <a:graphicFrameLocks xmlns:a="http://schemas.openxmlformats.org/drawingml/2006/main"/>
          </p:cNvGraphicFramePr>
          <p:nvPr/>
        </p:nvGraphicFramePr>
        <p:xfrm rot="0">
          <a:off x="689576" y="1410523"/>
          <a:ext cx="7320948" cy="1615349"/>
        </p:xfrm>
        <a:graphic>
          <a:graphicData uri="http://schemas.openxmlformats.org/drawingml/2006/table">
            <a:tbl>
              <a:tblPr firstRow="0" firstCol="0" lastRow="0" lastCol="0" bandRow="0" bandCol="0">
                <a:noFill/>
              </a:tblPr>
              <a:tblGrid>
                <a:gridCol w="518939"/>
                <a:gridCol w="1584002"/>
                <a:gridCol w="594326"/>
                <a:gridCol w="1395472"/>
                <a:gridCol w="1918669"/>
                <a:gridCol w="702665"/>
                <a:gridCol w="606875"/>
              </a:tblGrid>
              <a:tr h="249375">
                <a:tc>
                  <a:txBody>
                    <a:bodyPr/>
                    <a:p>
                      <a:pPr marL="0" lvl="0" indent="0" algn="ctr" rtl="0">
                        <a:spcBef>
                          <a:spcPts val="0"/>
                        </a:spcBef>
                        <a:spcAft>
                          <a:spcPts val="0"/>
                        </a:spcAft>
                        <a:buNone/>
                        <a:defRPr/>
                      </a:pPr>
                      <a:r>
                        <a:rPr lang="es" sz="1000" b="1">
                          <a:solidFill>
                            <a:schemeClr val="lt1"/>
                          </a:solidFill>
                          <a:latin typeface="Trebuchet MS"/>
                          <a:ea typeface="Trebuchet MS"/>
                          <a:cs typeface="Trebuchet MS"/>
                        </a:rPr>
                        <a:t>A</a:t>
                      </a:r>
                      <a:endParaRPr sz="1000" b="1">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6FA8DC"/>
                    </a:solidFill>
                  </a:tcPr>
                </a:tc>
                <a:tc gridSpan="6">
                  <a:txBody>
                    <a:bodyPr/>
                    <a:p>
                      <a:pPr marL="0" lvl="0" indent="0" algn="ctr" rtl="0">
                        <a:spcBef>
                          <a:spcPts val="0"/>
                        </a:spcBef>
                        <a:spcAft>
                          <a:spcPts val="0"/>
                        </a:spcAft>
                        <a:buNone/>
                        <a:defRPr/>
                      </a:pPr>
                      <a:r>
                        <a:rPr lang="es" sz="1000" b="1">
                          <a:solidFill>
                            <a:schemeClr val="lt1"/>
                          </a:solidFill>
                          <a:latin typeface="Trebuchet MS"/>
                          <a:ea typeface="Trebuchet MS"/>
                          <a:cs typeface="Trebuchet MS"/>
                        </a:rPr>
                        <a:t>Heavy Precipitation</a:t>
                      </a:r>
                      <a:endParaRPr sz="1000" b="1">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6FA8DC"/>
                    </a:solidFill>
                  </a:tcPr>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r>
              <a:tr h="315925">
                <a:tc>
                  <a:txBody>
                    <a:bodyPr/>
                    <a:p>
                      <a:pPr marL="0" lvl="0" indent="0" algn="ctr" rtl="0">
                        <a:spcBef>
                          <a:spcPts val="0"/>
                        </a:spcBef>
                        <a:spcAft>
                          <a:spcPts val="0"/>
                        </a:spcAft>
                        <a:buNone/>
                        <a:defRPr/>
                      </a:pPr>
                      <a:r>
                        <a:rPr lang="es" sz="1000">
                          <a:solidFill>
                            <a:schemeClr val="lt1"/>
                          </a:solidFill>
                          <a:latin typeface="Trebuchet MS"/>
                          <a:ea typeface="Trebuchet MS"/>
                          <a:cs typeface="Trebuchet MS"/>
                        </a:rPr>
                        <a:t>A4</a:t>
                      </a:r>
                      <a:endParaRPr sz="10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000">
                          <a:solidFill>
                            <a:schemeClr val="lt1"/>
                          </a:solidFill>
                          <a:latin typeface="Trebuchet MS"/>
                          <a:ea typeface="Trebuchet MS"/>
                          <a:cs typeface="Trebuchet MS"/>
                        </a:rPr>
                        <a:t>Facade</a:t>
                      </a:r>
                      <a:endParaRPr sz="10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gridSpan="2">
                  <a:txBody>
                    <a:bodyPr/>
                    <a:p>
                      <a:pPr marL="0" lvl="0" indent="0" algn="ctr" rtl="0">
                        <a:spcBef>
                          <a:spcPts val="0"/>
                        </a:spcBef>
                        <a:spcAft>
                          <a:spcPts val="0"/>
                        </a:spcAft>
                        <a:buNone/>
                        <a:defRPr/>
                      </a:pPr>
                      <a:r>
                        <a:rPr lang="es" sz="1000">
                          <a:solidFill>
                            <a:schemeClr val="lt1"/>
                          </a:solidFill>
                          <a:latin typeface="Trebuchet MS"/>
                          <a:ea typeface="Trebuchet MS"/>
                          <a:cs typeface="Trebuchet MS"/>
                        </a:rPr>
                        <a:t>Exposure Criteria</a:t>
                      </a:r>
                      <a:endParaRPr sz="10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hMerge="1">
                  <a:txBody>
                    <a:bodyPr/>
                    <a:p>
                      <a:endParaRPr/>
                    </a:p>
                  </a:txBody>
                </a:tc>
                <a:tc>
                  <a:txBody>
                    <a:bodyPr/>
                    <a:p>
                      <a:pPr marL="0" lvl="0" indent="0" algn="ctr" rtl="0">
                        <a:spcBef>
                          <a:spcPts val="0"/>
                        </a:spcBef>
                        <a:spcAft>
                          <a:spcPts val="0"/>
                        </a:spcAft>
                        <a:buNone/>
                        <a:defRPr/>
                      </a:pPr>
                      <a:r>
                        <a:rPr lang="es" sz="1000">
                          <a:solidFill>
                            <a:schemeClr val="lt1"/>
                          </a:solidFill>
                          <a:latin typeface="Trebuchet MS"/>
                          <a:ea typeface="Trebuchet MS"/>
                          <a:cs typeface="Trebuchet MS"/>
                        </a:rPr>
                        <a:t>Exposure Indicator</a:t>
                      </a:r>
                      <a:endParaRPr sz="10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000">
                          <a:solidFill>
                            <a:schemeClr val="lt1"/>
                          </a:solidFill>
                          <a:latin typeface="Trebuchet MS"/>
                          <a:ea typeface="Trebuchet MS"/>
                          <a:cs typeface="Trebuchet MS"/>
                        </a:rPr>
                        <a:t>Unit </a:t>
                      </a:r>
                      <a:endParaRPr sz="10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000">
                          <a:solidFill>
                            <a:schemeClr val="lt1"/>
                          </a:solidFill>
                          <a:latin typeface="Trebuchet MS"/>
                          <a:ea typeface="Trebuchet MS"/>
                          <a:cs typeface="Trebuchet MS"/>
                        </a:rPr>
                        <a:t>Value</a:t>
                      </a:r>
                      <a:endParaRPr sz="10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r>
              <a:tr h="381000">
                <a:tc>
                  <a:txBody>
                    <a:bodyPr/>
                    <a:p>
                      <a:pPr marL="0" lvl="0" indent="0" algn="ctr" rtl="0">
                        <a:spcBef>
                          <a:spcPts val="0"/>
                        </a:spcBef>
                        <a:spcAft>
                          <a:spcPts val="0"/>
                        </a:spcAft>
                        <a:buNone/>
                        <a:defRPr/>
                      </a:pPr>
                      <a:r>
                        <a:rPr lang="es" sz="1000">
                          <a:solidFill>
                            <a:srgbClr val="708792"/>
                          </a:solidFill>
                          <a:latin typeface="Trebuchet MS"/>
                          <a:ea typeface="Trebuchet MS"/>
                          <a:cs typeface="Trebuchet MS"/>
                        </a:rPr>
                        <a:t>A4.2</a:t>
                      </a:r>
                      <a:endParaRPr sz="10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000">
                          <a:solidFill>
                            <a:srgbClr val="708792"/>
                          </a:solidFill>
                          <a:latin typeface="Trebuchet MS"/>
                          <a:ea typeface="Trebuchet MS"/>
                          <a:cs typeface="Trebuchet MS"/>
                        </a:rPr>
                        <a:t> Facade openings</a:t>
                      </a:r>
                      <a:endParaRPr sz="10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000">
                          <a:solidFill>
                            <a:srgbClr val="708792"/>
                          </a:solidFill>
                          <a:latin typeface="Trebuchet MS"/>
                          <a:ea typeface="Trebuchet MS"/>
                          <a:cs typeface="Trebuchet MS"/>
                        </a:rPr>
                        <a:t>E.4.2.1</a:t>
                      </a:r>
                      <a:endParaRPr sz="10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n-GB" sz="1000">
                          <a:solidFill>
                            <a:srgbClr val="708792"/>
                          </a:solidFill>
                          <a:latin typeface="Trebuchet MS"/>
                          <a:ea typeface="Trebuchet MS"/>
                          <a:cs typeface="Trebuchet MS"/>
                        </a:rPr>
                        <a:t>Extension of the glazed envelope</a:t>
                      </a:r>
                      <a:endParaRPr sz="10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000">
                          <a:solidFill>
                            <a:srgbClr val="708792"/>
                          </a:solidFill>
                          <a:latin typeface="Trebuchet MS"/>
                          <a:ea typeface="Trebuchet MS"/>
                          <a:cs typeface="Trebuchet MS"/>
                        </a:rPr>
                        <a:t>Total area of glazed elements in the envelope of the building</a:t>
                      </a:r>
                      <a:endParaRPr sz="10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000">
                          <a:solidFill>
                            <a:srgbClr val="708792"/>
                          </a:solidFill>
                          <a:latin typeface="Trebuchet MS"/>
                          <a:ea typeface="Trebuchet MS"/>
                          <a:cs typeface="Trebuchet MS"/>
                        </a:rPr>
                        <a:t>m² of glazing/m² total envelope surface</a:t>
                      </a:r>
                      <a:endParaRPr sz="10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000">
                          <a:solidFill>
                            <a:srgbClr val="708792"/>
                          </a:solidFill>
                          <a:latin typeface="Trebuchet MS"/>
                          <a:ea typeface="Trebuchet MS"/>
                          <a:cs typeface="Trebuchet MS"/>
                        </a:rPr>
                        <a:t>60%</a:t>
                      </a:r>
                      <a:endParaRPr sz="10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sp>
        <p:nvSpPr>
          <p:cNvPr id="1168922916" name="Google Shape;393;p35"/>
          <p:cNvSpPr/>
          <p:nvPr/>
        </p:nvSpPr>
        <p:spPr bwMode="auto">
          <a:xfrm>
            <a:off x="6153500" y="3933125"/>
            <a:ext cx="1651200" cy="770100"/>
          </a:xfrm>
          <a:prstGeom prst="roundRect">
            <a:avLst>
              <a:gd name="adj" fmla="val 16667"/>
            </a:avLst>
          </a:prstGeom>
          <a:noFill/>
          <a:ln w="28575" cap="flat" cmpd="sng">
            <a:solidFill>
              <a:srgbClr val="48BAA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defRPr/>
            </a:pPr>
            <a:endParaRPr/>
          </a:p>
        </p:txBody>
      </p:sp>
      <p:graphicFrame>
        <p:nvGraphicFramePr>
          <p:cNvPr id="750662434" name="Google Shape;397;p35"/>
          <p:cNvGraphicFramePr>
            <a:graphicFrameLocks xmlns:a="http://schemas.openxmlformats.org/drawingml/2006/main"/>
          </p:cNvGraphicFramePr>
          <p:nvPr/>
        </p:nvGraphicFramePr>
        <p:xfrm rot="0">
          <a:off x="703000" y="3278950"/>
          <a:ext cx="4632825" cy="1524000"/>
        </p:xfrm>
        <a:graphic>
          <a:graphicData uri="http://schemas.openxmlformats.org/drawingml/2006/table">
            <a:tbl>
              <a:tblPr firstRow="0" firstCol="0" lastRow="0" lastCol="0" bandRow="0" bandCol="0">
                <a:noFill/>
              </a:tblPr>
              <a:tblGrid>
                <a:gridCol w="2231625"/>
                <a:gridCol w="1223775"/>
                <a:gridCol w="1177425"/>
              </a:tblGrid>
              <a:tr h="381000">
                <a:tc>
                  <a:txBody>
                    <a:bodyPr/>
                    <a:p>
                      <a:pPr marL="0" lvl="0" indent="0" algn="l" rtl="0">
                        <a:spcBef>
                          <a:spcPts val="0"/>
                        </a:spcBef>
                        <a:spcAft>
                          <a:spcPts val="0"/>
                        </a:spcAft>
                        <a:buNone/>
                        <a:defRPr/>
                      </a:pPr>
                      <a:r>
                        <a:rPr lang="es" sz="1200">
                          <a:solidFill>
                            <a:schemeClr val="lt1"/>
                          </a:solidFill>
                          <a:latin typeface="Trebuchet MS"/>
                          <a:ea typeface="Trebuchet MS"/>
                          <a:cs typeface="Trebuchet MS"/>
                        </a:rPr>
                        <a:t>Benchmark 1 - Critical</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Xmax</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100%</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a:txBody>
                    <a:bodyPr/>
                    <a:p>
                      <a:pPr marL="0" lvl="0" indent="0" algn="l" rtl="0">
                        <a:spcBef>
                          <a:spcPts val="0"/>
                        </a:spcBef>
                        <a:spcAft>
                          <a:spcPts val="0"/>
                        </a:spcAft>
                        <a:buNone/>
                        <a:defRPr/>
                      </a:pPr>
                      <a:r>
                        <a:rPr lang="es" sz="1200">
                          <a:solidFill>
                            <a:schemeClr val="lt1"/>
                          </a:solidFill>
                          <a:latin typeface="Trebuchet MS"/>
                          <a:ea typeface="Trebuchet MS"/>
                          <a:cs typeface="Trebuchet MS"/>
                        </a:rPr>
                        <a:t>Benchmark 0- Optimal</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Xmin</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0%</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a:txBody>
                    <a:bodyPr/>
                    <a:p>
                      <a:pPr marL="0" lvl="0" indent="0" algn="l" rtl="0">
                        <a:spcBef>
                          <a:spcPts val="0"/>
                        </a:spcBef>
                        <a:spcAft>
                          <a:spcPts val="0"/>
                        </a:spcAft>
                        <a:buNone/>
                        <a:defRPr/>
                      </a:pPr>
                      <a:r>
                        <a:rPr lang="es" sz="1200">
                          <a:solidFill>
                            <a:schemeClr val="lt1"/>
                          </a:solidFill>
                          <a:latin typeface="Trebuchet MS"/>
                          <a:ea typeface="Trebuchet MS"/>
                          <a:cs typeface="Trebuchet MS"/>
                        </a:rPr>
                        <a:t>Value of the indicator</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Xi</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60%</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gridSpan="2">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Normalised Value</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hMerge="1">
                  <a:txBody>
                    <a:bodyPr/>
                    <a:p>
                      <a:endParaRPr/>
                    </a:p>
                  </a:txBody>
                </a:tc>
                <a:tc>
                  <a:txBody>
                    <a:bodyPr/>
                    <a:p>
                      <a:pPr marL="0" lvl="0" indent="0" algn="l" rtl="0">
                        <a:spcBef>
                          <a:spcPts val="0"/>
                        </a:spcBef>
                        <a:spcAft>
                          <a:spcPts val="0"/>
                        </a:spcAft>
                        <a:buNone/>
                        <a:defRPr/>
                      </a:pPr>
                      <a:r>
                        <a:rPr lang="es" sz="1200">
                          <a:solidFill>
                            <a:srgbClr val="53656D"/>
                          </a:solidFill>
                          <a:latin typeface="Trebuchet MS"/>
                          <a:ea typeface="Trebuchet MS"/>
                          <a:cs typeface="Trebuchet MS"/>
                        </a:rPr>
                        <a:t>0,6</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grpSp>
        <p:nvGrpSpPr>
          <p:cNvPr id="804243638" name="Google Shape;399;p35"/>
          <p:cNvGrpSpPr/>
          <p:nvPr/>
        </p:nvGrpSpPr>
        <p:grpSpPr bwMode="auto">
          <a:xfrm>
            <a:off x="6256700" y="3984375"/>
            <a:ext cx="2184300" cy="718850"/>
            <a:chOff x="6077400" y="3760550"/>
            <a:chExt cx="2184300" cy="718850"/>
          </a:xfrm>
        </p:grpSpPr>
        <p:sp>
          <p:nvSpPr>
            <p:cNvPr id="10" name="Google Shape;400;p35"/>
            <p:cNvSpPr txBox="1"/>
            <p:nvPr/>
          </p:nvSpPr>
          <p:spPr bwMode="auto">
            <a:xfrm>
              <a:off x="6077400" y="3760550"/>
              <a:ext cx="21843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Nv = Xi - Xmin </a:t>
              </a:r>
              <a:endParaRPr sz="1200">
                <a:solidFill>
                  <a:srgbClr val="53656D"/>
                </a:solidFill>
                <a:latin typeface="Trebuchet MS"/>
                <a:ea typeface="Trebuchet MS"/>
                <a:cs typeface="Trebuchet MS"/>
              </a:endParaRPr>
            </a:p>
          </p:txBody>
        </p:sp>
        <p:sp>
          <p:nvSpPr>
            <p:cNvPr id="11" name="Google Shape;401;p35"/>
            <p:cNvSpPr txBox="1"/>
            <p:nvPr/>
          </p:nvSpPr>
          <p:spPr bwMode="auto">
            <a:xfrm>
              <a:off x="6374325" y="3996400"/>
              <a:ext cx="11163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Xmax - Xmin </a:t>
              </a:r>
              <a:endParaRPr sz="1200">
                <a:solidFill>
                  <a:srgbClr val="53656D"/>
                </a:solidFill>
                <a:latin typeface="Trebuchet MS"/>
                <a:ea typeface="Trebuchet MS"/>
                <a:cs typeface="Trebuchet MS"/>
              </a:endParaRPr>
            </a:p>
          </p:txBody>
        </p:sp>
        <p:cxnSp>
          <p:nvCxnSpPr>
            <p:cNvPr id="12" name="Google Shape;402;p35"/>
            <p:cNvCxnSpPr/>
            <p:nvPr/>
          </p:nvCxnSpPr>
          <p:spPr bwMode="auto">
            <a:xfrm>
              <a:off x="6374325" y="4085500"/>
              <a:ext cx="1116300" cy="0"/>
            </a:xfrm>
            <a:prstGeom prst="straightConnector1">
              <a:avLst/>
            </a:prstGeom>
            <a:noFill/>
            <a:ln w="9525" cap="flat" cmpd="sng">
              <a:solidFill>
                <a:schemeClr val="dk2"/>
              </a:solidFill>
              <a:prstDash val="solid"/>
              <a:round/>
              <a:headEnd type="none" w="med" len="med"/>
              <a:tailEnd type="none" w="med" len="med"/>
            </a:ln>
          </p:spPr>
        </p:cxnSp>
      </p:grpSp>
      <p:sp>
        <p:nvSpPr>
          <p:cNvPr id="1208392336" name="Google Shape;398;p35"/>
          <p:cNvSpPr txBox="1"/>
          <p:nvPr/>
        </p:nvSpPr>
        <p:spPr bwMode="auto">
          <a:xfrm>
            <a:off x="613295" y="2963408"/>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Type: Lower is better</a:t>
            </a:r>
            <a:endParaRPr sz="1200">
              <a:solidFill>
                <a:srgbClr val="53656D"/>
              </a:solidFill>
              <a:latin typeface="Trebuchet MS"/>
              <a:ea typeface="Trebuchet MS"/>
              <a:cs typeface="Trebuchet MS"/>
            </a:endParaRPr>
          </a:p>
        </p:txBody>
      </p:sp>
      <p:sp>
        <p:nvSpPr>
          <p:cNvPr id="1296130716"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76398371" name="Google Shape;427;p38"/>
          <p:cNvSpPr txBox="1"/>
          <p:nvPr/>
        </p:nvSpPr>
        <p:spPr bwMode="auto">
          <a:xfrm>
            <a:off x="613295" y="1731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defRPr/>
            </a:pPr>
            <a:r>
              <a:rPr lang="es" sz="2800" b="1">
                <a:solidFill>
                  <a:srgbClr val="48BAA2"/>
                </a:solidFill>
                <a:latin typeface="Trebuchet MS"/>
                <a:ea typeface="Trebuchet MS"/>
                <a:cs typeface="Trebuchet MS"/>
              </a:rPr>
              <a:t>Practical Example of RBTool</a:t>
            </a:r>
            <a:endParaRPr sz="2800" b="1">
              <a:solidFill>
                <a:srgbClr val="48BAA2"/>
              </a:solidFill>
              <a:latin typeface="Trebuchet MS"/>
              <a:ea typeface="Trebuchet MS"/>
              <a:cs typeface="Trebuchet MS"/>
            </a:endParaRPr>
          </a:p>
        </p:txBody>
      </p:sp>
      <p:sp>
        <p:nvSpPr>
          <p:cNvPr id="2077665286" name="Google Shape;428;p38"/>
          <p:cNvSpPr txBox="1"/>
          <p:nvPr/>
        </p:nvSpPr>
        <p:spPr bwMode="auto">
          <a:xfrm>
            <a:off x="613300" y="1201225"/>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The value of the Vulnerability Indicators of Risk Categories is calculated (example for the Risk Category C8.1)</a:t>
            </a:r>
            <a:endParaRPr sz="1200">
              <a:solidFill>
                <a:srgbClr val="53656D"/>
              </a:solidFill>
              <a:latin typeface="Trebuchet MS"/>
              <a:ea typeface="Trebuchet MS"/>
              <a:cs typeface="Trebuchet MS"/>
            </a:endParaRPr>
          </a:p>
        </p:txBody>
      </p:sp>
      <p:sp>
        <p:nvSpPr>
          <p:cNvPr id="1457948514" name="Google Shape;429;p38"/>
          <p:cNvSpPr txBox="1"/>
          <p:nvPr/>
        </p:nvSpPr>
        <p:spPr bwMode="auto">
          <a:xfrm>
            <a:off x="613300" y="770125"/>
            <a:ext cx="6307500" cy="775567"/>
          </a:xfrm>
          <a:prstGeom prst="rect">
            <a:avLst/>
          </a:prstGeom>
          <a:noFill/>
          <a:ln>
            <a:noFill/>
          </a:ln>
        </p:spPr>
        <p:txBody>
          <a:bodyPr spcFirstLastPara="1" wrap="square" lIns="91425" tIns="91425" rIns="91425" bIns="91425" anchor="t" anchorCtr="0">
            <a:spAutoFit/>
          </a:bodyPr>
          <a:lstStyle/>
          <a:p>
            <a:pPr marL="0" lvl="0" indent="0" algn="l" rtl="0">
              <a:lnSpc>
                <a:spcPct val="114999"/>
              </a:lnSpc>
              <a:spcBef>
                <a:spcPts val="1200"/>
              </a:spcBef>
              <a:spcAft>
                <a:spcPts val="1200"/>
              </a:spcAft>
              <a:buNone/>
              <a:defRPr/>
            </a:pPr>
            <a:r>
              <a:rPr lang="es" sz="1600" b="1">
                <a:solidFill>
                  <a:srgbClr val="18BAA8"/>
                </a:solidFill>
                <a:latin typeface="Trebuchet MS"/>
                <a:ea typeface="Trebuchet MS"/>
                <a:cs typeface="Trebuchet MS"/>
              </a:rPr>
              <a:t>Vulnerability Values calculation for Risk Categories</a:t>
            </a:r>
            <a:endParaRPr sz="1600" b="1">
              <a:solidFill>
                <a:srgbClr val="18BAA8"/>
              </a:solidFill>
              <a:latin typeface="Trebuchet MS"/>
              <a:ea typeface="Trebuchet MS"/>
              <a:cs typeface="Trebuchet MS"/>
            </a:endParaRPr>
          </a:p>
        </p:txBody>
      </p:sp>
      <p:graphicFrame>
        <p:nvGraphicFramePr>
          <p:cNvPr id="887630159" name="Google Shape;430;p38"/>
          <p:cNvGraphicFramePr>
            <a:graphicFrameLocks xmlns:a="http://schemas.openxmlformats.org/drawingml/2006/main"/>
          </p:cNvGraphicFramePr>
          <p:nvPr/>
        </p:nvGraphicFramePr>
        <p:xfrm rot="0">
          <a:off x="471899" y="1783817"/>
          <a:ext cx="8200200" cy="1905000"/>
        </p:xfrm>
        <a:graphic>
          <a:graphicData uri="http://schemas.openxmlformats.org/drawingml/2006/table">
            <a:tbl>
              <a:tblPr firstRow="0" firstCol="0" lastRow="0" lastCol="0" bandRow="0" bandCol="0">
                <a:noFill/>
              </a:tblPr>
              <a:tblGrid>
                <a:gridCol w="1294517"/>
                <a:gridCol w="811708"/>
                <a:gridCol w="2383353"/>
                <a:gridCol w="2477725"/>
                <a:gridCol w="527305"/>
                <a:gridCol w="705592"/>
              </a:tblGrid>
              <a:tr h="381000">
                <a:tc rowSpan="5">
                  <a:txBody>
                    <a:bodyPr/>
                    <a:p>
                      <a:pPr marL="0" lvl="0" indent="0" algn="l" rtl="0">
                        <a:spcBef>
                          <a:spcPts val="0"/>
                        </a:spcBef>
                        <a:spcAft>
                          <a:spcPts val="0"/>
                        </a:spcAft>
                        <a:buNone/>
                        <a:defRPr/>
                      </a:pPr>
                      <a:r>
                        <a:rPr lang="en-GB" sz="1200">
                          <a:solidFill>
                            <a:schemeClr val="lt1"/>
                          </a:solidFill>
                          <a:latin typeface="Trebuchet MS"/>
                          <a:ea typeface="Trebuchet MS"/>
                          <a:cs typeface="Trebuchet MS"/>
                        </a:rPr>
                        <a:t>A4.2</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Facades</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Criterion</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Indicator</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l" rtl="0">
                        <a:spcBef>
                          <a:spcPts val="0"/>
                        </a:spcBef>
                        <a:spcAft>
                          <a:spcPts val="0"/>
                        </a:spcAft>
                        <a:buNone/>
                        <a:defRPr/>
                      </a:pPr>
                      <a:r>
                        <a:rPr lang="es" sz="1200">
                          <a:solidFill>
                            <a:schemeClr val="lt1"/>
                          </a:solidFill>
                          <a:latin typeface="Trebuchet MS"/>
                          <a:ea typeface="Trebuchet MS"/>
                          <a:cs typeface="Trebuchet MS"/>
                        </a:rPr>
                        <a:t>Unit </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l" rtl="0">
                        <a:spcBef>
                          <a:spcPts val="0"/>
                        </a:spcBef>
                        <a:spcAft>
                          <a:spcPts val="0"/>
                        </a:spcAft>
                        <a:buNone/>
                        <a:defRPr/>
                      </a:pPr>
                      <a:r>
                        <a:rPr lang="es" sz="1200">
                          <a:solidFill>
                            <a:schemeClr val="lt1"/>
                          </a:solidFill>
                          <a:latin typeface="Trebuchet MS"/>
                          <a:ea typeface="Trebuchet MS"/>
                          <a:cs typeface="Trebuchet MS"/>
                        </a:rPr>
                        <a:t>Value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r>
              <a:tr h="381000">
                <a:tc vMerge="1">
                  <a:txBody>
                    <a:bodyPr/>
                    <a:p>
                      <a:pPr>
                        <a:defRPr/>
                      </a:pPr>
                      <a:endParaRPr lang="en-US"/>
                    </a:p>
                  </a:txBody>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A4.2.1</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Safe Windows and Shutters</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Share of windows protected against hail</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b="1">
                          <a:solidFill>
                            <a:schemeClr val="tx2"/>
                          </a:solidFill>
                          <a:latin typeface="Trebuchet MS"/>
                        </a:rPr>
                        <a:t>%</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25</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vMerge="1">
                  <a:txBody>
                    <a:bodyPr/>
                    <a:p>
                      <a:pPr>
                        <a:defRPr/>
                      </a:pPr>
                      <a:endParaRPr lang="en-US"/>
                    </a:p>
                  </a:txBody>
                  <a:tcPr/>
                </a:tc>
                <a:tc>
                  <a:txBody>
                    <a:bodyPr/>
                    <a:p>
                      <a:pPr marL="0" lvl="0" indent="0" algn="ctr" rtl="0">
                        <a:spcBef>
                          <a:spcPts val="0"/>
                        </a:spcBef>
                        <a:spcAft>
                          <a:spcPts val="0"/>
                        </a:spcAft>
                        <a:buNone/>
                        <a:defRPr/>
                      </a:pPr>
                      <a:r>
                        <a:rPr lang="en-GB" sz="1200">
                          <a:solidFill>
                            <a:srgbClr val="708792"/>
                          </a:solidFill>
                          <a:latin typeface="Trebuchet MS"/>
                          <a:ea typeface="Trebuchet MS"/>
                          <a:cs typeface="Trebuchet MS"/>
                        </a:rPr>
                        <a:t>A4.2.2</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Sealing Effectiveness</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Share of openings with effective water/air infiltration protection</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b="1">
                          <a:solidFill>
                            <a:schemeClr val="tx2"/>
                          </a:solidFill>
                          <a:latin typeface="Trebuchet MS"/>
                        </a:rPr>
                        <a:t>%</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30</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vMerge="1">
                  <a:txBody>
                    <a:bodyPr/>
                    <a:p>
                      <a:pPr>
                        <a:defRPr/>
                      </a:pPr>
                      <a:endParaRPr lang="en-US"/>
                    </a:p>
                  </a:txBody>
                  <a:tcPr/>
                </a:tc>
                <a:tc>
                  <a:txBody>
                    <a:bodyPr/>
                    <a:p>
                      <a:pPr marL="0" lvl="0" indent="0" algn="ctr" rtl="0">
                        <a:spcBef>
                          <a:spcPts val="0"/>
                        </a:spcBef>
                        <a:spcAft>
                          <a:spcPts val="0"/>
                        </a:spcAft>
                        <a:buNone/>
                        <a:defRPr/>
                      </a:pPr>
                      <a:r>
                        <a:rPr lang="en-GB" sz="1200">
                          <a:solidFill>
                            <a:srgbClr val="708792"/>
                          </a:solidFill>
                          <a:latin typeface="Trebuchet MS"/>
                          <a:ea typeface="Trebuchet MS"/>
                          <a:cs typeface="Trebuchet MS"/>
                        </a:rPr>
                        <a:t>A4.2.3</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Glass Strength Against Water Pressure</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Share of windows rated for pressure resistance</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b="1">
                          <a:solidFill>
                            <a:schemeClr val="tx2"/>
                          </a:solidFill>
                          <a:latin typeface="Trebuchet MS"/>
                        </a:rPr>
                        <a:t>%</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15</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vMerge="1">
                  <a:txBody>
                    <a:bodyPr/>
                    <a:p>
                      <a:pPr>
                        <a:defRPr/>
                      </a:pPr>
                      <a:endParaRPr lang="en-US"/>
                    </a:p>
                  </a:txBody>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A4.2.4</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Ease of Disassembly &amp; Material Change</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Share of materials that can be replaced easily</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b="1">
                          <a:solidFill>
                            <a:schemeClr val="tx2"/>
                          </a:solidFill>
                          <a:latin typeface="Trebuchet MS"/>
                        </a:rPr>
                        <a:t>%</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40</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sp>
        <p:nvSpPr>
          <p:cNvPr id="2079694473"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46176705" name="Google Shape;436;p39"/>
          <p:cNvSpPr txBox="1"/>
          <p:nvPr/>
        </p:nvSpPr>
        <p:spPr bwMode="auto">
          <a:xfrm>
            <a:off x="613295" y="1731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defRPr/>
            </a:pPr>
            <a:r>
              <a:rPr lang="es" sz="2800" b="1">
                <a:solidFill>
                  <a:srgbClr val="48BAA2"/>
                </a:solidFill>
                <a:latin typeface="Trebuchet MS"/>
                <a:ea typeface="Trebuchet MS"/>
                <a:cs typeface="Trebuchet MS"/>
              </a:rPr>
              <a:t>Practical Example of RBTool</a:t>
            </a:r>
            <a:endParaRPr sz="2800" b="1">
              <a:solidFill>
                <a:srgbClr val="48BAA2"/>
              </a:solidFill>
              <a:latin typeface="Trebuchet MS"/>
              <a:ea typeface="Trebuchet MS"/>
              <a:cs typeface="Trebuchet MS"/>
            </a:endParaRPr>
          </a:p>
        </p:txBody>
      </p:sp>
      <p:sp>
        <p:nvSpPr>
          <p:cNvPr id="357587258" name="Google Shape;437;p39"/>
          <p:cNvSpPr txBox="1"/>
          <p:nvPr/>
        </p:nvSpPr>
        <p:spPr bwMode="auto">
          <a:xfrm>
            <a:off x="613300" y="1201225"/>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The value of the Vulnerability Indicators of Risk Categories is normalised in the interval 0-1 (Example for criterion A4.2.1)</a:t>
            </a:r>
            <a:endParaRPr sz="1200">
              <a:solidFill>
                <a:srgbClr val="53656D"/>
              </a:solidFill>
              <a:latin typeface="Trebuchet MS"/>
              <a:ea typeface="Trebuchet MS"/>
              <a:cs typeface="Trebuchet MS"/>
            </a:endParaRPr>
          </a:p>
        </p:txBody>
      </p:sp>
      <p:sp>
        <p:nvSpPr>
          <p:cNvPr id="355733326" name="Google Shape;438;p39"/>
          <p:cNvSpPr txBox="1"/>
          <p:nvPr/>
        </p:nvSpPr>
        <p:spPr bwMode="auto">
          <a:xfrm>
            <a:off x="613300" y="770125"/>
            <a:ext cx="6307500" cy="431100"/>
          </a:xfrm>
          <a:prstGeom prst="rect">
            <a:avLst/>
          </a:prstGeom>
          <a:noFill/>
          <a:ln>
            <a:noFill/>
          </a:ln>
        </p:spPr>
        <p:txBody>
          <a:bodyPr spcFirstLastPara="1" wrap="square" lIns="91425" tIns="91425" rIns="91425" bIns="91425" anchor="t" anchorCtr="0">
            <a:spAutoFit/>
          </a:bodyPr>
          <a:lstStyle/>
          <a:p>
            <a:pPr marL="0" lvl="0" indent="0" algn="l" rtl="0">
              <a:lnSpc>
                <a:spcPct val="114999"/>
              </a:lnSpc>
              <a:spcBef>
                <a:spcPts val="1200"/>
              </a:spcBef>
              <a:spcAft>
                <a:spcPts val="1200"/>
              </a:spcAft>
              <a:buNone/>
              <a:defRPr/>
            </a:pPr>
            <a:r>
              <a:rPr lang="es" sz="1600" b="1">
                <a:solidFill>
                  <a:srgbClr val="18BAA8"/>
                </a:solidFill>
                <a:latin typeface="Trebuchet MS"/>
                <a:ea typeface="Trebuchet MS"/>
                <a:cs typeface="Trebuchet MS"/>
              </a:rPr>
              <a:t>Step 3/4/5 Vulnerability Values calculation for Risk Categories</a:t>
            </a:r>
            <a:endParaRPr sz="1600" b="1">
              <a:solidFill>
                <a:srgbClr val="18BAA8"/>
              </a:solidFill>
              <a:latin typeface="Trebuchet MS"/>
              <a:ea typeface="Trebuchet MS"/>
              <a:cs typeface="Trebuchet MS"/>
            </a:endParaRPr>
          </a:p>
        </p:txBody>
      </p:sp>
      <p:graphicFrame>
        <p:nvGraphicFramePr>
          <p:cNvPr id="46633591" name="Google Shape;439;p39"/>
          <p:cNvGraphicFramePr>
            <a:graphicFrameLocks xmlns:a="http://schemas.openxmlformats.org/drawingml/2006/main"/>
          </p:cNvGraphicFramePr>
          <p:nvPr/>
        </p:nvGraphicFramePr>
        <p:xfrm rot="0">
          <a:off x="760212" y="1799741"/>
          <a:ext cx="4865000" cy="1112520"/>
        </p:xfrm>
        <a:graphic>
          <a:graphicData uri="http://schemas.openxmlformats.org/drawingml/2006/table">
            <a:tbl>
              <a:tblPr firstRow="0" firstCol="0" lastRow="0" lastCol="0" bandRow="0" bandCol="0">
                <a:noFill/>
              </a:tblPr>
              <a:tblGrid>
                <a:gridCol w="2546950"/>
                <a:gridCol w="1078975"/>
                <a:gridCol w="563500"/>
                <a:gridCol w="675575"/>
              </a:tblGrid>
              <a:tr h="381000">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Criterion</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Indicator</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l" rtl="0">
                        <a:spcBef>
                          <a:spcPts val="0"/>
                        </a:spcBef>
                        <a:spcAft>
                          <a:spcPts val="0"/>
                        </a:spcAft>
                        <a:buNone/>
                        <a:defRPr/>
                      </a:pPr>
                      <a:r>
                        <a:rPr lang="es" sz="1200">
                          <a:solidFill>
                            <a:schemeClr val="lt1"/>
                          </a:solidFill>
                          <a:latin typeface="Trebuchet MS"/>
                          <a:ea typeface="Trebuchet MS"/>
                          <a:cs typeface="Trebuchet MS"/>
                        </a:rPr>
                        <a:t>Unit </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l" rtl="0">
                        <a:spcBef>
                          <a:spcPts val="0"/>
                        </a:spcBef>
                        <a:spcAft>
                          <a:spcPts val="0"/>
                        </a:spcAft>
                        <a:buNone/>
                        <a:defRPr/>
                      </a:pPr>
                      <a:r>
                        <a:rPr lang="es" sz="1200">
                          <a:solidFill>
                            <a:schemeClr val="lt1"/>
                          </a:solidFill>
                          <a:latin typeface="Trebuchet MS"/>
                          <a:ea typeface="Trebuchet MS"/>
                          <a:cs typeface="Trebuchet MS"/>
                        </a:rPr>
                        <a:t>Value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r>
              <a:tr h="381000">
                <a:tc>
                  <a:txBody>
                    <a:bodyPr/>
                    <a:p>
                      <a:pPr algn="ctr" rtl="0">
                        <a:defRPr/>
                      </a:pPr>
                      <a:r>
                        <a:rPr lang="en-GB" sz="1200" b="0">
                          <a:solidFill>
                            <a:schemeClr val="tx2"/>
                          </a:solidFill>
                          <a:latin typeface="Trebuchet MS"/>
                        </a:rPr>
                        <a:t>Safe Windows and Shutters</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Share of windows protected against hail</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b="1">
                          <a:solidFill>
                            <a:schemeClr val="tx2"/>
                          </a:solidFill>
                          <a:latin typeface="Trebuchet MS"/>
                        </a:rPr>
                        <a:t>%</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25</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sp>
        <p:nvSpPr>
          <p:cNvPr id="674237230" name="Google Shape;440;p39"/>
          <p:cNvSpPr/>
          <p:nvPr/>
        </p:nvSpPr>
        <p:spPr bwMode="auto">
          <a:xfrm>
            <a:off x="6355200" y="3709300"/>
            <a:ext cx="1651200" cy="770100"/>
          </a:xfrm>
          <a:prstGeom prst="roundRect">
            <a:avLst>
              <a:gd name="adj" fmla="val 16667"/>
            </a:avLst>
          </a:prstGeom>
          <a:noFill/>
          <a:ln w="28575" cap="flat" cmpd="sng">
            <a:solidFill>
              <a:srgbClr val="48BAA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defRPr/>
            </a:pPr>
            <a:endParaRPr/>
          </a:p>
        </p:txBody>
      </p:sp>
      <p:graphicFrame>
        <p:nvGraphicFramePr>
          <p:cNvPr id="704074396" name="Google Shape;441;p39"/>
          <p:cNvGraphicFramePr>
            <a:graphicFrameLocks xmlns:a="http://schemas.openxmlformats.org/drawingml/2006/main"/>
          </p:cNvGraphicFramePr>
          <p:nvPr/>
        </p:nvGraphicFramePr>
        <p:xfrm rot="0">
          <a:off x="760212" y="3234400"/>
          <a:ext cx="4632825" cy="1524000"/>
        </p:xfrm>
        <a:graphic>
          <a:graphicData uri="http://schemas.openxmlformats.org/drawingml/2006/table">
            <a:tbl>
              <a:tblPr firstRow="0" firstCol="0" lastRow="0" lastCol="0" bandRow="0" bandCol="0">
                <a:noFill/>
              </a:tblPr>
              <a:tblGrid>
                <a:gridCol w="2231625"/>
                <a:gridCol w="1223775"/>
                <a:gridCol w="1177425"/>
              </a:tblGrid>
              <a:tr h="381000">
                <a:tc>
                  <a:txBody>
                    <a:bodyPr/>
                    <a:p>
                      <a:pPr marL="0" lvl="0" indent="0" algn="l" rtl="0">
                        <a:spcBef>
                          <a:spcPts val="0"/>
                        </a:spcBef>
                        <a:spcAft>
                          <a:spcPts val="0"/>
                        </a:spcAft>
                        <a:buNone/>
                        <a:defRPr/>
                      </a:pPr>
                      <a:r>
                        <a:rPr lang="es" sz="1200">
                          <a:solidFill>
                            <a:schemeClr val="lt1"/>
                          </a:solidFill>
                          <a:latin typeface="Trebuchet MS"/>
                          <a:ea typeface="Trebuchet MS"/>
                          <a:cs typeface="Trebuchet MS"/>
                        </a:rPr>
                        <a:t>Benchmark 1 - Critical</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Xmax</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0</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a:txBody>
                    <a:bodyPr/>
                    <a:p>
                      <a:pPr marL="0" lvl="0" indent="0" algn="l" rtl="0">
                        <a:spcBef>
                          <a:spcPts val="0"/>
                        </a:spcBef>
                        <a:spcAft>
                          <a:spcPts val="0"/>
                        </a:spcAft>
                        <a:buNone/>
                        <a:defRPr/>
                      </a:pPr>
                      <a:r>
                        <a:rPr lang="es" sz="1200">
                          <a:solidFill>
                            <a:schemeClr val="lt1"/>
                          </a:solidFill>
                          <a:latin typeface="Trebuchet MS"/>
                          <a:ea typeface="Trebuchet MS"/>
                          <a:cs typeface="Trebuchet MS"/>
                        </a:rPr>
                        <a:t>Benchmark 0- Optimal</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Xmin</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100</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a:txBody>
                    <a:bodyPr/>
                    <a:p>
                      <a:pPr marL="0" lvl="0" indent="0" algn="l" rtl="0">
                        <a:spcBef>
                          <a:spcPts val="0"/>
                        </a:spcBef>
                        <a:spcAft>
                          <a:spcPts val="0"/>
                        </a:spcAft>
                        <a:buNone/>
                        <a:defRPr/>
                      </a:pPr>
                      <a:r>
                        <a:rPr lang="es" sz="1200">
                          <a:solidFill>
                            <a:schemeClr val="lt1"/>
                          </a:solidFill>
                          <a:latin typeface="Trebuchet MS"/>
                          <a:ea typeface="Trebuchet MS"/>
                          <a:cs typeface="Trebuchet MS"/>
                        </a:rPr>
                        <a:t>Value of the indicator</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Xi</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25</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gridSpan="2">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Normalised Value</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hMerge="1">
                  <a:txBody>
                    <a:bodyPr/>
                    <a:p>
                      <a:endParaRPr/>
                    </a:p>
                  </a:txBody>
                </a:tc>
                <a:tc>
                  <a:txBody>
                    <a:bodyPr/>
                    <a:p>
                      <a:pPr marL="0" lvl="0" indent="0" algn="ctr" rtl="0">
                        <a:spcBef>
                          <a:spcPts val="0"/>
                        </a:spcBef>
                        <a:spcAft>
                          <a:spcPts val="0"/>
                        </a:spcAft>
                        <a:buNone/>
                        <a:defRPr/>
                      </a:pPr>
                      <a:r>
                        <a:rPr lang="es" sz="1200">
                          <a:solidFill>
                            <a:srgbClr val="53656D"/>
                          </a:solidFill>
                          <a:latin typeface="Trebuchet MS"/>
                          <a:ea typeface="Trebuchet MS"/>
                          <a:cs typeface="Trebuchet MS"/>
                        </a:rPr>
                        <a:t>0,75</a:t>
                      </a:r>
                      <a:endParaRPr sz="1200">
                        <a:solidFill>
                          <a:srgbClr val="53656D"/>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sp>
        <p:nvSpPr>
          <p:cNvPr id="97036558" name="Google Shape;442;p39"/>
          <p:cNvSpPr txBox="1"/>
          <p:nvPr/>
        </p:nvSpPr>
        <p:spPr bwMode="auto">
          <a:xfrm>
            <a:off x="680756" y="2897662"/>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Type: Higher is better</a:t>
            </a:r>
            <a:endParaRPr sz="1200">
              <a:solidFill>
                <a:srgbClr val="53656D"/>
              </a:solidFill>
              <a:latin typeface="Trebuchet MS"/>
              <a:ea typeface="Trebuchet MS"/>
              <a:cs typeface="Trebuchet MS"/>
            </a:endParaRPr>
          </a:p>
        </p:txBody>
      </p:sp>
      <p:grpSp>
        <p:nvGrpSpPr>
          <p:cNvPr id="1112841897" name="Google Shape;443;p39"/>
          <p:cNvGrpSpPr/>
          <p:nvPr/>
        </p:nvGrpSpPr>
        <p:grpSpPr bwMode="auto">
          <a:xfrm>
            <a:off x="6458400" y="3760550"/>
            <a:ext cx="2184300" cy="718850"/>
            <a:chOff x="6077400" y="3760550"/>
            <a:chExt cx="2184300" cy="718850"/>
          </a:xfrm>
        </p:grpSpPr>
        <p:sp>
          <p:nvSpPr>
            <p:cNvPr id="444" name="Google Shape;444;p39"/>
            <p:cNvSpPr txBox="1"/>
            <p:nvPr/>
          </p:nvSpPr>
          <p:spPr bwMode="auto">
            <a:xfrm>
              <a:off x="6077400" y="3760550"/>
              <a:ext cx="21843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Nv = Xi - Xmin </a:t>
              </a:r>
              <a:endParaRPr sz="1200">
                <a:solidFill>
                  <a:srgbClr val="53656D"/>
                </a:solidFill>
                <a:latin typeface="Trebuchet MS"/>
                <a:ea typeface="Trebuchet MS"/>
                <a:cs typeface="Trebuchet MS"/>
              </a:endParaRPr>
            </a:p>
          </p:txBody>
        </p:sp>
        <p:sp>
          <p:nvSpPr>
            <p:cNvPr id="445" name="Google Shape;445;p39"/>
            <p:cNvSpPr txBox="1"/>
            <p:nvPr/>
          </p:nvSpPr>
          <p:spPr bwMode="auto">
            <a:xfrm>
              <a:off x="6374325" y="3996400"/>
              <a:ext cx="11163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Xmax - Xmin </a:t>
              </a:r>
              <a:endParaRPr sz="1200">
                <a:solidFill>
                  <a:srgbClr val="53656D"/>
                </a:solidFill>
                <a:latin typeface="Trebuchet MS"/>
                <a:ea typeface="Trebuchet MS"/>
                <a:cs typeface="Trebuchet MS"/>
              </a:endParaRPr>
            </a:p>
          </p:txBody>
        </p:sp>
        <p:cxnSp>
          <p:nvCxnSpPr>
            <p:cNvPr id="446" name="Google Shape;446;p39"/>
            <p:cNvCxnSpPr/>
            <p:nvPr/>
          </p:nvCxnSpPr>
          <p:spPr bwMode="auto">
            <a:xfrm>
              <a:off x="6374325" y="4085500"/>
              <a:ext cx="1116300" cy="0"/>
            </a:xfrm>
            <a:prstGeom prst="straightConnector1">
              <a:avLst/>
            </a:prstGeom>
            <a:noFill/>
            <a:ln w="9525" cap="flat" cmpd="sng">
              <a:solidFill>
                <a:schemeClr val="dk2"/>
              </a:solidFill>
              <a:prstDash val="solid"/>
              <a:round/>
              <a:headEnd type="none" w="med" len="med"/>
              <a:tailEnd type="none" w="med" len="med"/>
            </a:ln>
          </p:spPr>
        </p:cxnSp>
      </p:grpSp>
      <p:sp>
        <p:nvSpPr>
          <p:cNvPr id="930257575"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84335293" name="Google Shape;452;p40"/>
          <p:cNvSpPr txBox="1"/>
          <p:nvPr/>
        </p:nvSpPr>
        <p:spPr bwMode="auto">
          <a:xfrm>
            <a:off x="613295" y="1731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defRPr/>
            </a:pPr>
            <a:r>
              <a:rPr lang="es" sz="2800" b="1">
                <a:solidFill>
                  <a:srgbClr val="48BAA2"/>
                </a:solidFill>
                <a:latin typeface="Trebuchet MS"/>
                <a:ea typeface="Trebuchet MS"/>
                <a:cs typeface="Trebuchet MS"/>
              </a:rPr>
              <a:t>Practical Example of RBTool</a:t>
            </a:r>
            <a:endParaRPr sz="2800" b="1">
              <a:solidFill>
                <a:srgbClr val="48BAA2"/>
              </a:solidFill>
              <a:latin typeface="Trebuchet MS"/>
              <a:ea typeface="Trebuchet MS"/>
              <a:cs typeface="Trebuchet MS"/>
            </a:endParaRPr>
          </a:p>
        </p:txBody>
      </p:sp>
      <p:sp>
        <p:nvSpPr>
          <p:cNvPr id="1685051352" name="Google Shape;453;p40"/>
          <p:cNvSpPr txBox="1"/>
          <p:nvPr/>
        </p:nvSpPr>
        <p:spPr bwMode="auto">
          <a:xfrm>
            <a:off x="613300" y="1201225"/>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To calculate the Vulnerability Value (VV) for Risk Categories a weight shall be assigned to Vulnerability Indicators (Example for Risk Category C8)</a:t>
            </a:r>
            <a:endParaRPr sz="1200">
              <a:solidFill>
                <a:srgbClr val="53656D"/>
              </a:solidFill>
              <a:latin typeface="Trebuchet MS"/>
              <a:ea typeface="Trebuchet MS"/>
              <a:cs typeface="Trebuchet MS"/>
            </a:endParaRPr>
          </a:p>
        </p:txBody>
      </p:sp>
      <p:sp>
        <p:nvSpPr>
          <p:cNvPr id="1945692068" name="Google Shape;454;p40"/>
          <p:cNvSpPr txBox="1"/>
          <p:nvPr/>
        </p:nvSpPr>
        <p:spPr bwMode="auto">
          <a:xfrm>
            <a:off x="613300" y="770125"/>
            <a:ext cx="6307500" cy="431100"/>
          </a:xfrm>
          <a:prstGeom prst="rect">
            <a:avLst/>
          </a:prstGeom>
          <a:noFill/>
          <a:ln>
            <a:noFill/>
          </a:ln>
        </p:spPr>
        <p:txBody>
          <a:bodyPr spcFirstLastPara="1" wrap="square" lIns="91425" tIns="91425" rIns="91425" bIns="91425" anchor="t" anchorCtr="0">
            <a:spAutoFit/>
          </a:bodyPr>
          <a:lstStyle/>
          <a:p>
            <a:pPr marL="0" lvl="0" indent="0" algn="l" rtl="0">
              <a:lnSpc>
                <a:spcPct val="114999"/>
              </a:lnSpc>
              <a:spcBef>
                <a:spcPts val="1200"/>
              </a:spcBef>
              <a:spcAft>
                <a:spcPts val="1200"/>
              </a:spcAft>
              <a:buNone/>
              <a:defRPr/>
            </a:pPr>
            <a:r>
              <a:rPr lang="es" sz="1600" b="1">
                <a:solidFill>
                  <a:srgbClr val="18BAA8"/>
                </a:solidFill>
                <a:latin typeface="Trebuchet MS"/>
                <a:ea typeface="Trebuchet MS"/>
                <a:cs typeface="Trebuchet MS"/>
              </a:rPr>
              <a:t>Step 3/4/5 Vulnerability Values calculation for Risk Categories</a:t>
            </a:r>
            <a:endParaRPr sz="1600" b="1">
              <a:solidFill>
                <a:srgbClr val="18BAA8"/>
              </a:solidFill>
              <a:latin typeface="Trebuchet MS"/>
              <a:ea typeface="Trebuchet MS"/>
              <a:cs typeface="Trebuchet MS"/>
            </a:endParaRPr>
          </a:p>
        </p:txBody>
      </p:sp>
      <p:graphicFrame>
        <p:nvGraphicFramePr>
          <p:cNvPr id="1852936390" name="Google Shape;430;p38"/>
          <p:cNvGraphicFramePr>
            <a:graphicFrameLocks xmlns:a="http://schemas.openxmlformats.org/drawingml/2006/main"/>
          </p:cNvGraphicFramePr>
          <p:nvPr/>
        </p:nvGraphicFramePr>
        <p:xfrm rot="0">
          <a:off x="976725" y="2164817"/>
          <a:ext cx="6967303" cy="1905000"/>
        </p:xfrm>
        <a:graphic>
          <a:graphicData uri="http://schemas.openxmlformats.org/drawingml/2006/table">
            <a:tbl>
              <a:tblPr firstRow="0" firstCol="0" lastRow="0" lastCol="0" bandRow="0" bandCol="0">
                <a:noFill/>
              </a:tblPr>
              <a:tblGrid>
                <a:gridCol w="1294517"/>
                <a:gridCol w="811708"/>
                <a:gridCol w="2383353"/>
                <a:gridCol w="2477725"/>
              </a:tblGrid>
              <a:tr h="381000">
                <a:tc rowSpan="5">
                  <a:txBody>
                    <a:bodyPr/>
                    <a:p>
                      <a:pPr marL="0" lvl="0" indent="0" algn="l" rtl="0">
                        <a:spcBef>
                          <a:spcPts val="0"/>
                        </a:spcBef>
                        <a:spcAft>
                          <a:spcPts val="0"/>
                        </a:spcAft>
                        <a:buNone/>
                        <a:defRPr/>
                      </a:pPr>
                      <a:r>
                        <a:rPr lang="en-GB" sz="1200">
                          <a:solidFill>
                            <a:schemeClr val="lt1"/>
                          </a:solidFill>
                          <a:latin typeface="Trebuchet MS"/>
                          <a:ea typeface="Trebuchet MS"/>
                          <a:cs typeface="Trebuchet MS"/>
                        </a:rPr>
                        <a:t>A4.2</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Facades</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Criterion</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Normalized Value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r>
              <a:tr h="381000">
                <a:tc vMerge="1">
                  <a:txBody>
                    <a:bodyPr/>
                    <a:p>
                      <a:pPr>
                        <a:defRPr/>
                      </a:pPr>
                      <a:endParaRPr lang="en-US"/>
                    </a:p>
                  </a:txBody>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A4.2.1</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Safe Windows and Shutters</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0.75</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vMerge="1">
                  <a:txBody>
                    <a:bodyPr/>
                    <a:p>
                      <a:pPr>
                        <a:defRPr/>
                      </a:pPr>
                      <a:endParaRPr lang="en-US"/>
                    </a:p>
                  </a:txBody>
                  <a:tcPr/>
                </a:tc>
                <a:tc>
                  <a:txBody>
                    <a:bodyPr/>
                    <a:p>
                      <a:pPr marL="0" lvl="0" indent="0" algn="ctr" rtl="0">
                        <a:spcBef>
                          <a:spcPts val="0"/>
                        </a:spcBef>
                        <a:spcAft>
                          <a:spcPts val="0"/>
                        </a:spcAft>
                        <a:buNone/>
                        <a:defRPr/>
                      </a:pPr>
                      <a:r>
                        <a:rPr lang="en-GB" sz="1200">
                          <a:solidFill>
                            <a:srgbClr val="708792"/>
                          </a:solidFill>
                          <a:latin typeface="Trebuchet MS"/>
                          <a:ea typeface="Trebuchet MS"/>
                          <a:cs typeface="Trebuchet MS"/>
                        </a:rPr>
                        <a:t>A4.2.2</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Sealing Effectiveness</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0.70</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vMerge="1">
                  <a:txBody>
                    <a:bodyPr/>
                    <a:p>
                      <a:pPr>
                        <a:defRPr/>
                      </a:pPr>
                      <a:endParaRPr lang="en-US"/>
                    </a:p>
                  </a:txBody>
                  <a:tcPr/>
                </a:tc>
                <a:tc>
                  <a:txBody>
                    <a:bodyPr/>
                    <a:p>
                      <a:pPr marL="0" lvl="0" indent="0" algn="ctr" rtl="0">
                        <a:spcBef>
                          <a:spcPts val="0"/>
                        </a:spcBef>
                        <a:spcAft>
                          <a:spcPts val="0"/>
                        </a:spcAft>
                        <a:buNone/>
                        <a:defRPr/>
                      </a:pPr>
                      <a:r>
                        <a:rPr lang="en-GB" sz="1200">
                          <a:solidFill>
                            <a:srgbClr val="708792"/>
                          </a:solidFill>
                          <a:latin typeface="Trebuchet MS"/>
                          <a:ea typeface="Trebuchet MS"/>
                          <a:cs typeface="Trebuchet MS"/>
                        </a:rPr>
                        <a:t>A4.2.3</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Glass Strength Against Water Pressure</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0.85</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vMerge="1">
                  <a:txBody>
                    <a:bodyPr/>
                    <a:p>
                      <a:pPr>
                        <a:defRPr/>
                      </a:pPr>
                      <a:endParaRPr lang="en-US"/>
                    </a:p>
                  </a:txBody>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A4.2.4</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Ease of Disassembly &amp; Material Change</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0.60</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sp>
        <p:nvSpPr>
          <p:cNvPr id="1543693799"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35947254" name="Google Shape;461;p41"/>
          <p:cNvSpPr txBox="1"/>
          <p:nvPr/>
        </p:nvSpPr>
        <p:spPr bwMode="auto">
          <a:xfrm>
            <a:off x="613295" y="1731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defRPr/>
            </a:pPr>
            <a:r>
              <a:rPr lang="es" sz="2800" b="1">
                <a:solidFill>
                  <a:srgbClr val="48BAA2"/>
                </a:solidFill>
                <a:latin typeface="Trebuchet MS"/>
                <a:ea typeface="Trebuchet MS"/>
                <a:cs typeface="Trebuchet MS"/>
              </a:rPr>
              <a:t>Practical Example of RBTool</a:t>
            </a:r>
            <a:endParaRPr sz="2800" b="1">
              <a:solidFill>
                <a:srgbClr val="48BAA2"/>
              </a:solidFill>
              <a:latin typeface="Trebuchet MS"/>
              <a:ea typeface="Trebuchet MS"/>
              <a:cs typeface="Trebuchet MS"/>
            </a:endParaRPr>
          </a:p>
        </p:txBody>
      </p:sp>
      <p:sp>
        <p:nvSpPr>
          <p:cNvPr id="776989424" name="Google Shape;462;p41"/>
          <p:cNvSpPr txBox="1"/>
          <p:nvPr/>
        </p:nvSpPr>
        <p:spPr bwMode="auto">
          <a:xfrm>
            <a:off x="613300" y="1377775"/>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The value of the Vulnerability Indicators of Risk Categories is calculated (example for the Risk Category C8.1)</a:t>
            </a:r>
            <a:endParaRPr sz="1200">
              <a:solidFill>
                <a:srgbClr val="53656D"/>
              </a:solidFill>
              <a:latin typeface="Trebuchet MS"/>
              <a:ea typeface="Trebuchet MS"/>
              <a:cs typeface="Trebuchet MS"/>
            </a:endParaRPr>
          </a:p>
        </p:txBody>
      </p:sp>
      <p:sp>
        <p:nvSpPr>
          <p:cNvPr id="1930324074" name="Google Shape;463;p41"/>
          <p:cNvSpPr txBox="1"/>
          <p:nvPr/>
        </p:nvSpPr>
        <p:spPr bwMode="auto">
          <a:xfrm>
            <a:off x="613300" y="770125"/>
            <a:ext cx="6307500" cy="431100"/>
          </a:xfrm>
          <a:prstGeom prst="rect">
            <a:avLst/>
          </a:prstGeom>
          <a:noFill/>
          <a:ln>
            <a:noFill/>
          </a:ln>
        </p:spPr>
        <p:txBody>
          <a:bodyPr spcFirstLastPara="1" wrap="square" lIns="91425" tIns="91425" rIns="91425" bIns="91425" anchor="t" anchorCtr="0">
            <a:spAutoFit/>
          </a:bodyPr>
          <a:lstStyle/>
          <a:p>
            <a:pPr marL="0" lvl="0" indent="0" algn="l" rtl="0">
              <a:lnSpc>
                <a:spcPct val="114999"/>
              </a:lnSpc>
              <a:spcBef>
                <a:spcPts val="1200"/>
              </a:spcBef>
              <a:spcAft>
                <a:spcPts val="1200"/>
              </a:spcAft>
              <a:buNone/>
              <a:defRPr/>
            </a:pPr>
            <a:r>
              <a:rPr lang="es" sz="1600" b="1">
                <a:solidFill>
                  <a:srgbClr val="18BAA8"/>
                </a:solidFill>
                <a:latin typeface="Trebuchet MS"/>
                <a:ea typeface="Trebuchet MS"/>
                <a:cs typeface="Trebuchet MS"/>
              </a:rPr>
              <a:t>Step 3/4/5 Vulnerability Values calculation for Risk Categories</a:t>
            </a:r>
            <a:endParaRPr sz="1600" b="1">
              <a:solidFill>
                <a:srgbClr val="18BAA8"/>
              </a:solidFill>
              <a:latin typeface="Trebuchet MS"/>
              <a:ea typeface="Trebuchet MS"/>
              <a:cs typeface="Trebuchet MS"/>
            </a:endParaRPr>
          </a:p>
        </p:txBody>
      </p:sp>
      <p:graphicFrame>
        <p:nvGraphicFramePr>
          <p:cNvPr id="1468146206" name="Google Shape;430;p38"/>
          <p:cNvGraphicFramePr>
            <a:graphicFrameLocks xmlns:a="http://schemas.openxmlformats.org/drawingml/2006/main"/>
          </p:cNvGraphicFramePr>
          <p:nvPr/>
        </p:nvGraphicFramePr>
        <p:xfrm rot="0">
          <a:off x="976725" y="1860775"/>
          <a:ext cx="6967304" cy="1905000"/>
        </p:xfrm>
        <a:graphic>
          <a:graphicData uri="http://schemas.openxmlformats.org/drawingml/2006/table">
            <a:tbl>
              <a:tblPr firstRow="0" firstCol="0" lastRow="0" lastCol="0" bandRow="0" bandCol="0">
                <a:noFill/>
              </a:tblPr>
              <a:tblGrid>
                <a:gridCol w="954925"/>
                <a:gridCol w="736599"/>
                <a:gridCol w="1620298"/>
                <a:gridCol w="1827741"/>
                <a:gridCol w="1827741"/>
              </a:tblGrid>
              <a:tr h="381000">
                <a:tc rowSpan="5">
                  <a:txBody>
                    <a:bodyPr/>
                    <a:p>
                      <a:pPr marL="0" lvl="0" indent="0" algn="l" rtl="0">
                        <a:spcBef>
                          <a:spcPts val="0"/>
                        </a:spcBef>
                        <a:spcAft>
                          <a:spcPts val="0"/>
                        </a:spcAft>
                        <a:buNone/>
                        <a:defRPr/>
                      </a:pPr>
                      <a:r>
                        <a:rPr lang="en-GB" sz="1200">
                          <a:solidFill>
                            <a:schemeClr val="lt1"/>
                          </a:solidFill>
                          <a:latin typeface="Trebuchet MS"/>
                          <a:ea typeface="Trebuchet MS"/>
                          <a:cs typeface="Trebuchet MS"/>
                        </a:rPr>
                        <a:t>A4.2</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Facades</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Criterion</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Normalized Value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n-GB" sz="1200">
                          <a:solidFill>
                            <a:schemeClr val="lt1"/>
                          </a:solidFill>
                          <a:latin typeface="Trebuchet MS"/>
                          <a:ea typeface="Trebuchet MS"/>
                          <a:cs typeface="Trebuchet MS"/>
                        </a:rPr>
                        <a:t>Weight</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r>
              <a:tr h="381000">
                <a:tc vMerge="1">
                  <a:txBody>
                    <a:bodyPr/>
                    <a:p>
                      <a:pPr>
                        <a:defRPr/>
                      </a:pPr>
                      <a:endParaRPr lang="en-US"/>
                    </a:p>
                  </a:txBody>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A4.2.1</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Safe Windows and Shutters</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0.75</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0.30</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vMerge="1">
                  <a:txBody>
                    <a:bodyPr/>
                    <a:p>
                      <a:pPr>
                        <a:defRPr/>
                      </a:pPr>
                      <a:endParaRPr lang="en-US"/>
                    </a:p>
                  </a:txBody>
                  <a:tcPr/>
                </a:tc>
                <a:tc>
                  <a:txBody>
                    <a:bodyPr/>
                    <a:p>
                      <a:pPr marL="0" lvl="0" indent="0" algn="ctr" rtl="0">
                        <a:spcBef>
                          <a:spcPts val="0"/>
                        </a:spcBef>
                        <a:spcAft>
                          <a:spcPts val="0"/>
                        </a:spcAft>
                        <a:buNone/>
                        <a:defRPr/>
                      </a:pPr>
                      <a:r>
                        <a:rPr lang="en-GB" sz="1200">
                          <a:solidFill>
                            <a:srgbClr val="708792"/>
                          </a:solidFill>
                          <a:latin typeface="Trebuchet MS"/>
                          <a:ea typeface="Trebuchet MS"/>
                          <a:cs typeface="Trebuchet MS"/>
                        </a:rPr>
                        <a:t>A4.2.2</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Sealing Effectiveness</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0.70</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0.20</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vMerge="1">
                  <a:txBody>
                    <a:bodyPr/>
                    <a:p>
                      <a:pPr>
                        <a:defRPr/>
                      </a:pPr>
                      <a:endParaRPr lang="en-US"/>
                    </a:p>
                  </a:txBody>
                  <a:tcPr/>
                </a:tc>
                <a:tc>
                  <a:txBody>
                    <a:bodyPr/>
                    <a:p>
                      <a:pPr marL="0" lvl="0" indent="0" algn="ctr" rtl="0">
                        <a:spcBef>
                          <a:spcPts val="0"/>
                        </a:spcBef>
                        <a:spcAft>
                          <a:spcPts val="0"/>
                        </a:spcAft>
                        <a:buNone/>
                        <a:defRPr/>
                      </a:pPr>
                      <a:r>
                        <a:rPr lang="en-GB" sz="1200">
                          <a:solidFill>
                            <a:srgbClr val="708792"/>
                          </a:solidFill>
                          <a:latin typeface="Trebuchet MS"/>
                          <a:ea typeface="Trebuchet MS"/>
                          <a:cs typeface="Trebuchet MS"/>
                        </a:rPr>
                        <a:t>A4.2.3</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Glass Strength Against Water Pressure</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0.85</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0.25</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vMerge="1">
                  <a:txBody>
                    <a:bodyPr/>
                    <a:p>
                      <a:pPr>
                        <a:defRPr/>
                      </a:pPr>
                      <a:endParaRPr lang="en-US"/>
                    </a:p>
                  </a:txBody>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A4.2.4</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Ease of Disassembly &amp; Material Change</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0.60</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0.25</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sp>
        <p:nvSpPr>
          <p:cNvPr id="1961808200"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38439420" name="Google Shape;470;p42"/>
          <p:cNvSpPr txBox="1"/>
          <p:nvPr/>
        </p:nvSpPr>
        <p:spPr bwMode="auto">
          <a:xfrm>
            <a:off x="613295" y="1731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defRPr/>
            </a:pPr>
            <a:r>
              <a:rPr lang="es" sz="2800" b="1">
                <a:solidFill>
                  <a:srgbClr val="48BAA2"/>
                </a:solidFill>
                <a:latin typeface="Trebuchet MS"/>
                <a:ea typeface="Trebuchet MS"/>
                <a:cs typeface="Trebuchet MS"/>
              </a:rPr>
              <a:t>Practical Example of RBTool</a:t>
            </a:r>
            <a:endParaRPr sz="2800" b="1">
              <a:solidFill>
                <a:srgbClr val="48BAA2"/>
              </a:solidFill>
              <a:latin typeface="Trebuchet MS"/>
              <a:ea typeface="Trebuchet MS"/>
              <a:cs typeface="Trebuchet MS"/>
            </a:endParaRPr>
          </a:p>
        </p:txBody>
      </p:sp>
      <p:sp>
        <p:nvSpPr>
          <p:cNvPr id="149689890" name="Google Shape;471;p42"/>
          <p:cNvSpPr txBox="1"/>
          <p:nvPr/>
        </p:nvSpPr>
        <p:spPr bwMode="auto">
          <a:xfrm>
            <a:off x="613300" y="1048825"/>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The value of the Vulnerability Indicators of Risk Categories is calculated (example for the Risk Category C8.1)</a:t>
            </a:r>
            <a:endParaRPr sz="1200">
              <a:solidFill>
                <a:srgbClr val="53656D"/>
              </a:solidFill>
              <a:latin typeface="Trebuchet MS"/>
              <a:ea typeface="Trebuchet MS"/>
              <a:cs typeface="Trebuchet MS"/>
            </a:endParaRPr>
          </a:p>
        </p:txBody>
      </p:sp>
      <p:sp>
        <p:nvSpPr>
          <p:cNvPr id="1121832921" name="Google Shape;472;p42"/>
          <p:cNvSpPr txBox="1"/>
          <p:nvPr/>
        </p:nvSpPr>
        <p:spPr bwMode="auto">
          <a:xfrm>
            <a:off x="594250" y="665350"/>
            <a:ext cx="6307500" cy="431100"/>
          </a:xfrm>
          <a:prstGeom prst="rect">
            <a:avLst/>
          </a:prstGeom>
          <a:noFill/>
          <a:ln>
            <a:noFill/>
          </a:ln>
        </p:spPr>
        <p:txBody>
          <a:bodyPr spcFirstLastPara="1" wrap="square" lIns="91425" tIns="91425" rIns="91425" bIns="91425" anchor="t" anchorCtr="0">
            <a:spAutoFit/>
          </a:bodyPr>
          <a:lstStyle/>
          <a:p>
            <a:pPr marL="0" lvl="0" indent="0" algn="l" rtl="0">
              <a:lnSpc>
                <a:spcPct val="114999"/>
              </a:lnSpc>
              <a:spcBef>
                <a:spcPts val="1200"/>
              </a:spcBef>
              <a:spcAft>
                <a:spcPts val="1200"/>
              </a:spcAft>
              <a:buNone/>
              <a:defRPr/>
            </a:pPr>
            <a:r>
              <a:rPr lang="es" sz="1600" b="1">
                <a:solidFill>
                  <a:srgbClr val="18BAA8"/>
                </a:solidFill>
                <a:latin typeface="Trebuchet MS"/>
                <a:ea typeface="Trebuchet MS"/>
                <a:cs typeface="Trebuchet MS"/>
              </a:rPr>
              <a:t>Step 3/4/5 Vulnerability Values calculation for Risk Categories</a:t>
            </a:r>
            <a:endParaRPr sz="1600" b="1">
              <a:solidFill>
                <a:srgbClr val="18BAA8"/>
              </a:solidFill>
              <a:latin typeface="Trebuchet MS"/>
              <a:ea typeface="Trebuchet MS"/>
              <a:cs typeface="Trebuchet MS"/>
            </a:endParaRPr>
          </a:p>
        </p:txBody>
      </p:sp>
      <p:sp>
        <p:nvSpPr>
          <p:cNvPr id="444126151" name="Google Shape;474;p42"/>
          <p:cNvSpPr txBox="1"/>
          <p:nvPr/>
        </p:nvSpPr>
        <p:spPr bwMode="auto">
          <a:xfrm>
            <a:off x="6961710" y="4195805"/>
            <a:ext cx="638400" cy="48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defRPr/>
            </a:pPr>
            <a:r>
              <a:rPr lang="es" b="1">
                <a:solidFill>
                  <a:srgbClr val="18BAA8"/>
                </a:solidFill>
                <a:latin typeface="Trebuchet MS"/>
                <a:ea typeface="Trebuchet MS"/>
                <a:cs typeface="Trebuchet MS"/>
              </a:rPr>
              <a:t>0,72</a:t>
            </a:r>
            <a:endParaRPr b="1">
              <a:solidFill>
                <a:srgbClr val="18BAA8"/>
              </a:solidFill>
              <a:latin typeface="Trebuchet MS"/>
              <a:ea typeface="Trebuchet MS"/>
              <a:cs typeface="Trebuchet MS"/>
            </a:endParaRPr>
          </a:p>
        </p:txBody>
      </p:sp>
      <p:graphicFrame>
        <p:nvGraphicFramePr>
          <p:cNvPr id="1955228346" name="Google Shape;430;p38"/>
          <p:cNvGraphicFramePr>
            <a:graphicFrameLocks xmlns:a="http://schemas.openxmlformats.org/drawingml/2006/main"/>
          </p:cNvGraphicFramePr>
          <p:nvPr/>
        </p:nvGraphicFramePr>
        <p:xfrm rot="0">
          <a:off x="985872" y="1718650"/>
          <a:ext cx="6967303" cy="2423160"/>
        </p:xfrm>
        <a:graphic>
          <a:graphicData uri="http://schemas.openxmlformats.org/drawingml/2006/table">
            <a:tbl>
              <a:tblPr firstRow="0" firstCol="0" lastRow="0" lastCol="0" bandRow="0" bandCol="0">
                <a:noFill/>
              </a:tblPr>
              <a:tblGrid>
                <a:gridCol w="756477"/>
                <a:gridCol w="738523"/>
                <a:gridCol w="1128576"/>
                <a:gridCol w="1447909"/>
                <a:gridCol w="1447909"/>
                <a:gridCol w="1447909"/>
              </a:tblGrid>
              <a:tr h="381000">
                <a:tc rowSpan="5">
                  <a:txBody>
                    <a:bodyPr/>
                    <a:p>
                      <a:pPr marL="0" lvl="0" indent="0" algn="l" rtl="0">
                        <a:spcBef>
                          <a:spcPts val="0"/>
                        </a:spcBef>
                        <a:spcAft>
                          <a:spcPts val="0"/>
                        </a:spcAft>
                        <a:buNone/>
                        <a:defRPr/>
                      </a:pPr>
                      <a:r>
                        <a:rPr lang="en-GB" sz="1200">
                          <a:solidFill>
                            <a:schemeClr val="lt1"/>
                          </a:solidFill>
                          <a:latin typeface="Trebuchet MS"/>
                          <a:ea typeface="Trebuchet MS"/>
                          <a:cs typeface="Trebuchet MS"/>
                        </a:rPr>
                        <a:t>A4.2</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Facades</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Criterion</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Normalized Value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n-GB" sz="1200">
                          <a:solidFill>
                            <a:schemeClr val="lt1"/>
                          </a:solidFill>
                          <a:latin typeface="Trebuchet MS"/>
                          <a:ea typeface="Trebuchet MS"/>
                          <a:cs typeface="Trebuchet MS"/>
                        </a:rPr>
                        <a:t>Weight</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n-GB" sz="1200">
                          <a:solidFill>
                            <a:schemeClr val="lt1"/>
                          </a:solidFill>
                          <a:latin typeface="Trebuchet MS"/>
                          <a:ea typeface="Trebuchet MS"/>
                          <a:cs typeface="Trebuchet MS"/>
                        </a:rPr>
                        <a:t>Weight Value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r>
              <a:tr h="381000">
                <a:tc vMerge="1">
                  <a:txBody>
                    <a:bodyPr/>
                    <a:p>
                      <a:pPr>
                        <a:defRPr/>
                      </a:pPr>
                      <a:endParaRPr lang="en-US"/>
                    </a:p>
                  </a:txBody>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A4.2.1</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Safe Windows and Shutters</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0.75</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0.30</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0.22</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vMerge="1">
                  <a:txBody>
                    <a:bodyPr/>
                    <a:p>
                      <a:pPr>
                        <a:defRPr/>
                      </a:pPr>
                      <a:endParaRPr lang="en-US"/>
                    </a:p>
                  </a:txBody>
                  <a:tcPr/>
                </a:tc>
                <a:tc>
                  <a:txBody>
                    <a:bodyPr/>
                    <a:p>
                      <a:pPr marL="0" lvl="0" indent="0" algn="ctr" rtl="0">
                        <a:spcBef>
                          <a:spcPts val="0"/>
                        </a:spcBef>
                        <a:spcAft>
                          <a:spcPts val="0"/>
                        </a:spcAft>
                        <a:buNone/>
                        <a:defRPr/>
                      </a:pPr>
                      <a:r>
                        <a:rPr lang="en-GB" sz="1200">
                          <a:solidFill>
                            <a:srgbClr val="708792"/>
                          </a:solidFill>
                          <a:latin typeface="Trebuchet MS"/>
                          <a:ea typeface="Trebuchet MS"/>
                          <a:cs typeface="Trebuchet MS"/>
                        </a:rPr>
                        <a:t>A4.2.2</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Sealing Effectiveness</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0.70</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0.20</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0.14</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vMerge="1">
                  <a:txBody>
                    <a:bodyPr/>
                    <a:p>
                      <a:pPr>
                        <a:defRPr/>
                      </a:pPr>
                      <a:endParaRPr lang="en-US"/>
                    </a:p>
                  </a:txBody>
                  <a:tcPr/>
                </a:tc>
                <a:tc>
                  <a:txBody>
                    <a:bodyPr/>
                    <a:p>
                      <a:pPr marL="0" lvl="0" indent="0" algn="ctr" rtl="0">
                        <a:spcBef>
                          <a:spcPts val="0"/>
                        </a:spcBef>
                        <a:spcAft>
                          <a:spcPts val="0"/>
                        </a:spcAft>
                        <a:buNone/>
                        <a:defRPr/>
                      </a:pPr>
                      <a:r>
                        <a:rPr lang="en-GB" sz="1200">
                          <a:solidFill>
                            <a:srgbClr val="708792"/>
                          </a:solidFill>
                          <a:latin typeface="Trebuchet MS"/>
                          <a:ea typeface="Trebuchet MS"/>
                          <a:cs typeface="Trebuchet MS"/>
                        </a:rPr>
                        <a:t>A4.2.3</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Glass Strength Against Water Pressure</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0.85</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0.25</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0.21</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vMerge="1">
                  <a:txBody>
                    <a:bodyPr/>
                    <a:p>
                      <a:pPr>
                        <a:defRPr/>
                      </a:pPr>
                      <a:endParaRPr lang="en-US"/>
                    </a:p>
                  </a:txBody>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A4.2.4</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Ease of Disassembly &amp; Material Change</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0.60</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0.25</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algn="ctr" rtl="0">
                        <a:defRPr/>
                      </a:pPr>
                      <a:r>
                        <a:rPr lang="en-GB" sz="1200" b="0">
                          <a:solidFill>
                            <a:schemeClr val="tx2"/>
                          </a:solidFill>
                          <a:latin typeface="Trebuchet MS"/>
                        </a:rPr>
                        <a:t>0.15</a:t>
                      </a:r>
                      <a:endParaRPr/>
                    </a:p>
                  </a:txBody>
                  <a:tcPr marL="22860" marR="22860" marT="0" marB="0" anchor="ctr">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sp>
        <p:nvSpPr>
          <p:cNvPr id="1682788403"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79142457" name="Google Shape;480;p43"/>
          <p:cNvSpPr txBox="1"/>
          <p:nvPr/>
        </p:nvSpPr>
        <p:spPr bwMode="auto">
          <a:xfrm>
            <a:off x="613295" y="1731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defRPr/>
            </a:pPr>
            <a:r>
              <a:rPr lang="es" sz="2800" b="1">
                <a:solidFill>
                  <a:srgbClr val="48BAA2"/>
                </a:solidFill>
                <a:latin typeface="Trebuchet MS"/>
                <a:ea typeface="Trebuchet MS"/>
                <a:cs typeface="Trebuchet MS"/>
              </a:rPr>
              <a:t>Practical Example of RBTool</a:t>
            </a:r>
            <a:endParaRPr sz="2800" b="1">
              <a:solidFill>
                <a:srgbClr val="48BAA2"/>
              </a:solidFill>
              <a:latin typeface="Trebuchet MS"/>
              <a:ea typeface="Trebuchet MS"/>
              <a:cs typeface="Trebuchet MS"/>
            </a:endParaRPr>
          </a:p>
        </p:txBody>
      </p:sp>
      <p:sp>
        <p:nvSpPr>
          <p:cNvPr id="1766667618" name="Google Shape;481;p43"/>
          <p:cNvSpPr txBox="1"/>
          <p:nvPr/>
        </p:nvSpPr>
        <p:spPr bwMode="auto">
          <a:xfrm>
            <a:off x="613300" y="1048825"/>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Risk Value of Risk Categories is calculated as a weighted geometrical mean of HV, EV and VV (Example for Risk Category A4)</a:t>
            </a:r>
            <a:endParaRPr sz="1200">
              <a:solidFill>
                <a:srgbClr val="53656D"/>
              </a:solidFill>
              <a:latin typeface="Trebuchet MS"/>
              <a:ea typeface="Trebuchet MS"/>
              <a:cs typeface="Trebuchet MS"/>
            </a:endParaRPr>
          </a:p>
        </p:txBody>
      </p:sp>
      <p:sp>
        <p:nvSpPr>
          <p:cNvPr id="1255008050" name="Google Shape;482;p43"/>
          <p:cNvSpPr txBox="1"/>
          <p:nvPr/>
        </p:nvSpPr>
        <p:spPr bwMode="auto">
          <a:xfrm>
            <a:off x="613300" y="617725"/>
            <a:ext cx="6307500" cy="775567"/>
          </a:xfrm>
          <a:prstGeom prst="rect">
            <a:avLst/>
          </a:prstGeom>
          <a:noFill/>
          <a:ln>
            <a:noFill/>
          </a:ln>
        </p:spPr>
        <p:txBody>
          <a:bodyPr spcFirstLastPara="1" wrap="square" lIns="91425" tIns="91425" rIns="91425" bIns="91425" anchor="t" anchorCtr="0">
            <a:spAutoFit/>
          </a:bodyPr>
          <a:lstStyle/>
          <a:p>
            <a:pPr marL="0" lvl="0" indent="0" algn="l" rtl="0">
              <a:lnSpc>
                <a:spcPct val="114999"/>
              </a:lnSpc>
              <a:spcBef>
                <a:spcPts val="1200"/>
              </a:spcBef>
              <a:spcAft>
                <a:spcPts val="1200"/>
              </a:spcAft>
              <a:buNone/>
              <a:defRPr/>
            </a:pPr>
            <a:r>
              <a:rPr lang="es" sz="1600" b="1">
                <a:solidFill>
                  <a:srgbClr val="18BAA8"/>
                </a:solidFill>
                <a:latin typeface="Trebuchet MS"/>
                <a:ea typeface="Trebuchet MS"/>
                <a:cs typeface="Trebuchet MS"/>
              </a:rPr>
              <a:t>Calculation of the Risk Value for Risk Categories </a:t>
            </a:r>
            <a:endParaRPr sz="1600" b="1">
              <a:solidFill>
                <a:srgbClr val="18BAA8"/>
              </a:solidFill>
              <a:latin typeface="Trebuchet MS"/>
              <a:ea typeface="Trebuchet MS"/>
              <a:cs typeface="Trebuchet MS"/>
            </a:endParaRPr>
          </a:p>
        </p:txBody>
      </p:sp>
      <p:graphicFrame>
        <p:nvGraphicFramePr>
          <p:cNvPr id="1888628542" name="Google Shape;483;p43"/>
          <p:cNvGraphicFramePr>
            <a:graphicFrameLocks xmlns:a="http://schemas.openxmlformats.org/drawingml/2006/main"/>
          </p:cNvGraphicFramePr>
          <p:nvPr/>
        </p:nvGraphicFramePr>
        <p:xfrm rot="0">
          <a:off x="2757450" y="2038888"/>
          <a:ext cx="3490000" cy="1905000"/>
        </p:xfrm>
        <a:graphic>
          <a:graphicData uri="http://schemas.openxmlformats.org/drawingml/2006/table">
            <a:tbl>
              <a:tblPr firstRow="0" firstCol="0" lastRow="0" lastCol="0" bandRow="0" bandCol="0">
                <a:noFill/>
              </a:tblPr>
              <a:tblGrid>
                <a:gridCol w="1679700"/>
                <a:gridCol w="893925"/>
                <a:gridCol w="916375"/>
              </a:tblGrid>
              <a:tr h="381000">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A4</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n-GB" sz="1200">
                          <a:solidFill>
                            <a:schemeClr val="lt1"/>
                          </a:solidFill>
                          <a:latin typeface="Trebuchet MS"/>
                          <a:ea typeface="Trebuchet MS"/>
                          <a:cs typeface="Trebuchet MS"/>
                        </a:rPr>
                        <a:t>Facades</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Weight </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r>
              <a:tr h="381000">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Hazard (HV)</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0,63</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0,25</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Exposure (EV)</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0,6</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0,25</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Vulnerability (VV)</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0,68</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0,5</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gridSpan="2">
                  <a:txBody>
                    <a:bodyPr/>
                    <a:p>
                      <a:pPr marL="0" lvl="0" indent="0" algn="ctr" rtl="0">
                        <a:spcBef>
                          <a:spcPts val="0"/>
                        </a:spcBef>
                        <a:spcAft>
                          <a:spcPts val="0"/>
                        </a:spcAft>
                        <a:buNone/>
                        <a:defRPr/>
                      </a:pPr>
                      <a:r>
                        <a:rPr lang="es" sz="1200" b="1">
                          <a:solidFill>
                            <a:srgbClr val="18BAA8"/>
                          </a:solidFill>
                          <a:latin typeface="Trebuchet MS"/>
                          <a:ea typeface="Trebuchet MS"/>
                          <a:cs typeface="Trebuchet MS"/>
                        </a:rPr>
                        <a:t>Category risk value</a:t>
                      </a:r>
                      <a:endParaRPr sz="1200" b="1">
                        <a:solidFill>
                          <a:srgbClr val="18BAA8"/>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hMerge="1">
                  <a:txBody>
                    <a:bodyPr/>
                    <a:p>
                      <a:endParaRPr/>
                    </a:p>
                  </a:txBody>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0,61</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sp>
        <p:nvSpPr>
          <p:cNvPr id="1020950247" name="Google Shape;484;p43"/>
          <p:cNvSpPr txBox="1"/>
          <p:nvPr/>
        </p:nvSpPr>
        <p:spPr bwMode="auto">
          <a:xfrm>
            <a:off x="613300" y="4395013"/>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b="1">
                <a:solidFill>
                  <a:srgbClr val="18BAA8"/>
                </a:solidFill>
                <a:latin typeface="Trebuchet MS"/>
                <a:ea typeface="Trebuchet MS"/>
                <a:cs typeface="Trebuchet MS"/>
              </a:rPr>
              <a:t>Note:</a:t>
            </a:r>
            <a:r>
              <a:rPr lang="es" sz="1200">
                <a:solidFill>
                  <a:srgbClr val="53656D"/>
                </a:solidFill>
                <a:latin typeface="Trebuchet MS"/>
                <a:ea typeface="Trebuchet MS"/>
                <a:cs typeface="Trebuchet MS"/>
              </a:rPr>
              <a:t> </a:t>
            </a:r>
            <a:r>
              <a:rPr lang="es" sz="1200">
                <a:solidFill>
                  <a:srgbClr val="708792"/>
                </a:solidFill>
                <a:latin typeface="Trebuchet MS"/>
                <a:ea typeface="Trebuchet MS"/>
                <a:cs typeface="Trebuchet MS"/>
              </a:rPr>
              <a:t>Weights are assigned by the user, Total value must be 1</a:t>
            </a:r>
            <a:endParaRPr sz="1200">
              <a:solidFill>
                <a:srgbClr val="708792"/>
              </a:solidFill>
              <a:latin typeface="Trebuchet MS"/>
              <a:ea typeface="Trebuchet MS"/>
              <a:cs typeface="Trebuchet MS"/>
            </a:endParaRPr>
          </a:p>
        </p:txBody>
      </p:sp>
      <p:sp>
        <p:nvSpPr>
          <p:cNvPr id="319150717"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14842125" name="Google Shape;490;p44"/>
          <p:cNvSpPr txBox="1"/>
          <p:nvPr/>
        </p:nvSpPr>
        <p:spPr bwMode="auto">
          <a:xfrm>
            <a:off x="613295" y="1731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defRPr/>
            </a:pPr>
            <a:r>
              <a:rPr lang="es" sz="2800" b="1">
                <a:solidFill>
                  <a:srgbClr val="48BAA2"/>
                </a:solidFill>
                <a:latin typeface="Trebuchet MS"/>
                <a:ea typeface="Trebuchet MS"/>
                <a:cs typeface="Trebuchet MS"/>
              </a:rPr>
              <a:t>Practical Example of RBTool</a:t>
            </a:r>
            <a:endParaRPr sz="2800" b="1">
              <a:solidFill>
                <a:srgbClr val="48BAA2"/>
              </a:solidFill>
              <a:latin typeface="Trebuchet MS"/>
              <a:ea typeface="Trebuchet MS"/>
              <a:cs typeface="Trebuchet MS"/>
            </a:endParaRPr>
          </a:p>
        </p:txBody>
      </p:sp>
      <p:sp>
        <p:nvSpPr>
          <p:cNvPr id="93941394" name="Google Shape;491;p44"/>
          <p:cNvSpPr txBox="1"/>
          <p:nvPr/>
        </p:nvSpPr>
        <p:spPr bwMode="auto">
          <a:xfrm>
            <a:off x="613300" y="1279225"/>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Risk Value of Macro Categories is calculated as a weighted sum of Risk Values of the Categories</a:t>
            </a:r>
            <a:endParaRPr sz="1200">
              <a:solidFill>
                <a:srgbClr val="53656D"/>
              </a:solidFill>
              <a:latin typeface="Trebuchet MS"/>
              <a:ea typeface="Trebuchet MS"/>
              <a:cs typeface="Trebuchet MS"/>
            </a:endParaRPr>
          </a:p>
        </p:txBody>
      </p:sp>
      <p:sp>
        <p:nvSpPr>
          <p:cNvPr id="1562466909" name="Google Shape;492;p44"/>
          <p:cNvSpPr txBox="1"/>
          <p:nvPr/>
        </p:nvSpPr>
        <p:spPr bwMode="auto">
          <a:xfrm>
            <a:off x="613300" y="848125"/>
            <a:ext cx="7534500" cy="775567"/>
          </a:xfrm>
          <a:prstGeom prst="rect">
            <a:avLst/>
          </a:prstGeom>
          <a:noFill/>
          <a:ln>
            <a:noFill/>
          </a:ln>
        </p:spPr>
        <p:txBody>
          <a:bodyPr spcFirstLastPara="1" wrap="square" lIns="91425" tIns="91425" rIns="91425" bIns="91425" anchor="t" anchorCtr="0">
            <a:spAutoFit/>
          </a:bodyPr>
          <a:lstStyle/>
          <a:p>
            <a:pPr marL="0" lvl="0" indent="0" algn="l" rtl="0">
              <a:lnSpc>
                <a:spcPct val="114999"/>
              </a:lnSpc>
              <a:spcBef>
                <a:spcPts val="1200"/>
              </a:spcBef>
              <a:spcAft>
                <a:spcPts val="1200"/>
              </a:spcAft>
              <a:buNone/>
              <a:defRPr/>
            </a:pPr>
            <a:r>
              <a:rPr lang="es" sz="1600" b="1">
                <a:solidFill>
                  <a:srgbClr val="18BAA8"/>
                </a:solidFill>
                <a:latin typeface="Trebuchet MS"/>
                <a:ea typeface="Trebuchet MS"/>
                <a:cs typeface="Trebuchet MS"/>
              </a:rPr>
              <a:t>Calculation of Risk Value for the Building Element(Macro-Category) </a:t>
            </a:r>
            <a:endParaRPr sz="1600" b="1">
              <a:solidFill>
                <a:srgbClr val="18BAA8"/>
              </a:solidFill>
              <a:latin typeface="Trebuchet MS"/>
              <a:ea typeface="Trebuchet MS"/>
              <a:cs typeface="Trebuchet MS"/>
            </a:endParaRPr>
          </a:p>
        </p:txBody>
      </p:sp>
      <p:graphicFrame>
        <p:nvGraphicFramePr>
          <p:cNvPr id="1536563665" name="Google Shape;493;p44"/>
          <p:cNvGraphicFramePr>
            <a:graphicFrameLocks xmlns:a="http://schemas.openxmlformats.org/drawingml/2006/main"/>
          </p:cNvGraphicFramePr>
          <p:nvPr/>
        </p:nvGraphicFramePr>
        <p:xfrm rot="0">
          <a:off x="786850" y="2009650"/>
          <a:ext cx="7187375" cy="2590710"/>
        </p:xfrm>
        <a:graphic>
          <a:graphicData uri="http://schemas.openxmlformats.org/drawingml/2006/table">
            <a:tbl>
              <a:tblPr firstRow="0" firstCol="0" lastRow="0" lastCol="0" bandRow="0" bandCol="0">
                <a:noFill/>
              </a:tblPr>
              <a:tblGrid>
                <a:gridCol w="704000"/>
                <a:gridCol w="2391325"/>
                <a:gridCol w="1864650"/>
                <a:gridCol w="990575"/>
                <a:gridCol w="1236825"/>
              </a:tblGrid>
              <a:tr h="381000">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A4</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n-GB" sz="1200">
                          <a:solidFill>
                            <a:schemeClr val="lt1"/>
                          </a:solidFill>
                          <a:latin typeface="Trebuchet MS"/>
                          <a:ea typeface="Trebuchet MS"/>
                          <a:cs typeface="Trebuchet MS"/>
                        </a:rPr>
                        <a:t>Facades</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Category risk level</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Weight</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Weighted value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r>
              <a:tr h="381000">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A4.1</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 Damage risk for external wall systems, claddings and shading devices</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0,67</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0,5</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0,33</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A4.2</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Damage risk for facade openings</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0,71</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0,25</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0,18</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A4.3</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 Damage risk for external paints, coatings and renders</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0,81</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0,25</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0,2</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gridSpan="4">
                  <a:txBody>
                    <a:bodyPr/>
                    <a:p>
                      <a:pPr marL="0" lvl="0" indent="0" algn="ctr" rtl="0">
                        <a:spcBef>
                          <a:spcPts val="0"/>
                        </a:spcBef>
                        <a:spcAft>
                          <a:spcPts val="0"/>
                        </a:spcAft>
                        <a:buNone/>
                        <a:defRPr/>
                      </a:pPr>
                      <a:r>
                        <a:rPr lang="es" sz="1200" b="1">
                          <a:solidFill>
                            <a:srgbClr val="18BAA8"/>
                          </a:solidFill>
                          <a:latin typeface="Trebuchet MS"/>
                          <a:ea typeface="Trebuchet MS"/>
                          <a:cs typeface="Trebuchet MS"/>
                        </a:rPr>
                        <a:t>Macro category risk value</a:t>
                      </a:r>
                      <a:endParaRPr sz="1200" b="1">
                        <a:solidFill>
                          <a:srgbClr val="18BAA8"/>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hMerge="1">
                  <a:txBody>
                    <a:bodyPr/>
                    <a:p>
                      <a:endParaRPr/>
                    </a:p>
                  </a:txBody>
                </a:tc>
                <a:tc hMerge="1">
                  <a:txBody>
                    <a:bodyPr/>
                    <a:p>
                      <a:endParaRPr/>
                    </a:p>
                  </a:txBody>
                </a:tc>
                <a:tc hMerge="1">
                  <a:txBody>
                    <a:bodyPr/>
                    <a:p>
                      <a:endParaRPr/>
                    </a:p>
                  </a:txBody>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0,71</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sp>
        <p:nvSpPr>
          <p:cNvPr id="82414859" name="Google Shape;494;p44"/>
          <p:cNvSpPr txBox="1"/>
          <p:nvPr/>
        </p:nvSpPr>
        <p:spPr bwMode="auto">
          <a:xfrm>
            <a:off x="733221" y="4576254"/>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b="1">
                <a:solidFill>
                  <a:srgbClr val="18BAA8"/>
                </a:solidFill>
                <a:latin typeface="Trebuchet MS"/>
                <a:ea typeface="Trebuchet MS"/>
                <a:cs typeface="Trebuchet MS"/>
              </a:rPr>
              <a:t>Note:</a:t>
            </a:r>
            <a:r>
              <a:rPr lang="es" sz="1200">
                <a:solidFill>
                  <a:srgbClr val="53656D"/>
                </a:solidFill>
                <a:latin typeface="Trebuchet MS"/>
                <a:ea typeface="Trebuchet MS"/>
                <a:cs typeface="Trebuchet MS"/>
              </a:rPr>
              <a:t> </a:t>
            </a:r>
            <a:r>
              <a:rPr lang="es" sz="1200">
                <a:solidFill>
                  <a:srgbClr val="708792"/>
                </a:solidFill>
                <a:latin typeface="Trebuchet MS"/>
                <a:ea typeface="Trebuchet MS"/>
                <a:cs typeface="Trebuchet MS"/>
              </a:rPr>
              <a:t>Weights are assigned by the user, Total value must be 1</a:t>
            </a:r>
            <a:endParaRPr sz="1200">
              <a:solidFill>
                <a:srgbClr val="708792"/>
              </a:solidFill>
              <a:latin typeface="Trebuchet MS"/>
              <a:ea typeface="Trebuchet MS"/>
              <a:cs typeface="Trebuchet MS"/>
            </a:endParaRPr>
          </a:p>
        </p:txBody>
      </p:sp>
      <p:sp>
        <p:nvSpPr>
          <p:cNvPr id="433591006"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59314229" name="Google Shape;500;p45"/>
          <p:cNvSpPr txBox="1"/>
          <p:nvPr/>
        </p:nvSpPr>
        <p:spPr bwMode="auto">
          <a:xfrm>
            <a:off x="613295" y="1731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defRPr/>
            </a:pPr>
            <a:r>
              <a:rPr lang="es" sz="2800" b="1">
                <a:solidFill>
                  <a:srgbClr val="48BAA2"/>
                </a:solidFill>
                <a:latin typeface="Trebuchet MS"/>
                <a:ea typeface="Trebuchet MS"/>
                <a:cs typeface="Trebuchet MS"/>
              </a:rPr>
              <a:t>Practical Example of RBTool</a:t>
            </a:r>
            <a:endParaRPr sz="2800" b="1">
              <a:solidFill>
                <a:srgbClr val="48BAA2"/>
              </a:solidFill>
              <a:latin typeface="Trebuchet MS"/>
              <a:ea typeface="Trebuchet MS"/>
              <a:cs typeface="Trebuchet MS"/>
            </a:endParaRPr>
          </a:p>
        </p:txBody>
      </p:sp>
      <p:sp>
        <p:nvSpPr>
          <p:cNvPr id="1636143478" name="Google Shape;501;p45"/>
          <p:cNvSpPr txBox="1"/>
          <p:nvPr/>
        </p:nvSpPr>
        <p:spPr bwMode="auto">
          <a:xfrm>
            <a:off x="613300" y="1425350"/>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Risk Value in relation to the Hazard calculated as a weighted sum of Risk Values of the Macro Categories (Example for Hazard A)</a:t>
            </a:r>
            <a:endParaRPr sz="1200">
              <a:solidFill>
                <a:srgbClr val="53656D"/>
              </a:solidFill>
              <a:latin typeface="Trebuchet MS"/>
              <a:ea typeface="Trebuchet MS"/>
              <a:cs typeface="Trebuchet MS"/>
            </a:endParaRPr>
          </a:p>
        </p:txBody>
      </p:sp>
      <p:sp>
        <p:nvSpPr>
          <p:cNvPr id="647449597" name="Google Shape;502;p45"/>
          <p:cNvSpPr txBox="1"/>
          <p:nvPr/>
        </p:nvSpPr>
        <p:spPr bwMode="auto">
          <a:xfrm>
            <a:off x="613300" y="848125"/>
            <a:ext cx="7534500" cy="775567"/>
          </a:xfrm>
          <a:prstGeom prst="rect">
            <a:avLst/>
          </a:prstGeom>
          <a:noFill/>
          <a:ln>
            <a:noFill/>
          </a:ln>
        </p:spPr>
        <p:txBody>
          <a:bodyPr spcFirstLastPara="1" wrap="square" lIns="91425" tIns="91425" rIns="91425" bIns="91425" anchor="t" anchorCtr="0">
            <a:spAutoFit/>
          </a:bodyPr>
          <a:lstStyle/>
          <a:p>
            <a:pPr marL="0" lvl="0" indent="0" algn="l" rtl="0">
              <a:lnSpc>
                <a:spcPct val="114999"/>
              </a:lnSpc>
              <a:spcBef>
                <a:spcPts val="1200"/>
              </a:spcBef>
              <a:spcAft>
                <a:spcPts val="1200"/>
              </a:spcAft>
              <a:buNone/>
              <a:defRPr/>
            </a:pPr>
            <a:r>
              <a:rPr lang="es" sz="1600" b="1">
                <a:solidFill>
                  <a:srgbClr val="18BAA8"/>
                </a:solidFill>
                <a:latin typeface="Trebuchet MS"/>
                <a:ea typeface="Trebuchet MS"/>
                <a:cs typeface="Trebuchet MS"/>
              </a:rPr>
              <a:t>Calculation of Risk Value for a Hazard </a:t>
            </a:r>
            <a:endParaRPr sz="1600" b="1">
              <a:solidFill>
                <a:srgbClr val="18BAA8"/>
              </a:solidFill>
              <a:latin typeface="Trebuchet MS"/>
              <a:ea typeface="Trebuchet MS"/>
              <a:cs typeface="Trebuchet MS"/>
            </a:endParaRPr>
          </a:p>
        </p:txBody>
      </p:sp>
      <p:graphicFrame>
        <p:nvGraphicFramePr>
          <p:cNvPr id="499483689" name="Google Shape;503;p45"/>
          <p:cNvGraphicFramePr>
            <a:graphicFrameLocks xmlns:a="http://schemas.openxmlformats.org/drawingml/2006/main"/>
          </p:cNvGraphicFramePr>
          <p:nvPr/>
        </p:nvGraphicFramePr>
        <p:xfrm rot="0">
          <a:off x="786863" y="2054475"/>
          <a:ext cx="7187375" cy="1741349"/>
        </p:xfrm>
        <a:graphic>
          <a:graphicData uri="http://schemas.openxmlformats.org/drawingml/2006/table">
            <a:tbl>
              <a:tblPr firstRow="0" firstCol="0" lastRow="0" lastCol="0" bandRow="0" bandCol="0">
                <a:noFill/>
              </a:tblPr>
              <a:tblGrid>
                <a:gridCol w="704000"/>
                <a:gridCol w="2391325"/>
                <a:gridCol w="1864650"/>
                <a:gridCol w="990575"/>
                <a:gridCol w="1236825"/>
              </a:tblGrid>
              <a:tr h="598350">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A</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Heavy precipitation</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Macro category risk level</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Weight</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Weighted value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r>
              <a:tr h="381000">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A4</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 Facade</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0,71</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0,5</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0,35</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A5</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n-GB" sz="1200">
                          <a:solidFill>
                            <a:srgbClr val="708792"/>
                          </a:solidFill>
                          <a:latin typeface="Trebuchet MS"/>
                          <a:ea typeface="Trebuchet MS"/>
                          <a:cs typeface="Trebuchet MS"/>
                        </a:rPr>
                        <a:t>Roof</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0,65</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0,5</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0,32</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gridSpan="4">
                  <a:txBody>
                    <a:bodyPr/>
                    <a:p>
                      <a:pPr marL="0" lvl="0" indent="0" algn="ctr" rtl="0">
                        <a:spcBef>
                          <a:spcPts val="0"/>
                        </a:spcBef>
                        <a:spcAft>
                          <a:spcPts val="0"/>
                        </a:spcAft>
                        <a:buNone/>
                        <a:defRPr/>
                      </a:pPr>
                      <a:r>
                        <a:rPr lang="es" sz="1200" b="1">
                          <a:solidFill>
                            <a:srgbClr val="18BAA8"/>
                          </a:solidFill>
                          <a:latin typeface="Trebuchet MS"/>
                          <a:ea typeface="Trebuchet MS"/>
                          <a:cs typeface="Trebuchet MS"/>
                        </a:rPr>
                        <a:t>Hazard risk value</a:t>
                      </a:r>
                      <a:endParaRPr sz="1200" b="1">
                        <a:solidFill>
                          <a:srgbClr val="18BAA8"/>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hMerge="1">
                  <a:txBody>
                    <a:bodyPr/>
                    <a:p>
                      <a:endParaRPr/>
                    </a:p>
                  </a:txBody>
                </a:tc>
                <a:tc hMerge="1">
                  <a:txBody>
                    <a:bodyPr/>
                    <a:p>
                      <a:endParaRPr/>
                    </a:p>
                  </a:txBody>
                </a:tc>
                <a:tc hMerge="1">
                  <a:txBody>
                    <a:bodyPr/>
                    <a:p>
                      <a:endParaRPr/>
                    </a:p>
                  </a:txBody>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0,68</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sp>
        <p:nvSpPr>
          <p:cNvPr id="527173060" name="Google Shape;504;p45"/>
          <p:cNvSpPr txBox="1"/>
          <p:nvPr/>
        </p:nvSpPr>
        <p:spPr bwMode="auto">
          <a:xfrm>
            <a:off x="613295" y="4128940"/>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b="1">
                <a:solidFill>
                  <a:srgbClr val="18BAA8"/>
                </a:solidFill>
                <a:latin typeface="Trebuchet MS"/>
                <a:ea typeface="Trebuchet MS"/>
                <a:cs typeface="Trebuchet MS"/>
              </a:rPr>
              <a:t>Note:</a:t>
            </a:r>
            <a:r>
              <a:rPr lang="es" sz="1200">
                <a:solidFill>
                  <a:srgbClr val="53656D"/>
                </a:solidFill>
                <a:latin typeface="Trebuchet MS"/>
                <a:ea typeface="Trebuchet MS"/>
                <a:cs typeface="Trebuchet MS"/>
              </a:rPr>
              <a:t> </a:t>
            </a:r>
            <a:r>
              <a:rPr lang="es" sz="1200">
                <a:solidFill>
                  <a:srgbClr val="708792"/>
                </a:solidFill>
                <a:latin typeface="Trebuchet MS"/>
                <a:ea typeface="Trebuchet MS"/>
                <a:cs typeface="Trebuchet MS"/>
              </a:rPr>
              <a:t>Weights are assigned by the user, Total value must be 1</a:t>
            </a:r>
            <a:endParaRPr sz="1200">
              <a:solidFill>
                <a:srgbClr val="708792"/>
              </a:solidFill>
              <a:latin typeface="Trebuchet MS"/>
              <a:ea typeface="Trebuchet MS"/>
              <a:cs typeface="Trebuchet MS"/>
            </a:endParaRPr>
          </a:p>
        </p:txBody>
      </p:sp>
      <p:sp>
        <p:nvSpPr>
          <p:cNvPr id="1843077705"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68973013" name="Google Shape;510;p46"/>
          <p:cNvSpPr txBox="1"/>
          <p:nvPr/>
        </p:nvSpPr>
        <p:spPr bwMode="auto">
          <a:xfrm>
            <a:off x="613295" y="1731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defRPr/>
            </a:pPr>
            <a:r>
              <a:rPr lang="es" sz="2800" b="1">
                <a:solidFill>
                  <a:srgbClr val="48BAA2"/>
                </a:solidFill>
                <a:latin typeface="Trebuchet MS"/>
                <a:ea typeface="Trebuchet MS"/>
                <a:cs typeface="Trebuchet MS"/>
              </a:rPr>
              <a:t>Practical Example of RBTool</a:t>
            </a:r>
            <a:endParaRPr sz="2800" b="1">
              <a:solidFill>
                <a:srgbClr val="48BAA2"/>
              </a:solidFill>
              <a:latin typeface="Trebuchet MS"/>
              <a:ea typeface="Trebuchet MS"/>
              <a:cs typeface="Trebuchet MS"/>
            </a:endParaRPr>
          </a:p>
        </p:txBody>
      </p:sp>
      <p:sp>
        <p:nvSpPr>
          <p:cNvPr id="1323552924" name="Google Shape;511;p46"/>
          <p:cNvSpPr txBox="1"/>
          <p:nvPr/>
        </p:nvSpPr>
        <p:spPr bwMode="auto">
          <a:xfrm>
            <a:off x="613300" y="1425350"/>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a:solidFill>
                  <a:srgbClr val="53656D"/>
                </a:solidFill>
                <a:latin typeface="Trebuchet MS"/>
                <a:ea typeface="Trebuchet MS"/>
                <a:cs typeface="Trebuchet MS"/>
              </a:rPr>
              <a:t>Overall Risk Value calculated as a weighted sum of Risk Values of Hazards </a:t>
            </a:r>
            <a:endParaRPr sz="1200">
              <a:solidFill>
                <a:srgbClr val="53656D"/>
              </a:solidFill>
              <a:latin typeface="Trebuchet MS"/>
              <a:ea typeface="Trebuchet MS"/>
              <a:cs typeface="Trebuchet MS"/>
            </a:endParaRPr>
          </a:p>
        </p:txBody>
      </p:sp>
      <p:sp>
        <p:nvSpPr>
          <p:cNvPr id="921648590" name="Google Shape;512;p46"/>
          <p:cNvSpPr txBox="1"/>
          <p:nvPr/>
        </p:nvSpPr>
        <p:spPr bwMode="auto">
          <a:xfrm>
            <a:off x="613300" y="848125"/>
            <a:ext cx="7534500" cy="775567"/>
          </a:xfrm>
          <a:prstGeom prst="rect">
            <a:avLst/>
          </a:prstGeom>
          <a:noFill/>
          <a:ln>
            <a:noFill/>
          </a:ln>
        </p:spPr>
        <p:txBody>
          <a:bodyPr spcFirstLastPara="1" wrap="square" lIns="91425" tIns="91425" rIns="91425" bIns="91425" anchor="t" anchorCtr="0">
            <a:spAutoFit/>
          </a:bodyPr>
          <a:lstStyle/>
          <a:p>
            <a:pPr marL="0" lvl="0" indent="0" algn="l" rtl="0">
              <a:lnSpc>
                <a:spcPct val="114999"/>
              </a:lnSpc>
              <a:spcBef>
                <a:spcPts val="1200"/>
              </a:spcBef>
              <a:spcAft>
                <a:spcPts val="1200"/>
              </a:spcAft>
              <a:buNone/>
              <a:defRPr/>
            </a:pPr>
            <a:r>
              <a:rPr lang="es" sz="1600" b="1">
                <a:solidFill>
                  <a:srgbClr val="18BAA8"/>
                </a:solidFill>
                <a:latin typeface="Trebuchet MS"/>
                <a:ea typeface="Trebuchet MS"/>
                <a:cs typeface="Trebuchet MS"/>
              </a:rPr>
              <a:t>Calculation of overall Risk Value </a:t>
            </a:r>
            <a:endParaRPr sz="1600" b="1">
              <a:solidFill>
                <a:srgbClr val="18BAA8"/>
              </a:solidFill>
              <a:latin typeface="Trebuchet MS"/>
              <a:ea typeface="Trebuchet MS"/>
              <a:cs typeface="Trebuchet MS"/>
            </a:endParaRPr>
          </a:p>
        </p:txBody>
      </p:sp>
      <p:graphicFrame>
        <p:nvGraphicFramePr>
          <p:cNvPr id="1937462648" name="Google Shape;513;p46"/>
          <p:cNvGraphicFramePr>
            <a:graphicFrameLocks xmlns:a="http://schemas.openxmlformats.org/drawingml/2006/main"/>
          </p:cNvGraphicFramePr>
          <p:nvPr/>
        </p:nvGraphicFramePr>
        <p:xfrm rot="0">
          <a:off x="960425" y="2054475"/>
          <a:ext cx="7187375" cy="1524000"/>
        </p:xfrm>
        <a:graphic>
          <a:graphicData uri="http://schemas.openxmlformats.org/drawingml/2006/table">
            <a:tbl>
              <a:tblPr firstRow="0" firstCol="0" lastRow="0" lastCol="0" bandRow="0" bandCol="0">
                <a:noFill/>
              </a:tblPr>
              <a:tblGrid>
                <a:gridCol w="704000"/>
                <a:gridCol w="2391325"/>
                <a:gridCol w="1864650"/>
                <a:gridCol w="990575"/>
                <a:gridCol w="1236825"/>
              </a:tblGrid>
              <a:tr h="381000">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Code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Hazard</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Hazard risk  value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Weight</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s" sz="1200">
                          <a:solidFill>
                            <a:schemeClr val="lt1"/>
                          </a:solidFill>
                          <a:latin typeface="Trebuchet MS"/>
                          <a:ea typeface="Trebuchet MS"/>
                          <a:cs typeface="Trebuchet MS"/>
                        </a:rPr>
                        <a:t>Weighted value</a:t>
                      </a:r>
                      <a:endParaRPr sz="1200">
                        <a:solidFill>
                          <a:schemeClr val="lt1"/>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r>
              <a:tr h="381000">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A</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Heavy precipitation</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0,68</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0,4</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0,27</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C</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 Extreme temperatures</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0,75</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0,6</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0,45</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81000">
                <a:tc gridSpan="4">
                  <a:txBody>
                    <a:bodyPr/>
                    <a:p>
                      <a:pPr marL="0" lvl="0" indent="0" algn="ctr" rtl="0">
                        <a:spcBef>
                          <a:spcPts val="0"/>
                        </a:spcBef>
                        <a:spcAft>
                          <a:spcPts val="0"/>
                        </a:spcAft>
                        <a:buNone/>
                        <a:defRPr/>
                      </a:pPr>
                      <a:r>
                        <a:rPr lang="es" sz="1300" b="1">
                          <a:solidFill>
                            <a:srgbClr val="18BAA8"/>
                          </a:solidFill>
                          <a:latin typeface="Trebuchet MS"/>
                          <a:ea typeface="Trebuchet MS"/>
                          <a:cs typeface="Trebuchet MS"/>
                        </a:rPr>
                        <a:t>Overall risk value</a:t>
                      </a:r>
                      <a:endParaRPr sz="1300" b="1">
                        <a:solidFill>
                          <a:srgbClr val="18BAA8"/>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c hMerge="1">
                  <a:txBody>
                    <a:bodyPr/>
                    <a:p>
                      <a:endParaRPr/>
                    </a:p>
                  </a:txBody>
                </a:tc>
                <a:tc hMerge="1">
                  <a:txBody>
                    <a:bodyPr/>
                    <a:p>
                      <a:endParaRPr/>
                    </a:p>
                  </a:txBody>
                </a:tc>
                <a:tc hMerge="1">
                  <a:txBody>
                    <a:bodyPr/>
                    <a:p>
                      <a:endParaRPr/>
                    </a:p>
                  </a:txBody>
                </a:tc>
                <a:tc>
                  <a:txBody>
                    <a:bodyPr/>
                    <a:p>
                      <a:pPr marL="0" lvl="0" indent="0" algn="ctr" rtl="0">
                        <a:spcBef>
                          <a:spcPts val="0"/>
                        </a:spcBef>
                        <a:spcAft>
                          <a:spcPts val="0"/>
                        </a:spcAft>
                        <a:buNone/>
                        <a:defRPr/>
                      </a:pPr>
                      <a:r>
                        <a:rPr lang="es" sz="1200">
                          <a:solidFill>
                            <a:srgbClr val="708792"/>
                          </a:solidFill>
                          <a:latin typeface="Trebuchet MS"/>
                          <a:ea typeface="Trebuchet MS"/>
                          <a:cs typeface="Trebuchet MS"/>
                        </a:rPr>
                        <a:t>0,72</a:t>
                      </a:r>
                      <a:endParaRPr sz="1200">
                        <a:solidFill>
                          <a:srgbClr val="708792"/>
                        </a:solidFill>
                        <a:latin typeface="Trebuchet MS"/>
                        <a:ea typeface="Trebuchet MS"/>
                        <a:cs typeface="Trebuchet MS"/>
                      </a:endParaRPr>
                    </a:p>
                  </a:txBody>
                  <a:tcPr marL="91425" marR="91425" marT="91425" marB="91425">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sp>
        <p:nvSpPr>
          <p:cNvPr id="595525697" name="Google Shape;514;p46"/>
          <p:cNvSpPr txBox="1"/>
          <p:nvPr/>
        </p:nvSpPr>
        <p:spPr bwMode="auto">
          <a:xfrm>
            <a:off x="613300" y="4642350"/>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defRPr/>
            </a:pPr>
            <a:r>
              <a:rPr lang="es" sz="1200" b="1">
                <a:solidFill>
                  <a:srgbClr val="18BAA8"/>
                </a:solidFill>
                <a:latin typeface="Trebuchet MS"/>
                <a:ea typeface="Trebuchet MS"/>
                <a:cs typeface="Trebuchet MS"/>
              </a:rPr>
              <a:t>Note:</a:t>
            </a:r>
            <a:r>
              <a:rPr lang="es" sz="1200">
                <a:solidFill>
                  <a:srgbClr val="53656D"/>
                </a:solidFill>
                <a:latin typeface="Trebuchet MS"/>
                <a:ea typeface="Trebuchet MS"/>
                <a:cs typeface="Trebuchet MS"/>
              </a:rPr>
              <a:t> </a:t>
            </a:r>
            <a:r>
              <a:rPr lang="es" sz="1200">
                <a:solidFill>
                  <a:srgbClr val="708792"/>
                </a:solidFill>
                <a:latin typeface="Trebuchet MS"/>
                <a:ea typeface="Trebuchet MS"/>
                <a:cs typeface="Trebuchet MS"/>
              </a:rPr>
              <a:t>Weights are assigned by the user, Total value must be 1</a:t>
            </a:r>
            <a:endParaRPr sz="1200">
              <a:solidFill>
                <a:srgbClr val="708792"/>
              </a:solidFill>
              <a:latin typeface="Trebuchet MS"/>
              <a:ea typeface="Trebuchet MS"/>
              <a:cs typeface="Trebuchet MS"/>
            </a:endParaRPr>
          </a:p>
        </p:txBody>
      </p:sp>
      <p:sp>
        <p:nvSpPr>
          <p:cNvPr id="1108710266"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2380020" name="Google Shape;696;g3455514c2ac_0_29"/>
          <p:cNvSpPr/>
          <p:nvPr/>
        </p:nvSpPr>
        <p:spPr bwMode="auto">
          <a:xfrm>
            <a:off x="4501675" y="1060575"/>
            <a:ext cx="4301100" cy="3447000"/>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33562613" name="Google Shape;697;g3455514c2ac_0_29"/>
          <p:cNvSpPr txBox="1"/>
          <p:nvPr/>
        </p:nvSpPr>
        <p:spPr bwMode="auto">
          <a:xfrm>
            <a:off x="103125" y="296399"/>
            <a:ext cx="8036399" cy="514500"/>
          </a:xfrm>
          <a:prstGeom prst="rect">
            <a:avLst/>
          </a:prstGeom>
          <a:noFill/>
          <a:ln>
            <a:noFill/>
          </a:ln>
        </p:spPr>
        <p:txBody>
          <a:bodyPr spcFirstLastPara="1" wrap="square" lIns="91425" tIns="45700" rIns="91425" bIns="45700" anchor="ctr" anchorCtr="0">
            <a:noAutofit/>
          </a:bodyPr>
          <a:lstStyle/>
          <a:p>
            <a:pPr marL="216000" marR="0" lvl="0" indent="0" algn="l" rtl="0">
              <a:lnSpc>
                <a:spcPct val="100000"/>
              </a:lnSpc>
              <a:spcBef>
                <a:spcPts val="0"/>
              </a:spcBef>
              <a:spcAft>
                <a:spcPts val="0"/>
              </a:spcAft>
              <a:buClr>
                <a:srgbClr val="000000"/>
              </a:buClr>
              <a:buSzPts val="2500"/>
              <a:buFont typeface="Arial"/>
              <a:buNone/>
              <a:defRPr/>
            </a:pPr>
            <a:r>
              <a:rPr lang="es" sz="2500" b="1" i="0" u="none" strike="noStrike" cap="none">
                <a:solidFill>
                  <a:srgbClr val="18BAA8"/>
                </a:solidFill>
                <a:latin typeface="Trebuchet MS"/>
                <a:ea typeface="Trebuchet MS"/>
                <a:cs typeface="Trebuchet MS"/>
              </a:rPr>
              <a:t>RISK ASSESSMENT RESULTS </a:t>
            </a:r>
            <a:r>
              <a:rPr lang="es" sz="2500" b="1">
                <a:solidFill>
                  <a:srgbClr val="18BAA8"/>
                </a:solidFill>
                <a:latin typeface="Trebuchet MS"/>
                <a:ea typeface="Trebuchet MS"/>
                <a:cs typeface="Trebuchet MS"/>
              </a:rPr>
              <a:t>BY CATEGORY</a:t>
            </a:r>
            <a:endParaRPr sz="2800" b="1" i="0" u="none" strike="noStrike" cap="none">
              <a:solidFill>
                <a:srgbClr val="18BAA8"/>
              </a:solidFill>
              <a:latin typeface="Trebuchet MS"/>
              <a:ea typeface="Trebuchet MS"/>
              <a:cs typeface="Trebuchet MS"/>
            </a:endParaRPr>
          </a:p>
        </p:txBody>
      </p:sp>
      <p:sp>
        <p:nvSpPr>
          <p:cNvPr id="1330634234" name="Google Shape;698;g3455514c2ac_0_29"/>
          <p:cNvSpPr txBox="1"/>
          <p:nvPr/>
        </p:nvSpPr>
        <p:spPr bwMode="auto">
          <a:xfrm>
            <a:off x="431900" y="2305550"/>
            <a:ext cx="3371400" cy="875400"/>
          </a:xfrm>
          <a:prstGeom prst="rect">
            <a:avLst/>
          </a:prstGeom>
          <a:solidFill>
            <a:srgbClr val="FFFFFF"/>
          </a:solidFill>
          <a:ln>
            <a:noFill/>
          </a:ln>
        </p:spPr>
        <p:txBody>
          <a:bodyPr spcFirstLastPara="1" wrap="square" lIns="0" tIns="0" rIns="0" bIns="0" anchor="t" anchorCtr="0">
            <a:noAutofit/>
          </a:bodyPr>
          <a:lstStyle/>
          <a:p>
            <a:pPr marL="285750" marR="0" lvl="0" indent="-270510" algn="l" rtl="0">
              <a:lnSpc>
                <a:spcPct val="100000"/>
              </a:lnSpc>
              <a:spcBef>
                <a:spcPts val="360"/>
              </a:spcBef>
              <a:spcAft>
                <a:spcPts val="0"/>
              </a:spcAft>
              <a:buClr>
                <a:srgbClr val="708792"/>
              </a:buClr>
              <a:buSzPts val="1200"/>
              <a:buFont typeface="Trebuchet MS"/>
              <a:buChar char="•"/>
              <a:defRPr/>
            </a:pPr>
            <a:r>
              <a:rPr lang="es" sz="1200">
                <a:solidFill>
                  <a:srgbClr val="708792"/>
                </a:solidFill>
                <a:latin typeface="Trebuchet MS"/>
                <a:ea typeface="Trebuchet MS"/>
                <a:cs typeface="Trebuchet MS"/>
              </a:rPr>
              <a:t>The rating system also produces results at the level of the Exposed Elements within a building.</a:t>
            </a:r>
            <a:br>
              <a:rPr lang="es" sz="1200" b="0" i="0" u="none" strike="noStrike" cap="none">
                <a:solidFill>
                  <a:srgbClr val="708792"/>
                </a:solidFill>
                <a:latin typeface="Trebuchet MS"/>
                <a:ea typeface="Trebuchet MS"/>
                <a:cs typeface="Trebuchet MS"/>
              </a:rPr>
            </a:br>
            <a:endParaRPr sz="1200" b="0" i="0" u="none" strike="noStrike" cap="none">
              <a:solidFill>
                <a:srgbClr val="708792"/>
              </a:solidFill>
              <a:latin typeface="Trebuchet MS"/>
              <a:ea typeface="Trebuchet MS"/>
              <a:cs typeface="Trebuchet MS"/>
            </a:endParaRPr>
          </a:p>
        </p:txBody>
      </p:sp>
      <p:sp>
        <p:nvSpPr>
          <p:cNvPr id="911905065" name="Google Shape;699;g3455514c2ac_0_29"/>
          <p:cNvSpPr txBox="1"/>
          <p:nvPr/>
        </p:nvSpPr>
        <p:spPr bwMode="auto">
          <a:xfrm>
            <a:off x="4750124" y="1608305"/>
            <a:ext cx="1940100" cy="631497"/>
          </a:xfrm>
          <a:prstGeom prst="rect">
            <a:avLst/>
          </a:prstGeom>
          <a:solidFill>
            <a:srgbClr val="FFFFFF"/>
          </a:solidFill>
          <a:ln>
            <a:noFill/>
          </a:ln>
        </p:spPr>
        <p:txBody>
          <a:bodyPr spcFirstLastPara="1" wrap="square" lIns="76775" tIns="38375" rIns="76775" bIns="38375" anchor="t" anchorCtr="0">
            <a:spAutoFit/>
          </a:bodyPr>
          <a:lstStyle/>
          <a:p>
            <a:pPr marL="0" lvl="0" indent="0" algn="l" rtl="0">
              <a:spcBef>
                <a:spcPts val="0"/>
              </a:spcBef>
              <a:spcAft>
                <a:spcPts val="0"/>
              </a:spcAft>
              <a:buClr>
                <a:schemeClr val="dk1"/>
              </a:buClr>
              <a:buSzPts val="1200"/>
              <a:buFont typeface="Arial"/>
              <a:buNone/>
              <a:defRPr/>
            </a:pPr>
            <a:r>
              <a:rPr lang="es" sz="1200">
                <a:solidFill>
                  <a:srgbClr val="708792"/>
                </a:solidFill>
                <a:latin typeface="Trebuchet MS"/>
                <a:ea typeface="Trebuchet MS"/>
                <a:cs typeface="Trebuchet MS"/>
              </a:rPr>
              <a:t>Damage risk for external wall systems, claddings and shading devices</a:t>
            </a:r>
            <a:endParaRPr sz="1200" b="0" i="0" u="none" strike="noStrike" cap="none">
              <a:solidFill>
                <a:srgbClr val="53656D"/>
              </a:solidFill>
              <a:latin typeface="Trebuchet MS"/>
              <a:ea typeface="Trebuchet MS"/>
              <a:cs typeface="Trebuchet MS"/>
            </a:endParaRPr>
          </a:p>
        </p:txBody>
      </p:sp>
      <p:sp>
        <p:nvSpPr>
          <p:cNvPr id="215133407" name="Google Shape;700;g3455514c2ac_0_29"/>
          <p:cNvSpPr txBox="1"/>
          <p:nvPr/>
        </p:nvSpPr>
        <p:spPr bwMode="auto">
          <a:xfrm>
            <a:off x="4750131" y="2508531"/>
            <a:ext cx="1545599" cy="631497"/>
          </a:xfrm>
          <a:prstGeom prst="rect">
            <a:avLst/>
          </a:prstGeom>
          <a:solidFill>
            <a:srgbClr val="FFFFFF"/>
          </a:solidFill>
          <a:ln>
            <a:noFill/>
          </a:ln>
        </p:spPr>
        <p:txBody>
          <a:bodyPr spcFirstLastPara="1" wrap="square" lIns="76775" tIns="38375" rIns="76775" bIns="38375" anchor="t" anchorCtr="0">
            <a:spAutoFit/>
          </a:bodyPr>
          <a:lstStyle/>
          <a:p>
            <a:pPr>
              <a:buClr>
                <a:schemeClr val="dk1"/>
              </a:buClr>
              <a:buSzPts val="1200"/>
              <a:defRPr/>
            </a:pPr>
            <a:r>
              <a:rPr lang="en-GB" sz="1200">
                <a:solidFill>
                  <a:srgbClr val="708792"/>
                </a:solidFill>
                <a:latin typeface="Trebuchet MS"/>
                <a:ea typeface="Trebuchet MS"/>
                <a:cs typeface="Trebuchet MS"/>
              </a:rPr>
              <a:t>Damage risk for facade openings</a:t>
            </a:r>
            <a:endParaRPr/>
          </a:p>
          <a:p>
            <a:pPr marL="0" lvl="0" indent="0" algn="l" rtl="0">
              <a:spcBef>
                <a:spcPts val="0"/>
              </a:spcBef>
              <a:spcAft>
                <a:spcPts val="0"/>
              </a:spcAft>
              <a:buClr>
                <a:schemeClr val="dk1"/>
              </a:buClr>
              <a:buSzPts val="1200"/>
              <a:buFont typeface="Arial"/>
              <a:buNone/>
              <a:defRPr/>
            </a:pPr>
            <a:endParaRPr sz="1200" b="0" i="0" u="none" strike="noStrike" cap="none">
              <a:solidFill>
                <a:srgbClr val="53656D"/>
              </a:solidFill>
              <a:latin typeface="Trebuchet MS"/>
              <a:ea typeface="Trebuchet MS"/>
              <a:cs typeface="Trebuchet MS"/>
            </a:endParaRPr>
          </a:p>
        </p:txBody>
      </p:sp>
      <p:sp>
        <p:nvSpPr>
          <p:cNvPr id="1504452153" name="Google Shape;701;g3455514c2ac_0_29"/>
          <p:cNvSpPr txBox="1"/>
          <p:nvPr/>
        </p:nvSpPr>
        <p:spPr bwMode="auto">
          <a:xfrm>
            <a:off x="7082813" y="1297425"/>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defRPr/>
            </a:pPr>
            <a:r>
              <a:rPr lang="es" sz="1200" b="1" i="0" u="none" strike="noStrike" cap="none">
                <a:solidFill>
                  <a:srgbClr val="53656D"/>
                </a:solidFill>
                <a:latin typeface="Trebuchet MS"/>
                <a:ea typeface="Trebuchet MS"/>
                <a:cs typeface="Trebuchet MS"/>
              </a:rPr>
              <a:t>RISK 0,</a:t>
            </a:r>
            <a:r>
              <a:rPr lang="es" sz="1200" b="1">
                <a:solidFill>
                  <a:srgbClr val="53656D"/>
                </a:solidFill>
                <a:latin typeface="Trebuchet MS"/>
                <a:ea typeface="Trebuchet MS"/>
                <a:cs typeface="Trebuchet MS"/>
              </a:rPr>
              <a:t>67</a:t>
            </a:r>
            <a:r>
              <a:rPr lang="es" sz="1200" b="1" i="0" u="none" strike="noStrike" cap="none">
                <a:solidFill>
                  <a:srgbClr val="53656D"/>
                </a:solidFill>
                <a:latin typeface="Trebuchet MS"/>
                <a:ea typeface="Trebuchet MS"/>
                <a:cs typeface="Trebuchet MS"/>
              </a:rPr>
              <a:t> </a:t>
            </a:r>
            <a:endParaRPr sz="1400" b="0" i="0" u="none" strike="noStrike" cap="none">
              <a:solidFill>
                <a:srgbClr val="53656D"/>
              </a:solidFill>
              <a:latin typeface="Trebuchet MS"/>
              <a:ea typeface="Trebuchet MS"/>
              <a:cs typeface="Trebuchet MS"/>
            </a:endParaRPr>
          </a:p>
        </p:txBody>
      </p:sp>
      <p:pic>
        <p:nvPicPr>
          <p:cNvPr id="2023822983" name="Google Shape;702;g3455514c2ac_0_29"/>
          <p:cNvPicPr/>
          <p:nvPr/>
        </p:nvPicPr>
        <p:blipFill rotWithShape="1">
          <a:blip r:embed="rId3">
            <a:alphaModFix/>
          </a:blip>
          <a:srcRect l="0" t="21482" r="0" b="0"/>
          <a:stretch/>
        </p:blipFill>
        <p:spPr bwMode="auto">
          <a:xfrm>
            <a:off x="6482025" y="1701581"/>
            <a:ext cx="2166675" cy="328896"/>
          </a:xfrm>
          <a:prstGeom prst="rect">
            <a:avLst/>
          </a:prstGeom>
          <a:noFill/>
          <a:ln>
            <a:noFill/>
          </a:ln>
        </p:spPr>
      </p:pic>
      <p:sp>
        <p:nvSpPr>
          <p:cNvPr id="1803065787" name="Google Shape;703;g3455514c2ac_0_29"/>
          <p:cNvSpPr/>
          <p:nvPr/>
        </p:nvSpPr>
        <p:spPr bwMode="auto">
          <a:xfrm>
            <a:off x="7742675" y="16033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Trebuchet MS"/>
              <a:ea typeface="Trebuchet MS"/>
              <a:cs typeface="Trebuchet MS"/>
            </a:endParaRPr>
          </a:p>
        </p:txBody>
      </p:sp>
      <p:sp>
        <p:nvSpPr>
          <p:cNvPr id="1624336894" name="Google Shape;709;g3455514c2ac_0_29"/>
          <p:cNvSpPr/>
          <p:nvPr/>
        </p:nvSpPr>
        <p:spPr bwMode="auto">
          <a:xfrm>
            <a:off x="2064468" y="2839987"/>
            <a:ext cx="525900" cy="6945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defRPr/>
            </a:pPr>
            <a:endParaRPr sz="1800" b="0" i="0" u="none" strike="noStrike" cap="none">
              <a:solidFill>
                <a:srgbClr val="FFFFFF"/>
              </a:solidFill>
              <a:latin typeface="Arial"/>
              <a:ea typeface="Arial"/>
              <a:cs typeface="Arial"/>
            </a:endParaRPr>
          </a:p>
        </p:txBody>
      </p:sp>
      <p:sp>
        <p:nvSpPr>
          <p:cNvPr id="293860978" name="Google Shape;710;g3455514c2ac_0_29"/>
          <p:cNvSpPr txBox="1"/>
          <p:nvPr/>
        </p:nvSpPr>
        <p:spPr bwMode="auto">
          <a:xfrm>
            <a:off x="1175538" y="3731851"/>
            <a:ext cx="2567700" cy="354600"/>
          </a:xfrm>
          <a:prstGeom prst="rect">
            <a:avLst/>
          </a:prstGeom>
          <a:no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None/>
              <a:defRPr/>
            </a:pPr>
            <a:r>
              <a:rPr lang="es" sz="1800" b="1">
                <a:solidFill>
                  <a:srgbClr val="48BAA2"/>
                </a:solidFill>
                <a:latin typeface="Trebuchet MS"/>
                <a:ea typeface="Trebuchet MS"/>
                <a:cs typeface="Trebuchet MS"/>
              </a:rPr>
              <a:t>Risk Category</a:t>
            </a:r>
            <a:endParaRPr>
              <a:solidFill>
                <a:srgbClr val="48BAA2"/>
              </a:solidFill>
              <a:latin typeface="Trebuchet MS"/>
              <a:ea typeface="Trebuchet MS"/>
              <a:cs typeface="Trebuchet MS"/>
            </a:endParaRPr>
          </a:p>
        </p:txBody>
      </p:sp>
      <p:sp>
        <p:nvSpPr>
          <p:cNvPr id="686530022" name="Google Shape;711;g3455514c2ac_0_29"/>
          <p:cNvSpPr txBox="1"/>
          <p:nvPr/>
        </p:nvSpPr>
        <p:spPr bwMode="auto">
          <a:xfrm>
            <a:off x="431899" y="1253700"/>
            <a:ext cx="3393749" cy="354498"/>
          </a:xfrm>
          <a:prstGeom prst="rect">
            <a:avLst/>
          </a:prstGeom>
          <a:no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None/>
              <a:defRPr/>
            </a:pPr>
            <a:r>
              <a:rPr lang="es" sz="1800" b="1">
                <a:solidFill>
                  <a:schemeClr val="accent3"/>
                </a:solidFill>
                <a:latin typeface="Trebuchet MS"/>
                <a:ea typeface="Trebuchet MS"/>
                <a:cs typeface="Trebuchet MS"/>
              </a:rPr>
              <a:t>Building Component: Facades</a:t>
            </a:r>
            <a:endParaRPr sz="1800">
              <a:solidFill>
                <a:schemeClr val="accent3"/>
              </a:solidFill>
              <a:latin typeface="Trebuchet MS"/>
              <a:ea typeface="Trebuchet MS"/>
              <a:cs typeface="Trebuchet MS"/>
            </a:endParaRPr>
          </a:p>
        </p:txBody>
      </p:sp>
      <p:sp>
        <p:nvSpPr>
          <p:cNvPr id="1103636303" name="Google Shape;712;g3455514c2ac_0_29"/>
          <p:cNvSpPr txBox="1"/>
          <p:nvPr/>
        </p:nvSpPr>
        <p:spPr bwMode="auto">
          <a:xfrm>
            <a:off x="4750118" y="3593269"/>
            <a:ext cx="1545599" cy="816163"/>
          </a:xfrm>
          <a:prstGeom prst="rect">
            <a:avLst/>
          </a:prstGeom>
          <a:solidFill>
            <a:srgbClr val="FFFFFF"/>
          </a:solidFill>
          <a:ln>
            <a:noFill/>
          </a:ln>
        </p:spPr>
        <p:txBody>
          <a:bodyPr spcFirstLastPara="1" wrap="square" lIns="76775" tIns="38375" rIns="76775" bIns="38375" anchor="t" anchorCtr="0">
            <a:spAutoFit/>
          </a:bodyPr>
          <a:lstStyle/>
          <a:p>
            <a:pPr marL="0" lvl="0" indent="0" algn="l" rtl="0">
              <a:spcBef>
                <a:spcPts val="0"/>
              </a:spcBef>
              <a:spcAft>
                <a:spcPts val="0"/>
              </a:spcAft>
              <a:buClr>
                <a:schemeClr val="dk1"/>
              </a:buClr>
              <a:buSzPts val="1200"/>
              <a:buFont typeface="Arial"/>
              <a:buNone/>
              <a:defRPr/>
            </a:pPr>
            <a:r>
              <a:rPr lang="es" sz="1200">
                <a:solidFill>
                  <a:srgbClr val="708792"/>
                </a:solidFill>
                <a:latin typeface="Trebuchet MS"/>
                <a:ea typeface="Trebuchet MS"/>
                <a:cs typeface="Trebuchet MS"/>
              </a:rPr>
              <a:t>Damage risk for external paints, coatings and renders</a:t>
            </a:r>
            <a:endParaRPr sz="1400" b="0" i="0" u="none" strike="noStrike" cap="none">
              <a:solidFill>
                <a:srgbClr val="53656D"/>
              </a:solidFill>
              <a:latin typeface="Trebuchet MS"/>
              <a:ea typeface="Trebuchet MS"/>
              <a:cs typeface="Trebuchet MS"/>
            </a:endParaRPr>
          </a:p>
        </p:txBody>
      </p:sp>
      <p:sp>
        <p:nvSpPr>
          <p:cNvPr id="1583952137" name="Google Shape;713;g3455514c2ac_0_29"/>
          <p:cNvSpPr txBox="1"/>
          <p:nvPr/>
        </p:nvSpPr>
        <p:spPr bwMode="auto">
          <a:xfrm>
            <a:off x="7082813" y="2376725"/>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defRPr/>
            </a:pPr>
            <a:r>
              <a:rPr lang="es" sz="1200" b="1" i="0" u="none" strike="noStrike" cap="none">
                <a:solidFill>
                  <a:srgbClr val="53656D"/>
                </a:solidFill>
                <a:latin typeface="Trebuchet MS"/>
                <a:ea typeface="Trebuchet MS"/>
                <a:cs typeface="Trebuchet MS"/>
              </a:rPr>
              <a:t>RISK 0,71 </a:t>
            </a:r>
            <a:endParaRPr sz="1400" b="0" i="0" u="none" strike="noStrike" cap="none">
              <a:solidFill>
                <a:srgbClr val="53656D"/>
              </a:solidFill>
              <a:latin typeface="Trebuchet MS"/>
              <a:ea typeface="Trebuchet MS"/>
              <a:cs typeface="Trebuchet MS"/>
            </a:endParaRPr>
          </a:p>
        </p:txBody>
      </p:sp>
      <p:pic>
        <p:nvPicPr>
          <p:cNvPr id="1800465347" name="Google Shape;714;g3455514c2ac_0_29"/>
          <p:cNvPicPr/>
          <p:nvPr/>
        </p:nvPicPr>
        <p:blipFill rotWithShape="1">
          <a:blip r:embed="rId3">
            <a:alphaModFix/>
          </a:blip>
          <a:srcRect l="0" t="21482" r="0" b="0"/>
          <a:stretch/>
        </p:blipFill>
        <p:spPr bwMode="auto">
          <a:xfrm>
            <a:off x="6482025" y="2780882"/>
            <a:ext cx="2166675" cy="328896"/>
          </a:xfrm>
          <a:prstGeom prst="rect">
            <a:avLst/>
          </a:prstGeom>
          <a:noFill/>
          <a:ln>
            <a:noFill/>
          </a:ln>
        </p:spPr>
      </p:pic>
      <p:sp>
        <p:nvSpPr>
          <p:cNvPr id="286391690" name="Google Shape;715;g3455514c2ac_0_29"/>
          <p:cNvSpPr/>
          <p:nvPr/>
        </p:nvSpPr>
        <p:spPr bwMode="auto">
          <a:xfrm>
            <a:off x="7971275" y="26826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Trebuchet MS"/>
              <a:ea typeface="Trebuchet MS"/>
              <a:cs typeface="Trebuchet MS"/>
            </a:endParaRPr>
          </a:p>
        </p:txBody>
      </p:sp>
      <p:sp>
        <p:nvSpPr>
          <p:cNvPr id="241028678" name="Google Shape;716;g3455514c2ac_0_29"/>
          <p:cNvSpPr txBox="1"/>
          <p:nvPr/>
        </p:nvSpPr>
        <p:spPr bwMode="auto">
          <a:xfrm>
            <a:off x="7082813" y="3436213"/>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defRPr/>
            </a:pPr>
            <a:r>
              <a:rPr lang="es" sz="1200" b="1" i="0" u="none" strike="noStrike" cap="none">
                <a:solidFill>
                  <a:srgbClr val="53656D"/>
                </a:solidFill>
                <a:latin typeface="Trebuchet MS"/>
                <a:ea typeface="Trebuchet MS"/>
                <a:cs typeface="Trebuchet MS"/>
              </a:rPr>
              <a:t>RISK 0,82 </a:t>
            </a:r>
            <a:endParaRPr sz="1400" b="0" i="0" u="none" strike="noStrike" cap="none">
              <a:solidFill>
                <a:srgbClr val="53656D"/>
              </a:solidFill>
              <a:latin typeface="Trebuchet MS"/>
              <a:ea typeface="Trebuchet MS"/>
              <a:cs typeface="Trebuchet MS"/>
            </a:endParaRPr>
          </a:p>
        </p:txBody>
      </p:sp>
      <p:pic>
        <p:nvPicPr>
          <p:cNvPr id="1043809050" name="Google Shape;717;g3455514c2ac_0_29"/>
          <p:cNvPicPr/>
          <p:nvPr/>
        </p:nvPicPr>
        <p:blipFill rotWithShape="1">
          <a:blip r:embed="rId3">
            <a:alphaModFix/>
          </a:blip>
          <a:srcRect l="0" t="21482" r="0" b="0"/>
          <a:stretch/>
        </p:blipFill>
        <p:spPr bwMode="auto">
          <a:xfrm>
            <a:off x="6482025" y="3840370"/>
            <a:ext cx="2166675" cy="328896"/>
          </a:xfrm>
          <a:prstGeom prst="rect">
            <a:avLst/>
          </a:prstGeom>
          <a:noFill/>
          <a:ln>
            <a:noFill/>
          </a:ln>
        </p:spPr>
      </p:pic>
      <p:sp>
        <p:nvSpPr>
          <p:cNvPr id="754752294" name="Google Shape;718;g3455514c2ac_0_29"/>
          <p:cNvSpPr/>
          <p:nvPr/>
        </p:nvSpPr>
        <p:spPr bwMode="auto">
          <a:xfrm>
            <a:off x="8106900" y="3720260"/>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Trebuchet MS"/>
              <a:ea typeface="Trebuchet MS"/>
              <a:cs typeface="Trebuchet MS"/>
            </a:endParaRPr>
          </a:p>
        </p:txBody>
      </p:sp>
      <p:sp>
        <p:nvSpPr>
          <p:cNvPr id="562032916" name="Google Shape;719;g3455514c2ac_0_29"/>
          <p:cNvSpPr/>
          <p:nvPr/>
        </p:nvSpPr>
        <p:spPr bwMode="auto">
          <a:xfrm rot="-5400000">
            <a:off x="4006172" y="3355831"/>
            <a:ext cx="525900" cy="9219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defRPr/>
            </a:pPr>
            <a:endParaRPr sz="1800" b="0" i="0" u="none" strike="noStrike" cap="none">
              <a:solidFill>
                <a:srgbClr val="FFFFFF"/>
              </a:solidFill>
              <a:latin typeface="Arial"/>
              <a:ea typeface="Arial"/>
              <a:cs typeface="Arial"/>
            </a:endParaRPr>
          </a:p>
        </p:txBody>
      </p:sp>
      <p:sp>
        <p:nvSpPr>
          <p:cNvPr id="189685358"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18645311" name="Google Shape;725;p36"/>
          <p:cNvSpPr/>
          <p:nvPr/>
        </p:nvSpPr>
        <p:spPr bwMode="auto">
          <a:xfrm>
            <a:off x="4501677" y="1281768"/>
            <a:ext cx="3891000" cy="3225600"/>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1951748355" name="Google Shape;726;p36"/>
          <p:cNvSpPr txBox="1"/>
          <p:nvPr/>
        </p:nvSpPr>
        <p:spPr bwMode="auto">
          <a:xfrm>
            <a:off x="103124" y="296399"/>
            <a:ext cx="8456259" cy="514500"/>
          </a:xfrm>
          <a:prstGeom prst="rect">
            <a:avLst/>
          </a:prstGeom>
          <a:noFill/>
          <a:ln>
            <a:noFill/>
          </a:ln>
        </p:spPr>
        <p:txBody>
          <a:bodyPr spcFirstLastPara="1" wrap="square" lIns="91425" tIns="45700" rIns="91425" bIns="45700" anchor="ctr" anchorCtr="0">
            <a:noAutofit/>
          </a:bodyPr>
          <a:lstStyle/>
          <a:p>
            <a:pPr marL="216000" marR="0" lvl="0" indent="0" algn="l" rtl="0">
              <a:lnSpc>
                <a:spcPct val="100000"/>
              </a:lnSpc>
              <a:spcBef>
                <a:spcPts val="0"/>
              </a:spcBef>
              <a:spcAft>
                <a:spcPts val="0"/>
              </a:spcAft>
              <a:buClr>
                <a:srgbClr val="000000"/>
              </a:buClr>
              <a:buSzPts val="2500"/>
              <a:buFont typeface="Arial"/>
              <a:buNone/>
              <a:defRPr/>
            </a:pPr>
            <a:r>
              <a:rPr lang="es" sz="2500" b="1" i="0" u="none" strike="noStrike" cap="none">
                <a:solidFill>
                  <a:srgbClr val="18BAA8"/>
                </a:solidFill>
                <a:latin typeface="Trebuchet MS"/>
                <a:ea typeface="Trebuchet MS"/>
                <a:cs typeface="Trebuchet MS"/>
              </a:rPr>
              <a:t>RISK ASSESSMENT RESULTS </a:t>
            </a:r>
            <a:r>
              <a:rPr lang="es" sz="2500" b="1">
                <a:solidFill>
                  <a:srgbClr val="18BAA8"/>
                </a:solidFill>
                <a:latin typeface="Trebuchet MS"/>
                <a:ea typeface="Trebuchet MS"/>
                <a:cs typeface="Trebuchet MS"/>
              </a:rPr>
              <a:t>BY BUILDING COMPONENT</a:t>
            </a:r>
            <a:endParaRPr sz="2800" b="1" i="0" u="none" strike="noStrike" cap="none">
              <a:solidFill>
                <a:srgbClr val="18BAA8"/>
              </a:solidFill>
              <a:latin typeface="Trebuchet MS"/>
              <a:ea typeface="Trebuchet MS"/>
              <a:cs typeface="Trebuchet MS"/>
            </a:endParaRPr>
          </a:p>
        </p:txBody>
      </p:sp>
      <p:sp>
        <p:nvSpPr>
          <p:cNvPr id="84400914" name="Google Shape;727;p36"/>
          <p:cNvSpPr txBox="1"/>
          <p:nvPr/>
        </p:nvSpPr>
        <p:spPr bwMode="auto">
          <a:xfrm>
            <a:off x="431900" y="1993275"/>
            <a:ext cx="3371400" cy="875400"/>
          </a:xfrm>
          <a:prstGeom prst="rect">
            <a:avLst/>
          </a:prstGeom>
          <a:solidFill>
            <a:srgbClr val="FFFFFF"/>
          </a:solidFill>
          <a:ln>
            <a:noFill/>
          </a:ln>
        </p:spPr>
        <p:txBody>
          <a:bodyPr spcFirstLastPara="1" wrap="square" lIns="0" tIns="0" rIns="0" bIns="0" anchor="t" anchorCtr="0">
            <a:noAutofit/>
          </a:bodyPr>
          <a:lstStyle/>
          <a:p>
            <a:pPr marL="285750" marR="0" lvl="0" indent="-270510" algn="l" rtl="0">
              <a:lnSpc>
                <a:spcPct val="100000"/>
              </a:lnSpc>
              <a:spcBef>
                <a:spcPts val="360"/>
              </a:spcBef>
              <a:spcAft>
                <a:spcPts val="0"/>
              </a:spcAft>
              <a:buClr>
                <a:srgbClr val="708792"/>
              </a:buClr>
              <a:buSzPts val="1200"/>
              <a:buFont typeface="Trebuchet MS"/>
              <a:buChar char="•"/>
              <a:defRPr/>
            </a:pPr>
            <a:r>
              <a:rPr lang="es" sz="1200">
                <a:solidFill>
                  <a:srgbClr val="708792"/>
                </a:solidFill>
                <a:latin typeface="Trebuchet MS"/>
                <a:ea typeface="Trebuchet MS"/>
                <a:cs typeface="Trebuchet MS"/>
              </a:rPr>
              <a:t>For each climate hazard, the rating system produces a score that indicates the risk level of the Building Components included in the assessment.</a:t>
            </a:r>
            <a:br>
              <a:rPr lang="es" sz="1200" b="0" i="0" u="none" strike="noStrike" cap="none">
                <a:solidFill>
                  <a:srgbClr val="708792"/>
                </a:solidFill>
                <a:latin typeface="Trebuchet MS"/>
                <a:ea typeface="Trebuchet MS"/>
                <a:cs typeface="Trebuchet MS"/>
              </a:rPr>
            </a:br>
            <a:endParaRPr sz="1200" b="0" i="0" u="none" strike="noStrike" cap="none">
              <a:solidFill>
                <a:srgbClr val="708792"/>
              </a:solidFill>
              <a:latin typeface="Trebuchet MS"/>
              <a:ea typeface="Trebuchet MS"/>
              <a:cs typeface="Trebuchet MS"/>
            </a:endParaRPr>
          </a:p>
        </p:txBody>
      </p:sp>
      <p:sp>
        <p:nvSpPr>
          <p:cNvPr id="1094409706" name="Google Shape;728;p36"/>
          <p:cNvSpPr txBox="1"/>
          <p:nvPr/>
        </p:nvSpPr>
        <p:spPr bwMode="auto">
          <a:xfrm>
            <a:off x="431900" y="1281775"/>
            <a:ext cx="3371400" cy="354600"/>
          </a:xfrm>
          <a:prstGeom prst="rect">
            <a:avLst/>
          </a:prstGeom>
          <a:no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800"/>
              <a:buFont typeface="Arial"/>
              <a:buNone/>
              <a:defRPr/>
            </a:pPr>
            <a:r>
              <a:rPr lang="es" sz="1800" b="1">
                <a:solidFill>
                  <a:srgbClr val="708792"/>
                </a:solidFill>
                <a:latin typeface="Trebuchet MS"/>
                <a:ea typeface="Trebuchet MS"/>
                <a:cs typeface="Trebuchet MS"/>
              </a:rPr>
              <a:t>Hazard: Heavy precipitation</a:t>
            </a:r>
            <a:endParaRPr sz="1800" b="0" i="0" u="none" strike="noStrike" cap="none">
              <a:solidFill>
                <a:srgbClr val="708792"/>
              </a:solidFill>
              <a:latin typeface="Trebuchet MS"/>
              <a:ea typeface="Trebuchet MS"/>
              <a:cs typeface="Trebuchet MS"/>
            </a:endParaRPr>
          </a:p>
        </p:txBody>
      </p:sp>
      <p:sp>
        <p:nvSpPr>
          <p:cNvPr id="2097473275" name="Google Shape;729;p36"/>
          <p:cNvSpPr txBox="1"/>
          <p:nvPr/>
        </p:nvSpPr>
        <p:spPr bwMode="auto">
          <a:xfrm>
            <a:off x="4715224" y="2154955"/>
            <a:ext cx="1940100" cy="3546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lang="en-GB" sz="1800" b="0" i="0" u="none" strike="noStrike" cap="none">
                <a:solidFill>
                  <a:srgbClr val="53656D"/>
                </a:solidFill>
                <a:latin typeface="Trebuchet MS"/>
                <a:ea typeface="Trebuchet MS"/>
                <a:cs typeface="Trebuchet MS"/>
              </a:rPr>
              <a:t>Facades</a:t>
            </a:r>
            <a:endParaRPr sz="1800" b="0" i="0" u="none" strike="noStrike" cap="none">
              <a:solidFill>
                <a:srgbClr val="53656D"/>
              </a:solidFill>
              <a:latin typeface="Trebuchet MS"/>
              <a:ea typeface="Trebuchet MS"/>
              <a:cs typeface="Trebuchet MS"/>
            </a:endParaRPr>
          </a:p>
        </p:txBody>
      </p:sp>
      <p:sp>
        <p:nvSpPr>
          <p:cNvPr id="808394089" name="Google Shape;730;p36"/>
          <p:cNvSpPr txBox="1"/>
          <p:nvPr/>
        </p:nvSpPr>
        <p:spPr bwMode="auto">
          <a:xfrm>
            <a:off x="4794968" y="3331069"/>
            <a:ext cx="1545599" cy="3546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lang="es" sz="1800">
                <a:solidFill>
                  <a:srgbClr val="53656D"/>
                </a:solidFill>
                <a:latin typeface="Trebuchet MS"/>
                <a:ea typeface="Trebuchet MS"/>
                <a:cs typeface="Trebuchet MS"/>
              </a:rPr>
              <a:t>Roofs</a:t>
            </a:r>
            <a:endParaRPr sz="1800" b="0" i="0" u="none" strike="noStrike" cap="none">
              <a:solidFill>
                <a:srgbClr val="53656D"/>
              </a:solidFill>
              <a:latin typeface="Trebuchet MS"/>
              <a:ea typeface="Trebuchet MS"/>
              <a:cs typeface="Trebuchet MS"/>
            </a:endParaRPr>
          </a:p>
        </p:txBody>
      </p:sp>
      <p:sp>
        <p:nvSpPr>
          <p:cNvPr id="1683702799" name="Google Shape;731;p36"/>
          <p:cNvSpPr txBox="1"/>
          <p:nvPr/>
        </p:nvSpPr>
        <p:spPr bwMode="auto">
          <a:xfrm>
            <a:off x="6945750" y="1830825"/>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defRPr/>
            </a:pPr>
            <a:r>
              <a:rPr lang="es" sz="1200" b="1" i="0" u="none" strike="noStrike" cap="none">
                <a:solidFill>
                  <a:srgbClr val="53656D"/>
                </a:solidFill>
                <a:latin typeface="Trebuchet MS"/>
                <a:ea typeface="Trebuchet MS"/>
                <a:cs typeface="Trebuchet MS"/>
              </a:rPr>
              <a:t>RISK 0,71 </a:t>
            </a:r>
            <a:endParaRPr sz="1400" b="0" i="0" u="none" strike="noStrike" cap="none">
              <a:solidFill>
                <a:srgbClr val="53656D"/>
              </a:solidFill>
              <a:latin typeface="Trebuchet MS"/>
              <a:ea typeface="Trebuchet MS"/>
              <a:cs typeface="Trebuchet MS"/>
            </a:endParaRPr>
          </a:p>
        </p:txBody>
      </p:sp>
      <p:pic>
        <p:nvPicPr>
          <p:cNvPr id="1340000941" name="Google Shape;732;p36"/>
          <p:cNvPicPr/>
          <p:nvPr/>
        </p:nvPicPr>
        <p:blipFill rotWithShape="1">
          <a:blip r:embed="rId3">
            <a:alphaModFix/>
          </a:blip>
          <a:srcRect l="0" t="21482" r="0" b="0"/>
          <a:stretch/>
        </p:blipFill>
        <p:spPr bwMode="auto">
          <a:xfrm>
            <a:off x="6024825" y="2234982"/>
            <a:ext cx="2166675" cy="328896"/>
          </a:xfrm>
          <a:prstGeom prst="rect">
            <a:avLst/>
          </a:prstGeom>
          <a:noFill/>
          <a:ln>
            <a:noFill/>
          </a:ln>
        </p:spPr>
      </p:pic>
      <p:pic>
        <p:nvPicPr>
          <p:cNvPr id="1502660409" name="Google Shape;733;p36"/>
          <p:cNvPicPr/>
          <p:nvPr/>
        </p:nvPicPr>
        <p:blipFill rotWithShape="1">
          <a:blip r:embed="rId3">
            <a:alphaModFix/>
          </a:blip>
          <a:srcRect l="0" t="21482" r="0" b="0"/>
          <a:stretch/>
        </p:blipFill>
        <p:spPr bwMode="auto">
          <a:xfrm>
            <a:off x="6024825" y="3440882"/>
            <a:ext cx="2166675" cy="328896"/>
          </a:xfrm>
          <a:prstGeom prst="rect">
            <a:avLst/>
          </a:prstGeom>
          <a:noFill/>
          <a:ln>
            <a:noFill/>
          </a:ln>
        </p:spPr>
      </p:pic>
      <p:sp>
        <p:nvSpPr>
          <p:cNvPr id="2085594990" name="Google Shape;734;p36"/>
          <p:cNvSpPr txBox="1"/>
          <p:nvPr/>
        </p:nvSpPr>
        <p:spPr bwMode="auto">
          <a:xfrm>
            <a:off x="6945750" y="2985550"/>
            <a:ext cx="10635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defRPr/>
            </a:pPr>
            <a:r>
              <a:rPr lang="es" sz="1200" b="1" i="0" u="none" strike="noStrike" cap="none">
                <a:solidFill>
                  <a:srgbClr val="53656D"/>
                </a:solidFill>
                <a:latin typeface="Trebuchet MS"/>
                <a:ea typeface="Trebuchet MS"/>
                <a:cs typeface="Trebuchet MS"/>
              </a:rPr>
              <a:t>RISK 0,65 </a:t>
            </a:r>
            <a:endParaRPr sz="1400" b="0" i="0" u="none" strike="noStrike" cap="none">
              <a:solidFill>
                <a:srgbClr val="53656D"/>
              </a:solidFill>
              <a:latin typeface="Trebuchet MS"/>
              <a:ea typeface="Trebuchet MS"/>
              <a:cs typeface="Trebuchet MS"/>
            </a:endParaRPr>
          </a:p>
        </p:txBody>
      </p:sp>
      <p:sp>
        <p:nvSpPr>
          <p:cNvPr id="1548284571" name="Google Shape;735;p36"/>
          <p:cNvSpPr/>
          <p:nvPr/>
        </p:nvSpPr>
        <p:spPr bwMode="auto">
          <a:xfrm>
            <a:off x="7437875" y="21367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Trebuchet MS"/>
              <a:ea typeface="Trebuchet MS"/>
              <a:cs typeface="Trebuchet MS"/>
            </a:endParaRPr>
          </a:p>
        </p:txBody>
      </p:sp>
      <p:sp>
        <p:nvSpPr>
          <p:cNvPr id="1886832330" name="Google Shape;736;p36"/>
          <p:cNvSpPr/>
          <p:nvPr/>
        </p:nvSpPr>
        <p:spPr bwMode="auto">
          <a:xfrm>
            <a:off x="7341875" y="3342619"/>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Trebuchet MS"/>
              <a:ea typeface="Trebuchet MS"/>
              <a:cs typeface="Trebuchet MS"/>
            </a:endParaRPr>
          </a:p>
        </p:txBody>
      </p:sp>
      <p:sp>
        <p:nvSpPr>
          <p:cNvPr id="1868106389" name="Google Shape;742;p36"/>
          <p:cNvSpPr/>
          <p:nvPr/>
        </p:nvSpPr>
        <p:spPr bwMode="auto">
          <a:xfrm>
            <a:off x="2064468" y="2839987"/>
            <a:ext cx="525900" cy="6945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defRPr/>
            </a:pPr>
            <a:endParaRPr sz="1800" b="0" i="0" u="none" strike="noStrike" cap="none">
              <a:solidFill>
                <a:srgbClr val="FFFFFF"/>
              </a:solidFill>
              <a:latin typeface="Arial"/>
              <a:ea typeface="Arial"/>
              <a:cs typeface="Arial"/>
            </a:endParaRPr>
          </a:p>
        </p:txBody>
      </p:sp>
      <p:sp>
        <p:nvSpPr>
          <p:cNvPr id="577877528" name="Google Shape;743;p36"/>
          <p:cNvSpPr txBox="1"/>
          <p:nvPr/>
        </p:nvSpPr>
        <p:spPr bwMode="auto">
          <a:xfrm>
            <a:off x="1018551" y="3775261"/>
            <a:ext cx="2567700" cy="354600"/>
          </a:xfrm>
          <a:prstGeom prst="rect">
            <a:avLst/>
          </a:prstGeom>
          <a:no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None/>
              <a:defRPr/>
            </a:pPr>
            <a:r>
              <a:rPr lang="es" sz="1800" b="1">
                <a:solidFill>
                  <a:srgbClr val="48BAA2"/>
                </a:solidFill>
                <a:latin typeface="Trebuchet MS"/>
                <a:ea typeface="Trebuchet MS"/>
                <a:cs typeface="Trebuchet MS"/>
              </a:rPr>
              <a:t>Building Component</a:t>
            </a:r>
            <a:endParaRPr>
              <a:solidFill>
                <a:srgbClr val="48BAA2"/>
              </a:solidFill>
              <a:latin typeface="Trebuchet MS"/>
              <a:ea typeface="Trebuchet MS"/>
              <a:cs typeface="Trebuchet MS"/>
            </a:endParaRPr>
          </a:p>
        </p:txBody>
      </p:sp>
      <p:sp>
        <p:nvSpPr>
          <p:cNvPr id="1763848285" name="Google Shape;744;p36"/>
          <p:cNvSpPr/>
          <p:nvPr/>
        </p:nvSpPr>
        <p:spPr bwMode="auto">
          <a:xfrm rot="-5400000">
            <a:off x="4203234" y="3473707"/>
            <a:ext cx="525900" cy="9219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defRPr/>
            </a:pPr>
            <a:endParaRPr sz="1800" b="0" i="0" u="none" strike="noStrike" cap="none">
              <a:solidFill>
                <a:srgbClr val="FFFFFF"/>
              </a:solidFill>
              <a:latin typeface="Arial"/>
              <a:ea typeface="Arial"/>
              <a:cs typeface="Arial"/>
            </a:endParaRPr>
          </a:p>
        </p:txBody>
      </p:sp>
      <p:pic>
        <p:nvPicPr>
          <p:cNvPr id="356622000" name="Google Shape;745;p36"/>
          <p:cNvPicPr/>
          <p:nvPr/>
        </p:nvPicPr>
        <p:blipFill rotWithShape="1">
          <a:blip r:embed="rId4">
            <a:alphaModFix/>
          </a:blip>
          <a:srcRect l="13554" t="44615" r="69301" b="31426"/>
          <a:stretch/>
        </p:blipFill>
        <p:spPr bwMode="auto">
          <a:xfrm>
            <a:off x="3643425" y="1183751"/>
            <a:ext cx="580624" cy="647076"/>
          </a:xfrm>
          <a:prstGeom prst="rect">
            <a:avLst/>
          </a:prstGeom>
          <a:noFill/>
          <a:ln>
            <a:noFill/>
          </a:ln>
        </p:spPr>
      </p:pic>
      <p:sp>
        <p:nvSpPr>
          <p:cNvPr id="1331819102"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36889850" name="Google Shape;751;g3455514c2ac_0_0"/>
          <p:cNvSpPr/>
          <p:nvPr/>
        </p:nvSpPr>
        <p:spPr bwMode="auto">
          <a:xfrm>
            <a:off x="4730275" y="824573"/>
            <a:ext cx="3891000" cy="2280900"/>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654406197" name="Google Shape;752;g3455514c2ac_0_0"/>
          <p:cNvSpPr/>
          <p:nvPr/>
        </p:nvSpPr>
        <p:spPr bwMode="auto">
          <a:xfrm>
            <a:off x="4740175" y="3253450"/>
            <a:ext cx="3891000" cy="1362600"/>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1130557839" name="Google Shape;753;g3455514c2ac_0_0"/>
          <p:cNvSpPr txBox="1"/>
          <p:nvPr/>
        </p:nvSpPr>
        <p:spPr bwMode="auto">
          <a:xfrm>
            <a:off x="103122" y="296399"/>
            <a:ext cx="8604300" cy="514500"/>
          </a:xfrm>
          <a:prstGeom prst="rect">
            <a:avLst/>
          </a:prstGeom>
          <a:noFill/>
          <a:ln>
            <a:noFill/>
          </a:ln>
        </p:spPr>
        <p:txBody>
          <a:bodyPr spcFirstLastPara="1" wrap="square" lIns="91425" tIns="45700" rIns="91425" bIns="45700" anchor="ctr" anchorCtr="0">
            <a:noAutofit/>
          </a:bodyPr>
          <a:lstStyle/>
          <a:p>
            <a:pPr marL="216000" marR="0" lvl="0" indent="0" algn="l" rtl="0">
              <a:lnSpc>
                <a:spcPct val="100000"/>
              </a:lnSpc>
              <a:spcBef>
                <a:spcPts val="0"/>
              </a:spcBef>
              <a:spcAft>
                <a:spcPts val="0"/>
              </a:spcAft>
              <a:buClr>
                <a:srgbClr val="000000"/>
              </a:buClr>
              <a:buSzPts val="2500"/>
              <a:buFont typeface="Arial"/>
              <a:buNone/>
              <a:defRPr/>
            </a:pPr>
            <a:r>
              <a:rPr lang="es" sz="2500" b="1" i="0" u="none" strike="noStrike" cap="none">
                <a:solidFill>
                  <a:srgbClr val="18BAA8"/>
                </a:solidFill>
                <a:latin typeface="Trebuchet MS"/>
                <a:ea typeface="Trebuchet MS"/>
                <a:cs typeface="Trebuchet MS"/>
              </a:rPr>
              <a:t>RISK ASSESSMENT RESULTS BY HAZARD AND OVERA</a:t>
            </a:r>
            <a:r>
              <a:rPr lang="es" sz="2500" b="1">
                <a:solidFill>
                  <a:srgbClr val="18BAA8"/>
                </a:solidFill>
                <a:latin typeface="Trebuchet MS"/>
                <a:ea typeface="Trebuchet MS"/>
                <a:cs typeface="Trebuchet MS"/>
              </a:rPr>
              <a:t>LL</a:t>
            </a:r>
            <a:endParaRPr sz="2800" b="1" i="0" u="none" strike="noStrike" cap="none">
              <a:solidFill>
                <a:srgbClr val="18BAA8"/>
              </a:solidFill>
              <a:latin typeface="Trebuchet MS"/>
              <a:ea typeface="Trebuchet MS"/>
              <a:cs typeface="Trebuchet MS"/>
            </a:endParaRPr>
          </a:p>
        </p:txBody>
      </p:sp>
      <p:sp>
        <p:nvSpPr>
          <p:cNvPr id="1227493131" name="Google Shape;754;g3455514c2ac_0_0"/>
          <p:cNvSpPr txBox="1"/>
          <p:nvPr/>
        </p:nvSpPr>
        <p:spPr bwMode="auto">
          <a:xfrm>
            <a:off x="613700" y="1624575"/>
            <a:ext cx="3371400" cy="2437500"/>
          </a:xfrm>
          <a:prstGeom prst="rect">
            <a:avLst/>
          </a:pr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The application of the assessment system produces scores (0,1) that represent:</a:t>
            </a:r>
            <a:endParaRPr sz="1200" b="0" i="0" u="none" strike="noStrike" cap="none">
              <a:solidFill>
                <a:srgbClr val="708792"/>
              </a:solidFill>
              <a:latin typeface="Trebuchet MS"/>
              <a:ea typeface="Trebuchet MS"/>
              <a:cs typeface="Trebuchet MS"/>
            </a:endParaRPr>
          </a:p>
          <a:p>
            <a:pPr marL="0" marR="0" lvl="0" indent="0" algn="l" rtl="0">
              <a:lnSpc>
                <a:spcPct val="100000"/>
              </a:lnSpc>
              <a:spcBef>
                <a:spcPts val="360"/>
              </a:spcBef>
              <a:spcAft>
                <a:spcPts val="0"/>
              </a:spcAft>
              <a:buClr>
                <a:srgbClr val="000000"/>
              </a:buClr>
              <a:buSzPts val="1200"/>
              <a:buFont typeface="Arial"/>
              <a:buNone/>
              <a:defRPr/>
            </a:pPr>
            <a:endParaRPr sz="1200" b="0" i="0" u="none" strike="noStrike" cap="none">
              <a:solidFill>
                <a:srgbClr val="708792"/>
              </a:solidFill>
              <a:latin typeface="Trebuchet MS"/>
              <a:ea typeface="Trebuchet MS"/>
              <a:cs typeface="Trebuchet MS"/>
            </a:endParaRPr>
          </a:p>
          <a:p>
            <a:pPr marL="285750" marR="0" lvl="0" indent="-270510" algn="l" rtl="0">
              <a:lnSpc>
                <a:spcPct val="100000"/>
              </a:lnSpc>
              <a:spcBef>
                <a:spcPts val="360"/>
              </a:spcBef>
              <a:spcAft>
                <a:spcPts val="0"/>
              </a:spcAft>
              <a:buClr>
                <a:srgbClr val="708792"/>
              </a:buClr>
              <a:buSzPts val="1200"/>
              <a:buFont typeface="Trebuchet MS"/>
              <a:buChar char="•"/>
              <a:defRPr/>
            </a:pPr>
            <a:r>
              <a:rPr lang="es" sz="1200" b="0" i="0" u="none" strike="noStrike" cap="none">
                <a:solidFill>
                  <a:srgbClr val="708792"/>
                </a:solidFill>
                <a:latin typeface="Trebuchet MS"/>
                <a:ea typeface="Trebuchet MS"/>
                <a:cs typeface="Trebuchet MS"/>
              </a:rPr>
              <a:t>the overall risk level of the Building</a:t>
            </a:r>
            <a:br>
              <a:rPr lang="es" sz="1200" b="0" i="0" u="none" strike="noStrike" cap="none">
                <a:solidFill>
                  <a:srgbClr val="708792"/>
                </a:solidFill>
                <a:latin typeface="Trebuchet MS"/>
                <a:ea typeface="Trebuchet MS"/>
                <a:cs typeface="Trebuchet MS"/>
              </a:rPr>
            </a:br>
            <a:endParaRPr sz="1200" b="0" i="0" u="none" strike="noStrike" cap="none">
              <a:solidFill>
                <a:srgbClr val="708792"/>
              </a:solidFill>
              <a:latin typeface="Trebuchet MS"/>
              <a:ea typeface="Trebuchet MS"/>
              <a:cs typeface="Trebuchet MS"/>
            </a:endParaRPr>
          </a:p>
          <a:p>
            <a:pPr marL="285750" marR="0" lvl="0" indent="-270510" algn="l" rtl="0">
              <a:lnSpc>
                <a:spcPct val="100000"/>
              </a:lnSpc>
              <a:spcBef>
                <a:spcPts val="360"/>
              </a:spcBef>
              <a:spcAft>
                <a:spcPts val="0"/>
              </a:spcAft>
              <a:buClr>
                <a:srgbClr val="708792"/>
              </a:buClr>
              <a:buSzPts val="1200"/>
              <a:buFont typeface="Trebuchet MS"/>
              <a:buChar char="•"/>
              <a:defRPr/>
            </a:pPr>
            <a:r>
              <a:rPr lang="es" sz="1200" b="0" i="0" u="none" strike="noStrike" cap="none">
                <a:solidFill>
                  <a:srgbClr val="708792"/>
                </a:solidFill>
                <a:latin typeface="Trebuchet MS"/>
                <a:ea typeface="Trebuchet MS"/>
                <a:cs typeface="Trebuchet MS"/>
              </a:rPr>
              <a:t>the risk associated with each individual Issue</a:t>
            </a:r>
            <a:br>
              <a:rPr lang="es" sz="1200" b="0" i="0" u="none" strike="noStrike" cap="none">
                <a:solidFill>
                  <a:srgbClr val="708792"/>
                </a:solidFill>
                <a:latin typeface="Trebuchet MS"/>
                <a:ea typeface="Trebuchet MS"/>
                <a:cs typeface="Trebuchet MS"/>
              </a:rPr>
            </a:br>
            <a:endParaRPr sz="1200" b="0" i="0" u="none" strike="noStrike" cap="none">
              <a:solidFill>
                <a:srgbClr val="708792"/>
              </a:solidFill>
              <a:latin typeface="Trebuchet MS"/>
              <a:ea typeface="Trebuchet MS"/>
              <a:cs typeface="Trebuchet MS"/>
            </a:endParaRPr>
          </a:p>
          <a:p>
            <a:pPr marL="285750" marR="0" lvl="0" indent="-270510" algn="l" rtl="0">
              <a:lnSpc>
                <a:spcPct val="100000"/>
              </a:lnSpc>
              <a:spcBef>
                <a:spcPts val="360"/>
              </a:spcBef>
              <a:spcAft>
                <a:spcPts val="0"/>
              </a:spcAft>
              <a:buClr>
                <a:srgbClr val="708792"/>
              </a:buClr>
              <a:buSzPts val="1200"/>
              <a:buFont typeface="Trebuchet MS"/>
              <a:buChar char="•"/>
              <a:defRPr/>
            </a:pPr>
            <a:r>
              <a:rPr lang="es" sz="1200" b="0" i="0" u="none" strike="noStrike" cap="none">
                <a:solidFill>
                  <a:srgbClr val="708792"/>
                </a:solidFill>
                <a:latin typeface="Trebuchet MS"/>
                <a:ea typeface="Trebuchet MS"/>
                <a:cs typeface="Trebuchet MS"/>
              </a:rPr>
              <a:t>the risk by Building Component</a:t>
            </a:r>
            <a:br>
              <a:rPr lang="es" sz="1200" b="0" i="0" u="none" strike="noStrike" cap="none">
                <a:solidFill>
                  <a:srgbClr val="708792"/>
                </a:solidFill>
                <a:latin typeface="Trebuchet MS"/>
                <a:ea typeface="Trebuchet MS"/>
                <a:cs typeface="Trebuchet MS"/>
              </a:rPr>
            </a:br>
            <a:endParaRPr sz="1200" b="0" i="0" u="none" strike="noStrike" cap="none">
              <a:solidFill>
                <a:srgbClr val="708792"/>
              </a:solidFill>
              <a:latin typeface="Trebuchet MS"/>
              <a:ea typeface="Trebuchet MS"/>
              <a:cs typeface="Trebuchet MS"/>
            </a:endParaRPr>
          </a:p>
          <a:p>
            <a:pPr marL="285750" marR="0" lvl="0" indent="-270510" algn="l" rtl="0">
              <a:lnSpc>
                <a:spcPct val="100000"/>
              </a:lnSpc>
              <a:spcBef>
                <a:spcPts val="360"/>
              </a:spcBef>
              <a:spcAft>
                <a:spcPts val="0"/>
              </a:spcAft>
              <a:buClr>
                <a:srgbClr val="708792"/>
              </a:buClr>
              <a:buSzPts val="1200"/>
              <a:buFont typeface="Trebuchet MS"/>
              <a:buChar char="•"/>
              <a:defRPr/>
            </a:pPr>
            <a:r>
              <a:rPr lang="es" sz="1200" b="0" i="0" u="none" strike="noStrike" cap="none">
                <a:solidFill>
                  <a:srgbClr val="708792"/>
                </a:solidFill>
                <a:latin typeface="Trebuchet MS"/>
                <a:ea typeface="Trebuchet MS"/>
                <a:cs typeface="Trebuchet MS"/>
              </a:rPr>
              <a:t>the risk concerning specific Exposed Elements</a:t>
            </a:r>
            <a:br>
              <a:rPr lang="es" sz="1200" b="0" i="0" u="none" strike="noStrike" cap="none">
                <a:solidFill>
                  <a:srgbClr val="708792"/>
                </a:solidFill>
                <a:latin typeface="Trebuchet MS"/>
                <a:ea typeface="Trebuchet MS"/>
                <a:cs typeface="Trebuchet MS"/>
              </a:rPr>
            </a:br>
            <a:endParaRPr sz="1200" b="0" i="0" u="none" strike="noStrike" cap="none">
              <a:solidFill>
                <a:srgbClr val="708792"/>
              </a:solidFill>
              <a:latin typeface="Trebuchet MS"/>
              <a:ea typeface="Trebuchet MS"/>
              <a:cs typeface="Trebuchet MS"/>
            </a:endParaRPr>
          </a:p>
        </p:txBody>
      </p:sp>
      <p:pic>
        <p:nvPicPr>
          <p:cNvPr id="805274750" name="Google Shape;755;g3455514c2ac_0_0"/>
          <p:cNvPicPr/>
          <p:nvPr/>
        </p:nvPicPr>
        <p:blipFill rotWithShape="1">
          <a:blip r:embed="rId3">
            <a:alphaModFix/>
          </a:blip>
          <a:srcRect l="0" t="21482" r="0" b="0"/>
          <a:stretch/>
        </p:blipFill>
        <p:spPr bwMode="auto">
          <a:xfrm>
            <a:off x="4801324" y="3805399"/>
            <a:ext cx="3737378" cy="567335"/>
          </a:xfrm>
          <a:prstGeom prst="rect">
            <a:avLst/>
          </a:prstGeom>
          <a:noFill/>
          <a:ln>
            <a:noFill/>
          </a:ln>
        </p:spPr>
      </p:pic>
      <p:sp>
        <p:nvSpPr>
          <p:cNvPr id="103340282" name="Google Shape;756;g3455514c2ac_0_0"/>
          <p:cNvSpPr/>
          <p:nvPr/>
        </p:nvSpPr>
        <p:spPr bwMode="auto">
          <a:xfrm>
            <a:off x="7419753" y="3643005"/>
            <a:ext cx="246721" cy="178754"/>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Trebuchet MS"/>
              <a:ea typeface="Trebuchet MS"/>
              <a:cs typeface="Trebuchet MS"/>
            </a:endParaRPr>
          </a:p>
        </p:txBody>
      </p:sp>
      <p:sp>
        <p:nvSpPr>
          <p:cNvPr id="352682556" name="Google Shape;757;g3455514c2ac_0_0"/>
          <p:cNvSpPr txBox="1"/>
          <p:nvPr/>
        </p:nvSpPr>
        <p:spPr bwMode="auto">
          <a:xfrm>
            <a:off x="5765395" y="3253458"/>
            <a:ext cx="2374800" cy="354600"/>
          </a:xfrm>
          <a:prstGeom prst="rect">
            <a:avLst/>
          </a:prstGeom>
          <a:no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800"/>
              <a:buFont typeface="Arial"/>
              <a:buNone/>
              <a:defRPr/>
            </a:pPr>
            <a:r>
              <a:rPr lang="es" sz="1800" b="1" i="0" u="none" strike="noStrike" cap="none">
                <a:solidFill>
                  <a:srgbClr val="708792"/>
                </a:solidFill>
                <a:latin typeface="Trebuchet MS"/>
                <a:ea typeface="Trebuchet MS"/>
                <a:cs typeface="Trebuchet MS"/>
              </a:rPr>
              <a:t>OVERALL RISK – 0,72</a:t>
            </a:r>
            <a:endParaRPr sz="1800" b="0" i="0" u="none" strike="noStrike" cap="none">
              <a:solidFill>
                <a:srgbClr val="708792"/>
              </a:solidFill>
              <a:latin typeface="Trebuchet MS"/>
              <a:ea typeface="Trebuchet MS"/>
              <a:cs typeface="Trebuchet MS"/>
            </a:endParaRPr>
          </a:p>
        </p:txBody>
      </p:sp>
      <p:pic>
        <p:nvPicPr>
          <p:cNvPr id="258663267" name="Google Shape;758;g3455514c2ac_0_0"/>
          <p:cNvPicPr/>
          <p:nvPr/>
        </p:nvPicPr>
        <p:blipFill rotWithShape="1">
          <a:blip r:embed="rId4">
            <a:alphaModFix/>
          </a:blip>
          <a:srcRect l="13554" t="0" r="69301" b="31426"/>
          <a:stretch/>
        </p:blipFill>
        <p:spPr bwMode="auto">
          <a:xfrm>
            <a:off x="5482675" y="1319925"/>
            <a:ext cx="580624" cy="1852201"/>
          </a:xfrm>
          <a:prstGeom prst="rect">
            <a:avLst/>
          </a:prstGeom>
          <a:noFill/>
          <a:ln>
            <a:noFill/>
          </a:ln>
        </p:spPr>
      </p:pic>
      <p:sp>
        <p:nvSpPr>
          <p:cNvPr id="1673553674" name="Google Shape;759;g3455514c2ac_0_0"/>
          <p:cNvSpPr txBox="1"/>
          <p:nvPr/>
        </p:nvSpPr>
        <p:spPr bwMode="auto">
          <a:xfrm>
            <a:off x="5657277" y="926348"/>
            <a:ext cx="2037000" cy="354600"/>
          </a:xfrm>
          <a:prstGeom prst="rect">
            <a:avLst/>
          </a:prstGeom>
          <a:no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800"/>
              <a:buFont typeface="Arial"/>
              <a:buNone/>
              <a:defRPr/>
            </a:pPr>
            <a:r>
              <a:rPr lang="es" sz="1800" b="1" i="0" u="none" strike="noStrike" cap="none">
                <a:solidFill>
                  <a:srgbClr val="708792"/>
                </a:solidFill>
                <a:latin typeface="Trebuchet MS"/>
                <a:ea typeface="Trebuchet MS"/>
                <a:cs typeface="Trebuchet MS"/>
              </a:rPr>
              <a:t>RISK PER HAZARD</a:t>
            </a:r>
            <a:endParaRPr sz="1800" b="0" i="0" u="none" strike="noStrike" cap="none">
              <a:solidFill>
                <a:srgbClr val="708792"/>
              </a:solidFill>
              <a:latin typeface="Trebuchet MS"/>
              <a:ea typeface="Trebuchet MS"/>
              <a:cs typeface="Trebuchet MS"/>
            </a:endParaRPr>
          </a:p>
        </p:txBody>
      </p:sp>
      <p:sp>
        <p:nvSpPr>
          <p:cNvPr id="1712559812" name="Google Shape;760;g3455514c2ac_0_0"/>
          <p:cNvSpPr txBox="1"/>
          <p:nvPr/>
        </p:nvSpPr>
        <p:spPr bwMode="auto">
          <a:xfrm>
            <a:off x="4943824" y="1240555"/>
            <a:ext cx="1940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lang="es" sz="1200" b="0" i="0" u="none" strike="noStrike" cap="none">
                <a:solidFill>
                  <a:srgbClr val="53656D"/>
                </a:solidFill>
                <a:latin typeface="Trebuchet MS"/>
                <a:ea typeface="Trebuchet MS"/>
                <a:cs typeface="Trebuchet MS"/>
              </a:rPr>
              <a:t>Extreme Temperatures</a:t>
            </a:r>
            <a:endParaRPr sz="1400" b="0" i="0" u="none" strike="noStrike" cap="none">
              <a:solidFill>
                <a:srgbClr val="53656D"/>
              </a:solidFill>
              <a:latin typeface="Trebuchet MS"/>
              <a:ea typeface="Trebuchet MS"/>
              <a:cs typeface="Trebuchet MS"/>
            </a:endParaRPr>
          </a:p>
        </p:txBody>
      </p:sp>
      <p:sp>
        <p:nvSpPr>
          <p:cNvPr id="689911194" name="Google Shape;761;g3455514c2ac_0_0"/>
          <p:cNvSpPr txBox="1"/>
          <p:nvPr/>
        </p:nvSpPr>
        <p:spPr bwMode="auto">
          <a:xfrm>
            <a:off x="5023567" y="2195269"/>
            <a:ext cx="1545599"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lang="es" sz="1200" b="0" i="0" u="none" strike="noStrike" cap="none">
                <a:solidFill>
                  <a:srgbClr val="53656D"/>
                </a:solidFill>
                <a:latin typeface="Trebuchet MS"/>
                <a:ea typeface="Trebuchet MS"/>
                <a:cs typeface="Trebuchet MS"/>
              </a:rPr>
              <a:t>Heavy Precipitation </a:t>
            </a:r>
            <a:endParaRPr sz="1400" b="0" i="0" u="none" strike="noStrike" cap="none">
              <a:solidFill>
                <a:srgbClr val="53656D"/>
              </a:solidFill>
              <a:latin typeface="Trebuchet MS"/>
              <a:ea typeface="Trebuchet MS"/>
              <a:cs typeface="Trebuchet MS"/>
            </a:endParaRPr>
          </a:p>
        </p:txBody>
      </p:sp>
      <p:sp>
        <p:nvSpPr>
          <p:cNvPr id="582824364" name="Google Shape;762;g3455514c2ac_0_0"/>
          <p:cNvSpPr txBox="1"/>
          <p:nvPr/>
        </p:nvSpPr>
        <p:spPr bwMode="auto">
          <a:xfrm>
            <a:off x="7174350" y="1221225"/>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defRPr/>
            </a:pPr>
            <a:r>
              <a:rPr lang="es" sz="1200" b="1" i="0" u="none" strike="noStrike" cap="none">
                <a:solidFill>
                  <a:srgbClr val="53656D"/>
                </a:solidFill>
                <a:latin typeface="Trebuchet MS"/>
                <a:ea typeface="Trebuchet MS"/>
                <a:cs typeface="Trebuchet MS"/>
              </a:rPr>
              <a:t>RISK 0,75 </a:t>
            </a:r>
            <a:endParaRPr sz="1400" b="0" i="0" u="none" strike="noStrike" cap="none">
              <a:solidFill>
                <a:srgbClr val="53656D"/>
              </a:solidFill>
              <a:latin typeface="Trebuchet MS"/>
              <a:ea typeface="Trebuchet MS"/>
              <a:cs typeface="Trebuchet MS"/>
            </a:endParaRPr>
          </a:p>
        </p:txBody>
      </p:sp>
      <p:pic>
        <p:nvPicPr>
          <p:cNvPr id="1211020424" name="Google Shape;763;g3455514c2ac_0_0"/>
          <p:cNvPicPr/>
          <p:nvPr/>
        </p:nvPicPr>
        <p:blipFill rotWithShape="1">
          <a:blip r:embed="rId3">
            <a:alphaModFix/>
          </a:blip>
          <a:srcRect l="0" t="21482" r="0" b="0"/>
          <a:stretch/>
        </p:blipFill>
        <p:spPr bwMode="auto">
          <a:xfrm>
            <a:off x="6253425" y="1625382"/>
            <a:ext cx="2166675" cy="328896"/>
          </a:xfrm>
          <a:prstGeom prst="rect">
            <a:avLst/>
          </a:prstGeom>
          <a:noFill/>
          <a:ln>
            <a:noFill/>
          </a:ln>
        </p:spPr>
      </p:pic>
      <p:pic>
        <p:nvPicPr>
          <p:cNvPr id="1191020953" name="Google Shape;764;g3455514c2ac_0_0"/>
          <p:cNvPicPr/>
          <p:nvPr/>
        </p:nvPicPr>
        <p:blipFill rotWithShape="1">
          <a:blip r:embed="rId3">
            <a:alphaModFix/>
          </a:blip>
          <a:srcRect l="0" t="21482" r="0" b="0"/>
          <a:stretch/>
        </p:blipFill>
        <p:spPr bwMode="auto">
          <a:xfrm>
            <a:off x="6253425" y="2678882"/>
            <a:ext cx="2166675" cy="328896"/>
          </a:xfrm>
          <a:prstGeom prst="rect">
            <a:avLst/>
          </a:prstGeom>
          <a:noFill/>
          <a:ln>
            <a:noFill/>
          </a:ln>
        </p:spPr>
      </p:pic>
      <p:sp>
        <p:nvSpPr>
          <p:cNvPr id="633719575" name="Google Shape;765;g3455514c2ac_0_0"/>
          <p:cNvSpPr txBox="1"/>
          <p:nvPr/>
        </p:nvSpPr>
        <p:spPr bwMode="auto">
          <a:xfrm>
            <a:off x="7174350" y="2223550"/>
            <a:ext cx="10635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defRPr/>
            </a:pPr>
            <a:r>
              <a:rPr lang="es" sz="1200" b="1" i="0" u="none" strike="noStrike" cap="none">
                <a:solidFill>
                  <a:srgbClr val="53656D"/>
                </a:solidFill>
                <a:latin typeface="Trebuchet MS"/>
                <a:ea typeface="Trebuchet MS"/>
                <a:cs typeface="Trebuchet MS"/>
              </a:rPr>
              <a:t>RISK 0,68</a:t>
            </a:r>
            <a:endParaRPr sz="1400" b="0" i="0" u="none" strike="noStrike" cap="none">
              <a:solidFill>
                <a:srgbClr val="53656D"/>
              </a:solidFill>
              <a:latin typeface="Trebuchet MS"/>
              <a:ea typeface="Trebuchet MS"/>
              <a:cs typeface="Trebuchet MS"/>
            </a:endParaRPr>
          </a:p>
        </p:txBody>
      </p:sp>
      <p:sp>
        <p:nvSpPr>
          <p:cNvPr id="119669596" name="Google Shape;766;g3455514c2ac_0_0"/>
          <p:cNvSpPr/>
          <p:nvPr/>
        </p:nvSpPr>
        <p:spPr bwMode="auto">
          <a:xfrm>
            <a:off x="7666475" y="1527111"/>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Trebuchet MS"/>
              <a:ea typeface="Trebuchet MS"/>
              <a:cs typeface="Trebuchet MS"/>
            </a:endParaRPr>
          </a:p>
        </p:txBody>
      </p:sp>
      <p:sp>
        <p:nvSpPr>
          <p:cNvPr id="742925574" name="Google Shape;767;g3455514c2ac_0_0"/>
          <p:cNvSpPr/>
          <p:nvPr/>
        </p:nvSpPr>
        <p:spPr bwMode="auto">
          <a:xfrm>
            <a:off x="7598662" y="2580615"/>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Trebuchet MS"/>
              <a:ea typeface="Trebuchet MS"/>
              <a:cs typeface="Trebuchet MS"/>
            </a:endParaRPr>
          </a:p>
        </p:txBody>
      </p:sp>
      <p:sp>
        <p:nvSpPr>
          <p:cNvPr id="1281818575"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1242480" name="Google Shape;520;p47"/>
          <p:cNvSpPr/>
          <p:nvPr/>
        </p:nvSpPr>
        <p:spPr bwMode="auto">
          <a:xfrm>
            <a:off x="4730277" y="1738968"/>
            <a:ext cx="3891000" cy="3068980"/>
          </a:xfrm>
          <a:prstGeom prst="rect">
            <a:avLst/>
          </a:prstGeom>
          <a:noFill/>
          <a:ln w="381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defRPr/>
            </a:pPr>
            <a:endParaRPr sz="1150">
              <a:solidFill>
                <a:srgbClr val="FFFFFF"/>
              </a:solidFill>
              <a:latin typeface="Trebuchet MS"/>
              <a:ea typeface="Trebuchet MS"/>
              <a:cs typeface="Trebuchet MS"/>
            </a:endParaRPr>
          </a:p>
        </p:txBody>
      </p:sp>
      <p:sp>
        <p:nvSpPr>
          <p:cNvPr id="1680470640" name="Google Shape;521;p47"/>
          <p:cNvSpPr/>
          <p:nvPr/>
        </p:nvSpPr>
        <p:spPr bwMode="auto">
          <a:xfrm>
            <a:off x="4730275" y="376375"/>
            <a:ext cx="3891000" cy="1362600"/>
          </a:xfrm>
          <a:prstGeom prst="rect">
            <a:avLst/>
          </a:prstGeom>
          <a:noFill/>
          <a:ln w="381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defRPr/>
            </a:pPr>
            <a:endParaRPr sz="1150">
              <a:solidFill>
                <a:srgbClr val="FFFFFF"/>
              </a:solidFill>
              <a:latin typeface="Trebuchet MS"/>
              <a:ea typeface="Trebuchet MS"/>
              <a:cs typeface="Trebuchet MS"/>
            </a:endParaRPr>
          </a:p>
        </p:txBody>
      </p:sp>
      <p:sp>
        <p:nvSpPr>
          <p:cNvPr id="1835575115" name="Google Shape;522;p47"/>
          <p:cNvSpPr/>
          <p:nvPr/>
        </p:nvSpPr>
        <p:spPr bwMode="auto">
          <a:xfrm>
            <a:off x="0" y="0"/>
            <a:ext cx="1524900" cy="51435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defRPr/>
            </a:pPr>
            <a:endParaRPr sz="1150">
              <a:solidFill>
                <a:srgbClr val="FFFFFF"/>
              </a:solidFill>
              <a:latin typeface="Trebuchet MS"/>
              <a:ea typeface="Trebuchet MS"/>
              <a:cs typeface="Trebuchet MS"/>
            </a:endParaRPr>
          </a:p>
        </p:txBody>
      </p:sp>
      <p:sp>
        <p:nvSpPr>
          <p:cNvPr id="1915791798" name="Google Shape;523;p47"/>
          <p:cNvSpPr/>
          <p:nvPr/>
        </p:nvSpPr>
        <p:spPr bwMode="auto">
          <a:xfrm>
            <a:off x="1" y="948448"/>
            <a:ext cx="1233000" cy="38595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defRPr/>
            </a:pPr>
            <a:r>
              <a:rPr lang="es" sz="1150">
                <a:solidFill>
                  <a:srgbClr val="FFFFFF"/>
                </a:solidFill>
                <a:latin typeface="Trebuchet MS"/>
                <a:ea typeface="Trebuchet MS"/>
                <a:cs typeface="Trebuchet MS"/>
              </a:rPr>
              <a:t>CCC</a:t>
            </a:r>
            <a:endParaRPr/>
          </a:p>
        </p:txBody>
      </p:sp>
      <p:sp>
        <p:nvSpPr>
          <p:cNvPr id="1971682605" name="Google Shape;524;p47"/>
          <p:cNvSpPr txBox="1"/>
          <p:nvPr/>
        </p:nvSpPr>
        <p:spPr bwMode="auto">
          <a:xfrm>
            <a:off x="103128" y="296401"/>
            <a:ext cx="4468800" cy="514500"/>
          </a:xfrm>
          <a:prstGeom prst="rect">
            <a:avLst/>
          </a:prstGeom>
          <a:noFill/>
          <a:ln>
            <a:noFill/>
          </a:ln>
        </p:spPr>
        <p:txBody>
          <a:bodyPr spcFirstLastPara="1" wrap="square" lIns="91425" tIns="45700" rIns="91425" bIns="45700" anchor="ctr" anchorCtr="0">
            <a:noAutofit/>
          </a:bodyPr>
          <a:lstStyle/>
          <a:p>
            <a:pPr marL="216000" lvl="0" indent="0" algn="l" rtl="0">
              <a:spcBef>
                <a:spcPts val="0"/>
              </a:spcBef>
              <a:spcAft>
                <a:spcPts val="0"/>
              </a:spcAft>
              <a:buNone/>
              <a:defRPr/>
            </a:pPr>
            <a:r>
              <a:rPr lang="es" sz="2500" b="1">
                <a:solidFill>
                  <a:srgbClr val="18BAA8"/>
                </a:solidFill>
                <a:latin typeface="Trebuchet MS"/>
                <a:ea typeface="Trebuchet MS"/>
                <a:cs typeface="Trebuchet MS"/>
              </a:rPr>
              <a:t>RISK ASSESSMENT RESULTS</a:t>
            </a:r>
            <a:endParaRPr sz="2800" b="1">
              <a:solidFill>
                <a:srgbClr val="18BAA8"/>
              </a:solidFill>
              <a:latin typeface="Trebuchet MS"/>
              <a:ea typeface="Trebuchet MS"/>
              <a:cs typeface="Trebuchet MS"/>
            </a:endParaRPr>
          </a:p>
        </p:txBody>
      </p:sp>
      <p:sp>
        <p:nvSpPr>
          <p:cNvPr id="2028241854" name="Google Shape;525;p47"/>
          <p:cNvSpPr txBox="1"/>
          <p:nvPr/>
        </p:nvSpPr>
        <p:spPr bwMode="auto">
          <a:xfrm>
            <a:off x="431900" y="1080200"/>
            <a:ext cx="3371400" cy="2437500"/>
          </a:xfrm>
          <a:prstGeom prst="rect">
            <a:avLst/>
          </a:pr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defRPr/>
            </a:pPr>
            <a:r>
              <a:rPr lang="es" sz="1200">
                <a:solidFill>
                  <a:srgbClr val="708792"/>
                </a:solidFill>
                <a:latin typeface="Trebuchet MS"/>
                <a:ea typeface="Trebuchet MS"/>
                <a:cs typeface="Trebuchet MS"/>
              </a:rPr>
              <a:t>The application of the assessment system produces scores (0,1) that represent:</a:t>
            </a:r>
            <a:endParaRPr sz="1200">
              <a:solidFill>
                <a:srgbClr val="708792"/>
              </a:solidFill>
              <a:latin typeface="Trebuchet MS"/>
              <a:ea typeface="Trebuchet MS"/>
              <a:cs typeface="Trebuchet MS"/>
            </a:endParaRPr>
          </a:p>
          <a:p>
            <a:pPr marL="0" lvl="0" indent="0" algn="l" rtl="0">
              <a:spcBef>
                <a:spcPts val="360"/>
              </a:spcBef>
              <a:spcAft>
                <a:spcPts val="0"/>
              </a:spcAft>
              <a:buNone/>
              <a:defRPr/>
            </a:pPr>
            <a:endParaRPr sz="1200">
              <a:solidFill>
                <a:srgbClr val="708792"/>
              </a:solidFill>
              <a:latin typeface="Trebuchet MS"/>
              <a:ea typeface="Trebuchet MS"/>
              <a:cs typeface="Trebuchet MS"/>
            </a:endParaRPr>
          </a:p>
          <a:p>
            <a:pPr marL="285750" lvl="0" indent="-270510" algn="l" rtl="0">
              <a:spcBef>
                <a:spcPts val="360"/>
              </a:spcBef>
              <a:spcAft>
                <a:spcPts val="0"/>
              </a:spcAft>
              <a:buClr>
                <a:srgbClr val="708792"/>
              </a:buClr>
              <a:buSzPts val="1200"/>
              <a:buFont typeface="Trebuchet MS"/>
              <a:buChar char="•"/>
              <a:defRPr/>
            </a:pPr>
            <a:r>
              <a:rPr lang="es" sz="1200">
                <a:solidFill>
                  <a:srgbClr val="708792"/>
                </a:solidFill>
                <a:latin typeface="Trebuchet MS"/>
                <a:ea typeface="Trebuchet MS"/>
                <a:cs typeface="Trebuchet MS"/>
              </a:rPr>
              <a:t>the overall risk level of the building</a:t>
            </a:r>
            <a:br>
              <a:rPr lang="es" sz="1200">
                <a:solidFill>
                  <a:srgbClr val="708792"/>
                </a:solidFill>
                <a:latin typeface="Trebuchet MS"/>
                <a:ea typeface="Trebuchet MS"/>
                <a:cs typeface="Trebuchet MS"/>
              </a:rPr>
            </a:br>
            <a:endParaRPr sz="1200">
              <a:solidFill>
                <a:srgbClr val="708792"/>
              </a:solidFill>
              <a:latin typeface="Trebuchet MS"/>
              <a:ea typeface="Trebuchet MS"/>
              <a:cs typeface="Trebuchet MS"/>
            </a:endParaRPr>
          </a:p>
          <a:p>
            <a:pPr marL="285750" lvl="0" indent="-270510" algn="l" rtl="0">
              <a:spcBef>
                <a:spcPts val="360"/>
              </a:spcBef>
              <a:spcAft>
                <a:spcPts val="0"/>
              </a:spcAft>
              <a:buClr>
                <a:srgbClr val="708792"/>
              </a:buClr>
              <a:buSzPts val="1200"/>
              <a:buFont typeface="Trebuchet MS"/>
              <a:buChar char="•"/>
              <a:defRPr/>
            </a:pPr>
            <a:r>
              <a:rPr lang="es" sz="1200">
                <a:solidFill>
                  <a:srgbClr val="708792"/>
                </a:solidFill>
                <a:latin typeface="Trebuchet MS"/>
                <a:ea typeface="Trebuchet MS"/>
                <a:cs typeface="Trebuchet MS"/>
              </a:rPr>
              <a:t>the risk associated with each individual hazard</a:t>
            </a:r>
            <a:br>
              <a:rPr lang="es" sz="1200">
                <a:solidFill>
                  <a:srgbClr val="708792"/>
                </a:solidFill>
                <a:latin typeface="Trebuchet MS"/>
                <a:ea typeface="Trebuchet MS"/>
                <a:cs typeface="Trebuchet MS"/>
              </a:rPr>
            </a:br>
            <a:endParaRPr sz="1200">
              <a:solidFill>
                <a:srgbClr val="708792"/>
              </a:solidFill>
              <a:latin typeface="Trebuchet MS"/>
              <a:ea typeface="Trebuchet MS"/>
              <a:cs typeface="Trebuchet MS"/>
            </a:endParaRPr>
          </a:p>
          <a:p>
            <a:pPr marL="285750" lvl="0" indent="-270510" algn="l" rtl="0">
              <a:spcBef>
                <a:spcPts val="360"/>
              </a:spcBef>
              <a:spcAft>
                <a:spcPts val="0"/>
              </a:spcAft>
              <a:buClr>
                <a:srgbClr val="708792"/>
              </a:buClr>
              <a:buSzPts val="1200"/>
              <a:buFont typeface="Trebuchet MS"/>
              <a:buChar char="•"/>
              <a:defRPr/>
            </a:pPr>
            <a:r>
              <a:rPr lang="es" sz="1200">
                <a:solidFill>
                  <a:srgbClr val="708792"/>
                </a:solidFill>
                <a:latin typeface="Trebuchet MS"/>
                <a:ea typeface="Trebuchet MS"/>
                <a:cs typeface="Trebuchet MS"/>
              </a:rPr>
              <a:t>the risk by Building Element</a:t>
            </a:r>
            <a:br>
              <a:rPr lang="es" sz="1200">
                <a:solidFill>
                  <a:srgbClr val="708792"/>
                </a:solidFill>
                <a:latin typeface="Trebuchet MS"/>
                <a:ea typeface="Trebuchet MS"/>
                <a:cs typeface="Trebuchet MS"/>
              </a:rPr>
            </a:br>
            <a:endParaRPr sz="1200">
              <a:solidFill>
                <a:srgbClr val="708792"/>
              </a:solidFill>
              <a:latin typeface="Trebuchet MS"/>
              <a:ea typeface="Trebuchet MS"/>
              <a:cs typeface="Trebuchet MS"/>
            </a:endParaRPr>
          </a:p>
          <a:p>
            <a:pPr marL="285750" lvl="0" indent="-270510" algn="l" rtl="0">
              <a:spcBef>
                <a:spcPts val="360"/>
              </a:spcBef>
              <a:spcAft>
                <a:spcPts val="0"/>
              </a:spcAft>
              <a:buClr>
                <a:srgbClr val="708792"/>
              </a:buClr>
              <a:buSzPts val="1200"/>
              <a:buFont typeface="Trebuchet MS"/>
              <a:buChar char="•"/>
              <a:defRPr/>
            </a:pPr>
            <a:r>
              <a:rPr lang="es" sz="1200">
                <a:solidFill>
                  <a:srgbClr val="708792"/>
                </a:solidFill>
                <a:latin typeface="Trebuchet MS"/>
                <a:ea typeface="Trebuchet MS"/>
                <a:cs typeface="Trebuchet MS"/>
              </a:rPr>
              <a:t>the risk concerning specific exposed elements</a:t>
            </a:r>
            <a:br>
              <a:rPr lang="es" sz="1200">
                <a:solidFill>
                  <a:srgbClr val="708792"/>
                </a:solidFill>
                <a:latin typeface="Trebuchet MS"/>
                <a:ea typeface="Trebuchet MS"/>
                <a:cs typeface="Trebuchet MS"/>
              </a:rPr>
            </a:br>
            <a:endParaRPr sz="1200">
              <a:solidFill>
                <a:srgbClr val="708792"/>
              </a:solidFill>
              <a:latin typeface="Trebuchet MS"/>
              <a:ea typeface="Trebuchet MS"/>
              <a:cs typeface="Trebuchet MS"/>
            </a:endParaRPr>
          </a:p>
        </p:txBody>
      </p:sp>
      <p:pic>
        <p:nvPicPr>
          <p:cNvPr id="1262788972" name="Google Shape;526;p47"/>
          <p:cNvPicPr/>
          <p:nvPr/>
        </p:nvPicPr>
        <p:blipFill rotWithShape="1">
          <a:blip r:embed="rId3">
            <a:alphaModFix/>
          </a:blip>
          <a:srcRect l="0" t="21482" r="0" b="0"/>
          <a:stretch/>
        </p:blipFill>
        <p:spPr bwMode="auto">
          <a:xfrm>
            <a:off x="4791424" y="928324"/>
            <a:ext cx="3737378" cy="567335"/>
          </a:xfrm>
          <a:prstGeom prst="rect">
            <a:avLst/>
          </a:prstGeom>
          <a:noFill/>
          <a:ln>
            <a:noFill/>
          </a:ln>
        </p:spPr>
      </p:pic>
      <p:sp>
        <p:nvSpPr>
          <p:cNvPr id="1134020002" name="Google Shape;527;p47"/>
          <p:cNvSpPr/>
          <p:nvPr/>
        </p:nvSpPr>
        <p:spPr bwMode="auto">
          <a:xfrm>
            <a:off x="7573508" y="769694"/>
            <a:ext cx="246721" cy="178754"/>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defRPr/>
            </a:pPr>
            <a:endParaRPr sz="1800">
              <a:solidFill>
                <a:srgbClr val="FFFFFF"/>
              </a:solidFill>
              <a:latin typeface="Trebuchet MS"/>
              <a:ea typeface="Trebuchet MS"/>
              <a:cs typeface="Trebuchet MS"/>
            </a:endParaRPr>
          </a:p>
        </p:txBody>
      </p:sp>
      <p:sp>
        <p:nvSpPr>
          <p:cNvPr id="1991561694" name="Google Shape;528;p47"/>
          <p:cNvSpPr txBox="1"/>
          <p:nvPr/>
        </p:nvSpPr>
        <p:spPr bwMode="auto">
          <a:xfrm>
            <a:off x="5755495" y="376383"/>
            <a:ext cx="2374800" cy="354600"/>
          </a:xfrm>
          <a:prstGeom prst="rect">
            <a:avLst/>
          </a:prstGeom>
          <a:noFill/>
          <a:ln>
            <a:noFill/>
          </a:ln>
        </p:spPr>
        <p:txBody>
          <a:bodyPr spcFirstLastPara="1" wrap="square" lIns="76775" tIns="38375" rIns="76775" bIns="38375" anchor="t" anchorCtr="0">
            <a:spAutoFit/>
          </a:bodyPr>
          <a:lstStyle/>
          <a:p>
            <a:pPr marL="0" marR="0" lvl="0" indent="0" algn="l" rtl="0">
              <a:spcBef>
                <a:spcPts val="0"/>
              </a:spcBef>
              <a:spcAft>
                <a:spcPts val="0"/>
              </a:spcAft>
              <a:buNone/>
              <a:defRPr/>
            </a:pPr>
            <a:r>
              <a:rPr lang="es" sz="1800" b="1">
                <a:solidFill>
                  <a:srgbClr val="708792"/>
                </a:solidFill>
                <a:latin typeface="Trebuchet MS"/>
                <a:ea typeface="Trebuchet MS"/>
                <a:cs typeface="Trebuchet MS"/>
              </a:rPr>
              <a:t>OVERALL RISK – 0,72</a:t>
            </a:r>
            <a:endParaRPr sz="1800">
              <a:solidFill>
                <a:srgbClr val="708792"/>
              </a:solidFill>
              <a:latin typeface="Trebuchet MS"/>
              <a:ea typeface="Trebuchet MS"/>
              <a:cs typeface="Trebuchet MS"/>
            </a:endParaRPr>
          </a:p>
        </p:txBody>
      </p:sp>
      <p:pic>
        <p:nvPicPr>
          <p:cNvPr id="1954301198" name="Google Shape;529;p47"/>
          <p:cNvPicPr/>
          <p:nvPr/>
        </p:nvPicPr>
        <p:blipFill rotWithShape="1">
          <a:blip r:embed="rId4">
            <a:alphaModFix/>
          </a:blip>
          <a:srcRect l="13554" t="7287" r="69302" b="31426"/>
          <a:stretch/>
        </p:blipFill>
        <p:spPr bwMode="auto">
          <a:xfrm>
            <a:off x="5345113" y="2996975"/>
            <a:ext cx="580624" cy="1655375"/>
          </a:xfrm>
          <a:prstGeom prst="rect">
            <a:avLst/>
          </a:prstGeom>
          <a:noFill/>
          <a:ln>
            <a:noFill/>
          </a:ln>
        </p:spPr>
      </p:pic>
      <p:sp>
        <p:nvSpPr>
          <p:cNvPr id="1975933069" name="Google Shape;530;p47"/>
          <p:cNvSpPr txBox="1"/>
          <p:nvPr/>
        </p:nvSpPr>
        <p:spPr bwMode="auto">
          <a:xfrm>
            <a:off x="5657277" y="1840748"/>
            <a:ext cx="2037000" cy="354600"/>
          </a:xfrm>
          <a:prstGeom prst="rect">
            <a:avLst/>
          </a:prstGeom>
          <a:noFill/>
          <a:ln>
            <a:noFill/>
          </a:ln>
        </p:spPr>
        <p:txBody>
          <a:bodyPr spcFirstLastPara="1" wrap="square" lIns="76775" tIns="38375" rIns="76775" bIns="38375" anchor="t" anchorCtr="0">
            <a:spAutoFit/>
          </a:bodyPr>
          <a:lstStyle/>
          <a:p>
            <a:pPr marL="0" marR="0" lvl="0" indent="0" algn="l" rtl="0">
              <a:spcBef>
                <a:spcPts val="0"/>
              </a:spcBef>
              <a:spcAft>
                <a:spcPts val="0"/>
              </a:spcAft>
              <a:buNone/>
              <a:defRPr/>
            </a:pPr>
            <a:r>
              <a:rPr lang="es" sz="1800" b="1">
                <a:solidFill>
                  <a:srgbClr val="708792"/>
                </a:solidFill>
                <a:latin typeface="Trebuchet MS"/>
                <a:ea typeface="Trebuchet MS"/>
                <a:cs typeface="Trebuchet MS"/>
              </a:rPr>
              <a:t>RISK PER HAZARD</a:t>
            </a:r>
            <a:endParaRPr sz="1800">
              <a:solidFill>
                <a:srgbClr val="708792"/>
              </a:solidFill>
              <a:latin typeface="Trebuchet MS"/>
              <a:ea typeface="Trebuchet MS"/>
              <a:cs typeface="Trebuchet MS"/>
            </a:endParaRPr>
          </a:p>
        </p:txBody>
      </p:sp>
      <p:sp>
        <p:nvSpPr>
          <p:cNvPr id="416765618" name="Google Shape;531;p47"/>
          <p:cNvSpPr txBox="1"/>
          <p:nvPr/>
        </p:nvSpPr>
        <p:spPr bwMode="auto">
          <a:xfrm>
            <a:off x="4943824" y="2612154"/>
            <a:ext cx="1712099" cy="446831"/>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spcBef>
                <a:spcPts val="0"/>
              </a:spcBef>
              <a:spcAft>
                <a:spcPts val="0"/>
              </a:spcAft>
              <a:buNone/>
              <a:defRPr/>
            </a:pPr>
            <a:r>
              <a:rPr lang="es" sz="1200">
                <a:solidFill>
                  <a:srgbClr val="53656D"/>
                </a:solidFill>
                <a:latin typeface="Trebuchet MS"/>
                <a:ea typeface="Trebuchet MS"/>
                <a:cs typeface="Trebuchet MS"/>
              </a:rPr>
              <a:t>Extreme Temperatures</a:t>
            </a:r>
            <a:endParaRPr/>
          </a:p>
        </p:txBody>
      </p:sp>
      <p:sp>
        <p:nvSpPr>
          <p:cNvPr id="2050321954" name="Google Shape;532;p47"/>
          <p:cNvSpPr txBox="1"/>
          <p:nvPr/>
        </p:nvSpPr>
        <p:spPr bwMode="auto">
          <a:xfrm>
            <a:off x="5023567" y="3566869"/>
            <a:ext cx="1545599" cy="446831"/>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spcBef>
                <a:spcPts val="0"/>
              </a:spcBef>
              <a:spcAft>
                <a:spcPts val="0"/>
              </a:spcAft>
              <a:buNone/>
              <a:defRPr/>
            </a:pPr>
            <a:r>
              <a:rPr lang="es" sz="1200">
                <a:solidFill>
                  <a:srgbClr val="53656D"/>
                </a:solidFill>
                <a:latin typeface="Trebuchet MS"/>
                <a:ea typeface="Trebuchet MS"/>
                <a:cs typeface="Trebuchet MS"/>
              </a:rPr>
              <a:t>Heavy Precipitation</a:t>
            </a:r>
            <a:endParaRPr/>
          </a:p>
          <a:p>
            <a:pPr marL="0" marR="0" lvl="0" indent="0" algn="l" rtl="0">
              <a:spcBef>
                <a:spcPts val="0"/>
              </a:spcBef>
              <a:spcAft>
                <a:spcPts val="0"/>
              </a:spcAft>
              <a:buNone/>
              <a:defRPr/>
            </a:pPr>
            <a:r>
              <a:rPr lang="es" sz="1200">
                <a:solidFill>
                  <a:srgbClr val="53656D"/>
                </a:solidFill>
                <a:latin typeface="Trebuchet MS"/>
                <a:ea typeface="Trebuchet MS"/>
                <a:cs typeface="Trebuchet MS"/>
              </a:rPr>
              <a:t> </a:t>
            </a:r>
            <a:endParaRPr>
              <a:solidFill>
                <a:srgbClr val="53656D"/>
              </a:solidFill>
              <a:latin typeface="Trebuchet MS"/>
              <a:ea typeface="Trebuchet MS"/>
              <a:cs typeface="Trebuchet MS"/>
            </a:endParaRPr>
          </a:p>
        </p:txBody>
      </p:sp>
      <p:sp>
        <p:nvSpPr>
          <p:cNvPr id="333847295" name="Google Shape;533;p47"/>
          <p:cNvSpPr txBox="1"/>
          <p:nvPr/>
        </p:nvSpPr>
        <p:spPr bwMode="auto">
          <a:xfrm>
            <a:off x="7174350" y="2592824"/>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spcBef>
                <a:spcPts val="0"/>
              </a:spcBef>
              <a:spcAft>
                <a:spcPts val="0"/>
              </a:spcAft>
              <a:buNone/>
              <a:defRPr/>
            </a:pPr>
            <a:r>
              <a:rPr lang="es" sz="1200" b="1">
                <a:solidFill>
                  <a:srgbClr val="53656D"/>
                </a:solidFill>
                <a:latin typeface="Trebuchet MS"/>
                <a:ea typeface="Trebuchet MS"/>
                <a:cs typeface="Trebuchet MS"/>
              </a:rPr>
              <a:t>RISK 0,75 </a:t>
            </a:r>
            <a:endParaRPr>
              <a:solidFill>
                <a:srgbClr val="53656D"/>
              </a:solidFill>
              <a:latin typeface="Trebuchet MS"/>
              <a:ea typeface="Trebuchet MS"/>
              <a:cs typeface="Trebuchet MS"/>
            </a:endParaRPr>
          </a:p>
        </p:txBody>
      </p:sp>
      <p:pic>
        <p:nvPicPr>
          <p:cNvPr id="279717266" name="Google Shape;534;p47"/>
          <p:cNvPicPr/>
          <p:nvPr/>
        </p:nvPicPr>
        <p:blipFill rotWithShape="1">
          <a:blip r:embed="rId3">
            <a:alphaModFix/>
          </a:blip>
          <a:srcRect l="0" t="21482" r="0" b="0"/>
          <a:stretch/>
        </p:blipFill>
        <p:spPr bwMode="auto">
          <a:xfrm>
            <a:off x="6253425" y="2996982"/>
            <a:ext cx="2166675" cy="328896"/>
          </a:xfrm>
          <a:prstGeom prst="rect">
            <a:avLst/>
          </a:prstGeom>
          <a:noFill/>
          <a:ln>
            <a:noFill/>
          </a:ln>
        </p:spPr>
      </p:pic>
      <p:pic>
        <p:nvPicPr>
          <p:cNvPr id="1855475268" name="Google Shape;535;p47"/>
          <p:cNvPicPr/>
          <p:nvPr/>
        </p:nvPicPr>
        <p:blipFill rotWithShape="1">
          <a:blip r:embed="rId3">
            <a:alphaModFix/>
          </a:blip>
          <a:srcRect l="0" t="21482" r="0" b="0"/>
          <a:stretch/>
        </p:blipFill>
        <p:spPr bwMode="auto">
          <a:xfrm>
            <a:off x="6253425" y="4050482"/>
            <a:ext cx="2166675" cy="328896"/>
          </a:xfrm>
          <a:prstGeom prst="rect">
            <a:avLst/>
          </a:prstGeom>
          <a:noFill/>
          <a:ln>
            <a:noFill/>
          </a:ln>
        </p:spPr>
      </p:pic>
      <p:sp>
        <p:nvSpPr>
          <p:cNvPr id="1080734631" name="Google Shape;536;p47"/>
          <p:cNvSpPr txBox="1"/>
          <p:nvPr/>
        </p:nvSpPr>
        <p:spPr bwMode="auto">
          <a:xfrm>
            <a:off x="7174350" y="3595150"/>
            <a:ext cx="10635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spcBef>
                <a:spcPts val="0"/>
              </a:spcBef>
              <a:spcAft>
                <a:spcPts val="0"/>
              </a:spcAft>
              <a:buNone/>
              <a:defRPr/>
            </a:pPr>
            <a:r>
              <a:rPr lang="es" sz="1200" b="1">
                <a:solidFill>
                  <a:srgbClr val="53656D"/>
                </a:solidFill>
                <a:latin typeface="Trebuchet MS"/>
                <a:ea typeface="Trebuchet MS"/>
                <a:cs typeface="Trebuchet MS"/>
              </a:rPr>
              <a:t>RISK 0,68</a:t>
            </a:r>
            <a:endParaRPr>
              <a:solidFill>
                <a:srgbClr val="53656D"/>
              </a:solidFill>
              <a:latin typeface="Trebuchet MS"/>
              <a:ea typeface="Trebuchet MS"/>
              <a:cs typeface="Trebuchet MS"/>
            </a:endParaRPr>
          </a:p>
        </p:txBody>
      </p:sp>
      <p:sp>
        <p:nvSpPr>
          <p:cNvPr id="1240585162" name="Google Shape;537;p47"/>
          <p:cNvSpPr/>
          <p:nvPr/>
        </p:nvSpPr>
        <p:spPr bwMode="auto">
          <a:xfrm>
            <a:off x="7660481" y="28987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defRPr/>
            </a:pPr>
            <a:endParaRPr sz="1800">
              <a:solidFill>
                <a:srgbClr val="FFFFFF"/>
              </a:solidFill>
              <a:latin typeface="Trebuchet MS"/>
              <a:ea typeface="Trebuchet MS"/>
              <a:cs typeface="Trebuchet MS"/>
            </a:endParaRPr>
          </a:p>
        </p:txBody>
      </p:sp>
      <p:sp>
        <p:nvSpPr>
          <p:cNvPr id="119542134" name="Google Shape;538;p47"/>
          <p:cNvSpPr/>
          <p:nvPr/>
        </p:nvSpPr>
        <p:spPr bwMode="auto">
          <a:xfrm>
            <a:off x="7558652" y="3930644"/>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defRPr/>
            </a:pPr>
            <a:endParaRPr sz="1800">
              <a:solidFill>
                <a:srgbClr val="FFFFFF"/>
              </a:solidFill>
              <a:latin typeface="Trebuchet MS"/>
              <a:ea typeface="Trebuchet MS"/>
              <a:cs typeface="Trebuchet MS"/>
            </a:endParaRPr>
          </a:p>
        </p:txBody>
      </p:sp>
      <p:sp>
        <p:nvSpPr>
          <p:cNvPr id="1676598442"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89194843" name="Google Shape;135;p2"/>
          <p:cNvSpPr txBox="1"/>
          <p:nvPr/>
        </p:nvSpPr>
        <p:spPr bwMode="auto">
          <a:xfrm>
            <a:off x="490895" y="231882"/>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l">
              <a:lnSpc>
                <a:spcPct val="100000"/>
              </a:lnSpc>
              <a:buClr>
                <a:srgbClr val="48BAA2"/>
              </a:buClr>
              <a:buSzPts val="4000"/>
              <a:defRPr/>
            </a:pPr>
            <a:r>
              <a:rPr lang="en-GB">
                <a:solidFill>
                  <a:schemeClr val="accent4"/>
                </a:solidFill>
              </a:rPr>
              <a:t>Cross Scale Assessment</a:t>
            </a:r>
            <a:endParaRPr/>
          </a:p>
        </p:txBody>
      </p:sp>
      <p:sp>
        <p:nvSpPr>
          <p:cNvPr id="2045661002" name="Marcador de texto 2"/>
          <p:cNvSpPr txBox="1"/>
          <p:nvPr/>
        </p:nvSpPr>
        <p:spPr bwMode="auto">
          <a:xfrm>
            <a:off x="533284" y="1799624"/>
            <a:ext cx="3751504" cy="143524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342900" algn="l" rtl="0">
              <a:lnSpc>
                <a:spcPct val="90000"/>
              </a:lnSpc>
              <a:spcBef>
                <a:spcPts val="750"/>
              </a:spcBef>
              <a:spcAft>
                <a:spcPts val="0"/>
              </a:spcAft>
              <a:buClr>
                <a:srgbClr val="144194"/>
              </a:buClr>
              <a:buSzPts val="1800"/>
              <a:buFont typeface="Noto Sans Symbols"/>
              <a:buChar char="•"/>
              <a:defRPr sz="2400" b="0" i="0" u="none" strike="noStrike" cap="none">
                <a:solidFill>
                  <a:schemeClr val="lt2"/>
                </a:solidFill>
                <a:latin typeface="Trebuchet MS"/>
                <a:ea typeface="Trebuchet MS"/>
                <a:cs typeface="Trebuchet MS"/>
              </a:defRPr>
            </a:lvl1pPr>
            <a:lvl2pPr marL="914400" marR="0" lvl="1" indent="-342900" algn="l" rtl="0">
              <a:lnSpc>
                <a:spcPct val="90000"/>
              </a:lnSpc>
              <a:spcBef>
                <a:spcPts val="375"/>
              </a:spcBef>
              <a:spcAft>
                <a:spcPts val="0"/>
              </a:spcAft>
              <a:buClr>
                <a:srgbClr val="144194"/>
              </a:buClr>
              <a:buSzPts val="18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defRPr>
            </a:lvl3pPr>
            <a:lvl4pPr marL="1828800" marR="0" lvl="3"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defRPr>
            </a:lvl4pPr>
            <a:lvl5pPr marL="2286000" marR="0" lvl="4"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defRPr>
            </a:lvl5pPr>
            <a:lvl6pPr marL="2743200" marR="0" lvl="5"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114300" indent="0" algn="just">
              <a:buFont typeface="Noto Sans Symbols"/>
              <a:buNone/>
              <a:defRPr/>
            </a:pPr>
            <a:r>
              <a:rPr lang="en-GB" sz="1200">
                <a:solidFill>
                  <a:schemeClr val="tx2"/>
                </a:solidFill>
              </a:rPr>
              <a:t>Urban Sectors are harmonised between </a:t>
            </a:r>
            <a:r>
              <a:rPr lang="en-GB" sz="1200">
                <a:solidFill>
                  <a:schemeClr val="tx2"/>
                </a:solidFill>
              </a:rPr>
              <a:t>RNTool</a:t>
            </a:r>
            <a:r>
              <a:rPr lang="en-GB" sz="1200">
                <a:solidFill>
                  <a:schemeClr val="tx2"/>
                </a:solidFill>
              </a:rPr>
              <a:t> and </a:t>
            </a:r>
            <a:r>
              <a:rPr lang="en-GB" sz="1200">
                <a:solidFill>
                  <a:schemeClr val="tx2"/>
                </a:solidFill>
              </a:rPr>
              <a:t>RBTool</a:t>
            </a:r>
            <a:r>
              <a:rPr lang="en-GB" sz="1200">
                <a:solidFill>
                  <a:schemeClr val="tx2"/>
                </a:solidFill>
              </a:rPr>
              <a:t>, enabling consistent data use and coordinated planning across scales. This ensures that building-level measures contribute to urban resilience goals and that neighbourhood strategies are informed by building vulnerabilities.</a:t>
            </a:r>
            <a:endParaRPr/>
          </a:p>
          <a:p>
            <a:pPr marL="114300" indent="0" algn="just">
              <a:buFont typeface="Noto Sans Symbols"/>
              <a:buNone/>
              <a:defRPr/>
            </a:pPr>
            <a:endParaRPr lang="en-GB" sz="1600">
              <a:solidFill>
                <a:schemeClr val="tx2"/>
              </a:solidFill>
            </a:endParaRPr>
          </a:p>
        </p:txBody>
      </p:sp>
      <p:graphicFrame>
        <p:nvGraphicFramePr>
          <p:cNvPr id="2138276291" name="Google Shape;365;p32"/>
          <p:cNvGraphicFramePr>
            <a:graphicFrameLocks xmlns:a="http://schemas.openxmlformats.org/drawingml/2006/main"/>
          </p:cNvGraphicFramePr>
          <p:nvPr/>
        </p:nvGraphicFramePr>
        <p:xfrm rot="0">
          <a:off x="5222551" y="906882"/>
          <a:ext cx="2753044" cy="3775315"/>
        </p:xfrm>
        <a:graphic>
          <a:graphicData uri="http://schemas.openxmlformats.org/drawingml/2006/table">
            <a:tbl>
              <a:tblPr firstRow="0" firstCol="0" lastRow="0" lastCol="0" bandRow="0" bandCol="0">
                <a:noFill/>
              </a:tblPr>
              <a:tblGrid>
                <a:gridCol w="1243077"/>
                <a:gridCol w="1509967"/>
              </a:tblGrid>
              <a:tr h="247353">
                <a:tc>
                  <a:txBody>
                    <a:bodyPr/>
                    <a:p>
                      <a:pPr marL="0" lvl="0" indent="0" algn="ctr" rtl="0">
                        <a:spcBef>
                          <a:spcPts val="0"/>
                        </a:spcBef>
                        <a:spcAft>
                          <a:spcPts val="0"/>
                        </a:spcAft>
                        <a:buNone/>
                        <a:defRPr/>
                      </a:pPr>
                      <a:r>
                        <a:rPr lang="es" sz="700">
                          <a:solidFill>
                            <a:schemeClr val="lt1"/>
                          </a:solidFill>
                          <a:latin typeface="Trebuchet MS"/>
                          <a:ea typeface="Trebuchet MS"/>
                          <a:cs typeface="Trebuchet MS"/>
                        </a:rPr>
                        <a:t>Macro Category</a:t>
                      </a:r>
                      <a:endParaRPr sz="700">
                        <a:solidFill>
                          <a:schemeClr val="lt1"/>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c>
                  <a:txBody>
                    <a:bodyPr/>
                    <a:p>
                      <a:pPr marL="0" lvl="0" indent="0" algn="ctr" rtl="0">
                        <a:spcBef>
                          <a:spcPts val="0"/>
                        </a:spcBef>
                        <a:spcAft>
                          <a:spcPts val="0"/>
                        </a:spcAft>
                        <a:buNone/>
                        <a:defRPr/>
                      </a:pPr>
                      <a:r>
                        <a:rPr lang="en-GB" sz="700">
                          <a:solidFill>
                            <a:schemeClr val="lt1"/>
                          </a:solidFill>
                          <a:latin typeface="Trebuchet MS"/>
                          <a:ea typeface="Trebuchet MS"/>
                          <a:cs typeface="Trebuchet MS"/>
                        </a:rPr>
                        <a:t>Urban Sector</a:t>
                      </a:r>
                      <a:endParaRPr sz="700">
                        <a:solidFill>
                          <a:schemeClr val="lt1"/>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solidFill>
                      <a:srgbClr val="90ABB1"/>
                    </a:solidFill>
                  </a:tcPr>
                </a:tc>
              </a:tr>
              <a:tr h="201470">
                <a:tc>
                  <a:txBody>
                    <a:bodyPr/>
                    <a:p>
                      <a:pPr marL="0" lvl="0" indent="0" algn="l" rtl="0">
                        <a:spcBef>
                          <a:spcPts val="0"/>
                        </a:spcBef>
                        <a:spcAft>
                          <a:spcPts val="0"/>
                        </a:spcAft>
                        <a:buNone/>
                        <a:defRPr/>
                      </a:pPr>
                      <a:r>
                        <a:rPr lang="es" sz="700">
                          <a:solidFill>
                            <a:srgbClr val="53656D"/>
                          </a:solidFill>
                          <a:latin typeface="Trebuchet MS"/>
                          <a:ea typeface="Trebuchet MS"/>
                          <a:cs typeface="Trebuchet MS"/>
                        </a:rPr>
                        <a:t>Foundations</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700">
                          <a:solidFill>
                            <a:srgbClr val="53656D"/>
                          </a:solidFill>
                          <a:latin typeface="Trebuchet MS"/>
                          <a:ea typeface="Trebuchet MS"/>
                          <a:cs typeface="Trebuchet MS"/>
                        </a:rPr>
                        <a:t>Buildings</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304018">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Load Bearing Structural Frame</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s" sz="700">
                          <a:solidFill>
                            <a:srgbClr val="53656D"/>
                          </a:solidFill>
                          <a:latin typeface="Trebuchet MS"/>
                          <a:ea typeface="Trebuchet MS"/>
                          <a:cs typeface="Trebuchet MS"/>
                        </a:rPr>
                        <a:t>Buildings</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214390">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Non-load Bearing Elements</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marR="0" lvl="0" indent="0" algn="l" defTabSz="914400" rtl="0">
                        <a:lnSpc>
                          <a:spcPct val="100000"/>
                        </a:lnSpc>
                        <a:spcBef>
                          <a:spcPts val="0"/>
                        </a:spcBef>
                        <a:spcAft>
                          <a:spcPts val="0"/>
                        </a:spcAft>
                        <a:buClr>
                          <a:srgbClr val="000000"/>
                        </a:buClr>
                        <a:buSzTx/>
                        <a:buFont typeface="Arial"/>
                        <a:buNone/>
                        <a:defRPr/>
                      </a:pPr>
                      <a:r>
                        <a:rPr lang="en-GB" sz="700">
                          <a:solidFill>
                            <a:srgbClr val="53656D"/>
                          </a:solidFill>
                          <a:latin typeface="Trebuchet MS"/>
                          <a:ea typeface="Trebuchet MS"/>
                          <a:cs typeface="Trebuchet MS"/>
                        </a:rPr>
                        <a:t>Buildings</a:t>
                      </a:r>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201470">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Facade</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marR="0" lvl="0" indent="0" algn="l" defTabSz="914400" rtl="0">
                        <a:lnSpc>
                          <a:spcPct val="100000"/>
                        </a:lnSpc>
                        <a:spcBef>
                          <a:spcPts val="0"/>
                        </a:spcBef>
                        <a:spcAft>
                          <a:spcPts val="0"/>
                        </a:spcAft>
                        <a:buClr>
                          <a:srgbClr val="000000"/>
                        </a:buClr>
                        <a:buSzTx/>
                        <a:buFont typeface="Arial"/>
                        <a:buNone/>
                        <a:defRPr/>
                      </a:pPr>
                      <a:r>
                        <a:rPr lang="en-GB" sz="700">
                          <a:solidFill>
                            <a:srgbClr val="53656D"/>
                          </a:solidFill>
                          <a:latin typeface="Trebuchet MS"/>
                          <a:ea typeface="Trebuchet MS"/>
                          <a:cs typeface="Trebuchet MS"/>
                        </a:rPr>
                        <a:t>Buildings</a:t>
                      </a:r>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201470">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Roof</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marR="0" lvl="0" indent="0" algn="l" defTabSz="914400" rtl="0">
                        <a:lnSpc>
                          <a:spcPct val="100000"/>
                        </a:lnSpc>
                        <a:spcBef>
                          <a:spcPts val="0"/>
                        </a:spcBef>
                        <a:spcAft>
                          <a:spcPts val="0"/>
                        </a:spcAft>
                        <a:buClr>
                          <a:srgbClr val="000000"/>
                        </a:buClr>
                        <a:buSzTx/>
                        <a:buFont typeface="Arial"/>
                        <a:buNone/>
                        <a:defRPr/>
                      </a:pPr>
                      <a:r>
                        <a:rPr lang="en-GB" sz="700">
                          <a:solidFill>
                            <a:srgbClr val="53656D"/>
                          </a:solidFill>
                          <a:latin typeface="Trebuchet MS"/>
                          <a:ea typeface="Trebuchet MS"/>
                          <a:cs typeface="Trebuchet MS"/>
                        </a:rPr>
                        <a:t>Buildings</a:t>
                      </a:r>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230872">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Fitting and Furnishings</a:t>
                      </a:r>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marR="0" lvl="0" indent="0" algn="l" defTabSz="914400" rtl="0">
                        <a:lnSpc>
                          <a:spcPct val="100000"/>
                        </a:lnSpc>
                        <a:spcBef>
                          <a:spcPts val="0"/>
                        </a:spcBef>
                        <a:spcAft>
                          <a:spcPts val="0"/>
                        </a:spcAft>
                        <a:buClr>
                          <a:srgbClr val="000000"/>
                        </a:buClr>
                        <a:buSzTx/>
                        <a:buFont typeface="Arial"/>
                        <a:buNone/>
                        <a:defRPr/>
                      </a:pPr>
                      <a:r>
                        <a:rPr lang="en-GB" sz="700">
                          <a:solidFill>
                            <a:srgbClr val="53656D"/>
                          </a:solidFill>
                          <a:latin typeface="Trebuchet MS"/>
                          <a:ea typeface="Trebuchet MS"/>
                          <a:cs typeface="Trebuchet MS"/>
                        </a:rPr>
                        <a:t>Buildings, Water</a:t>
                      </a:r>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224211">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In-built Lighting Systems</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Energy, Health</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237451">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Energy System</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marR="0" lvl="0" indent="0" algn="l" defTabSz="914400" rtl="0">
                        <a:lnSpc>
                          <a:spcPct val="100000"/>
                        </a:lnSpc>
                        <a:spcBef>
                          <a:spcPts val="0"/>
                        </a:spcBef>
                        <a:spcAft>
                          <a:spcPts val="0"/>
                        </a:spcAft>
                        <a:buClr>
                          <a:srgbClr val="000000"/>
                        </a:buClr>
                        <a:buSzTx/>
                        <a:buFont typeface="Arial"/>
                        <a:buNone/>
                        <a:defRPr/>
                      </a:pPr>
                      <a:r>
                        <a:rPr lang="en-GB" sz="700">
                          <a:solidFill>
                            <a:srgbClr val="53656D"/>
                          </a:solidFill>
                          <a:latin typeface="Trebuchet MS"/>
                          <a:ea typeface="Trebuchet MS"/>
                          <a:cs typeface="Trebuchet MS"/>
                        </a:rPr>
                        <a:t>Energy, Health</a:t>
                      </a:r>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211068">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Ventilation System</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marR="0" lvl="0" indent="0" algn="l" defTabSz="914400" rtl="0">
                        <a:lnSpc>
                          <a:spcPct val="100000"/>
                        </a:lnSpc>
                        <a:spcBef>
                          <a:spcPts val="0"/>
                        </a:spcBef>
                        <a:spcAft>
                          <a:spcPts val="0"/>
                        </a:spcAft>
                        <a:buClr>
                          <a:srgbClr val="000000"/>
                        </a:buClr>
                        <a:buSzTx/>
                        <a:buFont typeface="Arial"/>
                        <a:buNone/>
                        <a:defRPr/>
                      </a:pPr>
                      <a:r>
                        <a:rPr lang="en-GB" sz="700">
                          <a:solidFill>
                            <a:srgbClr val="53656D"/>
                          </a:solidFill>
                          <a:latin typeface="Trebuchet MS"/>
                          <a:ea typeface="Trebuchet MS"/>
                          <a:cs typeface="Trebuchet MS"/>
                        </a:rPr>
                        <a:t>Energy, Health</a:t>
                      </a:r>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201470">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Sanitary Systems</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marR="0" lvl="0" indent="0" algn="l" defTabSz="914400" rtl="0">
                        <a:lnSpc>
                          <a:spcPct val="100000"/>
                        </a:lnSpc>
                        <a:spcBef>
                          <a:spcPts val="0"/>
                        </a:spcBef>
                        <a:spcAft>
                          <a:spcPts val="0"/>
                        </a:spcAft>
                        <a:buClr>
                          <a:srgbClr val="000000"/>
                        </a:buClr>
                        <a:buSzTx/>
                        <a:buFont typeface="Arial"/>
                        <a:buNone/>
                        <a:defRPr/>
                      </a:pPr>
                      <a:r>
                        <a:rPr lang="en-GB" sz="700">
                          <a:solidFill>
                            <a:srgbClr val="53656D"/>
                          </a:solidFill>
                          <a:latin typeface="Trebuchet MS"/>
                          <a:ea typeface="Trebuchet MS"/>
                          <a:cs typeface="Trebuchet MS"/>
                        </a:rPr>
                        <a:t>Energy, Health</a:t>
                      </a:r>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211068">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Other Systems</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marR="0" lvl="0" indent="0" algn="l" defTabSz="914400" rtl="0">
                        <a:lnSpc>
                          <a:spcPct val="100000"/>
                        </a:lnSpc>
                        <a:spcBef>
                          <a:spcPts val="0"/>
                        </a:spcBef>
                        <a:spcAft>
                          <a:spcPts val="0"/>
                        </a:spcAft>
                        <a:buClr>
                          <a:srgbClr val="000000"/>
                        </a:buClr>
                        <a:buSzTx/>
                        <a:buFont typeface="Arial"/>
                        <a:buNone/>
                        <a:defRPr/>
                      </a:pPr>
                      <a:r>
                        <a:rPr lang="en-GB" sz="700">
                          <a:solidFill>
                            <a:srgbClr val="53656D"/>
                          </a:solidFill>
                          <a:latin typeface="Trebuchet MS"/>
                          <a:ea typeface="Trebuchet MS"/>
                          <a:cs typeface="Trebuchet MS"/>
                        </a:rPr>
                        <a:t>Energy, Health</a:t>
                      </a:r>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217664">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Utilities</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marR="0" lvl="0" indent="0" algn="l" defTabSz="914400" rtl="0">
                        <a:lnSpc>
                          <a:spcPct val="100000"/>
                        </a:lnSpc>
                        <a:spcBef>
                          <a:spcPts val="0"/>
                        </a:spcBef>
                        <a:spcAft>
                          <a:spcPts val="0"/>
                        </a:spcAft>
                        <a:buClr>
                          <a:srgbClr val="000000"/>
                        </a:buClr>
                        <a:buSzTx/>
                        <a:buFont typeface="Arial"/>
                        <a:buNone/>
                        <a:defRPr/>
                      </a:pPr>
                      <a:r>
                        <a:rPr lang="en-GB" sz="700">
                          <a:solidFill>
                            <a:srgbClr val="53656D"/>
                          </a:solidFill>
                          <a:latin typeface="Trebuchet MS"/>
                          <a:ea typeface="Trebuchet MS"/>
                          <a:cs typeface="Trebuchet MS"/>
                        </a:rPr>
                        <a:t>Energy, Health</a:t>
                      </a:r>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201470">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Landscaping</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marR="0" lvl="0" indent="0" algn="l" defTabSz="914400" rtl="0">
                        <a:lnSpc>
                          <a:spcPct val="100000"/>
                        </a:lnSpc>
                        <a:spcBef>
                          <a:spcPts val="0"/>
                        </a:spcBef>
                        <a:spcAft>
                          <a:spcPts val="0"/>
                        </a:spcAft>
                        <a:buClr>
                          <a:srgbClr val="000000"/>
                        </a:buClr>
                        <a:buSzTx/>
                        <a:buFont typeface="Arial"/>
                        <a:buNone/>
                        <a:defRPr/>
                      </a:pPr>
                      <a:r>
                        <a:rPr lang="en-GB" sz="700">
                          <a:solidFill>
                            <a:srgbClr val="53656D"/>
                          </a:solidFill>
                          <a:latin typeface="Trebuchet MS"/>
                          <a:ea typeface="Trebuchet MS"/>
                          <a:cs typeface="Trebuchet MS"/>
                        </a:rPr>
                        <a:t>Environment and Biodiversity</a:t>
                      </a:r>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224276">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Occupants</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marR="0" lvl="0" indent="0" algn="l" defTabSz="914400" rtl="0">
                        <a:lnSpc>
                          <a:spcPct val="100000"/>
                        </a:lnSpc>
                        <a:spcBef>
                          <a:spcPts val="0"/>
                        </a:spcBef>
                        <a:spcAft>
                          <a:spcPts val="0"/>
                        </a:spcAft>
                        <a:buClr>
                          <a:srgbClr val="000000"/>
                        </a:buClr>
                        <a:buSzTx/>
                        <a:buFont typeface="Arial"/>
                        <a:buNone/>
                        <a:defRPr/>
                      </a:pPr>
                      <a:r>
                        <a:rPr lang="en-GB" sz="700">
                          <a:solidFill>
                            <a:srgbClr val="53656D"/>
                          </a:solidFill>
                          <a:latin typeface="Trebuchet MS"/>
                          <a:ea typeface="Trebuchet MS"/>
                          <a:cs typeface="Trebuchet MS"/>
                        </a:rPr>
                        <a:t>Health</a:t>
                      </a:r>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211068">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Location</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Buildings</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r h="201470">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Community</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c>
                  <a:txBody>
                    <a:bodyPr/>
                    <a:p>
                      <a:pPr marL="0" lvl="0" indent="0" algn="l" rtl="0">
                        <a:spcBef>
                          <a:spcPts val="0"/>
                        </a:spcBef>
                        <a:spcAft>
                          <a:spcPts val="0"/>
                        </a:spcAft>
                        <a:buNone/>
                        <a:defRPr/>
                      </a:pPr>
                      <a:r>
                        <a:rPr lang="en-GB" sz="700">
                          <a:solidFill>
                            <a:srgbClr val="53656D"/>
                          </a:solidFill>
                          <a:latin typeface="Trebuchet MS"/>
                          <a:ea typeface="Trebuchet MS"/>
                          <a:cs typeface="Trebuchet MS"/>
                        </a:rPr>
                        <a:t>Civil Protection and Emergency</a:t>
                      </a:r>
                      <a:endParaRPr sz="700">
                        <a:solidFill>
                          <a:srgbClr val="53656D"/>
                        </a:solidFill>
                        <a:latin typeface="Trebuchet MS"/>
                        <a:ea typeface="Trebuchet MS"/>
                        <a:cs typeface="Trebuchet MS"/>
                      </a:endParaRPr>
                    </a:p>
                  </a:txBody>
                  <a:tcPr marL="49461" marR="49461" marT="49461" marB="49461">
                    <a:lnL w="12700" algn="ctr">
                      <a:solidFill>
                        <a:schemeClr val="tx2"/>
                      </a:solidFill>
                    </a:lnL>
                    <a:lnR w="12700" algn="ctr">
                      <a:solidFill>
                        <a:schemeClr val="tx2"/>
                      </a:solidFill>
                    </a:lnR>
                    <a:lnT w="12700" algn="ctr">
                      <a:solidFill>
                        <a:schemeClr val="tx2"/>
                      </a:solidFill>
                    </a:lnT>
                    <a:lnB w="12700" algn="ctr">
                      <a:solidFill>
                        <a:schemeClr val="tx2"/>
                      </a:solidFill>
                    </a:lnB>
                  </a:tcPr>
                </a:tc>
              </a:tr>
            </a:tbl>
          </a:graphicData>
        </a:graphic>
      </p:graphicFrame>
      <p:sp>
        <p:nvSpPr>
          <p:cNvPr id="2090018872"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42489549" name="Google Shape;220;p13"/>
          <p:cNvSpPr/>
          <p:nvPr/>
        </p:nvSpPr>
        <p:spPr bwMode="auto">
          <a:xfrm>
            <a:off x="58647" y="53257"/>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67943776" name="Google Shape;135;p2"/>
          <p:cNvSpPr txBox="1">
            <a:spLocks noGrp="1"/>
          </p:cNvSpPr>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chemeClr val="accent4"/>
                </a:solidFill>
              </a:rPr>
              <a:t>Specificity of </a:t>
            </a:r>
            <a:r>
              <a:rPr lang="en-GB">
                <a:solidFill>
                  <a:schemeClr val="accent4"/>
                </a:solidFill>
              </a:rPr>
              <a:t>RBTool</a:t>
            </a:r>
            <a:r>
              <a:rPr lang="en-GB">
                <a:solidFill>
                  <a:schemeClr val="accent4"/>
                </a:solidFill>
              </a:rPr>
              <a:t> Indicators</a:t>
            </a:r>
            <a:endParaRPr>
              <a:solidFill>
                <a:schemeClr val="accent4"/>
              </a:solidFill>
            </a:endParaRPr>
          </a:p>
        </p:txBody>
      </p:sp>
      <p:sp>
        <p:nvSpPr>
          <p:cNvPr id="1883640275" name="CuadroTexto 2"/>
          <p:cNvSpPr txBox="1"/>
          <p:nvPr/>
        </p:nvSpPr>
        <p:spPr bwMode="auto">
          <a:xfrm>
            <a:off x="554400" y="1597478"/>
            <a:ext cx="5182371" cy="2862322"/>
          </a:xfrm>
          <a:prstGeom prst="rect">
            <a:avLst/>
          </a:prstGeom>
          <a:noFill/>
        </p:spPr>
        <p:txBody>
          <a:bodyPr wrap="square" rtlCol="0">
            <a:spAutoFit/>
          </a:bodyPr>
          <a:lstStyle/>
          <a:p>
            <a:pPr algn="just">
              <a:defRPr/>
            </a:pPr>
            <a:r>
              <a:rPr lang="en-GB" sz="1200" b="1">
                <a:solidFill>
                  <a:schemeClr val="accent4"/>
                </a:solidFill>
                <a:latin typeface="Trebuchet MS"/>
              </a:rPr>
              <a:t>The Vulnerability and Hazard Criteria are similar to the ones in </a:t>
            </a:r>
            <a:r>
              <a:rPr lang="en-GB" sz="1200" b="1">
                <a:solidFill>
                  <a:schemeClr val="accent4"/>
                </a:solidFill>
                <a:latin typeface="Trebuchet MS"/>
              </a:rPr>
              <a:t>RNTool</a:t>
            </a:r>
            <a:r>
              <a:rPr lang="en-GB" sz="1200" b="1">
                <a:solidFill>
                  <a:schemeClr val="accent4"/>
                </a:solidFill>
                <a:latin typeface="Trebuchet MS"/>
              </a:rPr>
              <a:t>: </a:t>
            </a:r>
            <a:r>
              <a:rPr lang="en-GB" sz="1200">
                <a:solidFill>
                  <a:schemeClr val="tx2"/>
                </a:solidFill>
                <a:latin typeface="Trebuchet MS"/>
              </a:rPr>
              <a:t>guaranteeing a cross-scale assessment- that the same sector (e.g., Water, Energy, Transport) can be analysed in its entirety, from its origin in buildings up to its management at neighbourhood level.</a:t>
            </a:r>
            <a:endParaRPr/>
          </a:p>
          <a:p>
            <a:pPr algn="just">
              <a:defRPr/>
            </a:pPr>
            <a:endParaRPr lang="en-GB" sz="1200">
              <a:solidFill>
                <a:schemeClr val="accent4"/>
              </a:solidFill>
              <a:latin typeface="Trebuchet MS"/>
            </a:endParaRPr>
          </a:p>
          <a:p>
            <a:pPr algn="just">
              <a:defRPr/>
            </a:pPr>
            <a:endParaRPr lang="en-GB" sz="1200">
              <a:solidFill>
                <a:schemeClr val="accent4"/>
              </a:solidFill>
              <a:latin typeface="Trebuchet MS"/>
            </a:endParaRPr>
          </a:p>
          <a:p>
            <a:pPr algn="just">
              <a:defRPr/>
            </a:pPr>
            <a:r>
              <a:rPr lang="en-GB" sz="1200" b="1">
                <a:solidFill>
                  <a:schemeClr val="accent4"/>
                </a:solidFill>
                <a:latin typeface="Trebuchet MS"/>
              </a:rPr>
              <a:t>-The exposure is assessed via single qualitative criterion:</a:t>
            </a:r>
            <a:endParaRPr/>
          </a:p>
          <a:p>
            <a:pPr algn="just">
              <a:defRPr/>
            </a:pPr>
            <a:endParaRPr lang="en-GB" sz="1200">
              <a:solidFill>
                <a:schemeClr val="accent4"/>
              </a:solidFill>
              <a:latin typeface="Trebuchet MS"/>
            </a:endParaRPr>
          </a:p>
          <a:p>
            <a:pPr algn="just">
              <a:defRPr/>
            </a:pPr>
            <a:r>
              <a:rPr lang="en-GB" sz="1200">
                <a:solidFill>
                  <a:schemeClr val="tx2"/>
                </a:solidFill>
                <a:latin typeface="Trebuchet MS"/>
              </a:rPr>
              <a:t> Exposure Level: How many elements are exposed.</a:t>
            </a:r>
            <a:endParaRPr/>
          </a:p>
          <a:p>
            <a:pPr algn="just">
              <a:defRPr/>
            </a:pPr>
            <a:endParaRPr lang="en-GB" sz="1200">
              <a:solidFill>
                <a:schemeClr val="tx2"/>
              </a:solidFill>
              <a:latin typeface="Trebuchet MS"/>
            </a:endParaRPr>
          </a:p>
          <a:p>
            <a:pPr algn="just">
              <a:defRPr/>
            </a:pPr>
            <a:r>
              <a:rPr lang="en-GB" sz="1200">
                <a:solidFill>
                  <a:schemeClr val="tx2"/>
                </a:solidFill>
                <a:latin typeface="Trebuchet MS"/>
              </a:rPr>
              <a:t> Normalised scale: from 0.1 being very few to 0.9 being a    dominant presence.</a:t>
            </a:r>
            <a:endParaRPr/>
          </a:p>
          <a:p>
            <a:pPr algn="just">
              <a:defRPr/>
            </a:pPr>
            <a:endParaRPr lang="en-GB" sz="1200">
              <a:solidFill>
                <a:schemeClr val="accent4"/>
              </a:solidFill>
              <a:latin typeface="Trebuchet MS"/>
            </a:endParaRPr>
          </a:p>
          <a:p>
            <a:pPr algn="just">
              <a:defRPr/>
            </a:pPr>
            <a:endParaRPr lang="en-GB" sz="1200">
              <a:solidFill>
                <a:schemeClr val="tx2"/>
              </a:solidFill>
              <a:latin typeface="Trebuchet MS"/>
            </a:endParaRPr>
          </a:p>
          <a:p>
            <a:pPr algn="just">
              <a:defRPr/>
            </a:pPr>
            <a:endParaRPr lang="en-GB" sz="1200">
              <a:solidFill>
                <a:schemeClr val="tx2"/>
              </a:solidFill>
              <a:latin typeface="Trebuchet MS"/>
            </a:endParaRPr>
          </a:p>
        </p:txBody>
      </p:sp>
      <p:pic>
        <p:nvPicPr>
          <p:cNvPr id="1530020863" name="Picture 2" descr="Analyzing Context Icon Design 43272621 Vector Art at Vecteezy"/>
          <p:cNvPicPr>
            <a:picLocks noChangeAspect="1" noChangeArrowheads="1"/>
          </p:cNvPicPr>
          <p:nvPr/>
        </p:nvPicPr>
        <p:blipFill rotWithShape="1">
          <a:blip r:embed="rId3"/>
          <a:stretch/>
        </p:blipFill>
        <p:spPr bwMode="auto">
          <a:xfrm>
            <a:off x="6094125" y="1597478"/>
            <a:ext cx="2636550" cy="2636550"/>
          </a:xfrm>
          <a:prstGeom prst="rect">
            <a:avLst/>
          </a:prstGeom>
          <a:noFill/>
        </p:spPr>
      </p:pic>
      <p:sp>
        <p:nvSpPr>
          <p:cNvPr id="1297027134"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500293340"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936762481" name="Google Shape;220;p13"/>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22939080" name="Google Shape;135;p2"/>
          <p:cNvSpPr txBox="1">
            <a:spLocks noGrp="1"/>
          </p:cNvSpPr>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chemeClr val="accent4"/>
                </a:solidFill>
              </a:rPr>
              <a:t>Outputs and Their Use</a:t>
            </a:r>
            <a:endParaRPr>
              <a:solidFill>
                <a:schemeClr val="accent4"/>
              </a:solidFill>
            </a:endParaRPr>
          </a:p>
        </p:txBody>
      </p:sp>
      <p:sp>
        <p:nvSpPr>
          <p:cNvPr id="695974141" name="CuadroTexto 2"/>
          <p:cNvSpPr txBox="1"/>
          <p:nvPr/>
        </p:nvSpPr>
        <p:spPr bwMode="auto">
          <a:xfrm>
            <a:off x="630600" y="2076450"/>
            <a:ext cx="5182371" cy="646331"/>
          </a:xfrm>
          <a:prstGeom prst="rect">
            <a:avLst/>
          </a:prstGeom>
          <a:noFill/>
        </p:spPr>
        <p:txBody>
          <a:bodyPr wrap="square" rtlCol="0">
            <a:spAutoFit/>
          </a:bodyPr>
          <a:lstStyle/>
          <a:p>
            <a:pPr algn="just">
              <a:defRPr/>
            </a:pPr>
            <a:endParaRPr lang="en-GB" sz="1200">
              <a:solidFill>
                <a:schemeClr val="accent4"/>
              </a:solidFill>
              <a:latin typeface="Trebuchet MS"/>
            </a:endParaRPr>
          </a:p>
          <a:p>
            <a:pPr algn="just">
              <a:defRPr/>
            </a:pPr>
            <a:endParaRPr lang="en-GB" sz="1200">
              <a:solidFill>
                <a:schemeClr val="tx2"/>
              </a:solidFill>
              <a:latin typeface="Trebuchet MS"/>
            </a:endParaRPr>
          </a:p>
          <a:p>
            <a:pPr algn="just">
              <a:defRPr/>
            </a:pPr>
            <a:endParaRPr lang="en-GB" sz="1200">
              <a:solidFill>
                <a:schemeClr val="tx2"/>
              </a:solidFill>
              <a:latin typeface="Trebuchet MS"/>
            </a:endParaRPr>
          </a:p>
        </p:txBody>
      </p:sp>
      <p:sp>
        <p:nvSpPr>
          <p:cNvPr id="2023121462" name="Rectangle 3"/>
          <p:cNvSpPr>
            <a:spLocks noChangeArrowheads="1"/>
          </p:cNvSpPr>
          <p:nvPr/>
        </p:nvSpPr>
        <p:spPr bwMode="auto">
          <a:xfrm>
            <a:off x="554400" y="1199287"/>
            <a:ext cx="7959000" cy="3046988"/>
          </a:xfrm>
          <a:prstGeom prst="rect">
            <a:avLst/>
          </a:prstGeom>
          <a:noFill/>
          <a:ln>
            <a:noFill/>
          </a:ln>
          <a:effectLst/>
        </p:spPr>
        <p:txBody>
          <a:bodyPr vert="horz" wrap="square" lIns="91440" tIns="45720" rIns="91440" bIns="45720" numCol="1" anchor="ctr" anchorCtr="0" compatLnSpc="1">
            <a:prstTxWarp prst="textNoShape"/>
            <a:spAutoFit/>
          </a:bodyPr>
          <a:lstStyle/>
          <a:p>
            <a:pPr marL="0" marR="0" lvl="0" indent="0" algn="l" defTabSz="914400" rtl="0">
              <a:lnSpc>
                <a:spcPct val="100000"/>
              </a:lnSpc>
              <a:spcBef>
                <a:spcPts val="0"/>
              </a:spcBef>
              <a:spcAft>
                <a:spcPts val="0"/>
              </a:spcAft>
              <a:buClrTx/>
              <a:buSzTx/>
              <a:defRPr/>
            </a:pPr>
            <a:r>
              <a:rPr lang="en-US" sz="1200" b="1" i="0" u="none" strike="noStrike" cap="none">
                <a:ln>
                  <a:noFill/>
                </a:ln>
                <a:solidFill>
                  <a:schemeClr val="accent4"/>
                </a:solidFill>
                <a:latin typeface="Trebuchet MS"/>
              </a:rPr>
              <a:t>Risk values provided at multiple levels:</a:t>
            </a:r>
            <a:endParaRPr lang="en-US" sz="1200" b="0" i="0" u="none" strike="noStrike" cap="none">
              <a:ln>
                <a:noFill/>
              </a:ln>
              <a:solidFill>
                <a:schemeClr val="accent4"/>
              </a:solidFill>
              <a:latin typeface="Trebuchet MS"/>
            </a:endParaRPr>
          </a:p>
          <a:p>
            <a:pPr marL="0" marR="0" lvl="0" indent="0" algn="l" defTabSz="914400" rtl="0">
              <a:lnSpc>
                <a:spcPct val="100000"/>
              </a:lnSpc>
              <a:spcBef>
                <a:spcPts val="0"/>
              </a:spcBef>
              <a:spcAft>
                <a:spcPts val="0"/>
              </a:spcAft>
              <a:buClrTx/>
              <a:buSzTx/>
              <a:defRPr/>
            </a:pPr>
            <a:r>
              <a:rPr lang="en-US" sz="1200" b="1" i="0" u="none" strike="noStrike" cap="none">
                <a:ln>
                  <a:noFill/>
                </a:ln>
                <a:solidFill>
                  <a:schemeClr val="tx2"/>
                </a:solidFill>
                <a:latin typeface="Trebuchet MS"/>
              </a:rPr>
              <a:t>-By Risk Category:</a:t>
            </a:r>
            <a:r>
              <a:rPr lang="en-US" sz="1200" b="0" i="0" u="none" strike="noStrike" cap="none">
                <a:ln>
                  <a:noFill/>
                </a:ln>
                <a:solidFill>
                  <a:schemeClr val="tx2"/>
                </a:solidFill>
                <a:latin typeface="Trebuchet MS"/>
              </a:rPr>
              <a:t> Enables a detailed understanding of the specific types of climate-related risks affecting the building (e.g., flood risk, heat stress, wind damage).</a:t>
            </a:r>
            <a:endParaRPr/>
          </a:p>
          <a:p>
            <a:pPr marL="0" marR="0" lvl="0" indent="0" algn="l" defTabSz="914400" rtl="0">
              <a:lnSpc>
                <a:spcPct val="100000"/>
              </a:lnSpc>
              <a:spcBef>
                <a:spcPts val="0"/>
              </a:spcBef>
              <a:spcAft>
                <a:spcPts val="0"/>
              </a:spcAft>
              <a:buClrTx/>
              <a:buSzTx/>
              <a:defRPr/>
            </a:pPr>
            <a:r>
              <a:rPr lang="en-US" sz="1200" b="1" i="0" u="none" strike="noStrike" cap="none">
                <a:ln>
                  <a:noFill/>
                </a:ln>
                <a:solidFill>
                  <a:schemeClr val="tx2"/>
                </a:solidFill>
                <a:latin typeface="Trebuchet MS"/>
              </a:rPr>
              <a:t>-By Macro-Category (e.g., façade, roof):</a:t>
            </a:r>
            <a:r>
              <a:rPr lang="en-US" sz="1200" b="0" i="0" u="none" strike="noStrike" cap="none">
                <a:ln>
                  <a:noFill/>
                </a:ln>
                <a:solidFill>
                  <a:schemeClr val="tx2"/>
                </a:solidFill>
                <a:latin typeface="Trebuchet MS"/>
              </a:rPr>
              <a:t> Facilitates targeted assessments of building components, helping to identify which structural elements are most vulnerable.</a:t>
            </a:r>
            <a:endParaRPr/>
          </a:p>
          <a:p>
            <a:pPr marL="0" marR="0" lvl="0" indent="0" algn="l" defTabSz="914400" rtl="0">
              <a:lnSpc>
                <a:spcPct val="100000"/>
              </a:lnSpc>
              <a:spcBef>
                <a:spcPts val="0"/>
              </a:spcBef>
              <a:spcAft>
                <a:spcPts val="0"/>
              </a:spcAft>
              <a:buClrTx/>
              <a:buSzTx/>
              <a:defRPr/>
            </a:pPr>
            <a:r>
              <a:rPr lang="en-US" sz="1200" b="1" i="0" u="none" strike="noStrike" cap="none">
                <a:ln>
                  <a:noFill/>
                </a:ln>
                <a:solidFill>
                  <a:schemeClr val="tx2"/>
                </a:solidFill>
                <a:latin typeface="Trebuchet MS"/>
              </a:rPr>
              <a:t>-Overall Building Risk:</a:t>
            </a:r>
            <a:r>
              <a:rPr lang="en-US" sz="1200" b="0" i="0" u="none" strike="noStrike" cap="none">
                <a:ln>
                  <a:noFill/>
                </a:ln>
                <a:solidFill>
                  <a:schemeClr val="tx2"/>
                </a:solidFill>
                <a:latin typeface="Trebuchet MS"/>
              </a:rPr>
              <a:t> Aggregates all categories into a single metric, offering a comprehensive view of the building’s overall climate risk profile.</a:t>
            </a:r>
            <a:endParaRPr/>
          </a:p>
          <a:p>
            <a:pPr marL="0" marR="0" lvl="0" indent="0" algn="l" defTabSz="914400" rtl="0">
              <a:lnSpc>
                <a:spcPct val="100000"/>
              </a:lnSpc>
              <a:spcBef>
                <a:spcPts val="0"/>
              </a:spcBef>
              <a:spcAft>
                <a:spcPts val="0"/>
              </a:spcAft>
              <a:buClrTx/>
              <a:buSzTx/>
              <a:defRPr/>
            </a:pPr>
            <a:endParaRPr lang="en-US" sz="1200" b="0" i="0" u="none" strike="noStrike" cap="none">
              <a:ln>
                <a:noFill/>
              </a:ln>
              <a:solidFill>
                <a:schemeClr val="tx2"/>
              </a:solidFill>
              <a:latin typeface="Trebuchet MS"/>
            </a:endParaRPr>
          </a:p>
          <a:p>
            <a:pPr marL="0" marR="0" lvl="0" indent="0" algn="l" defTabSz="914400" rtl="0">
              <a:lnSpc>
                <a:spcPct val="100000"/>
              </a:lnSpc>
              <a:spcBef>
                <a:spcPts val="0"/>
              </a:spcBef>
              <a:spcAft>
                <a:spcPts val="0"/>
              </a:spcAft>
              <a:buClrTx/>
              <a:buSzTx/>
              <a:defRPr/>
            </a:pPr>
            <a:r>
              <a:rPr lang="en-US" sz="1200" b="1" i="0" u="none" strike="noStrike" cap="none">
                <a:ln>
                  <a:noFill/>
                </a:ln>
                <a:solidFill>
                  <a:schemeClr val="accent4"/>
                </a:solidFill>
                <a:latin typeface="Trebuchet MS"/>
              </a:rPr>
              <a:t>Supports decision-making for:</a:t>
            </a:r>
            <a:endParaRPr lang="en-US" sz="1200" b="0" i="0" u="none" strike="noStrike" cap="none">
              <a:ln>
                <a:noFill/>
              </a:ln>
              <a:solidFill>
                <a:schemeClr val="accent4"/>
              </a:solidFill>
              <a:latin typeface="Trebuchet MS"/>
            </a:endParaRPr>
          </a:p>
          <a:p>
            <a:pPr marL="0" marR="0" lvl="0" indent="0" algn="l" defTabSz="914400" rtl="0">
              <a:lnSpc>
                <a:spcPct val="100000"/>
              </a:lnSpc>
              <a:spcBef>
                <a:spcPts val="0"/>
              </a:spcBef>
              <a:spcAft>
                <a:spcPts val="0"/>
              </a:spcAft>
              <a:buClrTx/>
              <a:buSzTx/>
              <a:defRPr/>
            </a:pPr>
            <a:r>
              <a:rPr lang="en-US" sz="1200" b="1" i="0" u="none" strike="noStrike" cap="none">
                <a:ln>
                  <a:noFill/>
                </a:ln>
                <a:solidFill>
                  <a:schemeClr val="tx2"/>
                </a:solidFill>
                <a:latin typeface="Trebuchet MS"/>
              </a:rPr>
              <a:t>-Climate-resilient building renovation:</a:t>
            </a:r>
            <a:r>
              <a:rPr lang="en-US" sz="1200" b="0" i="0" u="none" strike="noStrike" cap="none">
                <a:ln>
                  <a:noFill/>
                </a:ln>
                <a:solidFill>
                  <a:schemeClr val="tx2"/>
                </a:solidFill>
                <a:latin typeface="Trebuchet MS"/>
              </a:rPr>
              <a:t> Guides the design and implementation of adaptation measures to increase the building’s resilience against projected climate hazards.</a:t>
            </a:r>
            <a:endParaRPr/>
          </a:p>
          <a:p>
            <a:pPr marL="0" marR="0" lvl="0" indent="0" algn="l" defTabSz="914400" rtl="0">
              <a:lnSpc>
                <a:spcPct val="100000"/>
              </a:lnSpc>
              <a:spcBef>
                <a:spcPts val="0"/>
              </a:spcBef>
              <a:spcAft>
                <a:spcPts val="0"/>
              </a:spcAft>
              <a:buClrTx/>
              <a:buSzTx/>
              <a:defRPr/>
            </a:pPr>
            <a:r>
              <a:rPr lang="en-US" sz="1200" b="1" i="0" u="none" strike="noStrike" cap="none">
                <a:ln>
                  <a:noFill/>
                </a:ln>
                <a:solidFill>
                  <a:schemeClr val="tx2"/>
                </a:solidFill>
                <a:latin typeface="Trebuchet MS"/>
              </a:rPr>
              <a:t>-</a:t>
            </a:r>
            <a:r>
              <a:rPr lang="en-US" sz="1200" b="1" i="0" u="none" strike="noStrike" cap="none">
                <a:ln>
                  <a:noFill/>
                </a:ln>
                <a:solidFill>
                  <a:schemeClr val="tx2"/>
                </a:solidFill>
                <a:latin typeface="Trebuchet MS"/>
              </a:rPr>
              <a:t>Prioritisation</a:t>
            </a:r>
            <a:r>
              <a:rPr lang="en-US" sz="1200" b="1" i="0" u="none" strike="noStrike" cap="none">
                <a:ln>
                  <a:noFill/>
                </a:ln>
                <a:solidFill>
                  <a:schemeClr val="tx2"/>
                </a:solidFill>
                <a:latin typeface="Trebuchet MS"/>
              </a:rPr>
              <a:t> of interventions:</a:t>
            </a:r>
            <a:r>
              <a:rPr lang="en-US" sz="1200" b="0" i="0" u="none" strike="noStrike" cap="none">
                <a:ln>
                  <a:noFill/>
                </a:ln>
                <a:solidFill>
                  <a:schemeClr val="tx2"/>
                </a:solidFill>
                <a:latin typeface="Trebuchet MS"/>
              </a:rPr>
              <a:t> Helps stakeholders allocate resources efficiently by identifying the most urgent and impactful actions.</a:t>
            </a:r>
            <a:endParaRPr/>
          </a:p>
          <a:p>
            <a:pPr marL="0" marR="0" lvl="0" indent="0" algn="l" defTabSz="914400" rtl="0">
              <a:lnSpc>
                <a:spcPct val="100000"/>
              </a:lnSpc>
              <a:spcBef>
                <a:spcPts val="0"/>
              </a:spcBef>
              <a:spcAft>
                <a:spcPts val="0"/>
              </a:spcAft>
              <a:buClrTx/>
              <a:buSzTx/>
              <a:defRPr/>
            </a:pPr>
            <a:r>
              <a:rPr lang="en-US" sz="1200" b="1" i="0" u="none" strike="noStrike" cap="none">
                <a:ln>
                  <a:noFill/>
                </a:ln>
                <a:solidFill>
                  <a:schemeClr val="tx2"/>
                </a:solidFill>
                <a:latin typeface="Trebuchet MS"/>
              </a:rPr>
              <a:t>-Integration with </a:t>
            </a:r>
            <a:r>
              <a:rPr lang="en-US" sz="1200" b="1" i="0" u="none" strike="noStrike" cap="none">
                <a:ln>
                  <a:noFill/>
                </a:ln>
                <a:solidFill>
                  <a:schemeClr val="tx2"/>
                </a:solidFill>
                <a:latin typeface="Trebuchet MS"/>
              </a:rPr>
              <a:t>neighbourhood</a:t>
            </a:r>
            <a:r>
              <a:rPr lang="en-US" sz="1200" b="1" i="0" u="none" strike="noStrike" cap="none">
                <a:ln>
                  <a:noFill/>
                </a:ln>
                <a:solidFill>
                  <a:schemeClr val="tx2"/>
                </a:solidFill>
                <a:latin typeface="Trebuchet MS"/>
              </a:rPr>
              <a:t>-level </a:t>
            </a:r>
            <a:r>
              <a:rPr lang="en-US" sz="1200" b="1" i="0" u="none" strike="noStrike" cap="none">
                <a:ln>
                  <a:noFill/>
                </a:ln>
                <a:solidFill>
                  <a:schemeClr val="tx2"/>
                </a:solidFill>
                <a:latin typeface="Trebuchet MS"/>
              </a:rPr>
              <a:t>RNTool</a:t>
            </a:r>
            <a:r>
              <a:rPr lang="en-US" sz="1200" b="1" i="0" u="none" strike="noStrike" cap="none">
                <a:ln>
                  <a:noFill/>
                </a:ln>
                <a:solidFill>
                  <a:schemeClr val="tx2"/>
                </a:solidFill>
                <a:latin typeface="Trebuchet MS"/>
              </a:rPr>
              <a:t> results:</a:t>
            </a:r>
            <a:r>
              <a:rPr lang="en-US" sz="1200" b="0" i="0" u="none" strike="noStrike" cap="none">
                <a:ln>
                  <a:noFill/>
                </a:ln>
                <a:solidFill>
                  <a:schemeClr val="tx2"/>
                </a:solidFill>
                <a:latin typeface="Trebuchet MS"/>
              </a:rPr>
              <a:t> Ensures consistency between building-scale assessments and wider </a:t>
            </a:r>
            <a:r>
              <a:rPr lang="en-US" sz="1200" b="0" i="0" u="none" strike="noStrike" cap="none">
                <a:ln>
                  <a:noFill/>
                </a:ln>
                <a:solidFill>
                  <a:schemeClr val="tx2"/>
                </a:solidFill>
                <a:latin typeface="Trebuchet MS"/>
              </a:rPr>
              <a:t>neighbourhood</a:t>
            </a:r>
            <a:r>
              <a:rPr lang="en-US" sz="1200" b="0" i="0" u="none" strike="noStrike" cap="none">
                <a:ln>
                  <a:noFill/>
                </a:ln>
                <a:solidFill>
                  <a:schemeClr val="tx2"/>
                </a:solidFill>
                <a:latin typeface="Trebuchet MS"/>
              </a:rPr>
              <a:t>-scale resilience strategies, fostering coordinated climate adaptation planning.</a:t>
            </a:r>
            <a:endParaRPr/>
          </a:p>
          <a:p>
            <a:pPr marL="0" marR="0" lvl="0" indent="0" algn="l" defTabSz="914400" rtl="0">
              <a:lnSpc>
                <a:spcPct val="100000"/>
              </a:lnSpc>
              <a:spcBef>
                <a:spcPts val="0"/>
              </a:spcBef>
              <a:spcAft>
                <a:spcPts val="0"/>
              </a:spcAft>
              <a:buClrTx/>
              <a:buSzTx/>
              <a:buFontTx/>
              <a:buNone/>
              <a:defRPr/>
            </a:pPr>
            <a:endParaRPr lang="en-US" sz="1200" b="0" i="0" u="none" strike="noStrike" cap="none">
              <a:ln>
                <a:noFill/>
              </a:ln>
              <a:solidFill>
                <a:schemeClr val="tx2"/>
              </a:solidFill>
              <a:latin typeface="Trebuchet MS"/>
            </a:endParaRPr>
          </a:p>
        </p:txBody>
      </p:sp>
      <p:sp>
        <p:nvSpPr>
          <p:cNvPr id="196071861" name="Google Shape;262;p1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06369124" name="Google Shape;220;p13"/>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otalTime>0</TotalTime>
  <Words>0</Words>
  <Application>ONLYOFFICE/9.2.0.98</Application>
  <PresentationFormat>On-screen Show (4:3)</PresentationFormat>
  <Paragraphs>0</Paragraphs>
  <Slides>40</Slides>
  <Notes>40</Notes>
  <HiddenSlides>0</HiddenSlides>
  <MMClips>2</MMClips>
  <ScaleCrop>0</ScaleCrop>
  <HeadingPairs>
    <vt:vector size="4" baseType="variant">
      <vt:variant>
        <vt:lpstr>Theme</vt:lpstr>
      </vt:variant>
      <vt:variant>
        <vt:i4>1</vt:i4>
      </vt:variant>
      <vt:variant>
        <vt:lpstr>Slide Titles</vt:lpstr>
      </vt:variant>
      <vt:variant>
        <vt:i4>40</vt:i4>
      </vt:variant>
    </vt:vector>
  </HeadingPairs>
  <TitlesOfParts>
    <vt:vector size="41"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Claudio Capitanio</dc:creator>
  <cp:lastModifiedBy>Paola Borgaro</cp:lastModifiedBy>
  <cp:revision>79</cp:revision>
  <dcterms:created xsi:type="dcterms:W3CDTF">2025-03-18T17:43:02Z</dcterms:created>
  <dcterms:modified xsi:type="dcterms:W3CDTF">2025-12-21T07:34:03Z</dcterms:modified>
</cp:coreProperties>
</file>