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RbLRgW1p+NV7Wsc0OB5R6TY3a3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D344E05-B1E4-408F-A37C-2359E1EDC3BA}">
  <a:tblStyle styleId="{FD344E05-B1E4-408F-A37C-2359E1EDC3BA}"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0D62C5B2-04D9-4C80-B642-02EE3B8A7BA7}"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3" name="Google Shape;26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6" name="Google Shape;32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3" name="Google Shape;35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7" name="Google Shape;407;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9" name="Google Shape;43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1" name="Google Shape;46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8" name="Google Shape;47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2" name="Google Shape;492;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6" name="Google Shape;506;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1" name="Google Shape;541;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5" name="Google Shape;55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9" name="Google Shape;569;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0" name="Google Shape;590;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4" name="Google Shape;604;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8" name="Google Shape;618;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3" name="Google Shape;633;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8" name="Google Shape;64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3" name="Google Shape;66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8" name="Google Shape;678;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3455514c2ac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3" name="Google Shape;693;g3455514c2ac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2" name="Google Shape;722;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3455514c2a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8" name="Google Shape;748;g3455514c2a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8"/>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38"/>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4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4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4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4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4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4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4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4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4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4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4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4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4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723130" y="1936627"/>
            <a:ext cx="5065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s" sz="2400" b="1" i="0" u="none" strike="noStrike" cap="none">
                <a:solidFill>
                  <a:srgbClr val="708792"/>
                </a:solidFill>
                <a:latin typeface="Trebuchet MS"/>
                <a:ea typeface="Trebuchet MS"/>
                <a:cs typeface="Trebuchet MS"/>
                <a:sym typeface="Trebuchet MS"/>
              </a:rPr>
              <a:t>SuPeRBE Training Material</a:t>
            </a:r>
            <a:endParaRPr sz="24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53656D"/>
              </a:solidFill>
              <a:latin typeface="Trebuchet MS"/>
              <a:ea typeface="Trebuchet MS"/>
              <a:cs typeface="Trebuchet MS"/>
              <a:sym typeface="Trebuchet MS"/>
            </a:endParaRPr>
          </a:p>
        </p:txBody>
      </p:sp>
      <p:sp>
        <p:nvSpPr>
          <p:cNvPr id="55" name="Google Shape;55;p1"/>
          <p:cNvSpPr txBox="1"/>
          <p:nvPr/>
        </p:nvSpPr>
        <p:spPr>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2400" b="1" i="0" u="none" strike="noStrike" cap="none">
                <a:solidFill>
                  <a:srgbClr val="9ACA3C"/>
                </a:solidFill>
                <a:latin typeface="Trebuchet MS"/>
                <a:ea typeface="Trebuchet MS"/>
                <a:cs typeface="Trebuchet MS"/>
                <a:sym typeface="Trebuchet MS"/>
              </a:rPr>
              <a:t>Climate change and built environment</a:t>
            </a:r>
            <a:endParaRPr sz="1400" b="0" i="0" u="none" strike="noStrike" cap="none">
              <a:solidFill>
                <a:srgbClr val="000000"/>
              </a:solidFill>
              <a:latin typeface="Arial"/>
              <a:ea typeface="Arial"/>
              <a:cs typeface="Arial"/>
              <a:sym typeface="Arial"/>
            </a:endParaRPr>
          </a:p>
        </p:txBody>
      </p:sp>
      <p:sp>
        <p:nvSpPr>
          <p:cNvPr id="56" name="Google Shape;56;p1"/>
          <p:cNvSpPr txBox="1"/>
          <p:nvPr/>
        </p:nvSpPr>
        <p:spPr>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2400" b="1" i="0" u="none" strike="noStrike" cap="none">
                <a:solidFill>
                  <a:srgbClr val="9ACA3C"/>
                </a:solidFill>
                <a:latin typeface="Trebuchet MS"/>
                <a:ea typeface="Trebuchet MS"/>
                <a:cs typeface="Trebuchet MS"/>
                <a:sym typeface="Trebuchet MS"/>
              </a:rPr>
              <a:t>Fundamentals of climate change</a:t>
            </a:r>
            <a:r>
              <a:rPr lang="es" sz="1800" b="1" i="0" u="none" strike="noStrike" cap="none">
                <a:solidFill>
                  <a:srgbClr val="9ACA3C"/>
                </a:solidFill>
                <a:latin typeface="Trebuchet MS"/>
                <a:ea typeface="Trebuchet MS"/>
                <a:cs typeface="Trebuchet MS"/>
                <a:sym typeface="Trebuchet MS"/>
              </a:rPr>
              <a:t> </a:t>
            </a:r>
            <a:endParaRPr sz="1400" b="0" i="0" u="none" strike="noStrike" cap="none">
              <a:solidFill>
                <a:srgbClr val="000000"/>
              </a:solidFill>
              <a:latin typeface="Arial"/>
              <a:ea typeface="Arial"/>
              <a:cs typeface="Arial"/>
              <a:sym typeface="Arial"/>
            </a:endParaRPr>
          </a:p>
        </p:txBody>
      </p:sp>
      <p:sp>
        <p:nvSpPr>
          <p:cNvPr id="57" name="Google Shape;57;p1"/>
          <p:cNvSpPr txBox="1"/>
          <p:nvPr/>
        </p:nvSpPr>
        <p:spPr>
          <a:xfrm>
            <a:off x="5788925" y="3776181"/>
            <a:ext cx="33072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pPr>
            <a:r>
              <a:rPr lang="es" sz="2000" b="1" i="0" u="none" strike="noStrike" cap="none">
                <a:solidFill>
                  <a:srgbClr val="9ACA3C"/>
                </a:solidFill>
                <a:latin typeface="Trebuchet MS"/>
                <a:ea typeface="Trebuchet MS"/>
                <a:cs typeface="Trebuchet MS"/>
                <a:sym typeface="Trebuchet MS"/>
              </a:rPr>
              <a:t>Level of competence: 2</a:t>
            </a:r>
            <a:endParaRPr sz="2000" b="1" i="0" u="none" strike="noStrike" cap="none">
              <a:solidFill>
                <a:srgbClr val="9ACA3C"/>
              </a:solidFill>
              <a:latin typeface="Trebuchet MS"/>
              <a:ea typeface="Trebuchet MS"/>
              <a:cs typeface="Trebuchet MS"/>
              <a:sym typeface="Trebuchet MS"/>
            </a:endParaRPr>
          </a:p>
        </p:txBody>
      </p:sp>
      <p:pic>
        <p:nvPicPr>
          <p:cNvPr id="58" name="Google Shape;58;p1" title="superbe copertina.jpg"/>
          <p:cNvPicPr preferRelativeResize="0"/>
          <p:nvPr/>
        </p:nvPicPr>
        <p:blipFill rotWithShape="1">
          <a:blip r:embed="rId3">
            <a:alphaModFix/>
          </a:blip>
          <a:srcRect/>
          <a:stretch/>
        </p:blipFill>
        <p:spPr>
          <a:xfrm>
            <a:off x="0" y="-14128"/>
            <a:ext cx="9168625" cy="5260328"/>
          </a:xfrm>
          <a:prstGeom prst="rect">
            <a:avLst/>
          </a:prstGeom>
          <a:noFill/>
          <a:ln>
            <a:noFill/>
          </a:ln>
        </p:spPr>
      </p:pic>
      <p:sp>
        <p:nvSpPr>
          <p:cNvPr id="59" name="Google Shape;59;p1"/>
          <p:cNvSpPr txBox="1"/>
          <p:nvPr/>
        </p:nvSpPr>
        <p:spPr>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000"/>
              <a:buFont typeface="Arial"/>
              <a:buNone/>
            </a:pPr>
            <a:r>
              <a:rPr lang="es" sz="1000" b="0" i="0" u="none" strike="noStrike" cap="none">
                <a:solidFill>
                  <a:srgbClr val="708792"/>
                </a:solidFill>
                <a:latin typeface="Trebuchet MS"/>
                <a:ea typeface="Trebuchet MS"/>
                <a:cs typeface="Trebuchet MS"/>
                <a:sym typeface="Trebuchet MS"/>
              </a:rPr>
              <a:t>Activity 3.2</a:t>
            </a:r>
            <a:endParaRPr sz="24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000"/>
              <a:buFont typeface="Arial"/>
              <a:buNone/>
            </a:pPr>
            <a:r>
              <a:rPr lang="es" sz="1000" b="0" i="0" u="none" strike="noStrike" cap="none">
                <a:solidFill>
                  <a:srgbClr val="708792"/>
                </a:solidFill>
                <a:latin typeface="Trebuchet MS"/>
                <a:ea typeface="Trebuchet MS"/>
                <a:cs typeface="Trebuchet MS"/>
                <a:sym typeface="Trebuchet MS"/>
              </a:rPr>
              <a:t>SuPeRBE Project (CE0200768)</a:t>
            </a:r>
            <a:endParaRPr sz="1000" b="0" i="0" u="none" strike="noStrike" cap="none">
              <a:solidFill>
                <a:srgbClr val="708792"/>
              </a:solidFill>
              <a:latin typeface="Trebuchet MS"/>
              <a:ea typeface="Trebuchet MS"/>
              <a:cs typeface="Trebuchet MS"/>
              <a:sym typeface="Trebuchet MS"/>
            </a:endParaRPr>
          </a:p>
        </p:txBody>
      </p:sp>
      <p:sp>
        <p:nvSpPr>
          <p:cNvPr id="60" name="Google Shape;60;p1"/>
          <p:cNvSpPr txBox="1"/>
          <p:nvPr/>
        </p:nvSpPr>
        <p:spPr>
          <a:xfrm>
            <a:off x="520080" y="1420989"/>
            <a:ext cx="69636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s" sz="3000" b="1" i="0" u="none" strike="noStrike" cap="none">
                <a:solidFill>
                  <a:srgbClr val="708792"/>
                </a:solidFill>
                <a:latin typeface="Trebuchet MS"/>
                <a:ea typeface="Trebuchet MS"/>
                <a:cs typeface="Trebuchet MS"/>
                <a:sym typeface="Trebuchet MS"/>
              </a:rPr>
              <a:t>SuPeRBE Training Material</a:t>
            </a:r>
            <a:endParaRPr sz="30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3000"/>
              <a:buFont typeface="Arial"/>
              <a:buNone/>
            </a:pPr>
            <a:endParaRPr sz="3000" b="1" i="0" u="none" strike="noStrike" cap="none">
              <a:solidFill>
                <a:srgbClr val="53656D"/>
              </a:solidFill>
              <a:latin typeface="Trebuchet MS"/>
              <a:ea typeface="Trebuchet MS"/>
              <a:cs typeface="Trebuchet MS"/>
              <a:sym typeface="Trebuchet MS"/>
            </a:endParaRPr>
          </a:p>
        </p:txBody>
      </p:sp>
      <p:sp>
        <p:nvSpPr>
          <p:cNvPr id="61" name="Google Shape;61;p1"/>
          <p:cNvSpPr txBox="1"/>
          <p:nvPr/>
        </p:nvSpPr>
        <p:spPr>
          <a:xfrm>
            <a:off x="5396000" y="3573125"/>
            <a:ext cx="38166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pPr>
            <a:r>
              <a:rPr lang="es" sz="2000" b="1" i="0" u="none" strike="noStrike" cap="none">
                <a:solidFill>
                  <a:srgbClr val="9ACA3C"/>
                </a:solidFill>
                <a:latin typeface="Trebuchet MS"/>
                <a:ea typeface="Trebuchet MS"/>
                <a:cs typeface="Trebuchet MS"/>
                <a:sym typeface="Trebuchet MS"/>
              </a:rPr>
              <a:t>Level of competence: 1/2/3</a:t>
            </a:r>
            <a:endParaRPr sz="2000" b="1" i="0" u="none" strike="noStrike" cap="none">
              <a:solidFill>
                <a:srgbClr val="9ACA3C"/>
              </a:solidFill>
              <a:latin typeface="Trebuchet MS"/>
              <a:ea typeface="Trebuchet MS"/>
              <a:cs typeface="Trebuchet MS"/>
              <a:sym typeface="Trebuchet MS"/>
            </a:endParaRPr>
          </a:p>
        </p:txBody>
      </p:sp>
      <p:sp>
        <p:nvSpPr>
          <p:cNvPr id="62" name="Google Shape;62;p1"/>
          <p:cNvSpPr txBox="1"/>
          <p:nvPr/>
        </p:nvSpPr>
        <p:spPr>
          <a:xfrm>
            <a:off x="5977877" y="4618112"/>
            <a:ext cx="2436900" cy="677100"/>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000000"/>
              </a:buClr>
              <a:buSzPts val="1000"/>
              <a:buFont typeface="Arial"/>
              <a:buNone/>
            </a:pPr>
            <a:r>
              <a:rPr lang="es" sz="1000" b="0" i="0" u="none" strike="noStrike" cap="none">
                <a:solidFill>
                  <a:srgbClr val="708792"/>
                </a:solidFill>
                <a:latin typeface="Trebuchet MS"/>
                <a:ea typeface="Trebuchet MS"/>
                <a:cs typeface="Trebuchet MS"/>
                <a:sym typeface="Trebuchet MS"/>
              </a:rPr>
              <a:t>Area of Expertise: AD</a:t>
            </a:r>
            <a:r>
              <a:rPr lang="es" sz="1000">
                <a:solidFill>
                  <a:srgbClr val="708792"/>
                </a:solidFill>
                <a:latin typeface="Trebuchet MS"/>
                <a:ea typeface="Trebuchet MS"/>
                <a:cs typeface="Trebuchet MS"/>
                <a:sym typeface="Trebuchet MS"/>
              </a:rPr>
              <a:t>2</a:t>
            </a:r>
            <a:r>
              <a:rPr lang="es" sz="1000" b="0" i="0" u="none" strike="noStrike" cap="none">
                <a:solidFill>
                  <a:srgbClr val="708792"/>
                </a:solidFill>
                <a:latin typeface="Trebuchet MS"/>
                <a:ea typeface="Trebuchet MS"/>
                <a:cs typeface="Trebuchet MS"/>
                <a:sym typeface="Trebuchet MS"/>
              </a:rPr>
              <a:t>.</a:t>
            </a:r>
            <a:r>
              <a:rPr lang="es" sz="1000">
                <a:solidFill>
                  <a:srgbClr val="708792"/>
                </a:solidFill>
                <a:latin typeface="Trebuchet MS"/>
                <a:ea typeface="Trebuchet MS"/>
                <a:cs typeface="Trebuchet MS"/>
                <a:sym typeface="Trebuchet MS"/>
              </a:rPr>
              <a:t>3</a:t>
            </a:r>
            <a:r>
              <a:rPr lang="es" sz="1000" b="0" i="0" u="none" strike="noStrike" cap="none">
                <a:solidFill>
                  <a:srgbClr val="708792"/>
                </a:solidFill>
                <a:latin typeface="Trebuchet MS"/>
                <a:ea typeface="Trebuchet MS"/>
                <a:cs typeface="Trebuchet MS"/>
                <a:sym typeface="Trebuchet MS"/>
              </a:rPr>
              <a:t> according</a:t>
            </a:r>
            <a:endParaRPr sz="2400" b="0" i="0" u="none" strike="noStrike" cap="none">
              <a:solidFill>
                <a:srgbClr val="708792"/>
              </a:solidFill>
              <a:latin typeface="Trebuchet MS"/>
              <a:ea typeface="Trebuchet MS"/>
              <a:cs typeface="Trebuchet MS"/>
              <a:sym typeface="Trebuchet MS"/>
            </a:endParaRPr>
          </a:p>
          <a:p>
            <a:pPr marL="0" marR="0" lvl="0" indent="0" algn="r" rtl="0">
              <a:lnSpc>
                <a:spcPct val="100000"/>
              </a:lnSpc>
              <a:spcBef>
                <a:spcPts val="0"/>
              </a:spcBef>
              <a:spcAft>
                <a:spcPts val="0"/>
              </a:spcAft>
              <a:buClr>
                <a:srgbClr val="000000"/>
              </a:buClr>
              <a:buSzPts val="1000"/>
              <a:buFont typeface="Arial"/>
              <a:buNone/>
            </a:pPr>
            <a:r>
              <a:rPr lang="es" sz="1000" b="0" i="0" u="none" strike="noStrike" cap="none">
                <a:solidFill>
                  <a:srgbClr val="708792"/>
                </a:solidFill>
                <a:latin typeface="Trebuchet MS"/>
                <a:ea typeface="Trebuchet MS"/>
                <a:cs typeface="Trebuchet MS"/>
                <a:sym typeface="Trebuchet MS"/>
              </a:rPr>
              <a:t>to the CEN Workshop Agreement 17939</a:t>
            </a:r>
            <a:endParaRPr sz="24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3" name="Google Shape;63;p1"/>
          <p:cNvSpPr txBox="1"/>
          <p:nvPr/>
        </p:nvSpPr>
        <p:spPr>
          <a:xfrm>
            <a:off x="494520" y="22318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2400" b="1" i="0" u="none" strike="noStrike" cap="none">
                <a:solidFill>
                  <a:srgbClr val="9ACA3C"/>
                </a:solidFill>
                <a:latin typeface="Trebuchet MS"/>
                <a:ea typeface="Trebuchet MS"/>
                <a:cs typeface="Trebuchet MS"/>
                <a:sym typeface="Trebuchet MS"/>
              </a:rPr>
              <a:t>AD2 RBE Assessment System - RNTool - RBTool</a:t>
            </a:r>
            <a:endParaRPr sz="1400" b="0" i="0" u="none" strike="noStrike" cap="none">
              <a:solidFill>
                <a:srgbClr val="000000"/>
              </a:solidFill>
              <a:latin typeface="Arial"/>
              <a:ea typeface="Arial"/>
              <a:cs typeface="Arial"/>
              <a:sym typeface="Arial"/>
            </a:endParaRPr>
          </a:p>
        </p:txBody>
      </p:sp>
      <p:sp>
        <p:nvSpPr>
          <p:cNvPr id="64" name="Google Shape;64;p1"/>
          <p:cNvSpPr txBox="1"/>
          <p:nvPr/>
        </p:nvSpPr>
        <p:spPr>
          <a:xfrm>
            <a:off x="463670" y="29294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2400" b="1" i="0" u="none" strike="noStrike" cap="none">
                <a:solidFill>
                  <a:srgbClr val="9ACA3C"/>
                </a:solidFill>
                <a:latin typeface="Trebuchet MS"/>
                <a:ea typeface="Trebuchet MS"/>
                <a:cs typeface="Trebuchet MS"/>
                <a:sym typeface="Trebuchet MS"/>
              </a:rPr>
              <a:t>AD2.3 RNTool-CE</a:t>
            </a:r>
            <a:r>
              <a:rPr lang="es" sz="1800" b="1" i="0" u="none" strike="noStrike" cap="none">
                <a:solidFill>
                  <a:srgbClr val="9ACA3C"/>
                </a:solidFill>
                <a:latin typeface="Trebuchet MS"/>
                <a:ea typeface="Trebuchet MS"/>
                <a:cs typeface="Trebuchet MS"/>
                <a:sym typeface="Trebuchet MS"/>
              </a:rPr>
              <a:t> </a:t>
            </a:r>
            <a:endParaRPr sz="1400" b="0" i="0" u="none" strike="noStrike" cap="none">
              <a:solidFill>
                <a:srgbClr val="000000"/>
              </a:solidFill>
              <a:latin typeface="Arial"/>
              <a:ea typeface="Arial"/>
              <a:cs typeface="Arial"/>
              <a:sym typeface="Arial"/>
            </a:endParaRPr>
          </a:p>
        </p:txBody>
      </p:sp>
      <p:sp>
        <p:nvSpPr>
          <p:cNvPr id="65" name="Google Shape;65;p1"/>
          <p:cNvSpPr txBox="1"/>
          <p:nvPr/>
        </p:nvSpPr>
        <p:spPr>
          <a:xfrm>
            <a:off x="516270" y="19745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1700" b="1" i="0" u="none" strike="noStrike" cap="none">
                <a:solidFill>
                  <a:srgbClr val="9ACA3C"/>
                </a:solidFill>
                <a:latin typeface="Trebuchet MS"/>
                <a:ea typeface="Trebuchet MS"/>
                <a:cs typeface="Trebuchet MS"/>
                <a:sym typeface="Trebuchet MS"/>
              </a:rPr>
              <a:t>Macro Area of Expertise:</a:t>
            </a:r>
            <a:endParaRPr sz="700" b="0" i="0" u="none" strike="noStrike" cap="none">
              <a:solidFill>
                <a:srgbClr val="000000"/>
              </a:solidFill>
              <a:latin typeface="Arial"/>
              <a:ea typeface="Arial"/>
              <a:cs typeface="Arial"/>
              <a:sym typeface="Arial"/>
            </a:endParaRPr>
          </a:p>
        </p:txBody>
      </p:sp>
      <p:sp>
        <p:nvSpPr>
          <p:cNvPr id="66" name="Google Shape;66;p1"/>
          <p:cNvSpPr txBox="1"/>
          <p:nvPr/>
        </p:nvSpPr>
        <p:spPr>
          <a:xfrm>
            <a:off x="490720" y="269537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1700" b="1" i="0" u="none" strike="noStrike" cap="none">
                <a:solidFill>
                  <a:srgbClr val="9ACA3C"/>
                </a:solidFill>
                <a:latin typeface="Trebuchet MS"/>
                <a:ea typeface="Trebuchet MS"/>
                <a:cs typeface="Trebuchet MS"/>
                <a:sym typeface="Trebuchet MS"/>
              </a:rPr>
              <a:t>Area of Expertise:</a:t>
            </a:r>
            <a:endParaRPr sz="7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2"/>
          <p:cNvSpPr txBox="1"/>
          <p:nvPr/>
        </p:nvSpPr>
        <p:spPr>
          <a:xfrm>
            <a:off x="402217" y="1172653"/>
            <a:ext cx="5233200" cy="13938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chemeClr val="dk1"/>
              </a:buClr>
              <a:buSzPts val="1100"/>
              <a:buFont typeface="Arial"/>
              <a:buNone/>
            </a:pPr>
            <a:r>
              <a:rPr lang="es" sz="1200" b="0" i="0" u="none" strike="noStrike" cap="none">
                <a:solidFill>
                  <a:srgbClr val="708792"/>
                </a:solidFill>
                <a:latin typeface="Trebuchet MS"/>
                <a:ea typeface="Trebuchet MS"/>
                <a:cs typeface="Trebuchet MS"/>
                <a:sym typeface="Trebuchet MS"/>
              </a:rPr>
              <a:t>The Resilient Neighbourhood Tool (RNTool) is the generic framework that implements the RBE Method at the neighbourhood scale. It translates the methodological structure of the RBE Method into a tool capable of assessing the overall level of climate risk across hazards, urban sectors, and exposed elements.</a:t>
            </a:r>
            <a:endParaRPr sz="1200" b="0" i="0" u="none" strike="noStrike" cap="none">
              <a:solidFill>
                <a:srgbClr val="708792"/>
              </a:solidFill>
              <a:latin typeface="Trebuchet MS"/>
              <a:ea typeface="Trebuchet MS"/>
              <a:cs typeface="Trebuchet MS"/>
              <a:sym typeface="Trebuchet MS"/>
            </a:endParaRPr>
          </a:p>
        </p:txBody>
      </p:sp>
      <p:sp>
        <p:nvSpPr>
          <p:cNvPr id="72" name="Google Shape;72;p2"/>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What is the RNTool?</a:t>
            </a:r>
            <a:endParaRPr sz="2800" b="1" i="0" u="none" strike="noStrike" cap="none">
              <a:solidFill>
                <a:srgbClr val="9ACA3C"/>
              </a:solidFill>
              <a:latin typeface="Trebuchet MS"/>
              <a:ea typeface="Trebuchet MS"/>
              <a:cs typeface="Trebuchet MS"/>
              <a:sym typeface="Trebuchet MS"/>
            </a:endParaRPr>
          </a:p>
        </p:txBody>
      </p:sp>
      <p:sp>
        <p:nvSpPr>
          <p:cNvPr id="73" name="Google Shape;73;p2"/>
          <p:cNvSpPr txBox="1"/>
          <p:nvPr/>
        </p:nvSpPr>
        <p:spPr>
          <a:xfrm>
            <a:off x="613295" y="2588406"/>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s" sz="1600" b="1" i="0" u="none" strike="noStrike" cap="none">
                <a:solidFill>
                  <a:srgbClr val="9ACA3C"/>
                </a:solidFill>
                <a:latin typeface="Trebuchet MS"/>
                <a:ea typeface="Trebuchet MS"/>
                <a:cs typeface="Trebuchet MS"/>
                <a:sym typeface="Trebuchet MS"/>
              </a:rPr>
              <a:t>Key points RNTool</a:t>
            </a:r>
            <a:endParaRPr sz="1400" b="0" i="0" u="none" strike="noStrike" cap="none">
              <a:solidFill>
                <a:srgbClr val="000000"/>
              </a:solidFill>
              <a:latin typeface="Arial"/>
              <a:ea typeface="Arial"/>
              <a:cs typeface="Arial"/>
              <a:sym typeface="Arial"/>
            </a:endParaRPr>
          </a:p>
        </p:txBody>
      </p:sp>
      <p:sp>
        <p:nvSpPr>
          <p:cNvPr id="74" name="Google Shape;74;p2"/>
          <p:cNvSpPr txBox="1"/>
          <p:nvPr/>
        </p:nvSpPr>
        <p:spPr>
          <a:xfrm>
            <a:off x="512470" y="3285353"/>
            <a:ext cx="5012700" cy="1290300"/>
          </a:xfrm>
          <a:prstGeom prst="rect">
            <a:avLst/>
          </a:prstGeom>
          <a:noFill/>
          <a:ln>
            <a:noFill/>
          </a:ln>
        </p:spPr>
        <p:txBody>
          <a:bodyPr spcFirstLastPara="1" wrap="square" lIns="68550" tIns="34275" rIns="68550" bIns="34275" anchor="ctr" anchorCtr="0">
            <a:noAutofit/>
          </a:bodyPr>
          <a:lstStyle/>
          <a:p>
            <a:pPr marL="0" marR="0" lvl="0" indent="0" algn="l" rtl="0">
              <a:lnSpc>
                <a:spcPct val="115000"/>
              </a:lnSpc>
              <a:spcBef>
                <a:spcPts val="1200"/>
              </a:spcBef>
              <a:spcAft>
                <a:spcPts val="0"/>
              </a:spcAft>
              <a:buClr>
                <a:srgbClr val="000000"/>
              </a:buClr>
              <a:buSzPts val="1200"/>
              <a:buFont typeface="Arial"/>
              <a:buNone/>
            </a:pPr>
            <a:r>
              <a:rPr lang="es" sz="1200" b="0" i="0" u="none" strike="noStrike" cap="none">
                <a:solidFill>
                  <a:srgbClr val="9ACA3C"/>
                </a:solidFill>
                <a:latin typeface="Trebuchet MS"/>
                <a:ea typeface="Trebuchet MS"/>
                <a:cs typeface="Trebuchet MS"/>
                <a:sym typeface="Trebuchet MS"/>
              </a:rPr>
              <a:t>-</a:t>
            </a:r>
            <a:r>
              <a:rPr lang="es" sz="1200" b="0" i="0" u="none" strike="noStrike" cap="none">
                <a:solidFill>
                  <a:srgbClr val="708792"/>
                </a:solidFill>
                <a:latin typeface="Trebuchet MS"/>
                <a:ea typeface="Trebuchet MS"/>
                <a:cs typeface="Trebuchet MS"/>
                <a:sym typeface="Trebuchet MS"/>
              </a:rPr>
              <a:t>Modular and adaptable structure.</a:t>
            </a:r>
            <a:endParaRPr sz="1200" b="0" i="0" u="none" strike="noStrike" cap="none">
              <a:solidFill>
                <a:srgbClr val="708792"/>
              </a:solidFill>
              <a:latin typeface="Trebuchet MS"/>
              <a:ea typeface="Trebuchet MS"/>
              <a:cs typeface="Trebuchet MS"/>
              <a:sym typeface="Trebuchet MS"/>
            </a:endParaRPr>
          </a:p>
          <a:p>
            <a:pPr marL="0" marR="0" lvl="0" indent="0" algn="l" rtl="0">
              <a:lnSpc>
                <a:spcPct val="115000"/>
              </a:lnSpc>
              <a:spcBef>
                <a:spcPts val="1200"/>
              </a:spcBef>
              <a:spcAft>
                <a:spcPts val="0"/>
              </a:spcAft>
              <a:buClr>
                <a:srgbClr val="000000"/>
              </a:buClr>
              <a:buSzPts val="1200"/>
              <a:buFont typeface="Arial"/>
              <a:buNone/>
            </a:pPr>
            <a:r>
              <a:rPr lang="es" sz="1200" b="0" i="0" u="none" strike="noStrike" cap="none">
                <a:solidFill>
                  <a:srgbClr val="9ACA3C"/>
                </a:solidFill>
                <a:latin typeface="Trebuchet MS"/>
                <a:ea typeface="Trebuchet MS"/>
                <a:cs typeface="Trebuchet MS"/>
                <a:sym typeface="Trebuchet MS"/>
              </a:rPr>
              <a:t>-</a:t>
            </a:r>
            <a:r>
              <a:rPr lang="es" sz="1200" b="0" i="0" u="none" strike="noStrike" cap="none">
                <a:solidFill>
                  <a:srgbClr val="708792"/>
                </a:solidFill>
                <a:latin typeface="Trebuchet MS"/>
                <a:ea typeface="Trebuchet MS"/>
                <a:cs typeface="Trebuchet MS"/>
                <a:sym typeface="Trebuchet MS"/>
              </a:rPr>
              <a:t>7 Hazards, 84 Risk Categories, &gt;1000 assessment criteria.</a:t>
            </a:r>
            <a:endParaRPr sz="1200" b="0" i="0" u="none" strike="noStrike" cap="none">
              <a:solidFill>
                <a:srgbClr val="708792"/>
              </a:solidFill>
              <a:latin typeface="Trebuchet MS"/>
              <a:ea typeface="Trebuchet MS"/>
              <a:cs typeface="Trebuchet MS"/>
              <a:sym typeface="Trebuchet MS"/>
            </a:endParaRPr>
          </a:p>
          <a:p>
            <a:pPr marL="0" marR="0" lvl="0" indent="0" algn="l" rtl="0">
              <a:lnSpc>
                <a:spcPct val="115000"/>
              </a:lnSpc>
              <a:spcBef>
                <a:spcPts val="1200"/>
              </a:spcBef>
              <a:spcAft>
                <a:spcPts val="1200"/>
              </a:spcAft>
              <a:buClr>
                <a:srgbClr val="000000"/>
              </a:buClr>
              <a:buSzPts val="1400"/>
              <a:buFont typeface="Arial"/>
              <a:buNone/>
            </a:pPr>
            <a:r>
              <a:rPr lang="es" sz="1400" b="1" i="0" u="none" strike="noStrike" cap="none">
                <a:solidFill>
                  <a:srgbClr val="9ACA3C"/>
                </a:solidFill>
                <a:latin typeface="Trebuchet MS"/>
                <a:ea typeface="Trebuchet MS"/>
                <a:cs typeface="Trebuchet MS"/>
                <a:sym typeface="Trebuchet MS"/>
              </a:rPr>
              <a:t>-Goal:</a:t>
            </a:r>
            <a:r>
              <a:rPr lang="es" sz="1200" b="0" i="0" u="none" strike="noStrike" cap="none">
                <a:solidFill>
                  <a:srgbClr val="708792"/>
                </a:solidFill>
                <a:latin typeface="Trebuchet MS"/>
                <a:ea typeface="Trebuchet MS"/>
                <a:cs typeface="Trebuchet MS"/>
                <a:sym typeface="Trebuchet MS"/>
              </a:rPr>
              <a:t> provide cities with a customisable and operational tool for climate adaptation.</a:t>
            </a:r>
            <a:endParaRPr sz="1200" b="0" i="0" u="none" strike="noStrike" cap="none">
              <a:solidFill>
                <a:srgbClr val="708792"/>
              </a:solidFill>
              <a:latin typeface="Trebuchet MS"/>
              <a:ea typeface="Trebuchet MS"/>
              <a:cs typeface="Trebuchet MS"/>
              <a:sym typeface="Trebuchet MS"/>
            </a:endParaRPr>
          </a:p>
        </p:txBody>
      </p:sp>
      <p:pic>
        <p:nvPicPr>
          <p:cNvPr id="75" name="Google Shape;75;p2" title="rntool portada.png"/>
          <p:cNvPicPr preferRelativeResize="0"/>
          <p:nvPr/>
        </p:nvPicPr>
        <p:blipFill rotWithShape="1">
          <a:blip r:embed="rId3">
            <a:alphaModFix/>
          </a:blip>
          <a:srcRect/>
          <a:stretch/>
        </p:blipFill>
        <p:spPr>
          <a:xfrm>
            <a:off x="5937683" y="647800"/>
            <a:ext cx="2618568" cy="3927852"/>
          </a:xfrm>
          <a:prstGeom prst="rect">
            <a:avLst/>
          </a:prstGeom>
          <a:noFill/>
          <a:ln>
            <a:noFill/>
          </a:ln>
        </p:spPr>
      </p:pic>
      <p:grpSp>
        <p:nvGrpSpPr>
          <p:cNvPr id="76" name="Google Shape;76;p2"/>
          <p:cNvGrpSpPr/>
          <p:nvPr/>
        </p:nvGrpSpPr>
        <p:grpSpPr>
          <a:xfrm>
            <a:off x="8305799" y="4495700"/>
            <a:ext cx="838201" cy="594981"/>
            <a:chOff x="6739053" y="4087216"/>
            <a:chExt cx="838201" cy="594981"/>
          </a:xfrm>
        </p:grpSpPr>
        <p:sp>
          <p:nvSpPr>
            <p:cNvPr id="77" name="Google Shape;77;p2"/>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8" name="Google Shape;78;p2"/>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79" name="Google Shape;79;p2"/>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80" name="Google Shape;80;p2"/>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3"/>
          <p:cNvSpPr txBox="1"/>
          <p:nvPr/>
        </p:nvSpPr>
        <p:spPr>
          <a:xfrm>
            <a:off x="402225" y="1565425"/>
            <a:ext cx="8282400" cy="2643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The RNTool Central European version supports climate risk assessment in relation to the following 7 Issues:</a:t>
            </a:r>
            <a:endParaRPr sz="1200" b="0" i="0" u="none" strike="noStrike" cap="none">
              <a:solidFill>
                <a:srgbClr val="708792"/>
              </a:solidFill>
              <a:latin typeface="Trebuchet MS"/>
              <a:ea typeface="Trebuchet MS"/>
              <a:cs typeface="Trebuchet MS"/>
              <a:sym typeface="Trebuchet MS"/>
            </a:endParaRPr>
          </a:p>
        </p:txBody>
      </p:sp>
      <p:sp>
        <p:nvSpPr>
          <p:cNvPr id="86" name="Google Shape;86;p3"/>
          <p:cNvSpPr txBox="1"/>
          <p:nvPr/>
        </p:nvSpPr>
        <p:spPr>
          <a:xfrm>
            <a:off x="618170" y="26627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Structure of RNTool</a:t>
            </a:r>
            <a:endParaRPr sz="2800" b="1" i="0" u="none" strike="noStrike" cap="none">
              <a:solidFill>
                <a:srgbClr val="9ACA3C"/>
              </a:solidFill>
              <a:latin typeface="Trebuchet MS"/>
              <a:ea typeface="Trebuchet MS"/>
              <a:cs typeface="Trebuchet MS"/>
              <a:sym typeface="Trebuchet MS"/>
            </a:endParaRPr>
          </a:p>
        </p:txBody>
      </p:sp>
      <p:sp>
        <p:nvSpPr>
          <p:cNvPr id="87" name="Google Shape;87;p3"/>
          <p:cNvSpPr txBox="1"/>
          <p:nvPr/>
        </p:nvSpPr>
        <p:spPr>
          <a:xfrm>
            <a:off x="950025" y="3146713"/>
            <a:ext cx="10116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B Floods</a:t>
            </a:r>
            <a:endParaRPr sz="1400" b="0" i="0" u="none" strike="noStrike" cap="none">
              <a:solidFill>
                <a:srgbClr val="000000"/>
              </a:solidFill>
              <a:latin typeface="Arial"/>
              <a:ea typeface="Arial"/>
              <a:cs typeface="Arial"/>
              <a:sym typeface="Arial"/>
            </a:endParaRPr>
          </a:p>
        </p:txBody>
      </p:sp>
      <p:sp>
        <p:nvSpPr>
          <p:cNvPr id="88" name="Google Shape;88;p3"/>
          <p:cNvSpPr txBox="1"/>
          <p:nvPr/>
        </p:nvSpPr>
        <p:spPr>
          <a:xfrm>
            <a:off x="950025" y="3972025"/>
            <a:ext cx="14892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C Extreme heat</a:t>
            </a:r>
            <a:endParaRPr sz="1400" b="0" i="0" u="none" strike="noStrike" cap="none">
              <a:solidFill>
                <a:schemeClr val="dk1"/>
              </a:solidFill>
              <a:latin typeface="Arial"/>
              <a:ea typeface="Arial"/>
              <a:cs typeface="Arial"/>
              <a:sym typeface="Arial"/>
            </a:endParaRPr>
          </a:p>
        </p:txBody>
      </p:sp>
      <p:sp>
        <p:nvSpPr>
          <p:cNvPr id="89" name="Google Shape;89;p3"/>
          <p:cNvSpPr txBox="1"/>
          <p:nvPr/>
        </p:nvSpPr>
        <p:spPr>
          <a:xfrm>
            <a:off x="4889900" y="2250325"/>
            <a:ext cx="12261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D Droughts</a:t>
            </a:r>
            <a:endParaRPr sz="1400" b="0" i="0" u="none" strike="noStrike" cap="none">
              <a:solidFill>
                <a:schemeClr val="dk1"/>
              </a:solidFill>
              <a:latin typeface="Arial"/>
              <a:ea typeface="Arial"/>
              <a:cs typeface="Arial"/>
              <a:sym typeface="Arial"/>
            </a:endParaRPr>
          </a:p>
        </p:txBody>
      </p:sp>
      <p:sp>
        <p:nvSpPr>
          <p:cNvPr id="90" name="Google Shape;90;p3"/>
          <p:cNvSpPr txBox="1"/>
          <p:nvPr/>
        </p:nvSpPr>
        <p:spPr>
          <a:xfrm>
            <a:off x="4975100" y="3127525"/>
            <a:ext cx="10557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 Storms</a:t>
            </a:r>
            <a:endParaRPr sz="1400" b="0" i="0" u="none" strike="noStrike" cap="none">
              <a:solidFill>
                <a:srgbClr val="000000"/>
              </a:solidFill>
              <a:latin typeface="Arial"/>
              <a:ea typeface="Arial"/>
              <a:cs typeface="Arial"/>
              <a:sym typeface="Arial"/>
            </a:endParaRPr>
          </a:p>
        </p:txBody>
      </p:sp>
      <p:sp>
        <p:nvSpPr>
          <p:cNvPr id="91" name="Google Shape;91;p3"/>
          <p:cNvSpPr txBox="1"/>
          <p:nvPr/>
        </p:nvSpPr>
        <p:spPr>
          <a:xfrm>
            <a:off x="4975100" y="3972025"/>
            <a:ext cx="12261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F Wild-fire</a:t>
            </a:r>
            <a:endParaRPr sz="1400" b="0" i="0" u="none" strike="noStrike" cap="none">
              <a:solidFill>
                <a:srgbClr val="000000"/>
              </a:solidFill>
              <a:latin typeface="Arial"/>
              <a:ea typeface="Arial"/>
              <a:cs typeface="Arial"/>
              <a:sym typeface="Arial"/>
            </a:endParaRPr>
          </a:p>
        </p:txBody>
      </p:sp>
      <p:sp>
        <p:nvSpPr>
          <p:cNvPr id="92" name="Google Shape;92;p3"/>
          <p:cNvSpPr txBox="1"/>
          <p:nvPr/>
        </p:nvSpPr>
        <p:spPr>
          <a:xfrm>
            <a:off x="7068825" y="3146713"/>
            <a:ext cx="16545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G Mass Movement</a:t>
            </a:r>
            <a:endParaRPr sz="1400" b="0" i="0" u="none" strike="noStrike" cap="none">
              <a:solidFill>
                <a:srgbClr val="000000"/>
              </a:solidFill>
              <a:latin typeface="Arial"/>
              <a:ea typeface="Arial"/>
              <a:cs typeface="Arial"/>
              <a:sym typeface="Arial"/>
            </a:endParaRPr>
          </a:p>
        </p:txBody>
      </p:sp>
      <p:sp>
        <p:nvSpPr>
          <p:cNvPr id="93" name="Google Shape;93;p3"/>
          <p:cNvSpPr txBox="1"/>
          <p:nvPr/>
        </p:nvSpPr>
        <p:spPr>
          <a:xfrm>
            <a:off x="950025" y="2207800"/>
            <a:ext cx="19224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A Heavy precipitation</a:t>
            </a:r>
            <a:endParaRPr sz="1400" b="0" i="0" u="none" strike="noStrike" cap="none">
              <a:solidFill>
                <a:srgbClr val="000000"/>
              </a:solidFill>
              <a:latin typeface="Arial"/>
              <a:ea typeface="Arial"/>
              <a:cs typeface="Arial"/>
              <a:sym typeface="Arial"/>
            </a:endParaRPr>
          </a:p>
        </p:txBody>
      </p:sp>
      <p:sp>
        <p:nvSpPr>
          <p:cNvPr id="94" name="Google Shape;94;p3"/>
          <p:cNvSpPr txBox="1"/>
          <p:nvPr/>
        </p:nvSpPr>
        <p:spPr>
          <a:xfrm>
            <a:off x="402225" y="1077638"/>
            <a:ext cx="16545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a:solidFill>
                  <a:srgbClr val="9ACA3C"/>
                </a:solidFill>
                <a:latin typeface="Trebuchet MS"/>
                <a:ea typeface="Trebuchet MS"/>
                <a:cs typeface="Trebuchet MS"/>
                <a:sym typeface="Trebuchet MS"/>
              </a:rPr>
              <a:t>ISSUES</a:t>
            </a:r>
            <a:endParaRPr sz="1800" b="1" i="0" u="none" strike="noStrike" cap="none">
              <a:solidFill>
                <a:srgbClr val="9ACA3C"/>
              </a:solidFill>
              <a:latin typeface="Trebuchet MS"/>
              <a:ea typeface="Trebuchet MS"/>
              <a:cs typeface="Trebuchet MS"/>
              <a:sym typeface="Trebuchet MS"/>
            </a:endParaRPr>
          </a:p>
        </p:txBody>
      </p:sp>
      <p:pic>
        <p:nvPicPr>
          <p:cNvPr id="95" name="Google Shape;95;p3" title="ChatGPT Image 12 ago 2025, 10_55_32.png"/>
          <p:cNvPicPr preferRelativeResize="0"/>
          <p:nvPr/>
        </p:nvPicPr>
        <p:blipFill rotWithShape="1">
          <a:blip r:embed="rId3">
            <a:alphaModFix/>
          </a:blip>
          <a:srcRect/>
          <a:stretch/>
        </p:blipFill>
        <p:spPr>
          <a:xfrm>
            <a:off x="406719" y="2203967"/>
            <a:ext cx="543301" cy="543301"/>
          </a:xfrm>
          <a:prstGeom prst="rect">
            <a:avLst/>
          </a:prstGeom>
          <a:noFill/>
          <a:ln>
            <a:noFill/>
          </a:ln>
        </p:spPr>
      </p:pic>
      <p:pic>
        <p:nvPicPr>
          <p:cNvPr id="96" name="Google Shape;96;p3" title="ChatGPT Image 12 ago 2025, 11_12_31.png"/>
          <p:cNvPicPr preferRelativeResize="0"/>
          <p:nvPr/>
        </p:nvPicPr>
        <p:blipFill rotWithShape="1">
          <a:blip r:embed="rId4">
            <a:alphaModFix/>
          </a:blip>
          <a:srcRect/>
          <a:stretch/>
        </p:blipFill>
        <p:spPr>
          <a:xfrm>
            <a:off x="4346604" y="3885016"/>
            <a:ext cx="543301" cy="543301"/>
          </a:xfrm>
          <a:prstGeom prst="rect">
            <a:avLst/>
          </a:prstGeom>
          <a:noFill/>
          <a:ln>
            <a:noFill/>
          </a:ln>
        </p:spPr>
      </p:pic>
      <p:pic>
        <p:nvPicPr>
          <p:cNvPr id="97" name="Google Shape;97;p3" title="ChatGPT Image 12 ago 2025, 11_12_37.png"/>
          <p:cNvPicPr preferRelativeResize="0"/>
          <p:nvPr/>
        </p:nvPicPr>
        <p:blipFill rotWithShape="1">
          <a:blip r:embed="rId5">
            <a:alphaModFix/>
          </a:blip>
          <a:srcRect/>
          <a:stretch/>
        </p:blipFill>
        <p:spPr>
          <a:xfrm>
            <a:off x="4346587" y="3059691"/>
            <a:ext cx="543301" cy="543332"/>
          </a:xfrm>
          <a:prstGeom prst="rect">
            <a:avLst/>
          </a:prstGeom>
          <a:noFill/>
          <a:ln>
            <a:noFill/>
          </a:ln>
        </p:spPr>
      </p:pic>
      <p:pic>
        <p:nvPicPr>
          <p:cNvPr id="98" name="Google Shape;98;p3" title="ChatGPT Image 12 ago 2025, 10_57_27.png"/>
          <p:cNvPicPr preferRelativeResize="0"/>
          <p:nvPr/>
        </p:nvPicPr>
        <p:blipFill rotWithShape="1">
          <a:blip r:embed="rId6">
            <a:alphaModFix/>
          </a:blip>
          <a:srcRect/>
          <a:stretch/>
        </p:blipFill>
        <p:spPr>
          <a:xfrm>
            <a:off x="406720" y="3040525"/>
            <a:ext cx="543301" cy="543301"/>
          </a:xfrm>
          <a:prstGeom prst="rect">
            <a:avLst/>
          </a:prstGeom>
          <a:noFill/>
          <a:ln>
            <a:noFill/>
          </a:ln>
        </p:spPr>
      </p:pic>
      <p:pic>
        <p:nvPicPr>
          <p:cNvPr id="99" name="Google Shape;99;p3" title="ChatGPT Image 12 ago 2025, 10_58_21.png"/>
          <p:cNvPicPr preferRelativeResize="0"/>
          <p:nvPr/>
        </p:nvPicPr>
        <p:blipFill rotWithShape="1">
          <a:blip r:embed="rId7">
            <a:alphaModFix/>
          </a:blip>
          <a:srcRect l="66215" t="6785" r="10066" b="59322"/>
          <a:stretch/>
        </p:blipFill>
        <p:spPr>
          <a:xfrm>
            <a:off x="406713" y="3843630"/>
            <a:ext cx="543302" cy="517604"/>
          </a:xfrm>
          <a:prstGeom prst="rect">
            <a:avLst/>
          </a:prstGeom>
          <a:noFill/>
          <a:ln>
            <a:noFill/>
          </a:ln>
        </p:spPr>
      </p:pic>
      <p:pic>
        <p:nvPicPr>
          <p:cNvPr id="100" name="Google Shape;100;p3" title="ChatGPT Image 12 ago 2025, 10_58_21.png"/>
          <p:cNvPicPr preferRelativeResize="0"/>
          <p:nvPr/>
        </p:nvPicPr>
        <p:blipFill rotWithShape="1">
          <a:blip r:embed="rId7">
            <a:alphaModFix/>
          </a:blip>
          <a:srcRect l="11409" t="52082" r="65323" b="11003"/>
          <a:stretch/>
        </p:blipFill>
        <p:spPr>
          <a:xfrm>
            <a:off x="4346591" y="2147650"/>
            <a:ext cx="543302" cy="574643"/>
          </a:xfrm>
          <a:prstGeom prst="rect">
            <a:avLst/>
          </a:prstGeom>
          <a:noFill/>
          <a:ln>
            <a:noFill/>
          </a:ln>
        </p:spPr>
      </p:pic>
      <p:pic>
        <p:nvPicPr>
          <p:cNvPr id="101" name="Google Shape;101;p3" title="ChatGPT Image 12 ago 2025, 11_45_50.png"/>
          <p:cNvPicPr preferRelativeResize="0"/>
          <p:nvPr/>
        </p:nvPicPr>
        <p:blipFill rotWithShape="1">
          <a:blip r:embed="rId8">
            <a:alphaModFix/>
          </a:blip>
          <a:srcRect/>
          <a:stretch/>
        </p:blipFill>
        <p:spPr>
          <a:xfrm>
            <a:off x="6442117" y="3012577"/>
            <a:ext cx="599196" cy="599196"/>
          </a:xfrm>
          <a:prstGeom prst="rect">
            <a:avLst/>
          </a:prstGeom>
          <a:noFill/>
          <a:ln>
            <a:noFill/>
          </a:ln>
        </p:spPr>
      </p:pic>
      <p:grpSp>
        <p:nvGrpSpPr>
          <p:cNvPr id="102" name="Google Shape;102;p3"/>
          <p:cNvGrpSpPr/>
          <p:nvPr/>
        </p:nvGrpSpPr>
        <p:grpSpPr>
          <a:xfrm>
            <a:off x="8305799" y="4495700"/>
            <a:ext cx="838201" cy="594981"/>
            <a:chOff x="6739053" y="4087216"/>
            <a:chExt cx="838201" cy="594981"/>
          </a:xfrm>
        </p:grpSpPr>
        <p:sp>
          <p:nvSpPr>
            <p:cNvPr id="103" name="Google Shape;103;p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04" name="Google Shape;104;p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05" name="Google Shape;105;p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06" name="Google Shape;106;p3"/>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txBox="1"/>
          <p:nvPr/>
        </p:nvSpPr>
        <p:spPr>
          <a:xfrm>
            <a:off x="402225" y="1362600"/>
            <a:ext cx="8467500" cy="4056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Representing key Urban Sectors (8), addressed in RNTool for Central Europe are:</a:t>
            </a:r>
            <a:endParaRPr sz="1200" b="0" i="0" u="none" strike="noStrike" cap="none">
              <a:solidFill>
                <a:srgbClr val="708792"/>
              </a:solidFill>
              <a:latin typeface="Trebuchet MS"/>
              <a:ea typeface="Trebuchet MS"/>
              <a:cs typeface="Trebuchet MS"/>
              <a:sym typeface="Trebuchet MS"/>
            </a:endParaRPr>
          </a:p>
        </p:txBody>
      </p:sp>
      <p:sp>
        <p:nvSpPr>
          <p:cNvPr id="112" name="Google Shape;112;p4"/>
          <p:cNvSpPr txBox="1"/>
          <p:nvPr/>
        </p:nvSpPr>
        <p:spPr>
          <a:xfrm>
            <a:off x="618170" y="2126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Structure of RNTool</a:t>
            </a:r>
            <a:endParaRPr sz="2800" b="1" i="0" u="none" strike="noStrike" cap="none">
              <a:solidFill>
                <a:srgbClr val="9ACA3C"/>
              </a:solidFill>
              <a:latin typeface="Trebuchet MS"/>
              <a:ea typeface="Trebuchet MS"/>
              <a:cs typeface="Trebuchet MS"/>
              <a:sym typeface="Trebuchet MS"/>
            </a:endParaRPr>
          </a:p>
        </p:txBody>
      </p:sp>
      <p:sp>
        <p:nvSpPr>
          <p:cNvPr id="113" name="Google Shape;113;p4"/>
          <p:cNvSpPr txBox="1"/>
          <p:nvPr/>
        </p:nvSpPr>
        <p:spPr>
          <a:xfrm>
            <a:off x="5951625" y="3392650"/>
            <a:ext cx="2572200" cy="58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Tourism (Heavy precipitation, Extreme Heat, Mass Movement)</a:t>
            </a:r>
            <a:endParaRPr sz="1400" b="0" i="0" u="none" strike="noStrike" cap="none">
              <a:solidFill>
                <a:srgbClr val="000000"/>
              </a:solidFill>
              <a:latin typeface="Arial"/>
              <a:ea typeface="Arial"/>
              <a:cs typeface="Arial"/>
              <a:sym typeface="Arial"/>
            </a:endParaRPr>
          </a:p>
        </p:txBody>
      </p:sp>
      <p:sp>
        <p:nvSpPr>
          <p:cNvPr id="114" name="Google Shape;114;p4"/>
          <p:cNvSpPr txBox="1"/>
          <p:nvPr/>
        </p:nvSpPr>
        <p:spPr>
          <a:xfrm>
            <a:off x="5951625" y="2077175"/>
            <a:ext cx="2598300" cy="10065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Emergency Services (Heavy precipitation, Floods, Extreme Heat, Drought, Storms, Wild-Fire, Mass Movement)</a:t>
            </a:r>
            <a:endParaRPr sz="1400" b="0" i="0" u="none" strike="noStrike" cap="none">
              <a:solidFill>
                <a:srgbClr val="000000"/>
              </a:solidFill>
              <a:latin typeface="Arial"/>
              <a:ea typeface="Arial"/>
              <a:cs typeface="Arial"/>
              <a:sym typeface="Arial"/>
            </a:endParaRPr>
          </a:p>
        </p:txBody>
      </p:sp>
      <p:sp>
        <p:nvSpPr>
          <p:cNvPr id="115" name="Google Shape;115;p4"/>
          <p:cNvSpPr txBox="1"/>
          <p:nvPr/>
        </p:nvSpPr>
        <p:spPr>
          <a:xfrm>
            <a:off x="3191525" y="4235025"/>
            <a:ext cx="2598300" cy="7941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Health (Heavy precipitation, Floods, Extreme Heat, Drought, Storms)</a:t>
            </a:r>
            <a:endParaRPr sz="1400" b="0" i="0" u="none" strike="noStrike" cap="none">
              <a:solidFill>
                <a:srgbClr val="000000"/>
              </a:solidFill>
              <a:latin typeface="Arial"/>
              <a:ea typeface="Arial"/>
              <a:cs typeface="Arial"/>
              <a:sym typeface="Arial"/>
            </a:endParaRPr>
          </a:p>
        </p:txBody>
      </p:sp>
      <p:sp>
        <p:nvSpPr>
          <p:cNvPr id="116" name="Google Shape;116;p4"/>
          <p:cNvSpPr txBox="1"/>
          <p:nvPr/>
        </p:nvSpPr>
        <p:spPr>
          <a:xfrm>
            <a:off x="3191525" y="3340825"/>
            <a:ext cx="2598300" cy="58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Environment and Biodiversity (Extreme Heat, Drought)</a:t>
            </a:r>
            <a:endParaRPr sz="1400" b="0" i="0" u="none" strike="noStrike" cap="none">
              <a:solidFill>
                <a:srgbClr val="000000"/>
              </a:solidFill>
              <a:latin typeface="Arial"/>
              <a:ea typeface="Arial"/>
              <a:cs typeface="Arial"/>
              <a:sym typeface="Arial"/>
            </a:endParaRPr>
          </a:p>
        </p:txBody>
      </p:sp>
      <p:sp>
        <p:nvSpPr>
          <p:cNvPr id="117" name="Google Shape;117;p4"/>
          <p:cNvSpPr txBox="1"/>
          <p:nvPr/>
        </p:nvSpPr>
        <p:spPr>
          <a:xfrm>
            <a:off x="3176937" y="2156088"/>
            <a:ext cx="2598300"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Water (Floods, Drought)</a:t>
            </a:r>
            <a:endParaRPr sz="1400" b="0" i="0" u="none" strike="noStrike" cap="none">
              <a:solidFill>
                <a:srgbClr val="000000"/>
              </a:solidFill>
              <a:latin typeface="Arial"/>
              <a:ea typeface="Arial"/>
              <a:cs typeface="Arial"/>
              <a:sym typeface="Arial"/>
            </a:endParaRPr>
          </a:p>
        </p:txBody>
      </p:sp>
      <p:sp>
        <p:nvSpPr>
          <p:cNvPr id="118" name="Google Shape;118;p4"/>
          <p:cNvSpPr txBox="1"/>
          <p:nvPr/>
        </p:nvSpPr>
        <p:spPr>
          <a:xfrm>
            <a:off x="402225" y="3340825"/>
            <a:ext cx="2598300" cy="58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Energy (Heavy precipitation, Extreme Heat, Storms)</a:t>
            </a:r>
            <a:endParaRPr sz="1200" b="0" i="0" u="none" strike="noStrike" cap="none">
              <a:solidFill>
                <a:srgbClr val="708792"/>
              </a:solidFill>
              <a:latin typeface="Trebuchet MS"/>
              <a:ea typeface="Trebuchet MS"/>
              <a:cs typeface="Trebuchet MS"/>
              <a:sym typeface="Trebuchet MS"/>
            </a:endParaRPr>
          </a:p>
        </p:txBody>
      </p:sp>
      <p:sp>
        <p:nvSpPr>
          <p:cNvPr id="119" name="Google Shape;119;p4"/>
          <p:cNvSpPr txBox="1"/>
          <p:nvPr/>
        </p:nvSpPr>
        <p:spPr>
          <a:xfrm>
            <a:off x="402225" y="4235025"/>
            <a:ext cx="2598300" cy="7941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Transport (Heavy precipitation, Floods, Extreme Heat, Storms, Wild-fire, Mass Movement)</a:t>
            </a:r>
            <a:endParaRPr sz="1400" b="0" i="0" u="none" strike="noStrike" cap="none">
              <a:solidFill>
                <a:srgbClr val="000000"/>
              </a:solidFill>
              <a:latin typeface="Arial"/>
              <a:ea typeface="Arial"/>
              <a:cs typeface="Arial"/>
              <a:sym typeface="Arial"/>
            </a:endParaRPr>
          </a:p>
        </p:txBody>
      </p:sp>
      <p:sp>
        <p:nvSpPr>
          <p:cNvPr id="120" name="Google Shape;120;p4"/>
          <p:cNvSpPr txBox="1"/>
          <p:nvPr/>
        </p:nvSpPr>
        <p:spPr>
          <a:xfrm>
            <a:off x="402225" y="2077175"/>
            <a:ext cx="2598300" cy="7941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Buildings (Heavy precipitation, Floods, Extreme Heat, Storms, Mass Movement)</a:t>
            </a:r>
            <a:endParaRPr sz="1400" b="0" i="0" u="none" strike="noStrike" cap="none">
              <a:solidFill>
                <a:srgbClr val="000000"/>
              </a:solidFill>
              <a:latin typeface="Arial"/>
              <a:ea typeface="Arial"/>
              <a:cs typeface="Arial"/>
              <a:sym typeface="Arial"/>
            </a:endParaRPr>
          </a:p>
        </p:txBody>
      </p:sp>
      <p:sp>
        <p:nvSpPr>
          <p:cNvPr id="121" name="Google Shape;121;p4"/>
          <p:cNvSpPr txBox="1"/>
          <p:nvPr/>
        </p:nvSpPr>
        <p:spPr>
          <a:xfrm>
            <a:off x="402225" y="989650"/>
            <a:ext cx="22863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a:solidFill>
                  <a:srgbClr val="9ACA3C"/>
                </a:solidFill>
                <a:latin typeface="Trebuchet MS"/>
                <a:ea typeface="Trebuchet MS"/>
                <a:cs typeface="Trebuchet MS"/>
                <a:sym typeface="Trebuchet MS"/>
              </a:rPr>
              <a:t>Macro categories</a:t>
            </a:r>
            <a:endParaRPr sz="1800" b="1" i="0" u="none" strike="noStrike" cap="none">
              <a:solidFill>
                <a:srgbClr val="9ACA3C"/>
              </a:solidFill>
              <a:latin typeface="Trebuchet MS"/>
              <a:ea typeface="Trebuchet MS"/>
              <a:cs typeface="Trebuchet MS"/>
              <a:sym typeface="Trebuchet MS"/>
            </a:endParaRPr>
          </a:p>
        </p:txBody>
      </p:sp>
      <p:pic>
        <p:nvPicPr>
          <p:cNvPr id="122" name="Google Shape;122;p4" title="ChatGPT Image 12 ago 2025, 11_54_10.png"/>
          <p:cNvPicPr preferRelativeResize="0"/>
          <p:nvPr/>
        </p:nvPicPr>
        <p:blipFill rotWithShape="1">
          <a:blip r:embed="rId3">
            <a:alphaModFix/>
          </a:blip>
          <a:srcRect l="26527" t="8259" r="51071" b="61159"/>
          <a:stretch/>
        </p:blipFill>
        <p:spPr>
          <a:xfrm>
            <a:off x="1275113" y="2887212"/>
            <a:ext cx="540526" cy="491950"/>
          </a:xfrm>
          <a:prstGeom prst="rect">
            <a:avLst/>
          </a:prstGeom>
          <a:noFill/>
          <a:ln>
            <a:noFill/>
          </a:ln>
        </p:spPr>
      </p:pic>
      <p:pic>
        <p:nvPicPr>
          <p:cNvPr id="123" name="Google Shape;123;p4" title="ChatGPT Image 12 ago 2025, 11_54_10.png"/>
          <p:cNvPicPr preferRelativeResize="0"/>
          <p:nvPr/>
        </p:nvPicPr>
        <p:blipFill rotWithShape="1">
          <a:blip r:embed="rId3">
            <a:alphaModFix/>
          </a:blip>
          <a:srcRect l="29353" t="52161" r="54094" b="19137"/>
          <a:stretch/>
        </p:blipFill>
        <p:spPr>
          <a:xfrm>
            <a:off x="4033200" y="3829200"/>
            <a:ext cx="443251" cy="512389"/>
          </a:xfrm>
          <a:prstGeom prst="rect">
            <a:avLst/>
          </a:prstGeom>
          <a:noFill/>
          <a:ln>
            <a:noFill/>
          </a:ln>
        </p:spPr>
      </p:pic>
      <p:pic>
        <p:nvPicPr>
          <p:cNvPr id="124" name="Google Shape;124;p4" title="ChatGPT Image 12 ago 2025, 11_54_10.png"/>
          <p:cNvPicPr preferRelativeResize="0"/>
          <p:nvPr/>
        </p:nvPicPr>
        <p:blipFill rotWithShape="1">
          <a:blip r:embed="rId3">
            <a:alphaModFix/>
          </a:blip>
          <a:srcRect l="74769" t="54134" r="6859" b="20652"/>
          <a:stretch/>
        </p:blipFill>
        <p:spPr>
          <a:xfrm>
            <a:off x="6879713" y="3083675"/>
            <a:ext cx="443251" cy="405599"/>
          </a:xfrm>
          <a:prstGeom prst="rect">
            <a:avLst/>
          </a:prstGeom>
          <a:noFill/>
          <a:ln>
            <a:noFill/>
          </a:ln>
        </p:spPr>
      </p:pic>
      <p:pic>
        <p:nvPicPr>
          <p:cNvPr id="125" name="Google Shape;125;p4" title="ChatGPT Image 12 ago 2025, 11_54_10.png"/>
          <p:cNvPicPr preferRelativeResize="0"/>
          <p:nvPr/>
        </p:nvPicPr>
        <p:blipFill rotWithShape="1">
          <a:blip r:embed="rId3">
            <a:alphaModFix/>
          </a:blip>
          <a:srcRect l="74569" t="7066" r="7060" b="60371"/>
          <a:stretch/>
        </p:blipFill>
        <p:spPr>
          <a:xfrm>
            <a:off x="4011263" y="1715075"/>
            <a:ext cx="443251" cy="523825"/>
          </a:xfrm>
          <a:prstGeom prst="rect">
            <a:avLst/>
          </a:prstGeom>
          <a:noFill/>
          <a:ln>
            <a:noFill/>
          </a:ln>
        </p:spPr>
      </p:pic>
      <p:pic>
        <p:nvPicPr>
          <p:cNvPr id="126" name="Google Shape;126;p4" title="ChatGPT Image 12 ago 2025, 11_54_10.png"/>
          <p:cNvPicPr preferRelativeResize="0"/>
          <p:nvPr/>
        </p:nvPicPr>
        <p:blipFill rotWithShape="1">
          <a:blip r:embed="rId3">
            <a:alphaModFix/>
          </a:blip>
          <a:srcRect l="51559" t="7542" r="27651" b="59906"/>
          <a:stretch/>
        </p:blipFill>
        <p:spPr>
          <a:xfrm>
            <a:off x="1299950" y="3809575"/>
            <a:ext cx="490852" cy="512399"/>
          </a:xfrm>
          <a:prstGeom prst="rect">
            <a:avLst/>
          </a:prstGeom>
          <a:noFill/>
          <a:ln>
            <a:noFill/>
          </a:ln>
        </p:spPr>
      </p:pic>
      <p:pic>
        <p:nvPicPr>
          <p:cNvPr id="127" name="Google Shape;127;p4" title="ChatGPT Image 12 ago 2025, 11_54_10.png"/>
          <p:cNvPicPr preferRelativeResize="0"/>
          <p:nvPr/>
        </p:nvPicPr>
        <p:blipFill rotWithShape="1">
          <a:blip r:embed="rId3">
            <a:alphaModFix/>
          </a:blip>
          <a:srcRect l="4946" t="52429" r="75692" b="22355"/>
          <a:stretch/>
        </p:blipFill>
        <p:spPr>
          <a:xfrm>
            <a:off x="3931225" y="2871275"/>
            <a:ext cx="603341" cy="523825"/>
          </a:xfrm>
          <a:prstGeom prst="rect">
            <a:avLst/>
          </a:prstGeom>
          <a:noFill/>
          <a:ln>
            <a:noFill/>
          </a:ln>
        </p:spPr>
      </p:pic>
      <p:pic>
        <p:nvPicPr>
          <p:cNvPr id="128" name="Google Shape;128;p4" title="ChatGPT Image 12 ago 2025, 11_54_10.png"/>
          <p:cNvPicPr preferRelativeResize="0"/>
          <p:nvPr/>
        </p:nvPicPr>
        <p:blipFill rotWithShape="1">
          <a:blip r:embed="rId3">
            <a:alphaModFix/>
          </a:blip>
          <a:srcRect l="5130" t="6339" r="75507" b="61097"/>
          <a:stretch/>
        </p:blipFill>
        <p:spPr>
          <a:xfrm>
            <a:off x="1311800" y="1661513"/>
            <a:ext cx="467174" cy="523825"/>
          </a:xfrm>
          <a:prstGeom prst="rect">
            <a:avLst/>
          </a:prstGeom>
          <a:noFill/>
          <a:ln>
            <a:noFill/>
          </a:ln>
        </p:spPr>
      </p:pic>
      <p:pic>
        <p:nvPicPr>
          <p:cNvPr id="129" name="Google Shape;129;p4" title="ChatGPT Image 12 ago 2025, 11_54_10.png"/>
          <p:cNvPicPr preferRelativeResize="0"/>
          <p:nvPr/>
        </p:nvPicPr>
        <p:blipFill rotWithShape="1">
          <a:blip r:embed="rId3">
            <a:alphaModFix/>
          </a:blip>
          <a:srcRect l="51555" t="52620" r="29083" b="22165"/>
          <a:stretch/>
        </p:blipFill>
        <p:spPr>
          <a:xfrm>
            <a:off x="6867763" y="1691388"/>
            <a:ext cx="467174" cy="405601"/>
          </a:xfrm>
          <a:prstGeom prst="rect">
            <a:avLst/>
          </a:prstGeom>
          <a:noFill/>
          <a:ln>
            <a:noFill/>
          </a:ln>
        </p:spPr>
      </p:pic>
      <p:grpSp>
        <p:nvGrpSpPr>
          <p:cNvPr id="130" name="Google Shape;130;p4"/>
          <p:cNvGrpSpPr/>
          <p:nvPr/>
        </p:nvGrpSpPr>
        <p:grpSpPr>
          <a:xfrm>
            <a:off x="8305799" y="4495700"/>
            <a:ext cx="838201" cy="594981"/>
            <a:chOff x="6739053" y="4087216"/>
            <a:chExt cx="838201" cy="594981"/>
          </a:xfrm>
        </p:grpSpPr>
        <p:sp>
          <p:nvSpPr>
            <p:cNvPr id="131" name="Google Shape;131;p4"/>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32" name="Google Shape;132;p4"/>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33" name="Google Shape;133;p4"/>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34" name="Google Shape;134;p4"/>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4</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5"/>
          <p:cNvSpPr txBox="1"/>
          <p:nvPr/>
        </p:nvSpPr>
        <p:spPr>
          <a:xfrm>
            <a:off x="402225" y="1562300"/>
            <a:ext cx="8111700" cy="4095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A Risk Category represents the specific risk arising from the interaction between a Hazard (Issue) and an Exposed Element within a particular Urban Sector (Macro Category).</a:t>
            </a:r>
            <a:endParaRPr sz="1200" b="0" i="0" u="none" strike="noStrike" cap="none">
              <a:solidFill>
                <a:srgbClr val="708792"/>
              </a:solidFill>
              <a:latin typeface="Trebuchet MS"/>
              <a:ea typeface="Trebuchet MS"/>
              <a:cs typeface="Trebuchet MS"/>
              <a:sym typeface="Trebuchet MS"/>
            </a:endParaRPr>
          </a:p>
        </p:txBody>
      </p:sp>
      <p:sp>
        <p:nvSpPr>
          <p:cNvPr id="140" name="Google Shape;140;p5"/>
          <p:cNvSpPr txBox="1"/>
          <p:nvPr/>
        </p:nvSpPr>
        <p:spPr>
          <a:xfrm>
            <a:off x="613295" y="19807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Structure of RNTool</a:t>
            </a:r>
            <a:endParaRPr sz="2800" b="1" i="0" u="none" strike="noStrike" cap="none">
              <a:solidFill>
                <a:srgbClr val="9ACA3C"/>
              </a:solidFill>
              <a:latin typeface="Trebuchet MS"/>
              <a:ea typeface="Trebuchet MS"/>
              <a:cs typeface="Trebuchet MS"/>
              <a:sym typeface="Trebuchet MS"/>
            </a:endParaRPr>
          </a:p>
        </p:txBody>
      </p:sp>
      <p:sp>
        <p:nvSpPr>
          <p:cNvPr id="141" name="Google Shape;141;p5"/>
          <p:cNvSpPr txBox="1"/>
          <p:nvPr/>
        </p:nvSpPr>
        <p:spPr>
          <a:xfrm>
            <a:off x="402225" y="1077650"/>
            <a:ext cx="23010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a:solidFill>
                  <a:srgbClr val="9ACA3C"/>
                </a:solidFill>
                <a:latin typeface="Trebuchet MS"/>
                <a:ea typeface="Trebuchet MS"/>
                <a:cs typeface="Trebuchet MS"/>
                <a:sym typeface="Trebuchet MS"/>
              </a:rPr>
              <a:t>Risk categories</a:t>
            </a:r>
            <a:endParaRPr sz="1800" b="1" i="0" u="none" strike="noStrike" cap="none">
              <a:solidFill>
                <a:srgbClr val="9ACA3C"/>
              </a:solidFill>
              <a:latin typeface="Trebuchet MS"/>
              <a:ea typeface="Trebuchet MS"/>
              <a:cs typeface="Trebuchet MS"/>
              <a:sym typeface="Trebuchet MS"/>
            </a:endParaRPr>
          </a:p>
        </p:txBody>
      </p:sp>
      <p:sp>
        <p:nvSpPr>
          <p:cNvPr id="142" name="Google Shape;142;p5"/>
          <p:cNvSpPr txBox="1"/>
          <p:nvPr/>
        </p:nvSpPr>
        <p:spPr>
          <a:xfrm>
            <a:off x="402225" y="4170575"/>
            <a:ext cx="8111700" cy="900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600"/>
              </a:spcBef>
              <a:spcAft>
                <a:spcPts val="0"/>
              </a:spcAft>
              <a:buClr>
                <a:srgbClr val="000000"/>
              </a:buClr>
              <a:buSzPts val="1800"/>
              <a:buFont typeface="Arial"/>
              <a:buNone/>
            </a:pPr>
            <a:r>
              <a:rPr lang="es" sz="1800" b="1" i="0" u="none" strike="noStrike" cap="none">
                <a:solidFill>
                  <a:srgbClr val="9ACA3C"/>
                </a:solidFill>
                <a:latin typeface="Trebuchet MS"/>
                <a:ea typeface="Trebuchet MS"/>
                <a:cs typeface="Trebuchet MS"/>
                <a:sym typeface="Trebuchet MS"/>
              </a:rPr>
              <a:t>84</a:t>
            </a:r>
            <a:r>
              <a:rPr lang="es" sz="1200" b="0" i="0" u="none" strike="noStrike" cap="none">
                <a:solidFill>
                  <a:srgbClr val="708792"/>
                </a:solidFill>
                <a:latin typeface="Trebuchet MS"/>
                <a:ea typeface="Trebuchet MS"/>
                <a:cs typeface="Trebuchet MS"/>
                <a:sym typeface="Trebuchet MS"/>
              </a:rPr>
              <a:t> Risk Categories have been defined in the Central European version of the RNTool. These categories cover all seven Issues (Hazards) addressed in the tool and span across the key Urban Sectors most relevant for neighbourhood-scale climate adaptation.</a:t>
            </a:r>
            <a:endParaRPr sz="1200" b="0" i="0" u="none" strike="noStrike" cap="none">
              <a:solidFill>
                <a:srgbClr val="708792"/>
              </a:solidFill>
              <a:latin typeface="Trebuchet MS"/>
              <a:ea typeface="Trebuchet MS"/>
              <a:cs typeface="Trebuchet MS"/>
              <a:sym typeface="Trebuchet MS"/>
            </a:endParaRPr>
          </a:p>
        </p:txBody>
      </p:sp>
      <p:sp>
        <p:nvSpPr>
          <p:cNvPr id="143" name="Google Shape;143;p5"/>
          <p:cNvSpPr txBox="1"/>
          <p:nvPr/>
        </p:nvSpPr>
        <p:spPr>
          <a:xfrm>
            <a:off x="455975" y="3070850"/>
            <a:ext cx="1784100" cy="581700"/>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Hazard: </a:t>
            </a:r>
            <a:br>
              <a:rPr lang="es" sz="1200" b="0" i="0" u="none" strike="noStrike" cap="none">
                <a:solidFill>
                  <a:srgbClr val="708792"/>
                </a:solidFill>
                <a:latin typeface="Trebuchet MS"/>
                <a:ea typeface="Trebuchet MS"/>
                <a:cs typeface="Trebuchet MS"/>
                <a:sym typeface="Trebuchet MS"/>
              </a:rPr>
            </a:br>
            <a:r>
              <a:rPr lang="es" sz="1200" b="0" i="0" u="none" strike="noStrike" cap="none">
                <a:solidFill>
                  <a:srgbClr val="708792"/>
                </a:solidFill>
                <a:latin typeface="Trebuchet MS"/>
                <a:ea typeface="Trebuchet MS"/>
                <a:cs typeface="Trebuchet MS"/>
                <a:sym typeface="Trebuchet MS"/>
              </a:rPr>
              <a:t>Heavy precipitation</a:t>
            </a:r>
            <a:endParaRPr sz="1400" b="0" i="0" u="none" strike="noStrike" cap="none">
              <a:solidFill>
                <a:srgbClr val="000000"/>
              </a:solidFill>
              <a:latin typeface="Arial"/>
              <a:ea typeface="Arial"/>
              <a:cs typeface="Arial"/>
              <a:sym typeface="Arial"/>
            </a:endParaRPr>
          </a:p>
        </p:txBody>
      </p:sp>
      <p:sp>
        <p:nvSpPr>
          <p:cNvPr id="144" name="Google Shape;144;p5"/>
          <p:cNvSpPr txBox="1"/>
          <p:nvPr/>
        </p:nvSpPr>
        <p:spPr>
          <a:xfrm>
            <a:off x="5469963" y="3679000"/>
            <a:ext cx="1390200" cy="5541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Urban sector: </a:t>
            </a:r>
            <a:endParaRPr sz="1200" b="0" i="0" u="none" strike="noStrike" cap="none">
              <a:solidFill>
                <a:srgbClr val="708792"/>
              </a:solidFill>
              <a:latin typeface="Trebuchet MS"/>
              <a:ea typeface="Trebuchet MS"/>
              <a:cs typeface="Trebuchet MS"/>
              <a:sym typeface="Trebuchet MS"/>
            </a:endParaRPr>
          </a:p>
          <a:p>
            <a:pPr marL="0" marR="215265" lvl="0" indent="0" algn="ctr"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Water</a:t>
            </a:r>
            <a:endParaRPr sz="1400" b="0" i="0" u="none" strike="noStrike" cap="none">
              <a:solidFill>
                <a:srgbClr val="000000"/>
              </a:solidFill>
              <a:latin typeface="Arial"/>
              <a:ea typeface="Arial"/>
              <a:cs typeface="Arial"/>
              <a:sym typeface="Arial"/>
            </a:endParaRPr>
          </a:p>
        </p:txBody>
      </p:sp>
      <p:sp>
        <p:nvSpPr>
          <p:cNvPr id="145" name="Google Shape;145;p5"/>
          <p:cNvSpPr txBox="1"/>
          <p:nvPr/>
        </p:nvSpPr>
        <p:spPr>
          <a:xfrm>
            <a:off x="6466675" y="3070850"/>
            <a:ext cx="2393400" cy="581700"/>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Exposed element: Impervious Surface Coverage</a:t>
            </a:r>
            <a:endParaRPr sz="1400" b="0" i="0" u="none" strike="noStrike" cap="none">
              <a:solidFill>
                <a:srgbClr val="000000"/>
              </a:solidFill>
              <a:latin typeface="Arial"/>
              <a:ea typeface="Arial"/>
              <a:cs typeface="Arial"/>
              <a:sym typeface="Arial"/>
            </a:endParaRPr>
          </a:p>
        </p:txBody>
      </p:sp>
      <p:sp>
        <p:nvSpPr>
          <p:cNvPr id="146" name="Google Shape;146;p5"/>
          <p:cNvSpPr txBox="1"/>
          <p:nvPr/>
        </p:nvSpPr>
        <p:spPr>
          <a:xfrm>
            <a:off x="3487800" y="2174700"/>
            <a:ext cx="2168400" cy="794100"/>
          </a:xfrm>
          <a:prstGeom prst="rect">
            <a:avLst/>
          </a:prstGeom>
          <a:noFill/>
          <a:ln w="9525" cap="flat" cmpd="sng">
            <a:solidFill>
              <a:srgbClr val="9ACA3C"/>
            </a:solidFill>
            <a:prstDash val="solid"/>
            <a:round/>
            <a:headEnd type="none" w="sm" len="sm"/>
            <a:tailEnd type="none" w="sm" len="sm"/>
          </a:ln>
        </p:spPr>
        <p:txBody>
          <a:bodyPr spcFirstLastPara="1" wrap="square" lIns="91425" tIns="91425" rIns="91425" bIns="91425" anchor="t" anchorCtr="0">
            <a:spAutoFit/>
          </a:bodyPr>
          <a:lstStyle/>
          <a:p>
            <a:pPr marL="0" marR="215265" lvl="0" indent="0" algn="ctr" rtl="0">
              <a:lnSpc>
                <a:spcPct val="115000"/>
              </a:lnSpc>
              <a:spcBef>
                <a:spcPts val="600"/>
              </a:spcBef>
              <a:spcAft>
                <a:spcPts val="0"/>
              </a:spcAft>
              <a:buClr>
                <a:srgbClr val="000000"/>
              </a:buClr>
              <a:buSzPts val="1200"/>
              <a:buFont typeface="Arial"/>
              <a:buNone/>
            </a:pPr>
            <a:r>
              <a:rPr lang="es" sz="1200" b="1" i="0" u="none" strike="noStrike" cap="none">
                <a:solidFill>
                  <a:srgbClr val="9ACA3C"/>
                </a:solidFill>
                <a:latin typeface="Trebuchet MS"/>
                <a:ea typeface="Trebuchet MS"/>
                <a:cs typeface="Trebuchet MS"/>
                <a:sym typeface="Trebuchet MS"/>
              </a:rPr>
              <a:t>Category:</a:t>
            </a:r>
            <a:r>
              <a:rPr lang="es" sz="1200" b="0" i="0" u="none" strike="noStrike" cap="none">
                <a:solidFill>
                  <a:srgbClr val="708792"/>
                </a:solidFill>
                <a:latin typeface="Trebuchet MS"/>
                <a:ea typeface="Trebuchet MS"/>
                <a:cs typeface="Trebuchet MS"/>
                <a:sym typeface="Trebuchet MS"/>
              </a:rPr>
              <a:t> A4.2 Damage risk  Water supply network</a:t>
            </a:r>
            <a:endParaRPr sz="1400" b="0" i="0" u="none" strike="noStrike" cap="none">
              <a:solidFill>
                <a:srgbClr val="000000"/>
              </a:solidFill>
              <a:latin typeface="Arial"/>
              <a:ea typeface="Arial"/>
              <a:cs typeface="Arial"/>
              <a:sym typeface="Arial"/>
            </a:endParaRPr>
          </a:p>
        </p:txBody>
      </p:sp>
      <p:cxnSp>
        <p:nvCxnSpPr>
          <p:cNvPr id="147" name="Google Shape;147;p5"/>
          <p:cNvCxnSpPr>
            <a:stCxn id="143" idx="3"/>
            <a:endCxn id="145" idx="1"/>
          </p:cNvCxnSpPr>
          <p:nvPr/>
        </p:nvCxnSpPr>
        <p:spPr>
          <a:xfrm>
            <a:off x="2240075" y="3361700"/>
            <a:ext cx="4226700" cy="600"/>
          </a:xfrm>
          <a:prstGeom prst="curvedConnector3">
            <a:avLst>
              <a:gd name="adj1" fmla="val 49999"/>
            </a:avLst>
          </a:prstGeom>
          <a:noFill/>
          <a:ln w="9525" cap="flat" cmpd="sng">
            <a:solidFill>
              <a:srgbClr val="9ACA3C"/>
            </a:solidFill>
            <a:prstDash val="solid"/>
            <a:round/>
            <a:headEnd type="stealth" w="med" len="med"/>
            <a:tailEnd type="stealth" w="med" len="med"/>
          </a:ln>
        </p:spPr>
      </p:cxnSp>
      <p:sp>
        <p:nvSpPr>
          <p:cNvPr id="148" name="Google Shape;148;p5"/>
          <p:cNvSpPr txBox="1"/>
          <p:nvPr/>
        </p:nvSpPr>
        <p:spPr>
          <a:xfrm>
            <a:off x="3095700" y="3281700"/>
            <a:ext cx="2952600"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pPr>
            <a:r>
              <a:rPr lang="es" sz="1200" b="0" i="0" u="none" strike="noStrike" cap="none">
                <a:solidFill>
                  <a:srgbClr val="9ACA3C"/>
                </a:solidFill>
                <a:latin typeface="Trebuchet MS"/>
                <a:ea typeface="Trebuchet MS"/>
                <a:cs typeface="Trebuchet MS"/>
                <a:sym typeface="Trebuchet MS"/>
              </a:rPr>
              <a:t>Represents the interaction between</a:t>
            </a:r>
            <a:endParaRPr sz="1400" b="0" i="0" u="none" strike="noStrike" cap="none">
              <a:solidFill>
                <a:srgbClr val="9ACA3C"/>
              </a:solidFill>
              <a:latin typeface="Arial"/>
              <a:ea typeface="Arial"/>
              <a:cs typeface="Arial"/>
              <a:sym typeface="Arial"/>
            </a:endParaRPr>
          </a:p>
        </p:txBody>
      </p:sp>
      <p:cxnSp>
        <p:nvCxnSpPr>
          <p:cNvPr id="149" name="Google Shape;149;p5"/>
          <p:cNvCxnSpPr>
            <a:stCxn id="146" idx="2"/>
            <a:endCxn id="148" idx="0"/>
          </p:cNvCxnSpPr>
          <p:nvPr/>
        </p:nvCxnSpPr>
        <p:spPr>
          <a:xfrm>
            <a:off x="4572000" y="2968800"/>
            <a:ext cx="0" cy="312900"/>
          </a:xfrm>
          <a:prstGeom prst="straightConnector1">
            <a:avLst/>
          </a:prstGeom>
          <a:noFill/>
          <a:ln w="9525" cap="flat" cmpd="sng">
            <a:solidFill>
              <a:srgbClr val="9ACA3C"/>
            </a:solidFill>
            <a:prstDash val="solid"/>
            <a:round/>
            <a:headEnd type="none" w="sm" len="sm"/>
            <a:tailEnd type="stealth" w="med" len="med"/>
          </a:ln>
        </p:spPr>
      </p:cxnSp>
      <p:sp>
        <p:nvSpPr>
          <p:cNvPr id="150" name="Google Shape;150;p5"/>
          <p:cNvSpPr txBox="1"/>
          <p:nvPr/>
        </p:nvSpPr>
        <p:spPr>
          <a:xfrm>
            <a:off x="3714300" y="3755200"/>
            <a:ext cx="1715400" cy="369300"/>
          </a:xfrm>
          <a:prstGeom prst="rect">
            <a:avLst/>
          </a:prstGeom>
          <a:noFill/>
          <a:ln>
            <a:noFill/>
          </a:ln>
        </p:spPr>
        <p:txBody>
          <a:bodyPr spcFirstLastPara="1" wrap="square" lIns="91425" tIns="91425" rIns="91425" bIns="91425" anchor="t" anchorCtr="0">
            <a:spAutoFit/>
          </a:bodyPr>
          <a:lstStyle/>
          <a:p>
            <a:pPr marL="0" marR="215265"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9ACA3C"/>
                </a:solidFill>
                <a:latin typeface="Trebuchet MS"/>
                <a:ea typeface="Trebuchet MS"/>
                <a:cs typeface="Trebuchet MS"/>
                <a:sym typeface="Trebuchet MS"/>
              </a:rPr>
              <a:t>within a particular</a:t>
            </a:r>
            <a:endParaRPr sz="1400" b="0" i="0" u="none" strike="noStrike" cap="none">
              <a:solidFill>
                <a:srgbClr val="9ACA3C"/>
              </a:solidFill>
              <a:latin typeface="Arial"/>
              <a:ea typeface="Arial"/>
              <a:cs typeface="Arial"/>
              <a:sym typeface="Arial"/>
            </a:endParaRPr>
          </a:p>
        </p:txBody>
      </p:sp>
      <p:cxnSp>
        <p:nvCxnSpPr>
          <p:cNvPr id="151" name="Google Shape;151;p5"/>
          <p:cNvCxnSpPr/>
          <p:nvPr/>
        </p:nvCxnSpPr>
        <p:spPr>
          <a:xfrm>
            <a:off x="4572000" y="3533788"/>
            <a:ext cx="0" cy="312900"/>
          </a:xfrm>
          <a:prstGeom prst="straightConnector1">
            <a:avLst/>
          </a:prstGeom>
          <a:noFill/>
          <a:ln w="9525" cap="flat" cmpd="sng">
            <a:solidFill>
              <a:srgbClr val="9ACA3C"/>
            </a:solidFill>
            <a:prstDash val="solid"/>
            <a:round/>
            <a:headEnd type="none" w="sm" len="sm"/>
            <a:tailEnd type="stealth" w="med" len="med"/>
          </a:ln>
        </p:spPr>
      </p:cxnSp>
      <p:cxnSp>
        <p:nvCxnSpPr>
          <p:cNvPr id="152" name="Google Shape;152;p5"/>
          <p:cNvCxnSpPr/>
          <p:nvPr/>
        </p:nvCxnSpPr>
        <p:spPr>
          <a:xfrm>
            <a:off x="5133075" y="3966950"/>
            <a:ext cx="432600" cy="0"/>
          </a:xfrm>
          <a:prstGeom prst="straightConnector1">
            <a:avLst/>
          </a:prstGeom>
          <a:noFill/>
          <a:ln w="9525" cap="flat" cmpd="sng">
            <a:solidFill>
              <a:srgbClr val="9ACA3C"/>
            </a:solidFill>
            <a:prstDash val="solid"/>
            <a:round/>
            <a:headEnd type="none" w="sm" len="sm"/>
            <a:tailEnd type="stealth" w="med" len="med"/>
          </a:ln>
        </p:spPr>
      </p:cxnSp>
      <p:grpSp>
        <p:nvGrpSpPr>
          <p:cNvPr id="153" name="Google Shape;153;p5"/>
          <p:cNvGrpSpPr/>
          <p:nvPr/>
        </p:nvGrpSpPr>
        <p:grpSpPr>
          <a:xfrm>
            <a:off x="8305799" y="4495700"/>
            <a:ext cx="838201" cy="594981"/>
            <a:chOff x="6739053" y="4087216"/>
            <a:chExt cx="838201" cy="594981"/>
          </a:xfrm>
        </p:grpSpPr>
        <p:sp>
          <p:nvSpPr>
            <p:cNvPr id="154" name="Google Shape;154;p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55" name="Google Shape;155;p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56" name="Google Shape;156;p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57" name="Google Shape;157;p5"/>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5</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6"/>
          <p:cNvPicPr preferRelativeResize="0"/>
          <p:nvPr/>
        </p:nvPicPr>
        <p:blipFill rotWithShape="1">
          <a:blip r:embed="rId3">
            <a:alphaModFix/>
          </a:blip>
          <a:srcRect/>
          <a:stretch/>
        </p:blipFill>
        <p:spPr>
          <a:xfrm>
            <a:off x="63725" y="122825"/>
            <a:ext cx="2876550" cy="4524375"/>
          </a:xfrm>
          <a:prstGeom prst="rect">
            <a:avLst/>
          </a:prstGeom>
          <a:noFill/>
          <a:ln>
            <a:noFill/>
          </a:ln>
        </p:spPr>
      </p:pic>
      <p:pic>
        <p:nvPicPr>
          <p:cNvPr id="163" name="Google Shape;163;p6"/>
          <p:cNvPicPr preferRelativeResize="0"/>
          <p:nvPr/>
        </p:nvPicPr>
        <p:blipFill rotWithShape="1">
          <a:blip r:embed="rId4">
            <a:alphaModFix/>
          </a:blip>
          <a:srcRect/>
          <a:stretch/>
        </p:blipFill>
        <p:spPr>
          <a:xfrm>
            <a:off x="3106450" y="122825"/>
            <a:ext cx="2876550" cy="3543300"/>
          </a:xfrm>
          <a:prstGeom prst="rect">
            <a:avLst/>
          </a:prstGeom>
          <a:noFill/>
          <a:ln>
            <a:noFill/>
          </a:ln>
        </p:spPr>
      </p:pic>
      <p:pic>
        <p:nvPicPr>
          <p:cNvPr id="164" name="Google Shape;164;p6"/>
          <p:cNvPicPr preferRelativeResize="0"/>
          <p:nvPr/>
        </p:nvPicPr>
        <p:blipFill rotWithShape="1">
          <a:blip r:embed="rId5">
            <a:alphaModFix/>
          </a:blip>
          <a:srcRect/>
          <a:stretch/>
        </p:blipFill>
        <p:spPr>
          <a:xfrm>
            <a:off x="6149175" y="160925"/>
            <a:ext cx="2876550" cy="3467100"/>
          </a:xfrm>
          <a:prstGeom prst="rect">
            <a:avLst/>
          </a:prstGeom>
          <a:noFill/>
          <a:ln>
            <a:noFill/>
          </a:ln>
        </p:spPr>
      </p:pic>
      <p:grpSp>
        <p:nvGrpSpPr>
          <p:cNvPr id="165" name="Google Shape;165;p6"/>
          <p:cNvGrpSpPr/>
          <p:nvPr/>
        </p:nvGrpSpPr>
        <p:grpSpPr>
          <a:xfrm>
            <a:off x="8305799" y="4495700"/>
            <a:ext cx="838201" cy="594981"/>
            <a:chOff x="6739053" y="4087216"/>
            <a:chExt cx="838201" cy="594981"/>
          </a:xfrm>
        </p:grpSpPr>
        <p:sp>
          <p:nvSpPr>
            <p:cNvPr id="166" name="Google Shape;166;p6"/>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67" name="Google Shape;167;p6"/>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68" name="Google Shape;168;p6"/>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69" name="Google Shape;169;p6"/>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6</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7"/>
          <p:cNvPicPr preferRelativeResize="0"/>
          <p:nvPr/>
        </p:nvPicPr>
        <p:blipFill rotWithShape="1">
          <a:blip r:embed="rId3">
            <a:alphaModFix/>
          </a:blip>
          <a:srcRect/>
          <a:stretch/>
        </p:blipFill>
        <p:spPr>
          <a:xfrm>
            <a:off x="152400" y="152400"/>
            <a:ext cx="2876550" cy="1809750"/>
          </a:xfrm>
          <a:prstGeom prst="rect">
            <a:avLst/>
          </a:prstGeom>
          <a:noFill/>
          <a:ln>
            <a:noFill/>
          </a:ln>
        </p:spPr>
      </p:pic>
      <p:pic>
        <p:nvPicPr>
          <p:cNvPr id="175" name="Google Shape;175;p7"/>
          <p:cNvPicPr preferRelativeResize="0"/>
          <p:nvPr/>
        </p:nvPicPr>
        <p:blipFill rotWithShape="1">
          <a:blip r:embed="rId4">
            <a:alphaModFix/>
          </a:blip>
          <a:srcRect/>
          <a:stretch/>
        </p:blipFill>
        <p:spPr>
          <a:xfrm>
            <a:off x="3172163" y="152400"/>
            <a:ext cx="2876550" cy="2695575"/>
          </a:xfrm>
          <a:prstGeom prst="rect">
            <a:avLst/>
          </a:prstGeom>
          <a:noFill/>
          <a:ln>
            <a:noFill/>
          </a:ln>
        </p:spPr>
      </p:pic>
      <p:pic>
        <p:nvPicPr>
          <p:cNvPr id="176" name="Google Shape;176;p7"/>
          <p:cNvPicPr preferRelativeResize="0"/>
          <p:nvPr/>
        </p:nvPicPr>
        <p:blipFill rotWithShape="1">
          <a:blip r:embed="rId5">
            <a:alphaModFix/>
          </a:blip>
          <a:srcRect/>
          <a:stretch/>
        </p:blipFill>
        <p:spPr>
          <a:xfrm>
            <a:off x="3172175" y="3108450"/>
            <a:ext cx="2876550" cy="885825"/>
          </a:xfrm>
          <a:prstGeom prst="rect">
            <a:avLst/>
          </a:prstGeom>
          <a:noFill/>
          <a:ln>
            <a:noFill/>
          </a:ln>
        </p:spPr>
      </p:pic>
      <p:pic>
        <p:nvPicPr>
          <p:cNvPr id="177" name="Google Shape;177;p7"/>
          <p:cNvPicPr preferRelativeResize="0"/>
          <p:nvPr/>
        </p:nvPicPr>
        <p:blipFill rotWithShape="1">
          <a:blip r:embed="rId6">
            <a:alphaModFix/>
          </a:blip>
          <a:srcRect/>
          <a:stretch/>
        </p:blipFill>
        <p:spPr>
          <a:xfrm>
            <a:off x="6191950" y="152400"/>
            <a:ext cx="2876550" cy="2247900"/>
          </a:xfrm>
          <a:prstGeom prst="rect">
            <a:avLst/>
          </a:prstGeom>
          <a:noFill/>
          <a:ln>
            <a:noFill/>
          </a:ln>
        </p:spPr>
      </p:pic>
      <p:grpSp>
        <p:nvGrpSpPr>
          <p:cNvPr id="178" name="Google Shape;178;p7"/>
          <p:cNvGrpSpPr/>
          <p:nvPr/>
        </p:nvGrpSpPr>
        <p:grpSpPr>
          <a:xfrm>
            <a:off x="8305799" y="4495700"/>
            <a:ext cx="838201" cy="594981"/>
            <a:chOff x="6739053" y="4087216"/>
            <a:chExt cx="838201" cy="594981"/>
          </a:xfrm>
        </p:grpSpPr>
        <p:sp>
          <p:nvSpPr>
            <p:cNvPr id="179" name="Google Shape;179;p7"/>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80" name="Google Shape;180;p7"/>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81" name="Google Shape;181;p7"/>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82" name="Google Shape;182;p7"/>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7</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8"/>
          <p:cNvSpPr txBox="1"/>
          <p:nvPr/>
        </p:nvSpPr>
        <p:spPr>
          <a:xfrm>
            <a:off x="4164150" y="2729925"/>
            <a:ext cx="4754100" cy="2477571"/>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The number of vulnerability and exposure criteria per Hazard (Issue) is:</a:t>
            </a:r>
            <a:endParaRPr sz="1200" b="0" i="0" u="none" strike="noStrike" cap="none">
              <a:solidFill>
                <a:srgbClr val="708792"/>
              </a:solidFill>
              <a:latin typeface="Trebuchet MS"/>
              <a:ea typeface="Trebuchet MS"/>
              <a:cs typeface="Trebuchet MS"/>
              <a:sym typeface="Trebuchet MS"/>
            </a:endParaRPr>
          </a:p>
          <a:p>
            <a:pPr marL="0" marR="21590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708792"/>
              </a:solidFill>
              <a:latin typeface="Trebuchet MS"/>
              <a:ea typeface="Trebuchet MS"/>
              <a:cs typeface="Trebuchet MS"/>
              <a:sym typeface="Trebuchet MS"/>
            </a:endParaRPr>
          </a:p>
          <a:p>
            <a:pPr marL="457200" marR="215900" lvl="0" indent="0" algn="l"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Heavy Precipitation: 240</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Floods: 300</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Extreme Heat: 157</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Droughts: 36</a:t>
            </a:r>
            <a:br>
              <a:rPr lang="es" sz="1200" b="0" i="0" u="none" strike="noStrike" cap="none">
                <a:solidFill>
                  <a:srgbClr val="708792"/>
                </a:solidFill>
                <a:latin typeface="Trebuchet MS"/>
                <a:ea typeface="Trebuchet MS"/>
                <a:cs typeface="Trebuchet MS"/>
                <a:sym typeface="Trebuchet MS"/>
              </a:rPr>
            </a:br>
            <a:endParaRPr sz="1400" b="0" i="0" u="none" strike="noStrike" cap="none">
              <a:solidFill>
                <a:srgbClr val="000000"/>
              </a:solidFill>
              <a:latin typeface="Arial"/>
              <a:ea typeface="Arial"/>
              <a:cs typeface="Arial"/>
              <a:sym typeface="Arial"/>
            </a:endParaRPr>
          </a:p>
        </p:txBody>
      </p:sp>
      <p:sp>
        <p:nvSpPr>
          <p:cNvPr id="188" name="Google Shape;188;p8"/>
          <p:cNvSpPr/>
          <p:nvPr/>
        </p:nvSpPr>
        <p:spPr>
          <a:xfrm>
            <a:off x="538525" y="3646950"/>
            <a:ext cx="2689800" cy="675000"/>
          </a:xfrm>
          <a:prstGeom prst="roundRect">
            <a:avLst>
              <a:gd name="adj" fmla="val 16667"/>
            </a:avLst>
          </a:prstGeom>
          <a:solidFill>
            <a:srgbClr val="18BAA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89" name="Google Shape;189;p8"/>
          <p:cNvSpPr/>
          <p:nvPr/>
        </p:nvSpPr>
        <p:spPr>
          <a:xfrm>
            <a:off x="538525" y="4398125"/>
            <a:ext cx="2689800" cy="396600"/>
          </a:xfrm>
          <a:prstGeom prst="roundRect">
            <a:avLst>
              <a:gd name="adj" fmla="val 16667"/>
            </a:avLst>
          </a:prstGeom>
          <a:solidFill>
            <a:srgbClr val="9ACA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90" name="Google Shape;190;p8"/>
          <p:cNvSpPr txBox="1"/>
          <p:nvPr/>
        </p:nvSpPr>
        <p:spPr>
          <a:xfrm>
            <a:off x="6706675" y="3430350"/>
            <a:ext cx="2247000" cy="1108200"/>
          </a:xfrm>
          <a:prstGeom prst="rect">
            <a:avLst/>
          </a:prstGeom>
          <a:noFill/>
          <a:ln>
            <a:noFill/>
          </a:ln>
        </p:spPr>
        <p:txBody>
          <a:bodyPr spcFirstLastPara="1" wrap="square" lIns="91425" tIns="91425" rIns="91425" bIns="91425" anchor="t" anchorCtr="0">
            <a:spAutoFit/>
          </a:bodyPr>
          <a:lstStyle/>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Storms: 124</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Wildfire: 15</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Mass Movement: 80</a:t>
            </a:r>
            <a:endParaRPr sz="1400" b="0" i="0" u="none" strike="noStrike" cap="none">
              <a:solidFill>
                <a:srgbClr val="000000"/>
              </a:solidFill>
              <a:latin typeface="Arial"/>
              <a:ea typeface="Arial"/>
              <a:cs typeface="Arial"/>
              <a:sym typeface="Arial"/>
            </a:endParaRPr>
          </a:p>
        </p:txBody>
      </p:sp>
      <p:sp>
        <p:nvSpPr>
          <p:cNvPr id="191" name="Google Shape;191;p8"/>
          <p:cNvSpPr txBox="1"/>
          <p:nvPr/>
        </p:nvSpPr>
        <p:spPr>
          <a:xfrm>
            <a:off x="402225" y="1578125"/>
            <a:ext cx="8516100" cy="584400"/>
          </a:xfrm>
          <a:prstGeom prst="rect">
            <a:avLst/>
          </a:prstGeom>
          <a:noFill/>
          <a:ln>
            <a:noFill/>
          </a:ln>
        </p:spPr>
        <p:txBody>
          <a:bodyPr spcFirstLastPara="1" wrap="square" lIns="68550" tIns="34275" rIns="68550" bIns="34275" anchor="ctr" anchorCtr="0">
            <a:noAutofit/>
          </a:bodyPr>
          <a:lstStyle/>
          <a:p>
            <a:pPr marL="0" marR="215900" lvl="0" indent="0" algn="just" rtl="0">
              <a:lnSpc>
                <a:spcPct val="100000"/>
              </a:lnSpc>
              <a:spcBef>
                <a:spcPts val="600"/>
              </a:spcBef>
              <a:spcAft>
                <a:spcPts val="0"/>
              </a:spcAft>
              <a:buClr>
                <a:schemeClr val="dk1"/>
              </a:buClr>
              <a:buSzPts val="1100"/>
              <a:buFont typeface="Arial"/>
              <a:buNone/>
            </a:pPr>
            <a:endParaRPr sz="1200" b="1" i="0" u="none" strike="noStrike" cap="none">
              <a:solidFill>
                <a:srgbClr val="708792"/>
              </a:solidFill>
              <a:latin typeface="Trebuchet MS"/>
              <a:ea typeface="Trebuchet MS"/>
              <a:cs typeface="Trebuchet MS"/>
              <a:sym typeface="Trebuchet MS"/>
            </a:endParaRPr>
          </a:p>
          <a:p>
            <a:pPr marL="0" marR="215900" lvl="0" indent="0" algn="just" rtl="0">
              <a:lnSpc>
                <a:spcPct val="100000"/>
              </a:lnSpc>
              <a:spcBef>
                <a:spcPts val="12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Each </a:t>
            </a:r>
            <a:r>
              <a:rPr lang="es" sz="1200" b="0" i="0" u="none" strike="noStrike" cap="none">
                <a:solidFill>
                  <a:srgbClr val="9ACA3C"/>
                </a:solidFill>
                <a:latin typeface="Trebuchet MS"/>
                <a:ea typeface="Trebuchet MS"/>
                <a:cs typeface="Trebuchet MS"/>
                <a:sym typeface="Trebuchet MS"/>
              </a:rPr>
              <a:t>Risk Category</a:t>
            </a:r>
            <a:r>
              <a:rPr lang="es" sz="1200" b="0" i="0" u="none" strike="noStrike" cap="none">
                <a:solidFill>
                  <a:srgbClr val="708792"/>
                </a:solidFill>
                <a:latin typeface="Trebuchet MS"/>
                <a:ea typeface="Trebuchet MS"/>
                <a:cs typeface="Trebuchet MS"/>
                <a:sym typeface="Trebuchet MS"/>
              </a:rPr>
              <a:t> in the RNTool is </a:t>
            </a:r>
            <a:r>
              <a:rPr lang="es" sz="1200" b="0" i="0" u="none" strike="noStrike" cap="none">
                <a:solidFill>
                  <a:srgbClr val="9ACA3C"/>
                </a:solidFill>
                <a:latin typeface="Trebuchet MS"/>
                <a:ea typeface="Trebuchet MS"/>
                <a:cs typeface="Trebuchet MS"/>
                <a:sym typeface="Trebuchet MS"/>
              </a:rPr>
              <a:t>assessed through a structured set of criteria</a:t>
            </a:r>
            <a:r>
              <a:rPr lang="es" sz="1200" b="0" i="0" u="none" strike="noStrike" cap="none">
                <a:solidFill>
                  <a:srgbClr val="708792"/>
                </a:solidFill>
                <a:latin typeface="Trebuchet MS"/>
                <a:ea typeface="Trebuchet MS"/>
                <a:cs typeface="Trebuchet MS"/>
                <a:sym typeface="Trebuchet MS"/>
              </a:rPr>
              <a:t>, which are </a:t>
            </a:r>
            <a:r>
              <a:rPr lang="es" sz="1200" b="0" i="0" u="none" strike="noStrike" cap="none">
                <a:solidFill>
                  <a:srgbClr val="9ACA3C"/>
                </a:solidFill>
                <a:latin typeface="Trebuchet MS"/>
                <a:ea typeface="Trebuchet MS"/>
                <a:cs typeface="Trebuchet MS"/>
                <a:sym typeface="Trebuchet MS"/>
              </a:rPr>
              <a:t>operationalised via indicators.</a:t>
            </a:r>
            <a:r>
              <a:rPr lang="es" sz="1200" b="0" i="0" u="none" strike="noStrike" cap="none">
                <a:solidFill>
                  <a:srgbClr val="708792"/>
                </a:solidFill>
                <a:latin typeface="Trebuchet MS"/>
                <a:ea typeface="Trebuchet MS"/>
                <a:cs typeface="Trebuchet MS"/>
                <a:sym typeface="Trebuchet MS"/>
              </a:rPr>
              <a:t> These indicators serve as the fundamental units for measuring the level of vulnerability, exposure, and hazard at the neighbourhood scale.</a:t>
            </a:r>
            <a:endParaRPr sz="1200" b="0" i="0" u="none" strike="noStrike" cap="none">
              <a:solidFill>
                <a:srgbClr val="708792"/>
              </a:solidFill>
              <a:latin typeface="Trebuchet MS"/>
              <a:ea typeface="Trebuchet MS"/>
              <a:cs typeface="Trebuchet MS"/>
              <a:sym typeface="Trebuchet MS"/>
            </a:endParaRPr>
          </a:p>
        </p:txBody>
      </p:sp>
      <p:sp>
        <p:nvSpPr>
          <p:cNvPr id="192" name="Google Shape;192;p8"/>
          <p:cNvSpPr txBox="1"/>
          <p:nvPr/>
        </p:nvSpPr>
        <p:spPr>
          <a:xfrm>
            <a:off x="608420" y="2321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Structure of RNTool</a:t>
            </a:r>
            <a:endParaRPr sz="2800" b="1" i="0" u="none" strike="noStrike" cap="none">
              <a:solidFill>
                <a:srgbClr val="9ACA3C"/>
              </a:solidFill>
              <a:latin typeface="Trebuchet MS"/>
              <a:ea typeface="Trebuchet MS"/>
              <a:cs typeface="Trebuchet MS"/>
              <a:sym typeface="Trebuchet MS"/>
            </a:endParaRPr>
          </a:p>
        </p:txBody>
      </p:sp>
      <p:sp>
        <p:nvSpPr>
          <p:cNvPr id="193" name="Google Shape;193;p8"/>
          <p:cNvSpPr txBox="1"/>
          <p:nvPr/>
        </p:nvSpPr>
        <p:spPr>
          <a:xfrm>
            <a:off x="402225" y="1077650"/>
            <a:ext cx="30000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a:solidFill>
                  <a:srgbClr val="9ACA3C"/>
                </a:solidFill>
                <a:latin typeface="Trebuchet MS"/>
                <a:ea typeface="Trebuchet MS"/>
                <a:cs typeface="Trebuchet MS"/>
                <a:sym typeface="Trebuchet MS"/>
              </a:rPr>
              <a:t>Criteria and indicators</a:t>
            </a:r>
            <a:endParaRPr sz="1800" b="1" i="0" u="none" strike="noStrike" cap="none">
              <a:solidFill>
                <a:srgbClr val="9ACA3C"/>
              </a:solidFill>
              <a:latin typeface="Trebuchet MS"/>
              <a:ea typeface="Trebuchet MS"/>
              <a:cs typeface="Trebuchet MS"/>
              <a:sym typeface="Trebuchet MS"/>
            </a:endParaRPr>
          </a:p>
        </p:txBody>
      </p:sp>
      <p:pic>
        <p:nvPicPr>
          <p:cNvPr id="194" name="Google Shape;194;p8" title="ChatGPT Image 12 ago 2025, 10_55_32.png"/>
          <p:cNvPicPr preferRelativeResize="0"/>
          <p:nvPr/>
        </p:nvPicPr>
        <p:blipFill rotWithShape="1">
          <a:blip r:embed="rId3">
            <a:alphaModFix/>
          </a:blip>
          <a:srcRect/>
          <a:stretch/>
        </p:blipFill>
        <p:spPr>
          <a:xfrm>
            <a:off x="4450566" y="3515685"/>
            <a:ext cx="242865" cy="242865"/>
          </a:xfrm>
          <a:prstGeom prst="rect">
            <a:avLst/>
          </a:prstGeom>
          <a:noFill/>
          <a:ln>
            <a:noFill/>
          </a:ln>
        </p:spPr>
      </p:pic>
      <p:pic>
        <p:nvPicPr>
          <p:cNvPr id="195" name="Google Shape;195;p8" title="ChatGPT Image 12 ago 2025, 11_12_31.png"/>
          <p:cNvPicPr preferRelativeResize="0"/>
          <p:nvPr/>
        </p:nvPicPr>
        <p:blipFill rotWithShape="1">
          <a:blip r:embed="rId4">
            <a:alphaModFix/>
          </a:blip>
          <a:srcRect/>
          <a:stretch/>
        </p:blipFill>
        <p:spPr>
          <a:xfrm>
            <a:off x="6981728" y="3863020"/>
            <a:ext cx="242865" cy="242865"/>
          </a:xfrm>
          <a:prstGeom prst="rect">
            <a:avLst/>
          </a:prstGeom>
          <a:noFill/>
          <a:ln>
            <a:noFill/>
          </a:ln>
        </p:spPr>
      </p:pic>
      <p:pic>
        <p:nvPicPr>
          <p:cNvPr id="196" name="Google Shape;196;p8" title="ChatGPT Image 12 ago 2025, 11_12_37.png"/>
          <p:cNvPicPr preferRelativeResize="0"/>
          <p:nvPr/>
        </p:nvPicPr>
        <p:blipFill rotWithShape="1">
          <a:blip r:embed="rId5">
            <a:alphaModFix/>
          </a:blip>
          <a:srcRect/>
          <a:stretch/>
        </p:blipFill>
        <p:spPr>
          <a:xfrm>
            <a:off x="6981720" y="3499650"/>
            <a:ext cx="242865" cy="242880"/>
          </a:xfrm>
          <a:prstGeom prst="rect">
            <a:avLst/>
          </a:prstGeom>
          <a:noFill/>
          <a:ln>
            <a:noFill/>
          </a:ln>
        </p:spPr>
      </p:pic>
      <p:pic>
        <p:nvPicPr>
          <p:cNvPr id="197" name="Google Shape;197;p8" title="ChatGPT Image 12 ago 2025, 10_57_27.png"/>
          <p:cNvPicPr preferRelativeResize="0"/>
          <p:nvPr/>
        </p:nvPicPr>
        <p:blipFill rotWithShape="1">
          <a:blip r:embed="rId6">
            <a:alphaModFix/>
          </a:blip>
          <a:srcRect/>
          <a:stretch/>
        </p:blipFill>
        <p:spPr>
          <a:xfrm>
            <a:off x="4450566" y="3863013"/>
            <a:ext cx="242865" cy="242865"/>
          </a:xfrm>
          <a:prstGeom prst="rect">
            <a:avLst/>
          </a:prstGeom>
          <a:noFill/>
          <a:ln>
            <a:noFill/>
          </a:ln>
        </p:spPr>
      </p:pic>
      <p:pic>
        <p:nvPicPr>
          <p:cNvPr id="198" name="Google Shape;198;p8" title="ChatGPT Image 12 ago 2025, 10_58_21.png"/>
          <p:cNvPicPr preferRelativeResize="0"/>
          <p:nvPr/>
        </p:nvPicPr>
        <p:blipFill rotWithShape="1">
          <a:blip r:embed="rId7">
            <a:alphaModFix/>
          </a:blip>
          <a:srcRect l="66215" t="6785" r="10066" b="59322"/>
          <a:stretch/>
        </p:blipFill>
        <p:spPr>
          <a:xfrm>
            <a:off x="4450563" y="4244592"/>
            <a:ext cx="242872" cy="231380"/>
          </a:xfrm>
          <a:prstGeom prst="rect">
            <a:avLst/>
          </a:prstGeom>
          <a:noFill/>
          <a:ln>
            <a:noFill/>
          </a:ln>
        </p:spPr>
      </p:pic>
      <p:pic>
        <p:nvPicPr>
          <p:cNvPr id="199" name="Google Shape;199;p8" title="ChatGPT Image 12 ago 2025, 10_58_21.png"/>
          <p:cNvPicPr preferRelativeResize="0"/>
          <p:nvPr/>
        </p:nvPicPr>
        <p:blipFill rotWithShape="1">
          <a:blip r:embed="rId7">
            <a:alphaModFix/>
          </a:blip>
          <a:srcRect l="11409" t="52082" r="65323" b="11003"/>
          <a:stretch/>
        </p:blipFill>
        <p:spPr>
          <a:xfrm>
            <a:off x="4450563" y="4614696"/>
            <a:ext cx="242872" cy="256878"/>
          </a:xfrm>
          <a:prstGeom prst="rect">
            <a:avLst/>
          </a:prstGeom>
          <a:noFill/>
          <a:ln>
            <a:noFill/>
          </a:ln>
        </p:spPr>
      </p:pic>
      <p:pic>
        <p:nvPicPr>
          <p:cNvPr id="200" name="Google Shape;200;p8" title="ChatGPT Image 12 ago 2025, 11_45_50.png"/>
          <p:cNvPicPr preferRelativeResize="0"/>
          <p:nvPr/>
        </p:nvPicPr>
        <p:blipFill rotWithShape="1">
          <a:blip r:embed="rId8">
            <a:alphaModFix/>
          </a:blip>
          <a:srcRect/>
          <a:stretch/>
        </p:blipFill>
        <p:spPr>
          <a:xfrm>
            <a:off x="6969221" y="4226363"/>
            <a:ext cx="267853" cy="267853"/>
          </a:xfrm>
          <a:prstGeom prst="rect">
            <a:avLst/>
          </a:prstGeom>
          <a:noFill/>
          <a:ln>
            <a:noFill/>
          </a:ln>
        </p:spPr>
      </p:pic>
      <p:sp>
        <p:nvSpPr>
          <p:cNvPr id="201" name="Google Shape;201;p8"/>
          <p:cNvSpPr txBox="1"/>
          <p:nvPr/>
        </p:nvSpPr>
        <p:spPr>
          <a:xfrm>
            <a:off x="484200" y="2704775"/>
            <a:ext cx="3000000" cy="21858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The RNTool Central European version includes a total of </a:t>
            </a:r>
            <a:r>
              <a:rPr lang="es" sz="1200" b="0" i="0" u="none" strike="noStrike" cap="none">
                <a:solidFill>
                  <a:srgbClr val="9ACA3C"/>
                </a:solidFill>
                <a:latin typeface="Trebuchet MS"/>
                <a:ea typeface="Trebuchet MS"/>
                <a:cs typeface="Trebuchet MS"/>
                <a:sym typeface="Trebuchet MS"/>
              </a:rPr>
              <a:t>1,022 assessment criteria</a:t>
            </a:r>
            <a:r>
              <a:rPr lang="es" sz="1200" b="0" i="0" u="none" strike="noStrike" cap="none">
                <a:solidFill>
                  <a:srgbClr val="708792"/>
                </a:solidFill>
                <a:latin typeface="Trebuchet MS"/>
                <a:ea typeface="Trebuchet MS"/>
                <a:cs typeface="Trebuchet MS"/>
                <a:sym typeface="Trebuchet MS"/>
              </a:rPr>
              <a:t>, distributed as follows:</a:t>
            </a:r>
            <a:endParaRPr sz="1200" b="0" i="0" u="none" strike="noStrike" cap="none">
              <a:solidFill>
                <a:srgbClr val="70879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endParaRPr sz="1200" b="0" i="0" u="none" strike="noStrike" cap="none">
              <a:solidFill>
                <a:srgbClr val="70879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a:solidFill>
                  <a:schemeClr val="lt1"/>
                </a:solidFill>
                <a:latin typeface="Trebuchet MS"/>
                <a:ea typeface="Trebuchet MS"/>
                <a:cs typeface="Trebuchet MS"/>
                <a:sym typeface="Trebuchet MS"/>
              </a:rPr>
              <a:t>952</a:t>
            </a:r>
            <a:r>
              <a:rPr lang="es" sz="1200" b="0" i="0" u="none" strike="noStrike" cap="none">
                <a:solidFill>
                  <a:schemeClr val="lt1"/>
                </a:solidFill>
                <a:latin typeface="Trebuchet MS"/>
                <a:ea typeface="Trebuchet MS"/>
                <a:cs typeface="Trebuchet MS"/>
                <a:sym typeface="Trebuchet MS"/>
              </a:rPr>
              <a:t> vulnerability and exposure criteria (directly associated with Risk Categories)</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r>
              <a:rPr lang="es" sz="1200" b="1" i="0" u="none" strike="noStrike" cap="none">
                <a:solidFill>
                  <a:schemeClr val="lt1"/>
                </a:solidFill>
                <a:latin typeface="Trebuchet MS"/>
                <a:ea typeface="Trebuchet MS"/>
                <a:cs typeface="Trebuchet MS"/>
                <a:sym typeface="Trebuchet MS"/>
              </a:rPr>
              <a:t>70</a:t>
            </a:r>
            <a:r>
              <a:rPr lang="es" sz="1200" b="0" i="0" u="none" strike="noStrike" cap="none">
                <a:solidFill>
                  <a:schemeClr val="lt1"/>
                </a:solidFill>
                <a:latin typeface="Trebuchet MS"/>
                <a:ea typeface="Trebuchet MS"/>
                <a:cs typeface="Trebuchet MS"/>
                <a:sym typeface="Trebuchet MS"/>
              </a:rPr>
              <a:t> hazard criteria (associated with the Issues).</a:t>
            </a:r>
            <a:endParaRPr sz="1200" b="0" i="0" u="none" strike="noStrike" cap="none">
              <a:solidFill>
                <a:schemeClr val="lt1"/>
              </a:solidFill>
              <a:latin typeface="Trebuchet MS"/>
              <a:ea typeface="Trebuchet MS"/>
              <a:cs typeface="Trebuchet MS"/>
              <a:sym typeface="Trebuchet MS"/>
            </a:endParaRPr>
          </a:p>
        </p:txBody>
      </p:sp>
      <p:grpSp>
        <p:nvGrpSpPr>
          <p:cNvPr id="202" name="Google Shape;202;p8"/>
          <p:cNvGrpSpPr/>
          <p:nvPr/>
        </p:nvGrpSpPr>
        <p:grpSpPr>
          <a:xfrm>
            <a:off x="8305799" y="4495700"/>
            <a:ext cx="838201" cy="594981"/>
            <a:chOff x="6739053" y="4087216"/>
            <a:chExt cx="838201" cy="594981"/>
          </a:xfrm>
        </p:grpSpPr>
        <p:sp>
          <p:nvSpPr>
            <p:cNvPr id="203" name="Google Shape;203;p8"/>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04" name="Google Shape;204;p8"/>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05" name="Google Shape;205;p8"/>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06" name="Google Shape;206;p8"/>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8</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9"/>
          <p:cNvSpPr txBox="1"/>
          <p:nvPr/>
        </p:nvSpPr>
        <p:spPr>
          <a:xfrm>
            <a:off x="608420" y="2321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Structure of RNTool</a:t>
            </a:r>
            <a:endParaRPr sz="2800" b="1" i="0" u="none" strike="noStrike" cap="none">
              <a:solidFill>
                <a:srgbClr val="9ACA3C"/>
              </a:solidFill>
              <a:latin typeface="Trebuchet MS"/>
              <a:ea typeface="Trebuchet MS"/>
              <a:cs typeface="Trebuchet MS"/>
              <a:sym typeface="Trebuchet MS"/>
            </a:endParaRPr>
          </a:p>
        </p:txBody>
      </p:sp>
      <p:sp>
        <p:nvSpPr>
          <p:cNvPr id="212" name="Google Shape;212;p9"/>
          <p:cNvSpPr txBox="1"/>
          <p:nvPr/>
        </p:nvSpPr>
        <p:spPr>
          <a:xfrm>
            <a:off x="402225" y="696650"/>
            <a:ext cx="39804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a:solidFill>
                  <a:srgbClr val="9ACA3C"/>
                </a:solidFill>
                <a:latin typeface="Trebuchet MS"/>
                <a:ea typeface="Trebuchet MS"/>
                <a:cs typeface="Trebuchet MS"/>
                <a:sym typeface="Trebuchet MS"/>
              </a:rPr>
              <a:t>Criteria and indicators examples</a:t>
            </a:r>
            <a:endParaRPr sz="1800" b="1" i="0" u="none" strike="noStrike" cap="none">
              <a:solidFill>
                <a:srgbClr val="9ACA3C"/>
              </a:solidFill>
              <a:latin typeface="Trebuchet MS"/>
              <a:ea typeface="Trebuchet MS"/>
              <a:cs typeface="Trebuchet MS"/>
              <a:sym typeface="Trebuchet MS"/>
            </a:endParaRPr>
          </a:p>
        </p:txBody>
      </p:sp>
      <p:graphicFrame>
        <p:nvGraphicFramePr>
          <p:cNvPr id="213" name="Google Shape;213;p9"/>
          <p:cNvGraphicFramePr/>
          <p:nvPr/>
        </p:nvGraphicFramePr>
        <p:xfrm>
          <a:off x="252425" y="1268025"/>
          <a:ext cx="3000000" cy="3000000"/>
        </p:xfrm>
        <a:graphic>
          <a:graphicData uri="http://schemas.openxmlformats.org/drawingml/2006/table">
            <a:tbl>
              <a:tblPr>
                <a:noFill/>
                <a:tableStyleId>{FD344E05-B1E4-408F-A37C-2359E1EDC3BA}</a:tableStyleId>
              </a:tblPr>
              <a:tblGrid>
                <a:gridCol w="1352725">
                  <a:extLst>
                    <a:ext uri="{9D8B030D-6E8A-4147-A177-3AD203B41FA5}">
                      <a16:colId xmlns:a16="http://schemas.microsoft.com/office/drawing/2014/main" val="20000"/>
                    </a:ext>
                  </a:extLst>
                </a:gridCol>
                <a:gridCol w="1697650">
                  <a:extLst>
                    <a:ext uri="{9D8B030D-6E8A-4147-A177-3AD203B41FA5}">
                      <a16:colId xmlns:a16="http://schemas.microsoft.com/office/drawing/2014/main" val="20001"/>
                    </a:ext>
                  </a:extLst>
                </a:gridCol>
                <a:gridCol w="3257875">
                  <a:extLst>
                    <a:ext uri="{9D8B030D-6E8A-4147-A177-3AD203B41FA5}">
                      <a16:colId xmlns:a16="http://schemas.microsoft.com/office/drawing/2014/main" val="20002"/>
                    </a:ext>
                  </a:extLst>
                </a:gridCol>
                <a:gridCol w="2330900">
                  <a:extLst>
                    <a:ext uri="{9D8B030D-6E8A-4147-A177-3AD203B41FA5}">
                      <a16:colId xmlns:a16="http://schemas.microsoft.com/office/drawing/2014/main" val="20003"/>
                    </a:ext>
                  </a:extLst>
                </a:gridCol>
              </a:tblGrid>
              <a:tr h="309350">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solidFill>
                            <a:srgbClr val="FFFFFF"/>
                          </a:solidFill>
                          <a:latin typeface="Trebuchet MS"/>
                          <a:ea typeface="Trebuchet MS"/>
                          <a:cs typeface="Trebuchet MS"/>
                          <a:sym typeface="Trebuchet MS"/>
                        </a:rPr>
                        <a:t>G10</a:t>
                      </a:r>
                      <a:endParaRPr sz="1000" b="1" u="none" strike="noStrike" cap="none">
                        <a:solidFill>
                          <a:srgbClr val="FFFFFF"/>
                        </a:solidFill>
                        <a:latin typeface="Trebuchet MS"/>
                        <a:ea typeface="Trebuchet MS"/>
                        <a:cs typeface="Trebuchet MS"/>
                        <a:sym typeface="Trebuchet MS"/>
                      </a:endParaRPr>
                    </a:p>
                  </a:txBody>
                  <a:tcPr marL="91425" marR="91425" marT="91425" marB="91425" anchor="b">
                    <a:lnL w="9525" cap="flat" cmpd="sng">
                      <a:solidFill>
                        <a:srgbClr val="000000"/>
                      </a:solidFill>
                      <a:prstDash val="solid"/>
                      <a:round/>
                      <a:headEnd type="none" w="sm" len="sm"/>
                      <a:tailEnd type="none" w="sm" len="sm"/>
                    </a:lnL>
                    <a:lnT w="173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solidFill>
                      <a:srgbClr val="996633"/>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es" sz="1000" b="1" u="none" strike="noStrike" cap="none">
                          <a:solidFill>
                            <a:srgbClr val="FFFFFF"/>
                          </a:solidFill>
                          <a:latin typeface="Trebuchet MS"/>
                          <a:ea typeface="Trebuchet MS"/>
                          <a:cs typeface="Trebuchet MS"/>
                          <a:sym typeface="Trebuchet MS"/>
                        </a:rPr>
                        <a:t>TOURISM</a:t>
                      </a:r>
                      <a:endParaRPr sz="1000" b="1" u="none" strike="noStrike" cap="none">
                        <a:solidFill>
                          <a:srgbClr val="FFFFFF"/>
                        </a:solidFill>
                        <a:latin typeface="Trebuchet MS"/>
                        <a:ea typeface="Trebuchet MS"/>
                        <a:cs typeface="Trebuchet MS"/>
                        <a:sym typeface="Trebuchet MS"/>
                      </a:endParaRPr>
                    </a:p>
                  </a:txBody>
                  <a:tcPr marL="91425" marR="91425" marT="91425" marB="91425" anchor="b">
                    <a:lnT w="173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solidFill>
                      <a:srgbClr val="996633"/>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09350">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G10.1</a:t>
                      </a:r>
                      <a:endParaRPr sz="1000" b="1" u="none" strike="noStrike" cap="none">
                        <a:latin typeface="Trebuchet MS"/>
                        <a:ea typeface="Trebuchet MS"/>
                        <a:cs typeface="Trebuchet MS"/>
                        <a:sym typeface="Trebuchet MS"/>
                      </a:endParaRPr>
                    </a:p>
                  </a:txBody>
                  <a:tcPr marL="91425" marR="91425" marT="91425" marB="91425" anchor="b">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73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Damage risk for hotels and resorts</a:t>
                      </a:r>
                      <a:endParaRPr sz="1000" b="1" u="none" strike="noStrike" cap="none">
                        <a:latin typeface="Trebuchet MS"/>
                        <a:ea typeface="Trebuchet MS"/>
                        <a:cs typeface="Trebuchet MS"/>
                        <a:sym typeface="Trebuchet MS"/>
                      </a:endParaRPr>
                    </a:p>
                  </a:txBody>
                  <a:tcPr marL="91425" marR="9142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73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1"/>
                  </a:ext>
                </a:extLst>
              </a:tr>
              <a:tr h="309350">
                <a:tc gridSpan="4">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solidFill>
                            <a:srgbClr val="996633"/>
                          </a:solidFill>
                          <a:latin typeface="Trebuchet MS"/>
                          <a:ea typeface="Trebuchet MS"/>
                          <a:cs typeface="Trebuchet MS"/>
                          <a:sym typeface="Trebuchet MS"/>
                        </a:rPr>
                        <a:t>VULNERABILITY</a:t>
                      </a:r>
                      <a:endParaRPr sz="1000" b="1" u="none" strike="noStrike" cap="none">
                        <a:solidFill>
                          <a:srgbClr val="996633"/>
                        </a:solidFill>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2"/>
                  </a:ext>
                </a:extLst>
              </a:tr>
              <a:tr h="309350">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Code</a:t>
                      </a:r>
                      <a:endParaRPr sz="1000" b="1"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Criterion</a:t>
                      </a:r>
                      <a:endParaRPr sz="1000" b="1"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Indicator</a:t>
                      </a:r>
                      <a:endParaRPr sz="1000" b="1"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Unit</a:t>
                      </a:r>
                      <a:endParaRPr sz="1000" b="1"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extLst>
                  <a:ext uri="{0D108BD9-81ED-4DB2-BD59-A6C34878D82A}">
                    <a16:rowId xmlns:a16="http://schemas.microsoft.com/office/drawing/2014/main" val="10003"/>
                  </a:ext>
                </a:extLst>
              </a:tr>
              <a:tr h="309350">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G10.1.1</a:t>
                      </a:r>
                      <a:endParaRPr sz="1000"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Slope crest or toe</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Distance from Slope Crest or Toe</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Meters (m)</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608750">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G10.1.2</a:t>
                      </a:r>
                      <a:endParaRPr sz="1000"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Drainage Systems on Site</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Presence of drainage system within the area</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Capacity in liters per second (L/s); Condition (Good/Fair/Poor)</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25775">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G10.1.3</a:t>
                      </a:r>
                      <a:endParaRPr sz="1000"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Retaining Structures</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Presence of Retaining Structures or Slope Stabilization Systems</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(Yes/No)</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09350">
                <a:tc gridSpan="4">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solidFill>
                            <a:srgbClr val="996633"/>
                          </a:solidFill>
                          <a:latin typeface="Trebuchet MS"/>
                          <a:ea typeface="Trebuchet MS"/>
                          <a:cs typeface="Trebuchet MS"/>
                          <a:sym typeface="Trebuchet MS"/>
                        </a:rPr>
                        <a:t>EXPOSURE</a:t>
                      </a:r>
                      <a:endParaRPr sz="1000" b="1" u="none" strike="noStrike" cap="none">
                        <a:solidFill>
                          <a:srgbClr val="996633"/>
                        </a:solidFill>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7"/>
                  </a:ext>
                </a:extLst>
              </a:tr>
              <a:tr h="425775">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G10.1-E1</a:t>
                      </a:r>
                      <a:endParaRPr sz="1000"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Hotels and resorts density</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Total built volume of hotels and resorts divided by the extension of the urban area</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m3/m2</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pSp>
        <p:nvGrpSpPr>
          <p:cNvPr id="214" name="Google Shape;214;p9"/>
          <p:cNvGrpSpPr/>
          <p:nvPr/>
        </p:nvGrpSpPr>
        <p:grpSpPr>
          <a:xfrm>
            <a:off x="8305799" y="4495700"/>
            <a:ext cx="838201" cy="594981"/>
            <a:chOff x="6739053" y="4087216"/>
            <a:chExt cx="838201" cy="594981"/>
          </a:xfrm>
        </p:grpSpPr>
        <p:sp>
          <p:nvSpPr>
            <p:cNvPr id="215" name="Google Shape;215;p9"/>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16" name="Google Shape;216;p9"/>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17" name="Google Shape;217;p9"/>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18" name="Google Shape;218;p9"/>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9</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0"/>
          <p:cNvSpPr txBox="1"/>
          <p:nvPr/>
        </p:nvSpPr>
        <p:spPr>
          <a:xfrm>
            <a:off x="613295" y="2224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Structure of RNTool</a:t>
            </a:r>
            <a:endParaRPr sz="2800" b="1" i="0" u="none" strike="noStrike" cap="none">
              <a:solidFill>
                <a:srgbClr val="9ACA3C"/>
              </a:solidFill>
              <a:latin typeface="Trebuchet MS"/>
              <a:ea typeface="Trebuchet MS"/>
              <a:cs typeface="Trebuchet MS"/>
              <a:sym typeface="Trebuchet MS"/>
            </a:endParaRPr>
          </a:p>
        </p:txBody>
      </p:sp>
      <p:sp>
        <p:nvSpPr>
          <p:cNvPr id="224" name="Google Shape;224;p10"/>
          <p:cNvSpPr/>
          <p:nvPr/>
        </p:nvSpPr>
        <p:spPr>
          <a:xfrm>
            <a:off x="6287525" y="3039625"/>
            <a:ext cx="2226900" cy="1595700"/>
          </a:xfrm>
          <a:prstGeom prst="roundRect">
            <a:avLst>
              <a:gd name="adj" fmla="val 16667"/>
            </a:avLst>
          </a:prstGeom>
          <a:solidFill>
            <a:srgbClr val="18BAA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25" name="Google Shape;225;p10"/>
          <p:cNvSpPr/>
          <p:nvPr/>
        </p:nvSpPr>
        <p:spPr>
          <a:xfrm>
            <a:off x="3096550" y="3039625"/>
            <a:ext cx="2732700" cy="1595700"/>
          </a:xfrm>
          <a:prstGeom prst="roundRect">
            <a:avLst>
              <a:gd name="adj" fmla="val 16667"/>
            </a:avLst>
          </a:prstGeom>
          <a:solidFill>
            <a:srgbClr val="F68A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26" name="Google Shape;226;p10"/>
          <p:cNvSpPr/>
          <p:nvPr/>
        </p:nvSpPr>
        <p:spPr>
          <a:xfrm>
            <a:off x="457850" y="3039625"/>
            <a:ext cx="1968900" cy="1595700"/>
          </a:xfrm>
          <a:prstGeom prst="roundRect">
            <a:avLst>
              <a:gd name="adj" fmla="val 16667"/>
            </a:avLst>
          </a:prstGeom>
          <a:solidFill>
            <a:srgbClr val="9ACA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27" name="Google Shape;227;p10"/>
          <p:cNvSpPr txBox="1"/>
          <p:nvPr/>
        </p:nvSpPr>
        <p:spPr>
          <a:xfrm>
            <a:off x="6241050" y="3128075"/>
            <a:ext cx="2432100" cy="15393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600"/>
              <a:buFont typeface="Arial"/>
              <a:buNone/>
            </a:pPr>
            <a:r>
              <a:rPr lang="es" sz="1600" b="0" i="0" u="none" strike="noStrike" cap="none">
                <a:solidFill>
                  <a:schemeClr val="lt1"/>
                </a:solidFill>
                <a:latin typeface="Trebuchet MS"/>
                <a:ea typeface="Trebuchet MS"/>
                <a:cs typeface="Trebuchet MS"/>
                <a:sym typeface="Trebuchet MS"/>
              </a:rPr>
              <a:t>6</a:t>
            </a:r>
            <a:endParaRPr sz="16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References: scientific literature, technical standards, or institutional sources that validate the indicator.</a:t>
            </a:r>
            <a:endParaRPr sz="1100" b="0" i="0" u="none" strike="noStrike" cap="none">
              <a:solidFill>
                <a:schemeClr val="lt1"/>
              </a:solidFill>
              <a:latin typeface="Trebuchet MS"/>
              <a:ea typeface="Trebuchet MS"/>
              <a:cs typeface="Trebuchet MS"/>
              <a:sym typeface="Trebuchet MS"/>
            </a:endParaRPr>
          </a:p>
        </p:txBody>
      </p:sp>
      <p:sp>
        <p:nvSpPr>
          <p:cNvPr id="228" name="Google Shape;228;p10"/>
          <p:cNvSpPr txBox="1"/>
          <p:nvPr/>
        </p:nvSpPr>
        <p:spPr>
          <a:xfrm>
            <a:off x="3072000" y="3128075"/>
            <a:ext cx="3000000" cy="13392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600"/>
              <a:buFont typeface="Arial"/>
              <a:buNone/>
            </a:pPr>
            <a:r>
              <a:rPr lang="es" sz="1600" b="0" i="0" u="none" strike="noStrike" cap="none">
                <a:solidFill>
                  <a:schemeClr val="lt1"/>
                </a:solidFill>
                <a:latin typeface="Trebuchet MS"/>
                <a:ea typeface="Trebuchet MS"/>
                <a:cs typeface="Trebuchet MS"/>
                <a:sym typeface="Trebuchet MS"/>
              </a:rPr>
              <a:t>5</a:t>
            </a:r>
            <a:br>
              <a:rPr lang="es" sz="1600" b="0" i="0" u="none" strike="noStrike" cap="none">
                <a:solidFill>
                  <a:schemeClr val="lt1"/>
                </a:solidFill>
                <a:latin typeface="Trebuchet MS"/>
                <a:ea typeface="Trebuchet MS"/>
                <a:cs typeface="Trebuchet MS"/>
                <a:sym typeface="Trebuchet MS"/>
              </a:rPr>
            </a:b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Data sources, suggestions on where to find or how to collect the data required</a:t>
            </a: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Trebuchet MS"/>
              <a:ea typeface="Trebuchet MS"/>
              <a:cs typeface="Trebuchet MS"/>
              <a:sym typeface="Trebuchet MS"/>
            </a:endParaRPr>
          </a:p>
        </p:txBody>
      </p:sp>
      <p:sp>
        <p:nvSpPr>
          <p:cNvPr id="229" name="Google Shape;229;p10"/>
          <p:cNvSpPr txBox="1"/>
          <p:nvPr/>
        </p:nvSpPr>
        <p:spPr>
          <a:xfrm>
            <a:off x="457850" y="3128075"/>
            <a:ext cx="2226900" cy="14316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600"/>
              </a:spcBef>
              <a:spcAft>
                <a:spcPts val="0"/>
              </a:spcAft>
              <a:buClr>
                <a:srgbClr val="000000"/>
              </a:buClr>
              <a:buSzPts val="1600"/>
              <a:buFont typeface="Arial"/>
              <a:buNone/>
            </a:pPr>
            <a:r>
              <a:rPr lang="es" sz="1600" b="1" i="0" u="none" strike="noStrike" cap="none">
                <a:solidFill>
                  <a:schemeClr val="lt1"/>
                </a:solidFill>
                <a:latin typeface="Trebuchet MS"/>
                <a:ea typeface="Trebuchet MS"/>
                <a:cs typeface="Trebuchet MS"/>
                <a:sym typeface="Trebuchet MS"/>
              </a:rPr>
              <a:t>4</a:t>
            </a:r>
            <a:endParaRPr sz="1600" b="1"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br>
              <a:rPr lang="es" sz="1200" b="0" i="0" u="none" strike="noStrike" cap="none">
                <a:solidFill>
                  <a:schemeClr val="lt1"/>
                </a:solidFill>
                <a:latin typeface="Trebuchet MS"/>
                <a:ea typeface="Trebuchet MS"/>
                <a:cs typeface="Trebuchet MS"/>
                <a:sym typeface="Trebuchet MS"/>
              </a:rPr>
            </a:br>
            <a:r>
              <a:rPr lang="es" sz="1200" b="0" i="0" u="none" strike="noStrike" cap="none">
                <a:solidFill>
                  <a:schemeClr val="lt1"/>
                </a:solidFill>
                <a:latin typeface="Trebuchet MS"/>
                <a:ea typeface="Trebuchet MS"/>
                <a:cs typeface="Trebuchet MS"/>
                <a:sym typeface="Trebuchet MS"/>
              </a:rPr>
              <a:t>The assessment method, a guideline on how the indicator value should be calculated or determined</a:t>
            </a:r>
            <a:endParaRPr sz="1100" b="0" i="0" u="none" strike="noStrike" cap="none">
              <a:solidFill>
                <a:schemeClr val="lt1"/>
              </a:solidFill>
              <a:latin typeface="Trebuchet MS"/>
              <a:ea typeface="Trebuchet MS"/>
              <a:cs typeface="Trebuchet MS"/>
              <a:sym typeface="Trebuchet MS"/>
            </a:endParaRPr>
          </a:p>
        </p:txBody>
      </p:sp>
      <p:sp>
        <p:nvSpPr>
          <p:cNvPr id="230" name="Google Shape;230;p10"/>
          <p:cNvSpPr/>
          <p:nvPr/>
        </p:nvSpPr>
        <p:spPr>
          <a:xfrm>
            <a:off x="4300750" y="318232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10"/>
          <p:cNvSpPr/>
          <p:nvPr/>
        </p:nvSpPr>
        <p:spPr>
          <a:xfrm>
            <a:off x="7182000" y="318232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10"/>
          <p:cNvSpPr/>
          <p:nvPr/>
        </p:nvSpPr>
        <p:spPr>
          <a:xfrm>
            <a:off x="6287525" y="1323075"/>
            <a:ext cx="2226900" cy="1527600"/>
          </a:xfrm>
          <a:prstGeom prst="roundRect">
            <a:avLst>
              <a:gd name="adj" fmla="val 16667"/>
            </a:avLst>
          </a:prstGeom>
          <a:solidFill>
            <a:srgbClr val="18BAA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33" name="Google Shape;233;p10"/>
          <p:cNvSpPr/>
          <p:nvPr/>
        </p:nvSpPr>
        <p:spPr>
          <a:xfrm>
            <a:off x="3096550" y="1323075"/>
            <a:ext cx="2732700" cy="1527600"/>
          </a:xfrm>
          <a:prstGeom prst="roundRect">
            <a:avLst>
              <a:gd name="adj" fmla="val 16667"/>
            </a:avLst>
          </a:prstGeom>
          <a:solidFill>
            <a:srgbClr val="F68A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34" name="Google Shape;234;p10"/>
          <p:cNvSpPr/>
          <p:nvPr/>
        </p:nvSpPr>
        <p:spPr>
          <a:xfrm>
            <a:off x="457850" y="1323075"/>
            <a:ext cx="1968900" cy="1595700"/>
          </a:xfrm>
          <a:prstGeom prst="roundRect">
            <a:avLst>
              <a:gd name="adj" fmla="val 16667"/>
            </a:avLst>
          </a:prstGeom>
          <a:solidFill>
            <a:srgbClr val="9ACA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35" name="Google Shape;235;p10"/>
          <p:cNvSpPr txBox="1"/>
          <p:nvPr/>
        </p:nvSpPr>
        <p:spPr>
          <a:xfrm>
            <a:off x="6241050" y="1411525"/>
            <a:ext cx="2432100" cy="14622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600"/>
              <a:buFont typeface="Arial"/>
              <a:buNone/>
            </a:pPr>
            <a:r>
              <a:rPr lang="es" sz="1600" b="0" i="0" u="none" strike="noStrike" cap="none">
                <a:solidFill>
                  <a:schemeClr val="lt1"/>
                </a:solidFill>
                <a:latin typeface="Trebuchet MS"/>
                <a:ea typeface="Trebuchet MS"/>
                <a:cs typeface="Trebuchet MS"/>
                <a:sym typeface="Trebuchet MS"/>
              </a:rPr>
              <a:t>3</a:t>
            </a:r>
            <a:endParaRPr sz="16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r>
              <a:rPr lang="es" sz="1100" b="0" i="0" u="none" strike="noStrike" cap="none">
                <a:solidFill>
                  <a:schemeClr val="lt1"/>
                </a:solidFill>
                <a:latin typeface="Trebuchet MS"/>
                <a:ea typeface="Trebuchet MS"/>
                <a:cs typeface="Trebuchet MS"/>
                <a:sym typeface="Trebuchet MS"/>
              </a:rPr>
              <a:t>Benchmark values:</a:t>
            </a:r>
            <a:endParaRPr sz="11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r>
              <a:rPr lang="es" sz="1100" b="0" i="0" u="none" strike="noStrike" cap="none">
                <a:solidFill>
                  <a:schemeClr val="lt1"/>
                </a:solidFill>
                <a:latin typeface="Trebuchet MS"/>
                <a:ea typeface="Trebuchet MS"/>
                <a:cs typeface="Trebuchet MS"/>
                <a:sym typeface="Trebuchet MS"/>
              </a:rPr>
              <a:t>benchmark 0, optimal condition (normalized score = 0)</a:t>
            </a:r>
            <a:endParaRPr sz="11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r>
              <a:rPr lang="es" sz="1100" b="0" i="0" u="none" strike="noStrike" cap="none">
                <a:solidFill>
                  <a:schemeClr val="lt1"/>
                </a:solidFill>
                <a:latin typeface="Trebuchet MS"/>
                <a:ea typeface="Trebuchet MS"/>
                <a:cs typeface="Trebuchet MS"/>
                <a:sym typeface="Trebuchet MS"/>
              </a:rPr>
              <a:t>benchmark 1, critical condition (normalized score = 1)</a:t>
            </a:r>
            <a:endParaRPr sz="1100" b="0" i="0" u="none" strike="noStrike" cap="none">
              <a:solidFill>
                <a:schemeClr val="lt1"/>
              </a:solidFill>
              <a:latin typeface="Trebuchet MS"/>
              <a:ea typeface="Trebuchet MS"/>
              <a:cs typeface="Trebuchet MS"/>
              <a:sym typeface="Trebuchet MS"/>
            </a:endParaRPr>
          </a:p>
        </p:txBody>
      </p:sp>
      <p:sp>
        <p:nvSpPr>
          <p:cNvPr id="236" name="Google Shape;236;p10"/>
          <p:cNvSpPr txBox="1"/>
          <p:nvPr/>
        </p:nvSpPr>
        <p:spPr>
          <a:xfrm>
            <a:off x="3072000" y="1411525"/>
            <a:ext cx="3000000" cy="11235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600"/>
              <a:buFont typeface="Arial"/>
              <a:buNone/>
            </a:pPr>
            <a:r>
              <a:rPr lang="es" sz="1600" b="0" i="0" u="none" strike="noStrike" cap="none">
                <a:solidFill>
                  <a:schemeClr val="lt1"/>
                </a:solidFill>
                <a:latin typeface="Trebuchet MS"/>
                <a:ea typeface="Trebuchet MS"/>
                <a:cs typeface="Trebuchet MS"/>
                <a:sym typeface="Trebuchet MS"/>
              </a:rPr>
              <a:t>2</a:t>
            </a:r>
            <a:br>
              <a:rPr lang="es" sz="1600" b="0" i="0" u="none" strike="noStrike" cap="none">
                <a:solidFill>
                  <a:schemeClr val="lt1"/>
                </a:solidFill>
                <a:latin typeface="Trebuchet MS"/>
                <a:ea typeface="Trebuchet MS"/>
                <a:cs typeface="Trebuchet MS"/>
                <a:sym typeface="Trebuchet MS"/>
              </a:rPr>
            </a:b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r>
              <a:rPr lang="es" sz="1100" b="0" i="0" u="none" strike="noStrike" cap="none">
                <a:solidFill>
                  <a:schemeClr val="lt1"/>
                </a:solidFill>
                <a:latin typeface="Trebuchet MS"/>
                <a:ea typeface="Trebuchet MS"/>
                <a:cs typeface="Trebuchet MS"/>
                <a:sym typeface="Trebuchet MS"/>
              </a:rPr>
              <a:t>Direction of performance: Higher is Better (HiB), Lower is Better (LiB), or Qualitative</a:t>
            </a:r>
            <a:endParaRPr sz="1100" b="0" i="0" u="none" strike="noStrike" cap="none">
              <a:solidFill>
                <a:schemeClr val="lt1"/>
              </a:solidFill>
              <a:latin typeface="Trebuchet MS"/>
              <a:ea typeface="Trebuchet MS"/>
              <a:cs typeface="Trebuchet MS"/>
              <a:sym typeface="Trebuchet MS"/>
            </a:endParaRPr>
          </a:p>
        </p:txBody>
      </p:sp>
      <p:sp>
        <p:nvSpPr>
          <p:cNvPr id="237" name="Google Shape;237;p10"/>
          <p:cNvSpPr txBox="1"/>
          <p:nvPr/>
        </p:nvSpPr>
        <p:spPr>
          <a:xfrm>
            <a:off x="457850" y="1411525"/>
            <a:ext cx="2226900" cy="12006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600"/>
              </a:spcBef>
              <a:spcAft>
                <a:spcPts val="0"/>
              </a:spcAft>
              <a:buClr>
                <a:srgbClr val="000000"/>
              </a:buClr>
              <a:buSzPts val="1600"/>
              <a:buFont typeface="Arial"/>
              <a:buNone/>
            </a:pPr>
            <a:r>
              <a:rPr lang="es" sz="1600" b="1" i="0" u="none" strike="noStrike" cap="none">
                <a:solidFill>
                  <a:schemeClr val="lt1"/>
                </a:solidFill>
                <a:latin typeface="Trebuchet MS"/>
                <a:ea typeface="Trebuchet MS"/>
                <a:cs typeface="Trebuchet MS"/>
                <a:sym typeface="Trebuchet MS"/>
              </a:rPr>
              <a:t>1</a:t>
            </a:r>
            <a:endParaRPr sz="1600" b="1"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br>
              <a:rPr lang="es" sz="1200" b="0" i="0" u="none" strike="noStrike" cap="none">
                <a:solidFill>
                  <a:schemeClr val="lt1"/>
                </a:solidFill>
                <a:latin typeface="Trebuchet MS"/>
                <a:ea typeface="Trebuchet MS"/>
                <a:cs typeface="Trebuchet MS"/>
                <a:sym typeface="Trebuchet MS"/>
              </a:rPr>
            </a:br>
            <a:r>
              <a:rPr lang="es" sz="1100" b="0" i="0" u="none" strike="noStrike" cap="none">
                <a:solidFill>
                  <a:schemeClr val="lt1"/>
                </a:solidFill>
                <a:latin typeface="Trebuchet MS"/>
                <a:ea typeface="Trebuchet MS"/>
                <a:cs typeface="Trebuchet MS"/>
                <a:sym typeface="Trebuchet MS"/>
              </a:rPr>
              <a:t>Description of the indicator and its unit of measure (if applicable)</a:t>
            </a:r>
            <a:endParaRPr sz="1100" b="0" i="0" u="none" strike="noStrike" cap="none">
              <a:solidFill>
                <a:schemeClr val="lt1"/>
              </a:solidFill>
              <a:latin typeface="Trebuchet MS"/>
              <a:ea typeface="Trebuchet MS"/>
              <a:cs typeface="Trebuchet MS"/>
              <a:sym typeface="Trebuchet MS"/>
            </a:endParaRPr>
          </a:p>
        </p:txBody>
      </p:sp>
      <p:sp>
        <p:nvSpPr>
          <p:cNvPr id="238" name="Google Shape;238;p10"/>
          <p:cNvSpPr/>
          <p:nvPr/>
        </p:nvSpPr>
        <p:spPr>
          <a:xfrm>
            <a:off x="1307550" y="154011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10"/>
          <p:cNvSpPr/>
          <p:nvPr/>
        </p:nvSpPr>
        <p:spPr>
          <a:xfrm>
            <a:off x="4300750" y="146577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10"/>
          <p:cNvSpPr/>
          <p:nvPr/>
        </p:nvSpPr>
        <p:spPr>
          <a:xfrm>
            <a:off x="7182000" y="146577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10"/>
          <p:cNvSpPr txBox="1"/>
          <p:nvPr/>
        </p:nvSpPr>
        <p:spPr>
          <a:xfrm>
            <a:off x="435875" y="778900"/>
            <a:ext cx="8336400" cy="3693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9ACA3C"/>
                </a:solidFill>
                <a:latin typeface="Trebuchet MS"/>
                <a:ea typeface="Trebuchet MS"/>
                <a:cs typeface="Trebuchet MS"/>
                <a:sym typeface="Trebuchet MS"/>
              </a:rPr>
              <a:t>For each indicator, the RNTool provides:</a:t>
            </a:r>
            <a:endParaRPr sz="1200" b="0" i="0" u="none" strike="noStrike" cap="none">
              <a:solidFill>
                <a:srgbClr val="9ACA3C"/>
              </a:solidFill>
              <a:latin typeface="Trebuchet MS"/>
              <a:ea typeface="Trebuchet MS"/>
              <a:cs typeface="Trebuchet MS"/>
              <a:sym typeface="Trebuchet MS"/>
            </a:endParaRPr>
          </a:p>
        </p:txBody>
      </p:sp>
      <p:sp>
        <p:nvSpPr>
          <p:cNvPr id="242" name="Google Shape;242;p10"/>
          <p:cNvSpPr txBox="1"/>
          <p:nvPr/>
        </p:nvSpPr>
        <p:spPr>
          <a:xfrm>
            <a:off x="1527228" y="4707300"/>
            <a:ext cx="7029000" cy="323100"/>
          </a:xfrm>
          <a:prstGeom prst="rect">
            <a:avLst/>
          </a:prstGeom>
          <a:noFill/>
          <a:ln>
            <a:noFill/>
          </a:ln>
        </p:spPr>
        <p:txBody>
          <a:bodyPr spcFirstLastPara="1" wrap="square" lIns="91425" tIns="91425" rIns="91425" bIns="91425" anchor="t" anchorCtr="0">
            <a:spAutoFit/>
          </a:bodyPr>
          <a:lstStyle/>
          <a:p>
            <a:pPr marL="0" marR="215900" lvl="0" indent="0" algn="r" rtl="0">
              <a:lnSpc>
                <a:spcPct val="100000"/>
              </a:lnSpc>
              <a:spcBef>
                <a:spcPts val="600"/>
              </a:spcBef>
              <a:spcAft>
                <a:spcPts val="0"/>
              </a:spcAft>
              <a:buClr>
                <a:srgbClr val="000000"/>
              </a:buClr>
              <a:buSzPts val="900"/>
              <a:buFont typeface="Arial"/>
              <a:buNone/>
            </a:pPr>
            <a:r>
              <a:rPr lang="es" sz="900" b="1" i="0" u="none" strike="noStrike" cap="none">
                <a:solidFill>
                  <a:srgbClr val="90ABB1"/>
                </a:solidFill>
                <a:latin typeface="Trebuchet MS"/>
                <a:ea typeface="Trebuchet MS"/>
                <a:cs typeface="Trebuchet MS"/>
                <a:sym typeface="Trebuchet MS"/>
              </a:rPr>
              <a:t>Note:</a:t>
            </a:r>
            <a:r>
              <a:rPr lang="es" sz="900" b="0" i="0" u="none" strike="noStrike" cap="none">
                <a:solidFill>
                  <a:srgbClr val="90ABB1"/>
                </a:solidFill>
                <a:latin typeface="Trebuchet MS"/>
                <a:ea typeface="Trebuchet MS"/>
                <a:cs typeface="Trebuchet MS"/>
                <a:sym typeface="Trebuchet MS"/>
              </a:rPr>
              <a:t> Benchmarks are defined in the RNTool but are intended to be adapted to local contexts for effective use.</a:t>
            </a:r>
            <a:endParaRPr sz="900" b="0" i="0" u="none" strike="noStrike" cap="none">
              <a:solidFill>
                <a:srgbClr val="90ABB1"/>
              </a:solidFill>
              <a:latin typeface="Trebuchet MS"/>
              <a:ea typeface="Trebuchet MS"/>
              <a:cs typeface="Trebuchet MS"/>
              <a:sym typeface="Trebuchet MS"/>
            </a:endParaRPr>
          </a:p>
        </p:txBody>
      </p:sp>
      <p:sp>
        <p:nvSpPr>
          <p:cNvPr id="243" name="Google Shape;243;p10"/>
          <p:cNvSpPr/>
          <p:nvPr/>
        </p:nvSpPr>
        <p:spPr>
          <a:xfrm>
            <a:off x="1307550" y="3249231"/>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44" name="Google Shape;244;p10"/>
          <p:cNvGrpSpPr/>
          <p:nvPr/>
        </p:nvGrpSpPr>
        <p:grpSpPr>
          <a:xfrm>
            <a:off x="8305799" y="4495700"/>
            <a:ext cx="838201" cy="594981"/>
            <a:chOff x="6739053" y="4087216"/>
            <a:chExt cx="838201" cy="594981"/>
          </a:xfrm>
        </p:grpSpPr>
        <p:sp>
          <p:nvSpPr>
            <p:cNvPr id="245" name="Google Shape;245;p10"/>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46" name="Google Shape;246;p10"/>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47" name="Google Shape;247;p10"/>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48" name="Google Shape;248;p10"/>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10</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1"/>
          <p:cNvSpPr txBox="1"/>
          <p:nvPr/>
        </p:nvSpPr>
        <p:spPr>
          <a:xfrm>
            <a:off x="613295" y="2224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Contextualisation of RNTool</a:t>
            </a:r>
            <a:endParaRPr sz="2800" b="1" i="0" u="none" strike="noStrike" cap="none">
              <a:solidFill>
                <a:srgbClr val="9ACA3C"/>
              </a:solidFill>
              <a:latin typeface="Trebuchet MS"/>
              <a:ea typeface="Trebuchet MS"/>
              <a:cs typeface="Trebuchet MS"/>
              <a:sym typeface="Trebuchet MS"/>
            </a:endParaRPr>
          </a:p>
        </p:txBody>
      </p:sp>
      <p:sp>
        <p:nvSpPr>
          <p:cNvPr id="254" name="Google Shape;254;p11"/>
          <p:cNvSpPr txBox="1"/>
          <p:nvPr/>
        </p:nvSpPr>
        <p:spPr>
          <a:xfrm>
            <a:off x="430670" y="1538024"/>
            <a:ext cx="4141330" cy="341629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chemeClr val="accent3"/>
                </a:solidFill>
                <a:latin typeface="Trebuchet MS"/>
                <a:ea typeface="Trebuchet MS"/>
                <a:cs typeface="Trebuchet MS"/>
                <a:sym typeface="Trebuchet MS"/>
              </a:rPr>
              <a:t>The RNTool is a generic assessment framework, providing a comprehensive structure for evaluating climate risks at the neighbourhood scale. </a:t>
            </a:r>
            <a:endParaRPr/>
          </a:p>
          <a:p>
            <a:pPr marL="0" marR="215900" lvl="0" indent="0" algn="just" rtl="0">
              <a:lnSpc>
                <a:spcPct val="100000"/>
              </a:lnSpc>
              <a:spcBef>
                <a:spcPts val="600"/>
              </a:spcBef>
              <a:spcAft>
                <a:spcPts val="0"/>
              </a:spcAft>
              <a:buClr>
                <a:srgbClr val="000000"/>
              </a:buClr>
              <a:buSzPts val="1200"/>
              <a:buFont typeface="Arial"/>
              <a:buNone/>
            </a:pPr>
            <a:endParaRPr sz="1200" b="0" i="0" u="none" strike="noStrike" cap="none">
              <a:solidFill>
                <a:schemeClr val="accent3"/>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chemeClr val="accent3"/>
                </a:solidFill>
                <a:latin typeface="Trebuchet MS"/>
                <a:ea typeface="Trebuchet MS"/>
                <a:cs typeface="Trebuchet MS"/>
                <a:sym typeface="Trebuchet MS"/>
              </a:rPr>
              <a:t>However, </a:t>
            </a:r>
            <a:r>
              <a:rPr lang="es" sz="1200" b="1" i="0" u="none" strike="noStrike" cap="none">
                <a:solidFill>
                  <a:srgbClr val="92D050"/>
                </a:solidFill>
                <a:latin typeface="Trebuchet MS"/>
                <a:ea typeface="Trebuchet MS"/>
                <a:cs typeface="Trebuchet MS"/>
                <a:sym typeface="Trebuchet MS"/>
              </a:rPr>
              <a:t>to become an operational </a:t>
            </a:r>
            <a:r>
              <a:rPr lang="es" sz="1200" b="0" i="0" u="none" strike="noStrike" cap="none">
                <a:solidFill>
                  <a:schemeClr val="accent3"/>
                </a:solidFill>
                <a:latin typeface="Trebuchet MS"/>
                <a:ea typeface="Trebuchet MS"/>
                <a:cs typeface="Trebuchet MS"/>
                <a:sym typeface="Trebuchet MS"/>
              </a:rPr>
              <a:t>tool the RNTool must undergo a contextualisation process. This process transforms the generic framework into an operational assessment tool. </a:t>
            </a:r>
            <a:endParaRPr/>
          </a:p>
          <a:p>
            <a:pPr marL="0" marR="215900" lvl="0" indent="0" algn="just" rtl="0">
              <a:lnSpc>
                <a:spcPct val="100000"/>
              </a:lnSpc>
              <a:spcBef>
                <a:spcPts val="600"/>
              </a:spcBef>
              <a:spcAft>
                <a:spcPts val="0"/>
              </a:spcAft>
              <a:buClr>
                <a:srgbClr val="000000"/>
              </a:buClr>
              <a:buSzPts val="1200"/>
              <a:buFont typeface="Arial"/>
              <a:buNone/>
            </a:pPr>
            <a:endParaRPr sz="1200" b="0" i="0" u="none" strike="noStrike" cap="none">
              <a:solidFill>
                <a:schemeClr val="accent3"/>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chemeClr val="accent3"/>
                </a:solidFill>
                <a:latin typeface="Trebuchet MS"/>
                <a:ea typeface="Trebuchet MS"/>
                <a:cs typeface="Trebuchet MS"/>
                <a:sym typeface="Trebuchet MS"/>
              </a:rPr>
              <a:t>The contextualisation process includes several </a:t>
            </a:r>
            <a:r>
              <a:rPr lang="es" sz="1200" b="0" i="0" u="none" strike="noStrike" cap="none">
                <a:solidFill>
                  <a:srgbClr val="92D050"/>
                </a:solidFill>
                <a:latin typeface="Trebuchet MS"/>
                <a:ea typeface="Trebuchet MS"/>
                <a:cs typeface="Trebuchet MS"/>
                <a:sym typeface="Trebuchet MS"/>
              </a:rPr>
              <a:t>key steps</a:t>
            </a:r>
            <a:r>
              <a:rPr lang="es" sz="1200" b="0" i="0" u="none" strike="noStrike" cap="none">
                <a:solidFill>
                  <a:schemeClr val="accent3"/>
                </a:solidFill>
                <a:latin typeface="Trebuchet MS"/>
                <a:ea typeface="Trebuchet MS"/>
                <a:cs typeface="Trebuchet MS"/>
                <a:sym typeface="Trebuchet MS"/>
              </a:rPr>
              <a:t>, each of which contributes to tailoring the RNTool to the unique characteristics of the local context.</a:t>
            </a:r>
            <a:endParaRPr/>
          </a:p>
          <a:p>
            <a:pPr marL="0" marR="215900" lvl="0" indent="0" algn="just" rtl="0">
              <a:lnSpc>
                <a:spcPct val="100000"/>
              </a:lnSpc>
              <a:spcBef>
                <a:spcPts val="600"/>
              </a:spcBef>
              <a:spcAft>
                <a:spcPts val="0"/>
              </a:spcAft>
              <a:buClr>
                <a:srgbClr val="000000"/>
              </a:buClr>
              <a:buSzPts val="1200"/>
              <a:buFont typeface="Arial"/>
              <a:buNone/>
            </a:pPr>
            <a:br>
              <a:rPr lang="es" sz="1200" b="0" i="0" u="none" strike="noStrike" cap="none">
                <a:solidFill>
                  <a:srgbClr val="9ACA3C"/>
                </a:solidFill>
                <a:latin typeface="Trebuchet MS"/>
                <a:ea typeface="Trebuchet MS"/>
                <a:cs typeface="Trebuchet MS"/>
                <a:sym typeface="Trebuchet MS"/>
              </a:rPr>
            </a:br>
            <a:endParaRPr sz="1200" b="0" i="0" u="none" strike="noStrike" cap="none">
              <a:solidFill>
                <a:srgbClr val="9ACA3C"/>
              </a:solidFill>
              <a:latin typeface="Trebuchet MS"/>
              <a:ea typeface="Trebuchet MS"/>
              <a:cs typeface="Trebuchet MS"/>
              <a:sym typeface="Trebuchet MS"/>
            </a:endParaRPr>
          </a:p>
        </p:txBody>
      </p:sp>
      <p:grpSp>
        <p:nvGrpSpPr>
          <p:cNvPr id="255" name="Google Shape;255;p11"/>
          <p:cNvGrpSpPr/>
          <p:nvPr/>
        </p:nvGrpSpPr>
        <p:grpSpPr>
          <a:xfrm>
            <a:off x="8305799" y="4495700"/>
            <a:ext cx="838201" cy="594981"/>
            <a:chOff x="6739053" y="4087216"/>
            <a:chExt cx="838201" cy="594981"/>
          </a:xfrm>
        </p:grpSpPr>
        <p:sp>
          <p:nvSpPr>
            <p:cNvPr id="256" name="Google Shape;256;p11"/>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57" name="Google Shape;257;p11"/>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58" name="Google Shape;258;p11"/>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59" name="Google Shape;259;p11"/>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11</a:t>
            </a:r>
            <a:endParaRPr sz="1400" b="0" i="0" u="none" strike="noStrike" cap="none">
              <a:solidFill>
                <a:schemeClr val="lt1"/>
              </a:solidFill>
              <a:latin typeface="Arial"/>
              <a:ea typeface="Arial"/>
              <a:cs typeface="Arial"/>
              <a:sym typeface="Arial"/>
            </a:endParaRPr>
          </a:p>
        </p:txBody>
      </p:sp>
      <p:sp>
        <p:nvSpPr>
          <p:cNvPr id="260" name="Google Shape;260;p11"/>
          <p:cNvSpPr txBox="1"/>
          <p:nvPr/>
        </p:nvSpPr>
        <p:spPr>
          <a:xfrm>
            <a:off x="4951140" y="1722064"/>
            <a:ext cx="3850888" cy="2015906"/>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0" i="0" u="none" strike="noStrike" cap="none">
                <a:solidFill>
                  <a:srgbClr val="92D050"/>
                </a:solidFill>
                <a:latin typeface="Trebuchet MS"/>
                <a:ea typeface="Trebuchet MS"/>
                <a:cs typeface="Trebuchet MS"/>
                <a:sym typeface="Trebuchet MS"/>
              </a:rPr>
              <a:t>Key Steps:</a:t>
            </a:r>
            <a:endParaRPr/>
          </a:p>
          <a:p>
            <a:pPr marL="0" marR="21590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92D050"/>
              </a:solidFill>
              <a:latin typeface="Trebuchet MS"/>
              <a:ea typeface="Trebuchet MS"/>
              <a:cs typeface="Trebuchet MS"/>
              <a:sym typeface="Trebuchet MS"/>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Selection of Relevant Issues (Hazards)</a:t>
            </a:r>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Selection of Macro-Categories (Urban Sectors)</a:t>
            </a:r>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Selection of Risk Categories</a:t>
            </a:r>
            <a:endParaRPr sz="1200" b="0" i="0" u="none" strike="noStrike" cap="none">
              <a:solidFill>
                <a:schemeClr val="accent3"/>
              </a:solidFill>
              <a:latin typeface="Trebuchet MS"/>
              <a:ea typeface="Trebuchet MS"/>
              <a:cs typeface="Trebuchet MS"/>
              <a:sym typeface="Trebuchet MS"/>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Benchmarking of criterio</a:t>
            </a:r>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Assignment of Weights</a:t>
            </a:r>
            <a:endParaRPr sz="1200" b="0" i="0" u="none" strike="noStrike" cap="none">
              <a:solidFill>
                <a:schemeClr val="accent3"/>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2"/>
          <p:cNvSpPr/>
          <p:nvPr/>
        </p:nvSpPr>
        <p:spPr>
          <a:xfrm>
            <a:off x="1405500" y="3260375"/>
            <a:ext cx="1303800" cy="1303800"/>
          </a:xfrm>
          <a:prstGeom prst="ellipse">
            <a:avLst/>
          </a:prstGeom>
          <a:noFill/>
          <a:ln w="19050"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12"/>
          <p:cNvSpPr/>
          <p:nvPr/>
        </p:nvSpPr>
        <p:spPr>
          <a:xfrm>
            <a:off x="3089125" y="3260375"/>
            <a:ext cx="1303800" cy="1303800"/>
          </a:xfrm>
          <a:prstGeom prst="ellipse">
            <a:avLst/>
          </a:prstGeom>
          <a:noFill/>
          <a:ln w="19050"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12"/>
          <p:cNvSpPr txBox="1"/>
          <p:nvPr/>
        </p:nvSpPr>
        <p:spPr>
          <a:xfrm>
            <a:off x="402225" y="1172650"/>
            <a:ext cx="8066700" cy="1243800"/>
          </a:xfrm>
          <a:prstGeom prst="rect">
            <a:avLst/>
          </a:prstGeom>
          <a:noFill/>
          <a:ln>
            <a:noFill/>
          </a:ln>
        </p:spPr>
        <p:txBody>
          <a:bodyPr spcFirstLastPara="1" wrap="square" lIns="68550" tIns="34275" rIns="68550" bIns="34275" anchor="ctr" anchorCtr="0">
            <a:no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To become an operational tool the RNTool must undergo a contextualisation process. This process transforms the generic framework into an operational assessment tool. The contextualisation process includes several key steps, each of which contributes to tailoring the RNTool to the unique characteristics of the local context.</a:t>
            </a:r>
            <a:endParaRPr sz="1200" b="0" i="0" u="none" strike="noStrike" cap="none">
              <a:solidFill>
                <a:srgbClr val="708792"/>
              </a:solidFill>
              <a:latin typeface="Trebuchet MS"/>
              <a:ea typeface="Trebuchet MS"/>
              <a:cs typeface="Trebuchet MS"/>
              <a:sym typeface="Trebuchet MS"/>
            </a:endParaRPr>
          </a:p>
        </p:txBody>
      </p:sp>
      <p:sp>
        <p:nvSpPr>
          <p:cNvPr id="268" name="Google Shape;268;p12"/>
          <p:cNvSpPr txBox="1"/>
          <p:nvPr/>
        </p:nvSpPr>
        <p:spPr>
          <a:xfrm>
            <a:off x="613295" y="3101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Contextualisation of RNTool</a:t>
            </a:r>
            <a:endParaRPr sz="2800" b="1" i="0" u="none" strike="noStrike" cap="none">
              <a:solidFill>
                <a:srgbClr val="F68A42"/>
              </a:solidFill>
              <a:latin typeface="Trebuchet MS"/>
              <a:ea typeface="Trebuchet MS"/>
              <a:cs typeface="Trebuchet MS"/>
              <a:sym typeface="Trebuchet MS"/>
            </a:endParaRPr>
          </a:p>
        </p:txBody>
      </p:sp>
      <p:sp>
        <p:nvSpPr>
          <p:cNvPr id="269" name="Google Shape;269;p12"/>
          <p:cNvSpPr txBox="1"/>
          <p:nvPr/>
        </p:nvSpPr>
        <p:spPr>
          <a:xfrm>
            <a:off x="402225" y="2215938"/>
            <a:ext cx="8392200" cy="1000244"/>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1" i="0" u="none" strike="noStrike" cap="none">
                <a:solidFill>
                  <a:srgbClr val="F68A42"/>
                </a:solidFill>
                <a:latin typeface="Trebuchet MS"/>
                <a:ea typeface="Trebuchet MS"/>
                <a:cs typeface="Trebuchet MS"/>
                <a:sym typeface="Trebuchet MS"/>
              </a:rPr>
              <a:t>First step:</a:t>
            </a:r>
            <a:r>
              <a:rPr lang="es" sz="1200" b="0" i="0" u="none" strike="noStrike" cap="none">
                <a:solidFill>
                  <a:srgbClr val="708792"/>
                </a:solidFill>
                <a:latin typeface="Trebuchet MS"/>
                <a:ea typeface="Trebuchet MS"/>
                <a:cs typeface="Trebuchet MS"/>
                <a:sym typeface="Trebuchet MS"/>
              </a:rPr>
              <a:t> </a:t>
            </a:r>
            <a:br>
              <a:rPr lang="es" sz="1200" b="0" i="0" u="none" strike="noStrike" cap="none">
                <a:solidFill>
                  <a:srgbClr val="708792"/>
                </a:solidFill>
                <a:latin typeface="Trebuchet MS"/>
                <a:ea typeface="Trebuchet MS"/>
                <a:cs typeface="Trebuchet MS"/>
                <a:sym typeface="Trebuchet MS"/>
              </a:rPr>
            </a:br>
            <a:br>
              <a:rPr lang="es" sz="1200" b="0" i="0" u="none" strike="noStrike" cap="none">
                <a:solidFill>
                  <a:srgbClr val="708792"/>
                </a:solidFill>
                <a:latin typeface="Trebuchet MS"/>
                <a:ea typeface="Trebuchet MS"/>
                <a:cs typeface="Trebuchet MS"/>
                <a:sym typeface="Trebuchet MS"/>
              </a:rPr>
            </a:br>
            <a:r>
              <a:rPr lang="es" sz="1200" b="0" i="0" u="none" strike="noStrike" cap="none">
                <a:solidFill>
                  <a:srgbClr val="708792"/>
                </a:solidFill>
                <a:latin typeface="Trebuchet MS"/>
                <a:ea typeface="Trebuchet MS"/>
                <a:cs typeface="Trebuchet MS"/>
                <a:sym typeface="Trebuchet MS"/>
              </a:rPr>
              <a:t>The selection of relevant Issues (Hazards) most pertinent to the specific context of the municipality. This selection can be guided by:</a:t>
            </a:r>
            <a:endParaRPr sz="1200" b="0" i="0" u="none" strike="noStrike" cap="none">
              <a:solidFill>
                <a:srgbClr val="708792"/>
              </a:solidFill>
              <a:latin typeface="Trebuchet MS"/>
              <a:ea typeface="Trebuchet MS"/>
              <a:cs typeface="Trebuchet MS"/>
              <a:sym typeface="Trebuchet MS"/>
            </a:endParaRPr>
          </a:p>
        </p:txBody>
      </p:sp>
      <p:sp>
        <p:nvSpPr>
          <p:cNvPr id="270" name="Google Shape;270;p12"/>
          <p:cNvSpPr txBox="1"/>
          <p:nvPr/>
        </p:nvSpPr>
        <p:spPr>
          <a:xfrm>
            <a:off x="402225" y="1077650"/>
            <a:ext cx="4892400" cy="4002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1200"/>
              </a:spcAft>
              <a:buClr>
                <a:schemeClr val="dk1"/>
              </a:buClr>
              <a:buSzPts val="1100"/>
              <a:buFont typeface="Arial"/>
              <a:buNone/>
            </a:pPr>
            <a:r>
              <a:rPr lang="es" sz="1400" b="1" i="0" u="none" strike="noStrike" cap="none">
                <a:solidFill>
                  <a:srgbClr val="F68A42"/>
                </a:solidFill>
                <a:latin typeface="Trebuchet MS"/>
                <a:ea typeface="Trebuchet MS"/>
                <a:cs typeface="Trebuchet MS"/>
                <a:sym typeface="Trebuchet MS"/>
              </a:rPr>
              <a:t>5.2.1 Selection of Relevant Issues (Hazards)</a:t>
            </a:r>
            <a:endParaRPr sz="1400" b="1" i="0" u="none" strike="noStrike" cap="none">
              <a:solidFill>
                <a:srgbClr val="F68A42"/>
              </a:solidFill>
              <a:latin typeface="Trebuchet MS"/>
              <a:ea typeface="Trebuchet MS"/>
              <a:cs typeface="Trebuchet MS"/>
              <a:sym typeface="Trebuchet MS"/>
            </a:endParaRPr>
          </a:p>
        </p:txBody>
      </p:sp>
      <p:sp>
        <p:nvSpPr>
          <p:cNvPr id="271" name="Google Shape;271;p12"/>
          <p:cNvSpPr txBox="1"/>
          <p:nvPr/>
        </p:nvSpPr>
        <p:spPr>
          <a:xfrm>
            <a:off x="6356075" y="3565925"/>
            <a:ext cx="1551600" cy="6927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100"/>
              <a:buFont typeface="Arial"/>
              <a:buNone/>
            </a:pPr>
            <a:r>
              <a:rPr lang="es" sz="1100" b="0" i="0" u="none" strike="noStrike" cap="none">
                <a:solidFill>
                  <a:srgbClr val="708792"/>
                </a:solidFill>
                <a:latin typeface="Trebuchet MS"/>
                <a:ea typeface="Trebuchet MS"/>
                <a:cs typeface="Trebuchet MS"/>
                <a:sym typeface="Trebuchet MS"/>
              </a:rPr>
              <a:t>Consultation with local experts and stakeholders.</a:t>
            </a:r>
            <a:endParaRPr sz="1100" b="0" i="0" u="none" strike="noStrike" cap="none">
              <a:solidFill>
                <a:srgbClr val="000000"/>
              </a:solidFill>
              <a:latin typeface="Trebuchet MS"/>
              <a:ea typeface="Trebuchet MS"/>
              <a:cs typeface="Trebuchet MS"/>
              <a:sym typeface="Trebuchet MS"/>
            </a:endParaRPr>
          </a:p>
        </p:txBody>
      </p:sp>
      <p:sp>
        <p:nvSpPr>
          <p:cNvPr id="272" name="Google Shape;272;p12"/>
          <p:cNvSpPr txBox="1"/>
          <p:nvPr/>
        </p:nvSpPr>
        <p:spPr>
          <a:xfrm>
            <a:off x="4760075" y="3589350"/>
            <a:ext cx="1596000" cy="6927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100"/>
              <a:buFont typeface="Arial"/>
              <a:buNone/>
            </a:pPr>
            <a:r>
              <a:rPr lang="es" sz="1100" b="0" i="0" u="none" strike="noStrike" cap="none">
                <a:solidFill>
                  <a:srgbClr val="708792"/>
                </a:solidFill>
                <a:latin typeface="Trebuchet MS"/>
                <a:ea typeface="Trebuchet MS"/>
                <a:cs typeface="Trebuchet MS"/>
                <a:sym typeface="Trebuchet MS"/>
              </a:rPr>
              <a:t>Historical data on extreme weather events</a:t>
            </a:r>
            <a:endParaRPr sz="1100" b="0" i="0" u="none" strike="noStrike" cap="none">
              <a:solidFill>
                <a:srgbClr val="000000"/>
              </a:solidFill>
              <a:latin typeface="Trebuchet MS"/>
              <a:ea typeface="Trebuchet MS"/>
              <a:cs typeface="Trebuchet MS"/>
              <a:sym typeface="Trebuchet MS"/>
            </a:endParaRPr>
          </a:p>
        </p:txBody>
      </p:sp>
      <p:sp>
        <p:nvSpPr>
          <p:cNvPr id="273" name="Google Shape;273;p12"/>
          <p:cNvSpPr txBox="1"/>
          <p:nvPr/>
        </p:nvSpPr>
        <p:spPr>
          <a:xfrm>
            <a:off x="3085125" y="3504750"/>
            <a:ext cx="1551600" cy="8619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100"/>
              <a:buFont typeface="Arial"/>
              <a:buNone/>
            </a:pPr>
            <a:r>
              <a:rPr lang="es" sz="1100" b="0" i="0" u="none" strike="noStrike" cap="none">
                <a:solidFill>
                  <a:srgbClr val="708792"/>
                </a:solidFill>
                <a:latin typeface="Trebuchet MS"/>
                <a:ea typeface="Trebuchet MS"/>
                <a:cs typeface="Trebuchet MS"/>
                <a:sym typeface="Trebuchet MS"/>
              </a:rPr>
              <a:t>Regional or national climate adaptation plans and strategies</a:t>
            </a:r>
            <a:endParaRPr sz="1100" b="0" i="0" u="none" strike="noStrike" cap="none">
              <a:solidFill>
                <a:srgbClr val="000000"/>
              </a:solidFill>
              <a:latin typeface="Trebuchet MS"/>
              <a:ea typeface="Trebuchet MS"/>
              <a:cs typeface="Trebuchet MS"/>
              <a:sym typeface="Trebuchet MS"/>
            </a:endParaRPr>
          </a:p>
        </p:txBody>
      </p:sp>
      <p:sp>
        <p:nvSpPr>
          <p:cNvPr id="274" name="Google Shape;274;p12"/>
          <p:cNvSpPr txBox="1"/>
          <p:nvPr/>
        </p:nvSpPr>
        <p:spPr>
          <a:xfrm>
            <a:off x="1288975" y="3504750"/>
            <a:ext cx="1749000" cy="8619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600"/>
              </a:spcBef>
              <a:spcAft>
                <a:spcPts val="0"/>
              </a:spcAft>
              <a:buClr>
                <a:srgbClr val="000000"/>
              </a:buClr>
              <a:buSzPts val="1100"/>
              <a:buFont typeface="Arial"/>
              <a:buNone/>
            </a:pPr>
            <a:r>
              <a:rPr lang="es" sz="1100" b="0" i="0" u="none" strike="noStrike" cap="none">
                <a:solidFill>
                  <a:srgbClr val="708792"/>
                </a:solidFill>
                <a:latin typeface="Trebuchet MS"/>
                <a:ea typeface="Trebuchet MS"/>
                <a:cs typeface="Trebuchet MS"/>
                <a:sym typeface="Trebuchet MS"/>
              </a:rPr>
              <a:t>Existing SECAPs (Sustainable Energy and Climate Action Plans)</a:t>
            </a:r>
            <a:endParaRPr sz="1100" b="0" i="0" u="none" strike="noStrike" cap="none">
              <a:solidFill>
                <a:srgbClr val="000000"/>
              </a:solidFill>
              <a:latin typeface="Trebuchet MS"/>
              <a:ea typeface="Trebuchet MS"/>
              <a:cs typeface="Trebuchet MS"/>
              <a:sym typeface="Trebuchet MS"/>
            </a:endParaRPr>
          </a:p>
        </p:txBody>
      </p:sp>
      <p:sp>
        <p:nvSpPr>
          <p:cNvPr id="275" name="Google Shape;275;p12"/>
          <p:cNvSpPr/>
          <p:nvPr/>
        </p:nvSpPr>
        <p:spPr>
          <a:xfrm>
            <a:off x="4772750" y="3260375"/>
            <a:ext cx="1303800" cy="1303800"/>
          </a:xfrm>
          <a:prstGeom prst="ellipse">
            <a:avLst/>
          </a:prstGeom>
          <a:noFill/>
          <a:ln w="19050"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12"/>
          <p:cNvSpPr/>
          <p:nvPr/>
        </p:nvSpPr>
        <p:spPr>
          <a:xfrm>
            <a:off x="6368625" y="3260375"/>
            <a:ext cx="1303800" cy="1303800"/>
          </a:xfrm>
          <a:prstGeom prst="ellipse">
            <a:avLst/>
          </a:prstGeom>
          <a:noFill/>
          <a:ln w="19050"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12"/>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278" name="Google Shape;278;p12"/>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279" name="Google Shape;279;p12"/>
          <p:cNvGrpSpPr/>
          <p:nvPr/>
        </p:nvGrpSpPr>
        <p:grpSpPr>
          <a:xfrm>
            <a:off x="8305799" y="4495700"/>
            <a:ext cx="838201" cy="594981"/>
            <a:chOff x="6739053" y="4087216"/>
            <a:chExt cx="838201" cy="594981"/>
          </a:xfrm>
        </p:grpSpPr>
        <p:sp>
          <p:nvSpPr>
            <p:cNvPr id="280" name="Google Shape;280;p12"/>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81" name="Google Shape;281;p12"/>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82" name="Google Shape;282;p12"/>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83" name="Google Shape;283;p12"/>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12</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3"/>
          <p:cNvSpPr txBox="1"/>
          <p:nvPr/>
        </p:nvSpPr>
        <p:spPr>
          <a:xfrm>
            <a:off x="618170" y="2954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Contextualisation of RNTool</a:t>
            </a:r>
            <a:endParaRPr sz="2800" b="1" i="0" u="none" strike="noStrike" cap="none">
              <a:solidFill>
                <a:srgbClr val="F68A42"/>
              </a:solidFill>
              <a:latin typeface="Trebuchet MS"/>
              <a:ea typeface="Trebuchet MS"/>
              <a:cs typeface="Trebuchet MS"/>
              <a:sym typeface="Trebuchet MS"/>
            </a:endParaRPr>
          </a:p>
        </p:txBody>
      </p:sp>
      <p:sp>
        <p:nvSpPr>
          <p:cNvPr id="289" name="Google Shape;289;p13"/>
          <p:cNvSpPr txBox="1"/>
          <p:nvPr/>
        </p:nvSpPr>
        <p:spPr>
          <a:xfrm>
            <a:off x="402225" y="1554150"/>
            <a:ext cx="7998000" cy="8157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a:solidFill>
                  <a:srgbClr val="F68A42"/>
                </a:solidFill>
                <a:latin typeface="Trebuchet MS"/>
                <a:ea typeface="Trebuchet MS"/>
                <a:cs typeface="Trebuchet MS"/>
                <a:sym typeface="Trebuchet MS"/>
              </a:rPr>
              <a:t>Second step:</a:t>
            </a:r>
            <a:endParaRPr sz="1200" b="0"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For each selected Issue (Hazard), the next step is to identify the Urban Sectors (Macro-Categories) that are exposed and potentially affected. This selection is based on:</a:t>
            </a:r>
            <a:endParaRPr sz="1200" b="0" i="0" u="none" strike="noStrike" cap="none">
              <a:solidFill>
                <a:srgbClr val="708792"/>
              </a:solidFill>
              <a:latin typeface="Trebuchet MS"/>
              <a:ea typeface="Trebuchet MS"/>
              <a:cs typeface="Trebuchet MS"/>
              <a:sym typeface="Trebuchet MS"/>
            </a:endParaRPr>
          </a:p>
        </p:txBody>
      </p:sp>
      <p:sp>
        <p:nvSpPr>
          <p:cNvPr id="290" name="Google Shape;290;p13"/>
          <p:cNvSpPr txBox="1"/>
          <p:nvPr/>
        </p:nvSpPr>
        <p:spPr>
          <a:xfrm>
            <a:off x="402225" y="1077650"/>
            <a:ext cx="4892400" cy="4002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1200"/>
              </a:spcAft>
              <a:buClr>
                <a:schemeClr val="dk1"/>
              </a:buClr>
              <a:buSzPts val="1100"/>
              <a:buFont typeface="Arial"/>
              <a:buNone/>
            </a:pPr>
            <a:r>
              <a:rPr lang="es" sz="1400" b="1" i="0" u="none" strike="noStrike" cap="none">
                <a:solidFill>
                  <a:srgbClr val="F68A42"/>
                </a:solidFill>
                <a:latin typeface="Trebuchet MS"/>
                <a:ea typeface="Trebuchet MS"/>
                <a:cs typeface="Trebuchet MS"/>
                <a:sym typeface="Trebuchet MS"/>
              </a:rPr>
              <a:t>5.2.2 Selection of Macro-Categories (Urban Sectors)</a:t>
            </a:r>
            <a:endParaRPr sz="1400" b="1" i="0" u="none" strike="noStrike" cap="none">
              <a:solidFill>
                <a:srgbClr val="F68A42"/>
              </a:solidFill>
              <a:latin typeface="Trebuchet MS"/>
              <a:ea typeface="Trebuchet MS"/>
              <a:cs typeface="Trebuchet MS"/>
              <a:sym typeface="Trebuchet MS"/>
            </a:endParaRPr>
          </a:p>
        </p:txBody>
      </p:sp>
      <p:sp>
        <p:nvSpPr>
          <p:cNvPr id="291" name="Google Shape;291;p13"/>
          <p:cNvSpPr txBox="1"/>
          <p:nvPr/>
        </p:nvSpPr>
        <p:spPr>
          <a:xfrm>
            <a:off x="6404025" y="2600900"/>
            <a:ext cx="1996200" cy="9234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The institutional capacity to implement adaptation measures within each sector.</a:t>
            </a:r>
            <a:endParaRPr sz="1400" b="0" i="0" u="none" strike="noStrike" cap="none">
              <a:solidFill>
                <a:srgbClr val="000000"/>
              </a:solidFill>
              <a:latin typeface="Arial"/>
              <a:ea typeface="Arial"/>
              <a:cs typeface="Arial"/>
              <a:sym typeface="Arial"/>
            </a:endParaRPr>
          </a:p>
        </p:txBody>
      </p:sp>
      <p:sp>
        <p:nvSpPr>
          <p:cNvPr id="292" name="Google Shape;292;p13"/>
          <p:cNvSpPr txBox="1"/>
          <p:nvPr/>
        </p:nvSpPr>
        <p:spPr>
          <a:xfrm>
            <a:off x="2901225" y="2578975"/>
            <a:ext cx="3000000" cy="18471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The dependency of services on exposed infrastructure. If the proper functioning of a sector (e.g., Health) </a:t>
            </a:r>
            <a:br>
              <a:rPr lang="es" sz="1200" b="0" i="0" u="none" strike="noStrike" cap="none">
                <a:solidFill>
                  <a:srgbClr val="708792"/>
                </a:solidFill>
                <a:latin typeface="Trebuchet MS"/>
                <a:ea typeface="Trebuchet MS"/>
                <a:cs typeface="Trebuchet MS"/>
                <a:sym typeface="Trebuchet MS"/>
              </a:rPr>
            </a:br>
            <a:r>
              <a:rPr lang="es" sz="1200" b="0" i="0" u="none" strike="noStrike" cap="none">
                <a:solidFill>
                  <a:srgbClr val="708792"/>
                </a:solidFill>
                <a:latin typeface="Trebuchet MS"/>
                <a:ea typeface="Trebuchet MS"/>
                <a:cs typeface="Trebuchet MS"/>
                <a:sym typeface="Trebuchet MS"/>
              </a:rPr>
              <a:t>relies on infrastructure that is at risk from a certain hazard, then that infrastructure’s sector (e.g., Energy, Water, Mobility) should be included in the assessment even if it’s not the primary target of the hazard.</a:t>
            </a:r>
            <a:endParaRPr sz="1400" b="0" i="0" u="none" strike="noStrike" cap="none">
              <a:solidFill>
                <a:srgbClr val="000000"/>
              </a:solidFill>
              <a:latin typeface="Arial"/>
              <a:ea typeface="Arial"/>
              <a:cs typeface="Arial"/>
              <a:sym typeface="Arial"/>
            </a:endParaRPr>
          </a:p>
        </p:txBody>
      </p:sp>
      <p:sp>
        <p:nvSpPr>
          <p:cNvPr id="293" name="Google Shape;293;p13"/>
          <p:cNvSpPr txBox="1"/>
          <p:nvPr/>
        </p:nvSpPr>
        <p:spPr>
          <a:xfrm>
            <a:off x="402225" y="2578975"/>
            <a:ext cx="1996200" cy="12930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The presence and criticality of urban functions in the municipality (e.g., Mobility, Health, Water)</a:t>
            </a:r>
            <a:endParaRPr sz="1400" b="0" i="0" u="none" strike="noStrike" cap="none">
              <a:solidFill>
                <a:srgbClr val="000000"/>
              </a:solidFill>
              <a:latin typeface="Arial"/>
              <a:ea typeface="Arial"/>
              <a:cs typeface="Arial"/>
              <a:sym typeface="Arial"/>
            </a:endParaRPr>
          </a:p>
        </p:txBody>
      </p:sp>
      <p:sp>
        <p:nvSpPr>
          <p:cNvPr id="294" name="Google Shape;294;p13"/>
          <p:cNvSpPr/>
          <p:nvPr/>
        </p:nvSpPr>
        <p:spPr>
          <a:xfrm>
            <a:off x="329175" y="2557675"/>
            <a:ext cx="1970700" cy="18897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13"/>
          <p:cNvSpPr/>
          <p:nvPr/>
        </p:nvSpPr>
        <p:spPr>
          <a:xfrm>
            <a:off x="2837925" y="2557675"/>
            <a:ext cx="2941500" cy="18897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p13"/>
          <p:cNvSpPr/>
          <p:nvPr/>
        </p:nvSpPr>
        <p:spPr>
          <a:xfrm>
            <a:off x="6317475" y="2557675"/>
            <a:ext cx="1970700" cy="18897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13"/>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298" name="Google Shape;298;p13"/>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299" name="Google Shape;299;p13"/>
          <p:cNvGrpSpPr/>
          <p:nvPr/>
        </p:nvGrpSpPr>
        <p:grpSpPr>
          <a:xfrm>
            <a:off x="8305799" y="4495700"/>
            <a:ext cx="838201" cy="594981"/>
            <a:chOff x="6739053" y="4087216"/>
            <a:chExt cx="838201" cy="594981"/>
          </a:xfrm>
        </p:grpSpPr>
        <p:sp>
          <p:nvSpPr>
            <p:cNvPr id="300" name="Google Shape;300;p1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01" name="Google Shape;301;p1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02" name="Google Shape;302;p1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03" name="Google Shape;303;p13"/>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13</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4"/>
          <p:cNvSpPr/>
          <p:nvPr/>
        </p:nvSpPr>
        <p:spPr>
          <a:xfrm>
            <a:off x="767400" y="3337025"/>
            <a:ext cx="1632300" cy="400200"/>
          </a:xfrm>
          <a:prstGeom prst="roundRect">
            <a:avLst>
              <a:gd name="adj" fmla="val 16667"/>
            </a:avLst>
          </a:prstGeom>
          <a:solidFill>
            <a:srgbClr val="F68A4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14"/>
          <p:cNvSpPr/>
          <p:nvPr/>
        </p:nvSpPr>
        <p:spPr>
          <a:xfrm>
            <a:off x="3072000" y="3337025"/>
            <a:ext cx="2708700" cy="400200"/>
          </a:xfrm>
          <a:prstGeom prst="roundRect">
            <a:avLst>
              <a:gd name="adj" fmla="val 16667"/>
            </a:avLst>
          </a:prstGeom>
          <a:solidFill>
            <a:srgbClr val="F68A4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14"/>
          <p:cNvSpPr/>
          <p:nvPr/>
        </p:nvSpPr>
        <p:spPr>
          <a:xfrm>
            <a:off x="6432225" y="3337025"/>
            <a:ext cx="1632300" cy="400200"/>
          </a:xfrm>
          <a:prstGeom prst="roundRect">
            <a:avLst>
              <a:gd name="adj" fmla="val 16667"/>
            </a:avLst>
          </a:prstGeom>
          <a:solidFill>
            <a:srgbClr val="F68A4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14"/>
          <p:cNvSpPr txBox="1"/>
          <p:nvPr/>
        </p:nvSpPr>
        <p:spPr>
          <a:xfrm>
            <a:off x="618170" y="2808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Contextualisation of RNTool </a:t>
            </a:r>
            <a:endParaRPr sz="2800" b="1" i="0" u="none" strike="noStrike" cap="none">
              <a:solidFill>
                <a:srgbClr val="F68A42"/>
              </a:solidFill>
              <a:latin typeface="Trebuchet MS"/>
              <a:ea typeface="Trebuchet MS"/>
              <a:cs typeface="Trebuchet MS"/>
              <a:sym typeface="Trebuchet MS"/>
            </a:endParaRPr>
          </a:p>
        </p:txBody>
      </p:sp>
      <p:sp>
        <p:nvSpPr>
          <p:cNvPr id="312" name="Google Shape;312;p14"/>
          <p:cNvSpPr txBox="1"/>
          <p:nvPr/>
        </p:nvSpPr>
        <p:spPr>
          <a:xfrm>
            <a:off x="402225" y="1648525"/>
            <a:ext cx="7998000" cy="12621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a:solidFill>
                  <a:srgbClr val="F68A42"/>
                </a:solidFill>
                <a:latin typeface="Trebuchet MS"/>
                <a:ea typeface="Trebuchet MS"/>
                <a:cs typeface="Trebuchet MS"/>
                <a:sym typeface="Trebuchet MS"/>
              </a:rPr>
              <a:t>Third step:</a:t>
            </a:r>
            <a:endParaRPr sz="1200" b="1"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endParaRPr sz="1200" b="1"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Once the relevant Urban Sectors are selected, the next step is to determine the Risk Categories representing the specific interactions between hazards and exposed elements that represent tangible and assessable climate risks. Only the most relevant and assessable Risk Categories should be retained, based on:</a:t>
            </a:r>
            <a:endParaRPr sz="1200" b="0" i="0" u="none" strike="noStrike" cap="none">
              <a:solidFill>
                <a:srgbClr val="708792"/>
              </a:solidFill>
              <a:latin typeface="Trebuchet MS"/>
              <a:ea typeface="Trebuchet MS"/>
              <a:cs typeface="Trebuchet MS"/>
              <a:sym typeface="Trebuchet MS"/>
            </a:endParaRPr>
          </a:p>
        </p:txBody>
      </p:sp>
      <p:sp>
        <p:nvSpPr>
          <p:cNvPr id="313" name="Google Shape;313;p14"/>
          <p:cNvSpPr txBox="1"/>
          <p:nvPr/>
        </p:nvSpPr>
        <p:spPr>
          <a:xfrm>
            <a:off x="402225" y="1077650"/>
            <a:ext cx="4892400" cy="4002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1200"/>
              </a:spcAft>
              <a:buClr>
                <a:srgbClr val="000000"/>
              </a:buClr>
              <a:buSzPts val="1400"/>
              <a:buFont typeface="Arial"/>
              <a:buNone/>
            </a:pPr>
            <a:r>
              <a:rPr lang="es" sz="1400" b="1" i="0" u="none" strike="noStrike" cap="none">
                <a:solidFill>
                  <a:srgbClr val="F68A42"/>
                </a:solidFill>
                <a:latin typeface="Trebuchet MS"/>
                <a:ea typeface="Trebuchet MS"/>
                <a:cs typeface="Trebuchet MS"/>
                <a:sym typeface="Trebuchet MS"/>
              </a:rPr>
              <a:t>5.2.3 Selection of risk categories </a:t>
            </a:r>
            <a:endParaRPr sz="1400" b="1" i="0" u="none" strike="noStrike" cap="none">
              <a:solidFill>
                <a:srgbClr val="F68A42"/>
              </a:solidFill>
              <a:latin typeface="Trebuchet MS"/>
              <a:ea typeface="Trebuchet MS"/>
              <a:cs typeface="Trebuchet MS"/>
              <a:sym typeface="Trebuchet MS"/>
            </a:endParaRPr>
          </a:p>
        </p:txBody>
      </p:sp>
      <p:sp>
        <p:nvSpPr>
          <p:cNvPr id="314" name="Google Shape;314;p14"/>
          <p:cNvSpPr txBox="1"/>
          <p:nvPr/>
        </p:nvSpPr>
        <p:spPr>
          <a:xfrm>
            <a:off x="6356025" y="3341700"/>
            <a:ext cx="1968000" cy="3693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Stakeholder priorities</a:t>
            </a:r>
            <a:endParaRPr sz="1200" b="0" i="0" u="none" strike="noStrike" cap="none">
              <a:solidFill>
                <a:schemeClr val="lt1"/>
              </a:solidFill>
              <a:latin typeface="Trebuchet MS"/>
              <a:ea typeface="Trebuchet MS"/>
              <a:cs typeface="Trebuchet MS"/>
              <a:sym typeface="Trebuchet MS"/>
            </a:endParaRPr>
          </a:p>
        </p:txBody>
      </p:sp>
      <p:sp>
        <p:nvSpPr>
          <p:cNvPr id="315" name="Google Shape;315;p14"/>
          <p:cNvSpPr txBox="1"/>
          <p:nvPr/>
        </p:nvSpPr>
        <p:spPr>
          <a:xfrm>
            <a:off x="3072000" y="3341700"/>
            <a:ext cx="3000000" cy="3693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Strategic relevance for local planning</a:t>
            </a:r>
            <a:endParaRPr sz="1200" b="0" i="0" u="none" strike="noStrike" cap="none">
              <a:solidFill>
                <a:schemeClr val="lt1"/>
              </a:solidFill>
              <a:latin typeface="Trebuchet MS"/>
              <a:ea typeface="Trebuchet MS"/>
              <a:cs typeface="Trebuchet MS"/>
              <a:sym typeface="Trebuchet MS"/>
            </a:endParaRPr>
          </a:p>
        </p:txBody>
      </p:sp>
      <p:sp>
        <p:nvSpPr>
          <p:cNvPr id="316" name="Google Shape;316;p14"/>
          <p:cNvSpPr txBox="1"/>
          <p:nvPr/>
        </p:nvSpPr>
        <p:spPr>
          <a:xfrm>
            <a:off x="645075" y="3341700"/>
            <a:ext cx="2066700" cy="3693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60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Availability of data</a:t>
            </a:r>
            <a:endParaRPr sz="1200" b="0" i="0" u="none" strike="noStrike" cap="none">
              <a:solidFill>
                <a:schemeClr val="lt1"/>
              </a:solidFill>
              <a:latin typeface="Trebuchet MS"/>
              <a:ea typeface="Trebuchet MS"/>
              <a:cs typeface="Trebuchet MS"/>
              <a:sym typeface="Trebuchet MS"/>
            </a:endParaRPr>
          </a:p>
        </p:txBody>
      </p:sp>
      <p:sp>
        <p:nvSpPr>
          <p:cNvPr id="317" name="Google Shape;317;p14"/>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18" name="Google Shape;318;p14"/>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319" name="Google Shape;319;p14"/>
          <p:cNvGrpSpPr/>
          <p:nvPr/>
        </p:nvGrpSpPr>
        <p:grpSpPr>
          <a:xfrm>
            <a:off x="8305799" y="4495700"/>
            <a:ext cx="838201" cy="594981"/>
            <a:chOff x="6739053" y="4087216"/>
            <a:chExt cx="838201" cy="594981"/>
          </a:xfrm>
        </p:grpSpPr>
        <p:sp>
          <p:nvSpPr>
            <p:cNvPr id="320" name="Google Shape;320;p14"/>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21" name="Google Shape;321;p14"/>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22" name="Google Shape;322;p14"/>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23" name="Google Shape;323;p14"/>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14</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5"/>
          <p:cNvSpPr txBox="1"/>
          <p:nvPr/>
        </p:nvSpPr>
        <p:spPr>
          <a:xfrm>
            <a:off x="613295" y="324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Contextualisation of RNTool</a:t>
            </a:r>
            <a:endParaRPr sz="2800" b="1" i="0" u="none" strike="noStrike" cap="none">
              <a:solidFill>
                <a:srgbClr val="F68A42"/>
              </a:solidFill>
              <a:latin typeface="Trebuchet MS"/>
              <a:ea typeface="Trebuchet MS"/>
              <a:cs typeface="Trebuchet MS"/>
              <a:sym typeface="Trebuchet MS"/>
            </a:endParaRPr>
          </a:p>
        </p:txBody>
      </p:sp>
      <p:sp>
        <p:nvSpPr>
          <p:cNvPr id="329" name="Google Shape;329;p15"/>
          <p:cNvSpPr txBox="1"/>
          <p:nvPr/>
        </p:nvSpPr>
        <p:spPr>
          <a:xfrm>
            <a:off x="613300" y="1304950"/>
            <a:ext cx="7656300" cy="8928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a:solidFill>
                  <a:srgbClr val="F68A42"/>
                </a:solidFill>
                <a:latin typeface="Trebuchet MS"/>
                <a:ea typeface="Trebuchet MS"/>
                <a:cs typeface="Trebuchet MS"/>
                <a:sym typeface="Trebuchet MS"/>
              </a:rPr>
              <a:t>Fourth step:</a:t>
            </a:r>
            <a:endParaRPr sz="1200" b="1"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Each Risk Category is assessed through a set of criteria (hazard, exposure, and vulnerability), each linked to a specific indicator. The contextualisation process requires:</a:t>
            </a:r>
            <a:endParaRPr sz="1200" b="0" i="0" u="none" strike="noStrike" cap="none">
              <a:solidFill>
                <a:srgbClr val="708792"/>
              </a:solidFill>
              <a:latin typeface="Trebuchet MS"/>
              <a:ea typeface="Trebuchet MS"/>
              <a:cs typeface="Trebuchet MS"/>
              <a:sym typeface="Trebuchet MS"/>
            </a:endParaRPr>
          </a:p>
        </p:txBody>
      </p:sp>
      <p:sp>
        <p:nvSpPr>
          <p:cNvPr id="330" name="Google Shape;330;p15"/>
          <p:cNvSpPr txBox="1"/>
          <p:nvPr/>
        </p:nvSpPr>
        <p:spPr>
          <a:xfrm>
            <a:off x="613300" y="923500"/>
            <a:ext cx="4869300" cy="4002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1200"/>
              </a:spcAft>
              <a:buClr>
                <a:srgbClr val="000000"/>
              </a:buClr>
              <a:buSzPts val="1400"/>
              <a:buFont typeface="Arial"/>
              <a:buNone/>
            </a:pPr>
            <a:r>
              <a:rPr lang="es" sz="1400" b="1" i="0" u="none" strike="noStrike" cap="none">
                <a:solidFill>
                  <a:srgbClr val="F68A42"/>
                </a:solidFill>
                <a:latin typeface="Trebuchet MS"/>
                <a:ea typeface="Trebuchet MS"/>
                <a:cs typeface="Trebuchet MS"/>
                <a:sym typeface="Trebuchet MS"/>
              </a:rPr>
              <a:t>5.2.4 Benchmarking of criteria</a:t>
            </a:r>
            <a:endParaRPr sz="1400" b="1" i="0" u="none" strike="noStrike" cap="none">
              <a:solidFill>
                <a:srgbClr val="F68A42"/>
              </a:solidFill>
              <a:latin typeface="Trebuchet MS"/>
              <a:ea typeface="Trebuchet MS"/>
              <a:cs typeface="Trebuchet MS"/>
              <a:sym typeface="Trebuchet MS"/>
            </a:endParaRPr>
          </a:p>
        </p:txBody>
      </p:sp>
      <p:sp>
        <p:nvSpPr>
          <p:cNvPr id="331" name="Google Shape;331;p15"/>
          <p:cNvSpPr txBox="1"/>
          <p:nvPr/>
        </p:nvSpPr>
        <p:spPr>
          <a:xfrm>
            <a:off x="4665200" y="2447675"/>
            <a:ext cx="3381600" cy="5541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Defining or adapting the assessment method for calculating the indicator value.</a:t>
            </a:r>
            <a:endParaRPr sz="1200" b="0" i="0" u="none" strike="noStrike" cap="none">
              <a:solidFill>
                <a:srgbClr val="000000"/>
              </a:solidFill>
              <a:latin typeface="Trebuchet MS"/>
              <a:ea typeface="Trebuchet MS"/>
              <a:cs typeface="Trebuchet MS"/>
              <a:sym typeface="Trebuchet MS"/>
            </a:endParaRPr>
          </a:p>
        </p:txBody>
      </p:sp>
      <p:sp>
        <p:nvSpPr>
          <p:cNvPr id="332" name="Google Shape;332;p15"/>
          <p:cNvSpPr txBox="1"/>
          <p:nvPr/>
        </p:nvSpPr>
        <p:spPr>
          <a:xfrm>
            <a:off x="743850" y="2355275"/>
            <a:ext cx="3381600" cy="7389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Assigning local benchmarks (value 0 for optimal performance and value 1 for critical performance)</a:t>
            </a:r>
            <a:endParaRPr sz="1200" b="0" i="0" u="none" strike="noStrike" cap="none">
              <a:solidFill>
                <a:srgbClr val="000000"/>
              </a:solidFill>
              <a:latin typeface="Trebuchet MS"/>
              <a:ea typeface="Trebuchet MS"/>
              <a:cs typeface="Trebuchet MS"/>
              <a:sym typeface="Trebuchet MS"/>
            </a:endParaRPr>
          </a:p>
        </p:txBody>
      </p:sp>
      <p:sp>
        <p:nvSpPr>
          <p:cNvPr id="333" name="Google Shape;333;p15"/>
          <p:cNvSpPr txBox="1"/>
          <p:nvPr/>
        </p:nvSpPr>
        <p:spPr>
          <a:xfrm>
            <a:off x="710075" y="3242450"/>
            <a:ext cx="7656300" cy="3693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When localising benchmarks and methods, the following hierarchy of sources should be respected:</a:t>
            </a:r>
            <a:endParaRPr sz="1400" b="0" i="0" u="none" strike="noStrike" cap="none">
              <a:solidFill>
                <a:srgbClr val="000000"/>
              </a:solidFill>
              <a:latin typeface="Arial"/>
              <a:ea typeface="Arial"/>
              <a:cs typeface="Arial"/>
              <a:sym typeface="Arial"/>
            </a:endParaRPr>
          </a:p>
        </p:txBody>
      </p:sp>
      <p:sp>
        <p:nvSpPr>
          <p:cNvPr id="334" name="Google Shape;334;p15"/>
          <p:cNvSpPr txBox="1"/>
          <p:nvPr/>
        </p:nvSpPr>
        <p:spPr>
          <a:xfrm>
            <a:off x="710075" y="3944825"/>
            <a:ext cx="1787400" cy="7389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Binding regulations (e.g., building codes, laws)</a:t>
            </a:r>
            <a:endParaRPr sz="1400" b="0" i="0" u="none" strike="noStrike" cap="none">
              <a:solidFill>
                <a:srgbClr val="000000"/>
              </a:solidFill>
              <a:latin typeface="Arial"/>
              <a:ea typeface="Arial"/>
              <a:cs typeface="Arial"/>
              <a:sym typeface="Arial"/>
            </a:endParaRPr>
          </a:p>
        </p:txBody>
      </p:sp>
      <p:sp>
        <p:nvSpPr>
          <p:cNvPr id="335" name="Google Shape;335;p15"/>
          <p:cNvSpPr txBox="1"/>
          <p:nvPr/>
        </p:nvSpPr>
        <p:spPr>
          <a:xfrm>
            <a:off x="2696150" y="3852575"/>
            <a:ext cx="1865700" cy="9234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Recognised technical standards (e.g., ISO, CEN, national standards)</a:t>
            </a:r>
            <a:endParaRPr sz="1400" b="0" i="0" u="none" strike="noStrike" cap="none">
              <a:solidFill>
                <a:srgbClr val="000000"/>
              </a:solidFill>
              <a:latin typeface="Arial"/>
              <a:ea typeface="Arial"/>
              <a:cs typeface="Arial"/>
              <a:sym typeface="Arial"/>
            </a:endParaRPr>
          </a:p>
        </p:txBody>
      </p:sp>
      <p:sp>
        <p:nvSpPr>
          <p:cNvPr id="336" name="Google Shape;336;p15"/>
          <p:cNvSpPr txBox="1"/>
          <p:nvPr/>
        </p:nvSpPr>
        <p:spPr>
          <a:xfrm>
            <a:off x="4908000" y="3760175"/>
            <a:ext cx="1865700" cy="11082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Authoritative guidelines (e.g., national planning documents, EU reports)</a:t>
            </a:r>
            <a:endParaRPr sz="1400" b="0" i="0" u="none" strike="noStrike" cap="none">
              <a:solidFill>
                <a:srgbClr val="000000"/>
              </a:solidFill>
              <a:latin typeface="Arial"/>
              <a:ea typeface="Arial"/>
              <a:cs typeface="Arial"/>
              <a:sym typeface="Arial"/>
            </a:endParaRPr>
          </a:p>
        </p:txBody>
      </p:sp>
      <p:sp>
        <p:nvSpPr>
          <p:cNvPr id="337" name="Google Shape;337;p15"/>
          <p:cNvSpPr txBox="1"/>
          <p:nvPr/>
        </p:nvSpPr>
        <p:spPr>
          <a:xfrm>
            <a:off x="7119850" y="3727000"/>
            <a:ext cx="1657800" cy="11082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Peer-reviewed scientific literature and other technical references.</a:t>
            </a:r>
            <a:endParaRPr sz="1400" b="0" i="0" u="none" strike="noStrike" cap="none">
              <a:solidFill>
                <a:srgbClr val="000000"/>
              </a:solidFill>
              <a:latin typeface="Arial"/>
              <a:ea typeface="Arial"/>
              <a:cs typeface="Arial"/>
              <a:sym typeface="Arial"/>
            </a:endParaRPr>
          </a:p>
        </p:txBody>
      </p:sp>
      <p:sp>
        <p:nvSpPr>
          <p:cNvPr id="338" name="Google Shape;338;p15"/>
          <p:cNvSpPr/>
          <p:nvPr/>
        </p:nvSpPr>
        <p:spPr>
          <a:xfrm>
            <a:off x="710075" y="2313000"/>
            <a:ext cx="3000000" cy="81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15"/>
          <p:cNvSpPr/>
          <p:nvPr/>
        </p:nvSpPr>
        <p:spPr>
          <a:xfrm>
            <a:off x="4710025" y="2313000"/>
            <a:ext cx="3000000" cy="81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15"/>
          <p:cNvSpPr txBox="1"/>
          <p:nvPr/>
        </p:nvSpPr>
        <p:spPr>
          <a:xfrm>
            <a:off x="422325" y="4061950"/>
            <a:ext cx="409200" cy="43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1</a:t>
            </a:r>
            <a:endParaRPr sz="2800" b="1" i="0" u="none" strike="noStrike" cap="none">
              <a:solidFill>
                <a:srgbClr val="F68A42"/>
              </a:solidFill>
              <a:latin typeface="Trebuchet MS"/>
              <a:ea typeface="Trebuchet MS"/>
              <a:cs typeface="Trebuchet MS"/>
              <a:sym typeface="Trebuchet MS"/>
            </a:endParaRPr>
          </a:p>
        </p:txBody>
      </p:sp>
      <p:sp>
        <p:nvSpPr>
          <p:cNvPr id="341" name="Google Shape;341;p15"/>
          <p:cNvSpPr txBox="1"/>
          <p:nvPr/>
        </p:nvSpPr>
        <p:spPr>
          <a:xfrm>
            <a:off x="2286950" y="4061950"/>
            <a:ext cx="409200" cy="43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2</a:t>
            </a:r>
            <a:endParaRPr sz="2800" b="1" i="0" u="none" strike="noStrike" cap="none">
              <a:solidFill>
                <a:srgbClr val="F68A42"/>
              </a:solidFill>
              <a:latin typeface="Trebuchet MS"/>
              <a:ea typeface="Trebuchet MS"/>
              <a:cs typeface="Trebuchet MS"/>
              <a:sym typeface="Trebuchet MS"/>
            </a:endParaRPr>
          </a:p>
        </p:txBody>
      </p:sp>
      <p:sp>
        <p:nvSpPr>
          <p:cNvPr id="342" name="Google Shape;342;p15"/>
          <p:cNvSpPr txBox="1"/>
          <p:nvPr/>
        </p:nvSpPr>
        <p:spPr>
          <a:xfrm>
            <a:off x="4527300" y="4061950"/>
            <a:ext cx="409200" cy="43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3</a:t>
            </a:r>
            <a:endParaRPr sz="2800" b="1" i="0" u="none" strike="noStrike" cap="none">
              <a:solidFill>
                <a:srgbClr val="F68A42"/>
              </a:solidFill>
              <a:latin typeface="Trebuchet MS"/>
              <a:ea typeface="Trebuchet MS"/>
              <a:cs typeface="Trebuchet MS"/>
              <a:sym typeface="Trebuchet MS"/>
            </a:endParaRPr>
          </a:p>
        </p:txBody>
      </p:sp>
      <p:sp>
        <p:nvSpPr>
          <p:cNvPr id="343" name="Google Shape;343;p15"/>
          <p:cNvSpPr txBox="1"/>
          <p:nvPr/>
        </p:nvSpPr>
        <p:spPr>
          <a:xfrm>
            <a:off x="6710650" y="4061950"/>
            <a:ext cx="409200" cy="43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4</a:t>
            </a:r>
            <a:endParaRPr sz="2800" b="1" i="0" u="none" strike="noStrike" cap="none">
              <a:solidFill>
                <a:srgbClr val="F68A42"/>
              </a:solidFill>
              <a:latin typeface="Trebuchet MS"/>
              <a:ea typeface="Trebuchet MS"/>
              <a:cs typeface="Trebuchet MS"/>
              <a:sym typeface="Trebuchet MS"/>
            </a:endParaRPr>
          </a:p>
        </p:txBody>
      </p:sp>
      <p:sp>
        <p:nvSpPr>
          <p:cNvPr id="344" name="Google Shape;344;p15"/>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45" name="Google Shape;345;p15"/>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346" name="Google Shape;346;p15"/>
          <p:cNvGrpSpPr/>
          <p:nvPr/>
        </p:nvGrpSpPr>
        <p:grpSpPr>
          <a:xfrm>
            <a:off x="8305799" y="4495700"/>
            <a:ext cx="838201" cy="594981"/>
            <a:chOff x="6739053" y="4087216"/>
            <a:chExt cx="838201" cy="594981"/>
          </a:xfrm>
        </p:grpSpPr>
        <p:sp>
          <p:nvSpPr>
            <p:cNvPr id="347" name="Google Shape;347;p1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48" name="Google Shape;348;p1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49" name="Google Shape;349;p1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50" name="Google Shape;350;p15"/>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15</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16"/>
          <p:cNvSpPr txBox="1"/>
          <p:nvPr/>
        </p:nvSpPr>
        <p:spPr>
          <a:xfrm>
            <a:off x="613295" y="21267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Contextualisation of RNTool </a:t>
            </a:r>
            <a:endParaRPr sz="2800" b="1" i="0" u="none" strike="noStrike" cap="none">
              <a:solidFill>
                <a:srgbClr val="F68A42"/>
              </a:solidFill>
              <a:latin typeface="Trebuchet MS"/>
              <a:ea typeface="Trebuchet MS"/>
              <a:cs typeface="Trebuchet MS"/>
              <a:sym typeface="Trebuchet MS"/>
            </a:endParaRPr>
          </a:p>
        </p:txBody>
      </p:sp>
      <p:sp>
        <p:nvSpPr>
          <p:cNvPr id="356" name="Google Shape;356;p16"/>
          <p:cNvSpPr txBox="1"/>
          <p:nvPr/>
        </p:nvSpPr>
        <p:spPr>
          <a:xfrm>
            <a:off x="662425" y="1422950"/>
            <a:ext cx="7737600" cy="12621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F68A42"/>
                </a:solidFill>
                <a:latin typeface="Trebuchet MS"/>
                <a:ea typeface="Trebuchet MS"/>
                <a:cs typeface="Trebuchet MS"/>
                <a:sym typeface="Trebuchet MS"/>
              </a:rPr>
              <a:t>Fifth step:</a:t>
            </a:r>
            <a:endParaRPr sz="1200" b="0"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12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Assignment of weights at multiple levels of the risk calculation process. Weights influence the relative importance of different criteria and risk components, affecting how final risk values are calculated and interpreted. To ensure transparency, consistency, and relevance, the following general principles should be followed when assigning weights in the RNTool:</a:t>
            </a:r>
            <a:endParaRPr sz="1200" b="0" i="0" u="none" strike="noStrike" cap="none">
              <a:solidFill>
                <a:srgbClr val="708792"/>
              </a:solidFill>
              <a:latin typeface="Trebuchet MS"/>
              <a:ea typeface="Trebuchet MS"/>
              <a:cs typeface="Trebuchet MS"/>
              <a:sym typeface="Trebuchet MS"/>
            </a:endParaRPr>
          </a:p>
        </p:txBody>
      </p:sp>
      <p:sp>
        <p:nvSpPr>
          <p:cNvPr id="357" name="Google Shape;357;p16"/>
          <p:cNvSpPr txBox="1"/>
          <p:nvPr/>
        </p:nvSpPr>
        <p:spPr>
          <a:xfrm>
            <a:off x="613300" y="926850"/>
            <a:ext cx="3000000" cy="4002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1200"/>
              </a:spcAft>
              <a:buClr>
                <a:srgbClr val="000000"/>
              </a:buClr>
              <a:buSzPts val="1400"/>
              <a:buFont typeface="Arial"/>
              <a:buNone/>
            </a:pPr>
            <a:r>
              <a:rPr lang="es" sz="1400" b="1" i="0" u="none" strike="noStrike" cap="none">
                <a:solidFill>
                  <a:srgbClr val="F68A42"/>
                </a:solidFill>
                <a:latin typeface="Trebuchet MS"/>
                <a:ea typeface="Trebuchet MS"/>
                <a:cs typeface="Trebuchet MS"/>
                <a:sym typeface="Trebuchet MS"/>
              </a:rPr>
              <a:t>5.2.5 Assignment of Weights</a:t>
            </a:r>
            <a:endParaRPr sz="1400" b="1" i="0" u="none" strike="noStrike" cap="none">
              <a:solidFill>
                <a:srgbClr val="F68A42"/>
              </a:solidFill>
              <a:latin typeface="Trebuchet MS"/>
              <a:ea typeface="Trebuchet MS"/>
              <a:cs typeface="Trebuchet MS"/>
              <a:sym typeface="Trebuchet MS"/>
            </a:endParaRPr>
          </a:p>
        </p:txBody>
      </p:sp>
      <p:sp>
        <p:nvSpPr>
          <p:cNvPr id="358" name="Google Shape;358;p16"/>
          <p:cNvSpPr txBox="1"/>
          <p:nvPr/>
        </p:nvSpPr>
        <p:spPr>
          <a:xfrm>
            <a:off x="5800225" y="3024200"/>
            <a:ext cx="2599800" cy="9234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Transparent: The rationale for each weight must be documented to allow future updates or audits.</a:t>
            </a:r>
            <a:endParaRPr sz="1400" b="0" i="0" u="none" strike="noStrike" cap="none">
              <a:solidFill>
                <a:srgbClr val="000000"/>
              </a:solidFill>
              <a:latin typeface="Arial"/>
              <a:ea typeface="Arial"/>
              <a:cs typeface="Arial"/>
              <a:sym typeface="Arial"/>
            </a:endParaRPr>
          </a:p>
        </p:txBody>
      </p:sp>
      <p:sp>
        <p:nvSpPr>
          <p:cNvPr id="359" name="Google Shape;359;p16"/>
          <p:cNvSpPr txBox="1"/>
          <p:nvPr/>
        </p:nvSpPr>
        <p:spPr>
          <a:xfrm>
            <a:off x="3272100" y="3024200"/>
            <a:ext cx="2599800" cy="16623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Participatory. Weights should ideally be defined through consultation with local experts, stakeholders, and cross-sectoral teams (e.g. urban planners, emergency services, environmental agencies).</a:t>
            </a:r>
            <a:endParaRPr sz="1400" b="0" i="0" u="none" strike="noStrike" cap="none">
              <a:solidFill>
                <a:srgbClr val="000000"/>
              </a:solidFill>
              <a:latin typeface="Arial"/>
              <a:ea typeface="Arial"/>
              <a:cs typeface="Arial"/>
              <a:sym typeface="Arial"/>
            </a:endParaRPr>
          </a:p>
        </p:txBody>
      </p:sp>
      <p:sp>
        <p:nvSpPr>
          <p:cNvPr id="360" name="Google Shape;360;p16"/>
          <p:cNvSpPr txBox="1"/>
          <p:nvPr/>
        </p:nvSpPr>
        <p:spPr>
          <a:xfrm>
            <a:off x="813400" y="3024200"/>
            <a:ext cx="2599800" cy="11082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Purpose driven. Weights should reflect local policy priorities, the perceived severity of impacts, and the reliability of available data.</a:t>
            </a:r>
            <a:endParaRPr sz="1400" b="0" i="0" u="none" strike="noStrike" cap="none">
              <a:solidFill>
                <a:srgbClr val="000000"/>
              </a:solidFill>
              <a:latin typeface="Arial"/>
              <a:ea typeface="Arial"/>
              <a:cs typeface="Arial"/>
              <a:sym typeface="Arial"/>
            </a:endParaRPr>
          </a:p>
        </p:txBody>
      </p:sp>
      <p:sp>
        <p:nvSpPr>
          <p:cNvPr id="361" name="Google Shape;361;p16"/>
          <p:cNvSpPr/>
          <p:nvPr/>
        </p:nvSpPr>
        <p:spPr>
          <a:xfrm>
            <a:off x="754125" y="2962950"/>
            <a:ext cx="2375700" cy="180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16"/>
          <p:cNvSpPr/>
          <p:nvPr/>
        </p:nvSpPr>
        <p:spPr>
          <a:xfrm>
            <a:off x="3277175" y="2962950"/>
            <a:ext cx="2375700" cy="180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16"/>
          <p:cNvSpPr/>
          <p:nvPr/>
        </p:nvSpPr>
        <p:spPr>
          <a:xfrm>
            <a:off x="5800225" y="2962950"/>
            <a:ext cx="2375700" cy="180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16"/>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65" name="Google Shape;365;p16"/>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366" name="Google Shape;366;p16"/>
          <p:cNvGrpSpPr/>
          <p:nvPr/>
        </p:nvGrpSpPr>
        <p:grpSpPr>
          <a:xfrm>
            <a:off x="8305799" y="4495700"/>
            <a:ext cx="838201" cy="594981"/>
            <a:chOff x="6739053" y="4087216"/>
            <a:chExt cx="838201" cy="594981"/>
          </a:xfrm>
        </p:grpSpPr>
        <p:sp>
          <p:nvSpPr>
            <p:cNvPr id="367" name="Google Shape;367;p16"/>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68" name="Google Shape;368;p16"/>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69" name="Google Shape;369;p16"/>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70" name="Google Shape;370;p16"/>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16</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17"/>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76" name="Google Shape;376;p17"/>
          <p:cNvSpPr/>
          <p:nvPr/>
        </p:nvSpPr>
        <p:spPr>
          <a:xfrm>
            <a:off x="2215425" y="3920413"/>
            <a:ext cx="935700" cy="9357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17"/>
          <p:cNvSpPr/>
          <p:nvPr/>
        </p:nvSpPr>
        <p:spPr>
          <a:xfrm>
            <a:off x="2215425" y="2391788"/>
            <a:ext cx="935700" cy="9357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17"/>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Assessment Outputs of RNTool</a:t>
            </a:r>
            <a:endParaRPr sz="2800" b="1" i="0" u="none" strike="noStrike" cap="none">
              <a:solidFill>
                <a:srgbClr val="F68A42"/>
              </a:solidFill>
              <a:latin typeface="Trebuchet MS"/>
              <a:ea typeface="Trebuchet MS"/>
              <a:cs typeface="Trebuchet MS"/>
              <a:sym typeface="Trebuchet MS"/>
            </a:endParaRPr>
          </a:p>
        </p:txBody>
      </p:sp>
      <p:sp>
        <p:nvSpPr>
          <p:cNvPr id="379" name="Google Shape;379;p17"/>
          <p:cNvSpPr txBox="1"/>
          <p:nvPr/>
        </p:nvSpPr>
        <p:spPr>
          <a:xfrm>
            <a:off x="1248125" y="1239450"/>
            <a:ext cx="20811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Risk values provided for</a:t>
            </a:r>
            <a:endParaRPr sz="1200" b="0" i="0" u="none" strike="noStrike" cap="none">
              <a:solidFill>
                <a:srgbClr val="708792"/>
              </a:solidFill>
              <a:latin typeface="Trebuchet MS"/>
              <a:ea typeface="Trebuchet MS"/>
              <a:cs typeface="Trebuchet MS"/>
              <a:sym typeface="Trebuchet MS"/>
            </a:endParaRPr>
          </a:p>
        </p:txBody>
      </p:sp>
      <p:sp>
        <p:nvSpPr>
          <p:cNvPr id="380" name="Google Shape;380;p17"/>
          <p:cNvSpPr txBox="1"/>
          <p:nvPr/>
        </p:nvSpPr>
        <p:spPr>
          <a:xfrm>
            <a:off x="5889341" y="1120506"/>
            <a:ext cx="10815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Applications</a:t>
            </a:r>
            <a:endParaRPr sz="1400" b="0" i="0" u="none" strike="noStrike" cap="none">
              <a:solidFill>
                <a:srgbClr val="000000"/>
              </a:solidFill>
              <a:latin typeface="Arial"/>
              <a:ea typeface="Arial"/>
              <a:cs typeface="Arial"/>
              <a:sym typeface="Arial"/>
            </a:endParaRPr>
          </a:p>
        </p:txBody>
      </p:sp>
      <p:sp>
        <p:nvSpPr>
          <p:cNvPr id="381" name="Google Shape;381;p17"/>
          <p:cNvSpPr txBox="1"/>
          <p:nvPr/>
        </p:nvSpPr>
        <p:spPr>
          <a:xfrm>
            <a:off x="2179696" y="4062375"/>
            <a:ext cx="10815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Overall Risk</a:t>
            </a:r>
            <a:endParaRPr sz="1400" b="0" i="0" u="none" strike="noStrike" cap="none">
              <a:solidFill>
                <a:srgbClr val="000000"/>
              </a:solidFill>
              <a:latin typeface="Arial"/>
              <a:ea typeface="Arial"/>
              <a:cs typeface="Arial"/>
              <a:sym typeface="Arial"/>
            </a:endParaRPr>
          </a:p>
        </p:txBody>
      </p:sp>
      <p:sp>
        <p:nvSpPr>
          <p:cNvPr id="382" name="Google Shape;382;p17"/>
          <p:cNvSpPr txBox="1"/>
          <p:nvPr/>
        </p:nvSpPr>
        <p:spPr>
          <a:xfrm>
            <a:off x="950788" y="3245400"/>
            <a:ext cx="9357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Hazards</a:t>
            </a:r>
            <a:endParaRPr sz="1400" b="0" i="0" u="none" strike="noStrike" cap="none">
              <a:solidFill>
                <a:srgbClr val="000000"/>
              </a:solidFill>
              <a:latin typeface="Arial"/>
              <a:ea typeface="Arial"/>
              <a:cs typeface="Arial"/>
              <a:sym typeface="Arial"/>
            </a:endParaRPr>
          </a:p>
        </p:txBody>
      </p:sp>
      <p:sp>
        <p:nvSpPr>
          <p:cNvPr id="383" name="Google Shape;383;p17"/>
          <p:cNvSpPr txBox="1"/>
          <p:nvPr/>
        </p:nvSpPr>
        <p:spPr>
          <a:xfrm>
            <a:off x="2086575" y="2435236"/>
            <a:ext cx="1193400" cy="581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Urban </a:t>
            </a:r>
            <a:br>
              <a:rPr lang="es" sz="1200" b="0" i="0" u="none" strike="noStrike" cap="none">
                <a:solidFill>
                  <a:srgbClr val="708792"/>
                </a:solidFill>
                <a:latin typeface="Trebuchet MS"/>
                <a:ea typeface="Trebuchet MS"/>
                <a:cs typeface="Trebuchet MS"/>
                <a:sym typeface="Trebuchet MS"/>
              </a:rPr>
            </a:br>
            <a:r>
              <a:rPr lang="es" sz="1200" b="0" i="0" u="none" strike="noStrike" cap="none">
                <a:solidFill>
                  <a:srgbClr val="708792"/>
                </a:solidFill>
                <a:latin typeface="Trebuchet MS"/>
                <a:ea typeface="Trebuchet MS"/>
                <a:cs typeface="Trebuchet MS"/>
                <a:sym typeface="Trebuchet MS"/>
              </a:rPr>
              <a:t>Sectors</a:t>
            </a:r>
            <a:endParaRPr sz="1400" b="0" i="0" u="none" strike="noStrike" cap="none">
              <a:solidFill>
                <a:srgbClr val="000000"/>
              </a:solidFill>
              <a:latin typeface="Arial"/>
              <a:ea typeface="Arial"/>
              <a:cs typeface="Arial"/>
              <a:sym typeface="Arial"/>
            </a:endParaRPr>
          </a:p>
        </p:txBody>
      </p:sp>
      <p:sp>
        <p:nvSpPr>
          <p:cNvPr id="384" name="Google Shape;384;p17"/>
          <p:cNvSpPr txBox="1"/>
          <p:nvPr/>
        </p:nvSpPr>
        <p:spPr>
          <a:xfrm>
            <a:off x="914400" y="1816045"/>
            <a:ext cx="9357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Categories</a:t>
            </a:r>
            <a:endParaRPr sz="1400" b="0" i="0" u="none" strike="noStrike" cap="none">
              <a:solidFill>
                <a:srgbClr val="000000"/>
              </a:solidFill>
              <a:latin typeface="Arial"/>
              <a:ea typeface="Arial"/>
              <a:cs typeface="Arial"/>
              <a:sym typeface="Arial"/>
            </a:endParaRPr>
          </a:p>
        </p:txBody>
      </p:sp>
      <p:sp>
        <p:nvSpPr>
          <p:cNvPr id="385" name="Google Shape;385;p17"/>
          <p:cNvSpPr/>
          <p:nvPr/>
        </p:nvSpPr>
        <p:spPr>
          <a:xfrm>
            <a:off x="914400" y="1681513"/>
            <a:ext cx="935700" cy="9357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 name="Google Shape;386;p17"/>
          <p:cNvSpPr/>
          <p:nvPr/>
        </p:nvSpPr>
        <p:spPr>
          <a:xfrm>
            <a:off x="878013" y="3148038"/>
            <a:ext cx="935700" cy="9357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87" name="Google Shape;387;p17"/>
          <p:cNvCxnSpPr>
            <a:endCxn id="377" idx="0"/>
          </p:cNvCxnSpPr>
          <p:nvPr/>
        </p:nvCxnSpPr>
        <p:spPr>
          <a:xfrm>
            <a:off x="1850175" y="2149388"/>
            <a:ext cx="833100" cy="242400"/>
          </a:xfrm>
          <a:prstGeom prst="curvedConnector2">
            <a:avLst/>
          </a:prstGeom>
          <a:noFill/>
          <a:ln w="9525" cap="flat" cmpd="sng">
            <a:solidFill>
              <a:srgbClr val="F68A42"/>
            </a:solidFill>
            <a:prstDash val="solid"/>
            <a:round/>
            <a:headEnd type="none" w="sm" len="sm"/>
            <a:tailEnd type="stealth" w="med" len="med"/>
          </a:ln>
        </p:spPr>
      </p:cxnSp>
      <p:cxnSp>
        <p:nvCxnSpPr>
          <p:cNvPr id="388" name="Google Shape;388;p17"/>
          <p:cNvCxnSpPr>
            <a:stCxn id="383" idx="1"/>
            <a:endCxn id="386" idx="0"/>
          </p:cNvCxnSpPr>
          <p:nvPr/>
        </p:nvCxnSpPr>
        <p:spPr>
          <a:xfrm flipH="1">
            <a:off x="1345875" y="2726086"/>
            <a:ext cx="740700" cy="422100"/>
          </a:xfrm>
          <a:prstGeom prst="curvedConnector2">
            <a:avLst/>
          </a:prstGeom>
          <a:noFill/>
          <a:ln w="9525" cap="flat" cmpd="sng">
            <a:solidFill>
              <a:srgbClr val="F68A42"/>
            </a:solidFill>
            <a:prstDash val="solid"/>
            <a:round/>
            <a:headEnd type="none" w="sm" len="sm"/>
            <a:tailEnd type="triangle" w="med" len="med"/>
          </a:ln>
        </p:spPr>
      </p:cxnSp>
      <p:cxnSp>
        <p:nvCxnSpPr>
          <p:cNvPr id="389" name="Google Shape;389;p17"/>
          <p:cNvCxnSpPr>
            <a:stCxn id="386" idx="4"/>
            <a:endCxn id="381" idx="1"/>
          </p:cNvCxnSpPr>
          <p:nvPr/>
        </p:nvCxnSpPr>
        <p:spPr>
          <a:xfrm rot="-5400000" flipH="1">
            <a:off x="1681113" y="3748488"/>
            <a:ext cx="163200" cy="833700"/>
          </a:xfrm>
          <a:prstGeom prst="curvedConnector2">
            <a:avLst/>
          </a:prstGeom>
          <a:noFill/>
          <a:ln w="9525" cap="flat" cmpd="sng">
            <a:solidFill>
              <a:srgbClr val="F68A42"/>
            </a:solidFill>
            <a:prstDash val="solid"/>
            <a:round/>
            <a:headEnd type="none" w="sm" len="sm"/>
            <a:tailEnd type="stealth" w="med" len="med"/>
          </a:ln>
        </p:spPr>
      </p:cxnSp>
      <p:sp>
        <p:nvSpPr>
          <p:cNvPr id="390" name="Google Shape;390;p17"/>
          <p:cNvSpPr txBox="1"/>
          <p:nvPr/>
        </p:nvSpPr>
        <p:spPr>
          <a:xfrm>
            <a:off x="7471308" y="2285884"/>
            <a:ext cx="1597800" cy="581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Integrated urban strategies</a:t>
            </a:r>
            <a:endParaRPr sz="1400" b="0" i="0" u="none" strike="noStrike" cap="none">
              <a:solidFill>
                <a:srgbClr val="000000"/>
              </a:solidFill>
              <a:latin typeface="Arial"/>
              <a:ea typeface="Arial"/>
              <a:cs typeface="Arial"/>
              <a:sym typeface="Arial"/>
            </a:endParaRPr>
          </a:p>
        </p:txBody>
      </p:sp>
      <p:sp>
        <p:nvSpPr>
          <p:cNvPr id="391" name="Google Shape;391;p17"/>
          <p:cNvSpPr txBox="1"/>
          <p:nvPr/>
        </p:nvSpPr>
        <p:spPr>
          <a:xfrm>
            <a:off x="5638619" y="2235734"/>
            <a:ext cx="1597800" cy="581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EU or national funding (e.g., PNRR)</a:t>
            </a:r>
            <a:endParaRPr sz="1400" b="0" i="0" u="none" strike="noStrike" cap="none">
              <a:solidFill>
                <a:srgbClr val="000000"/>
              </a:solidFill>
              <a:latin typeface="Arial"/>
              <a:ea typeface="Arial"/>
              <a:cs typeface="Arial"/>
              <a:sym typeface="Arial"/>
            </a:endParaRPr>
          </a:p>
        </p:txBody>
      </p:sp>
      <p:sp>
        <p:nvSpPr>
          <p:cNvPr id="392" name="Google Shape;392;p17"/>
          <p:cNvSpPr txBox="1"/>
          <p:nvPr/>
        </p:nvSpPr>
        <p:spPr>
          <a:xfrm>
            <a:off x="4044625" y="2285884"/>
            <a:ext cx="1081500" cy="581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Adaptation plans</a:t>
            </a:r>
            <a:endParaRPr sz="1400" b="0" i="0" u="none" strike="noStrike" cap="none">
              <a:solidFill>
                <a:srgbClr val="000000"/>
              </a:solidFill>
              <a:latin typeface="Arial"/>
              <a:ea typeface="Arial"/>
              <a:cs typeface="Arial"/>
              <a:sym typeface="Arial"/>
            </a:endParaRPr>
          </a:p>
        </p:txBody>
      </p:sp>
      <p:sp>
        <p:nvSpPr>
          <p:cNvPr id="393" name="Google Shape;393;p17"/>
          <p:cNvSpPr/>
          <p:nvPr/>
        </p:nvSpPr>
        <p:spPr>
          <a:xfrm>
            <a:off x="7673500" y="2108303"/>
            <a:ext cx="1193400" cy="11934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p17"/>
          <p:cNvSpPr/>
          <p:nvPr/>
        </p:nvSpPr>
        <p:spPr>
          <a:xfrm>
            <a:off x="5693225" y="1960700"/>
            <a:ext cx="1488600" cy="14886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17"/>
          <p:cNvSpPr/>
          <p:nvPr/>
        </p:nvSpPr>
        <p:spPr>
          <a:xfrm>
            <a:off x="3975300" y="2108303"/>
            <a:ext cx="1193400" cy="11934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6" name="Google Shape;396;p17"/>
          <p:cNvCxnSpPr>
            <a:stCxn id="395" idx="0"/>
          </p:cNvCxnSpPr>
          <p:nvPr/>
        </p:nvCxnSpPr>
        <p:spPr>
          <a:xfrm rot="-5400000">
            <a:off x="4921350" y="1140353"/>
            <a:ext cx="618600" cy="1317300"/>
          </a:xfrm>
          <a:prstGeom prst="curvedConnector2">
            <a:avLst/>
          </a:prstGeom>
          <a:noFill/>
          <a:ln w="9525" cap="flat" cmpd="sng">
            <a:solidFill>
              <a:srgbClr val="F68A42"/>
            </a:solidFill>
            <a:prstDash val="solid"/>
            <a:round/>
            <a:headEnd type="stealth" w="med" len="med"/>
            <a:tailEnd type="none" w="sm" len="sm"/>
          </a:ln>
        </p:spPr>
      </p:cxnSp>
      <p:cxnSp>
        <p:nvCxnSpPr>
          <p:cNvPr id="397" name="Google Shape;397;p17"/>
          <p:cNvCxnSpPr>
            <a:endCxn id="393" idx="0"/>
          </p:cNvCxnSpPr>
          <p:nvPr/>
        </p:nvCxnSpPr>
        <p:spPr>
          <a:xfrm>
            <a:off x="6978400" y="1424003"/>
            <a:ext cx="1291800" cy="684300"/>
          </a:xfrm>
          <a:prstGeom prst="curvedConnector2">
            <a:avLst/>
          </a:prstGeom>
          <a:noFill/>
          <a:ln w="9525" cap="flat" cmpd="sng">
            <a:solidFill>
              <a:srgbClr val="F68A42"/>
            </a:solidFill>
            <a:prstDash val="solid"/>
            <a:round/>
            <a:headEnd type="none" w="sm" len="sm"/>
            <a:tailEnd type="stealth" w="med" len="med"/>
          </a:ln>
        </p:spPr>
      </p:cxnSp>
      <p:cxnSp>
        <p:nvCxnSpPr>
          <p:cNvPr id="398" name="Google Shape;398;p17"/>
          <p:cNvCxnSpPr>
            <a:endCxn id="394" idx="0"/>
          </p:cNvCxnSpPr>
          <p:nvPr/>
        </p:nvCxnSpPr>
        <p:spPr>
          <a:xfrm rot="-5400000" flipH="1">
            <a:off x="6258425" y="1781600"/>
            <a:ext cx="351900" cy="6300"/>
          </a:xfrm>
          <a:prstGeom prst="curvedConnector3">
            <a:avLst>
              <a:gd name="adj1" fmla="val 49993"/>
            </a:avLst>
          </a:prstGeom>
          <a:noFill/>
          <a:ln w="9525" cap="flat" cmpd="sng">
            <a:solidFill>
              <a:srgbClr val="F68A42"/>
            </a:solidFill>
            <a:prstDash val="solid"/>
            <a:round/>
            <a:headEnd type="none" w="sm" len="sm"/>
            <a:tailEnd type="stealth" w="med" len="med"/>
          </a:ln>
        </p:spPr>
      </p:cxnSp>
      <p:sp>
        <p:nvSpPr>
          <p:cNvPr id="399" name="Google Shape;399;p17"/>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00" name="Google Shape;400;p17"/>
          <p:cNvGrpSpPr/>
          <p:nvPr/>
        </p:nvGrpSpPr>
        <p:grpSpPr>
          <a:xfrm>
            <a:off x="8305799" y="4495700"/>
            <a:ext cx="838201" cy="594981"/>
            <a:chOff x="6739053" y="4087216"/>
            <a:chExt cx="838201" cy="594981"/>
          </a:xfrm>
        </p:grpSpPr>
        <p:sp>
          <p:nvSpPr>
            <p:cNvPr id="401" name="Google Shape;401;p17"/>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02" name="Google Shape;402;p17"/>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03" name="Google Shape;403;p17"/>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04" name="Google Shape;404;p17"/>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17</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18"/>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410" name="Google Shape;410;p18"/>
          <p:cNvSpPr txBox="1"/>
          <p:nvPr/>
        </p:nvSpPr>
        <p:spPr>
          <a:xfrm>
            <a:off x="613300" y="1039075"/>
            <a:ext cx="57123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1 Assignment of Hazard Values to Issues</a:t>
            </a:r>
            <a:endParaRPr sz="1600" b="1" i="0" u="none" strike="noStrike" cap="none">
              <a:solidFill>
                <a:srgbClr val="18BAA8"/>
              </a:solidFill>
              <a:latin typeface="Trebuchet MS"/>
              <a:ea typeface="Trebuchet MS"/>
              <a:cs typeface="Trebuchet MS"/>
              <a:sym typeface="Trebuchet MS"/>
            </a:endParaRPr>
          </a:p>
        </p:txBody>
      </p:sp>
      <p:sp>
        <p:nvSpPr>
          <p:cNvPr id="411" name="Google Shape;411;p18"/>
          <p:cNvSpPr txBox="1"/>
          <p:nvPr/>
        </p:nvSpPr>
        <p:spPr>
          <a:xfrm>
            <a:off x="613300" y="1901263"/>
            <a:ext cx="4583100" cy="384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chemeClr val="dk2"/>
                </a:solidFill>
                <a:latin typeface="Trebuchet MS"/>
                <a:ea typeface="Trebuchet MS"/>
                <a:cs typeface="Trebuchet MS"/>
                <a:sym typeface="Trebuchet MS"/>
              </a:rPr>
              <a:t>1.1 The value of likelihood of Hazard is assigned (HV)</a:t>
            </a:r>
            <a:endParaRPr sz="1200" b="0" i="0" u="none" strike="noStrike" cap="none">
              <a:solidFill>
                <a:schemeClr val="dk2"/>
              </a:solidFill>
              <a:latin typeface="Trebuchet MS"/>
              <a:ea typeface="Trebuchet MS"/>
              <a:cs typeface="Trebuchet MS"/>
              <a:sym typeface="Trebuchet MS"/>
            </a:endParaRPr>
          </a:p>
        </p:txBody>
      </p:sp>
      <p:graphicFrame>
        <p:nvGraphicFramePr>
          <p:cNvPr id="412" name="Google Shape;412;p18"/>
          <p:cNvGraphicFramePr/>
          <p:nvPr/>
        </p:nvGraphicFramePr>
        <p:xfrm>
          <a:off x="777088" y="2583325"/>
          <a:ext cx="3000000" cy="3000000"/>
        </p:xfrm>
        <a:graphic>
          <a:graphicData uri="http://schemas.openxmlformats.org/drawingml/2006/table">
            <a:tbl>
              <a:tblPr>
                <a:noFill/>
                <a:tableStyleId>{0D62C5B2-04D9-4C80-B642-02EE3B8A7BA7}</a:tableStyleId>
              </a:tblPr>
              <a:tblGrid>
                <a:gridCol w="660575">
                  <a:extLst>
                    <a:ext uri="{9D8B030D-6E8A-4147-A177-3AD203B41FA5}">
                      <a16:colId xmlns:a16="http://schemas.microsoft.com/office/drawing/2014/main" val="20000"/>
                    </a:ext>
                  </a:extLst>
                </a:gridCol>
                <a:gridCol w="2008625">
                  <a:extLst>
                    <a:ext uri="{9D8B030D-6E8A-4147-A177-3AD203B41FA5}">
                      <a16:colId xmlns:a16="http://schemas.microsoft.com/office/drawing/2014/main" val="20001"/>
                    </a:ext>
                  </a:extLst>
                </a:gridCol>
                <a:gridCol w="603075">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Code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Hazard</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HV</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Heavy Precipitation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Extreme Temperatures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0,9</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bl>
          </a:graphicData>
        </a:graphic>
      </p:graphicFrame>
      <p:sp>
        <p:nvSpPr>
          <p:cNvPr id="413" name="Google Shape;413;p18"/>
          <p:cNvSpPr txBox="1"/>
          <p:nvPr/>
        </p:nvSpPr>
        <p:spPr>
          <a:xfrm>
            <a:off x="4993413" y="2877750"/>
            <a:ext cx="30000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HV value ranges from 0 to 1. HV answers the question: how severe is the hazard ?</a:t>
            </a:r>
            <a:endParaRPr sz="1200" b="0" i="0" u="none" strike="noStrike" cap="none">
              <a:solidFill>
                <a:srgbClr val="708792"/>
              </a:solidFill>
              <a:latin typeface="Trebuchet MS"/>
              <a:ea typeface="Trebuchet MS"/>
              <a:cs typeface="Trebuchet MS"/>
              <a:sym typeface="Trebuchet MS"/>
            </a:endParaRPr>
          </a:p>
        </p:txBody>
      </p:sp>
      <p:sp>
        <p:nvSpPr>
          <p:cNvPr id="414" name="Google Shape;414;p18"/>
          <p:cNvSpPr txBox="1"/>
          <p:nvPr/>
        </p:nvSpPr>
        <p:spPr>
          <a:xfrm>
            <a:off x="613300" y="1470175"/>
            <a:ext cx="8409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chemeClr val="dk2"/>
                </a:solidFill>
                <a:latin typeface="Trebuchet MS"/>
                <a:ea typeface="Trebuchet MS"/>
                <a:cs typeface="Trebuchet MS"/>
                <a:sym typeface="Trebuchet MS"/>
              </a:rPr>
              <a:t>Option 1</a:t>
            </a:r>
            <a:endParaRPr sz="1200" b="1" i="0" u="none" strike="noStrike" cap="none">
              <a:solidFill>
                <a:schemeClr val="dk2"/>
              </a:solidFill>
              <a:latin typeface="Trebuchet MS"/>
              <a:ea typeface="Trebuchet MS"/>
              <a:cs typeface="Trebuchet MS"/>
              <a:sym typeface="Trebuchet MS"/>
            </a:endParaRPr>
          </a:p>
        </p:txBody>
      </p:sp>
      <p:cxnSp>
        <p:nvCxnSpPr>
          <p:cNvPr id="415" name="Google Shape;415;p18"/>
          <p:cNvCxnSpPr>
            <a:endCxn id="413" idx="1"/>
          </p:cNvCxnSpPr>
          <p:nvPr/>
        </p:nvCxnSpPr>
        <p:spPr>
          <a:xfrm rot="10800000" flipH="1">
            <a:off x="4152513" y="3154800"/>
            <a:ext cx="840900" cy="4200"/>
          </a:xfrm>
          <a:prstGeom prst="straightConnector1">
            <a:avLst/>
          </a:prstGeom>
          <a:noFill/>
          <a:ln w="9525" cap="flat" cmpd="sng">
            <a:solidFill>
              <a:srgbClr val="18BAA8"/>
            </a:solidFill>
            <a:prstDash val="solid"/>
            <a:round/>
            <a:headEnd type="none" w="sm" len="sm"/>
            <a:tailEnd type="triangle" w="med" len="med"/>
          </a:ln>
        </p:spPr>
      </p:cxnSp>
      <p:sp>
        <p:nvSpPr>
          <p:cNvPr id="416" name="Google Shape;416;p18"/>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17" name="Google Shape;417;p18"/>
          <p:cNvGrpSpPr/>
          <p:nvPr/>
        </p:nvGrpSpPr>
        <p:grpSpPr>
          <a:xfrm>
            <a:off x="8305799" y="4495700"/>
            <a:ext cx="838201" cy="594981"/>
            <a:chOff x="6739053" y="4087216"/>
            <a:chExt cx="838201" cy="594981"/>
          </a:xfrm>
        </p:grpSpPr>
        <p:sp>
          <p:nvSpPr>
            <p:cNvPr id="418" name="Google Shape;418;p18"/>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19" name="Google Shape;419;p18"/>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20" name="Google Shape;420;p18"/>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21" name="Google Shape;421;p18"/>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18</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9"/>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427" name="Google Shape;427;p19"/>
          <p:cNvSpPr txBox="1"/>
          <p:nvPr/>
        </p:nvSpPr>
        <p:spPr>
          <a:xfrm>
            <a:off x="613300" y="1888075"/>
            <a:ext cx="7578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chemeClr val="dk2"/>
                </a:solidFill>
                <a:latin typeface="Trebuchet MS"/>
                <a:ea typeface="Trebuchet MS"/>
                <a:cs typeface="Trebuchet MS"/>
                <a:sym typeface="Trebuchet MS"/>
              </a:rPr>
              <a:t>In alternative, climatic indicators can be used to determine HV. The following is an example for Hazard A Heavy Precipitation</a:t>
            </a:r>
            <a:endParaRPr sz="1200" b="0" i="0" u="none" strike="noStrike" cap="none">
              <a:solidFill>
                <a:schemeClr val="dk2"/>
              </a:solidFill>
              <a:latin typeface="Trebuchet MS"/>
              <a:ea typeface="Trebuchet MS"/>
              <a:cs typeface="Trebuchet MS"/>
              <a:sym typeface="Trebuchet MS"/>
            </a:endParaRPr>
          </a:p>
        </p:txBody>
      </p:sp>
      <p:graphicFrame>
        <p:nvGraphicFramePr>
          <p:cNvPr id="428" name="Google Shape;428;p19"/>
          <p:cNvGraphicFramePr/>
          <p:nvPr/>
        </p:nvGraphicFramePr>
        <p:xfrm>
          <a:off x="952500" y="2681175"/>
          <a:ext cx="3000000" cy="3000000"/>
        </p:xfrm>
        <a:graphic>
          <a:graphicData uri="http://schemas.openxmlformats.org/drawingml/2006/table">
            <a:tbl>
              <a:tblPr>
                <a:noFill/>
                <a:tableStyleId>{0D62C5B2-04D9-4C80-B642-02EE3B8A7BA7}</a:tableStyleId>
              </a:tblPr>
              <a:tblGrid>
                <a:gridCol w="683925">
                  <a:extLst>
                    <a:ext uri="{9D8B030D-6E8A-4147-A177-3AD203B41FA5}">
                      <a16:colId xmlns:a16="http://schemas.microsoft.com/office/drawing/2014/main" val="20000"/>
                    </a:ext>
                  </a:extLst>
                </a:gridCol>
                <a:gridCol w="1346700">
                  <a:extLst>
                    <a:ext uri="{9D8B030D-6E8A-4147-A177-3AD203B41FA5}">
                      <a16:colId xmlns:a16="http://schemas.microsoft.com/office/drawing/2014/main" val="20001"/>
                    </a:ext>
                  </a:extLst>
                </a:gridCol>
                <a:gridCol w="2312775">
                  <a:extLst>
                    <a:ext uri="{9D8B030D-6E8A-4147-A177-3AD203B41FA5}">
                      <a16:colId xmlns:a16="http://schemas.microsoft.com/office/drawing/2014/main" val="20002"/>
                    </a:ext>
                  </a:extLst>
                </a:gridCol>
                <a:gridCol w="1908375">
                  <a:extLst>
                    <a:ext uri="{9D8B030D-6E8A-4147-A177-3AD203B41FA5}">
                      <a16:colId xmlns:a16="http://schemas.microsoft.com/office/drawing/2014/main" val="20003"/>
                    </a:ext>
                  </a:extLst>
                </a:gridCol>
                <a:gridCol w="987225">
                  <a:extLst>
                    <a:ext uri="{9D8B030D-6E8A-4147-A177-3AD203B41FA5}">
                      <a16:colId xmlns:a16="http://schemas.microsoft.com/office/drawing/2014/main" val="20004"/>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Hazard criteria</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Hazard 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Unit of measure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H.A1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R20</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Number of Days with Precipitation ≥ 20 mm</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number</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H.A2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SDII</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Simple Daily Intensity Index</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mm/day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8</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H.A3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RX1DAY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Maximum total precipitation that falls in a single day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mm</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60</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429" name="Google Shape;429;p19"/>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1</a:t>
            </a:r>
            <a:endParaRPr sz="1600" b="1" i="0" u="none" strike="noStrike" cap="none">
              <a:solidFill>
                <a:srgbClr val="18BAA8"/>
              </a:solidFill>
              <a:latin typeface="Trebuchet MS"/>
              <a:ea typeface="Trebuchet MS"/>
              <a:cs typeface="Trebuchet MS"/>
              <a:sym typeface="Trebuchet MS"/>
            </a:endParaRPr>
          </a:p>
        </p:txBody>
      </p:sp>
      <p:sp>
        <p:nvSpPr>
          <p:cNvPr id="430" name="Google Shape;430;p19"/>
          <p:cNvSpPr txBox="1"/>
          <p:nvPr/>
        </p:nvSpPr>
        <p:spPr>
          <a:xfrm>
            <a:off x="613300" y="1513988"/>
            <a:ext cx="8409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chemeClr val="dk2"/>
                </a:solidFill>
                <a:latin typeface="Trebuchet MS"/>
                <a:ea typeface="Trebuchet MS"/>
                <a:cs typeface="Trebuchet MS"/>
                <a:sym typeface="Trebuchet MS"/>
              </a:rPr>
              <a:t>Option 2</a:t>
            </a:r>
            <a:endParaRPr sz="1200" b="1" i="0" u="none" strike="noStrike" cap="none">
              <a:solidFill>
                <a:schemeClr val="dk2"/>
              </a:solidFill>
              <a:latin typeface="Trebuchet MS"/>
              <a:ea typeface="Trebuchet MS"/>
              <a:cs typeface="Trebuchet MS"/>
              <a:sym typeface="Trebuchet MS"/>
            </a:endParaRPr>
          </a:p>
        </p:txBody>
      </p:sp>
      <p:sp>
        <p:nvSpPr>
          <p:cNvPr id="431" name="Google Shape;431;p19"/>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32" name="Google Shape;432;p19"/>
          <p:cNvGrpSpPr/>
          <p:nvPr/>
        </p:nvGrpSpPr>
        <p:grpSpPr>
          <a:xfrm>
            <a:off x="8305799" y="4495700"/>
            <a:ext cx="838201" cy="594981"/>
            <a:chOff x="6739053" y="4087216"/>
            <a:chExt cx="838201" cy="594981"/>
          </a:xfrm>
        </p:grpSpPr>
        <p:sp>
          <p:nvSpPr>
            <p:cNvPr id="433" name="Google Shape;433;p19"/>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34" name="Google Shape;434;p19"/>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35" name="Google Shape;435;p19"/>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36" name="Google Shape;436;p19"/>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19</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0"/>
          <p:cNvSpPr/>
          <p:nvPr/>
        </p:nvSpPr>
        <p:spPr>
          <a:xfrm>
            <a:off x="5974200" y="370930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p20"/>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443" name="Google Shape;443;p20"/>
          <p:cNvSpPr txBox="1"/>
          <p:nvPr/>
        </p:nvSpPr>
        <p:spPr>
          <a:xfrm>
            <a:off x="700500" y="176030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value of climatic hazards is normalised in the interval (0-1) - Example for H.A3</a:t>
            </a:r>
            <a:endParaRPr sz="1200" b="0" i="0" u="none" strike="noStrike" cap="none">
              <a:solidFill>
                <a:srgbClr val="53656D"/>
              </a:solidFill>
              <a:latin typeface="Trebuchet MS"/>
              <a:ea typeface="Trebuchet MS"/>
              <a:cs typeface="Trebuchet MS"/>
              <a:sym typeface="Trebuchet MS"/>
            </a:endParaRPr>
          </a:p>
        </p:txBody>
      </p:sp>
      <p:graphicFrame>
        <p:nvGraphicFramePr>
          <p:cNvPr id="444" name="Google Shape;444;p20"/>
          <p:cNvGraphicFramePr/>
          <p:nvPr/>
        </p:nvGraphicFramePr>
        <p:xfrm>
          <a:off x="952500" y="2171638"/>
          <a:ext cx="7239000" cy="929610"/>
        </p:xfrm>
        <a:graphic>
          <a:graphicData uri="http://schemas.openxmlformats.org/drawingml/2006/table">
            <a:tbl>
              <a:tblPr>
                <a:noFill/>
                <a:tableStyleId>{0D62C5B2-04D9-4C80-B642-02EE3B8A7BA7}</a:tableStyleId>
              </a:tblPr>
              <a:tblGrid>
                <a:gridCol w="683925">
                  <a:extLst>
                    <a:ext uri="{9D8B030D-6E8A-4147-A177-3AD203B41FA5}">
                      <a16:colId xmlns:a16="http://schemas.microsoft.com/office/drawing/2014/main" val="20000"/>
                    </a:ext>
                  </a:extLst>
                </a:gridCol>
                <a:gridCol w="1346700">
                  <a:extLst>
                    <a:ext uri="{9D8B030D-6E8A-4147-A177-3AD203B41FA5}">
                      <a16:colId xmlns:a16="http://schemas.microsoft.com/office/drawing/2014/main" val="20001"/>
                    </a:ext>
                  </a:extLst>
                </a:gridCol>
                <a:gridCol w="277335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987225">
                  <a:extLst>
                    <a:ext uri="{9D8B030D-6E8A-4147-A177-3AD203B41FA5}">
                      <a16:colId xmlns:a16="http://schemas.microsoft.com/office/drawing/2014/main" val="20004"/>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Hazard criteria</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Hazard 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Unit of measure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H.A3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RX1DAY</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Maximum total precipitation that falls in a single day</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mm</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60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bl>
          </a:graphicData>
        </a:graphic>
      </p:graphicFrame>
      <p:graphicFrame>
        <p:nvGraphicFramePr>
          <p:cNvPr id="445" name="Google Shape;445;p20"/>
          <p:cNvGraphicFramePr/>
          <p:nvPr>
            <p:extLst>
              <p:ext uri="{D42A27DB-BD31-4B8C-83A1-F6EECF244321}">
                <p14:modId xmlns:p14="http://schemas.microsoft.com/office/powerpoint/2010/main" val="1523215436"/>
              </p:ext>
            </p:extLst>
          </p:nvPr>
        </p:nvGraphicFramePr>
        <p:xfrm>
          <a:off x="862326" y="3512586"/>
          <a:ext cx="4441875" cy="1524000"/>
        </p:xfrm>
        <a:graphic>
          <a:graphicData uri="http://schemas.openxmlformats.org/drawingml/2006/table">
            <a:tbl>
              <a:tblPr>
                <a:noFill/>
                <a:tableStyleId>{0D62C5B2-04D9-4C80-B642-02EE3B8A7BA7}</a:tableStyleId>
              </a:tblPr>
              <a:tblGrid>
                <a:gridCol w="2139650">
                  <a:extLst>
                    <a:ext uri="{9D8B030D-6E8A-4147-A177-3AD203B41FA5}">
                      <a16:colId xmlns:a16="http://schemas.microsoft.com/office/drawing/2014/main" val="20000"/>
                    </a:ext>
                  </a:extLst>
                </a:gridCol>
                <a:gridCol w="1750875">
                  <a:extLst>
                    <a:ext uri="{9D8B030D-6E8A-4147-A177-3AD203B41FA5}">
                      <a16:colId xmlns:a16="http://schemas.microsoft.com/office/drawing/2014/main" val="20001"/>
                    </a:ext>
                  </a:extLst>
                </a:gridCol>
                <a:gridCol w="551350">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1 - Critical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Xmax</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100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0- Optimal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Xmin</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20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Value of the 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Xi</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60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Normalised Value</a:t>
                      </a:r>
                      <a:endParaRPr sz="1200" u="none" strike="noStrike" cap="none">
                        <a:solidFill>
                          <a:srgbClr val="53656D"/>
                        </a:solidFill>
                        <a:latin typeface="Trebuchet MS"/>
                        <a:ea typeface="Trebuchet MS"/>
                        <a:cs typeface="Trebuchet MS"/>
                        <a:sym typeface="Trebuchet MS"/>
                      </a:endParaRPr>
                    </a:p>
                  </a:txBody>
                  <a:tcPr marL="91425" marR="91425" marT="91425" marB="91425"/>
                </a:tc>
                <a:tc hMerge="1">
                  <a:txBody>
                    <a:bodyPr/>
                    <a:lstStyle/>
                    <a:p>
                      <a:endParaRPr lang="it-IT"/>
                    </a:p>
                  </a:txBody>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dirty="0">
                          <a:solidFill>
                            <a:srgbClr val="53656D"/>
                          </a:solidFill>
                          <a:latin typeface="Trebuchet MS"/>
                          <a:ea typeface="Trebuchet MS"/>
                          <a:cs typeface="Trebuchet MS"/>
                          <a:sym typeface="Trebuchet MS"/>
                        </a:rPr>
                        <a:t>0,5</a:t>
                      </a:r>
                      <a:endParaRPr sz="1200" u="none" strike="noStrike" cap="none" dirty="0">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446" name="Google Shape;446;p20"/>
          <p:cNvSpPr txBox="1"/>
          <p:nvPr/>
        </p:nvSpPr>
        <p:spPr>
          <a:xfrm>
            <a:off x="700500" y="3181963"/>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Type: Lower is better</a:t>
            </a:r>
            <a:endParaRPr sz="1200" b="0" i="0" u="none" strike="noStrike" cap="none">
              <a:solidFill>
                <a:srgbClr val="53656D"/>
              </a:solidFill>
              <a:latin typeface="Trebuchet MS"/>
              <a:ea typeface="Trebuchet MS"/>
              <a:cs typeface="Trebuchet MS"/>
              <a:sym typeface="Trebuchet MS"/>
            </a:endParaRPr>
          </a:p>
        </p:txBody>
      </p:sp>
      <p:grpSp>
        <p:nvGrpSpPr>
          <p:cNvPr id="447" name="Google Shape;447;p20"/>
          <p:cNvGrpSpPr/>
          <p:nvPr/>
        </p:nvGrpSpPr>
        <p:grpSpPr>
          <a:xfrm>
            <a:off x="6077400" y="3760550"/>
            <a:ext cx="2184300" cy="718850"/>
            <a:chOff x="6077400" y="3760550"/>
            <a:chExt cx="2184300" cy="718850"/>
          </a:xfrm>
        </p:grpSpPr>
        <p:sp>
          <p:nvSpPr>
            <p:cNvPr id="448" name="Google Shape;448;p20"/>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Nv = Xi - Xmin </a:t>
              </a:r>
              <a:endParaRPr sz="1200" b="0" i="0" u="none" strike="noStrike" cap="none">
                <a:solidFill>
                  <a:srgbClr val="53656D"/>
                </a:solidFill>
                <a:latin typeface="Trebuchet MS"/>
                <a:ea typeface="Trebuchet MS"/>
                <a:cs typeface="Trebuchet MS"/>
                <a:sym typeface="Trebuchet MS"/>
              </a:endParaRPr>
            </a:p>
          </p:txBody>
        </p:sp>
        <p:sp>
          <p:nvSpPr>
            <p:cNvPr id="449" name="Google Shape;449;p20"/>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Xmax - Xmin </a:t>
              </a:r>
              <a:endParaRPr sz="1200" b="0" i="0" u="none" strike="noStrike" cap="none">
                <a:solidFill>
                  <a:srgbClr val="53656D"/>
                </a:solidFill>
                <a:latin typeface="Trebuchet MS"/>
                <a:ea typeface="Trebuchet MS"/>
                <a:cs typeface="Trebuchet MS"/>
                <a:sym typeface="Trebuchet MS"/>
              </a:endParaRPr>
            </a:p>
          </p:txBody>
        </p:sp>
        <p:cxnSp>
          <p:nvCxnSpPr>
            <p:cNvPr id="450" name="Google Shape;450;p20"/>
            <p:cNvCxnSpPr/>
            <p:nvPr/>
          </p:nvCxnSpPr>
          <p:spPr>
            <a:xfrm>
              <a:off x="6374325" y="4085500"/>
              <a:ext cx="1116300" cy="0"/>
            </a:xfrm>
            <a:prstGeom prst="straightConnector1">
              <a:avLst/>
            </a:prstGeom>
            <a:noFill/>
            <a:ln w="9525" cap="flat" cmpd="sng">
              <a:solidFill>
                <a:schemeClr val="dk2"/>
              </a:solidFill>
              <a:prstDash val="solid"/>
              <a:round/>
              <a:headEnd type="none" w="sm" len="sm"/>
              <a:tailEnd type="none" w="sm" len="sm"/>
            </a:ln>
          </p:spPr>
        </p:cxnSp>
      </p:grpSp>
      <p:sp>
        <p:nvSpPr>
          <p:cNvPr id="451" name="Google Shape;451;p20"/>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1</a:t>
            </a:r>
            <a:endParaRPr sz="1600" b="1" i="0" u="none" strike="noStrike" cap="none">
              <a:solidFill>
                <a:srgbClr val="18BAA8"/>
              </a:solidFill>
              <a:latin typeface="Trebuchet MS"/>
              <a:ea typeface="Trebuchet MS"/>
              <a:cs typeface="Trebuchet MS"/>
              <a:sym typeface="Trebuchet MS"/>
            </a:endParaRPr>
          </a:p>
        </p:txBody>
      </p:sp>
      <p:sp>
        <p:nvSpPr>
          <p:cNvPr id="452" name="Google Shape;452;p20"/>
          <p:cNvSpPr txBox="1"/>
          <p:nvPr/>
        </p:nvSpPr>
        <p:spPr>
          <a:xfrm>
            <a:off x="613300" y="1470175"/>
            <a:ext cx="8409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chemeClr val="dk2"/>
                </a:solidFill>
                <a:latin typeface="Trebuchet MS"/>
                <a:ea typeface="Trebuchet MS"/>
                <a:cs typeface="Trebuchet MS"/>
                <a:sym typeface="Trebuchet MS"/>
              </a:rPr>
              <a:t>Option 2</a:t>
            </a:r>
            <a:endParaRPr sz="1200" b="1" i="0" u="none" strike="noStrike" cap="none">
              <a:solidFill>
                <a:schemeClr val="dk2"/>
              </a:solidFill>
              <a:latin typeface="Trebuchet MS"/>
              <a:ea typeface="Trebuchet MS"/>
              <a:cs typeface="Trebuchet MS"/>
              <a:sym typeface="Trebuchet MS"/>
            </a:endParaRPr>
          </a:p>
        </p:txBody>
      </p:sp>
      <p:sp>
        <p:nvSpPr>
          <p:cNvPr id="453" name="Google Shape;453;p20"/>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54" name="Google Shape;454;p20"/>
          <p:cNvGrpSpPr/>
          <p:nvPr/>
        </p:nvGrpSpPr>
        <p:grpSpPr>
          <a:xfrm>
            <a:off x="8305799" y="4495700"/>
            <a:ext cx="838201" cy="594981"/>
            <a:chOff x="6739053" y="4087216"/>
            <a:chExt cx="838201" cy="594981"/>
          </a:xfrm>
        </p:grpSpPr>
        <p:sp>
          <p:nvSpPr>
            <p:cNvPr id="455" name="Google Shape;455;p20"/>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56" name="Google Shape;456;p20"/>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57" name="Google Shape;457;p20"/>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58" name="Google Shape;458;p20"/>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20</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21"/>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464" name="Google Shape;464;p21"/>
          <p:cNvSpPr txBox="1"/>
          <p:nvPr/>
        </p:nvSpPr>
        <p:spPr>
          <a:xfrm>
            <a:off x="624300" y="1788575"/>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value of climatic hazards is normalised in the interval (0-1) - Example for H.A3</a:t>
            </a:r>
            <a:endParaRPr sz="1200" b="0" i="0" u="none" strike="noStrike" cap="none">
              <a:solidFill>
                <a:srgbClr val="53656D"/>
              </a:solidFill>
              <a:latin typeface="Trebuchet MS"/>
              <a:ea typeface="Trebuchet MS"/>
              <a:cs typeface="Trebuchet MS"/>
              <a:sym typeface="Trebuchet MS"/>
            </a:endParaRPr>
          </a:p>
        </p:txBody>
      </p:sp>
      <p:graphicFrame>
        <p:nvGraphicFramePr>
          <p:cNvPr id="465" name="Google Shape;465;p21"/>
          <p:cNvGraphicFramePr/>
          <p:nvPr/>
        </p:nvGraphicFramePr>
        <p:xfrm>
          <a:off x="750300" y="2300175"/>
          <a:ext cx="3000000" cy="3000000"/>
        </p:xfrm>
        <a:graphic>
          <a:graphicData uri="http://schemas.openxmlformats.org/drawingml/2006/table">
            <a:tbl>
              <a:tblPr>
                <a:noFill/>
                <a:tableStyleId>{0D62C5B2-04D9-4C80-B642-02EE3B8A7BA7}</a:tableStyleId>
              </a:tblPr>
              <a:tblGrid>
                <a:gridCol w="804050">
                  <a:extLst>
                    <a:ext uri="{9D8B030D-6E8A-4147-A177-3AD203B41FA5}">
                      <a16:colId xmlns:a16="http://schemas.microsoft.com/office/drawing/2014/main" val="20000"/>
                    </a:ext>
                  </a:extLst>
                </a:gridCol>
                <a:gridCol w="1185075">
                  <a:extLst>
                    <a:ext uri="{9D8B030D-6E8A-4147-A177-3AD203B41FA5}">
                      <a16:colId xmlns:a16="http://schemas.microsoft.com/office/drawing/2014/main" val="20001"/>
                    </a:ext>
                  </a:extLst>
                </a:gridCol>
                <a:gridCol w="2440525">
                  <a:extLst>
                    <a:ext uri="{9D8B030D-6E8A-4147-A177-3AD203B41FA5}">
                      <a16:colId xmlns:a16="http://schemas.microsoft.com/office/drawing/2014/main" val="20002"/>
                    </a:ext>
                  </a:extLst>
                </a:gridCol>
                <a:gridCol w="1274050">
                  <a:extLst>
                    <a:ext uri="{9D8B030D-6E8A-4147-A177-3AD203B41FA5}">
                      <a16:colId xmlns:a16="http://schemas.microsoft.com/office/drawing/2014/main" val="20003"/>
                    </a:ext>
                  </a:extLst>
                </a:gridCol>
                <a:gridCol w="868750">
                  <a:extLst>
                    <a:ext uri="{9D8B030D-6E8A-4147-A177-3AD203B41FA5}">
                      <a16:colId xmlns:a16="http://schemas.microsoft.com/office/drawing/2014/main" val="20004"/>
                    </a:ext>
                  </a:extLst>
                </a:gridCol>
                <a:gridCol w="1205775">
                  <a:extLst>
                    <a:ext uri="{9D8B030D-6E8A-4147-A177-3AD203B41FA5}">
                      <a16:colId xmlns:a16="http://schemas.microsoft.com/office/drawing/2014/main" val="20005"/>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Hazard criteria</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Hazard 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Normalised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Weighted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H.A1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R20</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Number of Days with Precipitation ≥ 20 mm</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0,33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0,23</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H.A2</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SDII</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Simple Daily Intensity Index</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0,33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0,23</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H.A3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RX1DAY</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Maximum total precipitation that falls in a single day</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0,5</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0,33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0,17</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466" name="Google Shape;466;p21"/>
          <p:cNvSpPr txBox="1"/>
          <p:nvPr/>
        </p:nvSpPr>
        <p:spPr>
          <a:xfrm>
            <a:off x="7471300" y="4326975"/>
            <a:ext cx="922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HV: 0,63</a:t>
            </a:r>
            <a:endParaRPr sz="1200" b="0" i="0" u="none" strike="noStrike" cap="none">
              <a:solidFill>
                <a:srgbClr val="53656D"/>
              </a:solidFill>
              <a:latin typeface="Trebuchet MS"/>
              <a:ea typeface="Trebuchet MS"/>
              <a:cs typeface="Trebuchet MS"/>
              <a:sym typeface="Trebuchet MS"/>
            </a:endParaRPr>
          </a:p>
        </p:txBody>
      </p:sp>
      <p:sp>
        <p:nvSpPr>
          <p:cNvPr id="467" name="Google Shape;467;p21"/>
          <p:cNvSpPr txBox="1"/>
          <p:nvPr/>
        </p:nvSpPr>
        <p:spPr>
          <a:xfrm>
            <a:off x="750300" y="4543200"/>
            <a:ext cx="3654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Note:</a:t>
            </a:r>
            <a:r>
              <a:rPr lang="es" sz="1200" b="0" i="0" u="none" strike="noStrike" cap="none">
                <a:solidFill>
                  <a:srgbClr val="53656D"/>
                </a:solidFill>
                <a:latin typeface="Trebuchet MS"/>
                <a:ea typeface="Trebuchet MS"/>
                <a:cs typeface="Trebuchet MS"/>
                <a:sym typeface="Trebuchet MS"/>
              </a:rPr>
              <a:t> Weighted value = normalised value * weight</a:t>
            </a:r>
            <a:endParaRPr sz="1200" b="0" i="0" u="none" strike="noStrike" cap="none">
              <a:solidFill>
                <a:srgbClr val="53656D"/>
              </a:solidFill>
              <a:latin typeface="Trebuchet MS"/>
              <a:ea typeface="Trebuchet MS"/>
              <a:cs typeface="Trebuchet MS"/>
              <a:sym typeface="Trebuchet MS"/>
            </a:endParaRPr>
          </a:p>
        </p:txBody>
      </p:sp>
      <p:sp>
        <p:nvSpPr>
          <p:cNvPr id="468" name="Google Shape;468;p21"/>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1</a:t>
            </a:r>
            <a:endParaRPr sz="1600" b="1" i="0" u="none" strike="noStrike" cap="none">
              <a:solidFill>
                <a:srgbClr val="18BAA8"/>
              </a:solidFill>
              <a:latin typeface="Trebuchet MS"/>
              <a:ea typeface="Trebuchet MS"/>
              <a:cs typeface="Trebuchet MS"/>
              <a:sym typeface="Trebuchet MS"/>
            </a:endParaRPr>
          </a:p>
        </p:txBody>
      </p:sp>
      <p:sp>
        <p:nvSpPr>
          <p:cNvPr id="469" name="Google Shape;469;p21"/>
          <p:cNvSpPr txBox="1"/>
          <p:nvPr/>
        </p:nvSpPr>
        <p:spPr>
          <a:xfrm>
            <a:off x="613300" y="1470175"/>
            <a:ext cx="8409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chemeClr val="dk2"/>
                </a:solidFill>
                <a:latin typeface="Trebuchet MS"/>
                <a:ea typeface="Trebuchet MS"/>
                <a:cs typeface="Trebuchet MS"/>
                <a:sym typeface="Trebuchet MS"/>
              </a:rPr>
              <a:t>Option 2</a:t>
            </a:r>
            <a:endParaRPr sz="1200" b="1" i="0" u="none" strike="noStrike" cap="none">
              <a:solidFill>
                <a:schemeClr val="dk2"/>
              </a:solidFill>
              <a:latin typeface="Trebuchet MS"/>
              <a:ea typeface="Trebuchet MS"/>
              <a:cs typeface="Trebuchet MS"/>
              <a:sym typeface="Trebuchet MS"/>
            </a:endParaRPr>
          </a:p>
        </p:txBody>
      </p:sp>
      <p:sp>
        <p:nvSpPr>
          <p:cNvPr id="470" name="Google Shape;470;p21"/>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71" name="Google Shape;471;p21"/>
          <p:cNvGrpSpPr/>
          <p:nvPr/>
        </p:nvGrpSpPr>
        <p:grpSpPr>
          <a:xfrm>
            <a:off x="8305799" y="4495700"/>
            <a:ext cx="838201" cy="594981"/>
            <a:chOff x="6739053" y="4087216"/>
            <a:chExt cx="838201" cy="594981"/>
          </a:xfrm>
        </p:grpSpPr>
        <p:sp>
          <p:nvSpPr>
            <p:cNvPr id="472" name="Google Shape;472;p21"/>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73" name="Google Shape;473;p21"/>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74" name="Google Shape;474;p21"/>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75" name="Google Shape;475;p21"/>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21</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22"/>
          <p:cNvSpPr txBox="1"/>
          <p:nvPr/>
        </p:nvSpPr>
        <p:spPr>
          <a:xfrm>
            <a:off x="613295" y="1499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481" name="Google Shape;481;p22"/>
          <p:cNvSpPr txBox="1"/>
          <p:nvPr/>
        </p:nvSpPr>
        <p:spPr>
          <a:xfrm>
            <a:off x="613300" y="690825"/>
            <a:ext cx="65436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2 Exposure Value (EV) calculation for Risk Categories</a:t>
            </a:r>
            <a:endParaRPr sz="1600" b="1" i="0" u="none" strike="noStrike" cap="none">
              <a:solidFill>
                <a:srgbClr val="18BAA8"/>
              </a:solidFill>
              <a:latin typeface="Trebuchet MS"/>
              <a:ea typeface="Trebuchet MS"/>
              <a:cs typeface="Trebuchet MS"/>
              <a:sym typeface="Trebuchet MS"/>
            </a:endParaRPr>
          </a:p>
        </p:txBody>
      </p:sp>
      <p:sp>
        <p:nvSpPr>
          <p:cNvPr id="482" name="Google Shape;482;p22"/>
          <p:cNvSpPr txBox="1"/>
          <p:nvPr/>
        </p:nvSpPr>
        <p:spPr>
          <a:xfrm>
            <a:off x="568350" y="1047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a:t>
            </a:r>
            <a:r>
              <a:rPr lang="es" sz="1200" b="1" i="0" u="none" strike="noStrike" cap="none">
                <a:solidFill>
                  <a:srgbClr val="18BAA8"/>
                </a:solidFill>
                <a:latin typeface="Trebuchet MS"/>
                <a:ea typeface="Trebuchet MS"/>
                <a:cs typeface="Trebuchet MS"/>
                <a:sym typeface="Trebuchet MS"/>
              </a:rPr>
              <a:t>value of the Exposure Indicators</a:t>
            </a:r>
            <a:r>
              <a:rPr lang="es" sz="1200" b="0" i="0" u="none" strike="noStrike" cap="none">
                <a:solidFill>
                  <a:srgbClr val="53656D"/>
                </a:solidFill>
                <a:latin typeface="Trebuchet MS"/>
                <a:ea typeface="Trebuchet MS"/>
                <a:cs typeface="Trebuchet MS"/>
                <a:sym typeface="Trebuchet MS"/>
              </a:rPr>
              <a:t> associated with Risk Categories is calculated</a:t>
            </a:r>
            <a:endParaRPr sz="1200" b="0" i="0" u="none" strike="noStrike" cap="none">
              <a:solidFill>
                <a:srgbClr val="53656D"/>
              </a:solidFill>
              <a:latin typeface="Trebuchet MS"/>
              <a:ea typeface="Trebuchet MS"/>
              <a:cs typeface="Trebuchet MS"/>
              <a:sym typeface="Trebuchet MS"/>
            </a:endParaRPr>
          </a:p>
        </p:txBody>
      </p:sp>
      <p:graphicFrame>
        <p:nvGraphicFramePr>
          <p:cNvPr id="483" name="Google Shape;483;p22"/>
          <p:cNvGraphicFramePr/>
          <p:nvPr/>
        </p:nvGraphicFramePr>
        <p:xfrm>
          <a:off x="306563" y="1381470"/>
          <a:ext cx="3000000" cy="3000000"/>
        </p:xfrm>
        <a:graphic>
          <a:graphicData uri="http://schemas.openxmlformats.org/drawingml/2006/table">
            <a:tbl>
              <a:tblPr>
                <a:noFill/>
                <a:tableStyleId>{0D62C5B2-04D9-4C80-B642-02EE3B8A7BA7}</a:tableStyleId>
              </a:tblPr>
              <a:tblGrid>
                <a:gridCol w="618500">
                  <a:extLst>
                    <a:ext uri="{9D8B030D-6E8A-4147-A177-3AD203B41FA5}">
                      <a16:colId xmlns:a16="http://schemas.microsoft.com/office/drawing/2014/main" val="20000"/>
                    </a:ext>
                  </a:extLst>
                </a:gridCol>
                <a:gridCol w="1887900">
                  <a:extLst>
                    <a:ext uri="{9D8B030D-6E8A-4147-A177-3AD203B41FA5}">
                      <a16:colId xmlns:a16="http://schemas.microsoft.com/office/drawing/2014/main" val="20001"/>
                    </a:ext>
                  </a:extLst>
                </a:gridCol>
                <a:gridCol w="708350">
                  <a:extLst>
                    <a:ext uri="{9D8B030D-6E8A-4147-A177-3AD203B41FA5}">
                      <a16:colId xmlns:a16="http://schemas.microsoft.com/office/drawing/2014/main" val="20002"/>
                    </a:ext>
                  </a:extLst>
                </a:gridCol>
                <a:gridCol w="1663200">
                  <a:extLst>
                    <a:ext uri="{9D8B030D-6E8A-4147-A177-3AD203B41FA5}">
                      <a16:colId xmlns:a16="http://schemas.microsoft.com/office/drawing/2014/main" val="20003"/>
                    </a:ext>
                  </a:extLst>
                </a:gridCol>
                <a:gridCol w="2286775">
                  <a:extLst>
                    <a:ext uri="{9D8B030D-6E8A-4147-A177-3AD203B41FA5}">
                      <a16:colId xmlns:a16="http://schemas.microsoft.com/office/drawing/2014/main" val="20004"/>
                    </a:ext>
                  </a:extLst>
                </a:gridCol>
                <a:gridCol w="624500">
                  <a:extLst>
                    <a:ext uri="{9D8B030D-6E8A-4147-A177-3AD203B41FA5}">
                      <a16:colId xmlns:a16="http://schemas.microsoft.com/office/drawing/2014/main" val="20005"/>
                    </a:ext>
                  </a:extLst>
                </a:gridCol>
                <a:gridCol w="741650">
                  <a:extLst>
                    <a:ext uri="{9D8B030D-6E8A-4147-A177-3AD203B41FA5}">
                      <a16:colId xmlns:a16="http://schemas.microsoft.com/office/drawing/2014/main" val="20006"/>
                    </a:ext>
                  </a:extLst>
                </a:gridCol>
              </a:tblGrid>
              <a:tr h="249375">
                <a:tc>
                  <a:txBody>
                    <a:bodyPr/>
                    <a:lstStyle/>
                    <a:p>
                      <a:pPr marL="0" marR="0" lvl="0" indent="0" algn="ctr" rtl="0">
                        <a:lnSpc>
                          <a:spcPct val="100000"/>
                        </a:lnSpc>
                        <a:spcBef>
                          <a:spcPts val="0"/>
                        </a:spcBef>
                        <a:spcAft>
                          <a:spcPts val="0"/>
                        </a:spcAft>
                        <a:buClr>
                          <a:srgbClr val="000000"/>
                        </a:buClr>
                        <a:buSzPts val="1100"/>
                        <a:buFont typeface="Arial"/>
                        <a:buNone/>
                      </a:pPr>
                      <a:r>
                        <a:rPr lang="es" sz="1100" b="1" u="none" strike="noStrike" cap="none">
                          <a:solidFill>
                            <a:schemeClr val="lt1"/>
                          </a:solidFill>
                          <a:latin typeface="Trebuchet MS"/>
                          <a:ea typeface="Trebuchet MS"/>
                          <a:cs typeface="Trebuchet MS"/>
                          <a:sym typeface="Trebuchet MS"/>
                        </a:rPr>
                        <a:t>A</a:t>
                      </a:r>
                      <a:endParaRPr sz="1100" b="1" u="none" strike="noStrike" cap="none">
                        <a:solidFill>
                          <a:schemeClr val="lt1"/>
                        </a:solidFill>
                        <a:latin typeface="Trebuchet MS"/>
                        <a:ea typeface="Trebuchet MS"/>
                        <a:cs typeface="Trebuchet MS"/>
                        <a:sym typeface="Trebuchet MS"/>
                      </a:endParaRPr>
                    </a:p>
                  </a:txBody>
                  <a:tcPr marL="91425" marR="91425" marT="91425" marB="91425">
                    <a:solidFill>
                      <a:srgbClr val="6FA8DC"/>
                    </a:solidFill>
                  </a:tcPr>
                </a:tc>
                <a:tc gridSpan="6">
                  <a:txBody>
                    <a:bodyPr/>
                    <a:lstStyle/>
                    <a:p>
                      <a:pPr marL="0" marR="0" lvl="0" indent="0" algn="ctr" rtl="0">
                        <a:lnSpc>
                          <a:spcPct val="100000"/>
                        </a:lnSpc>
                        <a:spcBef>
                          <a:spcPts val="0"/>
                        </a:spcBef>
                        <a:spcAft>
                          <a:spcPts val="0"/>
                        </a:spcAft>
                        <a:buClr>
                          <a:srgbClr val="000000"/>
                        </a:buClr>
                        <a:buSzPts val="1100"/>
                        <a:buFont typeface="Arial"/>
                        <a:buNone/>
                      </a:pPr>
                      <a:r>
                        <a:rPr lang="es" sz="1100" b="1" u="none" strike="noStrike" cap="none">
                          <a:solidFill>
                            <a:schemeClr val="lt1"/>
                          </a:solidFill>
                          <a:latin typeface="Trebuchet MS"/>
                          <a:ea typeface="Trebuchet MS"/>
                          <a:cs typeface="Trebuchet MS"/>
                          <a:sym typeface="Trebuchet MS"/>
                        </a:rPr>
                        <a:t>Heavy Precipitation</a:t>
                      </a:r>
                      <a:endParaRPr sz="1100" b="1" u="none" strike="noStrike" cap="none">
                        <a:solidFill>
                          <a:schemeClr val="lt1"/>
                        </a:solidFill>
                        <a:latin typeface="Trebuchet MS"/>
                        <a:ea typeface="Trebuchet MS"/>
                        <a:cs typeface="Trebuchet MS"/>
                        <a:sym typeface="Trebuchet MS"/>
                      </a:endParaRPr>
                    </a:p>
                  </a:txBody>
                  <a:tcPr marL="91425" marR="91425" marT="91425" marB="91425">
                    <a:solidFill>
                      <a:srgbClr val="6FA8DC"/>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15925">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A2</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Transports</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Exposure Criteria</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Exposure Indicator</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Unit </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Value</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A2.1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Damage risk for public transit infrastructure</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E.A2.1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Public transport density</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Total length of public transport routes per unit area of the urban area.</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km/km²</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2</a:t>
                      </a:r>
                      <a:endParaRPr sz="11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A2.3</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Damage risk for bicycle and pedestrian paths</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E.A2.3</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Extention of bicycle and pedestrian paths</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Meters of bicycle and pedestrian paths per inhabitant</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m/inhabitant</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0,8</a:t>
                      </a:r>
                      <a:endParaRPr sz="11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A2.4</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Damage risk for road network</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E.A2.4</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Road density</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Total road length divided by the urban area.</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s" sz="1100" u="none" strike="noStrike" cap="none">
                          <a:solidFill>
                            <a:srgbClr val="708792"/>
                          </a:solidFill>
                          <a:latin typeface="Trebuchet MS"/>
                          <a:ea typeface="Trebuchet MS"/>
                          <a:cs typeface="Trebuchet MS"/>
                          <a:sym typeface="Trebuchet MS"/>
                        </a:rPr>
                        <a:t>km/km²</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2,8</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91125">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A3</a:t>
                      </a:r>
                      <a:endParaRPr sz="1100" u="none" strike="noStrike" cap="none">
                        <a:solidFill>
                          <a:schemeClr val="lt1"/>
                        </a:solidFill>
                        <a:latin typeface="Trebuchet MS"/>
                        <a:ea typeface="Trebuchet MS"/>
                        <a:cs typeface="Trebuchet MS"/>
                        <a:sym typeface="Trebuchet MS"/>
                      </a:endParaRPr>
                    </a:p>
                  </a:txBody>
                  <a:tcPr marL="91425" marR="91425" marT="91425" marB="91425">
                    <a:lnR w="9525" cap="flat" cmpd="sng">
                      <a:solidFill>
                        <a:srgbClr val="9E9E9E"/>
                      </a:solidFill>
                      <a:prstDash val="solid"/>
                      <a:round/>
                      <a:headEnd type="none" w="sm" len="sm"/>
                      <a:tailEnd type="none" w="sm" len="sm"/>
                    </a:lnR>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Energy</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Exposure Criteria</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Exposure Indicator</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Unit </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Value</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extLst>
                  <a:ext uri="{0D108BD9-81ED-4DB2-BD59-A6C34878D82A}">
                    <a16:rowId xmlns:a16="http://schemas.microsoft.com/office/drawing/2014/main" val="10005"/>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A3.1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Damage Risk for Power Lines</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E.A3.1</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Exposed power lines</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Share of exposed power lines</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90</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6"/>
                  </a:ext>
                </a:extLst>
              </a:tr>
            </a:tbl>
          </a:graphicData>
        </a:graphic>
      </p:graphicFrame>
      <p:sp>
        <p:nvSpPr>
          <p:cNvPr id="484" name="Google Shape;484;p22"/>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85" name="Google Shape;485;p22"/>
          <p:cNvGrpSpPr/>
          <p:nvPr/>
        </p:nvGrpSpPr>
        <p:grpSpPr>
          <a:xfrm>
            <a:off x="8305799" y="4495700"/>
            <a:ext cx="838201" cy="594981"/>
            <a:chOff x="6739053" y="4087216"/>
            <a:chExt cx="838201" cy="594981"/>
          </a:xfrm>
        </p:grpSpPr>
        <p:sp>
          <p:nvSpPr>
            <p:cNvPr id="486" name="Google Shape;486;p22"/>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87" name="Google Shape;487;p22"/>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88" name="Google Shape;488;p22"/>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89" name="Google Shape;489;p22"/>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22</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3"/>
          <p:cNvSpPr txBox="1"/>
          <p:nvPr/>
        </p:nvSpPr>
        <p:spPr>
          <a:xfrm>
            <a:off x="613295" y="1499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495" name="Google Shape;495;p23"/>
          <p:cNvSpPr txBox="1"/>
          <p:nvPr/>
        </p:nvSpPr>
        <p:spPr>
          <a:xfrm>
            <a:off x="613300" y="690825"/>
            <a:ext cx="65436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2 </a:t>
            </a:r>
            <a:endParaRPr sz="1600" b="1" i="0" u="none" strike="noStrike" cap="none">
              <a:solidFill>
                <a:srgbClr val="18BAA8"/>
              </a:solidFill>
              <a:latin typeface="Trebuchet MS"/>
              <a:ea typeface="Trebuchet MS"/>
              <a:cs typeface="Trebuchet MS"/>
              <a:sym typeface="Trebuchet MS"/>
            </a:endParaRPr>
          </a:p>
        </p:txBody>
      </p:sp>
      <p:sp>
        <p:nvSpPr>
          <p:cNvPr id="496" name="Google Shape;496;p23"/>
          <p:cNvSpPr txBox="1"/>
          <p:nvPr/>
        </p:nvSpPr>
        <p:spPr>
          <a:xfrm>
            <a:off x="568350" y="1047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value of the Exposure Indicators associated with Risk Categories is calculated</a:t>
            </a:r>
            <a:endParaRPr sz="1200" b="0" i="0" u="none" strike="noStrike" cap="none">
              <a:solidFill>
                <a:srgbClr val="53656D"/>
              </a:solidFill>
              <a:latin typeface="Trebuchet MS"/>
              <a:ea typeface="Trebuchet MS"/>
              <a:cs typeface="Trebuchet MS"/>
              <a:sym typeface="Trebuchet MS"/>
            </a:endParaRPr>
          </a:p>
        </p:txBody>
      </p:sp>
      <p:graphicFrame>
        <p:nvGraphicFramePr>
          <p:cNvPr id="497" name="Google Shape;497;p23"/>
          <p:cNvGraphicFramePr/>
          <p:nvPr/>
        </p:nvGraphicFramePr>
        <p:xfrm>
          <a:off x="306563" y="1530150"/>
          <a:ext cx="3000000" cy="3000000"/>
        </p:xfrm>
        <a:graphic>
          <a:graphicData uri="http://schemas.openxmlformats.org/drawingml/2006/table">
            <a:tbl>
              <a:tblPr>
                <a:noFill/>
                <a:tableStyleId>{0D62C5B2-04D9-4C80-B642-02EE3B8A7BA7}</a:tableStyleId>
              </a:tblPr>
              <a:tblGrid>
                <a:gridCol w="618500">
                  <a:extLst>
                    <a:ext uri="{9D8B030D-6E8A-4147-A177-3AD203B41FA5}">
                      <a16:colId xmlns:a16="http://schemas.microsoft.com/office/drawing/2014/main" val="20000"/>
                    </a:ext>
                  </a:extLst>
                </a:gridCol>
                <a:gridCol w="1887900">
                  <a:extLst>
                    <a:ext uri="{9D8B030D-6E8A-4147-A177-3AD203B41FA5}">
                      <a16:colId xmlns:a16="http://schemas.microsoft.com/office/drawing/2014/main" val="20001"/>
                    </a:ext>
                  </a:extLst>
                </a:gridCol>
                <a:gridCol w="708350">
                  <a:extLst>
                    <a:ext uri="{9D8B030D-6E8A-4147-A177-3AD203B41FA5}">
                      <a16:colId xmlns:a16="http://schemas.microsoft.com/office/drawing/2014/main" val="20002"/>
                    </a:ext>
                  </a:extLst>
                </a:gridCol>
                <a:gridCol w="1663200">
                  <a:extLst>
                    <a:ext uri="{9D8B030D-6E8A-4147-A177-3AD203B41FA5}">
                      <a16:colId xmlns:a16="http://schemas.microsoft.com/office/drawing/2014/main" val="20003"/>
                    </a:ext>
                  </a:extLst>
                </a:gridCol>
                <a:gridCol w="2286775">
                  <a:extLst>
                    <a:ext uri="{9D8B030D-6E8A-4147-A177-3AD203B41FA5}">
                      <a16:colId xmlns:a16="http://schemas.microsoft.com/office/drawing/2014/main" val="20004"/>
                    </a:ext>
                  </a:extLst>
                </a:gridCol>
                <a:gridCol w="683975">
                  <a:extLst>
                    <a:ext uri="{9D8B030D-6E8A-4147-A177-3AD203B41FA5}">
                      <a16:colId xmlns:a16="http://schemas.microsoft.com/office/drawing/2014/main" val="20005"/>
                    </a:ext>
                  </a:extLst>
                </a:gridCol>
                <a:gridCol w="682175">
                  <a:extLst>
                    <a:ext uri="{9D8B030D-6E8A-4147-A177-3AD203B41FA5}">
                      <a16:colId xmlns:a16="http://schemas.microsoft.com/office/drawing/2014/main" val="20006"/>
                    </a:ext>
                  </a:extLst>
                </a:gridCol>
              </a:tblGrid>
              <a:tr h="249375">
                <a:tc>
                  <a:txBody>
                    <a:bodyPr/>
                    <a:lstStyle/>
                    <a:p>
                      <a:pPr marL="0" marR="0" lvl="0" indent="0" algn="ctr" rtl="0">
                        <a:lnSpc>
                          <a:spcPct val="100000"/>
                        </a:lnSpc>
                        <a:spcBef>
                          <a:spcPts val="0"/>
                        </a:spcBef>
                        <a:spcAft>
                          <a:spcPts val="0"/>
                        </a:spcAft>
                        <a:buClr>
                          <a:srgbClr val="000000"/>
                        </a:buClr>
                        <a:buSzPts val="1100"/>
                        <a:buFont typeface="Arial"/>
                        <a:buNone/>
                      </a:pPr>
                      <a:r>
                        <a:rPr lang="es" sz="1100" b="1" u="none" strike="noStrike" cap="none">
                          <a:solidFill>
                            <a:schemeClr val="lt1"/>
                          </a:solidFill>
                          <a:latin typeface="Trebuchet MS"/>
                          <a:ea typeface="Trebuchet MS"/>
                          <a:cs typeface="Trebuchet MS"/>
                          <a:sym typeface="Trebuchet MS"/>
                        </a:rPr>
                        <a:t>C</a:t>
                      </a:r>
                      <a:endParaRPr sz="1100" b="1" u="none" strike="noStrike" cap="none">
                        <a:solidFill>
                          <a:schemeClr val="lt1"/>
                        </a:solidFill>
                        <a:latin typeface="Trebuchet MS"/>
                        <a:ea typeface="Trebuchet MS"/>
                        <a:cs typeface="Trebuchet MS"/>
                        <a:sym typeface="Trebuchet MS"/>
                      </a:endParaRPr>
                    </a:p>
                  </a:txBody>
                  <a:tcPr marL="91425" marR="91425" marT="91425" marB="91425">
                    <a:solidFill>
                      <a:srgbClr val="F6B26B"/>
                    </a:solidFill>
                  </a:tcPr>
                </a:tc>
                <a:tc gridSpan="6">
                  <a:txBody>
                    <a:bodyPr/>
                    <a:lstStyle/>
                    <a:p>
                      <a:pPr marL="0" marR="0" lvl="0" indent="0" algn="ctr" rtl="0">
                        <a:lnSpc>
                          <a:spcPct val="100000"/>
                        </a:lnSpc>
                        <a:spcBef>
                          <a:spcPts val="0"/>
                        </a:spcBef>
                        <a:spcAft>
                          <a:spcPts val="0"/>
                        </a:spcAft>
                        <a:buClr>
                          <a:srgbClr val="000000"/>
                        </a:buClr>
                        <a:buSzPts val="1100"/>
                        <a:buFont typeface="Arial"/>
                        <a:buNone/>
                      </a:pPr>
                      <a:r>
                        <a:rPr lang="es" sz="1100" b="1" u="none" strike="noStrike" cap="none">
                          <a:solidFill>
                            <a:schemeClr val="lt1"/>
                          </a:solidFill>
                          <a:latin typeface="Trebuchet MS"/>
                          <a:ea typeface="Trebuchet MS"/>
                          <a:cs typeface="Trebuchet MS"/>
                          <a:sym typeface="Trebuchet MS"/>
                        </a:rPr>
                        <a:t>Extreme Heat</a:t>
                      </a:r>
                      <a:endParaRPr sz="1100" b="1" u="none" strike="noStrike" cap="none">
                        <a:solidFill>
                          <a:schemeClr val="lt1"/>
                        </a:solidFill>
                        <a:latin typeface="Trebuchet MS"/>
                        <a:ea typeface="Trebuchet MS"/>
                        <a:cs typeface="Trebuchet MS"/>
                        <a:sym typeface="Trebuchet MS"/>
                      </a:endParaRPr>
                    </a:p>
                  </a:txBody>
                  <a:tcPr marL="91425" marR="91425" marT="91425" marB="91425">
                    <a:solidFill>
                      <a:srgbClr val="F6B26B"/>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15925">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C3</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Energy</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Exposure Criteria</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Exposure Indicator</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Unit </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Value</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C3.1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Damage risk for Electrical Grid Infrastructure</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E.C3.1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Grid Density</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Total length of transmission and distribution lines per unit area.</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km/km²</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5,2</a:t>
                      </a:r>
                      <a:endParaRPr sz="11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C3.2</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Damage risk for Renewable Energy Installations (PV)</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E.C3.2</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Photovoltaic power density</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Photovoltaic power density per unit area</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kWp/km2</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50</a:t>
                      </a:r>
                      <a:endParaRPr sz="11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291125">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C8</a:t>
                      </a:r>
                      <a:endParaRPr sz="1100" u="none" strike="noStrike" cap="none">
                        <a:solidFill>
                          <a:schemeClr val="lt1"/>
                        </a:solidFill>
                        <a:latin typeface="Trebuchet MS"/>
                        <a:ea typeface="Trebuchet MS"/>
                        <a:cs typeface="Trebuchet MS"/>
                        <a:sym typeface="Trebuchet MS"/>
                      </a:endParaRPr>
                    </a:p>
                  </a:txBody>
                  <a:tcPr marL="91425" marR="91425" marT="91425" marB="91425">
                    <a:lnR w="9525" cap="flat" cmpd="sng">
                      <a:solidFill>
                        <a:srgbClr val="9E9E9E"/>
                      </a:solidFill>
                      <a:prstDash val="solid"/>
                      <a:round/>
                      <a:headEnd type="none" w="sm" len="sm"/>
                      <a:tailEnd type="none" w="sm" len="sm"/>
                    </a:lnR>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Health</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Exposure Criteria</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Exposure Indicator</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Unit </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Value</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extLst>
                  <a:ext uri="{0D108BD9-81ED-4DB2-BD59-A6C34878D82A}">
                    <a16:rowId xmlns:a16="http://schemas.microsoft.com/office/drawing/2014/main" val="10004"/>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C8.1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Health risk for inhabitants</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E.C8.1</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Population density</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total number of inhabitants divided by the total area of the urban zone</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n/km2</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6590</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
        <p:nvSpPr>
          <p:cNvPr id="498" name="Google Shape;498;p23"/>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99" name="Google Shape;499;p23"/>
          <p:cNvGrpSpPr/>
          <p:nvPr/>
        </p:nvGrpSpPr>
        <p:grpSpPr>
          <a:xfrm>
            <a:off x="8305799" y="4495700"/>
            <a:ext cx="838201" cy="594981"/>
            <a:chOff x="6739053" y="4087216"/>
            <a:chExt cx="838201" cy="594981"/>
          </a:xfrm>
        </p:grpSpPr>
        <p:sp>
          <p:nvSpPr>
            <p:cNvPr id="500" name="Google Shape;500;p2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01" name="Google Shape;501;p2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02" name="Google Shape;502;p2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03" name="Google Shape;503;p23"/>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23</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24"/>
          <p:cNvSpPr/>
          <p:nvPr/>
        </p:nvSpPr>
        <p:spPr>
          <a:xfrm>
            <a:off x="6153500" y="3933125"/>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24"/>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510" name="Google Shape;510;p24"/>
          <p:cNvSpPr txBox="1"/>
          <p:nvPr/>
        </p:nvSpPr>
        <p:spPr>
          <a:xfrm>
            <a:off x="700500" y="1419675"/>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value of the Exposure Indicators is </a:t>
            </a:r>
            <a:r>
              <a:rPr lang="es" sz="1200" b="1" i="0" u="none" strike="noStrike" cap="none">
                <a:solidFill>
                  <a:srgbClr val="18BAA8"/>
                </a:solidFill>
                <a:latin typeface="Trebuchet MS"/>
                <a:ea typeface="Trebuchet MS"/>
                <a:cs typeface="Trebuchet MS"/>
                <a:sym typeface="Trebuchet MS"/>
              </a:rPr>
              <a:t>normalised</a:t>
            </a:r>
            <a:r>
              <a:rPr lang="es" sz="1200" b="0" i="0" u="none" strike="noStrike" cap="none">
                <a:solidFill>
                  <a:srgbClr val="53656D"/>
                </a:solidFill>
                <a:latin typeface="Trebuchet MS"/>
                <a:ea typeface="Trebuchet MS"/>
                <a:cs typeface="Trebuchet MS"/>
                <a:sym typeface="Trebuchet MS"/>
              </a:rPr>
              <a:t> in the interval 0-1 to calculate the Exposure Value (EV)</a:t>
            </a:r>
            <a:endParaRPr sz="1200" b="0" i="0" u="none" strike="noStrike" cap="none">
              <a:solidFill>
                <a:srgbClr val="53656D"/>
              </a:solidFill>
              <a:latin typeface="Trebuchet MS"/>
              <a:ea typeface="Trebuchet MS"/>
              <a:cs typeface="Trebuchet MS"/>
              <a:sym typeface="Trebuchet MS"/>
            </a:endParaRPr>
          </a:p>
        </p:txBody>
      </p:sp>
      <p:graphicFrame>
        <p:nvGraphicFramePr>
          <p:cNvPr id="511" name="Google Shape;511;p24"/>
          <p:cNvGraphicFramePr/>
          <p:nvPr/>
        </p:nvGraphicFramePr>
        <p:xfrm>
          <a:off x="700500" y="2033488"/>
          <a:ext cx="3000000" cy="3000000"/>
        </p:xfrm>
        <a:graphic>
          <a:graphicData uri="http://schemas.openxmlformats.org/drawingml/2006/table">
            <a:tbl>
              <a:tblPr>
                <a:noFill/>
                <a:tableStyleId>{0D62C5B2-04D9-4C80-B642-02EE3B8A7BA7}</a:tableStyleId>
              </a:tblPr>
              <a:tblGrid>
                <a:gridCol w="652675">
                  <a:extLst>
                    <a:ext uri="{9D8B030D-6E8A-4147-A177-3AD203B41FA5}">
                      <a16:colId xmlns:a16="http://schemas.microsoft.com/office/drawing/2014/main" val="20000"/>
                    </a:ext>
                  </a:extLst>
                </a:gridCol>
                <a:gridCol w="1285175">
                  <a:extLst>
                    <a:ext uri="{9D8B030D-6E8A-4147-A177-3AD203B41FA5}">
                      <a16:colId xmlns:a16="http://schemas.microsoft.com/office/drawing/2014/main" val="20001"/>
                    </a:ext>
                  </a:extLst>
                </a:gridCol>
                <a:gridCol w="1769550">
                  <a:extLst>
                    <a:ext uri="{9D8B030D-6E8A-4147-A177-3AD203B41FA5}">
                      <a16:colId xmlns:a16="http://schemas.microsoft.com/office/drawing/2014/main" val="20002"/>
                    </a:ext>
                  </a:extLst>
                </a:gridCol>
                <a:gridCol w="2258775">
                  <a:extLst>
                    <a:ext uri="{9D8B030D-6E8A-4147-A177-3AD203B41FA5}">
                      <a16:colId xmlns:a16="http://schemas.microsoft.com/office/drawing/2014/main" val="20003"/>
                    </a:ext>
                  </a:extLst>
                </a:gridCol>
                <a:gridCol w="942150">
                  <a:extLst>
                    <a:ext uri="{9D8B030D-6E8A-4147-A177-3AD203B41FA5}">
                      <a16:colId xmlns:a16="http://schemas.microsoft.com/office/drawing/2014/main" val="20004"/>
                    </a:ext>
                  </a:extLst>
                </a:gridCol>
                <a:gridCol w="942150">
                  <a:extLst>
                    <a:ext uri="{9D8B030D-6E8A-4147-A177-3AD203B41FA5}">
                      <a16:colId xmlns:a16="http://schemas.microsoft.com/office/drawing/2014/main" val="20005"/>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Health</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Exposure criterion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Exposure 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Unit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C8.1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Health risk for inhabitants</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Population density</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total number of inhabitants divided by the total area of the urban zone</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n/km2</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6590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bl>
          </a:graphicData>
        </a:graphic>
      </p:graphicFrame>
      <p:graphicFrame>
        <p:nvGraphicFramePr>
          <p:cNvPr id="512" name="Google Shape;512;p24"/>
          <p:cNvGraphicFramePr/>
          <p:nvPr/>
        </p:nvGraphicFramePr>
        <p:xfrm>
          <a:off x="700500" y="3556175"/>
          <a:ext cx="3000000" cy="3000000"/>
        </p:xfrm>
        <a:graphic>
          <a:graphicData uri="http://schemas.openxmlformats.org/drawingml/2006/table">
            <a:tbl>
              <a:tblPr>
                <a:noFill/>
                <a:tableStyleId>{0D62C5B2-04D9-4C80-B642-02EE3B8A7BA7}</a:tableStyleId>
              </a:tblPr>
              <a:tblGrid>
                <a:gridCol w="2231625">
                  <a:extLst>
                    <a:ext uri="{9D8B030D-6E8A-4147-A177-3AD203B41FA5}">
                      <a16:colId xmlns:a16="http://schemas.microsoft.com/office/drawing/2014/main" val="20000"/>
                    </a:ext>
                  </a:extLst>
                </a:gridCol>
                <a:gridCol w="1223775">
                  <a:extLst>
                    <a:ext uri="{9D8B030D-6E8A-4147-A177-3AD203B41FA5}">
                      <a16:colId xmlns:a16="http://schemas.microsoft.com/office/drawing/2014/main" val="20001"/>
                    </a:ext>
                  </a:extLst>
                </a:gridCol>
                <a:gridCol w="1177425">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1 - Critical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Xmax</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10000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0- Optimal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Xmin</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1000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Value of the 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Xi</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6590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Normalised Value</a:t>
                      </a:r>
                      <a:endParaRPr sz="1200" u="none" strike="noStrike" cap="none">
                        <a:solidFill>
                          <a:srgbClr val="53656D"/>
                        </a:solidFill>
                        <a:latin typeface="Trebuchet MS"/>
                        <a:ea typeface="Trebuchet MS"/>
                        <a:cs typeface="Trebuchet MS"/>
                        <a:sym typeface="Trebuchet MS"/>
                      </a:endParaRPr>
                    </a:p>
                  </a:txBody>
                  <a:tcPr marL="91425" marR="91425" marT="91425" marB="91425"/>
                </a:tc>
                <a:tc hMerge="1">
                  <a:txBody>
                    <a:bodyPr/>
                    <a:lstStyle/>
                    <a:p>
                      <a:endParaRPr lang="it-IT"/>
                    </a:p>
                  </a:txBody>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0,6</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513" name="Google Shape;513;p24"/>
          <p:cNvSpPr txBox="1"/>
          <p:nvPr/>
        </p:nvSpPr>
        <p:spPr>
          <a:xfrm>
            <a:off x="700500" y="3181963"/>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Type: Lower is better</a:t>
            </a:r>
            <a:endParaRPr sz="1200" b="0" i="0" u="none" strike="noStrike" cap="none">
              <a:solidFill>
                <a:srgbClr val="53656D"/>
              </a:solidFill>
              <a:latin typeface="Trebuchet MS"/>
              <a:ea typeface="Trebuchet MS"/>
              <a:cs typeface="Trebuchet MS"/>
              <a:sym typeface="Trebuchet MS"/>
            </a:endParaRPr>
          </a:p>
        </p:txBody>
      </p:sp>
      <p:grpSp>
        <p:nvGrpSpPr>
          <p:cNvPr id="514" name="Google Shape;514;p24"/>
          <p:cNvGrpSpPr/>
          <p:nvPr/>
        </p:nvGrpSpPr>
        <p:grpSpPr>
          <a:xfrm>
            <a:off x="6256700" y="3984375"/>
            <a:ext cx="2184300" cy="718850"/>
            <a:chOff x="6077400" y="3760550"/>
            <a:chExt cx="2184300" cy="718850"/>
          </a:xfrm>
        </p:grpSpPr>
        <p:sp>
          <p:nvSpPr>
            <p:cNvPr id="515" name="Google Shape;515;p24"/>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Nv = Xi - Xmin </a:t>
              </a:r>
              <a:endParaRPr sz="1200" b="0" i="0" u="none" strike="noStrike" cap="none">
                <a:solidFill>
                  <a:srgbClr val="53656D"/>
                </a:solidFill>
                <a:latin typeface="Trebuchet MS"/>
                <a:ea typeface="Trebuchet MS"/>
                <a:cs typeface="Trebuchet MS"/>
                <a:sym typeface="Trebuchet MS"/>
              </a:endParaRPr>
            </a:p>
          </p:txBody>
        </p:sp>
        <p:sp>
          <p:nvSpPr>
            <p:cNvPr id="516" name="Google Shape;516;p24"/>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Xmax - Xmin </a:t>
              </a:r>
              <a:endParaRPr sz="1200" b="0" i="0" u="none" strike="noStrike" cap="none">
                <a:solidFill>
                  <a:srgbClr val="53656D"/>
                </a:solidFill>
                <a:latin typeface="Trebuchet MS"/>
                <a:ea typeface="Trebuchet MS"/>
                <a:cs typeface="Trebuchet MS"/>
                <a:sym typeface="Trebuchet MS"/>
              </a:endParaRPr>
            </a:p>
          </p:txBody>
        </p:sp>
        <p:cxnSp>
          <p:nvCxnSpPr>
            <p:cNvPr id="517" name="Google Shape;517;p24"/>
            <p:cNvCxnSpPr/>
            <p:nvPr/>
          </p:nvCxnSpPr>
          <p:spPr>
            <a:xfrm>
              <a:off x="6374325" y="4085500"/>
              <a:ext cx="1116300" cy="0"/>
            </a:xfrm>
            <a:prstGeom prst="straightConnector1">
              <a:avLst/>
            </a:prstGeom>
            <a:noFill/>
            <a:ln w="9525" cap="flat" cmpd="sng">
              <a:solidFill>
                <a:schemeClr val="dk2"/>
              </a:solidFill>
              <a:prstDash val="solid"/>
              <a:round/>
              <a:headEnd type="none" w="sm" len="sm"/>
              <a:tailEnd type="none" w="sm" len="sm"/>
            </a:ln>
          </p:spPr>
        </p:cxnSp>
      </p:grpSp>
      <p:sp>
        <p:nvSpPr>
          <p:cNvPr id="518" name="Google Shape;518;p24"/>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2</a:t>
            </a:r>
            <a:endParaRPr sz="1600" b="1" i="0" u="none" strike="noStrike" cap="none">
              <a:solidFill>
                <a:srgbClr val="18BAA8"/>
              </a:solidFill>
              <a:latin typeface="Trebuchet MS"/>
              <a:ea typeface="Trebuchet MS"/>
              <a:cs typeface="Trebuchet MS"/>
              <a:sym typeface="Trebuchet MS"/>
            </a:endParaRPr>
          </a:p>
        </p:txBody>
      </p:sp>
      <p:sp>
        <p:nvSpPr>
          <p:cNvPr id="519" name="Google Shape;519;p24"/>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20" name="Google Shape;520;p24"/>
          <p:cNvGrpSpPr/>
          <p:nvPr/>
        </p:nvGrpSpPr>
        <p:grpSpPr>
          <a:xfrm>
            <a:off x="8305799" y="4495700"/>
            <a:ext cx="838201" cy="594981"/>
            <a:chOff x="6739053" y="4087216"/>
            <a:chExt cx="838201" cy="594981"/>
          </a:xfrm>
        </p:grpSpPr>
        <p:sp>
          <p:nvSpPr>
            <p:cNvPr id="521" name="Google Shape;521;p24"/>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22" name="Google Shape;522;p24"/>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23" name="Google Shape;523;p24"/>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24" name="Google Shape;524;p24"/>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24</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25"/>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530" name="Google Shape;530;p25"/>
          <p:cNvSpPr txBox="1"/>
          <p:nvPr/>
        </p:nvSpPr>
        <p:spPr>
          <a:xfrm>
            <a:off x="605866" y="1432683"/>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Table with the Exposure Values calculated for all Risk Categories</a:t>
            </a:r>
            <a:endParaRPr sz="1200" b="0" i="0" u="none" strike="noStrike" cap="none">
              <a:solidFill>
                <a:srgbClr val="53656D"/>
              </a:solidFill>
              <a:latin typeface="Trebuchet MS"/>
              <a:ea typeface="Trebuchet MS"/>
              <a:cs typeface="Trebuchet MS"/>
              <a:sym typeface="Trebuchet MS"/>
            </a:endParaRPr>
          </a:p>
        </p:txBody>
      </p:sp>
      <p:graphicFrame>
        <p:nvGraphicFramePr>
          <p:cNvPr id="531" name="Google Shape;531;p25"/>
          <p:cNvGraphicFramePr/>
          <p:nvPr/>
        </p:nvGraphicFramePr>
        <p:xfrm>
          <a:off x="1239700" y="1826463"/>
          <a:ext cx="3000000" cy="3000000"/>
        </p:xfrm>
        <a:graphic>
          <a:graphicData uri="http://schemas.openxmlformats.org/drawingml/2006/table">
            <a:tbl>
              <a:tblPr>
                <a:noFill/>
                <a:tableStyleId>{0D62C5B2-04D9-4C80-B642-02EE3B8A7BA7}</a:tableStyleId>
              </a:tblPr>
              <a:tblGrid>
                <a:gridCol w="652675">
                  <a:extLst>
                    <a:ext uri="{9D8B030D-6E8A-4147-A177-3AD203B41FA5}">
                      <a16:colId xmlns:a16="http://schemas.microsoft.com/office/drawing/2014/main" val="20000"/>
                    </a:ext>
                  </a:extLst>
                </a:gridCol>
                <a:gridCol w="3778975">
                  <a:extLst>
                    <a:ext uri="{9D8B030D-6E8A-4147-A177-3AD203B41FA5}">
                      <a16:colId xmlns:a16="http://schemas.microsoft.com/office/drawing/2014/main" val="20001"/>
                    </a:ext>
                  </a:extLst>
                </a:gridCol>
                <a:gridCol w="2339150">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A</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6FA8DC"/>
                    </a:solidFill>
                  </a:tcPr>
                </a:tc>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Heavy precipitation</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6FA8DC"/>
                    </a:solidFill>
                  </a:tcPr>
                </a:tc>
                <a:tc hMerge="1">
                  <a:txBody>
                    <a:bodyPr/>
                    <a:lstStyle/>
                    <a:p>
                      <a:endParaRPr lang="it-IT"/>
                    </a:p>
                  </a:txBody>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A2</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s" sz="1200" b="1" u="none" strike="noStrike" cap="none">
                          <a:solidFill>
                            <a:schemeClr val="lt1"/>
                          </a:solidFill>
                          <a:latin typeface="Trebuchet MS"/>
                          <a:ea typeface="Trebuchet MS"/>
                          <a:cs typeface="Trebuchet MS"/>
                          <a:sym typeface="Trebuchet MS"/>
                        </a:rPr>
                        <a:t>Transports</a:t>
                      </a:r>
                      <a:endParaRPr sz="1400" b="1" u="none" strike="noStrike" cap="none">
                        <a:solidFill>
                          <a:schemeClr val="lt1"/>
                        </a:solidFill>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s" sz="1200" b="1" u="none" strike="noStrike" cap="none">
                          <a:solidFill>
                            <a:schemeClr val="lt1"/>
                          </a:solidFill>
                          <a:latin typeface="Trebuchet MS"/>
                          <a:ea typeface="Trebuchet MS"/>
                          <a:cs typeface="Trebuchet MS"/>
                          <a:sym typeface="Trebuchet MS"/>
                        </a:rPr>
                        <a:t>EV</a:t>
                      </a:r>
                      <a:endParaRPr sz="1400" b="1" u="none" strike="noStrike" cap="none">
                        <a:solidFill>
                          <a:schemeClr val="lt1"/>
                        </a:solidFill>
                      </a:endParaRPr>
                    </a:p>
                  </a:txBody>
                  <a:tcPr marL="91425" marR="91425" marT="91425" marB="91425">
                    <a:solidFill>
                      <a:srgbClr val="90ABB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A2.1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 Damage risk for public transit infrastructure</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0,8</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A2.3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 Damage risk for bicycle and pedestrian paths</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0,6</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A2.4</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 Damage risk for road network</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A3</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Energy</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EV</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5"/>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A3.1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Damage Risk for Power Lines</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0,8</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532" name="Google Shape;532;p25"/>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2</a:t>
            </a:r>
            <a:endParaRPr sz="1600" b="1" i="0" u="none" strike="noStrike" cap="none">
              <a:solidFill>
                <a:srgbClr val="18BAA8"/>
              </a:solidFill>
              <a:latin typeface="Trebuchet MS"/>
              <a:ea typeface="Trebuchet MS"/>
              <a:cs typeface="Trebuchet MS"/>
              <a:sym typeface="Trebuchet MS"/>
            </a:endParaRPr>
          </a:p>
        </p:txBody>
      </p:sp>
      <p:sp>
        <p:nvSpPr>
          <p:cNvPr id="533" name="Google Shape;533;p25"/>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34" name="Google Shape;534;p25"/>
          <p:cNvGrpSpPr/>
          <p:nvPr/>
        </p:nvGrpSpPr>
        <p:grpSpPr>
          <a:xfrm>
            <a:off x="8305799" y="4495700"/>
            <a:ext cx="838201" cy="594981"/>
            <a:chOff x="6739053" y="4087216"/>
            <a:chExt cx="838201" cy="594981"/>
          </a:xfrm>
        </p:grpSpPr>
        <p:sp>
          <p:nvSpPr>
            <p:cNvPr id="535" name="Google Shape;535;p2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36" name="Google Shape;536;p2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37" name="Google Shape;537;p2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38" name="Google Shape;538;p25"/>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25</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26"/>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544" name="Google Shape;544;p26"/>
          <p:cNvSpPr txBox="1"/>
          <p:nvPr/>
        </p:nvSpPr>
        <p:spPr>
          <a:xfrm>
            <a:off x="613300" y="1477287"/>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Table with the Exposure Values calculated for all Risk Categories</a:t>
            </a:r>
            <a:endParaRPr sz="1200" b="0" i="0" u="none" strike="noStrike" cap="none">
              <a:solidFill>
                <a:srgbClr val="53656D"/>
              </a:solidFill>
              <a:latin typeface="Trebuchet MS"/>
              <a:ea typeface="Trebuchet MS"/>
              <a:cs typeface="Trebuchet MS"/>
              <a:sym typeface="Trebuchet MS"/>
            </a:endParaRPr>
          </a:p>
        </p:txBody>
      </p:sp>
      <p:graphicFrame>
        <p:nvGraphicFramePr>
          <p:cNvPr id="545" name="Google Shape;545;p26"/>
          <p:cNvGraphicFramePr/>
          <p:nvPr/>
        </p:nvGraphicFramePr>
        <p:xfrm>
          <a:off x="1239700" y="1826463"/>
          <a:ext cx="3000000" cy="3000000"/>
        </p:xfrm>
        <a:graphic>
          <a:graphicData uri="http://schemas.openxmlformats.org/drawingml/2006/table">
            <a:tbl>
              <a:tblPr>
                <a:noFill/>
                <a:tableStyleId>{0D62C5B2-04D9-4C80-B642-02EE3B8A7BA7}</a:tableStyleId>
              </a:tblPr>
              <a:tblGrid>
                <a:gridCol w="652675">
                  <a:extLst>
                    <a:ext uri="{9D8B030D-6E8A-4147-A177-3AD203B41FA5}">
                      <a16:colId xmlns:a16="http://schemas.microsoft.com/office/drawing/2014/main" val="20000"/>
                    </a:ext>
                  </a:extLst>
                </a:gridCol>
                <a:gridCol w="3778975">
                  <a:extLst>
                    <a:ext uri="{9D8B030D-6E8A-4147-A177-3AD203B41FA5}">
                      <a16:colId xmlns:a16="http://schemas.microsoft.com/office/drawing/2014/main" val="20001"/>
                    </a:ext>
                  </a:extLst>
                </a:gridCol>
                <a:gridCol w="2339150">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C</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F6B26B"/>
                    </a:solidFill>
                  </a:tcPr>
                </a:tc>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Extreme temperatures</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F6B26B"/>
                    </a:solidFill>
                  </a:tcPr>
                </a:tc>
                <a:tc hMerge="1">
                  <a:txBody>
                    <a:bodyPr/>
                    <a:lstStyle/>
                    <a:p>
                      <a:endParaRPr lang="it-IT"/>
                    </a:p>
                  </a:txBody>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C3</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Energy</a:t>
                      </a:r>
                      <a:endParaRPr sz="1400" u="none" strike="noStrike" cap="none">
                        <a:solidFill>
                          <a:schemeClr val="lt1"/>
                        </a:solidFill>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EV</a:t>
                      </a:r>
                      <a:endParaRPr sz="1400" u="none" strike="noStrike" cap="none">
                        <a:solidFill>
                          <a:schemeClr val="lt1"/>
                        </a:solidFill>
                      </a:endParaRPr>
                    </a:p>
                  </a:txBody>
                  <a:tcPr marL="91425" marR="91425" marT="91425" marB="91425">
                    <a:solidFill>
                      <a:srgbClr val="90ABB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C3.1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Damage risk for Electrical Grid Infrastructure</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0,9</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C3.2</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Damage risk for Renewable Energy Installations</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 Health</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s" sz="1200" u="none" strike="noStrike" cap="none">
                          <a:solidFill>
                            <a:schemeClr val="lt1"/>
                          </a:solidFill>
                          <a:latin typeface="Trebuchet MS"/>
                          <a:ea typeface="Trebuchet MS"/>
                          <a:cs typeface="Trebuchet MS"/>
                          <a:sym typeface="Trebuchet MS"/>
                        </a:rPr>
                        <a:t>EV</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4"/>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C8.1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Health risk for inhabitants</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0,6</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bl>
          </a:graphicData>
        </a:graphic>
      </p:graphicFrame>
      <p:sp>
        <p:nvSpPr>
          <p:cNvPr id="546" name="Google Shape;546;p26"/>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2</a:t>
            </a:r>
            <a:endParaRPr sz="1600" b="1" i="0" u="none" strike="noStrike" cap="none">
              <a:solidFill>
                <a:srgbClr val="18BAA8"/>
              </a:solidFill>
              <a:latin typeface="Trebuchet MS"/>
              <a:ea typeface="Trebuchet MS"/>
              <a:cs typeface="Trebuchet MS"/>
              <a:sym typeface="Trebuchet MS"/>
            </a:endParaRPr>
          </a:p>
        </p:txBody>
      </p:sp>
      <p:sp>
        <p:nvSpPr>
          <p:cNvPr id="547" name="Google Shape;547;p26"/>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48" name="Google Shape;548;p26"/>
          <p:cNvGrpSpPr/>
          <p:nvPr/>
        </p:nvGrpSpPr>
        <p:grpSpPr>
          <a:xfrm>
            <a:off x="8305799" y="4495700"/>
            <a:ext cx="838201" cy="594981"/>
            <a:chOff x="6739053" y="4087216"/>
            <a:chExt cx="838201" cy="594981"/>
          </a:xfrm>
        </p:grpSpPr>
        <p:sp>
          <p:nvSpPr>
            <p:cNvPr id="549" name="Google Shape;549;p26"/>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50" name="Google Shape;550;p26"/>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51" name="Google Shape;551;p26"/>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52" name="Google Shape;552;p26"/>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26</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27"/>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558" name="Google Shape;558;p27"/>
          <p:cNvSpPr txBox="1"/>
          <p:nvPr/>
        </p:nvSpPr>
        <p:spPr>
          <a:xfrm>
            <a:off x="613300" y="1201225"/>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value of the Vulnerability Indicators of Risk Categories is calculated (example for the Risk Category C8.1)</a:t>
            </a:r>
            <a:endParaRPr sz="1200" b="0" i="0" u="none" strike="noStrike" cap="none">
              <a:solidFill>
                <a:srgbClr val="53656D"/>
              </a:solidFill>
              <a:latin typeface="Trebuchet MS"/>
              <a:ea typeface="Trebuchet MS"/>
              <a:cs typeface="Trebuchet MS"/>
              <a:sym typeface="Trebuchet MS"/>
            </a:endParaRPr>
          </a:p>
        </p:txBody>
      </p:sp>
      <p:sp>
        <p:nvSpPr>
          <p:cNvPr id="559" name="Google Shape;559;p27"/>
          <p:cNvSpPr txBox="1"/>
          <p:nvPr/>
        </p:nvSpPr>
        <p:spPr>
          <a:xfrm>
            <a:off x="613300" y="770125"/>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3/4/5 Vulnerability Values calculation for Risk Categories</a:t>
            </a:r>
            <a:endParaRPr sz="1600" b="1" i="0" u="none" strike="noStrike" cap="none">
              <a:solidFill>
                <a:srgbClr val="18BAA8"/>
              </a:solidFill>
              <a:latin typeface="Trebuchet MS"/>
              <a:ea typeface="Trebuchet MS"/>
              <a:cs typeface="Trebuchet MS"/>
              <a:sym typeface="Trebuchet MS"/>
            </a:endParaRPr>
          </a:p>
        </p:txBody>
      </p:sp>
      <p:graphicFrame>
        <p:nvGraphicFramePr>
          <p:cNvPr id="560" name="Google Shape;560;p27"/>
          <p:cNvGraphicFramePr/>
          <p:nvPr/>
        </p:nvGraphicFramePr>
        <p:xfrm>
          <a:off x="235300" y="1655100"/>
          <a:ext cx="3000000" cy="3000000"/>
        </p:xfrm>
        <a:graphic>
          <a:graphicData uri="http://schemas.openxmlformats.org/drawingml/2006/table">
            <a:tbl>
              <a:tblPr>
                <a:noFill/>
                <a:tableStyleId>{0D62C5B2-04D9-4C80-B642-02EE3B8A7BA7}</a:tableStyleId>
              </a:tblPr>
              <a:tblGrid>
                <a:gridCol w="1000525">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867425">
                  <a:extLst>
                    <a:ext uri="{9D8B030D-6E8A-4147-A177-3AD203B41FA5}">
                      <a16:colId xmlns:a16="http://schemas.microsoft.com/office/drawing/2014/main" val="20002"/>
                    </a:ext>
                  </a:extLst>
                </a:gridCol>
                <a:gridCol w="2546950">
                  <a:extLst>
                    <a:ext uri="{9D8B030D-6E8A-4147-A177-3AD203B41FA5}">
                      <a16:colId xmlns:a16="http://schemas.microsoft.com/office/drawing/2014/main" val="20003"/>
                    </a:ext>
                  </a:extLst>
                </a:gridCol>
                <a:gridCol w="2647800">
                  <a:extLst>
                    <a:ext uri="{9D8B030D-6E8A-4147-A177-3AD203B41FA5}">
                      <a16:colId xmlns:a16="http://schemas.microsoft.com/office/drawing/2014/main" val="20004"/>
                    </a:ext>
                  </a:extLst>
                </a:gridCol>
                <a:gridCol w="563500">
                  <a:extLst>
                    <a:ext uri="{9D8B030D-6E8A-4147-A177-3AD203B41FA5}">
                      <a16:colId xmlns:a16="http://schemas.microsoft.com/office/drawing/2014/main" val="20005"/>
                    </a:ext>
                  </a:extLst>
                </a:gridCol>
                <a:gridCol w="754025">
                  <a:extLst>
                    <a:ext uri="{9D8B030D-6E8A-4147-A177-3AD203B41FA5}">
                      <a16:colId xmlns:a16="http://schemas.microsoft.com/office/drawing/2014/main" val="20006"/>
                    </a:ext>
                  </a:extLst>
                </a:gridCol>
              </a:tblGrid>
              <a:tr h="381000">
                <a:tc rowSpan="7" gridSpan="2">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C8.1 Health risk for inhabitants</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rowSpan="7"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Criterion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Unit </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paved surfaces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mean SRI</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16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roofs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mean SRI</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37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Urban Area Reflectivity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mean albedo</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Shading of paved surfaces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Share of shaded paved areas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20</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Visibility of the Sky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mean Sky View Factor</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0,74</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Availability of green areas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Share of green areas of total urban zone area</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19</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561" name="Google Shape;561;p27"/>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62" name="Google Shape;562;p27"/>
          <p:cNvGrpSpPr/>
          <p:nvPr/>
        </p:nvGrpSpPr>
        <p:grpSpPr>
          <a:xfrm>
            <a:off x="8305799" y="4495700"/>
            <a:ext cx="838201" cy="594981"/>
            <a:chOff x="6739053" y="4087216"/>
            <a:chExt cx="838201" cy="594981"/>
          </a:xfrm>
        </p:grpSpPr>
        <p:sp>
          <p:nvSpPr>
            <p:cNvPr id="563" name="Google Shape;563;p27"/>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64" name="Google Shape;564;p27"/>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65" name="Google Shape;565;p27"/>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66" name="Google Shape;566;p27"/>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27</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28"/>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572" name="Google Shape;572;p28"/>
          <p:cNvSpPr txBox="1"/>
          <p:nvPr/>
        </p:nvSpPr>
        <p:spPr>
          <a:xfrm>
            <a:off x="613300" y="1297867"/>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value of the Vulnerability Indicators of Risk Categories is normalised in the interval 0-1 (Example for criterion C8.1.1)</a:t>
            </a:r>
            <a:endParaRPr sz="1200" b="0" i="0" u="none" strike="noStrike" cap="none">
              <a:solidFill>
                <a:srgbClr val="53656D"/>
              </a:solidFill>
              <a:latin typeface="Trebuchet MS"/>
              <a:ea typeface="Trebuchet MS"/>
              <a:cs typeface="Trebuchet MS"/>
              <a:sym typeface="Trebuchet MS"/>
            </a:endParaRPr>
          </a:p>
        </p:txBody>
      </p:sp>
      <p:sp>
        <p:nvSpPr>
          <p:cNvPr id="573" name="Google Shape;573;p28"/>
          <p:cNvSpPr txBox="1"/>
          <p:nvPr/>
        </p:nvSpPr>
        <p:spPr>
          <a:xfrm>
            <a:off x="613300" y="770125"/>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3/4/5 Vulnerability Values calculation for Risk Categories</a:t>
            </a:r>
            <a:endParaRPr sz="1600" b="1" i="0" u="none" strike="noStrike" cap="none">
              <a:solidFill>
                <a:srgbClr val="18BAA8"/>
              </a:solidFill>
              <a:latin typeface="Trebuchet MS"/>
              <a:ea typeface="Trebuchet MS"/>
              <a:cs typeface="Trebuchet MS"/>
              <a:sym typeface="Trebuchet MS"/>
            </a:endParaRPr>
          </a:p>
        </p:txBody>
      </p:sp>
      <p:graphicFrame>
        <p:nvGraphicFramePr>
          <p:cNvPr id="574" name="Google Shape;574;p28"/>
          <p:cNvGraphicFramePr/>
          <p:nvPr/>
        </p:nvGraphicFramePr>
        <p:xfrm>
          <a:off x="613300" y="1946475"/>
          <a:ext cx="3000000" cy="3000000"/>
        </p:xfrm>
        <a:graphic>
          <a:graphicData uri="http://schemas.openxmlformats.org/drawingml/2006/table">
            <a:tbl>
              <a:tblPr>
                <a:noFill/>
                <a:tableStyleId>{0D62C5B2-04D9-4C80-B642-02EE3B8A7BA7}</a:tableStyleId>
              </a:tblPr>
              <a:tblGrid>
                <a:gridCol w="2546950">
                  <a:extLst>
                    <a:ext uri="{9D8B030D-6E8A-4147-A177-3AD203B41FA5}">
                      <a16:colId xmlns:a16="http://schemas.microsoft.com/office/drawing/2014/main" val="20000"/>
                    </a:ext>
                  </a:extLst>
                </a:gridCol>
                <a:gridCol w="1078975">
                  <a:extLst>
                    <a:ext uri="{9D8B030D-6E8A-4147-A177-3AD203B41FA5}">
                      <a16:colId xmlns:a16="http://schemas.microsoft.com/office/drawing/2014/main" val="20001"/>
                    </a:ext>
                  </a:extLst>
                </a:gridCol>
                <a:gridCol w="563500">
                  <a:extLst>
                    <a:ext uri="{9D8B030D-6E8A-4147-A177-3AD203B41FA5}">
                      <a16:colId xmlns:a16="http://schemas.microsoft.com/office/drawing/2014/main" val="20002"/>
                    </a:ext>
                  </a:extLst>
                </a:gridCol>
                <a:gridCol w="675575">
                  <a:extLst>
                    <a:ext uri="{9D8B030D-6E8A-4147-A177-3AD203B41FA5}">
                      <a16:colId xmlns:a16="http://schemas.microsoft.com/office/drawing/2014/main" val="20003"/>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Criterion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Unit </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paved surfaces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mean SRI</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16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bl>
          </a:graphicData>
        </a:graphic>
      </p:graphicFrame>
      <p:sp>
        <p:nvSpPr>
          <p:cNvPr id="575" name="Google Shape;575;p28"/>
          <p:cNvSpPr/>
          <p:nvPr/>
        </p:nvSpPr>
        <p:spPr>
          <a:xfrm>
            <a:off x="6355200" y="370930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576" name="Google Shape;576;p28"/>
          <p:cNvGraphicFramePr/>
          <p:nvPr/>
        </p:nvGraphicFramePr>
        <p:xfrm>
          <a:off x="876300" y="3403775"/>
          <a:ext cx="3000000" cy="3000000"/>
        </p:xfrm>
        <a:graphic>
          <a:graphicData uri="http://schemas.openxmlformats.org/drawingml/2006/table">
            <a:tbl>
              <a:tblPr>
                <a:noFill/>
                <a:tableStyleId>{0D62C5B2-04D9-4C80-B642-02EE3B8A7BA7}</a:tableStyleId>
              </a:tblPr>
              <a:tblGrid>
                <a:gridCol w="2231625">
                  <a:extLst>
                    <a:ext uri="{9D8B030D-6E8A-4147-A177-3AD203B41FA5}">
                      <a16:colId xmlns:a16="http://schemas.microsoft.com/office/drawing/2014/main" val="20000"/>
                    </a:ext>
                  </a:extLst>
                </a:gridCol>
                <a:gridCol w="1223775">
                  <a:extLst>
                    <a:ext uri="{9D8B030D-6E8A-4147-A177-3AD203B41FA5}">
                      <a16:colId xmlns:a16="http://schemas.microsoft.com/office/drawing/2014/main" val="20001"/>
                    </a:ext>
                  </a:extLst>
                </a:gridCol>
                <a:gridCol w="1177425">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1 - Critical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Xmax</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58</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0- Optimal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Xmin</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Value of the indicator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Xi</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16</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Normalised Value</a:t>
                      </a:r>
                      <a:endParaRPr sz="1200" u="none" strike="noStrike" cap="none">
                        <a:solidFill>
                          <a:srgbClr val="53656D"/>
                        </a:solidFill>
                        <a:latin typeface="Trebuchet MS"/>
                        <a:ea typeface="Trebuchet MS"/>
                        <a:cs typeface="Trebuchet MS"/>
                        <a:sym typeface="Trebuchet MS"/>
                      </a:endParaRPr>
                    </a:p>
                  </a:txBody>
                  <a:tcPr marL="91425" marR="91425" marT="91425" marB="91425"/>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577" name="Google Shape;577;p28"/>
          <p:cNvSpPr txBox="1"/>
          <p:nvPr/>
        </p:nvSpPr>
        <p:spPr>
          <a:xfrm>
            <a:off x="624300" y="3029563"/>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Type: Higher is better</a:t>
            </a:r>
            <a:endParaRPr sz="1200" b="0" i="0" u="none" strike="noStrike" cap="none">
              <a:solidFill>
                <a:srgbClr val="53656D"/>
              </a:solidFill>
              <a:latin typeface="Trebuchet MS"/>
              <a:ea typeface="Trebuchet MS"/>
              <a:cs typeface="Trebuchet MS"/>
              <a:sym typeface="Trebuchet MS"/>
            </a:endParaRPr>
          </a:p>
        </p:txBody>
      </p:sp>
      <p:grpSp>
        <p:nvGrpSpPr>
          <p:cNvPr id="578" name="Google Shape;578;p28"/>
          <p:cNvGrpSpPr/>
          <p:nvPr/>
        </p:nvGrpSpPr>
        <p:grpSpPr>
          <a:xfrm>
            <a:off x="6458400" y="3760550"/>
            <a:ext cx="2184300" cy="718850"/>
            <a:chOff x="6077400" y="3760550"/>
            <a:chExt cx="2184300" cy="718850"/>
          </a:xfrm>
        </p:grpSpPr>
        <p:sp>
          <p:nvSpPr>
            <p:cNvPr id="579" name="Google Shape;579;p28"/>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Nv = Xi - Xmin </a:t>
              </a:r>
              <a:endParaRPr sz="1200" b="0" i="0" u="none" strike="noStrike" cap="none">
                <a:solidFill>
                  <a:srgbClr val="53656D"/>
                </a:solidFill>
                <a:latin typeface="Trebuchet MS"/>
                <a:ea typeface="Trebuchet MS"/>
                <a:cs typeface="Trebuchet MS"/>
                <a:sym typeface="Trebuchet MS"/>
              </a:endParaRPr>
            </a:p>
          </p:txBody>
        </p:sp>
        <p:sp>
          <p:nvSpPr>
            <p:cNvPr id="580" name="Google Shape;580;p28"/>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Xmax - Xmin </a:t>
              </a:r>
              <a:endParaRPr sz="1200" b="0" i="0" u="none" strike="noStrike" cap="none">
                <a:solidFill>
                  <a:srgbClr val="53656D"/>
                </a:solidFill>
                <a:latin typeface="Trebuchet MS"/>
                <a:ea typeface="Trebuchet MS"/>
                <a:cs typeface="Trebuchet MS"/>
                <a:sym typeface="Trebuchet MS"/>
              </a:endParaRPr>
            </a:p>
          </p:txBody>
        </p:sp>
        <p:cxnSp>
          <p:nvCxnSpPr>
            <p:cNvPr id="581" name="Google Shape;581;p28"/>
            <p:cNvCxnSpPr/>
            <p:nvPr/>
          </p:nvCxnSpPr>
          <p:spPr>
            <a:xfrm>
              <a:off x="6374325" y="4085500"/>
              <a:ext cx="1116300" cy="0"/>
            </a:xfrm>
            <a:prstGeom prst="straightConnector1">
              <a:avLst/>
            </a:prstGeom>
            <a:noFill/>
            <a:ln w="9525" cap="flat" cmpd="sng">
              <a:solidFill>
                <a:schemeClr val="dk2"/>
              </a:solidFill>
              <a:prstDash val="solid"/>
              <a:round/>
              <a:headEnd type="none" w="sm" len="sm"/>
              <a:tailEnd type="none" w="sm" len="sm"/>
            </a:ln>
          </p:spPr>
        </p:cxnSp>
      </p:grpSp>
      <p:sp>
        <p:nvSpPr>
          <p:cNvPr id="582" name="Google Shape;582;p28"/>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83" name="Google Shape;583;p28"/>
          <p:cNvGrpSpPr/>
          <p:nvPr/>
        </p:nvGrpSpPr>
        <p:grpSpPr>
          <a:xfrm>
            <a:off x="8305799" y="4495700"/>
            <a:ext cx="838201" cy="594981"/>
            <a:chOff x="6739053" y="4087216"/>
            <a:chExt cx="838201" cy="594981"/>
          </a:xfrm>
        </p:grpSpPr>
        <p:sp>
          <p:nvSpPr>
            <p:cNvPr id="584" name="Google Shape;584;p28"/>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85" name="Google Shape;585;p28"/>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86" name="Google Shape;586;p28"/>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87" name="Google Shape;587;p28"/>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28</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9"/>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593" name="Google Shape;593;p29"/>
          <p:cNvSpPr txBox="1"/>
          <p:nvPr/>
        </p:nvSpPr>
        <p:spPr>
          <a:xfrm>
            <a:off x="613300" y="1357339"/>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To calculate the Vulnerability Value (VV) for Risk Categories a weight shall be assigned to Vulnerability Indicators (Example for Risk Category C8)</a:t>
            </a:r>
            <a:endParaRPr sz="1200" b="0" i="0" u="none" strike="noStrike" cap="none">
              <a:solidFill>
                <a:srgbClr val="53656D"/>
              </a:solidFill>
              <a:latin typeface="Trebuchet MS"/>
              <a:ea typeface="Trebuchet MS"/>
              <a:cs typeface="Trebuchet MS"/>
              <a:sym typeface="Trebuchet MS"/>
            </a:endParaRPr>
          </a:p>
        </p:txBody>
      </p:sp>
      <p:sp>
        <p:nvSpPr>
          <p:cNvPr id="594" name="Google Shape;594;p29"/>
          <p:cNvSpPr txBox="1"/>
          <p:nvPr/>
        </p:nvSpPr>
        <p:spPr>
          <a:xfrm>
            <a:off x="613300" y="770125"/>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3/4/5 Vulnerability Values calculation for Risk Categories</a:t>
            </a:r>
            <a:endParaRPr sz="1600" b="1" i="0" u="none" strike="noStrike" cap="none">
              <a:solidFill>
                <a:srgbClr val="18BAA8"/>
              </a:solidFill>
              <a:latin typeface="Trebuchet MS"/>
              <a:ea typeface="Trebuchet MS"/>
              <a:cs typeface="Trebuchet MS"/>
              <a:sym typeface="Trebuchet MS"/>
            </a:endParaRPr>
          </a:p>
        </p:txBody>
      </p:sp>
      <p:graphicFrame>
        <p:nvGraphicFramePr>
          <p:cNvPr id="595" name="Google Shape;595;p29"/>
          <p:cNvGraphicFramePr/>
          <p:nvPr/>
        </p:nvGraphicFramePr>
        <p:xfrm>
          <a:off x="322550" y="2087625"/>
          <a:ext cx="3000000" cy="3000000"/>
        </p:xfrm>
        <a:graphic>
          <a:graphicData uri="http://schemas.openxmlformats.org/drawingml/2006/table">
            <a:tbl>
              <a:tblPr>
                <a:noFill/>
                <a:tableStyleId>{0D62C5B2-04D9-4C80-B642-02EE3B8A7BA7}</a:tableStyleId>
              </a:tblPr>
              <a:tblGrid>
                <a:gridCol w="1000525">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867425">
                  <a:extLst>
                    <a:ext uri="{9D8B030D-6E8A-4147-A177-3AD203B41FA5}">
                      <a16:colId xmlns:a16="http://schemas.microsoft.com/office/drawing/2014/main" val="20002"/>
                    </a:ext>
                  </a:extLst>
                </a:gridCol>
                <a:gridCol w="3768400">
                  <a:extLst>
                    <a:ext uri="{9D8B030D-6E8A-4147-A177-3AD203B41FA5}">
                      <a16:colId xmlns:a16="http://schemas.microsoft.com/office/drawing/2014/main" val="20003"/>
                    </a:ext>
                  </a:extLst>
                </a:gridCol>
                <a:gridCol w="2479700">
                  <a:extLst>
                    <a:ext uri="{9D8B030D-6E8A-4147-A177-3AD203B41FA5}">
                      <a16:colId xmlns:a16="http://schemas.microsoft.com/office/drawing/2014/main" val="20004"/>
                    </a:ext>
                  </a:extLst>
                </a:gridCol>
              </a:tblGrid>
              <a:tr h="381000">
                <a:tc rowSpan="7" gridSpan="2">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C8.1 Health risk for inhabitants</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rowSpan="7"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Criterion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Normalised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paved surfaces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roofs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Urban Area Reflectivity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Shading of paved surfaces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Visibility of the Sky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Availability of green areas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0,74</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596" name="Google Shape;596;p29"/>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97" name="Google Shape;597;p29"/>
          <p:cNvGrpSpPr/>
          <p:nvPr/>
        </p:nvGrpSpPr>
        <p:grpSpPr>
          <a:xfrm>
            <a:off x="8305799" y="4495700"/>
            <a:ext cx="838201" cy="594981"/>
            <a:chOff x="6739053" y="4087216"/>
            <a:chExt cx="838201" cy="594981"/>
          </a:xfrm>
        </p:grpSpPr>
        <p:sp>
          <p:nvSpPr>
            <p:cNvPr id="598" name="Google Shape;598;p29"/>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99" name="Google Shape;599;p29"/>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00" name="Google Shape;600;p29"/>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01" name="Google Shape;601;p29"/>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29</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30"/>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607" name="Google Shape;607;p30"/>
          <p:cNvSpPr txBox="1"/>
          <p:nvPr/>
        </p:nvSpPr>
        <p:spPr>
          <a:xfrm>
            <a:off x="613300" y="1377775"/>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value of the Vulnerability Indicators of Risk Categories is calculated (example for the Risk Category C8.1)</a:t>
            </a:r>
            <a:endParaRPr sz="1200" b="0" i="0" u="none" strike="noStrike" cap="none">
              <a:solidFill>
                <a:srgbClr val="53656D"/>
              </a:solidFill>
              <a:latin typeface="Trebuchet MS"/>
              <a:ea typeface="Trebuchet MS"/>
              <a:cs typeface="Trebuchet MS"/>
              <a:sym typeface="Trebuchet MS"/>
            </a:endParaRPr>
          </a:p>
        </p:txBody>
      </p:sp>
      <p:sp>
        <p:nvSpPr>
          <p:cNvPr id="608" name="Google Shape;608;p30"/>
          <p:cNvSpPr txBox="1"/>
          <p:nvPr/>
        </p:nvSpPr>
        <p:spPr>
          <a:xfrm>
            <a:off x="613300" y="770125"/>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3/4/5 Vulnerability Values calculation for Risk Categories</a:t>
            </a:r>
            <a:endParaRPr sz="1600" b="1" i="0" u="none" strike="noStrike" cap="none">
              <a:solidFill>
                <a:srgbClr val="18BAA8"/>
              </a:solidFill>
              <a:latin typeface="Trebuchet MS"/>
              <a:ea typeface="Trebuchet MS"/>
              <a:cs typeface="Trebuchet MS"/>
              <a:sym typeface="Trebuchet MS"/>
            </a:endParaRPr>
          </a:p>
        </p:txBody>
      </p:sp>
      <p:graphicFrame>
        <p:nvGraphicFramePr>
          <p:cNvPr id="609" name="Google Shape;609;p30"/>
          <p:cNvGraphicFramePr/>
          <p:nvPr/>
        </p:nvGraphicFramePr>
        <p:xfrm>
          <a:off x="322538" y="2037325"/>
          <a:ext cx="3000000" cy="3000000"/>
        </p:xfrm>
        <a:graphic>
          <a:graphicData uri="http://schemas.openxmlformats.org/drawingml/2006/table">
            <a:tbl>
              <a:tblPr>
                <a:noFill/>
                <a:tableStyleId>{0D62C5B2-04D9-4C80-B642-02EE3B8A7BA7}</a:tableStyleId>
              </a:tblPr>
              <a:tblGrid>
                <a:gridCol w="774550">
                  <a:extLst>
                    <a:ext uri="{9D8B030D-6E8A-4147-A177-3AD203B41FA5}">
                      <a16:colId xmlns:a16="http://schemas.microsoft.com/office/drawing/2014/main" val="20000"/>
                    </a:ext>
                  </a:extLst>
                </a:gridCol>
                <a:gridCol w="296375">
                  <a:extLst>
                    <a:ext uri="{9D8B030D-6E8A-4147-A177-3AD203B41FA5}">
                      <a16:colId xmlns:a16="http://schemas.microsoft.com/office/drawing/2014/main" val="20001"/>
                    </a:ext>
                  </a:extLst>
                </a:gridCol>
                <a:gridCol w="962850">
                  <a:extLst>
                    <a:ext uri="{9D8B030D-6E8A-4147-A177-3AD203B41FA5}">
                      <a16:colId xmlns:a16="http://schemas.microsoft.com/office/drawing/2014/main" val="20002"/>
                    </a:ext>
                  </a:extLst>
                </a:gridCol>
                <a:gridCol w="3690450">
                  <a:extLst>
                    <a:ext uri="{9D8B030D-6E8A-4147-A177-3AD203B41FA5}">
                      <a16:colId xmlns:a16="http://schemas.microsoft.com/office/drawing/2014/main" val="20003"/>
                    </a:ext>
                  </a:extLst>
                </a:gridCol>
                <a:gridCol w="1561025">
                  <a:extLst>
                    <a:ext uri="{9D8B030D-6E8A-4147-A177-3AD203B41FA5}">
                      <a16:colId xmlns:a16="http://schemas.microsoft.com/office/drawing/2014/main" val="20004"/>
                    </a:ext>
                  </a:extLst>
                </a:gridCol>
                <a:gridCol w="1213675">
                  <a:extLst>
                    <a:ext uri="{9D8B030D-6E8A-4147-A177-3AD203B41FA5}">
                      <a16:colId xmlns:a16="http://schemas.microsoft.com/office/drawing/2014/main" val="20005"/>
                    </a:ext>
                  </a:extLst>
                </a:gridCol>
              </a:tblGrid>
              <a:tr h="381000">
                <a:tc rowSpan="7" gridSpan="2">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C8.1 Health risk for inhabitants</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rowSpan="7"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Criterion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Normalised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paved surfaces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roofs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Urban Area Reflectivity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Shading of paved surfaces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Visibility of the Sky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Availability of green areas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610" name="Google Shape;610;p30"/>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11" name="Google Shape;611;p30"/>
          <p:cNvGrpSpPr/>
          <p:nvPr/>
        </p:nvGrpSpPr>
        <p:grpSpPr>
          <a:xfrm>
            <a:off x="8305799" y="4495700"/>
            <a:ext cx="838201" cy="594981"/>
            <a:chOff x="6739053" y="4087216"/>
            <a:chExt cx="838201" cy="594981"/>
          </a:xfrm>
        </p:grpSpPr>
        <p:sp>
          <p:nvSpPr>
            <p:cNvPr id="612" name="Google Shape;612;p30"/>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13" name="Google Shape;613;p30"/>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14" name="Google Shape;614;p30"/>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15" name="Google Shape;615;p30"/>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30</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31"/>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621" name="Google Shape;621;p31"/>
          <p:cNvSpPr txBox="1"/>
          <p:nvPr/>
        </p:nvSpPr>
        <p:spPr>
          <a:xfrm>
            <a:off x="613300" y="123467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The value of the Vulnerability Indicators of Risk Categories is calculated (example for the Risk Category C8.1)</a:t>
            </a:r>
            <a:endParaRPr sz="1200" b="0" i="0" u="none" strike="noStrike" cap="none">
              <a:solidFill>
                <a:srgbClr val="53656D"/>
              </a:solidFill>
              <a:latin typeface="Trebuchet MS"/>
              <a:ea typeface="Trebuchet MS"/>
              <a:cs typeface="Trebuchet MS"/>
              <a:sym typeface="Trebuchet MS"/>
            </a:endParaRPr>
          </a:p>
        </p:txBody>
      </p:sp>
      <p:sp>
        <p:nvSpPr>
          <p:cNvPr id="622" name="Google Shape;622;p31"/>
          <p:cNvSpPr txBox="1"/>
          <p:nvPr/>
        </p:nvSpPr>
        <p:spPr>
          <a:xfrm>
            <a:off x="613300" y="693925"/>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3/4/5 Vulnerability Values calculation for Risk Categories</a:t>
            </a:r>
            <a:endParaRPr sz="1600" b="1" i="0" u="none" strike="noStrike" cap="none">
              <a:solidFill>
                <a:srgbClr val="18BAA8"/>
              </a:solidFill>
              <a:latin typeface="Trebuchet MS"/>
              <a:ea typeface="Trebuchet MS"/>
              <a:cs typeface="Trebuchet MS"/>
              <a:sym typeface="Trebuchet MS"/>
            </a:endParaRPr>
          </a:p>
        </p:txBody>
      </p:sp>
      <p:graphicFrame>
        <p:nvGraphicFramePr>
          <p:cNvPr id="623" name="Google Shape;623;p31"/>
          <p:cNvGraphicFramePr/>
          <p:nvPr/>
        </p:nvGraphicFramePr>
        <p:xfrm>
          <a:off x="255300" y="1554174"/>
          <a:ext cx="3000000" cy="3000000"/>
        </p:xfrm>
        <a:graphic>
          <a:graphicData uri="http://schemas.openxmlformats.org/drawingml/2006/table">
            <a:tbl>
              <a:tblPr>
                <a:noFill/>
                <a:tableStyleId>{0D62C5B2-04D9-4C80-B642-02EE3B8A7BA7}</a:tableStyleId>
              </a:tblPr>
              <a:tblGrid>
                <a:gridCol w="812225">
                  <a:extLst>
                    <a:ext uri="{9D8B030D-6E8A-4147-A177-3AD203B41FA5}">
                      <a16:colId xmlns:a16="http://schemas.microsoft.com/office/drawing/2014/main" val="20000"/>
                    </a:ext>
                  </a:extLst>
                </a:gridCol>
                <a:gridCol w="259350">
                  <a:extLst>
                    <a:ext uri="{9D8B030D-6E8A-4147-A177-3AD203B41FA5}">
                      <a16:colId xmlns:a16="http://schemas.microsoft.com/office/drawing/2014/main" val="20001"/>
                    </a:ext>
                  </a:extLst>
                </a:gridCol>
                <a:gridCol w="842525">
                  <a:extLst>
                    <a:ext uri="{9D8B030D-6E8A-4147-A177-3AD203B41FA5}">
                      <a16:colId xmlns:a16="http://schemas.microsoft.com/office/drawing/2014/main" val="20002"/>
                    </a:ext>
                  </a:extLst>
                </a:gridCol>
                <a:gridCol w="3229300">
                  <a:extLst>
                    <a:ext uri="{9D8B030D-6E8A-4147-A177-3AD203B41FA5}">
                      <a16:colId xmlns:a16="http://schemas.microsoft.com/office/drawing/2014/main" val="20003"/>
                    </a:ext>
                  </a:extLst>
                </a:gridCol>
                <a:gridCol w="1365950">
                  <a:extLst>
                    <a:ext uri="{9D8B030D-6E8A-4147-A177-3AD203B41FA5}">
                      <a16:colId xmlns:a16="http://schemas.microsoft.com/office/drawing/2014/main" val="20004"/>
                    </a:ext>
                  </a:extLst>
                </a:gridCol>
                <a:gridCol w="1062025">
                  <a:extLst>
                    <a:ext uri="{9D8B030D-6E8A-4147-A177-3AD203B41FA5}">
                      <a16:colId xmlns:a16="http://schemas.microsoft.com/office/drawing/2014/main" val="20005"/>
                    </a:ext>
                  </a:extLst>
                </a:gridCol>
                <a:gridCol w="1062025">
                  <a:extLst>
                    <a:ext uri="{9D8B030D-6E8A-4147-A177-3AD203B41FA5}">
                      <a16:colId xmlns:a16="http://schemas.microsoft.com/office/drawing/2014/main" val="20006"/>
                    </a:ext>
                  </a:extLst>
                </a:gridCol>
              </a:tblGrid>
              <a:tr h="381000">
                <a:tc rowSpan="7" gridSpan="2">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C8.1 Health risk for inhabitants</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rowSpan="7"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Criterion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Normalised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paved surfaces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Capacity of roofs to reflect solar radiation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Urban Area Reflectivity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Shading of paved surfaces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Visibility of the Sky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Availability of green areas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624" name="Google Shape;624;p31"/>
          <p:cNvSpPr txBox="1"/>
          <p:nvPr/>
        </p:nvSpPr>
        <p:spPr>
          <a:xfrm>
            <a:off x="7953175" y="4495196"/>
            <a:ext cx="638400" cy="483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s" sz="1400" b="1" i="0" u="none" strike="noStrike" cap="none">
                <a:solidFill>
                  <a:srgbClr val="18BAA8"/>
                </a:solidFill>
                <a:latin typeface="Trebuchet MS"/>
                <a:ea typeface="Trebuchet MS"/>
                <a:cs typeface="Trebuchet MS"/>
                <a:sym typeface="Trebuchet MS"/>
              </a:rPr>
              <a:t>0,6</a:t>
            </a:r>
            <a:endParaRPr sz="1400" b="1" i="0" u="none" strike="noStrike" cap="none">
              <a:solidFill>
                <a:srgbClr val="18BAA8"/>
              </a:solidFill>
              <a:latin typeface="Trebuchet MS"/>
              <a:ea typeface="Trebuchet MS"/>
              <a:cs typeface="Trebuchet MS"/>
              <a:sym typeface="Trebuchet MS"/>
            </a:endParaRPr>
          </a:p>
        </p:txBody>
      </p:sp>
      <p:sp>
        <p:nvSpPr>
          <p:cNvPr id="625" name="Google Shape;625;p31"/>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26" name="Google Shape;626;p31"/>
          <p:cNvGrpSpPr/>
          <p:nvPr/>
        </p:nvGrpSpPr>
        <p:grpSpPr>
          <a:xfrm>
            <a:off x="8305799" y="4495700"/>
            <a:ext cx="838201" cy="594981"/>
            <a:chOff x="6739053" y="4087216"/>
            <a:chExt cx="838201" cy="594981"/>
          </a:xfrm>
        </p:grpSpPr>
        <p:sp>
          <p:nvSpPr>
            <p:cNvPr id="627" name="Google Shape;627;p31"/>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28" name="Google Shape;628;p31"/>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29" name="Google Shape;629;p31"/>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30" name="Google Shape;630;p31"/>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31</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32"/>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636" name="Google Shape;636;p32"/>
          <p:cNvSpPr txBox="1"/>
          <p:nvPr/>
        </p:nvSpPr>
        <p:spPr>
          <a:xfrm>
            <a:off x="613300" y="1338756"/>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Risk Value of Risk Categories is calculated as a weighted geometrical mean of HV, EV and VV (Example for Risk Category C8)</a:t>
            </a:r>
            <a:endParaRPr sz="1200" b="0" i="0" u="none" strike="noStrike" cap="none">
              <a:solidFill>
                <a:srgbClr val="53656D"/>
              </a:solidFill>
              <a:latin typeface="Trebuchet MS"/>
              <a:ea typeface="Trebuchet MS"/>
              <a:cs typeface="Trebuchet MS"/>
              <a:sym typeface="Trebuchet MS"/>
            </a:endParaRPr>
          </a:p>
        </p:txBody>
      </p:sp>
      <p:sp>
        <p:nvSpPr>
          <p:cNvPr id="637" name="Google Shape;637;p32"/>
          <p:cNvSpPr txBox="1"/>
          <p:nvPr/>
        </p:nvSpPr>
        <p:spPr>
          <a:xfrm>
            <a:off x="613300" y="617725"/>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6 Calculation of the Risk Value for Risk Categories </a:t>
            </a:r>
            <a:endParaRPr sz="1600" b="1" i="0" u="none" strike="noStrike" cap="none">
              <a:solidFill>
                <a:srgbClr val="18BAA8"/>
              </a:solidFill>
              <a:latin typeface="Trebuchet MS"/>
              <a:ea typeface="Trebuchet MS"/>
              <a:cs typeface="Trebuchet MS"/>
              <a:sym typeface="Trebuchet MS"/>
            </a:endParaRPr>
          </a:p>
        </p:txBody>
      </p:sp>
      <p:graphicFrame>
        <p:nvGraphicFramePr>
          <p:cNvPr id="638" name="Google Shape;638;p32"/>
          <p:cNvGraphicFramePr/>
          <p:nvPr/>
        </p:nvGraphicFramePr>
        <p:xfrm>
          <a:off x="2757450" y="2038888"/>
          <a:ext cx="3000000" cy="3000000"/>
        </p:xfrm>
        <a:graphic>
          <a:graphicData uri="http://schemas.openxmlformats.org/drawingml/2006/table">
            <a:tbl>
              <a:tblPr>
                <a:noFill/>
                <a:tableStyleId>{0D62C5B2-04D9-4C80-B642-02EE3B8A7BA7}</a:tableStyleId>
              </a:tblPr>
              <a:tblGrid>
                <a:gridCol w="1679700">
                  <a:extLst>
                    <a:ext uri="{9D8B030D-6E8A-4147-A177-3AD203B41FA5}">
                      <a16:colId xmlns:a16="http://schemas.microsoft.com/office/drawing/2014/main" val="20000"/>
                    </a:ext>
                  </a:extLst>
                </a:gridCol>
                <a:gridCol w="893925">
                  <a:extLst>
                    <a:ext uri="{9D8B030D-6E8A-4147-A177-3AD203B41FA5}">
                      <a16:colId xmlns:a16="http://schemas.microsoft.com/office/drawing/2014/main" val="20001"/>
                    </a:ext>
                  </a:extLst>
                </a:gridCol>
                <a:gridCol w="916375">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Health</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 </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Hazard (HV)</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0,9</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Exposure (EV)</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Vulnerability (VV)</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rgbClr val="18BAA8"/>
                          </a:solidFill>
                          <a:latin typeface="Trebuchet MS"/>
                          <a:ea typeface="Trebuchet MS"/>
                          <a:cs typeface="Trebuchet MS"/>
                          <a:sym typeface="Trebuchet MS"/>
                        </a:rPr>
                        <a:t>Category risk value</a:t>
                      </a:r>
                      <a:endParaRPr sz="1200" b="1" u="none" strike="noStrike" cap="none">
                        <a:solidFill>
                          <a:srgbClr val="18BAA8"/>
                        </a:solidFill>
                        <a:latin typeface="Trebuchet MS"/>
                        <a:ea typeface="Trebuchet MS"/>
                        <a:cs typeface="Trebuchet MS"/>
                        <a:sym typeface="Trebuchet MS"/>
                      </a:endParaRPr>
                    </a:p>
                  </a:txBody>
                  <a:tcPr marL="91425" marR="91425" marT="91425" marB="91425"/>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bl>
          </a:graphicData>
        </a:graphic>
      </p:graphicFrame>
      <p:sp>
        <p:nvSpPr>
          <p:cNvPr id="639" name="Google Shape;639;p32"/>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Note:</a:t>
            </a:r>
            <a:r>
              <a:rPr lang="es" sz="1200" b="0" i="0" u="none" strike="noStrike" cap="none">
                <a:solidFill>
                  <a:srgbClr val="53656D"/>
                </a:solidFill>
                <a:latin typeface="Trebuchet MS"/>
                <a:ea typeface="Trebuchet MS"/>
                <a:cs typeface="Trebuchet MS"/>
                <a:sym typeface="Trebuchet MS"/>
              </a:rPr>
              <a:t> </a:t>
            </a:r>
            <a:r>
              <a:rPr lang="es" sz="1200" b="0" i="0" u="none" strike="noStrike" cap="none">
                <a:solidFill>
                  <a:srgbClr val="708792"/>
                </a:solidFill>
                <a:latin typeface="Trebuchet MS"/>
                <a:ea typeface="Trebuchet MS"/>
                <a:cs typeface="Trebuchet MS"/>
                <a:sym typeface="Trebuchet MS"/>
              </a:rPr>
              <a:t>Weights are assigned by the user, Total value must be 1</a:t>
            </a:r>
            <a:endParaRPr sz="1200" b="0" i="0" u="none" strike="noStrike" cap="none">
              <a:solidFill>
                <a:srgbClr val="708792"/>
              </a:solidFill>
              <a:latin typeface="Trebuchet MS"/>
              <a:ea typeface="Trebuchet MS"/>
              <a:cs typeface="Trebuchet MS"/>
              <a:sym typeface="Trebuchet MS"/>
            </a:endParaRPr>
          </a:p>
        </p:txBody>
      </p:sp>
      <p:sp>
        <p:nvSpPr>
          <p:cNvPr id="640" name="Google Shape;640;p32"/>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41" name="Google Shape;641;p32"/>
          <p:cNvGrpSpPr/>
          <p:nvPr/>
        </p:nvGrpSpPr>
        <p:grpSpPr>
          <a:xfrm>
            <a:off x="8305799" y="4495700"/>
            <a:ext cx="838201" cy="594981"/>
            <a:chOff x="6739053" y="4087216"/>
            <a:chExt cx="838201" cy="594981"/>
          </a:xfrm>
        </p:grpSpPr>
        <p:sp>
          <p:nvSpPr>
            <p:cNvPr id="642" name="Google Shape;642;p32"/>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43" name="Google Shape;643;p32"/>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44" name="Google Shape;644;p32"/>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45" name="Google Shape;645;p32"/>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32</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33"/>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651" name="Google Shape;651;p33"/>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652" name="Google Shape;652;p33"/>
          <p:cNvSpPr txBox="1"/>
          <p:nvPr/>
        </p:nvSpPr>
        <p:spPr>
          <a:xfrm>
            <a:off x="613300" y="155428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Risk Value of Macro Categories is calculated as a weighted sum of Risk Values of the Categories</a:t>
            </a:r>
            <a:endParaRPr sz="1200" b="0" i="0" u="none" strike="noStrike" cap="none">
              <a:solidFill>
                <a:srgbClr val="53656D"/>
              </a:solidFill>
              <a:latin typeface="Trebuchet MS"/>
              <a:ea typeface="Trebuchet MS"/>
              <a:cs typeface="Trebuchet MS"/>
              <a:sym typeface="Trebuchet MS"/>
            </a:endParaRPr>
          </a:p>
        </p:txBody>
      </p:sp>
      <p:sp>
        <p:nvSpPr>
          <p:cNvPr id="653" name="Google Shape;653;p33"/>
          <p:cNvSpPr txBox="1"/>
          <p:nvPr/>
        </p:nvSpPr>
        <p:spPr>
          <a:xfrm>
            <a:off x="613300" y="848125"/>
            <a:ext cx="7534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7 Calculation of Risk Value for the Urban Sector (Macro-Category) </a:t>
            </a:r>
            <a:endParaRPr sz="1600" b="1" i="0" u="none" strike="noStrike" cap="none">
              <a:solidFill>
                <a:srgbClr val="18BAA8"/>
              </a:solidFill>
              <a:latin typeface="Trebuchet MS"/>
              <a:ea typeface="Trebuchet MS"/>
              <a:cs typeface="Trebuchet MS"/>
              <a:sym typeface="Trebuchet MS"/>
            </a:endParaRPr>
          </a:p>
        </p:txBody>
      </p:sp>
      <p:graphicFrame>
        <p:nvGraphicFramePr>
          <p:cNvPr id="654" name="Google Shape;654;p33"/>
          <p:cNvGraphicFramePr/>
          <p:nvPr/>
        </p:nvGraphicFramePr>
        <p:xfrm>
          <a:off x="786850" y="2009650"/>
          <a:ext cx="3000000" cy="3000000"/>
        </p:xfrm>
        <a:graphic>
          <a:graphicData uri="http://schemas.openxmlformats.org/drawingml/2006/table">
            <a:tbl>
              <a:tblPr>
                <a:noFill/>
                <a:tableStyleId>{0D62C5B2-04D9-4C80-B642-02EE3B8A7BA7}</a:tableStyleId>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A2</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Transports</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Category risk level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Weighted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A2.1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 Damage risk for public transit infrastructure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0,67</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A2.3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Damage risk for bicycle and pedestrian paths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A2.4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 Damage risk for road network</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4">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rgbClr val="18BAA8"/>
                          </a:solidFill>
                          <a:latin typeface="Trebuchet MS"/>
                          <a:ea typeface="Trebuchet MS"/>
                          <a:cs typeface="Trebuchet MS"/>
                          <a:sym typeface="Trebuchet MS"/>
                        </a:rPr>
                        <a:t>Macro category risk value</a:t>
                      </a:r>
                      <a:endParaRPr sz="1200" b="1" u="none" strike="noStrike" cap="none">
                        <a:solidFill>
                          <a:srgbClr val="18BAA8"/>
                        </a:solidFill>
                        <a:latin typeface="Trebuchet MS"/>
                        <a:ea typeface="Trebuchet MS"/>
                        <a:cs typeface="Trebuchet MS"/>
                        <a:sym typeface="Trebuchet MS"/>
                      </a:endParaRPr>
                    </a:p>
                  </a:txBody>
                  <a:tcPr marL="91425" marR="91425" marT="91425" marB="91425"/>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bl>
          </a:graphicData>
        </a:graphic>
      </p:graphicFrame>
      <p:sp>
        <p:nvSpPr>
          <p:cNvPr id="655" name="Google Shape;655;p33"/>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Note:</a:t>
            </a:r>
            <a:r>
              <a:rPr lang="es" sz="1200" b="0" i="0" u="none" strike="noStrike" cap="none">
                <a:solidFill>
                  <a:srgbClr val="53656D"/>
                </a:solidFill>
                <a:latin typeface="Trebuchet MS"/>
                <a:ea typeface="Trebuchet MS"/>
                <a:cs typeface="Trebuchet MS"/>
                <a:sym typeface="Trebuchet MS"/>
              </a:rPr>
              <a:t> </a:t>
            </a:r>
            <a:r>
              <a:rPr lang="es" sz="1200" b="0" i="0" u="none" strike="noStrike" cap="none">
                <a:solidFill>
                  <a:srgbClr val="708792"/>
                </a:solidFill>
                <a:latin typeface="Trebuchet MS"/>
                <a:ea typeface="Trebuchet MS"/>
                <a:cs typeface="Trebuchet MS"/>
                <a:sym typeface="Trebuchet MS"/>
              </a:rPr>
              <a:t>Weights are assigned by the user, Total value must be 1</a:t>
            </a:r>
            <a:endParaRPr sz="1200" b="0" i="0" u="none" strike="noStrike" cap="none">
              <a:solidFill>
                <a:srgbClr val="708792"/>
              </a:solidFill>
              <a:latin typeface="Trebuchet MS"/>
              <a:ea typeface="Trebuchet MS"/>
              <a:cs typeface="Trebuchet MS"/>
              <a:sym typeface="Trebuchet MS"/>
            </a:endParaRPr>
          </a:p>
        </p:txBody>
      </p:sp>
      <p:grpSp>
        <p:nvGrpSpPr>
          <p:cNvPr id="656" name="Google Shape;656;p33"/>
          <p:cNvGrpSpPr/>
          <p:nvPr/>
        </p:nvGrpSpPr>
        <p:grpSpPr>
          <a:xfrm>
            <a:off x="8305799" y="4495700"/>
            <a:ext cx="838201" cy="594981"/>
            <a:chOff x="6739053" y="4087216"/>
            <a:chExt cx="838201" cy="594981"/>
          </a:xfrm>
        </p:grpSpPr>
        <p:sp>
          <p:nvSpPr>
            <p:cNvPr id="657" name="Google Shape;657;p3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58" name="Google Shape;658;p3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59" name="Google Shape;659;p3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60" name="Google Shape;660;p33"/>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33</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34"/>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666" name="Google Shape;666;p34"/>
          <p:cNvSpPr txBox="1"/>
          <p:nvPr/>
        </p:nvSpPr>
        <p:spPr>
          <a:xfrm>
            <a:off x="613300" y="1425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Risk Value in relation to the Hazard calculated as a weighted sum of Risk Values of the Macro Categories (Example for Hazard A)</a:t>
            </a:r>
            <a:endParaRPr sz="1200" b="0" i="0" u="none" strike="noStrike" cap="none">
              <a:solidFill>
                <a:srgbClr val="53656D"/>
              </a:solidFill>
              <a:latin typeface="Trebuchet MS"/>
              <a:ea typeface="Trebuchet MS"/>
              <a:cs typeface="Trebuchet MS"/>
              <a:sym typeface="Trebuchet MS"/>
            </a:endParaRPr>
          </a:p>
        </p:txBody>
      </p:sp>
      <p:sp>
        <p:nvSpPr>
          <p:cNvPr id="667" name="Google Shape;667;p34"/>
          <p:cNvSpPr txBox="1"/>
          <p:nvPr/>
        </p:nvSpPr>
        <p:spPr>
          <a:xfrm>
            <a:off x="613300" y="848125"/>
            <a:ext cx="7534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8 Calculation of Risk Value for a Hazard </a:t>
            </a:r>
            <a:endParaRPr sz="1600" b="1" i="0" u="none" strike="noStrike" cap="none">
              <a:solidFill>
                <a:srgbClr val="18BAA8"/>
              </a:solidFill>
              <a:latin typeface="Trebuchet MS"/>
              <a:ea typeface="Trebuchet MS"/>
              <a:cs typeface="Trebuchet MS"/>
              <a:sym typeface="Trebuchet MS"/>
            </a:endParaRPr>
          </a:p>
        </p:txBody>
      </p:sp>
      <p:graphicFrame>
        <p:nvGraphicFramePr>
          <p:cNvPr id="668" name="Google Shape;668;p34"/>
          <p:cNvGraphicFramePr/>
          <p:nvPr/>
        </p:nvGraphicFramePr>
        <p:xfrm>
          <a:off x="786863" y="2054475"/>
          <a:ext cx="3000000" cy="3000000"/>
        </p:xfrm>
        <a:graphic>
          <a:graphicData uri="http://schemas.openxmlformats.org/drawingml/2006/table">
            <a:tbl>
              <a:tblPr>
                <a:noFill/>
                <a:tableStyleId>{0D62C5B2-04D9-4C80-B642-02EE3B8A7BA7}</a:tableStyleId>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59835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A</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Heavy precipitation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Macro category risk level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Weighted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 Transports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0,70</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Energy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0,41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4">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rgbClr val="18BAA8"/>
                          </a:solidFill>
                          <a:latin typeface="Trebuchet MS"/>
                          <a:ea typeface="Trebuchet MS"/>
                          <a:cs typeface="Trebuchet MS"/>
                          <a:sym typeface="Trebuchet MS"/>
                        </a:rPr>
                        <a:t>Hazard risk value</a:t>
                      </a:r>
                      <a:endParaRPr sz="1200" b="1" u="none" strike="noStrike" cap="none">
                        <a:solidFill>
                          <a:srgbClr val="18BAA8"/>
                        </a:solidFill>
                        <a:latin typeface="Trebuchet MS"/>
                        <a:ea typeface="Trebuchet MS"/>
                        <a:cs typeface="Trebuchet MS"/>
                        <a:sym typeface="Trebuchet MS"/>
                      </a:endParaRPr>
                    </a:p>
                  </a:txBody>
                  <a:tcPr marL="91425" marR="91425" marT="91425" marB="91425"/>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669" name="Google Shape;669;p34"/>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Note:</a:t>
            </a:r>
            <a:r>
              <a:rPr lang="es" sz="1200" b="0" i="0" u="none" strike="noStrike" cap="none">
                <a:solidFill>
                  <a:srgbClr val="53656D"/>
                </a:solidFill>
                <a:latin typeface="Trebuchet MS"/>
                <a:ea typeface="Trebuchet MS"/>
                <a:cs typeface="Trebuchet MS"/>
                <a:sym typeface="Trebuchet MS"/>
              </a:rPr>
              <a:t> </a:t>
            </a:r>
            <a:r>
              <a:rPr lang="es" sz="1200" b="0" i="0" u="none" strike="noStrike" cap="none">
                <a:solidFill>
                  <a:srgbClr val="708792"/>
                </a:solidFill>
                <a:latin typeface="Trebuchet MS"/>
                <a:ea typeface="Trebuchet MS"/>
                <a:cs typeface="Trebuchet MS"/>
                <a:sym typeface="Trebuchet MS"/>
              </a:rPr>
              <a:t>Weights are assigned by the user, Total value must be 1</a:t>
            </a:r>
            <a:endParaRPr sz="1200" b="0" i="0" u="none" strike="noStrike" cap="none">
              <a:solidFill>
                <a:srgbClr val="708792"/>
              </a:solidFill>
              <a:latin typeface="Trebuchet MS"/>
              <a:ea typeface="Trebuchet MS"/>
              <a:cs typeface="Trebuchet MS"/>
              <a:sym typeface="Trebuchet MS"/>
            </a:endParaRPr>
          </a:p>
        </p:txBody>
      </p:sp>
      <p:sp>
        <p:nvSpPr>
          <p:cNvPr id="670" name="Google Shape;670;p34"/>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71" name="Google Shape;671;p34"/>
          <p:cNvGrpSpPr/>
          <p:nvPr/>
        </p:nvGrpSpPr>
        <p:grpSpPr>
          <a:xfrm>
            <a:off x="8305799" y="4495700"/>
            <a:ext cx="838201" cy="594981"/>
            <a:chOff x="6739053" y="4087216"/>
            <a:chExt cx="838201" cy="594981"/>
          </a:xfrm>
        </p:grpSpPr>
        <p:sp>
          <p:nvSpPr>
            <p:cNvPr id="672" name="Google Shape;672;p34"/>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73" name="Google Shape;673;p34"/>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74" name="Google Shape;674;p34"/>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75" name="Google Shape;675;p34"/>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34</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35"/>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Practical Example of RNTool</a:t>
            </a:r>
            <a:endParaRPr sz="2800" b="1" i="0" u="none" strike="noStrike" cap="none">
              <a:solidFill>
                <a:srgbClr val="48BAA2"/>
              </a:solidFill>
              <a:latin typeface="Trebuchet MS"/>
              <a:ea typeface="Trebuchet MS"/>
              <a:cs typeface="Trebuchet MS"/>
              <a:sym typeface="Trebuchet MS"/>
            </a:endParaRPr>
          </a:p>
        </p:txBody>
      </p:sp>
      <p:sp>
        <p:nvSpPr>
          <p:cNvPr id="681" name="Google Shape;681;p35"/>
          <p:cNvSpPr txBox="1"/>
          <p:nvPr/>
        </p:nvSpPr>
        <p:spPr>
          <a:xfrm>
            <a:off x="613300" y="1425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Overall Risk Value calculated as a weighted sum of Risk Values of Hazards </a:t>
            </a:r>
            <a:endParaRPr sz="1200" b="0" i="0" u="none" strike="noStrike" cap="none">
              <a:solidFill>
                <a:srgbClr val="53656D"/>
              </a:solidFill>
              <a:latin typeface="Trebuchet MS"/>
              <a:ea typeface="Trebuchet MS"/>
              <a:cs typeface="Trebuchet MS"/>
              <a:sym typeface="Trebuchet MS"/>
            </a:endParaRPr>
          </a:p>
        </p:txBody>
      </p:sp>
      <p:sp>
        <p:nvSpPr>
          <p:cNvPr id="682" name="Google Shape;682;p35"/>
          <p:cNvSpPr txBox="1"/>
          <p:nvPr/>
        </p:nvSpPr>
        <p:spPr>
          <a:xfrm>
            <a:off x="613300" y="848125"/>
            <a:ext cx="7534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Step 9 Calculation of overall Risk Value </a:t>
            </a:r>
            <a:endParaRPr sz="1600" b="1" i="0" u="none" strike="noStrike" cap="none">
              <a:solidFill>
                <a:srgbClr val="18BAA8"/>
              </a:solidFill>
              <a:latin typeface="Trebuchet MS"/>
              <a:ea typeface="Trebuchet MS"/>
              <a:cs typeface="Trebuchet MS"/>
              <a:sym typeface="Trebuchet MS"/>
            </a:endParaRPr>
          </a:p>
        </p:txBody>
      </p:sp>
      <p:graphicFrame>
        <p:nvGraphicFramePr>
          <p:cNvPr id="683" name="Google Shape;683;p35"/>
          <p:cNvGraphicFramePr/>
          <p:nvPr/>
        </p:nvGraphicFramePr>
        <p:xfrm>
          <a:off x="786863" y="2054475"/>
          <a:ext cx="3000000" cy="3000000"/>
        </p:xfrm>
        <a:graphic>
          <a:graphicData uri="http://schemas.openxmlformats.org/drawingml/2006/table">
            <a:tbl>
              <a:tblPr>
                <a:noFill/>
                <a:tableStyleId>{0D62C5B2-04D9-4C80-B642-02EE3B8A7BA7}</a:tableStyleId>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Hazard</a:t>
                      </a:r>
                      <a:endParaRPr sz="1200" u="none" strike="noStrike" cap="none">
                        <a:solidFill>
                          <a:schemeClr val="lt1"/>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Hazard risk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Weighted value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Heavy precipitation</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0,76</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 Extreme temperatures</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0,82</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4">
                  <a:txBody>
                    <a:bodyPr/>
                    <a:lstStyle/>
                    <a:p>
                      <a:pPr marL="0" marR="0" lvl="0" indent="0" algn="ctr" rtl="0">
                        <a:lnSpc>
                          <a:spcPct val="100000"/>
                        </a:lnSpc>
                        <a:spcBef>
                          <a:spcPts val="0"/>
                        </a:spcBef>
                        <a:spcAft>
                          <a:spcPts val="0"/>
                        </a:spcAft>
                        <a:buClr>
                          <a:srgbClr val="000000"/>
                        </a:buClr>
                        <a:buSzPts val="1300"/>
                        <a:buFont typeface="Arial"/>
                        <a:buNone/>
                      </a:pPr>
                      <a:r>
                        <a:rPr lang="es" sz="1300" b="1" u="none" strike="noStrike" cap="none">
                          <a:solidFill>
                            <a:srgbClr val="18BAA8"/>
                          </a:solidFill>
                          <a:latin typeface="Trebuchet MS"/>
                          <a:ea typeface="Trebuchet MS"/>
                          <a:cs typeface="Trebuchet MS"/>
                          <a:sym typeface="Trebuchet MS"/>
                        </a:rPr>
                        <a:t>Overall risk value</a:t>
                      </a:r>
                      <a:endParaRPr sz="1300" b="1" u="none" strike="noStrike" cap="none">
                        <a:solidFill>
                          <a:srgbClr val="18BAA8"/>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684" name="Google Shape;684;p35"/>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Note:</a:t>
            </a:r>
            <a:r>
              <a:rPr lang="es" sz="1200" b="0" i="0" u="none" strike="noStrike" cap="none">
                <a:solidFill>
                  <a:srgbClr val="53656D"/>
                </a:solidFill>
                <a:latin typeface="Trebuchet MS"/>
                <a:ea typeface="Trebuchet MS"/>
                <a:cs typeface="Trebuchet MS"/>
                <a:sym typeface="Trebuchet MS"/>
              </a:rPr>
              <a:t> </a:t>
            </a:r>
            <a:r>
              <a:rPr lang="es" sz="1200" b="0" i="0" u="none" strike="noStrike" cap="none">
                <a:solidFill>
                  <a:srgbClr val="708792"/>
                </a:solidFill>
                <a:latin typeface="Trebuchet MS"/>
                <a:ea typeface="Trebuchet MS"/>
                <a:cs typeface="Trebuchet MS"/>
                <a:sym typeface="Trebuchet MS"/>
              </a:rPr>
              <a:t>Weights are assigned by the user, Total value must be 1</a:t>
            </a:r>
            <a:endParaRPr sz="1200" b="0" i="0" u="none" strike="noStrike" cap="none">
              <a:solidFill>
                <a:srgbClr val="708792"/>
              </a:solidFill>
              <a:latin typeface="Trebuchet MS"/>
              <a:ea typeface="Trebuchet MS"/>
              <a:cs typeface="Trebuchet MS"/>
              <a:sym typeface="Trebuchet MS"/>
            </a:endParaRPr>
          </a:p>
        </p:txBody>
      </p:sp>
      <p:sp>
        <p:nvSpPr>
          <p:cNvPr id="685" name="Google Shape;685;p35"/>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86" name="Google Shape;686;p35"/>
          <p:cNvGrpSpPr/>
          <p:nvPr/>
        </p:nvGrpSpPr>
        <p:grpSpPr>
          <a:xfrm>
            <a:off x="8305799" y="4495700"/>
            <a:ext cx="838201" cy="594981"/>
            <a:chOff x="6739053" y="4087216"/>
            <a:chExt cx="838201" cy="594981"/>
          </a:xfrm>
        </p:grpSpPr>
        <p:sp>
          <p:nvSpPr>
            <p:cNvPr id="687" name="Google Shape;687;p3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88" name="Google Shape;688;p3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89" name="Google Shape;689;p3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90" name="Google Shape;690;p35"/>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35</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g3455514c2ac_0_29"/>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696" name="Google Shape;696;g3455514c2ac_0_29"/>
          <p:cNvSpPr/>
          <p:nvPr/>
        </p:nvSpPr>
        <p:spPr>
          <a:xfrm>
            <a:off x="4501675" y="1060575"/>
            <a:ext cx="4301100" cy="34470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697" name="Google Shape;697;g3455514c2ac_0_29"/>
          <p:cNvSpPr txBox="1"/>
          <p:nvPr/>
        </p:nvSpPr>
        <p:spPr>
          <a:xfrm>
            <a:off x="103125" y="296400"/>
            <a:ext cx="80364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a:solidFill>
                  <a:srgbClr val="18BAA8"/>
                </a:solidFill>
                <a:latin typeface="Trebuchet MS"/>
                <a:ea typeface="Trebuchet MS"/>
                <a:cs typeface="Trebuchet MS"/>
                <a:sym typeface="Trebuchet MS"/>
              </a:rPr>
              <a:t>RISK ASSESSMENT RESULTS </a:t>
            </a:r>
            <a:r>
              <a:rPr lang="es" sz="2500" b="1">
                <a:solidFill>
                  <a:srgbClr val="18BAA8"/>
                </a:solidFill>
                <a:latin typeface="Trebuchet MS"/>
                <a:ea typeface="Trebuchet MS"/>
                <a:cs typeface="Trebuchet MS"/>
                <a:sym typeface="Trebuchet MS"/>
              </a:rPr>
              <a:t>BY CATEGORY</a:t>
            </a:r>
            <a:endParaRPr sz="2800" b="1" i="0" u="none" strike="noStrike" cap="none">
              <a:solidFill>
                <a:srgbClr val="18BAA8"/>
              </a:solidFill>
              <a:latin typeface="Trebuchet MS"/>
              <a:ea typeface="Trebuchet MS"/>
              <a:cs typeface="Trebuchet MS"/>
              <a:sym typeface="Trebuchet MS"/>
            </a:endParaRPr>
          </a:p>
        </p:txBody>
      </p:sp>
      <p:sp>
        <p:nvSpPr>
          <p:cNvPr id="698" name="Google Shape;698;g3455514c2ac_0_29"/>
          <p:cNvSpPr txBox="1"/>
          <p:nvPr/>
        </p:nvSpPr>
        <p:spPr>
          <a:xfrm>
            <a:off x="431900" y="2305550"/>
            <a:ext cx="3371400" cy="875400"/>
          </a:xfrm>
          <a:prstGeom prst="rect">
            <a:avLst/>
          </a:prstGeom>
          <a:solidFill>
            <a:srgbClr val="FFFFFF"/>
          </a:solidFill>
          <a:ln>
            <a:noFill/>
          </a:ln>
        </p:spPr>
        <p:txBody>
          <a:bodyPr spcFirstLastPara="1" wrap="square" lIns="0" tIns="0" rIns="0" bIns="0" anchor="t" anchorCtr="0">
            <a:noAutofit/>
          </a:bodyPr>
          <a:lstStyle/>
          <a:p>
            <a:pPr marL="285750" marR="0" lvl="0" indent="-270510" algn="l" rtl="0">
              <a:lnSpc>
                <a:spcPct val="100000"/>
              </a:lnSpc>
              <a:spcBef>
                <a:spcPts val="360"/>
              </a:spcBef>
              <a:spcAft>
                <a:spcPts val="0"/>
              </a:spcAft>
              <a:buClr>
                <a:srgbClr val="708792"/>
              </a:buClr>
              <a:buSzPts val="1200"/>
              <a:buFont typeface="Trebuchet MS"/>
              <a:buChar char="•"/>
            </a:pPr>
            <a:r>
              <a:rPr lang="es" sz="1200">
                <a:solidFill>
                  <a:srgbClr val="708792"/>
                </a:solidFill>
                <a:latin typeface="Trebuchet MS"/>
                <a:ea typeface="Trebuchet MS"/>
                <a:cs typeface="Trebuchet MS"/>
                <a:sym typeface="Trebuchet MS"/>
              </a:rPr>
              <a:t>The rating system also produces results at the level of the Exposed Elements within an Urban Sector.</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p:txBody>
      </p:sp>
      <p:sp>
        <p:nvSpPr>
          <p:cNvPr id="699" name="Google Shape;699;g3455514c2ac_0_29"/>
          <p:cNvSpPr txBox="1"/>
          <p:nvPr/>
        </p:nvSpPr>
        <p:spPr>
          <a:xfrm>
            <a:off x="4750124" y="1608305"/>
            <a:ext cx="1940100" cy="447000"/>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pPr>
            <a:r>
              <a:rPr lang="es" sz="1200">
                <a:solidFill>
                  <a:srgbClr val="708792"/>
                </a:solidFill>
                <a:latin typeface="Trebuchet MS"/>
                <a:ea typeface="Trebuchet MS"/>
                <a:cs typeface="Trebuchet MS"/>
                <a:sym typeface="Trebuchet MS"/>
              </a:rPr>
              <a:t>Damage risk for public transit infrastructure</a:t>
            </a:r>
            <a:endParaRPr sz="1400" b="0" i="0" u="none" strike="noStrike" cap="none">
              <a:solidFill>
                <a:srgbClr val="53656D"/>
              </a:solidFill>
              <a:latin typeface="Trebuchet MS"/>
              <a:ea typeface="Trebuchet MS"/>
              <a:cs typeface="Trebuchet MS"/>
              <a:sym typeface="Trebuchet MS"/>
            </a:endParaRPr>
          </a:p>
        </p:txBody>
      </p:sp>
      <p:sp>
        <p:nvSpPr>
          <p:cNvPr id="700" name="Google Shape;700;g3455514c2ac_0_29"/>
          <p:cNvSpPr txBox="1"/>
          <p:nvPr/>
        </p:nvSpPr>
        <p:spPr>
          <a:xfrm>
            <a:off x="4750131" y="2508532"/>
            <a:ext cx="1545600" cy="631500"/>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pPr>
            <a:r>
              <a:rPr lang="es" sz="1200">
                <a:solidFill>
                  <a:srgbClr val="708792"/>
                </a:solidFill>
                <a:latin typeface="Trebuchet MS"/>
                <a:ea typeface="Trebuchet MS"/>
                <a:cs typeface="Trebuchet MS"/>
                <a:sym typeface="Trebuchet MS"/>
              </a:rPr>
              <a:t>Damage risk for bicycle and pedestrian paths</a:t>
            </a:r>
            <a:endParaRPr sz="1400" b="0" i="0" u="none" strike="noStrike" cap="none">
              <a:solidFill>
                <a:srgbClr val="53656D"/>
              </a:solidFill>
              <a:latin typeface="Trebuchet MS"/>
              <a:ea typeface="Trebuchet MS"/>
              <a:cs typeface="Trebuchet MS"/>
              <a:sym typeface="Trebuchet MS"/>
            </a:endParaRPr>
          </a:p>
        </p:txBody>
      </p:sp>
      <p:sp>
        <p:nvSpPr>
          <p:cNvPr id="701" name="Google Shape;701;g3455514c2ac_0_29"/>
          <p:cNvSpPr txBox="1"/>
          <p:nvPr/>
        </p:nvSpPr>
        <p:spPr>
          <a:xfrm>
            <a:off x="7082813" y="12974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RISK 0,</a:t>
            </a:r>
            <a:r>
              <a:rPr lang="es" sz="1200" b="1">
                <a:solidFill>
                  <a:srgbClr val="53656D"/>
                </a:solidFill>
                <a:latin typeface="Trebuchet MS"/>
                <a:ea typeface="Trebuchet MS"/>
                <a:cs typeface="Trebuchet MS"/>
                <a:sym typeface="Trebuchet MS"/>
              </a:rPr>
              <a:t>67</a:t>
            </a:r>
            <a:r>
              <a:rPr lang="es" sz="1200" b="1" i="0" u="none" strike="noStrike" cap="none">
                <a:solidFill>
                  <a:srgbClr val="53656D"/>
                </a:solidFill>
                <a:latin typeface="Trebuchet MS"/>
                <a:ea typeface="Trebuchet MS"/>
                <a:cs typeface="Trebuchet MS"/>
                <a:sym typeface="Trebuchet MS"/>
              </a:rPr>
              <a:t> </a:t>
            </a:r>
            <a:endParaRPr sz="1400" b="0" i="0" u="none" strike="noStrike" cap="none">
              <a:solidFill>
                <a:srgbClr val="53656D"/>
              </a:solidFill>
              <a:latin typeface="Trebuchet MS"/>
              <a:ea typeface="Trebuchet MS"/>
              <a:cs typeface="Trebuchet MS"/>
              <a:sym typeface="Trebuchet MS"/>
            </a:endParaRPr>
          </a:p>
        </p:txBody>
      </p:sp>
      <p:pic>
        <p:nvPicPr>
          <p:cNvPr id="702" name="Google Shape;702;g3455514c2ac_0_29"/>
          <p:cNvPicPr preferRelativeResize="0"/>
          <p:nvPr/>
        </p:nvPicPr>
        <p:blipFill rotWithShape="1">
          <a:blip r:embed="rId3">
            <a:alphaModFix/>
          </a:blip>
          <a:srcRect t="21482"/>
          <a:stretch/>
        </p:blipFill>
        <p:spPr>
          <a:xfrm>
            <a:off x="6482025" y="1701582"/>
            <a:ext cx="2166675" cy="328896"/>
          </a:xfrm>
          <a:prstGeom prst="rect">
            <a:avLst/>
          </a:prstGeom>
          <a:noFill/>
          <a:ln>
            <a:noFill/>
          </a:ln>
        </p:spPr>
      </p:pic>
      <p:sp>
        <p:nvSpPr>
          <p:cNvPr id="703" name="Google Shape;703;g3455514c2ac_0_29"/>
          <p:cNvSpPr/>
          <p:nvPr/>
        </p:nvSpPr>
        <p:spPr>
          <a:xfrm>
            <a:off x="7742675" y="16033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grpSp>
        <p:nvGrpSpPr>
          <p:cNvPr id="704" name="Google Shape;704;g3455514c2ac_0_29"/>
          <p:cNvGrpSpPr/>
          <p:nvPr/>
        </p:nvGrpSpPr>
        <p:grpSpPr>
          <a:xfrm>
            <a:off x="8305799" y="4495700"/>
            <a:ext cx="838163" cy="594908"/>
            <a:chOff x="6739053" y="4087216"/>
            <a:chExt cx="838163" cy="594908"/>
          </a:xfrm>
        </p:grpSpPr>
        <p:sp>
          <p:nvSpPr>
            <p:cNvPr id="705" name="Google Shape;705;g3455514c2ac_0_29"/>
            <p:cNvSpPr/>
            <p:nvPr/>
          </p:nvSpPr>
          <p:spPr>
            <a:xfrm>
              <a:off x="6739053" y="4317924"/>
              <a:ext cx="364200" cy="364200"/>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06" name="Google Shape;706;g3455514c2ac_0_29"/>
            <p:cNvCxnSpPr/>
            <p:nvPr/>
          </p:nvCxnSpPr>
          <p:spPr>
            <a:xfrm rot="10800000" flipH="1">
              <a:off x="7051287" y="4226892"/>
              <a:ext cx="368100" cy="182100"/>
            </a:xfrm>
            <a:prstGeom prst="straightConnector1">
              <a:avLst/>
            </a:prstGeom>
            <a:noFill/>
            <a:ln w="9525" cap="flat" cmpd="sng">
              <a:solidFill>
                <a:srgbClr val="92D050"/>
              </a:solidFill>
              <a:prstDash val="solid"/>
              <a:round/>
              <a:headEnd type="none" w="sm" len="sm"/>
              <a:tailEnd type="none" w="sm" len="sm"/>
            </a:ln>
          </p:spPr>
        </p:cxnSp>
        <p:sp>
          <p:nvSpPr>
            <p:cNvPr id="707" name="Google Shape;707;g3455514c2ac_0_29"/>
            <p:cNvSpPr/>
            <p:nvPr/>
          </p:nvSpPr>
          <p:spPr>
            <a:xfrm>
              <a:off x="7395116" y="4087216"/>
              <a:ext cx="182100" cy="182100"/>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708" name="Google Shape;708;g3455514c2ac_0_29"/>
          <p:cNvSpPr txBox="1"/>
          <p:nvPr/>
        </p:nvSpPr>
        <p:spPr>
          <a:xfrm>
            <a:off x="8296970" y="4765438"/>
            <a:ext cx="410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36</a:t>
            </a:r>
            <a:endParaRPr sz="1400" b="0" i="0" u="none" strike="noStrike" cap="none">
              <a:solidFill>
                <a:schemeClr val="lt1"/>
              </a:solidFill>
              <a:latin typeface="Arial"/>
              <a:ea typeface="Arial"/>
              <a:cs typeface="Arial"/>
              <a:sym typeface="Arial"/>
            </a:endParaRPr>
          </a:p>
        </p:txBody>
      </p:sp>
      <p:sp>
        <p:nvSpPr>
          <p:cNvPr id="709" name="Google Shape;709;g3455514c2ac_0_29"/>
          <p:cNvSpPr/>
          <p:nvPr/>
        </p:nvSpPr>
        <p:spPr>
          <a:xfrm>
            <a:off x="2064468" y="2839987"/>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10" name="Google Shape;710;g3455514c2ac_0_29"/>
          <p:cNvSpPr txBox="1"/>
          <p:nvPr/>
        </p:nvSpPr>
        <p:spPr>
          <a:xfrm>
            <a:off x="1175538" y="3731851"/>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None/>
            </a:pPr>
            <a:r>
              <a:rPr lang="es" sz="1800" b="1">
                <a:solidFill>
                  <a:srgbClr val="48BAA2"/>
                </a:solidFill>
                <a:latin typeface="Trebuchet MS"/>
                <a:ea typeface="Trebuchet MS"/>
                <a:cs typeface="Trebuchet MS"/>
                <a:sym typeface="Trebuchet MS"/>
              </a:rPr>
              <a:t>Risk Category</a:t>
            </a:r>
            <a:endParaRPr>
              <a:solidFill>
                <a:srgbClr val="48BAA2"/>
              </a:solidFill>
              <a:latin typeface="Trebuchet MS"/>
              <a:ea typeface="Trebuchet MS"/>
              <a:cs typeface="Trebuchet MS"/>
              <a:sym typeface="Trebuchet MS"/>
            </a:endParaRPr>
          </a:p>
        </p:txBody>
      </p:sp>
      <p:sp>
        <p:nvSpPr>
          <p:cNvPr id="711" name="Google Shape;711;g3455514c2ac_0_29"/>
          <p:cNvSpPr txBox="1"/>
          <p:nvPr/>
        </p:nvSpPr>
        <p:spPr>
          <a:xfrm>
            <a:off x="431900" y="1253700"/>
            <a:ext cx="31419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None/>
            </a:pPr>
            <a:r>
              <a:rPr lang="es" sz="1800" b="1">
                <a:solidFill>
                  <a:schemeClr val="accent3"/>
                </a:solidFill>
                <a:latin typeface="Trebuchet MS"/>
                <a:ea typeface="Trebuchet MS"/>
                <a:cs typeface="Trebuchet MS"/>
                <a:sym typeface="Trebuchet MS"/>
              </a:rPr>
              <a:t>Urban sector: Transport</a:t>
            </a:r>
            <a:endParaRPr sz="1800">
              <a:solidFill>
                <a:schemeClr val="accent3"/>
              </a:solidFill>
              <a:latin typeface="Trebuchet MS"/>
              <a:ea typeface="Trebuchet MS"/>
              <a:cs typeface="Trebuchet MS"/>
              <a:sym typeface="Trebuchet MS"/>
            </a:endParaRPr>
          </a:p>
        </p:txBody>
      </p:sp>
      <p:sp>
        <p:nvSpPr>
          <p:cNvPr id="712" name="Google Shape;712;g3455514c2ac_0_29"/>
          <p:cNvSpPr txBox="1"/>
          <p:nvPr/>
        </p:nvSpPr>
        <p:spPr>
          <a:xfrm>
            <a:off x="4750118" y="3593269"/>
            <a:ext cx="1545600" cy="447000"/>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pPr>
            <a:r>
              <a:rPr lang="es" sz="1200">
                <a:solidFill>
                  <a:srgbClr val="708792"/>
                </a:solidFill>
                <a:latin typeface="Trebuchet MS"/>
                <a:ea typeface="Trebuchet MS"/>
                <a:cs typeface="Trebuchet MS"/>
                <a:sym typeface="Trebuchet MS"/>
              </a:rPr>
              <a:t>Damage risk for road network</a:t>
            </a:r>
            <a:endParaRPr sz="1400" b="0" i="0" u="none" strike="noStrike" cap="none">
              <a:solidFill>
                <a:srgbClr val="53656D"/>
              </a:solidFill>
              <a:latin typeface="Trebuchet MS"/>
              <a:ea typeface="Trebuchet MS"/>
              <a:cs typeface="Trebuchet MS"/>
              <a:sym typeface="Trebuchet MS"/>
            </a:endParaRPr>
          </a:p>
        </p:txBody>
      </p:sp>
      <p:sp>
        <p:nvSpPr>
          <p:cNvPr id="713" name="Google Shape;713;g3455514c2ac_0_29"/>
          <p:cNvSpPr txBox="1"/>
          <p:nvPr/>
        </p:nvSpPr>
        <p:spPr>
          <a:xfrm>
            <a:off x="7082813" y="23767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RISK 0,</a:t>
            </a:r>
            <a:r>
              <a:rPr lang="es" sz="1200" b="1">
                <a:solidFill>
                  <a:srgbClr val="53656D"/>
                </a:solidFill>
                <a:latin typeface="Trebuchet MS"/>
                <a:ea typeface="Trebuchet MS"/>
                <a:cs typeface="Trebuchet MS"/>
                <a:sym typeface="Trebuchet MS"/>
              </a:rPr>
              <a:t>82</a:t>
            </a:r>
            <a:r>
              <a:rPr lang="es" sz="1200" b="1" i="0" u="none" strike="noStrike" cap="none">
                <a:solidFill>
                  <a:srgbClr val="53656D"/>
                </a:solidFill>
                <a:latin typeface="Trebuchet MS"/>
                <a:ea typeface="Trebuchet MS"/>
                <a:cs typeface="Trebuchet MS"/>
                <a:sym typeface="Trebuchet MS"/>
              </a:rPr>
              <a:t> </a:t>
            </a:r>
            <a:endParaRPr sz="1400" b="0" i="0" u="none" strike="noStrike" cap="none">
              <a:solidFill>
                <a:srgbClr val="53656D"/>
              </a:solidFill>
              <a:latin typeface="Trebuchet MS"/>
              <a:ea typeface="Trebuchet MS"/>
              <a:cs typeface="Trebuchet MS"/>
              <a:sym typeface="Trebuchet MS"/>
            </a:endParaRPr>
          </a:p>
        </p:txBody>
      </p:sp>
      <p:pic>
        <p:nvPicPr>
          <p:cNvPr id="714" name="Google Shape;714;g3455514c2ac_0_29"/>
          <p:cNvPicPr preferRelativeResize="0"/>
          <p:nvPr/>
        </p:nvPicPr>
        <p:blipFill rotWithShape="1">
          <a:blip r:embed="rId3">
            <a:alphaModFix/>
          </a:blip>
          <a:srcRect t="21482"/>
          <a:stretch/>
        </p:blipFill>
        <p:spPr>
          <a:xfrm>
            <a:off x="6482025" y="2780882"/>
            <a:ext cx="2166675" cy="328896"/>
          </a:xfrm>
          <a:prstGeom prst="rect">
            <a:avLst/>
          </a:prstGeom>
          <a:noFill/>
          <a:ln>
            <a:noFill/>
          </a:ln>
        </p:spPr>
      </p:pic>
      <p:sp>
        <p:nvSpPr>
          <p:cNvPr id="715" name="Google Shape;715;g3455514c2ac_0_29"/>
          <p:cNvSpPr/>
          <p:nvPr/>
        </p:nvSpPr>
        <p:spPr>
          <a:xfrm>
            <a:off x="7971275" y="26826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16" name="Google Shape;716;g3455514c2ac_0_29"/>
          <p:cNvSpPr txBox="1"/>
          <p:nvPr/>
        </p:nvSpPr>
        <p:spPr>
          <a:xfrm>
            <a:off x="7082813" y="3436213"/>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RISK 0,</a:t>
            </a:r>
            <a:r>
              <a:rPr lang="es" sz="1200" b="1">
                <a:solidFill>
                  <a:srgbClr val="53656D"/>
                </a:solidFill>
                <a:latin typeface="Trebuchet MS"/>
                <a:ea typeface="Trebuchet MS"/>
                <a:cs typeface="Trebuchet MS"/>
                <a:sym typeface="Trebuchet MS"/>
              </a:rPr>
              <a:t>65</a:t>
            </a:r>
            <a:r>
              <a:rPr lang="es" sz="1200" b="1" i="0" u="none" strike="noStrike" cap="none">
                <a:solidFill>
                  <a:srgbClr val="53656D"/>
                </a:solidFill>
                <a:latin typeface="Trebuchet MS"/>
                <a:ea typeface="Trebuchet MS"/>
                <a:cs typeface="Trebuchet MS"/>
                <a:sym typeface="Trebuchet MS"/>
              </a:rPr>
              <a:t> </a:t>
            </a:r>
            <a:endParaRPr sz="1400" b="0" i="0" u="none" strike="noStrike" cap="none">
              <a:solidFill>
                <a:srgbClr val="53656D"/>
              </a:solidFill>
              <a:latin typeface="Trebuchet MS"/>
              <a:ea typeface="Trebuchet MS"/>
              <a:cs typeface="Trebuchet MS"/>
              <a:sym typeface="Trebuchet MS"/>
            </a:endParaRPr>
          </a:p>
        </p:txBody>
      </p:sp>
      <p:pic>
        <p:nvPicPr>
          <p:cNvPr id="717" name="Google Shape;717;g3455514c2ac_0_29"/>
          <p:cNvPicPr preferRelativeResize="0"/>
          <p:nvPr/>
        </p:nvPicPr>
        <p:blipFill rotWithShape="1">
          <a:blip r:embed="rId3">
            <a:alphaModFix/>
          </a:blip>
          <a:srcRect t="21482"/>
          <a:stretch/>
        </p:blipFill>
        <p:spPr>
          <a:xfrm>
            <a:off x="6482025" y="3840370"/>
            <a:ext cx="2166675" cy="328896"/>
          </a:xfrm>
          <a:prstGeom prst="rect">
            <a:avLst/>
          </a:prstGeom>
          <a:noFill/>
          <a:ln>
            <a:noFill/>
          </a:ln>
        </p:spPr>
      </p:pic>
      <p:sp>
        <p:nvSpPr>
          <p:cNvPr id="718" name="Google Shape;718;g3455514c2ac_0_29"/>
          <p:cNvSpPr/>
          <p:nvPr/>
        </p:nvSpPr>
        <p:spPr>
          <a:xfrm>
            <a:off x="7742675" y="3742100"/>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19" name="Google Shape;719;g3455514c2ac_0_29"/>
          <p:cNvSpPr/>
          <p:nvPr/>
        </p:nvSpPr>
        <p:spPr>
          <a:xfrm rot="-5400000">
            <a:off x="4006172" y="3355832"/>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36"/>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725" name="Google Shape;725;p36"/>
          <p:cNvSpPr/>
          <p:nvPr/>
        </p:nvSpPr>
        <p:spPr>
          <a:xfrm>
            <a:off x="4501677" y="1281768"/>
            <a:ext cx="3891000" cy="3225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26" name="Google Shape;726;p36"/>
          <p:cNvSpPr txBox="1"/>
          <p:nvPr/>
        </p:nvSpPr>
        <p:spPr>
          <a:xfrm>
            <a:off x="103125" y="296400"/>
            <a:ext cx="80364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a:solidFill>
                  <a:srgbClr val="18BAA8"/>
                </a:solidFill>
                <a:latin typeface="Trebuchet MS"/>
                <a:ea typeface="Trebuchet MS"/>
                <a:cs typeface="Trebuchet MS"/>
                <a:sym typeface="Trebuchet MS"/>
              </a:rPr>
              <a:t>RISK ASSESSMENT RESULTS </a:t>
            </a:r>
            <a:r>
              <a:rPr lang="es" sz="2500" b="1">
                <a:solidFill>
                  <a:srgbClr val="18BAA8"/>
                </a:solidFill>
                <a:latin typeface="Trebuchet MS"/>
                <a:ea typeface="Trebuchet MS"/>
                <a:cs typeface="Trebuchet MS"/>
                <a:sym typeface="Trebuchet MS"/>
              </a:rPr>
              <a:t>BY URBAN SECTOR</a:t>
            </a:r>
            <a:endParaRPr sz="2800" b="1" i="0" u="none" strike="noStrike" cap="none">
              <a:solidFill>
                <a:srgbClr val="18BAA8"/>
              </a:solidFill>
              <a:latin typeface="Trebuchet MS"/>
              <a:ea typeface="Trebuchet MS"/>
              <a:cs typeface="Trebuchet MS"/>
              <a:sym typeface="Trebuchet MS"/>
            </a:endParaRPr>
          </a:p>
        </p:txBody>
      </p:sp>
      <p:sp>
        <p:nvSpPr>
          <p:cNvPr id="727" name="Google Shape;727;p36"/>
          <p:cNvSpPr txBox="1"/>
          <p:nvPr/>
        </p:nvSpPr>
        <p:spPr>
          <a:xfrm>
            <a:off x="431900" y="1993275"/>
            <a:ext cx="3371400" cy="875400"/>
          </a:xfrm>
          <a:prstGeom prst="rect">
            <a:avLst/>
          </a:prstGeom>
          <a:solidFill>
            <a:srgbClr val="FFFFFF"/>
          </a:solidFill>
          <a:ln>
            <a:noFill/>
          </a:ln>
        </p:spPr>
        <p:txBody>
          <a:bodyPr spcFirstLastPara="1" wrap="square" lIns="0" tIns="0" rIns="0" bIns="0" anchor="t" anchorCtr="0">
            <a:noAutofit/>
          </a:bodyPr>
          <a:lstStyle/>
          <a:p>
            <a:pPr marL="285750" marR="0" lvl="0" indent="-270510" algn="l" rtl="0">
              <a:lnSpc>
                <a:spcPct val="100000"/>
              </a:lnSpc>
              <a:spcBef>
                <a:spcPts val="360"/>
              </a:spcBef>
              <a:spcAft>
                <a:spcPts val="0"/>
              </a:spcAft>
              <a:buClr>
                <a:srgbClr val="708792"/>
              </a:buClr>
              <a:buSzPts val="1200"/>
              <a:buFont typeface="Trebuchet MS"/>
              <a:buChar char="•"/>
            </a:pPr>
            <a:r>
              <a:rPr lang="es" sz="1200">
                <a:solidFill>
                  <a:srgbClr val="708792"/>
                </a:solidFill>
                <a:latin typeface="Trebuchet MS"/>
                <a:ea typeface="Trebuchet MS"/>
                <a:cs typeface="Trebuchet MS"/>
                <a:sym typeface="Trebuchet MS"/>
              </a:rPr>
              <a:t>For each climate hazard, the rating system produces a score that indicates the risk level of the urban sectors included in the assessment.</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p:txBody>
      </p:sp>
      <p:sp>
        <p:nvSpPr>
          <p:cNvPr id="728" name="Google Shape;728;p36"/>
          <p:cNvSpPr txBox="1"/>
          <p:nvPr/>
        </p:nvSpPr>
        <p:spPr>
          <a:xfrm>
            <a:off x="431900" y="1281775"/>
            <a:ext cx="33714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a:solidFill>
                  <a:srgbClr val="708792"/>
                </a:solidFill>
                <a:latin typeface="Trebuchet MS"/>
                <a:ea typeface="Trebuchet MS"/>
                <a:cs typeface="Trebuchet MS"/>
                <a:sym typeface="Trebuchet MS"/>
              </a:rPr>
              <a:t>Hazard: Heavy precipitation</a:t>
            </a:r>
            <a:endParaRPr sz="1800" b="0" i="0" u="none" strike="noStrike" cap="none">
              <a:solidFill>
                <a:srgbClr val="708792"/>
              </a:solidFill>
              <a:latin typeface="Trebuchet MS"/>
              <a:ea typeface="Trebuchet MS"/>
              <a:cs typeface="Trebuchet MS"/>
              <a:sym typeface="Trebuchet MS"/>
            </a:endParaRPr>
          </a:p>
        </p:txBody>
      </p:sp>
      <p:sp>
        <p:nvSpPr>
          <p:cNvPr id="729" name="Google Shape;729;p36"/>
          <p:cNvSpPr txBox="1"/>
          <p:nvPr/>
        </p:nvSpPr>
        <p:spPr>
          <a:xfrm>
            <a:off x="4715224" y="2154955"/>
            <a:ext cx="1940100"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800">
                <a:solidFill>
                  <a:srgbClr val="53656D"/>
                </a:solidFill>
                <a:latin typeface="Trebuchet MS"/>
                <a:ea typeface="Trebuchet MS"/>
                <a:cs typeface="Trebuchet MS"/>
                <a:sym typeface="Trebuchet MS"/>
              </a:rPr>
              <a:t>Transport</a:t>
            </a:r>
            <a:r>
              <a:rPr lang="es" sz="1800" b="0" i="0" u="none" strike="noStrike" cap="none">
                <a:solidFill>
                  <a:srgbClr val="53656D"/>
                </a:solidFill>
                <a:latin typeface="Trebuchet MS"/>
                <a:ea typeface="Trebuchet MS"/>
                <a:cs typeface="Trebuchet MS"/>
                <a:sym typeface="Trebuchet MS"/>
              </a:rPr>
              <a:t>s</a:t>
            </a:r>
            <a:endParaRPr sz="1800" b="0" i="0" u="none" strike="noStrike" cap="none" dirty="0">
              <a:solidFill>
                <a:srgbClr val="53656D"/>
              </a:solidFill>
              <a:latin typeface="Trebuchet MS"/>
              <a:ea typeface="Trebuchet MS"/>
              <a:cs typeface="Trebuchet MS"/>
              <a:sym typeface="Trebuchet MS"/>
            </a:endParaRPr>
          </a:p>
        </p:txBody>
      </p:sp>
      <p:sp>
        <p:nvSpPr>
          <p:cNvPr id="730" name="Google Shape;730;p36"/>
          <p:cNvSpPr txBox="1"/>
          <p:nvPr/>
        </p:nvSpPr>
        <p:spPr>
          <a:xfrm>
            <a:off x="4794968" y="3331069"/>
            <a:ext cx="1545600"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800">
                <a:solidFill>
                  <a:srgbClr val="53656D"/>
                </a:solidFill>
                <a:latin typeface="Trebuchet MS"/>
                <a:ea typeface="Trebuchet MS"/>
                <a:cs typeface="Trebuchet MS"/>
                <a:sym typeface="Trebuchet MS"/>
              </a:rPr>
              <a:t>Energy</a:t>
            </a:r>
            <a:endParaRPr sz="1800" b="0" i="0" u="none" strike="noStrike" cap="none">
              <a:solidFill>
                <a:srgbClr val="53656D"/>
              </a:solidFill>
              <a:latin typeface="Trebuchet MS"/>
              <a:ea typeface="Trebuchet MS"/>
              <a:cs typeface="Trebuchet MS"/>
              <a:sym typeface="Trebuchet MS"/>
            </a:endParaRPr>
          </a:p>
        </p:txBody>
      </p:sp>
      <p:sp>
        <p:nvSpPr>
          <p:cNvPr id="731" name="Google Shape;731;p36"/>
          <p:cNvSpPr txBox="1"/>
          <p:nvPr/>
        </p:nvSpPr>
        <p:spPr>
          <a:xfrm>
            <a:off x="6945750" y="18308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RISK 0,7</a:t>
            </a:r>
            <a:r>
              <a:rPr lang="es" sz="1200" b="1">
                <a:solidFill>
                  <a:srgbClr val="53656D"/>
                </a:solidFill>
                <a:latin typeface="Trebuchet MS"/>
                <a:ea typeface="Trebuchet MS"/>
                <a:cs typeface="Trebuchet MS"/>
                <a:sym typeface="Trebuchet MS"/>
              </a:rPr>
              <a:t>0</a:t>
            </a:r>
            <a:r>
              <a:rPr lang="es" sz="1200" b="1" i="0" u="none" strike="noStrike" cap="none">
                <a:solidFill>
                  <a:srgbClr val="53656D"/>
                </a:solidFill>
                <a:latin typeface="Trebuchet MS"/>
                <a:ea typeface="Trebuchet MS"/>
                <a:cs typeface="Trebuchet MS"/>
                <a:sym typeface="Trebuchet MS"/>
              </a:rPr>
              <a:t> </a:t>
            </a:r>
            <a:endParaRPr sz="1400" b="0" i="0" u="none" strike="noStrike" cap="none">
              <a:solidFill>
                <a:srgbClr val="53656D"/>
              </a:solidFill>
              <a:latin typeface="Trebuchet MS"/>
              <a:ea typeface="Trebuchet MS"/>
              <a:cs typeface="Trebuchet MS"/>
              <a:sym typeface="Trebuchet MS"/>
            </a:endParaRPr>
          </a:p>
        </p:txBody>
      </p:sp>
      <p:pic>
        <p:nvPicPr>
          <p:cNvPr id="732" name="Google Shape;732;p36"/>
          <p:cNvPicPr preferRelativeResize="0"/>
          <p:nvPr/>
        </p:nvPicPr>
        <p:blipFill rotWithShape="1">
          <a:blip r:embed="rId3">
            <a:alphaModFix/>
          </a:blip>
          <a:srcRect t="21482"/>
          <a:stretch/>
        </p:blipFill>
        <p:spPr>
          <a:xfrm>
            <a:off x="6024825" y="2234982"/>
            <a:ext cx="2166675" cy="328896"/>
          </a:xfrm>
          <a:prstGeom prst="rect">
            <a:avLst/>
          </a:prstGeom>
          <a:noFill/>
          <a:ln>
            <a:noFill/>
          </a:ln>
        </p:spPr>
      </p:pic>
      <p:pic>
        <p:nvPicPr>
          <p:cNvPr id="733" name="Google Shape;733;p36"/>
          <p:cNvPicPr preferRelativeResize="0"/>
          <p:nvPr/>
        </p:nvPicPr>
        <p:blipFill rotWithShape="1">
          <a:blip r:embed="rId3">
            <a:alphaModFix/>
          </a:blip>
          <a:srcRect t="21482"/>
          <a:stretch/>
        </p:blipFill>
        <p:spPr>
          <a:xfrm>
            <a:off x="6024825" y="3440882"/>
            <a:ext cx="2166675" cy="328896"/>
          </a:xfrm>
          <a:prstGeom prst="rect">
            <a:avLst/>
          </a:prstGeom>
          <a:noFill/>
          <a:ln>
            <a:noFill/>
          </a:ln>
        </p:spPr>
      </p:pic>
      <p:sp>
        <p:nvSpPr>
          <p:cNvPr id="734" name="Google Shape;734;p36"/>
          <p:cNvSpPr txBox="1"/>
          <p:nvPr/>
        </p:nvSpPr>
        <p:spPr>
          <a:xfrm>
            <a:off x="6945750" y="29855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RISK 0,82 </a:t>
            </a:r>
            <a:endParaRPr sz="1400" b="0" i="0" u="none" strike="noStrike" cap="none">
              <a:solidFill>
                <a:srgbClr val="53656D"/>
              </a:solidFill>
              <a:latin typeface="Trebuchet MS"/>
              <a:ea typeface="Trebuchet MS"/>
              <a:cs typeface="Trebuchet MS"/>
              <a:sym typeface="Trebuchet MS"/>
            </a:endParaRPr>
          </a:p>
        </p:txBody>
      </p:sp>
      <p:sp>
        <p:nvSpPr>
          <p:cNvPr id="735" name="Google Shape;735;p36"/>
          <p:cNvSpPr/>
          <p:nvPr/>
        </p:nvSpPr>
        <p:spPr>
          <a:xfrm>
            <a:off x="7437875" y="21367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36" name="Google Shape;736;p36"/>
          <p:cNvSpPr/>
          <p:nvPr/>
        </p:nvSpPr>
        <p:spPr>
          <a:xfrm>
            <a:off x="7666475" y="33426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grpSp>
        <p:nvGrpSpPr>
          <p:cNvPr id="737" name="Google Shape;737;p36"/>
          <p:cNvGrpSpPr/>
          <p:nvPr/>
        </p:nvGrpSpPr>
        <p:grpSpPr>
          <a:xfrm>
            <a:off x="8305799" y="4495700"/>
            <a:ext cx="838201" cy="594981"/>
            <a:chOff x="6739053" y="4087216"/>
            <a:chExt cx="838201" cy="594981"/>
          </a:xfrm>
        </p:grpSpPr>
        <p:sp>
          <p:nvSpPr>
            <p:cNvPr id="738" name="Google Shape;738;p36"/>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39" name="Google Shape;739;p36"/>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740" name="Google Shape;740;p36"/>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741" name="Google Shape;741;p36"/>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a:t>
            </a:r>
            <a:r>
              <a:rPr lang="es">
                <a:solidFill>
                  <a:schemeClr val="lt1"/>
                </a:solidFill>
              </a:rPr>
              <a:t>7</a:t>
            </a:r>
            <a:endParaRPr sz="1400" b="0" i="0" u="none" strike="noStrike" cap="none">
              <a:solidFill>
                <a:schemeClr val="lt1"/>
              </a:solidFill>
              <a:latin typeface="Arial"/>
              <a:ea typeface="Arial"/>
              <a:cs typeface="Arial"/>
              <a:sym typeface="Arial"/>
            </a:endParaRPr>
          </a:p>
        </p:txBody>
      </p:sp>
      <p:sp>
        <p:nvSpPr>
          <p:cNvPr id="742" name="Google Shape;742;p36"/>
          <p:cNvSpPr/>
          <p:nvPr/>
        </p:nvSpPr>
        <p:spPr>
          <a:xfrm>
            <a:off x="2064468" y="2839987"/>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43" name="Google Shape;743;p36"/>
          <p:cNvSpPr txBox="1"/>
          <p:nvPr/>
        </p:nvSpPr>
        <p:spPr>
          <a:xfrm>
            <a:off x="1175538" y="3731851"/>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None/>
            </a:pPr>
            <a:r>
              <a:rPr lang="es" sz="1800" b="1">
                <a:solidFill>
                  <a:srgbClr val="48BAA2"/>
                </a:solidFill>
                <a:latin typeface="Trebuchet MS"/>
                <a:ea typeface="Trebuchet MS"/>
                <a:cs typeface="Trebuchet MS"/>
                <a:sym typeface="Trebuchet MS"/>
              </a:rPr>
              <a:t>Urban Sectors</a:t>
            </a:r>
            <a:endParaRPr>
              <a:solidFill>
                <a:srgbClr val="48BAA2"/>
              </a:solidFill>
              <a:latin typeface="Trebuchet MS"/>
              <a:ea typeface="Trebuchet MS"/>
              <a:cs typeface="Trebuchet MS"/>
              <a:sym typeface="Trebuchet MS"/>
            </a:endParaRPr>
          </a:p>
        </p:txBody>
      </p:sp>
      <p:sp>
        <p:nvSpPr>
          <p:cNvPr id="744" name="Google Shape;744;p36"/>
          <p:cNvSpPr/>
          <p:nvPr/>
        </p:nvSpPr>
        <p:spPr>
          <a:xfrm rot="-5400000">
            <a:off x="4203234" y="3473707"/>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pic>
        <p:nvPicPr>
          <p:cNvPr id="745" name="Google Shape;745;p36"/>
          <p:cNvPicPr preferRelativeResize="0"/>
          <p:nvPr/>
        </p:nvPicPr>
        <p:blipFill rotWithShape="1">
          <a:blip r:embed="rId4">
            <a:alphaModFix/>
          </a:blip>
          <a:srcRect l="13554" t="44615" r="69301" b="31428"/>
          <a:stretch/>
        </p:blipFill>
        <p:spPr>
          <a:xfrm>
            <a:off x="3643425" y="1183751"/>
            <a:ext cx="580624" cy="6470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g3455514c2ac_0_0"/>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751" name="Google Shape;751;g3455514c2ac_0_0"/>
          <p:cNvSpPr/>
          <p:nvPr/>
        </p:nvSpPr>
        <p:spPr>
          <a:xfrm>
            <a:off x="4730275" y="824573"/>
            <a:ext cx="3891000" cy="22809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52" name="Google Shape;752;g3455514c2ac_0_0"/>
          <p:cNvSpPr/>
          <p:nvPr/>
        </p:nvSpPr>
        <p:spPr>
          <a:xfrm>
            <a:off x="4740175" y="3253450"/>
            <a:ext cx="3891000" cy="1362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53" name="Google Shape;753;g3455514c2ac_0_0"/>
          <p:cNvSpPr txBox="1"/>
          <p:nvPr/>
        </p:nvSpPr>
        <p:spPr>
          <a:xfrm>
            <a:off x="103122" y="296400"/>
            <a:ext cx="86043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a:solidFill>
                  <a:srgbClr val="18BAA8"/>
                </a:solidFill>
                <a:latin typeface="Trebuchet MS"/>
                <a:ea typeface="Trebuchet MS"/>
                <a:cs typeface="Trebuchet MS"/>
                <a:sym typeface="Trebuchet MS"/>
              </a:rPr>
              <a:t>RISK ASSESSMENT RESULTS BY HAZARD AND OVERA</a:t>
            </a:r>
            <a:r>
              <a:rPr lang="es" sz="2500" b="1">
                <a:solidFill>
                  <a:srgbClr val="18BAA8"/>
                </a:solidFill>
                <a:latin typeface="Trebuchet MS"/>
                <a:ea typeface="Trebuchet MS"/>
                <a:cs typeface="Trebuchet MS"/>
                <a:sym typeface="Trebuchet MS"/>
              </a:rPr>
              <a:t>LL</a:t>
            </a:r>
            <a:endParaRPr sz="2800" b="1" i="0" u="none" strike="noStrike" cap="none">
              <a:solidFill>
                <a:srgbClr val="18BAA8"/>
              </a:solidFill>
              <a:latin typeface="Trebuchet MS"/>
              <a:ea typeface="Trebuchet MS"/>
              <a:cs typeface="Trebuchet MS"/>
              <a:sym typeface="Trebuchet MS"/>
            </a:endParaRPr>
          </a:p>
        </p:txBody>
      </p:sp>
      <p:sp>
        <p:nvSpPr>
          <p:cNvPr id="754" name="Google Shape;754;g3455514c2ac_0_0"/>
          <p:cNvSpPr txBox="1"/>
          <p:nvPr/>
        </p:nvSpPr>
        <p:spPr>
          <a:xfrm>
            <a:off x="613700" y="1624575"/>
            <a:ext cx="3371400" cy="2437500"/>
          </a:xfrm>
          <a:prstGeom prst="rect">
            <a:avLst/>
          </a:pr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The application of the assessment system produces scores (0,1) that represent:</a:t>
            </a:r>
            <a:endParaRPr sz="12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360"/>
              </a:spcBef>
              <a:spcAft>
                <a:spcPts val="0"/>
              </a:spcAft>
              <a:buClr>
                <a:srgbClr val="000000"/>
              </a:buClr>
              <a:buSzPts val="1200"/>
              <a:buFont typeface="Arial"/>
              <a:buNone/>
            </a:pPr>
            <a:endParaRPr sz="1200" b="0" i="0" u="none" strike="noStrike" cap="none">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a:solidFill>
                  <a:srgbClr val="708792"/>
                </a:solidFill>
                <a:latin typeface="Trebuchet MS"/>
                <a:ea typeface="Trebuchet MS"/>
                <a:cs typeface="Trebuchet MS"/>
                <a:sym typeface="Trebuchet MS"/>
              </a:rPr>
              <a:t>the overall risk level of the urban area </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a:solidFill>
                  <a:srgbClr val="708792"/>
                </a:solidFill>
                <a:latin typeface="Trebuchet MS"/>
                <a:ea typeface="Trebuchet MS"/>
                <a:cs typeface="Trebuchet MS"/>
                <a:sym typeface="Trebuchet MS"/>
              </a:rPr>
              <a:t>the risk associated with each individual hazard</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a:solidFill>
                  <a:srgbClr val="708792"/>
                </a:solidFill>
                <a:latin typeface="Trebuchet MS"/>
                <a:ea typeface="Trebuchet MS"/>
                <a:cs typeface="Trebuchet MS"/>
                <a:sym typeface="Trebuchet MS"/>
              </a:rPr>
              <a:t>the risk by Urban Sector</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a:solidFill>
                  <a:srgbClr val="708792"/>
                </a:solidFill>
                <a:latin typeface="Trebuchet MS"/>
                <a:ea typeface="Trebuchet MS"/>
                <a:cs typeface="Trebuchet MS"/>
                <a:sym typeface="Trebuchet MS"/>
              </a:rPr>
              <a:t>the risk concerning specific exposed elements</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p:txBody>
      </p:sp>
      <p:pic>
        <p:nvPicPr>
          <p:cNvPr id="755" name="Google Shape;755;g3455514c2ac_0_0"/>
          <p:cNvPicPr preferRelativeResize="0"/>
          <p:nvPr/>
        </p:nvPicPr>
        <p:blipFill rotWithShape="1">
          <a:blip r:embed="rId3">
            <a:alphaModFix/>
          </a:blip>
          <a:srcRect t="21482"/>
          <a:stretch/>
        </p:blipFill>
        <p:spPr>
          <a:xfrm>
            <a:off x="4801324" y="3805399"/>
            <a:ext cx="3737378" cy="567335"/>
          </a:xfrm>
          <a:prstGeom prst="rect">
            <a:avLst/>
          </a:prstGeom>
          <a:noFill/>
          <a:ln>
            <a:noFill/>
          </a:ln>
        </p:spPr>
      </p:pic>
      <p:sp>
        <p:nvSpPr>
          <p:cNvPr id="756" name="Google Shape;756;g3455514c2ac_0_0"/>
          <p:cNvSpPr/>
          <p:nvPr/>
        </p:nvSpPr>
        <p:spPr>
          <a:xfrm>
            <a:off x="7583408" y="3646769"/>
            <a:ext cx="246721" cy="178754"/>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57" name="Google Shape;757;g3455514c2ac_0_0"/>
          <p:cNvSpPr txBox="1"/>
          <p:nvPr/>
        </p:nvSpPr>
        <p:spPr>
          <a:xfrm>
            <a:off x="5765395" y="3253458"/>
            <a:ext cx="23748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i="0" u="none" strike="noStrike" cap="none">
                <a:solidFill>
                  <a:srgbClr val="708792"/>
                </a:solidFill>
                <a:latin typeface="Trebuchet MS"/>
                <a:ea typeface="Trebuchet MS"/>
                <a:cs typeface="Trebuchet MS"/>
                <a:sym typeface="Trebuchet MS"/>
              </a:rPr>
              <a:t>OVERALL RISK – 0,80</a:t>
            </a:r>
            <a:endParaRPr sz="1800" b="0" i="0" u="none" strike="noStrike" cap="none">
              <a:solidFill>
                <a:srgbClr val="708792"/>
              </a:solidFill>
              <a:latin typeface="Trebuchet MS"/>
              <a:ea typeface="Trebuchet MS"/>
              <a:cs typeface="Trebuchet MS"/>
              <a:sym typeface="Trebuchet MS"/>
            </a:endParaRPr>
          </a:p>
        </p:txBody>
      </p:sp>
      <p:pic>
        <p:nvPicPr>
          <p:cNvPr id="758" name="Google Shape;758;g3455514c2ac_0_0"/>
          <p:cNvPicPr preferRelativeResize="0"/>
          <p:nvPr/>
        </p:nvPicPr>
        <p:blipFill rotWithShape="1">
          <a:blip r:embed="rId4">
            <a:alphaModFix/>
          </a:blip>
          <a:srcRect l="13554" r="69301" b="31427"/>
          <a:stretch/>
        </p:blipFill>
        <p:spPr>
          <a:xfrm>
            <a:off x="5482675" y="1319925"/>
            <a:ext cx="580624" cy="1852201"/>
          </a:xfrm>
          <a:prstGeom prst="rect">
            <a:avLst/>
          </a:prstGeom>
          <a:noFill/>
          <a:ln>
            <a:noFill/>
          </a:ln>
        </p:spPr>
      </p:pic>
      <p:sp>
        <p:nvSpPr>
          <p:cNvPr id="759" name="Google Shape;759;g3455514c2ac_0_0"/>
          <p:cNvSpPr txBox="1"/>
          <p:nvPr/>
        </p:nvSpPr>
        <p:spPr>
          <a:xfrm>
            <a:off x="5657277" y="926348"/>
            <a:ext cx="20370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i="0" u="none" strike="noStrike" cap="none">
                <a:solidFill>
                  <a:srgbClr val="708792"/>
                </a:solidFill>
                <a:latin typeface="Trebuchet MS"/>
                <a:ea typeface="Trebuchet MS"/>
                <a:cs typeface="Trebuchet MS"/>
                <a:sym typeface="Trebuchet MS"/>
              </a:rPr>
              <a:t>RISK PER HAZARD</a:t>
            </a:r>
            <a:endParaRPr sz="1800" b="0" i="0" u="none" strike="noStrike" cap="none">
              <a:solidFill>
                <a:srgbClr val="708792"/>
              </a:solidFill>
              <a:latin typeface="Trebuchet MS"/>
              <a:ea typeface="Trebuchet MS"/>
              <a:cs typeface="Trebuchet MS"/>
              <a:sym typeface="Trebuchet MS"/>
            </a:endParaRPr>
          </a:p>
        </p:txBody>
      </p:sp>
      <p:sp>
        <p:nvSpPr>
          <p:cNvPr id="760" name="Google Shape;760;g3455514c2ac_0_0"/>
          <p:cNvSpPr txBox="1"/>
          <p:nvPr/>
        </p:nvSpPr>
        <p:spPr>
          <a:xfrm>
            <a:off x="4943824" y="1240555"/>
            <a:ext cx="1940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Extreme Temperatures</a:t>
            </a:r>
            <a:endParaRPr sz="1400" b="0" i="0" u="none" strike="noStrike" cap="none">
              <a:solidFill>
                <a:srgbClr val="53656D"/>
              </a:solidFill>
              <a:latin typeface="Trebuchet MS"/>
              <a:ea typeface="Trebuchet MS"/>
              <a:cs typeface="Trebuchet MS"/>
              <a:sym typeface="Trebuchet MS"/>
            </a:endParaRPr>
          </a:p>
        </p:txBody>
      </p:sp>
      <p:sp>
        <p:nvSpPr>
          <p:cNvPr id="761" name="Google Shape;761;g3455514c2ac_0_0"/>
          <p:cNvSpPr txBox="1"/>
          <p:nvPr/>
        </p:nvSpPr>
        <p:spPr>
          <a:xfrm>
            <a:off x="5023568" y="2195269"/>
            <a:ext cx="15456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Heavy Precipitation </a:t>
            </a:r>
            <a:endParaRPr sz="1400" b="0" i="0" u="none" strike="noStrike" cap="none">
              <a:solidFill>
                <a:srgbClr val="53656D"/>
              </a:solidFill>
              <a:latin typeface="Trebuchet MS"/>
              <a:ea typeface="Trebuchet MS"/>
              <a:cs typeface="Trebuchet MS"/>
              <a:sym typeface="Trebuchet MS"/>
            </a:endParaRPr>
          </a:p>
        </p:txBody>
      </p:sp>
      <p:sp>
        <p:nvSpPr>
          <p:cNvPr id="762" name="Google Shape;762;g3455514c2ac_0_0"/>
          <p:cNvSpPr txBox="1"/>
          <p:nvPr/>
        </p:nvSpPr>
        <p:spPr>
          <a:xfrm>
            <a:off x="7174350" y="12212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RISK 0,76 </a:t>
            </a:r>
            <a:endParaRPr sz="1400" b="0" i="0" u="none" strike="noStrike" cap="none">
              <a:solidFill>
                <a:srgbClr val="53656D"/>
              </a:solidFill>
              <a:latin typeface="Trebuchet MS"/>
              <a:ea typeface="Trebuchet MS"/>
              <a:cs typeface="Trebuchet MS"/>
              <a:sym typeface="Trebuchet MS"/>
            </a:endParaRPr>
          </a:p>
        </p:txBody>
      </p:sp>
      <p:pic>
        <p:nvPicPr>
          <p:cNvPr id="763" name="Google Shape;763;g3455514c2ac_0_0"/>
          <p:cNvPicPr preferRelativeResize="0"/>
          <p:nvPr/>
        </p:nvPicPr>
        <p:blipFill rotWithShape="1">
          <a:blip r:embed="rId3">
            <a:alphaModFix/>
          </a:blip>
          <a:srcRect t="21482"/>
          <a:stretch/>
        </p:blipFill>
        <p:spPr>
          <a:xfrm>
            <a:off x="6253425" y="1625382"/>
            <a:ext cx="2166675" cy="328896"/>
          </a:xfrm>
          <a:prstGeom prst="rect">
            <a:avLst/>
          </a:prstGeom>
          <a:noFill/>
          <a:ln>
            <a:noFill/>
          </a:ln>
        </p:spPr>
      </p:pic>
      <p:pic>
        <p:nvPicPr>
          <p:cNvPr id="764" name="Google Shape;764;g3455514c2ac_0_0"/>
          <p:cNvPicPr preferRelativeResize="0"/>
          <p:nvPr/>
        </p:nvPicPr>
        <p:blipFill rotWithShape="1">
          <a:blip r:embed="rId3">
            <a:alphaModFix/>
          </a:blip>
          <a:srcRect t="21482"/>
          <a:stretch/>
        </p:blipFill>
        <p:spPr>
          <a:xfrm>
            <a:off x="6253425" y="2678882"/>
            <a:ext cx="2166675" cy="328896"/>
          </a:xfrm>
          <a:prstGeom prst="rect">
            <a:avLst/>
          </a:prstGeom>
          <a:noFill/>
          <a:ln>
            <a:noFill/>
          </a:ln>
        </p:spPr>
      </p:pic>
      <p:sp>
        <p:nvSpPr>
          <p:cNvPr id="765" name="Google Shape;765;g3455514c2ac_0_0"/>
          <p:cNvSpPr txBox="1"/>
          <p:nvPr/>
        </p:nvSpPr>
        <p:spPr>
          <a:xfrm>
            <a:off x="7174350" y="22235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RISK 0,82 </a:t>
            </a:r>
            <a:endParaRPr sz="1400" b="0" i="0" u="none" strike="noStrike" cap="none">
              <a:solidFill>
                <a:srgbClr val="53656D"/>
              </a:solidFill>
              <a:latin typeface="Trebuchet MS"/>
              <a:ea typeface="Trebuchet MS"/>
              <a:cs typeface="Trebuchet MS"/>
              <a:sym typeface="Trebuchet MS"/>
            </a:endParaRPr>
          </a:p>
        </p:txBody>
      </p:sp>
      <p:sp>
        <p:nvSpPr>
          <p:cNvPr id="766" name="Google Shape;766;g3455514c2ac_0_0"/>
          <p:cNvSpPr/>
          <p:nvPr/>
        </p:nvSpPr>
        <p:spPr>
          <a:xfrm>
            <a:off x="7666475" y="15271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67" name="Google Shape;767;g3455514c2ac_0_0"/>
          <p:cNvSpPr/>
          <p:nvPr/>
        </p:nvSpPr>
        <p:spPr>
          <a:xfrm>
            <a:off x="7895075" y="25806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grpSp>
        <p:nvGrpSpPr>
          <p:cNvPr id="768" name="Google Shape;768;g3455514c2ac_0_0"/>
          <p:cNvGrpSpPr/>
          <p:nvPr/>
        </p:nvGrpSpPr>
        <p:grpSpPr>
          <a:xfrm>
            <a:off x="8305799" y="4495700"/>
            <a:ext cx="838163" cy="594908"/>
            <a:chOff x="6739053" y="4087216"/>
            <a:chExt cx="838163" cy="594908"/>
          </a:xfrm>
        </p:grpSpPr>
        <p:sp>
          <p:nvSpPr>
            <p:cNvPr id="769" name="Google Shape;769;g3455514c2ac_0_0"/>
            <p:cNvSpPr/>
            <p:nvPr/>
          </p:nvSpPr>
          <p:spPr>
            <a:xfrm>
              <a:off x="6739053" y="4317924"/>
              <a:ext cx="364200" cy="364200"/>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70" name="Google Shape;770;g3455514c2ac_0_0"/>
            <p:cNvCxnSpPr/>
            <p:nvPr/>
          </p:nvCxnSpPr>
          <p:spPr>
            <a:xfrm rot="10800000" flipH="1">
              <a:off x="7051287" y="4226892"/>
              <a:ext cx="368100" cy="182100"/>
            </a:xfrm>
            <a:prstGeom prst="straightConnector1">
              <a:avLst/>
            </a:prstGeom>
            <a:noFill/>
            <a:ln w="9525" cap="flat" cmpd="sng">
              <a:solidFill>
                <a:srgbClr val="92D050"/>
              </a:solidFill>
              <a:prstDash val="solid"/>
              <a:round/>
              <a:headEnd type="none" w="sm" len="sm"/>
              <a:tailEnd type="none" w="sm" len="sm"/>
            </a:ln>
          </p:spPr>
        </p:cxnSp>
        <p:sp>
          <p:nvSpPr>
            <p:cNvPr id="771" name="Google Shape;771;g3455514c2ac_0_0"/>
            <p:cNvSpPr/>
            <p:nvPr/>
          </p:nvSpPr>
          <p:spPr>
            <a:xfrm>
              <a:off x="7395116" y="4087216"/>
              <a:ext cx="182100" cy="182100"/>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772" name="Google Shape;772;g3455514c2ac_0_0"/>
          <p:cNvSpPr txBox="1"/>
          <p:nvPr/>
        </p:nvSpPr>
        <p:spPr>
          <a:xfrm>
            <a:off x="8296970" y="4765438"/>
            <a:ext cx="410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a:t>
            </a:r>
            <a:r>
              <a:rPr lang="es">
                <a:solidFill>
                  <a:schemeClr val="lt1"/>
                </a:solidFill>
              </a:rPr>
              <a:t>8</a:t>
            </a:r>
            <a:endParaRPr sz="1400" b="0" i="0" u="none" strike="noStrike" cap="non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3319</Words>
  <Application>Microsoft Office PowerPoint</Application>
  <PresentationFormat>Presentazione su schermo (16:9)</PresentationFormat>
  <Paragraphs>752</Paragraphs>
  <Slides>38</Slides>
  <Notes>38</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38</vt:i4>
      </vt:variant>
    </vt:vector>
  </HeadingPairs>
  <TitlesOfParts>
    <vt:vector size="43" baseType="lpstr">
      <vt:lpstr>Arial</vt:lpstr>
      <vt:lpstr>Calibri</vt:lpstr>
      <vt:lpstr>Noto Sans Symbols</vt:lpstr>
      <vt:lpstr>Trebuchet MS</vt:lpstr>
      <vt:lpstr>Simple Light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Paola Borgaro</cp:lastModifiedBy>
  <cp:revision>1</cp:revision>
  <dcterms:modified xsi:type="dcterms:W3CDTF">2025-08-19T12:24:31Z</dcterms:modified>
</cp:coreProperties>
</file>