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82.xml" ContentType="application/vnd.openxmlformats-officedocument.presentationml.notesSlide+xml"/>
  <Override PartName="/ppt/notesSlides/notesSlide80.xml" ContentType="application/vnd.openxmlformats-officedocument.presentationml.notesSlide+xml"/>
  <Override PartName="/ppt/notesSlides/notesSlide79.xml" ContentType="application/vnd.openxmlformats-officedocument.presentationml.notesSlide+xml"/>
  <Override PartName="/ppt/notesSlides/notesSlide77.xml" ContentType="application/vnd.openxmlformats-officedocument.presentationml.notesSlide+xml"/>
  <Override PartName="/ppt/notesSlides/notesSlide71.xml" ContentType="application/vnd.openxmlformats-officedocument.presentationml.notesSlide+xml"/>
  <Override PartName="/ppt/notesSlides/notesSlide69.xml" ContentType="application/vnd.openxmlformats-officedocument.presentationml.notesSlide+xml"/>
  <Override PartName="/ppt/notesSlides/notesSlide66.xml" ContentType="application/vnd.openxmlformats-officedocument.presentationml.notesSlide+xml"/>
  <Override PartName="/ppt/notesSlides/notesSlide64.xml" ContentType="application/vnd.openxmlformats-officedocument.presentationml.notesSlide+xml"/>
  <Override PartName="/ppt/notesSlides/notesSlide63.xml" ContentType="application/vnd.openxmlformats-officedocument.presentationml.notesSlide+xml"/>
  <Override PartName="/ppt/notesSlides/notesSlide60.xml" ContentType="application/vnd.openxmlformats-officedocument.presentationml.notesSlide+xml"/>
  <Override PartName="/ppt/notesSlides/notesSlide59.xml" ContentType="application/vnd.openxmlformats-officedocument.presentationml.notesSlide+xml"/>
  <Override PartName="/ppt/notesSlides/notesSlide58.xml" ContentType="application/vnd.openxmlformats-officedocument.presentationml.notesSlide+xml"/>
  <Override PartName="/ppt/notesSlides/notesSlide57.xml" ContentType="application/vnd.openxmlformats-officedocument.presentationml.notesSlide+xml"/>
  <Override PartName="/ppt/notesSlides/notesSlide54.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3.xml" ContentType="application/vnd.openxmlformats-officedocument.presentationml.notesSlide+xml"/>
  <Override PartName="/ppt/notesSlides/notesSlide41.xml" ContentType="application/vnd.openxmlformats-officedocument.presentationml.notesSlide+xml"/>
  <Override PartName="/ppt/notesSlides/notesSlide45.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36.xml" ContentType="application/vnd.openxmlformats-officedocument.presentationml.notesSlide+xml"/>
  <Override PartName="/ppt/notesSlides/notesSlide62.xml" ContentType="application/vnd.openxmlformats-officedocument.presentationml.notesSlide+xml"/>
  <Override PartName="/ppt/notesSlides/notesSlide35.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notesSlides/notesSlide26.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3.xml" ContentType="application/vnd.openxmlformats-officedocument.presentationml.notesSlide+xml"/>
  <Override PartName="/ppt/notesSlides/notesSlide56.xml" ContentType="application/vnd.openxmlformats-officedocument.presentationml.notesSlide+xml"/>
  <Override PartName="/ppt/notesSlides/notesSlide22.xml" ContentType="application/vnd.openxmlformats-officedocument.presentationml.notesSlide+xml"/>
  <Override PartName="/ppt/notesSlides/notesSlide76.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68.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42.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55.xml" ContentType="application/vnd.openxmlformats-officedocument.presentationml.notesSlide+xml"/>
  <Override PartName="/ppt/notesSlides/notesSlide11.xml" ContentType="application/vnd.openxmlformats-officedocument.presentationml.notes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notesSlides/notesSlide37.xml" ContentType="application/vnd.openxmlformats-officedocument.presentationml.notesSlide+xml"/>
  <Override PartName="/ppt/notesSlides/notesSlide7.xml" ContentType="application/vnd.openxmlformats-officedocument.presentationml.notesSlide+xml"/>
  <Override PartName="/ppt/notesSlides/notesSlide72.xml" ContentType="application/vnd.openxmlformats-officedocument.presentationml.notesSlide+xml"/>
  <Override PartName="/ppt/notesSlides/notesSlide61.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9.xml" ContentType="application/vnd.openxmlformats-officedocument.presentationml.slide+xml"/>
  <Override PartName="/ppt/slides/slide77.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72.xml" ContentType="application/vnd.openxmlformats-officedocument.presentationml.slide+xml"/>
  <Override PartName="/ppt/notesSlides/notesSlide30.xml" ContentType="application/vnd.openxmlformats-officedocument.presentationml.notesSlide+xml"/>
  <Override PartName="/ppt/slides/slide22.xml" ContentType="application/vnd.openxmlformats-officedocument.presentationml.slide+xml"/>
  <Override PartName="/ppt/slides/slide27.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s/slide28.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6.xml" ContentType="application/vnd.openxmlformats-officedocument.presentationml.notesSlide+xml"/>
  <Override PartName="/ppt/slides/slide19.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notesSlides/notesSlide74.xml" ContentType="application/vnd.openxmlformats-officedocument.presentationml.notesSlide+xml"/>
  <Override PartName="/ppt/notesSlides/notesSlide28.xml" ContentType="application/vnd.openxmlformats-officedocument.presentationml.notesSlide+xml"/>
  <Override PartName="/ppt/slideLayouts/slideLayout7.xml" ContentType="application/vnd.openxmlformats-officedocument.presentationml.slideLayout+xml"/>
  <Override PartName="/ppt/slides/slide29.xml" ContentType="application/vnd.openxmlformats-officedocument.presentationml.slide+xml"/>
  <Override PartName="/ppt/slideLayouts/slideLayout15.xml" ContentType="application/vnd.openxmlformats-officedocument.presentationml.slideLayout+xml"/>
  <Override PartName="/ppt/slides/slide48.xml" ContentType="application/vnd.openxmlformats-officedocument.presentationml.slide+xml"/>
  <Override PartName="/ppt/slideLayouts/slideLayout14.xml" ContentType="application/vnd.openxmlformats-officedocument.presentationml.slideLayout+xml"/>
  <Override PartName="/ppt/slides/slide2.xml" ContentType="application/vnd.openxmlformats-officedocument.presentationml.slide+xml"/>
  <Override PartName="/ppt/slides/slide7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s/slide10.xml" ContentType="application/vnd.openxmlformats-officedocument.presentationml.slide+xml"/>
  <Override PartName="/ppt/notesSlides/notesSlide67.xml" ContentType="application/vnd.openxmlformats-officedocument.presentationml.notesSlide+xml"/>
  <Override PartName="/ppt/notesSlides/notesSlide21.xml" ContentType="application/vnd.openxmlformats-officedocument.presentationml.notesSlide+xml"/>
  <Override PartName="/ppt/slideLayouts/slideLayout13.xml" ContentType="application/vnd.openxmlformats-officedocument.presentationml.slideLayout+xml"/>
  <Override PartName="/docProps/core.xml" ContentType="application/vnd.openxmlformats-package.core-properties+xml"/>
  <Override PartName="/ppt/slideLayouts/slideLayout8.xml" ContentType="application/vnd.openxmlformats-officedocument.presentationml.slideLayout+xml"/>
  <Override PartName="/ppt/notesSlides/notesSlide49.xml" ContentType="application/vnd.openxmlformats-officedocument.presentationml.notesSlide+xml"/>
  <Override PartName="/ppt/slides/slide20.xml" ContentType="application/vnd.openxmlformats-officedocument.presentationml.slide+xml"/>
  <Override PartName="/ppt/slides/slide47.xml" ContentType="application/vnd.openxmlformats-officedocument.presentationml.slide+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s/slide32.xml" ContentType="application/vnd.openxmlformats-officedocument.presentationml.slide+xml"/>
  <Override PartName="/ppt/notesSlides/notesSlide12.xml" ContentType="application/vnd.openxmlformats-officedocument.presentationml.notesSlide+xml"/>
  <Override PartName="/ppt/slides/slide11.xml" ContentType="application/vnd.openxmlformats-officedocument.presentationml.slide+xml"/>
  <Override PartName="/ppt/slideLayouts/slideLayout12.xml" ContentType="application/vnd.openxmlformats-officedocument.presentationml.slideLayout+xml"/>
  <Override PartName="/ppt/viewProps.xml" ContentType="application/vnd.openxmlformats-officedocument.presentationml.viewProps+xml"/>
  <Override PartName="/ppt/slides/slide17.xml" ContentType="application/vnd.openxmlformats-officedocument.presentationml.slide+xml"/>
  <Override PartName="/ppt/notesSlides/notesSlide70.xml" ContentType="application/vnd.openxmlformats-officedocument.presentationml.notesSlide+xml"/>
  <Override PartName="/ppt/slides/slide58.xml" ContentType="application/vnd.openxmlformats-officedocument.presentationml.slide+xml"/>
  <Override PartName="/docProps/app.xml" ContentType="application/vnd.openxmlformats-officedocument.extended-properties+xml"/>
  <Override PartName="/ppt/tableStyles.xml" ContentType="application/vnd.openxmlformats-officedocument.presentationml.tableStyles+xml"/>
  <Override PartName="/ppt/slides/slide7.xml" ContentType="application/vnd.openxmlformats-officedocument.presentationml.slide+xml"/>
  <Override PartName="/ppt/slides/slide41.xml" ContentType="application/vnd.openxmlformats-officedocument.presentationml.slide+xml"/>
  <Override PartName="/ppt/slideLayouts/slideLayout5.xml" ContentType="application/vnd.openxmlformats-officedocument.presentationml.slideLayout+xml"/>
  <Override PartName="/ppt/slides/slide12.xml" ContentType="application/vnd.openxmlformats-officedocument.presentationml.slide+xml"/>
  <Override PartName="/ppt/slides/slide68.xml" ContentType="application/vnd.openxmlformats-officedocument.presentationml.slide+xml"/>
  <Override PartName="/ppt/slideLayouts/slideLayout4.xml" ContentType="application/vnd.openxmlformats-officedocument.presentationml.slideLayout+xml"/>
  <Override PartName="/ppt/notesSlides/notesSlide53.xml" ContentType="application/vnd.openxmlformats-officedocument.presentationml.notesSlide+xml"/>
  <Override PartName="/ppt/slides/slide3.xml" ContentType="application/vnd.openxmlformats-officedocument.presentationml.slide+xml"/>
  <Override PartName="/ppt/theme/theme1.xml" ContentType="application/vnd.openxmlformats-officedocument.theme+xml"/>
  <Override PartName="/ppt/notesSlides/notesSlide15.xml" ContentType="application/vnd.openxmlformats-officedocument.presentationml.notesSlide+xml"/>
  <Override PartName="/ppt/slides/slide13.xml" ContentType="application/vnd.openxmlformats-officedocument.presentationml.slide+xml"/>
  <Override PartName="/ppt/slideLayouts/slideLayout9.xml" ContentType="application/vnd.openxmlformats-officedocument.presentationml.slideLayout+xml"/>
  <Override PartName="/ppt/slides/slide67.xml" ContentType="application/vnd.openxmlformats-officedocument.presentationml.slide+xml"/>
  <Override PartName="/ppt/slideLayouts/slideLayout1.xml" ContentType="application/vnd.openxmlformats-officedocument.presentationml.slideLayout+xml"/>
  <Override PartName="/ppt/slides/slide65.xml" ContentType="application/vnd.openxmlformats-officedocument.presentationml.slide+xml"/>
  <Override PartName="/ppt/slides/slide66.xml" ContentType="application/vnd.openxmlformats-officedocument.presentationml.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40.xml" ContentType="application/vnd.openxmlformats-officedocument.presentationml.notesSlide+xml"/>
  <Override PartName="/ppt/slides/slide56.xml" ContentType="application/vnd.openxmlformats-officedocument.presentationml.slide+xml"/>
  <Override PartName="/ppt/slides/slide1.xml" ContentType="application/vnd.openxmlformats-officedocument.presentationml.slide+xml"/>
  <Override PartName="/ppt/slides/slide25.xml" ContentType="application/vnd.openxmlformats-officedocument.presentationml.slide+xml"/>
  <Override PartName="/ppt/notesSlides/notesSlide27.xml" ContentType="application/vnd.openxmlformats-officedocument.presentationml.notesSlide+xml"/>
  <Override PartName="/ppt/presProps.xml" ContentType="application/vnd.openxmlformats-officedocument.presentationml.presProps+xml"/>
  <Override PartName="/ppt/slides/slide21.xml" ContentType="application/vnd.openxmlformats-officedocument.presentationml.slide+xml"/>
  <Override PartName="/ppt/slides/slide61.xml" ContentType="application/vnd.openxmlformats-officedocument.presentationml.slide+xml"/>
  <Override PartName="/ppt/slides/slide26.xml" ContentType="application/vnd.openxmlformats-officedocument.presentationml.slide+xml"/>
  <Override PartName="/ppt/theme/theme2.xml" ContentType="application/vnd.openxmlformats-officedocument.theme+xml"/>
  <Override PartName="/ppt/slides/slide30.xml" ContentType="application/vnd.openxmlformats-officedocument.presentationml.slide+xml"/>
  <Override PartName="/ppt/slides/slide18.xml" ContentType="application/vnd.openxmlformats-officedocument.presentationml.slide+xml"/>
  <Override PartName="/ppt/slides/slide69.xml" ContentType="application/vnd.openxmlformats-officedocument.presentationml.slide+xml"/>
  <Override PartName="/ppt/notesSlides/notesSlide75.xml" ContentType="application/vnd.openxmlformats-officedocument.presentationml.notesSlide+xml"/>
  <Override PartName="/ppt/slides/slide31.xml" ContentType="application/vnd.openxmlformats-officedocument.presentationml.slide+xml"/>
  <Override PartName="/ppt/slides/slide24.xml" ContentType="application/vnd.openxmlformats-officedocument.presentationml.slide+xml"/>
  <Override PartName="/ppt/slides/slide40.xml" ContentType="application/vnd.openxmlformats-officedocument.presentationml.slide+xml"/>
  <Override PartName="/ppt/notesSlides/notesSlide47.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81.xml" ContentType="application/vnd.openxmlformats-officedocument.presentationml.notesSlide+xml"/>
  <Override PartName="/ppt/notesSlides/notesSlide10.xml" ContentType="application/vnd.openxmlformats-officedocument.presentationml.notesSlide+xml"/>
  <Override PartName="/ppt/slides/slide49.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71.xml" ContentType="application/vnd.openxmlformats-officedocument.presentationml.slide+xml"/>
  <Override PartName="/ppt/slides/slide39.xml" ContentType="application/vnd.openxmlformats-officedocument.presentationml.slide+xml"/>
  <Override PartName="/ppt/slides/slide33.xml" ContentType="application/vnd.openxmlformats-officedocument.presentationml.slide+xml"/>
  <Override PartName="/ppt/slides/slide63.xml" ContentType="application/vnd.openxmlformats-officedocument.presentationml.slide+xml"/>
  <Override PartName="/ppt/presentation.xml" ContentType="application/vnd.openxmlformats-officedocument.presentationml.presentation.main+xml"/>
  <Override PartName="/ppt/slides/slide42.xml" ContentType="application/vnd.openxmlformats-officedocument.presentationml.slide+xml"/>
  <Override PartName="/ppt/slides/slide44.xml" ContentType="application/vnd.openxmlformats-officedocument.presentationml.slide+xml"/>
  <Override PartName="/ppt/notesSlides/notesSlide73.xml" ContentType="application/vnd.openxmlformats-officedocument.presentationml.notesSlide+xml"/>
  <Override PartName="/ppt/notesSlides/notesSlide48.xml" ContentType="application/vnd.openxmlformats-officedocument.presentationml.notesSlide+xml"/>
  <Override PartName="/ppt/slides/slide45.xml" ContentType="application/vnd.openxmlformats-officedocument.presentationml.slide+xml"/>
  <Override PartName="/ppt/slides/slide53.xml" ContentType="application/vnd.openxmlformats-officedocument.presentationml.slide+xml"/>
  <Override PartName="/ppt/slides/slide46.xml" ContentType="application/vnd.openxmlformats-officedocument.presentationml.slide+xml"/>
  <Override PartName="/ppt/notesSlides/notesSlide65.xml" ContentType="application/vnd.openxmlformats-officedocument.presentationml.notesSlide+xml"/>
  <Override PartName="/ppt/notesSlides/notesSlide44.xml" ContentType="application/vnd.openxmlformats-officedocument.presentationml.notesSlide+xml"/>
  <Override PartName="/ppt/notesSlides/notesSlide9.xml" ContentType="application/vnd.openxmlformats-officedocument.presentationml.notesSlide+xml"/>
  <Override PartName="/ppt/notesSlides/notesSlide2.xml" ContentType="application/vnd.openxmlformats-officedocument.presentationml.notesSlide+xml"/>
  <Override PartName="/ppt/slides/slide9.xml" ContentType="application/vnd.openxmlformats-officedocument.presentationml.slide+xml"/>
  <Override PartName="/ppt/slides/slide50.xml" ContentType="application/vnd.openxmlformats-officedocument.presentationml.slide+xml"/>
  <Override PartName="/ppt/slides/slide8.xml" ContentType="application/vnd.openxmlformats-officedocument.presentationml.slide+xml"/>
  <Override PartName="/ppt/slides/slide51.xml" ContentType="application/vnd.openxmlformats-officedocument.presentationml.slide+xml"/>
  <Override PartName="/ppt/notesSlides/notesSlide34.xml" ContentType="application/vnd.openxmlformats-officedocument.presentationml.notesSlide+xml"/>
  <Override PartName="/ppt/slides/slide57.xml" ContentType="application/vnd.openxmlformats-officedocument.presentationml.slide+xml"/>
  <Override PartName="/ppt/slides/slide78.xml" ContentType="application/vnd.openxmlformats-officedocument.presentationml.slide+xml"/>
  <Override PartName="/ppt/slides/slide76.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slides/slide52.xml" ContentType="application/vnd.openxmlformats-officedocument.presentationml.slide+xml"/>
  <Override PartName="/ppt/slides/slide55.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Layouts/slideLayout3.xml" ContentType="application/vnd.openxmlformats-officedocument.presentationml.slideLayout+xml"/>
  <Override PartName="/ppt/slides/slide62.xml" ContentType="application/vnd.openxmlformats-officedocument.presentationml.slide+xml"/>
  <Override PartName="/ppt/notesSlides/notesSlide78.xml" ContentType="application/vnd.openxmlformats-officedocument.presentationml.notesSlide+xml"/>
  <Override PartName="/ppt/slides/slide64.xml" ContentType="application/vnd.openxmlformats-officedocument.presentationml.slide+xml"/>
  <Override PartName="/ppt/slides/slide43.xml" ContentType="application/vnd.openxmlformats-officedocument.presentationml.slide+xml"/>
  <Override PartName="/ppt/slides/slide70.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embedTrueTypeFonts="1" saveSubsetFonts="1" showSpecialPlsOnTitleSld="0" strictFirstAndLastChars="0">
  <p:sldMasterIdLst>
    <p:sldMasterId id="2147483648" r:id="rId1"/>
  </p:sldMasterIdLst>
  <p:notesMasterIdLst>
    <p:notesMasterId r:id="rId86"/>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Lst>
  <p:sldSz cx="9144000" cy="5143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36E50907-AF9A-4ACE-AC51-CDD586CB403A}">
  <a:tblStyle styleId="{36E50907-AF9A-4ACE-AC51-CDD586CB403A}" styleName="Table_0">
    <a:wholeTbl>
      <a:tcTxStyle>
        <a:srgbClr val="000000"/>
      </a:tcTxStyle>
      <a:tcStyle>
        <a:tcBdr>
          <a:left>
            <a:ln>
              <a:noFill/>
            </a:ln>
          </a:left>
          <a:right>
            <a:ln>
              <a:noFill/>
            </a:ln>
          </a:right>
          <a:top>
            <a:ln>
              <a:noFill/>
            </a:ln>
          </a:top>
          <a:bottom>
            <a:ln>
              <a:no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7C66247C-F3F6-4631-85B9-B933A1725C98}" styleName="Table_1">
    <a:wholeTbl>
      <a:tcTxStyle>
        <a:srgbClr val="000000"/>
      </a:tcTxStyle>
      <a:tcStyle>
        <a:tcBdr>
          <a:left>
            <a:ln>
              <a:noFill/>
            </a:ln>
          </a:left>
          <a:right>
            <a:ln>
              <a:noFill/>
            </a:ln>
          </a:right>
          <a:top>
            <a:ln>
              <a:noFill/>
            </a:ln>
          </a:top>
          <a:bottom>
            <a:ln>
              <a:no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DCE65FB7-E2DF-4CBA-8257-6EC7D6196CDF}" styleName="Table_2">
    <a:wholeTbl>
      <a:tcTxStyle>
        <a:srgbClr val="000000"/>
      </a:tcTxStyle>
      <a:tcStyle>
        <a:tcBdr>
          <a:left>
            <a:ln w="9525">
              <a:solidFill>
                <a:srgbClr val="9E9E9E"/>
              </a:solidFill>
            </a:ln>
          </a:left>
          <a:right>
            <a:ln w="9525">
              <a:solidFill>
                <a:srgbClr val="9E9E9E"/>
              </a:solidFill>
            </a:ln>
          </a:right>
          <a:top>
            <a:ln w="9525">
              <a:solidFill>
                <a:srgbClr val="9E9E9E"/>
              </a:solidFill>
            </a:ln>
          </a:top>
          <a:bottom>
            <a:ln w="9525">
              <a:solidFill>
                <a:srgbClr val="9E9E9E"/>
              </a:solidFill>
            </a:ln>
          </a:bottom>
          <a:insideH>
            <a:ln w="9525">
              <a:solidFill>
                <a:srgbClr val="9E9E9E"/>
              </a:solidFill>
            </a:ln>
          </a:insideH>
          <a:insideV>
            <a:ln w="9525">
              <a:solidFill>
                <a:srgbClr val="9E9E9E"/>
              </a:solidFill>
            </a:ln>
          </a:insideV>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pos="5480"/>
        <p:guide pos="2880"/>
        <p:guide pos="363"/>
        <p:guide pos="3220"/>
        <p:guide pos="90"/>
        <p:guide pos="1620" orient="horz"/>
      </p:guideLst>
    </p:cSldViewPr>
  </p:slideViewPr>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notesMaster" Target="notesMasters/notesMaster1.xml"/><Relationship Id="rId87" Type="http://schemas.openxmlformats.org/officeDocument/2006/relationships/presProps" Target="presProps.xml" /><Relationship Id="rId88" Type="http://schemas.openxmlformats.org/officeDocument/2006/relationships/tableStyles" Target="tableStyles.xml" /><Relationship Id="rId89"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1413285699" name="Google Shape;3;n"/>
          <p:cNvSpPr txBox="1"/>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931891296" name="Google Shape;4;n"/>
          <p:cNvSpPr txBox="1"/>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147890404" name="Google Shape;5;n"/>
          <p:cNvSpPr/>
          <p:nvPr>
            <p:ph type="sldImg" idx="3"/>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4771004" name="Google Shape;6;n"/>
          <p:cNvSpPr txBox="1"/>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594446474" name="Google Shape;7;n"/>
          <p:cNvSpPr txBox="1"/>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266728070" name="Google Shape;8;n"/>
          <p:cNvSpPr txBox="1"/>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80169259" name="Google Shape;110;g35670ae33ce_0_0:notes"/>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305734" name="Google Shape;111;g35670ae33ce_0_0:notes"/>
          <p:cNvSpPr txBox="1"/>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1297657815" name="Google Shape;112;g35670ae33ce_0_0:notes"/>
          <p:cNvSpPr txBox="1"/>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defRPr/>
            </a:pPr>
            <a:fld id="{00000000-1234-1234-1234-123412341234}" type="slidenum">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73649715" name="Google Shape;130;p2:notes"/>
          <p:cNvSpPr txBox="1"/>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959871323" name="Google Shape;131;p2: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63448746" name="Google Shape;138;p3:notes"/>
          <p:cNvSpPr txBox="1"/>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09049251" name="Google Shape;139;p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51986979" name="Google Shape;145;p4:notes"/>
          <p:cNvSpPr txBox="1"/>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92452575" name="Google Shape;146;p4: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175050" name="Google Shape;152;p5:notes"/>
          <p:cNvSpPr txBox="1"/>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015631211" name="Google Shape;153;p5: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53193605" name="Google Shape;159;p6: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981596555" name="Google Shape;160;p6: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53480728" name="Google Shape;168;p7: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875627878" name="Google Shape;169;p7: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10573051" name="Google Shape;180;g38ded15603a_0_0: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97021674" name="Google Shape;181;g38ded15603a_0_0: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17331859" name="Google Shape;189;p9: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2057407629" name="Google Shape;190;p9: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82006385" name="Google Shape;198;p10: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909943452" name="Google Shape;199;p10: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55307575" name="Google Shape;207;p1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388371175" name="Google Shape;208;p1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02703605" name="Google Shape;214;p12:notes"/>
          <p:cNvSpPr txBox="1"/>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52388463" name="Google Shape;215;p12: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71089603" name="Google Shape;221;p13: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357723984" name="Google Shape;222;p1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38941816" name="Google Shape;230;p14: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57798106" name="Google Shape;231;p14: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23610336" name="Google Shape;271;p15: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95701356" name="Google Shape;272;p15: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36996144" name="Google Shape;312;p16: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8124947" name="Google Shape;313;p16: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74978809" name="Google Shape;340;p17: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384810980" name="Google Shape;341;p17: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92731555" name="Google Shape;357;g38dfaf0db45_0_155: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36722310" name="Google Shape;358;g38dfaf0db45_0_155: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58515092" name="Google Shape;370;g38dfaf0db45_0_166: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314332793" name="Google Shape;371;g38dfaf0db45_0_166: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56529829" name="Google Shape;389;p19: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947324702" name="Google Shape;390;p19: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3141176" name="Google Shape;396;p20: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587841195" name="Google Shape;397;p20: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98471174" name="Google Shape;405;p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35828212" name="Google Shape;406;p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42846554" name="Google Shape;415;g38dfaf0db45_0_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924192601" name="Google Shape;416;g38dfaf0db45_0_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38297574" name="Google Shape;428;g38dfaf0db45_0_12: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08847046" name="Google Shape;429;g38dfaf0db45_0_12: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25176154" name="Google Shape;453;p2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578645811" name="Google Shape;454;p2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7933755" name="Google Shape;460;p22: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29801928" name="Google Shape;461;p22: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49722886" name="Google Shape;469;p23: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998646375" name="Google Shape;470;p2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14485741" name="Google Shape;479;p24: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451296623" name="Google Shape;480;p24: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06806680" name="Google Shape;488;g38dfaf0db45_0_289: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32686394" name="Google Shape;489;g38dfaf0db45_0_289: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31617515" name="Google Shape;501;g38dfaf0db45_0_300: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22331323" name="Google Shape;502;g38dfaf0db45_0_300: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76777776" name="Google Shape;520;p29: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545516330" name="Google Shape;521;p29: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58233990" name="Google Shape;527;p30: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213532878" name="Google Shape;528;p30: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85888943" name="Google Shape;536;p60: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476718754" name="Google Shape;537;p60: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08905166" name="Google Shape;547;p6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227372031" name="Google Shape;548;p6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82970063" name="Google Shape;560;p62: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066050083" name="Google Shape;561;p62: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76739776" name="Google Shape;572;g38dfaf0db45_0_423: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537019660" name="Google Shape;573;g38dfaf0db45_0_42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92123125" name="Google Shape;585;g38dfaf0db45_0_434: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04878960" name="Google Shape;586;g38dfaf0db45_0_434: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65511667" name="Google Shape;604;p3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522257551" name="Google Shape;605;p3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45376882" name="Google Shape;611;p32: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06718700" name="Google Shape;612;p32: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3645994" name="Google Shape;620;p33: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76224620" name="Google Shape;621;p3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46291372" name="Google Shape;631;p34: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4689714" name="Google Shape;632;p34: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49867054" name="Google Shape;639;p35: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44640731" name="Google Shape;640;p35: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63638819" name="Google Shape;648;g38dfaf0db45_0_557: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41955537" name="Google Shape;649;g38dfaf0db45_0_557: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42889765" name="Google Shape;660;g38dfaf0db45_0_568: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51598378" name="Google Shape;661;g38dfaf0db45_0_568: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60510892" name="Google Shape;679;p25: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984713124" name="Google Shape;680;p25: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43576346" name="Google Shape;687;p59: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51312156" name="Google Shape;688;p59: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90310730" name="Google Shape;696;p26: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271462372" name="Google Shape;697;p26: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13114037" name="Google Shape;709;p27: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815051802" name="Google Shape;710;p27: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95461608" name="Google Shape;729;g38dfaf0db45_0_69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49474833" name="Google Shape;730;g38dfaf0db45_0_69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30580958" name="Google Shape;742;g38dfaf0db45_0_702: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802527506" name="Google Shape;743;g38dfaf0db45_0_702: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15044889" name="Google Shape;761;g38ded15603a_0_379: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822814301" name="Google Shape;762;g38ded15603a_0_379: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97345860" name="Google Shape;768;g38ded15603a_0_385: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r>
              <a:rPr/>
              <a:t>FALTA MAPA GIS DE BUILDING AGE</a:t>
            </a:r>
            <a:endParaRPr/>
          </a:p>
        </p:txBody>
      </p:sp>
      <p:sp>
        <p:nvSpPr>
          <p:cNvPr id="1250732427" name="Google Shape;769;g38ded15603a_0_385: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43358062" name="Google Shape;781;g38ded15603a_0_397: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r>
              <a:rPr/>
              <a:t>FALTA MAPA GIS DE YEAR BUILT</a:t>
            </a:r>
            <a:endParaRPr/>
          </a:p>
        </p:txBody>
      </p:sp>
      <p:sp>
        <p:nvSpPr>
          <p:cNvPr id="378463982" name="Google Shape;782;g38ded15603a_0_397: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88796263" name="Google Shape;796;g38dfaf0db45_0_950: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87849221" name="Google Shape;797;g38dfaf0db45_0_950: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73919045" name="Google Shape;809;g38dfaf0db45_0_96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270457076" name="Google Shape;810;g38dfaf0db45_0_96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68980703" name="Google Shape;825;g38ded15603a_0_467: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221171085" name="Google Shape;826;g38ded15603a_0_467: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75278223" name="Google Shape;832;g38ded15603a_0_473: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444998936" name="Google Shape;833;g38ded15603a_0_47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13113716" name="Google Shape;841;g38ded15603a_0_48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372410198" name="Google Shape;842;g38ded15603a_0_48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84360599" name="Google Shape;854;g38ded15603a_0_493: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979129585" name="Google Shape;855;g38ded15603a_0_49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05649726" name="Google Shape;867;g38dfaf0db45_0_1084: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84389905" name="Google Shape;868;g38dfaf0db45_0_1084: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29193086" name="Google Shape;880;g38dfaf0db45_0_1095: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30189801" name="Google Shape;881;g38dfaf0db45_0_1095: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70896013" name="Google Shape;899;p36: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5418747" name="Google Shape;900;p36: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2001714229" name="Google Shape;901;p36:notes"/>
          <p:cNvSpPr txBox="1"/>
          <p:nvPr>
            <p:ph type="sldNum" idx="12"/>
          </p:nvPr>
        </p:nvSpPr>
        <p:spPr bwMode="auto">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defRPr/>
            </a:pPr>
            <a:fld id="{00000000-1234-1234-1234-123412341234}" type="slidenum">
              <a:rPr/>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78486338" name="Google Shape;909;p37: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690439" name="Google Shape;910;p37: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104316373" name="Google Shape;911;p37:notes"/>
          <p:cNvSpPr txBox="1"/>
          <p:nvPr>
            <p:ph type="sldNum" idx="12"/>
          </p:nvPr>
        </p:nvSpPr>
        <p:spPr bwMode="auto">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Trebuchet MS"/>
              <a:buNone/>
              <a:defRPr/>
            </a:pPr>
            <a:fld id="{00000000-1234-1234-1234-123412341234}" type="slidenum">
              <a:rPr/>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27512966" name="Google Shape;919;p38: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6836698" name="Google Shape;920;p38: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10520720" name="Google Shape;933;p39: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88139575" name="Google Shape;934;p39: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56472372" name="Google Shape;942;g38ded15603a_0_16: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29984324" name="Google Shape;943;g38ded15603a_0_16: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94446421" name="Google Shape;950;g38ded15603a_0_53: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828485244" name="Google Shape;951;g38ded15603a_0_5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50063813" name="Google Shape;957;g38ded15603a_0_345: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921903502" name="Google Shape;958;g38ded15603a_0_345: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45983122" name="Google Shape;966;g38ded15603a_0_67: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81097131" name="Google Shape;967;g38ded15603a_0_67: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83978308" name="Google Shape;982;g38dfaf0db45_0_1343: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05436627" name="Google Shape;983;g38dfaf0db45_0_134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26251423" name="Google Shape;995;g38dfaf0db45_0_1354: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91707923" name="Google Shape;996;g38dfaf0db45_0_1354: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91620483" name="Google Shape;1014;g38ded15603a_0_113: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437088654" name="Google Shape;1015;g38ded15603a_0_11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11751294" name="Google Shape;1021;g38ded15603a_0_119: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91103598" name="Google Shape;1022;g38ded15603a_0_119: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16364707" name="Google Shape;1030;g38ded15603a_0_357: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81178956" name="Google Shape;1031;g38ded15603a_0_357: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77833473" name="Google Shape;1046;g38dfaf0db45_0_1478: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530069071" name="Google Shape;1047;g38dfaf0db45_0_1478: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61793156" name="Google Shape;1059;g38dfaf0db45_0_1489: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488284086" name="Google Shape;1060;g38dfaf0db45_0_1489: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78399917" name="Google Shape;1076;g38ded15603a_0_173: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7363619" name="Google Shape;1077;g38ded15603a_0_173: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157439795" name="Google Shape;1078;g38ded15603a_0_173:notes"/>
          <p:cNvSpPr txBox="1"/>
          <p:nvPr>
            <p:ph type="sldNum" idx="12"/>
          </p:nvPr>
        </p:nvSpPr>
        <p:spPr bwMode="auto">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defRPr/>
            </a:pPr>
            <a:fld id="{00000000-1234-1234-1234-123412341234}" type="slidenum">
              <a:rPr/>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126547251" name="Google Shape;1085;g38ded15603a_0_21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8873270" name="Google Shape;1086;g38ded15603a_0_21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489416449" name="Google Shape;1087;g38ded15603a_0_211:notes"/>
          <p:cNvSpPr txBox="1"/>
          <p:nvPr>
            <p:ph type="sldNum" idx="12"/>
          </p:nvPr>
        </p:nvSpPr>
        <p:spPr bwMode="auto">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Trebuchet MS"/>
              <a:buNone/>
              <a:defRPr/>
            </a:pPr>
            <a:fld id="{00000000-1234-1234-1234-123412341234}" type="slidenum">
              <a:rPr/>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69395019" name="Google Shape;1095;g38ded15603a_0_220: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558689201" name="Google Shape;1096;g38ded15603a_0_220: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11698005" name="Google Shape;1108;p41: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583675835" name="Google Shape;1109;p41: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87762959" name="Google Shape;1116;p42: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79307527" name="Google Shape;1117;p42: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64977967" name="Google Shape;1132;p65:notes"/>
          <p:cNvSpPr txBox="1"/>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381134647" name="Google Shape;1133;p65:notes"/>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Start" preserve="0" showMasterPhAnim="0" showMasterSp="0" userDrawn="1">
  <p:cSld name="Timeline Start">
    <p:spTree>
      <p:nvGrpSpPr>
        <p:cNvPr id="1" name=""/>
        <p:cNvGrpSpPr/>
        <p:nvPr/>
      </p:nvGrpSpPr>
      <p:grpSpPr bwMode="auto">
        <a:xfrm>
          <a:off x="0" y="0"/>
          <a:ext cx="0" cy="0"/>
          <a:chOff x="0" y="0"/>
          <a:chExt cx="0" cy="0"/>
        </a:xfrm>
      </p:grpSpPr>
      <p:cxnSp>
        <p:nvCxnSpPr>
          <p:cNvPr id="19787465" name="Google Shape;15;p54"/>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724384469" name="Google Shape;16;p54"/>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showMasterSp="1" userDrawn="1">
  <p:cSld name="Title and Content">
    <p:spTree>
      <p:nvGrpSpPr>
        <p:cNvPr id="1" name=""/>
        <p:cNvGrpSpPr/>
        <p:nvPr/>
      </p:nvGrpSpPr>
      <p:grpSpPr bwMode="auto">
        <a:xfrm>
          <a:off x="0" y="0"/>
          <a:ext cx="0" cy="0"/>
          <a:chOff x="0" y="0"/>
          <a:chExt cx="0" cy="0"/>
        </a:xfrm>
      </p:grpSpPr>
      <p:sp>
        <p:nvSpPr>
          <p:cNvPr id="585771058" name="Google Shape;18;p45"/>
          <p:cNvSpPr txBox="1"/>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78079176" name="Google Shape;19;p45"/>
          <p:cNvSpPr txBox="1"/>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638877509" name="Google Shape;20;p45"/>
          <p:cNvSpPr txBox="1"/>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712052291" name="Google Shape;21;p45"/>
          <p:cNvSpPr txBox="1"/>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a:t>‹#›</a:t>
            </a:fld>
            <a:endParaRPr/>
          </a:p>
        </p:txBody>
      </p:sp>
      <p:sp>
        <p:nvSpPr>
          <p:cNvPr id="1198086669" name="Google Shape;22;p45"/>
          <p:cNvSpPr txBox="1"/>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 light" preserve="0" showMasterPhAnim="0" showMasterSp="1" userDrawn="1">
  <p:cSld name="Title Slide - light">
    <p:spTree>
      <p:nvGrpSpPr>
        <p:cNvPr id="1" name=""/>
        <p:cNvGrpSpPr/>
        <p:nvPr/>
      </p:nvGrpSpPr>
      <p:grpSpPr bwMode="auto">
        <a:xfrm>
          <a:off x="0" y="0"/>
          <a:ext cx="0" cy="0"/>
          <a:chOff x="0" y="0"/>
          <a:chExt cx="0" cy="0"/>
        </a:xfrm>
      </p:grpSpPr>
      <p:sp>
        <p:nvSpPr>
          <p:cNvPr id="664944139" name="Google Shape;24;p4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35939841" name="Google Shape;25;p44"/>
          <p:cNvSpPr txBox="1"/>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75641338" name="Google Shape;26;p44"/>
          <p:cNvSpPr/>
          <p:nvPr/>
        </p:nvSpPr>
        <p:spPr bwMode="auto">
          <a:xfrm rot="2654194">
            <a:off x="5682589" y="1643205"/>
            <a:ext cx="1775365" cy="1289096"/>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686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695056458" name="Google Shape;27;p44"/>
          <p:cNvSpPr/>
          <p:nvPr/>
        </p:nvSpPr>
        <p:spPr bwMode="auto">
          <a:xfrm rot="2654194">
            <a:off x="3015230" y="2577859"/>
            <a:ext cx="963800" cy="1159461"/>
          </a:xfrm>
          <a:custGeom>
            <a:avLst/>
            <a:gdLst/>
            <a:ahLst/>
            <a:cxnLst/>
            <a:rect l="l" t="t" r="r" b="b"/>
            <a:pathLst>
              <a:path w="1808" h="2175" fill="norm" stroke="1"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686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95372524" name="Google Shape;28;p44"/>
          <p:cNvSpPr/>
          <p:nvPr/>
        </p:nvSpPr>
        <p:spPr bwMode="auto">
          <a:xfrm rot="2654194">
            <a:off x="3661174" y="1663299"/>
            <a:ext cx="1821652" cy="1578517"/>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686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708674145" name="Google Shape;29;p44"/>
          <p:cNvSpPr/>
          <p:nvPr/>
        </p:nvSpPr>
        <p:spPr bwMode="auto">
          <a:xfrm rot="-8360991">
            <a:off x="6899821" y="2238847"/>
            <a:ext cx="1098873" cy="816415"/>
          </a:xfrm>
          <a:custGeom>
            <a:avLst/>
            <a:gdLst/>
            <a:ahLst/>
            <a:cxnLst/>
            <a:rect l="l" t="t" r="r" b="b"/>
            <a:pathLst>
              <a:path w="1875" h="1391" fill="norm" stroke="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855742713" name="Google Shape;30;p44"/>
          <p:cNvSpPr/>
          <p:nvPr/>
        </p:nvSpPr>
        <p:spPr bwMode="auto">
          <a:xfrm rot="2654194">
            <a:off x="1796542" y="2757811"/>
            <a:ext cx="1411316" cy="1197055"/>
          </a:xfrm>
          <a:custGeom>
            <a:avLst/>
            <a:gdLst/>
            <a:ahLst/>
            <a:cxnLst/>
            <a:rect l="l" t="t" r="r" b="b"/>
            <a:pathLst>
              <a:path w="2407" h="2041" fill="norm" stroke="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92396497" name="Google Shape;31;p44"/>
          <p:cNvSpPr/>
          <p:nvPr/>
        </p:nvSpPr>
        <p:spPr bwMode="auto">
          <a:xfrm rot="2654194">
            <a:off x="4906581" y="2127987"/>
            <a:ext cx="1435015" cy="2054098"/>
          </a:xfrm>
          <a:custGeom>
            <a:avLst/>
            <a:gdLst/>
            <a:ahLst/>
            <a:cxnLst/>
            <a:rect l="l" t="t" r="r" b="b"/>
            <a:pathLst>
              <a:path w="2448" h="3502" fill="norm" stroke="1"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633573503" name="Google Shape;32;p44"/>
          <p:cNvSpPr/>
          <p:nvPr/>
        </p:nvSpPr>
        <p:spPr bwMode="auto">
          <a:xfrm rot="2654194">
            <a:off x="2548038" y="2509086"/>
            <a:ext cx="1054815" cy="645464"/>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66948777" name="Google Shape;33;p44"/>
          <p:cNvSpPr/>
          <p:nvPr/>
        </p:nvSpPr>
        <p:spPr bwMode="auto">
          <a:xfrm rot="2654194">
            <a:off x="6769924" y="1297758"/>
            <a:ext cx="811578" cy="961513"/>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6862"/>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71669708" name="Google Shape;34;p44"/>
          <p:cNvSpPr/>
          <p:nvPr/>
        </p:nvSpPr>
        <p:spPr bwMode="auto">
          <a:xfrm rot="9190018">
            <a:off x="3887684" y="3559733"/>
            <a:ext cx="1368634" cy="1185963"/>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125066601" name="Google Shape;35;p44"/>
          <p:cNvGrpSpPr/>
          <p:nvPr/>
        </p:nvGrpSpPr>
        <p:grpSpPr bwMode="auto">
          <a:xfrm>
            <a:off x="-715024" y="1671219"/>
            <a:ext cx="4169925" cy="3905352"/>
            <a:chOff x="-586420" y="1648608"/>
            <a:chExt cx="4586919" cy="4295887"/>
          </a:xfrm>
        </p:grpSpPr>
        <p:sp>
          <p:nvSpPr>
            <p:cNvPr id="36" name="Google Shape;36;p44"/>
            <p:cNvSpPr/>
            <p:nvPr/>
          </p:nvSpPr>
          <p:spPr bwMode="auto">
            <a:xfrm rot="2654194">
              <a:off x="-333967" y="3455480"/>
              <a:ext cx="2264054" cy="1643932"/>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5098"/>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7" name="Google Shape;37;p44"/>
            <p:cNvSpPr/>
            <p:nvPr/>
          </p:nvSpPr>
          <p:spPr bwMode="auto">
            <a:xfrm rot="2654194">
              <a:off x="-31981" y="1854504"/>
              <a:ext cx="1138472" cy="134879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5098"/>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8" name="Google Shape;38;p44"/>
            <p:cNvSpPr/>
            <p:nvPr/>
          </p:nvSpPr>
          <p:spPr bwMode="auto">
            <a:xfrm rot="2654194">
              <a:off x="263870" y="2526575"/>
              <a:ext cx="3276479" cy="2650851"/>
            </a:xfrm>
            <a:custGeom>
              <a:avLst/>
              <a:gdLst/>
              <a:ahLst/>
              <a:cxnLst/>
              <a:rect l="l" t="t" r="r" b="b"/>
              <a:pathLst>
                <a:path w="3984" h="3221" fill="norm" stroke="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5098"/>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1007950571" name="Google Shape;39;p44" descr="Immagine che contiene testo, schermata, Carattere, logo&#10;&#10;Descrizione generata automaticamente"/>
          <p:cNvPicPr/>
          <p:nvPr/>
        </p:nvPicPr>
        <p:blipFill rotWithShape="1">
          <a:blip r:embed="rId2">
            <a:alphaModFix/>
          </a:blip>
          <a:srcRect l="0" t="0" r="0" b="0"/>
          <a:stretch/>
        </p:blipFill>
        <p:spPr bwMode="auto">
          <a:xfrm>
            <a:off x="6158783" y="81606"/>
            <a:ext cx="2782800" cy="118091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s + Text" preserve="0" showMasterPhAnim="0" showMasterSp="1" userDrawn="1">
  <p:cSld name="Headlines + Text">
    <p:spTree>
      <p:nvGrpSpPr>
        <p:cNvPr id="1" name=""/>
        <p:cNvGrpSpPr/>
        <p:nvPr/>
      </p:nvGrpSpPr>
      <p:grpSpPr bwMode="auto">
        <a:xfrm>
          <a:off x="0" y="0"/>
          <a:ext cx="0" cy="0"/>
          <a:chOff x="0" y="0"/>
          <a:chExt cx="0" cy="0"/>
        </a:xfrm>
      </p:grpSpPr>
      <p:sp>
        <p:nvSpPr>
          <p:cNvPr id="1077544601" name="Google Shape;41;p46"/>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094714922" name="Google Shape;42;p46"/>
          <p:cNvSpPr txBox="1"/>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81945843" name="Google Shape;43;p46"/>
          <p:cNvSpPr txBox="1"/>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1_Headlines + two columns" preserve="0" showMasterPhAnim="0" showMasterSp="1" userDrawn="1">
  <p:cSld name="1_Headlines + two columns">
    <p:spTree>
      <p:nvGrpSpPr>
        <p:cNvPr id="1" name=""/>
        <p:cNvGrpSpPr/>
        <p:nvPr/>
      </p:nvGrpSpPr>
      <p:grpSpPr bwMode="auto">
        <a:xfrm>
          <a:off x="0" y="0"/>
          <a:ext cx="0" cy="0"/>
          <a:chOff x="0" y="0"/>
          <a:chExt cx="0" cy="0"/>
        </a:xfrm>
      </p:grpSpPr>
      <p:sp>
        <p:nvSpPr>
          <p:cNvPr id="1422716977" name="Google Shape;45;p47"/>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600275167" name="Google Shape;46;p47"/>
          <p:cNvSpPr txBox="1"/>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81145864" name="Google Shape;47;p47"/>
          <p:cNvSpPr txBox="1"/>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55795219" name="Google Shape;48;p47"/>
          <p:cNvSpPr txBox="1"/>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 + Text / no subline" preserve="0" showMasterPhAnim="0" showMasterSp="1" userDrawn="1">
  <p:cSld name="Headline + Text / no subline">
    <p:spTree>
      <p:nvGrpSpPr>
        <p:cNvPr id="1" name=""/>
        <p:cNvGrpSpPr/>
        <p:nvPr/>
      </p:nvGrpSpPr>
      <p:grpSpPr bwMode="auto">
        <a:xfrm>
          <a:off x="0" y="0"/>
          <a:ext cx="0" cy="0"/>
          <a:chOff x="0" y="0"/>
          <a:chExt cx="0" cy="0"/>
        </a:xfrm>
      </p:grpSpPr>
      <p:sp>
        <p:nvSpPr>
          <p:cNvPr id="1915537569" name="Google Shape;50;p48"/>
          <p:cNvSpPr txBox="1"/>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2123031394" name="Google Shape;51;p48"/>
          <p:cNvSpPr txBox="1"/>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left" preserve="0" showMasterPhAnim="0" showMasterSp="0" userDrawn="1">
  <p:cSld name="Chapter Break with Pic left">
    <p:spTree>
      <p:nvGrpSpPr>
        <p:cNvPr id="1" name=""/>
        <p:cNvGrpSpPr/>
        <p:nvPr/>
      </p:nvGrpSpPr>
      <p:grpSpPr bwMode="auto">
        <a:xfrm>
          <a:off x="0" y="0"/>
          <a:ext cx="0" cy="0"/>
          <a:chOff x="0" y="0"/>
          <a:chExt cx="0" cy="0"/>
        </a:xfrm>
      </p:grpSpPr>
      <p:sp>
        <p:nvSpPr>
          <p:cNvPr id="1738971250" name="Google Shape;53;p49"/>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544285920" name="Google Shape;54;p49"/>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2032075210" name="Google Shape;55;p49"/>
          <p:cNvSpPr/>
          <p:nvPr>
            <p:ph type="pic" idx="2"/>
          </p:nvPr>
        </p:nvSpPr>
        <p:spPr bwMode="auto">
          <a:xfrm>
            <a:off x="4572000" y="0"/>
            <a:ext cx="4572000" cy="5143500"/>
          </a:xfrm>
          <a:prstGeom prst="rect">
            <a:avLst/>
          </a:prstGeom>
          <a:noFill/>
          <a:ln>
            <a:noFill/>
          </a:ln>
        </p:spPr>
      </p:sp>
      <p:sp>
        <p:nvSpPr>
          <p:cNvPr id="2110055224" name="Google Shape;56;p49"/>
          <p:cNvSpPr txBox="1"/>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40176067" name="Google Shape;57;p49"/>
          <p:cNvSpPr txBox="1"/>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43301492" name="Google Shape;58;p49"/>
          <p:cNvSpPr txBox="1"/>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right" preserve="0" showMasterPhAnim="0" showMasterSp="0" userDrawn="1">
  <p:cSld name="Chapter Break with Pic right">
    <p:spTree>
      <p:nvGrpSpPr>
        <p:cNvPr id="1" name=""/>
        <p:cNvGrpSpPr/>
        <p:nvPr/>
      </p:nvGrpSpPr>
      <p:grpSpPr bwMode="auto">
        <a:xfrm>
          <a:off x="0" y="0"/>
          <a:ext cx="0" cy="0"/>
          <a:chOff x="0" y="0"/>
          <a:chExt cx="0" cy="0"/>
        </a:xfrm>
      </p:grpSpPr>
      <p:sp>
        <p:nvSpPr>
          <p:cNvPr id="152362485" name="Google Shape;60;p50"/>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76190638" name="Google Shape;61;p50"/>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53199319" name="Google Shape;62;p50"/>
          <p:cNvSpPr/>
          <p:nvPr>
            <p:ph type="pic" idx="2"/>
          </p:nvPr>
        </p:nvSpPr>
        <p:spPr bwMode="auto">
          <a:xfrm>
            <a:off x="0" y="-14748"/>
            <a:ext cx="4572000" cy="5143500"/>
          </a:xfrm>
          <a:prstGeom prst="rect">
            <a:avLst/>
          </a:prstGeom>
          <a:noFill/>
          <a:ln>
            <a:noFill/>
          </a:ln>
        </p:spPr>
      </p:sp>
      <p:sp>
        <p:nvSpPr>
          <p:cNvPr id="853661768" name="Google Shape;63;p50"/>
          <p:cNvSpPr txBox="1"/>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71491685" name="Google Shape;64;p50"/>
          <p:cNvSpPr txBox="1"/>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29864445" name="Google Shape;65;p50"/>
          <p:cNvSpPr txBox="1"/>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break_2" preserve="0" showMasterPhAnim="0" showMasterSp="1" userDrawn="1">
  <p:cSld name="Chapterbreak_2">
    <p:bg>
      <p:bgPr shadeToTitle="0">
        <a:solidFill>
          <a:schemeClr val="accent4"/>
        </a:solidFill>
      </p:bgPr>
    </p:bg>
    <p:spTree>
      <p:nvGrpSpPr>
        <p:cNvPr id="1" name=""/>
        <p:cNvGrpSpPr/>
        <p:nvPr/>
      </p:nvGrpSpPr>
      <p:grpSpPr bwMode="auto">
        <a:xfrm>
          <a:off x="0" y="0"/>
          <a:ext cx="0" cy="0"/>
          <a:chOff x="0" y="0"/>
          <a:chExt cx="0" cy="0"/>
        </a:xfrm>
      </p:grpSpPr>
      <p:sp>
        <p:nvSpPr>
          <p:cNvPr id="20642120" name="Google Shape;67;p51"/>
          <p:cNvSpPr txBox="1"/>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04432645" name="Google Shape;68;p51"/>
          <p:cNvSpPr txBox="1"/>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108292290" name="Google Shape;69;p51"/>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break" preserve="0" showMasterPhAnim="0" showMasterSp="1" userDrawn="1">
  <p:cSld name="Chapterbreak">
    <p:bg>
      <p:bgPr shadeToTitle="0">
        <a:solidFill>
          <a:schemeClr val="accent4"/>
        </a:solidFill>
      </p:bgPr>
    </p:bg>
    <p:spTree>
      <p:nvGrpSpPr>
        <p:cNvPr id="1" name=""/>
        <p:cNvGrpSpPr/>
        <p:nvPr/>
      </p:nvGrpSpPr>
      <p:grpSpPr bwMode="auto">
        <a:xfrm>
          <a:off x="0" y="0"/>
          <a:ext cx="0" cy="0"/>
          <a:chOff x="0" y="0"/>
          <a:chExt cx="0" cy="0"/>
        </a:xfrm>
      </p:grpSpPr>
      <p:sp>
        <p:nvSpPr>
          <p:cNvPr id="1290423229" name="Google Shape;71;p52"/>
          <p:cNvSpPr txBox="1"/>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7576085" name="Google Shape;72;p52"/>
          <p:cNvSpPr txBox="1"/>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2014526350" name="Google Shape;73;p5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OVERVIEW" preserve="0" showMasterPhAnim="0" showMasterSp="0" userDrawn="1">
  <p:cSld name="Timeline OVERVIEW">
    <p:spTree>
      <p:nvGrpSpPr>
        <p:cNvPr id="1" name=""/>
        <p:cNvGrpSpPr/>
        <p:nvPr/>
      </p:nvGrpSpPr>
      <p:grpSpPr bwMode="auto">
        <a:xfrm>
          <a:off x="0" y="0"/>
          <a:ext cx="0" cy="0"/>
          <a:chOff x="0" y="0"/>
          <a:chExt cx="0" cy="0"/>
        </a:xfrm>
      </p:grpSpPr>
      <p:cxnSp>
        <p:nvCxnSpPr>
          <p:cNvPr id="432365527" name="Google Shape;75;p53"/>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055749810" name="Google Shape;76;p53"/>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49834504" name="Google Shape;77;p53"/>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608966858" name="Google Shape;78;p53"/>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1000047282" name="Google Shape;79;p53"/>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508570195" name="Google Shape;80;p53"/>
          <p:cNvSpPr txBox="1"/>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a:t>‹#›</a:t>
            </a:fld>
            <a:endParaRPr/>
          </a:p>
        </p:txBody>
      </p:sp>
      <p:sp>
        <p:nvSpPr>
          <p:cNvPr id="486612080" name="Google Shape;81;p53"/>
          <p:cNvSpPr/>
          <p:nvPr/>
        </p:nvSpPr>
        <p:spPr bwMode="auto">
          <a:xfrm rot="-2175147">
            <a:off x="4082178" y="431573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middle" preserve="0" showMasterPhAnim="0" showMasterSp="0" userDrawn="1">
  <p:cSld name="Timeline middle">
    <p:spTree>
      <p:nvGrpSpPr>
        <p:cNvPr id="1" name=""/>
        <p:cNvGrpSpPr/>
        <p:nvPr/>
      </p:nvGrpSpPr>
      <p:grpSpPr bwMode="auto">
        <a:xfrm>
          <a:off x="0" y="0"/>
          <a:ext cx="0" cy="0"/>
          <a:chOff x="0" y="0"/>
          <a:chExt cx="0" cy="0"/>
        </a:xfrm>
      </p:grpSpPr>
      <p:sp>
        <p:nvSpPr>
          <p:cNvPr id="1313450862" name="Google Shape;83;p55"/>
          <p:cNvSpPr txBox="1"/>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79328454" name="Google Shape;84;p55"/>
          <p:cNvSpPr txBox="1"/>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42877719" name="Google Shape;85;p55"/>
          <p:cNvSpPr txBox="1"/>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66230865" name="Google Shape;86;p55"/>
          <p:cNvSpPr txBox="1"/>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35016636" name="Google Shape;87;p55"/>
          <p:cNvSpPr txBox="1"/>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79167917" name="Google Shape;88;p55"/>
          <p:cNvSpPr txBox="1"/>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626199889" name="Google Shape;89;p55"/>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1049039927" name="Google Shape;90;p55"/>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1575949574" name="Google Shape;91;p55"/>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End" preserve="0" showMasterPhAnim="0" showMasterSp="0" userDrawn="1">
  <p:cSld name="Timeline End">
    <p:spTree>
      <p:nvGrpSpPr>
        <p:cNvPr id="1" name=""/>
        <p:cNvGrpSpPr/>
        <p:nvPr/>
      </p:nvGrpSpPr>
      <p:grpSpPr bwMode="auto">
        <a:xfrm>
          <a:off x="0" y="0"/>
          <a:ext cx="0" cy="0"/>
          <a:chOff x="0" y="0"/>
          <a:chExt cx="0" cy="0"/>
        </a:xfrm>
      </p:grpSpPr>
      <p:cxnSp>
        <p:nvCxnSpPr>
          <p:cNvPr id="513101955" name="Google Shape;93;p56"/>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1894589395" name="Google Shape;94;p5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2006193729" name="Google Shape;95;p56"/>
          <p:cNvSpPr txBox="1"/>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42657798" name="Google Shape;96;p56"/>
          <p:cNvSpPr txBox="1"/>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53800512" name="Google Shape;97;p56"/>
          <p:cNvSpPr txBox="1"/>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40899399" name="Google Shape;98;p56"/>
          <p:cNvSpPr txBox="1"/>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37030968" name="Google Shape;99;p56"/>
          <p:cNvSpPr txBox="1"/>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88952106" name="Google Shape;100;p56"/>
          <p:cNvSpPr txBox="1"/>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985779036" name="Google Shape;101;p56"/>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246810338" name="Google Shape;102;p56"/>
          <p:cNvSpPr/>
          <p:nvPr/>
        </p:nvSpPr>
        <p:spPr bwMode="auto">
          <a:xfrm rot="-2175147">
            <a:off x="4075828" y="457608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Light grey background with page count" preserve="0" showMasterPhAnim="0" showMasterSp="1" userDrawn="1">
  <p:cSld name="Light grey background with page count">
    <p:bg>
      <p:bgPr shadeToTitle="0">
        <a:solidFill>
          <a:srgbClr val="E6E6E6"/>
        </a:solidFill>
      </p:bgPr>
    </p:bg>
    <p:spTree>
      <p:nvGrpSpPr>
        <p:cNvPr id="1" name=""/>
        <p:cNvGrpSpPr/>
        <p:nvPr/>
      </p:nvGrpSpPr>
      <p:grpSpPr bwMode="auto">
        <a:xfrm>
          <a:off x="0" y="0"/>
          <a:ext cx="0" cy="0"/>
          <a:chOff x="0" y="0"/>
          <a:chExt cx="0" cy="0"/>
        </a:xfrm>
      </p:grpSpPr>
      <p:sp>
        <p:nvSpPr>
          <p:cNvPr id="774063345" name="Google Shape;104;p57"/>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658380779" name="Google Shape;105;p57"/>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Darker grey background/empty" preserve="0" showMasterPhAnim="0" showMasterSp="1" userDrawn="1">
  <p:cSld name="Darker grey background/empty">
    <p:bg>
      <p:bgPr shadeToTitle="0">
        <a:solidFill>
          <a:srgbClr val="C8D3D8"/>
        </a:solidFill>
      </p:bgPr>
    </p:bg>
    <p:spTree>
      <p:nvGrpSpPr>
        <p:cNvPr id="1" name=""/>
        <p:cNvGrpSpPr/>
        <p:nvPr/>
      </p:nvGrpSpPr>
      <p:grpSpPr bwMode="auto">
        <a:xfrm>
          <a:off x="0" y="0"/>
          <a:ext cx="0" cy="0"/>
          <a:chOff x="0" y="0"/>
          <a:chExt cx="0" cy="0"/>
        </a:xfrm>
      </p:grpSpPr>
      <p:sp>
        <p:nvSpPr>
          <p:cNvPr id="1573466640" name="Google Shape;107;p5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760544043" name="Google Shape;108;p58"/>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lt1"/>
        </a:solidFill>
      </p:bgPr>
    </p:bg>
    <p:spTree>
      <p:nvGrpSpPr>
        <p:cNvPr id="1" name=""/>
        <p:cNvGrpSpPr/>
        <p:nvPr/>
      </p:nvGrpSpPr>
      <p:grpSpPr bwMode="auto">
        <a:xfrm>
          <a:off x="0" y="0"/>
          <a:ext cx="0" cy="0"/>
          <a:chOff x="0" y="0"/>
          <a:chExt cx="0" cy="0"/>
        </a:xfrm>
      </p:grpSpPr>
      <p:sp>
        <p:nvSpPr>
          <p:cNvPr id="1226800850" name="Google Shape;10;p43"/>
          <p:cNvSpPr/>
          <p:nvPr/>
        </p:nvSpPr>
        <p:spPr bwMode="auto">
          <a:xfrm rot="1328560">
            <a:off x="8492289" y="4013863"/>
            <a:ext cx="966584" cy="114637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408029988" name="Google Shape;11;p43"/>
          <p:cNvSpPr txBox="1"/>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875499243" name="Google Shape;12;p43"/>
          <p:cNvSpPr txBox="1"/>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207055914" name="Google Shape;13;p43"/>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9.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16.jpg"/><Relationship Id="rId6" Type="http://schemas.openxmlformats.org/officeDocument/2006/relationships/image" Target="../media/image17.jpg"/><Relationship Id="rId7" Type="http://schemas.openxmlformats.org/officeDocument/2006/relationships/image" Target="../media/image18.jpg"/><Relationship Id="rId8" Type="http://schemas.openxmlformats.org/officeDocument/2006/relationships/image" Target="../media/image19.jpg"/><Relationship Id="rId9" Type="http://schemas.openxmlformats.org/officeDocument/2006/relationships/image" Target="../media/image20.jpg"/><Relationship Id="rId10" Type="http://schemas.openxmlformats.org/officeDocument/2006/relationships/image" Target="../media/image21.jp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16.jpg"/><Relationship Id="rId6" Type="http://schemas.openxmlformats.org/officeDocument/2006/relationships/image" Target="../media/image17.jpg"/><Relationship Id="rId7" Type="http://schemas.openxmlformats.org/officeDocument/2006/relationships/image" Target="../media/image18.jpg"/><Relationship Id="rId8" Type="http://schemas.openxmlformats.org/officeDocument/2006/relationships/image" Target="../media/image19.jpg"/><Relationship Id="rId9" Type="http://schemas.openxmlformats.org/officeDocument/2006/relationships/image" Target="../media/image20.jpg"/><Relationship Id="rId10" Type="http://schemas.openxmlformats.org/officeDocument/2006/relationships/image" Target="../media/image21.jp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16.jpg"/><Relationship Id="rId6" Type="http://schemas.openxmlformats.org/officeDocument/2006/relationships/image" Target="../media/image17.jpg"/><Relationship Id="rId7" Type="http://schemas.openxmlformats.org/officeDocument/2006/relationships/image" Target="../media/image18.jpg"/><Relationship Id="rId8" Type="http://schemas.openxmlformats.org/officeDocument/2006/relationships/image" Target="../media/image19.jpg"/><Relationship Id="rId9" Type="http://schemas.openxmlformats.org/officeDocument/2006/relationships/image" Target="../media/image20.jpg"/><Relationship Id="rId10" Type="http://schemas.openxmlformats.org/officeDocument/2006/relationships/image" Target="../media/image21.jpg"/><Relationship Id="rId11" Type="http://schemas.openxmlformats.org/officeDocument/2006/relationships/image" Target="../media/image22.png"/><Relationship Id="rId12" Type="http://schemas.openxmlformats.org/officeDocument/2006/relationships/image" Target="../media/image23.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25.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1.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2.jp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0.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1.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6.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6.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7.jp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8.jpg"/><Relationship Id="rId4" Type="http://schemas.openxmlformats.org/officeDocument/2006/relationships/image" Target="../media/image49.jp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0.png"/><Relationship Id="rId4" Type="http://schemas.openxmlformats.org/officeDocument/2006/relationships/image" Target="../media/image51.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6.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45.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55.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56.jp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6.pn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45.pn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60.pn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1.jp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2.png"/><Relationship Id="rId4" Type="http://schemas.openxmlformats.org/officeDocument/2006/relationships/image" Target="../media/image63.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6.png"/></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45.png"/><Relationship Id="rId6" Type="http://schemas.openxmlformats.org/officeDocument/2006/relationships/image" Target="../media/image66.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67.jp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68.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6.png"/></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image" Target="../media/image75.pn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76.png"/></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77.jpg"/></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8.png"/><Relationship Id="rId4" Type="http://schemas.openxmlformats.org/officeDocument/2006/relationships/image" Target="../media/image79.png"/></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80.png"/></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26.png"/></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81.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0.png"/></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85.jpg"/><Relationship Id="rId4" Type="http://schemas.openxmlformats.org/officeDocument/2006/relationships/image" Target="../media/image86.pn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9.png"/><Relationship Id="rId4" Type="http://schemas.openxmlformats.org/officeDocument/2006/relationships/image" Target="../media/image10.png"/></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10.png"/></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87.png"/></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87.png"/></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78.png"/></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88.png"/></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89.png"/><Relationship Id="rId4" Type="http://schemas.openxmlformats.org/officeDocument/2006/relationships/image" Target="../media/image90.png"/><Relationship Id="rId5" Type="http://schemas.openxmlformats.org/officeDocument/2006/relationships/image" Target="../media/image91.png"/><Relationship Id="rId6" Type="http://schemas.openxmlformats.org/officeDocument/2006/relationships/image" Target="../media/image92.png"/></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93.png"/></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93.png"/></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78.png"/></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94.png"/></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95.png"/><Relationship Id="rId4" Type="http://schemas.openxmlformats.org/officeDocument/2006/relationships/image" Target="../media/image96.png"/><Relationship Id="rId5" Type="http://schemas.openxmlformats.org/officeDocument/2006/relationships/image" Target="../media/image97.png"/><Relationship Id="rId6" Type="http://schemas.openxmlformats.org/officeDocument/2006/relationships/image" Target="../media/image98.png"/></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10.png"/></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99.png"/><Relationship Id="rId4" Type="http://schemas.openxmlformats.org/officeDocument/2006/relationships/image" Target="../media/image100.png"/></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101.png"/></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2876635" name="Google Shape;114;g35670ae33ce_0_0"/>
          <p:cNvSpPr txBox="1"/>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2031727287"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326813927"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Fundamentals of climate change</a:t>
            </a:r>
            <a:r>
              <a:rPr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745432367"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737446534" name="Google Shape;118;g35670ae33ce_0_0" title="superbe copertina.jpg"/>
          <p:cNvPicPr/>
          <p:nvPr/>
        </p:nvPicPr>
        <p:blipFill rotWithShape="1">
          <a:blip r:embed="rId3">
            <a:alphaModFix/>
          </a:blip>
          <a:srcRect l="0" t="0" r="0" b="0"/>
          <a:stretch/>
        </p:blipFill>
        <p:spPr bwMode="auto">
          <a:xfrm>
            <a:off x="0" y="-14128"/>
            <a:ext cx="9168625" cy="5260328"/>
          </a:xfrm>
          <a:prstGeom prst="rect">
            <a:avLst/>
          </a:prstGeom>
          <a:noFill/>
          <a:ln>
            <a:noFill/>
          </a:ln>
        </p:spPr>
      </p:pic>
      <p:sp>
        <p:nvSpPr>
          <p:cNvPr id="1696620596" name="Google Shape;119;g35670ae33ce_0_0"/>
          <p:cNvSpPr txBox="1"/>
          <p:nvPr>
            <p:ph type="body" idx="4294967295"/>
          </p:nvPr>
        </p:nvSpPr>
        <p:spPr bwMode="auto">
          <a:xfrm>
            <a:off x="3886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 Project (CE0200768)</a:t>
            </a:r>
            <a:endParaRPr sz="1000"/>
          </a:p>
        </p:txBody>
      </p:sp>
      <p:sp>
        <p:nvSpPr>
          <p:cNvPr id="935872262" name="Google Shape;120;g35670ae33ce_0_0"/>
          <p:cNvSpPr txBox="1"/>
          <p:nvPr>
            <p:ph type="body" idx="4294967295"/>
          </p:nvPr>
        </p:nvSpPr>
        <p:spPr bwMode="auto">
          <a:xfrm>
            <a:off x="520079" y="1340779"/>
            <a:ext cx="76695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231491422" name="Google Shape;121;g35670ae33ce_0_0"/>
          <p:cNvSpPr txBox="1"/>
          <p:nvPr>
            <p:ph type="body" idx="4294967295"/>
          </p:nvPr>
        </p:nvSpPr>
        <p:spPr bwMode="auto">
          <a:xfrm>
            <a:off x="5821330" y="4548413"/>
            <a:ext cx="3170400" cy="709500"/>
          </a:xfrm>
          <a:prstGeom prst="rect">
            <a:avLst/>
          </a:prstGeom>
          <a:noFill/>
          <a:ln>
            <a:noFill/>
          </a:ln>
        </p:spPr>
        <p:txBody>
          <a:bodyPr spcFirstLastPara="1" wrap="square" lIns="217575" tIns="108775" rIns="217575" bIns="108775" anchor="t" anchorCtr="0">
            <a:normAutofit/>
          </a:bodyPr>
          <a:lstStyle/>
          <a:p>
            <a:pPr marL="0" marR="0" lvl="0" indent="0" algn="r" rtl="0">
              <a:lnSpc>
                <a:spcPct val="100000"/>
              </a:lnSpc>
              <a:spcBef>
                <a:spcPts val="0"/>
              </a:spcBef>
              <a:spcAft>
                <a:spcPts val="0"/>
              </a:spcAft>
              <a:buClr>
                <a:schemeClr val="lt2"/>
              </a:buClr>
              <a:buSzPts val="800"/>
              <a:buFont typeface="Noto Sans Symbols"/>
              <a:buNone/>
              <a:defRPr/>
            </a:pPr>
            <a:r>
              <a:rPr sz="1000" b="1">
                <a:latin typeface="Trebuchet MS"/>
                <a:ea typeface="Trebuchet MS"/>
                <a:cs typeface="Trebuchet MS"/>
              </a:rPr>
              <a:t>Area of </a:t>
            </a:r>
            <a:r>
              <a:rPr sz="1000" b="1"/>
              <a:t>Expertise: AD5.5 </a:t>
            </a:r>
            <a:r>
              <a:rPr sz="1000"/>
              <a:t>according </a:t>
            </a:r>
            <a:endParaRPr/>
          </a:p>
          <a:p>
            <a:pPr marL="0" marR="0" lvl="0" indent="0" algn="r" rtl="0">
              <a:lnSpc>
                <a:spcPct val="100000"/>
              </a:lnSpc>
              <a:spcBef>
                <a:spcPts val="0"/>
              </a:spcBef>
              <a:spcAft>
                <a:spcPts val="0"/>
              </a:spcAft>
              <a:buClr>
                <a:schemeClr val="lt2"/>
              </a:buClr>
              <a:buSzPts val="800"/>
              <a:buFont typeface="Noto Sans Symbols"/>
              <a:buNone/>
              <a:defRPr/>
            </a:pPr>
            <a:r>
              <a:rPr sz="1000"/>
              <a:t>to</a:t>
            </a:r>
            <a:r>
              <a:rPr sz="1000">
                <a:latin typeface="Trebuchet MS"/>
                <a:ea typeface="Trebuchet MS"/>
                <a:cs typeface="Trebuchet MS"/>
              </a:rPr>
              <a:t> the CEN Workshop Agreement 17939</a:t>
            </a:r>
            <a:endParaRPr/>
          </a:p>
          <a:p>
            <a:pPr marL="0" marR="0" lvl="0" indent="0" algn="r" rtl="0">
              <a:lnSpc>
                <a:spcPct val="100000"/>
              </a:lnSpc>
              <a:spcBef>
                <a:spcPts val="0"/>
              </a:spcBef>
              <a:spcAft>
                <a:spcPts val="0"/>
              </a:spcAft>
              <a:buClr>
                <a:schemeClr val="lt2"/>
              </a:buClr>
              <a:buSzPts val="960"/>
              <a:buFont typeface="Noto Sans Symbols"/>
              <a:buNone/>
              <a:defRPr/>
            </a:pPr>
            <a:endParaRPr sz="1200"/>
          </a:p>
        </p:txBody>
      </p:sp>
      <p:sp>
        <p:nvSpPr>
          <p:cNvPr id="748409316" name="Google Shape;122;g35670ae33ce_0_0"/>
          <p:cNvSpPr txBox="1"/>
          <p:nvPr/>
        </p:nvSpPr>
        <p:spPr bwMode="auto">
          <a:xfrm>
            <a:off x="5981525" y="3929419"/>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1800" b="1" i="0" u="none" strike="noStrike" cap="none">
                <a:solidFill>
                  <a:schemeClr val="accent4"/>
                </a:solidFill>
                <a:latin typeface="Trebuchet MS"/>
                <a:ea typeface="Trebuchet MS"/>
                <a:cs typeface="Trebuchet MS"/>
              </a:rPr>
              <a:t>Level of competence: 3</a:t>
            </a:r>
            <a:endParaRPr sz="1800" b="1" i="0" u="none" strike="noStrike" cap="none">
              <a:solidFill>
                <a:schemeClr val="accent4"/>
              </a:solidFill>
              <a:latin typeface="Trebuchet MS"/>
              <a:ea typeface="Trebuchet MS"/>
              <a:cs typeface="Trebuchet MS"/>
            </a:endParaRPr>
          </a:p>
        </p:txBody>
      </p:sp>
      <p:sp>
        <p:nvSpPr>
          <p:cNvPr id="52306592" name="Google Shape;123;g35670ae33ce_0_0"/>
          <p:cNvSpPr txBox="1"/>
          <p:nvPr/>
        </p:nvSpPr>
        <p:spPr bwMode="auto">
          <a:xfrm>
            <a:off x="576270" y="185893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a:solidFill>
                  <a:schemeClr val="accent4"/>
                </a:solidFill>
                <a:latin typeface="Trebuchet MS"/>
                <a:ea typeface="Trebuchet MS"/>
                <a:cs typeface="Trebuchet MS"/>
              </a:rPr>
              <a:t>Macro Area of Expertise:</a:t>
            </a:r>
            <a:endParaRPr sz="300" b="0" i="0" u="none" strike="noStrike" cap="none">
              <a:solidFill>
                <a:srgbClr val="000000"/>
              </a:solidFill>
              <a:latin typeface="Arial"/>
              <a:ea typeface="Arial"/>
              <a:cs typeface="Arial"/>
            </a:endParaRPr>
          </a:p>
        </p:txBody>
      </p:sp>
      <p:sp>
        <p:nvSpPr>
          <p:cNvPr id="357731433" name="Google Shape;124;g35670ae33ce_0_0"/>
          <p:cNvSpPr txBox="1"/>
          <p:nvPr/>
        </p:nvSpPr>
        <p:spPr bwMode="auto">
          <a:xfrm>
            <a:off x="576280" y="2040904"/>
            <a:ext cx="6739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a:solidFill>
                  <a:srgbClr val="9ACA3C"/>
                </a:solidFill>
                <a:latin typeface="Trebuchet MS"/>
                <a:ea typeface="Trebuchet MS"/>
                <a:cs typeface="Trebuchet MS"/>
              </a:rPr>
              <a:t>Risk Assessment At Small Urban Scale </a:t>
            </a:r>
            <a:endParaRPr sz="1400" b="0" i="0" u="none" strike="noStrike" cap="none">
              <a:solidFill>
                <a:srgbClr val="000000"/>
              </a:solidFill>
              <a:latin typeface="Arial"/>
              <a:ea typeface="Arial"/>
              <a:cs typeface="Arial"/>
            </a:endParaRPr>
          </a:p>
        </p:txBody>
      </p:sp>
      <p:sp>
        <p:nvSpPr>
          <p:cNvPr id="1560116224" name="Google Shape;125;g35670ae33ce_0_0"/>
          <p:cNvSpPr txBox="1"/>
          <p:nvPr/>
        </p:nvSpPr>
        <p:spPr bwMode="auto">
          <a:xfrm>
            <a:off x="576275" y="2303269"/>
            <a:ext cx="7132200" cy="721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a:solidFill>
                  <a:srgbClr val="9ACA3C"/>
                </a:solidFill>
                <a:latin typeface="Trebuchet MS"/>
                <a:ea typeface="Trebuchet MS"/>
                <a:cs typeface="Trebuchet MS"/>
              </a:rPr>
              <a:t>Hazard: </a:t>
            </a:r>
            <a:r>
              <a:rPr sz="2000" b="0" i="0" u="none" strike="noStrike" cap="none">
                <a:solidFill>
                  <a:srgbClr val="9ACA3C"/>
                </a:solidFill>
                <a:latin typeface="Trebuchet MS"/>
                <a:ea typeface="Trebuchet MS"/>
                <a:cs typeface="Trebuchet MS"/>
              </a:rPr>
              <a:t>Extreme Heat (C)</a:t>
            </a:r>
            <a:endParaRPr sz="2000" b="1" i="0" u="none" strike="noStrike" cap="none">
              <a:solidFill>
                <a:srgbClr val="9ACA3C"/>
              </a:solidFill>
              <a:latin typeface="Trebuchet MS"/>
              <a:ea typeface="Trebuchet MS"/>
              <a:cs typeface="Trebuchet MS"/>
            </a:endParaRPr>
          </a:p>
          <a:p>
            <a:pPr marL="0" marR="0" lvl="0" indent="0" algn="l" rtl="0">
              <a:lnSpc>
                <a:spcPct val="100000"/>
              </a:lnSpc>
              <a:spcBef>
                <a:spcPts val="0"/>
              </a:spcBef>
              <a:spcAft>
                <a:spcPts val="0"/>
              </a:spcAft>
              <a:buClr>
                <a:srgbClr val="708792"/>
              </a:buClr>
              <a:buSzPts val="1600"/>
              <a:buFont typeface="Noto Sans Symbols"/>
              <a:buNone/>
              <a:defRPr/>
            </a:pPr>
            <a:endParaRPr sz="2000" b="0" i="0" u="none" strike="noStrike" cap="none">
              <a:solidFill>
                <a:srgbClr val="9ACA3C"/>
              </a:solidFill>
              <a:latin typeface="Trebuchet MS"/>
              <a:ea typeface="Trebuchet MS"/>
              <a:cs typeface="Trebuchet MS"/>
            </a:endParaRPr>
          </a:p>
        </p:txBody>
      </p:sp>
      <p:sp>
        <p:nvSpPr>
          <p:cNvPr id="1382952916" name="Google Shape;126;g35670ae33ce_0_0"/>
          <p:cNvSpPr txBox="1"/>
          <p:nvPr/>
        </p:nvSpPr>
        <p:spPr bwMode="auto">
          <a:xfrm>
            <a:off x="544925" y="3379650"/>
            <a:ext cx="6276600" cy="5499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a:solidFill>
                  <a:srgbClr val="9ACA3C"/>
                </a:solidFill>
                <a:latin typeface="Trebuchet MS"/>
                <a:ea typeface="Trebuchet MS"/>
                <a:cs typeface="Trebuchet MS"/>
              </a:rPr>
              <a:t>Risk Category:</a:t>
            </a:r>
            <a:r>
              <a:rPr sz="2000" b="0" i="0" u="none" strike="noStrike" cap="none">
                <a:solidFill>
                  <a:srgbClr val="9ACA3C"/>
                </a:solidFill>
                <a:latin typeface="Trebuchet MS"/>
                <a:ea typeface="Trebuchet MS"/>
                <a:cs typeface="Trebuchet MS"/>
              </a:rPr>
              <a:t> Health Risk For Population (C8.1)</a:t>
            </a:r>
            <a:endParaRPr sz="2400" b="0" i="0" u="none" strike="noStrike" cap="none">
              <a:solidFill>
                <a:srgbClr val="9ACA3C"/>
              </a:solidFill>
              <a:latin typeface="Trebuchet MS"/>
              <a:ea typeface="Trebuchet MS"/>
              <a:cs typeface="Trebuchet MS"/>
            </a:endParaRPr>
          </a:p>
        </p:txBody>
      </p:sp>
      <p:sp>
        <p:nvSpPr>
          <p:cNvPr id="1188884363" name="Google Shape;127;g35670ae33ce_0_0"/>
          <p:cNvSpPr txBox="1"/>
          <p:nvPr/>
        </p:nvSpPr>
        <p:spPr bwMode="auto">
          <a:xfrm>
            <a:off x="712575" y="2893375"/>
            <a:ext cx="4183800" cy="369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Urban Sector: </a:t>
            </a:r>
            <a:r>
              <a:rPr sz="2000" b="0" i="0" u="none" strike="noStrike" cap="none">
                <a:solidFill>
                  <a:schemeClr val="accent4"/>
                </a:solidFill>
                <a:latin typeface="Trebuchet MS"/>
                <a:ea typeface="Trebuchet MS"/>
                <a:cs typeface="Trebuchet MS"/>
              </a:rPr>
              <a:t>Health (C8)</a:t>
            </a:r>
            <a:endParaRPr sz="2400" b="0" i="0" u="none" strike="noStrike" cap="none">
              <a:solidFill>
                <a:schemeClr val="lt2"/>
              </a:solidFill>
              <a:latin typeface="Trebuchet MS"/>
              <a:ea typeface="Trebuchet MS"/>
              <a:cs typeface="Trebuchet MS"/>
            </a:endParaRPr>
          </a:p>
        </p:txBody>
      </p:sp>
      <p:sp>
        <p:nvSpPr>
          <p:cNvPr id="949019786" name="Google Shape;128;g35670ae33ce_0_0"/>
          <p:cNvSpPr txBox="1"/>
          <p:nvPr/>
        </p:nvSpPr>
        <p:spPr bwMode="auto">
          <a:xfrm>
            <a:off x="576270" y="267218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a:solidFill>
                  <a:schemeClr val="accent4"/>
                </a:solidFill>
                <a:latin typeface="Trebuchet MS"/>
                <a:ea typeface="Trebuchet MS"/>
                <a:cs typeface="Trebuchet MS"/>
              </a:rPr>
              <a:t>Area of Expertise:</a:t>
            </a:r>
            <a:endParaRPr sz="3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90366210" name="Google Shape;133;p2"/>
          <p:cNvSpPr txBox="1"/>
          <p:nvPr>
            <p:ph type="body" idx="1"/>
          </p:nvPr>
        </p:nvSpPr>
        <p:spPr bwMode="auto">
          <a:xfrm>
            <a:off x="576263" y="2318710"/>
            <a:ext cx="7868400" cy="24060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sz="1150">
                <a:solidFill>
                  <a:srgbClr val="7F7F7F"/>
                </a:solidFill>
              </a:rPr>
              <a:t>Urban heat islands are areas within a city that become hotter than surrounding rural regions, especially during the summer and at night.</a:t>
            </a:r>
            <a:endParaRPr sz="1150">
              <a:solidFill>
                <a:srgbClr val="7F7F7F"/>
              </a:solidFill>
            </a:endParaRPr>
          </a:p>
          <a:p>
            <a:pPr marL="0" lvl="0" indent="0" algn="l" rtl="0">
              <a:lnSpc>
                <a:spcPct val="105000"/>
              </a:lnSpc>
              <a:spcBef>
                <a:spcPts val="900"/>
              </a:spcBef>
              <a:spcAft>
                <a:spcPts val="0"/>
              </a:spcAft>
              <a:buClr>
                <a:schemeClr val="dk1"/>
              </a:buClr>
              <a:buSzPts val="1100"/>
              <a:buNone/>
              <a:defRPr/>
            </a:pPr>
            <a:r>
              <a:rPr sz="1300" b="1">
                <a:solidFill>
                  <a:srgbClr val="7F7F7F"/>
                </a:solidFill>
              </a:rPr>
              <a:t>Why does it happen?</a:t>
            </a:r>
            <a:endParaRPr sz="1300" b="1">
              <a:solidFill>
                <a:srgbClr val="7F7F7F"/>
              </a:solidFill>
            </a:endParaRPr>
          </a:p>
          <a:p>
            <a:pPr marL="342900" lvl="0" indent="-242888" algn="l" rtl="0">
              <a:lnSpc>
                <a:spcPct val="105000"/>
              </a:lnSpc>
              <a:spcBef>
                <a:spcPts val="900"/>
              </a:spcBef>
              <a:spcAft>
                <a:spcPts val="0"/>
              </a:spcAft>
              <a:buClr>
                <a:srgbClr val="7F7F7F"/>
              </a:buClr>
              <a:buSzPts val="1500"/>
              <a:buChar char="●"/>
              <a:defRPr/>
            </a:pPr>
            <a:r>
              <a:rPr sz="1150">
                <a:solidFill>
                  <a:srgbClr val="7F7F7F"/>
                </a:solidFill>
              </a:rPr>
              <a:t>Cities have more </a:t>
            </a:r>
            <a:r>
              <a:rPr sz="1150" b="1">
                <a:solidFill>
                  <a:srgbClr val="7F7F7F"/>
                </a:solidFill>
              </a:rPr>
              <a:t>concrete, asphalt, and buildings</a:t>
            </a:r>
            <a:r>
              <a:rPr sz="1150">
                <a:solidFill>
                  <a:srgbClr val="7F7F7F"/>
                </a:solidFill>
              </a:rPr>
              <a:t> that absorb and hold heat.</a:t>
            </a:r>
            <a:br>
              <a:rPr sz="1150">
                <a:solidFill>
                  <a:srgbClr val="7F7F7F"/>
                </a:solidFill>
              </a:rPr>
            </a:br>
            <a:endParaRPr sz="1150">
              <a:solidFill>
                <a:srgbClr val="7F7F7F"/>
              </a:solidFill>
            </a:endParaRPr>
          </a:p>
          <a:p>
            <a:pPr marL="342900" lvl="0" indent="-242888" algn="l" rtl="0">
              <a:lnSpc>
                <a:spcPct val="105000"/>
              </a:lnSpc>
              <a:spcBef>
                <a:spcPts val="0"/>
              </a:spcBef>
              <a:spcAft>
                <a:spcPts val="0"/>
              </a:spcAft>
              <a:buClr>
                <a:srgbClr val="7F7F7F"/>
              </a:buClr>
              <a:buSzPts val="1500"/>
              <a:buChar char="●"/>
              <a:defRPr/>
            </a:pPr>
            <a:r>
              <a:rPr sz="1150" b="1">
                <a:solidFill>
                  <a:srgbClr val="7F7F7F"/>
                </a:solidFill>
              </a:rPr>
              <a:t>Less greenery</a:t>
            </a:r>
            <a:r>
              <a:rPr sz="1150">
                <a:solidFill>
                  <a:srgbClr val="7F7F7F"/>
                </a:solidFill>
              </a:rPr>
              <a:t> means less cooling from shade and evaporation.</a:t>
            </a:r>
            <a:br>
              <a:rPr sz="1150">
                <a:solidFill>
                  <a:srgbClr val="7F7F7F"/>
                </a:solidFill>
              </a:rPr>
            </a:br>
            <a:endParaRPr sz="1150">
              <a:solidFill>
                <a:srgbClr val="7F7F7F"/>
              </a:solidFill>
            </a:endParaRPr>
          </a:p>
          <a:p>
            <a:pPr marL="342900" lvl="0" indent="-242888" algn="l" rtl="0">
              <a:lnSpc>
                <a:spcPct val="105000"/>
              </a:lnSpc>
              <a:spcBef>
                <a:spcPts val="0"/>
              </a:spcBef>
              <a:spcAft>
                <a:spcPts val="0"/>
              </a:spcAft>
              <a:buClr>
                <a:srgbClr val="7F7F7F"/>
              </a:buClr>
              <a:buSzPts val="1500"/>
              <a:buChar char="●"/>
              <a:defRPr/>
            </a:pPr>
            <a:r>
              <a:rPr sz="1150" b="1">
                <a:solidFill>
                  <a:srgbClr val="7F7F7F"/>
                </a:solidFill>
              </a:rPr>
              <a:t>Cars, air conditioners, and industry</a:t>
            </a:r>
            <a:r>
              <a:rPr sz="1150">
                <a:solidFill>
                  <a:srgbClr val="7F7F7F"/>
                </a:solidFill>
              </a:rPr>
              <a:t> add even more heat.</a:t>
            </a:r>
            <a:br>
              <a:rPr sz="1150">
                <a:solidFill>
                  <a:srgbClr val="7F7F7F"/>
                </a:solidFill>
              </a:rPr>
            </a:br>
            <a:endParaRPr sz="1150">
              <a:solidFill>
                <a:srgbClr val="7F7F7F"/>
              </a:solidFill>
            </a:endParaRPr>
          </a:p>
          <a:p>
            <a:pPr marL="0" lvl="0" indent="0" algn="l" rtl="0">
              <a:lnSpc>
                <a:spcPct val="105000"/>
              </a:lnSpc>
              <a:spcBef>
                <a:spcPts val="900"/>
              </a:spcBef>
              <a:spcAft>
                <a:spcPts val="0"/>
              </a:spcAft>
              <a:buClr>
                <a:schemeClr val="dk1"/>
              </a:buClr>
              <a:buSzPts val="1100"/>
              <a:buNone/>
              <a:defRPr/>
            </a:pPr>
            <a:r>
              <a:rPr sz="1300" b="1">
                <a:solidFill>
                  <a:srgbClr val="7F7F7F"/>
                </a:solidFill>
              </a:rPr>
              <a:t>How much hotter?</a:t>
            </a:r>
            <a:br>
              <a:rPr sz="1150" b="1">
                <a:solidFill>
                  <a:srgbClr val="7F7F7F"/>
                </a:solidFill>
              </a:rPr>
            </a:br>
            <a:r>
              <a:rPr sz="1150">
                <a:solidFill>
                  <a:srgbClr val="7F7F7F"/>
                </a:solidFill>
              </a:rPr>
              <a:t> Urban areas can be </a:t>
            </a:r>
            <a:r>
              <a:rPr sz="1150" b="1">
                <a:solidFill>
                  <a:srgbClr val="7F7F7F"/>
                </a:solidFill>
              </a:rPr>
              <a:t>1 to 7°C warmer</a:t>
            </a:r>
            <a:r>
              <a:rPr sz="1150">
                <a:solidFill>
                  <a:srgbClr val="7F7F7F"/>
                </a:solidFill>
              </a:rPr>
              <a:t> than their surroundings.</a:t>
            </a:r>
            <a:endParaRPr sz="1150">
              <a:solidFill>
                <a:srgbClr val="7F7F7F"/>
              </a:solidFill>
            </a:endParaRPr>
          </a:p>
          <a:p>
            <a:pPr marL="0" lvl="0" indent="0" algn="l" rtl="0">
              <a:lnSpc>
                <a:spcPct val="105000"/>
              </a:lnSpc>
              <a:spcBef>
                <a:spcPts val="900"/>
              </a:spcBef>
              <a:spcAft>
                <a:spcPts val="0"/>
              </a:spcAft>
              <a:buSzPts val="1800"/>
              <a:buNone/>
              <a:defRPr/>
            </a:pPr>
            <a:r>
              <a:rPr sz="1300" b="1">
                <a:solidFill>
                  <a:srgbClr val="7F7F7F"/>
                </a:solidFill>
              </a:rPr>
              <a:t>Real-World Impact:</a:t>
            </a:r>
            <a:endParaRPr sz="1150" b="1">
              <a:solidFill>
                <a:srgbClr val="7F7F7F"/>
              </a:solidFill>
            </a:endParaRPr>
          </a:p>
          <a:p>
            <a:pPr marL="457200" lvl="0" indent="-300037" algn="l" rtl="0">
              <a:lnSpc>
                <a:spcPct val="105000"/>
              </a:lnSpc>
              <a:spcBef>
                <a:spcPts val="900"/>
              </a:spcBef>
              <a:spcAft>
                <a:spcPts val="0"/>
              </a:spcAft>
              <a:buClr>
                <a:srgbClr val="7F7F7F"/>
              </a:buClr>
              <a:buSzPts val="1125"/>
              <a:buChar char="-"/>
              <a:defRPr/>
            </a:pPr>
            <a:r>
              <a:rPr sz="1150">
                <a:solidFill>
                  <a:srgbClr val="7F7F7F"/>
                </a:solidFill>
              </a:rPr>
              <a:t>More heat in cities can lead to health problems, </a:t>
            </a:r>
            <a:endParaRPr sz="1150">
              <a:solidFill>
                <a:srgbClr val="7F7F7F"/>
              </a:solidFill>
            </a:endParaRPr>
          </a:p>
          <a:p>
            <a:pPr marL="457200" lvl="0" indent="-300037" algn="l" rtl="0">
              <a:lnSpc>
                <a:spcPct val="105000"/>
              </a:lnSpc>
              <a:spcBef>
                <a:spcPts val="0"/>
              </a:spcBef>
              <a:spcAft>
                <a:spcPts val="0"/>
              </a:spcAft>
              <a:buClr>
                <a:srgbClr val="7F7F7F"/>
              </a:buClr>
              <a:buSzPts val="1125"/>
              <a:buChar char="-"/>
              <a:defRPr/>
            </a:pPr>
            <a:r>
              <a:rPr sz="1150">
                <a:solidFill>
                  <a:srgbClr val="7F7F7F"/>
                </a:solidFill>
              </a:rPr>
              <a:t>Higher energy use, and worse air quality.</a:t>
            </a:r>
            <a:endParaRPr sz="1150">
              <a:solidFill>
                <a:srgbClr val="7F7F7F"/>
              </a:solidFill>
            </a:endParaRPr>
          </a:p>
          <a:p>
            <a:pPr marL="0" lvl="0" indent="0" algn="just" rtl="0">
              <a:lnSpc>
                <a:spcPct val="97000"/>
              </a:lnSpc>
              <a:spcBef>
                <a:spcPts val="1350"/>
              </a:spcBef>
              <a:spcAft>
                <a:spcPts val="0"/>
              </a:spcAft>
              <a:buSzPts val="1800"/>
              <a:buNone/>
              <a:defRPr/>
            </a:pPr>
            <a:endParaRPr sz="1650">
              <a:solidFill>
                <a:srgbClr val="7F7F7F"/>
              </a:solidFill>
            </a:endParaRPr>
          </a:p>
          <a:p>
            <a:pPr marL="171450" lvl="0" indent="-57150" algn="l" rtl="0">
              <a:lnSpc>
                <a:spcPct val="140000"/>
              </a:lnSpc>
              <a:spcBef>
                <a:spcPts val="1350"/>
              </a:spcBef>
              <a:spcAft>
                <a:spcPts val="0"/>
              </a:spcAft>
              <a:buSzPts val="2400"/>
              <a:buNone/>
              <a:defRPr/>
            </a:pPr>
            <a:endParaRPr sz="2100">
              <a:solidFill>
                <a:srgbClr val="7F7F7F"/>
              </a:solidFill>
            </a:endParaRPr>
          </a:p>
        </p:txBody>
      </p:sp>
      <p:pic>
        <p:nvPicPr>
          <p:cNvPr id="933927168" name="Google Shape;134;p2"/>
          <p:cNvPicPr/>
          <p:nvPr/>
        </p:nvPicPr>
        <p:blipFill rotWithShape="1">
          <a:blip r:embed="rId3">
            <a:alphaModFix/>
          </a:blip>
          <a:srcRect l="0" t="0" r="0" b="0"/>
          <a:stretch/>
        </p:blipFill>
        <p:spPr bwMode="auto">
          <a:xfrm>
            <a:off x="5332800" y="2591000"/>
            <a:ext cx="3304226" cy="1861400"/>
          </a:xfrm>
          <a:prstGeom prst="rect">
            <a:avLst/>
          </a:prstGeom>
          <a:noFill/>
          <a:ln>
            <a:noFill/>
          </a:ln>
        </p:spPr>
      </p:pic>
      <p:sp>
        <p:nvSpPr>
          <p:cNvPr id="72190187" name="Google Shape;135;p2"/>
          <p:cNvSpPr txBox="1"/>
          <p:nvPr/>
        </p:nvSpPr>
        <p:spPr bwMode="auto">
          <a:xfrm>
            <a:off x="613295" y="8132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rgbClr val="70AD47"/>
                </a:solidFill>
                <a:latin typeface="Trebuchet MS"/>
                <a:ea typeface="Trebuchet MS"/>
                <a:cs typeface="Trebuchet MS"/>
              </a:rPr>
              <a:t>General Information</a:t>
            </a:r>
            <a:endParaRPr sz="1400" b="0" i="0" u="none" strike="noStrike" cap="none">
              <a:solidFill>
                <a:srgbClr val="000000"/>
              </a:solidFill>
              <a:latin typeface="Arial"/>
              <a:ea typeface="Arial"/>
              <a:cs typeface="Arial"/>
            </a:endParaRPr>
          </a:p>
        </p:txBody>
      </p:sp>
      <p:sp>
        <p:nvSpPr>
          <p:cNvPr id="486949189" name="Google Shape;136;p2"/>
          <p:cNvSpPr txBox="1"/>
          <p:nvPr>
            <p:ph type="title"/>
          </p:nvPr>
        </p:nvSpPr>
        <p:spPr bwMode="auto">
          <a:xfrm>
            <a:off x="691401" y="144644"/>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SzPts val="4000"/>
              <a:buFont typeface="Trebuchet MS"/>
              <a:buNone/>
              <a:defRPr/>
            </a:pPr>
            <a:r>
              <a:rPr sz="2200">
                <a:solidFill>
                  <a:srgbClr val="70AD47"/>
                </a:solidFill>
              </a:rPr>
              <a:t>URBAN HEAT ISLANDS (UHIs)</a:t>
            </a:r>
            <a:endParaRPr sz="22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67915730" name="Google Shape;141;p3"/>
          <p:cNvSpPr txBox="1"/>
          <p:nvPr>
            <p:ph type="title"/>
          </p:nvPr>
        </p:nvSpPr>
        <p:spPr bwMode="auto">
          <a:xfrm>
            <a:off x="691401" y="14464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3600"/>
              <a:buFont typeface="Trebuchet MS"/>
              <a:buNone/>
              <a:defRPr/>
            </a:pPr>
            <a:r>
              <a:rPr sz="2200">
                <a:solidFill>
                  <a:srgbClr val="70AD47"/>
                </a:solidFill>
              </a:rPr>
              <a:t>PHYSICAL DRIVERS OF UHIs</a:t>
            </a:r>
            <a:endParaRPr sz="2200">
              <a:solidFill>
                <a:srgbClr val="70AD47"/>
              </a:solidFill>
            </a:endParaRPr>
          </a:p>
        </p:txBody>
      </p:sp>
      <p:sp>
        <p:nvSpPr>
          <p:cNvPr id="2134507004" name="Google Shape;142;p3"/>
          <p:cNvSpPr txBox="1"/>
          <p:nvPr>
            <p:ph type="body" idx="1"/>
          </p:nvPr>
        </p:nvSpPr>
        <p:spPr bwMode="auto">
          <a:xfrm>
            <a:off x="632600" y="2690675"/>
            <a:ext cx="8511300" cy="8487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900"/>
              </a:spcBef>
              <a:spcAft>
                <a:spcPts val="0"/>
              </a:spcAft>
              <a:buSzPts val="275"/>
              <a:buNone/>
              <a:defRPr/>
            </a:pPr>
            <a:r>
              <a:rPr sz="1250" b="1">
                <a:solidFill>
                  <a:srgbClr val="7F7F7F"/>
                </a:solidFill>
              </a:rPr>
              <a:t>1. Urban Material Properties</a:t>
            </a:r>
            <a:endParaRPr sz="1250" b="1">
              <a:solidFill>
                <a:srgbClr val="7F7F7F"/>
              </a:solidFill>
            </a:endParaRPr>
          </a:p>
          <a:p>
            <a:pPr marL="342900" lvl="0" indent="-236933" algn="l" rtl="0">
              <a:lnSpc>
                <a:spcPct val="100000"/>
              </a:lnSpc>
              <a:spcBef>
                <a:spcPts val="900"/>
              </a:spcBef>
              <a:spcAft>
                <a:spcPts val="0"/>
              </a:spcAft>
              <a:buClr>
                <a:srgbClr val="7F7F7F"/>
              </a:buClr>
              <a:buSzPts val="1375"/>
              <a:buChar char="●"/>
              <a:defRPr/>
            </a:pPr>
            <a:r>
              <a:rPr sz="1050">
                <a:solidFill>
                  <a:srgbClr val="7F7F7F"/>
                </a:solidFill>
              </a:rPr>
              <a:t>Low </a:t>
            </a:r>
            <a:r>
              <a:rPr sz="1050" b="1">
                <a:solidFill>
                  <a:srgbClr val="7F7F7F"/>
                </a:solidFill>
              </a:rPr>
              <a:t>albedo</a:t>
            </a:r>
            <a:r>
              <a:rPr sz="1050">
                <a:solidFill>
                  <a:srgbClr val="7F7F7F"/>
                </a:solidFill>
              </a:rPr>
              <a:t> (reflectivity): Dark surfaces like asphalt absorb more solar radiation.</a:t>
            </a:r>
            <a:br>
              <a:rPr sz="1050">
                <a:solidFill>
                  <a:srgbClr val="7F7F7F"/>
                </a:solidFill>
              </a:rPr>
            </a:br>
            <a:endParaRPr sz="1050">
              <a:solidFill>
                <a:srgbClr val="7F7F7F"/>
              </a:solidFill>
            </a:endParaRPr>
          </a:p>
          <a:p>
            <a:pPr marL="342900" lvl="0" indent="-236933" algn="l" rtl="0">
              <a:lnSpc>
                <a:spcPct val="100000"/>
              </a:lnSpc>
              <a:spcBef>
                <a:spcPts val="0"/>
              </a:spcBef>
              <a:spcAft>
                <a:spcPts val="0"/>
              </a:spcAft>
              <a:buClr>
                <a:srgbClr val="7F7F7F"/>
              </a:buClr>
              <a:buSzPts val="1375"/>
              <a:buChar char="●"/>
              <a:defRPr/>
            </a:pPr>
            <a:r>
              <a:rPr sz="1050">
                <a:solidFill>
                  <a:srgbClr val="7F7F7F"/>
                </a:solidFill>
              </a:rPr>
              <a:t>High </a:t>
            </a:r>
            <a:r>
              <a:rPr sz="1050" b="1">
                <a:solidFill>
                  <a:srgbClr val="7F7F7F"/>
                </a:solidFill>
              </a:rPr>
              <a:t>heat capacity and conductivity</a:t>
            </a:r>
            <a:r>
              <a:rPr sz="1050">
                <a:solidFill>
                  <a:srgbClr val="7F7F7F"/>
                </a:solidFill>
              </a:rPr>
              <a:t>: Materials like concrete and brick store heat during the day and release it at night.</a:t>
            </a:r>
            <a:endParaRPr sz="1050">
              <a:solidFill>
                <a:srgbClr val="7F7F7F"/>
              </a:solidFill>
            </a:endParaRPr>
          </a:p>
          <a:p>
            <a:pPr marL="0" lvl="0" indent="0" algn="l" rtl="0">
              <a:lnSpc>
                <a:spcPct val="100000"/>
              </a:lnSpc>
              <a:spcBef>
                <a:spcPts val="900"/>
              </a:spcBef>
              <a:spcAft>
                <a:spcPts val="0"/>
              </a:spcAft>
              <a:buSzPts val="275"/>
              <a:buNone/>
              <a:defRPr/>
            </a:pPr>
            <a:r>
              <a:rPr sz="1250" b="1">
                <a:solidFill>
                  <a:srgbClr val="7F7F7F"/>
                </a:solidFill>
              </a:rPr>
              <a:t>2. Loss of Vegetation and Evapotranspiration</a:t>
            </a:r>
            <a:endParaRPr sz="1250" b="1">
              <a:solidFill>
                <a:srgbClr val="7F7F7F"/>
              </a:solidFill>
            </a:endParaRPr>
          </a:p>
          <a:p>
            <a:pPr marL="342900" lvl="0" indent="-236933" algn="l" rtl="0">
              <a:lnSpc>
                <a:spcPct val="100000"/>
              </a:lnSpc>
              <a:spcBef>
                <a:spcPts val="900"/>
              </a:spcBef>
              <a:spcAft>
                <a:spcPts val="0"/>
              </a:spcAft>
              <a:buClr>
                <a:srgbClr val="7F7F7F"/>
              </a:buClr>
              <a:buSzPts val="1375"/>
              <a:buChar char="●"/>
              <a:defRPr/>
            </a:pPr>
            <a:r>
              <a:rPr sz="1050">
                <a:solidFill>
                  <a:srgbClr val="7F7F7F"/>
                </a:solidFill>
              </a:rPr>
              <a:t>Reduction in vegetative cover reduces </a:t>
            </a:r>
            <a:r>
              <a:rPr sz="1050" b="1">
                <a:solidFill>
                  <a:srgbClr val="7F7F7F"/>
                </a:solidFill>
              </a:rPr>
              <a:t>latent heat flux</a:t>
            </a:r>
            <a:r>
              <a:rPr sz="1050">
                <a:solidFill>
                  <a:srgbClr val="7F7F7F"/>
                </a:solidFill>
              </a:rPr>
              <a:t>, which cools surfaces through moisture evaporation.</a:t>
            </a:r>
            <a:endParaRPr sz="1050">
              <a:solidFill>
                <a:srgbClr val="7F7F7F"/>
              </a:solidFill>
            </a:endParaRPr>
          </a:p>
          <a:p>
            <a:pPr marL="0" lvl="0" indent="0" algn="l" rtl="0">
              <a:lnSpc>
                <a:spcPct val="100000"/>
              </a:lnSpc>
              <a:spcBef>
                <a:spcPts val="900"/>
              </a:spcBef>
              <a:spcAft>
                <a:spcPts val="0"/>
              </a:spcAft>
              <a:buSzPts val="275"/>
              <a:buNone/>
              <a:defRPr/>
            </a:pPr>
            <a:r>
              <a:rPr sz="1250" b="1">
                <a:solidFill>
                  <a:srgbClr val="7F7F7F"/>
                </a:solidFill>
              </a:rPr>
              <a:t>3. Urban Geometry</a:t>
            </a:r>
            <a:endParaRPr sz="1250" b="1">
              <a:solidFill>
                <a:srgbClr val="7F7F7F"/>
              </a:solidFill>
            </a:endParaRPr>
          </a:p>
          <a:p>
            <a:pPr marL="342900" lvl="0" indent="-236933" algn="l" rtl="0">
              <a:lnSpc>
                <a:spcPct val="100000"/>
              </a:lnSpc>
              <a:spcBef>
                <a:spcPts val="900"/>
              </a:spcBef>
              <a:spcAft>
                <a:spcPts val="0"/>
              </a:spcAft>
              <a:buClr>
                <a:srgbClr val="7F7F7F"/>
              </a:buClr>
              <a:buSzPts val="1375"/>
              <a:buChar char="●"/>
              <a:defRPr/>
            </a:pPr>
            <a:r>
              <a:rPr sz="1050">
                <a:solidFill>
                  <a:srgbClr val="7F7F7F"/>
                </a:solidFill>
              </a:rPr>
              <a:t>Tall buildings and narrow streets (urban canyons) increase </a:t>
            </a:r>
            <a:r>
              <a:rPr sz="1050" b="1">
                <a:solidFill>
                  <a:srgbClr val="7F7F7F"/>
                </a:solidFill>
              </a:rPr>
              <a:t>longwave radiation trapping</a:t>
            </a:r>
            <a:r>
              <a:rPr sz="1050">
                <a:solidFill>
                  <a:srgbClr val="7F7F7F"/>
                </a:solidFill>
              </a:rPr>
              <a:t>, reduce wind speed, and decrease convective cooling.</a:t>
            </a:r>
            <a:endParaRPr sz="1050">
              <a:solidFill>
                <a:srgbClr val="7F7F7F"/>
              </a:solidFill>
            </a:endParaRPr>
          </a:p>
          <a:p>
            <a:pPr marL="0" lvl="0" indent="0" algn="l" rtl="0">
              <a:lnSpc>
                <a:spcPct val="100000"/>
              </a:lnSpc>
              <a:spcBef>
                <a:spcPts val="900"/>
              </a:spcBef>
              <a:spcAft>
                <a:spcPts val="0"/>
              </a:spcAft>
              <a:buSzPts val="275"/>
              <a:buNone/>
              <a:defRPr/>
            </a:pPr>
            <a:r>
              <a:rPr sz="1250" b="1">
                <a:solidFill>
                  <a:srgbClr val="7F7F7F"/>
                </a:solidFill>
              </a:rPr>
              <a:t>4. Anthropogenic Heat Emissions</a:t>
            </a:r>
            <a:endParaRPr sz="1250" b="1">
              <a:solidFill>
                <a:srgbClr val="7F7F7F"/>
              </a:solidFill>
            </a:endParaRPr>
          </a:p>
          <a:p>
            <a:pPr marL="342900" lvl="0" indent="-236932" algn="l" rtl="0">
              <a:lnSpc>
                <a:spcPct val="100000"/>
              </a:lnSpc>
              <a:spcBef>
                <a:spcPts val="900"/>
              </a:spcBef>
              <a:spcAft>
                <a:spcPts val="0"/>
              </a:spcAft>
              <a:buClr>
                <a:srgbClr val="7F7F7F"/>
              </a:buClr>
              <a:buSzPts val="1375"/>
              <a:buFont typeface="Trebuchet MS"/>
              <a:buChar char="●"/>
              <a:defRPr/>
            </a:pPr>
            <a:r>
              <a:rPr sz="1050">
                <a:solidFill>
                  <a:srgbClr val="7F7F7F"/>
                </a:solidFill>
              </a:rPr>
              <a:t>Heat from vehicles, HVAC systems, industrial activities contributes directly to warming.</a:t>
            </a:r>
            <a:endParaRPr sz="1050">
              <a:solidFill>
                <a:srgbClr val="7F7F7F"/>
              </a:solidFill>
            </a:endParaRPr>
          </a:p>
          <a:p>
            <a:pPr marL="342900" lvl="0" indent="-236933" algn="l" rtl="0">
              <a:lnSpc>
                <a:spcPct val="100000"/>
              </a:lnSpc>
              <a:spcBef>
                <a:spcPts val="900"/>
              </a:spcBef>
              <a:spcAft>
                <a:spcPts val="0"/>
              </a:spcAft>
              <a:buClr>
                <a:srgbClr val="7F7F7F"/>
              </a:buClr>
              <a:buSzPts val="1375"/>
              <a:buFont typeface="Trebuchet MS"/>
              <a:buChar char="●"/>
              <a:defRPr/>
            </a:pPr>
            <a:r>
              <a:rPr sz="1050">
                <a:solidFill>
                  <a:srgbClr val="7F7F7F"/>
                </a:solidFill>
              </a:rPr>
              <a:t>Particularly significant in high-density zones and during nighttime.</a:t>
            </a:r>
            <a:br>
              <a:rPr sz="1050">
                <a:solidFill>
                  <a:srgbClr val="7F7F7F"/>
                </a:solidFill>
              </a:rPr>
            </a:br>
            <a:endParaRPr sz="1050">
              <a:solidFill>
                <a:srgbClr val="7F7F7F"/>
              </a:solidFill>
            </a:endParaRPr>
          </a:p>
          <a:p>
            <a:pPr marL="0" lvl="0" indent="0" algn="l" rtl="0">
              <a:lnSpc>
                <a:spcPct val="100000"/>
              </a:lnSpc>
              <a:spcBef>
                <a:spcPts val="900"/>
              </a:spcBef>
              <a:spcAft>
                <a:spcPts val="0"/>
              </a:spcAft>
              <a:buSzPts val="275"/>
              <a:buNone/>
              <a:defRPr/>
            </a:pPr>
            <a:r>
              <a:rPr sz="1050" b="1">
                <a:solidFill>
                  <a:srgbClr val="7F7F7F"/>
                </a:solidFill>
              </a:rPr>
              <a:t>Note</a:t>
            </a:r>
            <a:r>
              <a:rPr sz="1050">
                <a:solidFill>
                  <a:srgbClr val="7F7F7F"/>
                </a:solidFill>
              </a:rPr>
              <a:t>: The UHI effect is </a:t>
            </a:r>
            <a:r>
              <a:rPr sz="1050" b="1">
                <a:solidFill>
                  <a:srgbClr val="7F7F7F"/>
                </a:solidFill>
              </a:rPr>
              <a:t>amplified during clear, calm nights</a:t>
            </a:r>
            <a:r>
              <a:rPr sz="1050">
                <a:solidFill>
                  <a:srgbClr val="7F7F7F"/>
                </a:solidFill>
              </a:rPr>
              <a:t> due to reduced convective mixing.</a:t>
            </a:r>
            <a:endParaRPr sz="1300">
              <a:solidFill>
                <a:srgbClr val="7F7F7F"/>
              </a:solidFill>
            </a:endParaRPr>
          </a:p>
          <a:p>
            <a:pPr marL="171450" lvl="0" indent="-65722" algn="l" rtl="0">
              <a:lnSpc>
                <a:spcPct val="100000"/>
              </a:lnSpc>
              <a:spcBef>
                <a:spcPts val="900"/>
              </a:spcBef>
              <a:spcAft>
                <a:spcPts val="0"/>
              </a:spcAft>
              <a:buSzPts val="600"/>
              <a:buNone/>
              <a:defRPr/>
            </a:pPr>
            <a:endParaRPr sz="1300">
              <a:solidFill>
                <a:srgbClr val="7F7F7F"/>
              </a:solidFill>
            </a:endParaRPr>
          </a:p>
        </p:txBody>
      </p:sp>
      <p:pic>
        <p:nvPicPr>
          <p:cNvPr id="238280389" name="Google Shape;143;p3"/>
          <p:cNvPicPr/>
          <p:nvPr/>
        </p:nvPicPr>
        <p:blipFill rotWithShape="1">
          <a:blip r:embed="rId3">
            <a:alphaModFix/>
          </a:blip>
          <a:srcRect l="0" t="0" r="0" b="0"/>
          <a:stretch/>
        </p:blipFill>
        <p:spPr bwMode="auto">
          <a:xfrm>
            <a:off x="6212925" y="-1"/>
            <a:ext cx="2931075" cy="153392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39985131" name="Google Shape;148;p4"/>
          <p:cNvSpPr txBox="1"/>
          <p:nvPr>
            <p:ph type="body" idx="1"/>
          </p:nvPr>
        </p:nvSpPr>
        <p:spPr bwMode="auto">
          <a:xfrm>
            <a:off x="709850" y="1131050"/>
            <a:ext cx="5681700" cy="3759900"/>
          </a:xfrm>
          <a:prstGeom prst="rect">
            <a:avLst/>
          </a:prstGeom>
          <a:noFill/>
          <a:ln>
            <a:noFill/>
          </a:ln>
        </p:spPr>
        <p:txBody>
          <a:bodyPr spcFirstLastPara="1" wrap="square" lIns="68550" tIns="34275" rIns="68550" bIns="34275" anchor="ctr" anchorCtr="0">
            <a:noAutofit/>
          </a:bodyPr>
          <a:lstStyle/>
          <a:p>
            <a:pPr marL="0" lvl="0" indent="0" algn="just" rtl="0">
              <a:lnSpc>
                <a:spcPct val="114999"/>
              </a:lnSpc>
              <a:spcBef>
                <a:spcPts val="900"/>
              </a:spcBef>
              <a:spcAft>
                <a:spcPts val="0"/>
              </a:spcAft>
              <a:buClr>
                <a:schemeClr val="dk1"/>
              </a:buClr>
              <a:buSzPts val="1100"/>
              <a:buNone/>
              <a:defRPr/>
            </a:pPr>
            <a:r>
              <a:rPr sz="1200">
                <a:solidFill>
                  <a:srgbClr val="7F7F7F"/>
                </a:solidFill>
              </a:rPr>
              <a:t>Urban Heat Islands (UHIs) contribute to elevated temperatures in cities, particularly during summer and nighttime hours, increasing the risk of adverse health outcomes.</a:t>
            </a:r>
            <a:endParaRPr sz="1200">
              <a:solidFill>
                <a:srgbClr val="7F7F7F"/>
              </a:solidFill>
            </a:endParaRPr>
          </a:p>
          <a:p>
            <a:pPr marL="0" lvl="0" indent="0" algn="just" rtl="0">
              <a:lnSpc>
                <a:spcPct val="114999"/>
              </a:lnSpc>
              <a:spcBef>
                <a:spcPts val="900"/>
              </a:spcBef>
              <a:spcAft>
                <a:spcPts val="0"/>
              </a:spcAft>
              <a:buClr>
                <a:schemeClr val="dk1"/>
              </a:buClr>
              <a:buSzPts val="1100"/>
              <a:buNone/>
              <a:defRPr/>
            </a:pPr>
            <a:r>
              <a:rPr sz="1200" b="1">
                <a:solidFill>
                  <a:srgbClr val="7F7F7F"/>
                </a:solidFill>
              </a:rPr>
              <a:t>Vulnerable populations </a:t>
            </a:r>
            <a:r>
              <a:rPr sz="1200">
                <a:solidFill>
                  <a:srgbClr val="7F7F7F"/>
                </a:solidFill>
              </a:rPr>
              <a:t>including </a:t>
            </a:r>
            <a:r>
              <a:rPr sz="1200" b="1">
                <a:solidFill>
                  <a:srgbClr val="7F7F7F"/>
                </a:solidFill>
              </a:rPr>
              <a:t>older adults</a:t>
            </a:r>
            <a:r>
              <a:rPr sz="1200">
                <a:solidFill>
                  <a:srgbClr val="7F7F7F"/>
                </a:solidFill>
              </a:rPr>
              <a:t>, </a:t>
            </a:r>
            <a:r>
              <a:rPr sz="1200" b="1">
                <a:solidFill>
                  <a:srgbClr val="7F7F7F"/>
                </a:solidFill>
              </a:rPr>
              <a:t>young children</a:t>
            </a:r>
            <a:r>
              <a:rPr sz="1200">
                <a:solidFill>
                  <a:srgbClr val="7F7F7F"/>
                </a:solidFill>
              </a:rPr>
              <a:t>, are disproportionately affected due to limited access to cooling, healthcare, and other protective resources.</a:t>
            </a:r>
            <a:endParaRPr sz="1200">
              <a:solidFill>
                <a:srgbClr val="7F7F7F"/>
              </a:solidFill>
            </a:endParaRPr>
          </a:p>
          <a:p>
            <a:pPr marL="0" lvl="0" indent="0" algn="just" rtl="0">
              <a:lnSpc>
                <a:spcPct val="114999"/>
              </a:lnSpc>
              <a:spcBef>
                <a:spcPts val="900"/>
              </a:spcBef>
              <a:spcAft>
                <a:spcPts val="0"/>
              </a:spcAft>
              <a:buClr>
                <a:schemeClr val="dk1"/>
              </a:buClr>
              <a:buSzPts val="1100"/>
              <a:buNone/>
              <a:defRPr/>
            </a:pPr>
            <a:r>
              <a:rPr sz="1200">
                <a:solidFill>
                  <a:srgbClr val="7F7F7F"/>
                </a:solidFill>
              </a:rPr>
              <a:t>Exposure to extreme urban heat can lead to: </a:t>
            </a:r>
            <a:endParaRPr sz="1200">
              <a:solidFill>
                <a:srgbClr val="7F7F7F"/>
              </a:solidFill>
            </a:endParaRPr>
          </a:p>
          <a:p>
            <a:pPr marL="342900" lvl="0" indent="-247650" algn="just" rtl="0">
              <a:lnSpc>
                <a:spcPct val="114999"/>
              </a:lnSpc>
              <a:spcBef>
                <a:spcPts val="900"/>
              </a:spcBef>
              <a:spcAft>
                <a:spcPts val="0"/>
              </a:spcAft>
              <a:buClr>
                <a:srgbClr val="7F7F7F"/>
              </a:buClr>
              <a:buSzPts val="1600"/>
              <a:buChar char="●"/>
              <a:defRPr/>
            </a:pPr>
            <a:r>
              <a:rPr sz="1200" b="1">
                <a:solidFill>
                  <a:srgbClr val="7F7F7F"/>
                </a:solidFill>
              </a:rPr>
              <a:t>Heat-related illnesses</a:t>
            </a:r>
            <a:r>
              <a:rPr sz="1200">
                <a:solidFill>
                  <a:srgbClr val="7F7F7F"/>
                </a:solidFill>
              </a:rPr>
              <a:t>, such as dehydration and heat exhaustion</a:t>
            </a:r>
            <a:br>
              <a:rPr sz="1200">
                <a:solidFill>
                  <a:srgbClr val="7F7F7F"/>
                </a:solidFill>
              </a:rPr>
            </a:br>
            <a:endParaRPr sz="1200">
              <a:solidFill>
                <a:srgbClr val="7F7F7F"/>
              </a:solidFill>
            </a:endParaRPr>
          </a:p>
          <a:p>
            <a:pPr marL="342900" lvl="0" indent="-247650" algn="just" rtl="0">
              <a:lnSpc>
                <a:spcPct val="114999"/>
              </a:lnSpc>
              <a:spcBef>
                <a:spcPts val="0"/>
              </a:spcBef>
              <a:spcAft>
                <a:spcPts val="0"/>
              </a:spcAft>
              <a:buClr>
                <a:srgbClr val="7F7F7F"/>
              </a:buClr>
              <a:buSzPts val="1600"/>
              <a:buFont typeface="Trebuchet MS"/>
              <a:buChar char="●"/>
              <a:defRPr/>
            </a:pPr>
            <a:r>
              <a:rPr sz="1200" b="1">
                <a:solidFill>
                  <a:srgbClr val="7F7F7F"/>
                </a:solidFill>
              </a:rPr>
              <a:t>Exacerbation of chronic medical conditions</a:t>
            </a:r>
            <a:br>
              <a:rPr sz="1200" b="1">
                <a:solidFill>
                  <a:srgbClr val="7F7F7F"/>
                </a:solidFill>
              </a:rPr>
            </a:br>
            <a:endParaRPr sz="1200" b="1">
              <a:solidFill>
                <a:srgbClr val="7F7F7F"/>
              </a:solidFill>
            </a:endParaRPr>
          </a:p>
          <a:p>
            <a:pPr marL="342900" lvl="0" indent="-247650" algn="just" rtl="0">
              <a:lnSpc>
                <a:spcPct val="114999"/>
              </a:lnSpc>
              <a:spcBef>
                <a:spcPts val="0"/>
              </a:spcBef>
              <a:spcAft>
                <a:spcPts val="0"/>
              </a:spcAft>
              <a:buClr>
                <a:srgbClr val="7F7F7F"/>
              </a:buClr>
              <a:buSzPts val="1600"/>
              <a:buChar char="●"/>
              <a:defRPr/>
            </a:pPr>
            <a:r>
              <a:rPr sz="1200" b="1">
                <a:solidFill>
                  <a:srgbClr val="7F7F7F"/>
                </a:solidFill>
              </a:rPr>
              <a:t>Higher rates of hospitalization and mortality</a:t>
            </a:r>
            <a:r>
              <a:rPr sz="1200">
                <a:solidFill>
                  <a:srgbClr val="7F7F7F"/>
                </a:solidFill>
              </a:rPr>
              <a:t> during heat events</a:t>
            </a:r>
            <a:endParaRPr sz="1200">
              <a:solidFill>
                <a:srgbClr val="7F7F7F"/>
              </a:solidFill>
            </a:endParaRPr>
          </a:p>
          <a:p>
            <a:pPr marL="0" lvl="0" indent="0" algn="just" rtl="0">
              <a:lnSpc>
                <a:spcPct val="114999"/>
              </a:lnSpc>
              <a:spcBef>
                <a:spcPts val="900"/>
              </a:spcBef>
              <a:spcAft>
                <a:spcPts val="0"/>
              </a:spcAft>
              <a:buSzPts val="1800"/>
              <a:buNone/>
              <a:defRPr/>
            </a:pPr>
            <a:br>
              <a:rPr sz="1200" b="1">
                <a:solidFill>
                  <a:srgbClr val="7F7F7F"/>
                </a:solidFill>
              </a:rPr>
            </a:br>
            <a:r>
              <a:rPr sz="1200">
                <a:solidFill>
                  <a:srgbClr val="7F7F7F"/>
                </a:solidFill>
              </a:rPr>
              <a:t> The Urban Heat Island effect intensifies existing health disparities and poses a growing public health challenge, especially in the context of climate change.</a:t>
            </a:r>
            <a:endParaRPr sz="1200">
              <a:solidFill>
                <a:srgbClr val="7F7F7F"/>
              </a:solidFill>
            </a:endParaRPr>
          </a:p>
          <a:p>
            <a:pPr marL="0" lvl="0" indent="0" algn="just" rtl="0">
              <a:lnSpc>
                <a:spcPct val="110000"/>
              </a:lnSpc>
              <a:spcBef>
                <a:spcPts val="900"/>
              </a:spcBef>
              <a:spcAft>
                <a:spcPts val="0"/>
              </a:spcAft>
              <a:buSzPts val="1600"/>
              <a:buNone/>
              <a:defRPr/>
            </a:pPr>
            <a:endParaRPr sz="1200" b="1">
              <a:solidFill>
                <a:srgbClr val="7F7F7F"/>
              </a:solidFill>
            </a:endParaRPr>
          </a:p>
        </p:txBody>
      </p:sp>
      <p:pic>
        <p:nvPicPr>
          <p:cNvPr id="982441050" name="Google Shape;149;p4"/>
          <p:cNvPicPr/>
          <p:nvPr/>
        </p:nvPicPr>
        <p:blipFill rotWithShape="1">
          <a:blip r:embed="rId3">
            <a:alphaModFix/>
          </a:blip>
          <a:srcRect l="0" t="0" r="0" b="0"/>
          <a:stretch/>
        </p:blipFill>
        <p:spPr bwMode="auto">
          <a:xfrm>
            <a:off x="6822019" y="2328893"/>
            <a:ext cx="1615258" cy="1466998"/>
          </a:xfrm>
          <a:prstGeom prst="rect">
            <a:avLst/>
          </a:prstGeom>
          <a:noFill/>
          <a:ln>
            <a:noFill/>
          </a:ln>
        </p:spPr>
      </p:pic>
      <p:sp>
        <p:nvSpPr>
          <p:cNvPr id="1179269341" name="Google Shape;150;p4"/>
          <p:cNvSpPr txBox="1"/>
          <p:nvPr>
            <p:ph type="title"/>
          </p:nvPr>
        </p:nvSpPr>
        <p:spPr bwMode="auto">
          <a:xfrm>
            <a:off x="691401" y="144644"/>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200">
                <a:solidFill>
                  <a:srgbClr val="70AD47"/>
                </a:solidFill>
              </a:rPr>
              <a:t>UHIs AND HEALTH</a:t>
            </a:r>
            <a:endParaRPr sz="22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2187023" name="Google Shape;155;p5"/>
          <p:cNvSpPr txBox="1"/>
          <p:nvPr>
            <p:ph type="body" idx="1"/>
          </p:nvPr>
        </p:nvSpPr>
        <p:spPr bwMode="auto">
          <a:xfrm>
            <a:off x="691400" y="819650"/>
            <a:ext cx="4645500" cy="3759900"/>
          </a:xfrm>
          <a:prstGeom prst="rect">
            <a:avLst/>
          </a:prstGeom>
          <a:noFill/>
          <a:ln>
            <a:noFill/>
          </a:ln>
        </p:spPr>
        <p:txBody>
          <a:bodyPr spcFirstLastPara="1" wrap="square" lIns="68550" tIns="34275" rIns="68550" bIns="34275" anchor="ctr" anchorCtr="0">
            <a:noAutofit/>
          </a:bodyPr>
          <a:lstStyle/>
          <a:p>
            <a:pPr marL="0" lvl="0" indent="0" algn="l" rtl="0">
              <a:lnSpc>
                <a:spcPct val="114999"/>
              </a:lnSpc>
              <a:spcBef>
                <a:spcPts val="900"/>
              </a:spcBef>
              <a:spcAft>
                <a:spcPts val="0"/>
              </a:spcAft>
              <a:buClr>
                <a:schemeClr val="dk1"/>
              </a:buClr>
              <a:buSzPts val="1100"/>
              <a:buNone/>
              <a:defRPr/>
            </a:pPr>
            <a:r>
              <a:rPr sz="1300" b="1">
                <a:solidFill>
                  <a:srgbClr val="7F7F7F"/>
                </a:solidFill>
              </a:rPr>
              <a:t>When:</a:t>
            </a:r>
            <a:endParaRPr sz="1300" b="1">
              <a:solidFill>
                <a:srgbClr val="7F7F7F"/>
              </a:solidFill>
            </a:endParaRPr>
          </a:p>
          <a:p>
            <a:pPr marL="342900" lvl="0" indent="-238125" algn="l" rtl="0">
              <a:lnSpc>
                <a:spcPct val="114999"/>
              </a:lnSpc>
              <a:spcBef>
                <a:spcPts val="900"/>
              </a:spcBef>
              <a:spcAft>
                <a:spcPts val="0"/>
              </a:spcAft>
              <a:buClr>
                <a:srgbClr val="7F7F7F"/>
              </a:buClr>
              <a:buSzPts val="1400"/>
              <a:buChar char="●"/>
              <a:defRPr/>
            </a:pPr>
            <a:r>
              <a:rPr sz="1050">
                <a:solidFill>
                  <a:srgbClr val="7F7F7F"/>
                </a:solidFill>
              </a:rPr>
              <a:t>Most noticeable </a:t>
            </a:r>
            <a:r>
              <a:rPr sz="1050" b="1">
                <a:solidFill>
                  <a:srgbClr val="7F7F7F"/>
                </a:solidFill>
              </a:rPr>
              <a:t>during summer</a:t>
            </a:r>
            <a:r>
              <a:rPr sz="1050">
                <a:solidFill>
                  <a:srgbClr val="7F7F7F"/>
                </a:solidFill>
              </a:rPr>
              <a:t> and </a:t>
            </a:r>
            <a:r>
              <a:rPr sz="1050" b="1">
                <a:solidFill>
                  <a:srgbClr val="7F7F7F"/>
                </a:solidFill>
              </a:rPr>
              <a:t>at night</a:t>
            </a:r>
            <a:endParaRPr sz="1050">
              <a:solidFill>
                <a:srgbClr val="7F7F7F"/>
              </a:solidFill>
            </a:endParaRPr>
          </a:p>
          <a:p>
            <a:pPr marL="342900" lvl="0" indent="-238125" algn="l" rtl="0">
              <a:lnSpc>
                <a:spcPct val="114999"/>
              </a:lnSpc>
              <a:spcBef>
                <a:spcPts val="0"/>
              </a:spcBef>
              <a:spcAft>
                <a:spcPts val="0"/>
              </a:spcAft>
              <a:buClr>
                <a:srgbClr val="7F7F7F"/>
              </a:buClr>
              <a:buSzPts val="1400"/>
              <a:buFont typeface="Trebuchet MS"/>
              <a:buChar char="●"/>
              <a:defRPr/>
            </a:pPr>
            <a:r>
              <a:rPr sz="1050">
                <a:solidFill>
                  <a:srgbClr val="7F7F7F"/>
                </a:solidFill>
              </a:rPr>
              <a:t>Heat builds up during the day and stays trapped in city materials overnight.</a:t>
            </a:r>
            <a:br>
              <a:rPr sz="1050">
                <a:solidFill>
                  <a:srgbClr val="7F7F7F"/>
                </a:solidFill>
              </a:rPr>
            </a:br>
            <a:endParaRPr sz="1050">
              <a:solidFill>
                <a:srgbClr val="7F7F7F"/>
              </a:solidFill>
            </a:endParaRPr>
          </a:p>
          <a:p>
            <a:pPr marL="0" lvl="0" indent="0" algn="l" rtl="0">
              <a:lnSpc>
                <a:spcPct val="114999"/>
              </a:lnSpc>
              <a:spcBef>
                <a:spcPts val="900"/>
              </a:spcBef>
              <a:spcAft>
                <a:spcPts val="0"/>
              </a:spcAft>
              <a:buClr>
                <a:schemeClr val="dk1"/>
              </a:buClr>
              <a:buSzPts val="1100"/>
              <a:buNone/>
              <a:defRPr/>
            </a:pPr>
            <a:r>
              <a:rPr sz="1300" b="1">
                <a:solidFill>
                  <a:srgbClr val="7F7F7F"/>
                </a:solidFill>
              </a:rPr>
              <a:t>Where:</a:t>
            </a:r>
            <a:endParaRPr sz="1300" b="1">
              <a:solidFill>
                <a:srgbClr val="7F7F7F"/>
              </a:solidFill>
            </a:endParaRPr>
          </a:p>
          <a:p>
            <a:pPr marL="342900" lvl="0" indent="-238125" algn="l" rtl="0">
              <a:lnSpc>
                <a:spcPct val="114999"/>
              </a:lnSpc>
              <a:spcBef>
                <a:spcPts val="900"/>
              </a:spcBef>
              <a:spcAft>
                <a:spcPts val="0"/>
              </a:spcAft>
              <a:buClr>
                <a:srgbClr val="7F7F7F"/>
              </a:buClr>
              <a:buSzPts val="1400"/>
              <a:buChar char="●"/>
              <a:defRPr/>
            </a:pPr>
            <a:r>
              <a:rPr sz="1050">
                <a:solidFill>
                  <a:srgbClr val="7F7F7F"/>
                </a:solidFill>
              </a:rPr>
              <a:t>Strongest in </a:t>
            </a:r>
            <a:r>
              <a:rPr sz="1050" b="1">
                <a:solidFill>
                  <a:srgbClr val="7F7F7F"/>
                </a:solidFill>
              </a:rPr>
              <a:t>downtown areas</a:t>
            </a:r>
            <a:r>
              <a:rPr sz="1050">
                <a:solidFill>
                  <a:srgbClr val="7F7F7F"/>
                </a:solidFill>
              </a:rPr>
              <a:t>, </a:t>
            </a:r>
            <a:r>
              <a:rPr sz="1050" b="1">
                <a:solidFill>
                  <a:srgbClr val="7F7F7F"/>
                </a:solidFill>
              </a:rPr>
              <a:t>dense neighborhoods</a:t>
            </a:r>
            <a:r>
              <a:rPr sz="1050">
                <a:solidFill>
                  <a:srgbClr val="7F7F7F"/>
                </a:solidFill>
              </a:rPr>
              <a:t>, and places with </a:t>
            </a:r>
            <a:r>
              <a:rPr sz="1050" b="1">
                <a:solidFill>
                  <a:srgbClr val="7F7F7F"/>
                </a:solidFill>
              </a:rPr>
              <a:t>few trees</a:t>
            </a:r>
            <a:r>
              <a:rPr sz="1050">
                <a:solidFill>
                  <a:srgbClr val="7F7F7F"/>
                </a:solidFill>
              </a:rPr>
              <a:t>.</a:t>
            </a:r>
            <a:endParaRPr sz="1050">
              <a:solidFill>
                <a:srgbClr val="7F7F7F"/>
              </a:solidFill>
            </a:endParaRPr>
          </a:p>
          <a:p>
            <a:pPr marL="342900" lvl="0" indent="-238125" algn="l" rtl="0">
              <a:lnSpc>
                <a:spcPct val="114999"/>
              </a:lnSpc>
              <a:spcBef>
                <a:spcPts val="0"/>
              </a:spcBef>
              <a:spcAft>
                <a:spcPts val="0"/>
              </a:spcAft>
              <a:buClr>
                <a:srgbClr val="7F7F7F"/>
              </a:buClr>
              <a:buSzPts val="1400"/>
              <a:buChar char="●"/>
              <a:defRPr/>
            </a:pPr>
            <a:r>
              <a:rPr sz="1050">
                <a:solidFill>
                  <a:srgbClr val="7F7F7F"/>
                </a:solidFill>
              </a:rPr>
              <a:t>Cities in </a:t>
            </a:r>
            <a:r>
              <a:rPr sz="1050" b="1">
                <a:solidFill>
                  <a:srgbClr val="7F7F7F"/>
                </a:solidFill>
              </a:rPr>
              <a:t>warmer climates</a:t>
            </a:r>
            <a:r>
              <a:rPr sz="1050">
                <a:solidFill>
                  <a:srgbClr val="7F7F7F"/>
                </a:solidFill>
              </a:rPr>
              <a:t> or with </a:t>
            </a:r>
            <a:r>
              <a:rPr sz="1050" b="1">
                <a:solidFill>
                  <a:srgbClr val="7F7F7F"/>
                </a:solidFill>
              </a:rPr>
              <a:t>little green space</a:t>
            </a:r>
            <a:r>
              <a:rPr sz="1050">
                <a:solidFill>
                  <a:srgbClr val="7F7F7F"/>
                </a:solidFill>
              </a:rPr>
              <a:t> tend to have stronger UHIs.</a:t>
            </a:r>
            <a:br>
              <a:rPr sz="1050">
                <a:solidFill>
                  <a:srgbClr val="7F7F7F"/>
                </a:solidFill>
              </a:rPr>
            </a:br>
            <a:endParaRPr sz="1050">
              <a:solidFill>
                <a:srgbClr val="7F7F7F"/>
              </a:solidFill>
            </a:endParaRPr>
          </a:p>
          <a:p>
            <a:pPr marL="0" lvl="0" indent="0" algn="l" rtl="0">
              <a:lnSpc>
                <a:spcPct val="114999"/>
              </a:lnSpc>
              <a:spcBef>
                <a:spcPts val="900"/>
              </a:spcBef>
              <a:spcAft>
                <a:spcPts val="0"/>
              </a:spcAft>
              <a:buClr>
                <a:schemeClr val="dk1"/>
              </a:buClr>
              <a:buSzPts val="1100"/>
              <a:buNone/>
              <a:defRPr/>
            </a:pPr>
            <a:r>
              <a:rPr sz="1300" b="1">
                <a:solidFill>
                  <a:srgbClr val="7F7F7F"/>
                </a:solidFill>
              </a:rPr>
              <a:t>Looking Ahead:</a:t>
            </a:r>
            <a:endParaRPr sz="1300" b="1">
              <a:solidFill>
                <a:srgbClr val="7F7F7F"/>
              </a:solidFill>
            </a:endParaRPr>
          </a:p>
          <a:p>
            <a:pPr marL="342900" lvl="0" indent="-238125" algn="l" rtl="0">
              <a:lnSpc>
                <a:spcPct val="114999"/>
              </a:lnSpc>
              <a:spcBef>
                <a:spcPts val="900"/>
              </a:spcBef>
              <a:spcAft>
                <a:spcPts val="0"/>
              </a:spcAft>
              <a:buClr>
                <a:srgbClr val="7F7F7F"/>
              </a:buClr>
              <a:buSzPts val="1400"/>
              <a:buChar char="●"/>
              <a:defRPr/>
            </a:pPr>
            <a:r>
              <a:rPr sz="1050">
                <a:solidFill>
                  <a:srgbClr val="7F7F7F"/>
                </a:solidFill>
              </a:rPr>
              <a:t>As cities grow and the climate warms, UHIs are expected to get </a:t>
            </a:r>
            <a:r>
              <a:rPr sz="1050" b="1">
                <a:solidFill>
                  <a:srgbClr val="7F7F7F"/>
                </a:solidFill>
              </a:rPr>
              <a:t>more intense</a:t>
            </a:r>
            <a:r>
              <a:rPr sz="1050">
                <a:solidFill>
                  <a:srgbClr val="7F7F7F"/>
                </a:solidFill>
              </a:rPr>
              <a:t> — unless cities take action to reduce them.</a:t>
            </a:r>
            <a:endParaRPr sz="1050">
              <a:solidFill>
                <a:srgbClr val="7F7F7F"/>
              </a:solidFill>
            </a:endParaRPr>
          </a:p>
          <a:p>
            <a:pPr marL="0" lvl="0" indent="0" algn="just" rtl="0">
              <a:lnSpc>
                <a:spcPct val="107000"/>
              </a:lnSpc>
              <a:spcBef>
                <a:spcPts val="1350"/>
              </a:spcBef>
              <a:spcAft>
                <a:spcPts val="0"/>
              </a:spcAft>
              <a:buSzPts val="1000"/>
              <a:buNone/>
              <a:defRPr/>
            </a:pPr>
            <a:endParaRPr sz="1600">
              <a:solidFill>
                <a:srgbClr val="7F7F7F"/>
              </a:solidFill>
            </a:endParaRPr>
          </a:p>
        </p:txBody>
      </p:sp>
      <p:pic>
        <p:nvPicPr>
          <p:cNvPr id="1946412318" name="Google Shape;156;p5"/>
          <p:cNvPicPr/>
          <p:nvPr/>
        </p:nvPicPr>
        <p:blipFill rotWithShape="1">
          <a:blip r:embed="rId3">
            <a:alphaModFix/>
          </a:blip>
          <a:srcRect l="0" t="0" r="0" b="0"/>
          <a:stretch/>
        </p:blipFill>
        <p:spPr bwMode="auto">
          <a:xfrm>
            <a:off x="5452850" y="1730950"/>
            <a:ext cx="3509151" cy="1416050"/>
          </a:xfrm>
          <a:prstGeom prst="rect">
            <a:avLst/>
          </a:prstGeom>
          <a:noFill/>
          <a:ln>
            <a:noFill/>
          </a:ln>
        </p:spPr>
      </p:pic>
      <p:sp>
        <p:nvSpPr>
          <p:cNvPr id="1016530306" name="Google Shape;157;p5"/>
          <p:cNvSpPr txBox="1"/>
          <p:nvPr>
            <p:ph type="title"/>
          </p:nvPr>
        </p:nvSpPr>
        <p:spPr bwMode="auto">
          <a:xfrm>
            <a:off x="691401" y="144644"/>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2700"/>
              <a:buFont typeface="Trebuchet MS"/>
              <a:buNone/>
              <a:defRPr/>
            </a:pPr>
            <a:r>
              <a:rPr sz="2200">
                <a:solidFill>
                  <a:srgbClr val="70AD47"/>
                </a:solidFill>
              </a:rPr>
              <a:t>WHEN AND WHERE DO UHIs HAPPEN?</a:t>
            </a:r>
            <a:endParaRPr sz="22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056431304" name="Google Shape;162;p6" descr="Immagine che contiene testo, schermata, Carattere, Rettangolo&#10;&#10;Descrizione generata automaticamente"/>
          <p:cNvPicPr/>
          <p:nvPr/>
        </p:nvPicPr>
        <p:blipFill rotWithShape="1">
          <a:blip r:embed="rId3">
            <a:alphaModFix/>
          </a:blip>
          <a:srcRect l="0" t="0" r="0" b="0"/>
          <a:stretch/>
        </p:blipFill>
        <p:spPr bwMode="auto">
          <a:xfrm>
            <a:off x="4185512" y="1321494"/>
            <a:ext cx="3937238" cy="2881949"/>
          </a:xfrm>
          <a:prstGeom prst="rect">
            <a:avLst/>
          </a:prstGeom>
          <a:noFill/>
          <a:ln>
            <a:noFill/>
          </a:ln>
        </p:spPr>
      </p:pic>
      <p:sp>
        <p:nvSpPr>
          <p:cNvPr id="814550102" name="Google Shape;163;p6"/>
          <p:cNvSpPr txBox="1"/>
          <p:nvPr/>
        </p:nvSpPr>
        <p:spPr bwMode="auto">
          <a:xfrm>
            <a:off x="770312" y="2520269"/>
            <a:ext cx="3415199" cy="8082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Hazard:</a:t>
            </a:r>
            <a:r>
              <a:rPr sz="1200" b="0" i="0" u="none" strike="noStrike" cap="none">
                <a:solidFill>
                  <a:srgbClr val="7F7F7F"/>
                </a:solidFill>
                <a:latin typeface="Trebuchet MS"/>
                <a:ea typeface="Trebuchet MS"/>
                <a:cs typeface="Trebuchet MS"/>
              </a:rPr>
              <a:t> Extreme Temperatures</a:t>
            </a:r>
            <a:endParaRPr sz="12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endParaRPr sz="12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Exposed Element:</a:t>
            </a:r>
            <a:r>
              <a:rPr sz="1200" b="0" i="0" u="none" strike="noStrike" cap="none">
                <a:solidFill>
                  <a:srgbClr val="7F7F7F"/>
                </a:solidFill>
                <a:latin typeface="Trebuchet MS"/>
                <a:ea typeface="Trebuchet MS"/>
                <a:cs typeface="Trebuchet MS"/>
              </a:rPr>
              <a:t> Inhabitants</a:t>
            </a:r>
            <a:endParaRPr sz="12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endParaRPr sz="1200" b="1" i="0" u="none" strike="noStrike" cap="none">
              <a:solidFill>
                <a:srgbClr val="7F7F7F"/>
              </a:solidFill>
              <a:latin typeface="Trebuchet MS"/>
              <a:ea typeface="Trebuchet MS"/>
              <a:cs typeface="Trebuchet MS"/>
            </a:endParaRPr>
          </a:p>
        </p:txBody>
      </p:sp>
      <p:sp>
        <p:nvSpPr>
          <p:cNvPr id="370176320" name="Google Shape;164;p6"/>
          <p:cNvSpPr/>
          <p:nvPr/>
        </p:nvSpPr>
        <p:spPr bwMode="auto">
          <a:xfrm>
            <a:off x="6431170" y="2091575"/>
            <a:ext cx="56100" cy="97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Trebuchet MS"/>
              <a:ea typeface="Trebuchet MS"/>
              <a:cs typeface="Trebuchet MS"/>
            </a:endParaRPr>
          </a:p>
        </p:txBody>
      </p:sp>
      <p:sp>
        <p:nvSpPr>
          <p:cNvPr id="1887766145" name="Google Shape;165;p6"/>
          <p:cNvSpPr/>
          <p:nvPr/>
        </p:nvSpPr>
        <p:spPr bwMode="auto">
          <a:xfrm>
            <a:off x="7210299" y="1706989"/>
            <a:ext cx="93600" cy="426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Trebuchet MS"/>
              <a:ea typeface="Trebuchet MS"/>
              <a:cs typeface="Trebuchet MS"/>
            </a:endParaRPr>
          </a:p>
        </p:txBody>
      </p:sp>
      <p:sp>
        <p:nvSpPr>
          <p:cNvPr id="698865411" name="Google Shape;166;p6"/>
          <p:cNvSpPr txBox="1"/>
          <p:nvPr>
            <p:ph type="title"/>
          </p:nvPr>
        </p:nvSpPr>
        <p:spPr bwMode="auto">
          <a:xfrm>
            <a:off x="691400" y="144650"/>
            <a:ext cx="7727700" cy="675000"/>
          </a:xfrm>
          <a:prstGeom prst="rect">
            <a:avLst/>
          </a:prstGeom>
          <a:noFill/>
          <a:ln>
            <a:noFill/>
          </a:ln>
        </p:spPr>
        <p:txBody>
          <a:bodyPr spcFirstLastPara="1" wrap="square" lIns="68550" tIns="34275" rIns="68550" bIns="34275" anchor="ctr" anchorCtr="0">
            <a:noAutofit/>
          </a:bodyPr>
          <a:lstStyle/>
          <a:p>
            <a:pPr marL="161999" lvl="0" indent="0" algn="l" rtl="0">
              <a:lnSpc>
                <a:spcPct val="100000"/>
              </a:lnSpc>
              <a:spcBef>
                <a:spcPts val="0"/>
              </a:spcBef>
              <a:spcAft>
                <a:spcPts val="0"/>
              </a:spcAft>
              <a:buSzPts val="2500"/>
              <a:buFont typeface="Arial"/>
              <a:buNone/>
              <a:defRPr/>
            </a:pPr>
            <a:r>
              <a:rPr sz="2200">
                <a:solidFill>
                  <a:srgbClr val="70AD47"/>
                </a:solidFill>
              </a:rPr>
              <a:t>RISK ASSESSMENT FOR THE HEALTH OF INHABITANTS</a:t>
            </a:r>
            <a:endParaRPr sz="22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012738603" name="Google Shape;171;p7"/>
          <p:cNvPicPr/>
          <p:nvPr/>
        </p:nvPicPr>
        <p:blipFill rotWithShape="1">
          <a:blip r:embed="rId3">
            <a:alphaModFix/>
          </a:blip>
          <a:srcRect l="0" t="19555" r="14448" b="0"/>
          <a:stretch/>
        </p:blipFill>
        <p:spPr bwMode="auto">
          <a:xfrm>
            <a:off x="3793523" y="674887"/>
            <a:ext cx="4596632" cy="3958794"/>
          </a:xfrm>
          <a:prstGeom prst="rect">
            <a:avLst/>
          </a:prstGeom>
          <a:noFill/>
          <a:ln>
            <a:noFill/>
          </a:ln>
        </p:spPr>
      </p:pic>
      <p:sp>
        <p:nvSpPr>
          <p:cNvPr id="1831637380" name="Google Shape;172;p7"/>
          <p:cNvSpPr/>
          <p:nvPr/>
        </p:nvSpPr>
        <p:spPr bwMode="auto">
          <a:xfrm>
            <a:off x="7661602" y="2512831"/>
            <a:ext cx="728700" cy="360600"/>
          </a:xfrm>
          <a:prstGeom prst="rect">
            <a:avLst/>
          </a:prstGeom>
          <a:solidFill>
            <a:srgbClr val="70AD47"/>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600"/>
              <a:buFont typeface="Arial"/>
              <a:buNone/>
              <a:defRPr/>
            </a:pPr>
            <a:r>
              <a:rPr sz="600" b="0" i="0" u="none" strike="noStrike" cap="none">
                <a:solidFill>
                  <a:srgbClr val="FFFFFF"/>
                </a:solidFill>
                <a:latin typeface="Trebuchet MS"/>
                <a:ea typeface="Trebuchet MS"/>
                <a:cs typeface="Trebuchet MS"/>
              </a:rPr>
              <a:t>Capacity to adapt</a:t>
            </a:r>
            <a:endParaRPr sz="600" b="0" i="0" u="none" strike="noStrike" cap="none">
              <a:solidFill>
                <a:srgbClr val="FFFFFF"/>
              </a:solidFill>
              <a:latin typeface="Trebuchet MS"/>
              <a:ea typeface="Trebuchet MS"/>
              <a:cs typeface="Trebuchet MS"/>
            </a:endParaRPr>
          </a:p>
        </p:txBody>
      </p:sp>
      <p:sp>
        <p:nvSpPr>
          <p:cNvPr id="414890912" name="Google Shape;173;p7"/>
          <p:cNvSpPr/>
          <p:nvPr/>
        </p:nvSpPr>
        <p:spPr bwMode="auto">
          <a:xfrm>
            <a:off x="6364731" y="2512831"/>
            <a:ext cx="728700" cy="360600"/>
          </a:xfrm>
          <a:prstGeom prst="rect">
            <a:avLst/>
          </a:prstGeom>
          <a:solidFill>
            <a:srgbClr val="70AD47"/>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600"/>
              <a:buFont typeface="Arial"/>
              <a:buNone/>
              <a:defRPr/>
            </a:pPr>
            <a:r>
              <a:rPr sz="600" b="0" i="0" u="none" strike="noStrike" cap="none">
                <a:solidFill>
                  <a:srgbClr val="FFFFFF"/>
                </a:solidFill>
                <a:latin typeface="Trebuchet MS"/>
                <a:ea typeface="Trebuchet MS"/>
                <a:cs typeface="Trebuchet MS"/>
              </a:rPr>
              <a:t>Sensitivity</a:t>
            </a:r>
            <a:endParaRPr sz="600" b="0" i="0" u="none" strike="noStrike" cap="none">
              <a:solidFill>
                <a:srgbClr val="FFFFFF"/>
              </a:solidFill>
              <a:latin typeface="Trebuchet MS"/>
              <a:ea typeface="Trebuchet MS"/>
              <a:cs typeface="Trebuchet MS"/>
            </a:endParaRPr>
          </a:p>
        </p:txBody>
      </p:sp>
      <p:pic>
        <p:nvPicPr>
          <p:cNvPr id="549048125" name="Google Shape;174;p7" descr="Immagine che contiene testo, schermata, diagramma, cerchio&#10;&#10;Descrizione generata automaticamente"/>
          <p:cNvPicPr/>
          <p:nvPr/>
        </p:nvPicPr>
        <p:blipFill rotWithShape="1">
          <a:blip r:embed="rId4">
            <a:alphaModFix/>
          </a:blip>
          <a:srcRect l="0" t="0" r="0" b="0"/>
          <a:stretch/>
        </p:blipFill>
        <p:spPr bwMode="auto">
          <a:xfrm>
            <a:off x="1160474" y="1912505"/>
            <a:ext cx="2186860" cy="1898693"/>
          </a:xfrm>
          <a:prstGeom prst="rect">
            <a:avLst/>
          </a:prstGeom>
          <a:noFill/>
          <a:ln>
            <a:noFill/>
          </a:ln>
        </p:spPr>
      </p:pic>
      <p:sp>
        <p:nvSpPr>
          <p:cNvPr id="1431580323" name="Google Shape;175;p7"/>
          <p:cNvSpPr txBox="1"/>
          <p:nvPr>
            <p:ph type="title"/>
          </p:nvPr>
        </p:nvSpPr>
        <p:spPr bwMode="auto">
          <a:xfrm>
            <a:off x="691401" y="14464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100"/>
              <a:buFont typeface="Arial"/>
              <a:buNone/>
              <a:defRPr/>
            </a:pPr>
            <a:r>
              <a:rPr sz="2200">
                <a:solidFill>
                  <a:srgbClr val="70AD47"/>
                </a:solidFill>
              </a:rPr>
              <a:t>IMPACT CHAIN</a:t>
            </a:r>
            <a:endParaRPr sz="2200">
              <a:solidFill>
                <a:srgbClr val="70AD47"/>
              </a:solidFill>
            </a:endParaRPr>
          </a:p>
        </p:txBody>
      </p:sp>
      <p:sp>
        <p:nvSpPr>
          <p:cNvPr id="8430050" name="Google Shape;176;p7"/>
          <p:cNvSpPr/>
          <p:nvPr/>
        </p:nvSpPr>
        <p:spPr bwMode="auto">
          <a:xfrm>
            <a:off x="5789675" y="663400"/>
            <a:ext cx="93000" cy="39299"/>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Trebuchet MS"/>
              <a:ea typeface="Trebuchet MS"/>
              <a:cs typeface="Trebuchet MS"/>
            </a:endParaRPr>
          </a:p>
        </p:txBody>
      </p:sp>
      <p:sp>
        <p:nvSpPr>
          <p:cNvPr id="1491027706" name="Google Shape;177;p7"/>
          <p:cNvSpPr/>
          <p:nvPr/>
        </p:nvSpPr>
        <p:spPr bwMode="auto">
          <a:xfrm>
            <a:off x="5286730" y="937849"/>
            <a:ext cx="41700" cy="39299"/>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Trebuchet MS"/>
              <a:ea typeface="Trebuchet MS"/>
              <a:cs typeface="Trebuchet MS"/>
            </a:endParaRPr>
          </a:p>
        </p:txBody>
      </p:sp>
      <p:sp>
        <p:nvSpPr>
          <p:cNvPr id="229551277" name="Google Shape;178;p7"/>
          <p:cNvSpPr/>
          <p:nvPr/>
        </p:nvSpPr>
        <p:spPr bwMode="auto">
          <a:xfrm>
            <a:off x="7179725" y="2394750"/>
            <a:ext cx="333300" cy="4551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34049519" name="Google Shape;183;g38ded15603a_0_0"/>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925399851" name="Google Shape;184;g38ded15603a_0_0"/>
          <p:cNvSpPr txBox="1"/>
          <p:nvPr/>
        </p:nvSpPr>
        <p:spPr bwMode="auto">
          <a:xfrm>
            <a:off x="1065900" y="2130196"/>
            <a:ext cx="7012200" cy="481500"/>
          </a:xfrm>
          <a:prstGeom prst="rect">
            <a:avLst/>
          </a:prstGeom>
          <a:noFill/>
          <a:ln>
            <a:noFill/>
          </a:ln>
        </p:spPr>
        <p:txBody>
          <a:bodyPr spcFirstLastPara="1" wrap="square" lIns="68550" tIns="34275" rIns="68550" bIns="34275" anchor="b" anchorCtr="0">
            <a:noAutofit/>
          </a:bodyPr>
          <a:lstStyle/>
          <a:p>
            <a:pPr marL="0" marR="0" lvl="0" indent="0" algn="ctr" rtl="0">
              <a:lnSpc>
                <a:spcPct val="100000"/>
              </a:lnSpc>
              <a:spcBef>
                <a:spcPts val="0"/>
              </a:spcBef>
              <a:spcAft>
                <a:spcPts val="0"/>
              </a:spcAft>
              <a:buClr>
                <a:schemeClr val="dk1"/>
              </a:buClr>
              <a:buSzPts val="1400"/>
              <a:buFont typeface="Arial"/>
              <a:buNone/>
              <a:defRPr/>
            </a:pPr>
            <a:r>
              <a:rPr sz="1400" b="1" i="0" u="none" strike="noStrike" cap="none">
                <a:solidFill>
                  <a:srgbClr val="70AD47"/>
                </a:solidFill>
                <a:latin typeface="Trebuchet MS"/>
                <a:ea typeface="Trebuchet MS"/>
                <a:cs typeface="Trebuchet MS"/>
              </a:rPr>
              <a:t>NORMALISATION INTERVAL</a:t>
            </a:r>
            <a:endParaRPr sz="1400" b="1" i="0" u="none" strike="noStrike" cap="none">
              <a:solidFill>
                <a:srgbClr val="70AD47"/>
              </a:solidFill>
              <a:latin typeface="Trebuchet MS"/>
              <a:ea typeface="Trebuchet MS"/>
              <a:cs typeface="Trebuchet MS"/>
            </a:endParaRPr>
          </a:p>
        </p:txBody>
      </p:sp>
      <p:sp>
        <p:nvSpPr>
          <p:cNvPr id="1598475295" name="Google Shape;185;g38ded15603a_0_0"/>
          <p:cNvSpPr txBox="1"/>
          <p:nvPr/>
        </p:nvSpPr>
        <p:spPr bwMode="auto">
          <a:xfrm>
            <a:off x="789039" y="851187"/>
            <a:ext cx="7566000" cy="10157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Normalization</a:t>
            </a:r>
            <a:r>
              <a:rPr sz="1200" b="0" i="0" u="none" strike="noStrike" cap="none">
                <a:solidFill>
                  <a:schemeClr val="lt2"/>
                </a:solidFill>
                <a:latin typeface="Trebuchet MS"/>
                <a:ea typeface="Trebuchet MS"/>
                <a:cs typeface="Trebuchet MS"/>
              </a:rPr>
              <a:t> is a crucial step in this process, as it transforms diverse indicator values into a common scale, typically ranging from 0 to 1. This ensures that each indicator contributes proportionately and comparably to the overall resilience score, regardless of its original unit or magnitude. By applying normalization, we enable meaningful synthesis of data, facilitate benchmarking across different contexts, and support more transparent and objective decision-making in resilience evaluations.</a:t>
            </a:r>
            <a:endParaRPr sz="1400" b="0" i="0" u="none" strike="noStrike" cap="none">
              <a:solidFill>
                <a:srgbClr val="000000"/>
              </a:solidFill>
              <a:latin typeface="Arial"/>
              <a:ea typeface="Arial"/>
              <a:cs typeface="Arial"/>
            </a:endParaRPr>
          </a:p>
        </p:txBody>
      </p:sp>
      <p:sp>
        <p:nvSpPr>
          <p:cNvPr id="46954666" name="Google Shape;186;g38ded15603a_0_0"/>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1875"/>
              <a:buFont typeface="Arial"/>
              <a:buNone/>
              <a:defRPr/>
            </a:pPr>
            <a:r>
              <a:rPr sz="2200">
                <a:solidFill>
                  <a:srgbClr val="70AD47"/>
                </a:solidFill>
              </a:rPr>
              <a:t>NORMALIZATION</a:t>
            </a:r>
            <a:endParaRPr sz="2200">
              <a:solidFill>
                <a:srgbClr val="70AD47"/>
              </a:solidFill>
            </a:endParaRPr>
          </a:p>
        </p:txBody>
      </p:sp>
      <p:graphicFrame>
        <p:nvGraphicFramePr>
          <p:cNvPr id="484018150" name="Google Shape;187;g38ded15603a_0_0"/>
          <p:cNvGraphicFramePr>
            <a:graphicFrameLocks xmlns:a="http://schemas.openxmlformats.org/drawingml/2006/main"/>
          </p:cNvGraphicFramePr>
          <p:nvPr/>
        </p:nvGraphicFramePr>
        <p:xfrm rot="0">
          <a:off x="1065900" y="2571750"/>
          <a:ext cx="3000000" cy="3000000"/>
        </p:xfrm>
        <a:graphic>
          <a:graphicData uri="http://schemas.openxmlformats.org/drawingml/2006/table">
            <a:tbl>
              <a:tblPr firstRow="1" firstCol="0" lastRow="0" lastCol="0" bandRow="1" bandCol="0">
                <a:tableStyleId>{36E50907-AF9A-4ACE-AC51-CDD586CB403A}</a:tableStyleId>
                <a:noFill/>
              </a:tblPr>
              <a:tblGrid>
                <a:gridCol w="1158700"/>
                <a:gridCol w="5853600"/>
              </a:tblGrid>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FFFFFF"/>
                          </a:solidFill>
                          <a:latin typeface="Trebuchet MS"/>
                          <a:ea typeface="Trebuchet MS"/>
                          <a:cs typeface="Trebuchet MS"/>
                        </a:rPr>
                        <a:t>Normalisation values</a:t>
                      </a:r>
                      <a:endParaRPr sz="1400" u="none" strike="noStrike" cap="none"/>
                    </a:p>
                  </a:txBody>
                  <a:tcPr marL="82125" marR="82125" marT="41050" marB="41050" anchor="ctr">
                    <a:lnL w="12700" algn="ctr">
                      <a:solidFill>
                        <a:srgbClr val="C8D3D8"/>
                      </a:solidFill>
                    </a:lnL>
                    <a:lnR w="12700" algn="ctr">
                      <a:solidFill>
                        <a:srgbClr val="C8D3D8"/>
                      </a:solidFill>
                    </a:lnR>
                    <a:lnT w="12700" algn="ctr">
                      <a:solidFill>
                        <a:srgbClr val="C8D3D8"/>
                      </a:solidFill>
                    </a:lnT>
                    <a:lnB w="12700" algn="ctr">
                      <a:solidFill>
                        <a:srgbClr val="C8D3D8"/>
                      </a:solidFill>
                    </a:lnB>
                    <a:solidFill>
                      <a:srgbClr val="708792"/>
                    </a:solidFill>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FFFFFF"/>
                          </a:solidFill>
                          <a:latin typeface="Trebuchet MS"/>
                          <a:ea typeface="Trebuchet MS"/>
                          <a:cs typeface="Trebuchet MS"/>
                        </a:rPr>
                        <a:t>Description</a:t>
                      </a:r>
                      <a:endParaRPr sz="1400" u="none" strike="noStrike" cap="none"/>
                    </a:p>
                  </a:txBody>
                  <a:tcPr marL="82125" marR="82125" marT="41050" marB="41050" anchor="ctr">
                    <a:lnL w="12700" algn="ctr">
                      <a:solidFill>
                        <a:srgbClr val="C8D3D8"/>
                      </a:solidFill>
                    </a:lnL>
                    <a:lnR w="12700" algn="ctr">
                      <a:solidFill>
                        <a:srgbClr val="C8D3D8"/>
                      </a:solidFill>
                    </a:lnR>
                    <a:lnT w="12700" algn="ctr">
                      <a:solidFill>
                        <a:srgbClr val="C8D3D8"/>
                      </a:solidFill>
                    </a:lnT>
                    <a:lnB w="12700" algn="ctr">
                      <a:solidFill>
                        <a:srgbClr val="C8D3D8"/>
                      </a:solidFill>
                    </a:lnB>
                    <a:solidFill>
                      <a:srgbClr val="708792"/>
                    </a:solidFill>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708792"/>
                          </a:solidFill>
                          <a:latin typeface="Trebuchet MS"/>
                          <a:ea typeface="Trebuchet MS"/>
                          <a:cs typeface="Trebuchet MS"/>
                        </a:rPr>
                        <a:t>0.9</a:t>
                      </a:r>
                      <a:endParaRPr sz="1400" u="none" strike="noStrike" cap="none"/>
                    </a:p>
                  </a:txBody>
                  <a:tcPr marL="82125" marR="82125" marT="41050" marB="41050">
                    <a:lnL w="12700" algn="ctr">
                      <a:solidFill>
                        <a:srgbClr val="C8D3D8"/>
                      </a:solidFill>
                    </a:lnL>
                    <a:lnR w="12700" algn="ctr">
                      <a:solidFill>
                        <a:srgbClr val="C8D3D8"/>
                      </a:solidFill>
                    </a:lnR>
                    <a:lnT w="12700" algn="ctr">
                      <a:solidFill>
                        <a:srgbClr val="C8D3D8"/>
                      </a:solidFill>
                    </a:lnT>
                    <a:lnB w="12700" algn="ctr">
                      <a:solidFill>
                        <a:srgbClr val="C8D3D8"/>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708792"/>
                          </a:solidFill>
                          <a:latin typeface="Trebuchet MS"/>
                          <a:ea typeface="Trebuchet MS"/>
                          <a:cs typeface="Trebuchet MS"/>
                        </a:rPr>
                        <a:t>Optimal (No improvement necessary)</a:t>
                      </a:r>
                      <a:endParaRPr sz="1400" u="none" strike="noStrike" cap="none"/>
                    </a:p>
                  </a:txBody>
                  <a:tcPr marL="82125" marR="82125" marT="41050" marB="41050">
                    <a:lnL w="12700" algn="ctr">
                      <a:solidFill>
                        <a:srgbClr val="C8D3D8"/>
                      </a:solidFill>
                    </a:lnL>
                    <a:lnR w="12700" algn="ctr">
                      <a:solidFill>
                        <a:srgbClr val="C8D3D8"/>
                      </a:solidFill>
                    </a:lnR>
                    <a:lnT w="12700" algn="ctr">
                      <a:solidFill>
                        <a:srgbClr val="C8D3D8"/>
                      </a:solidFill>
                    </a:lnT>
                    <a:lnB w="12700" algn="ctr">
                      <a:solidFill>
                        <a:srgbClr val="C8D3D8"/>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708792"/>
                          </a:solidFill>
                          <a:latin typeface="Trebuchet MS"/>
                          <a:ea typeface="Trebuchet MS"/>
                          <a:cs typeface="Trebuchet MS"/>
                        </a:rPr>
                        <a:t>0.7</a:t>
                      </a:r>
                      <a:endParaRPr sz="1400" u="none" strike="noStrike" cap="none"/>
                    </a:p>
                  </a:txBody>
                  <a:tcPr marL="82125" marR="82125" marT="41050" marB="41050">
                    <a:lnL w="12700" algn="ctr">
                      <a:solidFill>
                        <a:srgbClr val="C8D3D8"/>
                      </a:solidFill>
                    </a:lnL>
                    <a:lnR w="12700" algn="ctr">
                      <a:solidFill>
                        <a:srgbClr val="C8D3D8"/>
                      </a:solidFill>
                    </a:lnR>
                    <a:lnT w="12700" algn="ctr">
                      <a:solidFill>
                        <a:srgbClr val="C8D3D8"/>
                      </a:solidFill>
                    </a:lnT>
                    <a:lnB w="12700" algn="ctr">
                      <a:solidFill>
                        <a:srgbClr val="C8D3D8"/>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708792"/>
                          </a:solidFill>
                          <a:latin typeface="Trebuchet MS"/>
                          <a:ea typeface="Trebuchet MS"/>
                          <a:cs typeface="Trebuchet MS"/>
                        </a:rPr>
                        <a:t>Rather positive</a:t>
                      </a:r>
                      <a:endParaRPr sz="1400" u="none" strike="noStrike" cap="none"/>
                    </a:p>
                  </a:txBody>
                  <a:tcPr marL="82125" marR="82125" marT="41050" marB="41050">
                    <a:lnL w="12700" algn="ctr">
                      <a:solidFill>
                        <a:srgbClr val="C8D3D8"/>
                      </a:solidFill>
                    </a:lnL>
                    <a:lnR w="12700" algn="ctr">
                      <a:solidFill>
                        <a:srgbClr val="C8D3D8"/>
                      </a:solidFill>
                    </a:lnR>
                    <a:lnT w="12700" algn="ctr">
                      <a:solidFill>
                        <a:srgbClr val="C8D3D8"/>
                      </a:solidFill>
                    </a:lnT>
                    <a:lnB w="12700" algn="ctr">
                      <a:solidFill>
                        <a:srgbClr val="C8D3D8"/>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708792"/>
                          </a:solidFill>
                          <a:latin typeface="Trebuchet MS"/>
                          <a:ea typeface="Trebuchet MS"/>
                          <a:cs typeface="Trebuchet MS"/>
                        </a:rPr>
                        <a:t>0.5</a:t>
                      </a:r>
                      <a:endParaRPr sz="1400" u="none" strike="noStrike" cap="none"/>
                    </a:p>
                  </a:txBody>
                  <a:tcPr marL="82125" marR="82125" marT="41050" marB="41050">
                    <a:lnL w="12700" algn="ctr">
                      <a:solidFill>
                        <a:srgbClr val="C8D3D8"/>
                      </a:solidFill>
                    </a:lnL>
                    <a:lnR w="12700" algn="ctr">
                      <a:solidFill>
                        <a:srgbClr val="C8D3D8"/>
                      </a:solidFill>
                    </a:lnR>
                    <a:lnT w="12700" algn="ctr">
                      <a:solidFill>
                        <a:srgbClr val="C8D3D8"/>
                      </a:solidFill>
                    </a:lnT>
                    <a:lnB w="12700" algn="ctr">
                      <a:solidFill>
                        <a:srgbClr val="C8D3D8"/>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708792"/>
                          </a:solidFill>
                          <a:latin typeface="Trebuchet MS"/>
                          <a:ea typeface="Trebuchet MS"/>
                          <a:cs typeface="Trebuchet MS"/>
                        </a:rPr>
                        <a:t>Neutral</a:t>
                      </a:r>
                      <a:endParaRPr sz="1400" u="none" strike="noStrike" cap="none"/>
                    </a:p>
                  </a:txBody>
                  <a:tcPr marL="82125" marR="82125" marT="41050" marB="41050">
                    <a:lnL w="12700" algn="ctr">
                      <a:solidFill>
                        <a:srgbClr val="C8D3D8"/>
                      </a:solidFill>
                    </a:lnL>
                    <a:lnR w="12700" algn="ctr">
                      <a:solidFill>
                        <a:srgbClr val="C8D3D8"/>
                      </a:solidFill>
                    </a:lnR>
                    <a:lnT w="12700" algn="ctr">
                      <a:solidFill>
                        <a:srgbClr val="C8D3D8"/>
                      </a:solidFill>
                    </a:lnT>
                    <a:lnB w="12700" algn="ctr">
                      <a:solidFill>
                        <a:srgbClr val="C8D3D8"/>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708792"/>
                          </a:solidFill>
                          <a:latin typeface="Trebuchet MS"/>
                          <a:ea typeface="Trebuchet MS"/>
                          <a:cs typeface="Trebuchet MS"/>
                        </a:rPr>
                        <a:t>0.3</a:t>
                      </a:r>
                      <a:endParaRPr sz="1400" u="none" strike="noStrike" cap="none"/>
                    </a:p>
                  </a:txBody>
                  <a:tcPr marL="82125" marR="82125" marT="41050" marB="41050">
                    <a:lnL w="12700" algn="ctr">
                      <a:solidFill>
                        <a:srgbClr val="C8D3D8"/>
                      </a:solidFill>
                    </a:lnL>
                    <a:lnR w="12700" algn="ctr">
                      <a:solidFill>
                        <a:srgbClr val="C8D3D8"/>
                      </a:solidFill>
                    </a:lnR>
                    <a:lnT w="12700" algn="ctr">
                      <a:solidFill>
                        <a:srgbClr val="C8D3D8"/>
                      </a:solidFill>
                    </a:lnT>
                    <a:lnB w="12700" algn="ctr">
                      <a:solidFill>
                        <a:srgbClr val="C8D3D8"/>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708792"/>
                          </a:solidFill>
                          <a:latin typeface="Trebuchet MS"/>
                          <a:ea typeface="Trebuchet MS"/>
                          <a:cs typeface="Trebuchet MS"/>
                        </a:rPr>
                        <a:t>Rather negative</a:t>
                      </a:r>
                      <a:endParaRPr sz="1400" u="none" strike="noStrike" cap="none"/>
                    </a:p>
                  </a:txBody>
                  <a:tcPr marL="82125" marR="82125" marT="41050" marB="41050">
                    <a:lnL w="12700" algn="ctr">
                      <a:solidFill>
                        <a:srgbClr val="C8D3D8"/>
                      </a:solidFill>
                    </a:lnL>
                    <a:lnR w="12700" algn="ctr">
                      <a:solidFill>
                        <a:srgbClr val="C8D3D8"/>
                      </a:solidFill>
                    </a:lnR>
                    <a:lnT w="12700" algn="ctr">
                      <a:solidFill>
                        <a:srgbClr val="C8D3D8"/>
                      </a:solidFill>
                    </a:lnT>
                    <a:lnB w="12700" algn="ctr">
                      <a:solidFill>
                        <a:srgbClr val="C8D3D8"/>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708792"/>
                          </a:solidFill>
                          <a:latin typeface="Trebuchet MS"/>
                          <a:ea typeface="Trebuchet MS"/>
                          <a:cs typeface="Trebuchet MS"/>
                        </a:rPr>
                        <a:t>0.1</a:t>
                      </a:r>
                      <a:endParaRPr sz="1400" u="none" strike="noStrike" cap="none"/>
                    </a:p>
                  </a:txBody>
                  <a:tcPr marL="82125" marR="82125" marT="41050" marB="41050">
                    <a:lnL w="12700" algn="ctr">
                      <a:solidFill>
                        <a:srgbClr val="C8D3D8"/>
                      </a:solidFill>
                    </a:lnL>
                    <a:lnR w="12700" algn="ctr">
                      <a:solidFill>
                        <a:srgbClr val="C8D3D8"/>
                      </a:solidFill>
                    </a:lnR>
                    <a:lnT w="12700" algn="ctr">
                      <a:solidFill>
                        <a:srgbClr val="C8D3D8"/>
                      </a:solidFill>
                    </a:lnT>
                    <a:lnB w="12700" algn="ctr">
                      <a:solidFill>
                        <a:srgbClr val="C8D3D8"/>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rgbClr val="708792"/>
                          </a:solidFill>
                          <a:latin typeface="Trebuchet MS"/>
                          <a:ea typeface="Trebuchet MS"/>
                          <a:cs typeface="Trebuchet MS"/>
                        </a:rPr>
                        <a:t>Critical (Could lead to severe consequences)</a:t>
                      </a:r>
                      <a:endParaRPr sz="1400" u="none" strike="noStrike" cap="none"/>
                    </a:p>
                  </a:txBody>
                  <a:tcPr marL="82125" marR="82125" marT="41050" marB="41050">
                    <a:lnL w="12700" algn="ctr">
                      <a:solidFill>
                        <a:srgbClr val="C8D3D8"/>
                      </a:solidFill>
                    </a:lnL>
                    <a:lnR w="12700" algn="ctr">
                      <a:solidFill>
                        <a:srgbClr val="C8D3D8"/>
                      </a:solidFill>
                    </a:lnR>
                    <a:lnT w="12700" algn="ctr">
                      <a:solidFill>
                        <a:srgbClr val="C8D3D8"/>
                      </a:solidFill>
                    </a:lnT>
                    <a:lnB w="12700" algn="ctr">
                      <a:solidFill>
                        <a:srgbClr val="C8D3D8"/>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49234201" name="Google Shape;192;p9"/>
          <p:cNvSpPr txBox="1"/>
          <p:nvPr/>
        </p:nvSpPr>
        <p:spPr bwMode="auto">
          <a:xfrm>
            <a:off x="1182341" y="1740417"/>
            <a:ext cx="3920100" cy="2883300"/>
          </a:xfrm>
          <a:prstGeom prst="rect">
            <a:avLst/>
          </a:prstGeom>
          <a:noFill/>
          <a:ln>
            <a:noFill/>
          </a:ln>
        </p:spPr>
        <p:txBody>
          <a:bodyPr spcFirstLastPara="1" wrap="square" lIns="51400" tIns="25700" rIns="51400" bIns="25700" anchor="t" anchorCtr="0">
            <a:spAutoFit/>
          </a:bodyPr>
          <a:lstStyle/>
          <a:p>
            <a:pPr marL="64293" marR="0" lvl="0" indent="0" algn="l" rtl="0">
              <a:lnSpc>
                <a:spcPct val="100000"/>
              </a:lnSpc>
              <a:spcBef>
                <a:spcPts val="0"/>
              </a:spcBef>
              <a:spcAft>
                <a:spcPts val="0"/>
              </a:spcAft>
              <a:buClr>
                <a:srgbClr val="000000"/>
              </a:buClr>
              <a:buSzPts val="1350"/>
              <a:buFont typeface="Arial"/>
              <a:buNone/>
              <a:defRPr/>
            </a:pPr>
            <a:r>
              <a:rPr sz="1350" b="1" i="0" u="none" strike="noStrike" cap="none">
                <a:solidFill>
                  <a:srgbClr val="7F7F7F"/>
                </a:solidFill>
                <a:latin typeface="Trebuchet MS"/>
                <a:ea typeface="Trebuchet MS"/>
                <a:cs typeface="Trebuchet MS"/>
              </a:rPr>
              <a:t>Vulnerability Criteria</a:t>
            </a:r>
            <a:endParaRPr sz="1150" b="0" i="0" u="none" strike="noStrike" cap="none">
              <a:solidFill>
                <a:srgbClr val="7F7F7F"/>
              </a:solidFill>
              <a:latin typeface="Trebuchet MS"/>
              <a:ea typeface="Trebuchet MS"/>
              <a:cs typeface="Trebuchet MS"/>
            </a:endParaRPr>
          </a:p>
          <a:p>
            <a:pPr marL="257175" marR="0" lvl="0" indent="-107155" algn="l" rtl="0">
              <a:lnSpc>
                <a:spcPct val="100000"/>
              </a:lnSpc>
              <a:spcBef>
                <a:spcPts val="0"/>
              </a:spcBef>
              <a:spcAft>
                <a:spcPts val="0"/>
              </a:spcAft>
              <a:buClr>
                <a:srgbClr val="000000"/>
              </a:buClr>
              <a:buSzPts val="1350"/>
              <a:buFont typeface="Arial"/>
              <a:buNone/>
              <a:defRPr/>
            </a:pPr>
            <a:endParaRPr sz="1350" b="1" i="0" u="none" strike="noStrike" cap="none">
              <a:solidFill>
                <a:srgbClr val="7F7F7F"/>
              </a:solidFill>
              <a:latin typeface="Trebuchet MS"/>
              <a:ea typeface="Trebuchet MS"/>
              <a:cs typeface="Trebuchet MS"/>
            </a:endParaRPr>
          </a:p>
          <a:p>
            <a:pPr marL="257175" marR="0" lvl="0" indent="-192881" algn="l" rtl="0">
              <a:lnSpc>
                <a:spcPct val="100000"/>
              </a:lnSpc>
              <a:spcBef>
                <a:spcPts val="0"/>
              </a:spcBef>
              <a:spcAft>
                <a:spcPts val="0"/>
              </a:spcAft>
              <a:buClr>
                <a:srgbClr val="7F7F7F"/>
              </a:buClr>
              <a:buSzPts val="1800"/>
              <a:buFont typeface="Trebuchet MS"/>
              <a:buChar char="▪"/>
              <a:defRPr/>
            </a:pPr>
            <a:r>
              <a:rPr sz="1350" b="0" i="0" u="none" strike="noStrike" cap="none">
                <a:solidFill>
                  <a:srgbClr val="7F7F7F"/>
                </a:solidFill>
                <a:latin typeface="Trebuchet MS"/>
                <a:ea typeface="Trebuchet MS"/>
                <a:cs typeface="Trebuchet MS"/>
              </a:rPr>
              <a:t>Capacity of paved surfaces to reflect solar radiation</a:t>
            </a:r>
            <a:endParaRPr sz="1150" b="0" i="0" u="none" strike="noStrike" cap="none">
              <a:solidFill>
                <a:srgbClr val="7F7F7F"/>
              </a:solidFill>
              <a:latin typeface="Trebuchet MS"/>
              <a:ea typeface="Trebuchet MS"/>
              <a:cs typeface="Trebuchet MS"/>
            </a:endParaRPr>
          </a:p>
          <a:p>
            <a:pPr marL="257175" marR="0" lvl="0" indent="-192881" algn="l" rtl="0">
              <a:lnSpc>
                <a:spcPct val="100000"/>
              </a:lnSpc>
              <a:spcBef>
                <a:spcPts val="0"/>
              </a:spcBef>
              <a:spcAft>
                <a:spcPts val="0"/>
              </a:spcAft>
              <a:buClr>
                <a:srgbClr val="7F7F7F"/>
              </a:buClr>
              <a:buSzPts val="1800"/>
              <a:buFont typeface="Trebuchet MS"/>
              <a:buChar char="▪"/>
              <a:defRPr/>
            </a:pPr>
            <a:r>
              <a:rPr sz="1350" b="0" i="0" u="none" strike="noStrike" cap="none">
                <a:solidFill>
                  <a:srgbClr val="7F7F7F"/>
                </a:solidFill>
                <a:latin typeface="Trebuchet MS"/>
                <a:ea typeface="Trebuchet MS"/>
                <a:cs typeface="Trebuchet MS"/>
              </a:rPr>
              <a:t>Capacity of roofs to reflect solar radiation</a:t>
            </a:r>
            <a:endParaRPr sz="1150" b="0" i="0" u="none" strike="noStrike" cap="none">
              <a:solidFill>
                <a:srgbClr val="7F7F7F"/>
              </a:solidFill>
              <a:latin typeface="Trebuchet MS"/>
              <a:ea typeface="Trebuchet MS"/>
              <a:cs typeface="Trebuchet MS"/>
            </a:endParaRPr>
          </a:p>
          <a:p>
            <a:pPr marL="257175" marR="0" lvl="0" indent="-192881" algn="l" rtl="0">
              <a:lnSpc>
                <a:spcPct val="100000"/>
              </a:lnSpc>
              <a:spcBef>
                <a:spcPts val="0"/>
              </a:spcBef>
              <a:spcAft>
                <a:spcPts val="0"/>
              </a:spcAft>
              <a:buClr>
                <a:srgbClr val="7F7F7F"/>
              </a:buClr>
              <a:buSzPts val="1800"/>
              <a:buFont typeface="Trebuchet MS"/>
              <a:buChar char="▪"/>
              <a:defRPr/>
            </a:pPr>
            <a:r>
              <a:rPr sz="1350" b="0" i="0" u="none" strike="noStrike" cap="none">
                <a:solidFill>
                  <a:srgbClr val="7F7F7F"/>
                </a:solidFill>
                <a:latin typeface="Trebuchet MS"/>
                <a:ea typeface="Trebuchet MS"/>
                <a:cs typeface="Trebuchet MS"/>
              </a:rPr>
              <a:t>Urban Area Reflectivity</a:t>
            </a:r>
            <a:endParaRPr sz="1150" b="0" i="0" u="none" strike="noStrike" cap="none">
              <a:solidFill>
                <a:srgbClr val="7F7F7F"/>
              </a:solidFill>
              <a:latin typeface="Trebuchet MS"/>
              <a:ea typeface="Trebuchet MS"/>
              <a:cs typeface="Trebuchet MS"/>
            </a:endParaRPr>
          </a:p>
          <a:p>
            <a:pPr marL="257175" marR="0" lvl="0" indent="-192881" algn="l" rtl="0">
              <a:lnSpc>
                <a:spcPct val="100000"/>
              </a:lnSpc>
              <a:spcBef>
                <a:spcPts val="0"/>
              </a:spcBef>
              <a:spcAft>
                <a:spcPts val="0"/>
              </a:spcAft>
              <a:buClr>
                <a:srgbClr val="7F7F7F"/>
              </a:buClr>
              <a:buSzPts val="1800"/>
              <a:buFont typeface="Trebuchet MS"/>
              <a:buChar char="▪"/>
              <a:defRPr/>
            </a:pPr>
            <a:r>
              <a:rPr sz="1350" b="0" i="0" u="none" strike="noStrike" cap="none">
                <a:solidFill>
                  <a:srgbClr val="7F7F7F"/>
                </a:solidFill>
                <a:latin typeface="Trebuchet MS"/>
                <a:ea typeface="Trebuchet MS"/>
                <a:cs typeface="Trebuchet MS"/>
              </a:rPr>
              <a:t>Availability of green areas</a:t>
            </a:r>
            <a:endParaRPr sz="1150" b="0" i="0" u="none" strike="noStrike" cap="none">
              <a:solidFill>
                <a:srgbClr val="7F7F7F"/>
              </a:solidFill>
              <a:latin typeface="Trebuchet MS"/>
              <a:ea typeface="Trebuchet MS"/>
              <a:cs typeface="Trebuchet MS"/>
            </a:endParaRPr>
          </a:p>
          <a:p>
            <a:pPr marL="257175" marR="0" lvl="0" indent="-192881" algn="l" rtl="0">
              <a:lnSpc>
                <a:spcPct val="100000"/>
              </a:lnSpc>
              <a:spcBef>
                <a:spcPts val="0"/>
              </a:spcBef>
              <a:spcAft>
                <a:spcPts val="0"/>
              </a:spcAft>
              <a:buClr>
                <a:srgbClr val="7F7F7F"/>
              </a:buClr>
              <a:buSzPts val="1800"/>
              <a:buFont typeface="Trebuchet MS"/>
              <a:buChar char="▪"/>
              <a:defRPr/>
            </a:pPr>
            <a:r>
              <a:rPr sz="1350" b="0" i="0" u="none" strike="noStrike" cap="none">
                <a:solidFill>
                  <a:srgbClr val="7F7F7F"/>
                </a:solidFill>
                <a:latin typeface="Trebuchet MS"/>
                <a:ea typeface="Trebuchet MS"/>
                <a:cs typeface="Trebuchet MS"/>
              </a:rPr>
              <a:t>Shading of paved surfaces</a:t>
            </a:r>
            <a:endParaRPr sz="1150" b="0" i="0" u="none" strike="noStrike" cap="none">
              <a:solidFill>
                <a:srgbClr val="7F7F7F"/>
              </a:solidFill>
              <a:latin typeface="Trebuchet MS"/>
              <a:ea typeface="Trebuchet MS"/>
              <a:cs typeface="Trebuchet MS"/>
            </a:endParaRPr>
          </a:p>
          <a:p>
            <a:pPr marL="257175" marR="0" lvl="0" indent="-192881" algn="l" rtl="0">
              <a:lnSpc>
                <a:spcPct val="100000"/>
              </a:lnSpc>
              <a:spcBef>
                <a:spcPts val="0"/>
              </a:spcBef>
              <a:spcAft>
                <a:spcPts val="0"/>
              </a:spcAft>
              <a:buClr>
                <a:srgbClr val="7F7F7F"/>
              </a:buClr>
              <a:buSzPts val="1800"/>
              <a:buFont typeface="Trebuchet MS"/>
              <a:buChar char="▪"/>
              <a:defRPr/>
            </a:pPr>
            <a:r>
              <a:rPr sz="1350" b="0" i="0" u="none" strike="noStrike" cap="none">
                <a:solidFill>
                  <a:srgbClr val="7F7F7F"/>
                </a:solidFill>
                <a:latin typeface="Trebuchet MS"/>
                <a:ea typeface="Trebuchet MS"/>
                <a:cs typeface="Trebuchet MS"/>
              </a:rPr>
              <a:t>Visibility of the sky</a:t>
            </a:r>
            <a:endParaRPr sz="85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843"/>
              <a:buFont typeface="Arial"/>
              <a:buNone/>
              <a:defRPr/>
            </a:pPr>
            <a:br>
              <a:rPr sz="850" b="0" i="0" u="none" strike="noStrike" cap="none">
                <a:solidFill>
                  <a:srgbClr val="7F7F7F"/>
                </a:solidFill>
                <a:latin typeface="Trebuchet MS"/>
                <a:ea typeface="Trebuchet MS"/>
                <a:cs typeface="Trebuchet MS"/>
              </a:rPr>
            </a:br>
            <a:br>
              <a:rPr sz="1350" b="0" i="0" u="none" strike="noStrike" cap="none">
                <a:solidFill>
                  <a:srgbClr val="7F7F7F"/>
                </a:solidFill>
                <a:latin typeface="Trebuchet MS"/>
                <a:ea typeface="Trebuchet MS"/>
                <a:cs typeface="Trebuchet MS"/>
              </a:rPr>
            </a:br>
            <a:endParaRPr sz="1350" b="0" i="0" u="none" strike="noStrike" cap="none">
              <a:solidFill>
                <a:srgbClr val="7F7F7F"/>
              </a:solidFill>
              <a:latin typeface="Trebuchet MS"/>
              <a:ea typeface="Trebuchet MS"/>
              <a:cs typeface="Trebuchet MS"/>
            </a:endParaRPr>
          </a:p>
        </p:txBody>
      </p:sp>
      <p:pic>
        <p:nvPicPr>
          <p:cNvPr id="433837896" name="Google Shape;193;p9"/>
          <p:cNvPicPr/>
          <p:nvPr/>
        </p:nvPicPr>
        <p:blipFill rotWithShape="1">
          <a:blip r:embed="rId3">
            <a:alphaModFix/>
          </a:blip>
          <a:srcRect l="0" t="0" r="0" b="0"/>
          <a:stretch/>
        </p:blipFill>
        <p:spPr bwMode="auto">
          <a:xfrm>
            <a:off x="5316649" y="1448814"/>
            <a:ext cx="3449558" cy="3456392"/>
          </a:xfrm>
          <a:prstGeom prst="rect">
            <a:avLst/>
          </a:prstGeom>
          <a:noFill/>
          <a:ln>
            <a:noFill/>
          </a:ln>
        </p:spPr>
      </p:pic>
      <p:sp>
        <p:nvSpPr>
          <p:cNvPr id="282055893" name="Google Shape;194;p9"/>
          <p:cNvSpPr/>
          <p:nvPr/>
        </p:nvSpPr>
        <p:spPr bwMode="auto">
          <a:xfrm>
            <a:off x="7513985" y="2637885"/>
            <a:ext cx="904950" cy="397800"/>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460472273" name="Google Shape;195;p9"/>
          <p:cNvSpPr/>
          <p:nvPr/>
        </p:nvSpPr>
        <p:spPr bwMode="auto">
          <a:xfrm>
            <a:off x="5060950" y="2774521"/>
            <a:ext cx="2434500" cy="124500"/>
          </a:xfrm>
          <a:prstGeom prst="leftArrow">
            <a:avLst>
              <a:gd name="adj1" fmla="val 50000"/>
              <a:gd name="adj2" fmla="val 50000"/>
            </a:avLst>
          </a:prstGeom>
          <a:solidFill>
            <a:srgbClr val="FF0000"/>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783295135" name="Google Shape;196;p9"/>
          <p:cNvSpPr txBox="1"/>
          <p:nvPr>
            <p:ph type="title"/>
          </p:nvPr>
        </p:nvSpPr>
        <p:spPr bwMode="auto">
          <a:xfrm>
            <a:off x="691401" y="144644"/>
            <a:ext cx="6858000" cy="675000"/>
          </a:xfrm>
          <a:prstGeom prst="rect">
            <a:avLst/>
          </a:prstGeom>
          <a:noFill/>
          <a:ln>
            <a:noFill/>
          </a:ln>
        </p:spPr>
        <p:txBody>
          <a:bodyPr spcFirstLastPara="1" wrap="square" lIns="68550" tIns="34275" rIns="68550" bIns="34275" anchor="ctr" anchorCtr="0">
            <a:normAutofit/>
          </a:bodyPr>
          <a:lstStyle/>
          <a:p>
            <a:pPr marL="161999" lvl="0" indent="0" algn="l" rtl="0">
              <a:lnSpc>
                <a:spcPct val="100000"/>
              </a:lnSpc>
              <a:spcBef>
                <a:spcPts val="0"/>
              </a:spcBef>
              <a:spcAft>
                <a:spcPts val="0"/>
              </a:spcAft>
              <a:buSzPts val="2100"/>
              <a:buFont typeface="Arial"/>
              <a:buNone/>
              <a:defRPr/>
            </a:pPr>
            <a:r>
              <a:rPr sz="2200">
                <a:solidFill>
                  <a:srgbClr val="70AD47"/>
                </a:solidFill>
              </a:rPr>
              <a:t>VULNERABILITY CRITERIA</a:t>
            </a:r>
            <a:endParaRPr sz="22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293365635" name="Google Shape;201;p10"/>
          <p:cNvGraphicFramePr>
            <a:graphicFrameLocks xmlns:a="http://schemas.openxmlformats.org/drawingml/2006/main"/>
          </p:cNvGraphicFramePr>
          <p:nvPr/>
        </p:nvGraphicFramePr>
        <p:xfrm rot="0">
          <a:off x="917091" y="1302395"/>
          <a:ext cx="3000000" cy="3000000"/>
        </p:xfrm>
        <a:graphic>
          <a:graphicData uri="http://schemas.openxmlformats.org/drawingml/2006/table">
            <a:tbl>
              <a:tblPr firstRow="0" firstCol="0" lastRow="0" lastCol="0" bandRow="0" bandCol="0">
                <a:tableStyleId>{36E50907-AF9A-4ACE-AC51-CDD586CB403A}</a:tableStyleId>
                <a:noFill/>
              </a:tblPr>
              <a:tblGrid>
                <a:gridCol w="1477800"/>
                <a:gridCol w="2539600"/>
              </a:tblGrid>
              <a:tr h="279700">
                <a:tc>
                  <a:txBody>
                    <a:bodyPr/>
                    <a:p>
                      <a:pPr marL="0" marR="0" lvl="0" indent="0" algn="l" rtl="0">
                        <a:lnSpc>
                          <a:spcPct val="100000"/>
                        </a:lnSpc>
                        <a:spcBef>
                          <a:spcPts val="0"/>
                        </a:spcBef>
                        <a:spcAft>
                          <a:spcPts val="0"/>
                        </a:spcAft>
                        <a:buClr>
                          <a:srgbClr val="144194"/>
                        </a:buClr>
                        <a:buSzPts val="1100"/>
                        <a:buFont typeface="Calibri"/>
                        <a:buNone/>
                        <a:defRPr/>
                      </a:pPr>
                      <a:r>
                        <a:rPr sz="1100" b="1" u="none" strike="noStrike" cap="none">
                          <a:solidFill>
                            <a:srgbClr val="7F7F7F"/>
                          </a:solidFill>
                          <a:latin typeface="Trebuchet MS"/>
                          <a:ea typeface="Trebuchet MS"/>
                          <a:cs typeface="Trebuchet MS"/>
                        </a:rPr>
                        <a:t>CRITERION</a:t>
                      </a:r>
                      <a:endParaRPr sz="1400" b="1" u="none" strike="noStrike" cap="none">
                        <a:solidFill>
                          <a:srgbClr val="7F7F7F"/>
                        </a:solidFill>
                        <a:latin typeface="Trebuchet MS"/>
                        <a:ea typeface="Trebuchet MS"/>
                        <a:cs typeface="Trebuchet MS"/>
                      </a:endParaRPr>
                    </a:p>
                  </a:txBody>
                  <a:tcPr marL="51425" marR="51425" marT="25725" marB="25725"/>
                </a:tc>
                <a:tc>
                  <a:txBody>
                    <a:bodyPr/>
                    <a:p>
                      <a:pPr marL="0" marR="0" lvl="0" indent="0" algn="l" rtl="0">
                        <a:lnSpc>
                          <a:spcPct val="100000"/>
                        </a:lnSpc>
                        <a:spcBef>
                          <a:spcPts val="0"/>
                        </a:spcBef>
                        <a:spcAft>
                          <a:spcPts val="0"/>
                        </a:spcAft>
                        <a:buClr>
                          <a:srgbClr val="144194"/>
                        </a:buClr>
                        <a:buSzPts val="1100"/>
                        <a:buFont typeface="Calibri"/>
                        <a:buNone/>
                        <a:defRPr/>
                      </a:pPr>
                      <a:r>
                        <a:rPr sz="1100" b="1" u="none" strike="noStrike" cap="none">
                          <a:solidFill>
                            <a:srgbClr val="7F7F7F"/>
                          </a:solidFill>
                          <a:latin typeface="Trebuchet MS"/>
                          <a:ea typeface="Trebuchet MS"/>
                          <a:cs typeface="Trebuchet MS"/>
                        </a:rPr>
                        <a:t>INDICATOR</a:t>
                      </a:r>
                      <a:endParaRPr sz="1400" b="1" u="none" strike="noStrike" cap="none">
                        <a:solidFill>
                          <a:srgbClr val="7F7F7F"/>
                        </a:solidFill>
                        <a:latin typeface="Trebuchet MS"/>
                        <a:ea typeface="Trebuchet MS"/>
                        <a:cs typeface="Trebuchet MS"/>
                      </a:endParaRPr>
                    </a:p>
                  </a:txBody>
                  <a:tcPr marL="51425" marR="51425" marT="25725" marB="25725"/>
                </a:tc>
              </a:tr>
              <a:tr h="666950">
                <a:tc>
                  <a:txBody>
                    <a:bodyPr/>
                    <a:p>
                      <a:pPr marL="0" marR="0" lvl="0" indent="0" algn="l" rtl="0">
                        <a:lnSpc>
                          <a:spcPct val="100000"/>
                        </a:lnSpc>
                        <a:spcBef>
                          <a:spcPts val="0"/>
                        </a:spcBef>
                        <a:spcAft>
                          <a:spcPts val="0"/>
                        </a:spcAft>
                        <a:buClr>
                          <a:srgbClr val="000000"/>
                        </a:buClr>
                        <a:buSzPts val="1400"/>
                        <a:buFont typeface="Trebuchet MS"/>
                        <a:buNone/>
                        <a:defRPr/>
                      </a:pPr>
                      <a:r>
                        <a:rPr sz="1100" u="none" strike="noStrike" cap="none">
                          <a:solidFill>
                            <a:srgbClr val="7F7F7F"/>
                          </a:solidFill>
                          <a:latin typeface="Trebuchet MS"/>
                          <a:ea typeface="Trebuchet MS"/>
                          <a:cs typeface="Trebuchet MS"/>
                        </a:rPr>
                        <a:t>Capacity of paved surfaces to reflect solar radiation</a:t>
                      </a:r>
                      <a:endParaRPr sz="1400" u="none" strike="noStrike" cap="none">
                        <a:solidFill>
                          <a:srgbClr val="7F7F7F"/>
                        </a:solidFill>
                        <a:latin typeface="Trebuchet MS"/>
                        <a:ea typeface="Trebuchet MS"/>
                        <a:cs typeface="Trebuchet MS"/>
                      </a:endParaRPr>
                    </a:p>
                  </a:txBody>
                  <a:tcPr marL="51425" marR="51425" marT="25725" marB="25725"/>
                </a:tc>
                <a:tc>
                  <a:txBody>
                    <a:bodyPr/>
                    <a:p>
                      <a:pPr marL="0" marR="0" lvl="0" indent="0" algn="l" rtl="0">
                        <a:lnSpc>
                          <a:spcPct val="100000"/>
                        </a:lnSpc>
                        <a:spcBef>
                          <a:spcPts val="0"/>
                        </a:spcBef>
                        <a:spcAft>
                          <a:spcPts val="0"/>
                        </a:spcAft>
                        <a:buClr>
                          <a:srgbClr val="144194"/>
                        </a:buClr>
                        <a:buSzPts val="1100"/>
                        <a:buFont typeface="Calibri"/>
                        <a:buNone/>
                        <a:defRPr/>
                      </a:pPr>
                      <a:r>
                        <a:rPr sz="1100" u="none" strike="noStrike" cap="none">
                          <a:solidFill>
                            <a:srgbClr val="7F7F7F"/>
                          </a:solidFill>
                          <a:latin typeface="Trebuchet MS"/>
                          <a:ea typeface="Trebuchet MS"/>
                          <a:cs typeface="Trebuchet MS"/>
                        </a:rPr>
                        <a:t>Solar Reflectance Index</a:t>
                      </a:r>
                      <a:endParaRPr sz="1400" u="none" strike="noStrike" cap="none">
                        <a:solidFill>
                          <a:srgbClr val="7F7F7F"/>
                        </a:solidFill>
                        <a:latin typeface="Trebuchet MS"/>
                        <a:ea typeface="Trebuchet MS"/>
                        <a:cs typeface="Trebuchet MS"/>
                      </a:endParaRPr>
                    </a:p>
                  </a:txBody>
                  <a:tcPr marL="51425" marR="51425" marT="25725" marB="25725"/>
                </a:tc>
              </a:tr>
              <a:tr h="666950">
                <a:tc>
                  <a:txBody>
                    <a:bodyPr/>
                    <a:p>
                      <a:pPr marL="0" marR="0" lvl="0" indent="0" algn="l" rtl="0">
                        <a:lnSpc>
                          <a:spcPct val="100000"/>
                        </a:lnSpc>
                        <a:spcBef>
                          <a:spcPts val="0"/>
                        </a:spcBef>
                        <a:spcAft>
                          <a:spcPts val="0"/>
                        </a:spcAft>
                        <a:buClr>
                          <a:srgbClr val="000000"/>
                        </a:buClr>
                        <a:buSzPts val="1400"/>
                        <a:buFont typeface="Trebuchet MS"/>
                        <a:buNone/>
                        <a:defRPr/>
                      </a:pPr>
                      <a:r>
                        <a:rPr sz="1100" u="none" strike="noStrike" cap="none">
                          <a:solidFill>
                            <a:srgbClr val="7F7F7F"/>
                          </a:solidFill>
                          <a:latin typeface="Trebuchet MS"/>
                          <a:ea typeface="Trebuchet MS"/>
                          <a:cs typeface="Trebuchet MS"/>
                        </a:rPr>
                        <a:t>Capacity of roofs to reflect solar radiation</a:t>
                      </a:r>
                      <a:endParaRPr sz="1400" u="none" strike="noStrike" cap="none">
                        <a:solidFill>
                          <a:srgbClr val="7F7F7F"/>
                        </a:solidFill>
                        <a:latin typeface="Trebuchet MS"/>
                        <a:ea typeface="Trebuchet MS"/>
                        <a:cs typeface="Trebuchet MS"/>
                      </a:endParaRPr>
                    </a:p>
                  </a:txBody>
                  <a:tcPr marL="51425" marR="51425" marT="25725" marB="25725"/>
                </a:tc>
                <a:tc>
                  <a:txBody>
                    <a:bodyPr/>
                    <a:p>
                      <a:pPr marL="0" marR="0" lvl="0" indent="0" algn="l" rtl="0">
                        <a:lnSpc>
                          <a:spcPct val="100000"/>
                        </a:lnSpc>
                        <a:spcBef>
                          <a:spcPts val="0"/>
                        </a:spcBef>
                        <a:spcAft>
                          <a:spcPts val="0"/>
                        </a:spcAft>
                        <a:buClr>
                          <a:srgbClr val="000000"/>
                        </a:buClr>
                        <a:buSzPts val="1400"/>
                        <a:buFont typeface="Trebuchet MS"/>
                        <a:buNone/>
                        <a:defRPr/>
                      </a:pPr>
                      <a:r>
                        <a:rPr sz="1100" u="none" strike="noStrike" cap="none">
                          <a:solidFill>
                            <a:srgbClr val="7F7F7F"/>
                          </a:solidFill>
                          <a:latin typeface="Trebuchet MS"/>
                          <a:ea typeface="Trebuchet MS"/>
                          <a:cs typeface="Trebuchet MS"/>
                        </a:rPr>
                        <a:t>Solar Reflectance Index</a:t>
                      </a:r>
                      <a:endParaRPr sz="1400" u="none" strike="noStrike" cap="none">
                        <a:solidFill>
                          <a:srgbClr val="7F7F7F"/>
                        </a:solidFill>
                        <a:latin typeface="Trebuchet MS"/>
                        <a:ea typeface="Trebuchet MS"/>
                        <a:cs typeface="Trebuchet MS"/>
                      </a:endParaRPr>
                    </a:p>
                  </a:txBody>
                  <a:tcPr marL="51425" marR="51425" marT="25725" marB="25725"/>
                </a:tc>
              </a:tr>
              <a:tr h="466175">
                <a:tc>
                  <a:txBody>
                    <a:bodyPr/>
                    <a:p>
                      <a:pPr marL="0" marR="0" lvl="0" indent="0" algn="l" rtl="0">
                        <a:lnSpc>
                          <a:spcPct val="100000"/>
                        </a:lnSpc>
                        <a:spcBef>
                          <a:spcPts val="0"/>
                        </a:spcBef>
                        <a:spcAft>
                          <a:spcPts val="0"/>
                        </a:spcAft>
                        <a:buClr>
                          <a:srgbClr val="000000"/>
                        </a:buClr>
                        <a:buSzPts val="1400"/>
                        <a:buFont typeface="Trebuchet MS"/>
                        <a:buNone/>
                        <a:defRPr/>
                      </a:pPr>
                      <a:r>
                        <a:rPr sz="1100" u="none" strike="noStrike" cap="none">
                          <a:solidFill>
                            <a:srgbClr val="7F7F7F"/>
                          </a:solidFill>
                          <a:latin typeface="Trebuchet MS"/>
                          <a:ea typeface="Trebuchet MS"/>
                          <a:cs typeface="Trebuchet MS"/>
                        </a:rPr>
                        <a:t>Urban Area Reflectivity</a:t>
                      </a:r>
                      <a:endParaRPr sz="1400" u="none" strike="noStrike" cap="none">
                        <a:solidFill>
                          <a:srgbClr val="7F7F7F"/>
                        </a:solidFill>
                        <a:latin typeface="Trebuchet MS"/>
                        <a:ea typeface="Trebuchet MS"/>
                        <a:cs typeface="Trebuchet MS"/>
                      </a:endParaRPr>
                    </a:p>
                  </a:txBody>
                  <a:tcPr marL="51425" marR="51425" marT="25725" marB="25725"/>
                </a:tc>
                <a:tc>
                  <a:txBody>
                    <a:bodyPr/>
                    <a:p>
                      <a:pPr marL="0" marR="0" lvl="0" indent="0" algn="l" rtl="0">
                        <a:lnSpc>
                          <a:spcPct val="100000"/>
                        </a:lnSpc>
                        <a:spcBef>
                          <a:spcPts val="0"/>
                        </a:spcBef>
                        <a:spcAft>
                          <a:spcPts val="0"/>
                        </a:spcAft>
                        <a:buClr>
                          <a:srgbClr val="144194"/>
                        </a:buClr>
                        <a:buSzPts val="1100"/>
                        <a:buFont typeface="Calibri"/>
                        <a:buNone/>
                        <a:defRPr/>
                      </a:pPr>
                      <a:r>
                        <a:rPr sz="1100" u="none" strike="noStrike" cap="none">
                          <a:solidFill>
                            <a:srgbClr val="7F7F7F"/>
                          </a:solidFill>
                          <a:latin typeface="Trebuchet MS"/>
                          <a:ea typeface="Trebuchet MS"/>
                          <a:cs typeface="Trebuchet MS"/>
                        </a:rPr>
                        <a:t>Average albedo in the Urban Area</a:t>
                      </a:r>
                      <a:endParaRPr sz="1400" u="none" strike="noStrike" cap="none">
                        <a:solidFill>
                          <a:srgbClr val="7F7F7F"/>
                        </a:solidFill>
                        <a:latin typeface="Trebuchet MS"/>
                        <a:ea typeface="Trebuchet MS"/>
                        <a:cs typeface="Trebuchet MS"/>
                      </a:endParaRPr>
                    </a:p>
                  </a:txBody>
                  <a:tcPr marL="51425" marR="51425" marT="25725" marB="25725"/>
                </a:tc>
              </a:tr>
              <a:tr h="466175">
                <a:tc>
                  <a:txBody>
                    <a:bodyPr/>
                    <a:p>
                      <a:pPr marL="0" marR="0" lvl="0" indent="0" algn="l" rtl="0">
                        <a:lnSpc>
                          <a:spcPct val="100000"/>
                        </a:lnSpc>
                        <a:spcBef>
                          <a:spcPts val="0"/>
                        </a:spcBef>
                        <a:spcAft>
                          <a:spcPts val="0"/>
                        </a:spcAft>
                        <a:buClr>
                          <a:srgbClr val="000000"/>
                        </a:buClr>
                        <a:buSzPts val="1400"/>
                        <a:buFont typeface="Trebuchet MS"/>
                        <a:buNone/>
                        <a:defRPr/>
                      </a:pPr>
                      <a:r>
                        <a:rPr sz="1100" u="none" strike="noStrike" cap="none">
                          <a:solidFill>
                            <a:srgbClr val="7F7F7F"/>
                          </a:solidFill>
                          <a:latin typeface="Trebuchet MS"/>
                          <a:ea typeface="Trebuchet MS"/>
                          <a:cs typeface="Trebuchet MS"/>
                        </a:rPr>
                        <a:t>Availability of green areas</a:t>
                      </a:r>
                      <a:endParaRPr sz="1400" u="none" strike="noStrike" cap="none">
                        <a:solidFill>
                          <a:srgbClr val="7F7F7F"/>
                        </a:solidFill>
                        <a:latin typeface="Trebuchet MS"/>
                        <a:ea typeface="Trebuchet MS"/>
                        <a:cs typeface="Trebuchet MS"/>
                      </a:endParaRPr>
                    </a:p>
                  </a:txBody>
                  <a:tcPr marL="51425" marR="51425" marT="25725" marB="25725"/>
                </a:tc>
                <a:tc>
                  <a:txBody>
                    <a:bodyPr/>
                    <a:p>
                      <a:pPr marL="0" marR="0" lvl="0" indent="0" algn="l" rtl="0">
                        <a:lnSpc>
                          <a:spcPct val="100000"/>
                        </a:lnSpc>
                        <a:spcBef>
                          <a:spcPts val="0"/>
                        </a:spcBef>
                        <a:spcAft>
                          <a:spcPts val="0"/>
                        </a:spcAft>
                        <a:buClr>
                          <a:srgbClr val="144194"/>
                        </a:buClr>
                        <a:buSzPts val="1100"/>
                        <a:buFont typeface="Calibri"/>
                        <a:buNone/>
                        <a:defRPr/>
                      </a:pPr>
                      <a:r>
                        <a:rPr sz="1100" u="none" strike="noStrike" cap="none">
                          <a:solidFill>
                            <a:srgbClr val="7F7F7F"/>
                          </a:solidFill>
                          <a:latin typeface="Trebuchet MS"/>
                          <a:ea typeface="Trebuchet MS"/>
                          <a:cs typeface="Trebuchet MS"/>
                        </a:rPr>
                        <a:t>% Green Areas on Urban Area Surface</a:t>
                      </a:r>
                      <a:endParaRPr sz="1100" u="none" strike="noStrike" cap="none">
                        <a:solidFill>
                          <a:srgbClr val="7F7F7F"/>
                        </a:solidFill>
                        <a:latin typeface="Trebuchet MS"/>
                        <a:ea typeface="Trebuchet MS"/>
                        <a:cs typeface="Trebuchet MS"/>
                      </a:endParaRPr>
                    </a:p>
                  </a:txBody>
                  <a:tcPr marL="51425" marR="51425" marT="25725" marB="25725"/>
                </a:tc>
              </a:tr>
              <a:tr h="512825">
                <a:tc>
                  <a:txBody>
                    <a:bodyPr/>
                    <a:p>
                      <a:pPr marL="0" marR="0" lvl="0" indent="0" algn="l" rtl="0">
                        <a:lnSpc>
                          <a:spcPct val="100000"/>
                        </a:lnSpc>
                        <a:spcBef>
                          <a:spcPts val="0"/>
                        </a:spcBef>
                        <a:spcAft>
                          <a:spcPts val="0"/>
                        </a:spcAft>
                        <a:buClr>
                          <a:srgbClr val="000000"/>
                        </a:buClr>
                        <a:buSzPts val="1400"/>
                        <a:buFont typeface="Trebuchet MS"/>
                        <a:buNone/>
                        <a:defRPr/>
                      </a:pPr>
                      <a:r>
                        <a:rPr sz="1100" u="none" strike="noStrike" cap="none">
                          <a:solidFill>
                            <a:srgbClr val="7F7F7F"/>
                          </a:solidFill>
                          <a:latin typeface="Trebuchet MS"/>
                          <a:ea typeface="Trebuchet MS"/>
                          <a:cs typeface="Trebuchet MS"/>
                        </a:rPr>
                        <a:t>Shading of paved surfaces</a:t>
                      </a:r>
                      <a:endParaRPr sz="1400" u="none" strike="noStrike" cap="none">
                        <a:solidFill>
                          <a:srgbClr val="7F7F7F"/>
                        </a:solidFill>
                        <a:latin typeface="Trebuchet MS"/>
                        <a:ea typeface="Trebuchet MS"/>
                        <a:cs typeface="Trebuchet MS"/>
                      </a:endParaRPr>
                    </a:p>
                  </a:txBody>
                  <a:tcPr marL="51425" marR="51425" marT="25725" marB="25725"/>
                </a:tc>
                <a:tc>
                  <a:txBody>
                    <a:bodyPr/>
                    <a:p>
                      <a:pPr marL="0" marR="0" lvl="0" indent="0" algn="l" rtl="0">
                        <a:lnSpc>
                          <a:spcPct val="100000"/>
                        </a:lnSpc>
                        <a:spcBef>
                          <a:spcPts val="0"/>
                        </a:spcBef>
                        <a:spcAft>
                          <a:spcPts val="0"/>
                        </a:spcAft>
                        <a:buClr>
                          <a:srgbClr val="144194"/>
                        </a:buClr>
                        <a:buSzPts val="1100"/>
                        <a:buFont typeface="Calibri"/>
                        <a:buNone/>
                        <a:defRPr/>
                      </a:pPr>
                      <a:r>
                        <a:rPr sz="1100" u="none" strike="noStrike" cap="none">
                          <a:solidFill>
                            <a:srgbClr val="7F7F7F"/>
                          </a:solidFill>
                          <a:latin typeface="Trebuchet MS"/>
                          <a:ea typeface="Trebuchet MS"/>
                          <a:cs typeface="Trebuchet MS"/>
                        </a:rPr>
                        <a:t>% Shaded Paved Areas on Urban Area Surface (June 21</a:t>
                      </a:r>
                      <a:r>
                        <a:rPr sz="1100" u="none" strike="noStrike" cap="none" baseline="30000">
                          <a:solidFill>
                            <a:srgbClr val="7F7F7F"/>
                          </a:solidFill>
                          <a:latin typeface="Trebuchet MS"/>
                          <a:ea typeface="Trebuchet MS"/>
                          <a:cs typeface="Trebuchet MS"/>
                        </a:rPr>
                        <a:t>st</a:t>
                      </a:r>
                      <a:r>
                        <a:rPr sz="1100" u="none" strike="noStrike" cap="none">
                          <a:solidFill>
                            <a:srgbClr val="7F7F7F"/>
                          </a:solidFill>
                          <a:latin typeface="Trebuchet MS"/>
                          <a:ea typeface="Trebuchet MS"/>
                          <a:cs typeface="Trebuchet MS"/>
                        </a:rPr>
                        <a:t> – 12.00 PM)</a:t>
                      </a:r>
                      <a:endParaRPr sz="1100" u="none" strike="noStrike" cap="none">
                        <a:solidFill>
                          <a:srgbClr val="7F7F7F"/>
                        </a:solidFill>
                        <a:latin typeface="Trebuchet MS"/>
                        <a:ea typeface="Trebuchet MS"/>
                        <a:cs typeface="Trebuchet MS"/>
                      </a:endParaRPr>
                    </a:p>
                  </a:txBody>
                  <a:tcPr marL="51425" marR="51425" marT="25725" marB="25725"/>
                </a:tc>
              </a:tr>
              <a:tr h="494825">
                <a:tc>
                  <a:txBody>
                    <a:bodyPr/>
                    <a:p>
                      <a:pPr marL="0" marR="0" lvl="0" indent="0" algn="l" rtl="0">
                        <a:lnSpc>
                          <a:spcPct val="100000"/>
                        </a:lnSpc>
                        <a:spcBef>
                          <a:spcPts val="0"/>
                        </a:spcBef>
                        <a:spcAft>
                          <a:spcPts val="0"/>
                        </a:spcAft>
                        <a:buClr>
                          <a:srgbClr val="000000"/>
                        </a:buClr>
                        <a:buSzPts val="1400"/>
                        <a:buFont typeface="Trebuchet MS"/>
                        <a:buNone/>
                        <a:defRPr/>
                      </a:pPr>
                      <a:r>
                        <a:rPr sz="1100" u="none" strike="noStrike" cap="none">
                          <a:solidFill>
                            <a:srgbClr val="7F7F7F"/>
                          </a:solidFill>
                          <a:latin typeface="Trebuchet MS"/>
                          <a:ea typeface="Trebuchet MS"/>
                          <a:cs typeface="Trebuchet MS"/>
                        </a:rPr>
                        <a:t>Visibility of the sky</a:t>
                      </a:r>
                      <a:endParaRPr sz="1100" u="none" strike="noStrike" cap="none">
                        <a:solidFill>
                          <a:srgbClr val="7F7F7F"/>
                        </a:solidFill>
                        <a:latin typeface="Trebuchet MS"/>
                        <a:ea typeface="Trebuchet MS"/>
                        <a:cs typeface="Trebuchet MS"/>
                      </a:endParaRPr>
                    </a:p>
                  </a:txBody>
                  <a:tcPr marL="51425" marR="51425" marT="25725" marB="25725"/>
                </a:tc>
                <a:tc>
                  <a:txBody>
                    <a:bodyPr/>
                    <a:p>
                      <a:pPr marL="0" marR="0" lvl="0" indent="0" algn="l" rtl="0">
                        <a:lnSpc>
                          <a:spcPct val="100000"/>
                        </a:lnSpc>
                        <a:spcBef>
                          <a:spcPts val="0"/>
                        </a:spcBef>
                        <a:spcAft>
                          <a:spcPts val="0"/>
                        </a:spcAft>
                        <a:buClr>
                          <a:srgbClr val="144194"/>
                        </a:buClr>
                        <a:buSzPts val="1100"/>
                        <a:buFont typeface="Calibri"/>
                        <a:buNone/>
                        <a:defRPr/>
                      </a:pPr>
                      <a:r>
                        <a:rPr sz="1100" u="none" strike="noStrike" cap="none">
                          <a:solidFill>
                            <a:srgbClr val="7F7F7F"/>
                          </a:solidFill>
                          <a:latin typeface="Trebuchet MS"/>
                          <a:ea typeface="Trebuchet MS"/>
                          <a:cs typeface="Trebuchet MS"/>
                        </a:rPr>
                        <a:t>Mean Sky View Factor</a:t>
                      </a:r>
                      <a:endParaRPr sz="1100" u="none" strike="noStrike" cap="none">
                        <a:solidFill>
                          <a:srgbClr val="7F7F7F"/>
                        </a:solidFill>
                        <a:latin typeface="Trebuchet MS"/>
                        <a:ea typeface="Trebuchet MS"/>
                        <a:cs typeface="Trebuchet MS"/>
                      </a:endParaRPr>
                    </a:p>
                  </a:txBody>
                  <a:tcPr marL="51425" marR="51425" marT="25725" marB="25725"/>
                </a:tc>
              </a:tr>
            </a:tbl>
          </a:graphicData>
        </a:graphic>
      </p:graphicFrame>
      <p:pic>
        <p:nvPicPr>
          <p:cNvPr id="469342810" name="Google Shape;202;p10"/>
          <p:cNvPicPr/>
          <p:nvPr/>
        </p:nvPicPr>
        <p:blipFill rotWithShape="1">
          <a:blip r:embed="rId3">
            <a:alphaModFix/>
          </a:blip>
          <a:srcRect l="0" t="0" r="0" b="0"/>
          <a:stretch/>
        </p:blipFill>
        <p:spPr bwMode="auto">
          <a:xfrm>
            <a:off x="5230243" y="1302394"/>
            <a:ext cx="3665170" cy="3412087"/>
          </a:xfrm>
          <a:prstGeom prst="rect">
            <a:avLst/>
          </a:prstGeom>
          <a:noFill/>
          <a:ln>
            <a:noFill/>
          </a:ln>
        </p:spPr>
      </p:pic>
      <p:sp>
        <p:nvSpPr>
          <p:cNvPr id="544679842" name="Google Shape;203;p10"/>
          <p:cNvSpPr/>
          <p:nvPr/>
        </p:nvSpPr>
        <p:spPr bwMode="auto">
          <a:xfrm rot="1465235">
            <a:off x="3870506" y="2098210"/>
            <a:ext cx="3348800" cy="166076"/>
          </a:xfrm>
          <a:prstGeom prst="leftArrow">
            <a:avLst>
              <a:gd name="adj1" fmla="val 50000"/>
              <a:gd name="adj2" fmla="val 50000"/>
            </a:avLst>
          </a:prstGeom>
          <a:solidFill>
            <a:srgbClr val="FF0000"/>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936832576" name="Google Shape;204;p10"/>
          <p:cNvSpPr/>
          <p:nvPr/>
        </p:nvSpPr>
        <p:spPr bwMode="auto">
          <a:xfrm>
            <a:off x="7062827" y="2851583"/>
            <a:ext cx="961799" cy="392400"/>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631431599" name="Google Shape;205;p10"/>
          <p:cNvSpPr txBox="1"/>
          <p:nvPr>
            <p:ph type="title"/>
          </p:nvPr>
        </p:nvSpPr>
        <p:spPr bwMode="auto">
          <a:xfrm>
            <a:off x="691401" y="144644"/>
            <a:ext cx="6858000" cy="675000"/>
          </a:xfrm>
          <a:prstGeom prst="rect">
            <a:avLst/>
          </a:prstGeom>
          <a:noFill/>
          <a:ln>
            <a:noFill/>
          </a:ln>
        </p:spPr>
        <p:txBody>
          <a:bodyPr spcFirstLastPara="1" wrap="square" lIns="68550" tIns="34275" rIns="68550" bIns="34275" anchor="ctr" anchorCtr="0">
            <a:normAutofit/>
          </a:bodyPr>
          <a:lstStyle/>
          <a:p>
            <a:pPr marL="161999" lvl="0" indent="0" algn="l" rtl="0">
              <a:lnSpc>
                <a:spcPct val="100000"/>
              </a:lnSpc>
              <a:spcBef>
                <a:spcPts val="0"/>
              </a:spcBef>
              <a:spcAft>
                <a:spcPts val="0"/>
              </a:spcAft>
              <a:buSzPts val="2100"/>
              <a:buFont typeface="Arial"/>
              <a:buNone/>
              <a:defRPr/>
            </a:pPr>
            <a:r>
              <a:rPr sz="2200">
                <a:solidFill>
                  <a:srgbClr val="70AD47"/>
                </a:solidFill>
              </a:rPr>
              <a:t>VULNERABILITY ASSESSMENT</a:t>
            </a:r>
            <a:endParaRPr sz="22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697926454" name="Google Shape;210;p11"/>
          <p:cNvPicPr/>
          <p:nvPr/>
        </p:nvPicPr>
        <p:blipFill rotWithShape="1">
          <a:blip r:embed="rId3">
            <a:alphaModFix/>
          </a:blip>
          <a:srcRect l="2455" t="1367" r="2719" b="3561"/>
          <a:stretch/>
        </p:blipFill>
        <p:spPr bwMode="auto">
          <a:xfrm>
            <a:off x="4571999" y="113385"/>
            <a:ext cx="3467200" cy="4916726"/>
          </a:xfrm>
          <a:prstGeom prst="rect">
            <a:avLst/>
          </a:prstGeom>
          <a:noFill/>
          <a:ln>
            <a:noFill/>
          </a:ln>
        </p:spPr>
      </p:pic>
      <p:sp>
        <p:nvSpPr>
          <p:cNvPr id="1581689969" name="Google Shape;211;p11"/>
          <p:cNvSpPr txBox="1"/>
          <p:nvPr>
            <p:ph type="title"/>
          </p:nvPr>
        </p:nvSpPr>
        <p:spPr bwMode="auto">
          <a:xfrm>
            <a:off x="691401" y="14464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1800"/>
              <a:buFont typeface="Arial"/>
              <a:buNone/>
              <a:defRPr/>
            </a:pPr>
            <a:r>
              <a:rPr sz="2200">
                <a:solidFill>
                  <a:srgbClr val="70AD47"/>
                </a:solidFill>
              </a:rPr>
              <a:t>Example: </a:t>
            </a:r>
            <a:endParaRPr sz="2200">
              <a:solidFill>
                <a:srgbClr val="70AD47"/>
              </a:solidFill>
            </a:endParaRPr>
          </a:p>
          <a:p>
            <a:pPr marL="0" lvl="0" indent="0" algn="l" rtl="0">
              <a:lnSpc>
                <a:spcPct val="90000"/>
              </a:lnSpc>
              <a:spcBef>
                <a:spcPts val="0"/>
              </a:spcBef>
              <a:spcAft>
                <a:spcPts val="0"/>
              </a:spcAft>
              <a:buSzPts val="1800"/>
              <a:buFont typeface="Arial"/>
              <a:buNone/>
              <a:defRPr/>
            </a:pPr>
            <a:r>
              <a:rPr sz="2200">
                <a:solidFill>
                  <a:srgbClr val="70AD47"/>
                </a:solidFill>
              </a:rPr>
              <a:t>URBAN AREA AT HIGHER RISK</a:t>
            </a:r>
            <a:endParaRPr sz="2200">
              <a:solidFill>
                <a:srgbClr val="70AD47"/>
              </a:solidFill>
            </a:endParaRPr>
          </a:p>
        </p:txBody>
      </p:sp>
      <p:sp>
        <p:nvSpPr>
          <p:cNvPr id="1597478680" name="Google Shape;212;p11"/>
          <p:cNvSpPr txBox="1"/>
          <p:nvPr>
            <p:ph type="title"/>
          </p:nvPr>
        </p:nvSpPr>
        <p:spPr bwMode="auto">
          <a:xfrm>
            <a:off x="691401" y="2164919"/>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1800"/>
              <a:buFont typeface="Arial"/>
              <a:buNone/>
              <a:defRPr/>
            </a:pPr>
            <a:r>
              <a:rPr sz="1800">
                <a:solidFill>
                  <a:srgbClr val="70AD47"/>
                </a:solidFill>
              </a:rPr>
              <a:t>Chivasso, Italy</a:t>
            </a:r>
            <a:endParaRPr sz="21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07206140" name="Google Shape;217;p12"/>
          <p:cNvSpPr txBox="1"/>
          <p:nvPr/>
        </p:nvSpPr>
        <p:spPr bwMode="auto">
          <a:xfrm>
            <a:off x="620450" y="1378369"/>
            <a:ext cx="3908400" cy="3500699"/>
          </a:xfrm>
          <a:prstGeom prst="rect">
            <a:avLst/>
          </a:prstGeom>
          <a:noFill/>
          <a:ln>
            <a:noFill/>
          </a:ln>
        </p:spPr>
        <p:txBody>
          <a:bodyPr spcFirstLastPara="1" wrap="square" lIns="68550" tIns="34275" rIns="68550" bIns="34275" anchor="t" anchorCtr="0">
            <a:normAutofit lnSpcReduction="10000"/>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Description:</a:t>
            </a:r>
            <a:endParaRPr sz="15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This criterion uses the average value of the Solar Reflectance Index (SRI) calculated for</a:t>
            </a:r>
            <a:r>
              <a:rPr sz="1200" b="1" i="0" u="none" strike="noStrike" cap="none">
                <a:solidFill>
                  <a:srgbClr val="7F7F7F"/>
                </a:solidFill>
                <a:latin typeface="Trebuchet MS"/>
                <a:ea typeface="Trebuchet MS"/>
                <a:cs typeface="Trebuchet MS"/>
              </a:rPr>
              <a:t> all horizontal paved surfaces</a:t>
            </a:r>
            <a:r>
              <a:rPr sz="1200" b="0" i="0" u="none" strike="noStrike" cap="none">
                <a:solidFill>
                  <a:srgbClr val="7F7F7F"/>
                </a:solidFill>
                <a:latin typeface="Trebuchet MS"/>
                <a:ea typeface="Trebuchet MS"/>
                <a:cs typeface="Trebuchet MS"/>
              </a:rPr>
              <a:t> in an urban area to estimate the overall effectiveness in reducing heat accumulation. </a:t>
            </a:r>
            <a:endParaRPr sz="12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975"/>
              <a:buFont typeface="Arial"/>
              <a:buNone/>
              <a:defRPr/>
            </a:pPr>
            <a:endParaRPr sz="10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Objective:</a:t>
            </a:r>
            <a:endParaRPr sz="10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To assess the urban area's ability to reflect solar radiation and dissipate accumulated heat, thereby mitigating the urban heat island effect. The higher the average SRI value, the more efficient the urban area will be in managing solar energy.</a:t>
            </a:r>
            <a:endParaRPr sz="12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975"/>
              <a:buFont typeface="Arial"/>
              <a:buNone/>
              <a:defRPr/>
            </a:pPr>
            <a:endParaRPr sz="10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Relevance:</a:t>
            </a:r>
            <a:endParaRPr sz="15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Improve the livability of urban spaces and helping to reduce the environmental impacts associated with heat accumulation </a:t>
            </a:r>
            <a:r>
              <a:rPr sz="1200" b="1" i="0" u="none" strike="noStrike" cap="none">
                <a:solidFill>
                  <a:srgbClr val="7F7F7F"/>
                </a:solidFill>
                <a:latin typeface="Trebuchet MS"/>
                <a:ea typeface="Trebuchet MS"/>
                <a:cs typeface="Trebuchet MS"/>
              </a:rPr>
              <a:t>at ground level.</a:t>
            </a:r>
            <a:endParaRPr sz="1200" b="1" i="0" u="none" strike="noStrike" cap="none">
              <a:solidFill>
                <a:srgbClr val="7F7F7F"/>
              </a:solidFill>
              <a:latin typeface="Trebuchet MS"/>
              <a:ea typeface="Trebuchet MS"/>
              <a:cs typeface="Trebuchet MS"/>
            </a:endParaRPr>
          </a:p>
        </p:txBody>
      </p:sp>
      <p:pic>
        <p:nvPicPr>
          <p:cNvPr id="1963481746" name="Google Shape;218;p12"/>
          <p:cNvPicPr/>
          <p:nvPr/>
        </p:nvPicPr>
        <p:blipFill rotWithShape="1">
          <a:blip r:embed="rId3">
            <a:alphaModFix/>
          </a:blip>
          <a:srcRect l="0" t="0" r="0" b="0"/>
          <a:stretch/>
        </p:blipFill>
        <p:spPr bwMode="auto">
          <a:xfrm>
            <a:off x="4563013" y="1664176"/>
            <a:ext cx="3486150" cy="2564606"/>
          </a:xfrm>
          <a:prstGeom prst="rect">
            <a:avLst/>
          </a:prstGeom>
          <a:noFill/>
          <a:ln>
            <a:noFill/>
          </a:ln>
        </p:spPr>
      </p:pic>
      <p:sp>
        <p:nvSpPr>
          <p:cNvPr id="2117791663" name="Google Shape;219;p12"/>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SzPts val="1725"/>
              <a:buFont typeface="Arial"/>
              <a:buNone/>
              <a:defRPr/>
            </a:pPr>
            <a:r>
              <a:rPr sz="1800">
                <a:solidFill>
                  <a:srgbClr val="70AD47"/>
                </a:solidFill>
              </a:rPr>
              <a:t>C8.1.1 CAPACITY OF PAVED SURFACES TO REFLECT SOLAR RADIATION</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6010255" name="Google Shape;224;p13"/>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10979481" name="Google Shape;225;p13"/>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pic>
        <p:nvPicPr>
          <p:cNvPr id="440352254" name="Google Shape;226;p13"/>
          <p:cNvPicPr/>
          <p:nvPr/>
        </p:nvPicPr>
        <p:blipFill rotWithShape="1">
          <a:blip r:embed="rId3">
            <a:alphaModFix/>
          </a:blip>
          <a:srcRect l="2053" t="1153" r="1986" b="8649"/>
          <a:stretch/>
        </p:blipFill>
        <p:spPr bwMode="auto">
          <a:xfrm>
            <a:off x="5191725" y="1040475"/>
            <a:ext cx="2742805" cy="3645844"/>
          </a:xfrm>
          <a:prstGeom prst="rect">
            <a:avLst/>
          </a:prstGeom>
          <a:noFill/>
          <a:ln>
            <a:noFill/>
          </a:ln>
        </p:spPr>
      </p:pic>
      <p:sp>
        <p:nvSpPr>
          <p:cNvPr id="404450470" name="Google Shape;227;p13"/>
          <p:cNvSpPr txBox="1"/>
          <p:nvPr/>
        </p:nvSpPr>
        <p:spPr bwMode="auto">
          <a:xfrm>
            <a:off x="829476" y="1336700"/>
            <a:ext cx="3892500" cy="3053400"/>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INDICATOR</a:t>
            </a: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Average Solar Reflectance Index (SRI): </a:t>
            </a:r>
            <a:r>
              <a:rPr sz="1500" b="1" i="0" u="none" strike="noStrike" cap="none">
                <a:solidFill>
                  <a:srgbClr val="7F7F7F"/>
                </a:solidFill>
                <a:latin typeface="Trebuchet MS"/>
                <a:ea typeface="Trebuchet MS"/>
                <a:cs typeface="Trebuchet MS"/>
              </a:rPr>
              <a:t>16</a:t>
            </a: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Critical value (1) = 0</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Neutral value (0,5) = 29</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Optimal value (0) = 58</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Normalised value: </a:t>
            </a:r>
            <a:r>
              <a:rPr sz="1500" b="1" i="0" u="none" strike="noStrike" cap="none">
                <a:solidFill>
                  <a:srgbClr val="7F7F7F"/>
                </a:solidFill>
                <a:latin typeface="Trebuchet MS"/>
                <a:ea typeface="Trebuchet MS"/>
                <a:cs typeface="Trebuchet MS"/>
              </a:rPr>
              <a:t>0.72</a:t>
            </a: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Vulnerability Level:</a:t>
            </a:r>
            <a:r>
              <a:rPr sz="1500" b="1" i="0" u="none" strike="noStrike" cap="none">
                <a:solidFill>
                  <a:srgbClr val="7F7F7F"/>
                </a:solidFill>
                <a:latin typeface="Trebuchet MS"/>
                <a:ea typeface="Trebuchet MS"/>
                <a:cs typeface="Trebuchet MS"/>
              </a:rPr>
              <a:t> RATHER NEGATIVE</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p:txBody>
      </p:sp>
      <p:sp>
        <p:nvSpPr>
          <p:cNvPr id="80747815" name="Google Shape;228;p13"/>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725"/>
              <a:buFont typeface="Arial"/>
              <a:buNone/>
              <a:defRPr/>
            </a:pPr>
            <a:r>
              <a:rPr sz="1800">
                <a:solidFill>
                  <a:srgbClr val="70AD47"/>
                </a:solidFill>
              </a:rPr>
              <a:t>C8.1.1 CAPACITY OF PAVED SURFACES TO REFLECT SOLAR RADIATION</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5228890" name="Google Shape;233;p14"/>
          <p:cNvSpPr txBox="1"/>
          <p:nvPr/>
        </p:nvSpPr>
        <p:spPr bwMode="auto">
          <a:xfrm>
            <a:off x="510650" y="1035550"/>
            <a:ext cx="3648900" cy="651900"/>
          </a:xfrm>
          <a:prstGeom prst="rect">
            <a:avLst/>
          </a:prstGeom>
          <a:noFill/>
          <a:ln>
            <a:noFill/>
          </a:ln>
        </p:spPr>
        <p:txBody>
          <a:bodyPr spcFirstLastPara="1" wrap="square" lIns="68550" tIns="34275" rIns="68550" bIns="34275" anchor="t" anchorCtr="0">
            <a:noAutofit/>
          </a:bodyPr>
          <a:lstStyle/>
          <a:p>
            <a:pPr marL="0" marR="0" lvl="0" indent="0" algn="just" rtl="0">
              <a:lnSpc>
                <a:spcPct val="9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1</a:t>
            </a:r>
            <a:r>
              <a:rPr sz="1200" b="0" i="0" u="none" strike="noStrike" cap="none">
                <a:solidFill>
                  <a:srgbClr val="7F7F7F"/>
                </a:solidFill>
                <a:latin typeface="Trebuchet MS"/>
                <a:ea typeface="Trebuchet MS"/>
                <a:cs typeface="Trebuchet MS"/>
              </a:rPr>
              <a:t>: Identify the types of materials of the paved surfaces (streets, sidewalks, parking lots, squares, etc.) present in the urban area.</a:t>
            </a:r>
            <a:endParaRPr sz="1200" b="1" i="0" u="none" strike="noStrike" cap="none">
              <a:solidFill>
                <a:srgbClr val="7F7F7F"/>
              </a:solidFill>
              <a:latin typeface="Trebuchet MS"/>
              <a:ea typeface="Trebuchet MS"/>
              <a:cs typeface="Trebuchet MS"/>
            </a:endParaRPr>
          </a:p>
        </p:txBody>
      </p:sp>
      <p:sp>
        <p:nvSpPr>
          <p:cNvPr id="637447413" name="Google Shape;234;p14"/>
          <p:cNvSpPr txBox="1"/>
          <p:nvPr/>
        </p:nvSpPr>
        <p:spPr bwMode="auto">
          <a:xfrm>
            <a:off x="4273375" y="986786"/>
            <a:ext cx="4142100" cy="422399"/>
          </a:xfrm>
          <a:prstGeom prst="rect">
            <a:avLst/>
          </a:prstGeom>
          <a:noFill/>
          <a:ln>
            <a:noFill/>
          </a:ln>
        </p:spPr>
        <p:txBody>
          <a:bodyPr spcFirstLastPara="1" wrap="square" lIns="68550" tIns="34275" rIns="68550" bIns="34275" anchor="t" anchorCtr="0">
            <a:noAutofit/>
          </a:bodyPr>
          <a:lstStyle/>
          <a:p>
            <a:pPr marL="457200" marR="0" lvl="0" indent="0" algn="l" rtl="0">
              <a:lnSpc>
                <a:spcPct val="114999"/>
              </a:lnSpc>
              <a:spcBef>
                <a:spcPts val="90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2</a:t>
            </a:r>
            <a:r>
              <a:rPr sz="1200" b="0" i="0" u="none" strike="noStrike" cap="none">
                <a:solidFill>
                  <a:srgbClr val="7F7F7F"/>
                </a:solidFill>
                <a:latin typeface="Trebuchet MS"/>
                <a:ea typeface="Trebuchet MS"/>
                <a:cs typeface="Trebuchet MS"/>
              </a:rPr>
              <a:t>: Denote each material type with the index 𝑖, where 𝑖 = 1,2,3…, n, and </a:t>
            </a:r>
            <a:r>
              <a:rPr sz="1200" b="0" i="1" u="none" strike="noStrike" cap="none">
                <a:solidFill>
                  <a:srgbClr val="7F7F7F"/>
                </a:solidFill>
                <a:latin typeface="Trebuchet MS"/>
                <a:ea typeface="Trebuchet MS"/>
                <a:cs typeface="Trebuchet MS"/>
              </a:rPr>
              <a:t>n</a:t>
            </a:r>
            <a:r>
              <a:rPr sz="1200" b="0" i="0" u="none" strike="noStrike" cap="none">
                <a:solidFill>
                  <a:srgbClr val="7F7F7F"/>
                </a:solidFill>
                <a:latin typeface="Trebuchet MS"/>
                <a:ea typeface="Trebuchet MS"/>
                <a:cs typeface="Trebuchet MS"/>
              </a:rPr>
              <a:t> represents the total number of identified paved material types.</a:t>
            </a:r>
            <a:endParaRPr sz="1200" b="0" i="0" u="none" strike="noStrike" cap="none">
              <a:solidFill>
                <a:srgbClr val="7F7F7F"/>
              </a:solidFill>
              <a:latin typeface="Trebuchet MS"/>
              <a:ea typeface="Trebuchet MS"/>
              <a:cs typeface="Trebuchet MS"/>
            </a:endParaRPr>
          </a:p>
        </p:txBody>
      </p:sp>
      <p:pic>
        <p:nvPicPr>
          <p:cNvPr id="433782236" name="Google Shape;235;p14"/>
          <p:cNvPicPr/>
          <p:nvPr/>
        </p:nvPicPr>
        <p:blipFill rotWithShape="1">
          <a:blip r:embed="rId3">
            <a:alphaModFix/>
          </a:blip>
          <a:srcRect l="0" t="0" r="0" b="0"/>
          <a:stretch/>
        </p:blipFill>
        <p:spPr bwMode="auto">
          <a:xfrm>
            <a:off x="1385931" y="2054008"/>
            <a:ext cx="671514" cy="435769"/>
          </a:xfrm>
          <a:prstGeom prst="rect">
            <a:avLst/>
          </a:prstGeom>
          <a:noFill/>
          <a:ln>
            <a:noFill/>
          </a:ln>
        </p:spPr>
      </p:pic>
      <p:pic>
        <p:nvPicPr>
          <p:cNvPr id="1780968453" name="Google Shape;236;p14"/>
          <p:cNvPicPr/>
          <p:nvPr/>
        </p:nvPicPr>
        <p:blipFill rotWithShape="1">
          <a:blip r:embed="rId4">
            <a:alphaModFix/>
          </a:blip>
          <a:srcRect l="0" t="0" r="0" b="33646"/>
          <a:stretch/>
        </p:blipFill>
        <p:spPr bwMode="auto">
          <a:xfrm>
            <a:off x="1385931" y="2868555"/>
            <a:ext cx="671512" cy="435769"/>
          </a:xfrm>
          <a:prstGeom prst="rect">
            <a:avLst/>
          </a:prstGeom>
          <a:noFill/>
          <a:ln>
            <a:noFill/>
          </a:ln>
        </p:spPr>
      </p:pic>
      <p:pic>
        <p:nvPicPr>
          <p:cNvPr id="1597485725" name="Google Shape;237;p14"/>
          <p:cNvPicPr/>
          <p:nvPr/>
        </p:nvPicPr>
        <p:blipFill rotWithShape="1">
          <a:blip r:embed="rId5">
            <a:alphaModFix/>
          </a:blip>
          <a:srcRect l="0" t="0" r="0" b="0"/>
          <a:stretch/>
        </p:blipFill>
        <p:spPr bwMode="auto">
          <a:xfrm>
            <a:off x="1385931" y="3648930"/>
            <a:ext cx="671512" cy="400050"/>
          </a:xfrm>
          <a:prstGeom prst="rect">
            <a:avLst/>
          </a:prstGeom>
          <a:noFill/>
          <a:ln>
            <a:noFill/>
          </a:ln>
        </p:spPr>
      </p:pic>
      <p:pic>
        <p:nvPicPr>
          <p:cNvPr id="1418958717" name="Google Shape;238;p14"/>
          <p:cNvPicPr/>
          <p:nvPr/>
        </p:nvPicPr>
        <p:blipFill rotWithShape="1">
          <a:blip r:embed="rId6">
            <a:alphaModFix/>
          </a:blip>
          <a:srcRect l="0" t="0" r="0" b="0"/>
          <a:stretch/>
        </p:blipFill>
        <p:spPr bwMode="auto">
          <a:xfrm>
            <a:off x="1385931" y="4471221"/>
            <a:ext cx="671513" cy="450056"/>
          </a:xfrm>
          <a:prstGeom prst="rect">
            <a:avLst/>
          </a:prstGeom>
          <a:noFill/>
          <a:ln>
            <a:noFill/>
          </a:ln>
        </p:spPr>
      </p:pic>
      <p:pic>
        <p:nvPicPr>
          <p:cNvPr id="1028996813" name="Google Shape;239;p14"/>
          <p:cNvPicPr/>
          <p:nvPr/>
        </p:nvPicPr>
        <p:blipFill rotWithShape="1">
          <a:blip r:embed="rId7">
            <a:alphaModFix/>
          </a:blip>
          <a:srcRect l="0" t="0" r="7915" b="19308"/>
          <a:stretch/>
        </p:blipFill>
        <p:spPr bwMode="auto">
          <a:xfrm>
            <a:off x="2480369" y="2052676"/>
            <a:ext cx="664369" cy="428625"/>
          </a:xfrm>
          <a:prstGeom prst="rect">
            <a:avLst/>
          </a:prstGeom>
          <a:noFill/>
          <a:ln>
            <a:noFill/>
          </a:ln>
        </p:spPr>
      </p:pic>
      <p:pic>
        <p:nvPicPr>
          <p:cNvPr id="1250295655" name="Google Shape;240;p14"/>
          <p:cNvPicPr/>
          <p:nvPr/>
        </p:nvPicPr>
        <p:blipFill rotWithShape="1">
          <a:blip r:embed="rId8">
            <a:alphaModFix/>
          </a:blip>
          <a:srcRect l="0" t="0" r="0" b="36372"/>
          <a:stretch/>
        </p:blipFill>
        <p:spPr bwMode="auto">
          <a:xfrm>
            <a:off x="2476797" y="2848089"/>
            <a:ext cx="671514" cy="435770"/>
          </a:xfrm>
          <a:prstGeom prst="rect">
            <a:avLst/>
          </a:prstGeom>
          <a:noFill/>
          <a:ln>
            <a:noFill/>
          </a:ln>
        </p:spPr>
      </p:pic>
      <p:pic>
        <p:nvPicPr>
          <p:cNvPr id="661064981" name="Google Shape;241;p14"/>
          <p:cNvPicPr/>
          <p:nvPr/>
        </p:nvPicPr>
        <p:blipFill rotWithShape="1">
          <a:blip r:embed="rId9">
            <a:alphaModFix/>
          </a:blip>
          <a:srcRect l="0" t="0" r="0" b="0"/>
          <a:stretch/>
        </p:blipFill>
        <p:spPr bwMode="auto">
          <a:xfrm>
            <a:off x="2476797" y="3623927"/>
            <a:ext cx="671513" cy="450055"/>
          </a:xfrm>
          <a:prstGeom prst="rect">
            <a:avLst/>
          </a:prstGeom>
          <a:noFill/>
          <a:ln>
            <a:noFill/>
          </a:ln>
        </p:spPr>
      </p:pic>
      <p:pic>
        <p:nvPicPr>
          <p:cNvPr id="1823595145" name="Google Shape;242;p14"/>
          <p:cNvPicPr/>
          <p:nvPr/>
        </p:nvPicPr>
        <p:blipFill rotWithShape="1">
          <a:blip r:embed="rId10">
            <a:alphaModFix/>
          </a:blip>
          <a:srcRect l="0" t="0" r="0" b="0"/>
          <a:stretch/>
        </p:blipFill>
        <p:spPr bwMode="auto">
          <a:xfrm>
            <a:off x="2476797" y="4471240"/>
            <a:ext cx="671513" cy="450056"/>
          </a:xfrm>
          <a:prstGeom prst="rect">
            <a:avLst/>
          </a:prstGeom>
          <a:noFill/>
          <a:ln>
            <a:noFill/>
          </a:ln>
        </p:spPr>
      </p:pic>
      <p:sp>
        <p:nvSpPr>
          <p:cNvPr id="1051776891" name="Google Shape;243;p14"/>
          <p:cNvSpPr txBox="1"/>
          <p:nvPr/>
        </p:nvSpPr>
        <p:spPr bwMode="auto">
          <a:xfrm>
            <a:off x="1127463" y="1586420"/>
            <a:ext cx="1221000" cy="4464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Red interlocking pavers</a:t>
            </a:r>
            <a:endParaRPr sz="1000" b="0" i="0" u="none" strike="noStrike" cap="none">
              <a:solidFill>
                <a:srgbClr val="70AD47"/>
              </a:solidFill>
              <a:latin typeface="Trebuchet MS"/>
              <a:ea typeface="Trebuchet MS"/>
              <a:cs typeface="Trebuchet MS"/>
            </a:endParaRPr>
          </a:p>
        </p:txBody>
      </p:sp>
      <p:sp>
        <p:nvSpPr>
          <p:cNvPr id="1599913534" name="Google Shape;244;p14"/>
          <p:cNvSpPr txBox="1"/>
          <p:nvPr/>
        </p:nvSpPr>
        <p:spPr bwMode="auto">
          <a:xfrm>
            <a:off x="1067388" y="2445583"/>
            <a:ext cx="1326000" cy="4464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Light-colored interlocking pavers</a:t>
            </a:r>
            <a:endParaRPr sz="1000" b="0" i="0" u="none" strike="noStrike" cap="none">
              <a:solidFill>
                <a:srgbClr val="70AD47"/>
              </a:solidFill>
              <a:latin typeface="Trebuchet MS"/>
              <a:ea typeface="Trebuchet MS"/>
              <a:cs typeface="Trebuchet MS"/>
            </a:endParaRPr>
          </a:p>
        </p:txBody>
      </p:sp>
      <p:sp>
        <p:nvSpPr>
          <p:cNvPr id="980529596" name="Google Shape;245;p14"/>
          <p:cNvSpPr txBox="1"/>
          <p:nvPr/>
        </p:nvSpPr>
        <p:spPr bwMode="auto">
          <a:xfrm>
            <a:off x="1385875" y="3304736"/>
            <a:ext cx="671700" cy="2925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Gravel</a:t>
            </a:r>
            <a:endParaRPr sz="1000" b="0" i="0" u="none" strike="noStrike" cap="none">
              <a:solidFill>
                <a:srgbClr val="70AD47"/>
              </a:solidFill>
              <a:latin typeface="Trebuchet MS"/>
              <a:ea typeface="Trebuchet MS"/>
              <a:cs typeface="Trebuchet MS"/>
            </a:endParaRPr>
          </a:p>
        </p:txBody>
      </p:sp>
      <p:sp>
        <p:nvSpPr>
          <p:cNvPr id="1639842331" name="Google Shape;246;p14"/>
          <p:cNvSpPr txBox="1"/>
          <p:nvPr/>
        </p:nvSpPr>
        <p:spPr bwMode="auto">
          <a:xfrm>
            <a:off x="1182531" y="4032489"/>
            <a:ext cx="1078800" cy="4464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Porphyry (stone paving)</a:t>
            </a:r>
            <a:endParaRPr sz="1000" b="0" i="0" u="none" strike="noStrike" cap="none">
              <a:solidFill>
                <a:srgbClr val="70AD47"/>
              </a:solidFill>
              <a:latin typeface="Trebuchet MS"/>
              <a:ea typeface="Trebuchet MS"/>
              <a:cs typeface="Trebuchet MS"/>
            </a:endParaRPr>
          </a:p>
        </p:txBody>
      </p:sp>
      <p:sp>
        <p:nvSpPr>
          <p:cNvPr id="1536505116" name="Google Shape;247;p14"/>
          <p:cNvSpPr txBox="1"/>
          <p:nvPr/>
        </p:nvSpPr>
        <p:spPr bwMode="auto">
          <a:xfrm>
            <a:off x="2273238" y="1776197"/>
            <a:ext cx="1078800" cy="2925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Asphalt</a:t>
            </a:r>
            <a:endParaRPr sz="1000" b="0" i="0" u="none" strike="noStrike" cap="none">
              <a:solidFill>
                <a:srgbClr val="70AD47"/>
              </a:solidFill>
              <a:latin typeface="Trebuchet MS"/>
              <a:ea typeface="Trebuchet MS"/>
              <a:cs typeface="Trebuchet MS"/>
            </a:endParaRPr>
          </a:p>
        </p:txBody>
      </p:sp>
      <p:sp>
        <p:nvSpPr>
          <p:cNvPr id="321822275" name="Google Shape;248;p14"/>
          <p:cNvSpPr txBox="1"/>
          <p:nvPr/>
        </p:nvSpPr>
        <p:spPr bwMode="auto">
          <a:xfrm>
            <a:off x="2310916" y="2419586"/>
            <a:ext cx="1003200" cy="4464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Light-colored concrete</a:t>
            </a:r>
            <a:endParaRPr sz="1000" b="0" i="0" u="none" strike="noStrike" cap="none">
              <a:solidFill>
                <a:srgbClr val="70AD47"/>
              </a:solidFill>
              <a:latin typeface="Trebuchet MS"/>
              <a:ea typeface="Trebuchet MS"/>
              <a:cs typeface="Trebuchet MS"/>
            </a:endParaRPr>
          </a:p>
        </p:txBody>
      </p:sp>
      <p:sp>
        <p:nvSpPr>
          <p:cNvPr id="740224476" name="Google Shape;249;p14"/>
          <p:cNvSpPr txBox="1"/>
          <p:nvPr/>
        </p:nvSpPr>
        <p:spPr bwMode="auto">
          <a:xfrm>
            <a:off x="2310916" y="3206608"/>
            <a:ext cx="1003200" cy="4464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Light-colored asphalt</a:t>
            </a:r>
            <a:endParaRPr sz="1000" b="0" i="0" u="none" strike="noStrike" cap="none">
              <a:solidFill>
                <a:srgbClr val="70AD47"/>
              </a:solidFill>
              <a:latin typeface="Trebuchet MS"/>
              <a:ea typeface="Trebuchet MS"/>
              <a:cs typeface="Trebuchet MS"/>
            </a:endParaRPr>
          </a:p>
        </p:txBody>
      </p:sp>
      <p:sp>
        <p:nvSpPr>
          <p:cNvPr id="1818840063" name="Google Shape;250;p14"/>
          <p:cNvSpPr txBox="1"/>
          <p:nvPr/>
        </p:nvSpPr>
        <p:spPr bwMode="auto">
          <a:xfrm>
            <a:off x="2348493" y="4032489"/>
            <a:ext cx="928200" cy="4464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Permeable grid pavers</a:t>
            </a:r>
            <a:endParaRPr sz="1000" b="0" i="0" u="none" strike="noStrike" cap="none">
              <a:solidFill>
                <a:srgbClr val="70AD47"/>
              </a:solidFill>
              <a:latin typeface="Trebuchet MS"/>
              <a:ea typeface="Trebuchet MS"/>
              <a:cs typeface="Trebuchet MS"/>
            </a:endParaRPr>
          </a:p>
        </p:txBody>
      </p:sp>
      <p:pic>
        <p:nvPicPr>
          <p:cNvPr id="1622603847" name="Google Shape;251;p14"/>
          <p:cNvPicPr/>
          <p:nvPr/>
        </p:nvPicPr>
        <p:blipFill rotWithShape="1">
          <a:blip r:embed="rId3">
            <a:alphaModFix/>
          </a:blip>
          <a:srcRect l="0" t="0" r="0" b="0"/>
          <a:stretch/>
        </p:blipFill>
        <p:spPr bwMode="auto">
          <a:xfrm>
            <a:off x="5360031" y="2054008"/>
            <a:ext cx="671514" cy="435769"/>
          </a:xfrm>
          <a:prstGeom prst="rect">
            <a:avLst/>
          </a:prstGeom>
          <a:noFill/>
          <a:ln>
            <a:noFill/>
          </a:ln>
        </p:spPr>
      </p:pic>
      <p:pic>
        <p:nvPicPr>
          <p:cNvPr id="1372200039" name="Google Shape;252;p14"/>
          <p:cNvPicPr/>
          <p:nvPr/>
        </p:nvPicPr>
        <p:blipFill rotWithShape="1">
          <a:blip r:embed="rId4">
            <a:alphaModFix/>
          </a:blip>
          <a:srcRect l="0" t="0" r="0" b="33646"/>
          <a:stretch/>
        </p:blipFill>
        <p:spPr bwMode="auto">
          <a:xfrm>
            <a:off x="5360031" y="2848089"/>
            <a:ext cx="671512" cy="435769"/>
          </a:xfrm>
          <a:prstGeom prst="rect">
            <a:avLst/>
          </a:prstGeom>
          <a:noFill/>
          <a:ln>
            <a:noFill/>
          </a:ln>
        </p:spPr>
      </p:pic>
      <p:pic>
        <p:nvPicPr>
          <p:cNvPr id="1584362347" name="Google Shape;253;p14"/>
          <p:cNvPicPr/>
          <p:nvPr/>
        </p:nvPicPr>
        <p:blipFill rotWithShape="1">
          <a:blip r:embed="rId5">
            <a:alphaModFix/>
          </a:blip>
          <a:srcRect l="0" t="0" r="0" b="0"/>
          <a:stretch/>
        </p:blipFill>
        <p:spPr bwMode="auto">
          <a:xfrm>
            <a:off x="5360031" y="3648930"/>
            <a:ext cx="671512" cy="400050"/>
          </a:xfrm>
          <a:prstGeom prst="rect">
            <a:avLst/>
          </a:prstGeom>
          <a:noFill/>
          <a:ln>
            <a:noFill/>
          </a:ln>
        </p:spPr>
      </p:pic>
      <p:pic>
        <p:nvPicPr>
          <p:cNvPr id="1490793251" name="Google Shape;254;p14"/>
          <p:cNvPicPr/>
          <p:nvPr/>
        </p:nvPicPr>
        <p:blipFill rotWithShape="1">
          <a:blip r:embed="rId6">
            <a:alphaModFix/>
          </a:blip>
          <a:srcRect l="0" t="0" r="0" b="0"/>
          <a:stretch/>
        </p:blipFill>
        <p:spPr bwMode="auto">
          <a:xfrm>
            <a:off x="5360031" y="4471221"/>
            <a:ext cx="671513" cy="450056"/>
          </a:xfrm>
          <a:prstGeom prst="rect">
            <a:avLst/>
          </a:prstGeom>
          <a:noFill/>
          <a:ln>
            <a:noFill/>
          </a:ln>
        </p:spPr>
      </p:pic>
      <p:pic>
        <p:nvPicPr>
          <p:cNvPr id="1626031002" name="Google Shape;255;p14"/>
          <p:cNvPicPr/>
          <p:nvPr/>
        </p:nvPicPr>
        <p:blipFill rotWithShape="1">
          <a:blip r:embed="rId7">
            <a:alphaModFix/>
          </a:blip>
          <a:srcRect l="0" t="0" r="7915" b="19308"/>
          <a:stretch/>
        </p:blipFill>
        <p:spPr bwMode="auto">
          <a:xfrm>
            <a:off x="6454469" y="2052676"/>
            <a:ext cx="664369" cy="428625"/>
          </a:xfrm>
          <a:prstGeom prst="rect">
            <a:avLst/>
          </a:prstGeom>
          <a:noFill/>
          <a:ln>
            <a:noFill/>
          </a:ln>
        </p:spPr>
      </p:pic>
      <p:pic>
        <p:nvPicPr>
          <p:cNvPr id="944698128" name="Google Shape;256;p14"/>
          <p:cNvPicPr/>
          <p:nvPr/>
        </p:nvPicPr>
        <p:blipFill rotWithShape="1">
          <a:blip r:embed="rId8">
            <a:alphaModFix/>
          </a:blip>
          <a:srcRect l="0" t="0" r="0" b="36372"/>
          <a:stretch/>
        </p:blipFill>
        <p:spPr bwMode="auto">
          <a:xfrm>
            <a:off x="6450897" y="2848089"/>
            <a:ext cx="671514" cy="435770"/>
          </a:xfrm>
          <a:prstGeom prst="rect">
            <a:avLst/>
          </a:prstGeom>
          <a:noFill/>
          <a:ln>
            <a:noFill/>
          </a:ln>
        </p:spPr>
      </p:pic>
      <p:pic>
        <p:nvPicPr>
          <p:cNvPr id="1750954392" name="Google Shape;257;p14"/>
          <p:cNvPicPr/>
          <p:nvPr/>
        </p:nvPicPr>
        <p:blipFill rotWithShape="1">
          <a:blip r:embed="rId9">
            <a:alphaModFix/>
          </a:blip>
          <a:srcRect l="0" t="0" r="0" b="0"/>
          <a:stretch/>
        </p:blipFill>
        <p:spPr bwMode="auto">
          <a:xfrm>
            <a:off x="6450897" y="3623927"/>
            <a:ext cx="671513" cy="450055"/>
          </a:xfrm>
          <a:prstGeom prst="rect">
            <a:avLst/>
          </a:prstGeom>
          <a:noFill/>
          <a:ln>
            <a:noFill/>
          </a:ln>
        </p:spPr>
      </p:pic>
      <p:pic>
        <p:nvPicPr>
          <p:cNvPr id="396435420" name="Google Shape;258;p14"/>
          <p:cNvPicPr/>
          <p:nvPr/>
        </p:nvPicPr>
        <p:blipFill rotWithShape="1">
          <a:blip r:embed="rId10">
            <a:alphaModFix/>
          </a:blip>
          <a:srcRect l="0" t="0" r="0" b="0"/>
          <a:stretch/>
        </p:blipFill>
        <p:spPr bwMode="auto">
          <a:xfrm>
            <a:off x="6450897" y="4471240"/>
            <a:ext cx="671513" cy="450056"/>
          </a:xfrm>
          <a:prstGeom prst="rect">
            <a:avLst/>
          </a:prstGeom>
          <a:noFill/>
          <a:ln>
            <a:noFill/>
          </a:ln>
        </p:spPr>
      </p:pic>
      <p:sp>
        <p:nvSpPr>
          <p:cNvPr id="93200880" name="Google Shape;259;p14"/>
          <p:cNvSpPr txBox="1"/>
          <p:nvPr/>
        </p:nvSpPr>
        <p:spPr bwMode="auto">
          <a:xfrm>
            <a:off x="5156463" y="1696699"/>
            <a:ext cx="1078800" cy="2925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1</a:t>
            </a:r>
            <a:endParaRPr sz="1000" b="0" i="0" u="none" strike="noStrike" cap="none">
              <a:solidFill>
                <a:srgbClr val="70AD47"/>
              </a:solidFill>
              <a:latin typeface="Trebuchet MS"/>
              <a:ea typeface="Trebuchet MS"/>
              <a:cs typeface="Trebuchet MS"/>
            </a:endParaRPr>
          </a:p>
        </p:txBody>
      </p:sp>
      <p:sp>
        <p:nvSpPr>
          <p:cNvPr id="1341402801" name="Google Shape;260;p14"/>
          <p:cNvSpPr txBox="1"/>
          <p:nvPr/>
        </p:nvSpPr>
        <p:spPr bwMode="auto">
          <a:xfrm>
            <a:off x="5129013" y="2559883"/>
            <a:ext cx="1133700" cy="2925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2</a:t>
            </a:r>
            <a:endParaRPr sz="1000" b="0" i="0" u="none" strike="noStrike" cap="none">
              <a:solidFill>
                <a:srgbClr val="70AD47"/>
              </a:solidFill>
              <a:latin typeface="Trebuchet MS"/>
              <a:ea typeface="Trebuchet MS"/>
              <a:cs typeface="Trebuchet MS"/>
            </a:endParaRPr>
          </a:p>
        </p:txBody>
      </p:sp>
      <p:sp>
        <p:nvSpPr>
          <p:cNvPr id="914315043" name="Google Shape;261;p14"/>
          <p:cNvSpPr txBox="1"/>
          <p:nvPr/>
        </p:nvSpPr>
        <p:spPr bwMode="auto">
          <a:xfrm>
            <a:off x="5360031" y="3307426"/>
            <a:ext cx="671700" cy="2925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3</a:t>
            </a:r>
            <a:endParaRPr sz="1000" b="0" i="0" u="none" strike="noStrike" cap="none">
              <a:solidFill>
                <a:srgbClr val="70AD47"/>
              </a:solidFill>
              <a:latin typeface="Trebuchet MS"/>
              <a:ea typeface="Trebuchet MS"/>
              <a:cs typeface="Trebuchet MS"/>
            </a:endParaRPr>
          </a:p>
        </p:txBody>
      </p:sp>
      <p:sp>
        <p:nvSpPr>
          <p:cNvPr id="975611349" name="Google Shape;262;p14"/>
          <p:cNvSpPr txBox="1"/>
          <p:nvPr/>
        </p:nvSpPr>
        <p:spPr bwMode="auto">
          <a:xfrm>
            <a:off x="5231781" y="4146788"/>
            <a:ext cx="928200" cy="2925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4</a:t>
            </a:r>
            <a:endParaRPr sz="1000" b="0" i="0" u="none" strike="noStrike" cap="none">
              <a:solidFill>
                <a:srgbClr val="70AD47"/>
              </a:solidFill>
              <a:latin typeface="Trebuchet MS"/>
              <a:ea typeface="Trebuchet MS"/>
              <a:cs typeface="Trebuchet MS"/>
            </a:endParaRPr>
          </a:p>
        </p:txBody>
      </p:sp>
      <p:sp>
        <p:nvSpPr>
          <p:cNvPr id="637914402" name="Google Shape;263;p14"/>
          <p:cNvSpPr txBox="1"/>
          <p:nvPr/>
        </p:nvSpPr>
        <p:spPr bwMode="auto">
          <a:xfrm>
            <a:off x="6247338" y="1696699"/>
            <a:ext cx="1078800" cy="2925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5</a:t>
            </a:r>
            <a:endParaRPr sz="1000" b="0" i="0" u="none" strike="noStrike" cap="none">
              <a:solidFill>
                <a:srgbClr val="70AD47"/>
              </a:solidFill>
              <a:latin typeface="Trebuchet MS"/>
              <a:ea typeface="Trebuchet MS"/>
              <a:cs typeface="Trebuchet MS"/>
            </a:endParaRPr>
          </a:p>
        </p:txBody>
      </p:sp>
      <p:sp>
        <p:nvSpPr>
          <p:cNvPr id="1586708285" name="Google Shape;264;p14"/>
          <p:cNvSpPr txBox="1"/>
          <p:nvPr/>
        </p:nvSpPr>
        <p:spPr bwMode="auto">
          <a:xfrm>
            <a:off x="6322656" y="2559883"/>
            <a:ext cx="928200" cy="2925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6</a:t>
            </a:r>
            <a:endParaRPr sz="1000" b="0" i="0" u="none" strike="noStrike" cap="none">
              <a:solidFill>
                <a:srgbClr val="70AD47"/>
              </a:solidFill>
              <a:latin typeface="Trebuchet MS"/>
              <a:ea typeface="Trebuchet MS"/>
              <a:cs typeface="Trebuchet MS"/>
            </a:endParaRPr>
          </a:p>
        </p:txBody>
      </p:sp>
      <p:sp>
        <p:nvSpPr>
          <p:cNvPr id="1238802745" name="Google Shape;265;p14"/>
          <p:cNvSpPr txBox="1"/>
          <p:nvPr/>
        </p:nvSpPr>
        <p:spPr bwMode="auto">
          <a:xfrm>
            <a:off x="6425200" y="3263758"/>
            <a:ext cx="825600" cy="2925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7</a:t>
            </a:r>
            <a:endParaRPr sz="1000" b="0" i="0" u="none" strike="noStrike" cap="none">
              <a:solidFill>
                <a:srgbClr val="70AD47"/>
              </a:solidFill>
              <a:latin typeface="Trebuchet MS"/>
              <a:ea typeface="Trebuchet MS"/>
              <a:cs typeface="Trebuchet MS"/>
            </a:endParaRPr>
          </a:p>
        </p:txBody>
      </p:sp>
      <p:sp>
        <p:nvSpPr>
          <p:cNvPr id="693110659" name="Google Shape;266;p14"/>
          <p:cNvSpPr txBox="1"/>
          <p:nvPr/>
        </p:nvSpPr>
        <p:spPr bwMode="auto">
          <a:xfrm>
            <a:off x="6399541" y="4146788"/>
            <a:ext cx="774300" cy="2925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rgbClr val="70AD47"/>
                </a:solidFill>
                <a:latin typeface="Trebuchet MS"/>
                <a:ea typeface="Trebuchet MS"/>
                <a:cs typeface="Trebuchet MS"/>
              </a:rPr>
              <a:t>8</a:t>
            </a:r>
            <a:endParaRPr sz="1000" b="0" i="0" u="none" strike="noStrike" cap="none">
              <a:solidFill>
                <a:srgbClr val="70AD47"/>
              </a:solidFill>
              <a:latin typeface="Trebuchet MS"/>
              <a:ea typeface="Trebuchet MS"/>
              <a:cs typeface="Trebuchet MS"/>
            </a:endParaRPr>
          </a:p>
        </p:txBody>
      </p:sp>
      <p:sp>
        <p:nvSpPr>
          <p:cNvPr id="833963666" name="Google Shape;267;p14"/>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415868394" name="Google Shape;268;p14"/>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725"/>
              <a:buFont typeface="Arial"/>
              <a:buNone/>
              <a:defRPr/>
            </a:pPr>
            <a:r>
              <a:rPr sz="1800">
                <a:solidFill>
                  <a:srgbClr val="70AD47"/>
                </a:solidFill>
              </a:rPr>
              <a:t>C8.1.1 CAPACITY OF PAVED SURFACES TO REFLECT SOLAR RADIATION</a:t>
            </a:r>
            <a:endParaRPr sz="1800">
              <a:solidFill>
                <a:srgbClr val="70AD47"/>
              </a:solidFill>
            </a:endParaRPr>
          </a:p>
        </p:txBody>
      </p:sp>
      <p:sp>
        <p:nvSpPr>
          <p:cNvPr id="160206031" name="Google Shape;269;p14"/>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0979598" name="Google Shape;274;p15"/>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343110797" name="Google Shape;275;p15"/>
          <p:cNvSpPr txBox="1"/>
          <p:nvPr/>
        </p:nvSpPr>
        <p:spPr bwMode="auto">
          <a:xfrm>
            <a:off x="630750" y="1087463"/>
            <a:ext cx="3908400" cy="651900"/>
          </a:xfrm>
          <a:prstGeom prst="rect">
            <a:avLst/>
          </a:prstGeom>
          <a:noFill/>
          <a:ln>
            <a:noFill/>
          </a:ln>
        </p:spPr>
        <p:txBody>
          <a:bodyPr spcFirstLastPara="1" wrap="square" lIns="68550" tIns="34275" rIns="68550" bIns="34275" anchor="t" anchorCtr="0">
            <a:normAutofit/>
          </a:bodyPr>
          <a:lstStyle/>
          <a:p>
            <a:pPr marL="0" marR="0" lvl="0" indent="0" algn="l" rtl="0">
              <a:lnSpc>
                <a:spcPct val="114999"/>
              </a:lnSpc>
              <a:spcBef>
                <a:spcPts val="900"/>
              </a:spcBef>
              <a:spcAft>
                <a:spcPts val="0"/>
              </a:spcAft>
              <a:buClr>
                <a:srgbClr val="000000"/>
              </a:buClr>
              <a:buSzPts val="1100"/>
              <a:buFont typeface="Arial"/>
              <a:buNone/>
              <a:defRPr/>
            </a:pPr>
            <a:r>
              <a:rPr sz="1100" b="1" i="0" u="none" strike="noStrike" cap="none">
                <a:solidFill>
                  <a:srgbClr val="7F7F7F"/>
                </a:solidFill>
                <a:latin typeface="Trebuchet MS"/>
                <a:ea typeface="Trebuchet MS"/>
                <a:cs typeface="Trebuchet MS"/>
              </a:rPr>
              <a:t>Step 3</a:t>
            </a:r>
            <a:r>
              <a:rPr sz="1100" b="0" i="0" u="none" strike="noStrike" cap="none">
                <a:solidFill>
                  <a:srgbClr val="7F7F7F"/>
                </a:solidFill>
                <a:latin typeface="Trebuchet MS"/>
                <a:ea typeface="Trebuchet MS"/>
                <a:cs typeface="Trebuchet MS"/>
              </a:rPr>
              <a:t>: For each material type 𝑖, assign a Solar Reflectance Index value (SRIᵢ)</a:t>
            </a:r>
            <a:endParaRPr sz="1100" b="1" i="0" u="none" strike="noStrike" cap="none">
              <a:solidFill>
                <a:srgbClr val="7F7F7F"/>
              </a:solidFill>
              <a:latin typeface="Trebuchet MS"/>
              <a:ea typeface="Trebuchet MS"/>
              <a:cs typeface="Trebuchet MS"/>
            </a:endParaRPr>
          </a:p>
        </p:txBody>
      </p:sp>
      <p:sp>
        <p:nvSpPr>
          <p:cNvPr id="207872455" name="Google Shape;276;p15"/>
          <p:cNvSpPr txBox="1"/>
          <p:nvPr/>
        </p:nvSpPr>
        <p:spPr bwMode="auto">
          <a:xfrm>
            <a:off x="4604850" y="1068591"/>
            <a:ext cx="3908400" cy="422399"/>
          </a:xfrm>
          <a:prstGeom prst="rect">
            <a:avLst/>
          </a:prstGeom>
          <a:noFill/>
          <a:ln>
            <a:noFill/>
          </a:ln>
        </p:spPr>
        <p:txBody>
          <a:bodyPr spcFirstLastPara="1" wrap="square" lIns="68550" tIns="34275" rIns="68550" bIns="34275" anchor="t" anchorCtr="0">
            <a:normAutofit/>
          </a:bodyPr>
          <a:lstStyle/>
          <a:p>
            <a:pPr marL="457200" marR="0" lvl="0" indent="0" algn="l" rtl="0">
              <a:lnSpc>
                <a:spcPct val="114999"/>
              </a:lnSpc>
              <a:spcBef>
                <a:spcPts val="900"/>
              </a:spcBef>
              <a:spcAft>
                <a:spcPts val="0"/>
              </a:spcAft>
              <a:buClr>
                <a:srgbClr val="000000"/>
              </a:buClr>
              <a:buSzPts val="1010"/>
              <a:buFont typeface="Arial"/>
              <a:buNone/>
              <a:defRPr/>
            </a:pPr>
            <a:r>
              <a:rPr sz="1000" b="1" i="0" u="none" strike="noStrike" cap="none">
                <a:solidFill>
                  <a:srgbClr val="7F7F7F"/>
                </a:solidFill>
                <a:latin typeface="Trebuchet MS"/>
                <a:ea typeface="Trebuchet MS"/>
                <a:cs typeface="Trebuchet MS"/>
              </a:rPr>
              <a:t>Step 4</a:t>
            </a:r>
            <a:r>
              <a:rPr sz="1000" b="0" i="0" u="none" strike="noStrike" cap="none">
                <a:solidFill>
                  <a:srgbClr val="7F7F7F"/>
                </a:solidFill>
                <a:latin typeface="Trebuchet MS"/>
                <a:ea typeface="Trebuchet MS"/>
                <a:cs typeface="Trebuchet MS"/>
              </a:rPr>
              <a:t>: Calculate the total area (Aᵢ) of each material type 𝑖.</a:t>
            </a:r>
            <a:endParaRPr sz="1000" b="0" i="0" u="none" strike="noStrike" cap="none">
              <a:solidFill>
                <a:srgbClr val="7F7F7F"/>
              </a:solidFill>
              <a:latin typeface="Trebuchet MS"/>
              <a:ea typeface="Trebuchet MS"/>
              <a:cs typeface="Trebuchet MS"/>
            </a:endParaRPr>
          </a:p>
        </p:txBody>
      </p:sp>
      <p:pic>
        <p:nvPicPr>
          <p:cNvPr id="1980562004" name="Google Shape;277;p15"/>
          <p:cNvPicPr/>
          <p:nvPr/>
        </p:nvPicPr>
        <p:blipFill rotWithShape="1">
          <a:blip r:embed="rId3">
            <a:alphaModFix/>
          </a:blip>
          <a:srcRect l="0" t="0" r="0" b="0"/>
          <a:stretch/>
        </p:blipFill>
        <p:spPr bwMode="auto">
          <a:xfrm>
            <a:off x="1705894" y="1987444"/>
            <a:ext cx="671514" cy="435769"/>
          </a:xfrm>
          <a:prstGeom prst="rect">
            <a:avLst/>
          </a:prstGeom>
          <a:noFill/>
          <a:ln>
            <a:noFill/>
          </a:ln>
        </p:spPr>
      </p:pic>
      <p:pic>
        <p:nvPicPr>
          <p:cNvPr id="576485909" name="Google Shape;278;p15"/>
          <p:cNvPicPr/>
          <p:nvPr/>
        </p:nvPicPr>
        <p:blipFill rotWithShape="1">
          <a:blip r:embed="rId4">
            <a:alphaModFix/>
          </a:blip>
          <a:srcRect l="0" t="0" r="0" b="33646"/>
          <a:stretch/>
        </p:blipFill>
        <p:spPr bwMode="auto">
          <a:xfrm>
            <a:off x="1705894" y="2781525"/>
            <a:ext cx="671512" cy="435769"/>
          </a:xfrm>
          <a:prstGeom prst="rect">
            <a:avLst/>
          </a:prstGeom>
          <a:noFill/>
          <a:ln>
            <a:noFill/>
          </a:ln>
        </p:spPr>
      </p:pic>
      <p:pic>
        <p:nvPicPr>
          <p:cNvPr id="1357566572" name="Google Shape;279;p15"/>
          <p:cNvPicPr/>
          <p:nvPr/>
        </p:nvPicPr>
        <p:blipFill rotWithShape="1">
          <a:blip r:embed="rId5">
            <a:alphaModFix/>
          </a:blip>
          <a:srcRect l="0" t="0" r="0" b="0"/>
          <a:stretch/>
        </p:blipFill>
        <p:spPr bwMode="auto">
          <a:xfrm>
            <a:off x="1705894" y="3582366"/>
            <a:ext cx="671512" cy="400050"/>
          </a:xfrm>
          <a:prstGeom prst="rect">
            <a:avLst/>
          </a:prstGeom>
          <a:noFill/>
          <a:ln>
            <a:noFill/>
          </a:ln>
        </p:spPr>
      </p:pic>
      <p:pic>
        <p:nvPicPr>
          <p:cNvPr id="416623570" name="Google Shape;280;p15"/>
          <p:cNvPicPr/>
          <p:nvPr/>
        </p:nvPicPr>
        <p:blipFill rotWithShape="1">
          <a:blip r:embed="rId6">
            <a:alphaModFix/>
          </a:blip>
          <a:srcRect l="0" t="0" r="0" b="0"/>
          <a:stretch/>
        </p:blipFill>
        <p:spPr bwMode="auto">
          <a:xfrm>
            <a:off x="1705894" y="4404657"/>
            <a:ext cx="671513" cy="450056"/>
          </a:xfrm>
          <a:prstGeom prst="rect">
            <a:avLst/>
          </a:prstGeom>
          <a:noFill/>
          <a:ln>
            <a:noFill/>
          </a:ln>
        </p:spPr>
      </p:pic>
      <p:pic>
        <p:nvPicPr>
          <p:cNvPr id="546402007" name="Google Shape;281;p15"/>
          <p:cNvPicPr/>
          <p:nvPr/>
        </p:nvPicPr>
        <p:blipFill rotWithShape="1">
          <a:blip r:embed="rId7">
            <a:alphaModFix/>
          </a:blip>
          <a:srcRect l="0" t="0" r="7915" b="19308"/>
          <a:stretch/>
        </p:blipFill>
        <p:spPr bwMode="auto">
          <a:xfrm>
            <a:off x="2800332" y="1986113"/>
            <a:ext cx="664369" cy="428625"/>
          </a:xfrm>
          <a:prstGeom prst="rect">
            <a:avLst/>
          </a:prstGeom>
          <a:noFill/>
          <a:ln>
            <a:noFill/>
          </a:ln>
        </p:spPr>
      </p:pic>
      <p:pic>
        <p:nvPicPr>
          <p:cNvPr id="1649850214" name="Google Shape;282;p15"/>
          <p:cNvPicPr/>
          <p:nvPr/>
        </p:nvPicPr>
        <p:blipFill rotWithShape="1">
          <a:blip r:embed="rId8">
            <a:alphaModFix/>
          </a:blip>
          <a:srcRect l="0" t="0" r="0" b="36372"/>
          <a:stretch/>
        </p:blipFill>
        <p:spPr bwMode="auto">
          <a:xfrm>
            <a:off x="2796760" y="2781525"/>
            <a:ext cx="671514" cy="435770"/>
          </a:xfrm>
          <a:prstGeom prst="rect">
            <a:avLst/>
          </a:prstGeom>
          <a:noFill/>
          <a:ln>
            <a:noFill/>
          </a:ln>
        </p:spPr>
      </p:pic>
      <p:pic>
        <p:nvPicPr>
          <p:cNvPr id="439219299" name="Google Shape;283;p15"/>
          <p:cNvPicPr/>
          <p:nvPr/>
        </p:nvPicPr>
        <p:blipFill rotWithShape="1">
          <a:blip r:embed="rId9">
            <a:alphaModFix/>
          </a:blip>
          <a:srcRect l="0" t="0" r="0" b="0"/>
          <a:stretch/>
        </p:blipFill>
        <p:spPr bwMode="auto">
          <a:xfrm>
            <a:off x="2796760" y="3557363"/>
            <a:ext cx="671513" cy="450055"/>
          </a:xfrm>
          <a:prstGeom prst="rect">
            <a:avLst/>
          </a:prstGeom>
          <a:noFill/>
          <a:ln>
            <a:noFill/>
          </a:ln>
        </p:spPr>
      </p:pic>
      <p:pic>
        <p:nvPicPr>
          <p:cNvPr id="451845779" name="Google Shape;284;p15"/>
          <p:cNvPicPr/>
          <p:nvPr/>
        </p:nvPicPr>
        <p:blipFill rotWithShape="1">
          <a:blip r:embed="rId10">
            <a:alphaModFix/>
          </a:blip>
          <a:srcRect l="0" t="0" r="0" b="0"/>
          <a:stretch/>
        </p:blipFill>
        <p:spPr bwMode="auto">
          <a:xfrm>
            <a:off x="2796760" y="4404676"/>
            <a:ext cx="671513" cy="450056"/>
          </a:xfrm>
          <a:prstGeom prst="rect">
            <a:avLst/>
          </a:prstGeom>
          <a:noFill/>
          <a:ln>
            <a:noFill/>
          </a:ln>
        </p:spPr>
      </p:pic>
      <p:pic>
        <p:nvPicPr>
          <p:cNvPr id="448911140" name="Google Shape;285;p15"/>
          <p:cNvPicPr/>
          <p:nvPr/>
        </p:nvPicPr>
        <p:blipFill rotWithShape="1">
          <a:blip r:embed="rId3">
            <a:alphaModFix/>
          </a:blip>
          <a:srcRect l="0" t="0" r="0" b="0"/>
          <a:stretch/>
        </p:blipFill>
        <p:spPr bwMode="auto">
          <a:xfrm>
            <a:off x="5728050" y="1987463"/>
            <a:ext cx="671514" cy="435769"/>
          </a:xfrm>
          <a:prstGeom prst="rect">
            <a:avLst/>
          </a:prstGeom>
          <a:noFill/>
          <a:ln>
            <a:noFill/>
          </a:ln>
        </p:spPr>
      </p:pic>
      <p:pic>
        <p:nvPicPr>
          <p:cNvPr id="1819660222" name="Google Shape;286;p15"/>
          <p:cNvPicPr/>
          <p:nvPr/>
        </p:nvPicPr>
        <p:blipFill rotWithShape="1">
          <a:blip r:embed="rId4">
            <a:alphaModFix/>
          </a:blip>
          <a:srcRect l="0" t="0" r="0" b="33646"/>
          <a:stretch/>
        </p:blipFill>
        <p:spPr bwMode="auto">
          <a:xfrm>
            <a:off x="5728050" y="2781544"/>
            <a:ext cx="671512" cy="435769"/>
          </a:xfrm>
          <a:prstGeom prst="rect">
            <a:avLst/>
          </a:prstGeom>
          <a:noFill/>
          <a:ln>
            <a:noFill/>
          </a:ln>
        </p:spPr>
      </p:pic>
      <p:pic>
        <p:nvPicPr>
          <p:cNvPr id="1623580613" name="Google Shape;287;p15"/>
          <p:cNvPicPr/>
          <p:nvPr/>
        </p:nvPicPr>
        <p:blipFill rotWithShape="1">
          <a:blip r:embed="rId5">
            <a:alphaModFix/>
          </a:blip>
          <a:srcRect l="0" t="0" r="0" b="0"/>
          <a:stretch/>
        </p:blipFill>
        <p:spPr bwMode="auto">
          <a:xfrm>
            <a:off x="5728050" y="3582385"/>
            <a:ext cx="671512" cy="400050"/>
          </a:xfrm>
          <a:prstGeom prst="rect">
            <a:avLst/>
          </a:prstGeom>
          <a:noFill/>
          <a:ln>
            <a:noFill/>
          </a:ln>
        </p:spPr>
      </p:pic>
      <p:pic>
        <p:nvPicPr>
          <p:cNvPr id="702379235" name="Google Shape;288;p15"/>
          <p:cNvPicPr/>
          <p:nvPr/>
        </p:nvPicPr>
        <p:blipFill rotWithShape="1">
          <a:blip r:embed="rId6">
            <a:alphaModFix/>
          </a:blip>
          <a:srcRect l="0" t="0" r="0" b="0"/>
          <a:stretch/>
        </p:blipFill>
        <p:spPr bwMode="auto">
          <a:xfrm>
            <a:off x="5728050" y="4404676"/>
            <a:ext cx="671513" cy="450056"/>
          </a:xfrm>
          <a:prstGeom prst="rect">
            <a:avLst/>
          </a:prstGeom>
          <a:noFill/>
          <a:ln>
            <a:noFill/>
          </a:ln>
        </p:spPr>
      </p:pic>
      <p:pic>
        <p:nvPicPr>
          <p:cNvPr id="1779360650" name="Google Shape;289;p15"/>
          <p:cNvPicPr/>
          <p:nvPr/>
        </p:nvPicPr>
        <p:blipFill rotWithShape="1">
          <a:blip r:embed="rId7">
            <a:alphaModFix/>
          </a:blip>
          <a:srcRect l="0" t="0" r="7915" b="19308"/>
          <a:stretch/>
        </p:blipFill>
        <p:spPr bwMode="auto">
          <a:xfrm>
            <a:off x="6822488" y="1986131"/>
            <a:ext cx="664369" cy="428625"/>
          </a:xfrm>
          <a:prstGeom prst="rect">
            <a:avLst/>
          </a:prstGeom>
          <a:noFill/>
          <a:ln>
            <a:noFill/>
          </a:ln>
        </p:spPr>
      </p:pic>
      <p:pic>
        <p:nvPicPr>
          <p:cNvPr id="1793454088" name="Google Shape;290;p15"/>
          <p:cNvPicPr/>
          <p:nvPr/>
        </p:nvPicPr>
        <p:blipFill rotWithShape="1">
          <a:blip r:embed="rId8">
            <a:alphaModFix/>
          </a:blip>
          <a:srcRect l="0" t="0" r="0" b="36372"/>
          <a:stretch/>
        </p:blipFill>
        <p:spPr bwMode="auto">
          <a:xfrm>
            <a:off x="6818916" y="2781544"/>
            <a:ext cx="671514" cy="435770"/>
          </a:xfrm>
          <a:prstGeom prst="rect">
            <a:avLst/>
          </a:prstGeom>
          <a:noFill/>
          <a:ln>
            <a:noFill/>
          </a:ln>
        </p:spPr>
      </p:pic>
      <p:pic>
        <p:nvPicPr>
          <p:cNvPr id="1510665835" name="Google Shape;291;p15"/>
          <p:cNvPicPr/>
          <p:nvPr/>
        </p:nvPicPr>
        <p:blipFill rotWithShape="1">
          <a:blip r:embed="rId9">
            <a:alphaModFix/>
          </a:blip>
          <a:srcRect l="0" t="0" r="0" b="0"/>
          <a:stretch/>
        </p:blipFill>
        <p:spPr bwMode="auto">
          <a:xfrm>
            <a:off x="6818916" y="3557382"/>
            <a:ext cx="671513" cy="450055"/>
          </a:xfrm>
          <a:prstGeom prst="rect">
            <a:avLst/>
          </a:prstGeom>
          <a:noFill/>
          <a:ln>
            <a:noFill/>
          </a:ln>
        </p:spPr>
      </p:pic>
      <p:pic>
        <p:nvPicPr>
          <p:cNvPr id="1290722092" name="Google Shape;292;p15"/>
          <p:cNvPicPr/>
          <p:nvPr/>
        </p:nvPicPr>
        <p:blipFill rotWithShape="1">
          <a:blip r:embed="rId10">
            <a:alphaModFix/>
          </a:blip>
          <a:srcRect l="0" t="0" r="0" b="0"/>
          <a:stretch/>
        </p:blipFill>
        <p:spPr bwMode="auto">
          <a:xfrm>
            <a:off x="6818916" y="4404694"/>
            <a:ext cx="671513" cy="450056"/>
          </a:xfrm>
          <a:prstGeom prst="rect">
            <a:avLst/>
          </a:prstGeom>
          <a:noFill/>
          <a:ln>
            <a:noFill/>
          </a:ln>
        </p:spPr>
      </p:pic>
      <p:sp>
        <p:nvSpPr>
          <p:cNvPr id="1746851248" name="Google Shape;293;p15"/>
          <p:cNvSpPr txBox="1"/>
          <p:nvPr/>
        </p:nvSpPr>
        <p:spPr bwMode="auto">
          <a:xfrm>
            <a:off x="1506975" y="1764910"/>
            <a:ext cx="10788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 25</a:t>
            </a:r>
            <a:endParaRPr sz="1100" b="0" i="0" u="none" strike="noStrike" cap="none">
              <a:solidFill>
                <a:srgbClr val="7F7F7F"/>
              </a:solidFill>
              <a:latin typeface="Trebuchet MS"/>
              <a:ea typeface="Trebuchet MS"/>
              <a:cs typeface="Trebuchet MS"/>
            </a:endParaRPr>
          </a:p>
        </p:txBody>
      </p:sp>
      <p:sp>
        <p:nvSpPr>
          <p:cNvPr id="1577547434" name="Google Shape;294;p15"/>
          <p:cNvSpPr txBox="1"/>
          <p:nvPr/>
        </p:nvSpPr>
        <p:spPr bwMode="auto">
          <a:xfrm>
            <a:off x="1493250" y="2525935"/>
            <a:ext cx="11337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 37</a:t>
            </a:r>
            <a:endParaRPr sz="1100" b="0" i="0" u="none" strike="noStrike" cap="none">
              <a:solidFill>
                <a:srgbClr val="7F7F7F"/>
              </a:solidFill>
              <a:latin typeface="Trebuchet MS"/>
              <a:ea typeface="Trebuchet MS"/>
              <a:cs typeface="Trebuchet MS"/>
            </a:endParaRPr>
          </a:p>
        </p:txBody>
      </p:sp>
      <p:sp>
        <p:nvSpPr>
          <p:cNvPr id="1308337997" name="Google Shape;295;p15"/>
          <p:cNvSpPr txBox="1"/>
          <p:nvPr/>
        </p:nvSpPr>
        <p:spPr bwMode="auto">
          <a:xfrm>
            <a:off x="1724269" y="3330628"/>
            <a:ext cx="6717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 27</a:t>
            </a:r>
            <a:endParaRPr sz="1100" b="0" i="0" u="none" strike="noStrike" cap="none">
              <a:solidFill>
                <a:srgbClr val="7F7F7F"/>
              </a:solidFill>
              <a:latin typeface="Trebuchet MS"/>
              <a:ea typeface="Trebuchet MS"/>
              <a:cs typeface="Trebuchet MS"/>
            </a:endParaRPr>
          </a:p>
        </p:txBody>
      </p:sp>
      <p:sp>
        <p:nvSpPr>
          <p:cNvPr id="1414872761" name="Google Shape;296;p15"/>
          <p:cNvSpPr txBox="1"/>
          <p:nvPr/>
        </p:nvSpPr>
        <p:spPr bwMode="auto">
          <a:xfrm>
            <a:off x="1666106" y="4077047"/>
            <a:ext cx="7743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 15</a:t>
            </a:r>
            <a:endParaRPr sz="1100" b="0" i="0" u="none" strike="noStrike" cap="none">
              <a:solidFill>
                <a:srgbClr val="7F7F7F"/>
              </a:solidFill>
              <a:latin typeface="Trebuchet MS"/>
              <a:ea typeface="Trebuchet MS"/>
              <a:cs typeface="Trebuchet MS"/>
            </a:endParaRPr>
          </a:p>
        </p:txBody>
      </p:sp>
      <p:sp>
        <p:nvSpPr>
          <p:cNvPr id="1510718337" name="Google Shape;297;p15"/>
          <p:cNvSpPr txBox="1"/>
          <p:nvPr/>
        </p:nvSpPr>
        <p:spPr bwMode="auto">
          <a:xfrm>
            <a:off x="2597850" y="1764910"/>
            <a:ext cx="10788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 6</a:t>
            </a:r>
            <a:endParaRPr sz="1100" b="0" i="0" u="none" strike="noStrike" cap="none">
              <a:solidFill>
                <a:srgbClr val="7F7F7F"/>
              </a:solidFill>
              <a:latin typeface="Trebuchet MS"/>
              <a:ea typeface="Trebuchet MS"/>
              <a:cs typeface="Trebuchet MS"/>
            </a:endParaRPr>
          </a:p>
        </p:txBody>
      </p:sp>
      <p:sp>
        <p:nvSpPr>
          <p:cNvPr id="978088261" name="Google Shape;298;p15"/>
          <p:cNvSpPr txBox="1"/>
          <p:nvPr/>
        </p:nvSpPr>
        <p:spPr bwMode="auto">
          <a:xfrm>
            <a:off x="2673169" y="2525935"/>
            <a:ext cx="9282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 21</a:t>
            </a:r>
            <a:endParaRPr sz="1100" b="0" i="0" u="none" strike="noStrike" cap="none">
              <a:solidFill>
                <a:srgbClr val="7F7F7F"/>
              </a:solidFill>
              <a:latin typeface="Trebuchet MS"/>
              <a:ea typeface="Trebuchet MS"/>
              <a:cs typeface="Trebuchet MS"/>
            </a:endParaRPr>
          </a:p>
        </p:txBody>
      </p:sp>
      <p:sp>
        <p:nvSpPr>
          <p:cNvPr id="803913097" name="Google Shape;299;p15"/>
          <p:cNvSpPr txBox="1"/>
          <p:nvPr/>
        </p:nvSpPr>
        <p:spPr bwMode="auto">
          <a:xfrm>
            <a:off x="2789429" y="3286949"/>
            <a:ext cx="7230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 27</a:t>
            </a:r>
            <a:endParaRPr sz="1100" b="0" i="0" u="none" strike="noStrike" cap="none">
              <a:solidFill>
                <a:srgbClr val="7F7F7F"/>
              </a:solidFill>
              <a:latin typeface="Trebuchet MS"/>
              <a:ea typeface="Trebuchet MS"/>
              <a:cs typeface="Trebuchet MS"/>
            </a:endParaRPr>
          </a:p>
        </p:txBody>
      </p:sp>
      <p:sp>
        <p:nvSpPr>
          <p:cNvPr id="1815363323" name="Google Shape;300;p15"/>
          <p:cNvSpPr txBox="1"/>
          <p:nvPr/>
        </p:nvSpPr>
        <p:spPr bwMode="auto">
          <a:xfrm>
            <a:off x="2756981" y="4077047"/>
            <a:ext cx="7743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 40</a:t>
            </a:r>
            <a:endParaRPr sz="1100" b="0" i="0" u="none" strike="noStrike" cap="none">
              <a:solidFill>
                <a:srgbClr val="7F7F7F"/>
              </a:solidFill>
              <a:latin typeface="Trebuchet MS"/>
              <a:ea typeface="Trebuchet MS"/>
              <a:cs typeface="Trebuchet MS"/>
            </a:endParaRPr>
          </a:p>
        </p:txBody>
      </p:sp>
      <p:sp>
        <p:nvSpPr>
          <p:cNvPr id="986665559" name="Google Shape;301;p15"/>
          <p:cNvSpPr txBox="1"/>
          <p:nvPr/>
        </p:nvSpPr>
        <p:spPr bwMode="auto">
          <a:xfrm>
            <a:off x="5524481" y="1737741"/>
            <a:ext cx="10788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Area: 842</a:t>
            </a:r>
            <a:endParaRPr sz="1100" b="0" i="0" u="none" strike="noStrike" cap="none">
              <a:solidFill>
                <a:srgbClr val="7F7F7F"/>
              </a:solidFill>
              <a:latin typeface="Trebuchet MS"/>
              <a:ea typeface="Trebuchet MS"/>
              <a:cs typeface="Trebuchet MS"/>
            </a:endParaRPr>
          </a:p>
        </p:txBody>
      </p:sp>
      <p:sp>
        <p:nvSpPr>
          <p:cNvPr id="2006630773" name="Google Shape;302;p15"/>
          <p:cNvSpPr txBox="1"/>
          <p:nvPr/>
        </p:nvSpPr>
        <p:spPr bwMode="auto">
          <a:xfrm>
            <a:off x="5498091" y="2451562"/>
            <a:ext cx="11337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Area: 4480</a:t>
            </a:r>
            <a:endParaRPr sz="1100" b="0" i="0" u="none" strike="noStrike" cap="none">
              <a:solidFill>
                <a:srgbClr val="7F7F7F"/>
              </a:solidFill>
              <a:latin typeface="Trebuchet MS"/>
              <a:ea typeface="Trebuchet MS"/>
              <a:cs typeface="Trebuchet MS"/>
            </a:endParaRPr>
          </a:p>
        </p:txBody>
      </p:sp>
      <p:sp>
        <p:nvSpPr>
          <p:cNvPr id="1271518188" name="Google Shape;303;p15"/>
          <p:cNvSpPr txBox="1"/>
          <p:nvPr/>
        </p:nvSpPr>
        <p:spPr bwMode="auto">
          <a:xfrm>
            <a:off x="5694638" y="3252282"/>
            <a:ext cx="7386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Area: 584</a:t>
            </a:r>
            <a:endParaRPr sz="1100" b="0" i="0" u="none" strike="noStrike" cap="none">
              <a:solidFill>
                <a:srgbClr val="7F7F7F"/>
              </a:solidFill>
              <a:latin typeface="Trebuchet MS"/>
              <a:ea typeface="Trebuchet MS"/>
              <a:cs typeface="Trebuchet MS"/>
            </a:endParaRPr>
          </a:p>
        </p:txBody>
      </p:sp>
      <p:sp>
        <p:nvSpPr>
          <p:cNvPr id="1573163425" name="Google Shape;304;p15"/>
          <p:cNvSpPr txBox="1"/>
          <p:nvPr/>
        </p:nvSpPr>
        <p:spPr bwMode="auto">
          <a:xfrm>
            <a:off x="5676750" y="4059310"/>
            <a:ext cx="7743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Area: 639</a:t>
            </a:r>
            <a:endParaRPr sz="1100" b="0" i="0" u="none" strike="noStrike" cap="none">
              <a:solidFill>
                <a:srgbClr val="7F7F7F"/>
              </a:solidFill>
              <a:latin typeface="Trebuchet MS"/>
              <a:ea typeface="Trebuchet MS"/>
              <a:cs typeface="Trebuchet MS"/>
            </a:endParaRPr>
          </a:p>
        </p:txBody>
      </p:sp>
      <p:sp>
        <p:nvSpPr>
          <p:cNvPr id="2103153028" name="Google Shape;305;p15"/>
          <p:cNvSpPr txBox="1"/>
          <p:nvPr/>
        </p:nvSpPr>
        <p:spPr bwMode="auto">
          <a:xfrm>
            <a:off x="6615356" y="1737741"/>
            <a:ext cx="10788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Area: 14258</a:t>
            </a:r>
            <a:endParaRPr sz="1100" b="0" i="0" u="none" strike="noStrike" cap="none">
              <a:solidFill>
                <a:srgbClr val="7F7F7F"/>
              </a:solidFill>
              <a:latin typeface="Trebuchet MS"/>
              <a:ea typeface="Trebuchet MS"/>
              <a:cs typeface="Trebuchet MS"/>
            </a:endParaRPr>
          </a:p>
        </p:txBody>
      </p:sp>
      <p:sp>
        <p:nvSpPr>
          <p:cNvPr id="1038266001" name="Google Shape;306;p15"/>
          <p:cNvSpPr txBox="1"/>
          <p:nvPr/>
        </p:nvSpPr>
        <p:spPr bwMode="auto">
          <a:xfrm>
            <a:off x="6691735" y="2451562"/>
            <a:ext cx="9282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Area: 5738</a:t>
            </a:r>
            <a:endParaRPr sz="1100" b="0" i="0" u="none" strike="noStrike" cap="none">
              <a:solidFill>
                <a:srgbClr val="7F7F7F"/>
              </a:solidFill>
              <a:latin typeface="Trebuchet MS"/>
              <a:ea typeface="Trebuchet MS"/>
              <a:cs typeface="Trebuchet MS"/>
            </a:endParaRPr>
          </a:p>
        </p:txBody>
      </p:sp>
      <p:sp>
        <p:nvSpPr>
          <p:cNvPr id="1582155514" name="Google Shape;307;p15"/>
          <p:cNvSpPr txBox="1"/>
          <p:nvPr/>
        </p:nvSpPr>
        <p:spPr bwMode="auto">
          <a:xfrm>
            <a:off x="6757268" y="3248062"/>
            <a:ext cx="7950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Area: 621</a:t>
            </a:r>
            <a:endParaRPr sz="1100" b="0" i="0" u="none" strike="noStrike" cap="none">
              <a:solidFill>
                <a:srgbClr val="7F7F7F"/>
              </a:solidFill>
              <a:latin typeface="Trebuchet MS"/>
              <a:ea typeface="Trebuchet MS"/>
              <a:cs typeface="Trebuchet MS"/>
            </a:endParaRPr>
          </a:p>
        </p:txBody>
      </p:sp>
      <p:sp>
        <p:nvSpPr>
          <p:cNvPr id="325139489" name="Google Shape;308;p15"/>
          <p:cNvSpPr txBox="1"/>
          <p:nvPr/>
        </p:nvSpPr>
        <p:spPr bwMode="auto">
          <a:xfrm>
            <a:off x="6767625" y="4059310"/>
            <a:ext cx="7743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Area: 187</a:t>
            </a:r>
            <a:endParaRPr sz="1100" b="0" i="0" u="none" strike="noStrike" cap="none">
              <a:solidFill>
                <a:srgbClr val="7F7F7F"/>
              </a:solidFill>
              <a:latin typeface="Trebuchet MS"/>
              <a:ea typeface="Trebuchet MS"/>
              <a:cs typeface="Trebuchet MS"/>
            </a:endParaRPr>
          </a:p>
        </p:txBody>
      </p:sp>
      <p:sp>
        <p:nvSpPr>
          <p:cNvPr id="909585226" name="Google Shape;309;p15"/>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776997376" name="Google Shape;310;p15"/>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725"/>
              <a:buFont typeface="Arial"/>
              <a:buNone/>
              <a:defRPr/>
            </a:pPr>
            <a:r>
              <a:rPr sz="1800">
                <a:solidFill>
                  <a:srgbClr val="70AD47"/>
                </a:solidFill>
              </a:rPr>
              <a:t>C8.1.1 CAPACITY OF PAVED SURFACES TO REFLECT SOLAR RADIATION</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1101081" name="Google Shape;315;p16"/>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55565660" name="Google Shape;316;p16"/>
          <p:cNvSpPr txBox="1"/>
          <p:nvPr/>
        </p:nvSpPr>
        <p:spPr bwMode="auto">
          <a:xfrm>
            <a:off x="630825" y="1028897"/>
            <a:ext cx="3908400" cy="651900"/>
          </a:xfrm>
          <a:prstGeom prst="rect">
            <a:avLst/>
          </a:prstGeom>
          <a:noFill/>
          <a:ln>
            <a:noFill/>
          </a:ln>
        </p:spPr>
        <p:txBody>
          <a:bodyPr spcFirstLastPara="1" wrap="square" lIns="68550" tIns="34275" rIns="68550" bIns="34275" anchor="t" anchorCtr="0">
            <a:normAutofit/>
          </a:bodyPr>
          <a:lstStyle/>
          <a:p>
            <a:pPr marL="0" marR="0" lvl="0" indent="0" algn="l" rtl="0">
              <a:lnSpc>
                <a:spcPct val="95000"/>
              </a:lnSpc>
              <a:spcBef>
                <a:spcPts val="900"/>
              </a:spcBef>
              <a:spcAft>
                <a:spcPts val="0"/>
              </a:spcAft>
              <a:buClr>
                <a:srgbClr val="000000"/>
              </a:buClr>
              <a:buSzPts val="1100"/>
              <a:buFont typeface="Arial"/>
              <a:buNone/>
              <a:defRPr/>
            </a:pPr>
            <a:r>
              <a:rPr sz="1100" b="1" i="0" u="none" strike="noStrike" cap="none">
                <a:solidFill>
                  <a:srgbClr val="7F7F7F"/>
                </a:solidFill>
                <a:latin typeface="Trebuchet MS"/>
                <a:ea typeface="Trebuchet MS"/>
                <a:cs typeface="Trebuchet MS"/>
              </a:rPr>
              <a:t>Step 5</a:t>
            </a:r>
            <a:r>
              <a:rPr sz="1100" b="0" i="0" u="none" strike="noStrike" cap="none">
                <a:solidFill>
                  <a:srgbClr val="7F7F7F"/>
                </a:solidFill>
                <a:latin typeface="Trebuchet MS"/>
                <a:ea typeface="Trebuchet MS"/>
                <a:cs typeface="Trebuchet MS"/>
              </a:rPr>
              <a:t>: Calculate the weighted value for each material type by multiplying the SRI value by the corresponding area:</a:t>
            </a:r>
            <a:endParaRPr sz="1100" b="1" i="0" u="none" strike="noStrike" cap="none">
              <a:solidFill>
                <a:srgbClr val="7F7F7F"/>
              </a:solidFill>
              <a:latin typeface="Trebuchet MS"/>
              <a:ea typeface="Trebuchet MS"/>
              <a:cs typeface="Trebuchet MS"/>
            </a:endParaRPr>
          </a:p>
        </p:txBody>
      </p:sp>
      <p:sp>
        <p:nvSpPr>
          <p:cNvPr id="2084867562" name="Google Shape;317;p16"/>
          <p:cNvSpPr txBox="1"/>
          <p:nvPr/>
        </p:nvSpPr>
        <p:spPr bwMode="auto">
          <a:xfrm>
            <a:off x="4604925" y="1010025"/>
            <a:ext cx="3908400" cy="422399"/>
          </a:xfrm>
          <a:prstGeom prst="rect">
            <a:avLst/>
          </a:prstGeom>
          <a:noFill/>
          <a:ln>
            <a:noFill/>
          </a:ln>
        </p:spPr>
        <p:txBody>
          <a:bodyPr spcFirstLastPara="1" wrap="square" lIns="68550" tIns="34275" rIns="68550" bIns="34275" anchor="t" anchorCtr="0">
            <a:normAutofit lnSpcReduction="10000"/>
          </a:bodyPr>
          <a:lstStyle/>
          <a:p>
            <a:pPr marL="457200" marR="0" lvl="0" indent="0" algn="l" rtl="0">
              <a:lnSpc>
                <a:spcPct val="114999"/>
              </a:lnSpc>
              <a:spcBef>
                <a:spcPts val="900"/>
              </a:spcBef>
              <a:spcAft>
                <a:spcPts val="0"/>
              </a:spcAft>
              <a:buClr>
                <a:srgbClr val="000000"/>
              </a:buClr>
              <a:buSzPts val="1100"/>
              <a:buFont typeface="Arial"/>
              <a:buNone/>
              <a:defRPr/>
            </a:pPr>
            <a:r>
              <a:rPr sz="1100" b="1" i="0" u="none" strike="noStrike" cap="none">
                <a:solidFill>
                  <a:srgbClr val="7F7F7F"/>
                </a:solidFill>
                <a:latin typeface="Trebuchet MS"/>
                <a:ea typeface="Trebuchet MS"/>
                <a:cs typeface="Trebuchet MS"/>
              </a:rPr>
              <a:t>Step 6</a:t>
            </a:r>
            <a:r>
              <a:rPr sz="1100" b="0" i="0" u="none" strike="noStrike" cap="none">
                <a:solidFill>
                  <a:srgbClr val="7F7F7F"/>
                </a:solidFill>
                <a:latin typeface="Trebuchet MS"/>
                <a:ea typeface="Trebuchet MS"/>
                <a:cs typeface="Trebuchet MS"/>
              </a:rPr>
              <a:t>: Sum the weighted values of all material types</a:t>
            </a:r>
            <a:endParaRPr sz="1100" b="0" i="0" u="none" strike="noStrike" cap="none">
              <a:solidFill>
                <a:srgbClr val="7F7F7F"/>
              </a:solidFill>
              <a:latin typeface="Trebuchet MS"/>
              <a:ea typeface="Trebuchet MS"/>
              <a:cs typeface="Trebuchet MS"/>
            </a:endParaRPr>
          </a:p>
        </p:txBody>
      </p:sp>
      <p:pic>
        <p:nvPicPr>
          <p:cNvPr id="1576202184" name="Google Shape;318;p16"/>
          <p:cNvPicPr/>
          <p:nvPr/>
        </p:nvPicPr>
        <p:blipFill rotWithShape="1">
          <a:blip r:embed="rId3">
            <a:alphaModFix/>
          </a:blip>
          <a:srcRect l="0" t="0" r="0" b="0"/>
          <a:stretch/>
        </p:blipFill>
        <p:spPr bwMode="auto">
          <a:xfrm>
            <a:off x="1705969" y="2005667"/>
            <a:ext cx="671514" cy="435769"/>
          </a:xfrm>
          <a:prstGeom prst="rect">
            <a:avLst/>
          </a:prstGeom>
          <a:noFill/>
          <a:ln>
            <a:noFill/>
          </a:ln>
        </p:spPr>
      </p:pic>
      <p:pic>
        <p:nvPicPr>
          <p:cNvPr id="134605672" name="Google Shape;319;p16"/>
          <p:cNvPicPr/>
          <p:nvPr/>
        </p:nvPicPr>
        <p:blipFill rotWithShape="1">
          <a:blip r:embed="rId4">
            <a:alphaModFix/>
          </a:blip>
          <a:srcRect l="0" t="0" r="0" b="33646"/>
          <a:stretch/>
        </p:blipFill>
        <p:spPr bwMode="auto">
          <a:xfrm>
            <a:off x="1705969" y="2799748"/>
            <a:ext cx="671512" cy="435769"/>
          </a:xfrm>
          <a:prstGeom prst="rect">
            <a:avLst/>
          </a:prstGeom>
          <a:noFill/>
          <a:ln>
            <a:noFill/>
          </a:ln>
        </p:spPr>
      </p:pic>
      <p:pic>
        <p:nvPicPr>
          <p:cNvPr id="1730634578" name="Google Shape;320;p16"/>
          <p:cNvPicPr/>
          <p:nvPr/>
        </p:nvPicPr>
        <p:blipFill rotWithShape="1">
          <a:blip r:embed="rId5">
            <a:alphaModFix/>
          </a:blip>
          <a:srcRect l="0" t="0" r="0" b="0"/>
          <a:stretch/>
        </p:blipFill>
        <p:spPr bwMode="auto">
          <a:xfrm>
            <a:off x="1705969" y="3600589"/>
            <a:ext cx="671512" cy="400050"/>
          </a:xfrm>
          <a:prstGeom prst="rect">
            <a:avLst/>
          </a:prstGeom>
          <a:noFill/>
          <a:ln>
            <a:noFill/>
          </a:ln>
        </p:spPr>
      </p:pic>
      <p:pic>
        <p:nvPicPr>
          <p:cNvPr id="1267918912" name="Google Shape;321;p16"/>
          <p:cNvPicPr/>
          <p:nvPr/>
        </p:nvPicPr>
        <p:blipFill rotWithShape="1">
          <a:blip r:embed="rId6">
            <a:alphaModFix/>
          </a:blip>
          <a:srcRect l="0" t="0" r="0" b="0"/>
          <a:stretch/>
        </p:blipFill>
        <p:spPr bwMode="auto">
          <a:xfrm>
            <a:off x="1705969" y="4422880"/>
            <a:ext cx="671513" cy="450056"/>
          </a:xfrm>
          <a:prstGeom prst="rect">
            <a:avLst/>
          </a:prstGeom>
          <a:noFill/>
          <a:ln>
            <a:noFill/>
          </a:ln>
        </p:spPr>
      </p:pic>
      <p:pic>
        <p:nvPicPr>
          <p:cNvPr id="1935403528" name="Google Shape;322;p16"/>
          <p:cNvPicPr/>
          <p:nvPr/>
        </p:nvPicPr>
        <p:blipFill rotWithShape="1">
          <a:blip r:embed="rId7">
            <a:alphaModFix/>
          </a:blip>
          <a:srcRect l="0" t="0" r="7915" b="19308"/>
          <a:stretch/>
        </p:blipFill>
        <p:spPr bwMode="auto">
          <a:xfrm>
            <a:off x="2800407" y="2004336"/>
            <a:ext cx="664369" cy="428625"/>
          </a:xfrm>
          <a:prstGeom prst="rect">
            <a:avLst/>
          </a:prstGeom>
          <a:noFill/>
          <a:ln>
            <a:noFill/>
          </a:ln>
        </p:spPr>
      </p:pic>
      <p:pic>
        <p:nvPicPr>
          <p:cNvPr id="502641837" name="Google Shape;323;p16"/>
          <p:cNvPicPr/>
          <p:nvPr/>
        </p:nvPicPr>
        <p:blipFill rotWithShape="1">
          <a:blip r:embed="rId8">
            <a:alphaModFix/>
          </a:blip>
          <a:srcRect l="0" t="0" r="0" b="36372"/>
          <a:stretch/>
        </p:blipFill>
        <p:spPr bwMode="auto">
          <a:xfrm>
            <a:off x="2796835" y="2799748"/>
            <a:ext cx="671514" cy="435770"/>
          </a:xfrm>
          <a:prstGeom prst="rect">
            <a:avLst/>
          </a:prstGeom>
          <a:noFill/>
          <a:ln>
            <a:noFill/>
          </a:ln>
        </p:spPr>
      </p:pic>
      <p:pic>
        <p:nvPicPr>
          <p:cNvPr id="2003988528" name="Google Shape;324;p16"/>
          <p:cNvPicPr/>
          <p:nvPr/>
        </p:nvPicPr>
        <p:blipFill rotWithShape="1">
          <a:blip r:embed="rId9">
            <a:alphaModFix/>
          </a:blip>
          <a:srcRect l="0" t="0" r="0" b="0"/>
          <a:stretch/>
        </p:blipFill>
        <p:spPr bwMode="auto">
          <a:xfrm>
            <a:off x="2796835" y="3575586"/>
            <a:ext cx="671513" cy="450055"/>
          </a:xfrm>
          <a:prstGeom prst="rect">
            <a:avLst/>
          </a:prstGeom>
          <a:noFill/>
          <a:ln>
            <a:noFill/>
          </a:ln>
        </p:spPr>
      </p:pic>
      <p:pic>
        <p:nvPicPr>
          <p:cNvPr id="1558076391" name="Google Shape;325;p16"/>
          <p:cNvPicPr/>
          <p:nvPr/>
        </p:nvPicPr>
        <p:blipFill rotWithShape="1">
          <a:blip r:embed="rId10">
            <a:alphaModFix/>
          </a:blip>
          <a:srcRect l="0" t="0" r="0" b="0"/>
          <a:stretch/>
        </p:blipFill>
        <p:spPr bwMode="auto">
          <a:xfrm>
            <a:off x="2796835" y="4422899"/>
            <a:ext cx="671513" cy="450056"/>
          </a:xfrm>
          <a:prstGeom prst="rect">
            <a:avLst/>
          </a:prstGeom>
          <a:noFill/>
          <a:ln>
            <a:noFill/>
          </a:ln>
        </p:spPr>
      </p:pic>
      <p:pic>
        <p:nvPicPr>
          <p:cNvPr id="1340854532" name="Google Shape;326;p16"/>
          <p:cNvPicPr/>
          <p:nvPr/>
        </p:nvPicPr>
        <p:blipFill rotWithShape="1">
          <a:blip r:embed="rId11">
            <a:alphaModFix/>
          </a:blip>
          <a:srcRect l="0" t="0" r="0" b="0"/>
          <a:stretch/>
        </p:blipFill>
        <p:spPr bwMode="auto">
          <a:xfrm>
            <a:off x="1766982" y="1501975"/>
            <a:ext cx="1635918" cy="185738"/>
          </a:xfrm>
          <a:prstGeom prst="rect">
            <a:avLst/>
          </a:prstGeom>
          <a:noFill/>
          <a:ln>
            <a:noFill/>
          </a:ln>
        </p:spPr>
      </p:pic>
      <p:pic>
        <p:nvPicPr>
          <p:cNvPr id="667876988" name="Google Shape;327;p16"/>
          <p:cNvPicPr/>
          <p:nvPr/>
        </p:nvPicPr>
        <p:blipFill rotWithShape="1">
          <a:blip r:embed="rId12">
            <a:alphaModFix/>
          </a:blip>
          <a:srcRect l="0" t="0" r="0" b="0"/>
          <a:stretch/>
        </p:blipFill>
        <p:spPr bwMode="auto">
          <a:xfrm>
            <a:off x="6105413" y="1470422"/>
            <a:ext cx="907256" cy="471488"/>
          </a:xfrm>
          <a:prstGeom prst="rect">
            <a:avLst/>
          </a:prstGeom>
          <a:noFill/>
          <a:ln>
            <a:noFill/>
          </a:ln>
        </p:spPr>
      </p:pic>
      <p:sp>
        <p:nvSpPr>
          <p:cNvPr id="2109416205" name="Google Shape;328;p16"/>
          <p:cNvSpPr txBox="1"/>
          <p:nvPr/>
        </p:nvSpPr>
        <p:spPr bwMode="auto">
          <a:xfrm>
            <a:off x="1513885" y="1699198"/>
            <a:ext cx="10788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SRIp,1: 21.050</a:t>
            </a:r>
            <a:endParaRPr sz="1100" b="0" i="0" u="none" strike="noStrike" cap="none">
              <a:solidFill>
                <a:srgbClr val="7F7F7F"/>
              </a:solidFill>
              <a:latin typeface="Trebuchet MS"/>
              <a:ea typeface="Trebuchet MS"/>
              <a:cs typeface="Trebuchet MS"/>
            </a:endParaRPr>
          </a:p>
        </p:txBody>
      </p:sp>
      <p:sp>
        <p:nvSpPr>
          <p:cNvPr id="256851832" name="Google Shape;329;p16"/>
          <p:cNvSpPr txBox="1"/>
          <p:nvPr/>
        </p:nvSpPr>
        <p:spPr bwMode="auto">
          <a:xfrm>
            <a:off x="1486435" y="2479704"/>
            <a:ext cx="11337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SRIp,2: 165.760</a:t>
            </a:r>
            <a:endParaRPr sz="1100" b="0" i="0" u="none" strike="noStrike" cap="none">
              <a:solidFill>
                <a:srgbClr val="7F7F7F"/>
              </a:solidFill>
              <a:latin typeface="Trebuchet MS"/>
              <a:ea typeface="Trebuchet MS"/>
              <a:cs typeface="Trebuchet MS"/>
            </a:endParaRPr>
          </a:p>
        </p:txBody>
      </p:sp>
      <p:sp>
        <p:nvSpPr>
          <p:cNvPr id="2064066237" name="Google Shape;330;p16"/>
          <p:cNvSpPr txBox="1"/>
          <p:nvPr/>
        </p:nvSpPr>
        <p:spPr bwMode="auto">
          <a:xfrm>
            <a:off x="1666154" y="3142911"/>
            <a:ext cx="774300" cy="4770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SRIp,3: 15.768</a:t>
            </a:r>
            <a:endParaRPr sz="1100" b="0" i="0" u="none" strike="noStrike" cap="none">
              <a:solidFill>
                <a:srgbClr val="7F7F7F"/>
              </a:solidFill>
              <a:latin typeface="Trebuchet MS"/>
              <a:ea typeface="Trebuchet MS"/>
              <a:cs typeface="Trebuchet MS"/>
            </a:endParaRPr>
          </a:p>
        </p:txBody>
      </p:sp>
      <p:sp>
        <p:nvSpPr>
          <p:cNvPr id="466965564" name="Google Shape;331;p16"/>
          <p:cNvSpPr txBox="1"/>
          <p:nvPr/>
        </p:nvSpPr>
        <p:spPr bwMode="auto">
          <a:xfrm>
            <a:off x="1666154" y="3964845"/>
            <a:ext cx="774300" cy="4770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SRIp,4: 9.585</a:t>
            </a:r>
            <a:endParaRPr sz="1100" b="0" i="0" u="none" strike="noStrike" cap="none">
              <a:solidFill>
                <a:srgbClr val="7F7F7F"/>
              </a:solidFill>
              <a:latin typeface="Trebuchet MS"/>
              <a:ea typeface="Trebuchet MS"/>
              <a:cs typeface="Trebuchet MS"/>
            </a:endParaRPr>
          </a:p>
        </p:txBody>
      </p:sp>
      <p:sp>
        <p:nvSpPr>
          <p:cNvPr id="59759571" name="Google Shape;332;p16"/>
          <p:cNvSpPr txBox="1"/>
          <p:nvPr/>
        </p:nvSpPr>
        <p:spPr bwMode="auto">
          <a:xfrm>
            <a:off x="2604816" y="1699179"/>
            <a:ext cx="1078800" cy="3078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SRIp,5: 85.548</a:t>
            </a:r>
            <a:endParaRPr sz="1100" b="0" i="0" u="none" strike="noStrike" cap="none">
              <a:solidFill>
                <a:srgbClr val="7F7F7F"/>
              </a:solidFill>
              <a:latin typeface="Trebuchet MS"/>
              <a:ea typeface="Trebuchet MS"/>
              <a:cs typeface="Trebuchet MS"/>
            </a:endParaRPr>
          </a:p>
        </p:txBody>
      </p:sp>
      <p:sp>
        <p:nvSpPr>
          <p:cNvPr id="398376720" name="Google Shape;333;p16"/>
          <p:cNvSpPr txBox="1"/>
          <p:nvPr/>
        </p:nvSpPr>
        <p:spPr bwMode="auto">
          <a:xfrm>
            <a:off x="2680079" y="2365404"/>
            <a:ext cx="928200" cy="4770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SRIp,6: 120.498</a:t>
            </a:r>
            <a:endParaRPr sz="1100" b="0" i="0" u="none" strike="noStrike" cap="none">
              <a:solidFill>
                <a:srgbClr val="7F7F7F"/>
              </a:solidFill>
              <a:latin typeface="Trebuchet MS"/>
              <a:ea typeface="Trebuchet MS"/>
              <a:cs typeface="Trebuchet MS"/>
            </a:endParaRPr>
          </a:p>
        </p:txBody>
      </p:sp>
      <p:sp>
        <p:nvSpPr>
          <p:cNvPr id="1641082027" name="Google Shape;334;p16"/>
          <p:cNvSpPr txBox="1"/>
          <p:nvPr/>
        </p:nvSpPr>
        <p:spPr bwMode="auto">
          <a:xfrm>
            <a:off x="2731379" y="3136553"/>
            <a:ext cx="825600" cy="4770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SRIp,7: 16.767</a:t>
            </a:r>
            <a:endParaRPr sz="1100" b="0" i="0" u="none" strike="noStrike" cap="none">
              <a:solidFill>
                <a:srgbClr val="7F7F7F"/>
              </a:solidFill>
              <a:latin typeface="Trebuchet MS"/>
              <a:ea typeface="Trebuchet MS"/>
              <a:cs typeface="Trebuchet MS"/>
            </a:endParaRPr>
          </a:p>
        </p:txBody>
      </p:sp>
      <p:sp>
        <p:nvSpPr>
          <p:cNvPr id="1676805315" name="Google Shape;335;p16"/>
          <p:cNvSpPr txBox="1"/>
          <p:nvPr/>
        </p:nvSpPr>
        <p:spPr bwMode="auto">
          <a:xfrm>
            <a:off x="2757029" y="3964845"/>
            <a:ext cx="774300" cy="477000"/>
          </a:xfrm>
          <a:prstGeom prst="rect">
            <a:avLst/>
          </a:prstGeom>
          <a:noFill/>
          <a:ln>
            <a:noFill/>
          </a:ln>
        </p:spPr>
        <p:txBody>
          <a:bodyPr spcFirstLastPara="1" wrap="square" lIns="68550" tIns="68550" rIns="68550" bIns="6855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SRIp,8: 7.480</a:t>
            </a:r>
            <a:endParaRPr sz="1100" b="0" i="0" u="none" strike="noStrike" cap="none">
              <a:solidFill>
                <a:srgbClr val="7F7F7F"/>
              </a:solidFill>
              <a:latin typeface="Trebuchet MS"/>
              <a:ea typeface="Trebuchet MS"/>
              <a:cs typeface="Trebuchet MS"/>
            </a:endParaRPr>
          </a:p>
        </p:txBody>
      </p:sp>
      <p:sp>
        <p:nvSpPr>
          <p:cNvPr id="834060568" name="Google Shape;336;p16"/>
          <p:cNvSpPr txBox="1"/>
          <p:nvPr/>
        </p:nvSpPr>
        <p:spPr bwMode="auto">
          <a:xfrm>
            <a:off x="4944329" y="2058206"/>
            <a:ext cx="3229500" cy="19878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21.050</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165.760</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15.768</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9.585</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85.548</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120.498</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16.767</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7.480</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900"/>
              </a:spcAft>
              <a:buClr>
                <a:srgbClr val="000000"/>
              </a:buClr>
              <a:buSzPts val="1100"/>
              <a:buFont typeface="Arial"/>
              <a:buNone/>
              <a:defRPr/>
            </a:pPr>
            <a:r>
              <a:rPr sz="1100" b="1" i="0" u="none" strike="noStrike" cap="none">
                <a:solidFill>
                  <a:srgbClr val="7F7F7F"/>
                </a:solidFill>
                <a:latin typeface="Trebuchet MS"/>
                <a:ea typeface="Trebuchet MS"/>
                <a:cs typeface="Trebuchet MS"/>
              </a:rPr>
              <a:t>=442.456</a:t>
            </a:r>
            <a:endParaRPr sz="1100" b="1" i="0" u="none" strike="noStrike" cap="none">
              <a:solidFill>
                <a:srgbClr val="7F7F7F"/>
              </a:solidFill>
              <a:latin typeface="Trebuchet MS"/>
              <a:ea typeface="Trebuchet MS"/>
              <a:cs typeface="Trebuchet MS"/>
            </a:endParaRPr>
          </a:p>
        </p:txBody>
      </p:sp>
      <p:sp>
        <p:nvSpPr>
          <p:cNvPr id="407949037" name="Google Shape;337;p16"/>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55891262" name="Google Shape;338;p16"/>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725"/>
              <a:buFont typeface="Arial"/>
              <a:buNone/>
              <a:defRPr/>
            </a:pPr>
            <a:r>
              <a:rPr sz="1800">
                <a:solidFill>
                  <a:srgbClr val="70AD47"/>
                </a:solidFill>
              </a:rPr>
              <a:t>C8.1.1 CAPACITY OF PAVED SURFACES TO REFLECT SOLAR RADIATION</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5554779" name="Google Shape;343;p17"/>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77715122" name="Google Shape;344;p17"/>
          <p:cNvSpPr txBox="1"/>
          <p:nvPr/>
        </p:nvSpPr>
        <p:spPr bwMode="auto">
          <a:xfrm>
            <a:off x="630825" y="1087460"/>
            <a:ext cx="3908400" cy="651900"/>
          </a:xfrm>
          <a:prstGeom prst="rect">
            <a:avLst/>
          </a:prstGeom>
          <a:noFill/>
          <a:ln>
            <a:noFill/>
          </a:ln>
        </p:spPr>
        <p:txBody>
          <a:bodyPr spcFirstLastPara="1" wrap="square" lIns="68550" tIns="34275" rIns="68550" bIns="34275" anchor="t" anchorCtr="0">
            <a:normAutofit/>
          </a:bodyPr>
          <a:lstStyle/>
          <a:p>
            <a:pPr marL="0" marR="0" lvl="0" indent="0" algn="l" rtl="0">
              <a:lnSpc>
                <a:spcPct val="114999"/>
              </a:lnSpc>
              <a:spcBef>
                <a:spcPts val="900"/>
              </a:spcBef>
              <a:spcAft>
                <a:spcPts val="0"/>
              </a:spcAft>
              <a:buClr>
                <a:srgbClr val="000000"/>
              </a:buClr>
              <a:buSzPts val="1100"/>
              <a:buFont typeface="Arial"/>
              <a:buNone/>
              <a:defRPr/>
            </a:pPr>
            <a:r>
              <a:rPr sz="1100" b="1" i="0" u="none" strike="noStrike" cap="none">
                <a:solidFill>
                  <a:srgbClr val="7F7F7F"/>
                </a:solidFill>
                <a:latin typeface="Trebuchet MS"/>
                <a:ea typeface="Trebuchet MS"/>
                <a:cs typeface="Trebuchet MS"/>
              </a:rPr>
              <a:t>Step 7</a:t>
            </a:r>
            <a:r>
              <a:rPr sz="1100" b="0" i="0" u="none" strike="noStrike" cap="none">
                <a:solidFill>
                  <a:srgbClr val="7F7F7F"/>
                </a:solidFill>
                <a:latin typeface="Trebuchet MS"/>
                <a:ea typeface="Trebuchet MS"/>
                <a:cs typeface="Trebuchet MS"/>
              </a:rPr>
              <a:t>: Calculate the total surface area of all material types.</a:t>
            </a:r>
            <a:endParaRPr sz="1100" b="1" i="0" u="none" strike="noStrike" cap="none">
              <a:solidFill>
                <a:srgbClr val="7F7F7F"/>
              </a:solidFill>
              <a:latin typeface="Trebuchet MS"/>
              <a:ea typeface="Trebuchet MS"/>
              <a:cs typeface="Trebuchet MS"/>
            </a:endParaRPr>
          </a:p>
        </p:txBody>
      </p:sp>
      <p:sp>
        <p:nvSpPr>
          <p:cNvPr id="1218233301" name="Google Shape;345;p17"/>
          <p:cNvSpPr txBox="1"/>
          <p:nvPr/>
        </p:nvSpPr>
        <p:spPr bwMode="auto">
          <a:xfrm>
            <a:off x="4604925" y="1068588"/>
            <a:ext cx="3908400" cy="422399"/>
          </a:xfrm>
          <a:prstGeom prst="rect">
            <a:avLst/>
          </a:prstGeom>
          <a:noFill/>
          <a:ln>
            <a:noFill/>
          </a:ln>
        </p:spPr>
        <p:txBody>
          <a:bodyPr spcFirstLastPara="1" wrap="square" lIns="68550" tIns="34275" rIns="68550" bIns="34275" anchor="t" anchorCtr="0">
            <a:normAutofit/>
          </a:bodyPr>
          <a:lstStyle/>
          <a:p>
            <a:pPr marL="457200" marR="0" lvl="0" indent="0" algn="l" rtl="0">
              <a:lnSpc>
                <a:spcPct val="114999"/>
              </a:lnSpc>
              <a:spcBef>
                <a:spcPts val="900"/>
              </a:spcBef>
              <a:spcAft>
                <a:spcPts val="0"/>
              </a:spcAft>
              <a:buClr>
                <a:srgbClr val="000000"/>
              </a:buClr>
              <a:buSzPts val="1100"/>
              <a:buFont typeface="Arial"/>
              <a:buNone/>
              <a:defRPr/>
            </a:pPr>
            <a:r>
              <a:rPr sz="1100" b="1" i="0" u="none" strike="noStrike" cap="none">
                <a:solidFill>
                  <a:srgbClr val="7F7F7F"/>
                </a:solidFill>
                <a:latin typeface="Trebuchet MS"/>
                <a:ea typeface="Trebuchet MS"/>
                <a:cs typeface="Trebuchet MS"/>
              </a:rPr>
              <a:t>Step 8</a:t>
            </a:r>
            <a:r>
              <a:rPr sz="1100" b="0" i="0" u="none" strike="noStrike" cap="none">
                <a:solidFill>
                  <a:srgbClr val="7F7F7F"/>
                </a:solidFill>
                <a:latin typeface="Trebuchet MS"/>
                <a:ea typeface="Trebuchet MS"/>
                <a:cs typeface="Trebuchet MS"/>
              </a:rPr>
              <a:t>: Calculate the average SRI value.</a:t>
            </a:r>
            <a:endParaRPr sz="1100" b="0" i="0" u="none" strike="noStrike" cap="none">
              <a:solidFill>
                <a:srgbClr val="7F7F7F"/>
              </a:solidFill>
              <a:latin typeface="Trebuchet MS"/>
              <a:ea typeface="Trebuchet MS"/>
              <a:cs typeface="Trebuchet MS"/>
            </a:endParaRPr>
          </a:p>
        </p:txBody>
      </p:sp>
      <p:sp>
        <p:nvSpPr>
          <p:cNvPr id="1522758304" name="Google Shape;346;p17"/>
          <p:cNvSpPr txBox="1"/>
          <p:nvPr/>
        </p:nvSpPr>
        <p:spPr bwMode="auto">
          <a:xfrm>
            <a:off x="970238" y="2111331"/>
            <a:ext cx="3229500" cy="2506199"/>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842</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4480</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584</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639</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14258</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5738</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621</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0"/>
              </a:spcAft>
              <a:buClr>
                <a:srgbClr val="000000"/>
              </a:buClr>
              <a:buSzPts val="1100"/>
              <a:buFont typeface="Arial"/>
              <a:buNone/>
              <a:defRPr/>
            </a:pPr>
            <a:r>
              <a:rPr sz="1100" b="0" i="0" u="none" strike="noStrike" cap="none">
                <a:solidFill>
                  <a:srgbClr val="7F7F7F"/>
                </a:solidFill>
                <a:latin typeface="Trebuchet MS"/>
                <a:ea typeface="Trebuchet MS"/>
                <a:cs typeface="Trebuchet MS"/>
              </a:rPr>
              <a:t>187</a:t>
            </a:r>
            <a:endParaRPr sz="1100" b="0" i="0" u="none" strike="noStrike" cap="none">
              <a:solidFill>
                <a:srgbClr val="7F7F7F"/>
              </a:solidFill>
              <a:latin typeface="Trebuchet MS"/>
              <a:ea typeface="Trebuchet MS"/>
              <a:cs typeface="Trebuchet MS"/>
            </a:endParaRPr>
          </a:p>
          <a:p>
            <a:pPr marL="0" marR="0" lvl="0" indent="0" algn="ctr" rtl="0">
              <a:lnSpc>
                <a:spcPct val="114999"/>
              </a:lnSpc>
              <a:spcBef>
                <a:spcPts val="900"/>
              </a:spcBef>
              <a:spcAft>
                <a:spcPts val="900"/>
              </a:spcAft>
              <a:buClr>
                <a:srgbClr val="000000"/>
              </a:buClr>
              <a:buSzPts val="1100"/>
              <a:buFont typeface="Arial"/>
              <a:buNone/>
              <a:defRPr/>
            </a:pPr>
            <a:r>
              <a:rPr sz="1100" b="1" i="0" u="none" strike="noStrike" cap="none">
                <a:solidFill>
                  <a:srgbClr val="7F7F7F"/>
                </a:solidFill>
                <a:latin typeface="Trebuchet MS"/>
                <a:ea typeface="Trebuchet MS"/>
                <a:cs typeface="Trebuchet MS"/>
              </a:rPr>
              <a:t>=27.348</a:t>
            </a:r>
            <a:endParaRPr sz="1100" b="1" i="0" u="none" strike="noStrike" cap="none">
              <a:solidFill>
                <a:srgbClr val="7F7F7F"/>
              </a:solidFill>
              <a:latin typeface="Trebuchet MS"/>
              <a:ea typeface="Trebuchet MS"/>
              <a:cs typeface="Trebuchet MS"/>
            </a:endParaRPr>
          </a:p>
        </p:txBody>
      </p:sp>
      <p:pic>
        <p:nvPicPr>
          <p:cNvPr id="1485325037" name="Google Shape;347;p17"/>
          <p:cNvPicPr/>
          <p:nvPr/>
        </p:nvPicPr>
        <p:blipFill rotWithShape="1">
          <a:blip r:embed="rId3">
            <a:alphaModFix/>
          </a:blip>
          <a:srcRect l="0" t="0" r="0" b="0"/>
          <a:stretch/>
        </p:blipFill>
        <p:spPr bwMode="auto">
          <a:xfrm>
            <a:off x="1967179" y="1435713"/>
            <a:ext cx="1235549" cy="651825"/>
          </a:xfrm>
          <a:prstGeom prst="rect">
            <a:avLst/>
          </a:prstGeom>
          <a:noFill/>
          <a:ln>
            <a:noFill/>
          </a:ln>
        </p:spPr>
      </p:pic>
      <p:pic>
        <p:nvPicPr>
          <p:cNvPr id="312913667" name="Google Shape;348;p17"/>
          <p:cNvPicPr/>
          <p:nvPr/>
        </p:nvPicPr>
        <p:blipFill rotWithShape="1">
          <a:blip r:embed="rId4">
            <a:alphaModFix/>
          </a:blip>
          <a:srcRect l="0" t="0" r="0" b="0"/>
          <a:stretch/>
        </p:blipFill>
        <p:spPr bwMode="auto">
          <a:xfrm>
            <a:off x="5359285" y="1536610"/>
            <a:ext cx="1993847" cy="550931"/>
          </a:xfrm>
          <a:prstGeom prst="rect">
            <a:avLst/>
          </a:prstGeom>
          <a:noFill/>
          <a:ln>
            <a:noFill/>
          </a:ln>
        </p:spPr>
      </p:pic>
      <p:sp>
        <p:nvSpPr>
          <p:cNvPr id="280593135" name="Google Shape;349;p17"/>
          <p:cNvSpPr txBox="1"/>
          <p:nvPr/>
        </p:nvSpPr>
        <p:spPr bwMode="auto">
          <a:xfrm>
            <a:off x="6462779" y="2707225"/>
            <a:ext cx="719700" cy="2064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100"/>
              <a:buFont typeface="Arial"/>
              <a:buNone/>
              <a:defRPr/>
            </a:pPr>
            <a:r>
              <a:rPr sz="1100" b="0" i="0" u="none" strike="noStrike" cap="none">
                <a:solidFill>
                  <a:srgbClr val="7F7F7F"/>
                </a:solidFill>
                <a:latin typeface="Trebuchet MS"/>
                <a:ea typeface="Trebuchet MS"/>
                <a:cs typeface="Trebuchet MS"/>
              </a:rPr>
              <a:t>27.348</a:t>
            </a:r>
            <a:endParaRPr sz="1100" b="0" i="0" u="none" strike="noStrike" cap="none">
              <a:solidFill>
                <a:srgbClr val="7F7F7F"/>
              </a:solidFill>
              <a:latin typeface="Trebuchet MS"/>
              <a:ea typeface="Trebuchet MS"/>
              <a:cs typeface="Trebuchet MS"/>
            </a:endParaRPr>
          </a:p>
        </p:txBody>
      </p:sp>
      <p:sp>
        <p:nvSpPr>
          <p:cNvPr id="296245996" name="Google Shape;350;p17"/>
          <p:cNvSpPr txBox="1"/>
          <p:nvPr/>
        </p:nvSpPr>
        <p:spPr bwMode="auto">
          <a:xfrm>
            <a:off x="6462779" y="2412606"/>
            <a:ext cx="719700" cy="2064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100"/>
              <a:buFont typeface="Arial"/>
              <a:buNone/>
              <a:defRPr/>
            </a:pPr>
            <a:r>
              <a:rPr sz="1100" b="0" i="0" u="none" strike="noStrike" cap="none">
                <a:solidFill>
                  <a:srgbClr val="7F7F7F"/>
                </a:solidFill>
                <a:latin typeface="Trebuchet MS"/>
                <a:ea typeface="Trebuchet MS"/>
                <a:cs typeface="Trebuchet MS"/>
              </a:rPr>
              <a:t>442.456</a:t>
            </a:r>
            <a:endParaRPr sz="1100" b="0" i="0" u="none" strike="noStrike" cap="none">
              <a:solidFill>
                <a:srgbClr val="7F7F7F"/>
              </a:solidFill>
              <a:latin typeface="Trebuchet MS"/>
              <a:ea typeface="Trebuchet MS"/>
              <a:cs typeface="Trebuchet MS"/>
            </a:endParaRPr>
          </a:p>
        </p:txBody>
      </p:sp>
      <p:sp>
        <p:nvSpPr>
          <p:cNvPr id="759468620" name="Google Shape;351;p17"/>
          <p:cNvSpPr txBox="1"/>
          <p:nvPr/>
        </p:nvSpPr>
        <p:spPr bwMode="auto">
          <a:xfrm>
            <a:off x="5530097" y="2534894"/>
            <a:ext cx="933000" cy="2064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100"/>
              <a:buFont typeface="Arial"/>
              <a:buNone/>
              <a:defRPr/>
            </a:pPr>
            <a:r>
              <a:rPr sz="1100" b="0" i="0" u="none" strike="noStrike" cap="none">
                <a:solidFill>
                  <a:srgbClr val="7F7F7F"/>
                </a:solidFill>
                <a:latin typeface="Trebuchet MS"/>
                <a:ea typeface="Trebuchet MS"/>
                <a:cs typeface="Trebuchet MS"/>
              </a:rPr>
              <a:t>SRI medio =</a:t>
            </a:r>
            <a:endParaRPr sz="1100" b="0" i="0" u="none" strike="noStrike" cap="none">
              <a:solidFill>
                <a:srgbClr val="7F7F7F"/>
              </a:solidFill>
              <a:latin typeface="Trebuchet MS"/>
              <a:ea typeface="Trebuchet MS"/>
              <a:cs typeface="Trebuchet MS"/>
            </a:endParaRPr>
          </a:p>
        </p:txBody>
      </p:sp>
      <p:sp>
        <p:nvSpPr>
          <p:cNvPr id="791054612" name="Google Shape;352;p17"/>
          <p:cNvSpPr txBox="1"/>
          <p:nvPr/>
        </p:nvSpPr>
        <p:spPr bwMode="auto">
          <a:xfrm>
            <a:off x="5743229" y="3261194"/>
            <a:ext cx="1439100" cy="2064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100"/>
              <a:buFont typeface="Arial"/>
              <a:buNone/>
              <a:defRPr/>
            </a:pPr>
            <a:r>
              <a:rPr sz="1100" b="1" i="0" u="none" strike="noStrike" cap="none">
                <a:solidFill>
                  <a:srgbClr val="7F7F7F"/>
                </a:solidFill>
                <a:latin typeface="Trebuchet MS"/>
                <a:ea typeface="Trebuchet MS"/>
                <a:cs typeface="Trebuchet MS"/>
              </a:rPr>
              <a:t>SRI medio = 16,17</a:t>
            </a:r>
            <a:endParaRPr sz="1100" b="1" i="0" u="none" strike="noStrike" cap="none">
              <a:solidFill>
                <a:srgbClr val="7F7F7F"/>
              </a:solidFill>
              <a:latin typeface="Trebuchet MS"/>
              <a:ea typeface="Trebuchet MS"/>
              <a:cs typeface="Trebuchet MS"/>
            </a:endParaRPr>
          </a:p>
        </p:txBody>
      </p:sp>
      <p:cxnSp>
        <p:nvCxnSpPr>
          <p:cNvPr id="1046123178" name="Google Shape;353;p17"/>
          <p:cNvCxnSpPr>
            <a:stCxn id="759468620" idx="3"/>
          </p:cNvCxnSpPr>
          <p:nvPr/>
        </p:nvCxnSpPr>
        <p:spPr bwMode="auto">
          <a:xfrm>
            <a:off x="6463097" y="2638094"/>
            <a:ext cx="656700" cy="0"/>
          </a:xfrm>
          <a:prstGeom prst="straightConnector1">
            <a:avLst/>
          </a:prstGeom>
          <a:noFill/>
          <a:ln w="9525" cap="flat" cmpd="sng">
            <a:solidFill>
              <a:srgbClr val="144194"/>
            </a:solidFill>
            <a:prstDash val="solid"/>
            <a:round/>
            <a:headEnd type="none" w="sm" len="sm"/>
            <a:tailEnd type="none" w="sm" len="sm"/>
          </a:ln>
        </p:spPr>
      </p:cxnSp>
      <p:sp>
        <p:nvSpPr>
          <p:cNvPr id="773507394" name="Google Shape;354;p17"/>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352274463" name="Google Shape;355;p17"/>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725"/>
              <a:buFont typeface="Arial"/>
              <a:buNone/>
              <a:defRPr/>
            </a:pPr>
            <a:r>
              <a:rPr sz="1800">
                <a:solidFill>
                  <a:srgbClr val="70AD47"/>
                </a:solidFill>
              </a:rPr>
              <a:t>C8.1.1 CAPACITY OF PAVED SURFACES TO REFLECT SOLAR RADIATION</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51096623" name="Google Shape;360;g38dfaf0db45_0_155"/>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62076186" name="Google Shape;361;g38dfaf0db45_0_155"/>
          <p:cNvSpPr txBox="1"/>
          <p:nvPr/>
        </p:nvSpPr>
        <p:spPr bwMode="auto">
          <a:xfrm>
            <a:off x="2992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a:t>
            </a:r>
            <a:r>
              <a:rPr sz="1200" b="1">
                <a:solidFill>
                  <a:schemeClr val="lt2"/>
                </a:solidFill>
                <a:latin typeface="Trebuchet MS"/>
                <a:ea typeface="Trebuchet MS"/>
                <a:cs typeface="Trebuchet MS"/>
              </a:rPr>
              <a:t>9</a:t>
            </a:r>
            <a:r>
              <a:rPr sz="1200" b="1" i="0" u="none" strike="noStrike" cap="none">
                <a:solidFill>
                  <a:schemeClr val="lt2"/>
                </a:solidFill>
                <a:latin typeface="Trebuchet MS"/>
                <a:ea typeface="Trebuchet MS"/>
                <a:cs typeface="Trebuchet MS"/>
              </a:rPr>
              <a:t>: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The value is normalised applying the following formula:</a:t>
            </a:r>
            <a:br>
              <a:rPr sz="1200" b="0" i="0" u="none" strike="noStrike" cap="none">
                <a:solidFill>
                  <a:srgbClr val="7F7F7F"/>
                </a:solidFill>
                <a:latin typeface="Trebuchet MS"/>
                <a:ea typeface="Trebuchet MS"/>
                <a:cs typeface="Trebuchet MS"/>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1462422952" name="Google Shape;362;g38dfaf0db45_0_155"/>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533314062" name="Google Shape;363;g38dfaf0db45_0_155"/>
          <p:cNvSpPr txBox="1"/>
          <p:nvPr/>
        </p:nvSpPr>
        <p:spPr bwMode="auto">
          <a:xfrm>
            <a:off x="928800" y="2256944"/>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012310477" name="Google Shape;364;g38dfaf0db45_0_155"/>
          <p:cNvSpPr txBox="1"/>
          <p:nvPr/>
        </p:nvSpPr>
        <p:spPr bwMode="auto">
          <a:xfrm>
            <a:off x="626068" y="3208446"/>
            <a:ext cx="3437400" cy="10929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0000"/>
              </a:lnSpc>
              <a:spcBef>
                <a:spcPts val="0"/>
              </a:spcBef>
              <a:spcAft>
                <a:spcPts val="0"/>
              </a:spcAft>
              <a:buNone/>
              <a:defRPr/>
            </a:pPr>
            <a:r>
              <a:rPr sz="900" b="0" i="1" u="none" strike="noStrike" cap="none">
                <a:solidFill>
                  <a:schemeClr val="lt2"/>
                </a:solidFill>
                <a:latin typeface="Trebuchet MS"/>
                <a:ea typeface="Trebuchet MS"/>
                <a:cs typeface="Trebuchet MS"/>
              </a:rPr>
              <a:t>where:</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Xi: value of the indicator</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min</a:t>
            </a:r>
            <a:r>
              <a:rPr sz="900" b="0" i="1" u="none" strike="noStrike" cap="none">
                <a:solidFill>
                  <a:schemeClr val="lt2"/>
                </a:solidFill>
                <a:latin typeface="Trebuchet MS"/>
                <a:ea typeface="Trebuchet MS"/>
                <a:cs typeface="Trebuchet MS"/>
              </a:rPr>
              <a:t> = optimal indicator’s value (corresponding to score 1)</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max</a:t>
            </a:r>
            <a:r>
              <a:rPr sz="900" b="0" i="1" u="none" strike="noStrike" cap="none">
                <a:solidFill>
                  <a:schemeClr val="lt2"/>
                </a:solidFill>
                <a:latin typeface="Trebuchet MS"/>
                <a:ea typeface="Trebuchet MS"/>
                <a:cs typeface="Trebuchet MS"/>
              </a:rPr>
              <a:t> = critical indicator’s value (corresponding to score 0)</a:t>
            </a:r>
            <a:endParaRPr sz="700" b="0" i="1"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None/>
              <a:defRPr/>
            </a:pPr>
            <a:br>
              <a:rPr sz="700" b="0" i="1" u="none" strike="noStrike" cap="none">
                <a:solidFill>
                  <a:schemeClr val="lt2"/>
                </a:solidFill>
                <a:latin typeface="Trebuchet MS"/>
                <a:ea typeface="Trebuchet MS"/>
                <a:cs typeface="Trebuchet MS"/>
              </a:rPr>
            </a:br>
            <a:endParaRPr sz="700" b="0" i="1" u="none" strike="noStrike" cap="none">
              <a:solidFill>
                <a:schemeClr val="lt2"/>
              </a:solidFill>
              <a:latin typeface="Trebuchet MS"/>
              <a:ea typeface="Trebuchet MS"/>
              <a:cs typeface="Trebuchet MS"/>
            </a:endParaRPr>
          </a:p>
        </p:txBody>
      </p:sp>
      <p:graphicFrame>
        <p:nvGraphicFramePr>
          <p:cNvPr id="785603972" name="Google Shape;365;g38dfaf0db45_0_155"/>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1799728017" name="Google Shape;366;g38dfaf0db45_0_155"/>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246237520" name="Google Shape;367;g38dfaf0db45_0_155"/>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725"/>
              <a:buFont typeface="Arial"/>
              <a:buNone/>
              <a:defRPr/>
            </a:pPr>
            <a:r>
              <a:rPr sz="1800">
                <a:solidFill>
                  <a:srgbClr val="70AD47"/>
                </a:solidFill>
              </a:rPr>
              <a:t>C8.1.1 CAPACITY OF PAVED SURFACES TO REFLECT SOLAR RADIATION</a:t>
            </a:r>
            <a:endParaRPr sz="1800">
              <a:solidFill>
                <a:srgbClr val="70AD47"/>
              </a:solidFill>
            </a:endParaRPr>
          </a:p>
        </p:txBody>
      </p:sp>
      <p:sp>
        <p:nvSpPr>
          <p:cNvPr id="1521292917" name="Google Shape;368;g38dfaf0db45_0_155"/>
          <p:cNvSpPr txBox="1"/>
          <p:nvPr/>
        </p:nvSpPr>
        <p:spPr bwMode="auto">
          <a:xfrm>
            <a:off x="299275" y="2066025"/>
            <a:ext cx="3566700" cy="6888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38478538" name="Google Shape;373;g38dfaf0db45_0_166"/>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8010911" name="Google Shape;374;g38dfaf0db45_0_166"/>
          <p:cNvSpPr txBox="1"/>
          <p:nvPr/>
        </p:nvSpPr>
        <p:spPr bwMode="auto">
          <a:xfrm>
            <a:off x="2920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7: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“higher is better” indicators (</a:t>
            </a:r>
            <a:r>
              <a:rPr sz="1200">
                <a:solidFill>
                  <a:schemeClr val="lt2"/>
                </a:solidFill>
                <a:latin typeface="Trebuchet MS"/>
                <a:ea typeface="Trebuchet MS"/>
                <a:cs typeface="Trebuchet MS"/>
              </a:rPr>
              <a:t>higher</a:t>
            </a:r>
            <a:r>
              <a:rPr sz="1200" b="0" i="0" u="none" strike="noStrike" cap="none">
                <a:solidFill>
                  <a:schemeClr val="lt2"/>
                </a:solidFill>
                <a:latin typeface="Trebuchet MS"/>
                <a:ea typeface="Trebuchet MS"/>
                <a:cs typeface="Trebuchet MS"/>
              </a:rPr>
              <a:t> the numerical value of the indicator, the higher the performance level.), the value is normalised applying the following formula:</a:t>
            </a:r>
            <a:br>
              <a:rPr sz="1200" b="0" i="0" u="none" strike="noStrike" cap="none">
                <a:solidFill>
                  <a:schemeClr val="lt2"/>
                </a:solidFill>
                <a:latin typeface="Trebuchet MS"/>
                <a:ea typeface="Trebuchet MS"/>
                <a:cs typeface="Trebuchet MS"/>
              </a:rPr>
            </a:br>
            <a:r>
              <a:rPr sz="1200" b="1" i="0" u="none" strike="noStrike" cap="none">
                <a:solidFill>
                  <a:schemeClr val="lt2"/>
                </a:solidFill>
                <a:latin typeface="Trebuchet MS"/>
                <a:ea typeface="Trebuchet MS"/>
                <a:cs typeface="Trebuchet MS"/>
              </a:rPr>
              <a:t> </a:t>
            </a:r>
            <a:endParaRPr sz="1200" b="1" i="0" u="none" strike="noStrike" cap="none">
              <a:solidFill>
                <a:schemeClr val="lt2"/>
              </a:solidFill>
              <a:latin typeface="Trebuchet MS"/>
              <a:ea typeface="Trebuchet MS"/>
              <a:cs typeface="Trebuchet MS"/>
            </a:endParaRPr>
          </a:p>
        </p:txBody>
      </p:sp>
      <p:graphicFrame>
        <p:nvGraphicFramePr>
          <p:cNvPr id="1773284549" name="Google Shape;375;g38dfaf0db45_0_166"/>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792601828" name="Google Shape;376;g38dfaf0db45_0_166"/>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1551139287" name="Google Shape;377;g38dfaf0db45_0_166"/>
          <p:cNvSpPr txBox="1"/>
          <p:nvPr/>
        </p:nvSpPr>
        <p:spPr bwMode="auto">
          <a:xfrm>
            <a:off x="1009496" y="3007525"/>
            <a:ext cx="2264100" cy="409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303795090" name="Google Shape;378;g38dfaf0db45_0_166"/>
          <p:cNvSpPr txBox="1"/>
          <p:nvPr/>
        </p:nvSpPr>
        <p:spPr bwMode="auto">
          <a:xfrm>
            <a:off x="1009496" y="3643446"/>
            <a:ext cx="2264100" cy="40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56335831" name="Google Shape;379;g38dfaf0db45_0_166"/>
          <p:cNvSpPr txBox="1"/>
          <p:nvPr/>
        </p:nvSpPr>
        <p:spPr bwMode="auto">
          <a:xfrm>
            <a:off x="1009496" y="4182715"/>
            <a:ext cx="22641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086739178" name="Google Shape;380;g38dfaf0db45_0_166"/>
          <p:cNvSpPr txBox="1"/>
          <p:nvPr/>
        </p:nvSpPr>
        <p:spPr bwMode="auto">
          <a:xfrm>
            <a:off x="1537587" y="456755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lt2"/>
                </a:solidFill>
                <a:latin typeface="Trebuchet MS"/>
                <a:ea typeface="Trebuchet MS"/>
                <a:cs typeface="Trebuchet MS"/>
              </a:rPr>
              <a:t>Rather Negative</a:t>
            </a:r>
            <a:endParaRPr sz="1400" b="1" i="0" u="none" strike="noStrike" cap="none">
              <a:solidFill>
                <a:schemeClr val="lt2"/>
              </a:solidFill>
              <a:latin typeface="Trebuchet MS"/>
              <a:ea typeface="Trebuchet MS"/>
              <a:cs typeface="Trebuchet MS"/>
            </a:endParaRPr>
          </a:p>
        </p:txBody>
      </p:sp>
      <p:sp>
        <p:nvSpPr>
          <p:cNvPr id="1990566961" name="Google Shape;381;g38dfaf0db45_0_166"/>
          <p:cNvSpPr txBox="1"/>
          <p:nvPr/>
        </p:nvSpPr>
        <p:spPr bwMode="auto">
          <a:xfrm>
            <a:off x="1062615" y="2397589"/>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770011293" name="Google Shape;382;g38dfaf0db45_0_166"/>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645397663" name="Google Shape;383;g38dfaf0db45_0_166"/>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725"/>
              <a:buFont typeface="Arial"/>
              <a:buNone/>
              <a:defRPr/>
            </a:pPr>
            <a:r>
              <a:rPr sz="1800">
                <a:solidFill>
                  <a:srgbClr val="70AD47"/>
                </a:solidFill>
              </a:rPr>
              <a:t>C8.1.1 CAPACITY OF PAVED SURFACES TO REFLECT SOLAR RADIATION</a:t>
            </a:r>
            <a:endParaRPr sz="1800">
              <a:solidFill>
                <a:srgbClr val="70AD47"/>
              </a:solidFill>
            </a:endParaRPr>
          </a:p>
        </p:txBody>
      </p:sp>
      <p:sp>
        <p:nvSpPr>
          <p:cNvPr id="641414379" name="Google Shape;384;g38dfaf0db45_0_166"/>
          <p:cNvSpPr txBox="1"/>
          <p:nvPr/>
        </p:nvSpPr>
        <p:spPr bwMode="auto">
          <a:xfrm>
            <a:off x="273948" y="2865089"/>
            <a:ext cx="3799500" cy="5844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932752791" name="Google Shape;385;g38dfaf0db45_0_166"/>
          <p:cNvSpPr txBox="1"/>
          <p:nvPr/>
        </p:nvSpPr>
        <p:spPr bwMode="auto">
          <a:xfrm>
            <a:off x="273948" y="3501010"/>
            <a:ext cx="3799500" cy="578100"/>
          </a:xfrm>
          <a:prstGeom prst="rect">
            <a:avLst/>
          </a:prstGeom>
          <a:blipFill>
            <a:blip r:embed="rId4">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562062085" name="Google Shape;386;g38dfaf0db45_0_166"/>
          <p:cNvSpPr txBox="1"/>
          <p:nvPr/>
        </p:nvSpPr>
        <p:spPr bwMode="auto">
          <a:xfrm>
            <a:off x="273948" y="4157711"/>
            <a:ext cx="3799500" cy="307800"/>
          </a:xfrm>
          <a:prstGeom prst="rect">
            <a:avLst/>
          </a:prstGeom>
          <a:blipFill>
            <a:blip r:embed="rId5">
              <a:alphaModFix/>
            </a:blip>
            <a:stretch>
              <a:fillRect l="0" t="0" r="0" b="-979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483630872" name="Google Shape;387;g38dfaf0db45_0_166"/>
          <p:cNvSpPr txBox="1"/>
          <p:nvPr/>
        </p:nvSpPr>
        <p:spPr bwMode="auto">
          <a:xfrm>
            <a:off x="327067" y="2255153"/>
            <a:ext cx="3799500" cy="574200"/>
          </a:xfrm>
          <a:prstGeom prst="rect">
            <a:avLst/>
          </a:prstGeom>
          <a:blipFill>
            <a:blip r:embed="rId6">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3234296" name="Google Shape;392;p19"/>
          <p:cNvSpPr txBox="1"/>
          <p:nvPr/>
        </p:nvSpPr>
        <p:spPr bwMode="auto">
          <a:xfrm>
            <a:off x="413300" y="1154831"/>
            <a:ext cx="390840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Description:</a:t>
            </a:r>
            <a:endParaRPr sz="15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This criterion uses the average value of the Solar Reflectance Index (SRI) calculated for </a:t>
            </a:r>
            <a:r>
              <a:rPr sz="1150" b="1" i="0" u="none" strike="noStrike" cap="none">
                <a:solidFill>
                  <a:srgbClr val="7F7F7F"/>
                </a:solidFill>
                <a:latin typeface="Trebuchet MS"/>
                <a:ea typeface="Trebuchet MS"/>
                <a:cs typeface="Trebuchet MS"/>
              </a:rPr>
              <a:t>all the roofs</a:t>
            </a:r>
            <a:r>
              <a:rPr sz="1150" b="0" i="0" u="none" strike="noStrike" cap="none">
                <a:solidFill>
                  <a:srgbClr val="7F7F7F"/>
                </a:solidFill>
                <a:latin typeface="Trebuchet MS"/>
                <a:ea typeface="Trebuchet MS"/>
                <a:cs typeface="Trebuchet MS"/>
              </a:rPr>
              <a:t> in an urban area to estimate the overall effectiveness in reducing heat accumulation. </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975"/>
              <a:buFont typeface="Arial"/>
              <a:buNone/>
              <a:defRPr/>
            </a:pPr>
            <a:endParaRPr sz="10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Objective:</a:t>
            </a:r>
            <a:endParaRPr sz="10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To assess the urban area's ability to reflect solar radiation and dissipate accumulated heat, thereby mitigating the urban heat island effect. The higher the average SRI value, the more efficient the urban area will be in managing solar energy.</a:t>
            </a:r>
            <a:endParaRPr sz="12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975"/>
              <a:buFont typeface="Arial"/>
              <a:buNone/>
              <a:defRPr/>
            </a:pPr>
            <a:endParaRPr sz="10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Relevance:</a:t>
            </a:r>
            <a:endParaRPr sz="15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Improve the livability of urban spaces and helping to reduce the environmental impacts associated with heat accumulation </a:t>
            </a:r>
            <a:r>
              <a:rPr sz="1200" b="1" i="0" u="none" strike="noStrike" cap="none">
                <a:solidFill>
                  <a:srgbClr val="7F7F7F"/>
                </a:solidFill>
                <a:latin typeface="Trebuchet MS"/>
                <a:ea typeface="Trebuchet MS"/>
                <a:cs typeface="Trebuchet MS"/>
              </a:rPr>
              <a:t>in roofs.</a:t>
            </a:r>
            <a:endParaRPr sz="1450" b="0" i="0" u="none" strike="noStrike" cap="none">
              <a:solidFill>
                <a:srgbClr val="7F7F7F"/>
              </a:solidFill>
              <a:latin typeface="Trebuchet MS"/>
              <a:ea typeface="Trebuchet MS"/>
              <a:cs typeface="Trebuchet MS"/>
            </a:endParaRPr>
          </a:p>
        </p:txBody>
      </p:sp>
      <p:pic>
        <p:nvPicPr>
          <p:cNvPr id="1006296407" name="Google Shape;393;p19"/>
          <p:cNvPicPr/>
          <p:nvPr/>
        </p:nvPicPr>
        <p:blipFill rotWithShape="1">
          <a:blip r:embed="rId3">
            <a:alphaModFix/>
          </a:blip>
          <a:srcRect l="0" t="0" r="0" b="0"/>
          <a:stretch/>
        </p:blipFill>
        <p:spPr bwMode="auto">
          <a:xfrm>
            <a:off x="4936625" y="1604913"/>
            <a:ext cx="3643726" cy="2459221"/>
          </a:xfrm>
          <a:prstGeom prst="rect">
            <a:avLst/>
          </a:prstGeom>
          <a:noFill/>
          <a:ln>
            <a:noFill/>
          </a:ln>
        </p:spPr>
      </p:pic>
      <p:sp>
        <p:nvSpPr>
          <p:cNvPr id="323651381" name="Google Shape;394;p19"/>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875"/>
              <a:buFont typeface="Arial"/>
              <a:buNone/>
              <a:defRPr/>
            </a:pPr>
            <a:r>
              <a:rPr sz="1800">
                <a:solidFill>
                  <a:srgbClr val="70AD47"/>
                </a:solidFill>
              </a:rPr>
              <a:t>C8.1.2 CAPACITY OF ROOFS TO REFLECT SOLAR RADIATION</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79435256" name="Google Shape;399;p20"/>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83379871" name="Google Shape;400;p20"/>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pic>
        <p:nvPicPr>
          <p:cNvPr id="1509446484" name="Google Shape;401;p20"/>
          <p:cNvPicPr/>
          <p:nvPr/>
        </p:nvPicPr>
        <p:blipFill rotWithShape="1">
          <a:blip r:embed="rId3">
            <a:alphaModFix/>
          </a:blip>
          <a:srcRect l="1575" t="953" r="2152" b="9052"/>
          <a:stretch/>
        </p:blipFill>
        <p:spPr bwMode="auto">
          <a:xfrm>
            <a:off x="4967040" y="753514"/>
            <a:ext cx="2709396" cy="4064051"/>
          </a:xfrm>
          <a:prstGeom prst="rect">
            <a:avLst/>
          </a:prstGeom>
          <a:noFill/>
          <a:ln>
            <a:noFill/>
          </a:ln>
        </p:spPr>
      </p:pic>
      <p:sp>
        <p:nvSpPr>
          <p:cNvPr id="973742500" name="Google Shape;402;p20"/>
          <p:cNvSpPr txBox="1"/>
          <p:nvPr/>
        </p:nvSpPr>
        <p:spPr bwMode="auto">
          <a:xfrm>
            <a:off x="385049" y="788450"/>
            <a:ext cx="3414300" cy="39942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FLAT ROOFS</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(Slope equal to or less than 15°)</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Indicator</a:t>
            </a:r>
            <a:r>
              <a:rPr sz="1500" b="0" i="0" u="none" strike="noStrike" cap="none">
                <a:solidFill>
                  <a:srgbClr val="7F7F7F"/>
                </a:solidFill>
                <a:latin typeface="Trebuchet MS"/>
                <a:ea typeface="Trebuchet MS"/>
                <a:cs typeface="Trebuchet MS"/>
              </a:rPr>
              <a:t> </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Average Solar Reflectance Index: </a:t>
            </a:r>
            <a:r>
              <a:rPr sz="1500" b="1" i="0" u="none" strike="noStrike" cap="none">
                <a:solidFill>
                  <a:srgbClr val="7F7F7F"/>
                </a:solidFill>
                <a:latin typeface="Trebuchet MS"/>
                <a:ea typeface="Trebuchet MS"/>
                <a:cs typeface="Trebuchet MS"/>
              </a:rPr>
              <a:t>1  </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Normalized Value: </a:t>
            </a:r>
            <a:r>
              <a:rPr sz="1500" b="1" i="0" u="none" strike="noStrike" cap="none">
                <a:solidFill>
                  <a:srgbClr val="7F7F7F"/>
                </a:solidFill>
                <a:latin typeface="Trebuchet MS"/>
                <a:ea typeface="Trebuchet MS"/>
                <a:cs typeface="Trebuchet MS"/>
              </a:rPr>
              <a:t>1</a:t>
            </a:r>
            <a:r>
              <a:rPr sz="1500" b="0" i="0" u="none" strike="noStrike" cap="none">
                <a:solidFill>
                  <a:srgbClr val="7F7F7F"/>
                </a:solidFill>
                <a:latin typeface="Trebuchet MS"/>
                <a:ea typeface="Trebuchet MS"/>
                <a:cs typeface="Trebuchet MS"/>
              </a:rPr>
              <a:t> </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Vulnerability Level: </a:t>
            </a:r>
            <a:r>
              <a:rPr sz="1500" b="1" i="0" u="none" strike="noStrike" cap="none">
                <a:solidFill>
                  <a:srgbClr val="7F7F7F"/>
                </a:solidFill>
                <a:latin typeface="Trebuchet MS"/>
                <a:ea typeface="Trebuchet MS"/>
                <a:cs typeface="Trebuchet MS"/>
              </a:rPr>
              <a:t>CRITICAL  </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SLOPED ROOFS </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(Slope greater than 15°)  </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Indicator</a:t>
            </a: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Average Solar Reflectance Index: </a:t>
            </a:r>
            <a:r>
              <a:rPr sz="1500" b="1" i="0" u="none" strike="noStrike" cap="none">
                <a:solidFill>
                  <a:srgbClr val="7F7F7F"/>
                </a:solidFill>
                <a:latin typeface="Trebuchet MS"/>
                <a:ea typeface="Trebuchet MS"/>
                <a:cs typeface="Trebuchet MS"/>
              </a:rPr>
              <a:t>37  </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Normalized Value: 0.36  </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Vulnerability Level: RATHER POSITIVE</a:t>
            </a:r>
            <a:endParaRPr sz="1500" b="0" i="0" u="none" strike="noStrike" cap="none">
              <a:solidFill>
                <a:srgbClr val="7F7F7F"/>
              </a:solidFill>
              <a:latin typeface="Trebuchet MS"/>
              <a:ea typeface="Trebuchet MS"/>
              <a:cs typeface="Trebuchet MS"/>
            </a:endParaRPr>
          </a:p>
        </p:txBody>
      </p:sp>
      <p:sp>
        <p:nvSpPr>
          <p:cNvPr id="2060323557" name="Google Shape;403;p20"/>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875"/>
              <a:buFont typeface="Arial"/>
              <a:buNone/>
              <a:defRPr/>
            </a:pPr>
            <a:r>
              <a:rPr sz="1800">
                <a:solidFill>
                  <a:srgbClr val="70AD47"/>
                </a:solidFill>
              </a:rPr>
              <a:t>C8.1.2 CAPACITY OF ROOFS TO REFLECT SOLAR RADIATION</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21277681" name="Google Shape;408;p1"/>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17998346" name="Google Shape;409;p1"/>
          <p:cNvSpPr txBox="1"/>
          <p:nvPr/>
        </p:nvSpPr>
        <p:spPr bwMode="auto">
          <a:xfrm>
            <a:off x="443588" y="1225027"/>
            <a:ext cx="3236439" cy="461249"/>
          </a:xfrm>
          <a:prstGeom prst="rect">
            <a:avLst/>
          </a:prstGeom>
          <a:noFill/>
          <a:ln>
            <a:noFill/>
          </a:ln>
        </p:spPr>
        <p:txBody>
          <a:bodyPr spcFirstLastPara="1" wrap="square" lIns="91425" tIns="45700" rIns="91425" bIns="45700" anchor="t" anchorCtr="0">
            <a:noAutofit/>
          </a:bodyPr>
          <a:lstStyle/>
          <a:p>
            <a:pPr marL="127000" marR="0" lvl="0" indent="0" algn="just" rtl="0">
              <a:lnSpc>
                <a:spcPct val="100000"/>
              </a:lnSpc>
              <a:spcBef>
                <a:spcPts val="0"/>
              </a:spcBef>
              <a:spcAft>
                <a:spcPts val="0"/>
              </a:spcAft>
              <a:buClr>
                <a:srgbClr val="000000"/>
              </a:buClr>
              <a:buSzPts val="1400"/>
              <a:buFont typeface="Arial"/>
              <a:buNone/>
              <a:defRPr/>
            </a:pPr>
            <a:r>
              <a:rPr sz="1200" b="1" i="0" u="none" strike="noStrike" cap="none">
                <a:solidFill>
                  <a:schemeClr val="lt2"/>
                </a:solidFill>
                <a:latin typeface="Trebuchet MS"/>
                <a:ea typeface="Trebuchet MS"/>
                <a:cs typeface="Trebuchet MS"/>
              </a:rPr>
              <a:t>Step 1</a:t>
            </a:r>
            <a:r>
              <a:rPr sz="1200" b="0" i="0" u="none" strike="noStrike" cap="none">
                <a:solidFill>
                  <a:schemeClr val="lt2"/>
                </a:solidFill>
                <a:latin typeface="Trebuchet MS"/>
                <a:ea typeface="Trebuchet MS"/>
                <a:cs typeface="Trebuchet MS"/>
              </a:rPr>
              <a:t>: Calculate the total surface area of existing roofs, categorized by roofing material and by roof type (flat or pitched).</a:t>
            </a:r>
            <a:endParaRPr sz="1400" b="0" i="0" u="none" strike="noStrike" cap="none">
              <a:solidFill>
                <a:schemeClr val="lt2"/>
              </a:solidFill>
              <a:latin typeface="Trebuchet MS"/>
              <a:ea typeface="Trebuchet MS"/>
              <a:cs typeface="Trebuchet MS"/>
            </a:endParaRPr>
          </a:p>
        </p:txBody>
      </p:sp>
      <p:sp>
        <p:nvSpPr>
          <p:cNvPr id="1185544523" name="Google Shape;410;p1"/>
          <p:cNvSpPr txBox="1"/>
          <p:nvPr/>
        </p:nvSpPr>
        <p:spPr bwMode="auto">
          <a:xfrm>
            <a:off x="4749488" y="1225027"/>
            <a:ext cx="3236439" cy="366149"/>
          </a:xfrm>
          <a:prstGeom prst="rect">
            <a:avLst/>
          </a:prstGeom>
          <a:noFill/>
          <a:ln>
            <a:noFill/>
          </a:ln>
        </p:spPr>
        <p:txBody>
          <a:bodyPr spcFirstLastPara="1" wrap="square" lIns="91425" tIns="45700" rIns="91425" bIns="45700" anchor="t" anchorCtr="0">
            <a:noAutofit/>
          </a:bodyPr>
          <a:lstStyle/>
          <a:p>
            <a:pPr marL="12700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2</a:t>
            </a:r>
            <a:r>
              <a:rPr sz="1200" b="0" i="0" u="none" strike="noStrike" cap="none">
                <a:solidFill>
                  <a:schemeClr val="lt2"/>
                </a:solidFill>
                <a:latin typeface="Trebuchet MS"/>
                <a:ea typeface="Trebuchet MS"/>
                <a:cs typeface="Trebuchet MS"/>
              </a:rPr>
              <a:t>: Multiply each area by the material’s SRI coefficient  (Surface Radiance Index). And finally, average the values to obtain the mean SRI value of the area.</a:t>
            </a:r>
            <a:endParaRPr sz="1200" b="0" i="0" u="none" strike="noStrike" cap="none">
              <a:solidFill>
                <a:schemeClr val="lt2"/>
              </a:solidFill>
              <a:latin typeface="Trebuchet MS"/>
              <a:ea typeface="Trebuchet MS"/>
              <a:cs typeface="Trebuchet MS"/>
            </a:endParaRPr>
          </a:p>
        </p:txBody>
      </p:sp>
      <p:sp>
        <p:nvSpPr>
          <p:cNvPr id="1748779281" name="Google Shape;411;p1"/>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875"/>
              <a:buFont typeface="Arial"/>
              <a:buNone/>
              <a:defRPr/>
            </a:pPr>
            <a:r>
              <a:rPr sz="1800">
                <a:solidFill>
                  <a:srgbClr val="70AD47"/>
                </a:solidFill>
              </a:rPr>
              <a:t>C8.1.2 CAPACITY OF ROOFS TO REFLECT SOLAR RADIATION</a:t>
            </a:r>
            <a:endParaRPr sz="1800">
              <a:solidFill>
                <a:srgbClr val="70AD47"/>
              </a:solidFill>
            </a:endParaRPr>
          </a:p>
        </p:txBody>
      </p:sp>
      <p:sp>
        <p:nvSpPr>
          <p:cNvPr id="661146936" name="Google Shape;412;p1"/>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graphicFrame>
        <p:nvGraphicFramePr>
          <p:cNvPr id="573976290" name="Google Shape;413;p1"/>
          <p:cNvGraphicFramePr>
            <a:graphicFrameLocks xmlns:a="http://schemas.openxmlformats.org/drawingml/2006/main"/>
          </p:cNvGraphicFramePr>
          <p:nvPr/>
        </p:nvGraphicFramePr>
        <p:xfrm rot="0">
          <a:off x="952500" y="2658325"/>
          <a:ext cx="3000000" cy="3000000"/>
        </p:xfrm>
        <a:graphic>
          <a:graphicData uri="http://schemas.openxmlformats.org/drawingml/2006/table">
            <a:tbl>
              <a:tblPr firstRow="0" firstCol="0" lastRow="0" lastCol="0" bandRow="0" bandCol="0">
                <a:tableStyleId>{DCE65FB7-E2DF-4CBA-8257-6EC7D6196CDF}</a:tableStyleId>
                <a:noFill/>
              </a:tblPr>
              <a:tblGrid>
                <a:gridCol w="1447800"/>
                <a:gridCol w="1447800"/>
                <a:gridCol w="1447800"/>
                <a:gridCol w="1447800"/>
                <a:gridCol w="1447800"/>
              </a:tblGrid>
              <a:tr h="381000">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Roof pitch</a:t>
                      </a:r>
                      <a:endParaRPr sz="1400" u="none" strike="noStrike" cap="none"/>
                    </a:p>
                  </a:txBody>
                  <a:tcPr marL="91425" marR="91425" marT="91425" marB="91425">
                    <a:lnB w="9525" algn="ctr">
                      <a:solidFill>
                        <a:srgbClr val="B7B7B7"/>
                      </a:solidFill>
                    </a:lnB>
                    <a:solidFill>
                      <a:srgbClr val="E8EDEE"/>
                    </a:solidFill>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Material</a:t>
                      </a:r>
                      <a:endParaRPr sz="1400" u="none" strike="noStrike" cap="none"/>
                    </a:p>
                  </a:txBody>
                  <a:tcPr marL="91425" marR="91425" marT="91425" marB="91425">
                    <a:solidFill>
                      <a:srgbClr val="E8EDEE"/>
                    </a:solidFill>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Surface (m2)</a:t>
                      </a:r>
                      <a:endParaRPr sz="1400" u="none" strike="noStrike" cap="none"/>
                    </a:p>
                  </a:txBody>
                  <a:tcPr marL="91425" marR="91425" marT="91425" marB="91425">
                    <a:solidFill>
                      <a:srgbClr val="E8EDEE"/>
                    </a:solidFill>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SRI</a:t>
                      </a:r>
                      <a:endParaRPr sz="1400" u="none" strike="noStrike" cap="none"/>
                    </a:p>
                  </a:txBody>
                  <a:tcPr marL="91425" marR="91425" marT="91425" marB="91425">
                    <a:solidFill>
                      <a:srgbClr val="E8EDEE"/>
                    </a:solidFill>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Average SRI</a:t>
                      </a:r>
                      <a:endParaRPr sz="1400" u="none" strike="noStrike" cap="none"/>
                    </a:p>
                  </a:txBody>
                  <a:tcPr marL="91425" marR="91425" marT="91425" marB="91425">
                    <a:solidFill>
                      <a:srgbClr val="E8EDEE"/>
                    </a:solidFill>
                  </a:tcPr>
                </a:tc>
              </a:tr>
              <a:tr h="381000">
                <a:tc rowSpan="3">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Greater than 15°</a:t>
                      </a:r>
                      <a:endParaRPr sz="1400" u="none" strike="noStrike" cap="none"/>
                    </a:p>
                  </a:txBody>
                  <a:tcPr marL="91425" marR="91425" marT="91425" marB="91425">
                    <a:lnL w="9525" algn="ctr">
                      <a:solidFill>
                        <a:srgbClr val="B7B7B7"/>
                      </a:solidFill>
                    </a:lnL>
                    <a:lnR w="9525" algn="ctr">
                      <a:solidFill>
                        <a:srgbClr val="B7B7B7"/>
                      </a:solidFill>
                    </a:lnR>
                    <a:lnT w="9525" algn="ctr">
                      <a:solidFill>
                        <a:srgbClr val="B7B7B7"/>
                      </a:solidFill>
                    </a:lnT>
                    <a:lnB w="9525" algn="ctr">
                      <a:solidFill>
                        <a:srgbClr val="B7B7B7"/>
                      </a:solidFill>
                    </a:lnB>
                    <a:solidFill>
                      <a:srgbClr val="90ABB1"/>
                    </a:solidFill>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Red tiles</a:t>
                      </a:r>
                      <a:endParaRPr sz="1400" u="none" strike="noStrike" cap="none"/>
                    </a:p>
                  </a:txBody>
                  <a:tcPr marL="91425" marR="91425" marT="91425" marB="91425">
                    <a:lnL w="9525" algn="ctr">
                      <a:solidFill>
                        <a:srgbClr val="B7B7B7"/>
                      </a:solidFill>
                    </a:lnL>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11676,5</a:t>
                      </a:r>
                      <a:endParaRPr sz="1400" u="none" strike="noStrike" cap="none"/>
                    </a:p>
                  </a:txBody>
                  <a:tcPr marL="91425" marR="91425" marT="91425" marB="91425"/>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36</a:t>
                      </a:r>
                      <a:endParaRPr sz="1400" u="none" strike="noStrike" cap="none"/>
                    </a:p>
                  </a:txBody>
                  <a:tcPr marL="91425" marR="91425" marT="91425" marB="91425"/>
                </a:tc>
                <a:tc rowSpan="3">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37</a:t>
                      </a:r>
                      <a:endParaRPr sz="1400" u="none" strike="noStrike" cap="none"/>
                    </a:p>
                  </a:txBody>
                  <a:tcPr marL="91425" marR="91425" marT="91425" marB="91425"/>
                </a:tc>
              </a:tr>
              <a:tr h="381000">
                <a:tc vMerge="1">
                  <a:txBody>
                    <a:bodyPr/>
                    <a:p>
                      <a:pPr>
                        <a:defRPr/>
                      </a:pPr>
                      <a:endParaRPr/>
                    </a:p>
                  </a:txBody>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Metal</a:t>
                      </a:r>
                      <a:endParaRPr sz="1400" u="none" strike="noStrike" cap="none"/>
                    </a:p>
                  </a:txBody>
                  <a:tcPr marL="91425" marR="91425" marT="91425" marB="91425">
                    <a:lnL w="9525" algn="ctr">
                      <a:solidFill>
                        <a:srgbClr val="B7B7B7"/>
                      </a:solidFill>
                    </a:lnL>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944,5</a:t>
                      </a:r>
                      <a:endParaRPr sz="1400" u="none" strike="noStrike" cap="none"/>
                    </a:p>
                  </a:txBody>
                  <a:tcPr marL="91425" marR="91425" marT="91425" marB="91425"/>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56</a:t>
                      </a:r>
                      <a:endParaRPr sz="1400" u="none" strike="noStrike" cap="none"/>
                    </a:p>
                  </a:txBody>
                  <a:tcPr marL="91425" marR="91425" marT="91425" marB="91425"/>
                </a:tc>
                <a:tc vMerge="1">
                  <a:txBody>
                    <a:bodyPr/>
                    <a:p>
                      <a:pPr>
                        <a:defRPr/>
                      </a:pPr>
                      <a:endParaRPr/>
                    </a:p>
                  </a:txBody>
                  <a:tcPr/>
                </a:tc>
              </a:tr>
              <a:tr h="381000">
                <a:tc vMerge="1">
                  <a:txBody>
                    <a:bodyPr/>
                    <a:p>
                      <a:pPr>
                        <a:defRPr/>
                      </a:pPr>
                      <a:endParaRPr/>
                    </a:p>
                  </a:txBody>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Solar panerls</a:t>
                      </a:r>
                      <a:endParaRPr sz="1400" u="none" strike="noStrike" cap="none"/>
                    </a:p>
                  </a:txBody>
                  <a:tcPr marL="91425" marR="91425" marT="91425" marB="91425">
                    <a:lnL w="9525" algn="ctr">
                      <a:solidFill>
                        <a:srgbClr val="B7B7B7"/>
                      </a:solidFill>
                    </a:lnL>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203</a:t>
                      </a:r>
                      <a:endParaRPr sz="1400" u="none" strike="noStrike" cap="none"/>
                    </a:p>
                  </a:txBody>
                  <a:tcPr marL="91425" marR="91425" marT="91425" marB="91425"/>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10</a:t>
                      </a:r>
                      <a:endParaRPr sz="1400" u="none" strike="noStrike" cap="none"/>
                    </a:p>
                  </a:txBody>
                  <a:tcPr marL="91425" marR="91425" marT="91425" marB="91425"/>
                </a:tc>
                <a:tc vMerge="1">
                  <a:txBody>
                    <a:bodyPr/>
                    <a:p>
                      <a:pPr>
                        <a:defRPr/>
                      </a:pPr>
                      <a:endParaRPr/>
                    </a:p>
                  </a:txBody>
                  <a:tcPr/>
                </a:tc>
              </a:tr>
              <a:tr h="381000">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Lower or equal to 15°</a:t>
                      </a:r>
                      <a:endParaRPr sz="1400" u="none" strike="noStrike" cap="none"/>
                    </a:p>
                  </a:txBody>
                  <a:tcPr marL="91425" marR="91425" marT="91425" marB="91425">
                    <a:lnL w="9525" algn="ctr">
                      <a:solidFill>
                        <a:srgbClr val="B7B7B7"/>
                      </a:solidFill>
                    </a:lnL>
                    <a:lnR w="9525" algn="ctr">
                      <a:solidFill>
                        <a:srgbClr val="B7B7B7"/>
                      </a:solidFill>
                    </a:lnR>
                    <a:lnT w="9525" algn="ctr">
                      <a:solidFill>
                        <a:srgbClr val="B7B7B7"/>
                      </a:solidFill>
                    </a:lnT>
                    <a:lnB w="9525" algn="ctr">
                      <a:solidFill>
                        <a:srgbClr val="B7B7B7"/>
                      </a:solidFill>
                    </a:lnB>
                    <a:solidFill>
                      <a:srgbClr val="90ABB1"/>
                    </a:solidFill>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Bitumen</a:t>
                      </a:r>
                      <a:endParaRPr sz="1400" u="none" strike="noStrike" cap="none"/>
                    </a:p>
                  </a:txBody>
                  <a:tcPr marL="91425" marR="91425" marT="91425" marB="91425">
                    <a:lnL w="9525" algn="ctr">
                      <a:solidFill>
                        <a:srgbClr val="B7B7B7"/>
                      </a:solidFill>
                    </a:lnL>
                  </a:tcPr>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1305</a:t>
                      </a:r>
                      <a:endParaRPr sz="1400" u="none" strike="noStrike" cap="none"/>
                    </a:p>
                  </a:txBody>
                  <a:tcPr marL="91425" marR="91425" marT="91425" marB="91425"/>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1</a:t>
                      </a:r>
                      <a:endParaRPr sz="1400" u="none" strike="noStrike" cap="none"/>
                    </a:p>
                  </a:txBody>
                  <a:tcPr marL="91425" marR="91425" marT="91425" marB="91425"/>
                </a:tc>
                <a:tc>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t>1</a:t>
                      </a:r>
                      <a:endParaRPr sz="1400" u="none" strike="noStrike" cap="none"/>
                    </a:p>
                  </a:txBody>
                  <a:tcPr marL="91425" marR="91425" marT="91425" marB="91425"/>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71504356" name="Google Shape;418;g38dfaf0db45_0_1"/>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050329052" name="Google Shape;419;g38dfaf0db45_0_1"/>
          <p:cNvSpPr txBox="1"/>
          <p:nvPr/>
        </p:nvSpPr>
        <p:spPr bwMode="auto">
          <a:xfrm>
            <a:off x="2992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a:t>
            </a:r>
            <a:r>
              <a:rPr sz="1200" b="1">
                <a:solidFill>
                  <a:schemeClr val="lt2"/>
                </a:solidFill>
                <a:latin typeface="Trebuchet MS"/>
                <a:ea typeface="Trebuchet MS"/>
                <a:cs typeface="Trebuchet MS"/>
              </a:rPr>
              <a:t>3</a:t>
            </a:r>
            <a:r>
              <a:rPr sz="1200" b="1" i="0" u="none" strike="noStrike" cap="none">
                <a:solidFill>
                  <a:schemeClr val="lt2"/>
                </a:solidFill>
                <a:latin typeface="Trebuchet MS"/>
                <a:ea typeface="Trebuchet MS"/>
                <a:cs typeface="Trebuchet MS"/>
              </a:rPr>
              <a:t>: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The value is normalised applying the following formula:</a:t>
            </a:r>
            <a:br>
              <a:rPr sz="1200" b="0" i="0" u="none" strike="noStrike" cap="none">
                <a:solidFill>
                  <a:srgbClr val="7F7F7F"/>
                </a:solidFill>
                <a:latin typeface="Trebuchet MS"/>
                <a:ea typeface="Trebuchet MS"/>
                <a:cs typeface="Trebuchet MS"/>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745783300" name="Google Shape;420;g38dfaf0db45_0_1"/>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1520951989" name="Google Shape;421;g38dfaf0db45_0_1"/>
          <p:cNvSpPr txBox="1"/>
          <p:nvPr/>
        </p:nvSpPr>
        <p:spPr bwMode="auto">
          <a:xfrm>
            <a:off x="928800" y="2256944"/>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513606816" name="Google Shape;422;g38dfaf0db45_0_1"/>
          <p:cNvSpPr txBox="1"/>
          <p:nvPr/>
        </p:nvSpPr>
        <p:spPr bwMode="auto">
          <a:xfrm>
            <a:off x="626068" y="3208446"/>
            <a:ext cx="3437400" cy="10929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0000"/>
              </a:lnSpc>
              <a:spcBef>
                <a:spcPts val="0"/>
              </a:spcBef>
              <a:spcAft>
                <a:spcPts val="0"/>
              </a:spcAft>
              <a:buNone/>
              <a:defRPr/>
            </a:pPr>
            <a:r>
              <a:rPr sz="900" b="0" i="1" u="none" strike="noStrike" cap="none">
                <a:solidFill>
                  <a:schemeClr val="lt2"/>
                </a:solidFill>
                <a:latin typeface="Trebuchet MS"/>
                <a:ea typeface="Trebuchet MS"/>
                <a:cs typeface="Trebuchet MS"/>
              </a:rPr>
              <a:t>where:</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Xi: value of the indicator</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min</a:t>
            </a:r>
            <a:r>
              <a:rPr sz="900" b="0" i="1" u="none" strike="noStrike" cap="none">
                <a:solidFill>
                  <a:schemeClr val="lt2"/>
                </a:solidFill>
                <a:latin typeface="Trebuchet MS"/>
                <a:ea typeface="Trebuchet MS"/>
                <a:cs typeface="Trebuchet MS"/>
              </a:rPr>
              <a:t> = optimal indicator’s value (corresponding to score 1)</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max</a:t>
            </a:r>
            <a:r>
              <a:rPr sz="900" b="0" i="1" u="none" strike="noStrike" cap="none">
                <a:solidFill>
                  <a:schemeClr val="lt2"/>
                </a:solidFill>
                <a:latin typeface="Trebuchet MS"/>
                <a:ea typeface="Trebuchet MS"/>
                <a:cs typeface="Trebuchet MS"/>
              </a:rPr>
              <a:t> = critical indicator’s value (corresponding to score 0)</a:t>
            </a:r>
            <a:endParaRPr sz="700" b="0" i="1"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None/>
              <a:defRPr/>
            </a:pPr>
            <a:br>
              <a:rPr sz="700" b="0" i="1" u="none" strike="noStrike" cap="none">
                <a:solidFill>
                  <a:schemeClr val="lt2"/>
                </a:solidFill>
                <a:latin typeface="Trebuchet MS"/>
                <a:ea typeface="Trebuchet MS"/>
                <a:cs typeface="Trebuchet MS"/>
              </a:rPr>
            </a:br>
            <a:endParaRPr sz="700" b="0" i="1" u="none" strike="noStrike" cap="none">
              <a:solidFill>
                <a:schemeClr val="lt2"/>
              </a:solidFill>
              <a:latin typeface="Trebuchet MS"/>
              <a:ea typeface="Trebuchet MS"/>
              <a:cs typeface="Trebuchet MS"/>
            </a:endParaRPr>
          </a:p>
        </p:txBody>
      </p:sp>
      <p:graphicFrame>
        <p:nvGraphicFramePr>
          <p:cNvPr id="1837967591" name="Google Shape;423;g38dfaf0db45_0_1"/>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399200896" name="Google Shape;424;g38dfaf0db45_0_1"/>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606160429" name="Google Shape;425;g38dfaf0db45_0_1"/>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875"/>
              <a:buFont typeface="Arial"/>
              <a:buNone/>
              <a:defRPr/>
            </a:pPr>
            <a:r>
              <a:rPr sz="1800">
                <a:solidFill>
                  <a:srgbClr val="70AD47"/>
                </a:solidFill>
              </a:rPr>
              <a:t>C8.1.2 CAPACITY OF ROOFS TO REFLECT SOLAR RADIATION</a:t>
            </a:r>
            <a:endParaRPr sz="1800">
              <a:solidFill>
                <a:srgbClr val="70AD47"/>
              </a:solidFill>
            </a:endParaRPr>
          </a:p>
        </p:txBody>
      </p:sp>
      <p:sp>
        <p:nvSpPr>
          <p:cNvPr id="218447965" name="Google Shape;426;g38dfaf0db45_0_1"/>
          <p:cNvSpPr txBox="1"/>
          <p:nvPr/>
        </p:nvSpPr>
        <p:spPr bwMode="auto">
          <a:xfrm>
            <a:off x="576275" y="2127300"/>
            <a:ext cx="3207300" cy="6750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02880783" name="Google Shape;431;g38dfaf0db45_0_12"/>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513005674" name="Google Shape;432;g38dfaf0db45_0_12"/>
          <p:cNvSpPr txBox="1"/>
          <p:nvPr/>
        </p:nvSpPr>
        <p:spPr bwMode="auto">
          <a:xfrm>
            <a:off x="2920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a:t>
            </a:r>
            <a:r>
              <a:rPr sz="1200" b="1">
                <a:solidFill>
                  <a:schemeClr val="lt2"/>
                </a:solidFill>
                <a:latin typeface="Trebuchet MS"/>
                <a:ea typeface="Trebuchet MS"/>
                <a:cs typeface="Trebuchet MS"/>
              </a:rPr>
              <a:t>3</a:t>
            </a:r>
            <a:r>
              <a:rPr sz="1200" b="1" i="0" u="none" strike="noStrike" cap="none">
                <a:solidFill>
                  <a:schemeClr val="lt2"/>
                </a:solidFill>
                <a:latin typeface="Trebuchet MS"/>
                <a:ea typeface="Trebuchet MS"/>
                <a:cs typeface="Trebuchet MS"/>
              </a:rPr>
              <a:t>: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“higher is better” indicators (</a:t>
            </a:r>
            <a:r>
              <a:rPr sz="1200">
                <a:solidFill>
                  <a:schemeClr val="lt2"/>
                </a:solidFill>
                <a:latin typeface="Trebuchet MS"/>
                <a:ea typeface="Trebuchet MS"/>
                <a:cs typeface="Trebuchet MS"/>
              </a:rPr>
              <a:t>higher</a:t>
            </a:r>
            <a:r>
              <a:rPr sz="1200" b="0" i="0" u="none" strike="noStrike" cap="none">
                <a:solidFill>
                  <a:schemeClr val="lt2"/>
                </a:solidFill>
                <a:latin typeface="Trebuchet MS"/>
                <a:ea typeface="Trebuchet MS"/>
                <a:cs typeface="Trebuchet MS"/>
              </a:rPr>
              <a:t> the numerical value of the indicator, the higher the performance level.), the value is normalised applying the following formula:</a:t>
            </a:r>
            <a:br>
              <a:rPr sz="1200" b="0" i="0" u="none" strike="noStrike" cap="none">
                <a:solidFill>
                  <a:schemeClr val="lt2"/>
                </a:solidFill>
                <a:latin typeface="Trebuchet MS"/>
                <a:ea typeface="Trebuchet MS"/>
                <a:cs typeface="Trebuchet MS"/>
              </a:rPr>
            </a:br>
            <a:r>
              <a:rPr sz="1200" b="1" i="0" u="none" strike="noStrike" cap="none">
                <a:solidFill>
                  <a:schemeClr val="lt2"/>
                </a:solidFill>
                <a:latin typeface="Trebuchet MS"/>
                <a:ea typeface="Trebuchet MS"/>
                <a:cs typeface="Trebuchet MS"/>
              </a:rPr>
              <a:t> </a:t>
            </a:r>
            <a:endParaRPr sz="1200" b="1" i="0" u="none" strike="noStrike" cap="none">
              <a:solidFill>
                <a:schemeClr val="lt2"/>
              </a:solidFill>
              <a:latin typeface="Trebuchet MS"/>
              <a:ea typeface="Trebuchet MS"/>
              <a:cs typeface="Trebuchet MS"/>
            </a:endParaRPr>
          </a:p>
        </p:txBody>
      </p:sp>
      <p:sp>
        <p:nvSpPr>
          <p:cNvPr id="383930928" name="Google Shape;433;g38dfaf0db45_0_12"/>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361587427" name="Google Shape;434;g38dfaf0db45_0_12"/>
          <p:cNvSpPr txBox="1"/>
          <p:nvPr/>
        </p:nvSpPr>
        <p:spPr bwMode="auto">
          <a:xfrm>
            <a:off x="1009496" y="3007525"/>
            <a:ext cx="2264100" cy="409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095249592" name="Google Shape;435;g38dfaf0db45_0_12"/>
          <p:cNvSpPr txBox="1"/>
          <p:nvPr/>
        </p:nvSpPr>
        <p:spPr bwMode="auto">
          <a:xfrm>
            <a:off x="1009496" y="3643446"/>
            <a:ext cx="2264100" cy="40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846391497" name="Google Shape;436;g38dfaf0db45_0_12"/>
          <p:cNvSpPr txBox="1"/>
          <p:nvPr/>
        </p:nvSpPr>
        <p:spPr bwMode="auto">
          <a:xfrm>
            <a:off x="1009496" y="4182715"/>
            <a:ext cx="22641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363598979" name="Google Shape;437;g38dfaf0db45_0_12"/>
          <p:cNvSpPr txBox="1"/>
          <p:nvPr/>
        </p:nvSpPr>
        <p:spPr bwMode="auto">
          <a:xfrm>
            <a:off x="1062615" y="2397589"/>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158252642" name="Google Shape;438;g38dfaf0db45_0_12"/>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182675719" name="Google Shape;439;g38dfaf0db45_0_12"/>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1875"/>
              <a:buFont typeface="Arial"/>
              <a:buNone/>
              <a:defRPr/>
            </a:pPr>
            <a:r>
              <a:rPr sz="1800">
                <a:solidFill>
                  <a:srgbClr val="70AD47"/>
                </a:solidFill>
              </a:rPr>
              <a:t>C8.1.2 CAPACITY OF ROOFS TO REFLECT SOLAR RADIATION</a:t>
            </a:r>
            <a:endParaRPr sz="1800">
              <a:solidFill>
                <a:srgbClr val="70AD47"/>
              </a:solidFill>
            </a:endParaRPr>
          </a:p>
        </p:txBody>
      </p:sp>
      <p:sp>
        <p:nvSpPr>
          <p:cNvPr id="1552586542" name="Google Shape;440;g38dfaf0db45_0_12"/>
          <p:cNvSpPr txBox="1"/>
          <p:nvPr/>
        </p:nvSpPr>
        <p:spPr bwMode="auto">
          <a:xfrm>
            <a:off x="875382" y="4626187"/>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lt2"/>
                </a:solidFill>
                <a:latin typeface="Calibri"/>
                <a:ea typeface="Calibri"/>
                <a:cs typeface="Calibri"/>
              </a:rPr>
              <a:t>CRITICAL</a:t>
            </a:r>
            <a:endParaRPr sz="1400" b="1" i="0" u="none" strike="noStrike" cap="none">
              <a:solidFill>
                <a:schemeClr val="lt2"/>
              </a:solidFill>
              <a:latin typeface="Calibri"/>
              <a:ea typeface="Calibri"/>
              <a:cs typeface="Calibri"/>
            </a:endParaRPr>
          </a:p>
        </p:txBody>
      </p:sp>
      <p:sp>
        <p:nvSpPr>
          <p:cNvPr id="907921321" name="Google Shape;441;g38dfaf0db45_0_12"/>
          <p:cNvSpPr txBox="1"/>
          <p:nvPr/>
        </p:nvSpPr>
        <p:spPr bwMode="auto">
          <a:xfrm>
            <a:off x="904357" y="1933548"/>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100" b="1" i="0" u="none" strike="noStrike" cap="none">
                <a:solidFill>
                  <a:schemeClr val="lt2"/>
                </a:solidFill>
                <a:latin typeface="Calibri"/>
                <a:ea typeface="Calibri"/>
                <a:cs typeface="Calibri"/>
              </a:rPr>
              <a:t>FLAT ROOFS:</a:t>
            </a:r>
            <a:endParaRPr sz="1100" b="1" i="0" u="none" strike="noStrike" cap="none">
              <a:solidFill>
                <a:schemeClr val="lt2"/>
              </a:solidFill>
              <a:latin typeface="Calibri"/>
              <a:ea typeface="Calibri"/>
              <a:cs typeface="Calibri"/>
            </a:endParaRPr>
          </a:p>
        </p:txBody>
      </p:sp>
      <p:sp>
        <p:nvSpPr>
          <p:cNvPr id="784711631" name="Google Shape;442;g38dfaf0db45_0_12"/>
          <p:cNvSpPr txBox="1"/>
          <p:nvPr/>
        </p:nvSpPr>
        <p:spPr bwMode="auto">
          <a:xfrm>
            <a:off x="5396228" y="4626174"/>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lt2"/>
                </a:solidFill>
                <a:latin typeface="Calibri"/>
                <a:ea typeface="Calibri"/>
                <a:cs typeface="Calibri"/>
              </a:rPr>
              <a:t>RATHER POSITIVE</a:t>
            </a:r>
            <a:endParaRPr sz="1400" b="1" i="0" u="none" strike="noStrike" cap="none">
              <a:solidFill>
                <a:schemeClr val="lt2"/>
              </a:solidFill>
              <a:latin typeface="Calibri"/>
              <a:ea typeface="Calibri"/>
              <a:cs typeface="Calibri"/>
            </a:endParaRPr>
          </a:p>
        </p:txBody>
      </p:sp>
      <p:sp>
        <p:nvSpPr>
          <p:cNvPr id="420488763" name="Google Shape;443;g38dfaf0db45_0_12"/>
          <p:cNvSpPr txBox="1"/>
          <p:nvPr/>
        </p:nvSpPr>
        <p:spPr bwMode="auto">
          <a:xfrm>
            <a:off x="5396232" y="1958298"/>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100" b="1">
                <a:solidFill>
                  <a:schemeClr val="lt2"/>
                </a:solidFill>
                <a:latin typeface="Calibri"/>
                <a:ea typeface="Calibri"/>
                <a:cs typeface="Calibri"/>
              </a:rPr>
              <a:t>INCLINED</a:t>
            </a:r>
            <a:r>
              <a:rPr sz="1100" b="1" i="0" u="none" strike="noStrike" cap="none">
                <a:solidFill>
                  <a:schemeClr val="lt2"/>
                </a:solidFill>
                <a:latin typeface="Calibri"/>
                <a:ea typeface="Calibri"/>
                <a:cs typeface="Calibri"/>
              </a:rPr>
              <a:t> ROOFS:</a:t>
            </a:r>
            <a:endParaRPr sz="1100" b="1" i="0" u="none" strike="noStrike" cap="none">
              <a:solidFill>
                <a:schemeClr val="lt2"/>
              </a:solidFill>
              <a:latin typeface="Calibri"/>
              <a:ea typeface="Calibri"/>
              <a:cs typeface="Calibri"/>
            </a:endParaRPr>
          </a:p>
        </p:txBody>
      </p:sp>
      <p:sp>
        <p:nvSpPr>
          <p:cNvPr id="701057215" name="Google Shape;444;g38dfaf0db45_0_12"/>
          <p:cNvSpPr txBox="1"/>
          <p:nvPr/>
        </p:nvSpPr>
        <p:spPr bwMode="auto">
          <a:xfrm>
            <a:off x="1207065" y="2517468"/>
            <a:ext cx="2264100" cy="401700"/>
          </a:xfrm>
          <a:prstGeom prst="rect">
            <a:avLst/>
          </a:prstGeom>
          <a:blipFill>
            <a:blip r:embed="rId3">
              <a:alphaModFix/>
            </a:blip>
            <a:stretch>
              <a:fillRect l="0" t="-3029" r="0" b="-136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675272659" name="Google Shape;445;g38dfaf0db45_0_12"/>
          <p:cNvSpPr txBox="1"/>
          <p:nvPr/>
        </p:nvSpPr>
        <p:spPr bwMode="auto">
          <a:xfrm>
            <a:off x="5138622" y="3138187"/>
            <a:ext cx="2264100" cy="409200"/>
          </a:xfrm>
          <a:prstGeom prst="rect">
            <a:avLst/>
          </a:prstGeom>
          <a:blipFill>
            <a:blip r:embed="rId4">
              <a:alphaModFix/>
            </a:blip>
            <a:stretch>
              <a:fillRect l="0" t="-1489" r="0" b="-134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045318344" name="Google Shape;446;g38dfaf0db45_0_12"/>
          <p:cNvSpPr txBox="1"/>
          <p:nvPr/>
        </p:nvSpPr>
        <p:spPr bwMode="auto">
          <a:xfrm>
            <a:off x="1153946" y="3088700"/>
            <a:ext cx="2264100" cy="409200"/>
          </a:xfrm>
          <a:prstGeom prst="rect">
            <a:avLst/>
          </a:prstGeom>
          <a:blipFill>
            <a:blip r:embed="rId5">
              <a:alphaModFix/>
            </a:blip>
            <a:stretch>
              <a:fillRect l="0" t="-1489" r="0" b="-134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184028362" name="Google Shape;447;g38dfaf0db45_0_12"/>
          <p:cNvSpPr txBox="1"/>
          <p:nvPr/>
        </p:nvSpPr>
        <p:spPr bwMode="auto">
          <a:xfrm>
            <a:off x="1153946" y="3598826"/>
            <a:ext cx="2264100" cy="409200"/>
          </a:xfrm>
          <a:prstGeom prst="rect">
            <a:avLst/>
          </a:prstGeom>
          <a:blipFill>
            <a:blip r:embed="rId6">
              <a:alphaModFix/>
            </a:blip>
            <a:stretch>
              <a:fillRect l="0" t="0" r="0" b="-1491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095784123" name="Google Shape;448;g38dfaf0db45_0_12"/>
          <p:cNvSpPr txBox="1"/>
          <p:nvPr/>
        </p:nvSpPr>
        <p:spPr bwMode="auto">
          <a:xfrm>
            <a:off x="1207065" y="4108952"/>
            <a:ext cx="2264100" cy="215400"/>
          </a:xfrm>
          <a:prstGeom prst="rect">
            <a:avLst/>
          </a:prstGeom>
          <a:blipFill>
            <a:blip r:embed="rId7">
              <a:alphaModFix/>
            </a:blip>
            <a:stretch>
              <a:fillRect l="0" t="0" r="0" b="-85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935477072" name="Google Shape;449;g38dfaf0db45_0_12"/>
          <p:cNvSpPr txBox="1"/>
          <p:nvPr/>
        </p:nvSpPr>
        <p:spPr bwMode="auto">
          <a:xfrm>
            <a:off x="5138622" y="3640549"/>
            <a:ext cx="2264100" cy="404700"/>
          </a:xfrm>
          <a:prstGeom prst="rect">
            <a:avLst/>
          </a:prstGeom>
          <a:blipFill>
            <a:blip r:embed="rId8">
              <a:alphaModFix/>
            </a:blip>
            <a:stretch>
              <a:fillRect l="0" t="0" r="0" b="-134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557482637" name="Google Shape;450;g38dfaf0db45_0_12"/>
          <p:cNvSpPr txBox="1"/>
          <p:nvPr/>
        </p:nvSpPr>
        <p:spPr bwMode="auto">
          <a:xfrm>
            <a:off x="5725946" y="4108952"/>
            <a:ext cx="2264100" cy="215400"/>
          </a:xfrm>
          <a:prstGeom prst="rect">
            <a:avLst/>
          </a:prstGeom>
          <a:blipFill>
            <a:blip r:embed="rId9">
              <a:alphaModFix/>
            </a:blip>
            <a:stretch>
              <a:fillRect l="-2689" t="-28568" r="0" b="-4856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699585341" name="Google Shape;451;g38dfaf0db45_0_12"/>
          <p:cNvSpPr txBox="1"/>
          <p:nvPr/>
        </p:nvSpPr>
        <p:spPr bwMode="auto">
          <a:xfrm>
            <a:off x="5138622" y="2566086"/>
            <a:ext cx="2264100" cy="401700"/>
          </a:xfrm>
          <a:prstGeom prst="rect">
            <a:avLst/>
          </a:prstGeom>
          <a:blipFill>
            <a:blip r:embed="rId3">
              <a:alphaModFix/>
            </a:blip>
            <a:stretch>
              <a:fillRect l="0" t="-3029" r="0" b="-136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7277034" name="Google Shape;456;p21"/>
          <p:cNvSpPr txBox="1"/>
          <p:nvPr/>
        </p:nvSpPr>
        <p:spPr bwMode="auto">
          <a:xfrm>
            <a:off x="395025" y="1255331"/>
            <a:ext cx="390840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Description:</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050"/>
              <a:buFont typeface="Arial"/>
              <a:buNone/>
              <a:defRPr/>
            </a:pPr>
            <a:r>
              <a:rPr sz="1050" b="0" i="0" u="none" strike="noStrike" cap="none">
                <a:solidFill>
                  <a:srgbClr val="7F7F7F"/>
                </a:solidFill>
                <a:latin typeface="Trebuchet MS"/>
                <a:ea typeface="Trebuchet MS"/>
                <a:cs typeface="Trebuchet MS"/>
              </a:rPr>
              <a:t>The reflectivity of the urban area is measured through albedo. Albedo refers to the fraction of sunlight that is diffusely reflected by a surface and is defined as the ratio between the radiosity and the irradiance received by a surface. Therefore, when considering the differences between various materials, it can be observed that the more reflective a surface is, the higher its albedo value. </a:t>
            </a:r>
            <a:endParaRPr sz="10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050"/>
              <a:buFont typeface="Arial"/>
              <a:buNone/>
              <a:defRPr/>
            </a:pPr>
            <a:endParaRPr sz="10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Objective:</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050"/>
              <a:buFont typeface="Arial"/>
              <a:buNone/>
              <a:defRPr/>
            </a:pPr>
            <a:r>
              <a:rPr sz="1050" b="0" i="0" u="none" strike="noStrike" cap="none">
                <a:solidFill>
                  <a:srgbClr val="7F7F7F"/>
                </a:solidFill>
                <a:latin typeface="Trebuchet MS"/>
                <a:ea typeface="Trebuchet MS"/>
                <a:cs typeface="Trebuchet MS"/>
              </a:rPr>
              <a:t>To maximize the reflection of solar radiation in order to prevent the formation of urban heat islands between buildings.</a:t>
            </a:r>
            <a:endParaRPr sz="10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75"/>
              <a:buFont typeface="Arial"/>
              <a:buNone/>
              <a:defRPr/>
            </a:pPr>
            <a:endParaRPr sz="16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Relevance:</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050"/>
              <a:buFont typeface="Arial"/>
              <a:buNone/>
              <a:defRPr/>
            </a:pPr>
            <a:r>
              <a:rPr sz="1050" b="0" i="0" u="none" strike="noStrike" cap="none">
                <a:solidFill>
                  <a:srgbClr val="7F7F7F"/>
                </a:solidFill>
                <a:latin typeface="Trebuchet MS"/>
                <a:ea typeface="Trebuchet MS"/>
                <a:cs typeface="Trebuchet MS"/>
              </a:rPr>
              <a:t>it’s a practical tool for shaping healthier, more energy-efficient, and climate-resilient cities.</a:t>
            </a:r>
            <a:endParaRPr sz="1050" b="0" i="0" u="none" strike="noStrike" cap="none">
              <a:solidFill>
                <a:srgbClr val="7F7F7F"/>
              </a:solidFill>
              <a:latin typeface="Trebuchet MS"/>
              <a:ea typeface="Trebuchet MS"/>
              <a:cs typeface="Trebuchet MS"/>
            </a:endParaRPr>
          </a:p>
        </p:txBody>
      </p:sp>
      <p:pic>
        <p:nvPicPr>
          <p:cNvPr id="1918522939" name="Google Shape;457;p21"/>
          <p:cNvPicPr/>
          <p:nvPr/>
        </p:nvPicPr>
        <p:blipFill rotWithShape="1">
          <a:blip r:embed="rId3">
            <a:alphaModFix/>
          </a:blip>
          <a:srcRect l="0" t="0" r="0" b="0"/>
          <a:stretch/>
        </p:blipFill>
        <p:spPr bwMode="auto">
          <a:xfrm>
            <a:off x="4860501" y="1729788"/>
            <a:ext cx="3635999" cy="2035071"/>
          </a:xfrm>
          <a:prstGeom prst="rect">
            <a:avLst/>
          </a:prstGeom>
          <a:noFill/>
          <a:ln>
            <a:noFill/>
          </a:ln>
        </p:spPr>
      </p:pic>
      <p:sp>
        <p:nvSpPr>
          <p:cNvPr id="833693489" name="Google Shape;458;p21"/>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040"/>
              <a:buFont typeface="Arial"/>
              <a:buNone/>
              <a:defRPr/>
            </a:pPr>
            <a:r>
              <a:rPr sz="1800">
                <a:solidFill>
                  <a:srgbClr val="70AD47"/>
                </a:solidFill>
              </a:rPr>
              <a:t>C8.1.3 URBAN AREA REFLECTIVITY: ALBEDO</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36119034" name="Google Shape;463;p22"/>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981163350" name="Google Shape;464;p22"/>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pic>
        <p:nvPicPr>
          <p:cNvPr id="1514898253" name="Google Shape;465;p22"/>
          <p:cNvPicPr/>
          <p:nvPr/>
        </p:nvPicPr>
        <p:blipFill rotWithShape="1">
          <a:blip r:embed="rId3">
            <a:alphaModFix/>
          </a:blip>
          <a:srcRect l="9342" t="0" r="4554" b="4213"/>
          <a:stretch/>
        </p:blipFill>
        <p:spPr bwMode="auto">
          <a:xfrm>
            <a:off x="4837884" y="1251495"/>
            <a:ext cx="3584249" cy="3633000"/>
          </a:xfrm>
          <a:prstGeom prst="rect">
            <a:avLst/>
          </a:prstGeom>
          <a:noFill/>
          <a:ln>
            <a:noFill/>
          </a:ln>
        </p:spPr>
      </p:pic>
      <p:sp>
        <p:nvSpPr>
          <p:cNvPr id="1281768899" name="Google Shape;466;p22"/>
          <p:cNvSpPr txBox="1"/>
          <p:nvPr/>
        </p:nvSpPr>
        <p:spPr bwMode="auto">
          <a:xfrm>
            <a:off x="665426" y="1189650"/>
            <a:ext cx="3523199" cy="2303100"/>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INDICATOR</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125"/>
              <a:buFont typeface="Arial"/>
              <a:buNone/>
              <a:defRPr/>
            </a:pPr>
            <a:endParaRPr sz="115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Average albedo of the urban area: 0.27</a:t>
            </a:r>
            <a:endParaRPr sz="135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Critical value (1) = 0.1</a:t>
            </a:r>
            <a:endParaRPr sz="135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Optimal value (0) = 0.6</a:t>
            </a:r>
            <a:endParaRPr sz="135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Normalised value: </a:t>
            </a:r>
            <a:r>
              <a:rPr sz="1500" b="1" i="0" u="none" strike="noStrike" cap="none">
                <a:solidFill>
                  <a:srgbClr val="7F7F7F"/>
                </a:solidFill>
                <a:latin typeface="Trebuchet MS"/>
                <a:ea typeface="Trebuchet MS"/>
                <a:cs typeface="Trebuchet MS"/>
              </a:rPr>
              <a:t>0.66</a:t>
            </a:r>
            <a:endParaRPr sz="135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Vulnerability Level:</a:t>
            </a:r>
            <a:r>
              <a:rPr sz="1500" b="1" i="0" u="none" strike="noStrike" cap="none">
                <a:solidFill>
                  <a:srgbClr val="7F7F7F"/>
                </a:solidFill>
                <a:latin typeface="Trebuchet MS"/>
                <a:ea typeface="Trebuchet MS"/>
                <a:cs typeface="Trebuchet MS"/>
              </a:rPr>
              <a:t> RATHER NEGATIVE</a:t>
            </a:r>
            <a:endParaRPr sz="135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p:txBody>
      </p:sp>
      <p:sp>
        <p:nvSpPr>
          <p:cNvPr id="509250072" name="Google Shape;467;p22"/>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040"/>
              <a:buFont typeface="Arial"/>
              <a:buNone/>
              <a:defRPr/>
            </a:pPr>
            <a:r>
              <a:rPr sz="1800">
                <a:solidFill>
                  <a:srgbClr val="70AD47"/>
                </a:solidFill>
              </a:rPr>
              <a:t>C8.1.3 URBAN AREA REFLECTIVITY: ALBEDO</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14304629" name="Google Shape;472;p23"/>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380617871" name="Google Shape;473;p23"/>
          <p:cNvSpPr txBox="1"/>
          <p:nvPr/>
        </p:nvSpPr>
        <p:spPr bwMode="auto">
          <a:xfrm>
            <a:off x="691400" y="1058255"/>
            <a:ext cx="7476600" cy="512100"/>
          </a:xfrm>
          <a:prstGeom prst="rect">
            <a:avLst/>
          </a:prstGeom>
          <a:noFill/>
          <a:ln>
            <a:noFill/>
          </a:ln>
        </p:spPr>
        <p:txBody>
          <a:bodyPr spcFirstLastPara="1" wrap="square" lIns="68550" tIns="34275" rIns="68550" bIns="34275" anchor="t" anchorCtr="0">
            <a:noAutofit/>
          </a:bodyPr>
          <a:lstStyle/>
          <a:p>
            <a:pPr marL="0" marR="0" lvl="0" indent="0" algn="just" rtl="0">
              <a:lnSpc>
                <a:spcPct val="95000"/>
              </a:lnSpc>
              <a:spcBef>
                <a:spcPts val="900"/>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In QGIS, you can calculate the albedo of a surface based on satellite data by using the </a:t>
            </a:r>
            <a:r>
              <a:rPr sz="1150" b="1" i="0" u="none" strike="noStrike" cap="none">
                <a:solidFill>
                  <a:srgbClr val="7F7F7F"/>
                </a:solidFill>
                <a:latin typeface="Trebuchet MS"/>
                <a:ea typeface="Trebuchet MS"/>
                <a:cs typeface="Trebuchet MS"/>
              </a:rPr>
              <a:t>reflectance values</a:t>
            </a:r>
            <a:r>
              <a:rPr sz="1150" b="0" i="0" u="none" strike="noStrike" cap="none">
                <a:solidFill>
                  <a:srgbClr val="7F7F7F"/>
                </a:solidFill>
                <a:latin typeface="Trebuchet MS"/>
                <a:ea typeface="Trebuchet MS"/>
                <a:cs typeface="Trebuchet MS"/>
              </a:rPr>
              <a:t> of different bands in a multispectral image. Albedo is typically calculated as the fraction of solar energy reflected by a surface to the total incoming solar energy. </a:t>
            </a:r>
            <a:r>
              <a:rPr sz="1150">
                <a:solidFill>
                  <a:srgbClr val="7F7F7F"/>
                </a:solidFill>
                <a:latin typeface="Trebuchet MS"/>
                <a:ea typeface="Trebuchet MS"/>
                <a:cs typeface="Trebuchet MS"/>
              </a:rPr>
              <a:t>Data</a:t>
            </a:r>
            <a:r>
              <a:rPr sz="1150" b="0" i="0" u="none" strike="noStrike" cap="none">
                <a:solidFill>
                  <a:srgbClr val="7F7F7F"/>
                </a:solidFill>
                <a:latin typeface="Trebuchet MS"/>
                <a:ea typeface="Trebuchet MS"/>
                <a:cs typeface="Trebuchet MS"/>
              </a:rPr>
              <a:t> can be obtained for free from Landsat 8 satellite. the elaboration in QGIS is:</a:t>
            </a:r>
            <a:endParaRPr sz="1150" b="0" i="0" u="none" strike="noStrike" cap="none">
              <a:solidFill>
                <a:srgbClr val="7F7F7F"/>
              </a:solidFill>
              <a:latin typeface="Trebuchet MS"/>
              <a:ea typeface="Trebuchet MS"/>
              <a:cs typeface="Trebuchet MS"/>
            </a:endParaRPr>
          </a:p>
          <a:p>
            <a:pPr marL="0" marR="0" lvl="0" indent="0" algn="just" rtl="0">
              <a:lnSpc>
                <a:spcPct val="70000"/>
              </a:lnSpc>
              <a:spcBef>
                <a:spcPts val="900"/>
              </a:spcBef>
              <a:spcAft>
                <a:spcPts val="0"/>
              </a:spcAft>
              <a:buClr>
                <a:srgbClr val="000000"/>
              </a:buClr>
              <a:buSzPts val="1125"/>
              <a:buFont typeface="Arial"/>
              <a:buNone/>
              <a:defRPr/>
            </a:pPr>
            <a:endParaRPr sz="1150" b="1" i="0" u="none" strike="noStrike" cap="none">
              <a:solidFill>
                <a:srgbClr val="7F7F7F"/>
              </a:solidFill>
              <a:latin typeface="Trebuchet MS"/>
              <a:ea typeface="Trebuchet MS"/>
              <a:cs typeface="Trebuchet MS"/>
            </a:endParaRPr>
          </a:p>
        </p:txBody>
      </p:sp>
      <p:sp>
        <p:nvSpPr>
          <p:cNvPr id="1675055424" name="Google Shape;474;p23"/>
          <p:cNvSpPr txBox="1"/>
          <p:nvPr/>
        </p:nvSpPr>
        <p:spPr bwMode="auto">
          <a:xfrm>
            <a:off x="797406" y="1805494"/>
            <a:ext cx="2938800" cy="2489700"/>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0"/>
              </a:spcAft>
              <a:buClr>
                <a:srgbClr val="000000"/>
              </a:buClr>
              <a:buSzPts val="1025"/>
              <a:buFont typeface="Arial"/>
              <a:buNone/>
              <a:defRPr/>
            </a:pPr>
            <a:r>
              <a:rPr sz="1050" b="1" i="0" u="none" strike="noStrike" cap="none">
                <a:solidFill>
                  <a:srgbClr val="7F7F7F"/>
                </a:solidFill>
                <a:latin typeface="Trebuchet MS"/>
                <a:ea typeface="Trebuchet MS"/>
                <a:cs typeface="Trebuchet MS"/>
              </a:rPr>
              <a:t>Step 1: Load Data into QGIS</a:t>
            </a:r>
            <a:endParaRPr sz="1050" b="1" i="0" u="none" strike="noStrike" cap="none">
              <a:solidFill>
                <a:srgbClr val="7F7F7F"/>
              </a:solidFill>
              <a:latin typeface="Trebuchet MS"/>
              <a:ea typeface="Trebuchet MS"/>
              <a:cs typeface="Trebuchet MS"/>
            </a:endParaRPr>
          </a:p>
          <a:p>
            <a:pPr marL="342900" marR="0" lvl="0" indent="-227012" algn="l" rtl="0">
              <a:lnSpc>
                <a:spcPct val="114999"/>
              </a:lnSpc>
              <a:spcBef>
                <a:spcPts val="90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Unzip your Landsat 8 folder.</a:t>
            </a:r>
            <a:br>
              <a:rPr sz="900" b="0" i="0" u="none" strike="noStrike" cap="none">
                <a:solidFill>
                  <a:srgbClr val="7F7F7F"/>
                </a:solidFill>
                <a:latin typeface="Trebuchet MS"/>
                <a:ea typeface="Trebuchet MS"/>
                <a:cs typeface="Trebuchet MS"/>
              </a:rPr>
            </a:br>
            <a:endParaRPr sz="900" b="0" i="0" u="none" strike="noStrike" cap="none">
              <a:solidFill>
                <a:srgbClr val="7F7F7F"/>
              </a:solidFill>
              <a:latin typeface="Trebuchet MS"/>
              <a:ea typeface="Trebuchet MS"/>
              <a:cs typeface="Trebuchet MS"/>
            </a:endParaRPr>
          </a:p>
          <a:p>
            <a:pPr marL="342900" marR="0" lvl="0"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Load bands 2, 4, 5, 6, and 7 into QGIS:</a:t>
            </a:r>
            <a:br>
              <a:rPr sz="900" b="0" i="0" u="none" strike="noStrike" cap="none">
                <a:solidFill>
                  <a:srgbClr val="7F7F7F"/>
                </a:solidFill>
                <a:latin typeface="Trebuchet MS"/>
                <a:ea typeface="Trebuchet MS"/>
                <a:cs typeface="Trebuchet MS"/>
              </a:rPr>
            </a:br>
            <a:endParaRPr sz="900" b="0" i="0" u="none" strike="noStrike" cap="none">
              <a:solidFill>
                <a:srgbClr val="7F7F7F"/>
              </a:solidFill>
              <a:latin typeface="Trebuchet MS"/>
              <a:ea typeface="Trebuchet MS"/>
              <a:cs typeface="Trebuchet MS"/>
            </a:endParaRPr>
          </a:p>
          <a:p>
            <a:pPr marL="685800" marR="0" lvl="1"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Band 2 (Blue)</a:t>
            </a:r>
            <a:endParaRPr sz="900" b="0" i="0" u="none" strike="noStrike" cap="none">
              <a:solidFill>
                <a:srgbClr val="7F7F7F"/>
              </a:solidFill>
              <a:latin typeface="Trebuchet MS"/>
              <a:ea typeface="Trebuchet MS"/>
              <a:cs typeface="Trebuchet MS"/>
            </a:endParaRPr>
          </a:p>
          <a:p>
            <a:pPr marL="685800" marR="0" lvl="1"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Band 4 (Red)</a:t>
            </a:r>
            <a:endParaRPr sz="900" b="0" i="0" u="none" strike="noStrike" cap="none">
              <a:solidFill>
                <a:srgbClr val="7F7F7F"/>
              </a:solidFill>
              <a:latin typeface="Trebuchet MS"/>
              <a:ea typeface="Trebuchet MS"/>
              <a:cs typeface="Trebuchet MS"/>
            </a:endParaRPr>
          </a:p>
          <a:p>
            <a:pPr marL="685800" marR="0" lvl="1"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Band 5 (Near-Infrared)</a:t>
            </a:r>
            <a:endParaRPr sz="900" b="0" i="0" u="none" strike="noStrike" cap="none">
              <a:solidFill>
                <a:srgbClr val="7F7F7F"/>
              </a:solidFill>
              <a:latin typeface="Trebuchet MS"/>
              <a:ea typeface="Trebuchet MS"/>
              <a:cs typeface="Trebuchet MS"/>
            </a:endParaRPr>
          </a:p>
          <a:p>
            <a:pPr marL="685800" marR="0" lvl="1"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Band 6 (Shortwave Infrared 1)</a:t>
            </a:r>
            <a:endParaRPr sz="900" b="0" i="0" u="none" strike="noStrike" cap="none">
              <a:solidFill>
                <a:srgbClr val="7F7F7F"/>
              </a:solidFill>
              <a:latin typeface="Trebuchet MS"/>
              <a:ea typeface="Trebuchet MS"/>
              <a:cs typeface="Trebuchet MS"/>
            </a:endParaRPr>
          </a:p>
          <a:p>
            <a:pPr marL="685800" marR="0" lvl="1"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Band 7 (Shortwave Infrared 2)</a:t>
            </a:r>
            <a:br>
              <a:rPr sz="900" b="0" i="0" u="none" strike="noStrike" cap="none">
                <a:solidFill>
                  <a:srgbClr val="7F7F7F"/>
                </a:solidFill>
                <a:latin typeface="Trebuchet MS"/>
                <a:ea typeface="Trebuchet MS"/>
                <a:cs typeface="Trebuchet MS"/>
              </a:rPr>
            </a:br>
            <a:endParaRPr sz="900" b="1" i="0" u="none" strike="noStrike" cap="none">
              <a:solidFill>
                <a:srgbClr val="7F7F7F"/>
              </a:solidFill>
              <a:latin typeface="Trebuchet MS"/>
              <a:ea typeface="Trebuchet MS"/>
              <a:cs typeface="Trebuchet MS"/>
            </a:endParaRPr>
          </a:p>
          <a:p>
            <a:pPr marL="0" marR="0" lvl="0" indent="0" algn="l" rtl="0">
              <a:lnSpc>
                <a:spcPct val="90000"/>
              </a:lnSpc>
              <a:spcBef>
                <a:spcPts val="900"/>
              </a:spcBef>
              <a:spcAft>
                <a:spcPts val="0"/>
              </a:spcAft>
              <a:buClr>
                <a:srgbClr val="000000"/>
              </a:buClr>
              <a:buSzPts val="875"/>
              <a:buFont typeface="Arial"/>
              <a:buNone/>
              <a:defRPr/>
            </a:pPr>
            <a:endParaRPr sz="900" b="1" i="0" u="none" strike="noStrike" cap="none">
              <a:solidFill>
                <a:srgbClr val="7F7F7F"/>
              </a:solidFill>
              <a:latin typeface="Trebuchet MS"/>
              <a:ea typeface="Trebuchet MS"/>
              <a:cs typeface="Trebuchet MS"/>
            </a:endParaRPr>
          </a:p>
        </p:txBody>
      </p:sp>
      <p:sp>
        <p:nvSpPr>
          <p:cNvPr id="1831363479" name="Google Shape;475;p23"/>
          <p:cNvSpPr txBox="1"/>
          <p:nvPr/>
        </p:nvSpPr>
        <p:spPr bwMode="auto">
          <a:xfrm>
            <a:off x="4467850" y="1805494"/>
            <a:ext cx="2886000" cy="1554599"/>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0"/>
              </a:spcAft>
              <a:buClr>
                <a:srgbClr val="000000"/>
              </a:buClr>
              <a:buSzPts val="1025"/>
              <a:buFont typeface="Arial"/>
              <a:buNone/>
              <a:defRPr/>
            </a:pPr>
            <a:r>
              <a:rPr sz="1050" b="1" i="0" u="none" strike="noStrike" cap="none">
                <a:solidFill>
                  <a:srgbClr val="7F7F7F"/>
                </a:solidFill>
                <a:latin typeface="Trebuchet MS"/>
                <a:ea typeface="Trebuchet MS"/>
                <a:cs typeface="Trebuchet MS"/>
              </a:rPr>
              <a:t>Step 2: Get Metadata Values</a:t>
            </a:r>
            <a:endParaRPr sz="1050" b="1" i="0" u="none" strike="noStrike" cap="none">
              <a:solidFill>
                <a:srgbClr val="7F7F7F"/>
              </a:solidFill>
              <a:latin typeface="Trebuchet MS"/>
              <a:ea typeface="Trebuchet MS"/>
              <a:cs typeface="Trebuchet MS"/>
            </a:endParaRPr>
          </a:p>
          <a:p>
            <a:pPr marL="342900" marR="0" lvl="0" indent="-227012" algn="l" rtl="0">
              <a:lnSpc>
                <a:spcPct val="114999"/>
              </a:lnSpc>
              <a:spcBef>
                <a:spcPts val="90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Open the MTL.txt metadata file included with the Landsat 8 data.</a:t>
            </a:r>
            <a:br>
              <a:rPr sz="900" b="0" i="0" u="none" strike="noStrike" cap="none">
                <a:solidFill>
                  <a:srgbClr val="7F7F7F"/>
                </a:solidFill>
                <a:latin typeface="Trebuchet MS"/>
                <a:ea typeface="Trebuchet MS"/>
                <a:cs typeface="Trebuchet MS"/>
              </a:rPr>
            </a:br>
            <a:endParaRPr sz="900" b="0" i="0" u="none" strike="noStrike" cap="none">
              <a:solidFill>
                <a:srgbClr val="7F7F7F"/>
              </a:solidFill>
              <a:latin typeface="Trebuchet MS"/>
              <a:ea typeface="Trebuchet MS"/>
              <a:cs typeface="Trebuchet MS"/>
            </a:endParaRPr>
          </a:p>
          <a:p>
            <a:pPr marL="342900" marR="0" lvl="0"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Extract the following values:</a:t>
            </a:r>
            <a:br>
              <a:rPr sz="900" b="0" i="0" u="none" strike="noStrike" cap="none">
                <a:solidFill>
                  <a:srgbClr val="7F7F7F"/>
                </a:solidFill>
                <a:latin typeface="Trebuchet MS"/>
                <a:ea typeface="Trebuchet MS"/>
                <a:cs typeface="Trebuchet MS"/>
              </a:rPr>
            </a:br>
            <a:endParaRPr sz="900" b="0" i="0" u="none" strike="noStrike" cap="none">
              <a:solidFill>
                <a:srgbClr val="7F7F7F"/>
              </a:solidFill>
              <a:latin typeface="Trebuchet MS"/>
              <a:ea typeface="Trebuchet MS"/>
              <a:cs typeface="Trebuchet MS"/>
            </a:endParaRPr>
          </a:p>
          <a:p>
            <a:pPr marL="685800" marR="0" lvl="1"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REFLECTANCE_MULT_BAND_x and REFLECTANCE_ADD_BAND_x for each band</a:t>
            </a:r>
            <a:endParaRPr sz="900" b="0" i="0" u="none" strike="noStrike" cap="none">
              <a:solidFill>
                <a:srgbClr val="7F7F7F"/>
              </a:solidFill>
              <a:latin typeface="Trebuchet MS"/>
              <a:ea typeface="Trebuchet MS"/>
              <a:cs typeface="Trebuchet MS"/>
            </a:endParaRPr>
          </a:p>
          <a:p>
            <a:pPr marL="685800" marR="0" lvl="1"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SUN_ELEVATION</a:t>
            </a:r>
            <a:endParaRPr sz="900" b="0" i="0" u="none" strike="noStrike" cap="none">
              <a:solidFill>
                <a:srgbClr val="7F7F7F"/>
              </a:solidFill>
              <a:latin typeface="Trebuchet MS"/>
              <a:ea typeface="Trebuchet MS"/>
              <a:cs typeface="Trebuchet MS"/>
            </a:endParaRPr>
          </a:p>
          <a:p>
            <a:pPr marL="0" marR="0" lvl="0" indent="0" algn="l" rtl="0">
              <a:lnSpc>
                <a:spcPct val="114999"/>
              </a:lnSpc>
              <a:spcBef>
                <a:spcPts val="900"/>
              </a:spcBef>
              <a:spcAft>
                <a:spcPts val="0"/>
              </a:spcAft>
              <a:buClr>
                <a:srgbClr val="000000"/>
              </a:buClr>
              <a:buSzPts val="875"/>
              <a:buFont typeface="Arial"/>
              <a:buNone/>
              <a:defRPr/>
            </a:pPr>
            <a:r>
              <a:rPr sz="900" b="0" i="0" u="none" strike="noStrike" cap="none">
                <a:solidFill>
                  <a:srgbClr val="7F7F7F"/>
                </a:solidFill>
                <a:latin typeface="Trebuchet MS"/>
                <a:ea typeface="Trebuchet MS"/>
                <a:cs typeface="Trebuchet MS"/>
              </a:rPr>
              <a:t>Example:</a:t>
            </a:r>
            <a:endParaRPr sz="900" b="0" i="0" u="none" strike="noStrike" cap="none">
              <a:solidFill>
                <a:srgbClr val="7F7F7F"/>
              </a:solidFill>
              <a:latin typeface="Trebuchet MS"/>
              <a:ea typeface="Trebuchet MS"/>
              <a:cs typeface="Trebuchet MS"/>
            </a:endParaRPr>
          </a:p>
          <a:p>
            <a:pPr marL="342900" marR="0" lvl="0" indent="-227012" algn="l" rtl="0">
              <a:lnSpc>
                <a:spcPct val="114999"/>
              </a:lnSpc>
              <a:spcBef>
                <a:spcPts val="90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REFLECTANCE_MULT_BAND_2 = 2.0000E-05</a:t>
            </a:r>
            <a:endParaRPr sz="900" b="0" i="0" u="none" strike="noStrike" cap="none">
              <a:solidFill>
                <a:srgbClr val="7F7F7F"/>
              </a:solidFill>
              <a:latin typeface="Trebuchet MS"/>
              <a:ea typeface="Trebuchet MS"/>
              <a:cs typeface="Trebuchet MS"/>
            </a:endParaRPr>
          </a:p>
          <a:p>
            <a:pPr marL="342900" marR="0" lvl="0"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REFLECTANCE_ADD_BAND_2 = -0.100000</a:t>
            </a:r>
            <a:endParaRPr sz="900" b="0" i="0" u="none" strike="noStrike" cap="none">
              <a:solidFill>
                <a:srgbClr val="7F7F7F"/>
              </a:solidFill>
              <a:latin typeface="Trebuchet MS"/>
              <a:ea typeface="Trebuchet MS"/>
              <a:cs typeface="Trebuchet MS"/>
            </a:endParaRPr>
          </a:p>
          <a:p>
            <a:pPr marL="342900" marR="0" lvl="0" indent="-227012" algn="l" rtl="0">
              <a:lnSpc>
                <a:spcPct val="114999"/>
              </a:lnSpc>
              <a:spcBef>
                <a:spcPts val="0"/>
              </a:spcBef>
              <a:spcAft>
                <a:spcPts val="0"/>
              </a:spcAft>
              <a:buClr>
                <a:srgbClr val="7F7F7F"/>
              </a:buClr>
              <a:buSzPts val="1200"/>
              <a:buFont typeface="Trebuchet MS"/>
              <a:buChar char="●"/>
              <a:defRPr/>
            </a:pPr>
            <a:r>
              <a:rPr sz="900" b="0" i="0" u="none" strike="noStrike" cap="none">
                <a:solidFill>
                  <a:srgbClr val="7F7F7F"/>
                </a:solidFill>
                <a:latin typeface="Trebuchet MS"/>
                <a:ea typeface="Trebuchet MS"/>
                <a:cs typeface="Trebuchet MS"/>
              </a:rPr>
              <a:t>SUN_ELEVATION = 45.123456</a:t>
            </a:r>
            <a:endParaRPr sz="900" b="0" i="0" u="none" strike="noStrike" cap="none">
              <a:solidFill>
                <a:srgbClr val="7F7F7F"/>
              </a:solidFill>
              <a:latin typeface="Trebuchet MS"/>
              <a:ea typeface="Trebuchet MS"/>
              <a:cs typeface="Trebuchet MS"/>
            </a:endParaRPr>
          </a:p>
          <a:p>
            <a:pPr marL="0" marR="0" lvl="0" indent="0" algn="l" rtl="0">
              <a:lnSpc>
                <a:spcPct val="90000"/>
              </a:lnSpc>
              <a:spcBef>
                <a:spcPts val="900"/>
              </a:spcBef>
              <a:spcAft>
                <a:spcPts val="0"/>
              </a:spcAft>
              <a:buClr>
                <a:srgbClr val="000000"/>
              </a:buClr>
              <a:buSzPts val="875"/>
              <a:buFont typeface="Arial"/>
              <a:buNone/>
              <a:defRPr/>
            </a:pPr>
            <a:endParaRPr sz="900" b="1" i="0" u="none" strike="noStrike" cap="none">
              <a:solidFill>
                <a:srgbClr val="7F7F7F"/>
              </a:solidFill>
              <a:latin typeface="Trebuchet MS"/>
              <a:ea typeface="Trebuchet MS"/>
              <a:cs typeface="Trebuchet MS"/>
            </a:endParaRPr>
          </a:p>
        </p:txBody>
      </p:sp>
      <p:sp>
        <p:nvSpPr>
          <p:cNvPr id="1960526539" name="Google Shape;476;p23"/>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040"/>
              <a:buFont typeface="Arial"/>
              <a:buNone/>
              <a:defRPr/>
            </a:pPr>
            <a:r>
              <a:rPr sz="1800">
                <a:solidFill>
                  <a:srgbClr val="70AD47"/>
                </a:solidFill>
              </a:rPr>
              <a:t>C8.1.3 URBAN AREA REFLECTIVITY: ALBEDO</a:t>
            </a:r>
            <a:endParaRPr sz="1800">
              <a:solidFill>
                <a:srgbClr val="70AD47"/>
              </a:solidFill>
            </a:endParaRPr>
          </a:p>
        </p:txBody>
      </p:sp>
      <p:sp>
        <p:nvSpPr>
          <p:cNvPr id="1175631680" name="Google Shape;477;p23"/>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57093153" name="Google Shape;482;p24"/>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574072349" name="Google Shape;483;p24"/>
          <p:cNvSpPr txBox="1"/>
          <p:nvPr/>
        </p:nvSpPr>
        <p:spPr bwMode="auto">
          <a:xfrm>
            <a:off x="1293850" y="1129269"/>
            <a:ext cx="2938800" cy="2489700"/>
          </a:xfrm>
          <a:prstGeom prst="rect">
            <a:avLst/>
          </a:prstGeom>
          <a:noFill/>
          <a:ln>
            <a:noFill/>
          </a:ln>
        </p:spPr>
        <p:txBody>
          <a:bodyPr spcFirstLastPara="1" wrap="square" lIns="68550" tIns="34275" rIns="68550" bIns="34275" anchor="t" anchorCtr="0">
            <a:noAutofit/>
          </a:bodyPr>
          <a:lstStyle/>
          <a:p>
            <a:pPr marL="0" marR="0" lvl="0" indent="0" algn="l" rtl="0">
              <a:lnSpc>
                <a:spcPct val="95000"/>
              </a:lnSpc>
              <a:spcBef>
                <a:spcPts val="900"/>
              </a:spcBef>
              <a:spcAft>
                <a:spcPts val="0"/>
              </a:spcAft>
              <a:buClr>
                <a:srgbClr val="000000"/>
              </a:buClr>
              <a:buSzPts val="1125"/>
              <a:buFont typeface="Arial"/>
              <a:buNone/>
              <a:defRPr/>
            </a:pPr>
            <a:r>
              <a:rPr sz="1150" b="1" i="0" u="none" strike="noStrike" cap="none">
                <a:solidFill>
                  <a:srgbClr val="7F7F7F"/>
                </a:solidFill>
                <a:latin typeface="Trebuchet MS"/>
                <a:ea typeface="Trebuchet MS"/>
                <a:cs typeface="Trebuchet MS"/>
              </a:rPr>
              <a:t>Step 3: Convert Radiance to Reflectance</a:t>
            </a:r>
            <a:endParaRPr sz="1150" b="1" i="0" u="none" strike="noStrike" cap="none">
              <a:solidFill>
                <a:srgbClr val="7F7F7F"/>
              </a:solidFill>
              <a:latin typeface="Trebuchet MS"/>
              <a:ea typeface="Trebuchet MS"/>
              <a:cs typeface="Trebuchet MS"/>
            </a:endParaRPr>
          </a:p>
          <a:p>
            <a:pPr marL="0" marR="0" lvl="0" indent="0" algn="l" rtl="0">
              <a:lnSpc>
                <a:spcPct val="95000"/>
              </a:lnSpc>
              <a:spcBef>
                <a:spcPts val="900"/>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 </a:t>
            </a:r>
            <a:r>
              <a:rPr sz="1000" b="0" i="0" u="none" strike="noStrike" cap="none">
                <a:solidFill>
                  <a:srgbClr val="7F7F7F"/>
                </a:solidFill>
                <a:latin typeface="Trebuchet MS"/>
                <a:ea typeface="Trebuchet MS"/>
                <a:cs typeface="Trebuchet MS"/>
              </a:rPr>
              <a:t>In the QGIS Raster Calculator, use the following formula for each band:</a:t>
            </a:r>
            <a:endParaRPr sz="1000" b="0" i="0" u="none" strike="noStrike" cap="none">
              <a:solidFill>
                <a:srgbClr val="7F7F7F"/>
              </a:solidFill>
              <a:latin typeface="Trebuchet MS"/>
              <a:ea typeface="Trebuchet MS"/>
              <a:cs typeface="Trebuchet MS"/>
            </a:endParaRPr>
          </a:p>
          <a:p>
            <a:pPr marL="342900" marR="0" lvl="0" indent="-233362" algn="l" rtl="0">
              <a:lnSpc>
                <a:spcPct val="95000"/>
              </a:lnSpc>
              <a:spcBef>
                <a:spcPts val="90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((M * "BandX@1") + A) / cos(radians(90 - SUN_ELEVATION))</a:t>
            </a:r>
            <a:endParaRPr sz="1000" b="0" i="0" u="none" strike="noStrike" cap="none">
              <a:solidFill>
                <a:srgbClr val="7F7F7F"/>
              </a:solidFill>
              <a:latin typeface="Trebuchet MS"/>
              <a:ea typeface="Trebuchet MS"/>
              <a:cs typeface="Trebuchet MS"/>
            </a:endParaRPr>
          </a:p>
          <a:p>
            <a:pPr marL="0" marR="0" lvl="0" indent="0" algn="l" rtl="0">
              <a:lnSpc>
                <a:spcPct val="95000"/>
              </a:lnSpc>
              <a:spcBef>
                <a:spcPts val="900"/>
              </a:spcBef>
              <a:spcAft>
                <a:spcPts val="0"/>
              </a:spcAft>
              <a:buClr>
                <a:srgbClr val="000000"/>
              </a:buClr>
              <a:buSzPts val="975"/>
              <a:buFont typeface="Arial"/>
              <a:buNone/>
              <a:defRPr/>
            </a:pPr>
            <a:r>
              <a:rPr sz="1000" b="0" i="0" u="none" strike="noStrike" cap="none">
                <a:solidFill>
                  <a:srgbClr val="7F7F7F"/>
                </a:solidFill>
                <a:latin typeface="Trebuchet MS"/>
                <a:ea typeface="Trebuchet MS"/>
                <a:cs typeface="Trebuchet MS"/>
              </a:rPr>
              <a:t>Example for Band 2:</a:t>
            </a:r>
            <a:endParaRPr sz="1000" b="0" i="0" u="none" strike="noStrike" cap="none">
              <a:solidFill>
                <a:srgbClr val="7F7F7F"/>
              </a:solidFill>
              <a:latin typeface="Trebuchet MS"/>
              <a:ea typeface="Trebuchet MS"/>
              <a:cs typeface="Trebuchet MS"/>
            </a:endParaRPr>
          </a:p>
          <a:p>
            <a:pPr marL="342900" marR="0" lvl="0" indent="-233362" algn="l" rtl="0">
              <a:lnSpc>
                <a:spcPct val="95000"/>
              </a:lnSpc>
              <a:spcBef>
                <a:spcPts val="90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((2.0000e-05 * "LC08_B2@1") - 0.1) / cos(radians(90 - 45.123456))</a:t>
            </a:r>
            <a:endParaRPr sz="1000" b="0" i="0" u="none" strike="noStrike" cap="none">
              <a:solidFill>
                <a:srgbClr val="7F7F7F"/>
              </a:solidFill>
              <a:latin typeface="Trebuchet MS"/>
              <a:ea typeface="Trebuchet MS"/>
              <a:cs typeface="Trebuchet MS"/>
            </a:endParaRPr>
          </a:p>
          <a:p>
            <a:pPr marL="0" marR="0" lvl="0" indent="0" algn="l" rtl="0">
              <a:lnSpc>
                <a:spcPct val="95000"/>
              </a:lnSpc>
              <a:spcBef>
                <a:spcPts val="900"/>
              </a:spcBef>
              <a:spcAft>
                <a:spcPts val="0"/>
              </a:spcAft>
              <a:buClr>
                <a:srgbClr val="000000"/>
              </a:buClr>
              <a:buSzPts val="975"/>
              <a:buFont typeface="Arial"/>
              <a:buNone/>
              <a:defRPr/>
            </a:pPr>
            <a:r>
              <a:rPr sz="1000" b="0" i="0" u="none" strike="noStrike" cap="none">
                <a:solidFill>
                  <a:srgbClr val="7F7F7F"/>
                </a:solidFill>
                <a:latin typeface="Trebuchet MS"/>
                <a:ea typeface="Trebuchet MS"/>
                <a:cs typeface="Trebuchet MS"/>
              </a:rPr>
              <a:t>Repeat for Bands 4, 5, 6, and 7, and name the outputs as:</a:t>
            </a:r>
            <a:endParaRPr sz="1000" b="0" i="0" u="none" strike="noStrike" cap="none">
              <a:solidFill>
                <a:srgbClr val="7F7F7F"/>
              </a:solidFill>
              <a:latin typeface="Trebuchet MS"/>
              <a:ea typeface="Trebuchet MS"/>
              <a:cs typeface="Trebuchet MS"/>
            </a:endParaRPr>
          </a:p>
          <a:p>
            <a:pPr marL="342900" marR="0" lvl="0" indent="-233362" algn="l" rtl="0">
              <a:lnSpc>
                <a:spcPct val="95000"/>
              </a:lnSpc>
              <a:spcBef>
                <a:spcPts val="90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Refl_B2</a:t>
            </a:r>
            <a:endParaRPr sz="1000" b="0" i="0" u="none" strike="noStrike" cap="none">
              <a:solidFill>
                <a:srgbClr val="7F7F7F"/>
              </a:solidFill>
              <a:latin typeface="Trebuchet MS"/>
              <a:ea typeface="Trebuchet MS"/>
              <a:cs typeface="Trebuchet MS"/>
            </a:endParaRPr>
          </a:p>
          <a:p>
            <a:pPr marL="342900" marR="0" lvl="0" indent="-233362" algn="l" rtl="0">
              <a:lnSpc>
                <a:spcPct val="95000"/>
              </a:lnSpc>
              <a:spcBef>
                <a:spcPts val="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Refl_B4</a:t>
            </a:r>
            <a:endParaRPr sz="1000" b="0" i="0" u="none" strike="noStrike" cap="none">
              <a:solidFill>
                <a:srgbClr val="7F7F7F"/>
              </a:solidFill>
              <a:latin typeface="Trebuchet MS"/>
              <a:ea typeface="Trebuchet MS"/>
              <a:cs typeface="Trebuchet MS"/>
            </a:endParaRPr>
          </a:p>
          <a:p>
            <a:pPr marL="342900" marR="0" lvl="0" indent="-233362" algn="l" rtl="0">
              <a:lnSpc>
                <a:spcPct val="95000"/>
              </a:lnSpc>
              <a:spcBef>
                <a:spcPts val="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Refl_B5</a:t>
            </a:r>
            <a:endParaRPr sz="1000" b="0" i="0" u="none" strike="noStrike" cap="none">
              <a:solidFill>
                <a:srgbClr val="7F7F7F"/>
              </a:solidFill>
              <a:latin typeface="Trebuchet MS"/>
              <a:ea typeface="Trebuchet MS"/>
              <a:cs typeface="Trebuchet MS"/>
            </a:endParaRPr>
          </a:p>
          <a:p>
            <a:pPr marL="342900" marR="0" lvl="0" indent="-233362" algn="l" rtl="0">
              <a:lnSpc>
                <a:spcPct val="95000"/>
              </a:lnSpc>
              <a:spcBef>
                <a:spcPts val="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Refl_B6</a:t>
            </a:r>
            <a:endParaRPr sz="1000" b="0" i="0" u="none" strike="noStrike" cap="none">
              <a:solidFill>
                <a:srgbClr val="7F7F7F"/>
              </a:solidFill>
              <a:latin typeface="Trebuchet MS"/>
              <a:ea typeface="Trebuchet MS"/>
              <a:cs typeface="Trebuchet MS"/>
            </a:endParaRPr>
          </a:p>
          <a:p>
            <a:pPr marL="342900" marR="0" lvl="0" indent="-233362" algn="l" rtl="0">
              <a:lnSpc>
                <a:spcPct val="95000"/>
              </a:lnSpc>
              <a:spcBef>
                <a:spcPts val="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Refl_B7</a:t>
            </a:r>
            <a:br>
              <a:rPr sz="1000" b="0" i="0" u="none" strike="noStrike" cap="none">
                <a:solidFill>
                  <a:srgbClr val="7F7F7F"/>
                </a:solidFill>
                <a:latin typeface="Trebuchet MS"/>
                <a:ea typeface="Trebuchet MS"/>
                <a:cs typeface="Trebuchet MS"/>
              </a:rPr>
            </a:br>
            <a:endParaRPr sz="1000" b="0" i="0" u="none" strike="noStrike" cap="none">
              <a:solidFill>
                <a:srgbClr val="7F7F7F"/>
              </a:solidFill>
              <a:latin typeface="Trebuchet MS"/>
              <a:ea typeface="Trebuchet MS"/>
              <a:cs typeface="Trebuchet MS"/>
            </a:endParaRPr>
          </a:p>
          <a:p>
            <a:pPr marL="0" marR="0" lvl="0" indent="0" algn="l" rtl="0">
              <a:lnSpc>
                <a:spcPct val="95000"/>
              </a:lnSpc>
              <a:spcBef>
                <a:spcPts val="900"/>
              </a:spcBef>
              <a:spcAft>
                <a:spcPts val="0"/>
              </a:spcAft>
              <a:buClr>
                <a:srgbClr val="000000"/>
              </a:buClr>
              <a:buSzPts val="975"/>
              <a:buFont typeface="Arial"/>
              <a:buNone/>
              <a:defRPr/>
            </a:pPr>
            <a:endParaRPr sz="1000" b="1" i="0" u="none" strike="noStrike" cap="none">
              <a:solidFill>
                <a:srgbClr val="7F7F7F"/>
              </a:solidFill>
              <a:latin typeface="Trebuchet MS"/>
              <a:ea typeface="Trebuchet MS"/>
              <a:cs typeface="Trebuchet MS"/>
            </a:endParaRPr>
          </a:p>
          <a:p>
            <a:pPr marL="0" marR="0" lvl="0" indent="0" algn="l" rtl="0">
              <a:lnSpc>
                <a:spcPct val="70000"/>
              </a:lnSpc>
              <a:spcBef>
                <a:spcPts val="900"/>
              </a:spcBef>
              <a:spcAft>
                <a:spcPts val="0"/>
              </a:spcAft>
              <a:buClr>
                <a:srgbClr val="000000"/>
              </a:buClr>
              <a:buSzPts val="975"/>
              <a:buFont typeface="Arial"/>
              <a:buNone/>
              <a:defRPr/>
            </a:pPr>
            <a:endParaRPr sz="1000" b="1" i="0" u="none" strike="noStrike" cap="none">
              <a:solidFill>
                <a:srgbClr val="7F7F7F"/>
              </a:solidFill>
              <a:latin typeface="Trebuchet MS"/>
              <a:ea typeface="Trebuchet MS"/>
              <a:cs typeface="Trebuchet MS"/>
            </a:endParaRPr>
          </a:p>
        </p:txBody>
      </p:sp>
      <p:sp>
        <p:nvSpPr>
          <p:cNvPr id="1041502142" name="Google Shape;484;p24"/>
          <p:cNvSpPr txBox="1"/>
          <p:nvPr/>
        </p:nvSpPr>
        <p:spPr bwMode="auto">
          <a:xfrm>
            <a:off x="4964294" y="1129269"/>
            <a:ext cx="2886000" cy="1554599"/>
          </a:xfrm>
          <a:prstGeom prst="rect">
            <a:avLst/>
          </a:prstGeom>
          <a:noFill/>
          <a:ln>
            <a:noFill/>
          </a:ln>
        </p:spPr>
        <p:txBody>
          <a:bodyPr spcFirstLastPara="1" wrap="square" lIns="68550" tIns="34275" rIns="68550" bIns="34275" anchor="t" anchorCtr="0">
            <a:noAutofit/>
          </a:bodyPr>
          <a:lstStyle/>
          <a:p>
            <a:pPr marL="0" marR="0" lvl="0" indent="0" algn="l" rtl="0">
              <a:lnSpc>
                <a:spcPct val="105000"/>
              </a:lnSpc>
              <a:spcBef>
                <a:spcPts val="900"/>
              </a:spcBef>
              <a:spcAft>
                <a:spcPts val="0"/>
              </a:spcAft>
              <a:buClr>
                <a:srgbClr val="000000"/>
              </a:buClr>
              <a:buSzPts val="1125"/>
              <a:buFont typeface="Arial"/>
              <a:buNone/>
              <a:defRPr/>
            </a:pPr>
            <a:r>
              <a:rPr sz="1150" b="1" i="0" u="none" strike="noStrike" cap="none">
                <a:solidFill>
                  <a:srgbClr val="7F7F7F"/>
                </a:solidFill>
                <a:latin typeface="Trebuchet MS"/>
                <a:ea typeface="Trebuchet MS"/>
                <a:cs typeface="Trebuchet MS"/>
              </a:rPr>
              <a:t>Step 4: Calculate Albedo</a:t>
            </a:r>
            <a:endParaRPr sz="1150" b="1" i="0" u="none" strike="noStrike" cap="none">
              <a:solidFill>
                <a:srgbClr val="7F7F7F"/>
              </a:solidFill>
              <a:latin typeface="Trebuchet MS"/>
              <a:ea typeface="Trebuchet MS"/>
              <a:cs typeface="Trebuchet MS"/>
            </a:endParaRPr>
          </a:p>
          <a:p>
            <a:pPr marL="0" marR="0" lvl="0" indent="0" algn="l" rtl="0">
              <a:lnSpc>
                <a:spcPct val="105000"/>
              </a:lnSpc>
              <a:spcBef>
                <a:spcPts val="900"/>
              </a:spcBef>
              <a:spcAft>
                <a:spcPts val="0"/>
              </a:spcAft>
              <a:buClr>
                <a:srgbClr val="000000"/>
              </a:buClr>
              <a:buSzPts val="975"/>
              <a:buFont typeface="Arial"/>
              <a:buNone/>
              <a:defRPr/>
            </a:pPr>
            <a:r>
              <a:rPr sz="1000" b="0" i="0" u="none" strike="noStrike" cap="none">
                <a:solidFill>
                  <a:srgbClr val="7F7F7F"/>
                </a:solidFill>
                <a:latin typeface="Trebuchet MS"/>
                <a:ea typeface="Trebuchet MS"/>
                <a:cs typeface="Trebuchet MS"/>
              </a:rPr>
              <a:t>Use the following broadband albedo formula (Liang, 2001):</a:t>
            </a:r>
            <a:endParaRPr sz="1000" b="0" i="0" u="none" strike="noStrike" cap="none">
              <a:solidFill>
                <a:srgbClr val="7F7F7F"/>
              </a:solidFill>
              <a:latin typeface="Trebuchet MS"/>
              <a:ea typeface="Trebuchet MS"/>
              <a:cs typeface="Trebuchet MS"/>
            </a:endParaRPr>
          </a:p>
          <a:p>
            <a:pPr marL="342900" marR="0" lvl="0" indent="-233362" algn="l" rtl="0">
              <a:lnSpc>
                <a:spcPct val="105000"/>
              </a:lnSpc>
              <a:spcBef>
                <a:spcPts val="90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Albedo = 0.356 * Refl_B2 + 0.130 * Refl_B4 + 0.373 * Refl_B5 +</a:t>
            </a:r>
            <a:endParaRPr sz="1000" b="0" i="0" u="none" strike="noStrike" cap="none">
              <a:solidFill>
                <a:srgbClr val="7F7F7F"/>
              </a:solidFill>
              <a:latin typeface="Trebuchet MS"/>
              <a:ea typeface="Trebuchet MS"/>
              <a:cs typeface="Trebuchet MS"/>
            </a:endParaRPr>
          </a:p>
          <a:p>
            <a:pPr marL="342900" marR="0" lvl="0" indent="-233362" algn="l" rtl="0">
              <a:lnSpc>
                <a:spcPct val="105000"/>
              </a:lnSpc>
              <a:spcBef>
                <a:spcPts val="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         0.085 * Refl_B6 + 0.072 * Refl_B7 - 0.0018</a:t>
            </a:r>
            <a:endParaRPr sz="1000" b="0" i="0" u="none" strike="noStrike" cap="none">
              <a:solidFill>
                <a:srgbClr val="7F7F7F"/>
              </a:solidFill>
              <a:latin typeface="Trebuchet MS"/>
              <a:ea typeface="Trebuchet MS"/>
              <a:cs typeface="Trebuchet MS"/>
            </a:endParaRPr>
          </a:p>
          <a:p>
            <a:pPr marL="342900" marR="0" lvl="0" indent="-171450" algn="l" rtl="0">
              <a:lnSpc>
                <a:spcPct val="105000"/>
              </a:lnSpc>
              <a:spcBef>
                <a:spcPts val="900"/>
              </a:spcBef>
              <a:spcAft>
                <a:spcPts val="0"/>
              </a:spcAft>
              <a:buClr>
                <a:srgbClr val="000000"/>
              </a:buClr>
              <a:buSzPts val="975"/>
              <a:buFont typeface="Arial"/>
              <a:buNone/>
              <a:defRPr/>
            </a:pPr>
            <a:endParaRPr sz="1000" b="0" i="0" u="none" strike="noStrike" cap="none">
              <a:solidFill>
                <a:srgbClr val="7F7F7F"/>
              </a:solidFill>
              <a:latin typeface="Trebuchet MS"/>
              <a:ea typeface="Trebuchet MS"/>
              <a:cs typeface="Trebuchet MS"/>
            </a:endParaRPr>
          </a:p>
          <a:p>
            <a:pPr marL="0" marR="0" lvl="0" indent="0" algn="l" rtl="0">
              <a:lnSpc>
                <a:spcPct val="105000"/>
              </a:lnSpc>
              <a:spcBef>
                <a:spcPts val="900"/>
              </a:spcBef>
              <a:spcAft>
                <a:spcPts val="0"/>
              </a:spcAft>
              <a:buClr>
                <a:srgbClr val="000000"/>
              </a:buClr>
              <a:buSzPts val="975"/>
              <a:buFont typeface="Arial"/>
              <a:buNone/>
              <a:defRPr/>
            </a:pPr>
            <a:r>
              <a:rPr sz="1000" b="0" i="0" u="none" strike="noStrike" cap="none">
                <a:solidFill>
                  <a:srgbClr val="7F7F7F"/>
                </a:solidFill>
                <a:latin typeface="Trebuchet MS"/>
                <a:ea typeface="Trebuchet MS"/>
                <a:cs typeface="Trebuchet MS"/>
              </a:rPr>
              <a:t>In QGIS Raster Calculator:</a:t>
            </a:r>
            <a:endParaRPr sz="1000" b="0" i="0" u="none" strike="noStrike" cap="none">
              <a:solidFill>
                <a:srgbClr val="7F7F7F"/>
              </a:solidFill>
              <a:latin typeface="Trebuchet MS"/>
              <a:ea typeface="Trebuchet MS"/>
              <a:cs typeface="Trebuchet MS"/>
            </a:endParaRPr>
          </a:p>
          <a:p>
            <a:pPr marL="342900" marR="0" lvl="0" indent="-233362" algn="l" rtl="0">
              <a:lnSpc>
                <a:spcPct val="105000"/>
              </a:lnSpc>
              <a:spcBef>
                <a:spcPts val="90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0.356 * "Refl_B2@1" + 0.130 * "Refl_B4@1" + 0.373 * "Refl_B5@1" +</a:t>
            </a:r>
            <a:endParaRPr sz="1000" b="0" i="0" u="none" strike="noStrike" cap="none">
              <a:solidFill>
                <a:srgbClr val="7F7F7F"/>
              </a:solidFill>
              <a:latin typeface="Trebuchet MS"/>
              <a:ea typeface="Trebuchet MS"/>
              <a:cs typeface="Trebuchet MS"/>
            </a:endParaRPr>
          </a:p>
          <a:p>
            <a:pPr marL="342900" marR="0" lvl="0" indent="-233362" algn="l" rtl="0">
              <a:lnSpc>
                <a:spcPct val="105000"/>
              </a:lnSpc>
              <a:spcBef>
                <a:spcPts val="0"/>
              </a:spcBef>
              <a:spcAft>
                <a:spcPts val="0"/>
              </a:spcAft>
              <a:buClr>
                <a:srgbClr val="7F7F7F"/>
              </a:buClr>
              <a:buSzPts val="1300"/>
              <a:buFont typeface="Trebuchet MS"/>
              <a:buChar char="●"/>
              <a:defRPr/>
            </a:pPr>
            <a:r>
              <a:rPr sz="1000" b="0" i="0" u="none" strike="noStrike" cap="none">
                <a:solidFill>
                  <a:srgbClr val="7F7F7F"/>
                </a:solidFill>
                <a:latin typeface="Trebuchet MS"/>
                <a:ea typeface="Trebuchet MS"/>
                <a:cs typeface="Trebuchet MS"/>
              </a:rPr>
              <a:t>0.085 * "Refl_B6@1" + 0.072 * "Refl_B7@1" - 0.0018</a:t>
            </a:r>
            <a:endParaRPr sz="1000" b="0" i="0" u="none" strike="noStrike" cap="none">
              <a:solidFill>
                <a:srgbClr val="7F7F7F"/>
              </a:solidFill>
              <a:latin typeface="Trebuchet MS"/>
              <a:ea typeface="Trebuchet MS"/>
              <a:cs typeface="Trebuchet MS"/>
            </a:endParaRPr>
          </a:p>
          <a:p>
            <a:pPr marL="342900" marR="0" lvl="0" indent="-171450" algn="l" rtl="0">
              <a:lnSpc>
                <a:spcPct val="105000"/>
              </a:lnSpc>
              <a:spcBef>
                <a:spcPts val="900"/>
              </a:spcBef>
              <a:spcAft>
                <a:spcPts val="0"/>
              </a:spcAft>
              <a:buClr>
                <a:srgbClr val="000000"/>
              </a:buClr>
              <a:buSzPts val="975"/>
              <a:buFont typeface="Arial"/>
              <a:buNone/>
              <a:defRPr/>
            </a:pPr>
            <a:endParaRPr sz="1000" b="0" i="0" u="none" strike="noStrike" cap="none">
              <a:solidFill>
                <a:srgbClr val="7F7F7F"/>
              </a:solidFill>
              <a:latin typeface="Trebuchet MS"/>
              <a:ea typeface="Trebuchet MS"/>
              <a:cs typeface="Trebuchet MS"/>
            </a:endParaRPr>
          </a:p>
          <a:p>
            <a:pPr marL="0" marR="0" lvl="0" indent="0" algn="l" rtl="0">
              <a:lnSpc>
                <a:spcPct val="105000"/>
              </a:lnSpc>
              <a:spcBef>
                <a:spcPts val="900"/>
              </a:spcBef>
              <a:spcAft>
                <a:spcPts val="900"/>
              </a:spcAft>
              <a:buClr>
                <a:srgbClr val="000000"/>
              </a:buClr>
              <a:buSzPts val="975"/>
              <a:buFont typeface="Arial"/>
              <a:buNone/>
              <a:defRPr/>
            </a:pPr>
            <a:r>
              <a:rPr sz="1000" b="0" i="0" u="none" strike="noStrike" cap="none">
                <a:solidFill>
                  <a:srgbClr val="7F7F7F"/>
                </a:solidFill>
                <a:latin typeface="Trebuchet MS"/>
                <a:ea typeface="Trebuchet MS"/>
                <a:cs typeface="Trebuchet MS"/>
              </a:rPr>
              <a:t>Save the output as your final albedo layer.</a:t>
            </a:r>
            <a:endParaRPr sz="1000" b="1" i="0" u="none" strike="noStrike" cap="none">
              <a:solidFill>
                <a:srgbClr val="7F7F7F"/>
              </a:solidFill>
              <a:latin typeface="Trebuchet MS"/>
              <a:ea typeface="Trebuchet MS"/>
              <a:cs typeface="Trebuchet MS"/>
            </a:endParaRPr>
          </a:p>
        </p:txBody>
      </p:sp>
      <p:sp>
        <p:nvSpPr>
          <p:cNvPr id="1916062755" name="Google Shape;485;p24"/>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040"/>
              <a:buFont typeface="Arial"/>
              <a:buNone/>
              <a:defRPr/>
            </a:pPr>
            <a:r>
              <a:rPr sz="1800">
                <a:solidFill>
                  <a:srgbClr val="70AD47"/>
                </a:solidFill>
              </a:rPr>
              <a:t>C8.1.3 URBAN AREA REFLECTIVITY: ALBEDO</a:t>
            </a:r>
            <a:endParaRPr sz="1800">
              <a:solidFill>
                <a:srgbClr val="70AD47"/>
              </a:solidFill>
            </a:endParaRPr>
          </a:p>
        </p:txBody>
      </p:sp>
      <p:sp>
        <p:nvSpPr>
          <p:cNvPr id="454566849" name="Google Shape;486;p24"/>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12694473" name="Google Shape;491;g38dfaf0db45_0_289"/>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062698021" name="Google Shape;492;g38dfaf0db45_0_289"/>
          <p:cNvSpPr txBox="1"/>
          <p:nvPr/>
        </p:nvSpPr>
        <p:spPr bwMode="auto">
          <a:xfrm>
            <a:off x="2992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5: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The value is normalised applying the following formula:</a:t>
            </a:r>
            <a:br>
              <a:rPr sz="1200" b="0" i="0" u="none" strike="noStrike" cap="none">
                <a:solidFill>
                  <a:srgbClr val="7F7F7F"/>
                </a:solidFill>
                <a:latin typeface="Trebuchet MS"/>
                <a:ea typeface="Trebuchet MS"/>
                <a:cs typeface="Trebuchet MS"/>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739208105" name="Google Shape;493;g38dfaf0db45_0_289"/>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2091080778" name="Google Shape;494;g38dfaf0db45_0_289"/>
          <p:cNvSpPr txBox="1"/>
          <p:nvPr/>
        </p:nvSpPr>
        <p:spPr bwMode="auto">
          <a:xfrm>
            <a:off x="626068" y="3208446"/>
            <a:ext cx="3437400" cy="10929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0000"/>
              </a:lnSpc>
              <a:spcBef>
                <a:spcPts val="0"/>
              </a:spcBef>
              <a:spcAft>
                <a:spcPts val="0"/>
              </a:spcAft>
              <a:buNone/>
              <a:defRPr/>
            </a:pPr>
            <a:r>
              <a:rPr sz="900" b="0" i="1" u="none" strike="noStrike" cap="none">
                <a:solidFill>
                  <a:schemeClr val="lt2"/>
                </a:solidFill>
                <a:latin typeface="Trebuchet MS"/>
                <a:ea typeface="Trebuchet MS"/>
                <a:cs typeface="Trebuchet MS"/>
              </a:rPr>
              <a:t>where:</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Xi: value of the indicator</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min</a:t>
            </a:r>
            <a:r>
              <a:rPr sz="900" b="0" i="1" u="none" strike="noStrike" cap="none">
                <a:solidFill>
                  <a:schemeClr val="lt2"/>
                </a:solidFill>
                <a:latin typeface="Trebuchet MS"/>
                <a:ea typeface="Trebuchet MS"/>
                <a:cs typeface="Trebuchet MS"/>
              </a:rPr>
              <a:t> = optimal indicator’s value (corresponding to score 1)</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max</a:t>
            </a:r>
            <a:r>
              <a:rPr sz="900" b="0" i="1" u="none" strike="noStrike" cap="none">
                <a:solidFill>
                  <a:schemeClr val="lt2"/>
                </a:solidFill>
                <a:latin typeface="Trebuchet MS"/>
                <a:ea typeface="Trebuchet MS"/>
                <a:cs typeface="Trebuchet MS"/>
              </a:rPr>
              <a:t> = critical indicator’s value (corresponding to score 0)</a:t>
            </a:r>
            <a:endParaRPr sz="700" b="0" i="1"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None/>
              <a:defRPr/>
            </a:pPr>
            <a:br>
              <a:rPr sz="700" b="0" i="1" u="none" strike="noStrike" cap="none">
                <a:solidFill>
                  <a:schemeClr val="lt2"/>
                </a:solidFill>
                <a:latin typeface="Trebuchet MS"/>
                <a:ea typeface="Trebuchet MS"/>
                <a:cs typeface="Trebuchet MS"/>
              </a:rPr>
            </a:br>
            <a:endParaRPr sz="700" b="0" i="1" u="none" strike="noStrike" cap="none">
              <a:solidFill>
                <a:schemeClr val="lt2"/>
              </a:solidFill>
              <a:latin typeface="Trebuchet MS"/>
              <a:ea typeface="Trebuchet MS"/>
              <a:cs typeface="Trebuchet MS"/>
            </a:endParaRPr>
          </a:p>
        </p:txBody>
      </p:sp>
      <p:graphicFrame>
        <p:nvGraphicFramePr>
          <p:cNvPr id="46388001" name="Google Shape;495;g38dfaf0db45_0_289"/>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616208343" name="Google Shape;496;g38dfaf0db45_0_289"/>
          <p:cNvSpPr txBox="1"/>
          <p:nvPr/>
        </p:nvSpPr>
        <p:spPr bwMode="auto">
          <a:xfrm>
            <a:off x="1062615" y="2179580"/>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94045028" name="Google Shape;497;g38dfaf0db45_0_289"/>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040"/>
              <a:buFont typeface="Arial"/>
              <a:buNone/>
              <a:defRPr/>
            </a:pPr>
            <a:r>
              <a:rPr sz="1800">
                <a:solidFill>
                  <a:srgbClr val="70AD47"/>
                </a:solidFill>
              </a:rPr>
              <a:t>C8.1.3 URBAN AREA REFLECTIVITY: ALBEDO</a:t>
            </a:r>
            <a:endParaRPr sz="1800">
              <a:solidFill>
                <a:srgbClr val="70AD47"/>
              </a:solidFill>
            </a:endParaRPr>
          </a:p>
        </p:txBody>
      </p:sp>
      <p:sp>
        <p:nvSpPr>
          <p:cNvPr id="1111504806" name="Google Shape;498;g38dfaf0db45_0_289"/>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684129613" name="Google Shape;499;g38dfaf0db45_0_289"/>
          <p:cNvSpPr txBox="1"/>
          <p:nvPr/>
        </p:nvSpPr>
        <p:spPr bwMode="auto">
          <a:xfrm>
            <a:off x="299275" y="2036025"/>
            <a:ext cx="3648900" cy="6888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3131496" name="Google Shape;504;g38dfaf0db45_0_300"/>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61057234" name="Google Shape;505;g38dfaf0db45_0_300"/>
          <p:cNvSpPr txBox="1"/>
          <p:nvPr/>
        </p:nvSpPr>
        <p:spPr bwMode="auto">
          <a:xfrm>
            <a:off x="2920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5: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“Higher is better” indicators (</a:t>
            </a:r>
            <a:r>
              <a:rPr sz="1200">
                <a:solidFill>
                  <a:schemeClr val="lt2"/>
                </a:solidFill>
                <a:latin typeface="Trebuchet MS"/>
                <a:ea typeface="Trebuchet MS"/>
                <a:cs typeface="Trebuchet MS"/>
              </a:rPr>
              <a:t>higher</a:t>
            </a:r>
            <a:r>
              <a:rPr sz="1200" b="0" i="0" u="none" strike="noStrike" cap="none">
                <a:solidFill>
                  <a:schemeClr val="lt2"/>
                </a:solidFill>
                <a:latin typeface="Trebuchet MS"/>
                <a:ea typeface="Trebuchet MS"/>
                <a:cs typeface="Trebuchet MS"/>
              </a:rPr>
              <a:t> the numerical value of the indicator, the higher the performance level.), the value is normalised applying the following formula:</a:t>
            </a:r>
            <a:br>
              <a:rPr sz="1200" b="0" i="0" u="none" strike="noStrike" cap="none">
                <a:solidFill>
                  <a:schemeClr val="lt2"/>
                </a:solidFill>
                <a:latin typeface="Trebuchet MS"/>
                <a:ea typeface="Trebuchet MS"/>
                <a:cs typeface="Trebuchet MS"/>
              </a:rPr>
            </a:br>
            <a:r>
              <a:rPr sz="1200" b="1" i="0" u="none" strike="noStrike" cap="none">
                <a:solidFill>
                  <a:schemeClr val="lt2"/>
                </a:solidFill>
                <a:latin typeface="Trebuchet MS"/>
                <a:ea typeface="Trebuchet MS"/>
                <a:cs typeface="Trebuchet MS"/>
              </a:rPr>
              <a:t> </a:t>
            </a:r>
            <a:endParaRPr sz="1200" b="1" i="0" u="none" strike="noStrike" cap="none">
              <a:solidFill>
                <a:schemeClr val="lt2"/>
              </a:solidFill>
              <a:latin typeface="Trebuchet MS"/>
              <a:ea typeface="Trebuchet MS"/>
              <a:cs typeface="Trebuchet MS"/>
            </a:endParaRPr>
          </a:p>
        </p:txBody>
      </p:sp>
      <p:graphicFrame>
        <p:nvGraphicFramePr>
          <p:cNvPr id="636052905" name="Google Shape;506;g38dfaf0db45_0_300"/>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1798111161" name="Google Shape;507;g38dfaf0db45_0_300"/>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2065331862" name="Google Shape;508;g38dfaf0db45_0_300"/>
          <p:cNvSpPr txBox="1"/>
          <p:nvPr/>
        </p:nvSpPr>
        <p:spPr bwMode="auto">
          <a:xfrm>
            <a:off x="1009496" y="3643446"/>
            <a:ext cx="2264100" cy="40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771206223" name="Google Shape;509;g38dfaf0db45_0_300"/>
          <p:cNvSpPr txBox="1"/>
          <p:nvPr/>
        </p:nvSpPr>
        <p:spPr bwMode="auto">
          <a:xfrm>
            <a:off x="1009496" y="4182715"/>
            <a:ext cx="22641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61733936" name="Google Shape;510;g38dfaf0db45_0_300"/>
          <p:cNvSpPr txBox="1"/>
          <p:nvPr/>
        </p:nvSpPr>
        <p:spPr bwMode="auto">
          <a:xfrm>
            <a:off x="1537587" y="456755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9AC43E"/>
                </a:solidFill>
                <a:latin typeface="Trebuchet MS"/>
                <a:ea typeface="Trebuchet MS"/>
                <a:cs typeface="Trebuchet MS"/>
              </a:rPr>
              <a:t>Rather Negative</a:t>
            </a:r>
            <a:endParaRPr sz="1400" b="1" i="0" u="none" strike="noStrike" cap="none">
              <a:solidFill>
                <a:srgbClr val="9AC43E"/>
              </a:solidFill>
              <a:latin typeface="Trebuchet MS"/>
              <a:ea typeface="Trebuchet MS"/>
              <a:cs typeface="Trebuchet MS"/>
            </a:endParaRPr>
          </a:p>
        </p:txBody>
      </p:sp>
      <p:sp>
        <p:nvSpPr>
          <p:cNvPr id="2129907877" name="Google Shape;511;g38dfaf0db45_0_300"/>
          <p:cNvSpPr txBox="1"/>
          <p:nvPr/>
        </p:nvSpPr>
        <p:spPr bwMode="auto">
          <a:xfrm>
            <a:off x="1070049" y="2955989"/>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652236392" name="Google Shape;512;g38dfaf0db45_0_300"/>
          <p:cNvSpPr txBox="1"/>
          <p:nvPr/>
        </p:nvSpPr>
        <p:spPr bwMode="auto">
          <a:xfrm>
            <a:off x="1070049" y="2300939"/>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963388017" name="Google Shape;513;g38dfaf0db45_0_300"/>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040"/>
              <a:buFont typeface="Arial"/>
              <a:buNone/>
              <a:defRPr/>
            </a:pPr>
            <a:r>
              <a:rPr sz="1800">
                <a:solidFill>
                  <a:srgbClr val="70AD47"/>
                </a:solidFill>
              </a:rPr>
              <a:t>C8.1.3 URBAN AREA REFLECTIVITY: ALBEDO</a:t>
            </a:r>
            <a:endParaRPr sz="1800">
              <a:solidFill>
                <a:srgbClr val="70AD47"/>
              </a:solidFill>
            </a:endParaRPr>
          </a:p>
        </p:txBody>
      </p:sp>
      <p:sp>
        <p:nvSpPr>
          <p:cNvPr id="311064948" name="Google Shape;514;g38dfaf0db45_0_300"/>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420002826" name="Google Shape;515;g38dfaf0db45_0_300"/>
          <p:cNvSpPr txBox="1"/>
          <p:nvPr/>
        </p:nvSpPr>
        <p:spPr bwMode="auto">
          <a:xfrm>
            <a:off x="1239525" y="3450762"/>
            <a:ext cx="2264100" cy="404700"/>
          </a:xfrm>
          <a:prstGeom prst="rect">
            <a:avLst/>
          </a:prstGeom>
          <a:blipFill>
            <a:blip r:embed="rId3">
              <a:alphaModFix/>
            </a:blip>
            <a:stretch>
              <a:fillRect l="0" t="0" r="0" b="-134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461690782" name="Google Shape;516;g38dfaf0db45_0_300"/>
          <p:cNvSpPr txBox="1"/>
          <p:nvPr/>
        </p:nvSpPr>
        <p:spPr bwMode="auto">
          <a:xfrm>
            <a:off x="1239525" y="3990031"/>
            <a:ext cx="2264100" cy="215400"/>
          </a:xfrm>
          <a:prstGeom prst="rect">
            <a:avLst/>
          </a:prstGeom>
          <a:blipFill>
            <a:blip r:embed="rId4">
              <a:alphaModFix/>
            </a:blip>
            <a:stretch>
              <a:fillRect l="0" t="0" r="0" b="-85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489049906" name="Google Shape;517;g38dfaf0db45_0_300"/>
          <p:cNvSpPr txBox="1"/>
          <p:nvPr/>
        </p:nvSpPr>
        <p:spPr bwMode="auto">
          <a:xfrm>
            <a:off x="1300078" y="2763305"/>
            <a:ext cx="2264100" cy="401700"/>
          </a:xfrm>
          <a:prstGeom prst="rect">
            <a:avLst/>
          </a:prstGeom>
          <a:blipFill>
            <a:blip r:embed="rId5">
              <a:alphaModFix/>
            </a:blip>
            <a:stretch>
              <a:fillRect l="0" t="-1539" r="0" b="-1537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489995366" name="Google Shape;518;g38dfaf0db45_0_300"/>
          <p:cNvSpPr txBox="1"/>
          <p:nvPr/>
        </p:nvSpPr>
        <p:spPr bwMode="auto">
          <a:xfrm>
            <a:off x="1300078" y="2108255"/>
            <a:ext cx="2264100" cy="401700"/>
          </a:xfrm>
          <a:prstGeom prst="rect">
            <a:avLst/>
          </a:prstGeom>
          <a:blipFill>
            <a:blip r:embed="rId6">
              <a:alphaModFix/>
            </a:blip>
            <a:stretch>
              <a:fillRect l="0" t="-1509" r="0" b="-151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307290" name="Google Shape;523;p29"/>
          <p:cNvSpPr txBox="1"/>
          <p:nvPr/>
        </p:nvSpPr>
        <p:spPr bwMode="auto">
          <a:xfrm>
            <a:off x="451675" y="1149131"/>
            <a:ext cx="390840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Description:</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This criterion evaluates the amount of urban surface covered by shade at a specific time, namely at 12:00 p.m. on June 21 (the summer solstice).</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Objective:</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Allow for the assessment of urban planning effectiveness in generating natural or artificial shade and reducing excessive surface heating. </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Relevance:</a:t>
            </a:r>
            <a:endParaRPr sz="16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This data becomes useful for guiding policies and interventions, such as increasing green areas, planting trees in strategic locations, or creating shading structures at critical points.</a:t>
            </a:r>
            <a:endParaRPr sz="1800" b="1" i="0" u="none" strike="noStrike" cap="none">
              <a:solidFill>
                <a:srgbClr val="7F7F7F"/>
              </a:solidFill>
              <a:latin typeface="Trebuchet MS"/>
              <a:ea typeface="Trebuchet MS"/>
              <a:cs typeface="Trebuchet MS"/>
            </a:endParaRPr>
          </a:p>
        </p:txBody>
      </p:sp>
      <p:pic>
        <p:nvPicPr>
          <p:cNvPr id="1226950766" name="Google Shape;524;p29" title="ChatGPT Image 5 may 2025, 16_20_11.png"/>
          <p:cNvPicPr/>
          <p:nvPr/>
        </p:nvPicPr>
        <p:blipFill rotWithShape="1">
          <a:blip r:embed="rId3">
            <a:alphaModFix/>
          </a:blip>
          <a:srcRect l="0" t="0" r="0" b="0"/>
          <a:stretch/>
        </p:blipFill>
        <p:spPr bwMode="auto">
          <a:xfrm>
            <a:off x="5111756" y="1166212"/>
            <a:ext cx="3294205" cy="3294205"/>
          </a:xfrm>
          <a:prstGeom prst="rect">
            <a:avLst/>
          </a:prstGeom>
          <a:noFill/>
          <a:ln>
            <a:noFill/>
          </a:ln>
        </p:spPr>
      </p:pic>
      <p:sp>
        <p:nvSpPr>
          <p:cNvPr id="1677157378" name="Google Shape;525;p29"/>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175"/>
              <a:buFont typeface="Arial"/>
              <a:buNone/>
              <a:defRPr/>
            </a:pPr>
            <a:r>
              <a:rPr sz="1800">
                <a:solidFill>
                  <a:srgbClr val="70AD47"/>
                </a:solidFill>
              </a:rPr>
              <a:t>C8.1.4 SHADING OF PAVED SURFACES</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71173142" name="Google Shape;530;p30"/>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853076587" name="Google Shape;531;p30"/>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pic>
        <p:nvPicPr>
          <p:cNvPr id="468585088" name="Google Shape;532;p30" descr="Immagine che contiene Piano, diagramma, Planimetria, mappa&#10;&#10;Descrizione generata automaticamente"/>
          <p:cNvPicPr/>
          <p:nvPr/>
        </p:nvPicPr>
        <p:blipFill rotWithShape="1">
          <a:blip r:embed="rId3">
            <a:alphaModFix/>
          </a:blip>
          <a:srcRect l="0" t="0" r="0" b="0"/>
          <a:stretch/>
        </p:blipFill>
        <p:spPr bwMode="auto">
          <a:xfrm>
            <a:off x="4918386" y="799586"/>
            <a:ext cx="2772827" cy="3988988"/>
          </a:xfrm>
          <a:prstGeom prst="rect">
            <a:avLst/>
          </a:prstGeom>
          <a:noFill/>
          <a:ln>
            <a:noFill/>
          </a:ln>
        </p:spPr>
      </p:pic>
      <p:sp>
        <p:nvSpPr>
          <p:cNvPr id="1624921704" name="Google Shape;533;p30"/>
          <p:cNvSpPr txBox="1"/>
          <p:nvPr/>
        </p:nvSpPr>
        <p:spPr bwMode="auto">
          <a:xfrm>
            <a:off x="375463" y="1498227"/>
            <a:ext cx="3921000" cy="2591699"/>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F7F7F"/>
                </a:solidFill>
                <a:latin typeface="Calibri"/>
                <a:ea typeface="Calibri"/>
                <a:cs typeface="Calibri"/>
              </a:rPr>
              <a:t>INDICATOR</a:t>
            </a:r>
            <a:endParaRPr sz="1500" b="0" i="0" u="none" strike="noStrike" cap="none">
              <a:solidFill>
                <a:srgbClr val="7F7F7F"/>
              </a:solidFill>
              <a:latin typeface="Calibri"/>
              <a:ea typeface="Calibri"/>
              <a:cs typeface="Calibri"/>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a:solidFill>
                <a:srgbClr val="7F7F7F"/>
              </a:solidFill>
              <a:latin typeface="Calibri"/>
              <a:ea typeface="Calibri"/>
              <a:cs typeface="Calibri"/>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Calibri"/>
                <a:ea typeface="Calibri"/>
                <a:cs typeface="Calibri"/>
              </a:rPr>
              <a:t>% Shaded Paved Areas on Urban Area Surface (June 21st – 12.00 PM) : 18 %</a:t>
            </a:r>
            <a:endParaRPr sz="1500" b="0" i="0" u="none" strike="noStrike" cap="none">
              <a:solidFill>
                <a:srgbClr val="7F7F7F"/>
              </a:solidFill>
              <a:latin typeface="Calibri"/>
              <a:ea typeface="Calibri"/>
              <a:cs typeface="Calibri"/>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Calibri"/>
              <a:ea typeface="Calibri"/>
              <a:cs typeface="Calibri"/>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Calibri"/>
                <a:ea typeface="Calibri"/>
                <a:cs typeface="Calibri"/>
              </a:rPr>
              <a:t>Critical value (1) – 0%</a:t>
            </a:r>
            <a:endParaRPr sz="1500" b="0" i="0" u="none" strike="noStrike" cap="none">
              <a:solidFill>
                <a:srgbClr val="7F7F7F"/>
              </a:solidFill>
              <a:latin typeface="Calibri"/>
              <a:ea typeface="Calibri"/>
              <a:cs typeface="Calibri"/>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Calibri"/>
                <a:ea typeface="Calibri"/>
                <a:cs typeface="Calibri"/>
              </a:rPr>
              <a:t>Optimal value (0) – 100%</a:t>
            </a:r>
            <a:endParaRPr sz="1500" b="0" i="0" u="none" strike="noStrike" cap="none">
              <a:solidFill>
                <a:srgbClr val="7F7F7F"/>
              </a:solidFill>
              <a:latin typeface="Calibri"/>
              <a:ea typeface="Calibri"/>
              <a:cs typeface="Calibri"/>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Calibri"/>
              <a:ea typeface="Calibri"/>
              <a:cs typeface="Calibri"/>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Calibri"/>
                <a:ea typeface="Calibri"/>
                <a:cs typeface="Calibri"/>
              </a:rPr>
              <a:t>Normalised value: </a:t>
            </a:r>
            <a:r>
              <a:rPr sz="1500" b="1" i="0" u="none" strike="noStrike" cap="none">
                <a:solidFill>
                  <a:srgbClr val="7F7F7F"/>
                </a:solidFill>
                <a:latin typeface="Calibri"/>
                <a:ea typeface="Calibri"/>
                <a:cs typeface="Calibri"/>
              </a:rPr>
              <a:t>0,82</a:t>
            </a:r>
            <a:endParaRPr sz="1500" b="0" i="0" u="none" strike="noStrike" cap="none">
              <a:solidFill>
                <a:srgbClr val="7F7F7F"/>
              </a:solidFill>
              <a:latin typeface="Calibri"/>
              <a:ea typeface="Calibri"/>
              <a:cs typeface="Calibri"/>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Calibri"/>
                <a:ea typeface="Calibri"/>
                <a:cs typeface="Calibri"/>
              </a:rPr>
              <a:t>Vulnerability Level:</a:t>
            </a:r>
            <a:r>
              <a:rPr sz="1500" b="1" i="0" u="none" strike="noStrike" cap="none">
                <a:solidFill>
                  <a:srgbClr val="7F7F7F"/>
                </a:solidFill>
                <a:latin typeface="Calibri"/>
                <a:ea typeface="Calibri"/>
                <a:cs typeface="Calibri"/>
              </a:rPr>
              <a:t> CRITICAL</a:t>
            </a:r>
            <a:endParaRPr sz="1500" b="0" i="0" u="none" strike="noStrike" cap="none">
              <a:solidFill>
                <a:srgbClr val="7F7F7F"/>
              </a:solidFill>
              <a:latin typeface="Calibri"/>
              <a:ea typeface="Calibri"/>
              <a:cs typeface="Calibri"/>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Calibri"/>
              <a:ea typeface="Calibri"/>
              <a:cs typeface="Calibri"/>
            </a:endParaRPr>
          </a:p>
        </p:txBody>
      </p:sp>
      <p:sp>
        <p:nvSpPr>
          <p:cNvPr id="296425480" name="Google Shape;534;p30"/>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175"/>
              <a:buFont typeface="Arial"/>
              <a:buNone/>
              <a:defRPr/>
            </a:pPr>
            <a:r>
              <a:rPr sz="1800">
                <a:solidFill>
                  <a:srgbClr val="70AD47"/>
                </a:solidFill>
              </a:rPr>
              <a:t>C8.1.4 SHADING OF PAVED SURFACES</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07506283" name="Google Shape;539;p60"/>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869525447" name="Google Shape;540;p60"/>
          <p:cNvSpPr txBox="1"/>
          <p:nvPr/>
        </p:nvSpPr>
        <p:spPr bwMode="auto">
          <a:xfrm>
            <a:off x="863848" y="1383909"/>
            <a:ext cx="3357631" cy="79043"/>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1</a:t>
            </a:r>
            <a:r>
              <a:rPr sz="1200" b="0" i="0" u="none" strike="noStrike" cap="none">
                <a:solidFill>
                  <a:schemeClr val="lt2"/>
                </a:solidFill>
                <a:latin typeface="Trebuchet MS"/>
                <a:ea typeface="Trebuchet MS"/>
                <a:cs typeface="Trebuchet MS"/>
              </a:rPr>
              <a:t>: Use any tool that let you model the urban area in 3D and simulate the sun behaviour in relation with the context.</a:t>
            </a:r>
            <a:endParaRPr sz="1200" b="0" i="0" u="none" strike="noStrike" cap="none">
              <a:solidFill>
                <a:schemeClr val="lt2"/>
              </a:solidFill>
              <a:latin typeface="Trebuchet MS"/>
              <a:ea typeface="Trebuchet MS"/>
              <a:cs typeface="Trebuchet MS"/>
            </a:endParaRPr>
          </a:p>
        </p:txBody>
      </p:sp>
      <p:sp>
        <p:nvSpPr>
          <p:cNvPr id="274313758" name="Google Shape;541;p60"/>
          <p:cNvSpPr txBox="1"/>
          <p:nvPr/>
        </p:nvSpPr>
        <p:spPr bwMode="auto">
          <a:xfrm>
            <a:off x="4572000" y="1280739"/>
            <a:ext cx="3502888" cy="182214"/>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2</a:t>
            </a:r>
            <a:r>
              <a:rPr sz="1200" b="0" i="0" u="none" strike="noStrike" cap="none">
                <a:solidFill>
                  <a:schemeClr val="lt2"/>
                </a:solidFill>
                <a:latin typeface="Trebuchet MS"/>
                <a:ea typeface="Trebuchet MS"/>
                <a:cs typeface="Trebuchet MS"/>
              </a:rPr>
              <a:t>: Simulate the shade present in the context in a certain moment of the day during summer time, we recommend an hour frame with the highest solar incidence.</a:t>
            </a:r>
            <a:endParaRPr sz="1200" b="0" i="0" u="none" strike="noStrike" cap="none">
              <a:solidFill>
                <a:schemeClr val="lt2"/>
              </a:solidFill>
              <a:latin typeface="Trebuchet MS"/>
              <a:ea typeface="Trebuchet MS"/>
              <a:cs typeface="Trebuchet MS"/>
            </a:endParaRPr>
          </a:p>
        </p:txBody>
      </p:sp>
      <p:pic>
        <p:nvPicPr>
          <p:cNvPr id="1064189666" name="Google Shape;542;p60"/>
          <p:cNvPicPr/>
          <p:nvPr/>
        </p:nvPicPr>
        <p:blipFill rotWithShape="1">
          <a:blip r:embed="rId3">
            <a:alphaModFix/>
          </a:blip>
          <a:srcRect l="0" t="0" r="0" b="0"/>
          <a:stretch/>
        </p:blipFill>
        <p:spPr bwMode="auto">
          <a:xfrm>
            <a:off x="1319915" y="2457041"/>
            <a:ext cx="2729723" cy="1796712"/>
          </a:xfrm>
          <a:prstGeom prst="rect">
            <a:avLst/>
          </a:prstGeom>
          <a:noFill/>
          <a:ln>
            <a:noFill/>
          </a:ln>
        </p:spPr>
      </p:pic>
      <p:pic>
        <p:nvPicPr>
          <p:cNvPr id="985357561" name="Google Shape;543;p60"/>
          <p:cNvPicPr/>
          <p:nvPr/>
        </p:nvPicPr>
        <p:blipFill rotWithShape="1">
          <a:blip r:embed="rId4">
            <a:alphaModFix/>
          </a:blip>
          <a:srcRect l="0" t="0" r="0" b="0"/>
          <a:stretch/>
        </p:blipFill>
        <p:spPr bwMode="auto">
          <a:xfrm>
            <a:off x="5519441" y="2666779"/>
            <a:ext cx="2555447" cy="1682003"/>
          </a:xfrm>
          <a:prstGeom prst="rect">
            <a:avLst/>
          </a:prstGeom>
          <a:noFill/>
          <a:ln>
            <a:noFill/>
          </a:ln>
        </p:spPr>
      </p:pic>
      <p:sp>
        <p:nvSpPr>
          <p:cNvPr id="1266546704" name="Google Shape;544;p60"/>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175"/>
              <a:buFont typeface="Arial"/>
              <a:buNone/>
              <a:defRPr/>
            </a:pPr>
            <a:r>
              <a:rPr sz="1800">
                <a:solidFill>
                  <a:srgbClr val="70AD47"/>
                </a:solidFill>
              </a:rPr>
              <a:t>C8.1.4 SHADING OF PAVED SURFACES</a:t>
            </a:r>
            <a:endParaRPr sz="1800">
              <a:solidFill>
                <a:srgbClr val="70AD47"/>
              </a:solidFill>
            </a:endParaRPr>
          </a:p>
        </p:txBody>
      </p:sp>
      <p:sp>
        <p:nvSpPr>
          <p:cNvPr id="562081763" name="Google Shape;545;p60"/>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169204053" name="Google Shape;550;p61"/>
          <p:cNvPicPr/>
          <p:nvPr/>
        </p:nvPicPr>
        <p:blipFill rotWithShape="1">
          <a:blip r:embed="rId3">
            <a:alphaModFix/>
          </a:blip>
          <a:srcRect l="0" t="0" r="0" b="0"/>
          <a:stretch/>
        </p:blipFill>
        <p:spPr bwMode="auto">
          <a:xfrm>
            <a:off x="945387" y="1638585"/>
            <a:ext cx="1987827" cy="2818232"/>
          </a:xfrm>
          <a:prstGeom prst="rect">
            <a:avLst/>
          </a:prstGeom>
          <a:noFill/>
          <a:ln>
            <a:noFill/>
          </a:ln>
        </p:spPr>
      </p:pic>
      <p:sp>
        <p:nvSpPr>
          <p:cNvPr id="536752704" name="Google Shape;551;p61"/>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634032070" name="Google Shape;552;p61"/>
          <p:cNvSpPr txBox="1"/>
          <p:nvPr/>
        </p:nvSpPr>
        <p:spPr bwMode="auto">
          <a:xfrm>
            <a:off x="145986" y="1221098"/>
            <a:ext cx="3752734" cy="314790"/>
          </a:xfrm>
          <a:prstGeom prst="rect">
            <a:avLst/>
          </a:prstGeom>
          <a:noFill/>
          <a:ln>
            <a:noFill/>
          </a:ln>
        </p:spPr>
        <p:txBody>
          <a:bodyPr spcFirstLastPara="1" wrap="square" lIns="91425" tIns="45700" rIns="91425" bIns="45700" anchor="t" anchorCtr="0">
            <a:noAutofit/>
          </a:bodyPr>
          <a:lstStyle/>
          <a:p>
            <a:pPr marL="45720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3</a:t>
            </a:r>
            <a:r>
              <a:rPr sz="1200" b="0" i="0" u="none" strike="noStrike" cap="none">
                <a:solidFill>
                  <a:schemeClr val="lt2"/>
                </a:solidFill>
                <a:latin typeface="Trebuchet MS"/>
                <a:ea typeface="Trebuchet MS"/>
                <a:cs typeface="Trebuchet MS"/>
              </a:rPr>
              <a:t>: Calculate the total paved area of the urban area.</a:t>
            </a:r>
            <a:endParaRPr sz="1200" b="0" i="0" u="none" strike="noStrike" cap="none">
              <a:solidFill>
                <a:schemeClr val="lt2"/>
              </a:solidFill>
              <a:latin typeface="Trebuchet MS"/>
              <a:ea typeface="Trebuchet MS"/>
              <a:cs typeface="Trebuchet MS"/>
            </a:endParaRPr>
          </a:p>
        </p:txBody>
      </p:sp>
      <p:sp>
        <p:nvSpPr>
          <p:cNvPr id="1778916026" name="Google Shape;553;p61"/>
          <p:cNvSpPr txBox="1"/>
          <p:nvPr/>
        </p:nvSpPr>
        <p:spPr bwMode="auto">
          <a:xfrm>
            <a:off x="4732061" y="1221098"/>
            <a:ext cx="3752734" cy="410356"/>
          </a:xfrm>
          <a:prstGeom prst="rect">
            <a:avLst/>
          </a:prstGeom>
          <a:noFill/>
          <a:ln>
            <a:noFill/>
          </a:ln>
        </p:spPr>
        <p:txBody>
          <a:bodyPr spcFirstLastPara="1" wrap="square" lIns="91425" tIns="45700" rIns="91425" bIns="45700" anchor="t" anchorCtr="0">
            <a:noAutofit/>
          </a:bodyPr>
          <a:lstStyle/>
          <a:p>
            <a:pPr marL="45720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4</a:t>
            </a:r>
            <a:r>
              <a:rPr sz="1200" b="0" i="0" u="none" strike="noStrike" cap="none">
                <a:solidFill>
                  <a:schemeClr val="lt2"/>
                </a:solidFill>
                <a:latin typeface="Trebuchet MS"/>
                <a:ea typeface="Trebuchet MS"/>
                <a:cs typeface="Trebuchet MS"/>
              </a:rPr>
              <a:t>: Calculate the total extent of shaded paved area. </a:t>
            </a:r>
            <a:endParaRPr sz="1200" b="0" i="0" u="none" strike="noStrike" cap="none">
              <a:solidFill>
                <a:schemeClr val="lt2"/>
              </a:solidFill>
              <a:latin typeface="Trebuchet MS"/>
              <a:ea typeface="Trebuchet MS"/>
              <a:cs typeface="Trebuchet MS"/>
            </a:endParaRPr>
          </a:p>
        </p:txBody>
      </p:sp>
      <p:sp>
        <p:nvSpPr>
          <p:cNvPr id="2018307541" name="Google Shape;554;p61"/>
          <p:cNvSpPr txBox="1"/>
          <p:nvPr/>
        </p:nvSpPr>
        <p:spPr bwMode="auto">
          <a:xfrm>
            <a:off x="1258808" y="4348405"/>
            <a:ext cx="1608436" cy="37621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defRPr/>
            </a:pPr>
            <a:r>
              <a:rPr sz="1200" b="0" i="0" u="none" strike="noStrike" cap="none">
                <a:solidFill>
                  <a:schemeClr val="lt2"/>
                </a:solidFill>
                <a:latin typeface="Trebuchet MS"/>
                <a:ea typeface="Trebuchet MS"/>
                <a:cs typeface="Trebuchet MS"/>
              </a:rPr>
              <a:t>Area: 27.348 m2</a:t>
            </a:r>
            <a:endParaRPr sz="1200" b="0" i="0" u="none" strike="noStrike" cap="none">
              <a:solidFill>
                <a:schemeClr val="lt2"/>
              </a:solidFill>
              <a:latin typeface="Trebuchet MS"/>
              <a:ea typeface="Trebuchet MS"/>
              <a:cs typeface="Trebuchet MS"/>
            </a:endParaRPr>
          </a:p>
        </p:txBody>
      </p:sp>
      <p:sp>
        <p:nvSpPr>
          <p:cNvPr id="1123924062" name="Google Shape;555;p61"/>
          <p:cNvSpPr txBox="1"/>
          <p:nvPr/>
        </p:nvSpPr>
        <p:spPr bwMode="auto">
          <a:xfrm>
            <a:off x="5934253" y="4379115"/>
            <a:ext cx="1348200" cy="314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defRPr/>
            </a:pPr>
            <a:r>
              <a:rPr sz="1200" b="0" i="0" u="none" strike="noStrike" cap="none">
                <a:solidFill>
                  <a:schemeClr val="lt2"/>
                </a:solidFill>
                <a:latin typeface="Trebuchet MS"/>
                <a:ea typeface="Trebuchet MS"/>
                <a:cs typeface="Trebuchet MS"/>
              </a:rPr>
              <a:t>Area: 5.374 m2</a:t>
            </a:r>
            <a:endParaRPr sz="1200" b="0" i="0" u="none" strike="noStrike" cap="none">
              <a:solidFill>
                <a:schemeClr val="lt2"/>
              </a:solidFill>
              <a:latin typeface="Trebuchet MS"/>
              <a:ea typeface="Trebuchet MS"/>
              <a:cs typeface="Trebuchet MS"/>
            </a:endParaRPr>
          </a:p>
        </p:txBody>
      </p:sp>
      <p:pic>
        <p:nvPicPr>
          <p:cNvPr id="1802407604" name="Google Shape;556;p61"/>
          <p:cNvPicPr/>
          <p:nvPr/>
        </p:nvPicPr>
        <p:blipFill rotWithShape="1">
          <a:blip r:embed="rId4">
            <a:alphaModFix/>
          </a:blip>
          <a:srcRect l="0" t="0" r="0" b="0"/>
          <a:stretch/>
        </p:blipFill>
        <p:spPr bwMode="auto">
          <a:xfrm>
            <a:off x="5444913" y="1716275"/>
            <a:ext cx="2327025" cy="2662850"/>
          </a:xfrm>
          <a:prstGeom prst="rect">
            <a:avLst/>
          </a:prstGeom>
          <a:noFill/>
          <a:ln>
            <a:noFill/>
          </a:ln>
        </p:spPr>
      </p:pic>
      <p:sp>
        <p:nvSpPr>
          <p:cNvPr id="1200600286" name="Google Shape;557;p61"/>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175"/>
              <a:buFont typeface="Arial"/>
              <a:buNone/>
              <a:defRPr/>
            </a:pPr>
            <a:r>
              <a:rPr sz="1800">
                <a:solidFill>
                  <a:srgbClr val="70AD47"/>
                </a:solidFill>
              </a:rPr>
              <a:t>C8.1.4 SHADING OF PAVED SURFACES</a:t>
            </a:r>
            <a:endParaRPr sz="1800">
              <a:solidFill>
                <a:srgbClr val="70AD47"/>
              </a:solidFill>
            </a:endParaRPr>
          </a:p>
        </p:txBody>
      </p:sp>
      <p:sp>
        <p:nvSpPr>
          <p:cNvPr id="724604276" name="Google Shape;558;p61"/>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00167030" name="Google Shape;563;p62"/>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119176718" name="Google Shape;564;p62"/>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175"/>
              <a:buFont typeface="Arial"/>
              <a:buNone/>
              <a:defRPr/>
            </a:pPr>
            <a:r>
              <a:rPr sz="1800">
                <a:solidFill>
                  <a:srgbClr val="70AD47"/>
                </a:solidFill>
              </a:rPr>
              <a:t>C8.1.4 SHADING OF PAVED SURFACES</a:t>
            </a:r>
            <a:endParaRPr sz="1800">
              <a:solidFill>
                <a:srgbClr val="70AD47"/>
              </a:solidFill>
            </a:endParaRPr>
          </a:p>
        </p:txBody>
      </p:sp>
      <p:sp>
        <p:nvSpPr>
          <p:cNvPr id="885778497" name="Google Shape;565;p62"/>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095717678" name="Google Shape;566;p62"/>
          <p:cNvSpPr txBox="1"/>
          <p:nvPr/>
        </p:nvSpPr>
        <p:spPr bwMode="auto">
          <a:xfrm>
            <a:off x="142867" y="1221100"/>
            <a:ext cx="6459000" cy="323100"/>
          </a:xfrm>
          <a:prstGeom prst="rect">
            <a:avLst/>
          </a:prstGeom>
          <a:noFill/>
          <a:ln>
            <a:noFill/>
          </a:ln>
        </p:spPr>
        <p:txBody>
          <a:bodyPr spcFirstLastPara="1" wrap="square" lIns="91425" tIns="45700" rIns="91425" bIns="45700" anchor="t" anchorCtr="0">
            <a:noAutofit/>
          </a:bodyPr>
          <a:lstStyle/>
          <a:p>
            <a:pPr marL="45720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5</a:t>
            </a:r>
            <a:r>
              <a:rPr sz="1200" b="0" i="0" u="none" strike="noStrike" cap="none">
                <a:solidFill>
                  <a:schemeClr val="lt2"/>
                </a:solidFill>
                <a:latin typeface="Trebuchet MS"/>
                <a:ea typeface="Trebuchet MS"/>
                <a:cs typeface="Trebuchet MS"/>
              </a:rPr>
              <a:t>: Calculate the value of the indicator by applying the formula: </a:t>
            </a:r>
            <a:endParaRPr sz="1200" b="0" i="0" u="none" strike="noStrike" cap="none">
              <a:solidFill>
                <a:schemeClr val="lt2"/>
              </a:solidFill>
              <a:latin typeface="Trebuchet MS"/>
              <a:ea typeface="Trebuchet MS"/>
              <a:cs typeface="Trebuchet MS"/>
            </a:endParaRPr>
          </a:p>
        </p:txBody>
      </p:sp>
      <p:sp>
        <p:nvSpPr>
          <p:cNvPr id="1484299319" name="Google Shape;567;p62"/>
          <p:cNvSpPr txBox="1"/>
          <p:nvPr/>
        </p:nvSpPr>
        <p:spPr bwMode="auto">
          <a:xfrm>
            <a:off x="2020321" y="1903100"/>
            <a:ext cx="2034300" cy="2064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Total surface of urban area</a:t>
            </a:r>
            <a:endParaRPr sz="1200" b="0" i="0" u="none" strike="noStrike" cap="none">
              <a:solidFill>
                <a:srgbClr val="48BAA2"/>
              </a:solidFill>
              <a:latin typeface="Calibri"/>
              <a:ea typeface="Calibri"/>
              <a:cs typeface="Calibri"/>
            </a:endParaRPr>
          </a:p>
        </p:txBody>
      </p:sp>
      <p:sp>
        <p:nvSpPr>
          <p:cNvPr id="1593355636" name="Google Shape;568;p62"/>
          <p:cNvSpPr txBox="1"/>
          <p:nvPr/>
        </p:nvSpPr>
        <p:spPr bwMode="auto">
          <a:xfrm>
            <a:off x="1589623" y="1650950"/>
            <a:ext cx="2851500" cy="1548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Total surface of shaded paved areas</a:t>
            </a:r>
            <a:endParaRPr sz="1200" b="0" i="0" u="none" strike="noStrike" cap="none">
              <a:solidFill>
                <a:srgbClr val="48BAA2"/>
              </a:solidFill>
              <a:latin typeface="Calibri"/>
              <a:ea typeface="Calibri"/>
              <a:cs typeface="Calibri"/>
            </a:endParaRPr>
          </a:p>
        </p:txBody>
      </p:sp>
      <p:cxnSp>
        <p:nvCxnSpPr>
          <p:cNvPr id="1609684297" name="Google Shape;569;p62"/>
          <p:cNvCxnSpPr>
            <a:endCxn id="806948906" idx="1"/>
          </p:cNvCxnSpPr>
          <p:nvPr/>
        </p:nvCxnSpPr>
        <p:spPr bwMode="auto">
          <a:xfrm>
            <a:off x="1763805" y="1891112"/>
            <a:ext cx="2544900" cy="0"/>
          </a:xfrm>
          <a:prstGeom prst="straightConnector1">
            <a:avLst/>
          </a:prstGeom>
          <a:noFill/>
          <a:ln w="9525" cap="flat" cmpd="sng">
            <a:solidFill>
              <a:srgbClr val="144194"/>
            </a:solidFill>
            <a:prstDash val="solid"/>
            <a:round/>
            <a:headEnd type="none" w="sm" len="sm"/>
            <a:tailEnd type="none" w="sm" len="sm"/>
          </a:ln>
        </p:spPr>
      </p:cxnSp>
      <p:sp>
        <p:nvSpPr>
          <p:cNvPr id="806948906" name="Google Shape;570;p62"/>
          <p:cNvSpPr txBox="1"/>
          <p:nvPr/>
        </p:nvSpPr>
        <p:spPr bwMode="auto">
          <a:xfrm>
            <a:off x="4308705" y="1787912"/>
            <a:ext cx="1509300" cy="206400"/>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0"/>
              </a:spcAft>
              <a:buClr>
                <a:srgbClr val="000000"/>
              </a:buClr>
              <a:buSzPts val="1200"/>
              <a:buFont typeface="Arial"/>
              <a:buNone/>
              <a:defRPr/>
            </a:pPr>
            <a:r>
              <a:rPr sz="1200" b="0" i="0" u="none" strike="noStrike" cap="none">
                <a:solidFill>
                  <a:srgbClr val="48BAA2"/>
                </a:solidFill>
                <a:latin typeface="Calibri"/>
                <a:ea typeface="Calibri"/>
                <a:cs typeface="Calibri"/>
              </a:rPr>
              <a:t>* 100</a:t>
            </a:r>
            <a:endParaRPr sz="1200" b="0" i="0" u="none" strike="noStrike" cap="none">
              <a:solidFill>
                <a:srgbClr val="48BAA2"/>
              </a:solidFill>
              <a:latin typeface="Calibri"/>
              <a:ea typeface="Calibri"/>
              <a:cs typeface="Calibri"/>
            </a:endParaRPr>
          </a:p>
          <a:p>
            <a:pPr marL="0" marR="0" lvl="0" indent="0" algn="l" rtl="0">
              <a:lnSpc>
                <a:spcPct val="114999"/>
              </a:lnSpc>
              <a:spcBef>
                <a:spcPts val="900"/>
              </a:spcBef>
              <a:spcAft>
                <a:spcPts val="900"/>
              </a:spcAft>
              <a:buClr>
                <a:srgbClr val="000000"/>
              </a:buClr>
              <a:buSzPts val="1200"/>
              <a:buFont typeface="Arial"/>
              <a:buNone/>
              <a:defRPr/>
            </a:pPr>
            <a:endParaRPr sz="1200" b="0" i="0" u="none" strike="noStrike" cap="none">
              <a:solidFill>
                <a:srgbClr val="48BAA2"/>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23092471" name="Google Shape;575;g38dfaf0db45_0_423"/>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398408547" name="Google Shape;576;g38dfaf0db45_0_423"/>
          <p:cNvSpPr txBox="1"/>
          <p:nvPr/>
        </p:nvSpPr>
        <p:spPr bwMode="auto">
          <a:xfrm>
            <a:off x="2992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6: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The value is normalised applying the following formula:</a:t>
            </a:r>
            <a:br>
              <a:rPr sz="1200" b="0" i="0" u="none" strike="noStrike" cap="none">
                <a:solidFill>
                  <a:srgbClr val="7F7F7F"/>
                </a:solidFill>
                <a:latin typeface="Trebuchet MS"/>
                <a:ea typeface="Trebuchet MS"/>
                <a:cs typeface="Trebuchet MS"/>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718244209" name="Google Shape;577;g38dfaf0db45_0_423"/>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1497658626" name="Google Shape;578;g38dfaf0db45_0_423"/>
          <p:cNvSpPr txBox="1"/>
          <p:nvPr/>
        </p:nvSpPr>
        <p:spPr bwMode="auto">
          <a:xfrm>
            <a:off x="626068" y="3208446"/>
            <a:ext cx="3437400" cy="10929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0000"/>
              </a:lnSpc>
              <a:spcBef>
                <a:spcPts val="0"/>
              </a:spcBef>
              <a:spcAft>
                <a:spcPts val="0"/>
              </a:spcAft>
              <a:buNone/>
              <a:defRPr/>
            </a:pPr>
            <a:r>
              <a:rPr sz="900" b="0" i="1" u="none" strike="noStrike" cap="none">
                <a:solidFill>
                  <a:schemeClr val="lt2"/>
                </a:solidFill>
                <a:latin typeface="Trebuchet MS"/>
                <a:ea typeface="Trebuchet MS"/>
                <a:cs typeface="Trebuchet MS"/>
              </a:rPr>
              <a:t>where:</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Xi: value of the indicator</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min</a:t>
            </a:r>
            <a:r>
              <a:rPr sz="900" b="0" i="1" u="none" strike="noStrike" cap="none">
                <a:solidFill>
                  <a:schemeClr val="lt2"/>
                </a:solidFill>
                <a:latin typeface="Trebuchet MS"/>
                <a:ea typeface="Trebuchet MS"/>
                <a:cs typeface="Trebuchet MS"/>
              </a:rPr>
              <a:t> = optimal indicator’s value (corresponding to score 1)</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max</a:t>
            </a:r>
            <a:r>
              <a:rPr sz="900" b="0" i="1" u="none" strike="noStrike" cap="none">
                <a:solidFill>
                  <a:schemeClr val="lt2"/>
                </a:solidFill>
                <a:latin typeface="Trebuchet MS"/>
                <a:ea typeface="Trebuchet MS"/>
                <a:cs typeface="Trebuchet MS"/>
              </a:rPr>
              <a:t> = critical indicator’s value (corresponding to score 0)</a:t>
            </a:r>
            <a:endParaRPr sz="700" b="0" i="1"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None/>
              <a:defRPr/>
            </a:pPr>
            <a:br>
              <a:rPr sz="700" b="0" i="1" u="none" strike="noStrike" cap="none">
                <a:solidFill>
                  <a:schemeClr val="lt2"/>
                </a:solidFill>
                <a:latin typeface="Trebuchet MS"/>
                <a:ea typeface="Trebuchet MS"/>
                <a:cs typeface="Trebuchet MS"/>
              </a:rPr>
            </a:br>
            <a:endParaRPr sz="700" b="0" i="1" u="none" strike="noStrike" cap="none">
              <a:solidFill>
                <a:schemeClr val="lt2"/>
              </a:solidFill>
              <a:latin typeface="Trebuchet MS"/>
              <a:ea typeface="Trebuchet MS"/>
              <a:cs typeface="Trebuchet MS"/>
            </a:endParaRPr>
          </a:p>
        </p:txBody>
      </p:sp>
      <p:graphicFrame>
        <p:nvGraphicFramePr>
          <p:cNvPr id="603951303" name="Google Shape;579;g38dfaf0db45_0_423"/>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968122430" name="Google Shape;580;g38dfaf0db45_0_423"/>
          <p:cNvSpPr txBox="1"/>
          <p:nvPr/>
        </p:nvSpPr>
        <p:spPr bwMode="auto">
          <a:xfrm>
            <a:off x="1062615" y="2179580"/>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148570584" name="Google Shape;581;g38dfaf0db45_0_423"/>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175"/>
              <a:buFont typeface="Arial"/>
              <a:buNone/>
              <a:defRPr/>
            </a:pPr>
            <a:r>
              <a:rPr sz="1800">
                <a:solidFill>
                  <a:srgbClr val="70AD47"/>
                </a:solidFill>
              </a:rPr>
              <a:t>C8.1.4 SHADING OF PAVED SURFACES</a:t>
            </a:r>
            <a:endParaRPr sz="1800">
              <a:solidFill>
                <a:srgbClr val="70AD47"/>
              </a:solidFill>
            </a:endParaRPr>
          </a:p>
        </p:txBody>
      </p:sp>
      <p:sp>
        <p:nvSpPr>
          <p:cNvPr id="468755515" name="Google Shape;582;g38dfaf0db45_0_423"/>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380204926" name="Google Shape;583;g38dfaf0db45_0_423"/>
          <p:cNvSpPr txBox="1"/>
          <p:nvPr/>
        </p:nvSpPr>
        <p:spPr bwMode="auto">
          <a:xfrm>
            <a:off x="299275" y="2089500"/>
            <a:ext cx="3695700" cy="6888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23420505" name="Google Shape;588;g38dfaf0db45_0_434"/>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1131718" name="Google Shape;589;g38dfaf0db45_0_434"/>
          <p:cNvSpPr txBox="1"/>
          <p:nvPr/>
        </p:nvSpPr>
        <p:spPr bwMode="auto">
          <a:xfrm>
            <a:off x="2920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6 :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“Higher is better” indicators (</a:t>
            </a:r>
            <a:r>
              <a:rPr sz="1200">
                <a:solidFill>
                  <a:schemeClr val="lt2"/>
                </a:solidFill>
                <a:latin typeface="Trebuchet MS"/>
                <a:ea typeface="Trebuchet MS"/>
                <a:cs typeface="Trebuchet MS"/>
              </a:rPr>
              <a:t>higher</a:t>
            </a:r>
            <a:r>
              <a:rPr sz="1200" b="0" i="0" u="none" strike="noStrike" cap="none">
                <a:solidFill>
                  <a:schemeClr val="lt2"/>
                </a:solidFill>
                <a:latin typeface="Trebuchet MS"/>
                <a:ea typeface="Trebuchet MS"/>
                <a:cs typeface="Trebuchet MS"/>
              </a:rPr>
              <a:t> the numerical value of the indicator, the higher the performance level.), the value is normalised applying the following formula:</a:t>
            </a:r>
            <a:br>
              <a:rPr sz="1200" b="0" i="0" u="none" strike="noStrike" cap="none">
                <a:solidFill>
                  <a:schemeClr val="lt2"/>
                </a:solidFill>
                <a:latin typeface="Trebuchet MS"/>
                <a:ea typeface="Trebuchet MS"/>
                <a:cs typeface="Trebuchet MS"/>
              </a:rPr>
            </a:br>
            <a:r>
              <a:rPr sz="1200" b="1" i="0" u="none" strike="noStrike" cap="none">
                <a:solidFill>
                  <a:schemeClr val="lt2"/>
                </a:solidFill>
                <a:latin typeface="Trebuchet MS"/>
                <a:ea typeface="Trebuchet MS"/>
                <a:cs typeface="Trebuchet MS"/>
              </a:rPr>
              <a:t> </a:t>
            </a:r>
            <a:endParaRPr sz="1200" b="1" i="0" u="none" strike="noStrike" cap="none">
              <a:solidFill>
                <a:schemeClr val="lt2"/>
              </a:solidFill>
              <a:latin typeface="Trebuchet MS"/>
              <a:ea typeface="Trebuchet MS"/>
              <a:cs typeface="Trebuchet MS"/>
            </a:endParaRPr>
          </a:p>
        </p:txBody>
      </p:sp>
      <p:graphicFrame>
        <p:nvGraphicFramePr>
          <p:cNvPr id="1590353829" name="Google Shape;590;g38dfaf0db45_0_434"/>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885509299" name="Google Shape;591;g38dfaf0db45_0_434"/>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444066144" name="Google Shape;592;g38dfaf0db45_0_434"/>
          <p:cNvSpPr txBox="1"/>
          <p:nvPr/>
        </p:nvSpPr>
        <p:spPr bwMode="auto">
          <a:xfrm>
            <a:off x="1009496" y="3643446"/>
            <a:ext cx="2264100" cy="40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175066722" name="Google Shape;593;g38dfaf0db45_0_434"/>
          <p:cNvSpPr txBox="1"/>
          <p:nvPr/>
        </p:nvSpPr>
        <p:spPr bwMode="auto">
          <a:xfrm>
            <a:off x="1009496" y="4182715"/>
            <a:ext cx="22641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094516305" name="Google Shape;594;g38dfaf0db45_0_434"/>
          <p:cNvSpPr txBox="1"/>
          <p:nvPr/>
        </p:nvSpPr>
        <p:spPr bwMode="auto">
          <a:xfrm>
            <a:off x="1537587" y="456755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9AC43E"/>
                </a:solidFill>
                <a:latin typeface="Trebuchet MS"/>
                <a:ea typeface="Trebuchet MS"/>
                <a:cs typeface="Trebuchet MS"/>
              </a:rPr>
              <a:t>Rather Negative</a:t>
            </a:r>
            <a:endParaRPr sz="1400" b="1" i="0" u="none" strike="noStrike" cap="none">
              <a:solidFill>
                <a:srgbClr val="9AC43E"/>
              </a:solidFill>
              <a:latin typeface="Trebuchet MS"/>
              <a:ea typeface="Trebuchet MS"/>
              <a:cs typeface="Trebuchet MS"/>
            </a:endParaRPr>
          </a:p>
        </p:txBody>
      </p:sp>
      <p:sp>
        <p:nvSpPr>
          <p:cNvPr id="516076476" name="Google Shape;595;g38dfaf0db45_0_434"/>
          <p:cNvSpPr txBox="1"/>
          <p:nvPr/>
        </p:nvSpPr>
        <p:spPr bwMode="auto">
          <a:xfrm>
            <a:off x="1070049" y="2955989"/>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989089288" name="Google Shape;596;g38dfaf0db45_0_434"/>
          <p:cNvSpPr txBox="1"/>
          <p:nvPr/>
        </p:nvSpPr>
        <p:spPr bwMode="auto">
          <a:xfrm>
            <a:off x="1070049" y="2300939"/>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086954591" name="Google Shape;597;g38dfaf0db45_0_434"/>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175"/>
              <a:buFont typeface="Arial"/>
              <a:buNone/>
              <a:defRPr/>
            </a:pPr>
            <a:r>
              <a:rPr sz="1800">
                <a:solidFill>
                  <a:srgbClr val="70AD47"/>
                </a:solidFill>
              </a:rPr>
              <a:t>C8.1.4 SHADING OF PAVED SURFACES</a:t>
            </a:r>
            <a:endParaRPr sz="1800">
              <a:solidFill>
                <a:srgbClr val="70AD47"/>
              </a:solidFill>
            </a:endParaRPr>
          </a:p>
        </p:txBody>
      </p:sp>
      <p:sp>
        <p:nvSpPr>
          <p:cNvPr id="144891866" name="Google Shape;598;g38dfaf0db45_0_434"/>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823229201" name="Google Shape;599;g38dfaf0db45_0_434"/>
          <p:cNvSpPr txBox="1"/>
          <p:nvPr/>
        </p:nvSpPr>
        <p:spPr bwMode="auto">
          <a:xfrm>
            <a:off x="1197499" y="3570921"/>
            <a:ext cx="2264100" cy="404700"/>
          </a:xfrm>
          <a:prstGeom prst="rect">
            <a:avLst/>
          </a:prstGeom>
          <a:blipFill>
            <a:blip r:embed="rId3">
              <a:alphaModFix/>
            </a:blip>
            <a:stretch>
              <a:fillRect l="0" t="0" r="0" b="-119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124112165" name="Google Shape;600;g38dfaf0db45_0_434"/>
          <p:cNvSpPr txBox="1"/>
          <p:nvPr/>
        </p:nvSpPr>
        <p:spPr bwMode="auto">
          <a:xfrm>
            <a:off x="1197499" y="4110191"/>
            <a:ext cx="2264100" cy="215400"/>
          </a:xfrm>
          <a:prstGeom prst="rect">
            <a:avLst/>
          </a:prstGeom>
          <a:blipFill>
            <a:blip r:embed="rId4">
              <a:alphaModFix/>
            </a:blip>
            <a:stretch>
              <a:fillRect l="0" t="0" r="0" b="-85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480018347" name="Google Shape;601;g38dfaf0db45_0_434"/>
          <p:cNvSpPr txBox="1"/>
          <p:nvPr/>
        </p:nvSpPr>
        <p:spPr bwMode="auto">
          <a:xfrm>
            <a:off x="1258052" y="2883465"/>
            <a:ext cx="2264100" cy="401700"/>
          </a:xfrm>
          <a:prstGeom prst="rect">
            <a:avLst/>
          </a:prstGeom>
          <a:blipFill>
            <a:blip r:embed="rId5">
              <a:alphaModFix/>
            </a:blip>
            <a:stretch>
              <a:fillRect l="0" t="-1509" r="0" b="-136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97898398" name="Google Shape;602;g38dfaf0db45_0_434"/>
          <p:cNvSpPr txBox="1"/>
          <p:nvPr/>
        </p:nvSpPr>
        <p:spPr bwMode="auto">
          <a:xfrm>
            <a:off x="1258052" y="2228415"/>
            <a:ext cx="2264100" cy="401700"/>
          </a:xfrm>
          <a:prstGeom prst="rect">
            <a:avLst/>
          </a:prstGeom>
          <a:blipFill>
            <a:blip r:embed="rId6">
              <a:alphaModFix/>
            </a:blip>
            <a:stretch>
              <a:fillRect l="0" t="-1509" r="0" b="-151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19530881" name="Google Shape;607;p31"/>
          <p:cNvSpPr txBox="1"/>
          <p:nvPr/>
        </p:nvSpPr>
        <p:spPr bwMode="auto">
          <a:xfrm>
            <a:off x="299275" y="1091481"/>
            <a:ext cx="390840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Description:</a:t>
            </a:r>
            <a:endParaRPr sz="15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The Sky View Factor, or simply abbreviated as SVF, measures the portion of the sky visible from a specific point, influencing temperature conditions and radiation levels in urban spaces.</a:t>
            </a:r>
            <a:endParaRPr sz="12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050"/>
              <a:buFont typeface="Arial"/>
              <a:buNone/>
              <a:defRPr/>
            </a:pPr>
            <a:endParaRPr sz="10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Objective:</a:t>
            </a:r>
            <a:endParaRPr sz="15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To maximize the dispersion of heat accumulated by paved surfaces during the day through nighttime radiative cooling.</a:t>
            </a:r>
            <a:endParaRPr sz="17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75"/>
              <a:buFont typeface="Arial"/>
              <a:buNone/>
              <a:defRPr/>
            </a:pPr>
            <a:endParaRPr sz="160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Relevance:</a:t>
            </a:r>
            <a:endParaRPr sz="15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The SVF is essential for describing urban climatology at scales smaller than about 100 meters; this proxy for net radiation depends on the height of obstacles in its surroundings. </a:t>
            </a:r>
            <a:endParaRPr sz="1750" b="0" i="0" u="none" strike="noStrike" cap="none">
              <a:solidFill>
                <a:srgbClr val="7F7F7F"/>
              </a:solidFill>
              <a:latin typeface="Trebuchet MS"/>
              <a:ea typeface="Trebuchet MS"/>
              <a:cs typeface="Trebuchet MS"/>
            </a:endParaRPr>
          </a:p>
        </p:txBody>
      </p:sp>
      <p:pic>
        <p:nvPicPr>
          <p:cNvPr id="573716276" name="Google Shape;608;p31"/>
          <p:cNvPicPr/>
          <p:nvPr/>
        </p:nvPicPr>
        <p:blipFill rotWithShape="1">
          <a:blip r:embed="rId3">
            <a:alphaModFix/>
          </a:blip>
          <a:srcRect l="3903" t="0" r="41928" b="0"/>
          <a:stretch/>
        </p:blipFill>
        <p:spPr bwMode="auto">
          <a:xfrm>
            <a:off x="4963681" y="1370625"/>
            <a:ext cx="3592988" cy="2402250"/>
          </a:xfrm>
          <a:prstGeom prst="rect">
            <a:avLst/>
          </a:prstGeom>
          <a:noFill/>
          <a:ln>
            <a:noFill/>
          </a:ln>
        </p:spPr>
      </p:pic>
      <p:sp>
        <p:nvSpPr>
          <p:cNvPr id="2055629013" name="Google Shape;609;p31"/>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C8.1.5 VISIBILITY OF THE SKY (Sky View Factor)</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22353362" name="Google Shape;614;p32"/>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102572056" name="Google Shape;615;p32"/>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pic>
        <p:nvPicPr>
          <p:cNvPr id="1443659439" name="Google Shape;616;p32"/>
          <p:cNvPicPr/>
          <p:nvPr/>
        </p:nvPicPr>
        <p:blipFill rotWithShape="1">
          <a:blip r:embed="rId3">
            <a:alphaModFix/>
          </a:blip>
          <a:srcRect l="17503" t="5508" r="17906" b="5503"/>
          <a:stretch/>
        </p:blipFill>
        <p:spPr bwMode="auto">
          <a:xfrm>
            <a:off x="4572000" y="976847"/>
            <a:ext cx="3833008" cy="3729319"/>
          </a:xfrm>
          <a:prstGeom prst="rect">
            <a:avLst/>
          </a:prstGeom>
          <a:noFill/>
          <a:ln>
            <a:noFill/>
          </a:ln>
        </p:spPr>
      </p:pic>
      <p:sp>
        <p:nvSpPr>
          <p:cNvPr id="918827757" name="Google Shape;617;p32"/>
          <p:cNvSpPr txBox="1"/>
          <p:nvPr/>
        </p:nvSpPr>
        <p:spPr bwMode="auto">
          <a:xfrm>
            <a:off x="451669" y="1545671"/>
            <a:ext cx="2900400" cy="2591699"/>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INDICATOR</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Mean Sky View Factor: 0.74</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Critical value (1) = 0</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Optimal value (0) = 1</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Normalised value: </a:t>
            </a:r>
            <a:r>
              <a:rPr sz="1500" b="1" i="0" u="none" strike="noStrike" cap="none">
                <a:solidFill>
                  <a:srgbClr val="7F7F7F"/>
                </a:solidFill>
                <a:latin typeface="Trebuchet MS"/>
                <a:ea typeface="Trebuchet MS"/>
                <a:cs typeface="Trebuchet MS"/>
              </a:rPr>
              <a:t>0,26</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Vulnerability Level:</a:t>
            </a:r>
            <a:r>
              <a:rPr sz="1500" b="1" i="0" u="none" strike="noStrike" cap="none">
                <a:solidFill>
                  <a:srgbClr val="7F7F7F"/>
                </a:solidFill>
                <a:latin typeface="Trebuchet MS"/>
                <a:ea typeface="Trebuchet MS"/>
                <a:cs typeface="Trebuchet MS"/>
              </a:rPr>
              <a:t> RATHER POSITIVE</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p:txBody>
      </p:sp>
      <p:sp>
        <p:nvSpPr>
          <p:cNvPr id="1136534023" name="Google Shape;618;p32"/>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C8.1.5 VISIBILITY OF THE SKY (Sky View Factor)</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81609907" name="Google Shape;623;p33"/>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819756069" name="Google Shape;624;p33"/>
          <p:cNvSpPr txBox="1"/>
          <p:nvPr/>
        </p:nvSpPr>
        <p:spPr bwMode="auto">
          <a:xfrm>
            <a:off x="726138" y="1272500"/>
            <a:ext cx="7691700" cy="3500699"/>
          </a:xfrm>
          <a:prstGeom prst="rect">
            <a:avLst/>
          </a:prstGeom>
          <a:noFill/>
          <a:ln>
            <a:noFill/>
          </a:ln>
        </p:spPr>
        <p:txBody>
          <a:bodyPr spcFirstLastPara="1" wrap="square" lIns="68550" tIns="34275" rIns="68550" bIns="34275" anchor="t" anchorCtr="0">
            <a:normAutofit/>
          </a:bodyPr>
          <a:lstStyle/>
          <a:p>
            <a:pPr marL="0" marR="0" lvl="0" indent="0" algn="just" rtl="0">
              <a:lnSpc>
                <a:spcPct val="114999"/>
              </a:lnSpc>
              <a:spcBef>
                <a:spcPts val="900"/>
              </a:spcBef>
              <a:spcAft>
                <a:spcPts val="900"/>
              </a:spcAft>
              <a:buClr>
                <a:schemeClr val="dk1"/>
              </a:buClr>
              <a:buSzPts val="1125"/>
              <a:buFont typeface="Arial"/>
              <a:buNone/>
              <a:defRPr/>
            </a:pPr>
            <a:r>
              <a:rPr sz="1150" b="0" i="0" u="none" strike="noStrike" cap="none">
                <a:solidFill>
                  <a:srgbClr val="7F7F7F"/>
                </a:solidFill>
                <a:latin typeface="Trebuchet MS"/>
                <a:ea typeface="Trebuchet MS"/>
                <a:cs typeface="Trebuchet MS"/>
              </a:rPr>
              <a:t>SVF is a key metric in urban and environmental studies that helps measure the visible sky from a point, impacting temperature and radiation levels in urban spaces. Calculating the </a:t>
            </a:r>
            <a:r>
              <a:rPr sz="1150" b="1" i="0" u="none" strike="noStrike" cap="none">
                <a:solidFill>
                  <a:srgbClr val="7F7F7F"/>
                </a:solidFill>
                <a:latin typeface="Trebuchet MS"/>
                <a:ea typeface="Trebuchet MS"/>
                <a:cs typeface="Trebuchet MS"/>
              </a:rPr>
              <a:t>Sky View Factor (SVF)</a:t>
            </a:r>
            <a:r>
              <a:rPr sz="1150" b="0" i="0" u="none" strike="noStrike" cap="none">
                <a:solidFill>
                  <a:srgbClr val="7F7F7F"/>
                </a:solidFill>
                <a:latin typeface="Trebuchet MS"/>
                <a:ea typeface="Trebuchet MS"/>
                <a:cs typeface="Trebuchet MS"/>
              </a:rPr>
              <a:t> in QGIS requires the use of the </a:t>
            </a:r>
            <a:r>
              <a:rPr sz="1150" b="1" i="0" u="none" strike="noStrike" cap="none">
                <a:solidFill>
                  <a:srgbClr val="7F7F7F"/>
                </a:solidFill>
                <a:latin typeface="Trebuchet MS"/>
                <a:ea typeface="Trebuchet MS"/>
                <a:cs typeface="Trebuchet MS"/>
              </a:rPr>
              <a:t>UMEP</a:t>
            </a:r>
            <a:r>
              <a:rPr sz="1150" b="0" i="0" u="none" strike="noStrike" cap="none">
                <a:solidFill>
                  <a:srgbClr val="7F7F7F"/>
                </a:solidFill>
                <a:latin typeface="Trebuchet MS"/>
                <a:ea typeface="Trebuchet MS"/>
                <a:cs typeface="Trebuchet MS"/>
              </a:rPr>
              <a:t> (Urban Multi-scale Environmental Predictor) plugin. </a:t>
            </a:r>
            <a:endParaRPr sz="1150" b="0" i="0" u="none" strike="noStrike" cap="none">
              <a:solidFill>
                <a:srgbClr val="7F7F7F"/>
              </a:solidFill>
              <a:latin typeface="Trebuchet MS"/>
              <a:ea typeface="Trebuchet MS"/>
              <a:cs typeface="Trebuchet MS"/>
            </a:endParaRPr>
          </a:p>
        </p:txBody>
      </p:sp>
      <p:sp>
        <p:nvSpPr>
          <p:cNvPr id="475427454" name="Google Shape;625;p33"/>
          <p:cNvSpPr txBox="1"/>
          <p:nvPr/>
        </p:nvSpPr>
        <p:spPr bwMode="auto">
          <a:xfrm>
            <a:off x="705923" y="2162275"/>
            <a:ext cx="3940200" cy="2489700"/>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1: Set Up QGIS Environment</a:t>
            </a:r>
            <a:endParaRPr sz="1200" b="1" i="0" u="none" strike="noStrike" cap="none">
              <a:solidFill>
                <a:srgbClr val="7F7F7F"/>
              </a:solidFill>
              <a:latin typeface="Trebuchet MS"/>
              <a:ea typeface="Trebuchet MS"/>
              <a:cs typeface="Trebuchet MS"/>
            </a:endParaRPr>
          </a:p>
          <a:p>
            <a:pPr marL="342900" marR="0" lvl="0" indent="-238125" algn="l" rtl="0">
              <a:lnSpc>
                <a:spcPct val="114999"/>
              </a:lnSpc>
              <a:spcBef>
                <a:spcPts val="1000"/>
              </a:spcBef>
              <a:spcAft>
                <a:spcPts val="0"/>
              </a:spcAft>
              <a:buClr>
                <a:srgbClr val="7F7F7F"/>
              </a:buClr>
              <a:buSzPts val="1400"/>
              <a:buFont typeface="Calibri"/>
              <a:buChar char="●"/>
              <a:defRPr/>
            </a:pPr>
            <a:r>
              <a:rPr sz="1150" b="0" i="0" u="none" strike="noStrike" cap="none">
                <a:solidFill>
                  <a:srgbClr val="7F7F7F"/>
                </a:solidFill>
                <a:latin typeface="Trebuchet MS"/>
                <a:ea typeface="Trebuchet MS"/>
                <a:cs typeface="Trebuchet MS"/>
              </a:rPr>
              <a:t>Install the </a:t>
            </a:r>
            <a:r>
              <a:rPr sz="1150" b="1" i="0" u="none" strike="noStrike" cap="none">
                <a:solidFill>
                  <a:srgbClr val="7F7F7F"/>
                </a:solidFill>
                <a:latin typeface="Trebuchet MS"/>
                <a:ea typeface="Trebuchet MS"/>
                <a:cs typeface="Trebuchet MS"/>
              </a:rPr>
              <a:t>UMEP plugin</a:t>
            </a:r>
            <a:r>
              <a:rPr sz="1150" b="0" i="0" u="none" strike="noStrike" cap="none">
                <a:solidFill>
                  <a:srgbClr val="7F7F7F"/>
                </a:solidFill>
                <a:latin typeface="Trebuchet MS"/>
                <a:ea typeface="Trebuchet MS"/>
                <a:cs typeface="Trebuchet MS"/>
              </a:rPr>
              <a:t>: In QGIS, go to Plugins &gt; Manage and Install Plugins, search for "UMEP," and install it.</a:t>
            </a:r>
            <a:endParaRPr sz="1150" b="0" i="0" u="none" strike="noStrike" cap="none">
              <a:solidFill>
                <a:srgbClr val="7F7F7F"/>
              </a:solidFill>
              <a:latin typeface="Trebuchet MS"/>
              <a:ea typeface="Trebuchet MS"/>
              <a:cs typeface="Trebuchet MS"/>
            </a:endParaRPr>
          </a:p>
          <a:p>
            <a:pPr marL="342900" marR="0" lvl="0" indent="-238125" algn="l" rtl="0">
              <a:lnSpc>
                <a:spcPct val="114999"/>
              </a:lnSpc>
              <a:spcBef>
                <a:spcPts val="0"/>
              </a:spcBef>
              <a:spcAft>
                <a:spcPts val="0"/>
              </a:spcAft>
              <a:buClr>
                <a:srgbClr val="7F7F7F"/>
              </a:buClr>
              <a:buSzPts val="1400"/>
              <a:buFont typeface="Calibri"/>
              <a:buChar char="●"/>
              <a:defRPr/>
            </a:pPr>
            <a:r>
              <a:rPr sz="1150" b="0" i="0" u="none" strike="noStrike" cap="none">
                <a:solidFill>
                  <a:srgbClr val="7F7F7F"/>
                </a:solidFill>
                <a:latin typeface="Trebuchet MS"/>
                <a:ea typeface="Trebuchet MS"/>
                <a:cs typeface="Trebuchet MS"/>
              </a:rPr>
              <a:t>Load a </a:t>
            </a:r>
            <a:r>
              <a:rPr sz="1150" b="1" i="0" u="none" strike="noStrike" cap="none">
                <a:solidFill>
                  <a:srgbClr val="7F7F7F"/>
                </a:solidFill>
                <a:latin typeface="Trebuchet MS"/>
                <a:ea typeface="Trebuchet MS"/>
                <a:cs typeface="Trebuchet MS"/>
              </a:rPr>
              <a:t>Digital Surface Model (DSM)</a:t>
            </a:r>
            <a:r>
              <a:rPr sz="1150" b="0" i="0" u="none" strike="noStrike" cap="none">
                <a:solidFill>
                  <a:srgbClr val="7F7F7F"/>
                </a:solidFill>
                <a:latin typeface="Trebuchet MS"/>
                <a:ea typeface="Trebuchet MS"/>
                <a:cs typeface="Trebuchet MS"/>
              </a:rPr>
              <a:t> or </a:t>
            </a:r>
            <a:r>
              <a:rPr sz="1150" b="1" i="0" u="none" strike="noStrike" cap="none">
                <a:solidFill>
                  <a:srgbClr val="7F7F7F"/>
                </a:solidFill>
                <a:latin typeface="Trebuchet MS"/>
                <a:ea typeface="Trebuchet MS"/>
                <a:cs typeface="Trebuchet MS"/>
              </a:rPr>
              <a:t>Digital Elevation Model (DEM)</a:t>
            </a:r>
            <a:r>
              <a:rPr sz="1150" b="0" i="0" u="none" strike="noStrike" cap="none">
                <a:solidFill>
                  <a:srgbClr val="7F7F7F"/>
                </a:solidFill>
                <a:latin typeface="Trebuchet MS"/>
                <a:ea typeface="Trebuchet MS"/>
                <a:cs typeface="Trebuchet MS"/>
              </a:rPr>
              <a:t> that represents surface heights of buildings, vegetation, and terrain.</a:t>
            </a:r>
            <a:endParaRPr sz="1150" b="0" i="0" u="none" strike="noStrike" cap="none">
              <a:solidFill>
                <a:srgbClr val="7F7F7F"/>
              </a:solidFill>
              <a:latin typeface="Trebuchet MS"/>
              <a:ea typeface="Trebuchet MS"/>
              <a:cs typeface="Trebuchet MS"/>
            </a:endParaRPr>
          </a:p>
          <a:p>
            <a:pPr marL="342900" marR="0" lvl="0" indent="-238125" algn="l" rtl="0">
              <a:lnSpc>
                <a:spcPct val="114999"/>
              </a:lnSpc>
              <a:spcBef>
                <a:spcPts val="0"/>
              </a:spcBef>
              <a:spcAft>
                <a:spcPts val="0"/>
              </a:spcAft>
              <a:buClr>
                <a:srgbClr val="7F7F7F"/>
              </a:buClr>
              <a:buSzPts val="1400"/>
              <a:buFont typeface="Calibri"/>
              <a:buChar char="●"/>
              <a:defRPr/>
            </a:pPr>
            <a:r>
              <a:rPr sz="1150" b="0" i="0" u="none" strike="noStrike" cap="none">
                <a:solidFill>
                  <a:srgbClr val="7F7F7F"/>
                </a:solidFill>
                <a:latin typeface="Trebuchet MS"/>
                <a:ea typeface="Trebuchet MS"/>
                <a:cs typeface="Trebuchet MS"/>
              </a:rPr>
              <a:t>Set the project’s coordinate reference system (CRS) to match the area of study, as the CRS affects measurement accuracy.</a:t>
            </a:r>
            <a:endParaRPr sz="1150" b="0" i="0" u="none" strike="noStrike" cap="none">
              <a:solidFill>
                <a:srgbClr val="7F7F7F"/>
              </a:solidFill>
              <a:latin typeface="Trebuchet MS"/>
              <a:ea typeface="Trebuchet MS"/>
              <a:cs typeface="Trebuchet MS"/>
            </a:endParaRPr>
          </a:p>
          <a:p>
            <a:pPr marL="0" marR="0" lvl="0" indent="0" algn="l" rtl="0">
              <a:lnSpc>
                <a:spcPct val="114999"/>
              </a:lnSpc>
              <a:spcBef>
                <a:spcPts val="0"/>
              </a:spcBef>
              <a:spcAft>
                <a:spcPts val="0"/>
              </a:spcAft>
              <a:buClr>
                <a:srgbClr val="000000"/>
              </a:buClr>
              <a:buSzPts val="1125"/>
              <a:buFont typeface="Arial"/>
              <a:buNone/>
              <a:defRPr/>
            </a:pPr>
            <a:br>
              <a:rPr sz="1150" b="0" i="0" u="none" strike="noStrike" cap="none">
                <a:solidFill>
                  <a:srgbClr val="7F7F7F"/>
                </a:solidFill>
                <a:latin typeface="Trebuchet MS"/>
                <a:ea typeface="Trebuchet MS"/>
                <a:cs typeface="Trebuchet MS"/>
              </a:rPr>
            </a:br>
            <a:endParaRPr sz="1150" b="1" i="0" u="none" strike="noStrike" cap="none">
              <a:solidFill>
                <a:srgbClr val="7F7F7F"/>
              </a:solidFill>
              <a:latin typeface="Trebuchet MS"/>
              <a:ea typeface="Trebuchet MS"/>
              <a:cs typeface="Trebuchet MS"/>
            </a:endParaRPr>
          </a:p>
          <a:p>
            <a:pPr marL="0" marR="0" lvl="0" indent="0" algn="l" rtl="0">
              <a:lnSpc>
                <a:spcPct val="90000"/>
              </a:lnSpc>
              <a:spcBef>
                <a:spcPts val="900"/>
              </a:spcBef>
              <a:spcAft>
                <a:spcPts val="0"/>
              </a:spcAft>
              <a:buClr>
                <a:srgbClr val="000000"/>
              </a:buClr>
              <a:buSzPts val="1125"/>
              <a:buFont typeface="Arial"/>
              <a:buNone/>
              <a:defRPr/>
            </a:pPr>
            <a:endParaRPr sz="1150" b="1" i="0" u="none" strike="noStrike" cap="none">
              <a:solidFill>
                <a:srgbClr val="7F7F7F"/>
              </a:solidFill>
              <a:latin typeface="Trebuchet MS"/>
              <a:ea typeface="Trebuchet MS"/>
              <a:cs typeface="Trebuchet MS"/>
            </a:endParaRPr>
          </a:p>
        </p:txBody>
      </p:sp>
      <p:sp>
        <p:nvSpPr>
          <p:cNvPr id="766039238" name="Google Shape;626;p33"/>
          <p:cNvSpPr txBox="1"/>
          <p:nvPr/>
        </p:nvSpPr>
        <p:spPr bwMode="auto">
          <a:xfrm>
            <a:off x="4177737" y="3374565"/>
            <a:ext cx="2886000" cy="1554599"/>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900"/>
              </a:spcBef>
              <a:spcAft>
                <a:spcPts val="0"/>
              </a:spcAft>
              <a:buClr>
                <a:srgbClr val="000000"/>
              </a:buClr>
              <a:buSzPts val="1125"/>
              <a:buFont typeface="Arial"/>
              <a:buNone/>
              <a:defRPr/>
            </a:pPr>
            <a:endParaRPr sz="1150" b="1" i="0" u="none" strike="noStrike" cap="none">
              <a:solidFill>
                <a:srgbClr val="7F7F7F"/>
              </a:solidFill>
              <a:latin typeface="Trebuchet MS"/>
              <a:ea typeface="Trebuchet MS"/>
              <a:cs typeface="Trebuchet MS"/>
            </a:endParaRPr>
          </a:p>
        </p:txBody>
      </p:sp>
      <p:sp>
        <p:nvSpPr>
          <p:cNvPr id="1599231246" name="Google Shape;627;p33"/>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C8.1.5 VISIBILITY OF THE SKY (Sky View Factor)</a:t>
            </a:r>
            <a:endParaRPr sz="1800">
              <a:solidFill>
                <a:srgbClr val="70AD47"/>
              </a:solidFill>
            </a:endParaRPr>
          </a:p>
        </p:txBody>
      </p:sp>
      <p:sp>
        <p:nvSpPr>
          <p:cNvPr id="1827180399" name="Google Shape;628;p33"/>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677536309" name="Google Shape;629;p33"/>
          <p:cNvSpPr txBox="1"/>
          <p:nvPr/>
        </p:nvSpPr>
        <p:spPr bwMode="auto">
          <a:xfrm>
            <a:off x="5220581" y="2162263"/>
            <a:ext cx="2938800" cy="1087800"/>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2:  Open the Sky View Factor Tool</a:t>
            </a:r>
            <a:endParaRPr sz="1200" b="1" i="0" u="none" strike="noStrike" cap="none">
              <a:solidFill>
                <a:srgbClr val="7F7F7F"/>
              </a:solidFill>
              <a:latin typeface="Trebuchet MS"/>
              <a:ea typeface="Trebuchet MS"/>
              <a:cs typeface="Trebuchet MS"/>
            </a:endParaRPr>
          </a:p>
          <a:p>
            <a:pPr marL="0" marR="0" lvl="0" indent="0" algn="l" rtl="0">
              <a:lnSpc>
                <a:spcPct val="114999"/>
              </a:lnSpc>
              <a:spcBef>
                <a:spcPts val="900"/>
              </a:spcBef>
              <a:spcAft>
                <a:spcPts val="0"/>
              </a:spcAft>
              <a:buClr>
                <a:srgbClr val="000000"/>
              </a:buClr>
              <a:buSzPts val="825"/>
              <a:buFont typeface="Arial"/>
              <a:buNone/>
              <a:defRPr/>
            </a:pPr>
            <a:r>
              <a:rPr sz="1100" b="0" i="0" u="none" strike="noStrike" cap="none">
                <a:solidFill>
                  <a:srgbClr val="7F7F7F"/>
                </a:solidFill>
                <a:latin typeface="Trebuchet MS"/>
                <a:ea typeface="Trebuchet MS"/>
                <a:cs typeface="Trebuchet MS"/>
              </a:rPr>
              <a:t>In the main QGIS toolbar, navigate to UMEP &gt; Pre-Processor &gt; Sky View Factor (SVF) Calculator.</a:t>
            </a:r>
            <a:br>
              <a:rPr sz="1100" b="0" i="0" u="none" strike="noStrike" cap="none">
                <a:solidFill>
                  <a:srgbClr val="7F7F7F"/>
                </a:solidFill>
                <a:latin typeface="Trebuchet MS"/>
                <a:ea typeface="Trebuchet MS"/>
                <a:cs typeface="Trebuchet MS"/>
              </a:rPr>
            </a:br>
            <a:endParaRPr sz="1100" b="1" i="0" u="none" strike="noStrike" cap="none">
              <a:solidFill>
                <a:srgbClr val="7F7F7F"/>
              </a:solidFill>
              <a:latin typeface="Trebuchet MS"/>
              <a:ea typeface="Trebuchet MS"/>
              <a:cs typeface="Trebuchet MS"/>
            </a:endParaRPr>
          </a:p>
          <a:p>
            <a:pPr marL="0" marR="0" lvl="0" indent="0" algn="l" rtl="0">
              <a:lnSpc>
                <a:spcPct val="90000"/>
              </a:lnSpc>
              <a:spcBef>
                <a:spcPts val="900"/>
              </a:spcBef>
              <a:spcAft>
                <a:spcPts val="0"/>
              </a:spcAft>
              <a:buClr>
                <a:srgbClr val="000000"/>
              </a:buClr>
              <a:buSzPts val="1125"/>
              <a:buFont typeface="Arial"/>
              <a:buNone/>
              <a:defRPr/>
            </a:pPr>
            <a:endParaRPr sz="1150" b="1" i="0" u="none" strike="noStrike" cap="none">
              <a:solidFill>
                <a:srgbClr val="7F7F7F"/>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5661051" name="Google Shape;634;p34"/>
          <p:cNvSpPr txBox="1"/>
          <p:nvPr/>
        </p:nvSpPr>
        <p:spPr bwMode="auto">
          <a:xfrm>
            <a:off x="1915212" y="1288525"/>
            <a:ext cx="5273100" cy="1554599"/>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3: Configure the SVF Parameters</a:t>
            </a:r>
            <a:endParaRPr sz="1200" b="1" i="0" u="none" strike="noStrike" cap="none">
              <a:solidFill>
                <a:srgbClr val="7F7F7F"/>
              </a:solidFill>
              <a:latin typeface="Trebuchet MS"/>
              <a:ea typeface="Trebuchet MS"/>
              <a:cs typeface="Trebuchet MS"/>
            </a:endParaRPr>
          </a:p>
          <a:p>
            <a:pPr marL="0" marR="0" lvl="0" indent="0" algn="l" rtl="0">
              <a:lnSpc>
                <a:spcPct val="114999"/>
              </a:lnSpc>
              <a:spcBef>
                <a:spcPts val="900"/>
              </a:spcBef>
              <a:spcAft>
                <a:spcPts val="0"/>
              </a:spcAft>
              <a:buClr>
                <a:srgbClr val="000000"/>
              </a:buClr>
              <a:buSzPts val="825"/>
              <a:buFont typeface="Arial"/>
              <a:buNone/>
              <a:defRPr/>
            </a:pPr>
            <a:r>
              <a:rPr sz="1100" b="0" i="0" u="none" strike="noStrike" cap="none">
                <a:solidFill>
                  <a:srgbClr val="7F7F7F"/>
                </a:solidFill>
                <a:latin typeface="Trebuchet MS"/>
                <a:ea typeface="Trebuchet MS"/>
                <a:cs typeface="Trebuchet MS"/>
              </a:rPr>
              <a:t>The SVF Calculator will prompt you to configure several parameters:</a:t>
            </a:r>
            <a:endParaRPr sz="1100" b="0" i="0" u="none" strike="noStrike" cap="none">
              <a:solidFill>
                <a:srgbClr val="7F7F7F"/>
              </a:solidFill>
              <a:latin typeface="Trebuchet MS"/>
              <a:ea typeface="Trebuchet MS"/>
              <a:cs typeface="Trebuchet MS"/>
            </a:endParaRPr>
          </a:p>
          <a:p>
            <a:pPr marL="342900" marR="0" lvl="0" indent="-223837" algn="l" rtl="0">
              <a:lnSpc>
                <a:spcPct val="114999"/>
              </a:lnSpc>
              <a:spcBef>
                <a:spcPts val="900"/>
              </a:spcBef>
              <a:spcAft>
                <a:spcPts val="0"/>
              </a:spcAft>
              <a:buClr>
                <a:srgbClr val="7F7F7F"/>
              </a:buClr>
              <a:buSzPts val="1100"/>
              <a:buFont typeface="Calibri"/>
              <a:buChar char="●"/>
              <a:defRPr/>
            </a:pPr>
            <a:r>
              <a:rPr sz="1100" b="1" i="0" u="none" strike="noStrike" cap="none">
                <a:solidFill>
                  <a:srgbClr val="7F7F7F"/>
                </a:solidFill>
                <a:latin typeface="Trebuchet MS"/>
                <a:ea typeface="Trebuchet MS"/>
                <a:cs typeface="Trebuchet MS"/>
              </a:rPr>
              <a:t>Raster DSM</a:t>
            </a:r>
            <a:r>
              <a:rPr sz="1100" b="0" i="0" u="none" strike="noStrike" cap="none">
                <a:solidFill>
                  <a:srgbClr val="7F7F7F"/>
                </a:solidFill>
                <a:latin typeface="Trebuchet MS"/>
                <a:ea typeface="Trebuchet MS"/>
                <a:cs typeface="Trebuchet MS"/>
              </a:rPr>
              <a:t>: Select the DSM or DEM raster layer that represents the surface elevations.</a:t>
            </a:r>
            <a:endParaRPr sz="1100" b="0" i="0" u="none" strike="noStrike" cap="none">
              <a:solidFill>
                <a:srgbClr val="7F7F7F"/>
              </a:solidFill>
              <a:latin typeface="Trebuchet MS"/>
              <a:ea typeface="Trebuchet MS"/>
              <a:cs typeface="Trebuchet MS"/>
            </a:endParaRPr>
          </a:p>
          <a:p>
            <a:pPr marL="342900" marR="0" lvl="0" indent="-223837" algn="l" rtl="0">
              <a:lnSpc>
                <a:spcPct val="114999"/>
              </a:lnSpc>
              <a:spcBef>
                <a:spcPts val="0"/>
              </a:spcBef>
              <a:spcAft>
                <a:spcPts val="0"/>
              </a:spcAft>
              <a:buClr>
                <a:srgbClr val="7F7F7F"/>
              </a:buClr>
              <a:buSzPts val="1100"/>
              <a:buFont typeface="Calibri"/>
              <a:buChar char="●"/>
              <a:defRPr/>
            </a:pPr>
            <a:r>
              <a:rPr sz="1100" b="1" i="0" u="none" strike="noStrike" cap="none">
                <a:solidFill>
                  <a:srgbClr val="7F7F7F"/>
                </a:solidFill>
                <a:latin typeface="Trebuchet MS"/>
                <a:ea typeface="Trebuchet MS"/>
                <a:cs typeface="Trebuchet MS"/>
              </a:rPr>
              <a:t>Resolution (meters)</a:t>
            </a:r>
            <a:r>
              <a:rPr sz="1100" b="0" i="0" u="none" strike="noStrike" cap="none">
                <a:solidFill>
                  <a:srgbClr val="7F7F7F"/>
                </a:solidFill>
                <a:latin typeface="Trebuchet MS"/>
                <a:ea typeface="Trebuchet MS"/>
                <a:cs typeface="Trebuchet MS"/>
              </a:rPr>
              <a:t>: Set the spatial resolution of the output in meters. Ideally, this should match or be close to the resolution of your DSM/DEM.</a:t>
            </a:r>
            <a:endParaRPr sz="1100" b="0" i="0" u="none" strike="noStrike" cap="none">
              <a:solidFill>
                <a:srgbClr val="7F7F7F"/>
              </a:solidFill>
              <a:latin typeface="Trebuchet MS"/>
              <a:ea typeface="Trebuchet MS"/>
              <a:cs typeface="Trebuchet MS"/>
            </a:endParaRPr>
          </a:p>
          <a:p>
            <a:pPr marL="342900" marR="0" lvl="0" indent="-223837" algn="l" rtl="0">
              <a:lnSpc>
                <a:spcPct val="114999"/>
              </a:lnSpc>
              <a:spcBef>
                <a:spcPts val="0"/>
              </a:spcBef>
              <a:spcAft>
                <a:spcPts val="0"/>
              </a:spcAft>
              <a:buClr>
                <a:srgbClr val="7F7F7F"/>
              </a:buClr>
              <a:buSzPts val="1100"/>
              <a:buFont typeface="Calibri"/>
              <a:buChar char="●"/>
              <a:defRPr/>
            </a:pPr>
            <a:r>
              <a:rPr sz="1100" b="1" i="0" u="none" strike="noStrike" cap="none">
                <a:solidFill>
                  <a:srgbClr val="7F7F7F"/>
                </a:solidFill>
                <a:latin typeface="Trebuchet MS"/>
                <a:ea typeface="Trebuchet MS"/>
                <a:cs typeface="Trebuchet MS"/>
              </a:rPr>
              <a:t>Height of Viewpoint</a:t>
            </a:r>
            <a:r>
              <a:rPr sz="1100" b="0" i="0" u="none" strike="noStrike" cap="none">
                <a:solidFill>
                  <a:srgbClr val="7F7F7F"/>
                </a:solidFill>
                <a:latin typeface="Trebuchet MS"/>
                <a:ea typeface="Trebuchet MS"/>
                <a:cs typeface="Trebuchet MS"/>
              </a:rPr>
              <a:t>: Define the height of the observation point above ground level (e.g., 1.5 meters for pedestrian-level analysis).</a:t>
            </a:r>
            <a:endParaRPr sz="1100" b="0" i="0" u="none" strike="noStrike" cap="none">
              <a:solidFill>
                <a:srgbClr val="7F7F7F"/>
              </a:solidFill>
              <a:latin typeface="Trebuchet MS"/>
              <a:ea typeface="Trebuchet MS"/>
              <a:cs typeface="Trebuchet MS"/>
            </a:endParaRPr>
          </a:p>
          <a:p>
            <a:pPr marL="342900" marR="0" lvl="0" indent="-223837" algn="l" rtl="0">
              <a:lnSpc>
                <a:spcPct val="114999"/>
              </a:lnSpc>
              <a:spcBef>
                <a:spcPts val="0"/>
              </a:spcBef>
              <a:spcAft>
                <a:spcPts val="0"/>
              </a:spcAft>
              <a:buClr>
                <a:srgbClr val="7F7F7F"/>
              </a:buClr>
              <a:buSzPts val="1100"/>
              <a:buFont typeface="Calibri"/>
              <a:buChar char="●"/>
              <a:defRPr/>
            </a:pPr>
            <a:r>
              <a:rPr sz="1100" b="1" i="0" u="none" strike="noStrike" cap="none">
                <a:solidFill>
                  <a:srgbClr val="7F7F7F"/>
                </a:solidFill>
                <a:latin typeface="Trebuchet MS"/>
                <a:ea typeface="Trebuchet MS"/>
                <a:cs typeface="Trebuchet MS"/>
              </a:rPr>
              <a:t>Maximum Search Distance</a:t>
            </a:r>
            <a:r>
              <a:rPr sz="1100" b="0" i="0" u="none" strike="noStrike" cap="none">
                <a:solidFill>
                  <a:srgbClr val="7F7F7F"/>
                </a:solidFill>
                <a:latin typeface="Trebuchet MS"/>
                <a:ea typeface="Trebuchet MS"/>
                <a:cs typeface="Trebuchet MS"/>
              </a:rPr>
              <a:t>: Specify the maximum distance in meters to consider for visibility calculations. Higher distances increase processing time.</a:t>
            </a:r>
            <a:endParaRPr sz="1100" b="0" i="0" u="none" strike="noStrike" cap="none">
              <a:solidFill>
                <a:srgbClr val="7F7F7F"/>
              </a:solidFill>
              <a:latin typeface="Trebuchet MS"/>
              <a:ea typeface="Trebuchet MS"/>
              <a:cs typeface="Trebuchet MS"/>
            </a:endParaRPr>
          </a:p>
          <a:p>
            <a:pPr marL="342900" marR="0" lvl="0" indent="-223837" algn="l" rtl="0">
              <a:lnSpc>
                <a:spcPct val="114999"/>
              </a:lnSpc>
              <a:spcBef>
                <a:spcPts val="0"/>
              </a:spcBef>
              <a:spcAft>
                <a:spcPts val="0"/>
              </a:spcAft>
              <a:buClr>
                <a:srgbClr val="7F7F7F"/>
              </a:buClr>
              <a:buSzPts val="1100"/>
              <a:buFont typeface="Calibri"/>
              <a:buChar char="●"/>
              <a:defRPr/>
            </a:pPr>
            <a:r>
              <a:rPr sz="1100" b="1" i="0" u="none" strike="noStrike" cap="none">
                <a:solidFill>
                  <a:srgbClr val="7F7F7F"/>
                </a:solidFill>
                <a:latin typeface="Trebuchet MS"/>
                <a:ea typeface="Trebuchet MS"/>
                <a:cs typeface="Trebuchet MS"/>
              </a:rPr>
              <a:t>Azimuth and Zenith Divisions</a:t>
            </a:r>
            <a:r>
              <a:rPr sz="1100" b="0" i="0" u="none" strike="noStrike" cap="none">
                <a:solidFill>
                  <a:srgbClr val="7F7F7F"/>
                </a:solidFill>
                <a:latin typeface="Trebuchet MS"/>
                <a:ea typeface="Trebuchet MS"/>
                <a:cs typeface="Trebuchet MS"/>
              </a:rPr>
              <a:t>: These control the precision of SVF calculations:</a:t>
            </a:r>
            <a:endParaRPr sz="1100" b="0" i="0" u="none" strike="noStrike" cap="none">
              <a:solidFill>
                <a:srgbClr val="7F7F7F"/>
              </a:solidFill>
              <a:latin typeface="Trebuchet MS"/>
              <a:ea typeface="Trebuchet MS"/>
              <a:cs typeface="Trebuchet MS"/>
            </a:endParaRPr>
          </a:p>
          <a:p>
            <a:pPr marL="685800" marR="0" lvl="1" indent="-223837" algn="l" rtl="0">
              <a:lnSpc>
                <a:spcPct val="114999"/>
              </a:lnSpc>
              <a:spcBef>
                <a:spcPts val="0"/>
              </a:spcBef>
              <a:spcAft>
                <a:spcPts val="0"/>
              </a:spcAft>
              <a:buClr>
                <a:srgbClr val="7F7F7F"/>
              </a:buClr>
              <a:buSzPts val="1100"/>
              <a:buFont typeface="Calibri"/>
              <a:buChar char="○"/>
              <a:defRPr/>
            </a:pPr>
            <a:r>
              <a:rPr sz="1100" b="1" i="0" u="none" strike="noStrike" cap="none">
                <a:solidFill>
                  <a:srgbClr val="7F7F7F"/>
                </a:solidFill>
                <a:latin typeface="Trebuchet MS"/>
                <a:ea typeface="Trebuchet MS"/>
                <a:cs typeface="Trebuchet MS"/>
              </a:rPr>
              <a:t>Azimuth divisions</a:t>
            </a:r>
            <a:r>
              <a:rPr sz="1100" b="0" i="0" u="none" strike="noStrike" cap="none">
                <a:solidFill>
                  <a:srgbClr val="7F7F7F"/>
                </a:solidFill>
                <a:latin typeface="Trebuchet MS"/>
                <a:ea typeface="Trebuchet MS"/>
                <a:cs typeface="Trebuchet MS"/>
              </a:rPr>
              <a:t>: Typically, values range from 16 to 32 (higher values increase precision).</a:t>
            </a:r>
            <a:endParaRPr sz="1100" b="0" i="0" u="none" strike="noStrike" cap="none">
              <a:solidFill>
                <a:srgbClr val="7F7F7F"/>
              </a:solidFill>
              <a:latin typeface="Trebuchet MS"/>
              <a:ea typeface="Trebuchet MS"/>
              <a:cs typeface="Trebuchet MS"/>
            </a:endParaRPr>
          </a:p>
          <a:p>
            <a:pPr marL="685800" marR="0" lvl="1" indent="-223837" algn="l" rtl="0">
              <a:lnSpc>
                <a:spcPct val="114999"/>
              </a:lnSpc>
              <a:spcBef>
                <a:spcPts val="0"/>
              </a:spcBef>
              <a:spcAft>
                <a:spcPts val="0"/>
              </a:spcAft>
              <a:buClr>
                <a:srgbClr val="7F7F7F"/>
              </a:buClr>
              <a:buSzPts val="1100"/>
              <a:buFont typeface="Calibri"/>
              <a:buChar char="○"/>
              <a:defRPr/>
            </a:pPr>
            <a:r>
              <a:rPr sz="1100" b="1" i="0" u="none" strike="noStrike" cap="none">
                <a:solidFill>
                  <a:srgbClr val="7F7F7F"/>
                </a:solidFill>
                <a:latin typeface="Trebuchet MS"/>
                <a:ea typeface="Trebuchet MS"/>
                <a:cs typeface="Trebuchet MS"/>
              </a:rPr>
              <a:t>Zenith divisions</a:t>
            </a:r>
            <a:r>
              <a:rPr sz="1100" b="0" i="0" u="none" strike="noStrike" cap="none">
                <a:solidFill>
                  <a:srgbClr val="7F7F7F"/>
                </a:solidFill>
                <a:latin typeface="Trebuchet MS"/>
                <a:ea typeface="Trebuchet MS"/>
                <a:cs typeface="Trebuchet MS"/>
              </a:rPr>
              <a:t>: Usually set between 8 and 16.</a:t>
            </a:r>
            <a:endParaRPr sz="1100" b="0" i="0" u="none" strike="noStrike" cap="none">
              <a:solidFill>
                <a:srgbClr val="7F7F7F"/>
              </a:solidFill>
              <a:latin typeface="Trebuchet MS"/>
              <a:ea typeface="Trebuchet MS"/>
              <a:cs typeface="Trebuchet MS"/>
            </a:endParaRPr>
          </a:p>
          <a:p>
            <a:pPr marL="342900" marR="0" lvl="0" indent="-223837" algn="l" rtl="0">
              <a:lnSpc>
                <a:spcPct val="114999"/>
              </a:lnSpc>
              <a:spcBef>
                <a:spcPts val="0"/>
              </a:spcBef>
              <a:spcAft>
                <a:spcPts val="0"/>
              </a:spcAft>
              <a:buClr>
                <a:srgbClr val="7F7F7F"/>
              </a:buClr>
              <a:buSzPts val="1100"/>
              <a:buFont typeface="Calibri"/>
              <a:buChar char="●"/>
              <a:defRPr/>
            </a:pPr>
            <a:r>
              <a:rPr sz="1100" b="1" i="0" u="none" strike="noStrike" cap="none">
                <a:solidFill>
                  <a:srgbClr val="7F7F7F"/>
                </a:solidFill>
                <a:latin typeface="Trebuchet MS"/>
                <a:ea typeface="Trebuchet MS"/>
                <a:cs typeface="Trebuchet MS"/>
              </a:rPr>
              <a:t>Output directory</a:t>
            </a:r>
            <a:r>
              <a:rPr sz="1100" b="0" i="0" u="none" strike="noStrike" cap="none">
                <a:solidFill>
                  <a:srgbClr val="7F7F7F"/>
                </a:solidFill>
                <a:latin typeface="Trebuchet MS"/>
                <a:ea typeface="Trebuchet MS"/>
                <a:cs typeface="Trebuchet MS"/>
              </a:rPr>
              <a:t>: Specify where to save the SVF results.</a:t>
            </a:r>
            <a:endParaRPr sz="1100" b="1" i="0" u="none" strike="noStrike" cap="none">
              <a:solidFill>
                <a:srgbClr val="7F7F7F"/>
              </a:solidFill>
              <a:latin typeface="Trebuchet MS"/>
              <a:ea typeface="Trebuchet MS"/>
              <a:cs typeface="Trebuchet MS"/>
            </a:endParaRPr>
          </a:p>
          <a:p>
            <a:pPr marL="0" marR="0" lvl="0" indent="0" algn="l" rtl="0">
              <a:lnSpc>
                <a:spcPct val="90000"/>
              </a:lnSpc>
              <a:spcBef>
                <a:spcPts val="900"/>
              </a:spcBef>
              <a:spcAft>
                <a:spcPts val="0"/>
              </a:spcAft>
              <a:buClr>
                <a:srgbClr val="000000"/>
              </a:buClr>
              <a:buSzPts val="1125"/>
              <a:buFont typeface="Arial"/>
              <a:buNone/>
              <a:defRPr/>
            </a:pPr>
            <a:endParaRPr sz="1150" b="1" i="0" u="none" strike="noStrike" cap="none">
              <a:solidFill>
                <a:srgbClr val="7F7F7F"/>
              </a:solidFill>
              <a:latin typeface="Trebuchet MS"/>
              <a:ea typeface="Trebuchet MS"/>
              <a:cs typeface="Trebuchet MS"/>
            </a:endParaRPr>
          </a:p>
        </p:txBody>
      </p:sp>
      <p:sp>
        <p:nvSpPr>
          <p:cNvPr id="607797753" name="Google Shape;635;p34"/>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C8.1.5 VISIBILITY OF THE SKY (Sky View Factor)</a:t>
            </a:r>
            <a:endParaRPr sz="1800">
              <a:solidFill>
                <a:srgbClr val="70AD47"/>
              </a:solidFill>
            </a:endParaRPr>
          </a:p>
        </p:txBody>
      </p:sp>
      <p:sp>
        <p:nvSpPr>
          <p:cNvPr id="598323545" name="Google Shape;636;p34"/>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670964118" name="Google Shape;637;p34"/>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98884851" name="Google Shape;642;p35"/>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966279359" name="Google Shape;643;p35"/>
          <p:cNvSpPr txBox="1"/>
          <p:nvPr/>
        </p:nvSpPr>
        <p:spPr bwMode="auto">
          <a:xfrm>
            <a:off x="1065256" y="1645556"/>
            <a:ext cx="2938800" cy="2489700"/>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5: Run the SVF Calculation</a:t>
            </a:r>
            <a:endParaRPr sz="1200" b="1" i="0" u="none" strike="noStrike" cap="none">
              <a:solidFill>
                <a:srgbClr val="7F7F7F"/>
              </a:solidFill>
              <a:latin typeface="Trebuchet MS"/>
              <a:ea typeface="Trebuchet MS"/>
              <a:cs typeface="Trebuchet MS"/>
            </a:endParaRPr>
          </a:p>
          <a:p>
            <a:pPr marL="342900" marR="0" lvl="0" indent="-238125" algn="l" rtl="0">
              <a:lnSpc>
                <a:spcPct val="114999"/>
              </a:lnSpc>
              <a:spcBef>
                <a:spcPts val="900"/>
              </a:spcBef>
              <a:spcAft>
                <a:spcPts val="0"/>
              </a:spcAft>
              <a:buClr>
                <a:srgbClr val="7F7F7F"/>
              </a:buClr>
              <a:buSzPts val="1400"/>
              <a:buFont typeface="Calibri"/>
              <a:buChar char="●"/>
              <a:defRPr/>
            </a:pPr>
            <a:r>
              <a:rPr sz="1150" b="0" i="0" u="none" strike="noStrike" cap="none">
                <a:solidFill>
                  <a:srgbClr val="7F7F7F"/>
                </a:solidFill>
                <a:latin typeface="Trebuchet MS"/>
                <a:ea typeface="Trebuchet MS"/>
                <a:cs typeface="Trebuchet MS"/>
              </a:rPr>
              <a:t>Click </a:t>
            </a:r>
            <a:r>
              <a:rPr sz="1150" b="1" i="0" u="none" strike="noStrike" cap="none">
                <a:solidFill>
                  <a:srgbClr val="7F7F7F"/>
                </a:solidFill>
                <a:latin typeface="Trebuchet MS"/>
                <a:ea typeface="Trebuchet MS"/>
                <a:cs typeface="Trebuchet MS"/>
              </a:rPr>
              <a:t>Run</a:t>
            </a:r>
            <a:r>
              <a:rPr sz="1150" b="0" i="0" u="none" strike="noStrike" cap="none">
                <a:solidFill>
                  <a:srgbClr val="7F7F7F"/>
                </a:solidFill>
                <a:latin typeface="Trebuchet MS"/>
                <a:ea typeface="Trebuchet MS"/>
                <a:cs typeface="Trebuchet MS"/>
              </a:rPr>
              <a:t> to begin the calculation. The time required will depend on the extent and resolution of the DSM, as well as the chosen azimuth and zenith divisions.Upon completion, UMEP saves the SVF output in the specified directory and adds it to your QGIS project as a raster layer.</a:t>
            </a:r>
            <a:br>
              <a:rPr sz="1150" b="0" i="0" u="none" strike="noStrike" cap="none">
                <a:solidFill>
                  <a:srgbClr val="7F7F7F"/>
                </a:solidFill>
                <a:latin typeface="Trebuchet MS"/>
                <a:ea typeface="Trebuchet MS"/>
                <a:cs typeface="Trebuchet MS"/>
              </a:rPr>
            </a:br>
            <a:endParaRPr sz="1150" b="1" i="0" u="none" strike="noStrike" cap="none">
              <a:solidFill>
                <a:srgbClr val="7F7F7F"/>
              </a:solidFill>
              <a:latin typeface="Trebuchet MS"/>
              <a:ea typeface="Trebuchet MS"/>
              <a:cs typeface="Trebuchet MS"/>
            </a:endParaRPr>
          </a:p>
          <a:p>
            <a:pPr marL="0" marR="0" lvl="0" indent="0" algn="l" rtl="0">
              <a:lnSpc>
                <a:spcPct val="90000"/>
              </a:lnSpc>
              <a:spcBef>
                <a:spcPts val="900"/>
              </a:spcBef>
              <a:spcAft>
                <a:spcPts val="0"/>
              </a:spcAft>
              <a:buClr>
                <a:srgbClr val="000000"/>
              </a:buClr>
              <a:buSzPts val="1125"/>
              <a:buFont typeface="Arial"/>
              <a:buNone/>
              <a:defRPr/>
            </a:pPr>
            <a:endParaRPr sz="1150" b="1" i="0" u="none" strike="noStrike" cap="none">
              <a:solidFill>
                <a:srgbClr val="7F7F7F"/>
              </a:solidFill>
              <a:latin typeface="Trebuchet MS"/>
              <a:ea typeface="Trebuchet MS"/>
              <a:cs typeface="Trebuchet MS"/>
            </a:endParaRPr>
          </a:p>
        </p:txBody>
      </p:sp>
      <p:sp>
        <p:nvSpPr>
          <p:cNvPr id="525305521" name="Google Shape;644;p35"/>
          <p:cNvSpPr txBox="1"/>
          <p:nvPr/>
        </p:nvSpPr>
        <p:spPr bwMode="auto">
          <a:xfrm>
            <a:off x="4735700" y="1645556"/>
            <a:ext cx="2886000" cy="1554599"/>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6 Visualize and Interpret the Results</a:t>
            </a:r>
            <a:endParaRPr sz="1200" b="1" i="0" u="none" strike="noStrike" cap="none">
              <a:solidFill>
                <a:srgbClr val="7F7F7F"/>
              </a:solidFill>
              <a:latin typeface="Trebuchet MS"/>
              <a:ea typeface="Trebuchet MS"/>
              <a:cs typeface="Trebuchet MS"/>
            </a:endParaRPr>
          </a:p>
          <a:p>
            <a:pPr marL="342900" marR="0" lvl="0" indent="-238125" algn="l" rtl="0">
              <a:lnSpc>
                <a:spcPct val="114999"/>
              </a:lnSpc>
              <a:spcBef>
                <a:spcPts val="900"/>
              </a:spcBef>
              <a:spcAft>
                <a:spcPts val="0"/>
              </a:spcAft>
              <a:buClr>
                <a:srgbClr val="7F7F7F"/>
              </a:buClr>
              <a:buSzPts val="1400"/>
              <a:buFont typeface="Trebuchet MS"/>
              <a:buChar char="●"/>
              <a:defRPr/>
            </a:pPr>
            <a:r>
              <a:rPr sz="1150" b="0" i="0" u="none" strike="noStrike" cap="none">
                <a:solidFill>
                  <a:srgbClr val="7F7F7F"/>
                </a:solidFill>
                <a:latin typeface="Trebuchet MS"/>
                <a:ea typeface="Trebuchet MS"/>
                <a:cs typeface="Trebuchet MS"/>
              </a:rPr>
              <a:t>The SVF layer displays values from 0 to 1:</a:t>
            </a:r>
            <a:endParaRPr sz="1150" b="0" i="0" u="none" strike="noStrike" cap="none">
              <a:solidFill>
                <a:srgbClr val="7F7F7F"/>
              </a:solidFill>
              <a:latin typeface="Trebuchet MS"/>
              <a:ea typeface="Trebuchet MS"/>
              <a:cs typeface="Trebuchet MS"/>
            </a:endParaRPr>
          </a:p>
          <a:p>
            <a:pPr marL="685800" marR="0" lvl="1" indent="-238125" algn="l" rtl="0">
              <a:lnSpc>
                <a:spcPct val="114999"/>
              </a:lnSpc>
              <a:spcBef>
                <a:spcPts val="0"/>
              </a:spcBef>
              <a:spcAft>
                <a:spcPts val="0"/>
              </a:spcAft>
              <a:buClr>
                <a:srgbClr val="7F7F7F"/>
              </a:buClr>
              <a:buSzPts val="1400"/>
              <a:buFont typeface="Calibri"/>
              <a:buChar char="○"/>
              <a:defRPr/>
            </a:pPr>
            <a:r>
              <a:rPr sz="1150" b="1" i="0" u="none" strike="noStrike" cap="none">
                <a:solidFill>
                  <a:srgbClr val="7F7F7F"/>
                </a:solidFill>
                <a:latin typeface="Trebuchet MS"/>
                <a:ea typeface="Trebuchet MS"/>
                <a:cs typeface="Trebuchet MS"/>
              </a:rPr>
              <a:t>0</a:t>
            </a:r>
            <a:r>
              <a:rPr sz="1150" b="0" i="0" u="none" strike="noStrike" cap="none">
                <a:solidFill>
                  <a:srgbClr val="7F7F7F"/>
                </a:solidFill>
                <a:latin typeface="Trebuchet MS"/>
                <a:ea typeface="Trebuchet MS"/>
                <a:cs typeface="Trebuchet MS"/>
              </a:rPr>
              <a:t> indicates a fully obstructed sky view.</a:t>
            </a:r>
            <a:endParaRPr sz="1150" b="0" i="0" u="none" strike="noStrike" cap="none">
              <a:solidFill>
                <a:srgbClr val="7F7F7F"/>
              </a:solidFill>
              <a:latin typeface="Trebuchet MS"/>
              <a:ea typeface="Trebuchet MS"/>
              <a:cs typeface="Trebuchet MS"/>
            </a:endParaRPr>
          </a:p>
          <a:p>
            <a:pPr marL="685800" marR="0" lvl="1" indent="-238125" algn="l" rtl="0">
              <a:lnSpc>
                <a:spcPct val="114999"/>
              </a:lnSpc>
              <a:spcBef>
                <a:spcPts val="0"/>
              </a:spcBef>
              <a:spcAft>
                <a:spcPts val="0"/>
              </a:spcAft>
              <a:buClr>
                <a:srgbClr val="7F7F7F"/>
              </a:buClr>
              <a:buSzPts val="1400"/>
              <a:buFont typeface="Calibri"/>
              <a:buChar char="○"/>
              <a:defRPr/>
            </a:pPr>
            <a:r>
              <a:rPr sz="1150" b="1" i="0" u="none" strike="noStrike" cap="none">
                <a:solidFill>
                  <a:srgbClr val="7F7F7F"/>
                </a:solidFill>
                <a:latin typeface="Trebuchet MS"/>
                <a:ea typeface="Trebuchet MS"/>
                <a:cs typeface="Trebuchet MS"/>
              </a:rPr>
              <a:t>1</a:t>
            </a:r>
            <a:r>
              <a:rPr sz="1150" b="0" i="0" u="none" strike="noStrike" cap="none">
                <a:solidFill>
                  <a:srgbClr val="7F7F7F"/>
                </a:solidFill>
                <a:latin typeface="Trebuchet MS"/>
                <a:ea typeface="Trebuchet MS"/>
                <a:cs typeface="Trebuchet MS"/>
              </a:rPr>
              <a:t> means the sky is completely visible.</a:t>
            </a:r>
            <a:endParaRPr sz="1150" b="0" i="0" u="none" strike="noStrike" cap="none">
              <a:solidFill>
                <a:srgbClr val="7F7F7F"/>
              </a:solidFill>
              <a:latin typeface="Trebuchet MS"/>
              <a:ea typeface="Trebuchet MS"/>
              <a:cs typeface="Trebuchet MS"/>
            </a:endParaRPr>
          </a:p>
          <a:p>
            <a:pPr marL="342900" marR="0" lvl="0" indent="-238125" algn="l" rtl="0">
              <a:lnSpc>
                <a:spcPct val="114999"/>
              </a:lnSpc>
              <a:spcBef>
                <a:spcPts val="0"/>
              </a:spcBef>
              <a:spcAft>
                <a:spcPts val="0"/>
              </a:spcAft>
              <a:buClr>
                <a:srgbClr val="7F7F7F"/>
              </a:buClr>
              <a:buSzPts val="1400"/>
              <a:buFont typeface="Trebuchet MS"/>
              <a:buChar char="●"/>
              <a:defRPr/>
            </a:pPr>
            <a:r>
              <a:rPr sz="1150" b="0" i="0" u="none" strike="noStrike" cap="none">
                <a:solidFill>
                  <a:srgbClr val="7F7F7F"/>
                </a:solidFill>
                <a:latin typeface="Trebuchet MS"/>
                <a:ea typeface="Trebuchet MS"/>
                <a:cs typeface="Trebuchet MS"/>
              </a:rPr>
              <a:t>Adjust the color symbology to better visualize variations in SVF across your study area. This can help identify areas with significant urban shading or open spaces.</a:t>
            </a:r>
            <a:endParaRPr sz="1150" b="1" i="0" u="none" strike="noStrike" cap="none">
              <a:solidFill>
                <a:srgbClr val="7F7F7F"/>
              </a:solidFill>
              <a:latin typeface="Trebuchet MS"/>
              <a:ea typeface="Trebuchet MS"/>
              <a:cs typeface="Trebuchet MS"/>
            </a:endParaRPr>
          </a:p>
          <a:p>
            <a:pPr marL="0" marR="0" lvl="0" indent="0" algn="l" rtl="0">
              <a:lnSpc>
                <a:spcPct val="90000"/>
              </a:lnSpc>
              <a:spcBef>
                <a:spcPts val="900"/>
              </a:spcBef>
              <a:spcAft>
                <a:spcPts val="0"/>
              </a:spcAft>
              <a:buClr>
                <a:srgbClr val="000000"/>
              </a:buClr>
              <a:buSzPts val="1125"/>
              <a:buFont typeface="Arial"/>
              <a:buNone/>
              <a:defRPr/>
            </a:pPr>
            <a:endParaRPr sz="1150" b="1" i="0" u="none" strike="noStrike" cap="none">
              <a:solidFill>
                <a:srgbClr val="7F7F7F"/>
              </a:solidFill>
              <a:latin typeface="Trebuchet MS"/>
              <a:ea typeface="Trebuchet MS"/>
              <a:cs typeface="Trebuchet MS"/>
            </a:endParaRPr>
          </a:p>
        </p:txBody>
      </p:sp>
      <p:sp>
        <p:nvSpPr>
          <p:cNvPr id="1847530337" name="Google Shape;645;p35"/>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C8.1.5 VISIBILITY OF THE SKY (Sky View Factor)</a:t>
            </a:r>
            <a:endParaRPr sz="1800">
              <a:solidFill>
                <a:srgbClr val="70AD47"/>
              </a:solidFill>
            </a:endParaRPr>
          </a:p>
        </p:txBody>
      </p:sp>
      <p:sp>
        <p:nvSpPr>
          <p:cNvPr id="757142910" name="Google Shape;646;p35"/>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69378518" name="Google Shape;651;g38dfaf0db45_0_557"/>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397171526" name="Google Shape;652;g38dfaf0db45_0_557"/>
          <p:cNvSpPr txBox="1"/>
          <p:nvPr/>
        </p:nvSpPr>
        <p:spPr bwMode="auto">
          <a:xfrm>
            <a:off x="2992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7: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The value is normalised applying the following formula:</a:t>
            </a:r>
            <a:br>
              <a:rPr sz="1200" b="0" i="0" u="none" strike="noStrike" cap="none">
                <a:solidFill>
                  <a:srgbClr val="7F7F7F"/>
                </a:solidFill>
                <a:latin typeface="Trebuchet MS"/>
                <a:ea typeface="Trebuchet MS"/>
                <a:cs typeface="Trebuchet MS"/>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graphicFrame>
        <p:nvGraphicFramePr>
          <p:cNvPr id="942413228" name="Google Shape;653;g38dfaf0db45_0_557"/>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1815221011" name="Google Shape;654;g38dfaf0db45_0_557"/>
          <p:cNvSpPr txBox="1"/>
          <p:nvPr/>
        </p:nvSpPr>
        <p:spPr bwMode="auto">
          <a:xfrm>
            <a:off x="626068" y="3208446"/>
            <a:ext cx="3437400" cy="10929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0000"/>
              </a:lnSpc>
              <a:spcBef>
                <a:spcPts val="0"/>
              </a:spcBef>
              <a:spcAft>
                <a:spcPts val="0"/>
              </a:spcAft>
              <a:buNone/>
              <a:defRPr/>
            </a:pPr>
            <a:r>
              <a:rPr sz="900" b="0" i="1" u="none" strike="noStrike" cap="none">
                <a:solidFill>
                  <a:schemeClr val="lt2"/>
                </a:solidFill>
                <a:latin typeface="Trebuchet MS"/>
                <a:ea typeface="Trebuchet MS"/>
                <a:cs typeface="Trebuchet MS"/>
              </a:rPr>
              <a:t>where:</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Xi: value of the indicator</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min</a:t>
            </a:r>
            <a:r>
              <a:rPr sz="900" b="0" i="1" u="none" strike="noStrike" cap="none">
                <a:solidFill>
                  <a:schemeClr val="lt2"/>
                </a:solidFill>
                <a:latin typeface="Trebuchet MS"/>
                <a:ea typeface="Trebuchet MS"/>
                <a:cs typeface="Trebuchet MS"/>
              </a:rPr>
              <a:t> = optimal indicator’s value (corresponding to score 1)</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max</a:t>
            </a:r>
            <a:r>
              <a:rPr sz="900" b="0" i="1" u="none" strike="noStrike" cap="none">
                <a:solidFill>
                  <a:schemeClr val="lt2"/>
                </a:solidFill>
                <a:latin typeface="Trebuchet MS"/>
                <a:ea typeface="Trebuchet MS"/>
                <a:cs typeface="Trebuchet MS"/>
              </a:rPr>
              <a:t> = critical indicator’s value (corresponding to score 0)</a:t>
            </a:r>
            <a:endParaRPr sz="700" b="0" i="1"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None/>
              <a:defRPr/>
            </a:pPr>
            <a:br>
              <a:rPr sz="700" b="0" i="1" u="none" strike="noStrike" cap="none">
                <a:solidFill>
                  <a:schemeClr val="lt2"/>
                </a:solidFill>
                <a:latin typeface="Trebuchet MS"/>
                <a:ea typeface="Trebuchet MS"/>
                <a:cs typeface="Trebuchet MS"/>
              </a:rPr>
            </a:br>
            <a:endParaRPr sz="700" b="0" i="1" u="none" strike="noStrike" cap="none">
              <a:solidFill>
                <a:schemeClr val="lt2"/>
              </a:solidFill>
              <a:latin typeface="Trebuchet MS"/>
              <a:ea typeface="Trebuchet MS"/>
              <a:cs typeface="Trebuchet MS"/>
            </a:endParaRPr>
          </a:p>
        </p:txBody>
      </p:sp>
      <p:sp>
        <p:nvSpPr>
          <p:cNvPr id="1318556404" name="Google Shape;655;g38dfaf0db45_0_557"/>
          <p:cNvSpPr txBox="1"/>
          <p:nvPr/>
        </p:nvSpPr>
        <p:spPr bwMode="auto">
          <a:xfrm>
            <a:off x="1062615" y="2179580"/>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93409698" name="Google Shape;656;g38dfaf0db45_0_557"/>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C8.1.5 VISIBILITY OF THE SKY (Sky View Factor)</a:t>
            </a:r>
            <a:endParaRPr sz="1800">
              <a:solidFill>
                <a:srgbClr val="70AD47"/>
              </a:solidFill>
            </a:endParaRPr>
          </a:p>
        </p:txBody>
      </p:sp>
      <p:sp>
        <p:nvSpPr>
          <p:cNvPr id="333091440" name="Google Shape;657;g38dfaf0db45_0_557"/>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564675150" name="Google Shape;658;g38dfaf0db45_0_557"/>
          <p:cNvSpPr txBox="1"/>
          <p:nvPr/>
        </p:nvSpPr>
        <p:spPr bwMode="auto">
          <a:xfrm>
            <a:off x="299276" y="2036036"/>
            <a:ext cx="3927000" cy="6888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65223939" name="Google Shape;663;g38dfaf0db45_0_568"/>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0501002" name="Google Shape;664;g38dfaf0db45_0_568"/>
          <p:cNvSpPr txBox="1"/>
          <p:nvPr/>
        </p:nvSpPr>
        <p:spPr bwMode="auto">
          <a:xfrm>
            <a:off x="2920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7: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“higher is better” indicators (</a:t>
            </a:r>
            <a:r>
              <a:rPr sz="1200">
                <a:solidFill>
                  <a:schemeClr val="lt2"/>
                </a:solidFill>
                <a:latin typeface="Trebuchet MS"/>
                <a:ea typeface="Trebuchet MS"/>
                <a:cs typeface="Trebuchet MS"/>
              </a:rPr>
              <a:t>higher</a:t>
            </a:r>
            <a:r>
              <a:rPr sz="1200" b="0" i="0" u="none" strike="noStrike" cap="none">
                <a:solidFill>
                  <a:schemeClr val="lt2"/>
                </a:solidFill>
                <a:latin typeface="Trebuchet MS"/>
                <a:ea typeface="Trebuchet MS"/>
                <a:cs typeface="Trebuchet MS"/>
              </a:rPr>
              <a:t> the numerical value of the indicator, the higher the performance level.), the value is normalised applying the following formula:</a:t>
            </a:r>
            <a:br>
              <a:rPr sz="1200" b="0" i="0" u="none" strike="noStrike" cap="none">
                <a:solidFill>
                  <a:schemeClr val="lt2"/>
                </a:solidFill>
                <a:latin typeface="Trebuchet MS"/>
                <a:ea typeface="Trebuchet MS"/>
                <a:cs typeface="Trebuchet MS"/>
              </a:rPr>
            </a:br>
            <a:r>
              <a:rPr sz="1200" b="1" i="0" u="none" strike="noStrike" cap="none">
                <a:solidFill>
                  <a:schemeClr val="lt2"/>
                </a:solidFill>
                <a:latin typeface="Trebuchet MS"/>
                <a:ea typeface="Trebuchet MS"/>
                <a:cs typeface="Trebuchet MS"/>
              </a:rPr>
              <a:t> </a:t>
            </a:r>
            <a:endParaRPr sz="1200" b="1" i="0" u="none" strike="noStrike" cap="none">
              <a:solidFill>
                <a:schemeClr val="lt2"/>
              </a:solidFill>
              <a:latin typeface="Trebuchet MS"/>
              <a:ea typeface="Trebuchet MS"/>
              <a:cs typeface="Trebuchet MS"/>
            </a:endParaRPr>
          </a:p>
        </p:txBody>
      </p:sp>
      <p:graphicFrame>
        <p:nvGraphicFramePr>
          <p:cNvPr id="1263266038" name="Google Shape;665;g38dfaf0db45_0_568"/>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1136589432" name="Google Shape;666;g38dfaf0db45_0_568"/>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2041117607" name="Google Shape;667;g38dfaf0db45_0_568"/>
          <p:cNvSpPr txBox="1"/>
          <p:nvPr/>
        </p:nvSpPr>
        <p:spPr bwMode="auto">
          <a:xfrm>
            <a:off x="1009496" y="3007525"/>
            <a:ext cx="2264100" cy="409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414361015" name="Google Shape;668;g38dfaf0db45_0_568"/>
          <p:cNvSpPr txBox="1"/>
          <p:nvPr/>
        </p:nvSpPr>
        <p:spPr bwMode="auto">
          <a:xfrm>
            <a:off x="1009496" y="3643446"/>
            <a:ext cx="2264100" cy="40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350312136" name="Google Shape;669;g38dfaf0db45_0_568"/>
          <p:cNvSpPr txBox="1"/>
          <p:nvPr/>
        </p:nvSpPr>
        <p:spPr bwMode="auto">
          <a:xfrm>
            <a:off x="1009496" y="4182715"/>
            <a:ext cx="22641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380376223" name="Google Shape;670;g38dfaf0db45_0_568"/>
          <p:cNvSpPr txBox="1"/>
          <p:nvPr/>
        </p:nvSpPr>
        <p:spPr bwMode="auto">
          <a:xfrm>
            <a:off x="1537587" y="456755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9AC43E"/>
                </a:solidFill>
                <a:latin typeface="Trebuchet MS"/>
                <a:ea typeface="Trebuchet MS"/>
                <a:cs typeface="Trebuchet MS"/>
              </a:rPr>
              <a:t>Optimal</a:t>
            </a:r>
            <a:endParaRPr sz="1400" b="1" i="0" u="none" strike="noStrike" cap="none">
              <a:solidFill>
                <a:srgbClr val="9AC43E"/>
              </a:solidFill>
              <a:latin typeface="Trebuchet MS"/>
              <a:ea typeface="Trebuchet MS"/>
              <a:cs typeface="Trebuchet MS"/>
            </a:endParaRPr>
          </a:p>
        </p:txBody>
      </p:sp>
      <p:sp>
        <p:nvSpPr>
          <p:cNvPr id="1909642715" name="Google Shape;671;g38dfaf0db45_0_568"/>
          <p:cNvSpPr txBox="1"/>
          <p:nvPr/>
        </p:nvSpPr>
        <p:spPr bwMode="auto">
          <a:xfrm>
            <a:off x="1062615" y="2331873"/>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443364184" name="Google Shape;672;g38dfaf0db45_0_568"/>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C8.1.5 VISIBILITY OF THE SKY (Sky View Factor)</a:t>
            </a:r>
            <a:endParaRPr sz="1800">
              <a:solidFill>
                <a:srgbClr val="70AD47"/>
              </a:solidFill>
            </a:endParaRPr>
          </a:p>
        </p:txBody>
      </p:sp>
      <p:sp>
        <p:nvSpPr>
          <p:cNvPr id="1983237127" name="Google Shape;673;g38dfaf0db45_0_568"/>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104116547" name="Google Shape;674;g38dfaf0db45_0_568"/>
          <p:cNvSpPr txBox="1"/>
          <p:nvPr/>
        </p:nvSpPr>
        <p:spPr bwMode="auto">
          <a:xfrm>
            <a:off x="894059" y="2854654"/>
            <a:ext cx="2264100" cy="409200"/>
          </a:xfrm>
          <a:prstGeom prst="rect">
            <a:avLst/>
          </a:prstGeom>
          <a:blipFill>
            <a:blip r:embed="rId3">
              <a:alphaModFix/>
            </a:blip>
            <a:stretch>
              <a:fillRect l="0" t="0" r="0" b="-119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488019803" name="Google Shape;675;g38dfaf0db45_0_568"/>
          <p:cNvSpPr txBox="1"/>
          <p:nvPr/>
        </p:nvSpPr>
        <p:spPr bwMode="auto">
          <a:xfrm>
            <a:off x="894059" y="3490574"/>
            <a:ext cx="2264100" cy="404700"/>
          </a:xfrm>
          <a:prstGeom prst="rect">
            <a:avLst/>
          </a:prstGeom>
          <a:blipFill>
            <a:blip r:embed="rId4">
              <a:alphaModFix/>
            </a:blip>
            <a:stretch>
              <a:fillRect l="0" t="0" r="0" b="-119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351479169" name="Google Shape;676;g38dfaf0db45_0_568"/>
          <p:cNvSpPr txBox="1"/>
          <p:nvPr/>
        </p:nvSpPr>
        <p:spPr bwMode="auto">
          <a:xfrm>
            <a:off x="894059" y="4029844"/>
            <a:ext cx="2264100" cy="215400"/>
          </a:xfrm>
          <a:prstGeom prst="rect">
            <a:avLst/>
          </a:prstGeom>
          <a:blipFill>
            <a:blip r:embed="rId5">
              <a:alphaModFix/>
            </a:blip>
            <a:stretch>
              <a:fillRect l="0" t="0" r="0" b="-85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624791938" name="Google Shape;677;g38dfaf0db45_0_568"/>
          <p:cNvSpPr txBox="1"/>
          <p:nvPr/>
        </p:nvSpPr>
        <p:spPr bwMode="auto">
          <a:xfrm>
            <a:off x="947178" y="2179002"/>
            <a:ext cx="2264100" cy="401700"/>
          </a:xfrm>
          <a:prstGeom prst="rect">
            <a:avLst/>
          </a:prstGeom>
          <a:blipFill>
            <a:blip r:embed="rId6">
              <a:alphaModFix/>
            </a:blip>
            <a:stretch>
              <a:fillRect l="0" t="-1509" r="0" b="-151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7985382" name="Google Shape;682;p25"/>
          <p:cNvSpPr txBox="1"/>
          <p:nvPr/>
        </p:nvSpPr>
        <p:spPr bwMode="auto">
          <a:xfrm>
            <a:off x="604075" y="1116518"/>
            <a:ext cx="390840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Description:</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The criterion assesses the ability of an urban area to mitigate the heat island effect through the presence and distribution of green areas</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Objective:</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Increase the percentage of green spaces relative to the total urban surface. Green areas include parks, public gardens, urban forests, green roofs, and other vegetated surfaces. </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Relevance:</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This indicator is crucial for promoting natural cooling and improving the urban microclimate, reducing local temperatures and enhancing thermal comfort.</a:t>
            </a:r>
            <a:endParaRPr sz="1800" b="1" i="0" u="none" strike="noStrike" cap="none">
              <a:solidFill>
                <a:srgbClr val="7F7F7F"/>
              </a:solidFill>
              <a:latin typeface="Trebuchet MS"/>
              <a:ea typeface="Trebuchet MS"/>
              <a:cs typeface="Trebuchet MS"/>
            </a:endParaRPr>
          </a:p>
        </p:txBody>
      </p:sp>
      <p:pic>
        <p:nvPicPr>
          <p:cNvPr id="954794046" name="Google Shape;683;p25"/>
          <p:cNvPicPr/>
          <p:nvPr/>
        </p:nvPicPr>
        <p:blipFill rotWithShape="1">
          <a:blip r:embed="rId3">
            <a:alphaModFix/>
          </a:blip>
          <a:srcRect l="0" t="0" r="0" b="0"/>
          <a:stretch/>
        </p:blipFill>
        <p:spPr bwMode="auto">
          <a:xfrm>
            <a:off x="4572006" y="1259299"/>
            <a:ext cx="3431551" cy="3062774"/>
          </a:xfrm>
          <a:prstGeom prst="rect">
            <a:avLst/>
          </a:prstGeom>
          <a:noFill/>
          <a:ln>
            <a:noFill/>
          </a:ln>
        </p:spPr>
      </p:pic>
      <p:sp>
        <p:nvSpPr>
          <p:cNvPr id="73681092" name="Google Shape;684;p25"/>
          <p:cNvSpPr txBox="1"/>
          <p:nvPr/>
        </p:nvSpPr>
        <p:spPr bwMode="auto">
          <a:xfrm>
            <a:off x="-1535943" y="3161825"/>
            <a:ext cx="64662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chemeClr val="dk1"/>
              </a:buClr>
              <a:buSzPts val="2325"/>
              <a:buFont typeface="Arial"/>
              <a:buNone/>
              <a:defRPr/>
            </a:pPr>
            <a:endParaRPr sz="1750" b="1" i="0" u="none" strike="noStrike" cap="none">
              <a:solidFill>
                <a:srgbClr val="70AD47"/>
              </a:solidFill>
              <a:latin typeface="Trebuchet MS"/>
              <a:ea typeface="Trebuchet MS"/>
              <a:cs typeface="Trebuchet MS"/>
            </a:endParaRPr>
          </a:p>
        </p:txBody>
      </p:sp>
      <p:sp>
        <p:nvSpPr>
          <p:cNvPr id="228703570" name="Google Shape;685;p25"/>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325"/>
              <a:buFont typeface="Arial"/>
              <a:buNone/>
              <a:defRPr/>
            </a:pPr>
            <a:r>
              <a:rPr sz="1800">
                <a:solidFill>
                  <a:srgbClr val="70AD47"/>
                </a:solidFill>
                <a:latin typeface="Calibri"/>
                <a:ea typeface="Calibri"/>
                <a:cs typeface="Calibri"/>
              </a:rPr>
              <a:t>C8.1.6 AVAILABILITY OF GREEN AREAS</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09578900" name="Google Shape;690;p59"/>
          <p:cNvSpPr/>
          <p:nvPr/>
        </p:nvSpPr>
        <p:spPr bwMode="auto">
          <a:xfrm>
            <a:off x="101970" y="153733"/>
            <a:ext cx="8920105" cy="4901382"/>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defRPr/>
            </a:pPr>
            <a:endParaRPr sz="2400" b="0" i="0" u="none" strike="noStrike" cap="none">
              <a:solidFill>
                <a:srgbClr val="FFFFFF"/>
              </a:solidFill>
              <a:latin typeface="Calibri"/>
              <a:ea typeface="Calibri"/>
              <a:cs typeface="Calibri"/>
            </a:endParaRPr>
          </a:p>
        </p:txBody>
      </p:sp>
      <p:sp>
        <p:nvSpPr>
          <p:cNvPr id="1957402355" name="Google Shape;691;p59"/>
          <p:cNvSpPr/>
          <p:nvPr/>
        </p:nvSpPr>
        <p:spPr bwMode="auto">
          <a:xfrm>
            <a:off x="0" y="40782"/>
            <a:ext cx="9119431" cy="510271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defRPr/>
            </a:pPr>
            <a:endParaRPr sz="2400" b="0" i="0" u="none" strike="noStrike" cap="none">
              <a:solidFill>
                <a:srgbClr val="FFFFFF"/>
              </a:solidFill>
              <a:latin typeface="Calibri"/>
              <a:ea typeface="Calibri"/>
              <a:cs typeface="Calibri"/>
            </a:endParaRPr>
          </a:p>
        </p:txBody>
      </p:sp>
      <p:pic>
        <p:nvPicPr>
          <p:cNvPr id="687780646" name="Google Shape;692;p59"/>
          <p:cNvPicPr/>
          <p:nvPr/>
        </p:nvPicPr>
        <p:blipFill rotWithShape="1">
          <a:blip r:embed="rId3">
            <a:alphaModFix/>
          </a:blip>
          <a:srcRect l="1870" t="1749" r="3087" b="9424"/>
          <a:stretch/>
        </p:blipFill>
        <p:spPr bwMode="auto">
          <a:xfrm>
            <a:off x="5750361" y="612553"/>
            <a:ext cx="2639841" cy="3983741"/>
          </a:xfrm>
          <a:prstGeom prst="rect">
            <a:avLst/>
          </a:prstGeom>
          <a:noFill/>
          <a:ln>
            <a:noFill/>
          </a:ln>
        </p:spPr>
      </p:pic>
      <p:sp>
        <p:nvSpPr>
          <p:cNvPr id="1129867408" name="Google Shape;693;p59"/>
          <p:cNvSpPr txBox="1"/>
          <p:nvPr/>
        </p:nvSpPr>
        <p:spPr bwMode="auto">
          <a:xfrm>
            <a:off x="507391" y="1527668"/>
            <a:ext cx="4333800" cy="26091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500" b="1" i="0" u="none" strike="noStrike" cap="none">
                <a:solidFill>
                  <a:schemeClr val="lt2"/>
                </a:solidFill>
                <a:latin typeface="Trebuchet MS"/>
                <a:ea typeface="Trebuchet MS"/>
                <a:cs typeface="Trebuchet MS"/>
              </a:rPr>
              <a:t>INDICATOR</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500" b="1"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500" b="0" i="0" u="none" strike="noStrike" cap="none">
                <a:solidFill>
                  <a:schemeClr val="lt2"/>
                </a:solidFill>
                <a:latin typeface="Trebuchet MS"/>
                <a:ea typeface="Trebuchet MS"/>
                <a:cs typeface="Trebuchet MS"/>
              </a:rPr>
              <a:t>Share of  Green Areas on Urban Area Surface: 22.6 %</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500" b="0" i="0" u="none" strike="noStrike" cap="none">
                <a:solidFill>
                  <a:schemeClr val="lt2"/>
                </a:solidFill>
                <a:latin typeface="Trebuchet MS"/>
                <a:ea typeface="Trebuchet MS"/>
                <a:cs typeface="Trebuchet MS"/>
              </a:rPr>
              <a:t>Critical value (1) – 0%</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500" b="0" i="0" u="none" strike="noStrike" cap="none">
                <a:solidFill>
                  <a:schemeClr val="lt2"/>
                </a:solidFill>
                <a:latin typeface="Trebuchet MS"/>
                <a:ea typeface="Trebuchet MS"/>
                <a:cs typeface="Trebuchet MS"/>
              </a:rPr>
              <a:t>Optimal value (0) – 60%</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500" b="0" i="0" u="none" strike="noStrike" cap="none">
                <a:solidFill>
                  <a:schemeClr val="lt2"/>
                </a:solidFill>
                <a:latin typeface="Trebuchet MS"/>
                <a:ea typeface="Trebuchet MS"/>
                <a:cs typeface="Trebuchet MS"/>
              </a:rPr>
              <a:t>Normalised value: </a:t>
            </a:r>
            <a:r>
              <a:rPr sz="1500" b="1" i="0" u="none" strike="noStrike" cap="none">
                <a:solidFill>
                  <a:schemeClr val="lt2"/>
                </a:solidFill>
                <a:latin typeface="Trebuchet MS"/>
                <a:ea typeface="Trebuchet MS"/>
                <a:cs typeface="Trebuchet MS"/>
              </a:rPr>
              <a:t>0.63</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500" b="0" i="0" u="none" strike="noStrike" cap="none">
                <a:solidFill>
                  <a:schemeClr val="lt2"/>
                </a:solidFill>
                <a:latin typeface="Trebuchet MS"/>
                <a:ea typeface="Trebuchet MS"/>
                <a:cs typeface="Trebuchet MS"/>
              </a:rPr>
              <a:t>Vulnerability Level:</a:t>
            </a:r>
            <a:r>
              <a:rPr sz="1500" b="1" i="0" u="none" strike="noStrike" cap="none">
                <a:solidFill>
                  <a:schemeClr val="lt2"/>
                </a:solidFill>
                <a:latin typeface="Trebuchet MS"/>
                <a:ea typeface="Trebuchet MS"/>
                <a:cs typeface="Trebuchet MS"/>
              </a:rPr>
              <a:t> RATHER NEGATIVE</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500" b="0" i="0" u="none" strike="noStrike" cap="none">
              <a:solidFill>
                <a:schemeClr val="lt2"/>
              </a:solidFill>
              <a:latin typeface="Trebuchet MS"/>
              <a:ea typeface="Trebuchet MS"/>
              <a:cs typeface="Trebuchet MS"/>
            </a:endParaRPr>
          </a:p>
        </p:txBody>
      </p:sp>
      <p:sp>
        <p:nvSpPr>
          <p:cNvPr id="2090978923" name="Google Shape;694;p59"/>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325"/>
              <a:buFont typeface="Arial"/>
              <a:buNone/>
              <a:defRPr/>
            </a:pPr>
            <a:r>
              <a:rPr sz="1800">
                <a:solidFill>
                  <a:srgbClr val="70AD47"/>
                </a:solidFill>
                <a:latin typeface="Calibri"/>
                <a:ea typeface="Calibri"/>
                <a:cs typeface="Calibri"/>
              </a:rPr>
              <a:t>C8.1.6 AVAILABILITY OF GREEN AREAS</a:t>
            </a:r>
            <a:endParaRPr sz="18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97635478" name="Google Shape;699;p26"/>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931734733" name="Google Shape;700;p26"/>
          <p:cNvSpPr txBox="1"/>
          <p:nvPr/>
        </p:nvSpPr>
        <p:spPr bwMode="auto">
          <a:xfrm>
            <a:off x="1237506" y="1174219"/>
            <a:ext cx="3229500" cy="257100"/>
          </a:xfrm>
          <a:prstGeom prst="rect">
            <a:avLst/>
          </a:prstGeom>
          <a:noFill/>
          <a:ln>
            <a:noFill/>
          </a:ln>
        </p:spPr>
        <p:txBody>
          <a:bodyPr spcFirstLastPara="1" wrap="square" lIns="68550" tIns="34275" rIns="68550" bIns="34275" anchor="t" anchorCtr="0">
            <a:no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1</a:t>
            </a:r>
            <a:r>
              <a:rPr sz="1200" b="0" i="0" u="none" strike="noStrike" cap="none">
                <a:solidFill>
                  <a:srgbClr val="7F7F7F"/>
                </a:solidFill>
                <a:latin typeface="Trebuchet MS"/>
                <a:ea typeface="Trebuchet MS"/>
                <a:cs typeface="Trebuchet MS"/>
              </a:rPr>
              <a:t>: Calculate the extent of the urban area.</a:t>
            </a:r>
            <a:endParaRPr sz="1200" b="0" i="0" u="none" strike="noStrike" cap="none">
              <a:solidFill>
                <a:srgbClr val="7F7F7F"/>
              </a:solidFill>
              <a:latin typeface="Trebuchet MS"/>
              <a:ea typeface="Trebuchet MS"/>
              <a:cs typeface="Trebuchet MS"/>
            </a:endParaRPr>
          </a:p>
        </p:txBody>
      </p:sp>
      <p:sp>
        <p:nvSpPr>
          <p:cNvPr id="355124735" name="Google Shape;701;p26"/>
          <p:cNvSpPr txBox="1"/>
          <p:nvPr/>
        </p:nvSpPr>
        <p:spPr bwMode="auto">
          <a:xfrm>
            <a:off x="4677063" y="1174219"/>
            <a:ext cx="3229500" cy="335400"/>
          </a:xfrm>
          <a:prstGeom prst="rect">
            <a:avLst/>
          </a:prstGeom>
          <a:noFill/>
          <a:ln>
            <a:noFill/>
          </a:ln>
        </p:spPr>
        <p:txBody>
          <a:bodyPr spcFirstLastPara="1" wrap="square" lIns="68550" tIns="34275" rIns="68550" bIns="34275" anchor="t" anchorCtr="0">
            <a:noAutofit/>
          </a:bodyPr>
          <a:lstStyle/>
          <a:p>
            <a:pPr marL="45720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2</a:t>
            </a:r>
            <a:r>
              <a:rPr sz="1200" b="0" i="0" u="none" strike="noStrike" cap="none">
                <a:solidFill>
                  <a:srgbClr val="7F7F7F"/>
                </a:solidFill>
                <a:latin typeface="Trebuchet MS"/>
                <a:ea typeface="Trebuchet MS"/>
                <a:cs typeface="Trebuchet MS"/>
              </a:rPr>
              <a:t>: Measure the total extent of green areas within the urban area. Use high-resolution maps or satellite images. </a:t>
            </a:r>
            <a:endParaRPr sz="1200" b="0" i="0" u="none" strike="noStrike" cap="none">
              <a:solidFill>
                <a:srgbClr val="7F7F7F"/>
              </a:solidFill>
              <a:latin typeface="Trebuchet MS"/>
              <a:ea typeface="Trebuchet MS"/>
              <a:cs typeface="Trebuchet MS"/>
            </a:endParaRPr>
          </a:p>
        </p:txBody>
      </p:sp>
      <p:pic>
        <p:nvPicPr>
          <p:cNvPr id="1653200002" name="Google Shape;702;p26"/>
          <p:cNvPicPr/>
          <p:nvPr/>
        </p:nvPicPr>
        <p:blipFill rotWithShape="1">
          <a:blip r:embed="rId3">
            <a:alphaModFix/>
          </a:blip>
          <a:srcRect l="0" t="0" r="0" b="0"/>
          <a:stretch/>
        </p:blipFill>
        <p:spPr bwMode="auto">
          <a:xfrm>
            <a:off x="1742900" y="1778225"/>
            <a:ext cx="2218600" cy="2864851"/>
          </a:xfrm>
          <a:prstGeom prst="rect">
            <a:avLst/>
          </a:prstGeom>
          <a:noFill/>
          <a:ln>
            <a:noFill/>
          </a:ln>
        </p:spPr>
      </p:pic>
      <p:pic>
        <p:nvPicPr>
          <p:cNvPr id="257998716" name="Google Shape;703;p26"/>
          <p:cNvPicPr/>
          <p:nvPr/>
        </p:nvPicPr>
        <p:blipFill rotWithShape="1">
          <a:blip r:embed="rId4">
            <a:alphaModFix/>
          </a:blip>
          <a:srcRect l="0" t="0" r="0" b="0"/>
          <a:stretch/>
        </p:blipFill>
        <p:spPr bwMode="auto">
          <a:xfrm>
            <a:off x="5182471" y="1815619"/>
            <a:ext cx="2218613" cy="2864860"/>
          </a:xfrm>
          <a:prstGeom prst="rect">
            <a:avLst/>
          </a:prstGeom>
          <a:noFill/>
          <a:ln>
            <a:noFill/>
          </a:ln>
        </p:spPr>
      </p:pic>
      <p:sp>
        <p:nvSpPr>
          <p:cNvPr id="36903098" name="Google Shape;704;p26"/>
          <p:cNvSpPr txBox="1"/>
          <p:nvPr/>
        </p:nvSpPr>
        <p:spPr bwMode="auto">
          <a:xfrm>
            <a:off x="2178399" y="4721148"/>
            <a:ext cx="1347599" cy="207000"/>
          </a:xfrm>
          <a:prstGeom prst="rect">
            <a:avLst/>
          </a:prstGeom>
          <a:noFill/>
          <a:ln>
            <a:noFill/>
          </a:ln>
        </p:spPr>
        <p:txBody>
          <a:bodyPr spcFirstLastPara="1" wrap="square" lIns="68550" tIns="34275" rIns="68550" bIns="34275" anchor="t" anchorCtr="0">
            <a:noAutofit/>
          </a:bodyPr>
          <a:lstStyle/>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Area: 54.492 m2</a:t>
            </a:r>
            <a:endParaRPr sz="1200" b="0" i="0" u="none" strike="noStrike" cap="none">
              <a:solidFill>
                <a:srgbClr val="7F7F7F"/>
              </a:solidFill>
              <a:latin typeface="Trebuchet MS"/>
              <a:ea typeface="Trebuchet MS"/>
              <a:cs typeface="Trebuchet MS"/>
            </a:endParaRPr>
          </a:p>
        </p:txBody>
      </p:sp>
      <p:sp>
        <p:nvSpPr>
          <p:cNvPr id="18666083" name="Google Shape;705;p26"/>
          <p:cNvSpPr txBox="1"/>
          <p:nvPr/>
        </p:nvSpPr>
        <p:spPr bwMode="auto">
          <a:xfrm>
            <a:off x="5568978" y="4721148"/>
            <a:ext cx="1445700" cy="207000"/>
          </a:xfrm>
          <a:prstGeom prst="rect">
            <a:avLst/>
          </a:prstGeom>
          <a:noFill/>
          <a:ln>
            <a:noFill/>
          </a:ln>
        </p:spPr>
        <p:txBody>
          <a:bodyPr spcFirstLastPara="1" wrap="square" lIns="68550" tIns="34275" rIns="68550" bIns="34275" anchor="t" anchorCtr="0">
            <a:noAutofit/>
          </a:bodyPr>
          <a:lstStyle/>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Area: 10.260 m2</a:t>
            </a:r>
            <a:endParaRPr sz="1200" b="0" i="0" u="none" strike="noStrike" cap="none">
              <a:solidFill>
                <a:srgbClr val="7F7F7F"/>
              </a:solidFill>
              <a:latin typeface="Trebuchet MS"/>
              <a:ea typeface="Trebuchet MS"/>
              <a:cs typeface="Trebuchet MS"/>
            </a:endParaRPr>
          </a:p>
        </p:txBody>
      </p:sp>
      <p:sp>
        <p:nvSpPr>
          <p:cNvPr id="1708877407" name="Google Shape;706;p26"/>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325"/>
              <a:buFont typeface="Arial"/>
              <a:buNone/>
              <a:defRPr/>
            </a:pPr>
            <a:r>
              <a:rPr sz="1800">
                <a:solidFill>
                  <a:srgbClr val="70AD47"/>
                </a:solidFill>
                <a:latin typeface="Calibri"/>
                <a:ea typeface="Calibri"/>
                <a:cs typeface="Calibri"/>
              </a:rPr>
              <a:t>C8.1.6 AVAILABILITY OF GREEN AREAS</a:t>
            </a:r>
            <a:endParaRPr sz="1800">
              <a:solidFill>
                <a:srgbClr val="70AD47"/>
              </a:solidFill>
            </a:endParaRPr>
          </a:p>
        </p:txBody>
      </p:sp>
      <p:sp>
        <p:nvSpPr>
          <p:cNvPr id="1973731792" name="Google Shape;707;p26"/>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8560928" name="Google Shape;712;p27"/>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046929294" name="Google Shape;713;p27"/>
          <p:cNvSpPr txBox="1"/>
          <p:nvPr/>
        </p:nvSpPr>
        <p:spPr bwMode="auto">
          <a:xfrm>
            <a:off x="2121788" y="1457438"/>
            <a:ext cx="5121225" cy="391950"/>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3</a:t>
            </a:r>
            <a:r>
              <a:rPr sz="1200" b="0" i="0" u="none" strike="noStrike" cap="none">
                <a:solidFill>
                  <a:srgbClr val="7F7F7F"/>
                </a:solidFill>
                <a:latin typeface="Trebuchet MS"/>
                <a:ea typeface="Trebuchet MS"/>
                <a:cs typeface="Trebuchet MS"/>
              </a:rPr>
              <a:t>: Calculate the value of the indicator by applying the following formula</a:t>
            </a:r>
            <a:endParaRPr sz="1200" b="0" i="0" u="none" strike="noStrike" cap="none">
              <a:solidFill>
                <a:srgbClr val="7F7F7F"/>
              </a:solidFill>
              <a:latin typeface="Trebuchet MS"/>
              <a:ea typeface="Trebuchet MS"/>
              <a:cs typeface="Trebuchet MS"/>
            </a:endParaRPr>
          </a:p>
          <a:p>
            <a:pPr marL="342900" marR="0" lvl="0" indent="0" algn="l" rtl="0">
              <a:lnSpc>
                <a:spcPct val="105000"/>
              </a:lnSpc>
              <a:spcBef>
                <a:spcPts val="900"/>
              </a:spcBef>
              <a:spcAft>
                <a:spcPts val="0"/>
              </a:spcAft>
              <a:buClr>
                <a:srgbClr val="000000"/>
              </a:buClr>
              <a:buSzPts val="1200"/>
              <a:buFont typeface="Arial"/>
              <a:buNone/>
              <a:defRPr/>
            </a:pPr>
            <a:endParaRPr sz="1200" b="0" i="0" u="none" strike="noStrike" cap="none">
              <a:solidFill>
                <a:srgbClr val="7F7F7F"/>
              </a:solidFill>
              <a:latin typeface="Trebuchet MS"/>
              <a:ea typeface="Trebuchet MS"/>
              <a:cs typeface="Trebuchet MS"/>
            </a:endParaRPr>
          </a:p>
          <a:p>
            <a:pPr marL="0" marR="0" lvl="0" indent="0" algn="l" rtl="0">
              <a:lnSpc>
                <a:spcPct val="105000"/>
              </a:lnSpc>
              <a:spcBef>
                <a:spcPts val="900"/>
              </a:spcBef>
              <a:spcAft>
                <a:spcPts val="0"/>
              </a:spcAft>
              <a:buClr>
                <a:srgbClr val="000000"/>
              </a:buClr>
              <a:buSzPts val="1200"/>
              <a:buFont typeface="Arial"/>
              <a:buNone/>
              <a:defRPr/>
            </a:pPr>
            <a:br>
              <a:rPr sz="1200" b="0" i="0" u="none" strike="noStrike" cap="none">
                <a:solidFill>
                  <a:srgbClr val="7F7F7F"/>
                </a:solidFill>
                <a:latin typeface="Trebuchet MS"/>
                <a:ea typeface="Trebuchet MS"/>
                <a:cs typeface="Trebuchet MS"/>
              </a:rPr>
            </a:br>
            <a:endParaRPr sz="1200" b="0" i="0" u="none" strike="noStrike" cap="none">
              <a:solidFill>
                <a:srgbClr val="7F7F7F"/>
              </a:solidFill>
              <a:latin typeface="Trebuchet MS"/>
              <a:ea typeface="Trebuchet MS"/>
              <a:cs typeface="Trebuchet MS"/>
            </a:endParaRPr>
          </a:p>
          <a:p>
            <a:pPr marL="0" marR="0" lvl="0" indent="0" algn="l" rtl="0">
              <a:lnSpc>
                <a:spcPct val="105000"/>
              </a:lnSpc>
              <a:spcBef>
                <a:spcPts val="900"/>
              </a:spcBef>
              <a:spcAft>
                <a:spcPts val="0"/>
              </a:spcAft>
              <a:buClr>
                <a:srgbClr val="000000"/>
              </a:buClr>
              <a:buSzPts val="1200"/>
              <a:buFont typeface="Arial"/>
              <a:buNone/>
              <a:defRPr/>
            </a:pPr>
            <a:endParaRPr sz="1200" b="0" i="0" u="none" strike="noStrike" cap="none">
              <a:solidFill>
                <a:srgbClr val="7F7F7F"/>
              </a:solidFill>
              <a:latin typeface="Trebuchet MS"/>
              <a:ea typeface="Trebuchet MS"/>
              <a:cs typeface="Trebuchet MS"/>
            </a:endParaRPr>
          </a:p>
          <a:p>
            <a:pPr marL="342900" marR="0" lvl="0" indent="0" algn="just" rtl="0">
              <a:lnSpc>
                <a:spcPct val="90000"/>
              </a:lnSpc>
              <a:spcBef>
                <a:spcPts val="900"/>
              </a:spcBef>
              <a:spcAft>
                <a:spcPts val="0"/>
              </a:spcAft>
              <a:buClr>
                <a:srgbClr val="000000"/>
              </a:buClr>
              <a:buSzPts val="1200"/>
              <a:buFont typeface="Arial"/>
              <a:buNone/>
              <a:defRPr/>
            </a:pPr>
            <a:endParaRPr sz="1200" b="0" i="0" u="none" strike="noStrike" cap="none">
              <a:solidFill>
                <a:srgbClr val="7F7F7F"/>
              </a:solidFill>
              <a:latin typeface="Trebuchet MS"/>
              <a:ea typeface="Trebuchet MS"/>
              <a:cs typeface="Trebuchet MS"/>
            </a:endParaRPr>
          </a:p>
        </p:txBody>
      </p:sp>
      <p:sp>
        <p:nvSpPr>
          <p:cNvPr id="2114681637" name="Google Shape;714;p27"/>
          <p:cNvSpPr txBox="1"/>
          <p:nvPr/>
        </p:nvSpPr>
        <p:spPr bwMode="auto">
          <a:xfrm>
            <a:off x="4764085" y="3160556"/>
            <a:ext cx="719550" cy="206325"/>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54.492</a:t>
            </a:r>
            <a:endParaRPr sz="1200" b="0" i="0" u="none" strike="noStrike" cap="none">
              <a:solidFill>
                <a:srgbClr val="48BAA2"/>
              </a:solidFill>
              <a:latin typeface="Calibri"/>
              <a:ea typeface="Calibri"/>
              <a:cs typeface="Calibri"/>
            </a:endParaRPr>
          </a:p>
        </p:txBody>
      </p:sp>
      <p:sp>
        <p:nvSpPr>
          <p:cNvPr id="601344847" name="Google Shape;715;p27"/>
          <p:cNvSpPr txBox="1"/>
          <p:nvPr/>
        </p:nvSpPr>
        <p:spPr bwMode="auto">
          <a:xfrm>
            <a:off x="4732660" y="2856806"/>
            <a:ext cx="719550" cy="206325"/>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10.260</a:t>
            </a:r>
            <a:endParaRPr sz="1200" b="0" i="0" u="none" strike="noStrike" cap="none">
              <a:solidFill>
                <a:srgbClr val="48BAA2"/>
              </a:solidFill>
              <a:latin typeface="Calibri"/>
              <a:ea typeface="Calibri"/>
              <a:cs typeface="Calibri"/>
            </a:endParaRPr>
          </a:p>
        </p:txBody>
      </p:sp>
      <p:sp>
        <p:nvSpPr>
          <p:cNvPr id="1679891921" name="Google Shape;716;p27"/>
          <p:cNvSpPr txBox="1"/>
          <p:nvPr/>
        </p:nvSpPr>
        <p:spPr bwMode="auto">
          <a:xfrm>
            <a:off x="2370073" y="3013399"/>
            <a:ext cx="2394000" cy="2703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7F7F7F"/>
                </a:solidFill>
                <a:latin typeface="Trebuchet MS"/>
                <a:ea typeface="Trebuchet MS"/>
                <a:cs typeface="Trebuchet MS"/>
              </a:rPr>
              <a:t>Percentage of green areas =</a:t>
            </a:r>
            <a:endParaRPr sz="1200" b="0" i="0" u="none" strike="noStrike" cap="none">
              <a:solidFill>
                <a:srgbClr val="7F7F7F"/>
              </a:solidFill>
              <a:latin typeface="Trebuchet MS"/>
              <a:ea typeface="Trebuchet MS"/>
              <a:cs typeface="Trebuchet MS"/>
            </a:endParaRPr>
          </a:p>
        </p:txBody>
      </p:sp>
      <p:cxnSp>
        <p:nvCxnSpPr>
          <p:cNvPr id="1776439903" name="Google Shape;717;p27"/>
          <p:cNvCxnSpPr/>
          <p:nvPr/>
        </p:nvCxnSpPr>
        <p:spPr bwMode="auto">
          <a:xfrm>
            <a:off x="4764056" y="3148538"/>
            <a:ext cx="656775" cy="0"/>
          </a:xfrm>
          <a:prstGeom prst="straightConnector1">
            <a:avLst/>
          </a:prstGeom>
          <a:noFill/>
          <a:ln w="9525" cap="flat" cmpd="sng">
            <a:solidFill>
              <a:srgbClr val="144194"/>
            </a:solidFill>
            <a:prstDash val="solid"/>
            <a:round/>
            <a:headEnd type="none" w="sm" len="sm"/>
            <a:tailEnd type="none" w="sm" len="sm"/>
          </a:ln>
        </p:spPr>
      </p:cxnSp>
      <p:sp>
        <p:nvSpPr>
          <p:cNvPr id="1543199838" name="Google Shape;718;p27"/>
          <p:cNvSpPr txBox="1"/>
          <p:nvPr/>
        </p:nvSpPr>
        <p:spPr bwMode="auto">
          <a:xfrm>
            <a:off x="5511797" y="2988225"/>
            <a:ext cx="1509300" cy="206325"/>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 100</a:t>
            </a:r>
            <a:endParaRPr sz="1200" b="0" i="0" u="none" strike="noStrike" cap="none">
              <a:solidFill>
                <a:srgbClr val="48BAA2"/>
              </a:solidFill>
              <a:latin typeface="Calibri"/>
              <a:ea typeface="Calibri"/>
              <a:cs typeface="Calibri"/>
            </a:endParaRPr>
          </a:p>
        </p:txBody>
      </p:sp>
      <p:sp>
        <p:nvSpPr>
          <p:cNvPr id="249545027" name="Google Shape;719;p27"/>
          <p:cNvSpPr txBox="1"/>
          <p:nvPr/>
        </p:nvSpPr>
        <p:spPr bwMode="auto">
          <a:xfrm>
            <a:off x="2753600" y="3889151"/>
            <a:ext cx="2627699" cy="2703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1" i="0" u="none" strike="noStrike" cap="none">
                <a:solidFill>
                  <a:srgbClr val="7F7F7F"/>
                </a:solidFill>
                <a:latin typeface="Trebuchet MS"/>
                <a:ea typeface="Trebuchet MS"/>
                <a:cs typeface="Trebuchet MS"/>
              </a:rPr>
              <a:t>Percentage of green areas =</a:t>
            </a:r>
            <a:endParaRPr sz="1200" b="1" i="0" u="none" strike="noStrike" cap="none">
              <a:solidFill>
                <a:srgbClr val="7F7F7F"/>
              </a:solidFill>
              <a:latin typeface="Trebuchet MS"/>
              <a:ea typeface="Trebuchet MS"/>
              <a:cs typeface="Trebuchet MS"/>
            </a:endParaRPr>
          </a:p>
        </p:txBody>
      </p:sp>
      <p:sp>
        <p:nvSpPr>
          <p:cNvPr id="763929926" name="Google Shape;720;p27"/>
          <p:cNvSpPr txBox="1"/>
          <p:nvPr/>
        </p:nvSpPr>
        <p:spPr bwMode="auto">
          <a:xfrm>
            <a:off x="5171391" y="3889144"/>
            <a:ext cx="719550" cy="206325"/>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1" i="0" u="none" strike="noStrike" cap="none">
                <a:solidFill>
                  <a:srgbClr val="48BAA2"/>
                </a:solidFill>
                <a:latin typeface="Calibri"/>
                <a:ea typeface="Calibri"/>
                <a:cs typeface="Calibri"/>
              </a:rPr>
              <a:t>19%</a:t>
            </a:r>
            <a:endParaRPr sz="1200" b="1" i="0" u="none" strike="noStrike" cap="none">
              <a:solidFill>
                <a:srgbClr val="48BAA2"/>
              </a:solidFill>
              <a:latin typeface="Calibri"/>
              <a:ea typeface="Calibri"/>
              <a:cs typeface="Calibri"/>
            </a:endParaRPr>
          </a:p>
        </p:txBody>
      </p:sp>
      <p:sp>
        <p:nvSpPr>
          <p:cNvPr id="2054544009" name="Google Shape;721;p27"/>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325"/>
              <a:buFont typeface="Arial"/>
              <a:buNone/>
              <a:defRPr/>
            </a:pPr>
            <a:r>
              <a:rPr sz="1800">
                <a:solidFill>
                  <a:srgbClr val="70AD47"/>
                </a:solidFill>
                <a:latin typeface="Calibri"/>
                <a:ea typeface="Calibri"/>
                <a:cs typeface="Calibri"/>
              </a:rPr>
              <a:t>C8.1.6 AVAILABILITY OF GREEN AREAS</a:t>
            </a:r>
            <a:endParaRPr sz="1800">
              <a:solidFill>
                <a:srgbClr val="70AD47"/>
              </a:solidFill>
            </a:endParaRPr>
          </a:p>
        </p:txBody>
      </p:sp>
      <p:sp>
        <p:nvSpPr>
          <p:cNvPr id="1021818788" name="Google Shape;722;p27"/>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400945251" name="Google Shape;723;p27"/>
          <p:cNvSpPr txBox="1"/>
          <p:nvPr/>
        </p:nvSpPr>
        <p:spPr bwMode="auto">
          <a:xfrm>
            <a:off x="4768229" y="2455025"/>
            <a:ext cx="2034300" cy="2064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Total surface of urban area</a:t>
            </a:r>
            <a:endParaRPr sz="1200" b="0" i="0" u="none" strike="noStrike" cap="none">
              <a:solidFill>
                <a:srgbClr val="48BAA2"/>
              </a:solidFill>
              <a:latin typeface="Calibri"/>
              <a:ea typeface="Calibri"/>
              <a:cs typeface="Calibri"/>
            </a:endParaRPr>
          </a:p>
        </p:txBody>
      </p:sp>
      <p:sp>
        <p:nvSpPr>
          <p:cNvPr id="271607290" name="Google Shape;724;p27"/>
          <p:cNvSpPr txBox="1"/>
          <p:nvPr/>
        </p:nvSpPr>
        <p:spPr bwMode="auto">
          <a:xfrm>
            <a:off x="4736803" y="2185899"/>
            <a:ext cx="2123700" cy="1719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Total surface of green areas</a:t>
            </a:r>
            <a:endParaRPr sz="1200" b="0" i="0" u="none" strike="noStrike" cap="none">
              <a:solidFill>
                <a:srgbClr val="48BAA2"/>
              </a:solidFill>
              <a:latin typeface="Calibri"/>
              <a:ea typeface="Calibri"/>
              <a:cs typeface="Calibri"/>
            </a:endParaRPr>
          </a:p>
        </p:txBody>
      </p:sp>
      <p:sp>
        <p:nvSpPr>
          <p:cNvPr id="1676925820" name="Google Shape;725;p27"/>
          <p:cNvSpPr txBox="1"/>
          <p:nvPr/>
        </p:nvSpPr>
        <p:spPr bwMode="auto">
          <a:xfrm>
            <a:off x="2374250" y="2307867"/>
            <a:ext cx="2394000" cy="2703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7F7F7F"/>
                </a:solidFill>
                <a:latin typeface="Trebuchet MS"/>
                <a:ea typeface="Trebuchet MS"/>
                <a:cs typeface="Trebuchet MS"/>
              </a:rPr>
              <a:t>Percentage of green areas =</a:t>
            </a:r>
            <a:endParaRPr sz="1200" b="0" i="0" u="none" strike="noStrike" cap="none">
              <a:solidFill>
                <a:srgbClr val="7F7F7F"/>
              </a:solidFill>
              <a:latin typeface="Trebuchet MS"/>
              <a:ea typeface="Trebuchet MS"/>
              <a:cs typeface="Trebuchet MS"/>
            </a:endParaRPr>
          </a:p>
        </p:txBody>
      </p:sp>
      <p:cxnSp>
        <p:nvCxnSpPr>
          <p:cNvPr id="1534808567" name="Google Shape;726;p27"/>
          <p:cNvCxnSpPr>
            <a:endCxn id="1767571943" idx="1"/>
          </p:cNvCxnSpPr>
          <p:nvPr/>
        </p:nvCxnSpPr>
        <p:spPr bwMode="auto">
          <a:xfrm rot="10800000" flipH="1">
            <a:off x="4916625" y="2443037"/>
            <a:ext cx="2034300" cy="24300"/>
          </a:xfrm>
          <a:prstGeom prst="straightConnector1">
            <a:avLst/>
          </a:prstGeom>
          <a:noFill/>
          <a:ln w="9525" cap="flat" cmpd="sng">
            <a:solidFill>
              <a:srgbClr val="144194"/>
            </a:solidFill>
            <a:prstDash val="solid"/>
            <a:round/>
            <a:headEnd type="none" w="sm" len="sm"/>
            <a:tailEnd type="none" w="sm" len="sm"/>
          </a:ln>
        </p:spPr>
      </p:cxnSp>
      <p:sp>
        <p:nvSpPr>
          <p:cNvPr id="1767571943" name="Google Shape;727;p27"/>
          <p:cNvSpPr txBox="1"/>
          <p:nvPr/>
        </p:nvSpPr>
        <p:spPr bwMode="auto">
          <a:xfrm>
            <a:off x="6950925" y="2339837"/>
            <a:ext cx="1509300" cy="206400"/>
          </a:xfrm>
          <a:prstGeom prst="rect">
            <a:avLst/>
          </a:prstGeom>
          <a:noFill/>
          <a:ln>
            <a:noFill/>
          </a:ln>
        </p:spPr>
        <p:txBody>
          <a:bodyPr spcFirstLastPara="1" wrap="square" lIns="68550" tIns="34275" rIns="68550" bIns="34275" anchor="t" anchorCtr="0">
            <a:noAutofit/>
          </a:bodyPr>
          <a:lstStyle/>
          <a:p>
            <a:pPr marL="0" marR="0" lvl="0" indent="0" algn="l" rtl="0">
              <a:lnSpc>
                <a:spcPct val="114999"/>
              </a:lnSpc>
              <a:spcBef>
                <a:spcPts val="900"/>
              </a:spcBef>
              <a:spcAft>
                <a:spcPts val="0"/>
              </a:spcAft>
              <a:buClr>
                <a:srgbClr val="000000"/>
              </a:buClr>
              <a:buSzPts val="1200"/>
              <a:buFont typeface="Arial"/>
              <a:buNone/>
              <a:defRPr/>
            </a:pPr>
            <a:r>
              <a:rPr sz="1200" b="0" i="0" u="none" strike="noStrike" cap="none">
                <a:solidFill>
                  <a:srgbClr val="48BAA2"/>
                </a:solidFill>
                <a:latin typeface="Calibri"/>
                <a:ea typeface="Calibri"/>
                <a:cs typeface="Calibri"/>
              </a:rPr>
              <a:t>* 100</a:t>
            </a:r>
            <a:endParaRPr sz="1200" b="0" i="0" u="none" strike="noStrike" cap="none">
              <a:solidFill>
                <a:srgbClr val="48BAA2"/>
              </a:solidFill>
              <a:latin typeface="Calibri"/>
              <a:ea typeface="Calibri"/>
              <a:cs typeface="Calibri"/>
            </a:endParaRPr>
          </a:p>
          <a:p>
            <a:pPr marL="0" marR="0" lvl="0" indent="0" algn="l" rtl="0">
              <a:lnSpc>
                <a:spcPct val="114999"/>
              </a:lnSpc>
              <a:spcBef>
                <a:spcPts val="900"/>
              </a:spcBef>
              <a:spcAft>
                <a:spcPts val="900"/>
              </a:spcAft>
              <a:buClr>
                <a:srgbClr val="000000"/>
              </a:buClr>
              <a:buSzPts val="1200"/>
              <a:buFont typeface="Arial"/>
              <a:buNone/>
              <a:defRPr/>
            </a:pPr>
            <a:endParaRPr sz="1200" b="0" i="0" u="none" strike="noStrike" cap="none">
              <a:solidFill>
                <a:srgbClr val="48BAA2"/>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4164011" name="Google Shape;732;g38dfaf0db45_0_691"/>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932716910" name="Google Shape;733;g38dfaf0db45_0_691"/>
          <p:cNvSpPr txBox="1"/>
          <p:nvPr/>
        </p:nvSpPr>
        <p:spPr bwMode="auto">
          <a:xfrm>
            <a:off x="2992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7: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The value is normalised applying the following formula:</a:t>
            </a:r>
            <a:br>
              <a:rPr sz="1200" b="0" i="0" u="none" strike="noStrike" cap="none">
                <a:solidFill>
                  <a:srgbClr val="7F7F7F"/>
                </a:solidFill>
                <a:latin typeface="Trebuchet MS"/>
                <a:ea typeface="Trebuchet MS"/>
                <a:cs typeface="Trebuchet MS"/>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809508679" name="Google Shape;734;g38dfaf0db45_0_691"/>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graphicFrame>
        <p:nvGraphicFramePr>
          <p:cNvPr id="1175655311" name="Google Shape;735;g38dfaf0db45_0_691"/>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1515870314" name="Google Shape;736;g38dfaf0db45_0_691"/>
          <p:cNvSpPr txBox="1"/>
          <p:nvPr/>
        </p:nvSpPr>
        <p:spPr bwMode="auto">
          <a:xfrm>
            <a:off x="626068" y="3208446"/>
            <a:ext cx="3437400" cy="10929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0000"/>
              </a:lnSpc>
              <a:spcBef>
                <a:spcPts val="0"/>
              </a:spcBef>
              <a:spcAft>
                <a:spcPts val="0"/>
              </a:spcAft>
              <a:buNone/>
              <a:defRPr/>
            </a:pPr>
            <a:r>
              <a:rPr sz="900" b="0" i="1" u="none" strike="noStrike" cap="none">
                <a:solidFill>
                  <a:schemeClr val="lt2"/>
                </a:solidFill>
                <a:latin typeface="Trebuchet MS"/>
                <a:ea typeface="Trebuchet MS"/>
                <a:cs typeface="Trebuchet MS"/>
              </a:rPr>
              <a:t>where:</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Xi: value of the indicator</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min</a:t>
            </a:r>
            <a:r>
              <a:rPr sz="900" b="0" i="1" u="none" strike="noStrike" cap="none">
                <a:solidFill>
                  <a:schemeClr val="lt2"/>
                </a:solidFill>
                <a:latin typeface="Trebuchet MS"/>
                <a:ea typeface="Trebuchet MS"/>
                <a:cs typeface="Trebuchet MS"/>
              </a:rPr>
              <a:t> = optimal indicator’s value (corresponding to score 1)</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max</a:t>
            </a:r>
            <a:r>
              <a:rPr sz="900" b="0" i="1" u="none" strike="noStrike" cap="none">
                <a:solidFill>
                  <a:schemeClr val="lt2"/>
                </a:solidFill>
                <a:latin typeface="Trebuchet MS"/>
                <a:ea typeface="Trebuchet MS"/>
                <a:cs typeface="Trebuchet MS"/>
              </a:rPr>
              <a:t> = critical indicator’s value (corresponding to score 0)</a:t>
            </a:r>
            <a:endParaRPr sz="700" b="0" i="1"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None/>
              <a:defRPr/>
            </a:pPr>
            <a:br>
              <a:rPr sz="700" b="0" i="1" u="none" strike="noStrike" cap="none">
                <a:solidFill>
                  <a:schemeClr val="lt2"/>
                </a:solidFill>
                <a:latin typeface="Trebuchet MS"/>
                <a:ea typeface="Trebuchet MS"/>
                <a:cs typeface="Trebuchet MS"/>
              </a:rPr>
            </a:br>
            <a:endParaRPr sz="700" b="0" i="1" u="none" strike="noStrike" cap="none">
              <a:solidFill>
                <a:schemeClr val="lt2"/>
              </a:solidFill>
              <a:latin typeface="Trebuchet MS"/>
              <a:ea typeface="Trebuchet MS"/>
              <a:cs typeface="Trebuchet MS"/>
            </a:endParaRPr>
          </a:p>
        </p:txBody>
      </p:sp>
      <p:sp>
        <p:nvSpPr>
          <p:cNvPr id="1722064131" name="Google Shape;737;g38dfaf0db45_0_691"/>
          <p:cNvSpPr txBox="1"/>
          <p:nvPr/>
        </p:nvSpPr>
        <p:spPr bwMode="auto">
          <a:xfrm>
            <a:off x="1062615" y="2179580"/>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481061004" name="Google Shape;738;g38dfaf0db45_0_691"/>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325"/>
              <a:buFont typeface="Arial"/>
              <a:buNone/>
              <a:defRPr/>
            </a:pPr>
            <a:r>
              <a:rPr sz="1800">
                <a:solidFill>
                  <a:srgbClr val="70AD47"/>
                </a:solidFill>
                <a:latin typeface="Calibri"/>
                <a:ea typeface="Calibri"/>
                <a:cs typeface="Calibri"/>
              </a:rPr>
              <a:t>C8.1.6 AVAILABILITY OF GREEN AREAS</a:t>
            </a:r>
            <a:endParaRPr sz="1800">
              <a:solidFill>
                <a:srgbClr val="70AD47"/>
              </a:solidFill>
            </a:endParaRPr>
          </a:p>
        </p:txBody>
      </p:sp>
      <p:sp>
        <p:nvSpPr>
          <p:cNvPr id="235036073" name="Google Shape;739;g38dfaf0db45_0_691"/>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195197634" name="Google Shape;740;g38dfaf0db45_0_691"/>
          <p:cNvSpPr txBox="1"/>
          <p:nvPr/>
        </p:nvSpPr>
        <p:spPr bwMode="auto">
          <a:xfrm>
            <a:off x="299276" y="2036036"/>
            <a:ext cx="3927000" cy="6888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5162940" name="Google Shape;745;g38dfaf0db45_0_702"/>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130372518" name="Google Shape;746;g38dfaf0db45_0_702"/>
          <p:cNvSpPr txBox="1"/>
          <p:nvPr/>
        </p:nvSpPr>
        <p:spPr bwMode="auto">
          <a:xfrm>
            <a:off x="292075" y="1327934"/>
            <a:ext cx="8279399"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7: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“higher is better” indicators (</a:t>
            </a:r>
            <a:r>
              <a:rPr sz="1200">
                <a:solidFill>
                  <a:schemeClr val="lt2"/>
                </a:solidFill>
                <a:latin typeface="Trebuchet MS"/>
                <a:ea typeface="Trebuchet MS"/>
                <a:cs typeface="Trebuchet MS"/>
              </a:rPr>
              <a:t>higher</a:t>
            </a:r>
            <a:r>
              <a:rPr sz="1200" b="0" i="0" u="none" strike="noStrike" cap="none">
                <a:solidFill>
                  <a:schemeClr val="lt2"/>
                </a:solidFill>
                <a:latin typeface="Trebuchet MS"/>
                <a:ea typeface="Trebuchet MS"/>
                <a:cs typeface="Trebuchet MS"/>
              </a:rPr>
              <a:t> the numerical value of the indicator, the higher the performance level.), the value is normalised applying the following formula:</a:t>
            </a:r>
            <a:br>
              <a:rPr sz="1200" b="0" i="0" u="none" strike="noStrike" cap="none">
                <a:solidFill>
                  <a:schemeClr val="lt2"/>
                </a:solidFill>
                <a:latin typeface="Trebuchet MS"/>
                <a:ea typeface="Trebuchet MS"/>
                <a:cs typeface="Trebuchet MS"/>
              </a:rPr>
            </a:br>
            <a:r>
              <a:rPr sz="1200" b="1" i="0" u="none" strike="noStrike" cap="none">
                <a:solidFill>
                  <a:schemeClr val="lt2"/>
                </a:solidFill>
                <a:latin typeface="Trebuchet MS"/>
                <a:ea typeface="Trebuchet MS"/>
                <a:cs typeface="Trebuchet MS"/>
              </a:rPr>
              <a:t> </a:t>
            </a:r>
            <a:endParaRPr sz="1200" b="1" i="0" u="none" strike="noStrike" cap="none">
              <a:solidFill>
                <a:schemeClr val="lt2"/>
              </a:solidFill>
              <a:latin typeface="Trebuchet MS"/>
              <a:ea typeface="Trebuchet MS"/>
              <a:cs typeface="Trebuchet MS"/>
            </a:endParaRPr>
          </a:p>
        </p:txBody>
      </p:sp>
      <p:graphicFrame>
        <p:nvGraphicFramePr>
          <p:cNvPr id="1700313180" name="Google Shape;747;g38dfaf0db45_0_702"/>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293138528" name="Google Shape;748;g38dfaf0db45_0_702"/>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1497205640" name="Google Shape;749;g38dfaf0db45_0_702"/>
          <p:cNvSpPr txBox="1"/>
          <p:nvPr/>
        </p:nvSpPr>
        <p:spPr bwMode="auto">
          <a:xfrm>
            <a:off x="1009496" y="3643446"/>
            <a:ext cx="2264100" cy="40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8139144" name="Google Shape;750;g38dfaf0db45_0_702"/>
          <p:cNvSpPr txBox="1"/>
          <p:nvPr/>
        </p:nvSpPr>
        <p:spPr bwMode="auto">
          <a:xfrm>
            <a:off x="1009496" y="4182715"/>
            <a:ext cx="22641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388803" name="Google Shape;751;g38dfaf0db45_0_702"/>
          <p:cNvSpPr txBox="1"/>
          <p:nvPr/>
        </p:nvSpPr>
        <p:spPr bwMode="auto">
          <a:xfrm>
            <a:off x="1537587" y="448597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9AC43E"/>
                </a:solidFill>
                <a:latin typeface="Trebuchet MS"/>
                <a:ea typeface="Trebuchet MS"/>
                <a:cs typeface="Trebuchet MS"/>
              </a:rPr>
              <a:t>Rather Negative</a:t>
            </a:r>
            <a:endParaRPr sz="1400" b="1" i="0" u="none" strike="noStrike" cap="none">
              <a:solidFill>
                <a:srgbClr val="9AC43E"/>
              </a:solidFill>
              <a:latin typeface="Trebuchet MS"/>
              <a:ea typeface="Trebuchet MS"/>
              <a:cs typeface="Trebuchet MS"/>
            </a:endParaRPr>
          </a:p>
        </p:txBody>
      </p:sp>
      <p:sp>
        <p:nvSpPr>
          <p:cNvPr id="576157568" name="Google Shape;752;g38dfaf0db45_0_702"/>
          <p:cNvSpPr txBox="1"/>
          <p:nvPr/>
        </p:nvSpPr>
        <p:spPr bwMode="auto">
          <a:xfrm>
            <a:off x="1062615" y="2331873"/>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00027191" name="Google Shape;753;g38dfaf0db45_0_702"/>
          <p:cNvSpPr txBox="1"/>
          <p:nvPr/>
        </p:nvSpPr>
        <p:spPr bwMode="auto">
          <a:xfrm>
            <a:off x="1062615" y="2968372"/>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592655053" name="Google Shape;754;g38dfaf0db45_0_702"/>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SzPts val="2325"/>
              <a:buFont typeface="Arial"/>
              <a:buNone/>
              <a:defRPr/>
            </a:pPr>
            <a:r>
              <a:rPr sz="1800">
                <a:solidFill>
                  <a:srgbClr val="70AD47"/>
                </a:solidFill>
                <a:latin typeface="Calibri"/>
                <a:ea typeface="Calibri"/>
                <a:cs typeface="Calibri"/>
              </a:rPr>
              <a:t>C8.1.6 AVAILABILITY OF GREEN AREAS</a:t>
            </a:r>
            <a:endParaRPr sz="1800">
              <a:solidFill>
                <a:srgbClr val="70AD47"/>
              </a:solidFill>
            </a:endParaRPr>
          </a:p>
        </p:txBody>
      </p:sp>
      <p:sp>
        <p:nvSpPr>
          <p:cNvPr id="2113707876" name="Google Shape;755;g38dfaf0db45_0_702"/>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780615318" name="Google Shape;756;g38dfaf0db45_0_702"/>
          <p:cNvSpPr txBox="1"/>
          <p:nvPr/>
        </p:nvSpPr>
        <p:spPr bwMode="auto">
          <a:xfrm>
            <a:off x="1036065" y="3461056"/>
            <a:ext cx="2264100" cy="404700"/>
          </a:xfrm>
          <a:prstGeom prst="rect">
            <a:avLst/>
          </a:prstGeom>
          <a:blipFill>
            <a:blip r:embed="rId3">
              <a:alphaModFix/>
            </a:blip>
            <a:stretch>
              <a:fillRect l="0" t="0" r="0" b="-119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7629829" name="Google Shape;757;g38dfaf0db45_0_702"/>
          <p:cNvSpPr txBox="1"/>
          <p:nvPr/>
        </p:nvSpPr>
        <p:spPr bwMode="auto">
          <a:xfrm>
            <a:off x="1036065" y="4000325"/>
            <a:ext cx="2264100" cy="215400"/>
          </a:xfrm>
          <a:prstGeom prst="rect">
            <a:avLst/>
          </a:prstGeom>
          <a:blipFill>
            <a:blip r:embed="rId4">
              <a:alphaModFix/>
            </a:blip>
            <a:stretch>
              <a:fillRect l="0" t="0" r="0" b="-85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024667224" name="Google Shape;758;g38dfaf0db45_0_702"/>
          <p:cNvSpPr txBox="1"/>
          <p:nvPr/>
        </p:nvSpPr>
        <p:spPr bwMode="auto">
          <a:xfrm>
            <a:off x="1089184" y="2149483"/>
            <a:ext cx="2264100" cy="401700"/>
          </a:xfrm>
          <a:prstGeom prst="rect">
            <a:avLst/>
          </a:prstGeom>
          <a:blipFill>
            <a:blip r:embed="rId5">
              <a:alphaModFix/>
            </a:blip>
            <a:stretch>
              <a:fillRect l="0" t="-1509" r="0" b="-151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43546130" name="Google Shape;759;g38dfaf0db45_0_702"/>
          <p:cNvSpPr txBox="1"/>
          <p:nvPr/>
        </p:nvSpPr>
        <p:spPr bwMode="auto">
          <a:xfrm>
            <a:off x="1089184" y="2785982"/>
            <a:ext cx="2264100" cy="401700"/>
          </a:xfrm>
          <a:prstGeom prst="rect">
            <a:avLst/>
          </a:prstGeom>
          <a:blipFill>
            <a:blip r:embed="rId6">
              <a:alphaModFix/>
            </a:blip>
            <a:stretch>
              <a:fillRect l="0" t="-1509" r="0" b="-136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361230696" name="Google Shape;764;g38ded15603a_0_379" descr="How To Sell A House in Poor Condition in Texas - Clean Slate Homes"/>
          <p:cNvPicPr/>
          <p:nvPr/>
        </p:nvPicPr>
        <p:blipFill rotWithShape="1">
          <a:blip r:embed="rId3">
            <a:alphaModFix/>
          </a:blip>
          <a:srcRect l="0" t="0" r="0" b="0"/>
          <a:stretch/>
        </p:blipFill>
        <p:spPr bwMode="auto">
          <a:xfrm>
            <a:off x="4899423" y="1763941"/>
            <a:ext cx="3908400" cy="2198475"/>
          </a:xfrm>
          <a:prstGeom prst="rect">
            <a:avLst/>
          </a:prstGeom>
          <a:noFill/>
          <a:ln>
            <a:noFill/>
          </a:ln>
        </p:spPr>
      </p:pic>
      <p:sp>
        <p:nvSpPr>
          <p:cNvPr id="382983508" name="Google Shape;765;g38ded15603a_0_379"/>
          <p:cNvSpPr txBox="1"/>
          <p:nvPr/>
        </p:nvSpPr>
        <p:spPr bwMode="auto">
          <a:xfrm>
            <a:off x="604075" y="1116518"/>
            <a:ext cx="390840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Description:</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The criterion evaluates the presence of households living in inadequate conditions that increase their vulnerability to extreme temperatures. Such conditions may include poor thermal insulation and lack of access to cooling systems.</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Objective:</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Improve households conditions to ensure thermal insulation and availability of cooling systems.  </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Relevance:</a:t>
            </a:r>
            <a:endParaRPr sz="1600" b="1" i="0" u="none" strike="noStrike" cap="none">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This indicator is crucial for promoting sustainable living environments and achieving indoor thermal comfort. </a:t>
            </a:r>
            <a:endParaRPr sz="1800" b="1" i="0" u="none" strike="noStrike" cap="none">
              <a:solidFill>
                <a:srgbClr val="7F7F7F"/>
              </a:solidFill>
              <a:latin typeface="Trebuchet MS"/>
              <a:ea typeface="Trebuchet MS"/>
              <a:cs typeface="Trebuchet MS"/>
            </a:endParaRPr>
          </a:p>
        </p:txBody>
      </p:sp>
      <p:sp>
        <p:nvSpPr>
          <p:cNvPr id="383935411" name="Google Shape;766;g38ded15603a_0_379"/>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C8.1.7 PRESENCE OF HOUSEHOLDS IN BAD CONDITIONS</a:t>
            </a:r>
            <a:endParaRPr sz="1800">
              <a:solidFill>
                <a:srgbClr val="70AD47"/>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38205604" name="Google Shape;771;g38ded15603a_0_385"/>
          <p:cNvSpPr/>
          <p:nvPr/>
        </p:nvSpPr>
        <p:spPr bwMode="auto">
          <a:xfrm>
            <a:off x="101970" y="153733"/>
            <a:ext cx="8920105" cy="4901382"/>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defRPr/>
            </a:pPr>
            <a:endParaRPr sz="2400" b="0" i="0" u="none" strike="noStrike" cap="none">
              <a:solidFill>
                <a:srgbClr val="FFFFFF"/>
              </a:solidFill>
              <a:latin typeface="Calibri"/>
              <a:ea typeface="Calibri"/>
              <a:cs typeface="Calibri"/>
            </a:endParaRPr>
          </a:p>
        </p:txBody>
      </p:sp>
      <p:sp>
        <p:nvSpPr>
          <p:cNvPr id="541248845" name="Google Shape;772;g38ded15603a_0_385"/>
          <p:cNvSpPr/>
          <p:nvPr/>
        </p:nvSpPr>
        <p:spPr bwMode="auto">
          <a:xfrm>
            <a:off x="0" y="40782"/>
            <a:ext cx="9119431" cy="510271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defRPr/>
            </a:pPr>
            <a:endParaRPr sz="2400" b="0" i="0" u="none" strike="noStrike" cap="none">
              <a:solidFill>
                <a:srgbClr val="FFFFFF"/>
              </a:solidFill>
              <a:latin typeface="Calibri"/>
              <a:ea typeface="Calibri"/>
              <a:cs typeface="Calibri"/>
            </a:endParaRPr>
          </a:p>
        </p:txBody>
      </p:sp>
      <p:sp>
        <p:nvSpPr>
          <p:cNvPr id="461571255" name="Google Shape;773;g38ded15603a_0_385"/>
          <p:cNvSpPr txBox="1"/>
          <p:nvPr/>
        </p:nvSpPr>
        <p:spPr bwMode="auto">
          <a:xfrm>
            <a:off x="903251" y="1354500"/>
            <a:ext cx="4923600" cy="25320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1" i="0" u="none" strike="noStrike" cap="none">
                <a:solidFill>
                  <a:schemeClr val="lt2"/>
                </a:solidFill>
                <a:latin typeface="Trebuchet MS"/>
                <a:ea typeface="Trebuchet MS"/>
                <a:cs typeface="Trebuchet MS"/>
              </a:rPr>
              <a:t>INDICATOR</a:t>
            </a: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600" b="1"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Mean age of residential buildings in the area: 45.4</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Critical value (1) – 50 years</a:t>
            </a: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Optimal value (0) – 30 years</a:t>
            </a: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Normalised value: 0.77</a:t>
            </a: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Vulnerability Level:</a:t>
            </a:r>
            <a:r>
              <a:rPr sz="1600" b="1" i="0" u="none" strike="noStrike" cap="none">
                <a:solidFill>
                  <a:schemeClr val="lt2"/>
                </a:solidFill>
                <a:latin typeface="Trebuchet MS"/>
                <a:ea typeface="Trebuchet MS"/>
                <a:cs typeface="Trebuchet MS"/>
              </a:rPr>
              <a:t> RATHER NEGATIVE</a:t>
            </a: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p:txBody>
      </p:sp>
      <p:pic>
        <p:nvPicPr>
          <p:cNvPr id="184325391" name="Google Shape;774;g38ded15603a_0_385"/>
          <p:cNvPicPr/>
          <p:nvPr/>
        </p:nvPicPr>
        <p:blipFill rotWithShape="1">
          <a:blip r:embed="rId3">
            <a:alphaModFix/>
          </a:blip>
          <a:srcRect l="0" t="0" r="0" b="0"/>
          <a:stretch/>
        </p:blipFill>
        <p:spPr bwMode="auto">
          <a:xfrm>
            <a:off x="5752083" y="1490400"/>
            <a:ext cx="2376716" cy="2684292"/>
          </a:xfrm>
          <a:prstGeom prst="rect">
            <a:avLst/>
          </a:prstGeom>
          <a:noFill/>
          <a:ln>
            <a:noFill/>
          </a:ln>
        </p:spPr>
      </p:pic>
      <p:sp>
        <p:nvSpPr>
          <p:cNvPr id="868870369" name="Google Shape;775;g38ded15603a_0_385"/>
          <p:cNvSpPr/>
          <p:nvPr/>
        </p:nvSpPr>
        <p:spPr bwMode="auto">
          <a:xfrm>
            <a:off x="7524000" y="3664800"/>
            <a:ext cx="208800" cy="108000"/>
          </a:xfrm>
          <a:prstGeom prst="rect">
            <a:avLst/>
          </a:prstGeom>
          <a:solidFill>
            <a:srgbClr val="1ED21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295603475" name="Google Shape;776;g38ded15603a_0_385"/>
          <p:cNvSpPr/>
          <p:nvPr/>
        </p:nvSpPr>
        <p:spPr bwMode="auto">
          <a:xfrm>
            <a:off x="7524000" y="3946297"/>
            <a:ext cx="208800" cy="1080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010689492" name="Google Shape;777;g38ded15603a_0_385"/>
          <p:cNvSpPr txBox="1"/>
          <p:nvPr/>
        </p:nvSpPr>
        <p:spPr bwMode="auto">
          <a:xfrm>
            <a:off x="7732800" y="3862843"/>
            <a:ext cx="7200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defRPr/>
            </a:pPr>
            <a:r>
              <a:rPr sz="1050" b="0" i="0" u="none" strike="noStrike" cap="none">
                <a:solidFill>
                  <a:schemeClr val="accent1"/>
                </a:solidFill>
                <a:latin typeface="Trebuchet MS"/>
                <a:ea typeface="Trebuchet MS"/>
                <a:cs typeface="Trebuchet MS"/>
              </a:rPr>
              <a:t>50 years</a:t>
            </a:r>
            <a:endParaRPr sz="1400" b="0" i="0" u="none" strike="noStrike" cap="none">
              <a:solidFill>
                <a:srgbClr val="000000"/>
              </a:solidFill>
              <a:latin typeface="Arial"/>
              <a:ea typeface="Arial"/>
              <a:cs typeface="Arial"/>
            </a:endParaRPr>
          </a:p>
        </p:txBody>
      </p:sp>
      <p:sp>
        <p:nvSpPr>
          <p:cNvPr id="1973929474" name="Google Shape;778;g38ded15603a_0_385"/>
          <p:cNvSpPr txBox="1"/>
          <p:nvPr/>
        </p:nvSpPr>
        <p:spPr bwMode="auto">
          <a:xfrm>
            <a:off x="7732800" y="3597939"/>
            <a:ext cx="7200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defRPr/>
            </a:pPr>
            <a:r>
              <a:rPr sz="1050" b="0" i="0" u="none" strike="noStrike" cap="none">
                <a:solidFill>
                  <a:schemeClr val="accent1"/>
                </a:solidFill>
                <a:latin typeface="Trebuchet MS"/>
                <a:ea typeface="Trebuchet MS"/>
                <a:cs typeface="Trebuchet MS"/>
              </a:rPr>
              <a:t>30 years</a:t>
            </a:r>
            <a:endParaRPr sz="1400" b="0" i="0" u="none" strike="noStrike" cap="none">
              <a:solidFill>
                <a:srgbClr val="000000"/>
              </a:solidFill>
              <a:latin typeface="Arial"/>
              <a:ea typeface="Arial"/>
              <a:cs typeface="Arial"/>
            </a:endParaRPr>
          </a:p>
        </p:txBody>
      </p:sp>
      <p:sp>
        <p:nvSpPr>
          <p:cNvPr id="1463487663" name="Google Shape;779;g38ded15603a_0_385"/>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C8.1.7 PRESENCE OF HOUSEHOLDS IN BAD CONDITIONS</a:t>
            </a:r>
            <a:endParaRPr sz="1800">
              <a:solidFill>
                <a:srgbClr val="70AD47"/>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74923201" name="Google Shape;784;g38ded15603a_0_397"/>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087634165" name="Google Shape;785;g38ded15603a_0_397"/>
          <p:cNvSpPr txBox="1"/>
          <p:nvPr/>
        </p:nvSpPr>
        <p:spPr bwMode="auto">
          <a:xfrm>
            <a:off x="604083" y="1299496"/>
            <a:ext cx="3168600" cy="257100"/>
          </a:xfrm>
          <a:prstGeom prst="rect">
            <a:avLst/>
          </a:prstGeom>
          <a:noFill/>
          <a:ln>
            <a:noFill/>
          </a:ln>
        </p:spPr>
        <p:txBody>
          <a:bodyPr spcFirstLastPara="1" wrap="square" lIns="68550" tIns="34275" rIns="68550" bIns="34275" anchor="t" anchorCtr="0">
            <a:noAutofit/>
          </a:bodyPr>
          <a:lstStyle/>
          <a:p>
            <a:pPr marL="9525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1: Collect year-built data for each residential building</a:t>
            </a:r>
            <a:r>
              <a:rPr sz="1200" b="0" i="0" u="none" strike="noStrike" cap="none">
                <a:solidFill>
                  <a:srgbClr val="7F7F7F"/>
                </a:solidFill>
                <a:latin typeface="Trebuchet MS"/>
                <a:ea typeface="Trebuchet MS"/>
                <a:cs typeface="Trebuchet MS"/>
              </a:rPr>
              <a:t> (from cadastral records, municipal GIS, or building registries).</a:t>
            </a:r>
            <a:endParaRPr sz="1400" b="0" i="0" u="none" strike="noStrike" cap="none">
              <a:solidFill>
                <a:srgbClr val="000000"/>
              </a:solidFill>
              <a:latin typeface="Arial"/>
              <a:ea typeface="Arial"/>
              <a:cs typeface="Arial"/>
            </a:endParaRPr>
          </a:p>
        </p:txBody>
      </p:sp>
      <p:sp>
        <p:nvSpPr>
          <p:cNvPr id="839181335" name="Google Shape;786;g38ded15603a_0_397"/>
          <p:cNvSpPr txBox="1"/>
          <p:nvPr/>
        </p:nvSpPr>
        <p:spPr bwMode="auto">
          <a:xfrm>
            <a:off x="4873441" y="1299496"/>
            <a:ext cx="3229500" cy="335400"/>
          </a:xfrm>
          <a:prstGeom prst="rect">
            <a:avLst/>
          </a:prstGeom>
          <a:noFill/>
          <a:ln>
            <a:noFill/>
          </a:ln>
        </p:spPr>
        <p:txBody>
          <a:bodyPr spcFirstLastPara="1" wrap="square" lIns="68550" tIns="34275" rIns="68550" bIns="34275" anchor="t" anchorCtr="0">
            <a:noAutofit/>
          </a:bodyPr>
          <a:lstStyle/>
          <a:p>
            <a:pPr marL="9525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2: Calculate the building’s age</a:t>
            </a:r>
            <a:endParaRPr sz="1200" b="0" i="0" u="none" strike="noStrike" cap="none">
              <a:solidFill>
                <a:srgbClr val="7F7F7F"/>
              </a:solidFill>
              <a:latin typeface="Trebuchet MS"/>
              <a:ea typeface="Trebuchet MS"/>
              <a:cs typeface="Trebuchet MS"/>
            </a:endParaRPr>
          </a:p>
        </p:txBody>
      </p:sp>
      <p:sp>
        <p:nvSpPr>
          <p:cNvPr id="289023932" name="Google Shape;787;g38ded15603a_0_397"/>
          <p:cNvSpPr txBox="1"/>
          <p:nvPr/>
        </p:nvSpPr>
        <p:spPr bwMode="auto">
          <a:xfrm>
            <a:off x="4366441" y="2801297"/>
            <a:ext cx="37365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pic>
        <p:nvPicPr>
          <p:cNvPr id="1010389909" name="Google Shape;788;g38ded15603a_0_397"/>
          <p:cNvPicPr/>
          <p:nvPr/>
        </p:nvPicPr>
        <p:blipFill rotWithShape="1">
          <a:blip r:embed="rId3">
            <a:alphaModFix/>
          </a:blip>
          <a:srcRect l="-4334" t="7796" r="10516" b="3512"/>
          <a:stretch/>
        </p:blipFill>
        <p:spPr bwMode="auto">
          <a:xfrm>
            <a:off x="532074" y="2182942"/>
            <a:ext cx="3240725" cy="2631508"/>
          </a:xfrm>
          <a:prstGeom prst="rect">
            <a:avLst/>
          </a:prstGeom>
          <a:noFill/>
          <a:ln>
            <a:noFill/>
          </a:ln>
        </p:spPr>
      </p:pic>
      <p:sp>
        <p:nvSpPr>
          <p:cNvPr id="973508077" name="Google Shape;789;g38ded15603a_0_397"/>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C8.1.7 PRESENCE OF HOUSEHOLDS IN BAD CONDITIONS</a:t>
            </a:r>
            <a:endParaRPr sz="1800">
              <a:solidFill>
                <a:srgbClr val="70AD47"/>
              </a:solidFill>
              <a:latin typeface="Calibri"/>
              <a:ea typeface="Calibri"/>
              <a:cs typeface="Calibri"/>
            </a:endParaRPr>
          </a:p>
        </p:txBody>
      </p:sp>
      <p:sp>
        <p:nvSpPr>
          <p:cNvPr id="1578353090" name="Google Shape;790;g38ded15603a_0_397"/>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012406613" name="Google Shape;791;g38ded15603a_0_397"/>
          <p:cNvSpPr txBox="1"/>
          <p:nvPr/>
        </p:nvSpPr>
        <p:spPr bwMode="auto">
          <a:xfrm>
            <a:off x="5053017" y="1603565"/>
            <a:ext cx="2486100" cy="215400"/>
          </a:xfrm>
          <a:prstGeom prst="rect">
            <a:avLst/>
          </a:prstGeom>
          <a:blipFill>
            <a:blip r:embed="rId4">
              <a:alphaModFix/>
            </a:blip>
            <a:stretch>
              <a:fillRect l="-1958" t="0" r="-727" b="-3428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109430446" name="Google Shape;792;g38ded15603a_0_397"/>
          <p:cNvSpPr txBox="1"/>
          <p:nvPr/>
        </p:nvSpPr>
        <p:spPr bwMode="auto">
          <a:xfrm>
            <a:off x="4873449" y="2358027"/>
            <a:ext cx="3168600" cy="512100"/>
          </a:xfrm>
          <a:prstGeom prst="rect">
            <a:avLst/>
          </a:prstGeom>
          <a:noFill/>
          <a:ln>
            <a:noFill/>
          </a:ln>
        </p:spPr>
        <p:txBody>
          <a:bodyPr spcFirstLastPara="1" wrap="square" lIns="68550" tIns="34275" rIns="68550" bIns="34275" anchor="t" anchorCtr="0">
            <a:noAutofit/>
          </a:bodyPr>
          <a:lstStyle/>
          <a:p>
            <a:pPr marL="9525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4:Calculate the average age for all the buildings in the urban area (Aggregate)</a:t>
            </a:r>
            <a:endParaRPr sz="1200" b="0" i="0" u="none" strike="noStrike" cap="none">
              <a:solidFill>
                <a:srgbClr val="7F7F7F"/>
              </a:solidFill>
              <a:latin typeface="Trebuchet MS"/>
              <a:ea typeface="Trebuchet MS"/>
              <a:cs typeface="Trebuchet MS"/>
            </a:endParaRPr>
          </a:p>
        </p:txBody>
      </p:sp>
      <p:sp>
        <p:nvSpPr>
          <p:cNvPr id="1985298463" name="Google Shape;793;g38ded15603a_0_397"/>
          <p:cNvSpPr txBox="1"/>
          <p:nvPr/>
        </p:nvSpPr>
        <p:spPr bwMode="auto">
          <a:xfrm>
            <a:off x="5053037" y="3283537"/>
            <a:ext cx="3457500" cy="6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defRPr/>
            </a:pPr>
            <a:r>
              <a:rPr sz="1100" b="0" i="0" u="none" strike="noStrike" cap="none">
                <a:solidFill>
                  <a:srgbClr val="000000"/>
                </a:solidFill>
                <a:latin typeface="Trebuchet MS"/>
                <a:ea typeface="Trebuchet MS"/>
                <a:cs typeface="Trebuchet MS"/>
              </a:rPr>
              <a:t>5 buildings built in -2010 →  25 years</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100"/>
              <a:buFont typeface="Arial"/>
              <a:buNone/>
              <a:defRPr/>
            </a:pPr>
            <a:r>
              <a:rPr sz="1100" b="0" i="0" u="none" strike="noStrike" cap="none">
                <a:solidFill>
                  <a:srgbClr val="000000"/>
                </a:solidFill>
                <a:latin typeface="Trebuchet MS"/>
                <a:ea typeface="Trebuchet MS"/>
                <a:cs typeface="Trebuchet MS"/>
              </a:rPr>
              <a:t>11 Buildings built in -1988 → 40 years</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100"/>
              <a:buFont typeface="Arial"/>
              <a:buNone/>
              <a:defRPr/>
            </a:pPr>
            <a:r>
              <a:rPr sz="1100" b="0" i="0" u="none" strike="noStrike" cap="none">
                <a:solidFill>
                  <a:srgbClr val="000000"/>
                </a:solidFill>
                <a:latin typeface="Trebuchet MS"/>
                <a:ea typeface="Trebuchet MS"/>
                <a:cs typeface="Trebuchet MS"/>
              </a:rPr>
              <a:t>37 buildings built in -1965 → more than 50 years</a:t>
            </a:r>
            <a:endParaRPr sz="1400" b="0" i="0" u="none" strike="noStrike" cap="none">
              <a:solidFill>
                <a:srgbClr val="000000"/>
              </a:solidFill>
              <a:latin typeface="Arial"/>
              <a:ea typeface="Arial"/>
              <a:cs typeface="Arial"/>
            </a:endParaRPr>
          </a:p>
        </p:txBody>
      </p:sp>
      <p:sp>
        <p:nvSpPr>
          <p:cNvPr id="1681709387" name="Google Shape;794;g38ded15603a_0_397"/>
          <p:cNvSpPr txBox="1"/>
          <p:nvPr/>
        </p:nvSpPr>
        <p:spPr bwMode="auto">
          <a:xfrm>
            <a:off x="4298596" y="3915780"/>
            <a:ext cx="4839000" cy="355200"/>
          </a:xfrm>
          <a:prstGeom prst="rect">
            <a:avLst/>
          </a:prstGeom>
          <a:blipFill>
            <a:blip r:embed="rId5">
              <a:alphaModFix/>
            </a:blip>
            <a:stretch>
              <a:fillRect l="0" t="-6898" r="0" b="-1378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1233498" name="Google Shape;799;g38dfaf0db45_0_950"/>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494465526" name="Google Shape;800;g38dfaf0db45_0_950"/>
          <p:cNvSpPr txBox="1"/>
          <p:nvPr/>
        </p:nvSpPr>
        <p:spPr bwMode="auto">
          <a:xfrm>
            <a:off x="2992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5: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The value is normalised applying the following formula:</a:t>
            </a:r>
            <a:br>
              <a:rPr sz="1200" b="0" i="0" u="none" strike="noStrike" cap="none">
                <a:solidFill>
                  <a:srgbClr val="7F7F7F"/>
                </a:solidFill>
                <a:latin typeface="Trebuchet MS"/>
                <a:ea typeface="Trebuchet MS"/>
                <a:cs typeface="Trebuchet MS"/>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1499612120" name="Google Shape;801;g38dfaf0db45_0_950"/>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168703533" name="Google Shape;802;g38dfaf0db45_0_950"/>
          <p:cNvSpPr txBox="1"/>
          <p:nvPr/>
        </p:nvSpPr>
        <p:spPr bwMode="auto">
          <a:xfrm>
            <a:off x="928800" y="2256944"/>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103225640" name="Google Shape;803;g38dfaf0db45_0_950"/>
          <p:cNvSpPr txBox="1"/>
          <p:nvPr/>
        </p:nvSpPr>
        <p:spPr bwMode="auto">
          <a:xfrm>
            <a:off x="626068" y="3208446"/>
            <a:ext cx="3437400" cy="10929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0000"/>
              </a:lnSpc>
              <a:spcBef>
                <a:spcPts val="0"/>
              </a:spcBef>
              <a:spcAft>
                <a:spcPts val="0"/>
              </a:spcAft>
              <a:buNone/>
              <a:defRPr/>
            </a:pPr>
            <a:r>
              <a:rPr sz="900" b="0" i="1" u="none" strike="noStrike" cap="none">
                <a:solidFill>
                  <a:schemeClr val="lt2"/>
                </a:solidFill>
                <a:latin typeface="Trebuchet MS"/>
                <a:ea typeface="Trebuchet MS"/>
                <a:cs typeface="Trebuchet MS"/>
              </a:rPr>
              <a:t>where:</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Xi: value of the indicator</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min</a:t>
            </a:r>
            <a:r>
              <a:rPr sz="900" b="0" i="1" u="none" strike="noStrike" cap="none">
                <a:solidFill>
                  <a:schemeClr val="lt2"/>
                </a:solidFill>
                <a:latin typeface="Trebuchet MS"/>
                <a:ea typeface="Trebuchet MS"/>
                <a:cs typeface="Trebuchet MS"/>
              </a:rPr>
              <a:t> = optimal indicator’s value (corresponding to score 0)</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max</a:t>
            </a:r>
            <a:r>
              <a:rPr sz="900" b="0" i="1" u="none" strike="noStrike" cap="none">
                <a:solidFill>
                  <a:schemeClr val="lt2"/>
                </a:solidFill>
                <a:latin typeface="Trebuchet MS"/>
                <a:ea typeface="Trebuchet MS"/>
                <a:cs typeface="Trebuchet MS"/>
              </a:rPr>
              <a:t> = critical indicator’s value (corresponding to score 1)</a:t>
            </a:r>
            <a:endParaRPr sz="700" b="0" i="1"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None/>
              <a:defRPr/>
            </a:pPr>
            <a:br>
              <a:rPr sz="700" b="0" i="1" u="none" strike="noStrike" cap="none">
                <a:solidFill>
                  <a:schemeClr val="lt2"/>
                </a:solidFill>
                <a:latin typeface="Trebuchet MS"/>
                <a:ea typeface="Trebuchet MS"/>
                <a:cs typeface="Trebuchet MS"/>
              </a:rPr>
            </a:br>
            <a:endParaRPr sz="700" b="0" i="1" u="none" strike="noStrike" cap="none">
              <a:solidFill>
                <a:schemeClr val="lt2"/>
              </a:solidFill>
              <a:latin typeface="Trebuchet MS"/>
              <a:ea typeface="Trebuchet MS"/>
              <a:cs typeface="Trebuchet MS"/>
            </a:endParaRPr>
          </a:p>
        </p:txBody>
      </p:sp>
      <p:graphicFrame>
        <p:nvGraphicFramePr>
          <p:cNvPr id="318150352" name="Google Shape;804;g38dfaf0db45_0_950"/>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306212379" name="Google Shape;805;g38dfaf0db45_0_950"/>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C8.1.7 PRESENCE OF HOUSEHOLDS IN BAD CONDITIONS</a:t>
            </a:r>
            <a:endParaRPr sz="1800">
              <a:solidFill>
                <a:srgbClr val="70AD47"/>
              </a:solidFill>
              <a:latin typeface="Calibri"/>
              <a:ea typeface="Calibri"/>
              <a:cs typeface="Calibri"/>
            </a:endParaRPr>
          </a:p>
        </p:txBody>
      </p:sp>
      <p:sp>
        <p:nvSpPr>
          <p:cNvPr id="1452317431" name="Google Shape;806;g38dfaf0db45_0_950"/>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484980592" name="Google Shape;807;g38dfaf0db45_0_950"/>
          <p:cNvSpPr txBox="1"/>
          <p:nvPr/>
        </p:nvSpPr>
        <p:spPr bwMode="auto">
          <a:xfrm>
            <a:off x="381275" y="1969850"/>
            <a:ext cx="3625500" cy="6888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2195579" name="Google Shape;812;g38dfaf0db45_0_961"/>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079074003" name="Google Shape;813;g38dfaf0db45_0_961"/>
          <p:cNvSpPr txBox="1"/>
          <p:nvPr/>
        </p:nvSpPr>
        <p:spPr bwMode="auto">
          <a:xfrm>
            <a:off x="2920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5: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“lower is better” indicators (lower the numerical value of the indicator, the higher the performance level.), the value is normalised applying the following formula:</a:t>
            </a:r>
            <a:br>
              <a:rPr sz="1200" b="0" i="0" u="none" strike="noStrike" cap="none">
                <a:solidFill>
                  <a:schemeClr val="lt2"/>
                </a:solidFill>
                <a:latin typeface="Trebuchet MS"/>
                <a:ea typeface="Trebuchet MS"/>
                <a:cs typeface="Trebuchet MS"/>
              </a:rPr>
            </a:br>
            <a:r>
              <a:rPr sz="1200" b="1" i="0" u="none" strike="noStrike" cap="none">
                <a:solidFill>
                  <a:schemeClr val="lt2"/>
                </a:solidFill>
                <a:latin typeface="Trebuchet MS"/>
                <a:ea typeface="Trebuchet MS"/>
                <a:cs typeface="Trebuchet MS"/>
              </a:rPr>
              <a:t> </a:t>
            </a:r>
            <a:endParaRPr sz="1200" b="1" i="0" u="none" strike="noStrike" cap="none">
              <a:solidFill>
                <a:schemeClr val="lt2"/>
              </a:solidFill>
              <a:latin typeface="Trebuchet MS"/>
              <a:ea typeface="Trebuchet MS"/>
              <a:cs typeface="Trebuchet MS"/>
            </a:endParaRPr>
          </a:p>
        </p:txBody>
      </p:sp>
      <p:graphicFrame>
        <p:nvGraphicFramePr>
          <p:cNvPr id="848801858" name="Google Shape;814;g38dfaf0db45_0_961"/>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536109944" name="Google Shape;815;g38dfaf0db45_0_961"/>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116428271" name="Google Shape;816;g38dfaf0db45_0_961"/>
          <p:cNvSpPr txBox="1"/>
          <p:nvPr/>
        </p:nvSpPr>
        <p:spPr bwMode="auto">
          <a:xfrm>
            <a:off x="1009496" y="2378849"/>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620832262" name="Google Shape;817;g38dfaf0db45_0_961"/>
          <p:cNvSpPr txBox="1"/>
          <p:nvPr/>
        </p:nvSpPr>
        <p:spPr bwMode="auto">
          <a:xfrm>
            <a:off x="1537587" y="456755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9AC43E"/>
                </a:solidFill>
                <a:latin typeface="Trebuchet MS"/>
                <a:ea typeface="Trebuchet MS"/>
                <a:cs typeface="Trebuchet MS"/>
              </a:rPr>
              <a:t>Rather Negative</a:t>
            </a:r>
            <a:endParaRPr sz="1400" b="1" i="0" u="none" strike="noStrike" cap="none">
              <a:solidFill>
                <a:srgbClr val="9AC43E"/>
              </a:solidFill>
              <a:latin typeface="Trebuchet MS"/>
              <a:ea typeface="Trebuchet MS"/>
              <a:cs typeface="Trebuchet MS"/>
            </a:endParaRPr>
          </a:p>
        </p:txBody>
      </p:sp>
      <p:sp>
        <p:nvSpPr>
          <p:cNvPr id="1146714660" name="Google Shape;818;g38dfaf0db45_0_961"/>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C8.1.7 PRESENCE OF HOUSEHOLDS IN BAD CONDITIONS</a:t>
            </a:r>
            <a:endParaRPr sz="1800">
              <a:solidFill>
                <a:srgbClr val="70AD47"/>
              </a:solidFill>
              <a:latin typeface="Calibri"/>
              <a:ea typeface="Calibri"/>
              <a:cs typeface="Calibri"/>
            </a:endParaRPr>
          </a:p>
        </p:txBody>
      </p:sp>
      <p:sp>
        <p:nvSpPr>
          <p:cNvPr id="1439026309" name="Google Shape;819;g38dfaf0db45_0_961"/>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566549657" name="Google Shape;820;g38dfaf0db45_0_961"/>
          <p:cNvSpPr txBox="1"/>
          <p:nvPr/>
        </p:nvSpPr>
        <p:spPr bwMode="auto">
          <a:xfrm>
            <a:off x="1105434" y="2267367"/>
            <a:ext cx="2264100" cy="401700"/>
          </a:xfrm>
          <a:prstGeom prst="rect">
            <a:avLst/>
          </a:prstGeom>
          <a:blipFill>
            <a:blip r:embed="rId3">
              <a:alphaModFix/>
            </a:blip>
            <a:stretch>
              <a:fillRect l="0" t="-3079" r="0" b="-1537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076044593" name="Google Shape;821;g38dfaf0db45_0_961"/>
          <p:cNvSpPr txBox="1"/>
          <p:nvPr/>
        </p:nvSpPr>
        <p:spPr bwMode="auto">
          <a:xfrm>
            <a:off x="1105434" y="2896043"/>
            <a:ext cx="2264100" cy="409200"/>
          </a:xfrm>
          <a:prstGeom prst="rect">
            <a:avLst/>
          </a:prstGeom>
          <a:blipFill>
            <a:blip r:embed="rId4">
              <a:alphaModFix/>
            </a:blip>
            <a:stretch>
              <a:fillRect l="0" t="-1489" r="0" b="-134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704469407" name="Google Shape;822;g38dfaf0db45_0_961"/>
          <p:cNvSpPr txBox="1"/>
          <p:nvPr/>
        </p:nvSpPr>
        <p:spPr bwMode="auto">
          <a:xfrm>
            <a:off x="1105434" y="3531964"/>
            <a:ext cx="2264100" cy="409200"/>
          </a:xfrm>
          <a:prstGeom prst="rect">
            <a:avLst/>
          </a:prstGeom>
          <a:blipFill>
            <a:blip r:embed="rId5">
              <a:alphaModFix/>
            </a:blip>
            <a:stretch>
              <a:fillRect l="0" t="-1489" r="0" b="-134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689072192" name="Google Shape;823;g38dfaf0db45_0_961"/>
          <p:cNvSpPr txBox="1"/>
          <p:nvPr/>
        </p:nvSpPr>
        <p:spPr bwMode="auto">
          <a:xfrm>
            <a:off x="1105434" y="4071233"/>
            <a:ext cx="2264100" cy="215400"/>
          </a:xfrm>
          <a:prstGeom prst="rect">
            <a:avLst/>
          </a:prstGeom>
          <a:blipFill>
            <a:blip r:embed="rId6">
              <a:alphaModFix/>
            </a:blip>
            <a:stretch>
              <a:fillRect l="0" t="0" r="0" b="-55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15857900" name="Google Shape;828;g38ded15603a_0_467"/>
          <p:cNvSpPr txBox="1"/>
          <p:nvPr/>
        </p:nvSpPr>
        <p:spPr bwMode="auto">
          <a:xfrm>
            <a:off x="604082" y="1174118"/>
            <a:ext cx="3908400" cy="3500699"/>
          </a:xfrm>
          <a:prstGeom prst="rect">
            <a:avLst/>
          </a:prstGeom>
          <a:noFill/>
          <a:ln>
            <a:noFill/>
          </a:ln>
        </p:spPr>
        <p:txBody>
          <a:bodyPr spcFirstLastPara="1" wrap="square" lIns="68550" tIns="34275" rIns="68550" bIns="34275" anchor="t" anchorCtr="0">
            <a:normAutofit/>
          </a:bodyPr>
          <a:lstStyle/>
          <a:p>
            <a:pPr marL="0" marR="0" lvl="0" indent="0" algn="just"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Description:</a:t>
            </a:r>
            <a:endParaRPr sz="1600" b="1" i="0" u="none" strike="noStrike" cap="none">
              <a:solidFill>
                <a:srgbClr val="7F7F7F"/>
              </a:solidFill>
              <a:latin typeface="Trebuchet MS"/>
              <a:ea typeface="Trebuchet MS"/>
              <a:cs typeface="Trebuchet MS"/>
            </a:endParaRPr>
          </a:p>
          <a:p>
            <a:pPr marL="0" marR="0" lvl="0" indent="0" algn="just"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Measures the number of green space patches (parks, gardens, tree-lined streets, green roofs) per unit area, indicating availability and distribution of vegetation in cities.</a:t>
            </a:r>
            <a:endParaRPr sz="1150" b="0" i="0" u="none" strike="noStrike" cap="none">
              <a:solidFill>
                <a:srgbClr val="7F7F7F"/>
              </a:solidFill>
              <a:latin typeface="Trebuchet MS"/>
              <a:ea typeface="Trebuchet MS"/>
              <a:cs typeface="Trebuchet MS"/>
            </a:endParaRPr>
          </a:p>
          <a:p>
            <a:pPr marL="0" marR="0" lvl="0" indent="0" algn="just"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Objective:</a:t>
            </a:r>
            <a:endParaRPr sz="1600" b="1" i="0" u="none" strike="noStrike" cap="none">
              <a:solidFill>
                <a:srgbClr val="7F7F7F"/>
              </a:solidFill>
              <a:latin typeface="Trebuchet MS"/>
              <a:ea typeface="Trebuchet MS"/>
              <a:cs typeface="Trebuchet MS"/>
            </a:endParaRPr>
          </a:p>
          <a:p>
            <a:pPr marL="0" marR="0" lvl="0" indent="0" algn="just"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To assess the presence and accessibility of urban green infrastructure and guide planning actions that strengthen resilience to heat.</a:t>
            </a:r>
            <a:endParaRPr sz="1150" b="0" i="0" u="none" strike="noStrike" cap="none">
              <a:solidFill>
                <a:srgbClr val="7F7F7F"/>
              </a:solidFill>
              <a:latin typeface="Trebuchet MS"/>
              <a:ea typeface="Trebuchet MS"/>
              <a:cs typeface="Trebuchet MS"/>
            </a:endParaRPr>
          </a:p>
          <a:p>
            <a:pPr marL="0" marR="0" lvl="0" indent="0" algn="just" rtl="0">
              <a:lnSpc>
                <a:spcPct val="90000"/>
              </a:lnSpc>
              <a:spcBef>
                <a:spcPts val="563"/>
              </a:spcBef>
              <a:spcAft>
                <a:spcPts val="0"/>
              </a:spcAft>
              <a:buClr>
                <a:srgbClr val="000000"/>
              </a:buClr>
              <a:buSzPts val="1575"/>
              <a:buFont typeface="Arial"/>
              <a:buNone/>
              <a:defRPr/>
            </a:pPr>
            <a:r>
              <a:rPr sz="1600" b="1" i="0" u="none" strike="noStrike" cap="none">
                <a:solidFill>
                  <a:srgbClr val="7F7F7F"/>
                </a:solidFill>
                <a:latin typeface="Trebuchet MS"/>
                <a:ea typeface="Trebuchet MS"/>
                <a:cs typeface="Trebuchet MS"/>
              </a:rPr>
              <a:t>Relevance:</a:t>
            </a:r>
            <a:endParaRPr sz="1400" b="0" i="0" u="none" strike="noStrike" cap="none">
              <a:solidFill>
                <a:srgbClr val="000000"/>
              </a:solidFill>
              <a:latin typeface="Arial"/>
              <a:ea typeface="Arial"/>
              <a:cs typeface="Arial"/>
            </a:endParaRPr>
          </a:p>
          <a:p>
            <a:pPr marL="0" marR="0" lvl="0" indent="0" algn="just" rtl="0">
              <a:lnSpc>
                <a:spcPct val="90000"/>
              </a:lnSpc>
              <a:spcBef>
                <a:spcPts val="563"/>
              </a:spcBef>
              <a:spcAft>
                <a:spcPts val="0"/>
              </a:spcAft>
              <a:buClr>
                <a:srgbClr val="000000"/>
              </a:buClr>
              <a:buSzPts val="1125"/>
              <a:buFont typeface="Arial"/>
              <a:buNone/>
              <a:defRPr/>
            </a:pPr>
            <a:r>
              <a:rPr sz="1150" b="0" i="0" u="none" strike="noStrike" cap="none">
                <a:solidFill>
                  <a:srgbClr val="7F7F7F"/>
                </a:solidFill>
                <a:latin typeface="Trebuchet MS"/>
                <a:ea typeface="Trebuchet MS"/>
                <a:cs typeface="Trebuchet MS"/>
              </a:rPr>
              <a:t>Green spaces reduce the urban heat island effect through shading and evapotranspiration, improving thermal comfort and equity. Low density signals higher vulnerability to extreme heat, especially for exposed groups.</a:t>
            </a:r>
            <a:endParaRPr sz="1800" b="1" i="0" u="none" strike="noStrike" cap="none">
              <a:solidFill>
                <a:srgbClr val="7F7F7F"/>
              </a:solidFill>
              <a:latin typeface="Trebuchet MS"/>
              <a:ea typeface="Trebuchet MS"/>
              <a:cs typeface="Trebuchet MS"/>
            </a:endParaRPr>
          </a:p>
        </p:txBody>
      </p:sp>
      <p:pic>
        <p:nvPicPr>
          <p:cNvPr id="1299102668" name="Google Shape;829;g38ded15603a_0_467" descr="Planning of Urban Green Spaces: An Ecological Perspective on Human Benefits"/>
          <p:cNvPicPr/>
          <p:nvPr/>
        </p:nvPicPr>
        <p:blipFill rotWithShape="1">
          <a:blip r:embed="rId3">
            <a:alphaModFix/>
          </a:blip>
          <a:srcRect l="0" t="0" r="0" b="0"/>
          <a:stretch/>
        </p:blipFill>
        <p:spPr bwMode="auto">
          <a:xfrm>
            <a:off x="5043310" y="1748117"/>
            <a:ext cx="3496609" cy="2238934"/>
          </a:xfrm>
          <a:prstGeom prst="rect">
            <a:avLst/>
          </a:prstGeom>
          <a:noFill/>
          <a:ln>
            <a:noFill/>
          </a:ln>
        </p:spPr>
      </p:pic>
      <p:sp>
        <p:nvSpPr>
          <p:cNvPr id="1696656817" name="Google Shape;830;g38ded15603a_0_467"/>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C8.1.8 GREEN SPACE DENSITY</a:t>
            </a:r>
            <a:endParaRPr sz="1800">
              <a:solidFill>
                <a:srgbClr val="70AD47"/>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7263362" name="Google Shape;835;g38ded15603a_0_473"/>
          <p:cNvSpPr/>
          <p:nvPr/>
        </p:nvSpPr>
        <p:spPr bwMode="auto">
          <a:xfrm>
            <a:off x="101970" y="153733"/>
            <a:ext cx="8920105" cy="4901382"/>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defRPr/>
            </a:pPr>
            <a:endParaRPr sz="2400" b="0" i="0" u="none" strike="noStrike" cap="none">
              <a:solidFill>
                <a:srgbClr val="FFFFFF"/>
              </a:solidFill>
              <a:latin typeface="Calibri"/>
              <a:ea typeface="Calibri"/>
              <a:cs typeface="Calibri"/>
            </a:endParaRPr>
          </a:p>
        </p:txBody>
      </p:sp>
      <p:sp>
        <p:nvSpPr>
          <p:cNvPr id="181403956" name="Google Shape;836;g38ded15603a_0_473"/>
          <p:cNvSpPr/>
          <p:nvPr/>
        </p:nvSpPr>
        <p:spPr bwMode="auto">
          <a:xfrm>
            <a:off x="0" y="40782"/>
            <a:ext cx="9119431" cy="510271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defRPr/>
            </a:pPr>
            <a:r>
              <a:rPr sz="2400" b="0" i="0" u="none" strike="noStrike" cap="none">
                <a:solidFill>
                  <a:srgbClr val="FFFFFF"/>
                </a:solidFill>
                <a:latin typeface="Calibri"/>
                <a:ea typeface="Calibri"/>
                <a:cs typeface="Calibri"/>
              </a:rPr>
              <a:t>: </a:t>
            </a:r>
            <a:endParaRPr sz="2400" b="0" i="0" u="none" strike="noStrike" cap="none">
              <a:solidFill>
                <a:srgbClr val="FFFFFF"/>
              </a:solidFill>
              <a:latin typeface="Calibri"/>
              <a:ea typeface="Calibri"/>
              <a:cs typeface="Calibri"/>
            </a:endParaRPr>
          </a:p>
        </p:txBody>
      </p:sp>
      <p:sp>
        <p:nvSpPr>
          <p:cNvPr id="885140455" name="Google Shape;837;g38ded15603a_0_473"/>
          <p:cNvSpPr txBox="1"/>
          <p:nvPr/>
        </p:nvSpPr>
        <p:spPr bwMode="auto">
          <a:xfrm>
            <a:off x="903241" y="1354493"/>
            <a:ext cx="4333800" cy="27783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1" i="0" u="none" strike="noStrike" cap="none">
                <a:solidFill>
                  <a:schemeClr val="lt2"/>
                </a:solidFill>
                <a:latin typeface="Trebuchet MS"/>
                <a:ea typeface="Trebuchet MS"/>
                <a:cs typeface="Trebuchet MS"/>
              </a:rPr>
              <a:t>INDICATOR</a:t>
            </a: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600" b="1"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Number of green spaces patches per unit area: </a:t>
            </a:r>
            <a:r>
              <a:rPr sz="1600">
                <a:solidFill>
                  <a:schemeClr val="lt2"/>
                </a:solidFill>
                <a:latin typeface="Trebuchet MS"/>
                <a:ea typeface="Trebuchet MS"/>
                <a:cs typeface="Trebuchet MS"/>
              </a:rPr>
              <a:t>3.72</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Critical value (1): 3</a:t>
            </a: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Optimal value (0): 5</a:t>
            </a: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Normalised value: 0.64</a:t>
            </a: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Vulnerability Level:</a:t>
            </a:r>
            <a:r>
              <a:rPr sz="1600" b="1" i="0" u="none" strike="noStrike" cap="none">
                <a:solidFill>
                  <a:schemeClr val="lt2"/>
                </a:solidFill>
                <a:latin typeface="Trebuchet MS"/>
                <a:ea typeface="Trebuchet MS"/>
                <a:cs typeface="Trebuchet MS"/>
              </a:rPr>
              <a:t> Rather negative</a:t>
            </a: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p:txBody>
      </p:sp>
      <p:pic>
        <p:nvPicPr>
          <p:cNvPr id="1368350960" name="Google Shape;838;g38ded15603a_0_473"/>
          <p:cNvPicPr/>
          <p:nvPr/>
        </p:nvPicPr>
        <p:blipFill rotWithShape="1">
          <a:blip r:embed="rId3">
            <a:alphaModFix/>
          </a:blip>
          <a:srcRect l="1871" t="1749" r="3087" b="9424"/>
          <a:stretch/>
        </p:blipFill>
        <p:spPr bwMode="auto">
          <a:xfrm>
            <a:off x="5750361" y="612553"/>
            <a:ext cx="2639842" cy="3983739"/>
          </a:xfrm>
          <a:prstGeom prst="rect">
            <a:avLst/>
          </a:prstGeom>
          <a:noFill/>
          <a:ln>
            <a:noFill/>
          </a:ln>
        </p:spPr>
      </p:pic>
      <p:sp>
        <p:nvSpPr>
          <p:cNvPr id="1268934706" name="Google Shape;839;g38ded15603a_0_473"/>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C8.1.8 GREEN SPACE DENSITY</a:t>
            </a:r>
            <a:endParaRPr sz="1800">
              <a:solidFill>
                <a:srgbClr val="70AD47"/>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51710854" name="Google Shape;844;g38ded15603a_0_481"/>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552909304" name="Google Shape;845;g38ded15603a_0_481"/>
          <p:cNvSpPr txBox="1"/>
          <p:nvPr/>
        </p:nvSpPr>
        <p:spPr bwMode="auto">
          <a:xfrm>
            <a:off x="1132444" y="1144021"/>
            <a:ext cx="3229500" cy="257100"/>
          </a:xfrm>
          <a:prstGeom prst="rect">
            <a:avLst/>
          </a:prstGeom>
          <a:noFill/>
          <a:ln>
            <a:noFill/>
          </a:ln>
        </p:spPr>
        <p:txBody>
          <a:bodyPr spcFirstLastPara="1" wrap="square" lIns="68550" tIns="34275" rIns="68550" bIns="34275" anchor="t" anchorCtr="0">
            <a:noAutofit/>
          </a:bodyPr>
          <a:lstStyle/>
          <a:p>
            <a:pPr marL="9525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1: Calculate the extent of the urban area.</a:t>
            </a:r>
            <a:endParaRPr sz="1200" b="0" i="0" u="none" strike="noStrike" cap="none">
              <a:solidFill>
                <a:schemeClr val="accent4"/>
              </a:solidFill>
              <a:latin typeface="Trebuchet MS"/>
              <a:ea typeface="Trebuchet MS"/>
              <a:cs typeface="Trebuchet MS"/>
            </a:endParaRPr>
          </a:p>
        </p:txBody>
      </p:sp>
      <p:sp>
        <p:nvSpPr>
          <p:cNvPr id="369521634" name="Google Shape;846;g38ded15603a_0_481"/>
          <p:cNvSpPr txBox="1"/>
          <p:nvPr/>
        </p:nvSpPr>
        <p:spPr bwMode="auto">
          <a:xfrm>
            <a:off x="4572000" y="1144021"/>
            <a:ext cx="3466200" cy="335400"/>
          </a:xfrm>
          <a:prstGeom prst="rect">
            <a:avLst/>
          </a:prstGeom>
          <a:noFill/>
          <a:ln>
            <a:noFill/>
          </a:ln>
        </p:spPr>
        <p:txBody>
          <a:bodyPr spcFirstLastPara="1" wrap="square" lIns="68550" tIns="34275" rIns="68550" bIns="34275" anchor="t" anchorCtr="0">
            <a:noAutofit/>
          </a:bodyPr>
          <a:lstStyle/>
          <a:p>
            <a:pPr marL="9525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2: Count the number of existing green area units</a:t>
            </a:r>
            <a:r>
              <a:rPr sz="1200" b="0" i="0" u="none" strike="noStrike" cap="none">
                <a:solidFill>
                  <a:schemeClr val="accent4"/>
                </a:solidFill>
                <a:latin typeface="Trebuchet MS"/>
                <a:ea typeface="Trebuchet MS"/>
                <a:cs typeface="Trebuchet MS"/>
              </a:rPr>
              <a:t> </a:t>
            </a:r>
            <a:r>
              <a:rPr sz="1200" b="0" i="0" u="none" strike="noStrike" cap="none">
                <a:solidFill>
                  <a:srgbClr val="7F7F7F"/>
                </a:solidFill>
                <a:latin typeface="Trebuchet MS"/>
                <a:ea typeface="Trebuchet MS"/>
                <a:cs typeface="Trebuchet MS"/>
              </a:rPr>
              <a:t>within the urban area. Use high-resolution maps or satellite images. </a:t>
            </a:r>
            <a:endParaRPr sz="1200" b="0" i="0" u="none" strike="noStrike" cap="none">
              <a:solidFill>
                <a:srgbClr val="7F7F7F"/>
              </a:solidFill>
              <a:latin typeface="Trebuchet MS"/>
              <a:ea typeface="Trebuchet MS"/>
              <a:cs typeface="Trebuchet MS"/>
            </a:endParaRPr>
          </a:p>
        </p:txBody>
      </p:sp>
      <p:sp>
        <p:nvSpPr>
          <p:cNvPr id="1447565091" name="Google Shape;847;g38ded15603a_0_481"/>
          <p:cNvSpPr txBox="1"/>
          <p:nvPr/>
        </p:nvSpPr>
        <p:spPr bwMode="auto">
          <a:xfrm>
            <a:off x="2166994" y="4690940"/>
            <a:ext cx="1160400" cy="257100"/>
          </a:xfrm>
          <a:prstGeom prst="rect">
            <a:avLst/>
          </a:prstGeom>
          <a:noFill/>
          <a:ln>
            <a:noFill/>
          </a:ln>
        </p:spPr>
        <p:txBody>
          <a:bodyPr spcFirstLastPara="1" wrap="square" lIns="68550" tIns="34275" rIns="68550" bIns="34275" anchor="t" anchorCtr="0">
            <a:noAutofit/>
          </a:bodyPr>
          <a:lstStyle/>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Area: 54.492</a:t>
            </a:r>
            <a:endParaRPr sz="1200" b="0" i="0" u="none" strike="noStrike" cap="none">
              <a:solidFill>
                <a:srgbClr val="7F7F7F"/>
              </a:solidFill>
              <a:latin typeface="Trebuchet MS"/>
              <a:ea typeface="Trebuchet MS"/>
              <a:cs typeface="Trebuchet MS"/>
            </a:endParaRPr>
          </a:p>
        </p:txBody>
      </p:sp>
      <p:sp>
        <p:nvSpPr>
          <p:cNvPr id="1603307898" name="Google Shape;848;g38ded15603a_0_481"/>
          <p:cNvSpPr txBox="1"/>
          <p:nvPr/>
        </p:nvSpPr>
        <p:spPr bwMode="auto">
          <a:xfrm>
            <a:off x="5711612" y="4721138"/>
            <a:ext cx="1689599" cy="257100"/>
          </a:xfrm>
          <a:prstGeom prst="rect">
            <a:avLst/>
          </a:prstGeom>
          <a:noFill/>
          <a:ln>
            <a:noFill/>
          </a:ln>
        </p:spPr>
        <p:txBody>
          <a:bodyPr spcFirstLastPara="1" wrap="square" lIns="68550" tIns="34275" rIns="68550" bIns="34275" anchor="t" anchorCtr="0">
            <a:noAutofit/>
          </a:bodyPr>
          <a:lstStyle/>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Area: 10.260m2</a:t>
            </a:r>
            <a:endParaRPr sz="1200" b="0" i="0" u="none" strike="noStrike" cap="none">
              <a:solidFill>
                <a:srgbClr val="7F7F7F"/>
              </a:solidFill>
              <a:latin typeface="Trebuchet MS"/>
              <a:ea typeface="Trebuchet MS"/>
              <a:cs typeface="Trebuchet MS"/>
            </a:endParaRPr>
          </a:p>
        </p:txBody>
      </p:sp>
      <p:pic>
        <p:nvPicPr>
          <p:cNvPr id="250934540" name="Google Shape;849;g38ded15603a_0_481"/>
          <p:cNvPicPr/>
          <p:nvPr/>
        </p:nvPicPr>
        <p:blipFill rotWithShape="1">
          <a:blip r:embed="rId3">
            <a:alphaModFix/>
          </a:blip>
          <a:srcRect l="0" t="0" r="0" b="0"/>
          <a:stretch/>
        </p:blipFill>
        <p:spPr bwMode="auto">
          <a:xfrm>
            <a:off x="1742912" y="1509469"/>
            <a:ext cx="2218614" cy="3133595"/>
          </a:xfrm>
          <a:prstGeom prst="rect">
            <a:avLst/>
          </a:prstGeom>
          <a:noFill/>
          <a:ln>
            <a:noFill/>
          </a:ln>
        </p:spPr>
      </p:pic>
      <p:pic>
        <p:nvPicPr>
          <p:cNvPr id="1305123363" name="Google Shape;850;g38ded15603a_0_481"/>
          <p:cNvPicPr/>
          <p:nvPr/>
        </p:nvPicPr>
        <p:blipFill rotWithShape="1">
          <a:blip r:embed="rId4">
            <a:alphaModFix/>
          </a:blip>
          <a:srcRect l="0" t="0" r="0" b="0"/>
          <a:stretch/>
        </p:blipFill>
        <p:spPr bwMode="auto">
          <a:xfrm>
            <a:off x="5182471" y="1815619"/>
            <a:ext cx="2218613" cy="2864860"/>
          </a:xfrm>
          <a:prstGeom prst="rect">
            <a:avLst/>
          </a:prstGeom>
          <a:noFill/>
          <a:ln>
            <a:noFill/>
          </a:ln>
        </p:spPr>
      </p:pic>
      <p:sp>
        <p:nvSpPr>
          <p:cNvPr id="548888164" name="Google Shape;851;g38ded15603a_0_481"/>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C8.1.8 GREEN SPACE DENSITY</a:t>
            </a:r>
            <a:endParaRPr sz="1800">
              <a:solidFill>
                <a:srgbClr val="70AD47"/>
              </a:solidFill>
              <a:latin typeface="Calibri"/>
              <a:ea typeface="Calibri"/>
              <a:cs typeface="Calibri"/>
            </a:endParaRPr>
          </a:p>
        </p:txBody>
      </p:sp>
      <p:sp>
        <p:nvSpPr>
          <p:cNvPr id="1189803552" name="Google Shape;852;g38ded15603a_0_481"/>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11382807" name="Google Shape;857;g38ded15603a_0_493"/>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542959629" name="Google Shape;858;g38ded15603a_0_493"/>
          <p:cNvSpPr txBox="1"/>
          <p:nvPr/>
        </p:nvSpPr>
        <p:spPr bwMode="auto">
          <a:xfrm>
            <a:off x="1048624" y="1139159"/>
            <a:ext cx="3229500" cy="3280199"/>
          </a:xfrm>
          <a:prstGeom prst="rect">
            <a:avLst/>
          </a:prstGeom>
          <a:noFill/>
          <a:ln>
            <a:noFill/>
          </a:ln>
        </p:spPr>
        <p:txBody>
          <a:bodyPr spcFirstLastPara="1" wrap="square" lIns="68550" tIns="34275" rIns="68550" bIns="34275" anchor="t" anchorCtr="0">
            <a:noAutofit/>
          </a:bodyPr>
          <a:lstStyle/>
          <a:p>
            <a:pPr marL="9525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3: Define a standard reference to identify the number of green spaces.</a:t>
            </a:r>
            <a:r>
              <a:rPr sz="1200" b="0" i="0" u="none" strike="noStrike" cap="none">
                <a:solidFill>
                  <a:schemeClr val="lt2"/>
                </a:solidFill>
                <a:latin typeface="Trebuchet MS"/>
                <a:ea typeface="Trebuchet MS"/>
                <a:cs typeface="Trebuchet MS"/>
              </a:rPr>
              <a:t> Based on environmental standards or local environmental plans:</a:t>
            </a:r>
            <a:endParaRPr sz="1400" b="0" i="0" u="none" strike="noStrike" cap="none">
              <a:solidFill>
                <a:srgbClr val="000000"/>
              </a:solidFill>
              <a:latin typeface="Arial"/>
              <a:ea typeface="Arial"/>
              <a:cs typeface="Arial"/>
            </a:endParaRPr>
          </a:p>
          <a:p>
            <a:pPr marL="9525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accent4"/>
              </a:solidFill>
              <a:latin typeface="Trebuchet MS"/>
              <a:ea typeface="Trebuchet MS"/>
              <a:cs typeface="Trebuchet MS"/>
            </a:endParaRPr>
          </a:p>
          <a:p>
            <a:pPr marL="9525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accent4"/>
              </a:solidFill>
              <a:latin typeface="Trebuchet MS"/>
              <a:ea typeface="Trebuchet MS"/>
              <a:cs typeface="Trebuchet MS"/>
            </a:endParaRPr>
          </a:p>
          <a:p>
            <a:pPr marL="9525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European Environment Agency (EEA) – Urban green spaces and health (2022): defines small green spaces or pocket parks inside the range of 0.01–0.5 ha.</a:t>
            </a:r>
            <a:endParaRPr sz="1400" b="0" i="0" u="none" strike="noStrike" cap="none">
              <a:solidFill>
                <a:srgbClr val="000000"/>
              </a:solidFill>
              <a:latin typeface="Arial"/>
              <a:ea typeface="Arial"/>
              <a:cs typeface="Arial"/>
            </a:endParaRPr>
          </a:p>
          <a:p>
            <a:pPr marL="9525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9525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URBACT / EU Urban Agenda for Green Cities (2020): Defines pocket parks as green areas from 0.05–0.4 ha.</a:t>
            </a:r>
            <a:endParaRPr sz="1400" b="0" i="0" u="none" strike="noStrike" cap="none">
              <a:solidFill>
                <a:srgbClr val="000000"/>
              </a:solidFill>
              <a:latin typeface="Arial"/>
              <a:ea typeface="Arial"/>
              <a:cs typeface="Arial"/>
            </a:endParaRPr>
          </a:p>
          <a:p>
            <a:pPr marL="9525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accent4"/>
              </a:solidFill>
              <a:latin typeface="Trebuchet MS"/>
              <a:ea typeface="Trebuchet MS"/>
              <a:cs typeface="Trebuchet MS"/>
            </a:endParaRPr>
          </a:p>
          <a:p>
            <a:pPr marL="9525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accent4"/>
              </a:solidFill>
              <a:latin typeface="Trebuchet MS"/>
              <a:ea typeface="Trebuchet MS"/>
              <a:cs typeface="Trebuchet MS"/>
            </a:endParaRPr>
          </a:p>
          <a:p>
            <a:pPr marL="9525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accent4"/>
                </a:solidFill>
                <a:latin typeface="Trebuchet MS"/>
                <a:ea typeface="Trebuchet MS"/>
                <a:cs typeface="Trebuchet MS"/>
              </a:rPr>
              <a:t>Reference area value: 0.05 Ha 🡪 500m2 (Piano del Verde di Torino, 2020)</a:t>
            </a:r>
            <a:endParaRPr sz="1200" b="0" i="0" u="none" strike="noStrike" cap="none">
              <a:solidFill>
                <a:schemeClr val="accent4"/>
              </a:solidFill>
              <a:latin typeface="Trebuchet MS"/>
              <a:ea typeface="Trebuchet MS"/>
              <a:cs typeface="Trebuchet MS"/>
            </a:endParaRPr>
          </a:p>
        </p:txBody>
      </p:sp>
      <p:sp>
        <p:nvSpPr>
          <p:cNvPr id="1476105417" name="Google Shape;859;g38ded15603a_0_493"/>
          <p:cNvSpPr txBox="1"/>
          <p:nvPr/>
        </p:nvSpPr>
        <p:spPr bwMode="auto">
          <a:xfrm>
            <a:off x="4572000" y="1144020"/>
            <a:ext cx="3466200" cy="905700"/>
          </a:xfrm>
          <a:prstGeom prst="rect">
            <a:avLst/>
          </a:prstGeom>
          <a:noFill/>
          <a:ln>
            <a:noFill/>
          </a:ln>
        </p:spPr>
        <p:txBody>
          <a:bodyPr spcFirstLastPara="1" wrap="square" lIns="68550" tIns="34275" rIns="68550" bIns="34275" anchor="t" anchorCtr="0">
            <a:noAutofit/>
          </a:bodyPr>
          <a:lstStyle/>
          <a:p>
            <a:pPr marL="9525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4: Divide the total green area within the urban area by the reference area</a:t>
            </a:r>
            <a:r>
              <a:rPr sz="1200" b="0" i="0" u="none" strike="noStrike" cap="none">
                <a:solidFill>
                  <a:schemeClr val="accent4"/>
                </a:solidFill>
                <a:latin typeface="Trebuchet MS"/>
                <a:ea typeface="Trebuchet MS"/>
                <a:cs typeface="Trebuchet MS"/>
              </a:rPr>
              <a:t> </a:t>
            </a:r>
            <a:r>
              <a:rPr sz="1200" b="0" i="0" u="none" strike="noStrike" cap="none">
                <a:solidFill>
                  <a:schemeClr val="lt2"/>
                </a:solidFill>
                <a:latin typeface="Trebuchet MS"/>
                <a:ea typeface="Trebuchet MS"/>
                <a:cs typeface="Trebuchet MS"/>
              </a:rPr>
              <a:t>value to identify the number of green units. </a:t>
            </a:r>
            <a:endParaRPr sz="1200" b="0" i="0" u="none" strike="noStrike" cap="none">
              <a:solidFill>
                <a:schemeClr val="lt2"/>
              </a:solidFill>
              <a:latin typeface="Trebuchet MS"/>
              <a:ea typeface="Trebuchet MS"/>
              <a:cs typeface="Trebuchet MS"/>
            </a:endParaRPr>
          </a:p>
        </p:txBody>
      </p:sp>
      <p:sp>
        <p:nvSpPr>
          <p:cNvPr id="589676458" name="Google Shape;860;g38ded15603a_0_493"/>
          <p:cNvSpPr txBox="1"/>
          <p:nvPr/>
        </p:nvSpPr>
        <p:spPr bwMode="auto">
          <a:xfrm>
            <a:off x="4572000" y="3279488"/>
            <a:ext cx="2988300" cy="40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1284402181" name="Google Shape;861;g38ded15603a_0_493"/>
          <p:cNvSpPr txBox="1"/>
          <p:nvPr/>
        </p:nvSpPr>
        <p:spPr bwMode="auto">
          <a:xfrm>
            <a:off x="4581934" y="4003925"/>
            <a:ext cx="34563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1091062848" name="Google Shape;862;g38ded15603a_0_493"/>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C8.1.8 GREEN SPACE DENSITY</a:t>
            </a:r>
            <a:endParaRPr sz="1800">
              <a:solidFill>
                <a:srgbClr val="70AD47"/>
              </a:solidFill>
              <a:latin typeface="Calibri"/>
              <a:ea typeface="Calibri"/>
              <a:cs typeface="Calibri"/>
            </a:endParaRPr>
          </a:p>
        </p:txBody>
      </p:sp>
      <p:sp>
        <p:nvSpPr>
          <p:cNvPr id="670811000" name="Google Shape;863;g38ded15603a_0_493"/>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804634122" name="Google Shape;864;g38ded15603a_0_493"/>
          <p:cNvSpPr txBox="1"/>
          <p:nvPr/>
        </p:nvSpPr>
        <p:spPr bwMode="auto">
          <a:xfrm>
            <a:off x="4581925" y="2142192"/>
            <a:ext cx="3899400" cy="403200"/>
          </a:xfrm>
          <a:prstGeom prst="rect">
            <a:avLst/>
          </a:prstGeom>
          <a:noFill/>
          <a:ln>
            <a:noFill/>
          </a:ln>
        </p:spPr>
        <p:txBody>
          <a:bodyPr spcFirstLastPara="1" wrap="square" lIns="68550" tIns="34275" rIns="68550" bIns="34275" anchor="t" anchorCtr="0">
            <a:noAutofit/>
          </a:bodyPr>
          <a:lstStyle/>
          <a:p>
            <a:pPr marL="9525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5: Calculate the density taking into account the number of green units</a:t>
            </a:r>
            <a:endParaRPr sz="1200" b="0" i="0" u="none" strike="noStrike" cap="none">
              <a:solidFill>
                <a:schemeClr val="accent4"/>
              </a:solidFill>
              <a:latin typeface="Trebuchet MS"/>
              <a:ea typeface="Trebuchet MS"/>
              <a:cs typeface="Trebuchet MS"/>
            </a:endParaRPr>
          </a:p>
        </p:txBody>
      </p:sp>
      <p:sp>
        <p:nvSpPr>
          <p:cNvPr id="1097855661" name="Google Shape;865;g38ded15603a_0_493"/>
          <p:cNvSpPr txBox="1"/>
          <p:nvPr/>
        </p:nvSpPr>
        <p:spPr bwMode="auto">
          <a:xfrm>
            <a:off x="4784400" y="2688499"/>
            <a:ext cx="3253800" cy="447900"/>
          </a:xfrm>
          <a:prstGeom prst="rect">
            <a:avLst/>
          </a:prstGeom>
          <a:blipFill>
            <a:blip r:embed="rId3">
              <a:alphaModFix/>
            </a:blip>
            <a:stretch>
              <a:fillRect l="-1307" t="-2737" r="0" b="-1780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20758713" name="Google Shape;870;g38dfaf0db45_0_1084"/>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08177788" name="Google Shape;871;g38dfaf0db45_0_1084"/>
          <p:cNvSpPr txBox="1"/>
          <p:nvPr/>
        </p:nvSpPr>
        <p:spPr bwMode="auto">
          <a:xfrm>
            <a:off x="2992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7: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The value is normalised applying the following formula:</a:t>
            </a:r>
            <a:br>
              <a:rPr sz="1200" b="0" i="0" u="none" strike="noStrike" cap="none">
                <a:solidFill>
                  <a:srgbClr val="7F7F7F"/>
                </a:solidFill>
                <a:latin typeface="Trebuchet MS"/>
                <a:ea typeface="Trebuchet MS"/>
                <a:cs typeface="Trebuchet MS"/>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1708945972" name="Google Shape;872;g38dfaf0db45_0_1084"/>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graphicFrame>
        <p:nvGraphicFramePr>
          <p:cNvPr id="1904667574" name="Google Shape;873;g38dfaf0db45_0_1084"/>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1155034892" name="Google Shape;874;g38dfaf0db45_0_1084"/>
          <p:cNvSpPr txBox="1"/>
          <p:nvPr/>
        </p:nvSpPr>
        <p:spPr bwMode="auto">
          <a:xfrm>
            <a:off x="626068" y="3208446"/>
            <a:ext cx="3437400" cy="10929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0000"/>
              </a:lnSpc>
              <a:spcBef>
                <a:spcPts val="0"/>
              </a:spcBef>
              <a:spcAft>
                <a:spcPts val="0"/>
              </a:spcAft>
              <a:buNone/>
              <a:defRPr/>
            </a:pPr>
            <a:r>
              <a:rPr sz="900" b="0" i="1" u="none" strike="noStrike" cap="none">
                <a:solidFill>
                  <a:schemeClr val="lt2"/>
                </a:solidFill>
                <a:latin typeface="Trebuchet MS"/>
                <a:ea typeface="Trebuchet MS"/>
                <a:cs typeface="Trebuchet MS"/>
              </a:rPr>
              <a:t>where:</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Xi: value of the indicator</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min</a:t>
            </a:r>
            <a:r>
              <a:rPr sz="900" b="0" i="1" u="none" strike="noStrike" cap="none">
                <a:solidFill>
                  <a:schemeClr val="lt2"/>
                </a:solidFill>
                <a:latin typeface="Trebuchet MS"/>
                <a:ea typeface="Trebuchet MS"/>
                <a:cs typeface="Trebuchet MS"/>
              </a:rPr>
              <a:t> = optimal indicator’s value (corresponding to score 1)</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max</a:t>
            </a:r>
            <a:r>
              <a:rPr sz="900" b="0" i="1" u="none" strike="noStrike" cap="none">
                <a:solidFill>
                  <a:schemeClr val="lt2"/>
                </a:solidFill>
                <a:latin typeface="Trebuchet MS"/>
                <a:ea typeface="Trebuchet MS"/>
                <a:cs typeface="Trebuchet MS"/>
              </a:rPr>
              <a:t> = critical indicator’s value (corresponding to score 0)</a:t>
            </a:r>
            <a:endParaRPr sz="700" b="0" i="1"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None/>
              <a:defRPr/>
            </a:pPr>
            <a:br>
              <a:rPr sz="700" b="0" i="1" u="none" strike="noStrike" cap="none">
                <a:solidFill>
                  <a:schemeClr val="lt2"/>
                </a:solidFill>
                <a:latin typeface="Trebuchet MS"/>
                <a:ea typeface="Trebuchet MS"/>
                <a:cs typeface="Trebuchet MS"/>
              </a:rPr>
            </a:br>
            <a:endParaRPr sz="700" b="0" i="1" u="none" strike="noStrike" cap="none">
              <a:solidFill>
                <a:schemeClr val="lt2"/>
              </a:solidFill>
              <a:latin typeface="Trebuchet MS"/>
              <a:ea typeface="Trebuchet MS"/>
              <a:cs typeface="Trebuchet MS"/>
            </a:endParaRPr>
          </a:p>
        </p:txBody>
      </p:sp>
      <p:sp>
        <p:nvSpPr>
          <p:cNvPr id="1192201839" name="Google Shape;875;g38dfaf0db45_0_1084"/>
          <p:cNvSpPr txBox="1"/>
          <p:nvPr/>
        </p:nvSpPr>
        <p:spPr bwMode="auto">
          <a:xfrm>
            <a:off x="1062615" y="2179580"/>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117194371" name="Google Shape;876;g38dfaf0db45_0_1084"/>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C8.1.8 GREEN SPACE DENSITY</a:t>
            </a:r>
            <a:endParaRPr sz="1800">
              <a:solidFill>
                <a:srgbClr val="70AD47"/>
              </a:solidFill>
              <a:latin typeface="Calibri"/>
              <a:ea typeface="Calibri"/>
              <a:cs typeface="Calibri"/>
            </a:endParaRPr>
          </a:p>
        </p:txBody>
      </p:sp>
      <p:sp>
        <p:nvSpPr>
          <p:cNvPr id="1889751336" name="Google Shape;877;g38dfaf0db45_0_1084"/>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617190061" name="Google Shape;878;g38dfaf0db45_0_1084"/>
          <p:cNvSpPr txBox="1"/>
          <p:nvPr/>
        </p:nvSpPr>
        <p:spPr bwMode="auto">
          <a:xfrm>
            <a:off x="299276" y="2036036"/>
            <a:ext cx="3927000" cy="6888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5552306" name="Google Shape;883;g38dfaf0db45_0_1095"/>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237580169" name="Google Shape;884;g38dfaf0db45_0_1095"/>
          <p:cNvSpPr txBox="1"/>
          <p:nvPr/>
        </p:nvSpPr>
        <p:spPr bwMode="auto">
          <a:xfrm>
            <a:off x="292075" y="1327934"/>
            <a:ext cx="8279399"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7: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“higher is better” indicators (</a:t>
            </a:r>
            <a:r>
              <a:rPr sz="1200">
                <a:solidFill>
                  <a:schemeClr val="lt2"/>
                </a:solidFill>
                <a:latin typeface="Trebuchet MS"/>
                <a:ea typeface="Trebuchet MS"/>
                <a:cs typeface="Trebuchet MS"/>
              </a:rPr>
              <a:t>higher</a:t>
            </a:r>
            <a:r>
              <a:rPr sz="1200" b="0" i="0" u="none" strike="noStrike" cap="none">
                <a:solidFill>
                  <a:schemeClr val="lt2"/>
                </a:solidFill>
                <a:latin typeface="Trebuchet MS"/>
                <a:ea typeface="Trebuchet MS"/>
                <a:cs typeface="Trebuchet MS"/>
              </a:rPr>
              <a:t> the numerical value of the indicator, the higher the performance level.), the value is normalised applying the following formula:</a:t>
            </a:r>
            <a:br>
              <a:rPr sz="1200" b="0" i="0" u="none" strike="noStrike" cap="none">
                <a:solidFill>
                  <a:schemeClr val="lt2"/>
                </a:solidFill>
                <a:latin typeface="Trebuchet MS"/>
                <a:ea typeface="Trebuchet MS"/>
                <a:cs typeface="Trebuchet MS"/>
              </a:rPr>
            </a:br>
            <a:r>
              <a:rPr sz="1200" b="1" i="0" u="none" strike="noStrike" cap="none">
                <a:solidFill>
                  <a:schemeClr val="lt2"/>
                </a:solidFill>
                <a:latin typeface="Trebuchet MS"/>
                <a:ea typeface="Trebuchet MS"/>
                <a:cs typeface="Trebuchet MS"/>
              </a:rPr>
              <a:t> </a:t>
            </a:r>
            <a:endParaRPr sz="1200" b="1" i="0" u="none" strike="noStrike" cap="none">
              <a:solidFill>
                <a:schemeClr val="lt2"/>
              </a:solidFill>
              <a:latin typeface="Trebuchet MS"/>
              <a:ea typeface="Trebuchet MS"/>
              <a:cs typeface="Trebuchet MS"/>
            </a:endParaRPr>
          </a:p>
        </p:txBody>
      </p:sp>
      <p:graphicFrame>
        <p:nvGraphicFramePr>
          <p:cNvPr id="1199784579" name="Google Shape;885;g38dfaf0db45_0_1095"/>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934261869" name="Google Shape;886;g38dfaf0db45_0_1095"/>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959204662" name="Google Shape;887;g38dfaf0db45_0_1095"/>
          <p:cNvSpPr txBox="1"/>
          <p:nvPr/>
        </p:nvSpPr>
        <p:spPr bwMode="auto">
          <a:xfrm>
            <a:off x="1009496" y="3643446"/>
            <a:ext cx="2264100" cy="40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52216661" name="Google Shape;888;g38dfaf0db45_0_1095"/>
          <p:cNvSpPr txBox="1"/>
          <p:nvPr/>
        </p:nvSpPr>
        <p:spPr bwMode="auto">
          <a:xfrm>
            <a:off x="1009496" y="4182715"/>
            <a:ext cx="22641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629756912" name="Google Shape;889;g38dfaf0db45_0_1095"/>
          <p:cNvSpPr txBox="1"/>
          <p:nvPr/>
        </p:nvSpPr>
        <p:spPr bwMode="auto">
          <a:xfrm>
            <a:off x="1537587" y="448597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9AC43E"/>
                </a:solidFill>
                <a:latin typeface="Trebuchet MS"/>
                <a:ea typeface="Trebuchet MS"/>
                <a:cs typeface="Trebuchet MS"/>
              </a:rPr>
              <a:t>Rather negative</a:t>
            </a:r>
            <a:endParaRPr sz="1400" b="1" i="0" u="none" strike="noStrike" cap="none">
              <a:solidFill>
                <a:srgbClr val="9AC43E"/>
              </a:solidFill>
              <a:latin typeface="Trebuchet MS"/>
              <a:ea typeface="Trebuchet MS"/>
              <a:cs typeface="Trebuchet MS"/>
            </a:endParaRPr>
          </a:p>
        </p:txBody>
      </p:sp>
      <p:sp>
        <p:nvSpPr>
          <p:cNvPr id="1966138154" name="Google Shape;890;g38dfaf0db45_0_1095"/>
          <p:cNvSpPr txBox="1"/>
          <p:nvPr/>
        </p:nvSpPr>
        <p:spPr bwMode="auto">
          <a:xfrm>
            <a:off x="1062615" y="2331873"/>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871749191" name="Google Shape;891;g38dfaf0db45_0_1095"/>
          <p:cNvSpPr txBox="1"/>
          <p:nvPr/>
        </p:nvSpPr>
        <p:spPr bwMode="auto">
          <a:xfrm>
            <a:off x="1062615" y="2968372"/>
            <a:ext cx="2264100" cy="409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863821360" name="Google Shape;892;g38dfaf0db45_0_1095"/>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C8.1.8 GREEN SPACE DENSITY</a:t>
            </a:r>
            <a:endParaRPr sz="1800">
              <a:solidFill>
                <a:srgbClr val="70AD47"/>
              </a:solidFill>
              <a:latin typeface="Calibri"/>
              <a:ea typeface="Calibri"/>
              <a:cs typeface="Calibri"/>
            </a:endParaRPr>
          </a:p>
        </p:txBody>
      </p:sp>
      <p:sp>
        <p:nvSpPr>
          <p:cNvPr id="928756952" name="Google Shape;893;g38dfaf0db45_0_1095"/>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289385283" name="Google Shape;894;g38dfaf0db45_0_1095"/>
          <p:cNvSpPr txBox="1"/>
          <p:nvPr/>
        </p:nvSpPr>
        <p:spPr bwMode="auto">
          <a:xfrm>
            <a:off x="982940" y="3451435"/>
            <a:ext cx="2264100" cy="403200"/>
          </a:xfrm>
          <a:prstGeom prst="rect">
            <a:avLst/>
          </a:prstGeom>
          <a:blipFill>
            <a:blip r:embed="rId3">
              <a:alphaModFix/>
            </a:blip>
            <a:stretch>
              <a:fillRect l="0" t="0" r="0" b="-136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575666890" name="Google Shape;895;g38dfaf0db45_0_1095"/>
          <p:cNvSpPr txBox="1"/>
          <p:nvPr/>
        </p:nvSpPr>
        <p:spPr bwMode="auto">
          <a:xfrm>
            <a:off x="982940" y="3990704"/>
            <a:ext cx="2264100" cy="215400"/>
          </a:xfrm>
          <a:prstGeom prst="rect">
            <a:avLst/>
          </a:prstGeom>
          <a:blipFill>
            <a:blip r:embed="rId4">
              <a:alphaModFix/>
            </a:blip>
            <a:stretch>
              <a:fillRect l="0" t="0" r="0" b="-55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03856677" name="Google Shape;896;g38dfaf0db45_0_1095"/>
          <p:cNvSpPr txBox="1"/>
          <p:nvPr/>
        </p:nvSpPr>
        <p:spPr bwMode="auto">
          <a:xfrm>
            <a:off x="1036059" y="2139862"/>
            <a:ext cx="2264100" cy="401700"/>
          </a:xfrm>
          <a:prstGeom prst="rect">
            <a:avLst/>
          </a:prstGeom>
          <a:blipFill>
            <a:blip r:embed="rId5">
              <a:alphaModFix/>
            </a:blip>
            <a:stretch>
              <a:fillRect l="0" t="-3029" r="0" b="-136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384193549" name="Google Shape;897;g38dfaf0db45_0_1095"/>
          <p:cNvSpPr txBox="1"/>
          <p:nvPr/>
        </p:nvSpPr>
        <p:spPr bwMode="auto">
          <a:xfrm>
            <a:off x="1036059" y="2776361"/>
            <a:ext cx="2264100" cy="409200"/>
          </a:xfrm>
          <a:prstGeom prst="rect">
            <a:avLst/>
          </a:prstGeom>
          <a:blipFill>
            <a:blip r:embed="rId6">
              <a:alphaModFix/>
            </a:blip>
            <a:stretch>
              <a:fillRect l="0" t="0" r="0" b="-1491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673584443" name="Google Shape;903;p36"/>
          <p:cNvGraphicFramePr>
            <a:graphicFrameLocks xmlns:a="http://schemas.openxmlformats.org/drawingml/2006/main"/>
          </p:cNvGraphicFramePr>
          <p:nvPr/>
        </p:nvGraphicFramePr>
        <p:xfrm rot="0">
          <a:off x="1348811" y="1781426"/>
          <a:ext cx="3000000" cy="3000000"/>
        </p:xfrm>
        <a:graphic>
          <a:graphicData uri="http://schemas.openxmlformats.org/drawingml/2006/table">
            <a:tbl>
              <a:tblPr firstRow="0" firstCol="0" lastRow="0" lastCol="0" bandRow="0" bandCol="0">
                <a:tableStyleId>{36E50907-AF9A-4ACE-AC51-CDD586CB403A}</a:tableStyleId>
                <a:noFill/>
              </a:tblPr>
              <a:tblGrid>
                <a:gridCol w="2175625"/>
                <a:gridCol w="1284675"/>
              </a:tblGrid>
              <a:tr h="208600">
                <a:tc>
                  <a:txBody>
                    <a:bodyPr/>
                    <a:p>
                      <a:pPr marL="0" marR="0" lvl="0" indent="0" algn="l" rtl="0">
                        <a:lnSpc>
                          <a:spcPct val="100000"/>
                        </a:lnSpc>
                        <a:spcBef>
                          <a:spcPts val="0"/>
                        </a:spcBef>
                        <a:spcAft>
                          <a:spcPts val="0"/>
                        </a:spcAft>
                        <a:buClr>
                          <a:schemeClr val="dk1"/>
                        </a:buClr>
                        <a:buSzPts val="900"/>
                        <a:buFont typeface="Trebuchet MS"/>
                        <a:buNone/>
                        <a:defRPr/>
                      </a:pPr>
                      <a:r>
                        <a:rPr sz="1100" b="1" u="none" strike="noStrike" cap="none">
                          <a:solidFill>
                            <a:schemeClr val="lt2"/>
                          </a:solidFill>
                          <a:latin typeface="Trebuchet MS"/>
                          <a:ea typeface="Trebuchet MS"/>
                          <a:cs typeface="Trebuchet MS"/>
                        </a:rPr>
                        <a:t>Criterion</a:t>
                      </a:r>
                      <a:endParaRPr sz="1600" b="1"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a:solidFill>
                            <a:schemeClr val="lt2"/>
                          </a:solidFill>
                          <a:latin typeface="Trebuchet MS"/>
                          <a:ea typeface="Trebuchet MS"/>
                          <a:cs typeface="Trebuchet MS"/>
                        </a:rPr>
                        <a:t>Normalised Value</a:t>
                      </a:r>
                      <a:endParaRPr sz="1600" b="1" u="none" strike="noStrike" cap="none">
                        <a:solidFill>
                          <a:schemeClr val="lt2"/>
                        </a:solidFill>
                        <a:latin typeface="Trebuchet MS"/>
                        <a:ea typeface="Trebuchet MS"/>
                        <a:cs typeface="Trebuchet MS"/>
                      </a:endParaRPr>
                    </a:p>
                  </a:txBody>
                  <a:tcPr marL="51425" marR="51425" marT="25725" marB="25725"/>
                </a:tc>
              </a:tr>
              <a:tr h="39435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Capacity of paved surfaces to reflect solar radiation</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0,71</a:t>
                      </a:r>
                      <a:endParaRPr sz="1400" u="none" strike="noStrike" cap="none">
                        <a:solidFill>
                          <a:schemeClr val="lt2"/>
                        </a:solidFill>
                        <a:latin typeface="Trebuchet MS"/>
                        <a:ea typeface="Trebuchet MS"/>
                        <a:cs typeface="Trebuchet MS"/>
                      </a:endParaRPr>
                    </a:p>
                  </a:txBody>
                  <a:tcPr marL="51425" marR="51425" marT="25725" marB="25725"/>
                </a:tc>
              </a:tr>
              <a:tr h="39435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Capacity of roofs to reflect solar radiation</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0,42</a:t>
                      </a:r>
                      <a:endParaRPr sz="1400" u="none" strike="noStrike" cap="none">
                        <a:solidFill>
                          <a:schemeClr val="lt2"/>
                        </a:solidFill>
                        <a:latin typeface="Trebuchet MS"/>
                        <a:ea typeface="Trebuchet MS"/>
                        <a:cs typeface="Trebuchet MS"/>
                      </a:endParaRPr>
                    </a:p>
                  </a:txBody>
                  <a:tcPr marL="51425" marR="51425" marT="25725" marB="25725"/>
                </a:tc>
              </a:tr>
              <a:tr h="22290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Urban Area Reflectivity</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0,66</a:t>
                      </a:r>
                      <a:endParaRPr sz="1400" u="none" strike="noStrike" cap="none">
                        <a:solidFill>
                          <a:schemeClr val="lt2"/>
                        </a:solidFill>
                        <a:latin typeface="Trebuchet MS"/>
                        <a:ea typeface="Trebuchet MS"/>
                        <a:cs typeface="Trebuchet MS"/>
                      </a:endParaRPr>
                    </a:p>
                  </a:txBody>
                  <a:tcPr marL="51425" marR="51425" marT="25725" marB="25725"/>
                </a:tc>
              </a:tr>
              <a:tr h="22290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Availability of green areas</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0,63</a:t>
                      </a:r>
                      <a:endParaRPr sz="1400" u="none" strike="noStrike" cap="none">
                        <a:solidFill>
                          <a:schemeClr val="lt2"/>
                        </a:solidFill>
                        <a:latin typeface="Trebuchet MS"/>
                        <a:ea typeface="Trebuchet MS"/>
                        <a:cs typeface="Trebuchet MS"/>
                      </a:endParaRPr>
                    </a:p>
                  </a:txBody>
                  <a:tcPr marL="51425" marR="51425" marT="25725" marB="25725"/>
                </a:tc>
              </a:tr>
              <a:tr h="22290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Shading of paved surfaces</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0,82</a:t>
                      </a:r>
                      <a:endParaRPr sz="1400" u="none" strike="noStrike" cap="none">
                        <a:solidFill>
                          <a:schemeClr val="lt2"/>
                        </a:solidFill>
                        <a:latin typeface="Trebuchet MS"/>
                        <a:ea typeface="Trebuchet MS"/>
                        <a:cs typeface="Trebuchet MS"/>
                      </a:endParaRPr>
                    </a:p>
                  </a:txBody>
                  <a:tcPr marL="51425" marR="51425" marT="25725" marB="25725"/>
                </a:tc>
              </a:tr>
              <a:tr h="22290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Visibility of the sky</a:t>
                      </a:r>
                      <a:endParaRPr sz="11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0,26</a:t>
                      </a:r>
                      <a:endParaRPr sz="1400" u="none" strike="noStrike" cap="none">
                        <a:solidFill>
                          <a:schemeClr val="lt2"/>
                        </a:solidFill>
                        <a:latin typeface="Trebuchet MS"/>
                        <a:ea typeface="Trebuchet MS"/>
                        <a:cs typeface="Trebuchet MS"/>
                      </a:endParaRPr>
                    </a:p>
                  </a:txBody>
                  <a:tcPr marL="51425" marR="51425" marT="25725" marB="25725"/>
                </a:tc>
              </a:tr>
            </a:tbl>
          </a:graphicData>
        </a:graphic>
      </p:graphicFrame>
      <p:pic>
        <p:nvPicPr>
          <p:cNvPr id="1719218791" name="Google Shape;904;p36"/>
          <p:cNvPicPr/>
          <p:nvPr/>
        </p:nvPicPr>
        <p:blipFill rotWithShape="1">
          <a:blip r:embed="rId3">
            <a:alphaModFix/>
          </a:blip>
          <a:srcRect l="0" t="0" r="0" b="0"/>
          <a:stretch/>
        </p:blipFill>
        <p:spPr bwMode="auto">
          <a:xfrm>
            <a:off x="5290107" y="1492313"/>
            <a:ext cx="3540881" cy="3050250"/>
          </a:xfrm>
          <a:prstGeom prst="rect">
            <a:avLst/>
          </a:prstGeom>
          <a:noFill/>
          <a:ln>
            <a:noFill/>
          </a:ln>
        </p:spPr>
      </p:pic>
      <p:sp>
        <p:nvSpPr>
          <p:cNvPr id="1391789804" name="Google Shape;905;p36"/>
          <p:cNvSpPr/>
          <p:nvPr/>
        </p:nvSpPr>
        <p:spPr bwMode="auto">
          <a:xfrm>
            <a:off x="4927147" y="2683014"/>
            <a:ext cx="2659199" cy="94800"/>
          </a:xfrm>
          <a:prstGeom prst="leftArrow">
            <a:avLst>
              <a:gd name="adj1" fmla="val 50000"/>
              <a:gd name="adj2" fmla="val 50000"/>
            </a:avLst>
          </a:prstGeom>
          <a:solidFill>
            <a:srgbClr val="FF0000"/>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852060465" name="Google Shape;906;p36"/>
          <p:cNvSpPr/>
          <p:nvPr/>
        </p:nvSpPr>
        <p:spPr bwMode="auto">
          <a:xfrm>
            <a:off x="7592925" y="2587163"/>
            <a:ext cx="822150" cy="277425"/>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700574372" name="Google Shape;907;p36"/>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2550"/>
              <a:buFont typeface="Arial"/>
              <a:buNone/>
              <a:defRPr/>
            </a:pPr>
            <a:r>
              <a:rPr sz="2200">
                <a:solidFill>
                  <a:srgbClr val="70AD47"/>
                </a:solidFill>
              </a:rPr>
              <a:t>OVERALL VULNERABILITY </a:t>
            </a:r>
            <a:endParaRPr sz="2200">
              <a:solidFill>
                <a:srgbClr val="70AD47"/>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53191250" name="Google Shape;913;p37"/>
          <p:cNvGraphicFramePr>
            <a:graphicFrameLocks xmlns:a="http://schemas.openxmlformats.org/drawingml/2006/main"/>
          </p:cNvGraphicFramePr>
          <p:nvPr/>
        </p:nvGraphicFramePr>
        <p:xfrm rot="0">
          <a:off x="1855877" y="1723547"/>
          <a:ext cx="3000000" cy="3000000"/>
        </p:xfrm>
        <a:graphic>
          <a:graphicData uri="http://schemas.openxmlformats.org/drawingml/2006/table">
            <a:tbl>
              <a:tblPr firstRow="0" firstCol="0" lastRow="0" lastCol="0" bandRow="0" bandCol="0">
                <a:tableStyleId>{36E50907-AF9A-4ACE-AC51-CDD586CB403A}</a:tableStyleId>
                <a:noFill/>
              </a:tblPr>
              <a:tblGrid>
                <a:gridCol w="3576200"/>
                <a:gridCol w="884000"/>
                <a:gridCol w="651825"/>
              </a:tblGrid>
              <a:tr h="325775">
                <a:tc>
                  <a:txBody>
                    <a:bodyPr/>
                    <a:p>
                      <a:pPr marL="0" marR="0" lvl="0" indent="0" algn="l" rtl="0">
                        <a:lnSpc>
                          <a:spcPct val="100000"/>
                        </a:lnSpc>
                        <a:spcBef>
                          <a:spcPts val="0"/>
                        </a:spcBef>
                        <a:spcAft>
                          <a:spcPts val="0"/>
                        </a:spcAft>
                        <a:buClr>
                          <a:schemeClr val="dk1"/>
                        </a:buClr>
                        <a:buSzPts val="900"/>
                        <a:buFont typeface="Trebuchet MS"/>
                        <a:buNone/>
                        <a:defRPr/>
                      </a:pPr>
                      <a:r>
                        <a:rPr sz="1100" b="1" u="none" strike="noStrike" cap="none">
                          <a:solidFill>
                            <a:schemeClr val="lt2"/>
                          </a:solidFill>
                          <a:latin typeface="Trebuchet MS"/>
                          <a:ea typeface="Trebuchet MS"/>
                          <a:cs typeface="Trebuchet MS"/>
                        </a:rPr>
                        <a:t>Criterion</a:t>
                      </a:r>
                      <a:endParaRPr sz="1600" b="1"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a:solidFill>
                            <a:schemeClr val="lt2"/>
                          </a:solidFill>
                          <a:latin typeface="Trebuchet MS"/>
                          <a:ea typeface="Trebuchet MS"/>
                          <a:cs typeface="Trebuchet MS"/>
                        </a:rPr>
                        <a:t>Normalised value</a:t>
                      </a:r>
                      <a:endParaRPr sz="1100" b="1"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a:solidFill>
                            <a:schemeClr val="lt2"/>
                          </a:solidFill>
                          <a:latin typeface="Trebuchet MS"/>
                          <a:ea typeface="Trebuchet MS"/>
                          <a:cs typeface="Trebuchet MS"/>
                        </a:rPr>
                        <a:t>Weight</a:t>
                      </a:r>
                      <a:endParaRPr sz="1600" b="1" u="none" strike="noStrike" cap="none">
                        <a:solidFill>
                          <a:schemeClr val="lt2"/>
                        </a:solidFill>
                        <a:latin typeface="Trebuchet MS"/>
                        <a:ea typeface="Trebuchet MS"/>
                        <a:cs typeface="Trebuchet MS"/>
                      </a:endParaRPr>
                    </a:p>
                  </a:txBody>
                  <a:tcPr marL="51425" marR="51425" marT="25725" marB="25725"/>
                </a:tc>
              </a:tr>
              <a:tr h="25825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Capacity of paved surfaces to reflect solar radiation</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0,71</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0,25</a:t>
                      </a:r>
                      <a:endParaRPr sz="1400" u="none" strike="noStrike" cap="none">
                        <a:solidFill>
                          <a:schemeClr val="lt2"/>
                        </a:solidFill>
                        <a:latin typeface="Trebuchet MS"/>
                        <a:ea typeface="Trebuchet MS"/>
                        <a:cs typeface="Trebuchet MS"/>
                      </a:endParaRPr>
                    </a:p>
                  </a:txBody>
                  <a:tcPr marL="51425" marR="51425" marT="25725" marB="25725"/>
                </a:tc>
              </a:tr>
              <a:tr h="22290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Capacity of roofs to reflect solar radiation</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0,42</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0,15</a:t>
                      </a:r>
                      <a:endParaRPr sz="1400" u="none" strike="noStrike" cap="none">
                        <a:solidFill>
                          <a:schemeClr val="lt2"/>
                        </a:solidFill>
                        <a:latin typeface="Trebuchet MS"/>
                        <a:ea typeface="Trebuchet MS"/>
                        <a:cs typeface="Trebuchet MS"/>
                      </a:endParaRPr>
                    </a:p>
                  </a:txBody>
                  <a:tcPr marL="51425" marR="51425" marT="25725" marB="25725"/>
                </a:tc>
              </a:tr>
              <a:tr h="22290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Urban Area Reflectivity</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0,66</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0,15</a:t>
                      </a:r>
                      <a:endParaRPr sz="1400" u="none" strike="noStrike" cap="none">
                        <a:solidFill>
                          <a:schemeClr val="lt2"/>
                        </a:solidFill>
                        <a:latin typeface="Trebuchet MS"/>
                        <a:ea typeface="Trebuchet MS"/>
                        <a:cs typeface="Trebuchet MS"/>
                      </a:endParaRPr>
                    </a:p>
                  </a:txBody>
                  <a:tcPr marL="51425" marR="51425" marT="25725" marB="25725"/>
                </a:tc>
              </a:tr>
              <a:tr h="22290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Availability of green areas</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0,63</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0,25</a:t>
                      </a:r>
                      <a:endParaRPr sz="1400" u="none" strike="noStrike" cap="none">
                        <a:solidFill>
                          <a:schemeClr val="lt2"/>
                        </a:solidFill>
                        <a:latin typeface="Trebuchet MS"/>
                        <a:ea typeface="Trebuchet MS"/>
                        <a:cs typeface="Trebuchet MS"/>
                      </a:endParaRPr>
                    </a:p>
                  </a:txBody>
                  <a:tcPr marL="51425" marR="51425" marT="25725" marB="25725"/>
                </a:tc>
              </a:tr>
              <a:tr h="22290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Shading of paved surfaces</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0,82</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0,10</a:t>
                      </a:r>
                      <a:endParaRPr sz="1400" u="none" strike="noStrike" cap="none">
                        <a:solidFill>
                          <a:schemeClr val="lt2"/>
                        </a:solidFill>
                        <a:latin typeface="Trebuchet MS"/>
                        <a:ea typeface="Trebuchet MS"/>
                        <a:cs typeface="Trebuchet MS"/>
                      </a:endParaRPr>
                    </a:p>
                  </a:txBody>
                  <a:tcPr marL="51425" marR="51425" marT="25725" marB="25725"/>
                </a:tc>
              </a:tr>
              <a:tr h="222900">
                <a:tc>
                  <a:txBody>
                    <a:bodyPr/>
                    <a:p>
                      <a:pPr marL="0" marR="0" lvl="0" indent="0" algn="l" rtl="0">
                        <a:lnSpc>
                          <a:spcPct val="100000"/>
                        </a:lnSpc>
                        <a:spcBef>
                          <a:spcPts val="0"/>
                        </a:spcBef>
                        <a:spcAft>
                          <a:spcPts val="0"/>
                        </a:spcAft>
                        <a:buClr>
                          <a:srgbClr val="000000"/>
                        </a:buClr>
                        <a:buSzPts val="1500"/>
                        <a:buFont typeface="Trebuchet MS"/>
                        <a:buNone/>
                        <a:defRPr/>
                      </a:pPr>
                      <a:r>
                        <a:rPr sz="1100" u="none" strike="noStrike" cap="none">
                          <a:solidFill>
                            <a:schemeClr val="lt2"/>
                          </a:solidFill>
                          <a:latin typeface="Trebuchet MS"/>
                          <a:ea typeface="Trebuchet MS"/>
                          <a:cs typeface="Trebuchet MS"/>
                        </a:rPr>
                        <a:t>Visibility of the sky</a:t>
                      </a:r>
                      <a:endParaRPr sz="11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0,26</a:t>
                      </a:r>
                      <a:endParaRPr sz="1400" u="none" strike="noStrike" cap="none">
                        <a:solidFill>
                          <a:schemeClr val="lt2"/>
                        </a:solidFill>
                        <a:latin typeface="Trebuchet MS"/>
                        <a:ea typeface="Trebuchet MS"/>
                        <a:cs typeface="Trebuchet MS"/>
                      </a:endParaRPr>
                    </a:p>
                  </a:txBody>
                  <a:tcPr marL="51425" marR="51425" marT="25725" marB="25725"/>
                </a:tc>
                <a:tc>
                  <a:txBody>
                    <a:bodyPr/>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a:solidFill>
                            <a:schemeClr val="lt2"/>
                          </a:solidFill>
                          <a:latin typeface="Trebuchet MS"/>
                          <a:ea typeface="Trebuchet MS"/>
                          <a:cs typeface="Trebuchet MS"/>
                        </a:rPr>
                        <a:t>0,10</a:t>
                      </a:r>
                      <a:endParaRPr sz="1400" u="none" strike="noStrike" cap="none">
                        <a:solidFill>
                          <a:schemeClr val="lt2"/>
                        </a:solidFill>
                        <a:latin typeface="Trebuchet MS"/>
                        <a:ea typeface="Trebuchet MS"/>
                        <a:cs typeface="Trebuchet MS"/>
                      </a:endParaRPr>
                    </a:p>
                  </a:txBody>
                  <a:tcPr marL="51425" marR="51425" marT="25725" marB="25725"/>
                </a:tc>
              </a:tr>
            </a:tbl>
          </a:graphicData>
        </a:graphic>
      </p:graphicFrame>
      <p:sp>
        <p:nvSpPr>
          <p:cNvPr id="233262244" name="Google Shape;914;p37"/>
          <p:cNvSpPr/>
          <p:nvPr/>
        </p:nvSpPr>
        <p:spPr bwMode="auto">
          <a:xfrm>
            <a:off x="6523565" y="1264113"/>
            <a:ext cx="260775" cy="3476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highlight>
                <a:srgbClr val="9ACA3C"/>
              </a:highlight>
              <a:latin typeface="Trebuchet MS"/>
              <a:ea typeface="Trebuchet MS"/>
              <a:cs typeface="Trebuchet MS"/>
            </a:endParaRPr>
          </a:p>
        </p:txBody>
      </p:sp>
      <p:sp>
        <p:nvSpPr>
          <p:cNvPr id="770431675" name="Google Shape;915;p37"/>
          <p:cNvSpPr txBox="1"/>
          <p:nvPr/>
        </p:nvSpPr>
        <p:spPr bwMode="auto">
          <a:xfrm>
            <a:off x="5787806" y="4080394"/>
            <a:ext cx="1732275"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0AD47"/>
                </a:solidFill>
                <a:latin typeface="Calibri"/>
                <a:ea typeface="Calibri"/>
                <a:cs typeface="Calibri"/>
              </a:rPr>
              <a:t>TOTAL = 1 (100%)</a:t>
            </a:r>
            <a:endParaRPr sz="1500" b="0" i="0" u="none" strike="noStrike" cap="none">
              <a:solidFill>
                <a:srgbClr val="70AD47"/>
              </a:solidFill>
              <a:latin typeface="Calibri"/>
              <a:ea typeface="Calibri"/>
              <a:cs typeface="Calibri"/>
            </a:endParaRPr>
          </a:p>
        </p:txBody>
      </p:sp>
      <p:sp>
        <p:nvSpPr>
          <p:cNvPr id="271758588" name="Google Shape;916;p37"/>
          <p:cNvSpPr/>
          <p:nvPr/>
        </p:nvSpPr>
        <p:spPr bwMode="auto">
          <a:xfrm>
            <a:off x="6523565" y="3682906"/>
            <a:ext cx="260775" cy="3476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highlight>
                <a:srgbClr val="9AC43E"/>
              </a:highlight>
              <a:latin typeface="Trebuchet MS"/>
              <a:ea typeface="Trebuchet MS"/>
              <a:cs typeface="Trebuchet MS"/>
            </a:endParaRPr>
          </a:p>
        </p:txBody>
      </p:sp>
      <p:sp>
        <p:nvSpPr>
          <p:cNvPr id="1263519122" name="Google Shape;917;p37"/>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2550"/>
              <a:buFont typeface="Arial"/>
              <a:buNone/>
              <a:defRPr/>
            </a:pPr>
            <a:r>
              <a:rPr sz="2200">
                <a:solidFill>
                  <a:srgbClr val="70AD47"/>
                </a:solidFill>
              </a:rPr>
              <a:t>OVERALL VULNERABILITY </a:t>
            </a:r>
            <a:endParaRPr sz="2200">
              <a:solidFill>
                <a:srgbClr val="70AD47"/>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302436939" name="Google Shape;922;p38"/>
          <p:cNvPicPr/>
          <p:nvPr/>
        </p:nvPicPr>
        <p:blipFill rotWithShape="1">
          <a:blip r:embed="rId3">
            <a:alphaModFix/>
          </a:blip>
          <a:srcRect l="0" t="0" r="0" b="0"/>
          <a:stretch/>
        </p:blipFill>
        <p:spPr bwMode="auto">
          <a:xfrm>
            <a:off x="2118831" y="1724562"/>
            <a:ext cx="2453169" cy="1301815"/>
          </a:xfrm>
          <a:prstGeom prst="rect">
            <a:avLst/>
          </a:prstGeom>
          <a:noFill/>
          <a:ln>
            <a:noFill/>
          </a:ln>
        </p:spPr>
      </p:pic>
      <p:sp>
        <p:nvSpPr>
          <p:cNvPr id="1676892314" name="Google Shape;923;p38"/>
          <p:cNvSpPr txBox="1"/>
          <p:nvPr/>
        </p:nvSpPr>
        <p:spPr bwMode="auto">
          <a:xfrm>
            <a:off x="699149" y="395399"/>
            <a:ext cx="7732200" cy="411600"/>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2200" b="1" i="0" u="none" strike="noStrike" cap="none">
                <a:solidFill>
                  <a:srgbClr val="70AD47"/>
                </a:solidFill>
                <a:latin typeface="Trebuchet MS"/>
                <a:ea typeface="Trebuchet MS"/>
                <a:cs typeface="Trebuchet MS"/>
              </a:rPr>
              <a:t>OVERALL VULNERABILITY (VULNERABILITY VALUE – VV)</a:t>
            </a:r>
            <a:endParaRPr sz="2200" b="1" i="0" u="none" strike="noStrike" cap="none">
              <a:solidFill>
                <a:srgbClr val="70AD47"/>
              </a:solidFill>
              <a:latin typeface="Trebuchet MS"/>
              <a:ea typeface="Trebuchet MS"/>
              <a:cs typeface="Trebuchet MS"/>
            </a:endParaRPr>
          </a:p>
        </p:txBody>
      </p:sp>
      <p:sp>
        <p:nvSpPr>
          <p:cNvPr id="946206313" name="Google Shape;924;p38"/>
          <p:cNvSpPr txBox="1"/>
          <p:nvPr/>
        </p:nvSpPr>
        <p:spPr bwMode="auto">
          <a:xfrm>
            <a:off x="2967626" y="3492000"/>
            <a:ext cx="3723000" cy="7620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Vulnerability Value (VV) = 0,61</a:t>
            </a:r>
            <a:endParaRPr sz="1500" b="0" i="0" u="none" strike="noStrike" cap="none">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Vulnerability Level = </a:t>
            </a:r>
            <a:r>
              <a:rPr sz="1500" b="1" i="0" u="none" strike="noStrike" cap="none">
                <a:solidFill>
                  <a:srgbClr val="7F7F7F"/>
                </a:solidFill>
                <a:latin typeface="Trebuchet MS"/>
                <a:ea typeface="Trebuchet MS"/>
                <a:cs typeface="Trebuchet MS"/>
              </a:rPr>
              <a:t>RATHER NEGATIVE</a:t>
            </a:r>
            <a:endParaRPr sz="1500" b="0" i="0" u="none" strike="noStrike" cap="none">
              <a:solidFill>
                <a:srgbClr val="7F7F7F"/>
              </a:solidFill>
              <a:latin typeface="Trebuchet MS"/>
              <a:ea typeface="Trebuchet MS"/>
              <a:cs typeface="Trebuchet MS"/>
            </a:endParaRPr>
          </a:p>
        </p:txBody>
      </p:sp>
      <p:sp>
        <p:nvSpPr>
          <p:cNvPr id="707758" name="Google Shape;925;p38"/>
          <p:cNvSpPr txBox="1"/>
          <p:nvPr/>
        </p:nvSpPr>
        <p:spPr bwMode="auto">
          <a:xfrm>
            <a:off x="718075" y="3054600"/>
            <a:ext cx="8222100" cy="5310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VV = 0.71 x 0.25 + 0.42 x 0.15 + 0,66 x 0,15 + 0,63 x 0.25 + 0,82 x 0.10 + 0.26 x 0.1 = 0,61 </a:t>
            </a:r>
            <a:endParaRPr sz="1500" b="0" i="0" u="none" strike="noStrike" cap="none">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p:txBody>
      </p:sp>
      <p:pic>
        <p:nvPicPr>
          <p:cNvPr id="1667097259" name="Google Shape;926;p38"/>
          <p:cNvPicPr/>
          <p:nvPr/>
        </p:nvPicPr>
        <p:blipFill rotWithShape="1">
          <a:blip r:embed="rId4">
            <a:alphaModFix/>
          </a:blip>
          <a:srcRect l="0" t="0" r="0" b="0"/>
          <a:stretch/>
        </p:blipFill>
        <p:spPr bwMode="auto">
          <a:xfrm>
            <a:off x="5151613" y="1361063"/>
            <a:ext cx="2779850" cy="1139450"/>
          </a:xfrm>
          <a:prstGeom prst="rect">
            <a:avLst/>
          </a:prstGeom>
          <a:noFill/>
          <a:ln>
            <a:noFill/>
          </a:ln>
        </p:spPr>
      </p:pic>
      <p:sp>
        <p:nvSpPr>
          <p:cNvPr id="2030622379" name="Google Shape;927;p38"/>
          <p:cNvSpPr/>
          <p:nvPr/>
        </p:nvSpPr>
        <p:spPr bwMode="auto">
          <a:xfrm>
            <a:off x="6369742" y="2681146"/>
            <a:ext cx="343575" cy="1928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1922466304" name="Google Shape;928;p38"/>
          <p:cNvSpPr/>
          <p:nvPr/>
        </p:nvSpPr>
        <p:spPr bwMode="auto">
          <a:xfrm>
            <a:off x="3582535" y="1641344"/>
            <a:ext cx="181350" cy="301050"/>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652601225" name="Google Shape;929;p38"/>
          <p:cNvSpPr/>
          <p:nvPr/>
        </p:nvSpPr>
        <p:spPr bwMode="auto">
          <a:xfrm>
            <a:off x="4113786" y="1641343"/>
            <a:ext cx="181350" cy="301050"/>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1280235510" name="Google Shape;930;p38"/>
          <p:cNvSpPr txBox="1"/>
          <p:nvPr/>
        </p:nvSpPr>
        <p:spPr bwMode="auto">
          <a:xfrm>
            <a:off x="4084412" y="1313987"/>
            <a:ext cx="800100"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0AD47"/>
                </a:solidFill>
                <a:latin typeface="Trebuchet MS"/>
                <a:ea typeface="Trebuchet MS"/>
                <a:cs typeface="Trebuchet MS"/>
              </a:rPr>
              <a:t>Weight</a:t>
            </a:r>
            <a:endParaRPr sz="1500" b="0" i="0" u="none" strike="noStrike" cap="none">
              <a:solidFill>
                <a:srgbClr val="70AD47"/>
              </a:solidFill>
              <a:latin typeface="Trebuchet MS"/>
              <a:ea typeface="Trebuchet MS"/>
              <a:cs typeface="Trebuchet MS"/>
            </a:endParaRPr>
          </a:p>
        </p:txBody>
      </p:sp>
      <p:sp>
        <p:nvSpPr>
          <p:cNvPr id="1982144338" name="Google Shape;931;p38"/>
          <p:cNvSpPr txBox="1"/>
          <p:nvPr/>
        </p:nvSpPr>
        <p:spPr bwMode="auto">
          <a:xfrm>
            <a:off x="2213603" y="1313985"/>
            <a:ext cx="1979700" cy="288900"/>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0AD47"/>
                </a:solidFill>
                <a:latin typeface="Trebuchet MS"/>
                <a:ea typeface="Trebuchet MS"/>
                <a:cs typeface="Trebuchet MS"/>
              </a:rPr>
              <a:t>Normalised score</a:t>
            </a:r>
            <a:endParaRPr sz="1500" b="0" i="0" u="none" strike="noStrike" cap="none">
              <a:solidFill>
                <a:srgbClr val="70AD47"/>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0271096" name="Google Shape;936;p39"/>
          <p:cNvSpPr txBox="1"/>
          <p:nvPr/>
        </p:nvSpPr>
        <p:spPr bwMode="auto">
          <a:xfrm>
            <a:off x="402126" y="478275"/>
            <a:ext cx="7720200" cy="1731900"/>
          </a:xfrm>
          <a:prstGeom prst="rect">
            <a:avLst/>
          </a:prstGeom>
          <a:noFill/>
          <a:ln>
            <a:noFill/>
          </a:ln>
        </p:spPr>
        <p:txBody>
          <a:bodyPr spcFirstLastPara="1" wrap="square" lIns="51400" tIns="25700" rIns="51400" bIns="25700" anchor="b" anchorCtr="0">
            <a:normAutofit/>
          </a:bodyPr>
          <a:lstStyle/>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AFTER ASSESSING VULNERABILITY, IT IS NECESSARY TO QUANTIFY TWO ADDITIONAL FACTORS TO DETERMINE THE LEVEL OF RISK:</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endParaRPr sz="180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-HAZARD</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endParaRPr sz="180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-EXPOSURE</a:t>
            </a:r>
            <a:endParaRPr sz="1150" b="0" i="0" u="none" strike="noStrike" cap="none">
              <a:solidFill>
                <a:srgbClr val="7F7F7F"/>
              </a:solidFill>
              <a:latin typeface="Trebuchet MS"/>
              <a:ea typeface="Trebuchet MS"/>
              <a:cs typeface="Trebuchet MS"/>
            </a:endParaRPr>
          </a:p>
        </p:txBody>
      </p:sp>
      <p:pic>
        <p:nvPicPr>
          <p:cNvPr id="816581066" name="Google Shape;937;p39" descr="Immagine che contiene testo, schermata, diagramma, cerchio&#10;&#10;Descrizione generata automaticamente"/>
          <p:cNvPicPr/>
          <p:nvPr/>
        </p:nvPicPr>
        <p:blipFill rotWithShape="1">
          <a:blip r:embed="rId3">
            <a:alphaModFix/>
          </a:blip>
          <a:srcRect l="0" t="0" r="0" b="0"/>
          <a:stretch/>
        </p:blipFill>
        <p:spPr bwMode="auto">
          <a:xfrm>
            <a:off x="402122" y="2461175"/>
            <a:ext cx="2870025" cy="2491825"/>
          </a:xfrm>
          <a:prstGeom prst="rect">
            <a:avLst/>
          </a:prstGeom>
          <a:noFill/>
          <a:ln>
            <a:noFill/>
          </a:ln>
        </p:spPr>
      </p:pic>
      <p:pic>
        <p:nvPicPr>
          <p:cNvPr id="1638807112" name="Google Shape;938;p39"/>
          <p:cNvPicPr/>
          <p:nvPr/>
        </p:nvPicPr>
        <p:blipFill rotWithShape="1">
          <a:blip r:embed="rId4">
            <a:alphaModFix/>
          </a:blip>
          <a:srcRect l="0" t="0" r="0" b="0"/>
          <a:stretch/>
        </p:blipFill>
        <p:spPr bwMode="auto">
          <a:xfrm>
            <a:off x="5290107" y="1492313"/>
            <a:ext cx="3540881" cy="3050251"/>
          </a:xfrm>
          <a:prstGeom prst="rect">
            <a:avLst/>
          </a:prstGeom>
          <a:noFill/>
          <a:ln>
            <a:noFill/>
          </a:ln>
        </p:spPr>
      </p:pic>
      <p:sp>
        <p:nvSpPr>
          <p:cNvPr id="1114365569" name="Google Shape;939;p39"/>
          <p:cNvSpPr/>
          <p:nvPr/>
        </p:nvSpPr>
        <p:spPr bwMode="auto">
          <a:xfrm rot="-10606273" flipH="1">
            <a:off x="1680163" y="1570050"/>
            <a:ext cx="4479511" cy="166760"/>
          </a:xfrm>
          <a:prstGeom prst="rightArrow">
            <a:avLst>
              <a:gd name="adj1" fmla="val 50000"/>
              <a:gd name="adj2" fmla="val 50000"/>
            </a:avLst>
          </a:prstGeom>
          <a:solidFill>
            <a:srgbClr val="156082"/>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017578461" name="Google Shape;940;p39"/>
          <p:cNvSpPr/>
          <p:nvPr/>
        </p:nvSpPr>
        <p:spPr bwMode="auto">
          <a:xfrm rot="1038366">
            <a:off x="1618383" y="2583538"/>
            <a:ext cx="3722312" cy="158169"/>
          </a:xfrm>
          <a:prstGeom prst="rightArrow">
            <a:avLst>
              <a:gd name="adj1" fmla="val 50000"/>
              <a:gd name="adj2" fmla="val 50000"/>
            </a:avLst>
          </a:prstGeom>
          <a:solidFill>
            <a:srgbClr val="FFC000"/>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957483" name="Google Shape;945;g38ded15603a_0_16"/>
          <p:cNvSpPr/>
          <p:nvPr/>
        </p:nvSpPr>
        <p:spPr bwMode="auto">
          <a:xfrm>
            <a:off x="5339273" y="3071507"/>
            <a:ext cx="885299" cy="575400"/>
          </a:xfrm>
          <a:prstGeom prst="rect">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Trebuchet MS"/>
              <a:ea typeface="Trebuchet MS"/>
              <a:cs typeface="Trebuchet MS"/>
            </a:endParaRPr>
          </a:p>
        </p:txBody>
      </p:sp>
      <p:graphicFrame>
        <p:nvGraphicFramePr>
          <p:cNvPr id="1207690864" name="Google Shape;946;g38ded15603a_0_16"/>
          <p:cNvGraphicFramePr>
            <a:graphicFrameLocks xmlns:a="http://schemas.openxmlformats.org/drawingml/2006/main"/>
          </p:cNvGraphicFramePr>
          <p:nvPr/>
        </p:nvGraphicFramePr>
        <p:xfrm rot="0">
          <a:off x="731981" y="1780067"/>
          <a:ext cx="3000000" cy="3000000"/>
        </p:xfrm>
        <a:graphic>
          <a:graphicData uri="http://schemas.openxmlformats.org/drawingml/2006/table">
            <a:tbl>
              <a:tblPr firstRow="0" firstCol="0" lastRow="0" lastCol="0" bandRow="0" bandCol="0">
                <a:tableStyleId>{36E50907-AF9A-4ACE-AC51-CDD586CB403A}</a:tableStyleId>
                <a:noFill/>
              </a:tblPr>
              <a:tblGrid>
                <a:gridCol w="821300"/>
                <a:gridCol w="821300"/>
                <a:gridCol w="1799400"/>
              </a:tblGrid>
              <a:tr h="340425">
                <a:tc gridSpan="3">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C8.1 Health Risk for Population</a:t>
                      </a:r>
                      <a:endParaRPr sz="900" u="none" strike="noStrike" cap="none">
                        <a:solidFill>
                          <a:schemeClr val="lt1"/>
                        </a:solidFill>
                        <a:latin typeface="Trebuchet MS"/>
                        <a:ea typeface="Trebuchet MS"/>
                        <a:cs typeface="Trebuchet MS"/>
                      </a:endParaRPr>
                    </a:p>
                  </a:txBody>
                  <a:tcPr marL="94400" marR="94400" marT="47200" marB="472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c hMerge="1">
                  <a:txBody>
                    <a:bodyPr/>
                    <a:p>
                      <a:endParaRPr/>
                    </a:p>
                  </a:txBody>
                </a:tc>
                <a:tc hMerge="1">
                  <a:txBody>
                    <a:bodyPr/>
                    <a:p>
                      <a:endParaRPr/>
                    </a:p>
                  </a:txBody>
                </a:tc>
              </a:tr>
              <a:tr h="340425">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Code</a:t>
                      </a:r>
                      <a:endParaRPr sz="900" u="none" strike="noStrike" cap="none">
                        <a:solidFill>
                          <a:schemeClr val="lt1"/>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Criterion</a:t>
                      </a:r>
                      <a:endParaRPr sz="900" u="none" strike="noStrike" cap="none">
                        <a:solidFill>
                          <a:schemeClr val="lt1"/>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Indicator</a:t>
                      </a:r>
                      <a:endParaRPr sz="900" u="none" strike="noStrike" cap="none">
                        <a:solidFill>
                          <a:schemeClr val="lt1"/>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r>
              <a:tr h="376350">
                <a:tc>
                  <a:txBody>
                    <a:bodyPr/>
                    <a:p>
                      <a:pPr marL="0" marR="0" lvl="0" indent="0" algn="l" rtl="0">
                        <a:lnSpc>
                          <a:spcPct val="100000"/>
                        </a:lnSpc>
                        <a:spcBef>
                          <a:spcPts val="0"/>
                        </a:spcBef>
                        <a:spcAft>
                          <a:spcPts val="0"/>
                        </a:spcAft>
                        <a:buClr>
                          <a:schemeClr val="dk1"/>
                        </a:buClr>
                        <a:buSzPts val="1100"/>
                        <a:buFont typeface="Arial"/>
                        <a:buNone/>
                        <a:defRPr/>
                      </a:pPr>
                      <a:r>
                        <a:rPr sz="700" u="none" strike="noStrike" cap="none">
                          <a:solidFill>
                            <a:srgbClr val="7F7F7F"/>
                          </a:solidFill>
                          <a:latin typeface="Trebuchet MS"/>
                          <a:ea typeface="Trebuchet MS"/>
                          <a:cs typeface="Trebuchet MS"/>
                        </a:rPr>
                        <a:t>C8.1 E1</a:t>
                      </a:r>
                      <a:endParaRPr sz="700" u="none" strike="noStrike" cap="none">
                        <a:solidFill>
                          <a:srgbClr val="7F7F7F"/>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400"/>
                        <a:buFont typeface="Trebuchet MS"/>
                        <a:buNone/>
                        <a:defRPr/>
                      </a:pPr>
                      <a:r>
                        <a:rPr sz="700" u="none" strike="noStrike" cap="none">
                          <a:solidFill>
                            <a:srgbClr val="7F7F7F"/>
                          </a:solidFill>
                          <a:latin typeface="Trebuchet MS"/>
                          <a:ea typeface="Trebuchet MS"/>
                          <a:cs typeface="Trebuchet MS"/>
                        </a:rPr>
                        <a:t>Population Density</a:t>
                      </a:r>
                      <a:endParaRPr sz="7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144194"/>
                        </a:buClr>
                        <a:buSzPts val="1100"/>
                        <a:buFont typeface="Calibri"/>
                        <a:buNone/>
                        <a:defRPr/>
                      </a:pPr>
                      <a:r>
                        <a:rPr sz="800" u="none" strike="noStrike" cap="none">
                          <a:solidFill>
                            <a:srgbClr val="7F7F7F"/>
                          </a:solidFill>
                          <a:latin typeface="Trebuchet MS"/>
                          <a:ea typeface="Trebuchet MS"/>
                          <a:cs typeface="Trebuchet MS"/>
                        </a:rPr>
                        <a:t>Total number of inhabitants divided by the total area of the urban area</a:t>
                      </a:r>
                      <a:endParaRPr sz="1400" u="none" strike="noStrike" cap="none"/>
                    </a:p>
                    <a:p>
                      <a:pPr marL="0" marR="0" lvl="0" indent="0" algn="l" rtl="0">
                        <a:lnSpc>
                          <a:spcPct val="100000"/>
                        </a:lnSpc>
                        <a:spcBef>
                          <a:spcPts val="0"/>
                        </a:spcBef>
                        <a:spcAft>
                          <a:spcPts val="0"/>
                        </a:spcAft>
                        <a:buClr>
                          <a:srgbClr val="144194"/>
                        </a:buClr>
                        <a:buSzPts val="1100"/>
                        <a:buFont typeface="Calibri"/>
                        <a:buNone/>
                        <a:defRPr/>
                      </a:pPr>
                      <a:endParaRPr sz="7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383625">
                <a:tc>
                  <a:txBody>
                    <a:bodyPr/>
                    <a:p>
                      <a:pPr marL="0" marR="0" lvl="0" indent="0" algn="l" rtl="0">
                        <a:lnSpc>
                          <a:spcPct val="100000"/>
                        </a:lnSpc>
                        <a:spcBef>
                          <a:spcPts val="0"/>
                        </a:spcBef>
                        <a:spcAft>
                          <a:spcPts val="0"/>
                        </a:spcAft>
                        <a:buClr>
                          <a:schemeClr val="dk1"/>
                        </a:buClr>
                        <a:buSzPts val="1100"/>
                        <a:buFont typeface="Arial"/>
                        <a:buNone/>
                        <a:defRPr/>
                      </a:pPr>
                      <a:r>
                        <a:rPr sz="700" u="none" strike="noStrike" cap="none">
                          <a:solidFill>
                            <a:srgbClr val="7F7F7F"/>
                          </a:solidFill>
                          <a:latin typeface="Trebuchet MS"/>
                          <a:ea typeface="Trebuchet MS"/>
                          <a:cs typeface="Trebuchet MS"/>
                        </a:rPr>
                        <a:t>C8.1 E2</a:t>
                      </a:r>
                      <a:endParaRPr sz="1400" u="none" strike="noStrike" cap="none"/>
                    </a:p>
                    <a:p>
                      <a:pPr marL="0" marR="0" lvl="0" indent="0" algn="l" rtl="0">
                        <a:lnSpc>
                          <a:spcPct val="100000"/>
                        </a:lnSpc>
                        <a:spcBef>
                          <a:spcPts val="0"/>
                        </a:spcBef>
                        <a:spcAft>
                          <a:spcPts val="0"/>
                        </a:spcAft>
                        <a:buClr>
                          <a:schemeClr val="dk1"/>
                        </a:buClr>
                        <a:buSzPts val="1100"/>
                        <a:buFont typeface="Arial"/>
                        <a:buNone/>
                        <a:defRPr/>
                      </a:pPr>
                      <a:endParaRPr sz="700" u="none" strike="noStrike" cap="none">
                        <a:solidFill>
                          <a:srgbClr val="7F7F7F"/>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400"/>
                        <a:buFont typeface="Trebuchet MS"/>
                        <a:buNone/>
                        <a:defRPr/>
                      </a:pPr>
                      <a:r>
                        <a:rPr sz="700" u="none" strike="noStrike" cap="none">
                          <a:solidFill>
                            <a:srgbClr val="7F7F7F"/>
                          </a:solidFill>
                          <a:latin typeface="Trebuchet MS"/>
                          <a:ea typeface="Trebuchet MS"/>
                          <a:cs typeface="Trebuchet MS"/>
                        </a:rPr>
                        <a:t>Age of population</a:t>
                      </a:r>
                      <a:endParaRPr sz="7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400"/>
                        <a:buFont typeface="Trebuchet MS"/>
                        <a:buNone/>
                        <a:defRPr/>
                      </a:pPr>
                      <a:r>
                        <a:rPr sz="800" u="none" strike="noStrike" cap="none">
                          <a:solidFill>
                            <a:srgbClr val="7F7F7F"/>
                          </a:solidFill>
                          <a:latin typeface="Trebuchet MS"/>
                          <a:ea typeface="Trebuchet MS"/>
                          <a:cs typeface="Trebuchet MS"/>
                        </a:rPr>
                        <a:t>Amount of population older than 64 years in the investigated area.</a:t>
                      </a:r>
                      <a:endParaRPr sz="1400" u="none" strike="noStrike" cap="none"/>
                    </a:p>
                    <a:p>
                      <a:pPr marL="0" marR="0" lvl="0" indent="0" algn="l" rtl="0">
                        <a:lnSpc>
                          <a:spcPct val="100000"/>
                        </a:lnSpc>
                        <a:spcBef>
                          <a:spcPts val="0"/>
                        </a:spcBef>
                        <a:spcAft>
                          <a:spcPts val="0"/>
                        </a:spcAft>
                        <a:buClr>
                          <a:srgbClr val="000000"/>
                        </a:buClr>
                        <a:buSzPts val="1400"/>
                        <a:buFont typeface="Trebuchet MS"/>
                        <a:buNone/>
                        <a:defRPr/>
                      </a:pPr>
                      <a:endParaRPr sz="7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r>
            </a:tbl>
          </a:graphicData>
        </a:graphic>
      </p:graphicFrame>
      <p:sp>
        <p:nvSpPr>
          <p:cNvPr id="1277313403" name="Google Shape;947;g38ded15603a_0_16"/>
          <p:cNvSpPr txBox="1"/>
          <p:nvPr/>
        </p:nvSpPr>
        <p:spPr bwMode="auto">
          <a:xfrm>
            <a:off x="699149" y="395399"/>
            <a:ext cx="7732200" cy="411600"/>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2200" b="1" i="0" u="none" strike="noStrike" cap="none">
                <a:solidFill>
                  <a:srgbClr val="70AD47"/>
                </a:solidFill>
                <a:latin typeface="Trebuchet MS"/>
                <a:ea typeface="Trebuchet MS"/>
                <a:cs typeface="Trebuchet MS"/>
              </a:rPr>
              <a:t>EXPOSURE OF INHABITANTS</a:t>
            </a:r>
            <a:endParaRPr sz="2200" b="1" i="0" u="none" strike="noStrike" cap="none">
              <a:solidFill>
                <a:srgbClr val="70AD47"/>
              </a:solidFill>
              <a:latin typeface="Trebuchet MS"/>
              <a:ea typeface="Trebuchet MS"/>
              <a:cs typeface="Trebuchet MS"/>
            </a:endParaRPr>
          </a:p>
        </p:txBody>
      </p:sp>
      <p:pic>
        <p:nvPicPr>
          <p:cNvPr id="865488771" name="Google Shape;948;g38ded15603a_0_16"/>
          <p:cNvPicPr/>
          <p:nvPr/>
        </p:nvPicPr>
        <p:blipFill rotWithShape="1">
          <a:blip r:embed="rId3">
            <a:alphaModFix/>
          </a:blip>
          <a:srcRect l="0" t="0" r="0" b="0"/>
          <a:stretch/>
        </p:blipFill>
        <p:spPr bwMode="auto">
          <a:xfrm>
            <a:off x="5290107" y="1492313"/>
            <a:ext cx="3540881" cy="3050251"/>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82339283" name="Google Shape;953;g38ded15603a_0_53"/>
          <p:cNvSpPr txBox="1"/>
          <p:nvPr/>
        </p:nvSpPr>
        <p:spPr bwMode="auto">
          <a:xfrm>
            <a:off x="576274" y="1133794"/>
            <a:ext cx="470850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114999"/>
              </a:lnSpc>
              <a:spcBef>
                <a:spcPts val="1200"/>
              </a:spcBef>
              <a:spcAft>
                <a:spcPts val="0"/>
              </a:spcAft>
              <a:buClr>
                <a:schemeClr val="dk1"/>
              </a:buClr>
              <a:buSzPts val="1100"/>
              <a:buFont typeface="Arial"/>
              <a:buNone/>
              <a:defRPr/>
            </a:pPr>
            <a:r>
              <a:rPr sz="1200" b="1" i="0" u="none" strike="noStrike" cap="none">
                <a:solidFill>
                  <a:srgbClr val="7F7F7F"/>
                </a:solidFill>
                <a:latin typeface="Trebuchet MS"/>
                <a:ea typeface="Trebuchet MS"/>
                <a:cs typeface="Trebuchet MS"/>
              </a:rPr>
              <a:t>Description:</a:t>
            </a:r>
            <a:br>
              <a:rPr sz="1050" b="1" i="0" u="none" strike="noStrike" cap="none">
                <a:solidFill>
                  <a:srgbClr val="7F7F7F"/>
                </a:solidFill>
                <a:latin typeface="Trebuchet MS"/>
                <a:ea typeface="Trebuchet MS"/>
                <a:cs typeface="Trebuchet MS"/>
              </a:rPr>
            </a:br>
            <a:r>
              <a:rPr sz="1050" b="0" i="0" u="none" strike="noStrike" cap="none">
                <a:solidFill>
                  <a:srgbClr val="7F7F7F"/>
                </a:solidFill>
                <a:latin typeface="Trebuchet MS"/>
                <a:ea typeface="Trebuchet MS"/>
                <a:cs typeface="Trebuchet MS"/>
              </a:rPr>
              <a:t>Population Density measures the total number of inhabitants per unit of urban area (inhabitants/km²), reflecting how concentrated a population is within a defined boundary such as a municipality or built-up</a:t>
            </a:r>
            <a:endParaRPr sz="1400" b="0" i="0" u="none" strike="noStrike" cap="none">
              <a:solidFill>
                <a:srgbClr val="000000"/>
              </a:solidFill>
              <a:latin typeface="Arial"/>
              <a:ea typeface="Arial"/>
              <a:cs typeface="Arial"/>
            </a:endParaRPr>
          </a:p>
          <a:p>
            <a:pPr marL="0" marR="0" lvl="0" indent="0" algn="l" rtl="0">
              <a:lnSpc>
                <a:spcPct val="114999"/>
              </a:lnSpc>
              <a:spcBef>
                <a:spcPts val="1200"/>
              </a:spcBef>
              <a:spcAft>
                <a:spcPts val="0"/>
              </a:spcAft>
              <a:buClr>
                <a:schemeClr val="dk1"/>
              </a:buClr>
              <a:buSzPts val="1100"/>
              <a:buFont typeface="Arial"/>
              <a:buNone/>
              <a:defRPr/>
            </a:pPr>
            <a:r>
              <a:rPr sz="1200" b="1" i="0" u="none" strike="noStrike" cap="none">
                <a:solidFill>
                  <a:srgbClr val="7F7F7F"/>
                </a:solidFill>
                <a:latin typeface="Trebuchet MS"/>
                <a:ea typeface="Trebuchet MS"/>
                <a:cs typeface="Trebuchet MS"/>
              </a:rPr>
              <a:t>Objective:</a:t>
            </a:r>
            <a:br>
              <a:rPr sz="1050" b="1" i="0" u="none" strike="noStrike" cap="none">
                <a:solidFill>
                  <a:srgbClr val="7F7F7F"/>
                </a:solidFill>
                <a:latin typeface="Trebuchet MS"/>
                <a:ea typeface="Trebuchet MS"/>
                <a:cs typeface="Trebuchet MS"/>
              </a:rPr>
            </a:br>
            <a:r>
              <a:rPr sz="1050" b="0" i="0" u="none" strike="noStrike" cap="none">
                <a:solidFill>
                  <a:srgbClr val="7F7F7F"/>
                </a:solidFill>
                <a:latin typeface="Trebuchet MS"/>
                <a:ea typeface="Trebuchet MS"/>
                <a:cs typeface="Trebuchet MS"/>
              </a:rPr>
              <a:t>The purpose of this indicator is to quantify population exposure to health risks, providing a basis for assessing how densely populated environments may influence vulnerability to communicable diseases, heat stress, and emergency response limitations.</a:t>
            </a:r>
            <a:endParaRPr sz="1400" b="0" i="0" u="none" strike="noStrike" cap="none">
              <a:solidFill>
                <a:srgbClr val="000000"/>
              </a:solidFill>
              <a:latin typeface="Arial"/>
              <a:ea typeface="Arial"/>
              <a:cs typeface="Arial"/>
            </a:endParaRPr>
          </a:p>
          <a:p>
            <a:pPr marL="0" marR="0" lvl="0" indent="0" algn="l" rtl="0">
              <a:lnSpc>
                <a:spcPct val="114999"/>
              </a:lnSpc>
              <a:spcBef>
                <a:spcPts val="1200"/>
              </a:spcBef>
              <a:spcAft>
                <a:spcPts val="0"/>
              </a:spcAft>
              <a:buClr>
                <a:schemeClr val="dk1"/>
              </a:buClr>
              <a:buSzPts val="1100"/>
              <a:buFont typeface="Arial"/>
              <a:buNone/>
              <a:defRPr/>
            </a:pPr>
            <a:r>
              <a:rPr sz="1200" b="1" i="0" u="none" strike="noStrike" cap="none">
                <a:solidFill>
                  <a:srgbClr val="7F7F7F"/>
                </a:solidFill>
                <a:latin typeface="Trebuchet MS"/>
                <a:ea typeface="Trebuchet MS"/>
                <a:cs typeface="Trebuchet MS"/>
              </a:rPr>
              <a:t>Relevance:</a:t>
            </a:r>
            <a:br>
              <a:rPr sz="1050" b="1" i="0" u="none" strike="noStrike" cap="none">
                <a:solidFill>
                  <a:srgbClr val="7F7F7F"/>
                </a:solidFill>
                <a:latin typeface="Trebuchet MS"/>
                <a:ea typeface="Trebuchet MS"/>
                <a:cs typeface="Trebuchet MS"/>
              </a:rPr>
            </a:br>
            <a:r>
              <a:rPr sz="1050" b="0" i="0" u="none" strike="noStrike" cap="none">
                <a:solidFill>
                  <a:srgbClr val="7F7F7F"/>
                </a:solidFill>
                <a:latin typeface="Trebuchet MS"/>
                <a:ea typeface="Trebuchet MS"/>
                <a:cs typeface="Trebuchet MS"/>
              </a:rPr>
              <a:t> This indicator is essential for urban planning, public health, and climate adaptation strategies, as it helps identify areas with higher exposure, guides resource distribution, and supports evidence-based decisions to create safer, more resilient, and sustainable urban environments.</a:t>
            </a:r>
            <a:endParaRPr sz="1400" b="1" i="0" u="none" strike="noStrike" cap="none">
              <a:solidFill>
                <a:srgbClr val="7F7F7F"/>
              </a:solidFill>
              <a:latin typeface="Trebuchet MS"/>
              <a:ea typeface="Trebuchet MS"/>
              <a:cs typeface="Trebuchet MS"/>
            </a:endParaRPr>
          </a:p>
        </p:txBody>
      </p:sp>
      <p:pic>
        <p:nvPicPr>
          <p:cNvPr id="300845349" name="Google Shape;954;g38ded15603a_0_53" descr="Citizen, density, nation, population, sparsely icon - Download on Iconfinder"/>
          <p:cNvPicPr/>
          <p:nvPr/>
        </p:nvPicPr>
        <p:blipFill rotWithShape="1">
          <a:blip r:embed="rId3">
            <a:alphaModFix/>
          </a:blip>
          <a:srcRect l="0" t="0" r="0" b="0"/>
          <a:stretch/>
        </p:blipFill>
        <p:spPr bwMode="auto">
          <a:xfrm>
            <a:off x="5701050" y="1408669"/>
            <a:ext cx="2950950" cy="2950950"/>
          </a:xfrm>
          <a:prstGeom prst="rect">
            <a:avLst/>
          </a:prstGeom>
          <a:noFill/>
          <a:ln>
            <a:noFill/>
          </a:ln>
        </p:spPr>
      </p:pic>
      <p:sp>
        <p:nvSpPr>
          <p:cNvPr id="1853607889" name="Google Shape;955;g38ded15603a_0_53"/>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C8.1 - E1 POPULATION DENSITY</a:t>
            </a:r>
            <a:endParaRPr sz="1800">
              <a:solidFill>
                <a:srgbClr val="70AD47"/>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67975700" name="Google Shape;960;g38ded15603a_0_345"/>
          <p:cNvSpPr/>
          <p:nvPr/>
        </p:nvSpPr>
        <p:spPr bwMode="auto">
          <a:xfrm>
            <a:off x="101970" y="153733"/>
            <a:ext cx="8920105" cy="4901382"/>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defRPr/>
            </a:pPr>
            <a:endParaRPr sz="2400" b="0" i="0" u="none" strike="noStrike" cap="none">
              <a:solidFill>
                <a:srgbClr val="FFFFFF"/>
              </a:solidFill>
              <a:latin typeface="Calibri"/>
              <a:ea typeface="Calibri"/>
              <a:cs typeface="Calibri"/>
            </a:endParaRPr>
          </a:p>
        </p:txBody>
      </p:sp>
      <p:sp>
        <p:nvSpPr>
          <p:cNvPr id="83978091" name="Google Shape;961;g38ded15603a_0_345"/>
          <p:cNvSpPr/>
          <p:nvPr/>
        </p:nvSpPr>
        <p:spPr bwMode="auto">
          <a:xfrm>
            <a:off x="0" y="40782"/>
            <a:ext cx="9119431" cy="510271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defRPr/>
            </a:pPr>
            <a:endParaRPr sz="2400" b="0" i="0" u="none" strike="noStrike" cap="none">
              <a:solidFill>
                <a:srgbClr val="FFFFFF"/>
              </a:solidFill>
              <a:latin typeface="Calibri"/>
              <a:ea typeface="Calibri"/>
              <a:cs typeface="Calibri"/>
            </a:endParaRPr>
          </a:p>
        </p:txBody>
      </p:sp>
      <p:sp>
        <p:nvSpPr>
          <p:cNvPr id="1789898814" name="Google Shape;962;g38ded15603a_0_345"/>
          <p:cNvSpPr txBox="1"/>
          <p:nvPr/>
        </p:nvSpPr>
        <p:spPr bwMode="auto">
          <a:xfrm>
            <a:off x="507391" y="1527668"/>
            <a:ext cx="4333800" cy="26091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500" b="1" i="0" u="none" strike="noStrike" cap="none">
                <a:solidFill>
                  <a:schemeClr val="lt2"/>
                </a:solidFill>
                <a:latin typeface="Trebuchet MS"/>
                <a:ea typeface="Trebuchet MS"/>
                <a:cs typeface="Trebuchet MS"/>
              </a:rPr>
              <a:t>INDICATOR</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500" b="1"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500">
                <a:solidFill>
                  <a:schemeClr val="lt2"/>
                </a:solidFill>
                <a:latin typeface="Trebuchet MS"/>
                <a:ea typeface="Trebuchet MS"/>
                <a:cs typeface="Trebuchet MS"/>
              </a:rPr>
              <a:t>Total number of inhabitants divided by the total area of the urban area: 7760</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500" b="0" i="0" u="none" strike="noStrike" cap="none">
                <a:solidFill>
                  <a:schemeClr val="lt2"/>
                </a:solidFill>
                <a:latin typeface="Trebuchet MS"/>
                <a:ea typeface="Trebuchet MS"/>
                <a:cs typeface="Trebuchet MS"/>
              </a:rPr>
              <a:t>Critical value (1) – 14000</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500" b="0" i="0" u="none" strike="noStrike" cap="none">
                <a:solidFill>
                  <a:schemeClr val="lt2"/>
                </a:solidFill>
                <a:latin typeface="Trebuchet MS"/>
                <a:ea typeface="Trebuchet MS"/>
                <a:cs typeface="Trebuchet MS"/>
              </a:rPr>
              <a:t>Optimal value (0) – 6000</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500" b="0" i="0" u="none" strike="noStrike" cap="none">
                <a:solidFill>
                  <a:schemeClr val="lt2"/>
                </a:solidFill>
                <a:latin typeface="Trebuchet MS"/>
                <a:ea typeface="Trebuchet MS"/>
                <a:cs typeface="Trebuchet MS"/>
              </a:rPr>
              <a:t>Normalised value: 0.78</a:t>
            </a:r>
            <a:endParaRPr sz="15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r>
              <a:rPr sz="1500">
                <a:solidFill>
                  <a:schemeClr val="lt2"/>
                </a:solidFill>
                <a:latin typeface="Trebuchet MS"/>
                <a:ea typeface="Trebuchet MS"/>
                <a:cs typeface="Trebuchet MS"/>
              </a:rPr>
              <a:t>Exposure</a:t>
            </a:r>
            <a:r>
              <a:rPr sz="1500" b="0" i="0" u="none" strike="noStrike" cap="none">
                <a:solidFill>
                  <a:schemeClr val="lt2"/>
                </a:solidFill>
                <a:latin typeface="Trebuchet MS"/>
                <a:ea typeface="Trebuchet MS"/>
                <a:cs typeface="Trebuchet MS"/>
              </a:rPr>
              <a:t> Level:</a:t>
            </a:r>
            <a:r>
              <a:rPr sz="1500" b="1" i="0" u="none" strike="noStrike" cap="none">
                <a:solidFill>
                  <a:schemeClr val="lt2"/>
                </a:solidFill>
                <a:latin typeface="Trebuchet MS"/>
                <a:ea typeface="Trebuchet MS"/>
                <a:cs typeface="Trebuchet MS"/>
              </a:rPr>
              <a:t> </a:t>
            </a:r>
            <a:r>
              <a:rPr sz="1500" b="1" i="0" u="none" strike="noStrike" cap="none">
                <a:solidFill>
                  <a:schemeClr val="lt2"/>
                </a:solidFill>
                <a:latin typeface="Trebuchet MS"/>
                <a:ea typeface="Trebuchet MS"/>
                <a:cs typeface="Trebuchet MS"/>
              </a:rPr>
              <a:t>RATHER NE</a:t>
            </a:r>
            <a:r>
              <a:rPr sz="1500" b="1">
                <a:solidFill>
                  <a:schemeClr val="lt2"/>
                </a:solidFill>
                <a:latin typeface="Trebuchet MS"/>
                <a:ea typeface="Trebuchet MS"/>
                <a:cs typeface="Trebuchet MS"/>
              </a:rPr>
              <a:t>GATIVE</a:t>
            </a:r>
            <a:endParaRPr sz="1500" b="1"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000"/>
              <a:buFont typeface="Arial"/>
              <a:buNone/>
              <a:defRPr/>
            </a:pPr>
            <a:endParaRPr sz="1500" b="0" i="0" u="none" strike="noStrike" cap="none">
              <a:solidFill>
                <a:schemeClr val="lt2"/>
              </a:solidFill>
              <a:latin typeface="Trebuchet MS"/>
              <a:ea typeface="Trebuchet MS"/>
              <a:cs typeface="Trebuchet MS"/>
            </a:endParaRPr>
          </a:p>
        </p:txBody>
      </p:sp>
      <p:sp>
        <p:nvSpPr>
          <p:cNvPr id="1936820830" name="Google Shape;963;g38ded15603a_0_345"/>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C8.1 - E1 POPULATION DENSITY</a:t>
            </a:r>
            <a:endParaRPr sz="1800">
              <a:solidFill>
                <a:srgbClr val="70AD47"/>
              </a:solidFill>
              <a:latin typeface="Calibri"/>
              <a:ea typeface="Calibri"/>
              <a:cs typeface="Calibri"/>
            </a:endParaRPr>
          </a:p>
        </p:txBody>
      </p:sp>
      <p:pic>
        <p:nvPicPr>
          <p:cNvPr id="184770026" name="Google Shape;964;g38ded15603a_0_345" descr="Citizen, density, nation, population, sparsely icon - Download on Iconfinder"/>
          <p:cNvPicPr/>
          <p:nvPr/>
        </p:nvPicPr>
        <p:blipFill rotWithShape="1">
          <a:blip r:embed="rId3">
            <a:alphaModFix/>
          </a:blip>
          <a:srcRect l="0" t="0" r="0" b="0"/>
          <a:stretch/>
        </p:blipFill>
        <p:spPr bwMode="auto">
          <a:xfrm>
            <a:off x="5701050" y="1408669"/>
            <a:ext cx="2950950" cy="2950950"/>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515272669" name="Google Shape;969;g38ded15603a_0_67"/>
          <p:cNvPicPr/>
          <p:nvPr/>
        </p:nvPicPr>
        <p:blipFill rotWithShape="1">
          <a:blip r:embed="rId3">
            <a:alphaModFix/>
          </a:blip>
          <a:srcRect l="0" t="0" r="0" b="0"/>
          <a:stretch/>
        </p:blipFill>
        <p:spPr bwMode="auto">
          <a:xfrm>
            <a:off x="1016325" y="1567044"/>
            <a:ext cx="2218614" cy="3133595"/>
          </a:xfrm>
          <a:prstGeom prst="rect">
            <a:avLst/>
          </a:prstGeom>
          <a:noFill/>
          <a:ln>
            <a:noFill/>
          </a:ln>
        </p:spPr>
      </p:pic>
      <p:sp>
        <p:nvSpPr>
          <p:cNvPr id="1295585017" name="Google Shape;970;g38ded15603a_0_67"/>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586369196" name="Google Shape;971;g38ded15603a_0_67"/>
          <p:cNvSpPr txBox="1"/>
          <p:nvPr/>
        </p:nvSpPr>
        <p:spPr bwMode="auto">
          <a:xfrm>
            <a:off x="299275" y="1298200"/>
            <a:ext cx="3613500" cy="930000"/>
          </a:xfrm>
          <a:prstGeom prst="rect">
            <a:avLst/>
          </a:prstGeom>
          <a:noFill/>
          <a:ln>
            <a:noFill/>
          </a:ln>
        </p:spPr>
        <p:txBody>
          <a:bodyPr spcFirstLastPara="1" wrap="square" lIns="68550" tIns="34275" rIns="68550" bIns="34275" anchor="t" anchorCtr="0">
            <a:noAutofit/>
          </a:bodyPr>
          <a:lstStyle/>
          <a:p>
            <a:pPr marL="0" marR="0" lvl="0" indent="0" algn="just" rtl="0">
              <a:lnSpc>
                <a:spcPct val="9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1</a:t>
            </a:r>
            <a:r>
              <a:rPr sz="1200" b="0" i="0" u="none" strike="noStrike" cap="none">
                <a:solidFill>
                  <a:srgbClr val="7F7F7F"/>
                </a:solidFill>
                <a:latin typeface="Trebuchet MS"/>
                <a:ea typeface="Trebuchet MS"/>
                <a:cs typeface="Trebuchet MS"/>
              </a:rPr>
              <a:t>: Select and calculate the total area of the urban area</a:t>
            </a:r>
            <a:endParaRPr sz="1200" b="1" i="0" u="none" strike="noStrike" cap="none">
              <a:solidFill>
                <a:srgbClr val="9AC43E"/>
              </a:solidFill>
              <a:latin typeface="Trebuchet MS"/>
              <a:ea typeface="Trebuchet MS"/>
              <a:cs typeface="Trebuchet MS"/>
            </a:endParaRPr>
          </a:p>
          <a:p>
            <a:pPr marL="0" marR="0" lvl="0" indent="0" algn="just" rtl="0">
              <a:lnSpc>
                <a:spcPct val="90000"/>
              </a:lnSpc>
              <a:spcBef>
                <a:spcPts val="0"/>
              </a:spcBef>
              <a:spcAft>
                <a:spcPts val="0"/>
              </a:spcAft>
              <a:buClr>
                <a:srgbClr val="000000"/>
              </a:buClr>
              <a:buSzPts val="1200"/>
              <a:buFont typeface="Arial"/>
              <a:buNone/>
              <a:defRPr/>
            </a:pPr>
            <a:endParaRPr sz="1200" b="1" i="0" u="none" strike="noStrike" cap="none">
              <a:solidFill>
                <a:srgbClr val="9AC43E"/>
              </a:solidFill>
              <a:latin typeface="Trebuchet MS"/>
              <a:ea typeface="Trebuchet MS"/>
              <a:cs typeface="Trebuchet MS"/>
            </a:endParaRPr>
          </a:p>
          <a:p>
            <a:pPr marL="0" marR="0" lvl="0" indent="0" algn="just" rtl="0">
              <a:lnSpc>
                <a:spcPct val="90000"/>
              </a:lnSpc>
              <a:spcBef>
                <a:spcPts val="0"/>
              </a:spcBef>
              <a:spcAft>
                <a:spcPts val="0"/>
              </a:spcAft>
              <a:buClr>
                <a:srgbClr val="000000"/>
              </a:buClr>
              <a:buSzPts val="1200"/>
              <a:buFont typeface="Arial"/>
              <a:buNone/>
              <a:defRPr/>
            </a:pPr>
            <a:endParaRPr sz="1200" b="0" i="0" u="none" strike="noStrike" cap="none">
              <a:solidFill>
                <a:srgbClr val="7F7F7F"/>
              </a:solidFill>
              <a:latin typeface="Trebuchet MS"/>
              <a:ea typeface="Trebuchet MS"/>
              <a:cs typeface="Trebuchet MS"/>
            </a:endParaRPr>
          </a:p>
        </p:txBody>
      </p:sp>
      <p:sp>
        <p:nvSpPr>
          <p:cNvPr id="1431264676" name="Google Shape;972;g38ded15603a_0_67"/>
          <p:cNvSpPr txBox="1"/>
          <p:nvPr/>
        </p:nvSpPr>
        <p:spPr bwMode="auto">
          <a:xfrm>
            <a:off x="4429800" y="1298198"/>
            <a:ext cx="3887100" cy="930000"/>
          </a:xfrm>
          <a:prstGeom prst="rect">
            <a:avLst/>
          </a:prstGeom>
          <a:noFill/>
          <a:ln>
            <a:noFill/>
          </a:ln>
        </p:spPr>
        <p:txBody>
          <a:bodyPr spcFirstLastPara="1" wrap="square" lIns="68550" tIns="34275" rIns="68550" bIns="34275" anchor="t" anchorCtr="0">
            <a:noAutofit/>
          </a:bodyPr>
          <a:lstStyle/>
          <a:p>
            <a:pPr marL="0" marR="0" lvl="0" indent="0" algn="just" rtl="0">
              <a:lnSpc>
                <a:spcPct val="9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2</a:t>
            </a:r>
            <a:r>
              <a:rPr sz="1200" b="0" i="0" u="none" strike="noStrike" cap="none">
                <a:solidFill>
                  <a:srgbClr val="7F7F7F"/>
                </a:solidFill>
                <a:latin typeface="Trebuchet MS"/>
                <a:ea typeface="Trebuchet MS"/>
                <a:cs typeface="Trebuchet MS"/>
              </a:rPr>
              <a:t>: Gather the demographic data of the selected urban area. Use sources as national statistics office, municipal demographics, population grid datasets.</a:t>
            </a:r>
            <a:br>
              <a:rPr sz="1200" b="0" i="0" u="none" strike="noStrike" cap="none">
                <a:solidFill>
                  <a:schemeClr val="dk1"/>
                </a:solidFill>
                <a:latin typeface="League Spartan"/>
                <a:ea typeface="League Spartan"/>
                <a:cs typeface="League Spartan"/>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706156466" name="Google Shape;973;g38ded15603a_0_67"/>
          <p:cNvSpPr txBox="1"/>
          <p:nvPr/>
        </p:nvSpPr>
        <p:spPr bwMode="auto">
          <a:xfrm>
            <a:off x="1545430" y="4613238"/>
            <a:ext cx="2047500" cy="257100"/>
          </a:xfrm>
          <a:prstGeom prst="rect">
            <a:avLst/>
          </a:prstGeom>
          <a:noFill/>
          <a:ln>
            <a:noFill/>
          </a:ln>
        </p:spPr>
        <p:txBody>
          <a:bodyPr spcFirstLastPara="1" wrap="square" lIns="68550" tIns="34275" rIns="68550" bIns="34275" anchor="t" anchorCtr="0">
            <a:noAutofit/>
          </a:bodyPr>
          <a:lstStyle/>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Area: </a:t>
            </a:r>
            <a:r>
              <a:rPr sz="1100" b="0" i="0" u="none" strike="noStrike" cap="none">
                <a:solidFill>
                  <a:schemeClr val="lt2"/>
                </a:solidFill>
                <a:latin typeface="Trebuchet MS"/>
                <a:ea typeface="Trebuchet MS"/>
                <a:cs typeface="Trebuchet MS"/>
              </a:rPr>
              <a:t>0.054492 km2</a:t>
            </a:r>
            <a:endParaRPr sz="1200" b="0" i="0" u="none" strike="noStrike" cap="none">
              <a:solidFill>
                <a:schemeClr val="lt2"/>
              </a:solidFill>
              <a:latin typeface="Trebuchet MS"/>
              <a:ea typeface="Trebuchet MS"/>
              <a:cs typeface="Trebuchet MS"/>
            </a:endParaRPr>
          </a:p>
        </p:txBody>
      </p:sp>
      <p:graphicFrame>
        <p:nvGraphicFramePr>
          <p:cNvPr id="1651213033" name="Google Shape;974;g38ded15603a_0_67"/>
          <p:cNvGraphicFramePr>
            <a:graphicFrameLocks xmlns:a="http://schemas.openxmlformats.org/drawingml/2006/main"/>
          </p:cNvGraphicFramePr>
          <p:nvPr/>
        </p:nvGraphicFramePr>
        <p:xfrm rot="0">
          <a:off x="4497474" y="2219456"/>
          <a:ext cx="3000000" cy="3000000"/>
        </p:xfrm>
        <a:graphic>
          <a:graphicData uri="http://schemas.openxmlformats.org/drawingml/2006/table">
            <a:tbl>
              <a:tblPr firstRow="0" firstCol="0" lastRow="0" lastCol="0" bandRow="0" bandCol="0">
                <a:tableStyleId>{36E50907-AF9A-4ACE-AC51-CDD586CB403A}</a:tableStyleId>
                <a:noFill/>
              </a:tblPr>
              <a:tblGrid>
                <a:gridCol w="1943550"/>
                <a:gridCol w="1943550"/>
              </a:tblGrid>
              <a:tr h="343850">
                <a:tc gridSpan="2">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ISTAT Database</a:t>
                      </a:r>
                      <a:endParaRPr sz="1400" u="none" strike="noStrike" cap="none">
                        <a:solidFill>
                          <a:schemeClr val="lt1"/>
                        </a:solidFill>
                        <a:latin typeface="Trebuchet MS"/>
                        <a:ea typeface="Trebuchet MS"/>
                        <a:cs typeface="Trebuchet MS"/>
                      </a:endParaRPr>
                    </a:p>
                  </a:txBody>
                  <a:tcPr marL="91425" marR="91425" marT="91425" marB="91425">
                    <a:solidFill>
                      <a:schemeClr val="lt2"/>
                    </a:solidFill>
                  </a:tcPr>
                </a:tc>
                <a:tc hMerge="1">
                  <a:txBody>
                    <a:bodyPr/>
                    <a:p>
                      <a:endParaRPr/>
                    </a:p>
                  </a:txBody>
                </a:tc>
              </a:tr>
              <a:tr h="330650">
                <a:tc>
                  <a:txBody>
                    <a:bodyPr/>
                    <a:p>
                      <a:pPr marL="0" marR="0" lvl="0" indent="0" algn="l" rtl="0">
                        <a:lnSpc>
                          <a:spcPct val="100000"/>
                        </a:lnSpc>
                        <a:spcBef>
                          <a:spcPts val="0"/>
                        </a:spcBef>
                        <a:spcAft>
                          <a:spcPts val="0"/>
                        </a:spcAft>
                        <a:buClr>
                          <a:srgbClr val="000000"/>
                        </a:buClr>
                        <a:buSzPts val="1200"/>
                        <a:buFont typeface="Arial"/>
                        <a:buNone/>
                        <a:defRPr/>
                      </a:pPr>
                      <a:r>
                        <a:rPr sz="1200" u="none" strike="noStrike" cap="none">
                          <a:solidFill>
                            <a:srgbClr val="7F7F7F"/>
                          </a:solidFill>
                          <a:latin typeface="Trebuchet MS"/>
                          <a:ea typeface="Trebuchet MS"/>
                          <a:cs typeface="Trebuchet MS"/>
                        </a:rPr>
                        <a:t>Total Population</a:t>
                      </a:r>
                      <a:endParaRPr sz="1200" u="none" strike="noStrike" cap="none">
                        <a:solidFill>
                          <a:srgbClr val="7F7F7F"/>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sz="1200" u="none" strike="noStrike" cap="none">
                          <a:solidFill>
                            <a:srgbClr val="7F7F7F"/>
                          </a:solidFill>
                          <a:latin typeface="Trebuchet MS"/>
                          <a:ea typeface="Trebuchet MS"/>
                          <a:cs typeface="Trebuchet MS"/>
                        </a:rPr>
                        <a:t>682 inhabitants</a:t>
                      </a:r>
                      <a:endParaRPr sz="1200" u="none" strike="noStrike" cap="none">
                        <a:solidFill>
                          <a:srgbClr val="7F7F7F"/>
                        </a:solidFill>
                        <a:latin typeface="Trebuchet MS"/>
                        <a:ea typeface="Trebuchet MS"/>
                        <a:cs typeface="Trebuchet MS"/>
                      </a:endParaRPr>
                    </a:p>
                  </a:txBody>
                  <a:tcPr marL="91425" marR="91425" marT="91425" marB="91425"/>
                </a:tc>
              </a:tr>
            </a:tbl>
          </a:graphicData>
        </a:graphic>
      </p:graphicFrame>
      <p:sp>
        <p:nvSpPr>
          <p:cNvPr id="733401118" name="Google Shape;975;g38ded15603a_0_67"/>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C8.1 - E1 POPULATION DENSITY</a:t>
            </a:r>
            <a:endParaRPr sz="1800">
              <a:solidFill>
                <a:srgbClr val="70AD47"/>
              </a:solidFill>
              <a:latin typeface="Calibri"/>
              <a:ea typeface="Calibri"/>
              <a:cs typeface="Calibri"/>
            </a:endParaRPr>
          </a:p>
        </p:txBody>
      </p:sp>
      <p:sp>
        <p:nvSpPr>
          <p:cNvPr id="1384085262" name="Google Shape;976;g38ded15603a_0_67"/>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508004281" name="Google Shape;977;g38ded15603a_0_67"/>
          <p:cNvSpPr txBox="1"/>
          <p:nvPr/>
        </p:nvSpPr>
        <p:spPr bwMode="auto">
          <a:xfrm>
            <a:off x="4429799" y="3549636"/>
            <a:ext cx="6828600" cy="532800"/>
          </a:xfrm>
          <a:prstGeom prst="rect">
            <a:avLst/>
          </a:prstGeom>
          <a:noFill/>
          <a:ln>
            <a:noFill/>
          </a:ln>
        </p:spPr>
        <p:txBody>
          <a:bodyPr spcFirstLastPara="1" wrap="square" lIns="68550" tIns="34275" rIns="68550" bIns="34275" anchor="t" anchorCtr="0">
            <a:noAutofit/>
          </a:bodyPr>
          <a:lstStyle/>
          <a:p>
            <a:pPr marL="0" marR="0" lvl="0" indent="0" algn="just" rtl="0">
              <a:lnSpc>
                <a:spcPct val="9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3</a:t>
            </a:r>
            <a:r>
              <a:rPr sz="1200" b="0" i="0" u="none" strike="noStrike" cap="none">
                <a:solidFill>
                  <a:srgbClr val="7F7F7F"/>
                </a:solidFill>
                <a:latin typeface="Trebuchet MS"/>
                <a:ea typeface="Trebuchet MS"/>
                <a:cs typeface="Trebuchet MS"/>
              </a:rPr>
              <a:t>: Calculate the value using the formula</a:t>
            </a:r>
            <a:endParaRPr sz="1200" b="0" i="0" u="none" strike="noStrike" cap="none">
              <a:solidFill>
                <a:srgbClr val="7F7F7F"/>
              </a:solidFill>
              <a:latin typeface="Trebuchet MS"/>
              <a:ea typeface="Trebuchet MS"/>
              <a:cs typeface="Trebuchet MS"/>
            </a:endParaRPr>
          </a:p>
          <a:p>
            <a:pPr marL="0" marR="0" lvl="0" indent="0" algn="just" rtl="0">
              <a:lnSpc>
                <a:spcPct val="90000"/>
              </a:lnSpc>
              <a:spcBef>
                <a:spcPts val="0"/>
              </a:spcBef>
              <a:spcAft>
                <a:spcPts val="0"/>
              </a:spcAft>
              <a:buClr>
                <a:srgbClr val="000000"/>
              </a:buClr>
              <a:buSzPts val="1200"/>
              <a:buFont typeface="Arial"/>
              <a:buNone/>
              <a:defRPr/>
            </a:pPr>
            <a:endParaRPr sz="1200" b="1" i="0" u="none" strike="noStrike" cap="none">
              <a:solidFill>
                <a:schemeClr val="dk1"/>
              </a:solidFill>
              <a:latin typeface="Trebuchet MS"/>
              <a:ea typeface="Trebuchet MS"/>
              <a:cs typeface="Trebuchet MS"/>
            </a:endParaRPr>
          </a:p>
          <a:p>
            <a:pPr marL="0" marR="0" lvl="0" indent="0" algn="just" rtl="0">
              <a:lnSpc>
                <a:spcPct val="90000"/>
              </a:lnSpc>
              <a:spcBef>
                <a:spcPts val="0"/>
              </a:spcBef>
              <a:spcAft>
                <a:spcPts val="0"/>
              </a:spcAft>
              <a:buClr>
                <a:srgbClr val="000000"/>
              </a:buClr>
              <a:buSzPts val="1200"/>
              <a:buFont typeface="Arial"/>
              <a:buNone/>
              <a:defRPr/>
            </a:pPr>
            <a:endParaRPr sz="1200" b="0" i="0" u="none" strike="noStrike" cap="none">
              <a:solidFill>
                <a:schemeClr val="dk1"/>
              </a:solidFill>
              <a:latin typeface="Trebuchet MS"/>
              <a:ea typeface="Trebuchet MS"/>
              <a:cs typeface="Trebuchet MS"/>
            </a:endParaRPr>
          </a:p>
        </p:txBody>
      </p:sp>
      <p:sp>
        <p:nvSpPr>
          <p:cNvPr id="1362385041" name="Google Shape;978;g38ded15603a_0_67"/>
          <p:cNvSpPr txBox="1"/>
          <p:nvPr/>
        </p:nvSpPr>
        <p:spPr bwMode="auto">
          <a:xfrm>
            <a:off x="4542179" y="4222950"/>
            <a:ext cx="2034300" cy="2064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Total surface of urban area</a:t>
            </a:r>
            <a:endParaRPr sz="1200" b="0" i="0" u="none" strike="noStrike" cap="none">
              <a:solidFill>
                <a:srgbClr val="48BAA2"/>
              </a:solidFill>
              <a:latin typeface="Calibri"/>
              <a:ea typeface="Calibri"/>
              <a:cs typeface="Calibri"/>
            </a:endParaRPr>
          </a:p>
        </p:txBody>
      </p:sp>
      <p:sp>
        <p:nvSpPr>
          <p:cNvPr id="128060421" name="Google Shape;979;g38ded15603a_0_67"/>
          <p:cNvSpPr txBox="1"/>
          <p:nvPr/>
        </p:nvSpPr>
        <p:spPr bwMode="auto">
          <a:xfrm>
            <a:off x="4497478" y="3929774"/>
            <a:ext cx="2123700" cy="1719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Total population</a:t>
            </a:r>
            <a:endParaRPr sz="1200" b="0" i="0" u="none" strike="noStrike" cap="none">
              <a:solidFill>
                <a:srgbClr val="48BAA2"/>
              </a:solidFill>
              <a:latin typeface="Calibri"/>
              <a:ea typeface="Calibri"/>
              <a:cs typeface="Calibri"/>
            </a:endParaRPr>
          </a:p>
        </p:txBody>
      </p:sp>
      <p:cxnSp>
        <p:nvCxnSpPr>
          <p:cNvPr id="25569677" name="Google Shape;980;g38ded15603a_0_67"/>
          <p:cNvCxnSpPr/>
          <p:nvPr/>
        </p:nvCxnSpPr>
        <p:spPr bwMode="auto">
          <a:xfrm rot="10800000" flipH="1">
            <a:off x="4572000" y="4198662"/>
            <a:ext cx="2034300" cy="24300"/>
          </a:xfrm>
          <a:prstGeom prst="straightConnector1">
            <a:avLst/>
          </a:prstGeom>
          <a:noFill/>
          <a:ln w="9525" cap="flat" cmpd="sng">
            <a:solidFill>
              <a:srgbClr val="144194"/>
            </a:solidFill>
            <a:prstDash val="solid"/>
            <a:round/>
            <a:headEnd type="none" w="sm" len="sm"/>
            <a:tailEnd type="none" w="sm" len="sm"/>
          </a:ln>
        </p:spPr>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64111009" name="Google Shape;985;g38dfaf0db45_0_1343"/>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88520914" name="Google Shape;986;g38dfaf0db45_0_1343"/>
          <p:cNvSpPr txBox="1"/>
          <p:nvPr/>
        </p:nvSpPr>
        <p:spPr bwMode="auto">
          <a:xfrm>
            <a:off x="2992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4: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The value is normalised applying the following formula:</a:t>
            </a:r>
            <a:br>
              <a:rPr sz="1200" b="0" i="0" u="none" strike="noStrike" cap="none">
                <a:solidFill>
                  <a:srgbClr val="7F7F7F"/>
                </a:solidFill>
                <a:latin typeface="Trebuchet MS"/>
                <a:ea typeface="Trebuchet MS"/>
                <a:cs typeface="Trebuchet MS"/>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2018882801" name="Google Shape;987;g38dfaf0db45_0_1343"/>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220548491" name="Google Shape;988;g38dfaf0db45_0_1343"/>
          <p:cNvSpPr txBox="1"/>
          <p:nvPr/>
        </p:nvSpPr>
        <p:spPr bwMode="auto">
          <a:xfrm>
            <a:off x="928800" y="2256944"/>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792864345" name="Google Shape;989;g38dfaf0db45_0_1343"/>
          <p:cNvSpPr txBox="1"/>
          <p:nvPr/>
        </p:nvSpPr>
        <p:spPr bwMode="auto">
          <a:xfrm>
            <a:off x="626068" y="3208446"/>
            <a:ext cx="3437400" cy="10929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0000"/>
              </a:lnSpc>
              <a:spcBef>
                <a:spcPts val="0"/>
              </a:spcBef>
              <a:spcAft>
                <a:spcPts val="0"/>
              </a:spcAft>
              <a:buNone/>
              <a:defRPr/>
            </a:pPr>
            <a:r>
              <a:rPr sz="900" b="0" i="1" u="none" strike="noStrike" cap="none">
                <a:solidFill>
                  <a:schemeClr val="lt2"/>
                </a:solidFill>
                <a:latin typeface="Trebuchet MS"/>
                <a:ea typeface="Trebuchet MS"/>
                <a:cs typeface="Trebuchet MS"/>
              </a:rPr>
              <a:t>where:</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Xi: value of the indicator</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min</a:t>
            </a:r>
            <a:r>
              <a:rPr sz="900" b="0" i="1" u="none" strike="noStrike" cap="none">
                <a:solidFill>
                  <a:schemeClr val="lt2"/>
                </a:solidFill>
                <a:latin typeface="Trebuchet MS"/>
                <a:ea typeface="Trebuchet MS"/>
                <a:cs typeface="Trebuchet MS"/>
              </a:rPr>
              <a:t> = optimal indicator’s value (corresponding to score 0)</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max</a:t>
            </a:r>
            <a:r>
              <a:rPr sz="900" b="0" i="1" u="none" strike="noStrike" cap="none">
                <a:solidFill>
                  <a:schemeClr val="lt2"/>
                </a:solidFill>
                <a:latin typeface="Trebuchet MS"/>
                <a:ea typeface="Trebuchet MS"/>
                <a:cs typeface="Trebuchet MS"/>
              </a:rPr>
              <a:t> = critical indicator’s value (corresponding to score 1)</a:t>
            </a:r>
            <a:endParaRPr sz="700" b="0" i="1"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None/>
              <a:defRPr/>
            </a:pPr>
            <a:br>
              <a:rPr sz="700" b="0" i="1" u="none" strike="noStrike" cap="none">
                <a:solidFill>
                  <a:schemeClr val="lt2"/>
                </a:solidFill>
                <a:latin typeface="Trebuchet MS"/>
                <a:ea typeface="Trebuchet MS"/>
                <a:cs typeface="Trebuchet MS"/>
              </a:rPr>
            </a:br>
            <a:endParaRPr sz="700" b="0" i="1" u="none" strike="noStrike" cap="none">
              <a:solidFill>
                <a:schemeClr val="lt2"/>
              </a:solidFill>
              <a:latin typeface="Trebuchet MS"/>
              <a:ea typeface="Trebuchet MS"/>
              <a:cs typeface="Trebuchet MS"/>
            </a:endParaRPr>
          </a:p>
        </p:txBody>
      </p:sp>
      <p:graphicFrame>
        <p:nvGraphicFramePr>
          <p:cNvPr id="1101392181" name="Google Shape;990;g38dfaf0db45_0_1343"/>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629014379" name="Google Shape;991;g38dfaf0db45_0_1343"/>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C8.1 - E1 POPULATION DENSITY</a:t>
            </a:r>
            <a:endParaRPr sz="1800">
              <a:solidFill>
                <a:srgbClr val="70AD47"/>
              </a:solidFill>
              <a:latin typeface="Calibri"/>
              <a:ea typeface="Calibri"/>
              <a:cs typeface="Calibri"/>
            </a:endParaRPr>
          </a:p>
        </p:txBody>
      </p:sp>
      <p:sp>
        <p:nvSpPr>
          <p:cNvPr id="933197861" name="Google Shape;992;g38dfaf0db45_0_1343"/>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996334217" name="Google Shape;993;g38dfaf0db45_0_1343"/>
          <p:cNvSpPr txBox="1"/>
          <p:nvPr/>
        </p:nvSpPr>
        <p:spPr bwMode="auto">
          <a:xfrm>
            <a:off x="356334" y="2149467"/>
            <a:ext cx="3018900" cy="5355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55402391" name="Google Shape;998;g38dfaf0db45_0_1354"/>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728167511" name="Google Shape;999;g38dfaf0db45_0_1354"/>
          <p:cNvSpPr txBox="1"/>
          <p:nvPr/>
        </p:nvSpPr>
        <p:spPr bwMode="auto">
          <a:xfrm>
            <a:off x="2920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4: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“lower is better” indicators (lower the numerical value of the indicator, the higher the performance level.), the value is normalised applying the following formula:</a:t>
            </a:r>
            <a:br>
              <a:rPr sz="1200" b="0" i="0" u="none" strike="noStrike" cap="none">
                <a:solidFill>
                  <a:schemeClr val="lt2"/>
                </a:solidFill>
                <a:latin typeface="Trebuchet MS"/>
                <a:ea typeface="Trebuchet MS"/>
                <a:cs typeface="Trebuchet MS"/>
              </a:rPr>
            </a:br>
            <a:r>
              <a:rPr sz="1200" b="1" i="0" u="none" strike="noStrike" cap="none">
                <a:solidFill>
                  <a:schemeClr val="lt2"/>
                </a:solidFill>
                <a:latin typeface="Trebuchet MS"/>
                <a:ea typeface="Trebuchet MS"/>
                <a:cs typeface="Trebuchet MS"/>
              </a:rPr>
              <a:t> </a:t>
            </a:r>
            <a:endParaRPr sz="1200" b="1" i="0" u="none" strike="noStrike" cap="none">
              <a:solidFill>
                <a:schemeClr val="lt2"/>
              </a:solidFill>
              <a:latin typeface="Trebuchet MS"/>
              <a:ea typeface="Trebuchet MS"/>
              <a:cs typeface="Trebuchet MS"/>
            </a:endParaRPr>
          </a:p>
        </p:txBody>
      </p:sp>
      <p:graphicFrame>
        <p:nvGraphicFramePr>
          <p:cNvPr id="1457947659" name="Google Shape;1000;g38dfaf0db45_0_1354"/>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964222739" name="Google Shape;1001;g38dfaf0db45_0_1354"/>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1628050202" name="Google Shape;1002;g38dfaf0db45_0_1354"/>
          <p:cNvSpPr txBox="1"/>
          <p:nvPr/>
        </p:nvSpPr>
        <p:spPr bwMode="auto">
          <a:xfrm>
            <a:off x="1009496" y="2378849"/>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573180262" name="Google Shape;1003;g38dfaf0db45_0_1354"/>
          <p:cNvSpPr txBox="1"/>
          <p:nvPr/>
        </p:nvSpPr>
        <p:spPr bwMode="auto">
          <a:xfrm>
            <a:off x="1009496" y="3007525"/>
            <a:ext cx="2264100" cy="409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889402201" name="Google Shape;1004;g38dfaf0db45_0_1354"/>
          <p:cNvSpPr txBox="1"/>
          <p:nvPr/>
        </p:nvSpPr>
        <p:spPr bwMode="auto">
          <a:xfrm>
            <a:off x="1009496" y="3643446"/>
            <a:ext cx="2264100" cy="409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47360707" name="Google Shape;1005;g38dfaf0db45_0_1354"/>
          <p:cNvSpPr txBox="1"/>
          <p:nvPr/>
        </p:nvSpPr>
        <p:spPr bwMode="auto">
          <a:xfrm>
            <a:off x="1009496" y="4182715"/>
            <a:ext cx="22641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5162890" name="Google Shape;1006;g38dfaf0db45_0_1354"/>
          <p:cNvSpPr txBox="1"/>
          <p:nvPr/>
        </p:nvSpPr>
        <p:spPr bwMode="auto">
          <a:xfrm>
            <a:off x="1537587" y="456755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9AC43E"/>
                </a:solidFill>
                <a:latin typeface="Trebuchet MS"/>
                <a:ea typeface="Trebuchet MS"/>
                <a:cs typeface="Trebuchet MS"/>
              </a:rPr>
              <a:t>Rather Negative</a:t>
            </a:r>
            <a:endParaRPr sz="1400" b="1" i="0" u="none" strike="noStrike" cap="none">
              <a:solidFill>
                <a:srgbClr val="9AC43E"/>
              </a:solidFill>
              <a:latin typeface="Trebuchet MS"/>
              <a:ea typeface="Trebuchet MS"/>
              <a:cs typeface="Trebuchet MS"/>
            </a:endParaRPr>
          </a:p>
        </p:txBody>
      </p:sp>
      <p:sp>
        <p:nvSpPr>
          <p:cNvPr id="680723147" name="Google Shape;1007;g38dfaf0db45_0_1354"/>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C8.1 - E1 POPULATION DENSITY</a:t>
            </a:r>
            <a:endParaRPr sz="1800">
              <a:solidFill>
                <a:srgbClr val="70AD47"/>
              </a:solidFill>
              <a:latin typeface="Calibri"/>
              <a:ea typeface="Calibri"/>
              <a:cs typeface="Calibri"/>
            </a:endParaRPr>
          </a:p>
        </p:txBody>
      </p:sp>
      <p:sp>
        <p:nvSpPr>
          <p:cNvPr id="178744940" name="Google Shape;1008;g38dfaf0db45_0_1354"/>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157676039" name="Google Shape;1009;g38dfaf0db45_0_1354"/>
          <p:cNvSpPr txBox="1"/>
          <p:nvPr/>
        </p:nvSpPr>
        <p:spPr bwMode="auto">
          <a:xfrm>
            <a:off x="841045" y="1865839"/>
            <a:ext cx="3018900" cy="5355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584813302" name="Google Shape;1010;g38dfaf0db45_0_1354"/>
          <p:cNvSpPr txBox="1"/>
          <p:nvPr/>
        </p:nvSpPr>
        <p:spPr bwMode="auto">
          <a:xfrm>
            <a:off x="841045" y="2704074"/>
            <a:ext cx="3018900" cy="545100"/>
          </a:xfrm>
          <a:prstGeom prst="rect">
            <a:avLst/>
          </a:prstGeom>
          <a:blipFill>
            <a:blip r:embed="rId4">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12693980" name="Google Shape;1011;g38dfaf0db45_0_1354"/>
          <p:cNvSpPr txBox="1"/>
          <p:nvPr/>
        </p:nvSpPr>
        <p:spPr bwMode="auto">
          <a:xfrm>
            <a:off x="841045" y="3551969"/>
            <a:ext cx="3018900" cy="545100"/>
          </a:xfrm>
          <a:prstGeom prst="rect">
            <a:avLst/>
          </a:prstGeom>
          <a:blipFill>
            <a:blip r:embed="rId5">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318159005" name="Google Shape;1012;g38dfaf0db45_0_1354"/>
          <p:cNvSpPr txBox="1"/>
          <p:nvPr/>
        </p:nvSpPr>
        <p:spPr bwMode="auto">
          <a:xfrm>
            <a:off x="841045" y="4270994"/>
            <a:ext cx="3018900" cy="287400"/>
          </a:xfrm>
          <a:prstGeom prst="rect">
            <a:avLst/>
          </a:prstGeom>
          <a:blipFill>
            <a:blip r:embed="rId6">
              <a:alphaModFix/>
            </a:blip>
            <a:stretch>
              <a:fillRect l="0" t="0" r="0" b="-106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26924670" name="Google Shape;1017;g38ded15603a_0_113"/>
          <p:cNvSpPr txBox="1"/>
          <p:nvPr/>
        </p:nvSpPr>
        <p:spPr bwMode="auto">
          <a:xfrm>
            <a:off x="576275" y="1133794"/>
            <a:ext cx="3908400" cy="3500699"/>
          </a:xfrm>
          <a:prstGeom prst="rect">
            <a:avLst/>
          </a:prstGeom>
          <a:noFill/>
          <a:ln>
            <a:noFill/>
          </a:ln>
        </p:spPr>
        <p:txBody>
          <a:bodyPr spcFirstLastPara="1" wrap="square" lIns="68550" tIns="34275" rIns="68550" bIns="34275" anchor="t" anchorCtr="0">
            <a:normAutofit lnSpcReduction="20000"/>
          </a:bodyPr>
          <a:lstStyle/>
          <a:p>
            <a:pPr marL="0" marR="0" lvl="0" indent="0" algn="l" rtl="0">
              <a:lnSpc>
                <a:spcPct val="114999"/>
              </a:lnSpc>
              <a:spcBef>
                <a:spcPts val="1200"/>
              </a:spcBef>
              <a:spcAft>
                <a:spcPts val="0"/>
              </a:spcAft>
              <a:buClr>
                <a:schemeClr val="dk1"/>
              </a:buClr>
              <a:buSzPts val="1189"/>
              <a:buFont typeface="Arial"/>
              <a:buNone/>
              <a:defRPr/>
            </a:pPr>
            <a:r>
              <a:rPr sz="1300" b="1" i="0" u="none" strike="noStrike" cap="none">
                <a:solidFill>
                  <a:srgbClr val="7F7F7F"/>
                </a:solidFill>
                <a:latin typeface="Trebuchet MS"/>
                <a:ea typeface="Trebuchet MS"/>
                <a:cs typeface="Trebuchet MS"/>
              </a:rPr>
              <a:t>Description:</a:t>
            </a:r>
            <a:br>
              <a:rPr sz="1100" b="1" i="0" u="none" strike="noStrike" cap="none">
                <a:solidFill>
                  <a:srgbClr val="7F7F7F"/>
                </a:solidFill>
                <a:latin typeface="Trebuchet MS"/>
                <a:ea typeface="Trebuchet MS"/>
                <a:cs typeface="Trebuchet MS"/>
              </a:rPr>
            </a:br>
            <a:r>
              <a:rPr sz="1100" b="0" i="0" u="none" strike="noStrike" cap="none">
                <a:solidFill>
                  <a:srgbClr val="7F7F7F"/>
                </a:solidFill>
                <a:latin typeface="Trebuchet MS"/>
                <a:ea typeface="Trebuchet MS"/>
                <a:cs typeface="Trebuchet MS"/>
              </a:rPr>
              <a:t> The Age of Population indicator measures the demographic structure of a community, typically expressed through metrics such as median age or the proportion of population within specific age groups (e.g., children, working-age adults, older adults).</a:t>
            </a:r>
            <a:endParaRPr sz="1100" b="0" i="0" u="none" strike="noStrike" cap="none">
              <a:solidFill>
                <a:srgbClr val="7F7F7F"/>
              </a:solidFill>
              <a:latin typeface="Trebuchet MS"/>
              <a:ea typeface="Trebuchet MS"/>
              <a:cs typeface="Trebuchet MS"/>
            </a:endParaRPr>
          </a:p>
          <a:p>
            <a:pPr marL="0" marR="0" lvl="0" indent="0" algn="l" rtl="0">
              <a:lnSpc>
                <a:spcPct val="114999"/>
              </a:lnSpc>
              <a:spcBef>
                <a:spcPts val="1200"/>
              </a:spcBef>
              <a:spcAft>
                <a:spcPts val="0"/>
              </a:spcAft>
              <a:buClr>
                <a:schemeClr val="dk1"/>
              </a:buClr>
              <a:buSzPts val="1189"/>
              <a:buFont typeface="Arial"/>
              <a:buNone/>
              <a:defRPr/>
            </a:pPr>
            <a:r>
              <a:rPr sz="1300" b="1" i="0" u="none" strike="noStrike" cap="none">
                <a:solidFill>
                  <a:srgbClr val="7F7F7F"/>
                </a:solidFill>
                <a:latin typeface="Trebuchet MS"/>
                <a:ea typeface="Trebuchet MS"/>
                <a:cs typeface="Trebuchet MS"/>
              </a:rPr>
              <a:t>Objective:</a:t>
            </a:r>
            <a:br>
              <a:rPr sz="1100" b="1" i="0" u="none" strike="noStrike" cap="none">
                <a:solidFill>
                  <a:srgbClr val="7F7F7F"/>
                </a:solidFill>
                <a:latin typeface="Trebuchet MS"/>
                <a:ea typeface="Trebuchet MS"/>
                <a:cs typeface="Trebuchet MS"/>
              </a:rPr>
            </a:br>
            <a:r>
              <a:rPr sz="1100" b="0" i="0" u="none" strike="noStrike" cap="none">
                <a:solidFill>
                  <a:srgbClr val="7F7F7F"/>
                </a:solidFill>
                <a:latin typeface="Trebuchet MS"/>
                <a:ea typeface="Trebuchet MS"/>
                <a:cs typeface="Trebuchet MS"/>
              </a:rPr>
              <a:t> Its purpose is to capture population age dynamics that influence vulnerability, health outcomes, service needs, and urban planning priorities.</a:t>
            </a:r>
            <a:endParaRPr sz="1100" b="0" i="0" u="none" strike="noStrike" cap="none">
              <a:solidFill>
                <a:srgbClr val="7F7F7F"/>
              </a:solidFill>
              <a:latin typeface="Trebuchet MS"/>
              <a:ea typeface="Trebuchet MS"/>
              <a:cs typeface="Trebuchet MS"/>
            </a:endParaRPr>
          </a:p>
          <a:p>
            <a:pPr marL="0" marR="0" lvl="0" indent="0" algn="l" rtl="0">
              <a:lnSpc>
                <a:spcPct val="114999"/>
              </a:lnSpc>
              <a:spcBef>
                <a:spcPts val="1200"/>
              </a:spcBef>
              <a:spcAft>
                <a:spcPts val="0"/>
              </a:spcAft>
              <a:buClr>
                <a:schemeClr val="dk1"/>
              </a:buClr>
              <a:buSzPts val="1189"/>
              <a:buFont typeface="Arial"/>
              <a:buNone/>
              <a:defRPr/>
            </a:pPr>
            <a:r>
              <a:rPr sz="1300" b="1" i="0" u="none" strike="noStrike" cap="none">
                <a:solidFill>
                  <a:srgbClr val="7F7F7F"/>
                </a:solidFill>
                <a:latin typeface="Trebuchet MS"/>
                <a:ea typeface="Trebuchet MS"/>
                <a:cs typeface="Trebuchet MS"/>
              </a:rPr>
              <a:t>Relevance:</a:t>
            </a:r>
            <a:br>
              <a:rPr sz="1100" b="1" i="0" u="none" strike="noStrike" cap="none">
                <a:solidFill>
                  <a:srgbClr val="7F7F7F"/>
                </a:solidFill>
                <a:latin typeface="Trebuchet MS"/>
                <a:ea typeface="Trebuchet MS"/>
                <a:cs typeface="Trebuchet MS"/>
              </a:rPr>
            </a:br>
            <a:r>
              <a:rPr sz="1100" b="0" i="0" u="none" strike="noStrike" cap="none">
                <a:solidFill>
                  <a:srgbClr val="7F7F7F"/>
                </a:solidFill>
                <a:latin typeface="Trebuchet MS"/>
                <a:ea typeface="Trebuchet MS"/>
                <a:cs typeface="Trebuchet MS"/>
              </a:rPr>
              <a:t> Understanding the age distribution is crucial for assessing risk and resilience: older adults and young children often face higher exposure to environmental hazards, health emergencies, and mobility constraints, while a younger or aging population can shape infrastructure demands, healthcare provision, and long-term adaptation strategies.</a:t>
            </a:r>
            <a:endParaRPr sz="1100" b="0" i="0" u="none" strike="noStrike" cap="none">
              <a:solidFill>
                <a:srgbClr val="7F7F7F"/>
              </a:solidFill>
              <a:latin typeface="Trebuchet MS"/>
              <a:ea typeface="Trebuchet MS"/>
              <a:cs typeface="Trebuchet MS"/>
            </a:endParaRPr>
          </a:p>
          <a:p>
            <a:pPr marL="0" marR="0" lvl="0" indent="0" algn="l" rtl="0">
              <a:lnSpc>
                <a:spcPct val="90000"/>
              </a:lnSpc>
              <a:spcBef>
                <a:spcPts val="1200"/>
              </a:spcBef>
              <a:spcAft>
                <a:spcPts val="0"/>
              </a:spcAft>
              <a:buClr>
                <a:srgbClr val="000000"/>
              </a:buClr>
              <a:buSzPts val="1297"/>
              <a:buFont typeface="Arial"/>
              <a:buNone/>
              <a:defRPr/>
            </a:pPr>
            <a:endParaRPr sz="1500" b="1" i="0" u="none" strike="noStrike" cap="none">
              <a:solidFill>
                <a:srgbClr val="7F7F7F"/>
              </a:solidFill>
              <a:latin typeface="Trebuchet MS"/>
              <a:ea typeface="Trebuchet MS"/>
              <a:cs typeface="Trebuchet MS"/>
            </a:endParaRPr>
          </a:p>
        </p:txBody>
      </p:sp>
      <p:pic>
        <p:nvPicPr>
          <p:cNvPr id="1102961070" name="Google Shape;1018;g38ded15603a_0_113"/>
          <p:cNvPicPr/>
          <p:nvPr/>
        </p:nvPicPr>
        <p:blipFill rotWithShape="1">
          <a:blip r:embed="rId3">
            <a:alphaModFix/>
          </a:blip>
          <a:srcRect l="0" t="0" r="0" b="12049"/>
          <a:stretch/>
        </p:blipFill>
        <p:spPr bwMode="auto">
          <a:xfrm>
            <a:off x="5428350" y="1364376"/>
            <a:ext cx="2476500" cy="2345675"/>
          </a:xfrm>
          <a:prstGeom prst="rect">
            <a:avLst/>
          </a:prstGeom>
          <a:noFill/>
          <a:ln>
            <a:noFill/>
          </a:ln>
        </p:spPr>
      </p:pic>
      <p:sp>
        <p:nvSpPr>
          <p:cNvPr id="1376713890" name="Google Shape;1019;g38ded15603a_0_113"/>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C8.1 - E2 AGE OF POPULATION</a:t>
            </a:r>
            <a:endParaRPr sz="1800">
              <a:solidFill>
                <a:srgbClr val="70AD47"/>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67539496" name="Google Shape;1024;g38ded15603a_0_119"/>
          <p:cNvSpPr/>
          <p:nvPr/>
        </p:nvSpPr>
        <p:spPr bwMode="auto">
          <a:xfrm>
            <a:off x="101970" y="153733"/>
            <a:ext cx="8920105" cy="4901382"/>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defRPr/>
            </a:pPr>
            <a:endParaRPr sz="2400" b="0" i="0" u="none" strike="noStrike" cap="none">
              <a:solidFill>
                <a:srgbClr val="FFFFFF"/>
              </a:solidFill>
              <a:latin typeface="Calibri"/>
              <a:ea typeface="Calibri"/>
              <a:cs typeface="Calibri"/>
            </a:endParaRPr>
          </a:p>
        </p:txBody>
      </p:sp>
      <p:sp>
        <p:nvSpPr>
          <p:cNvPr id="545029766" name="Google Shape;1025;g38ded15603a_0_119"/>
          <p:cNvSpPr/>
          <p:nvPr/>
        </p:nvSpPr>
        <p:spPr bwMode="auto">
          <a:xfrm>
            <a:off x="0" y="40782"/>
            <a:ext cx="9119431" cy="510271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defRPr/>
            </a:pPr>
            <a:endParaRPr sz="2400" b="0" i="0" u="none" strike="noStrike" cap="none">
              <a:solidFill>
                <a:srgbClr val="FFFFFF"/>
              </a:solidFill>
              <a:latin typeface="Calibri"/>
              <a:ea typeface="Calibri"/>
              <a:cs typeface="Calibri"/>
            </a:endParaRPr>
          </a:p>
        </p:txBody>
      </p:sp>
      <p:sp>
        <p:nvSpPr>
          <p:cNvPr id="576937752" name="Google Shape;1026;g38ded15603a_0_119"/>
          <p:cNvSpPr txBox="1"/>
          <p:nvPr/>
        </p:nvSpPr>
        <p:spPr bwMode="auto">
          <a:xfrm>
            <a:off x="829475" y="1113700"/>
            <a:ext cx="4599000" cy="3284400"/>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F7F7F"/>
                </a:solidFill>
                <a:latin typeface="Trebuchet MS"/>
                <a:ea typeface="Trebuchet MS"/>
                <a:cs typeface="Trebuchet MS"/>
              </a:rPr>
              <a:t>INDICATOR</a:t>
            </a: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Amount of population older than 64 years in the investigated area: </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0.0021 Inhabitants (&gt;64yr)/Total Urban Area (m2)</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Critical value (1) = 0,003</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Optimal value (0) = 0,0015</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Normalised value: </a:t>
            </a:r>
            <a:r>
              <a:rPr sz="1500" b="1" i="0" u="none" strike="noStrike" cap="none">
                <a:solidFill>
                  <a:srgbClr val="7F7F7F"/>
                </a:solidFill>
                <a:latin typeface="Trebuchet MS"/>
                <a:ea typeface="Trebuchet MS"/>
                <a:cs typeface="Trebuchet MS"/>
              </a:rPr>
              <a:t>0.4</a:t>
            </a: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a:solidFill>
                  <a:srgbClr val="7F7F7F"/>
                </a:solidFill>
                <a:latin typeface="Trebuchet MS"/>
                <a:ea typeface="Trebuchet MS"/>
                <a:cs typeface="Trebuchet MS"/>
              </a:rPr>
              <a:t>Exposure</a:t>
            </a:r>
            <a:r>
              <a:rPr sz="1500" b="0" i="0" u="none" strike="noStrike" cap="none">
                <a:solidFill>
                  <a:srgbClr val="7F7F7F"/>
                </a:solidFill>
                <a:latin typeface="Trebuchet MS"/>
                <a:ea typeface="Trebuchet MS"/>
                <a:cs typeface="Trebuchet MS"/>
              </a:rPr>
              <a:t> Level:</a:t>
            </a:r>
            <a:r>
              <a:rPr sz="1500" b="1" i="0" u="none" strike="noStrike" cap="none">
                <a:solidFill>
                  <a:srgbClr val="7F7F7F"/>
                </a:solidFill>
                <a:latin typeface="Trebuchet MS"/>
                <a:ea typeface="Trebuchet MS"/>
                <a:cs typeface="Trebuchet MS"/>
              </a:rPr>
              <a:t> RATHER NEGATIVE</a:t>
            </a:r>
            <a:endParaRPr sz="15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p:txBody>
      </p:sp>
      <p:pic>
        <p:nvPicPr>
          <p:cNvPr id="1849551045" name="Google Shape;1027;g38ded15603a_0_119"/>
          <p:cNvPicPr/>
          <p:nvPr/>
        </p:nvPicPr>
        <p:blipFill rotWithShape="1">
          <a:blip r:embed="rId3">
            <a:alphaModFix/>
          </a:blip>
          <a:srcRect l="0" t="0" r="0" b="12049"/>
          <a:stretch/>
        </p:blipFill>
        <p:spPr bwMode="auto">
          <a:xfrm>
            <a:off x="5428350" y="1364376"/>
            <a:ext cx="2476500" cy="2345675"/>
          </a:xfrm>
          <a:prstGeom prst="rect">
            <a:avLst/>
          </a:prstGeom>
          <a:noFill/>
          <a:ln>
            <a:noFill/>
          </a:ln>
        </p:spPr>
      </p:pic>
      <p:sp>
        <p:nvSpPr>
          <p:cNvPr id="514663965" name="Google Shape;1028;g38ded15603a_0_119"/>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C8.1 - E2 AGE OF POPULATION</a:t>
            </a:r>
            <a:endParaRPr sz="1800">
              <a:solidFill>
                <a:srgbClr val="70AD47"/>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49210649" name="Google Shape;1033;g38ded15603a_0_357"/>
          <p:cNvPicPr/>
          <p:nvPr/>
        </p:nvPicPr>
        <p:blipFill rotWithShape="1">
          <a:blip r:embed="rId3">
            <a:alphaModFix/>
          </a:blip>
          <a:srcRect l="0" t="0" r="0" b="0"/>
          <a:stretch/>
        </p:blipFill>
        <p:spPr bwMode="auto">
          <a:xfrm>
            <a:off x="1016325" y="1567044"/>
            <a:ext cx="2218614" cy="3133595"/>
          </a:xfrm>
          <a:prstGeom prst="rect">
            <a:avLst/>
          </a:prstGeom>
          <a:noFill/>
          <a:ln>
            <a:noFill/>
          </a:ln>
        </p:spPr>
      </p:pic>
      <p:sp>
        <p:nvSpPr>
          <p:cNvPr id="1010878044" name="Google Shape;1034;g38ded15603a_0_357"/>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113092640" name="Google Shape;1035;g38ded15603a_0_357"/>
          <p:cNvSpPr txBox="1"/>
          <p:nvPr/>
        </p:nvSpPr>
        <p:spPr bwMode="auto">
          <a:xfrm>
            <a:off x="299275" y="1298200"/>
            <a:ext cx="3613500" cy="930000"/>
          </a:xfrm>
          <a:prstGeom prst="rect">
            <a:avLst/>
          </a:prstGeom>
          <a:noFill/>
          <a:ln>
            <a:noFill/>
          </a:ln>
        </p:spPr>
        <p:txBody>
          <a:bodyPr spcFirstLastPara="1" wrap="square" lIns="68550" tIns="34275" rIns="68550" bIns="34275" anchor="t" anchorCtr="0">
            <a:noAutofit/>
          </a:bodyPr>
          <a:lstStyle/>
          <a:p>
            <a:pPr marL="0" marR="0" lvl="0" indent="0" algn="just" rtl="0">
              <a:lnSpc>
                <a:spcPct val="9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1</a:t>
            </a:r>
            <a:r>
              <a:rPr sz="1200" b="0" i="0" u="none" strike="noStrike" cap="none">
                <a:solidFill>
                  <a:srgbClr val="7F7F7F"/>
                </a:solidFill>
                <a:latin typeface="Trebuchet MS"/>
                <a:ea typeface="Trebuchet MS"/>
                <a:cs typeface="Trebuchet MS"/>
              </a:rPr>
              <a:t>: Select and calculate the total area of the urban area</a:t>
            </a:r>
            <a:endParaRPr sz="1200" b="1" i="0" u="none" strike="noStrike" cap="none">
              <a:solidFill>
                <a:srgbClr val="9AC43E"/>
              </a:solidFill>
              <a:latin typeface="Trebuchet MS"/>
              <a:ea typeface="Trebuchet MS"/>
              <a:cs typeface="Trebuchet MS"/>
            </a:endParaRPr>
          </a:p>
          <a:p>
            <a:pPr marL="0" marR="0" lvl="0" indent="0" algn="just" rtl="0">
              <a:lnSpc>
                <a:spcPct val="90000"/>
              </a:lnSpc>
              <a:spcBef>
                <a:spcPts val="0"/>
              </a:spcBef>
              <a:spcAft>
                <a:spcPts val="0"/>
              </a:spcAft>
              <a:buClr>
                <a:srgbClr val="000000"/>
              </a:buClr>
              <a:buSzPts val="1200"/>
              <a:buFont typeface="Arial"/>
              <a:buNone/>
              <a:defRPr/>
            </a:pPr>
            <a:endParaRPr sz="1200" b="1" i="0" u="none" strike="noStrike" cap="none">
              <a:solidFill>
                <a:srgbClr val="9AC43E"/>
              </a:solidFill>
              <a:latin typeface="Trebuchet MS"/>
              <a:ea typeface="Trebuchet MS"/>
              <a:cs typeface="Trebuchet MS"/>
            </a:endParaRPr>
          </a:p>
          <a:p>
            <a:pPr marL="0" marR="0" lvl="0" indent="0" algn="just" rtl="0">
              <a:lnSpc>
                <a:spcPct val="90000"/>
              </a:lnSpc>
              <a:spcBef>
                <a:spcPts val="0"/>
              </a:spcBef>
              <a:spcAft>
                <a:spcPts val="0"/>
              </a:spcAft>
              <a:buClr>
                <a:srgbClr val="000000"/>
              </a:buClr>
              <a:buSzPts val="1200"/>
              <a:buFont typeface="Arial"/>
              <a:buNone/>
              <a:defRPr/>
            </a:pPr>
            <a:endParaRPr sz="1200" b="0" i="0" u="none" strike="noStrike" cap="none">
              <a:solidFill>
                <a:srgbClr val="7F7F7F"/>
              </a:solidFill>
              <a:latin typeface="Trebuchet MS"/>
              <a:ea typeface="Trebuchet MS"/>
              <a:cs typeface="Trebuchet MS"/>
            </a:endParaRPr>
          </a:p>
        </p:txBody>
      </p:sp>
      <p:sp>
        <p:nvSpPr>
          <p:cNvPr id="1275908573" name="Google Shape;1036;g38ded15603a_0_357"/>
          <p:cNvSpPr txBox="1"/>
          <p:nvPr/>
        </p:nvSpPr>
        <p:spPr bwMode="auto">
          <a:xfrm>
            <a:off x="4429800" y="1298198"/>
            <a:ext cx="3887100" cy="930000"/>
          </a:xfrm>
          <a:prstGeom prst="rect">
            <a:avLst/>
          </a:prstGeom>
          <a:noFill/>
          <a:ln>
            <a:noFill/>
          </a:ln>
        </p:spPr>
        <p:txBody>
          <a:bodyPr spcFirstLastPara="1" wrap="square" lIns="68550" tIns="34275" rIns="68550" bIns="34275" anchor="t" anchorCtr="0">
            <a:noAutofit/>
          </a:bodyPr>
          <a:lstStyle/>
          <a:p>
            <a:pPr marL="0" marR="0" lvl="0" indent="0" algn="just" rtl="0">
              <a:lnSpc>
                <a:spcPct val="9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2</a:t>
            </a:r>
            <a:r>
              <a:rPr sz="1200" b="0" i="0" u="none" strike="noStrike" cap="none">
                <a:solidFill>
                  <a:srgbClr val="7F7F7F"/>
                </a:solidFill>
                <a:latin typeface="Trebuchet MS"/>
                <a:ea typeface="Trebuchet MS"/>
                <a:cs typeface="Trebuchet MS"/>
              </a:rPr>
              <a:t>: Gather the demographic data of the selected urban area. Specially for the amount of residents over 64 years old. Use sources as national statistics office, municipal demographics, population grid datasets.</a:t>
            </a:r>
            <a:br>
              <a:rPr sz="1200" b="0" i="0" u="none" strike="noStrike" cap="none">
                <a:solidFill>
                  <a:schemeClr val="dk1"/>
                </a:solidFill>
                <a:latin typeface="League Spartan"/>
                <a:ea typeface="League Spartan"/>
                <a:cs typeface="League Spartan"/>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586684299" name="Google Shape;1037;g38ded15603a_0_357"/>
          <p:cNvSpPr txBox="1"/>
          <p:nvPr/>
        </p:nvSpPr>
        <p:spPr bwMode="auto">
          <a:xfrm>
            <a:off x="1545430" y="4613238"/>
            <a:ext cx="2047500" cy="257100"/>
          </a:xfrm>
          <a:prstGeom prst="rect">
            <a:avLst/>
          </a:prstGeom>
          <a:noFill/>
          <a:ln>
            <a:noFill/>
          </a:ln>
        </p:spPr>
        <p:txBody>
          <a:bodyPr spcFirstLastPara="1" wrap="square" lIns="68550" tIns="34275" rIns="68550" bIns="34275" anchor="t" anchorCtr="0">
            <a:noAutofit/>
          </a:bodyPr>
          <a:lstStyle/>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F7F7F"/>
                </a:solidFill>
                <a:latin typeface="Trebuchet MS"/>
                <a:ea typeface="Trebuchet MS"/>
                <a:cs typeface="Trebuchet MS"/>
              </a:rPr>
              <a:t>Area: </a:t>
            </a:r>
            <a:r>
              <a:rPr sz="1100" b="0" i="0" u="none" strike="noStrike" cap="none">
                <a:solidFill>
                  <a:schemeClr val="lt2"/>
                </a:solidFill>
                <a:latin typeface="Trebuchet MS"/>
                <a:ea typeface="Trebuchet MS"/>
                <a:cs typeface="Trebuchet MS"/>
              </a:rPr>
              <a:t>0.054492 km2</a:t>
            </a:r>
            <a:endParaRPr sz="1200" b="0" i="0" u="none" strike="noStrike" cap="none">
              <a:solidFill>
                <a:schemeClr val="lt2"/>
              </a:solidFill>
              <a:latin typeface="Trebuchet MS"/>
              <a:ea typeface="Trebuchet MS"/>
              <a:cs typeface="Trebuchet MS"/>
            </a:endParaRPr>
          </a:p>
        </p:txBody>
      </p:sp>
      <p:sp>
        <p:nvSpPr>
          <p:cNvPr id="1782270178" name="Google Shape;1038;g38ded15603a_0_357"/>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C8.1 - E2 AGE OF POPULATION </a:t>
            </a:r>
            <a:endParaRPr sz="1800">
              <a:solidFill>
                <a:srgbClr val="70AD47"/>
              </a:solidFill>
              <a:latin typeface="Calibri"/>
              <a:ea typeface="Calibri"/>
              <a:cs typeface="Calibri"/>
            </a:endParaRPr>
          </a:p>
        </p:txBody>
      </p:sp>
      <p:sp>
        <p:nvSpPr>
          <p:cNvPr id="771138836" name="Google Shape;1039;g38ded15603a_0_357"/>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685627728" name="Google Shape;1040;g38ded15603a_0_357"/>
          <p:cNvSpPr txBox="1"/>
          <p:nvPr/>
        </p:nvSpPr>
        <p:spPr bwMode="auto">
          <a:xfrm>
            <a:off x="4429799" y="3549636"/>
            <a:ext cx="6828600" cy="532800"/>
          </a:xfrm>
          <a:prstGeom prst="rect">
            <a:avLst/>
          </a:prstGeom>
          <a:noFill/>
          <a:ln>
            <a:noFill/>
          </a:ln>
        </p:spPr>
        <p:txBody>
          <a:bodyPr spcFirstLastPara="1" wrap="square" lIns="68550" tIns="34275" rIns="68550" bIns="34275" anchor="t" anchorCtr="0">
            <a:noAutofit/>
          </a:bodyPr>
          <a:lstStyle/>
          <a:p>
            <a:pPr marL="0" marR="0" lvl="0" indent="0" algn="just" rtl="0">
              <a:lnSpc>
                <a:spcPct val="90000"/>
              </a:lnSpc>
              <a:spcBef>
                <a:spcPts val="0"/>
              </a:spcBef>
              <a:spcAft>
                <a:spcPts val="0"/>
              </a:spcAft>
              <a:buClr>
                <a:srgbClr val="000000"/>
              </a:buClr>
              <a:buSzPts val="1200"/>
              <a:buFont typeface="Arial"/>
              <a:buNone/>
              <a:defRPr/>
            </a:pPr>
            <a:r>
              <a:rPr sz="1200" b="1" i="0" u="none" strike="noStrike" cap="none">
                <a:solidFill>
                  <a:srgbClr val="7F7F7F"/>
                </a:solidFill>
                <a:latin typeface="Trebuchet MS"/>
                <a:ea typeface="Trebuchet MS"/>
                <a:cs typeface="Trebuchet MS"/>
              </a:rPr>
              <a:t>Step 3</a:t>
            </a:r>
            <a:r>
              <a:rPr sz="1200" b="0" i="0" u="none" strike="noStrike" cap="none">
                <a:solidFill>
                  <a:srgbClr val="7F7F7F"/>
                </a:solidFill>
                <a:latin typeface="Trebuchet MS"/>
                <a:ea typeface="Trebuchet MS"/>
                <a:cs typeface="Trebuchet MS"/>
              </a:rPr>
              <a:t>: Calculate the value using the formula</a:t>
            </a:r>
            <a:endParaRPr sz="1200" b="0" i="0" u="none" strike="noStrike" cap="none">
              <a:solidFill>
                <a:srgbClr val="7F7F7F"/>
              </a:solidFill>
              <a:latin typeface="Trebuchet MS"/>
              <a:ea typeface="Trebuchet MS"/>
              <a:cs typeface="Trebuchet MS"/>
            </a:endParaRPr>
          </a:p>
          <a:p>
            <a:pPr marL="0" marR="0" lvl="0" indent="0" algn="just" rtl="0">
              <a:lnSpc>
                <a:spcPct val="90000"/>
              </a:lnSpc>
              <a:spcBef>
                <a:spcPts val="0"/>
              </a:spcBef>
              <a:spcAft>
                <a:spcPts val="0"/>
              </a:spcAft>
              <a:buClr>
                <a:srgbClr val="000000"/>
              </a:buClr>
              <a:buSzPts val="1200"/>
              <a:buFont typeface="Arial"/>
              <a:buNone/>
              <a:defRPr/>
            </a:pPr>
            <a:endParaRPr sz="1200" b="1" i="0" u="none" strike="noStrike" cap="none">
              <a:solidFill>
                <a:schemeClr val="dk1"/>
              </a:solidFill>
              <a:latin typeface="Trebuchet MS"/>
              <a:ea typeface="Trebuchet MS"/>
              <a:cs typeface="Trebuchet MS"/>
            </a:endParaRPr>
          </a:p>
          <a:p>
            <a:pPr marL="0" marR="0" lvl="0" indent="0" algn="just" rtl="0">
              <a:lnSpc>
                <a:spcPct val="90000"/>
              </a:lnSpc>
              <a:spcBef>
                <a:spcPts val="0"/>
              </a:spcBef>
              <a:spcAft>
                <a:spcPts val="0"/>
              </a:spcAft>
              <a:buClr>
                <a:srgbClr val="000000"/>
              </a:buClr>
              <a:buSzPts val="1200"/>
              <a:buFont typeface="Arial"/>
              <a:buNone/>
              <a:defRPr/>
            </a:pPr>
            <a:endParaRPr sz="1200" b="0" i="0" u="none" strike="noStrike" cap="none">
              <a:solidFill>
                <a:schemeClr val="dk1"/>
              </a:solidFill>
              <a:latin typeface="Trebuchet MS"/>
              <a:ea typeface="Trebuchet MS"/>
              <a:cs typeface="Trebuchet MS"/>
            </a:endParaRPr>
          </a:p>
        </p:txBody>
      </p:sp>
      <p:sp>
        <p:nvSpPr>
          <p:cNvPr id="2123072916" name="Google Shape;1041;g38ded15603a_0_357"/>
          <p:cNvSpPr txBox="1"/>
          <p:nvPr/>
        </p:nvSpPr>
        <p:spPr bwMode="auto">
          <a:xfrm>
            <a:off x="4542179" y="4222950"/>
            <a:ext cx="2034300" cy="2064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Total surface of urban area</a:t>
            </a:r>
            <a:endParaRPr sz="1200" b="0" i="0" u="none" strike="noStrike" cap="none">
              <a:solidFill>
                <a:srgbClr val="48BAA2"/>
              </a:solidFill>
              <a:latin typeface="Calibri"/>
              <a:ea typeface="Calibri"/>
              <a:cs typeface="Calibri"/>
            </a:endParaRPr>
          </a:p>
        </p:txBody>
      </p:sp>
      <p:sp>
        <p:nvSpPr>
          <p:cNvPr id="434835349" name="Google Shape;1042;g38ded15603a_0_357"/>
          <p:cNvSpPr txBox="1"/>
          <p:nvPr/>
        </p:nvSpPr>
        <p:spPr bwMode="auto">
          <a:xfrm>
            <a:off x="4497478" y="3929774"/>
            <a:ext cx="2123700" cy="171900"/>
          </a:xfrm>
          <a:prstGeom prst="rect">
            <a:avLst/>
          </a:prstGeom>
          <a:noFill/>
          <a:ln>
            <a:noFill/>
          </a:ln>
        </p:spPr>
        <p:txBody>
          <a:bodyPr spcFirstLastPara="1" wrap="square" lIns="68550" tIns="34275" rIns="68550" bIns="34275" anchor="t" anchorCtr="0">
            <a:noAutofit/>
          </a:bodyPr>
          <a:lstStyle/>
          <a:p>
            <a:pPr marL="0" marR="0" lvl="0" indent="0" algn="ctr" rtl="0">
              <a:lnSpc>
                <a:spcPct val="114999"/>
              </a:lnSpc>
              <a:spcBef>
                <a:spcPts val="900"/>
              </a:spcBef>
              <a:spcAft>
                <a:spcPts val="900"/>
              </a:spcAft>
              <a:buClr>
                <a:srgbClr val="000000"/>
              </a:buClr>
              <a:buSzPts val="1200"/>
              <a:buFont typeface="Arial"/>
              <a:buNone/>
              <a:defRPr/>
            </a:pPr>
            <a:r>
              <a:rPr sz="1200" b="0" i="0" u="none" strike="noStrike" cap="none">
                <a:solidFill>
                  <a:srgbClr val="48BAA2"/>
                </a:solidFill>
                <a:latin typeface="Calibri"/>
                <a:ea typeface="Calibri"/>
                <a:cs typeface="Calibri"/>
              </a:rPr>
              <a:t>Total population &gt; 65</a:t>
            </a:r>
            <a:endParaRPr sz="1200" b="0" i="0" u="none" strike="noStrike" cap="none">
              <a:solidFill>
                <a:srgbClr val="48BAA2"/>
              </a:solidFill>
              <a:latin typeface="Calibri"/>
              <a:ea typeface="Calibri"/>
              <a:cs typeface="Calibri"/>
            </a:endParaRPr>
          </a:p>
        </p:txBody>
      </p:sp>
      <p:cxnSp>
        <p:nvCxnSpPr>
          <p:cNvPr id="1053933888" name="Google Shape;1043;g38ded15603a_0_357"/>
          <p:cNvCxnSpPr/>
          <p:nvPr/>
        </p:nvCxnSpPr>
        <p:spPr bwMode="auto">
          <a:xfrm rot="10800000" flipH="1">
            <a:off x="4572000" y="4198662"/>
            <a:ext cx="2034300" cy="24300"/>
          </a:xfrm>
          <a:prstGeom prst="straightConnector1">
            <a:avLst/>
          </a:prstGeom>
          <a:noFill/>
          <a:ln w="9525" cap="flat" cmpd="sng">
            <a:solidFill>
              <a:srgbClr val="144194"/>
            </a:solidFill>
            <a:prstDash val="solid"/>
            <a:round/>
            <a:headEnd type="none" w="sm" len="sm"/>
            <a:tailEnd type="none" w="sm" len="sm"/>
          </a:ln>
        </p:spPr>
      </p:cxnSp>
      <p:graphicFrame>
        <p:nvGraphicFramePr>
          <p:cNvPr id="2001122397" name="Google Shape;1044;g38ded15603a_0_357"/>
          <p:cNvGraphicFramePr>
            <a:graphicFrameLocks xmlns:a="http://schemas.openxmlformats.org/drawingml/2006/main"/>
          </p:cNvGraphicFramePr>
          <p:nvPr/>
        </p:nvGraphicFramePr>
        <p:xfrm rot="0">
          <a:off x="4497474" y="2122875"/>
          <a:ext cx="3000000" cy="3000000"/>
        </p:xfrm>
        <a:graphic>
          <a:graphicData uri="http://schemas.openxmlformats.org/drawingml/2006/table">
            <a:tbl>
              <a:tblPr firstRow="0" firstCol="0" lastRow="0" lastCol="0" bandRow="0" bandCol="0">
                <a:tableStyleId>{36E50907-AF9A-4ACE-AC51-CDD586CB403A}</a:tableStyleId>
                <a:noFill/>
              </a:tblPr>
              <a:tblGrid>
                <a:gridCol w="1943550"/>
                <a:gridCol w="1943550"/>
              </a:tblGrid>
              <a:tr h="343850">
                <a:tc gridSpan="2">
                  <a:txBody>
                    <a:bodyPr/>
                    <a:p>
                      <a:pPr marL="0" marR="0" lvl="0" indent="0" algn="ctr"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ISTAT Database</a:t>
                      </a:r>
                      <a:endParaRPr sz="1400" u="none" strike="noStrike" cap="none">
                        <a:solidFill>
                          <a:schemeClr val="lt1"/>
                        </a:solidFill>
                        <a:latin typeface="Trebuchet MS"/>
                        <a:ea typeface="Trebuchet MS"/>
                        <a:cs typeface="Trebuchet MS"/>
                      </a:endParaRPr>
                    </a:p>
                  </a:txBody>
                  <a:tcPr marL="91425" marR="91425" marT="91425" marB="91425">
                    <a:solidFill>
                      <a:schemeClr val="lt2"/>
                    </a:solidFill>
                  </a:tcPr>
                </a:tc>
                <a:tc hMerge="1">
                  <a:txBody>
                    <a:bodyPr/>
                    <a:p>
                      <a:endParaRPr/>
                    </a:p>
                  </a:txBody>
                </a:tc>
              </a:tr>
              <a:tr h="330650">
                <a:tc>
                  <a:txBody>
                    <a:bodyPr/>
                    <a:p>
                      <a:pPr marL="0" marR="0" lvl="0" indent="0" algn="l" rtl="0">
                        <a:lnSpc>
                          <a:spcPct val="100000"/>
                        </a:lnSpc>
                        <a:spcBef>
                          <a:spcPts val="0"/>
                        </a:spcBef>
                        <a:spcAft>
                          <a:spcPts val="0"/>
                        </a:spcAft>
                        <a:buClr>
                          <a:srgbClr val="000000"/>
                        </a:buClr>
                        <a:buSzPts val="1200"/>
                        <a:buFont typeface="Arial"/>
                        <a:buNone/>
                        <a:defRPr/>
                      </a:pPr>
                      <a:r>
                        <a:rPr sz="1200" u="none" strike="noStrike" cap="none">
                          <a:solidFill>
                            <a:srgbClr val="7F7F7F"/>
                          </a:solidFill>
                          <a:latin typeface="Trebuchet MS"/>
                          <a:ea typeface="Trebuchet MS"/>
                          <a:cs typeface="Trebuchet MS"/>
                        </a:rPr>
                        <a:t>Total Population</a:t>
                      </a:r>
                      <a:endParaRPr sz="1200" u="none" strike="noStrike" cap="none">
                        <a:solidFill>
                          <a:srgbClr val="7F7F7F"/>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sz="1200">
                          <a:solidFill>
                            <a:srgbClr val="7F7F7F"/>
                          </a:solidFill>
                          <a:latin typeface="Trebuchet MS"/>
                          <a:ea typeface="Trebuchet MS"/>
                          <a:cs typeface="Trebuchet MS"/>
                        </a:rPr>
                        <a:t>682</a:t>
                      </a:r>
                      <a:r>
                        <a:rPr sz="1200" u="none" strike="noStrike" cap="none">
                          <a:solidFill>
                            <a:srgbClr val="7F7F7F"/>
                          </a:solidFill>
                          <a:latin typeface="Trebuchet MS"/>
                          <a:ea typeface="Trebuchet MS"/>
                          <a:cs typeface="Trebuchet MS"/>
                        </a:rPr>
                        <a:t> inhabitants</a:t>
                      </a:r>
                      <a:endParaRPr sz="1200" u="none" strike="noStrike" cap="none">
                        <a:solidFill>
                          <a:srgbClr val="7F7F7F"/>
                        </a:solidFill>
                        <a:latin typeface="Trebuchet MS"/>
                        <a:ea typeface="Trebuchet MS"/>
                        <a:cs typeface="Trebuchet MS"/>
                      </a:endParaRPr>
                    </a:p>
                  </a:txBody>
                  <a:tcPr marL="91425" marR="91425" marT="91425" marB="91425"/>
                </a:tc>
              </a:tr>
              <a:tr h="476125">
                <a:tc>
                  <a:txBody>
                    <a:bodyPr/>
                    <a:p>
                      <a:pPr marL="0" marR="0" lvl="0" indent="0" algn="l" rtl="0">
                        <a:lnSpc>
                          <a:spcPct val="100000"/>
                        </a:lnSpc>
                        <a:spcBef>
                          <a:spcPts val="0"/>
                        </a:spcBef>
                        <a:spcAft>
                          <a:spcPts val="0"/>
                        </a:spcAft>
                        <a:buClr>
                          <a:srgbClr val="000000"/>
                        </a:buClr>
                        <a:buSzPts val="1200"/>
                        <a:buFont typeface="Arial"/>
                        <a:buNone/>
                        <a:defRPr/>
                      </a:pPr>
                      <a:r>
                        <a:rPr sz="1200" u="none" strike="noStrike" cap="none">
                          <a:solidFill>
                            <a:srgbClr val="7F7F7F"/>
                          </a:solidFill>
                          <a:latin typeface="Trebuchet MS"/>
                          <a:ea typeface="Trebuchet MS"/>
                          <a:cs typeface="Trebuchet MS"/>
                        </a:rPr>
                        <a:t>Total Population Over 64 years old</a:t>
                      </a:r>
                      <a:endParaRPr sz="1200" u="none" strike="noStrike" cap="none">
                        <a:solidFill>
                          <a:srgbClr val="7F7F7F"/>
                        </a:solidFill>
                        <a:latin typeface="Trebuchet MS"/>
                        <a:ea typeface="Trebuchet MS"/>
                        <a:cs typeface="Trebuchet MS"/>
                      </a:endParaRPr>
                    </a:p>
                  </a:txBody>
                  <a:tcPr marL="91425" marR="91425" marT="91425" marB="91425"/>
                </a:tc>
                <a:tc>
                  <a:txBody>
                    <a:bodyPr/>
                    <a:p>
                      <a:pPr marL="0" marR="0" lvl="0" indent="0" algn="l" rtl="0">
                        <a:lnSpc>
                          <a:spcPct val="100000"/>
                        </a:lnSpc>
                        <a:spcBef>
                          <a:spcPts val="0"/>
                        </a:spcBef>
                        <a:spcAft>
                          <a:spcPts val="0"/>
                        </a:spcAft>
                        <a:buClr>
                          <a:srgbClr val="000000"/>
                        </a:buClr>
                        <a:buSzPts val="1200"/>
                        <a:buFont typeface="Arial"/>
                        <a:buNone/>
                        <a:defRPr/>
                      </a:pPr>
                      <a:r>
                        <a:rPr sz="1200" u="none" strike="noStrike" cap="none">
                          <a:solidFill>
                            <a:srgbClr val="7F7F7F"/>
                          </a:solidFill>
                          <a:latin typeface="Trebuchet MS"/>
                          <a:ea typeface="Trebuchet MS"/>
                          <a:cs typeface="Trebuchet MS"/>
                        </a:rPr>
                        <a:t>114 inhabitants</a:t>
                      </a:r>
                      <a:endParaRPr sz="1200" u="none" strike="noStrike" cap="none">
                        <a:solidFill>
                          <a:srgbClr val="7F7F7F"/>
                        </a:solidFill>
                        <a:latin typeface="Trebuchet MS"/>
                        <a:ea typeface="Trebuchet MS"/>
                        <a:cs typeface="Trebuchet MS"/>
                      </a:endParaRPr>
                    </a:p>
                  </a:txBody>
                  <a:tcPr marL="91425" marR="91425" marT="91425" marB="91425"/>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14004426" name="Google Shape;1049;g38dfaf0db45_0_1478"/>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880182096" name="Google Shape;1050;g38dfaf0db45_0_1478"/>
          <p:cNvSpPr txBox="1"/>
          <p:nvPr/>
        </p:nvSpPr>
        <p:spPr bwMode="auto">
          <a:xfrm>
            <a:off x="2992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accent1"/>
                </a:solidFill>
                <a:latin typeface="Trebuchet MS"/>
                <a:ea typeface="Trebuchet MS"/>
                <a:cs typeface="Trebuchet MS"/>
              </a:rPr>
              <a:t>Step 4: Normalize the result:</a:t>
            </a:r>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“lower is better” indicators (lower the numerical value of the indicator, the higher the performance level.), the value is normalised applying the following formula:</a:t>
            </a:r>
            <a:br>
              <a:rPr sz="1200" b="0" i="0" u="none" strike="noStrike" cap="none">
                <a:solidFill>
                  <a:srgbClr val="7F7F7F"/>
                </a:solidFill>
                <a:latin typeface="Trebuchet MS"/>
                <a:ea typeface="Trebuchet MS"/>
                <a:cs typeface="Trebuchet MS"/>
              </a:rPr>
            </a:br>
            <a:r>
              <a:rPr sz="1200" b="1" i="0" u="none" strike="noStrike" cap="none">
                <a:solidFill>
                  <a:srgbClr val="7F7F7F"/>
                </a:solidFill>
                <a:latin typeface="Trebuchet MS"/>
                <a:ea typeface="Trebuchet MS"/>
                <a:cs typeface="Trebuchet MS"/>
              </a:rPr>
              <a:t> </a:t>
            </a:r>
            <a:endParaRPr sz="1200" b="1" i="0" u="none" strike="noStrike" cap="none">
              <a:solidFill>
                <a:srgbClr val="7F7F7F"/>
              </a:solidFill>
              <a:latin typeface="Trebuchet MS"/>
              <a:ea typeface="Trebuchet MS"/>
              <a:cs typeface="Trebuchet MS"/>
            </a:endParaRPr>
          </a:p>
        </p:txBody>
      </p:sp>
      <p:sp>
        <p:nvSpPr>
          <p:cNvPr id="389388201" name="Google Shape;1051;g38dfaf0db45_0_1478"/>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1052863785" name="Google Shape;1052;g38dfaf0db45_0_1478"/>
          <p:cNvSpPr txBox="1"/>
          <p:nvPr/>
        </p:nvSpPr>
        <p:spPr bwMode="auto">
          <a:xfrm>
            <a:off x="928800" y="2256944"/>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439179264" name="Google Shape;1053;g38dfaf0db45_0_1478"/>
          <p:cNvSpPr txBox="1"/>
          <p:nvPr/>
        </p:nvSpPr>
        <p:spPr bwMode="auto">
          <a:xfrm>
            <a:off x="626068" y="3208446"/>
            <a:ext cx="3437400" cy="10929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0000"/>
              </a:lnSpc>
              <a:spcBef>
                <a:spcPts val="0"/>
              </a:spcBef>
              <a:spcAft>
                <a:spcPts val="0"/>
              </a:spcAft>
              <a:buNone/>
              <a:defRPr/>
            </a:pPr>
            <a:r>
              <a:rPr sz="900" b="0" i="1" u="none" strike="noStrike" cap="none">
                <a:solidFill>
                  <a:schemeClr val="lt2"/>
                </a:solidFill>
                <a:latin typeface="Trebuchet MS"/>
                <a:ea typeface="Trebuchet MS"/>
                <a:cs typeface="Trebuchet MS"/>
              </a:rPr>
              <a:t>where:</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Xi: value of the indicator</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min</a:t>
            </a:r>
            <a:r>
              <a:rPr sz="900" b="0" i="1" u="none" strike="noStrike" cap="none">
                <a:solidFill>
                  <a:schemeClr val="lt2"/>
                </a:solidFill>
                <a:latin typeface="Trebuchet MS"/>
                <a:ea typeface="Trebuchet MS"/>
                <a:cs typeface="Trebuchet MS"/>
              </a:rPr>
              <a:t> = optimal indicator’s value (corresponding to score 0)</a:t>
            </a:r>
            <a:endParaRPr sz="700" b="0" i="1" u="none" strike="noStrike" cap="none">
              <a:solidFill>
                <a:schemeClr val="lt2"/>
              </a:solidFill>
              <a:latin typeface="Trebuchet MS"/>
              <a:ea typeface="Trebuchet MS"/>
              <a:cs typeface="Trebuchet MS"/>
            </a:endParaRPr>
          </a:p>
          <a:p>
            <a:pPr marL="0" marR="215265" lvl="0" indent="0" algn="just" rtl="0">
              <a:lnSpc>
                <a:spcPct val="100000"/>
              </a:lnSpc>
              <a:spcBef>
                <a:spcPts val="600"/>
              </a:spcBef>
              <a:spcAft>
                <a:spcPts val="0"/>
              </a:spcAft>
              <a:buNone/>
              <a:defRPr/>
            </a:pPr>
            <a:r>
              <a:rPr sz="900" b="0" i="1" u="none" strike="noStrike" cap="none">
                <a:solidFill>
                  <a:schemeClr val="lt2"/>
                </a:solidFill>
                <a:latin typeface="Trebuchet MS"/>
                <a:ea typeface="Trebuchet MS"/>
                <a:cs typeface="Trebuchet MS"/>
              </a:rPr>
              <a:t>X</a:t>
            </a:r>
            <a:r>
              <a:rPr sz="900" b="0" i="1" u="none" strike="noStrike" cap="none" baseline="-25000">
                <a:solidFill>
                  <a:schemeClr val="lt2"/>
                </a:solidFill>
                <a:latin typeface="Trebuchet MS"/>
                <a:ea typeface="Trebuchet MS"/>
                <a:cs typeface="Trebuchet MS"/>
              </a:rPr>
              <a:t>max</a:t>
            </a:r>
            <a:r>
              <a:rPr sz="900" b="0" i="1" u="none" strike="noStrike" cap="none">
                <a:solidFill>
                  <a:schemeClr val="lt2"/>
                </a:solidFill>
                <a:latin typeface="Trebuchet MS"/>
                <a:ea typeface="Trebuchet MS"/>
                <a:cs typeface="Trebuchet MS"/>
              </a:rPr>
              <a:t> = critical indicator’s value (corresponding to score 1)</a:t>
            </a:r>
            <a:endParaRPr sz="700" b="0" i="1"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None/>
              <a:defRPr/>
            </a:pPr>
            <a:br>
              <a:rPr sz="700" b="0" i="1" u="none" strike="noStrike" cap="none">
                <a:solidFill>
                  <a:schemeClr val="lt2"/>
                </a:solidFill>
                <a:latin typeface="Trebuchet MS"/>
                <a:ea typeface="Trebuchet MS"/>
                <a:cs typeface="Trebuchet MS"/>
              </a:rPr>
            </a:br>
            <a:endParaRPr sz="700" b="0" i="1" u="none" strike="noStrike" cap="none">
              <a:solidFill>
                <a:schemeClr val="lt2"/>
              </a:solidFill>
              <a:latin typeface="Trebuchet MS"/>
              <a:ea typeface="Trebuchet MS"/>
              <a:cs typeface="Trebuchet MS"/>
            </a:endParaRPr>
          </a:p>
        </p:txBody>
      </p:sp>
      <p:graphicFrame>
        <p:nvGraphicFramePr>
          <p:cNvPr id="2135369447" name="Google Shape;1054;g38dfaf0db45_0_1478"/>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1119319523" name="Google Shape;1055;g38dfaf0db45_0_1478"/>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C8.1 - E2 AGE OF POPULATION </a:t>
            </a:r>
            <a:endParaRPr sz="1800">
              <a:solidFill>
                <a:srgbClr val="70AD47"/>
              </a:solidFill>
              <a:latin typeface="Calibri"/>
              <a:ea typeface="Calibri"/>
              <a:cs typeface="Calibri"/>
            </a:endParaRPr>
          </a:p>
        </p:txBody>
      </p:sp>
      <p:sp>
        <p:nvSpPr>
          <p:cNvPr id="1354746440" name="Google Shape;1056;g38dfaf0db45_0_1478"/>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590564454" name="Google Shape;1057;g38dfaf0db45_0_1478"/>
          <p:cNvSpPr txBox="1"/>
          <p:nvPr/>
        </p:nvSpPr>
        <p:spPr bwMode="auto">
          <a:xfrm>
            <a:off x="356325" y="2256959"/>
            <a:ext cx="3018900" cy="5355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94426007" name="Google Shape;1062;g38dfaf0db45_0_1489"/>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909826815" name="Google Shape;1063;g38dfaf0db45_0_1489"/>
          <p:cNvSpPr txBox="1"/>
          <p:nvPr/>
        </p:nvSpPr>
        <p:spPr bwMode="auto">
          <a:xfrm>
            <a:off x="292075" y="1298198"/>
            <a:ext cx="8017500" cy="9300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Step 4: Normalize the result:</a:t>
            </a:r>
            <a:endParaRPr>
              <a:solidFill>
                <a:schemeClr val="lt2"/>
              </a:solidFill>
            </a:endParaRPr>
          </a:p>
          <a:p>
            <a:pPr marL="0" marR="0" lvl="0" indent="0" algn="l" rtl="0">
              <a:lnSpc>
                <a:spcPct val="9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For the “lower is better” indicators (lower the numerical value of the indicator, the higher the performance level.), the value is normalised applying the following formula:</a:t>
            </a:r>
            <a:br>
              <a:rPr sz="1200" b="0" i="0" u="none" strike="noStrike" cap="none">
                <a:solidFill>
                  <a:schemeClr val="lt2"/>
                </a:solidFill>
                <a:latin typeface="Trebuchet MS"/>
                <a:ea typeface="Trebuchet MS"/>
                <a:cs typeface="Trebuchet MS"/>
              </a:rPr>
            </a:br>
            <a:r>
              <a:rPr sz="1200" b="1" i="0" u="none" strike="noStrike" cap="none">
                <a:solidFill>
                  <a:schemeClr val="lt2"/>
                </a:solidFill>
                <a:latin typeface="Trebuchet MS"/>
                <a:ea typeface="Trebuchet MS"/>
                <a:cs typeface="Trebuchet MS"/>
              </a:rPr>
              <a:t> </a:t>
            </a:r>
            <a:endParaRPr sz="1200" b="1" i="0" u="none" strike="noStrike" cap="none">
              <a:solidFill>
                <a:schemeClr val="lt2"/>
              </a:solidFill>
              <a:latin typeface="Trebuchet MS"/>
              <a:ea typeface="Trebuchet MS"/>
              <a:cs typeface="Trebuchet MS"/>
            </a:endParaRPr>
          </a:p>
        </p:txBody>
      </p:sp>
      <p:sp>
        <p:nvSpPr>
          <p:cNvPr id="173517738" name="Google Shape;1064;g38dfaf0db45_0_1489"/>
          <p:cNvSpPr/>
          <p:nvPr/>
        </p:nvSpPr>
        <p:spPr bwMode="auto">
          <a:xfrm>
            <a:off x="2141538" y="169227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defRPr/>
            </a:pPr>
            <a:endParaRPr sz="1400" b="0" i="0" u="none" strike="noStrike" cap="none">
              <a:solidFill>
                <a:srgbClr val="000000"/>
              </a:solidFill>
              <a:latin typeface="Arial"/>
              <a:ea typeface="Arial"/>
              <a:cs typeface="Arial"/>
            </a:endParaRPr>
          </a:p>
        </p:txBody>
      </p:sp>
      <p:sp>
        <p:nvSpPr>
          <p:cNvPr id="136077351" name="Google Shape;1065;g38dfaf0db45_0_1489"/>
          <p:cNvSpPr txBox="1"/>
          <p:nvPr/>
        </p:nvSpPr>
        <p:spPr bwMode="auto">
          <a:xfrm>
            <a:off x="1009496" y="2378849"/>
            <a:ext cx="2264100" cy="40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83847032" name="Google Shape;1066;g38dfaf0db45_0_1489"/>
          <p:cNvSpPr txBox="1"/>
          <p:nvPr/>
        </p:nvSpPr>
        <p:spPr bwMode="auto">
          <a:xfrm>
            <a:off x="1009496" y="4182715"/>
            <a:ext cx="22641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79110600" name="Google Shape;1067;g38dfaf0db45_0_1489"/>
          <p:cNvSpPr txBox="1"/>
          <p:nvPr/>
        </p:nvSpPr>
        <p:spPr bwMode="auto">
          <a:xfrm>
            <a:off x="1537587" y="456755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9AC43E"/>
                </a:solidFill>
                <a:latin typeface="Trebuchet MS"/>
                <a:ea typeface="Trebuchet MS"/>
                <a:cs typeface="Trebuchet MS"/>
              </a:rPr>
              <a:t>Rather Positive</a:t>
            </a:r>
            <a:endParaRPr sz="1400" b="1" i="0" u="none" strike="noStrike" cap="none">
              <a:solidFill>
                <a:srgbClr val="9AC43E"/>
              </a:solidFill>
              <a:latin typeface="Trebuchet MS"/>
              <a:ea typeface="Trebuchet MS"/>
              <a:cs typeface="Trebuchet MS"/>
            </a:endParaRPr>
          </a:p>
        </p:txBody>
      </p:sp>
      <p:graphicFrame>
        <p:nvGraphicFramePr>
          <p:cNvPr id="1725462122" name="Google Shape;1068;g38dfaf0db45_0_1489"/>
          <p:cNvGraphicFramePr>
            <a:graphicFrameLocks xmlns:a="http://schemas.openxmlformats.org/drawingml/2006/main"/>
          </p:cNvGraphicFramePr>
          <p:nvPr/>
        </p:nvGraphicFramePr>
        <p:xfrm rot="0">
          <a:off x="4136432" y="2408346"/>
          <a:ext cx="3000000" cy="3000000"/>
        </p:xfrm>
        <a:graphic>
          <a:graphicData uri="http://schemas.openxmlformats.org/drawingml/2006/table">
            <a:tbl>
              <a:tblPr firstRow="0" firstCol="0" lastRow="0" lastCol="0" bandRow="0" bandCol="0">
                <a:tableStyleId>{7C66247C-F3F6-4631-85B9-B933A1725C98}</a:tableStyleId>
                <a:noFill/>
              </a:tblPr>
              <a:tblGrid>
                <a:gridCol w="1341125"/>
                <a:gridCol w="3040375"/>
              </a:tblGrid>
              <a:tr h="266700">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Normalisation values</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c>
                  <a:txBody>
                    <a:bodyPr/>
                    <a:p>
                      <a:pPr marL="0" marR="0" lvl="0" indent="0" algn="ctr" rtl="0">
                        <a:lnSpc>
                          <a:spcPct val="100000"/>
                        </a:lnSpc>
                        <a:spcBef>
                          <a:spcPts val="0"/>
                        </a:spcBef>
                        <a:spcAft>
                          <a:spcPts val="0"/>
                        </a:spcAft>
                        <a:buNone/>
                        <a:defRPr/>
                      </a:pPr>
                      <a:r>
                        <a:rPr sz="1000" b="0" i="0" u="none" strike="noStrike" cap="none">
                          <a:solidFill>
                            <a:srgbClr val="FFFFFF"/>
                          </a:solidFill>
                          <a:latin typeface="Trebuchet MS"/>
                          <a:ea typeface="Trebuchet MS"/>
                          <a:cs typeface="Trebuchet MS"/>
                        </a:rPr>
                        <a:t>Description</a:t>
                      </a:r>
                      <a:endParaRPr sz="1400" u="none" strike="noStrike" cap="none"/>
                    </a:p>
                  </a:txBody>
                  <a:tcPr marL="68575" marR="68575" marT="30475" marB="30475" anchor="ctr">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708792"/>
                    </a:solidFill>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0.1</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Optimal (No improvement necessary)</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0.3</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positive</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0.5</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None/>
                        <a:defRPr/>
                      </a:pPr>
                      <a:r>
                        <a:rPr sz="900" b="0" i="0" u="none" strike="noStrike" cap="none">
                          <a:solidFill>
                            <a:srgbClr val="708792"/>
                          </a:solidFill>
                          <a:latin typeface="Trebuchet MS"/>
                          <a:ea typeface="Trebuchet MS"/>
                          <a:cs typeface="Trebuchet MS"/>
                        </a:rPr>
                        <a:t>Neutral</a:t>
                      </a: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0.7</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Rather negative</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266700">
                <a:tc>
                  <a:txBody>
                    <a:bodyPr/>
                    <a:p>
                      <a:pPr marL="0" marR="0" lvl="0" indent="0" algn="ctr" rtl="0">
                        <a:lnSpc>
                          <a:spcPct val="100000"/>
                        </a:lnSpc>
                        <a:spcBef>
                          <a:spcPts val="0"/>
                        </a:spcBef>
                        <a:spcAft>
                          <a:spcPts val="0"/>
                        </a:spcAft>
                        <a:buNone/>
                        <a:defRPr/>
                      </a:pPr>
                      <a:r>
                        <a:rPr sz="1000" b="0" i="0" u="none" strike="noStrike" cap="none">
                          <a:solidFill>
                            <a:srgbClr val="708792"/>
                          </a:solidFill>
                          <a:latin typeface="Trebuchet MS"/>
                          <a:ea typeface="Trebuchet MS"/>
                          <a:cs typeface="Trebuchet MS"/>
                        </a:rPr>
                        <a:t>0.9</a:t>
                      </a:r>
                      <a:endParaRPr sz="14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rgbClr val="708792"/>
                          </a:solidFill>
                          <a:latin typeface="Trebuchet MS"/>
                          <a:ea typeface="Trebuchet MS"/>
                          <a:cs typeface="Trebuchet MS"/>
                        </a:rPr>
                        <a:t>Critical (Could lead to severe consequences)</a:t>
                      </a:r>
                      <a:endParaRPr sz="900" u="none" strike="noStrike" cap="none"/>
                    </a:p>
                    <a:p>
                      <a:pPr marL="0" marR="0" lvl="0" indent="0" algn="ctr" rtl="0">
                        <a:lnSpc>
                          <a:spcPct val="100000"/>
                        </a:lnSpc>
                        <a:spcBef>
                          <a:spcPts val="0"/>
                        </a:spcBef>
                        <a:spcAft>
                          <a:spcPts val="0"/>
                        </a:spcAft>
                        <a:buNone/>
                        <a:defRPr/>
                      </a:pPr>
                      <a:endParaRPr sz="900" u="none" strike="noStrike" cap="none"/>
                    </a:p>
                  </a:txBody>
                  <a:tcPr marL="68575" marR="68575" marT="30475" marB="30475">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
        <p:nvSpPr>
          <p:cNvPr id="486928902" name="Google Shape;1069;g38dfaf0db45_0_1489"/>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2550"/>
              <a:buFont typeface="Arial"/>
              <a:buNone/>
              <a:defRPr/>
            </a:pPr>
            <a:r>
              <a:rPr sz="1800">
                <a:solidFill>
                  <a:srgbClr val="70AD47"/>
                </a:solidFill>
              </a:rPr>
              <a:t>C8.1 - E2 AGE OF POPULATION </a:t>
            </a:r>
            <a:endParaRPr sz="1800">
              <a:solidFill>
                <a:srgbClr val="70AD47"/>
              </a:solidFill>
              <a:latin typeface="Calibri"/>
              <a:ea typeface="Calibri"/>
              <a:cs typeface="Calibri"/>
            </a:endParaRPr>
          </a:p>
        </p:txBody>
      </p:sp>
      <p:sp>
        <p:nvSpPr>
          <p:cNvPr id="2135829032" name="Google Shape;1070;g38dfaf0db45_0_1489"/>
          <p:cNvSpPr txBox="1"/>
          <p:nvPr/>
        </p:nvSpPr>
        <p:spPr bwMode="auto">
          <a:xfrm>
            <a:off x="356325" y="623710"/>
            <a:ext cx="2763300"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rgbClr val="70AD47"/>
                </a:solidFill>
                <a:latin typeface="Trebuchet MS"/>
                <a:ea typeface="Trebuchet MS"/>
                <a:cs typeface="Trebuchet MS"/>
              </a:rPr>
              <a:t>CALCULATION: STEP BY STEP</a:t>
            </a:r>
            <a:endParaRPr sz="1400" b="1" i="0" u="none" strike="noStrike" cap="none">
              <a:solidFill>
                <a:srgbClr val="70AD47"/>
              </a:solidFill>
              <a:latin typeface="Trebuchet MS"/>
              <a:ea typeface="Trebuchet MS"/>
              <a:cs typeface="Trebuchet MS"/>
            </a:endParaRPr>
          </a:p>
        </p:txBody>
      </p:sp>
      <p:sp>
        <p:nvSpPr>
          <p:cNvPr id="918676614" name="Google Shape;1071;g38dfaf0db45_0_1489"/>
          <p:cNvSpPr txBox="1"/>
          <p:nvPr/>
        </p:nvSpPr>
        <p:spPr bwMode="auto">
          <a:xfrm>
            <a:off x="805820" y="1874999"/>
            <a:ext cx="3018900" cy="5355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2136887401" name="Google Shape;1072;g38dfaf0db45_0_1489"/>
          <p:cNvSpPr txBox="1"/>
          <p:nvPr/>
        </p:nvSpPr>
        <p:spPr bwMode="auto">
          <a:xfrm>
            <a:off x="805820" y="2713234"/>
            <a:ext cx="3018900" cy="545100"/>
          </a:xfrm>
          <a:prstGeom prst="rect">
            <a:avLst/>
          </a:prstGeom>
          <a:blipFill>
            <a:blip r:embed="rId4">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312990407" name="Google Shape;1073;g38dfaf0db45_0_1489"/>
          <p:cNvSpPr txBox="1"/>
          <p:nvPr/>
        </p:nvSpPr>
        <p:spPr bwMode="auto">
          <a:xfrm>
            <a:off x="805820" y="3561129"/>
            <a:ext cx="3018900" cy="539400"/>
          </a:xfrm>
          <a:prstGeom prst="rect">
            <a:avLst/>
          </a:prstGeom>
          <a:blipFill>
            <a:blip r:embed="rId5">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
        <p:nvSpPr>
          <p:cNvPr id="563855647" name="Google Shape;1074;g38dfaf0db45_0_1489"/>
          <p:cNvSpPr txBox="1"/>
          <p:nvPr/>
        </p:nvSpPr>
        <p:spPr bwMode="auto">
          <a:xfrm>
            <a:off x="805820" y="4280154"/>
            <a:ext cx="3018900" cy="287400"/>
          </a:xfrm>
          <a:prstGeom prst="rect">
            <a:avLst/>
          </a:prstGeom>
          <a:blipFill>
            <a:blip r:embed="rId6">
              <a:alphaModFix/>
            </a:blip>
            <a:stretch>
              <a:fillRect l="0" t="0" r="0" b="-850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defRPr/>
            </a:pPr>
            <a:r>
              <a:rPr sz="1400" b="0" i="0" u="none" strike="noStrike" cap="none">
                <a:latin typeface="Arial"/>
                <a:ea typeface="Arial"/>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602480306" name="Google Shape;1080;g38ded15603a_0_173"/>
          <p:cNvGraphicFramePr>
            <a:graphicFrameLocks xmlns:a="http://schemas.openxmlformats.org/drawingml/2006/main"/>
          </p:cNvGraphicFramePr>
          <p:nvPr/>
        </p:nvGraphicFramePr>
        <p:xfrm rot="0">
          <a:off x="651032" y="1872828"/>
          <a:ext cx="3000000" cy="3000000"/>
        </p:xfrm>
        <a:graphic>
          <a:graphicData uri="http://schemas.openxmlformats.org/drawingml/2006/table">
            <a:tbl>
              <a:tblPr firstRow="0" firstCol="0" lastRow="0" lastCol="0" bandRow="0" bandCol="0">
                <a:tableStyleId>{36E50907-AF9A-4ACE-AC51-CDD586CB403A}</a:tableStyleId>
                <a:noFill/>
              </a:tblPr>
              <a:tblGrid>
                <a:gridCol w="821300"/>
                <a:gridCol w="821300"/>
                <a:gridCol w="1799400"/>
              </a:tblGrid>
              <a:tr h="340425">
                <a:tc gridSpan="3">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C8.1 Health Risk for Population</a:t>
                      </a:r>
                      <a:endParaRPr sz="900" u="none" strike="noStrike" cap="none">
                        <a:solidFill>
                          <a:schemeClr val="lt1"/>
                        </a:solidFill>
                        <a:latin typeface="Trebuchet MS"/>
                        <a:ea typeface="Trebuchet MS"/>
                        <a:cs typeface="Trebuchet MS"/>
                      </a:endParaRPr>
                    </a:p>
                  </a:txBody>
                  <a:tcPr marL="94400" marR="94400" marT="47200" marB="472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c hMerge="1">
                  <a:txBody>
                    <a:bodyPr/>
                    <a:p>
                      <a:endParaRPr/>
                    </a:p>
                  </a:txBody>
                </a:tc>
                <a:tc hMerge="1">
                  <a:txBody>
                    <a:bodyPr/>
                    <a:p>
                      <a:endParaRPr/>
                    </a:p>
                  </a:txBody>
                </a:tc>
              </a:tr>
              <a:tr h="340425">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Code</a:t>
                      </a:r>
                      <a:endParaRPr sz="900" u="none" strike="noStrike" cap="none">
                        <a:solidFill>
                          <a:schemeClr val="lt1"/>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Criterion</a:t>
                      </a:r>
                      <a:endParaRPr sz="900" u="none" strike="noStrike" cap="none">
                        <a:solidFill>
                          <a:schemeClr val="lt1"/>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Normalized Value</a:t>
                      </a:r>
                      <a:endParaRPr sz="900" u="none" strike="noStrike" cap="none">
                        <a:solidFill>
                          <a:schemeClr val="lt1"/>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r>
              <a:tr h="376350">
                <a:tc>
                  <a:txBody>
                    <a:bodyPr/>
                    <a:p>
                      <a:pPr marL="0" marR="0" lvl="0" indent="0" algn="l" rtl="0">
                        <a:lnSpc>
                          <a:spcPct val="100000"/>
                        </a:lnSpc>
                        <a:spcBef>
                          <a:spcPts val="0"/>
                        </a:spcBef>
                        <a:spcAft>
                          <a:spcPts val="0"/>
                        </a:spcAft>
                        <a:buClr>
                          <a:schemeClr val="dk1"/>
                        </a:buClr>
                        <a:buSzPts val="1100"/>
                        <a:buFont typeface="Arial"/>
                        <a:buNone/>
                        <a:defRPr/>
                      </a:pPr>
                      <a:r>
                        <a:rPr sz="700" u="none" strike="noStrike" cap="none">
                          <a:solidFill>
                            <a:srgbClr val="7F7F7F"/>
                          </a:solidFill>
                          <a:latin typeface="Trebuchet MS"/>
                          <a:ea typeface="Trebuchet MS"/>
                          <a:cs typeface="Trebuchet MS"/>
                        </a:rPr>
                        <a:t>C8.1 E1</a:t>
                      </a:r>
                      <a:endParaRPr sz="700" u="none" strike="noStrike" cap="none">
                        <a:solidFill>
                          <a:srgbClr val="7F7F7F"/>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400"/>
                        <a:buFont typeface="Trebuchet MS"/>
                        <a:buNone/>
                        <a:defRPr/>
                      </a:pPr>
                      <a:r>
                        <a:rPr sz="700" u="none" strike="noStrike" cap="none">
                          <a:solidFill>
                            <a:srgbClr val="7F7F7F"/>
                          </a:solidFill>
                          <a:latin typeface="Trebuchet MS"/>
                          <a:ea typeface="Trebuchet MS"/>
                          <a:cs typeface="Trebuchet MS"/>
                        </a:rPr>
                        <a:t>Population Density</a:t>
                      </a:r>
                      <a:endParaRPr sz="7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144194"/>
                        </a:buClr>
                        <a:buSzPts val="1100"/>
                        <a:buFont typeface="Calibri"/>
                        <a:buNone/>
                        <a:defRPr/>
                      </a:pPr>
                      <a:r>
                        <a:rPr sz="800" u="none" strike="noStrike" cap="none">
                          <a:solidFill>
                            <a:srgbClr val="7F7F7F"/>
                          </a:solidFill>
                          <a:latin typeface="Trebuchet MS"/>
                          <a:ea typeface="Trebuchet MS"/>
                          <a:cs typeface="Trebuchet MS"/>
                        </a:rPr>
                        <a:t>0.8</a:t>
                      </a:r>
                      <a:endParaRPr sz="1400" u="none" strike="noStrike" cap="none"/>
                    </a:p>
                    <a:p>
                      <a:pPr marL="0" marR="0" lvl="0" indent="0" algn="l" rtl="0">
                        <a:lnSpc>
                          <a:spcPct val="100000"/>
                        </a:lnSpc>
                        <a:spcBef>
                          <a:spcPts val="0"/>
                        </a:spcBef>
                        <a:spcAft>
                          <a:spcPts val="0"/>
                        </a:spcAft>
                        <a:buClr>
                          <a:srgbClr val="144194"/>
                        </a:buClr>
                        <a:buSzPts val="1100"/>
                        <a:buFont typeface="Calibri"/>
                        <a:buNone/>
                        <a:defRPr/>
                      </a:pPr>
                      <a:endParaRPr sz="7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383625">
                <a:tc>
                  <a:txBody>
                    <a:bodyPr/>
                    <a:p>
                      <a:pPr marL="0" marR="0" lvl="0" indent="0" algn="l" rtl="0">
                        <a:lnSpc>
                          <a:spcPct val="100000"/>
                        </a:lnSpc>
                        <a:spcBef>
                          <a:spcPts val="0"/>
                        </a:spcBef>
                        <a:spcAft>
                          <a:spcPts val="0"/>
                        </a:spcAft>
                        <a:buClr>
                          <a:schemeClr val="dk1"/>
                        </a:buClr>
                        <a:buSzPts val="1100"/>
                        <a:buFont typeface="Arial"/>
                        <a:buNone/>
                        <a:defRPr/>
                      </a:pPr>
                      <a:r>
                        <a:rPr sz="700" u="none" strike="noStrike" cap="none">
                          <a:solidFill>
                            <a:srgbClr val="7F7F7F"/>
                          </a:solidFill>
                          <a:latin typeface="Trebuchet MS"/>
                          <a:ea typeface="Trebuchet MS"/>
                          <a:cs typeface="Trebuchet MS"/>
                        </a:rPr>
                        <a:t>C8.1 E2</a:t>
                      </a:r>
                      <a:endParaRPr sz="1400" u="none" strike="noStrike" cap="none"/>
                    </a:p>
                    <a:p>
                      <a:pPr marL="0" marR="0" lvl="0" indent="0" algn="l" rtl="0">
                        <a:lnSpc>
                          <a:spcPct val="100000"/>
                        </a:lnSpc>
                        <a:spcBef>
                          <a:spcPts val="0"/>
                        </a:spcBef>
                        <a:spcAft>
                          <a:spcPts val="0"/>
                        </a:spcAft>
                        <a:buClr>
                          <a:schemeClr val="dk1"/>
                        </a:buClr>
                        <a:buSzPts val="1100"/>
                        <a:buFont typeface="Arial"/>
                        <a:buNone/>
                        <a:defRPr/>
                      </a:pPr>
                      <a:endParaRPr sz="700" u="none" strike="noStrike" cap="none">
                        <a:solidFill>
                          <a:srgbClr val="7F7F7F"/>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400"/>
                        <a:buFont typeface="Trebuchet MS"/>
                        <a:buNone/>
                        <a:defRPr/>
                      </a:pPr>
                      <a:r>
                        <a:rPr sz="700" u="none" strike="noStrike" cap="none">
                          <a:solidFill>
                            <a:srgbClr val="7F7F7F"/>
                          </a:solidFill>
                          <a:latin typeface="Trebuchet MS"/>
                          <a:ea typeface="Trebuchet MS"/>
                          <a:cs typeface="Trebuchet MS"/>
                        </a:rPr>
                        <a:t>Age of population</a:t>
                      </a:r>
                      <a:endParaRPr sz="7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400"/>
                        <a:buFont typeface="Trebuchet MS"/>
                        <a:buNone/>
                        <a:defRPr/>
                      </a:pPr>
                      <a:r>
                        <a:rPr sz="800" u="none" strike="noStrike" cap="none">
                          <a:solidFill>
                            <a:srgbClr val="7F7F7F"/>
                          </a:solidFill>
                          <a:latin typeface="Trebuchet MS"/>
                          <a:ea typeface="Trebuchet MS"/>
                          <a:cs typeface="Trebuchet MS"/>
                        </a:rPr>
                        <a:t>0.4</a:t>
                      </a:r>
                      <a:endParaRPr sz="1400" u="none" strike="noStrike" cap="none"/>
                    </a:p>
                    <a:p>
                      <a:pPr marL="0" marR="0" lvl="0" indent="0" algn="l" rtl="0">
                        <a:lnSpc>
                          <a:spcPct val="100000"/>
                        </a:lnSpc>
                        <a:spcBef>
                          <a:spcPts val="0"/>
                        </a:spcBef>
                        <a:spcAft>
                          <a:spcPts val="0"/>
                        </a:spcAft>
                        <a:buClr>
                          <a:srgbClr val="000000"/>
                        </a:buClr>
                        <a:buSzPts val="1400"/>
                        <a:buFont typeface="Trebuchet MS"/>
                        <a:buNone/>
                        <a:defRPr/>
                      </a:pPr>
                      <a:endParaRPr sz="7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r>
            </a:tbl>
          </a:graphicData>
        </a:graphic>
      </p:graphicFrame>
      <p:sp>
        <p:nvSpPr>
          <p:cNvPr id="2048316393" name="Google Shape;1081;g38ded15603a_0_173"/>
          <p:cNvSpPr txBox="1"/>
          <p:nvPr/>
        </p:nvSpPr>
        <p:spPr bwMode="auto">
          <a:xfrm>
            <a:off x="699149" y="395399"/>
            <a:ext cx="7732200" cy="411600"/>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2200" b="1" i="0" u="none" strike="noStrike" cap="none">
                <a:solidFill>
                  <a:srgbClr val="70AD47"/>
                </a:solidFill>
                <a:latin typeface="Trebuchet MS"/>
                <a:ea typeface="Trebuchet MS"/>
                <a:cs typeface="Trebuchet MS"/>
              </a:rPr>
              <a:t>OVERALL EXPOSURE</a:t>
            </a:r>
            <a:endParaRPr sz="2200" b="1" i="0" u="none" strike="noStrike" cap="none">
              <a:solidFill>
                <a:srgbClr val="70AD47"/>
              </a:solidFill>
              <a:latin typeface="Trebuchet MS"/>
              <a:ea typeface="Trebuchet MS"/>
              <a:cs typeface="Trebuchet MS"/>
            </a:endParaRPr>
          </a:p>
        </p:txBody>
      </p:sp>
      <p:sp>
        <p:nvSpPr>
          <p:cNvPr id="1293471874" name="Google Shape;1082;g38ded15603a_0_173"/>
          <p:cNvSpPr/>
          <p:nvPr/>
        </p:nvSpPr>
        <p:spPr bwMode="auto">
          <a:xfrm>
            <a:off x="5010473" y="2777932"/>
            <a:ext cx="885299" cy="575400"/>
          </a:xfrm>
          <a:prstGeom prst="rect">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Trebuchet MS"/>
              <a:ea typeface="Trebuchet MS"/>
              <a:cs typeface="Trebuchet MS"/>
            </a:endParaRPr>
          </a:p>
        </p:txBody>
      </p:sp>
      <p:pic>
        <p:nvPicPr>
          <p:cNvPr id="445615391" name="Google Shape;1083;g38ded15603a_0_173"/>
          <p:cNvPicPr/>
          <p:nvPr/>
        </p:nvPicPr>
        <p:blipFill rotWithShape="1">
          <a:blip r:embed="rId3">
            <a:alphaModFix/>
          </a:blip>
          <a:srcRect l="0" t="0" r="0" b="0"/>
          <a:stretch/>
        </p:blipFill>
        <p:spPr bwMode="auto">
          <a:xfrm>
            <a:off x="4961307" y="1198738"/>
            <a:ext cx="3540881" cy="3050251"/>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73288355" name="Google Shape;1089;g38ded15603a_0_211"/>
          <p:cNvSpPr/>
          <p:nvPr/>
        </p:nvSpPr>
        <p:spPr bwMode="auto">
          <a:xfrm>
            <a:off x="6185165" y="1285713"/>
            <a:ext cx="260699" cy="347700"/>
          </a:xfrm>
          <a:prstGeom prst="downArrow">
            <a:avLst>
              <a:gd name="adj1" fmla="val 50000"/>
              <a:gd name="adj2" fmla="val 50000"/>
            </a:avLst>
          </a:prstGeom>
          <a:solidFill>
            <a:schemeClr val="accent4"/>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chemeClr val="accent4"/>
              </a:solidFill>
              <a:highlight>
                <a:srgbClr val="9ACA3C"/>
              </a:highlight>
              <a:latin typeface="Trebuchet MS"/>
              <a:ea typeface="Trebuchet MS"/>
              <a:cs typeface="Trebuchet MS"/>
            </a:endParaRPr>
          </a:p>
        </p:txBody>
      </p:sp>
      <p:sp>
        <p:nvSpPr>
          <p:cNvPr id="2000505558" name="Google Shape;1090;g38ded15603a_0_211"/>
          <p:cNvSpPr txBox="1"/>
          <p:nvPr/>
        </p:nvSpPr>
        <p:spPr bwMode="auto">
          <a:xfrm>
            <a:off x="5449406" y="4101994"/>
            <a:ext cx="1732200" cy="288900"/>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chemeClr val="accent4"/>
                </a:solidFill>
                <a:latin typeface="Calibri"/>
                <a:ea typeface="Calibri"/>
                <a:cs typeface="Calibri"/>
              </a:rPr>
              <a:t>TOTAL = 1 (100%)</a:t>
            </a:r>
            <a:endParaRPr sz="1500" b="0" i="0" u="none" strike="noStrike" cap="none">
              <a:solidFill>
                <a:schemeClr val="accent4"/>
              </a:solidFill>
              <a:latin typeface="Calibri"/>
              <a:ea typeface="Calibri"/>
              <a:cs typeface="Calibri"/>
            </a:endParaRPr>
          </a:p>
        </p:txBody>
      </p:sp>
      <p:sp>
        <p:nvSpPr>
          <p:cNvPr id="182842114" name="Google Shape;1091;g38ded15603a_0_211"/>
          <p:cNvSpPr/>
          <p:nvPr/>
        </p:nvSpPr>
        <p:spPr bwMode="auto">
          <a:xfrm>
            <a:off x="6185165" y="3704506"/>
            <a:ext cx="260699" cy="347700"/>
          </a:xfrm>
          <a:prstGeom prst="downArrow">
            <a:avLst>
              <a:gd name="adj1" fmla="val 50000"/>
              <a:gd name="adj2" fmla="val 50000"/>
            </a:avLst>
          </a:prstGeom>
          <a:solidFill>
            <a:schemeClr val="accent4"/>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chemeClr val="accent4"/>
              </a:solidFill>
              <a:highlight>
                <a:srgbClr val="9AC43E"/>
              </a:highlight>
              <a:latin typeface="Trebuchet MS"/>
              <a:ea typeface="Trebuchet MS"/>
              <a:cs typeface="Trebuchet MS"/>
            </a:endParaRPr>
          </a:p>
        </p:txBody>
      </p:sp>
      <p:graphicFrame>
        <p:nvGraphicFramePr>
          <p:cNvPr id="157408482" name="Google Shape;1092;g38ded15603a_0_211"/>
          <p:cNvGraphicFramePr>
            <a:graphicFrameLocks xmlns:a="http://schemas.openxmlformats.org/drawingml/2006/main"/>
          </p:cNvGraphicFramePr>
          <p:nvPr/>
        </p:nvGraphicFramePr>
        <p:xfrm rot="0">
          <a:off x="2354400" y="1927007"/>
          <a:ext cx="3000000" cy="3000000"/>
        </p:xfrm>
        <a:graphic>
          <a:graphicData uri="http://schemas.openxmlformats.org/drawingml/2006/table">
            <a:tbl>
              <a:tblPr firstRow="0" firstCol="0" lastRow="0" lastCol="0" bandRow="0" bandCol="0">
                <a:tableStyleId>{36E50907-AF9A-4ACE-AC51-CDD586CB403A}</a:tableStyleId>
                <a:noFill/>
              </a:tblPr>
              <a:tblGrid>
                <a:gridCol w="737275"/>
                <a:gridCol w="1314725"/>
                <a:gridCol w="1296000"/>
                <a:gridCol w="1357050"/>
              </a:tblGrid>
              <a:tr h="340425">
                <a:tc gridSpan="4">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C8.1 Health Risk for Population</a:t>
                      </a:r>
                      <a:endParaRPr sz="900" u="none" strike="noStrike" cap="none">
                        <a:solidFill>
                          <a:schemeClr val="lt1"/>
                        </a:solidFill>
                        <a:latin typeface="Trebuchet MS"/>
                        <a:ea typeface="Trebuchet MS"/>
                        <a:cs typeface="Trebuchet MS"/>
                      </a:endParaRPr>
                    </a:p>
                  </a:txBody>
                  <a:tcPr marL="94400" marR="94400" marT="47200" marB="472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c hMerge="1">
                  <a:txBody>
                    <a:bodyPr/>
                    <a:p>
                      <a:endParaRPr/>
                    </a:p>
                  </a:txBody>
                </a:tc>
                <a:tc hMerge="1">
                  <a:txBody>
                    <a:bodyPr/>
                    <a:p>
                      <a:endParaRPr/>
                    </a:p>
                  </a:txBody>
                </a:tc>
                <a:tc hMerge="1">
                  <a:txBody>
                    <a:bodyPr/>
                    <a:p>
                      <a:endParaRPr/>
                    </a:p>
                  </a:txBody>
                </a:tc>
              </a:tr>
              <a:tr h="340425">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Code</a:t>
                      </a:r>
                      <a:endParaRPr sz="900" u="none" strike="noStrike" cap="none">
                        <a:solidFill>
                          <a:schemeClr val="lt1"/>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Criterion</a:t>
                      </a:r>
                      <a:endParaRPr sz="900" u="none" strike="noStrike" cap="none">
                        <a:solidFill>
                          <a:schemeClr val="lt1"/>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Normalized Value</a:t>
                      </a:r>
                      <a:endParaRPr sz="900" u="none" strike="noStrike" cap="none">
                        <a:solidFill>
                          <a:schemeClr val="lt1"/>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Weight</a:t>
                      </a:r>
                      <a:endParaRPr sz="900" u="none" strike="noStrike" cap="none">
                        <a:solidFill>
                          <a:schemeClr val="lt1"/>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solidFill>
                      <a:schemeClr val="lt2"/>
                    </a:solidFill>
                  </a:tcPr>
                </a:tc>
              </a:tr>
              <a:tr h="376350">
                <a:tc>
                  <a:txBody>
                    <a:bodyPr/>
                    <a:p>
                      <a:pPr marL="0" marR="0" lvl="0" indent="0" algn="l" rtl="0">
                        <a:lnSpc>
                          <a:spcPct val="100000"/>
                        </a:lnSpc>
                        <a:spcBef>
                          <a:spcPts val="0"/>
                        </a:spcBef>
                        <a:spcAft>
                          <a:spcPts val="0"/>
                        </a:spcAft>
                        <a:buClr>
                          <a:schemeClr val="dk1"/>
                        </a:buClr>
                        <a:buSzPts val="1100"/>
                        <a:buFont typeface="Arial"/>
                        <a:buNone/>
                        <a:defRPr/>
                      </a:pPr>
                      <a:r>
                        <a:rPr sz="1000" u="none" strike="noStrike" cap="none">
                          <a:solidFill>
                            <a:srgbClr val="7F7F7F"/>
                          </a:solidFill>
                          <a:latin typeface="Trebuchet MS"/>
                          <a:ea typeface="Trebuchet MS"/>
                          <a:cs typeface="Trebuchet MS"/>
                        </a:rPr>
                        <a:t>C8.1 E1</a:t>
                      </a:r>
                      <a:endParaRPr sz="1000" u="none" strike="noStrike" cap="none">
                        <a:solidFill>
                          <a:srgbClr val="7F7F7F"/>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400"/>
                        <a:buFont typeface="Trebuchet MS"/>
                        <a:buNone/>
                        <a:defRPr/>
                      </a:pPr>
                      <a:r>
                        <a:rPr sz="1000" u="none" strike="noStrike" cap="none">
                          <a:solidFill>
                            <a:srgbClr val="7F7F7F"/>
                          </a:solidFill>
                          <a:latin typeface="Trebuchet MS"/>
                          <a:ea typeface="Trebuchet MS"/>
                          <a:cs typeface="Trebuchet MS"/>
                        </a:rPr>
                        <a:t>Population Density</a:t>
                      </a:r>
                      <a:endParaRPr sz="10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144194"/>
                        </a:buClr>
                        <a:buSzPts val="1100"/>
                        <a:buFont typeface="Calibri"/>
                        <a:buNone/>
                        <a:defRPr/>
                      </a:pPr>
                      <a:r>
                        <a:rPr sz="1000" u="none" strike="noStrike" cap="none">
                          <a:solidFill>
                            <a:srgbClr val="7F7F7F"/>
                          </a:solidFill>
                          <a:latin typeface="Trebuchet MS"/>
                          <a:ea typeface="Trebuchet MS"/>
                          <a:cs typeface="Trebuchet MS"/>
                        </a:rPr>
                        <a:t>0.8</a:t>
                      </a:r>
                      <a:endParaRPr sz="1400" u="none" strike="noStrike" cap="none"/>
                    </a:p>
                    <a:p>
                      <a:pPr marL="0" marR="0" lvl="0" indent="0" algn="ctr" rtl="0">
                        <a:lnSpc>
                          <a:spcPct val="100000"/>
                        </a:lnSpc>
                        <a:spcBef>
                          <a:spcPts val="0"/>
                        </a:spcBef>
                        <a:spcAft>
                          <a:spcPts val="0"/>
                        </a:spcAft>
                        <a:buClr>
                          <a:srgbClr val="144194"/>
                        </a:buClr>
                        <a:buSzPts val="1100"/>
                        <a:buFont typeface="Calibri"/>
                        <a:buNone/>
                        <a:defRPr/>
                      </a:pPr>
                      <a:endParaRPr sz="10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144194"/>
                        </a:buClr>
                        <a:buSzPts val="1100"/>
                        <a:buFont typeface="Calibri"/>
                        <a:buNone/>
                        <a:defRPr/>
                      </a:pPr>
                      <a:r>
                        <a:rPr sz="1000" u="none" strike="noStrike" cap="none">
                          <a:solidFill>
                            <a:srgbClr val="7F7F7F"/>
                          </a:solidFill>
                          <a:latin typeface="Trebuchet MS"/>
                          <a:ea typeface="Trebuchet MS"/>
                          <a:cs typeface="Trebuchet MS"/>
                        </a:rPr>
                        <a:t>0.50</a:t>
                      </a:r>
                      <a:endParaRPr sz="10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r>
              <a:tr h="383625">
                <a:tc>
                  <a:txBody>
                    <a:bodyPr/>
                    <a:p>
                      <a:pPr marL="0" marR="0" lvl="0" indent="0" algn="l" rtl="0">
                        <a:lnSpc>
                          <a:spcPct val="100000"/>
                        </a:lnSpc>
                        <a:spcBef>
                          <a:spcPts val="0"/>
                        </a:spcBef>
                        <a:spcAft>
                          <a:spcPts val="0"/>
                        </a:spcAft>
                        <a:buClr>
                          <a:schemeClr val="dk1"/>
                        </a:buClr>
                        <a:buSzPts val="1100"/>
                        <a:buFont typeface="Arial"/>
                        <a:buNone/>
                        <a:defRPr/>
                      </a:pPr>
                      <a:r>
                        <a:rPr sz="1000" u="none" strike="noStrike" cap="none">
                          <a:solidFill>
                            <a:srgbClr val="7F7F7F"/>
                          </a:solidFill>
                          <a:latin typeface="Trebuchet MS"/>
                          <a:ea typeface="Trebuchet MS"/>
                          <a:cs typeface="Trebuchet MS"/>
                        </a:rPr>
                        <a:t>C8.1 E2</a:t>
                      </a:r>
                      <a:endParaRPr sz="1400" u="none" strike="noStrike" cap="none"/>
                    </a:p>
                    <a:p>
                      <a:pPr marL="0" marR="0" lvl="0" indent="0" algn="l" rtl="0">
                        <a:lnSpc>
                          <a:spcPct val="100000"/>
                        </a:lnSpc>
                        <a:spcBef>
                          <a:spcPts val="0"/>
                        </a:spcBef>
                        <a:spcAft>
                          <a:spcPts val="0"/>
                        </a:spcAft>
                        <a:buClr>
                          <a:schemeClr val="dk1"/>
                        </a:buClr>
                        <a:buSzPts val="1100"/>
                        <a:buFont typeface="Arial"/>
                        <a:buNone/>
                        <a:defRPr/>
                      </a:pPr>
                      <a:endParaRPr sz="1000" u="none" strike="noStrike" cap="none">
                        <a:solidFill>
                          <a:srgbClr val="7F7F7F"/>
                        </a:solidFill>
                        <a:latin typeface="Trebuchet MS"/>
                        <a:ea typeface="Trebuchet MS"/>
                        <a:cs typeface="Trebuchet MS"/>
                      </a:endParaRPr>
                    </a:p>
                  </a:txBody>
                  <a:tcPr marL="81700" marR="81700" marT="81700" marB="81700">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l" rtl="0">
                        <a:lnSpc>
                          <a:spcPct val="100000"/>
                        </a:lnSpc>
                        <a:spcBef>
                          <a:spcPts val="0"/>
                        </a:spcBef>
                        <a:spcAft>
                          <a:spcPts val="0"/>
                        </a:spcAft>
                        <a:buClr>
                          <a:srgbClr val="000000"/>
                        </a:buClr>
                        <a:buSzPts val="1400"/>
                        <a:buFont typeface="Trebuchet MS"/>
                        <a:buNone/>
                        <a:defRPr/>
                      </a:pPr>
                      <a:r>
                        <a:rPr sz="1000" u="none" strike="noStrike" cap="none">
                          <a:solidFill>
                            <a:srgbClr val="7F7F7F"/>
                          </a:solidFill>
                          <a:latin typeface="Trebuchet MS"/>
                          <a:ea typeface="Trebuchet MS"/>
                          <a:cs typeface="Trebuchet MS"/>
                        </a:rPr>
                        <a:t>Age of population</a:t>
                      </a:r>
                      <a:endParaRPr sz="10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400"/>
                        <a:buFont typeface="Trebuchet MS"/>
                        <a:buNone/>
                        <a:defRPr/>
                      </a:pPr>
                      <a:r>
                        <a:rPr sz="1000" u="none" strike="noStrike" cap="none">
                          <a:solidFill>
                            <a:srgbClr val="7F7F7F"/>
                          </a:solidFill>
                          <a:latin typeface="Trebuchet MS"/>
                          <a:ea typeface="Trebuchet MS"/>
                          <a:cs typeface="Trebuchet MS"/>
                        </a:rPr>
                        <a:t>0.4</a:t>
                      </a:r>
                      <a:endParaRPr sz="1400" u="none" strike="noStrike" cap="none"/>
                    </a:p>
                    <a:p>
                      <a:pPr marL="0" marR="0" lvl="0" indent="0" algn="ctr" rtl="0">
                        <a:lnSpc>
                          <a:spcPct val="100000"/>
                        </a:lnSpc>
                        <a:spcBef>
                          <a:spcPts val="0"/>
                        </a:spcBef>
                        <a:spcAft>
                          <a:spcPts val="0"/>
                        </a:spcAft>
                        <a:buClr>
                          <a:srgbClr val="000000"/>
                        </a:buClr>
                        <a:buSzPts val="1400"/>
                        <a:buFont typeface="Trebuchet MS"/>
                        <a:buNone/>
                        <a:defRPr/>
                      </a:pPr>
                      <a:endParaRPr sz="10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c>
                  <a:txBody>
                    <a:bodyPr/>
                    <a:p>
                      <a:pPr marL="0" marR="0" lvl="0" indent="0" algn="ctr" rtl="0">
                        <a:lnSpc>
                          <a:spcPct val="100000"/>
                        </a:lnSpc>
                        <a:spcBef>
                          <a:spcPts val="0"/>
                        </a:spcBef>
                        <a:spcAft>
                          <a:spcPts val="0"/>
                        </a:spcAft>
                        <a:buClr>
                          <a:srgbClr val="000000"/>
                        </a:buClr>
                        <a:buSzPts val="1400"/>
                        <a:buFont typeface="Trebuchet MS"/>
                        <a:buNone/>
                        <a:defRPr/>
                      </a:pPr>
                      <a:r>
                        <a:rPr sz="1000" u="none" strike="noStrike" cap="none">
                          <a:solidFill>
                            <a:srgbClr val="7F7F7F"/>
                          </a:solidFill>
                          <a:latin typeface="Trebuchet MS"/>
                          <a:ea typeface="Trebuchet MS"/>
                          <a:cs typeface="Trebuchet MS"/>
                        </a:rPr>
                        <a:t>0.50</a:t>
                      </a:r>
                      <a:endParaRPr sz="1000" u="none" strike="noStrike" cap="none">
                        <a:solidFill>
                          <a:srgbClr val="7F7F7F"/>
                        </a:solidFill>
                        <a:latin typeface="Trebuchet MS"/>
                        <a:ea typeface="Trebuchet MS"/>
                        <a:cs typeface="Trebuchet MS"/>
                      </a:endParaRPr>
                    </a:p>
                  </a:txBody>
                  <a:tcPr marL="45950" marR="45950" marT="22975" marB="22975">
                    <a:lnL w="12700" algn="ctr">
                      <a:solidFill>
                        <a:schemeClr val="lt2"/>
                      </a:solidFill>
                    </a:lnL>
                    <a:lnR w="12700" algn="ctr">
                      <a:solidFill>
                        <a:schemeClr val="lt2"/>
                      </a:solidFill>
                    </a:lnR>
                    <a:lnT w="12700" algn="ctr">
                      <a:solidFill>
                        <a:schemeClr val="lt2"/>
                      </a:solidFill>
                    </a:lnT>
                    <a:lnB w="12700" algn="ctr">
                      <a:solidFill>
                        <a:schemeClr val="lt2"/>
                      </a:solidFill>
                    </a:lnB>
                  </a:tcPr>
                </a:tc>
              </a:tr>
            </a:tbl>
          </a:graphicData>
        </a:graphic>
      </p:graphicFrame>
      <p:sp>
        <p:nvSpPr>
          <p:cNvPr id="1897955387" name="Google Shape;1093;g38ded15603a_0_211"/>
          <p:cNvSpPr txBox="1"/>
          <p:nvPr/>
        </p:nvSpPr>
        <p:spPr bwMode="auto">
          <a:xfrm>
            <a:off x="699149" y="395399"/>
            <a:ext cx="7732200" cy="411600"/>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2200" b="1" i="0" u="none" strike="noStrike" cap="none">
                <a:solidFill>
                  <a:srgbClr val="70AD47"/>
                </a:solidFill>
                <a:latin typeface="Trebuchet MS"/>
                <a:ea typeface="Trebuchet MS"/>
                <a:cs typeface="Trebuchet MS"/>
              </a:rPr>
              <a:t>OVERALL EXPOSURE</a:t>
            </a:r>
            <a:endParaRPr sz="2200" b="1" i="0" u="none" strike="noStrike" cap="none">
              <a:solidFill>
                <a:srgbClr val="70AD47"/>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45907797" name="Google Shape;1098;g38ded15603a_0_220"/>
          <p:cNvSpPr/>
          <p:nvPr/>
        </p:nvSpPr>
        <p:spPr bwMode="auto">
          <a:xfrm>
            <a:off x="91440"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088741500" name="Google Shape;1099;g38ded15603a_0_220"/>
          <p:cNvSpPr txBox="1"/>
          <p:nvPr/>
        </p:nvSpPr>
        <p:spPr bwMode="auto">
          <a:xfrm>
            <a:off x="2512574" y="3909150"/>
            <a:ext cx="4121699" cy="7620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Exposure Value (EV) = 0,6</a:t>
            </a:r>
            <a:endParaRPr sz="1500" b="0" i="0" u="none" strike="noStrike" cap="none">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a:solidFill>
                  <a:srgbClr val="7F7F7F"/>
                </a:solidFill>
                <a:latin typeface="Trebuchet MS"/>
                <a:ea typeface="Trebuchet MS"/>
                <a:cs typeface="Trebuchet MS"/>
              </a:rPr>
              <a:t>Exposure Level = </a:t>
            </a:r>
            <a:r>
              <a:rPr sz="1500" b="1" i="0" u="none" strike="noStrike" cap="none">
                <a:solidFill>
                  <a:srgbClr val="7F7F7F"/>
                </a:solidFill>
                <a:latin typeface="Trebuchet MS"/>
                <a:ea typeface="Trebuchet MS"/>
                <a:cs typeface="Trebuchet MS"/>
              </a:rPr>
              <a:t>RATHER NEGATIVE</a:t>
            </a:r>
            <a:endParaRPr sz="1500" b="0" i="0" u="none" strike="noStrike" cap="none">
              <a:solidFill>
                <a:srgbClr val="7F7F7F"/>
              </a:solidFill>
              <a:latin typeface="Trebuchet MS"/>
              <a:ea typeface="Trebuchet MS"/>
              <a:cs typeface="Trebuchet MS"/>
            </a:endParaRPr>
          </a:p>
        </p:txBody>
      </p:sp>
      <p:sp>
        <p:nvSpPr>
          <p:cNvPr id="570436937" name="Google Shape;1100;g38ded15603a_0_220"/>
          <p:cNvSpPr/>
          <p:nvPr/>
        </p:nvSpPr>
        <p:spPr bwMode="auto">
          <a:xfrm>
            <a:off x="4698535" y="1763744"/>
            <a:ext cx="181500" cy="301200"/>
          </a:xfrm>
          <a:prstGeom prst="downArrow">
            <a:avLst>
              <a:gd name="adj1" fmla="val 50000"/>
              <a:gd name="adj2" fmla="val 50000"/>
            </a:avLst>
          </a:prstGeom>
          <a:solidFill>
            <a:schemeClr val="accent4"/>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1542187302" name="Google Shape;1101;g38ded15603a_0_220"/>
          <p:cNvSpPr/>
          <p:nvPr/>
        </p:nvSpPr>
        <p:spPr bwMode="auto">
          <a:xfrm>
            <a:off x="5229785" y="1763743"/>
            <a:ext cx="181500" cy="301200"/>
          </a:xfrm>
          <a:prstGeom prst="downArrow">
            <a:avLst>
              <a:gd name="adj1" fmla="val 50000"/>
              <a:gd name="adj2" fmla="val 50000"/>
            </a:avLst>
          </a:prstGeom>
          <a:solidFill>
            <a:schemeClr val="accent4"/>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1270628492" name="Google Shape;1102;g38ded15603a_0_220"/>
          <p:cNvSpPr txBox="1"/>
          <p:nvPr/>
        </p:nvSpPr>
        <p:spPr bwMode="auto">
          <a:xfrm>
            <a:off x="5200412" y="1292387"/>
            <a:ext cx="800100" cy="288900"/>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chemeClr val="accent4"/>
                </a:solidFill>
                <a:latin typeface="Trebuchet MS"/>
                <a:ea typeface="Trebuchet MS"/>
                <a:cs typeface="Trebuchet MS"/>
              </a:rPr>
              <a:t>Weight</a:t>
            </a:r>
            <a:endParaRPr sz="1500" b="0" i="0" u="none" strike="noStrike" cap="none">
              <a:solidFill>
                <a:schemeClr val="accent4"/>
              </a:solidFill>
              <a:latin typeface="Trebuchet MS"/>
              <a:ea typeface="Trebuchet MS"/>
              <a:cs typeface="Trebuchet MS"/>
            </a:endParaRPr>
          </a:p>
        </p:txBody>
      </p:sp>
      <p:sp>
        <p:nvSpPr>
          <p:cNvPr id="1573007096" name="Google Shape;1103;g38ded15603a_0_220"/>
          <p:cNvSpPr txBox="1"/>
          <p:nvPr/>
        </p:nvSpPr>
        <p:spPr bwMode="auto">
          <a:xfrm>
            <a:off x="3482453" y="1274562"/>
            <a:ext cx="1979700" cy="288900"/>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chemeClr val="accent4"/>
                </a:solidFill>
                <a:latin typeface="Trebuchet MS"/>
                <a:ea typeface="Trebuchet MS"/>
                <a:cs typeface="Trebuchet MS"/>
              </a:rPr>
              <a:t>Normalised score</a:t>
            </a:r>
            <a:endParaRPr sz="1500" b="0" i="0" u="none" strike="noStrike" cap="none">
              <a:solidFill>
                <a:schemeClr val="accent4"/>
              </a:solidFill>
              <a:latin typeface="Trebuchet MS"/>
              <a:ea typeface="Trebuchet MS"/>
              <a:cs typeface="Trebuchet MS"/>
            </a:endParaRPr>
          </a:p>
        </p:txBody>
      </p:sp>
      <p:sp>
        <p:nvSpPr>
          <p:cNvPr id="1646667921" name="Google Shape;1104;g38ded15603a_0_220"/>
          <p:cNvSpPr txBox="1"/>
          <p:nvPr/>
        </p:nvSpPr>
        <p:spPr bwMode="auto">
          <a:xfrm>
            <a:off x="1888821" y="1676152"/>
            <a:ext cx="5044800" cy="1176300"/>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2129277376" name="Google Shape;1105;g38ded15603a_0_220"/>
          <p:cNvSpPr txBox="1"/>
          <p:nvPr/>
        </p:nvSpPr>
        <p:spPr bwMode="auto">
          <a:xfrm>
            <a:off x="3435228" y="3273109"/>
            <a:ext cx="2276400" cy="215400"/>
          </a:xfrm>
          <a:prstGeom prst="rect">
            <a:avLst/>
          </a:prstGeom>
          <a:blipFill>
            <a:blip r:embed="rId4">
              <a:alphaModFix/>
            </a:blip>
            <a:stretch>
              <a:fillRect l="-4828" t="-25702" r="0" b="-5142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247808819" name="Google Shape;1106;g38ded15603a_0_220"/>
          <p:cNvSpPr txBox="1"/>
          <p:nvPr/>
        </p:nvSpPr>
        <p:spPr bwMode="auto">
          <a:xfrm>
            <a:off x="699149" y="395399"/>
            <a:ext cx="7732200" cy="411600"/>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2200" b="1" i="0" u="none" strike="noStrike" cap="none">
                <a:solidFill>
                  <a:srgbClr val="70AD47"/>
                </a:solidFill>
                <a:latin typeface="Trebuchet MS"/>
                <a:ea typeface="Trebuchet MS"/>
                <a:cs typeface="Trebuchet MS"/>
              </a:rPr>
              <a:t>OVERALL EXPOSURE (EXPOSURE VALUE - EV)</a:t>
            </a:r>
            <a:endParaRPr sz="2200" b="1" i="0" u="none" strike="noStrike" cap="none">
              <a:solidFill>
                <a:srgbClr val="70AD47"/>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97780849" name="Google Shape;1111;p41"/>
          <p:cNvSpPr txBox="1"/>
          <p:nvPr/>
        </p:nvSpPr>
        <p:spPr bwMode="auto">
          <a:xfrm>
            <a:off x="2539022" y="3527627"/>
            <a:ext cx="3753600" cy="3462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Hazard Value (HV) = 0.8 (Probable)</a:t>
            </a:r>
            <a:endParaRPr sz="1150" b="0" i="0" u="none" strike="noStrike" cap="none">
              <a:solidFill>
                <a:srgbClr val="7F7F7F"/>
              </a:solidFill>
              <a:latin typeface="Trebuchet MS"/>
              <a:ea typeface="Trebuchet MS"/>
              <a:cs typeface="Trebuchet MS"/>
            </a:endParaRPr>
          </a:p>
        </p:txBody>
      </p:sp>
      <p:sp>
        <p:nvSpPr>
          <p:cNvPr id="471312639" name="Google Shape;1112;p41"/>
          <p:cNvSpPr txBox="1"/>
          <p:nvPr/>
        </p:nvSpPr>
        <p:spPr bwMode="auto">
          <a:xfrm>
            <a:off x="2336232" y="4042946"/>
            <a:ext cx="4355700" cy="312000"/>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650"/>
              <a:buFont typeface="Arial"/>
              <a:buNone/>
              <a:defRPr/>
            </a:pPr>
            <a:r>
              <a:rPr sz="1650" b="1" i="0" u="none" strike="noStrike" cap="none">
                <a:solidFill>
                  <a:srgbClr val="7F7F7F"/>
                </a:solidFill>
                <a:latin typeface="Trebuchet MS"/>
                <a:ea typeface="Trebuchet MS"/>
                <a:cs typeface="Trebuchet MS"/>
              </a:rPr>
              <a:t>THIS INFORMATION IS PROVIDED BY SECAPs</a:t>
            </a:r>
            <a:endParaRPr sz="1650" b="1" i="0" u="none" strike="noStrike" cap="none">
              <a:solidFill>
                <a:srgbClr val="7F7F7F"/>
              </a:solidFill>
              <a:latin typeface="Trebuchet MS"/>
              <a:ea typeface="Trebuchet MS"/>
              <a:cs typeface="Trebuchet MS"/>
            </a:endParaRPr>
          </a:p>
        </p:txBody>
      </p:sp>
      <p:sp>
        <p:nvSpPr>
          <p:cNvPr id="103956576" name="Google Shape;1113;p41"/>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1875"/>
              <a:buFont typeface="Arial"/>
              <a:buNone/>
              <a:defRPr/>
            </a:pPr>
            <a:r>
              <a:rPr sz="2200">
                <a:solidFill>
                  <a:srgbClr val="70AD47"/>
                </a:solidFill>
              </a:rPr>
              <a:t>HAZARD LIKELIHOOD</a:t>
            </a:r>
            <a:endParaRPr sz="2200">
              <a:solidFill>
                <a:srgbClr val="70AD47"/>
              </a:solidFill>
            </a:endParaRPr>
          </a:p>
        </p:txBody>
      </p:sp>
      <p:graphicFrame>
        <p:nvGraphicFramePr>
          <p:cNvPr id="639053321" name="Google Shape;1114;p41"/>
          <p:cNvGraphicFramePr>
            <a:graphicFrameLocks xmlns:a="http://schemas.openxmlformats.org/drawingml/2006/main"/>
          </p:cNvGraphicFramePr>
          <p:nvPr/>
        </p:nvGraphicFramePr>
        <p:xfrm rot="0">
          <a:off x="1292646" y="1061139"/>
          <a:ext cx="3000000" cy="3000000"/>
        </p:xfrm>
        <a:graphic>
          <a:graphicData uri="http://schemas.openxmlformats.org/drawingml/2006/table">
            <a:tbl>
              <a:tblPr firstRow="0" firstCol="0" lastRow="0" lastCol="0" bandRow="0" bandCol="0">
                <a:tableStyleId>{36E50907-AF9A-4ACE-AC51-CDD586CB403A}</a:tableStyleId>
                <a:noFill/>
              </a:tblPr>
              <a:tblGrid>
                <a:gridCol w="906125"/>
                <a:gridCol w="3331125"/>
                <a:gridCol w="1199550"/>
                <a:gridCol w="1121900"/>
              </a:tblGrid>
              <a:tr h="304800">
                <a:tc gridSpan="2">
                  <a:txBody>
                    <a:bodyPr/>
                    <a:p>
                      <a:pPr marL="0" marR="0" lvl="0" indent="0" algn="ctr" rtl="0">
                        <a:lnSpc>
                          <a:spcPct val="100000"/>
                        </a:lnSpc>
                        <a:spcBef>
                          <a:spcPts val="0"/>
                        </a:spcBef>
                        <a:spcAft>
                          <a:spcPts val="0"/>
                        </a:spcAft>
                        <a:buClr>
                          <a:srgbClr val="000000"/>
                        </a:buClr>
                        <a:buSzPts val="1200"/>
                        <a:buFont typeface="Arial"/>
                        <a:buNone/>
                        <a:defRPr/>
                      </a:pPr>
                      <a:r>
                        <a:rPr sz="1200" b="1" i="0" u="none" strike="noStrike" cap="none">
                          <a:solidFill>
                            <a:srgbClr val="FFFFFF"/>
                          </a:solidFill>
                          <a:latin typeface="Trebuchet MS"/>
                          <a:ea typeface="Trebuchet MS"/>
                          <a:cs typeface="Trebuchet MS"/>
                        </a:rPr>
                        <a:t>Hazards event</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8BA7AC"/>
                    </a:solidFill>
                  </a:tcPr>
                </a:tc>
                <a:tc hMerge="1">
                  <a:txBody>
                    <a:bodyPr/>
                    <a:p>
                      <a:endParaRPr/>
                    </a:p>
                  </a:txBody>
                </a:tc>
                <a:tc gridSpan="2">
                  <a:txBody>
                    <a:bodyPr/>
                    <a:p>
                      <a:pPr marL="0" marR="0" lvl="0" indent="0" algn="ctr" rtl="0">
                        <a:lnSpc>
                          <a:spcPct val="100000"/>
                        </a:lnSpc>
                        <a:spcBef>
                          <a:spcPts val="0"/>
                        </a:spcBef>
                        <a:spcAft>
                          <a:spcPts val="0"/>
                        </a:spcAft>
                        <a:buClr>
                          <a:srgbClr val="000000"/>
                        </a:buClr>
                        <a:buSzPts val="1200"/>
                        <a:buFont typeface="Arial"/>
                        <a:buNone/>
                        <a:defRPr/>
                      </a:pPr>
                      <a:r>
                        <a:rPr sz="1200" b="1" i="0" u="none" strike="noStrike" cap="none">
                          <a:solidFill>
                            <a:srgbClr val="FFFFFF"/>
                          </a:solidFill>
                          <a:latin typeface="Trebuchet MS"/>
                          <a:ea typeface="Trebuchet MS"/>
                          <a:cs typeface="Trebuchet MS"/>
                        </a:rPr>
                        <a:t>Hazard Value (HV)</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solidFill>
                      <a:srgbClr val="8BA7AC"/>
                    </a:solidFill>
                  </a:tcPr>
                </a:tc>
                <a:tc hMerge="1">
                  <a:txBody>
                    <a:bodyPr/>
                    <a:p>
                      <a:endParaRPr/>
                    </a:p>
                  </a:txBody>
                </a:tc>
              </a:tr>
              <a:tr h="3048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Frequent</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Likely to occur in a lifetime (every 0-10 years)</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Very likely</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1-0,9</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3048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Probable</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Likely to occur several times in a lifetime (every 0-25 year)</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Likely</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0,89-0,66</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3048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Occasional</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Likely to occur sometime in a lifetime (every 0-50 years)</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As like as not</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0,65-0,33</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r h="3048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Remote</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Unlikely but still possible to occur in a lifetime (0-100 years)</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Unlikely</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0,32-0,0</a:t>
                      </a:r>
                      <a:endParaRPr sz="1400" u="none" strike="noStrike" cap="none"/>
                    </a:p>
                  </a:txBody>
                  <a:tcPr marL="76200" marR="76200" marT="76200" marB="76200">
                    <a:lnL w="10150" algn="ctr">
                      <a:solidFill>
                        <a:srgbClr val="C8D3D8"/>
                      </a:solidFill>
                    </a:lnL>
                    <a:lnR w="10150" algn="ctr">
                      <a:solidFill>
                        <a:srgbClr val="C8D3D8"/>
                      </a:solidFill>
                    </a:lnR>
                    <a:lnT w="10150" algn="ctr">
                      <a:solidFill>
                        <a:srgbClr val="C8D3D8"/>
                      </a:solidFill>
                    </a:lnT>
                    <a:lnB w="10150" algn="ctr">
                      <a:solidFill>
                        <a:srgbClr val="C8D3D8"/>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0993936" name="Google Shape;1119;p42"/>
          <p:cNvSpPr txBox="1"/>
          <p:nvPr/>
        </p:nvSpPr>
        <p:spPr bwMode="auto">
          <a:xfrm>
            <a:off x="4554417" y="2580182"/>
            <a:ext cx="4545300" cy="338700"/>
          </a:xfrm>
          <a:prstGeom prst="rect">
            <a:avLst/>
          </a:prstGeom>
          <a:blipFill>
            <a:blip r:embed="rId3">
              <a:alphaModFix/>
            </a:blip>
            <a:stretch>
              <a:fillRect l="0" t="0" r="0" b="-2725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 </a:t>
            </a:r>
            <a:endParaRPr sz="1600" b="0" i="0" u="none" strike="noStrike" cap="none">
              <a:solidFill>
                <a:schemeClr val="lt2"/>
              </a:solidFill>
              <a:latin typeface="Trebuchet MS"/>
              <a:ea typeface="Trebuchet MS"/>
              <a:cs typeface="Trebuchet MS"/>
            </a:endParaRPr>
          </a:p>
        </p:txBody>
      </p:sp>
      <p:sp>
        <p:nvSpPr>
          <p:cNvPr id="664088704" name="Google Shape;1120;p42"/>
          <p:cNvSpPr txBox="1"/>
          <p:nvPr/>
        </p:nvSpPr>
        <p:spPr bwMode="auto">
          <a:xfrm>
            <a:off x="529481" y="1666462"/>
            <a:ext cx="4460700" cy="2809640"/>
          </a:xfrm>
          <a:prstGeom prst="rect">
            <a:avLst/>
          </a:prstGeom>
          <a:noFill/>
          <a:ln>
            <a:noFill/>
          </a:ln>
        </p:spPr>
        <p:txBody>
          <a:bodyPr spcFirstLastPara="1" wrap="square" lIns="91425" tIns="45700" rIns="91425" bIns="45700" anchor="t" anchorCtr="0">
            <a:spAutoFit/>
          </a:bodyPr>
          <a:lstStyle/>
          <a:p>
            <a:pPr marL="0" marR="161448" lvl="0" indent="0" algn="l" rtl="0">
              <a:lnSpc>
                <a:spcPct val="114999"/>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a:p>
            <a:pPr marL="257175" marR="161448" lvl="0" indent="-257175" algn="l" rtl="0">
              <a:lnSpc>
                <a:spcPct val="107000"/>
              </a:lnSpc>
              <a:spcBef>
                <a:spcPts val="450"/>
              </a:spcBef>
              <a:spcAft>
                <a:spcPts val="0"/>
              </a:spcAft>
              <a:buClr>
                <a:srgbClr val="144194"/>
              </a:buClr>
              <a:buSzPts val="2000"/>
              <a:buFont typeface="Arial"/>
              <a:buChar char="-"/>
              <a:defRPr/>
            </a:pPr>
            <a:r>
              <a:rPr sz="1600" b="1" i="0" u="none" strike="noStrike" cap="none">
                <a:solidFill>
                  <a:schemeClr val="lt2"/>
                </a:solidFill>
                <a:latin typeface="Trebuchet MS"/>
                <a:ea typeface="Trebuchet MS"/>
                <a:cs typeface="Trebuchet MS"/>
              </a:rPr>
              <a:t>Hazard Value</a:t>
            </a:r>
            <a:r>
              <a:rPr sz="1600" b="0" i="0" u="none" strike="noStrike" cap="none">
                <a:solidFill>
                  <a:schemeClr val="lt2"/>
                </a:solidFill>
                <a:latin typeface="Trebuchet MS"/>
                <a:ea typeface="Trebuchet MS"/>
                <a:cs typeface="Trebuchet MS"/>
              </a:rPr>
              <a:t> = 0,8</a:t>
            </a:r>
            <a:endParaRPr sz="1600" b="0" i="0" u="none" strike="noStrike" cap="none">
              <a:solidFill>
                <a:schemeClr val="lt2"/>
              </a:solidFill>
              <a:latin typeface="Trebuchet MS"/>
              <a:ea typeface="Trebuchet MS"/>
              <a:cs typeface="Trebuchet MS"/>
            </a:endParaRPr>
          </a:p>
          <a:p>
            <a:pPr marL="257175" marR="161448" lvl="0" indent="-257175" algn="just" rtl="0">
              <a:lnSpc>
                <a:spcPct val="107000"/>
              </a:lnSpc>
              <a:spcBef>
                <a:spcPts val="1050"/>
              </a:spcBef>
              <a:spcAft>
                <a:spcPts val="0"/>
              </a:spcAft>
              <a:buClr>
                <a:srgbClr val="144194"/>
              </a:buClr>
              <a:buSzPts val="2000"/>
              <a:buFont typeface="Arial"/>
              <a:buChar char="-"/>
              <a:defRPr/>
            </a:pPr>
            <a:r>
              <a:rPr sz="1600" b="1" i="0" u="none" strike="noStrike" cap="none">
                <a:solidFill>
                  <a:schemeClr val="lt2"/>
                </a:solidFill>
                <a:latin typeface="Trebuchet MS"/>
                <a:ea typeface="Trebuchet MS"/>
                <a:cs typeface="Trebuchet MS"/>
              </a:rPr>
              <a:t>Exposure Value</a:t>
            </a:r>
            <a:r>
              <a:rPr sz="1600" b="0" i="0" u="none" strike="noStrike" cap="none">
                <a:solidFill>
                  <a:schemeClr val="lt2"/>
                </a:solidFill>
                <a:latin typeface="Trebuchet MS"/>
                <a:ea typeface="Trebuchet MS"/>
                <a:cs typeface="Trebuchet MS"/>
              </a:rPr>
              <a:t> =  0,9</a:t>
            </a:r>
            <a:endParaRPr sz="1600" b="0" i="0" u="none" strike="noStrike" cap="none">
              <a:solidFill>
                <a:schemeClr val="lt2"/>
              </a:solidFill>
              <a:latin typeface="Trebuchet MS"/>
              <a:ea typeface="Trebuchet MS"/>
              <a:cs typeface="Trebuchet MS"/>
            </a:endParaRPr>
          </a:p>
          <a:p>
            <a:pPr marL="257175" marR="161448" lvl="0" indent="-257175" algn="just" rtl="0">
              <a:lnSpc>
                <a:spcPct val="107000"/>
              </a:lnSpc>
              <a:spcBef>
                <a:spcPts val="600"/>
              </a:spcBef>
              <a:spcAft>
                <a:spcPts val="0"/>
              </a:spcAft>
              <a:buClr>
                <a:srgbClr val="144194"/>
              </a:buClr>
              <a:buSzPts val="2000"/>
              <a:buFont typeface="Arial"/>
              <a:buChar char="-"/>
              <a:defRPr/>
            </a:pPr>
            <a:r>
              <a:rPr sz="1600" b="1" i="0" u="none" strike="noStrike" cap="none">
                <a:solidFill>
                  <a:schemeClr val="lt2"/>
                </a:solidFill>
                <a:latin typeface="Trebuchet MS"/>
                <a:ea typeface="Trebuchet MS"/>
                <a:cs typeface="Trebuchet MS"/>
              </a:rPr>
              <a:t>Vulnerability Value</a:t>
            </a:r>
            <a:r>
              <a:rPr sz="1600" b="0" i="0" u="none" strike="noStrike" cap="none">
                <a:solidFill>
                  <a:schemeClr val="lt2"/>
                </a:solidFill>
                <a:latin typeface="Trebuchet MS"/>
                <a:ea typeface="Trebuchet MS"/>
                <a:cs typeface="Trebuchet MS"/>
              </a:rPr>
              <a:t> = 0,61</a:t>
            </a:r>
            <a:endParaRPr sz="1600" b="0" i="0" u="none" strike="noStrike" cap="none">
              <a:solidFill>
                <a:schemeClr val="lt2"/>
              </a:solidFill>
              <a:latin typeface="Trebuchet MS"/>
              <a:ea typeface="Trebuchet MS"/>
              <a:cs typeface="Trebuchet MS"/>
            </a:endParaRPr>
          </a:p>
          <a:p>
            <a:pPr marL="0" marR="161448" lvl="0" indent="0" algn="just" rtl="0">
              <a:lnSpc>
                <a:spcPct val="107000"/>
              </a:lnSpc>
              <a:spcBef>
                <a:spcPts val="60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a:solidFill>
                  <a:schemeClr val="lt2"/>
                </a:solidFill>
                <a:latin typeface="Trebuchet MS"/>
                <a:ea typeface="Trebuchet MS"/>
                <a:cs typeface="Trebuchet MS"/>
              </a:rPr>
              <a:t>W</a:t>
            </a:r>
            <a:r>
              <a:rPr sz="1600" b="0" i="0" u="none" strike="noStrike" cap="none" baseline="-25000">
                <a:solidFill>
                  <a:schemeClr val="lt2"/>
                </a:solidFill>
                <a:latin typeface="Trebuchet MS"/>
                <a:ea typeface="Trebuchet MS"/>
                <a:cs typeface="Trebuchet MS"/>
              </a:rPr>
              <a:t>HV</a:t>
            </a:r>
            <a:r>
              <a:rPr sz="1600" b="0" i="0" u="none" strike="noStrike" cap="none">
                <a:solidFill>
                  <a:schemeClr val="lt2"/>
                </a:solidFill>
                <a:latin typeface="Trebuchet MS"/>
                <a:ea typeface="Trebuchet MS"/>
                <a:cs typeface="Trebuchet MS"/>
              </a:rPr>
              <a:t> weight of HV</a:t>
            </a:r>
            <a:endParaRPr sz="1600" b="0" i="0" u="none" strike="noStrike" cap="none">
              <a:solidFill>
                <a:schemeClr val="lt2"/>
              </a:solidFill>
              <a:latin typeface="Trebuchet MS"/>
              <a:ea typeface="Trebuchet MS"/>
              <a:cs typeface="Trebuchet MS"/>
            </a:endParaRP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a:solidFill>
                  <a:schemeClr val="lt2"/>
                </a:solidFill>
                <a:latin typeface="Trebuchet MS"/>
                <a:ea typeface="Trebuchet MS"/>
                <a:cs typeface="Trebuchet MS"/>
              </a:rPr>
              <a:t>W</a:t>
            </a:r>
            <a:r>
              <a:rPr sz="1600" b="0" i="0" u="none" strike="noStrike" cap="none" baseline="-25000">
                <a:solidFill>
                  <a:schemeClr val="lt2"/>
                </a:solidFill>
                <a:latin typeface="Trebuchet MS"/>
                <a:ea typeface="Trebuchet MS"/>
                <a:cs typeface="Trebuchet MS"/>
              </a:rPr>
              <a:t>EV</a:t>
            </a:r>
            <a:r>
              <a:rPr sz="1600" b="0" i="0" u="none" strike="noStrike" cap="none">
                <a:solidFill>
                  <a:schemeClr val="lt2"/>
                </a:solidFill>
                <a:latin typeface="Trebuchet MS"/>
                <a:ea typeface="Trebuchet MS"/>
                <a:cs typeface="Trebuchet MS"/>
              </a:rPr>
              <a:t> weight of EV</a:t>
            </a:r>
            <a:endParaRPr sz="1600" b="0" i="0" u="none" strike="noStrike" cap="none">
              <a:solidFill>
                <a:schemeClr val="lt2"/>
              </a:solidFill>
              <a:latin typeface="Trebuchet MS"/>
              <a:ea typeface="Trebuchet MS"/>
              <a:cs typeface="Trebuchet MS"/>
            </a:endParaRP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a:solidFill>
                  <a:schemeClr val="lt2"/>
                </a:solidFill>
                <a:latin typeface="Trebuchet MS"/>
                <a:ea typeface="Trebuchet MS"/>
                <a:cs typeface="Trebuchet MS"/>
              </a:rPr>
              <a:t>W</a:t>
            </a:r>
            <a:r>
              <a:rPr sz="1600" b="0" i="0" u="none" strike="noStrike" cap="none" baseline="-25000">
                <a:solidFill>
                  <a:schemeClr val="lt2"/>
                </a:solidFill>
                <a:latin typeface="Trebuchet MS"/>
                <a:ea typeface="Trebuchet MS"/>
                <a:cs typeface="Trebuchet MS"/>
              </a:rPr>
              <a:t>V</a:t>
            </a:r>
            <a:r>
              <a:rPr sz="1600" b="0" i="0" u="none" strike="noStrike" cap="none">
                <a:solidFill>
                  <a:schemeClr val="lt2"/>
                </a:solidFill>
                <a:latin typeface="Trebuchet MS"/>
                <a:ea typeface="Trebuchet MS"/>
                <a:cs typeface="Trebuchet MS"/>
              </a:rPr>
              <a:t> weight of VV</a:t>
            </a:r>
            <a:endParaRPr sz="1600" b="0" i="0" u="none" strike="noStrike" cap="none">
              <a:solidFill>
                <a:schemeClr val="lt2"/>
              </a:solidFill>
              <a:latin typeface="Trebuchet MS"/>
              <a:ea typeface="Trebuchet MS"/>
              <a:cs typeface="Trebuchet MS"/>
            </a:endParaRPr>
          </a:p>
        </p:txBody>
      </p:sp>
      <p:sp>
        <p:nvSpPr>
          <p:cNvPr id="821337800" name="Google Shape;1121;p42"/>
          <p:cNvSpPr/>
          <p:nvPr/>
        </p:nvSpPr>
        <p:spPr bwMode="auto">
          <a:xfrm>
            <a:off x="2705615" y="3704058"/>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p:txBody>
      </p:sp>
      <p:sp>
        <p:nvSpPr>
          <p:cNvPr id="848066534" name="Google Shape;1122;p42"/>
          <p:cNvSpPr/>
          <p:nvPr/>
        </p:nvSpPr>
        <p:spPr bwMode="auto">
          <a:xfrm>
            <a:off x="2705617" y="4110507"/>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p:txBody>
      </p:sp>
      <p:sp>
        <p:nvSpPr>
          <p:cNvPr id="447258948" name="Google Shape;1123;p42"/>
          <p:cNvSpPr txBox="1"/>
          <p:nvPr/>
        </p:nvSpPr>
        <p:spPr bwMode="auto">
          <a:xfrm>
            <a:off x="3103969" y="3683142"/>
            <a:ext cx="8613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0,25</a:t>
            </a:r>
            <a:endParaRPr sz="1600" b="0" i="0" u="none" strike="noStrike" cap="none">
              <a:solidFill>
                <a:schemeClr val="lt2"/>
              </a:solidFill>
              <a:latin typeface="Trebuchet MS"/>
              <a:ea typeface="Trebuchet MS"/>
              <a:cs typeface="Trebuchet MS"/>
            </a:endParaRPr>
          </a:p>
        </p:txBody>
      </p:sp>
      <p:sp>
        <p:nvSpPr>
          <p:cNvPr id="1573921771" name="Google Shape;1124;p42"/>
          <p:cNvSpPr txBox="1"/>
          <p:nvPr/>
        </p:nvSpPr>
        <p:spPr bwMode="auto">
          <a:xfrm>
            <a:off x="3103969" y="4094219"/>
            <a:ext cx="8613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0,25</a:t>
            </a:r>
            <a:endParaRPr sz="1600" b="0" i="0" u="none" strike="noStrike" cap="none">
              <a:solidFill>
                <a:schemeClr val="lt2"/>
              </a:solidFill>
              <a:latin typeface="Trebuchet MS"/>
              <a:ea typeface="Trebuchet MS"/>
              <a:cs typeface="Trebuchet MS"/>
            </a:endParaRPr>
          </a:p>
        </p:txBody>
      </p:sp>
      <p:sp>
        <p:nvSpPr>
          <p:cNvPr id="762130124" name="Google Shape;1125;p42"/>
          <p:cNvSpPr txBox="1"/>
          <p:nvPr/>
        </p:nvSpPr>
        <p:spPr bwMode="auto">
          <a:xfrm>
            <a:off x="5368465" y="4031509"/>
            <a:ext cx="24645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RISK LEVEL = </a:t>
            </a:r>
            <a:r>
              <a:rPr sz="1600" b="1" i="0" u="none" strike="noStrike" cap="none">
                <a:solidFill>
                  <a:schemeClr val="lt2"/>
                </a:solidFill>
                <a:latin typeface="Trebuchet MS"/>
                <a:ea typeface="Trebuchet MS"/>
                <a:cs typeface="Trebuchet MS"/>
              </a:rPr>
              <a:t>0.72</a:t>
            </a:r>
            <a:endParaRPr sz="1600" b="0" i="0" u="none" strike="noStrike" cap="none">
              <a:solidFill>
                <a:schemeClr val="lt2"/>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2000"/>
              <a:buFont typeface="Arial"/>
              <a:buNone/>
              <a:defRPr/>
            </a:pPr>
            <a:r>
              <a:rPr sz="1600" b="1" i="0" u="none" strike="noStrike" cap="none">
                <a:solidFill>
                  <a:schemeClr val="lt2"/>
                </a:solidFill>
                <a:latin typeface="Trebuchet MS"/>
                <a:ea typeface="Trebuchet MS"/>
                <a:cs typeface="Trebuchet MS"/>
              </a:rPr>
              <a:t>RATHER NEGATIVE</a:t>
            </a:r>
            <a:endParaRPr sz="1600" b="0" i="0" u="none" strike="noStrike" cap="none">
              <a:solidFill>
                <a:schemeClr val="lt2"/>
              </a:solidFill>
              <a:latin typeface="Trebuchet MS"/>
              <a:ea typeface="Trebuchet MS"/>
              <a:cs typeface="Trebuchet MS"/>
            </a:endParaRPr>
          </a:p>
        </p:txBody>
      </p:sp>
      <p:sp>
        <p:nvSpPr>
          <p:cNvPr id="1259342819" name="Google Shape;1126;p42"/>
          <p:cNvSpPr/>
          <p:nvPr/>
        </p:nvSpPr>
        <p:spPr bwMode="auto">
          <a:xfrm rot="-5400000" flipH="1">
            <a:off x="6374111" y="3399395"/>
            <a:ext cx="606600" cy="299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p:txBody>
      </p:sp>
      <p:sp>
        <p:nvSpPr>
          <p:cNvPr id="619150125" name="Google Shape;1127;p42"/>
          <p:cNvSpPr txBox="1"/>
          <p:nvPr/>
        </p:nvSpPr>
        <p:spPr bwMode="auto">
          <a:xfrm>
            <a:off x="2474794" y="516639"/>
            <a:ext cx="7538700" cy="995341"/>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6000"/>
              <a:buFont typeface="Play"/>
              <a:buNone/>
              <a:defRPr/>
            </a:pPr>
            <a:r>
              <a:rPr sz="2000" b="1" i="0" u="none" strike="noStrike" cap="none">
                <a:solidFill>
                  <a:schemeClr val="lt2"/>
                </a:solidFill>
                <a:latin typeface="Trebuchet MS"/>
                <a:ea typeface="Trebuchet MS"/>
                <a:cs typeface="Trebuchet MS"/>
              </a:rPr>
              <a:t>Risk Category: Health (C8)</a:t>
            </a:r>
            <a:endParaRPr sz="1400" b="0" i="0" u="none" strike="noStrike" cap="none">
              <a:solidFill>
                <a:srgbClr val="000000"/>
              </a:solidFill>
              <a:latin typeface="Arial"/>
              <a:ea typeface="Arial"/>
              <a:cs typeface="Arial"/>
            </a:endParaRPr>
          </a:p>
          <a:p>
            <a:pPr marL="0" marR="0" lvl="0" indent="0" algn="ctr" rtl="0">
              <a:lnSpc>
                <a:spcPct val="90000"/>
              </a:lnSpc>
              <a:spcBef>
                <a:spcPts val="0"/>
              </a:spcBef>
              <a:spcAft>
                <a:spcPts val="0"/>
              </a:spcAft>
              <a:buClr>
                <a:schemeClr val="dk1"/>
              </a:buClr>
              <a:buSzPts val="6000"/>
              <a:buFont typeface="Play"/>
              <a:buNone/>
              <a:defRPr/>
            </a:pPr>
            <a:r>
              <a:rPr sz="2000" b="1" i="0" u="none" strike="noStrike" cap="none">
                <a:solidFill>
                  <a:schemeClr val="lt2"/>
                </a:solidFill>
                <a:latin typeface="Trebuchet MS"/>
                <a:ea typeface="Trebuchet MS"/>
                <a:cs typeface="Trebuchet MS"/>
              </a:rPr>
              <a:t>Exposure: Inhabitants</a:t>
            </a:r>
            <a:endParaRPr sz="2000" b="1" i="0" u="none" strike="noStrike" cap="none">
              <a:solidFill>
                <a:schemeClr val="lt2"/>
              </a:solidFill>
              <a:latin typeface="Trebuchet MS"/>
              <a:ea typeface="Trebuchet MS"/>
              <a:cs typeface="Trebuchet MS"/>
            </a:endParaRPr>
          </a:p>
        </p:txBody>
      </p:sp>
      <p:sp>
        <p:nvSpPr>
          <p:cNvPr id="424991337" name="Google Shape;1128;p42"/>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1875"/>
              <a:buFont typeface="Arial"/>
              <a:buNone/>
              <a:defRPr/>
            </a:pPr>
            <a:r>
              <a:rPr sz="2200">
                <a:solidFill>
                  <a:srgbClr val="70AD47"/>
                </a:solidFill>
              </a:rPr>
              <a:t>RISK ASSESSMENT</a:t>
            </a:r>
            <a:endParaRPr sz="2200">
              <a:solidFill>
                <a:srgbClr val="70AD47"/>
              </a:solidFill>
            </a:endParaRPr>
          </a:p>
        </p:txBody>
      </p:sp>
      <p:sp>
        <p:nvSpPr>
          <p:cNvPr id="566169957" name="Google Shape;1129;p42"/>
          <p:cNvSpPr/>
          <p:nvPr/>
        </p:nvSpPr>
        <p:spPr bwMode="auto">
          <a:xfrm>
            <a:off x="2705617" y="4560957"/>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defRPr/>
            </a:pPr>
            <a:endParaRPr sz="1600" b="0" i="0" u="none" strike="noStrike" cap="none">
              <a:solidFill>
                <a:schemeClr val="lt2"/>
              </a:solidFill>
              <a:latin typeface="Trebuchet MS"/>
              <a:ea typeface="Trebuchet MS"/>
              <a:cs typeface="Trebuchet MS"/>
            </a:endParaRPr>
          </a:p>
        </p:txBody>
      </p:sp>
      <p:sp>
        <p:nvSpPr>
          <p:cNvPr id="1895261903" name="Google Shape;1130;p42"/>
          <p:cNvSpPr txBox="1"/>
          <p:nvPr/>
        </p:nvSpPr>
        <p:spPr bwMode="auto">
          <a:xfrm>
            <a:off x="3103969" y="4505307"/>
            <a:ext cx="8613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lt2"/>
                </a:solidFill>
                <a:latin typeface="Trebuchet MS"/>
                <a:ea typeface="Trebuchet MS"/>
                <a:cs typeface="Trebuchet MS"/>
              </a:rPr>
              <a:t>0,5</a:t>
            </a:r>
            <a:endParaRPr sz="16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42644980" name="Google Shape;1135;p65"/>
          <p:cNvSpPr txBox="1"/>
          <p:nvPr/>
        </p:nvSpPr>
        <p:spPr bwMode="auto">
          <a:xfrm>
            <a:off x="647173" y="743236"/>
            <a:ext cx="7849800" cy="457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Testo GIZ and EURAC 2017: Risk Supplement to the Vulnerability Sourcebook. Guidance on how to apply the Vulnerability Sourcebook’s approach with the new IPCC AR5 concept of climate risk. Bonn: GIZ.</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Landsat 8 Bands Overview, NASA, 2013. </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Università degli studi di Padova, Department Of Civil, Environmental and Architectural Engineering, Mappatura delle isole di calore urbano durante eventi estremi a supporto dei piani di adattamento: il caso studio del Comune di Venezia, Teodoro Maria, 2023.</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Dodman, D., B. Hayward, M. Pelling, V. Castan Broto, W. Chow, E. Chu, R. Dawson, L. Khirfan, T. McPhearson, A. Prakash, Y. Zheng, and G. Ziervogel, 2022: Cities, Settlements and Key Infrastructure. In: Climate Change 2022: Impacts, Adaptation and Vulnerability. Contribution of Working Group II to the Sixth Assessment Report of the Intergovernmental Panel on Climate Change [H.-O. Pörtner, D.C. Roberts, M. Tignor, E.S. Poloczanska, K. Mintenbeck, A. Alegría, M. Craig, S. Langsdorf, S. Löschke, V. Möller, A. Okem, B. Rama (eds.)]. Cambridge University Press, Cambridge, UK and New York, NY, USA, pp. 907–1040, doi:10.1017/9781009325844.008.</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EN ISO14091:2021 "Adaptation to climate change — Guidelines on vulnerability, impacts and risk assessment making.</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Larsson N., Moro A, et al. (2007), SBMethod.</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Moro A., Koja A. (2020). RBE Method - Methodology and indicators for the assessment of the level of adaptation and resilience to climate change, Habit.A project, Interreg Alcotra Program.</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Moro A. (2021). Resilient Built Environment Tools, UN Climate Change Conference UK 2021 (COP26).</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Moro A. et al. (2023). SBE Method, Sustainable MED Cities project, ENI CBC MED Program.</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Moro A. (2024), RBE Method in spatial planning, Interreg Alpine Space ADAPTNOW.</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1000"/>
              <a:buFont typeface="Arial"/>
              <a:buChar char="•"/>
              <a:defRPr/>
            </a:pPr>
            <a:r>
              <a:rPr sz="1000" b="0" i="0" u="none" strike="noStrike" cap="none">
                <a:solidFill>
                  <a:schemeClr val="lt2"/>
                </a:solidFill>
                <a:latin typeface="Trebuchet MS"/>
                <a:ea typeface="Trebuchet MS"/>
                <a:cs typeface="Trebuchet MS"/>
              </a:rPr>
              <a:t>Zebisch, M. et al. (2023). Climate Risk Sourcebook. Deutsche Gesellschaft für Internationale Zusammenarbeit (GIZ) GmbH. Bonn.</a:t>
            </a:r>
            <a:endParaRPr sz="1400" b="0" i="0" u="none" strike="noStrike" cap="none">
              <a:solidFill>
                <a:srgbClr val="000000"/>
              </a:solidFill>
              <a:latin typeface="Arial"/>
              <a:ea typeface="Arial"/>
              <a:cs typeface="Arial"/>
            </a:endParaRPr>
          </a:p>
          <a:p>
            <a:pPr marL="0" marR="0" lvl="0" indent="0" algn="l" rtl="0">
              <a:lnSpc>
                <a:spcPct val="100000"/>
              </a:lnSpc>
              <a:spcBef>
                <a:spcPts val="800"/>
              </a:spcBef>
              <a:spcAft>
                <a:spcPts val="0"/>
              </a:spcAft>
              <a:buClr>
                <a:srgbClr val="000000"/>
              </a:buClr>
              <a:buSzPts val="800"/>
              <a:buFont typeface="Arial"/>
              <a:buNone/>
              <a:defRPr/>
            </a:pPr>
            <a:endParaRPr sz="800" b="0" i="0" u="none" strike="noStrike" cap="none">
              <a:solidFill>
                <a:schemeClr val="lt2"/>
              </a:solidFill>
              <a:latin typeface="Trebuchet MS"/>
              <a:ea typeface="Trebuchet MS"/>
              <a:cs typeface="Trebuchet MS"/>
            </a:endParaRPr>
          </a:p>
        </p:txBody>
      </p:sp>
      <p:sp>
        <p:nvSpPr>
          <p:cNvPr id="1529224857" name="Google Shape;1136;p65"/>
          <p:cNvSpPr txBox="1"/>
          <p:nvPr>
            <p:ph type="title"/>
          </p:nvPr>
        </p:nvSpPr>
        <p:spPr bwMode="auto">
          <a:xfrm>
            <a:off x="691400" y="144650"/>
            <a:ext cx="80865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1875"/>
              <a:buFont typeface="Arial"/>
              <a:buNone/>
              <a:defRPr/>
            </a:pPr>
            <a:r>
              <a:rPr sz="2200">
                <a:solidFill>
                  <a:srgbClr val="70AD47"/>
                </a:solidFill>
              </a:rPr>
              <a:t>References</a:t>
            </a:r>
            <a:endParaRPr sz="2200">
              <a:solidFill>
                <a:srgbClr val="70AD47"/>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ONLYOFFICE/9.1.0.167</Application>
  <PresentationFormat>On-screen Show (4:3)</PresentationFormat>
  <Paragraphs>0</Paragraphs>
  <Slides>82</Slides>
  <Notes>82</Notes>
  <HiddenSlides>0</HiddenSlides>
  <MMClips>2</MMClips>
  <ScaleCrop>0</ScaleCrop>
  <HeadingPairs>
    <vt:vector size="4" baseType="variant">
      <vt:variant>
        <vt:lpstr>Theme</vt:lpstr>
      </vt:variant>
      <vt:variant>
        <vt:i4>1</vt:i4>
      </vt:variant>
      <vt:variant>
        <vt:lpstr>Slide Titles</vt:lpstr>
      </vt:variant>
      <vt:variant>
        <vt:i4>82</vt:i4>
      </vt:variant>
    </vt:vector>
  </HeadingPairs>
  <TitlesOfParts>
    <vt:vector size="83"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lastModifiedBy>Paola Borgaro</cp:lastModifiedBy>
  <cp:revision>1</cp:revision>
  <dcterms:created xsi:type="dcterms:W3CDTF">2025-03-18T17:43:02Z</dcterms:created>
  <dcterms:modified xsi:type="dcterms:W3CDTF">2025-11-25T08:59:30Z</dcterms:modified>
</cp:coreProperties>
</file>