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42"/>
  </p:notesMasterIdLst>
  <p:sldIdLst>
    <p:sldId id="256" r:id="rId5"/>
    <p:sldId id="257" r:id="rId6"/>
    <p:sldId id="304" r:id="rId7"/>
    <p:sldId id="305" r:id="rId8"/>
    <p:sldId id="307" r:id="rId9"/>
    <p:sldId id="262" r:id="rId10"/>
    <p:sldId id="263" r:id="rId11"/>
    <p:sldId id="264" r:id="rId12"/>
    <p:sldId id="300" r:id="rId13"/>
    <p:sldId id="266" r:id="rId14"/>
    <p:sldId id="268" r:id="rId15"/>
    <p:sldId id="308" r:id="rId16"/>
    <p:sldId id="267" r:id="rId17"/>
    <p:sldId id="272" r:id="rId18"/>
    <p:sldId id="274" r:id="rId19"/>
    <p:sldId id="310" r:id="rId20"/>
    <p:sldId id="309" r:id="rId21"/>
    <p:sldId id="311" r:id="rId22"/>
    <p:sldId id="312" r:id="rId23"/>
    <p:sldId id="313" r:id="rId24"/>
    <p:sldId id="314" r:id="rId25"/>
    <p:sldId id="315" r:id="rId26"/>
    <p:sldId id="316" r:id="rId27"/>
    <p:sldId id="319" r:id="rId28"/>
    <p:sldId id="320" r:id="rId29"/>
    <p:sldId id="321" r:id="rId30"/>
    <p:sldId id="324" r:id="rId31"/>
    <p:sldId id="326" r:id="rId32"/>
    <p:sldId id="325" r:id="rId33"/>
    <p:sldId id="293" r:id="rId34"/>
    <p:sldId id="294" r:id="rId35"/>
    <p:sldId id="295" r:id="rId36"/>
    <p:sldId id="297" r:id="rId37"/>
    <p:sldId id="296" r:id="rId38"/>
    <p:sldId id="298" r:id="rId39"/>
    <p:sldId id="299" r:id="rId40"/>
    <p:sldId id="301" r:id="rId41"/>
  </p:sldIdLst>
  <p:sldSz cx="9144000" cy="5143500" type="screen16x9"/>
  <p:notesSz cx="6858000" cy="9144000"/>
  <p:embeddedFontLst>
    <p:embeddedFont>
      <p:font typeface="Cambria Math" panose="02040503050406030204" pitchFamily="18" charset="0"/>
      <p:regular r:id="rId43"/>
    </p:embeddedFont>
    <p:embeddedFont>
      <p:font typeface="Montserrat" panose="00000500000000000000" pitchFamily="2" charset="0"/>
      <p:regular r:id="rId44"/>
      <p:bold r:id="rId45"/>
      <p:italic r:id="rId46"/>
      <p:boldItalic r:id="rId47"/>
    </p:embeddedFont>
    <p:embeddedFont>
      <p:font typeface="Trebuchet MS" panose="020B060302020202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C00000"/>
    <a:srgbClr val="ED7D31"/>
    <a:srgbClr val="FFC000"/>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F17E9B-5A6A-4616-8419-7A98EBEC473B}" v="280" dt="2025-11-11T09:28:31.461"/>
  </p1510:revLst>
</p1510:revInfo>
</file>

<file path=ppt/tableStyles.xml><?xml version="1.0" encoding="utf-8"?>
<a:tblStyleLst xmlns:a="http://schemas.openxmlformats.org/drawingml/2006/main" def="{434DCDA1-2905-4F39-BDB8-6E48AD9FA57C}">
  <a:tblStyle styleId="{434DCDA1-2905-4F39-BDB8-6E48AD9FA57C}"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0799" autoAdjust="0"/>
  </p:normalViewPr>
  <p:slideViewPr>
    <p:cSldViewPr snapToGrid="0">
      <p:cViewPr varScale="1">
        <p:scale>
          <a:sx n="94" d="100"/>
          <a:sy n="94" d="100"/>
        </p:scale>
        <p:origin x="1090" y="82"/>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7.fntdata"/><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ona Prar" userId="d00edb6d-68fb-4072-bd3a-44ed75947bf2" providerId="ADAL" clId="{22F704D8-C27B-491D-8ABA-EEF03968A921}"/>
    <pc:docChg chg="undo custSel addSld delSld modSld sldOrd">
      <pc:chgData name="Ivona Prar" userId="d00edb6d-68fb-4072-bd3a-44ed75947bf2" providerId="ADAL" clId="{22F704D8-C27B-491D-8ABA-EEF03968A921}" dt="2025-11-12T08:21:22.308" v="7652" actId="47"/>
      <pc:docMkLst>
        <pc:docMk/>
      </pc:docMkLst>
      <pc:sldChg chg="modSp">
        <pc:chgData name="Ivona Prar" userId="d00edb6d-68fb-4072-bd3a-44ed75947bf2" providerId="ADAL" clId="{22F704D8-C27B-491D-8ABA-EEF03968A921}" dt="2025-11-10T09:53:37.235" v="6018"/>
        <pc:sldMkLst>
          <pc:docMk/>
          <pc:sldMk cId="0" sldId="267"/>
        </pc:sldMkLst>
        <pc:spChg chg="mod">
          <ac:chgData name="Ivona Prar" userId="d00edb6d-68fb-4072-bd3a-44ed75947bf2" providerId="ADAL" clId="{22F704D8-C27B-491D-8ABA-EEF03968A921}" dt="2025-11-10T09:53:37.235" v="6018"/>
          <ac:spMkLst>
            <pc:docMk/>
            <pc:sldMk cId="0" sldId="267"/>
            <ac:spMk id="1234665298" creationId="{00000000-0000-0000-0000-000000000000}"/>
          </ac:spMkLst>
        </pc:spChg>
      </pc:sldChg>
      <pc:sldChg chg="modSp mod">
        <pc:chgData name="Ivona Prar" userId="d00edb6d-68fb-4072-bd3a-44ed75947bf2" providerId="ADAL" clId="{22F704D8-C27B-491D-8ABA-EEF03968A921}" dt="2025-11-11T09:00:37.428" v="6647" actId="404"/>
        <pc:sldMkLst>
          <pc:docMk/>
          <pc:sldMk cId="0" sldId="293"/>
        </pc:sldMkLst>
        <pc:graphicFrameChg chg="modGraphic">
          <ac:chgData name="Ivona Prar" userId="d00edb6d-68fb-4072-bd3a-44ed75947bf2" providerId="ADAL" clId="{22F704D8-C27B-491D-8ABA-EEF03968A921}" dt="2025-11-11T09:00:37.428" v="6647" actId="404"/>
          <ac:graphicFrameMkLst>
            <pc:docMk/>
            <pc:sldMk cId="0" sldId="293"/>
            <ac:graphicFrameMk id="2" creationId="{F1C70C41-ABD2-A759-A3C3-0927079FEE65}"/>
          </ac:graphicFrameMkLst>
        </pc:graphicFrameChg>
      </pc:sldChg>
      <pc:sldChg chg="modSp mod">
        <pc:chgData name="Ivona Prar" userId="d00edb6d-68fb-4072-bd3a-44ed75947bf2" providerId="ADAL" clId="{22F704D8-C27B-491D-8ABA-EEF03968A921}" dt="2025-11-11T09:00:15.031" v="6646" actId="20577"/>
        <pc:sldMkLst>
          <pc:docMk/>
          <pc:sldMk cId="0" sldId="294"/>
        </pc:sldMkLst>
        <pc:graphicFrameChg chg="modGraphic">
          <ac:chgData name="Ivona Prar" userId="d00edb6d-68fb-4072-bd3a-44ed75947bf2" providerId="ADAL" clId="{22F704D8-C27B-491D-8ABA-EEF03968A921}" dt="2025-11-11T09:00:15.031" v="6646" actId="20577"/>
          <ac:graphicFrameMkLst>
            <pc:docMk/>
            <pc:sldMk cId="0" sldId="294"/>
            <ac:graphicFrameMk id="1362960379" creationId="{00000000-0000-0000-0000-000000000000}"/>
          </ac:graphicFrameMkLst>
        </pc:graphicFrameChg>
      </pc:sldChg>
      <pc:sldChg chg="addSp delSp modSp mod">
        <pc:chgData name="Ivona Prar" userId="d00edb6d-68fb-4072-bd3a-44ed75947bf2" providerId="ADAL" clId="{22F704D8-C27B-491D-8ABA-EEF03968A921}" dt="2025-11-11T09:04:01.196" v="6694" actId="20577"/>
        <pc:sldMkLst>
          <pc:docMk/>
          <pc:sldMk cId="0" sldId="295"/>
        </pc:sldMkLst>
        <pc:spChg chg="mod">
          <ac:chgData name="Ivona Prar" userId="d00edb6d-68fb-4072-bd3a-44ed75947bf2" providerId="ADAL" clId="{22F704D8-C27B-491D-8ABA-EEF03968A921}" dt="2025-11-11T09:04:01.196" v="6694" actId="20577"/>
          <ac:spMkLst>
            <pc:docMk/>
            <pc:sldMk cId="0" sldId="295"/>
            <ac:spMk id="842809800" creationId="{00000000-0000-0000-0000-000000000000}"/>
          </ac:spMkLst>
        </pc:spChg>
        <pc:spChg chg="mod">
          <ac:chgData name="Ivona Prar" userId="d00edb6d-68fb-4072-bd3a-44ed75947bf2" providerId="ADAL" clId="{22F704D8-C27B-491D-8ABA-EEF03968A921}" dt="2025-11-11T09:03:51.882" v="6690" actId="20577"/>
          <ac:spMkLst>
            <pc:docMk/>
            <pc:sldMk cId="0" sldId="295"/>
            <ac:spMk id="1324195091" creationId="{00000000-0000-0000-0000-000000000000}"/>
          </ac:spMkLst>
        </pc:spChg>
        <pc:graphicFrameChg chg="del modGraphic">
          <ac:chgData name="Ivona Prar" userId="d00edb6d-68fb-4072-bd3a-44ed75947bf2" providerId="ADAL" clId="{22F704D8-C27B-491D-8ABA-EEF03968A921}" dt="2025-11-11T09:01:23.279" v="6661" actId="478"/>
          <ac:graphicFrameMkLst>
            <pc:docMk/>
            <pc:sldMk cId="0" sldId="295"/>
            <ac:graphicFrameMk id="2" creationId="{F8A6842A-389B-FCF5-6E63-BBF8DA51630E}"/>
          </ac:graphicFrameMkLst>
        </pc:graphicFrameChg>
        <pc:graphicFrameChg chg="add mod modGraphic">
          <ac:chgData name="Ivona Prar" userId="d00edb6d-68fb-4072-bd3a-44ed75947bf2" providerId="ADAL" clId="{22F704D8-C27B-491D-8ABA-EEF03968A921}" dt="2025-11-11T09:01:45.442" v="6667" actId="14734"/>
          <ac:graphicFrameMkLst>
            <pc:docMk/>
            <pc:sldMk cId="0" sldId="295"/>
            <ac:graphicFrameMk id="3" creationId="{2CA425F2-A038-A1EF-392E-B844F436034E}"/>
          </ac:graphicFrameMkLst>
        </pc:graphicFrameChg>
      </pc:sldChg>
      <pc:sldChg chg="modSp mod">
        <pc:chgData name="Ivona Prar" userId="d00edb6d-68fb-4072-bd3a-44ed75947bf2" providerId="ADAL" clId="{22F704D8-C27B-491D-8ABA-EEF03968A921}" dt="2025-11-11T09:04:51.141" v="6717" actId="14100"/>
        <pc:sldMkLst>
          <pc:docMk/>
          <pc:sldMk cId="0" sldId="296"/>
        </pc:sldMkLst>
        <pc:spChg chg="mod">
          <ac:chgData name="Ivona Prar" userId="d00edb6d-68fb-4072-bd3a-44ed75947bf2" providerId="ADAL" clId="{22F704D8-C27B-491D-8ABA-EEF03968A921}" dt="2025-11-11T09:04:51.141" v="6717" actId="14100"/>
          <ac:spMkLst>
            <pc:docMk/>
            <pc:sldMk cId="0" sldId="296"/>
            <ac:spMk id="798221255" creationId="{00000000-0000-0000-0000-000000000000}"/>
          </ac:spMkLst>
        </pc:spChg>
      </pc:sldChg>
      <pc:sldChg chg="modSp mod">
        <pc:chgData name="Ivona Prar" userId="d00edb6d-68fb-4072-bd3a-44ed75947bf2" providerId="ADAL" clId="{22F704D8-C27B-491D-8ABA-EEF03968A921}" dt="2025-11-11T09:06:15.063" v="6840" actId="20577"/>
        <pc:sldMkLst>
          <pc:docMk/>
          <pc:sldMk cId="0" sldId="298"/>
        </pc:sldMkLst>
        <pc:spChg chg="mod">
          <ac:chgData name="Ivona Prar" userId="d00edb6d-68fb-4072-bd3a-44ed75947bf2" providerId="ADAL" clId="{22F704D8-C27B-491D-8ABA-EEF03968A921}" dt="2025-11-11T09:05:27.880" v="6771" actId="20577"/>
          <ac:spMkLst>
            <pc:docMk/>
            <pc:sldMk cId="0" sldId="298"/>
            <ac:spMk id="273264213" creationId="{00000000-0000-0000-0000-000000000000}"/>
          </ac:spMkLst>
        </pc:spChg>
        <pc:graphicFrameChg chg="modGraphic">
          <ac:chgData name="Ivona Prar" userId="d00edb6d-68fb-4072-bd3a-44ed75947bf2" providerId="ADAL" clId="{22F704D8-C27B-491D-8ABA-EEF03968A921}" dt="2025-11-11T09:06:15.063" v="6840" actId="20577"/>
          <ac:graphicFrameMkLst>
            <pc:docMk/>
            <pc:sldMk cId="0" sldId="298"/>
            <ac:graphicFrameMk id="2136246190" creationId="{00000000-0000-0000-0000-000000000000}"/>
          </ac:graphicFrameMkLst>
        </pc:graphicFrameChg>
      </pc:sldChg>
      <pc:sldChg chg="modSp mod">
        <pc:chgData name="Ivona Prar" userId="d00edb6d-68fb-4072-bd3a-44ed75947bf2" providerId="ADAL" clId="{22F704D8-C27B-491D-8ABA-EEF03968A921}" dt="2025-11-11T09:35:02.985" v="7625" actId="20577"/>
        <pc:sldMkLst>
          <pc:docMk/>
          <pc:sldMk cId="0" sldId="299"/>
        </pc:sldMkLst>
        <pc:spChg chg="mod">
          <ac:chgData name="Ivona Prar" userId="d00edb6d-68fb-4072-bd3a-44ed75947bf2" providerId="ADAL" clId="{22F704D8-C27B-491D-8ABA-EEF03968A921}" dt="2025-11-11T09:35:02.985" v="7625" actId="20577"/>
          <ac:spMkLst>
            <pc:docMk/>
            <pc:sldMk cId="0" sldId="299"/>
            <ac:spMk id="1632685314" creationId="{00000000-0000-0000-0000-000000000000}"/>
          </ac:spMkLst>
        </pc:spChg>
        <pc:spChg chg="mod">
          <ac:chgData name="Ivona Prar" userId="d00edb6d-68fb-4072-bd3a-44ed75947bf2" providerId="ADAL" clId="{22F704D8-C27B-491D-8ABA-EEF03968A921}" dt="2025-11-11T09:08:37.032" v="6896" actId="20577"/>
          <ac:spMkLst>
            <pc:docMk/>
            <pc:sldMk cId="0" sldId="299"/>
            <ac:spMk id="2147358160" creationId="{00000000-0000-0000-0000-000000000000}"/>
          </ac:spMkLst>
        </pc:spChg>
      </pc:sldChg>
      <pc:sldChg chg="ord">
        <pc:chgData name="Ivona Prar" userId="d00edb6d-68fb-4072-bd3a-44ed75947bf2" providerId="ADAL" clId="{22F704D8-C27B-491D-8ABA-EEF03968A921}" dt="2025-11-10T09:53:21.077" v="6017"/>
        <pc:sldMkLst>
          <pc:docMk/>
          <pc:sldMk cId="0" sldId="300"/>
        </pc:sldMkLst>
      </pc:sldChg>
      <pc:sldChg chg="modSp mod">
        <pc:chgData name="Ivona Prar" userId="d00edb6d-68fb-4072-bd3a-44ed75947bf2" providerId="ADAL" clId="{22F704D8-C27B-491D-8ABA-EEF03968A921}" dt="2025-11-11T09:11:42.481" v="7018" actId="20577"/>
        <pc:sldMkLst>
          <pc:docMk/>
          <pc:sldMk cId="0" sldId="301"/>
        </pc:sldMkLst>
        <pc:spChg chg="mod">
          <ac:chgData name="Ivona Prar" userId="d00edb6d-68fb-4072-bd3a-44ed75947bf2" providerId="ADAL" clId="{22F704D8-C27B-491D-8ABA-EEF03968A921}" dt="2025-11-11T09:09:08.937" v="6908" actId="20577"/>
          <ac:spMkLst>
            <pc:docMk/>
            <pc:sldMk cId="0" sldId="301"/>
            <ac:spMk id="123008123" creationId="{00000000-0000-0000-0000-000000000000}"/>
          </ac:spMkLst>
        </pc:spChg>
        <pc:spChg chg="mod">
          <ac:chgData name="Ivona Prar" userId="d00edb6d-68fb-4072-bd3a-44ed75947bf2" providerId="ADAL" clId="{22F704D8-C27B-491D-8ABA-EEF03968A921}" dt="2025-11-11T09:11:42.481" v="7018" actId="20577"/>
          <ac:spMkLst>
            <pc:docMk/>
            <pc:sldMk cId="0" sldId="301"/>
            <ac:spMk id="275231051" creationId="{00000000-0000-0000-0000-000000000000}"/>
          </ac:spMkLst>
        </pc:spChg>
        <pc:spChg chg="mod">
          <ac:chgData name="Ivona Prar" userId="d00edb6d-68fb-4072-bd3a-44ed75947bf2" providerId="ADAL" clId="{22F704D8-C27B-491D-8ABA-EEF03968A921}" dt="2025-11-11T09:10:40.703" v="7016" actId="20577"/>
          <ac:spMkLst>
            <pc:docMk/>
            <pc:sldMk cId="0" sldId="301"/>
            <ac:spMk id="1196561476" creationId="{00000000-0000-0000-0000-000000000000}"/>
          </ac:spMkLst>
        </pc:spChg>
      </pc:sldChg>
      <pc:sldChg chg="modSp mod">
        <pc:chgData name="Ivona Prar" userId="d00edb6d-68fb-4072-bd3a-44ed75947bf2" providerId="ADAL" clId="{22F704D8-C27B-491D-8ABA-EEF03968A921}" dt="2025-11-11T09:12:24.317" v="7020" actId="20577"/>
        <pc:sldMkLst>
          <pc:docMk/>
          <pc:sldMk cId="3182058477" sldId="307"/>
        </pc:sldMkLst>
        <pc:spChg chg="mod">
          <ac:chgData name="Ivona Prar" userId="d00edb6d-68fb-4072-bd3a-44ed75947bf2" providerId="ADAL" clId="{22F704D8-C27B-491D-8ABA-EEF03968A921}" dt="2025-11-11T09:12:24.317" v="7020" actId="20577"/>
          <ac:spMkLst>
            <pc:docMk/>
            <pc:sldMk cId="3182058477" sldId="307"/>
            <ac:spMk id="1742738821" creationId="{C183A877-646E-621D-E096-DB22BE3A139D}"/>
          </ac:spMkLst>
        </pc:spChg>
      </pc:sldChg>
      <pc:sldChg chg="modSp mod">
        <pc:chgData name="Ivona Prar" userId="d00edb6d-68fb-4072-bd3a-44ed75947bf2" providerId="ADAL" clId="{22F704D8-C27B-491D-8ABA-EEF03968A921}" dt="2025-11-11T09:00:57.048" v="6659" actId="20577"/>
        <pc:sldMkLst>
          <pc:docMk/>
          <pc:sldMk cId="2399233179" sldId="319"/>
        </pc:sldMkLst>
        <pc:spChg chg="mod">
          <ac:chgData name="Ivona Prar" userId="d00edb6d-68fb-4072-bd3a-44ed75947bf2" providerId="ADAL" clId="{22F704D8-C27B-491D-8ABA-EEF03968A921}" dt="2025-11-11T09:00:57.048" v="6659" actId="20577"/>
          <ac:spMkLst>
            <pc:docMk/>
            <pc:sldMk cId="2399233179" sldId="319"/>
            <ac:spMk id="1200394545" creationId="{40B7EDF1-9ED1-597D-4573-1357F5844B9C}"/>
          </ac:spMkLst>
        </pc:spChg>
      </pc:sldChg>
      <pc:sldChg chg="modSp mod">
        <pc:chgData name="Ivona Prar" userId="d00edb6d-68fb-4072-bd3a-44ed75947bf2" providerId="ADAL" clId="{22F704D8-C27B-491D-8ABA-EEF03968A921}" dt="2025-11-11T08:53:15.734" v="6342" actId="20577"/>
        <pc:sldMkLst>
          <pc:docMk/>
          <pc:sldMk cId="2201344565" sldId="320"/>
        </pc:sldMkLst>
        <pc:spChg chg="mod">
          <ac:chgData name="Ivona Prar" userId="d00edb6d-68fb-4072-bd3a-44ed75947bf2" providerId="ADAL" clId="{22F704D8-C27B-491D-8ABA-EEF03968A921}" dt="2025-11-11T08:53:15.734" v="6342" actId="20577"/>
          <ac:spMkLst>
            <pc:docMk/>
            <pc:sldMk cId="2201344565" sldId="320"/>
            <ac:spMk id="758389598" creationId="{5F3142EC-5179-95D9-41A3-98D3AC3FD41C}"/>
          </ac:spMkLst>
        </pc:spChg>
      </pc:sldChg>
      <pc:sldChg chg="modSp add mod ord">
        <pc:chgData name="Ivona Prar" userId="d00edb6d-68fb-4072-bd3a-44ed75947bf2" providerId="ADAL" clId="{22F704D8-C27B-491D-8ABA-EEF03968A921}" dt="2025-11-11T08:52:06.494" v="6299" actId="20577"/>
        <pc:sldMkLst>
          <pc:docMk/>
          <pc:sldMk cId="2653620819" sldId="325"/>
        </pc:sldMkLst>
        <pc:spChg chg="mod">
          <ac:chgData name="Ivona Prar" userId="d00edb6d-68fb-4072-bd3a-44ed75947bf2" providerId="ADAL" clId="{22F704D8-C27B-491D-8ABA-EEF03968A921}" dt="2025-11-11T08:35:54.587" v="6037"/>
          <ac:spMkLst>
            <pc:docMk/>
            <pc:sldMk cId="2653620819" sldId="325"/>
            <ac:spMk id="588848569" creationId="{F7258FE6-62B5-D4D9-D437-E5789AE19293}"/>
          </ac:spMkLst>
        </pc:spChg>
        <pc:spChg chg="mod">
          <ac:chgData name="Ivona Prar" userId="d00edb6d-68fb-4072-bd3a-44ed75947bf2" providerId="ADAL" clId="{22F704D8-C27B-491D-8ABA-EEF03968A921}" dt="2025-11-11T08:52:06.494" v="6299" actId="20577"/>
          <ac:spMkLst>
            <pc:docMk/>
            <pc:sldMk cId="2653620819" sldId="325"/>
            <ac:spMk id="758389598" creationId="{C779C04A-8F15-4A5B-4681-E6F154C0C124}"/>
          </ac:spMkLst>
        </pc:spChg>
      </pc:sldChg>
      <pc:sldChg chg="modSp add mod ord">
        <pc:chgData name="Ivona Prar" userId="d00edb6d-68fb-4072-bd3a-44ed75947bf2" providerId="ADAL" clId="{22F704D8-C27B-491D-8ABA-EEF03968A921}" dt="2025-11-11T08:35:08.873" v="6028" actId="20577"/>
        <pc:sldMkLst>
          <pc:docMk/>
          <pc:sldMk cId="3223155576" sldId="326"/>
        </pc:sldMkLst>
        <pc:spChg chg="mod">
          <ac:chgData name="Ivona Prar" userId="d00edb6d-68fb-4072-bd3a-44ed75947bf2" providerId="ADAL" clId="{22F704D8-C27B-491D-8ABA-EEF03968A921}" dt="2025-11-11T08:35:08.873" v="6028" actId="20577"/>
          <ac:spMkLst>
            <pc:docMk/>
            <pc:sldMk cId="3223155576" sldId="326"/>
            <ac:spMk id="1200394545" creationId="{11AA46C2-29A1-CEE6-A86E-3245058C7286}"/>
          </ac:spMkLst>
        </pc:spChg>
        <pc:spChg chg="mod">
          <ac:chgData name="Ivona Prar" userId="d00edb6d-68fb-4072-bd3a-44ed75947bf2" providerId="ADAL" clId="{22F704D8-C27B-491D-8ABA-EEF03968A921}" dt="2025-11-11T08:34:56.857" v="6025"/>
          <ac:spMkLst>
            <pc:docMk/>
            <pc:sldMk cId="3223155576" sldId="326"/>
            <ac:spMk id="1234665298" creationId="{4AB348DB-6EC1-B768-873B-EA9ACA2A92EE}"/>
          </ac:spMkLst>
        </pc:spChg>
      </pc:sldChg>
      <pc:sldChg chg="delSp modSp new del mod">
        <pc:chgData name="Ivona Prar" userId="d00edb6d-68fb-4072-bd3a-44ed75947bf2" providerId="ADAL" clId="{22F704D8-C27B-491D-8ABA-EEF03968A921}" dt="2025-11-12T08:20:59.348" v="7626" actId="47"/>
        <pc:sldMkLst>
          <pc:docMk/>
          <pc:sldMk cId="224328712" sldId="327"/>
        </pc:sldMkLst>
        <pc:spChg chg="mod">
          <ac:chgData name="Ivona Prar" userId="d00edb6d-68fb-4072-bd3a-44ed75947bf2" providerId="ADAL" clId="{22F704D8-C27B-491D-8ABA-EEF03968A921}" dt="2025-11-11T09:13:31.199" v="7077" actId="403"/>
          <ac:spMkLst>
            <pc:docMk/>
            <pc:sldMk cId="224328712" sldId="327"/>
            <ac:spMk id="2" creationId="{B030E640-061A-0904-710A-3E5D16C45246}"/>
          </ac:spMkLst>
        </pc:spChg>
        <pc:spChg chg="del">
          <ac:chgData name="Ivona Prar" userId="d00edb6d-68fb-4072-bd3a-44ed75947bf2" providerId="ADAL" clId="{22F704D8-C27B-491D-8ABA-EEF03968A921}" dt="2025-11-11T09:13:13.849" v="7074" actId="478"/>
          <ac:spMkLst>
            <pc:docMk/>
            <pc:sldMk cId="224328712" sldId="327"/>
            <ac:spMk id="3" creationId="{F9067D53-859D-FFEB-9CCA-C5F047844AAB}"/>
          </ac:spMkLst>
        </pc:spChg>
      </pc:sldChg>
      <pc:sldChg chg="new del">
        <pc:chgData name="Ivona Prar" userId="d00edb6d-68fb-4072-bd3a-44ed75947bf2" providerId="ADAL" clId="{22F704D8-C27B-491D-8ABA-EEF03968A921}" dt="2025-11-11T09:12:39.608" v="7022" actId="2696"/>
        <pc:sldMkLst>
          <pc:docMk/>
          <pc:sldMk cId="3956916013" sldId="327"/>
        </pc:sldMkLst>
      </pc:sldChg>
      <pc:sldChg chg="modSp add del mod">
        <pc:chgData name="Ivona Prar" userId="d00edb6d-68fb-4072-bd3a-44ed75947bf2" providerId="ADAL" clId="{22F704D8-C27B-491D-8ABA-EEF03968A921}" dt="2025-11-12T08:21:05.010" v="7627" actId="47"/>
        <pc:sldMkLst>
          <pc:docMk/>
          <pc:sldMk cId="2059288830" sldId="328"/>
        </pc:sldMkLst>
        <pc:spChg chg="mod">
          <ac:chgData name="Ivona Prar" userId="d00edb6d-68fb-4072-bd3a-44ed75947bf2" providerId="ADAL" clId="{22F704D8-C27B-491D-8ABA-EEF03968A921}" dt="2025-11-11T09:14:49.041" v="7096" actId="20577"/>
          <ac:spMkLst>
            <pc:docMk/>
            <pc:sldMk cId="2059288830" sldId="328"/>
            <ac:spMk id="2" creationId="{1D2ACEA9-0EA9-B89E-8714-06D31D4C1743}"/>
          </ac:spMkLst>
        </pc:spChg>
      </pc:sldChg>
      <pc:sldChg chg="modSp add del mod replId">
        <pc:chgData name="Ivona Prar" userId="d00edb6d-68fb-4072-bd3a-44ed75947bf2" providerId="ADAL" clId="{22F704D8-C27B-491D-8ABA-EEF03968A921}" dt="2025-11-12T08:21:05.708" v="7628" actId="47"/>
        <pc:sldMkLst>
          <pc:docMk/>
          <pc:sldMk cId="1755579179" sldId="329"/>
        </pc:sldMkLst>
        <pc:spChg chg="mod">
          <ac:chgData name="Ivona Prar" userId="d00edb6d-68fb-4072-bd3a-44ed75947bf2" providerId="ADAL" clId="{22F704D8-C27B-491D-8ABA-EEF03968A921}" dt="2025-11-11T09:15:42.386" v="7179" actId="20577"/>
          <ac:spMkLst>
            <pc:docMk/>
            <pc:sldMk cId="1755579179" sldId="329"/>
            <ac:spMk id="4" creationId="{4A8C77B7-FDCF-7987-C431-ED77F73C7CDE}"/>
          </ac:spMkLst>
        </pc:spChg>
        <pc:spChg chg="mod">
          <ac:chgData name="Ivona Prar" userId="d00edb6d-68fb-4072-bd3a-44ed75947bf2" providerId="ADAL" clId="{22F704D8-C27B-491D-8ABA-EEF03968A921}" dt="2025-11-11T09:15:34.620" v="7167" actId="20577"/>
          <ac:spMkLst>
            <pc:docMk/>
            <pc:sldMk cId="1755579179" sldId="329"/>
            <ac:spMk id="5" creationId="{AB34244F-04F8-092E-4F3E-D76B947D0500}"/>
          </ac:spMkLst>
        </pc:spChg>
        <pc:spChg chg="mod">
          <ac:chgData name="Ivona Prar" userId="d00edb6d-68fb-4072-bd3a-44ed75947bf2" providerId="ADAL" clId="{22F704D8-C27B-491D-8ABA-EEF03968A921}" dt="2025-11-11T09:15:04.289" v="7121" actId="20577"/>
          <ac:spMkLst>
            <pc:docMk/>
            <pc:sldMk cId="1755579179" sldId="329"/>
            <ac:spMk id="278940620" creationId="{D0A1F2C0-3675-DB78-84D1-67371F80E521}"/>
          </ac:spMkLst>
        </pc:spChg>
        <pc:spChg chg="mod">
          <ac:chgData name="Ivona Prar" userId="d00edb6d-68fb-4072-bd3a-44ed75947bf2" providerId="ADAL" clId="{22F704D8-C27B-491D-8ABA-EEF03968A921}" dt="2025-11-11T09:15:24.333" v="7147" actId="20577"/>
          <ac:spMkLst>
            <pc:docMk/>
            <pc:sldMk cId="1755579179" sldId="329"/>
            <ac:spMk id="1742738821" creationId="{B1D0C3E4-7A43-AE1C-8598-90E16F2807C8}"/>
          </ac:spMkLst>
        </pc:spChg>
      </pc:sldChg>
      <pc:sldChg chg="modSp add del mod replId">
        <pc:chgData name="Ivona Prar" userId="d00edb6d-68fb-4072-bd3a-44ed75947bf2" providerId="ADAL" clId="{22F704D8-C27B-491D-8ABA-EEF03968A921}" dt="2025-11-12T08:21:06.230" v="7629" actId="47"/>
        <pc:sldMkLst>
          <pc:docMk/>
          <pc:sldMk cId="667311193" sldId="330"/>
        </pc:sldMkLst>
        <pc:spChg chg="mod">
          <ac:chgData name="Ivona Prar" userId="d00edb6d-68fb-4072-bd3a-44ed75947bf2" providerId="ADAL" clId="{22F704D8-C27B-491D-8ABA-EEF03968A921}" dt="2025-11-11T09:15:53.470" v="7191" actId="20577"/>
          <ac:spMkLst>
            <pc:docMk/>
            <pc:sldMk cId="667311193" sldId="330"/>
            <ac:spMk id="4" creationId="{5513628C-7DDF-D34E-9824-E8A27B0D3D2B}"/>
          </ac:spMkLst>
        </pc:spChg>
        <pc:spChg chg="mod">
          <ac:chgData name="Ivona Prar" userId="d00edb6d-68fb-4072-bd3a-44ed75947bf2" providerId="ADAL" clId="{22F704D8-C27B-491D-8ABA-EEF03968A921}" dt="2025-11-11T09:16:01.037" v="7209" actId="20577"/>
          <ac:spMkLst>
            <pc:docMk/>
            <pc:sldMk cId="667311193" sldId="330"/>
            <ac:spMk id="17" creationId="{CA29CCFF-70FA-2F3D-FED9-025BDB84FF8D}"/>
          </ac:spMkLst>
        </pc:spChg>
      </pc:sldChg>
      <pc:sldChg chg="modSp add del mod replId">
        <pc:chgData name="Ivona Prar" userId="d00edb6d-68fb-4072-bd3a-44ed75947bf2" providerId="ADAL" clId="{22F704D8-C27B-491D-8ABA-EEF03968A921}" dt="2025-11-12T08:21:06.838" v="7630" actId="47"/>
        <pc:sldMkLst>
          <pc:docMk/>
          <pc:sldMk cId="2926964024" sldId="331"/>
        </pc:sldMkLst>
        <pc:spChg chg="mod">
          <ac:chgData name="Ivona Prar" userId="d00edb6d-68fb-4072-bd3a-44ed75947bf2" providerId="ADAL" clId="{22F704D8-C27B-491D-8ABA-EEF03968A921}" dt="2025-11-11T09:16:11.502" v="7221" actId="20577"/>
          <ac:spMkLst>
            <pc:docMk/>
            <pc:sldMk cId="2926964024" sldId="331"/>
            <ac:spMk id="30" creationId="{DBE8BFD8-2089-945D-C42E-AB4BA73B1A47}"/>
          </ac:spMkLst>
        </pc:spChg>
        <pc:spChg chg="mod">
          <ac:chgData name="Ivona Prar" userId="d00edb6d-68fb-4072-bd3a-44ed75947bf2" providerId="ADAL" clId="{22F704D8-C27B-491D-8ABA-EEF03968A921}" dt="2025-11-11T09:16:18.944" v="7237" actId="20577"/>
          <ac:spMkLst>
            <pc:docMk/>
            <pc:sldMk cId="2926964024" sldId="331"/>
            <ac:spMk id="37" creationId="{59060EBE-ED9A-953A-589E-55BE5295191C}"/>
          </ac:spMkLst>
        </pc:spChg>
        <pc:spChg chg="mod">
          <ac:chgData name="Ivona Prar" userId="d00edb6d-68fb-4072-bd3a-44ed75947bf2" providerId="ADAL" clId="{22F704D8-C27B-491D-8ABA-EEF03968A921}" dt="2025-11-11T09:16:35.787" v="7241" actId="20577"/>
          <ac:spMkLst>
            <pc:docMk/>
            <pc:sldMk cId="2926964024" sldId="331"/>
            <ac:spMk id="1188966621" creationId="{AC585DB7-CCAC-569E-6F58-3CA37FED9466}"/>
          </ac:spMkLst>
        </pc:spChg>
      </pc:sldChg>
      <pc:sldChg chg="modSp add del mod replId">
        <pc:chgData name="Ivona Prar" userId="d00edb6d-68fb-4072-bd3a-44ed75947bf2" providerId="ADAL" clId="{22F704D8-C27B-491D-8ABA-EEF03968A921}" dt="2025-11-12T08:21:07.411" v="7631" actId="47"/>
        <pc:sldMkLst>
          <pc:docMk/>
          <pc:sldMk cId="155618306" sldId="332"/>
        </pc:sldMkLst>
        <pc:spChg chg="mod">
          <ac:chgData name="Ivona Prar" userId="d00edb6d-68fb-4072-bd3a-44ed75947bf2" providerId="ADAL" clId="{22F704D8-C27B-491D-8ABA-EEF03968A921}" dt="2025-11-11T09:17:00.856" v="7257" actId="20577"/>
          <ac:spMkLst>
            <pc:docMk/>
            <pc:sldMk cId="155618306" sldId="332"/>
            <ac:spMk id="25" creationId="{F4FC2BFF-7BCB-E0D2-7F70-42968414105D}"/>
          </ac:spMkLst>
        </pc:spChg>
        <pc:spChg chg="mod">
          <ac:chgData name="Ivona Prar" userId="d00edb6d-68fb-4072-bd3a-44ed75947bf2" providerId="ADAL" clId="{22F704D8-C27B-491D-8ABA-EEF03968A921}" dt="2025-11-11T09:17:07.302" v="7269" actId="20577"/>
          <ac:spMkLst>
            <pc:docMk/>
            <pc:sldMk cId="155618306" sldId="332"/>
            <ac:spMk id="32" creationId="{F533A288-6B78-CAE7-CF06-CBBC0FD74997}"/>
          </ac:spMkLst>
        </pc:spChg>
        <pc:graphicFrameChg chg="modGraphic">
          <ac:chgData name="Ivona Prar" userId="d00edb6d-68fb-4072-bd3a-44ed75947bf2" providerId="ADAL" clId="{22F704D8-C27B-491D-8ABA-EEF03968A921}" dt="2025-11-11T09:16:51.216" v="7245" actId="2164"/>
          <ac:graphicFrameMkLst>
            <pc:docMk/>
            <pc:sldMk cId="155618306" sldId="332"/>
            <ac:graphicFrameMk id="831147381" creationId="{22F9667C-A7C6-E2EF-6669-6AD6B78A94F2}"/>
          </ac:graphicFrameMkLst>
        </pc:graphicFrameChg>
      </pc:sldChg>
      <pc:sldChg chg="add del replId">
        <pc:chgData name="Ivona Prar" userId="d00edb6d-68fb-4072-bd3a-44ed75947bf2" providerId="ADAL" clId="{22F704D8-C27B-491D-8ABA-EEF03968A921}" dt="2025-11-12T08:21:08.083" v="7632" actId="47"/>
        <pc:sldMkLst>
          <pc:docMk/>
          <pc:sldMk cId="392564475" sldId="333"/>
        </pc:sldMkLst>
      </pc:sldChg>
      <pc:sldChg chg="add del replId">
        <pc:chgData name="Ivona Prar" userId="d00edb6d-68fb-4072-bd3a-44ed75947bf2" providerId="ADAL" clId="{22F704D8-C27B-491D-8ABA-EEF03968A921}" dt="2025-11-12T08:21:08.536" v="7633" actId="47"/>
        <pc:sldMkLst>
          <pc:docMk/>
          <pc:sldMk cId="613896329" sldId="334"/>
        </pc:sldMkLst>
      </pc:sldChg>
      <pc:sldChg chg="add del replId">
        <pc:chgData name="Ivona Prar" userId="d00edb6d-68fb-4072-bd3a-44ed75947bf2" providerId="ADAL" clId="{22F704D8-C27B-491D-8ABA-EEF03968A921}" dt="2025-11-12T08:21:09.019" v="7634" actId="47"/>
        <pc:sldMkLst>
          <pc:docMk/>
          <pc:sldMk cId="729164842" sldId="335"/>
        </pc:sldMkLst>
      </pc:sldChg>
      <pc:sldChg chg="add del replId">
        <pc:chgData name="Ivona Prar" userId="d00edb6d-68fb-4072-bd3a-44ed75947bf2" providerId="ADAL" clId="{22F704D8-C27B-491D-8ABA-EEF03968A921}" dt="2025-11-12T08:21:09.578" v="7635" actId="47"/>
        <pc:sldMkLst>
          <pc:docMk/>
          <pc:sldMk cId="3314573788" sldId="336"/>
        </pc:sldMkLst>
      </pc:sldChg>
      <pc:sldChg chg="add del replId">
        <pc:chgData name="Ivona Prar" userId="d00edb6d-68fb-4072-bd3a-44ed75947bf2" providerId="ADAL" clId="{22F704D8-C27B-491D-8ABA-EEF03968A921}" dt="2025-11-12T08:21:10.108" v="7636" actId="47"/>
        <pc:sldMkLst>
          <pc:docMk/>
          <pc:sldMk cId="436680174" sldId="337"/>
        </pc:sldMkLst>
      </pc:sldChg>
      <pc:sldChg chg="add del replId">
        <pc:chgData name="Ivona Prar" userId="d00edb6d-68fb-4072-bd3a-44ed75947bf2" providerId="ADAL" clId="{22F704D8-C27B-491D-8ABA-EEF03968A921}" dt="2025-11-12T08:21:10.875" v="7637" actId="47"/>
        <pc:sldMkLst>
          <pc:docMk/>
          <pc:sldMk cId="270732967" sldId="338"/>
        </pc:sldMkLst>
      </pc:sldChg>
      <pc:sldChg chg="add del replId">
        <pc:chgData name="Ivona Prar" userId="d00edb6d-68fb-4072-bd3a-44ed75947bf2" providerId="ADAL" clId="{22F704D8-C27B-491D-8ABA-EEF03968A921}" dt="2025-11-12T08:21:11.514" v="7638" actId="47"/>
        <pc:sldMkLst>
          <pc:docMk/>
          <pc:sldMk cId="1599006263" sldId="339"/>
        </pc:sldMkLst>
      </pc:sldChg>
      <pc:sldChg chg="add del replId">
        <pc:chgData name="Ivona Prar" userId="d00edb6d-68fb-4072-bd3a-44ed75947bf2" providerId="ADAL" clId="{22F704D8-C27B-491D-8ABA-EEF03968A921}" dt="2025-11-12T08:21:12.108" v="7639" actId="47"/>
        <pc:sldMkLst>
          <pc:docMk/>
          <pc:sldMk cId="1713807056" sldId="340"/>
        </pc:sldMkLst>
      </pc:sldChg>
      <pc:sldChg chg="add del replId">
        <pc:chgData name="Ivona Prar" userId="d00edb6d-68fb-4072-bd3a-44ed75947bf2" providerId="ADAL" clId="{22F704D8-C27B-491D-8ABA-EEF03968A921}" dt="2025-11-12T08:21:12.653" v="7640" actId="47"/>
        <pc:sldMkLst>
          <pc:docMk/>
          <pc:sldMk cId="1494685698" sldId="341"/>
        </pc:sldMkLst>
      </pc:sldChg>
      <pc:sldChg chg="add del replId">
        <pc:chgData name="Ivona Prar" userId="d00edb6d-68fb-4072-bd3a-44ed75947bf2" providerId="ADAL" clId="{22F704D8-C27B-491D-8ABA-EEF03968A921}" dt="2025-11-11T09:27:03.842" v="7270" actId="47"/>
        <pc:sldMkLst>
          <pc:docMk/>
          <pc:sldMk cId="2402511720" sldId="342"/>
        </pc:sldMkLst>
      </pc:sldChg>
      <pc:sldChg chg="add del replId">
        <pc:chgData name="Ivona Prar" userId="d00edb6d-68fb-4072-bd3a-44ed75947bf2" providerId="ADAL" clId="{22F704D8-C27B-491D-8ABA-EEF03968A921}" dt="2025-11-11T09:27:05.710" v="7271" actId="47"/>
        <pc:sldMkLst>
          <pc:docMk/>
          <pc:sldMk cId="1596869942" sldId="343"/>
        </pc:sldMkLst>
      </pc:sldChg>
      <pc:sldChg chg="add del replId">
        <pc:chgData name="Ivona Prar" userId="d00edb6d-68fb-4072-bd3a-44ed75947bf2" providerId="ADAL" clId="{22F704D8-C27B-491D-8ABA-EEF03968A921}" dt="2025-11-11T09:27:06.745" v="7272" actId="47"/>
        <pc:sldMkLst>
          <pc:docMk/>
          <pc:sldMk cId="1356397943" sldId="344"/>
        </pc:sldMkLst>
      </pc:sldChg>
      <pc:sldChg chg="add del replId">
        <pc:chgData name="Ivona Prar" userId="d00edb6d-68fb-4072-bd3a-44ed75947bf2" providerId="ADAL" clId="{22F704D8-C27B-491D-8ABA-EEF03968A921}" dt="2025-11-11T09:27:08.465" v="7273" actId="47"/>
        <pc:sldMkLst>
          <pc:docMk/>
          <pc:sldMk cId="1614530201" sldId="345"/>
        </pc:sldMkLst>
      </pc:sldChg>
      <pc:sldChg chg="add del replId">
        <pc:chgData name="Ivona Prar" userId="d00edb6d-68fb-4072-bd3a-44ed75947bf2" providerId="ADAL" clId="{22F704D8-C27B-491D-8ABA-EEF03968A921}" dt="2025-11-11T09:27:09.602" v="7274" actId="47"/>
        <pc:sldMkLst>
          <pc:docMk/>
          <pc:sldMk cId="1062567727" sldId="346"/>
        </pc:sldMkLst>
      </pc:sldChg>
      <pc:sldChg chg="add del replId">
        <pc:chgData name="Ivona Prar" userId="d00edb6d-68fb-4072-bd3a-44ed75947bf2" providerId="ADAL" clId="{22F704D8-C27B-491D-8ABA-EEF03968A921}" dt="2025-11-11T09:27:10.310" v="7275" actId="47"/>
        <pc:sldMkLst>
          <pc:docMk/>
          <pc:sldMk cId="1178895316" sldId="347"/>
        </pc:sldMkLst>
      </pc:sldChg>
      <pc:sldChg chg="add del replId">
        <pc:chgData name="Ivona Prar" userId="d00edb6d-68fb-4072-bd3a-44ed75947bf2" providerId="ADAL" clId="{22F704D8-C27B-491D-8ABA-EEF03968A921}" dt="2025-11-11T09:27:10.818" v="7276" actId="47"/>
        <pc:sldMkLst>
          <pc:docMk/>
          <pc:sldMk cId="3665595181" sldId="348"/>
        </pc:sldMkLst>
      </pc:sldChg>
      <pc:sldChg chg="add del replId">
        <pc:chgData name="Ivona Prar" userId="d00edb6d-68fb-4072-bd3a-44ed75947bf2" providerId="ADAL" clId="{22F704D8-C27B-491D-8ABA-EEF03968A921}" dt="2025-11-11T09:27:11.620" v="7277" actId="47"/>
        <pc:sldMkLst>
          <pc:docMk/>
          <pc:sldMk cId="504964152" sldId="349"/>
        </pc:sldMkLst>
      </pc:sldChg>
      <pc:sldChg chg="add del replId">
        <pc:chgData name="Ivona Prar" userId="d00edb6d-68fb-4072-bd3a-44ed75947bf2" providerId="ADAL" clId="{22F704D8-C27B-491D-8ABA-EEF03968A921}" dt="2025-11-12T08:21:13.283" v="7641" actId="47"/>
        <pc:sldMkLst>
          <pc:docMk/>
          <pc:sldMk cId="1099976281" sldId="350"/>
        </pc:sldMkLst>
      </pc:sldChg>
      <pc:sldChg chg="add del replId">
        <pc:chgData name="Ivona Prar" userId="d00edb6d-68fb-4072-bd3a-44ed75947bf2" providerId="ADAL" clId="{22F704D8-C27B-491D-8ABA-EEF03968A921}" dt="2025-11-12T08:21:13.953" v="7642" actId="47"/>
        <pc:sldMkLst>
          <pc:docMk/>
          <pc:sldMk cId="98424186" sldId="351"/>
        </pc:sldMkLst>
      </pc:sldChg>
      <pc:sldChg chg="add del replId">
        <pc:chgData name="Ivona Prar" userId="d00edb6d-68fb-4072-bd3a-44ed75947bf2" providerId="ADAL" clId="{22F704D8-C27B-491D-8ABA-EEF03968A921}" dt="2025-11-12T08:21:14.726" v="7643" actId="47"/>
        <pc:sldMkLst>
          <pc:docMk/>
          <pc:sldMk cId="99830710" sldId="352"/>
        </pc:sldMkLst>
      </pc:sldChg>
      <pc:sldChg chg="add del replId">
        <pc:chgData name="Ivona Prar" userId="d00edb6d-68fb-4072-bd3a-44ed75947bf2" providerId="ADAL" clId="{22F704D8-C27B-491D-8ABA-EEF03968A921}" dt="2025-11-12T08:21:15.558" v="7644" actId="47"/>
        <pc:sldMkLst>
          <pc:docMk/>
          <pc:sldMk cId="809625020" sldId="353"/>
        </pc:sldMkLst>
      </pc:sldChg>
      <pc:sldChg chg="modSp add del mod replId">
        <pc:chgData name="Ivona Prar" userId="d00edb6d-68fb-4072-bd3a-44ed75947bf2" providerId="ADAL" clId="{22F704D8-C27B-491D-8ABA-EEF03968A921}" dt="2025-11-12T08:21:16.169" v="7645" actId="47"/>
        <pc:sldMkLst>
          <pc:docMk/>
          <pc:sldMk cId="110446734" sldId="354"/>
        </pc:sldMkLst>
        <pc:graphicFrameChg chg="modGraphic">
          <ac:chgData name="Ivona Prar" userId="d00edb6d-68fb-4072-bd3a-44ed75947bf2" providerId="ADAL" clId="{22F704D8-C27B-491D-8ABA-EEF03968A921}" dt="2025-11-11T09:27:26.455" v="7279" actId="2164"/>
          <ac:graphicFrameMkLst>
            <pc:docMk/>
            <pc:sldMk cId="110446734" sldId="354"/>
            <ac:graphicFrameMk id="2" creationId="{CC436D2F-D29B-FD88-D174-B9676D77370A}"/>
          </ac:graphicFrameMkLst>
        </pc:graphicFrameChg>
      </pc:sldChg>
      <pc:sldChg chg="modSp add del mod replId">
        <pc:chgData name="Ivona Prar" userId="d00edb6d-68fb-4072-bd3a-44ed75947bf2" providerId="ADAL" clId="{22F704D8-C27B-491D-8ABA-EEF03968A921}" dt="2025-11-12T08:21:16.798" v="7646" actId="47"/>
        <pc:sldMkLst>
          <pc:docMk/>
          <pc:sldMk cId="693004376" sldId="355"/>
        </pc:sldMkLst>
        <pc:spChg chg="mod">
          <ac:chgData name="Ivona Prar" userId="d00edb6d-68fb-4072-bd3a-44ed75947bf2" providerId="ADAL" clId="{22F704D8-C27B-491D-8ABA-EEF03968A921}" dt="2025-11-11T09:28:15.048" v="7298" actId="1076"/>
          <ac:spMkLst>
            <pc:docMk/>
            <pc:sldMk cId="693004376" sldId="355"/>
            <ac:spMk id="1034354710" creationId="{190640C6-45E8-0DDB-0196-1C0C4FB05F8E}"/>
          </ac:spMkLst>
        </pc:spChg>
        <pc:spChg chg="mod">
          <ac:chgData name="Ivona Prar" userId="d00edb6d-68fb-4072-bd3a-44ed75947bf2" providerId="ADAL" clId="{22F704D8-C27B-491D-8ABA-EEF03968A921}" dt="2025-11-11T09:28:15.048" v="7298" actId="1076"/>
          <ac:spMkLst>
            <pc:docMk/>
            <pc:sldMk cId="693004376" sldId="355"/>
            <ac:spMk id="1585998054" creationId="{85276E7F-645B-02C9-1430-F5DDCC7256F5}"/>
          </ac:spMkLst>
        </pc:spChg>
        <pc:graphicFrameChg chg="modGraphic">
          <ac:chgData name="Ivona Prar" userId="d00edb6d-68fb-4072-bd3a-44ed75947bf2" providerId="ADAL" clId="{22F704D8-C27B-491D-8ABA-EEF03968A921}" dt="2025-11-11T09:27:58.999" v="7297" actId="20577"/>
          <ac:graphicFrameMkLst>
            <pc:docMk/>
            <pc:sldMk cId="693004376" sldId="355"/>
            <ac:graphicFrameMk id="1362960379" creationId="{86F98365-7BD4-4637-9ADE-1601D85685FE}"/>
          </ac:graphicFrameMkLst>
        </pc:graphicFrameChg>
      </pc:sldChg>
      <pc:sldChg chg="addSp delSp modSp add del mod replId">
        <pc:chgData name="Ivona Prar" userId="d00edb6d-68fb-4072-bd3a-44ed75947bf2" providerId="ADAL" clId="{22F704D8-C27B-491D-8ABA-EEF03968A921}" dt="2025-11-12T08:21:18.156" v="7647" actId="47"/>
        <pc:sldMkLst>
          <pc:docMk/>
          <pc:sldMk cId="579590892" sldId="356"/>
        </pc:sldMkLst>
        <pc:spChg chg="mod">
          <ac:chgData name="Ivona Prar" userId="d00edb6d-68fb-4072-bd3a-44ed75947bf2" providerId="ADAL" clId="{22F704D8-C27B-491D-8ABA-EEF03968A921}" dt="2025-11-11T09:30:25.656" v="7359" actId="20577"/>
          <ac:spMkLst>
            <pc:docMk/>
            <pc:sldMk cId="579590892" sldId="356"/>
            <ac:spMk id="842809800" creationId="{7B2F6140-EFE2-2553-34B6-BA02F3517606}"/>
          </ac:spMkLst>
        </pc:spChg>
        <pc:spChg chg="mod">
          <ac:chgData name="Ivona Prar" userId="d00edb6d-68fb-4072-bd3a-44ed75947bf2" providerId="ADAL" clId="{22F704D8-C27B-491D-8ABA-EEF03968A921}" dt="2025-11-11T09:30:18.062" v="7353" actId="20577"/>
          <ac:spMkLst>
            <pc:docMk/>
            <pc:sldMk cId="579590892" sldId="356"/>
            <ac:spMk id="1324195091" creationId="{F2EF4780-9340-8640-1100-B7C4DBC7973D}"/>
          </ac:spMkLst>
        </pc:spChg>
        <pc:graphicFrameChg chg="add mod modGraphic">
          <ac:chgData name="Ivona Prar" userId="d00edb6d-68fb-4072-bd3a-44ed75947bf2" providerId="ADAL" clId="{22F704D8-C27B-491D-8ABA-EEF03968A921}" dt="2025-11-11T09:28:54.747" v="7314" actId="1038"/>
          <ac:graphicFrameMkLst>
            <pc:docMk/>
            <pc:sldMk cId="579590892" sldId="356"/>
            <ac:graphicFrameMk id="2" creationId="{36C30B4F-5144-B3CE-2C7A-2AE36DDCB8A8}"/>
          </ac:graphicFrameMkLst>
        </pc:graphicFrameChg>
        <pc:graphicFrameChg chg="del">
          <ac:chgData name="Ivona Prar" userId="d00edb6d-68fb-4072-bd3a-44ed75947bf2" providerId="ADAL" clId="{22F704D8-C27B-491D-8ABA-EEF03968A921}" dt="2025-11-11T09:28:30.483" v="7299" actId="478"/>
          <ac:graphicFrameMkLst>
            <pc:docMk/>
            <pc:sldMk cId="579590892" sldId="356"/>
            <ac:graphicFrameMk id="3" creationId="{444C5CC9-3DA0-C333-3108-05CDCF744BE8}"/>
          </ac:graphicFrameMkLst>
        </pc:graphicFrameChg>
      </pc:sldChg>
      <pc:sldChg chg="modSp add del mod replId">
        <pc:chgData name="Ivona Prar" userId="d00edb6d-68fb-4072-bd3a-44ed75947bf2" providerId="ADAL" clId="{22F704D8-C27B-491D-8ABA-EEF03968A921}" dt="2025-11-12T08:21:18.792" v="7648" actId="47"/>
        <pc:sldMkLst>
          <pc:docMk/>
          <pc:sldMk cId="3598518814" sldId="357"/>
        </pc:sldMkLst>
        <pc:spChg chg="mod">
          <ac:chgData name="Ivona Prar" userId="d00edb6d-68fb-4072-bd3a-44ed75947bf2" providerId="ADAL" clId="{22F704D8-C27B-491D-8ABA-EEF03968A921}" dt="2025-11-11T09:30:43.173" v="7384" actId="20577"/>
          <ac:spMkLst>
            <pc:docMk/>
            <pc:sldMk cId="3598518814" sldId="357"/>
            <ac:spMk id="127187745" creationId="{D1926A17-D65A-64B5-2861-6D792309AE35}"/>
          </ac:spMkLst>
        </pc:spChg>
      </pc:sldChg>
      <pc:sldChg chg="add del replId">
        <pc:chgData name="Ivona Prar" userId="d00edb6d-68fb-4072-bd3a-44ed75947bf2" providerId="ADAL" clId="{22F704D8-C27B-491D-8ABA-EEF03968A921}" dt="2025-11-12T08:21:19.481" v="7649" actId="47"/>
        <pc:sldMkLst>
          <pc:docMk/>
          <pc:sldMk cId="3473375198" sldId="358"/>
        </pc:sldMkLst>
      </pc:sldChg>
      <pc:sldChg chg="modSp add del mod replId">
        <pc:chgData name="Ivona Prar" userId="d00edb6d-68fb-4072-bd3a-44ed75947bf2" providerId="ADAL" clId="{22F704D8-C27B-491D-8ABA-EEF03968A921}" dt="2025-11-12T08:21:20.533" v="7650" actId="47"/>
        <pc:sldMkLst>
          <pc:docMk/>
          <pc:sldMk cId="333646803" sldId="359"/>
        </pc:sldMkLst>
        <pc:spChg chg="mod">
          <ac:chgData name="Ivona Prar" userId="d00edb6d-68fb-4072-bd3a-44ed75947bf2" providerId="ADAL" clId="{22F704D8-C27B-491D-8ABA-EEF03968A921}" dt="2025-11-11T09:31:11.826" v="7396" actId="20577"/>
          <ac:spMkLst>
            <pc:docMk/>
            <pc:sldMk cId="333646803" sldId="359"/>
            <ac:spMk id="273264213" creationId="{B1655818-2B81-5D9B-FAA4-8A06B06A60A4}"/>
          </ac:spMkLst>
        </pc:spChg>
        <pc:graphicFrameChg chg="modGraphic">
          <ac:chgData name="Ivona Prar" userId="d00edb6d-68fb-4072-bd3a-44ed75947bf2" providerId="ADAL" clId="{22F704D8-C27B-491D-8ABA-EEF03968A921}" dt="2025-11-11T09:31:53.152" v="7439" actId="20577"/>
          <ac:graphicFrameMkLst>
            <pc:docMk/>
            <pc:sldMk cId="333646803" sldId="359"/>
            <ac:graphicFrameMk id="2136246190" creationId="{8137DCE8-A741-C0F7-3056-315010B909B9}"/>
          </ac:graphicFrameMkLst>
        </pc:graphicFrameChg>
      </pc:sldChg>
      <pc:sldChg chg="modSp add del mod replId">
        <pc:chgData name="Ivona Prar" userId="d00edb6d-68fb-4072-bd3a-44ed75947bf2" providerId="ADAL" clId="{22F704D8-C27B-491D-8ABA-EEF03968A921}" dt="2025-11-12T08:21:21.301" v="7651" actId="47"/>
        <pc:sldMkLst>
          <pc:docMk/>
          <pc:sldMk cId="3029038875" sldId="360"/>
        </pc:sldMkLst>
        <pc:spChg chg="mod">
          <ac:chgData name="Ivona Prar" userId="d00edb6d-68fb-4072-bd3a-44ed75947bf2" providerId="ADAL" clId="{22F704D8-C27B-491D-8ABA-EEF03968A921}" dt="2025-11-11T09:33:02.756" v="7512" actId="20577"/>
          <ac:spMkLst>
            <pc:docMk/>
            <pc:sldMk cId="3029038875" sldId="360"/>
            <ac:spMk id="2147358160" creationId="{64FC5132-3037-50EB-E399-5849C0E04B56}"/>
          </ac:spMkLst>
        </pc:spChg>
      </pc:sldChg>
      <pc:sldChg chg="modSp add del mod replId">
        <pc:chgData name="Ivona Prar" userId="d00edb6d-68fb-4072-bd3a-44ed75947bf2" providerId="ADAL" clId="{22F704D8-C27B-491D-8ABA-EEF03968A921}" dt="2025-11-12T08:21:22.308" v="7652" actId="47"/>
        <pc:sldMkLst>
          <pc:docMk/>
          <pc:sldMk cId="3686628376" sldId="361"/>
        </pc:sldMkLst>
        <pc:spChg chg="mod">
          <ac:chgData name="Ivona Prar" userId="d00edb6d-68fb-4072-bd3a-44ed75947bf2" providerId="ADAL" clId="{22F704D8-C27B-491D-8ABA-EEF03968A921}" dt="2025-11-11T09:33:20.020" v="7522" actId="20577"/>
          <ac:spMkLst>
            <pc:docMk/>
            <pc:sldMk cId="3686628376" sldId="361"/>
            <ac:spMk id="123008123" creationId="{8777DB25-5ADB-68D6-9DF0-6EC713E6287B}"/>
          </ac:spMkLst>
        </pc:spChg>
        <pc:spChg chg="mod">
          <ac:chgData name="Ivona Prar" userId="d00edb6d-68fb-4072-bd3a-44ed75947bf2" providerId="ADAL" clId="{22F704D8-C27B-491D-8ABA-EEF03968A921}" dt="2025-11-11T09:34:41.953" v="7590" actId="20577"/>
          <ac:spMkLst>
            <pc:docMk/>
            <pc:sldMk cId="3686628376" sldId="361"/>
            <ac:spMk id="275231051" creationId="{A140341C-31B2-F845-A05D-FE4631123B43}"/>
          </ac:spMkLst>
        </pc:spChg>
        <pc:spChg chg="mod">
          <ac:chgData name="Ivona Prar" userId="d00edb6d-68fb-4072-bd3a-44ed75947bf2" providerId="ADAL" clId="{22F704D8-C27B-491D-8ABA-EEF03968A921}" dt="2025-11-11T09:33:45.668" v="7563" actId="20577"/>
          <ac:spMkLst>
            <pc:docMk/>
            <pc:sldMk cId="3686628376" sldId="361"/>
            <ac:spMk id="1196561476" creationId="{6DCAB6B5-6274-99F4-47F0-EFAF016E4B1B}"/>
          </ac:spMkLst>
        </pc:spChg>
      </pc:sldChg>
      <pc:sldMasterChg chg="delSldLayout">
        <pc:chgData name="Ivona Prar" userId="d00edb6d-68fb-4072-bd3a-44ed75947bf2" providerId="ADAL" clId="{22F704D8-C27B-491D-8ABA-EEF03968A921}" dt="2025-11-12T08:21:05.010" v="7627" actId="47"/>
        <pc:sldMasterMkLst>
          <pc:docMk/>
          <pc:sldMasterMk cId="0" sldId="2147483648"/>
        </pc:sldMasterMkLst>
        <pc:sldLayoutChg chg="del">
          <pc:chgData name="Ivona Prar" userId="d00edb6d-68fb-4072-bd3a-44ed75947bf2" providerId="ADAL" clId="{22F704D8-C27B-491D-8ABA-EEF03968A921}" dt="2025-11-12T08:21:05.010" v="7627" actId="47"/>
          <pc:sldLayoutMkLst>
            <pc:docMk/>
            <pc:sldMasterMk cId="0" sldId="2147483648"/>
            <pc:sldLayoutMk cId="0" sldId="214748365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429686132"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733270090"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959729704"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5118025"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729086094"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02644344"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ipcc.ch/sr15/chapter/glossar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97428814" name="Google Shape;110;g35670ae33ce_0_0: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6891202"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785972623"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296432743"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endParaRPr lang="en-GB" sz="1000" b="0" i="1" u="none" strike="noStrike" cap="none" dirty="0">
              <a:solidFill>
                <a:schemeClr val="dk1"/>
              </a:solidFill>
              <a:effectLst/>
              <a:latin typeface="Trebuchet MS"/>
              <a:ea typeface="Trebuchet MS"/>
              <a:cs typeface="Trebuchet MS"/>
            </a:endParaRPr>
          </a:p>
          <a:p>
            <a:r>
              <a:rPr lang="en-GB" sz="1000" b="0" i="1" u="none" strike="noStrike" cap="none" dirty="0">
                <a:solidFill>
                  <a:schemeClr val="dk1"/>
                </a:solidFill>
                <a:effectLst/>
                <a:latin typeface="Trebuchet MS"/>
                <a:ea typeface="Trebuchet MS"/>
                <a:cs typeface="Trebuchet MS"/>
              </a:rPr>
              <a:t>- Megadrought</a:t>
            </a:r>
            <a:r>
              <a:rPr lang="en-GB" sz="1000" b="0" i="0" u="none" strike="noStrike" cap="none" dirty="0">
                <a:solidFill>
                  <a:schemeClr val="dk1"/>
                </a:solidFill>
                <a:effectLst/>
                <a:latin typeface="Trebuchet MS"/>
                <a:ea typeface="Trebuchet MS"/>
                <a:cs typeface="Trebuchet MS"/>
              </a:rPr>
              <a:t> – “A megadrought is a very lengthy and pervasive drought, lasting much longer than normal, usually a decade or more” (</a:t>
            </a:r>
            <a:r>
              <a:rPr lang="en-GB" sz="1000" dirty="0">
                <a:solidFill>
                  <a:srgbClr val="7F7F7F"/>
                </a:solidFill>
                <a:hlinkClick r:id="rId3"/>
              </a:rPr>
              <a:t>https://www.ipcc.ch/sr15/chapter/glossary/</a:t>
            </a:r>
            <a:r>
              <a:rPr lang="en-GB" sz="1000" dirty="0">
                <a:solidFill>
                  <a:srgbClr val="7F7F7F"/>
                </a:solidFill>
              </a:rPr>
              <a:t>)</a:t>
            </a:r>
            <a:r>
              <a:rPr lang="en-GB" sz="1000" b="0" i="0" u="none" strike="noStrike" cap="none" dirty="0">
                <a:solidFill>
                  <a:schemeClr val="dk1"/>
                </a:solidFill>
                <a:effectLst/>
                <a:latin typeface="Trebuchet MS"/>
                <a:ea typeface="Trebuchet MS"/>
                <a:cs typeface="Trebuchet MS"/>
              </a:rPr>
              <a:t>) </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Number of droughts has surged by nearly 30 per cent in frequency and intensity since 2000</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 result of a complicated set of events driven or amplified by climate change, as well as sometimes the mismanagement of land (For example, a hillside which is deforested is immediately degraded. The land will lose its resilience to extreme weather and will become more susceptible to both drought and flooding.)</a:t>
            </a:r>
          </a:p>
          <a:p>
            <a:pPr marL="171450" lvl="0" indent="-171450" algn="l" rtl="0">
              <a:lnSpc>
                <a:spcPct val="100000"/>
              </a:lnSpc>
              <a:spcBef>
                <a:spcPts val="0"/>
              </a:spcBef>
              <a:spcAft>
                <a:spcPts val="0"/>
              </a:spcAft>
              <a:buClr>
                <a:schemeClr val="dk1"/>
              </a:buClr>
              <a:buSzPts val="1400"/>
              <a:buFontTx/>
              <a:buChar char="-"/>
              <a:defRPr/>
            </a:pPr>
            <a:r>
              <a:rPr lang="en-GB" sz="1000" b="0" i="0" u="none" strike="noStrike" cap="none" dirty="0">
                <a:solidFill>
                  <a:schemeClr val="dk1"/>
                </a:solidFill>
                <a:effectLst/>
                <a:latin typeface="Trebuchet MS"/>
                <a:ea typeface="Trebuchet MS"/>
                <a:cs typeface="Trebuchet MS"/>
              </a:rPr>
              <a:t>WHO: An estimated 55 million people globally are affected by droughts every year, and they are the most serious hazard to livestock and crops in nearly every part of the world. Drought threatens people’s livelihoods, increases the risk of disease and death, and fuels mass migration. Water scarcity impacts 40% of the world’s population, and as many as 700 million people are at-risk of being displaced as a result of drought by 2030</a:t>
            </a:r>
          </a:p>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0" lvl="0" indent="0" algn="l" rtl="0">
              <a:lnSpc>
                <a:spcPct val="100000"/>
              </a:lnSpc>
              <a:spcBef>
                <a:spcPts val="0"/>
              </a:spcBef>
              <a:spcAft>
                <a:spcPts val="0"/>
              </a:spcAft>
              <a:buClr>
                <a:schemeClr val="dk1"/>
              </a:buClr>
              <a:buSzPts val="1400"/>
              <a:buFontTx/>
              <a:buNone/>
              <a:defRPr/>
            </a:pPr>
            <a:br>
              <a:rPr lang="en-GB" dirty="0"/>
            </a:br>
            <a:r>
              <a:rPr lang="en-GB" dirty="0"/>
              <a:t>Additional info: </a:t>
            </a:r>
          </a:p>
          <a:p>
            <a:pPr marL="171450" lvl="0" indent="-171450" algn="l" rtl="0">
              <a:lnSpc>
                <a:spcPct val="100000"/>
              </a:lnSpc>
              <a:spcBef>
                <a:spcPts val="0"/>
              </a:spcBef>
              <a:spcAft>
                <a:spcPts val="0"/>
              </a:spcAft>
              <a:buClr>
                <a:schemeClr val="dk1"/>
              </a:buClr>
              <a:buSzPts val="1400"/>
              <a:buFontTx/>
              <a:buChar char="-"/>
              <a:defRPr/>
            </a:pPr>
            <a:r>
              <a:rPr lang="en-GB" dirty="0"/>
              <a:t>https://news.un.org/en/story/2024/12/1157696</a:t>
            </a:r>
          </a:p>
          <a:p>
            <a:pPr marL="171450" lvl="0" indent="-171450" algn="l" rtl="0">
              <a:lnSpc>
                <a:spcPct val="100000"/>
              </a:lnSpc>
              <a:spcBef>
                <a:spcPts val="0"/>
              </a:spcBef>
              <a:spcAft>
                <a:spcPts val="0"/>
              </a:spcAft>
              <a:buClr>
                <a:schemeClr val="dk1"/>
              </a:buClr>
              <a:buSzPts val="1400"/>
              <a:buFontTx/>
              <a:buChar char="-"/>
              <a:defRPr/>
            </a:pPr>
            <a:r>
              <a:rPr lang="en-GB" dirty="0"/>
              <a:t>https://www.ipcc.ch/report/ar6/wg1/chapter/chapter-11/</a:t>
            </a:r>
          </a:p>
          <a:p>
            <a:pPr marL="171450" lvl="0" indent="-171450" algn="l" rtl="0">
              <a:lnSpc>
                <a:spcPct val="100000"/>
              </a:lnSpc>
              <a:spcBef>
                <a:spcPts val="0"/>
              </a:spcBef>
              <a:spcAft>
                <a:spcPts val="0"/>
              </a:spcAft>
              <a:buClr>
                <a:schemeClr val="dk1"/>
              </a:buClr>
              <a:buSzPts val="1400"/>
              <a:buFontTx/>
              <a:buChar char="-"/>
              <a:defRPr/>
            </a:pPr>
            <a:r>
              <a:rPr lang="en-GB" dirty="0"/>
              <a:t>https://www.who.int/health-topics/drought/#tab=tab_1</a:t>
            </a:r>
            <a:endParaRPr dirty="0"/>
          </a:p>
        </p:txBody>
      </p:sp>
      <p:sp>
        <p:nvSpPr>
          <p:cNvPr id="1193676314" name="Google Shape;131;p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B45B0AAD-EBA6-CA9C-7304-21CE5CA6C8C9}"/>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5932DDF1-516F-A4B5-BF16-6B3783A54869}"/>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ABEC8747-EE68-3300-6B67-88A243562498}"/>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2993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DADBCD7-895D-6DCD-AA87-F3955D43C1B3}"/>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41A4308D-2DCF-9FA5-3745-0CDBE1CB3F62}"/>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lang="en-GB" sz="1000" b="0" i="0" u="none" strike="noStrike" cap="none" dirty="0">
              <a:solidFill>
                <a:schemeClr val="dk1"/>
              </a:solidFill>
              <a:effectLst/>
              <a:latin typeface="Trebuchet MS"/>
              <a:ea typeface="Trebuchet MS"/>
              <a:cs typeface="Trebuchet MS"/>
            </a:endParaRPr>
          </a:p>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3F905E26-2C96-9A04-89D0-48FA9B07A98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2544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F7259F9A-C2D9-44C7-9CE7-CDA22790BB85}"/>
            </a:ext>
          </a:extLst>
        </p:cNvPr>
        <p:cNvGrpSpPr/>
        <p:nvPr/>
      </p:nvGrpSpPr>
      <p:grpSpPr bwMode="auto">
        <a:xfrm>
          <a:off x="0" y="0"/>
          <a:ext cx="0" cy="0"/>
          <a:chOff x="0" y="0"/>
          <a:chExt cx="0" cy="0"/>
        </a:xfrm>
      </p:grpSpPr>
      <p:sp>
        <p:nvSpPr>
          <p:cNvPr id="1296432743" name="Google Shape;130;p2:notes">
            <a:extLst>
              <a:ext uri="{FF2B5EF4-FFF2-40B4-BE49-F238E27FC236}">
                <a16:creationId xmlns:a16="http://schemas.microsoft.com/office/drawing/2014/main" id="{1EBCC62F-106D-8CEA-519D-58680A2F5F11}"/>
              </a:ext>
            </a:extLst>
          </p:cNvPr>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Tx/>
              <a:buChar char="-"/>
              <a:defRPr/>
            </a:pPr>
            <a:endParaRPr dirty="0"/>
          </a:p>
        </p:txBody>
      </p:sp>
      <p:sp>
        <p:nvSpPr>
          <p:cNvPr id="1193676314" name="Google Shape;131;p2:notes">
            <a:extLst>
              <a:ext uri="{FF2B5EF4-FFF2-40B4-BE49-F238E27FC236}">
                <a16:creationId xmlns:a16="http://schemas.microsoft.com/office/drawing/2014/main" id="{46700CAB-991C-A8A2-7026-2DCAF150B6F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63844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915181196" name="Google Shape;165;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830158665" name="Google Shape;166;p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13834060" name="Google Shape;183;p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648301545" name="Google Shape;184;p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166404299" name="Google Shape;192;p10: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157838969" name="Google Shape;193;p10: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56062378" name="Google Shape;350;p18: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19622259" name="Google Shape;351;p18: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93321822" name="Google Shape;207;p1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dirty="0"/>
          </a:p>
        </p:txBody>
      </p:sp>
      <p:sp>
        <p:nvSpPr>
          <p:cNvPr id="1450142447" name="Google Shape;208;p1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983694750" name="Google Shape;223;p14: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85530947" name="Google Shape;224;p14: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3D6C43F8-F89E-A457-919E-E1F4C0C14F49}"/>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2547ECEF-8F0C-6B53-F05D-2E3B8AFA4B3B}"/>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0E579BCF-D038-3C3D-924B-56CF47CDA363}"/>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62532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816485743" name="Google Shape;214;p13: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72492034" name="Google Shape;358;p1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60533671" name="Google Shape;365;p20: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3D3B4E3-5C93-3D44-3F8B-C1B6763CD604}"/>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45A3217F-F7CA-ABE3-9A3E-2ACBFE89B12A}"/>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74EE953B-8A47-FFEC-9C45-3706F507FD64}"/>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23791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DD835C5F-3DF0-E7E8-9F53-43DDF36F89F8}"/>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30BF5CB3-4AC4-EE0F-361C-8D585C9BB4C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68E06BF2-F359-0F4F-6198-36DCAD1FAB1F}"/>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567795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F967199-17AF-3EB0-16AE-4F2694BE4C1E}"/>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98502FBC-F3A7-3D0E-6093-F32C73E48B21}"/>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21DFFB9B-5D86-65F6-503A-86A682D9834E}"/>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70258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44FBC93-7F02-5C36-7F8D-C262A8FF0380}"/>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BB5491AD-F19C-C41D-DFA1-DAC1FDF1B83B}"/>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EFE1ADEC-72FA-8E2B-8A08-275E983B1D3A}"/>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8872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A7B7508-1D99-6ECF-A918-7FAE4B752065}"/>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7E5D677B-B17B-79D2-AE80-7FDB8F949C77}"/>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AD1C1AFC-A4EC-855B-F428-78C643B787CA}"/>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41518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EF432A22-8195-D7BC-B5F6-41350A83A2D1}"/>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AFC5A9B4-9138-C882-884A-1756FABF0F19}"/>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7DC09B5D-6891-6FCC-7D21-D90FF15260C4}"/>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1283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402E7F46-BE7B-5911-19BF-B6C10EC6942D}"/>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1F4907B2-B118-2E26-C9B4-BCBB39CA87B4}"/>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4F80465A-AC5F-7A11-3069-851AAF1D1BE5}"/>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68589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07B6FD02-13A7-D5FA-DA0E-BBD56658A28B}"/>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ED5A36C5-2802-4174-4591-3DAD199F4299}"/>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78DF609B-E798-6BAE-4E54-68B35EB863C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2493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FD1D861-8540-3B61-7EA0-201FF0F1C656}"/>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77210DCD-1C3F-050A-7752-60D2045B615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48B658A9-BEE7-BF66-AED6-521CD815DEC1}"/>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9920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698536F7-DFD8-32D9-E992-EC432948AB1A}"/>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F3B21C3E-2B11-C4E9-FFAF-1C95AED0BB4F}"/>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015F2237-D4F2-9CD9-9958-A82EA909B610}"/>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41737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FD123D8E-5C1F-F65E-00D0-5B4B728276F1}"/>
            </a:ext>
          </a:extLst>
        </p:cNvPr>
        <p:cNvGrpSpPr/>
        <p:nvPr/>
      </p:nvGrpSpPr>
      <p:grpSpPr bwMode="auto">
        <a:xfrm>
          <a:off x="0" y="0"/>
          <a:ext cx="0" cy="0"/>
          <a:chOff x="0" y="0"/>
          <a:chExt cx="0" cy="0"/>
        </a:xfrm>
      </p:grpSpPr>
      <p:sp>
        <p:nvSpPr>
          <p:cNvPr id="272492034" name="Google Shape;358;p19:notes">
            <a:extLst>
              <a:ext uri="{FF2B5EF4-FFF2-40B4-BE49-F238E27FC236}">
                <a16:creationId xmlns:a16="http://schemas.microsoft.com/office/drawing/2014/main" id="{4C8689A4-65AD-71D0-BB7E-39802C26FEF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727850046" name="Google Shape;359;p19:notes">
            <a:extLst>
              <a:ext uri="{FF2B5EF4-FFF2-40B4-BE49-F238E27FC236}">
                <a16:creationId xmlns:a16="http://schemas.microsoft.com/office/drawing/2014/main" id="{A211ACE2-B992-CB1E-8B35-5C048E07F2BC}"/>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95648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A6E4420-0C7F-69E0-5389-8188AAF85FCA}"/>
            </a:ext>
          </a:extLst>
        </p:cNvPr>
        <p:cNvGrpSpPr/>
        <p:nvPr/>
      </p:nvGrpSpPr>
      <p:grpSpPr bwMode="auto">
        <a:xfrm>
          <a:off x="0" y="0"/>
          <a:ext cx="0" cy="0"/>
          <a:chOff x="0" y="0"/>
          <a:chExt cx="0" cy="0"/>
        </a:xfrm>
      </p:grpSpPr>
      <p:sp>
        <p:nvSpPr>
          <p:cNvPr id="660533671" name="Google Shape;365;p20:notes">
            <a:extLst>
              <a:ext uri="{FF2B5EF4-FFF2-40B4-BE49-F238E27FC236}">
                <a16:creationId xmlns:a16="http://schemas.microsoft.com/office/drawing/2014/main" id="{6BFFB8E1-2B6C-9D08-D777-73D304198666}"/>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379850" name="Google Shape;366;p20:notes">
            <a:extLst>
              <a:ext uri="{FF2B5EF4-FFF2-40B4-BE49-F238E27FC236}">
                <a16:creationId xmlns:a16="http://schemas.microsoft.com/office/drawing/2014/main" id="{2F8DE86D-674C-B759-7C77-81AE3251D728}"/>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93820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09841B4-C85E-85BA-0075-E251CFD16B09}"/>
            </a:ext>
          </a:extLst>
        </p:cNvPr>
        <p:cNvGrpSpPr/>
        <p:nvPr/>
      </p:nvGrpSpPr>
      <p:grpSpPr bwMode="auto">
        <a:xfrm>
          <a:off x="0" y="0"/>
          <a:ext cx="0" cy="0"/>
          <a:chOff x="0" y="0"/>
          <a:chExt cx="0" cy="0"/>
        </a:xfrm>
      </p:grpSpPr>
      <p:sp>
        <p:nvSpPr>
          <p:cNvPr id="1816485743" name="Google Shape;214;p13:notes">
            <a:extLst>
              <a:ext uri="{FF2B5EF4-FFF2-40B4-BE49-F238E27FC236}">
                <a16:creationId xmlns:a16="http://schemas.microsoft.com/office/drawing/2014/main" id="{15984C8F-34FC-CF41-FA2E-EB27CCAA4D23}"/>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05145637" name="Google Shape;215;p13:notes">
            <a:extLst>
              <a:ext uri="{FF2B5EF4-FFF2-40B4-BE49-F238E27FC236}">
                <a16:creationId xmlns:a16="http://schemas.microsoft.com/office/drawing/2014/main" id="{048B1711-5812-6C9D-A2F2-DD8A2015DC52}"/>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5643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A03F9B74-5312-6ABD-6684-813BFCC78047}"/>
            </a:ext>
          </a:extLst>
        </p:cNvPr>
        <p:cNvGrpSpPr/>
        <p:nvPr/>
      </p:nvGrpSpPr>
      <p:grpSpPr bwMode="auto">
        <a:xfrm>
          <a:off x="0" y="0"/>
          <a:ext cx="0" cy="0"/>
          <a:chOff x="0" y="0"/>
          <a:chExt cx="0" cy="0"/>
        </a:xfrm>
      </p:grpSpPr>
      <p:sp>
        <p:nvSpPr>
          <p:cNvPr id="175837813" name="Google Shape;365;p20:notes">
            <a:extLst>
              <a:ext uri="{FF2B5EF4-FFF2-40B4-BE49-F238E27FC236}">
                <a16:creationId xmlns:a16="http://schemas.microsoft.com/office/drawing/2014/main" id="{886E346F-4FF6-9F7C-BBCE-302C54B1F2C2}"/>
              </a:ext>
            </a:extLst>
          </p:cNvPr>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5152377" name="Google Shape;366;p20:notes">
            <a:extLst>
              <a:ext uri="{FF2B5EF4-FFF2-40B4-BE49-F238E27FC236}">
                <a16:creationId xmlns:a16="http://schemas.microsoft.com/office/drawing/2014/main" id="{43C14A9F-D5DB-65C2-EBCF-2D7A57D8CB8C}"/>
              </a:ext>
            </a:extLst>
          </p:cNvPr>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72973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396957827" name="Google Shape;515;p36: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8738817" name="Google Shape;516;p36: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464183668" name="Google Shape;517;p36:notes"/>
          <p:cNvSpPr txBox="1">
            <a:spLocks noGrp="1"/>
          </p:cNvSpPr>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defRPr/>
            </a:pPr>
            <a:fld id="{00000000-1234-1234-1234-123412341234}"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86442408" name="Google Shape;525;p37: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1227272" name="Google Shape;526;p3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435678030" name="Google Shape;527;p37:notes"/>
          <p:cNvSpPr txBox="1">
            <a:spLocks noGrp="1"/>
          </p:cNvSpPr>
          <p:nvPr>
            <p:ph type="sldNum" idx="12"/>
          </p:nvPr>
        </p:nvSpPr>
        <p:spPr bwMode="auto">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Trebuchet MS"/>
              <a:buNone/>
              <a:defRPr/>
            </a:pPr>
            <a:fld id="{00000000-1234-1234-1234-123412341234}"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6309361" name="Google Shape;535;p38: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54651917" name="Google Shape;536;p38: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62127467" name="Google Shape;549;p3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8923712" name="Google Shape;550;p3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2004073172" name="Google Shape;566;p41: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142116318" name="Google Shape;567;p41: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02710366" name="Google Shape;549;p39: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26194415" name="Google Shape;550;p39: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38965664" name="Google Shape;559;p40: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30068499" name="Google Shape;560;p40: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510878118" name="Google Shape;574;p42: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01548624" name="Google Shape;575;p42:notes"/>
          <p:cNvSpPr>
            <a:spLocks noGrp="1" noRot="1" noChangeAspect="1"/>
          </p:cNvSpPr>
          <p:nvPr>
            <p:ph type="sldImg" idx="2"/>
          </p:nvPr>
        </p:nvSpPr>
        <p:spPr bwMode="auto">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1068114313" name="Google Shape;15;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61783047" name="Google Shape;16;p44"/>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40402328" name="Google Shape;17;p44"/>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587229679" name="Google Shape;18;p44"/>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07782312" name="Google Shape;19;p44"/>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40884333" name="Google Shape;20;p44"/>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70177297" name="Google Shape;21;p44"/>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37582944" name="Google Shape;22;p44"/>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84685675" name="Google Shape;23;p44"/>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40330159" name="Google Shape;24;p44"/>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29974360" name="Google Shape;25;p44"/>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6507362" name="Google Shape;26;p44"/>
          <p:cNvGrpSpPr/>
          <p:nvPr/>
        </p:nvGrpSpPr>
        <p:grpSpPr bwMode="auto">
          <a:xfrm>
            <a:off x="-715024" y="1671219"/>
            <a:ext cx="4169925" cy="3905352"/>
            <a:chOff x="-586420" y="1648608"/>
            <a:chExt cx="4586919" cy="4295887"/>
          </a:xfrm>
        </p:grpSpPr>
        <p:sp>
          <p:nvSpPr>
            <p:cNvPr id="27" name="Google Shape;27;p44"/>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8" name="Google Shape;28;p44"/>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9" name="Google Shape;29;p44"/>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76155975" name="Google Shape;30;p44"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and Content" userDrawn="1">
  <p:cSld name="Title and Content">
    <p:spTree>
      <p:nvGrpSpPr>
        <p:cNvPr id="1" name=""/>
        <p:cNvGrpSpPr/>
        <p:nvPr/>
      </p:nvGrpSpPr>
      <p:grpSpPr bwMode="auto">
        <a:xfrm>
          <a:off x="0" y="0"/>
          <a:ext cx="0" cy="0"/>
          <a:chOff x="0" y="0"/>
          <a:chExt cx="0" cy="0"/>
        </a:xfrm>
      </p:grpSpPr>
      <p:sp>
        <p:nvSpPr>
          <p:cNvPr id="2039485878" name="Google Shape;32;p45"/>
          <p:cNvSpPr txBox="1">
            <a:spLocks noGrp="1"/>
          </p:cNvSpPr>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35242360"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858092005"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206145155"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a:t>
            </a:fld>
            <a:endParaRPr/>
          </a:p>
        </p:txBody>
      </p:sp>
      <p:sp>
        <p:nvSpPr>
          <p:cNvPr id="1591048185"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39135980" name="Google Shape;38;p46"/>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713996081" name="Google Shape;39;p46"/>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27761607" name="Google Shape;40;p46"/>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2003780129" name="Google Shape;42;p4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59832732" name="Google Shape;43;p47"/>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0424354" name="Google Shape;44;p47"/>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9384429" name="Google Shape;45;p47"/>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1698639447" name="Google Shape;50;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629184099" name="Google Shape;51;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805738927" name="Google Shape;52;p49"/>
          <p:cNvSpPr>
            <a:spLocks noGrp="1"/>
          </p:cNvSpPr>
          <p:nvPr>
            <p:ph type="pic" idx="2"/>
          </p:nvPr>
        </p:nvSpPr>
        <p:spPr bwMode="auto">
          <a:xfrm>
            <a:off x="4572000" y="0"/>
            <a:ext cx="4572000" cy="5143500"/>
          </a:xfrm>
          <a:prstGeom prst="rect">
            <a:avLst/>
          </a:prstGeom>
          <a:noFill/>
          <a:ln>
            <a:noFill/>
          </a:ln>
        </p:spPr>
      </p:sp>
      <p:sp>
        <p:nvSpPr>
          <p:cNvPr id="1667791930" name="Google Shape;53;p49"/>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11075553" name="Google Shape;54;p49"/>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65663719" name="Google Shape;55;p49"/>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1413715792" name="Google Shape;57;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400838860" name="Google Shape;58;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388687490" name="Google Shape;59;p50"/>
          <p:cNvSpPr>
            <a:spLocks noGrp="1"/>
          </p:cNvSpPr>
          <p:nvPr>
            <p:ph type="pic" idx="2"/>
          </p:nvPr>
        </p:nvSpPr>
        <p:spPr bwMode="auto">
          <a:xfrm>
            <a:off x="0" y="-14748"/>
            <a:ext cx="4572000" cy="5143500"/>
          </a:xfrm>
          <a:prstGeom prst="rect">
            <a:avLst/>
          </a:prstGeom>
          <a:noFill/>
          <a:ln>
            <a:noFill/>
          </a:ln>
        </p:spPr>
      </p:sp>
      <p:sp>
        <p:nvSpPr>
          <p:cNvPr id="815450604" name="Google Shape;60;p50"/>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12496351" name="Google Shape;61;p50"/>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0676604" name="Google Shape;62;p50"/>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377784644" name="Google Shape;64;p51"/>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38820974" name="Google Shape;65;p51"/>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20109497" name="Google Shape;66;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541808017" name="Google Shape;72;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29447796" name="Google Shape;73;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69381533" name="Google Shape;74;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2010509702" name="Google Shape;75;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696393077" name="Google Shape;76;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692253686" name="Google Shape;77;p53"/>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a:t>
            </a:fld>
            <a:endParaRPr/>
          </a:p>
        </p:txBody>
      </p:sp>
      <p:sp>
        <p:nvSpPr>
          <p:cNvPr id="1968232639" name="Google Shape;78;p53"/>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169390310" name="Google Shape;80;p54"/>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893163246" name="Google Shape;81;p54"/>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344050517" name="Google Shape;83;p55"/>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6423641" name="Google Shape;84;p55"/>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54961791" name="Google Shape;85;p55"/>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9433728" name="Google Shape;86;p55"/>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25512708" name="Google Shape;87;p55"/>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15178322" name="Google Shape;88;p55"/>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143952348"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474669198"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902283084"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660269967"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2011265010"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61744355" name="Google Shape;95;p56"/>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50889476" name="Google Shape;96;p56"/>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23505677" name="Google Shape;97;p56"/>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99482706" name="Google Shape;98;p56"/>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18182905" name="Google Shape;99;p56"/>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96663547" name="Google Shape;100;p56"/>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00873036"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478202693" name="Google Shape;102;p56"/>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123937960"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422280350"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248133398" name="Google Shape;10;p43"/>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82160264" name="Google Shape;11;p43"/>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968492059" name="Google Shape;12;p43"/>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877921161"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8" r:id="rId8"/>
    <p:sldLayoutId id="2147483659" r:id="rId9"/>
    <p:sldLayoutId id="2147483660" r:id="rId10"/>
    <p:sldLayoutId id="2147483661" r:id="rId11"/>
    <p:sldLayoutId id="214748366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ipcc.ch/sr15/chapter/glossar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uropean-crt.org/map.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7322098"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694343736"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765471497"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421389341"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p>
        </p:txBody>
      </p:sp>
      <p:pic>
        <p:nvPicPr>
          <p:cNvPr id="82342063" name="Google Shape;118;g35670ae33ce_0_0" title="superbe copertina.jpg"/>
          <p:cNvPicPr/>
          <p:nvPr/>
        </p:nvPicPr>
        <p:blipFill>
          <a:blip r:embed="rId3">
            <a:alphaModFix/>
          </a:blip>
          <a:stretch/>
        </p:blipFill>
        <p:spPr bwMode="auto">
          <a:xfrm>
            <a:off x="0" y="-14128"/>
            <a:ext cx="9168625" cy="5260328"/>
          </a:xfrm>
          <a:prstGeom prst="rect">
            <a:avLst/>
          </a:prstGeom>
          <a:noFill/>
          <a:ln>
            <a:noFill/>
          </a:ln>
        </p:spPr>
      </p:pic>
      <p:sp>
        <p:nvSpPr>
          <p:cNvPr id="1696044332"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p>
        </p:txBody>
      </p:sp>
      <p:sp>
        <p:nvSpPr>
          <p:cNvPr id="1099990723"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642662821" name="Google Shape;121;g35670ae33ce_0_0"/>
          <p:cNvSpPr txBox="1">
            <a:spLocks noGrp="1"/>
          </p:cNvSpPr>
          <p:nvPr>
            <p:ph type="body" idx="4294967295"/>
          </p:nvPr>
        </p:nvSpPr>
        <p:spPr bwMode="auto">
          <a:xfrm>
            <a:off x="58213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sz="1000" b="1" dirty="0">
                <a:latin typeface="Trebuchet MS"/>
                <a:ea typeface="Trebuchet MS"/>
                <a:cs typeface="Trebuchet MS"/>
              </a:rPr>
              <a:t>Area of </a:t>
            </a:r>
            <a:r>
              <a:rPr sz="1000" b="1" dirty="0"/>
              <a:t>Expertise: </a:t>
            </a:r>
            <a:r>
              <a:rPr lang="en-GB" sz="1000" b="1" dirty="0"/>
              <a:t>6.2</a:t>
            </a:r>
            <a:r>
              <a:rPr sz="1000" b="1" dirty="0"/>
              <a:t> </a:t>
            </a:r>
            <a:r>
              <a:rPr sz="1000" dirty="0"/>
              <a:t>according </a:t>
            </a:r>
            <a:endParaRPr dirty="0"/>
          </a:p>
          <a:p>
            <a:pPr marL="0" marR="0" lvl="0" indent="0" algn="r" rtl="0">
              <a:lnSpc>
                <a:spcPct val="100000"/>
              </a:lnSpc>
              <a:spcBef>
                <a:spcPts val="0"/>
              </a:spcBef>
              <a:spcAft>
                <a:spcPts val="0"/>
              </a:spcAft>
              <a:buClr>
                <a:schemeClr val="lt2"/>
              </a:buClr>
              <a:buSzPts val="800"/>
              <a:buFont typeface="Noto Sans Symbols"/>
              <a:buNone/>
              <a:defRPr/>
            </a:pPr>
            <a:r>
              <a:rPr sz="1000" dirty="0"/>
              <a:t>to</a:t>
            </a:r>
            <a:r>
              <a:rPr sz="1000" dirty="0">
                <a:latin typeface="Trebuchet MS"/>
                <a:ea typeface="Trebuchet MS"/>
                <a:cs typeface="Trebuchet MS"/>
              </a:rPr>
              <a:t> the CEN Workshop Agreement 17939</a:t>
            </a:r>
            <a:endParaRPr dirty="0"/>
          </a:p>
          <a:p>
            <a:pPr marL="0" marR="0" lvl="0" indent="0" algn="r" rtl="0">
              <a:lnSpc>
                <a:spcPct val="100000"/>
              </a:lnSpc>
              <a:spcBef>
                <a:spcPts val="0"/>
              </a:spcBef>
              <a:spcAft>
                <a:spcPts val="0"/>
              </a:spcAft>
              <a:buClr>
                <a:schemeClr val="lt2"/>
              </a:buClr>
              <a:buSzPts val="960"/>
              <a:buFont typeface="Noto Sans Symbols"/>
              <a:buNone/>
              <a:defRPr/>
            </a:pPr>
            <a:endParaRPr sz="1200" dirty="0"/>
          </a:p>
        </p:txBody>
      </p:sp>
      <p:sp>
        <p:nvSpPr>
          <p:cNvPr id="711916631"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2146369730"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Macro 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latin typeface="Trebuchet MS"/>
                <a:ea typeface="Trebuchet MS"/>
                <a:cs typeface="Trebuchet MS"/>
              </a:rPr>
              <a:t>6</a:t>
            </a:r>
            <a:r>
              <a:rPr sz="1300" b="1" i="0" u="none" strike="noStrike" cap="none" dirty="0">
                <a:solidFill>
                  <a:schemeClr val="accent4"/>
                </a:solidFill>
                <a:latin typeface="Trebuchet MS"/>
                <a:ea typeface="Trebuchet MS"/>
                <a:cs typeface="Trebuchet MS"/>
              </a:rPr>
              <a:t>:</a:t>
            </a:r>
            <a:endParaRPr sz="300" b="0" i="0" u="none" strike="noStrike" cap="none" dirty="0">
              <a:solidFill>
                <a:srgbClr val="000000"/>
              </a:solidFill>
              <a:latin typeface="Arial"/>
              <a:ea typeface="Arial"/>
              <a:cs typeface="Arial"/>
            </a:endParaRPr>
          </a:p>
        </p:txBody>
      </p:sp>
      <p:sp>
        <p:nvSpPr>
          <p:cNvPr id="940243901"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Risk Assessment At Small Urban Scale </a:t>
            </a:r>
            <a:endParaRPr sz="1400" b="0" i="0" u="none" strike="noStrike" cap="none">
              <a:solidFill>
                <a:srgbClr val="000000"/>
              </a:solidFill>
              <a:latin typeface="Arial"/>
              <a:ea typeface="Arial"/>
              <a:cs typeface="Arial"/>
            </a:endParaRPr>
          </a:p>
        </p:txBody>
      </p:sp>
      <p:sp>
        <p:nvSpPr>
          <p:cNvPr id="404302803"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Hazard: </a:t>
            </a:r>
            <a:r>
              <a:rPr lang="en-GB" sz="2000" dirty="0">
                <a:solidFill>
                  <a:srgbClr val="9ACA3C"/>
                </a:solidFill>
                <a:latin typeface="Trebuchet MS"/>
                <a:ea typeface="Trebuchet MS"/>
                <a:cs typeface="Trebuchet MS"/>
              </a:rPr>
              <a:t>Drought</a:t>
            </a:r>
            <a:r>
              <a:rPr lang="en-GB" sz="2000" b="0" i="0" u="none" strike="noStrike" cap="none" dirty="0">
                <a:solidFill>
                  <a:srgbClr val="9ACA3C"/>
                </a:solidFill>
                <a:latin typeface="Trebuchet MS"/>
                <a:ea typeface="Trebuchet MS"/>
                <a:cs typeface="Trebuchet MS"/>
              </a:rPr>
              <a:t> (D)</a:t>
            </a:r>
            <a:endParaRPr sz="2000" b="1" i="0" u="none" strike="noStrike" cap="none" dirty="0">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dirty="0">
              <a:solidFill>
                <a:srgbClr val="9ACA3C"/>
              </a:solidFill>
              <a:latin typeface="Trebuchet MS"/>
              <a:ea typeface="Trebuchet MS"/>
              <a:cs typeface="Trebuchet MS"/>
            </a:endParaRPr>
          </a:p>
        </p:txBody>
      </p:sp>
      <p:sp>
        <p:nvSpPr>
          <p:cNvPr id="73684841" name="Google Shape;126;g35670ae33ce_0_0"/>
          <p:cNvSpPr txBox="1"/>
          <p:nvPr/>
        </p:nvSpPr>
        <p:spPr bwMode="auto">
          <a:xfrm>
            <a:off x="544924" y="3379650"/>
            <a:ext cx="7363895" cy="5499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dirty="0">
                <a:solidFill>
                  <a:srgbClr val="9ACA3C"/>
                </a:solidFill>
                <a:latin typeface="Trebuchet MS"/>
                <a:ea typeface="Trebuchet MS"/>
                <a:cs typeface="Trebuchet MS"/>
              </a:rPr>
              <a:t>Risk Category:</a:t>
            </a:r>
            <a:r>
              <a:rPr sz="2000" b="0" i="0" u="none" strike="noStrike" cap="none" dirty="0">
                <a:solidFill>
                  <a:srgbClr val="9ACA3C"/>
                </a:solidFill>
                <a:latin typeface="Trebuchet MS"/>
                <a:ea typeface="Trebuchet MS"/>
                <a:cs typeface="Trebuchet MS"/>
              </a:rPr>
              <a:t> </a:t>
            </a:r>
            <a:r>
              <a:rPr lang="en-GB" sz="2000" b="0" i="0" u="none" strike="noStrike" cap="none" dirty="0">
                <a:solidFill>
                  <a:srgbClr val="9ACA3C"/>
                </a:solidFill>
                <a:latin typeface="Trebuchet MS"/>
                <a:ea typeface="Trebuchet MS"/>
                <a:cs typeface="Trebuchet MS"/>
              </a:rPr>
              <a:t>Damage Risk fo</a:t>
            </a:r>
            <a:r>
              <a:rPr lang="en-GB" sz="2000" dirty="0">
                <a:solidFill>
                  <a:srgbClr val="9ACA3C"/>
                </a:solidFill>
                <a:latin typeface="Trebuchet MS"/>
                <a:ea typeface="Trebuchet MS"/>
                <a:cs typeface="Trebuchet MS"/>
              </a:rPr>
              <a:t>r Urban Green Spaces </a:t>
            </a:r>
            <a:r>
              <a:rPr sz="2000" b="0" i="0" u="none" strike="noStrike" cap="none" dirty="0">
                <a:solidFill>
                  <a:srgbClr val="9ACA3C"/>
                </a:solidFill>
                <a:latin typeface="Trebuchet MS"/>
                <a:ea typeface="Trebuchet MS"/>
                <a:cs typeface="Trebuchet MS"/>
              </a:rPr>
              <a:t>(</a:t>
            </a:r>
            <a:r>
              <a:rPr lang="en-GB" sz="2000" dirty="0">
                <a:solidFill>
                  <a:srgbClr val="9ACA3C"/>
                </a:solidFill>
                <a:latin typeface="Trebuchet MS"/>
                <a:ea typeface="Trebuchet MS"/>
                <a:cs typeface="Trebuchet MS"/>
              </a:rPr>
              <a:t>D7.1</a:t>
            </a:r>
            <a:r>
              <a:rPr sz="2000" b="0" i="0" u="none" strike="noStrike" cap="none" dirty="0">
                <a:solidFill>
                  <a:srgbClr val="9ACA3C"/>
                </a:solidFill>
                <a:latin typeface="Trebuchet MS"/>
                <a:ea typeface="Trebuchet MS"/>
                <a:cs typeface="Trebuchet MS"/>
              </a:rPr>
              <a:t>)</a:t>
            </a:r>
            <a:r>
              <a:rPr lang="en-GB" sz="2000" b="0" i="0" u="none" strike="noStrike" cap="none" dirty="0">
                <a:solidFill>
                  <a:srgbClr val="9ACA3C"/>
                </a:solidFill>
                <a:latin typeface="Trebuchet MS"/>
                <a:ea typeface="Trebuchet MS"/>
                <a:cs typeface="Trebuchet MS"/>
              </a:rPr>
              <a:t> &amp; Damage Risk for Street Trees (D7.2)</a:t>
            </a:r>
            <a:endParaRPr sz="2400" b="0" i="0" u="none" strike="noStrike" cap="none" dirty="0">
              <a:solidFill>
                <a:srgbClr val="9ACA3C"/>
              </a:solidFill>
              <a:latin typeface="Trebuchet MS"/>
              <a:ea typeface="Trebuchet MS"/>
              <a:cs typeface="Trebuchet MS"/>
            </a:endParaRPr>
          </a:p>
        </p:txBody>
      </p:sp>
      <p:sp>
        <p:nvSpPr>
          <p:cNvPr id="834828880" name="Google Shape;127;g35670ae33ce_0_0"/>
          <p:cNvSpPr txBox="1"/>
          <p:nvPr/>
        </p:nvSpPr>
        <p:spPr bwMode="auto">
          <a:xfrm>
            <a:off x="712574" y="2893375"/>
            <a:ext cx="5909681" cy="369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dirty="0">
                <a:solidFill>
                  <a:schemeClr val="accent4"/>
                </a:solidFill>
                <a:latin typeface="Trebuchet MS"/>
                <a:ea typeface="Trebuchet MS"/>
                <a:cs typeface="Trebuchet MS"/>
              </a:rPr>
              <a:t>Urban Sector: </a:t>
            </a:r>
            <a:r>
              <a:rPr lang="en-GB" sz="2000" b="1" i="0" u="none" strike="noStrike" cap="none" dirty="0">
                <a:solidFill>
                  <a:schemeClr val="accent4"/>
                </a:solidFill>
                <a:latin typeface="Trebuchet MS"/>
                <a:ea typeface="Trebuchet MS"/>
                <a:cs typeface="Trebuchet MS"/>
              </a:rPr>
              <a:t>Environment </a:t>
            </a:r>
            <a:r>
              <a:rPr lang="en-GB" sz="2000" b="1" dirty="0">
                <a:solidFill>
                  <a:schemeClr val="accent4"/>
                </a:solidFill>
                <a:latin typeface="Trebuchet MS"/>
                <a:ea typeface="Trebuchet MS"/>
                <a:cs typeface="Trebuchet MS"/>
              </a:rPr>
              <a:t>&amp; biodiversity</a:t>
            </a:r>
            <a:r>
              <a:rPr lang="en-GB" sz="2000" b="0" i="0" u="none" strike="noStrike" cap="none" dirty="0">
                <a:solidFill>
                  <a:schemeClr val="accent4"/>
                </a:solidFill>
                <a:latin typeface="Trebuchet MS"/>
                <a:ea typeface="Trebuchet MS"/>
                <a:cs typeface="Trebuchet MS"/>
              </a:rPr>
              <a:t> (D7)</a:t>
            </a:r>
            <a:endParaRPr sz="2400" b="0" i="0" u="none" strike="noStrike" cap="none" dirty="0">
              <a:solidFill>
                <a:schemeClr val="lt2"/>
              </a:solidFill>
              <a:latin typeface="Trebuchet MS"/>
              <a:ea typeface="Trebuchet MS"/>
              <a:cs typeface="Trebuchet MS"/>
            </a:endParaRPr>
          </a:p>
        </p:txBody>
      </p:sp>
      <p:sp>
        <p:nvSpPr>
          <p:cNvPr id="838287609" name="Google Shape;128;g35670ae33ce_0_0"/>
          <p:cNvSpPr txBox="1"/>
          <p:nvPr/>
        </p:nvSpPr>
        <p:spPr bwMode="auto">
          <a:xfrm>
            <a:off x="576270" y="26721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dirty="0">
                <a:solidFill>
                  <a:schemeClr val="accent4"/>
                </a:solidFill>
                <a:latin typeface="Trebuchet MS"/>
                <a:ea typeface="Trebuchet MS"/>
                <a:cs typeface="Trebuchet MS"/>
              </a:rPr>
              <a:t>Area of Expertise</a:t>
            </a:r>
            <a:r>
              <a:rPr lang="it-IT" sz="1300" b="1" i="0" u="none" strike="noStrike" cap="none" dirty="0">
                <a:solidFill>
                  <a:schemeClr val="accent4"/>
                </a:solidFill>
                <a:latin typeface="Trebuchet MS"/>
                <a:ea typeface="Trebuchet MS"/>
                <a:cs typeface="Trebuchet MS"/>
              </a:rPr>
              <a:t> </a:t>
            </a:r>
            <a:r>
              <a:rPr lang="it-IT" sz="1300" b="1" dirty="0">
                <a:solidFill>
                  <a:schemeClr val="accent4"/>
                </a:solidFill>
                <a:latin typeface="Trebuchet MS"/>
                <a:ea typeface="Trebuchet MS"/>
                <a:cs typeface="Trebuchet MS"/>
              </a:rPr>
              <a:t>6.1</a:t>
            </a:r>
            <a:r>
              <a:rPr sz="1300" b="1" i="0" u="none" strike="noStrike" cap="none" dirty="0">
                <a:solidFill>
                  <a:schemeClr val="accent4"/>
                </a:solidFill>
                <a:latin typeface="Trebuchet MS"/>
                <a:ea typeface="Trebuchet MS"/>
                <a:cs typeface="Trebuchet MS"/>
              </a:rPr>
              <a:t>:</a:t>
            </a:r>
            <a:endParaRPr sz="300" b="0" i="0" u="none" strike="noStrike" cap="none" dirty="0">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descr="A close-up of a cracked ground&#10;&#10;AI-generated content may be incorrect.">
            <a:extLst>
              <a:ext uri="{FF2B5EF4-FFF2-40B4-BE49-F238E27FC236}">
                <a16:creationId xmlns:a16="http://schemas.microsoft.com/office/drawing/2014/main" id="{49F3E304-99A0-2171-FDC4-4F32FD6B3B8C}"/>
              </a:ext>
            </a:extLst>
          </p:cNvPr>
          <p:cNvPicPr>
            <a:picLocks noChangeAspect="1"/>
          </p:cNvPicPr>
          <p:nvPr/>
        </p:nvPicPr>
        <p:blipFill>
          <a:blip r:embed="rId3"/>
          <a:stretch>
            <a:fillRect/>
          </a:stretch>
        </p:blipFill>
        <p:spPr>
          <a:xfrm>
            <a:off x="5716339" y="0"/>
            <a:ext cx="3427661" cy="5143500"/>
          </a:xfrm>
          <a:prstGeom prst="rect">
            <a:avLst/>
          </a:prstGeom>
        </p:spPr>
      </p:pic>
      <p:sp>
        <p:nvSpPr>
          <p:cNvPr id="1742738821" name="Google Shape;133;p2"/>
          <p:cNvSpPr txBox="1">
            <a:spLocks noGrp="1"/>
          </p:cNvSpPr>
          <p:nvPr>
            <p:ph type="body" idx="1"/>
          </p:nvPr>
        </p:nvSpPr>
        <p:spPr bwMode="auto">
          <a:xfrm>
            <a:off x="576264" y="1885396"/>
            <a:ext cx="5140076"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a:t>
            </a:r>
            <a:r>
              <a:rPr lang="en-GB" sz="1400" i="1" dirty="0">
                <a:solidFill>
                  <a:srgbClr val="7F7F7F"/>
                </a:solidFill>
              </a:rPr>
              <a:t>A period of abnormally dry weather long enough to cause a serious hydrological imbalance.</a:t>
            </a:r>
            <a:r>
              <a:rPr lang="en-GB" sz="1400" dirty="0">
                <a:solidFill>
                  <a:srgbClr val="7F7F7F"/>
                </a:solidFill>
              </a:rPr>
              <a:t>” </a:t>
            </a:r>
            <a:r>
              <a:rPr lang="en-GB" sz="1200" dirty="0">
                <a:solidFill>
                  <a:srgbClr val="7F7F7F"/>
                </a:solidFill>
              </a:rPr>
              <a:t>(source: </a:t>
            </a:r>
            <a:r>
              <a:rPr lang="en-GB" sz="1200" dirty="0">
                <a:solidFill>
                  <a:srgbClr val="7F7F7F"/>
                </a:solidFill>
                <a:hlinkClick r:id="rId4"/>
              </a:rPr>
              <a:t>https://www.ipcc.ch/sr15/chapter/glossary/</a:t>
            </a:r>
            <a:r>
              <a:rPr lang="en-GB" sz="1200" dirty="0">
                <a:solidFill>
                  <a:srgbClr val="7F7F7F"/>
                </a:solidFill>
              </a:rPr>
              <a:t>)</a:t>
            </a:r>
          </a:p>
          <a:p>
            <a:pPr marL="271462" indent="-171450">
              <a:lnSpc>
                <a:spcPct val="105000"/>
              </a:lnSpc>
              <a:spcBef>
                <a:spcPts val="900"/>
              </a:spcBef>
              <a:buClr>
                <a:srgbClr val="7F7F7F"/>
              </a:buClr>
              <a:buSzPts val="1500"/>
              <a:defRPr/>
            </a:pPr>
            <a:r>
              <a:rPr lang="en-GB" sz="1400" dirty="0">
                <a:solidFill>
                  <a:srgbClr val="7F7F7F"/>
                </a:solidFill>
              </a:rPr>
              <a:t>Natural phenomenon</a:t>
            </a:r>
          </a:p>
          <a:p>
            <a:pPr marL="271462" indent="-171450">
              <a:lnSpc>
                <a:spcPct val="105000"/>
              </a:lnSpc>
              <a:spcBef>
                <a:spcPts val="900"/>
              </a:spcBef>
              <a:buClr>
                <a:srgbClr val="7F7F7F"/>
              </a:buClr>
              <a:buSzPts val="1500"/>
              <a:defRPr/>
            </a:pPr>
            <a:r>
              <a:rPr lang="en-GB" sz="1400" dirty="0">
                <a:solidFill>
                  <a:srgbClr val="7F7F7F"/>
                </a:solidFill>
              </a:rPr>
              <a:t>Intensified in recent decades by climate change and unsustainable land practices</a:t>
            </a:r>
          </a:p>
          <a:p>
            <a:pPr marL="271462" indent="-171450">
              <a:lnSpc>
                <a:spcPct val="105000"/>
              </a:lnSpc>
              <a:spcBef>
                <a:spcPts val="900"/>
              </a:spcBef>
              <a:buClr>
                <a:srgbClr val="7F7F7F"/>
              </a:buClr>
              <a:buSzPts val="1500"/>
              <a:defRPr/>
            </a:pPr>
            <a:r>
              <a:rPr lang="en-GB" sz="1400" dirty="0">
                <a:solidFill>
                  <a:srgbClr val="7F7F7F"/>
                </a:solidFill>
              </a:rPr>
              <a:t>Human-induced climate change has contributed to increases in droughts due to increased atmospheric evaporative demand induced by increased temperature, decreased relative humidity, and increased net radiation</a:t>
            </a:r>
          </a:p>
          <a:p>
            <a:pPr marL="271462" indent="-171450">
              <a:lnSpc>
                <a:spcPct val="105000"/>
              </a:lnSpc>
              <a:spcBef>
                <a:spcPts val="900"/>
              </a:spcBef>
              <a:buClr>
                <a:srgbClr val="7F7F7F"/>
              </a:buClr>
              <a:buSzPts val="1500"/>
              <a:defRPr/>
            </a:pPr>
            <a:r>
              <a:rPr lang="en-GB" sz="1400" dirty="0">
                <a:solidFill>
                  <a:srgbClr val="7F7F7F"/>
                </a:solidFill>
              </a:rPr>
              <a:t>More regions are affected by drought with increasing global warming</a:t>
            </a:r>
            <a:endParaRPr lang="en-GB" sz="1600" dirty="0">
              <a:solidFill>
                <a:srgbClr val="7F7F7F"/>
              </a:solidFill>
            </a:endParaRPr>
          </a:p>
        </p:txBody>
      </p:sp>
      <p:sp>
        <p:nvSpPr>
          <p:cNvPr id="815144274" name="Google Shape;135;p2"/>
          <p:cNvSpPr txBox="1">
            <a:spLocks noGrp="1"/>
          </p:cNvSpPr>
          <p:nvPr>
            <p:ph type="title"/>
          </p:nvPr>
        </p:nvSpPr>
        <p:spPr bwMode="auto">
          <a:xfrm>
            <a:off x="613295" y="25472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dirty="0">
                <a:solidFill>
                  <a:srgbClr val="70AD47"/>
                </a:solidFill>
              </a:rPr>
              <a:t>DROUGHT</a:t>
            </a:r>
            <a:endParaRPr dirty="0">
              <a:solidFill>
                <a:srgbClr val="70AD47"/>
              </a:solidFill>
            </a:endParaRPr>
          </a:p>
        </p:txBody>
      </p:sp>
      <p:sp>
        <p:nvSpPr>
          <p:cNvPr id="278940620" name="Google Shape;135;p2"/>
          <p:cNvSpPr txBox="1"/>
          <p:nvPr/>
        </p:nvSpPr>
        <p:spPr bwMode="auto">
          <a:xfrm>
            <a:off x="613295" y="56936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sz="1800" dirty="0">
                <a:solidFill>
                  <a:srgbClr val="70AD47"/>
                </a:solidFill>
              </a:rPr>
              <a:t>General Information</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2451C5B-FAC9-B7E3-9F39-9B2F1E2EC879}"/>
            </a:ext>
          </a:extLst>
        </p:cNvPr>
        <p:cNvGrpSpPr/>
        <p:nvPr/>
      </p:nvGrpSpPr>
      <p:grpSpPr bwMode="auto">
        <a:xfrm>
          <a:off x="0" y="0"/>
          <a:ext cx="0" cy="0"/>
          <a:chOff x="0" y="0"/>
          <a:chExt cx="0" cy="0"/>
        </a:xfrm>
      </p:grpSpPr>
      <p:pic>
        <p:nvPicPr>
          <p:cNvPr id="3" name="Picture 2" descr="A close-up of a cracked ground&#10;&#10;AI-generated content may be incorrect.">
            <a:extLst>
              <a:ext uri="{FF2B5EF4-FFF2-40B4-BE49-F238E27FC236}">
                <a16:creationId xmlns:a16="http://schemas.microsoft.com/office/drawing/2014/main" id="{8DDBCE4F-46C8-C610-0FD2-D1ACE427DAE2}"/>
              </a:ext>
            </a:extLst>
          </p:cNvPr>
          <p:cNvPicPr>
            <a:picLocks noChangeAspect="1"/>
          </p:cNvPicPr>
          <p:nvPr/>
        </p:nvPicPr>
        <p:blipFill>
          <a:blip r:embed="rId3"/>
          <a:stretch>
            <a:fillRect/>
          </a:stretch>
        </p:blipFill>
        <p:spPr>
          <a:xfrm>
            <a:off x="5716339" y="0"/>
            <a:ext cx="3427661" cy="5143500"/>
          </a:xfrm>
          <a:prstGeom prst="rect">
            <a:avLst/>
          </a:prstGeom>
        </p:spPr>
      </p:pic>
      <p:sp>
        <p:nvSpPr>
          <p:cNvPr id="1742738821" name="Google Shape;133;p2">
            <a:extLst>
              <a:ext uri="{FF2B5EF4-FFF2-40B4-BE49-F238E27FC236}">
                <a16:creationId xmlns:a16="http://schemas.microsoft.com/office/drawing/2014/main" id="{EB3007F9-5DAC-EBA2-1CB0-D2435BD169D0}"/>
              </a:ext>
            </a:extLst>
          </p:cNvPr>
          <p:cNvSpPr txBox="1">
            <a:spLocks noGrp="1"/>
          </p:cNvSpPr>
          <p:nvPr>
            <p:ph type="body" idx="1"/>
          </p:nvPr>
        </p:nvSpPr>
        <p:spPr bwMode="auto">
          <a:xfrm>
            <a:off x="576263" y="2318710"/>
            <a:ext cx="5199697"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b="1" dirty="0">
                <a:solidFill>
                  <a:srgbClr val="7F7F7F"/>
                </a:solidFill>
              </a:rPr>
              <a:t>Net water availability </a:t>
            </a:r>
            <a:r>
              <a:rPr lang="en-GB" sz="1400" dirty="0">
                <a:solidFill>
                  <a:srgbClr val="7F7F7F"/>
                </a:solidFill>
              </a:rPr>
              <a:t>– caused by precipitation deficits and changes in evapotranspiration</a:t>
            </a:r>
          </a:p>
          <a:p>
            <a:pPr marL="271462" indent="-171450">
              <a:lnSpc>
                <a:spcPct val="105000"/>
              </a:lnSpc>
              <a:spcBef>
                <a:spcPts val="900"/>
              </a:spcBef>
              <a:buClr>
                <a:srgbClr val="7F7F7F"/>
              </a:buClr>
              <a:buSzPts val="1500"/>
              <a:defRPr/>
            </a:pPr>
            <a:r>
              <a:rPr lang="en-GB" sz="1400" b="1" dirty="0">
                <a:solidFill>
                  <a:srgbClr val="7F7F7F"/>
                </a:solidFill>
              </a:rPr>
              <a:t>Agricultural drought </a:t>
            </a:r>
            <a:r>
              <a:rPr lang="en-GB" sz="1400" dirty="0">
                <a:solidFill>
                  <a:srgbClr val="7F7F7F"/>
                </a:solidFill>
              </a:rPr>
              <a:t>– caused by a lack of sufficient soil moisture and increased atmospheric evaporative demand</a:t>
            </a:r>
          </a:p>
          <a:p>
            <a:pPr marL="271462" indent="-171450">
              <a:lnSpc>
                <a:spcPct val="105000"/>
              </a:lnSpc>
              <a:spcBef>
                <a:spcPts val="900"/>
              </a:spcBef>
              <a:buClr>
                <a:srgbClr val="7F7F7F"/>
              </a:buClr>
              <a:buSzPts val="1500"/>
              <a:defRPr/>
            </a:pPr>
            <a:r>
              <a:rPr lang="en-GB" sz="1400" b="1" dirty="0">
                <a:solidFill>
                  <a:srgbClr val="7F7F7F"/>
                </a:solidFill>
              </a:rPr>
              <a:t>Ecological drought </a:t>
            </a:r>
            <a:r>
              <a:rPr lang="en-GB" sz="1400" dirty="0">
                <a:solidFill>
                  <a:srgbClr val="7F7F7F"/>
                </a:solidFill>
              </a:rPr>
              <a:t>- caused by a lack of sufficient soil moisture and increased atmospheric evaporative demand</a:t>
            </a:r>
          </a:p>
          <a:p>
            <a:pPr marL="271462" indent="-171450">
              <a:lnSpc>
                <a:spcPct val="105000"/>
              </a:lnSpc>
              <a:spcBef>
                <a:spcPts val="900"/>
              </a:spcBef>
              <a:buClr>
                <a:srgbClr val="7F7F7F"/>
              </a:buClr>
              <a:buSzPts val="1500"/>
              <a:defRPr/>
            </a:pPr>
            <a:r>
              <a:rPr lang="en-GB" sz="1400" b="1" dirty="0">
                <a:solidFill>
                  <a:srgbClr val="7F7F7F"/>
                </a:solidFill>
              </a:rPr>
              <a:t>Hydrological drought </a:t>
            </a:r>
            <a:r>
              <a:rPr lang="en-GB" sz="1400" dirty="0">
                <a:solidFill>
                  <a:srgbClr val="7F7F7F"/>
                </a:solidFill>
              </a:rPr>
              <a:t>– caused by a lack of runoff and surface water</a:t>
            </a: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815144274" name="Google Shape;135;p2">
            <a:extLst>
              <a:ext uri="{FF2B5EF4-FFF2-40B4-BE49-F238E27FC236}">
                <a16:creationId xmlns:a16="http://schemas.microsoft.com/office/drawing/2014/main" id="{8303538A-2027-7EA2-0216-5CB9A663B1AC}"/>
              </a:ext>
            </a:extLst>
          </p:cNvPr>
          <p:cNvSpPr txBox="1">
            <a:spLocks noGrp="1"/>
          </p:cNvSpPr>
          <p:nvPr>
            <p:ph type="title"/>
          </p:nvPr>
        </p:nvSpPr>
        <p:spPr bwMode="auto">
          <a:xfrm>
            <a:off x="613295" y="62522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dirty="0">
                <a:solidFill>
                  <a:srgbClr val="70AD47"/>
                </a:solidFill>
              </a:rPr>
              <a:t>TYPES OF DROUGHT</a:t>
            </a:r>
            <a:endParaRPr dirty="0">
              <a:solidFill>
                <a:srgbClr val="70AD47"/>
              </a:solidFill>
            </a:endParaRPr>
          </a:p>
        </p:txBody>
      </p:sp>
      <p:sp>
        <p:nvSpPr>
          <p:cNvPr id="278940620" name="Google Shape;135;p2">
            <a:extLst>
              <a:ext uri="{FF2B5EF4-FFF2-40B4-BE49-F238E27FC236}">
                <a16:creationId xmlns:a16="http://schemas.microsoft.com/office/drawing/2014/main" id="{B661DCC5-D720-72C9-ED08-2DD96492075D}"/>
              </a:ext>
            </a:extLst>
          </p:cNvPr>
          <p:cNvSpPr txBox="1"/>
          <p:nvPr/>
        </p:nvSpPr>
        <p:spPr bwMode="auto">
          <a:xfrm>
            <a:off x="613295" y="782723"/>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endParaRPr dirty="0"/>
          </a:p>
        </p:txBody>
      </p:sp>
    </p:spTree>
    <p:extLst>
      <p:ext uri="{BB962C8B-B14F-4D97-AF65-F5344CB8AC3E}">
        <p14:creationId xmlns:p14="http://schemas.microsoft.com/office/powerpoint/2010/main" val="392595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C38BB8D-42C4-A60B-19C9-07327CDE7A13}"/>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DEF68206-4843-D665-1A24-1F7B9B6BDE92}"/>
              </a:ext>
            </a:extLst>
          </p:cNvPr>
          <p:cNvSpPr txBox="1">
            <a:spLocks noGrp="1"/>
          </p:cNvSpPr>
          <p:nvPr>
            <p:ph type="body" idx="1"/>
          </p:nvPr>
        </p:nvSpPr>
        <p:spPr bwMode="auto">
          <a:xfrm>
            <a:off x="576263" y="2318710"/>
            <a:ext cx="5199697"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dirty="0">
                <a:solidFill>
                  <a:srgbClr val="7F7F7F"/>
                </a:solidFill>
              </a:rPr>
              <a:t>Water supply system </a:t>
            </a:r>
          </a:p>
          <a:p>
            <a:pPr marL="728662" lvl="1" indent="-171450">
              <a:lnSpc>
                <a:spcPct val="105000"/>
              </a:lnSpc>
              <a:spcBef>
                <a:spcPts val="900"/>
              </a:spcBef>
              <a:buClr>
                <a:srgbClr val="7F7F7F"/>
              </a:buClr>
              <a:buSzPts val="1500"/>
              <a:defRPr/>
            </a:pPr>
            <a:r>
              <a:rPr lang="en-GB" sz="1200" dirty="0">
                <a:solidFill>
                  <a:srgbClr val="7F7F7F"/>
                </a:solidFill>
              </a:rPr>
              <a:t>Damage risk for water treatment plants</a:t>
            </a:r>
          </a:p>
          <a:p>
            <a:pPr marL="728662" lvl="1" indent="-171450">
              <a:lnSpc>
                <a:spcPct val="105000"/>
              </a:lnSpc>
              <a:spcBef>
                <a:spcPts val="900"/>
              </a:spcBef>
              <a:buClr>
                <a:srgbClr val="7F7F7F"/>
              </a:buClr>
              <a:buSzPts val="1500"/>
              <a:defRPr/>
            </a:pPr>
            <a:r>
              <a:rPr lang="en-GB" sz="1200" dirty="0">
                <a:solidFill>
                  <a:schemeClr val="bg1">
                    <a:lumMod val="50000"/>
                  </a:schemeClr>
                </a:solidFill>
              </a:rPr>
              <a:t>Damage risk for the water supply network</a:t>
            </a:r>
          </a:p>
          <a:p>
            <a:pPr marL="271462" indent="-171450">
              <a:lnSpc>
                <a:spcPct val="105000"/>
              </a:lnSpc>
              <a:spcBef>
                <a:spcPts val="900"/>
              </a:spcBef>
              <a:buClr>
                <a:srgbClr val="7F7F7F"/>
              </a:buClr>
              <a:buSzPts val="1500"/>
              <a:defRPr/>
            </a:pPr>
            <a:r>
              <a:rPr lang="en-GB" sz="1400" b="1" dirty="0">
                <a:solidFill>
                  <a:srgbClr val="70AD47"/>
                </a:solidFill>
              </a:rPr>
              <a:t>Environment &amp; biodiversity </a:t>
            </a:r>
          </a:p>
          <a:p>
            <a:pPr marL="728662" lvl="1" indent="-171450">
              <a:lnSpc>
                <a:spcPct val="105000"/>
              </a:lnSpc>
              <a:spcBef>
                <a:spcPts val="900"/>
              </a:spcBef>
              <a:buClr>
                <a:srgbClr val="7F7F7F"/>
              </a:buClr>
              <a:buSzPts val="1500"/>
              <a:defRPr/>
            </a:pPr>
            <a:r>
              <a:rPr lang="en-GB" sz="1200" b="1" dirty="0">
                <a:solidFill>
                  <a:srgbClr val="70AD47"/>
                </a:solidFill>
              </a:rPr>
              <a:t>Damage risk for urban green spaces</a:t>
            </a:r>
          </a:p>
          <a:p>
            <a:pPr marL="728662" lvl="1" indent="-171450">
              <a:lnSpc>
                <a:spcPct val="105000"/>
              </a:lnSpc>
              <a:spcBef>
                <a:spcPts val="900"/>
              </a:spcBef>
              <a:buClr>
                <a:srgbClr val="7F7F7F"/>
              </a:buClr>
              <a:buSzPts val="1500"/>
              <a:defRPr/>
            </a:pPr>
            <a:r>
              <a:rPr lang="en-GB" sz="1200" b="1" dirty="0">
                <a:solidFill>
                  <a:srgbClr val="70AD47"/>
                </a:solidFill>
              </a:rPr>
              <a:t>Damage risk for street trees</a:t>
            </a:r>
          </a:p>
          <a:p>
            <a:pPr marL="271462" indent="-171450">
              <a:lnSpc>
                <a:spcPct val="105000"/>
              </a:lnSpc>
              <a:spcBef>
                <a:spcPts val="900"/>
              </a:spcBef>
              <a:buClr>
                <a:srgbClr val="7F7F7F"/>
              </a:buClr>
              <a:buSzPts val="1500"/>
              <a:defRPr/>
            </a:pPr>
            <a:r>
              <a:rPr lang="en-GB" sz="1400" dirty="0">
                <a:solidFill>
                  <a:srgbClr val="7F7F7F"/>
                </a:solidFill>
              </a:rPr>
              <a:t>Health</a:t>
            </a:r>
          </a:p>
          <a:p>
            <a:pPr marL="728662" lvl="1" indent="-171450">
              <a:lnSpc>
                <a:spcPct val="105000"/>
              </a:lnSpc>
              <a:spcBef>
                <a:spcPts val="900"/>
              </a:spcBef>
              <a:buClr>
                <a:srgbClr val="7F7F7F"/>
              </a:buClr>
              <a:buSzPts val="1500"/>
              <a:defRPr/>
            </a:pPr>
            <a:r>
              <a:rPr lang="en-GB" sz="1200" dirty="0">
                <a:solidFill>
                  <a:srgbClr val="7F7F7F"/>
                </a:solidFill>
              </a:rPr>
              <a:t>Health risk for the population</a:t>
            </a:r>
          </a:p>
          <a:p>
            <a:pPr marL="271462" indent="-171450">
              <a:lnSpc>
                <a:spcPct val="105000"/>
              </a:lnSpc>
              <a:spcBef>
                <a:spcPts val="900"/>
              </a:spcBef>
              <a:buClr>
                <a:srgbClr val="7F7F7F"/>
              </a:buClr>
              <a:buSzPts val="1500"/>
              <a:defRPr/>
            </a:pPr>
            <a:r>
              <a:rPr lang="en-GB" sz="1400" dirty="0">
                <a:solidFill>
                  <a:srgbClr val="7F7F7F"/>
                </a:solidFill>
              </a:rPr>
              <a:t>Emergency services</a:t>
            </a:r>
          </a:p>
          <a:p>
            <a:pPr marL="728662" lvl="1" indent="-171450">
              <a:lnSpc>
                <a:spcPct val="105000"/>
              </a:lnSpc>
              <a:spcBef>
                <a:spcPts val="900"/>
              </a:spcBef>
              <a:buClr>
                <a:srgbClr val="7F7F7F"/>
              </a:buClr>
              <a:buSzPts val="1500"/>
              <a:defRPr/>
            </a:pPr>
            <a:r>
              <a:rPr lang="en-GB" sz="1200" dirty="0">
                <a:solidFill>
                  <a:srgbClr val="7F7F7F"/>
                </a:solidFill>
              </a:rPr>
              <a:t>Efficiency risk for the fire brigade</a:t>
            </a:r>
          </a:p>
          <a:p>
            <a:pPr marL="728662" lvl="1" indent="-171450">
              <a:lnSpc>
                <a:spcPct val="105000"/>
              </a:lnSpc>
              <a:spcBef>
                <a:spcPts val="900"/>
              </a:spcBef>
              <a:buClr>
                <a:srgbClr val="7F7F7F"/>
              </a:buClr>
              <a:buSzPts val="1500"/>
              <a:defRPr/>
            </a:pPr>
            <a:r>
              <a:rPr lang="en-GB" sz="1200" dirty="0">
                <a:solidFill>
                  <a:srgbClr val="7F7F7F"/>
                </a:solidFill>
              </a:rPr>
              <a:t>Efficiency risk for emergency medical services</a:t>
            </a: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8BDEBB14-16AB-1A31-E7D0-33ECCB2A227F}"/>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AFFECTED URBAN SYSTEMS</a:t>
            </a:r>
            <a:endParaRPr lang="en-GB" dirty="0"/>
          </a:p>
        </p:txBody>
      </p:sp>
    </p:spTree>
    <p:extLst>
      <p:ext uri="{BB962C8B-B14F-4D97-AF65-F5344CB8AC3E}">
        <p14:creationId xmlns:p14="http://schemas.microsoft.com/office/powerpoint/2010/main" val="1016758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F8928BC-036C-CF4A-1789-C57B9BE2E4DD}"/>
            </a:ext>
          </a:extLst>
        </p:cNvPr>
        <p:cNvGrpSpPr/>
        <p:nvPr/>
      </p:nvGrpSpPr>
      <p:grpSpPr bwMode="auto">
        <a:xfrm>
          <a:off x="0" y="0"/>
          <a:ext cx="0" cy="0"/>
          <a:chOff x="0" y="0"/>
          <a:chExt cx="0" cy="0"/>
        </a:xfrm>
      </p:grpSpPr>
      <p:sp>
        <p:nvSpPr>
          <p:cNvPr id="1742738821" name="Google Shape;133;p2">
            <a:extLst>
              <a:ext uri="{FF2B5EF4-FFF2-40B4-BE49-F238E27FC236}">
                <a16:creationId xmlns:a16="http://schemas.microsoft.com/office/drawing/2014/main" id="{C183A877-646E-621D-E096-DB22BE3A139D}"/>
              </a:ext>
            </a:extLst>
          </p:cNvPr>
          <p:cNvSpPr txBox="1">
            <a:spLocks noGrp="1"/>
          </p:cNvSpPr>
          <p:nvPr>
            <p:ph type="body" idx="1"/>
          </p:nvPr>
        </p:nvSpPr>
        <p:spPr bwMode="auto">
          <a:xfrm>
            <a:off x="576263" y="2318710"/>
            <a:ext cx="4020119" cy="2406000"/>
          </a:xfrm>
          <a:prstGeom prst="rect">
            <a:avLst/>
          </a:prstGeom>
          <a:noFill/>
          <a:ln>
            <a:noFill/>
          </a:ln>
        </p:spPr>
        <p:txBody>
          <a:bodyPr spcFirstLastPara="1" wrap="square" lIns="68550" tIns="34275" rIns="68550" bIns="34275" anchor="ctr" anchorCtr="0">
            <a:noAutofit/>
          </a:bodyPr>
          <a:lstStyle/>
          <a:p>
            <a:pPr marL="271462" indent="-171450">
              <a:lnSpc>
                <a:spcPct val="105000"/>
              </a:lnSpc>
              <a:spcBef>
                <a:spcPts val="900"/>
              </a:spcBef>
              <a:buClr>
                <a:srgbClr val="7F7F7F"/>
              </a:buClr>
              <a:buSzPts val="1500"/>
              <a:defRPr/>
            </a:pPr>
            <a:r>
              <a:rPr lang="en-GB" sz="1400" b="1" dirty="0">
                <a:solidFill>
                  <a:srgbClr val="7F7F7F"/>
                </a:solidFill>
              </a:rPr>
              <a:t>Hazard</a:t>
            </a:r>
            <a:r>
              <a:rPr lang="en-GB" sz="1400" dirty="0">
                <a:solidFill>
                  <a:srgbClr val="7F7F7F"/>
                </a:solidFill>
              </a:rPr>
              <a:t>: Drought</a:t>
            </a:r>
          </a:p>
          <a:p>
            <a:pPr marL="271462" indent="-171450">
              <a:lnSpc>
                <a:spcPct val="105000"/>
              </a:lnSpc>
              <a:spcBef>
                <a:spcPts val="900"/>
              </a:spcBef>
              <a:buClr>
                <a:srgbClr val="7F7F7F"/>
              </a:buClr>
              <a:buSzPts val="1500"/>
              <a:defRPr/>
            </a:pPr>
            <a:r>
              <a:rPr lang="en-GB" sz="1400" b="1" dirty="0">
                <a:solidFill>
                  <a:srgbClr val="7F7F7F"/>
                </a:solidFill>
              </a:rPr>
              <a:t>Exposed element</a:t>
            </a:r>
            <a:r>
              <a:rPr lang="en-GB" sz="1400" dirty="0">
                <a:solidFill>
                  <a:srgbClr val="7F7F7F"/>
                </a:solidFill>
              </a:rPr>
              <a:t>: Urban green spaces</a:t>
            </a:r>
            <a:endParaRPr lang="en-GB" sz="1200" dirty="0">
              <a:solidFill>
                <a:srgbClr val="7F7F7F"/>
              </a:solidFill>
            </a:endParaRPr>
          </a:p>
          <a:p>
            <a:pPr marL="271462" indent="-171450">
              <a:lnSpc>
                <a:spcPct val="105000"/>
              </a:lnSpc>
              <a:spcBef>
                <a:spcPts val="900"/>
              </a:spcBef>
              <a:buClr>
                <a:srgbClr val="7F7F7F"/>
              </a:buClr>
              <a:buSzPts val="1500"/>
              <a:defRPr/>
            </a:pPr>
            <a:endParaRPr lang="en-GB" sz="1600" dirty="0">
              <a:solidFill>
                <a:srgbClr val="7F7F7F"/>
              </a:solidFill>
            </a:endParaRPr>
          </a:p>
          <a:p>
            <a:pPr marL="728662" lvl="1" indent="-171450">
              <a:lnSpc>
                <a:spcPct val="105000"/>
              </a:lnSpc>
              <a:spcBef>
                <a:spcPts val="900"/>
              </a:spcBef>
              <a:buClr>
                <a:srgbClr val="7F7F7F"/>
              </a:buClr>
              <a:buSzPts val="1500"/>
              <a:defRPr/>
            </a:pPr>
            <a:endParaRPr lang="en-GB" sz="120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a:p>
            <a:pPr marL="728662" lvl="1" indent="-171450">
              <a:lnSpc>
                <a:spcPct val="105000"/>
              </a:lnSpc>
              <a:spcBef>
                <a:spcPts val="900"/>
              </a:spcBef>
              <a:buClr>
                <a:srgbClr val="7F7F7F"/>
              </a:buClr>
              <a:buSzPts val="1500"/>
              <a:defRPr/>
            </a:pPr>
            <a:endParaRPr lang="en-GB" sz="750" dirty="0">
              <a:solidFill>
                <a:srgbClr val="7F7F7F"/>
              </a:solidFill>
            </a:endParaRPr>
          </a:p>
        </p:txBody>
      </p:sp>
      <p:sp>
        <p:nvSpPr>
          <p:cNvPr id="278940620" name="Google Shape;135;p2">
            <a:extLst>
              <a:ext uri="{FF2B5EF4-FFF2-40B4-BE49-F238E27FC236}">
                <a16:creationId xmlns:a16="http://schemas.microsoft.com/office/drawing/2014/main" id="{7A0F9BAC-E106-EEA5-1ACB-BAA6BA419E0A}"/>
              </a:ext>
            </a:extLst>
          </p:cNvPr>
          <p:cNvSpPr txBox="1"/>
          <p:nvPr/>
        </p:nvSpPr>
        <p:spPr bwMode="auto">
          <a:xfrm>
            <a:off x="613295" y="560299"/>
            <a:ext cx="6858000" cy="675000"/>
          </a:xfrm>
          <a:prstGeom prst="rect">
            <a:avLst/>
          </a:prstGeom>
          <a:noFill/>
          <a:ln>
            <a:noFill/>
          </a:ln>
        </p:spPr>
        <p:txBody>
          <a:bodyPr spcFirstLastPara="1" wrap="square" lIns="68550" tIns="34275" rIns="68550" bIns="34275" anchor="ctr" anchorCtr="0">
            <a:normAutofit fontScale="850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lgn="l">
              <a:lnSpc>
                <a:spcPct val="100000"/>
              </a:lnSpc>
              <a:buClr>
                <a:srgbClr val="48BAA2"/>
              </a:buClr>
              <a:buSzPts val="4000"/>
              <a:defRPr/>
            </a:pPr>
            <a:r>
              <a:rPr lang="en-GB" dirty="0">
                <a:solidFill>
                  <a:srgbClr val="70AD47"/>
                </a:solidFill>
              </a:rPr>
              <a:t>RISK ASSESSMENT FOR DAMAGE RISK FOR URBAN GREEN SPACES</a:t>
            </a:r>
            <a:endParaRPr lang="en-GB" dirty="0"/>
          </a:p>
        </p:txBody>
      </p:sp>
      <p:grpSp>
        <p:nvGrpSpPr>
          <p:cNvPr id="23" name="Group 22">
            <a:extLst>
              <a:ext uri="{FF2B5EF4-FFF2-40B4-BE49-F238E27FC236}">
                <a16:creationId xmlns:a16="http://schemas.microsoft.com/office/drawing/2014/main" id="{10088189-C68F-44BC-206E-C17F640B98DF}"/>
              </a:ext>
            </a:extLst>
          </p:cNvPr>
          <p:cNvGrpSpPr/>
          <p:nvPr/>
        </p:nvGrpSpPr>
        <p:grpSpPr>
          <a:xfrm>
            <a:off x="4452957" y="1555068"/>
            <a:ext cx="3873878" cy="2769675"/>
            <a:chOff x="4172541" y="1494108"/>
            <a:chExt cx="3873878" cy="2769675"/>
          </a:xfrm>
        </p:grpSpPr>
        <p:sp>
          <p:nvSpPr>
            <p:cNvPr id="2" name="Rectangle 1">
              <a:extLst>
                <a:ext uri="{FF2B5EF4-FFF2-40B4-BE49-F238E27FC236}">
                  <a16:creationId xmlns:a16="http://schemas.microsoft.com/office/drawing/2014/main" id="{D51D8E55-2F58-105A-C6D0-025449966EA6}"/>
                </a:ext>
              </a:extLst>
            </p:cNvPr>
            <p:cNvSpPr/>
            <p:nvPr/>
          </p:nvSpPr>
          <p:spPr>
            <a:xfrm>
              <a:off x="6483621" y="1834210"/>
              <a:ext cx="1450848" cy="6750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DROUGHT</a:t>
              </a:r>
            </a:p>
          </p:txBody>
        </p:sp>
        <p:sp>
          <p:nvSpPr>
            <p:cNvPr id="4" name="Rectangle 3">
              <a:extLst>
                <a:ext uri="{FF2B5EF4-FFF2-40B4-BE49-F238E27FC236}">
                  <a16:creationId xmlns:a16="http://schemas.microsoft.com/office/drawing/2014/main" id="{3039547D-E741-8043-53E6-62933E3BC122}"/>
                </a:ext>
              </a:extLst>
            </p:cNvPr>
            <p:cNvSpPr/>
            <p:nvPr/>
          </p:nvSpPr>
          <p:spPr bwMode="auto">
            <a:xfrm>
              <a:off x="6425184" y="3184210"/>
              <a:ext cx="1567722" cy="80257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DAMAGE RISK FOR URBAN GREEN SPACES</a:t>
              </a:r>
            </a:p>
          </p:txBody>
        </p:sp>
        <p:sp>
          <p:nvSpPr>
            <p:cNvPr id="5" name="Rectangle 4">
              <a:extLst>
                <a:ext uri="{FF2B5EF4-FFF2-40B4-BE49-F238E27FC236}">
                  <a16:creationId xmlns:a16="http://schemas.microsoft.com/office/drawing/2014/main" id="{719B2D6B-9AF7-42D7-2808-6FA27437B20A}"/>
                </a:ext>
              </a:extLst>
            </p:cNvPr>
            <p:cNvSpPr/>
            <p:nvPr/>
          </p:nvSpPr>
          <p:spPr bwMode="auto">
            <a:xfrm>
              <a:off x="4315967" y="3247997"/>
              <a:ext cx="1450848" cy="675000"/>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t>URBAN GREEN SPACES</a:t>
              </a:r>
            </a:p>
          </p:txBody>
        </p:sp>
        <p:cxnSp>
          <p:nvCxnSpPr>
            <p:cNvPr id="9" name="Straight Arrow Connector 8">
              <a:extLst>
                <a:ext uri="{FF2B5EF4-FFF2-40B4-BE49-F238E27FC236}">
                  <a16:creationId xmlns:a16="http://schemas.microsoft.com/office/drawing/2014/main" id="{DD64918C-9BC6-10E7-5059-DAACFB271625}"/>
                </a:ext>
              </a:extLst>
            </p:cNvPr>
            <p:cNvCxnSpPr>
              <a:cxnSpLocks/>
              <a:stCxn id="2" idx="2"/>
              <a:endCxn id="4" idx="0"/>
            </p:cNvCxnSpPr>
            <p:nvPr/>
          </p:nvCxnSpPr>
          <p:spPr>
            <a:xfrm>
              <a:off x="7209045" y="2509210"/>
              <a:ext cx="0" cy="675000"/>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0591445-022A-3FB6-FFD2-1EC419DE9890}"/>
                </a:ext>
              </a:extLst>
            </p:cNvPr>
            <p:cNvCxnSpPr>
              <a:cxnSpLocks/>
              <a:stCxn id="5" idx="3"/>
              <a:endCxn id="4" idx="1"/>
            </p:cNvCxnSpPr>
            <p:nvPr/>
          </p:nvCxnSpPr>
          <p:spPr>
            <a:xfrm>
              <a:off x="5766815" y="3585497"/>
              <a:ext cx="658369"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5CA4434-7B2D-96A4-A025-8914C280534E}"/>
                </a:ext>
              </a:extLst>
            </p:cNvPr>
            <p:cNvSpPr txBox="1"/>
            <p:nvPr/>
          </p:nvSpPr>
          <p:spPr>
            <a:xfrm>
              <a:off x="6483621" y="1494108"/>
              <a:ext cx="1450848" cy="276999"/>
            </a:xfrm>
            <a:prstGeom prst="rect">
              <a:avLst/>
            </a:prstGeom>
            <a:noFill/>
          </p:spPr>
          <p:txBody>
            <a:bodyPr wrap="square" rtlCol="0">
              <a:spAutoFit/>
            </a:bodyPr>
            <a:lstStyle/>
            <a:p>
              <a:pPr algn="ctr"/>
              <a:r>
                <a:rPr lang="en-GB" sz="1200" b="1" dirty="0"/>
                <a:t>HAZARD</a:t>
              </a:r>
            </a:p>
          </p:txBody>
        </p:sp>
        <p:sp>
          <p:nvSpPr>
            <p:cNvPr id="16" name="TextBox 15">
              <a:extLst>
                <a:ext uri="{FF2B5EF4-FFF2-40B4-BE49-F238E27FC236}">
                  <a16:creationId xmlns:a16="http://schemas.microsoft.com/office/drawing/2014/main" id="{826A7B59-D07D-3EAF-5BF8-71F9443BEC88}"/>
                </a:ext>
              </a:extLst>
            </p:cNvPr>
            <p:cNvSpPr txBox="1"/>
            <p:nvPr/>
          </p:nvSpPr>
          <p:spPr bwMode="auto">
            <a:xfrm>
              <a:off x="4172541" y="2905292"/>
              <a:ext cx="1737699" cy="276999"/>
            </a:xfrm>
            <a:prstGeom prst="rect">
              <a:avLst/>
            </a:prstGeom>
            <a:noFill/>
          </p:spPr>
          <p:txBody>
            <a:bodyPr wrap="square" rtlCol="0">
              <a:spAutoFit/>
            </a:bodyPr>
            <a:lstStyle/>
            <a:p>
              <a:pPr algn="ctr"/>
              <a:r>
                <a:rPr lang="en-GB" sz="1200" b="1" dirty="0"/>
                <a:t>EXPOSED ELEMENT</a:t>
              </a:r>
            </a:p>
          </p:txBody>
        </p:sp>
        <p:sp>
          <p:nvSpPr>
            <p:cNvPr id="17" name="TextBox 16">
              <a:extLst>
                <a:ext uri="{FF2B5EF4-FFF2-40B4-BE49-F238E27FC236}">
                  <a16:creationId xmlns:a16="http://schemas.microsoft.com/office/drawing/2014/main" id="{82F459D8-B460-D405-1752-20EC6DC213E1}"/>
                </a:ext>
              </a:extLst>
            </p:cNvPr>
            <p:cNvSpPr txBox="1"/>
            <p:nvPr/>
          </p:nvSpPr>
          <p:spPr bwMode="auto">
            <a:xfrm>
              <a:off x="6361823" y="3986784"/>
              <a:ext cx="1684596" cy="276999"/>
            </a:xfrm>
            <a:prstGeom prst="rect">
              <a:avLst/>
            </a:prstGeom>
            <a:noFill/>
          </p:spPr>
          <p:txBody>
            <a:bodyPr wrap="square" rtlCol="0">
              <a:spAutoFit/>
            </a:bodyPr>
            <a:lstStyle/>
            <a:p>
              <a:pPr algn="ctr"/>
              <a:r>
                <a:rPr lang="en-GB" sz="1200" b="1" dirty="0"/>
                <a:t>RISK CATEGORY</a:t>
              </a:r>
            </a:p>
          </p:txBody>
        </p:sp>
      </p:grpSp>
    </p:spTree>
    <p:extLst>
      <p:ext uri="{BB962C8B-B14F-4D97-AF65-F5344CB8AC3E}">
        <p14:creationId xmlns:p14="http://schemas.microsoft.com/office/powerpoint/2010/main" val="3182058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08045955" name="Google Shape;168;p7"/>
          <p:cNvSpPr txBox="1"/>
          <p:nvPr/>
        </p:nvSpPr>
        <p:spPr bwMode="auto">
          <a:xfrm>
            <a:off x="576281" y="325719"/>
            <a:ext cx="2000700" cy="4611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ct val="100000"/>
              <a:buFont typeface="Arial"/>
              <a:buNone/>
              <a:defRPr/>
            </a:pPr>
            <a:r>
              <a:rPr sz="2100" b="1" i="0" u="none" strike="noStrike" cap="none">
                <a:solidFill>
                  <a:srgbClr val="70AD47"/>
                </a:solidFill>
                <a:latin typeface="Trebuchet MS"/>
                <a:ea typeface="Trebuchet MS"/>
                <a:cs typeface="Trebuchet MS"/>
              </a:rPr>
              <a:t>IMPACT CHAIN</a:t>
            </a:r>
          </a:p>
        </p:txBody>
      </p:sp>
      <p:pic>
        <p:nvPicPr>
          <p:cNvPr id="1714782455" name="Google Shape;172;p7" descr="Immagine che contiene testo, schermata, diagramma, cerchio&#10;&#10;Descrizione generata automaticamente"/>
          <p:cNvPicPr/>
          <p:nvPr/>
        </p:nvPicPr>
        <p:blipFill>
          <a:blip r:embed="rId3">
            <a:alphaModFix/>
          </a:blip>
          <a:stretch/>
        </p:blipFill>
        <p:spPr bwMode="auto">
          <a:xfrm>
            <a:off x="1224048" y="1622403"/>
            <a:ext cx="2186860" cy="1898693"/>
          </a:xfrm>
          <a:prstGeom prst="rect">
            <a:avLst/>
          </a:prstGeom>
          <a:noFill/>
          <a:ln>
            <a:noFill/>
          </a:ln>
        </p:spPr>
      </p:pic>
      <p:grpSp>
        <p:nvGrpSpPr>
          <p:cNvPr id="45" name="Group 44">
            <a:extLst>
              <a:ext uri="{FF2B5EF4-FFF2-40B4-BE49-F238E27FC236}">
                <a16:creationId xmlns:a16="http://schemas.microsoft.com/office/drawing/2014/main" id="{69104691-9678-98DB-D073-A94CFA37380C}"/>
              </a:ext>
            </a:extLst>
          </p:cNvPr>
          <p:cNvGrpSpPr/>
          <p:nvPr/>
        </p:nvGrpSpPr>
        <p:grpSpPr>
          <a:xfrm>
            <a:off x="4685869" y="523712"/>
            <a:ext cx="4369301" cy="4096075"/>
            <a:chOff x="3911106" y="295948"/>
            <a:chExt cx="4369301" cy="4096075"/>
          </a:xfrm>
        </p:grpSpPr>
        <p:sp>
          <p:nvSpPr>
            <p:cNvPr id="8" name="TextBox 7">
              <a:extLst>
                <a:ext uri="{FF2B5EF4-FFF2-40B4-BE49-F238E27FC236}">
                  <a16:creationId xmlns:a16="http://schemas.microsoft.com/office/drawing/2014/main" id="{FDD0245B-A0F4-4749-79EE-F7C355937CDF}"/>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44" name="Group 43">
              <a:extLst>
                <a:ext uri="{FF2B5EF4-FFF2-40B4-BE49-F238E27FC236}">
                  <a16:creationId xmlns:a16="http://schemas.microsoft.com/office/drawing/2014/main" id="{8F36C657-CF50-7DBA-6205-9326B922C5A9}"/>
                </a:ext>
              </a:extLst>
            </p:cNvPr>
            <p:cNvGrpSpPr/>
            <p:nvPr/>
          </p:nvGrpSpPr>
          <p:grpSpPr>
            <a:xfrm>
              <a:off x="3911106" y="519960"/>
              <a:ext cx="4369301" cy="3872063"/>
              <a:chOff x="3911106" y="519960"/>
              <a:chExt cx="4369301" cy="3872063"/>
            </a:xfrm>
          </p:grpSpPr>
          <p:sp>
            <p:nvSpPr>
              <p:cNvPr id="3" name="Rectangle 2">
                <a:extLst>
                  <a:ext uri="{FF2B5EF4-FFF2-40B4-BE49-F238E27FC236}">
                    <a16:creationId xmlns:a16="http://schemas.microsoft.com/office/drawing/2014/main" id="{C67F4FC0-3930-44D4-E3C4-D56C32DC1399}"/>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4" name="Rectangle 3">
                <a:extLst>
                  <a:ext uri="{FF2B5EF4-FFF2-40B4-BE49-F238E27FC236}">
                    <a16:creationId xmlns:a16="http://schemas.microsoft.com/office/drawing/2014/main" id="{0F01C411-D1E1-DC1A-8CBD-D5457D7E9E92}"/>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URBAN GREEN SPACES</a:t>
                </a:r>
              </a:p>
            </p:txBody>
          </p:sp>
          <p:cxnSp>
            <p:nvCxnSpPr>
              <p:cNvPr id="6" name="Straight Arrow Connector 5">
                <a:extLst>
                  <a:ext uri="{FF2B5EF4-FFF2-40B4-BE49-F238E27FC236}">
                    <a16:creationId xmlns:a16="http://schemas.microsoft.com/office/drawing/2014/main" id="{9E664B11-8373-A0B0-DB4A-7803B72EB2C4}"/>
                  </a:ext>
                </a:extLst>
              </p:cNvPr>
              <p:cNvCxnSpPr>
                <a:cxnSpLocks/>
                <a:stCxn id="3" idx="2"/>
                <a:endCxn id="4"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FA74480-8E88-483E-2C7D-99CDA0DF0141}"/>
                  </a:ext>
                </a:extLst>
              </p:cNvPr>
              <p:cNvCxnSpPr>
                <a:cxnSpLocks/>
                <a:stCxn id="17" idx="3"/>
              </p:cNvCxnSpPr>
              <p:nvPr/>
            </p:nvCxnSpPr>
            <p:spPr>
              <a:xfrm>
                <a:off x="5352338" y="2847408"/>
                <a:ext cx="78886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93C485A-CF73-4C98-6819-BE492B193EB7}"/>
                  </a:ext>
                </a:extLst>
              </p:cNvPr>
              <p:cNvSpPr txBox="1"/>
              <p:nvPr/>
            </p:nvSpPr>
            <p:spPr bwMode="auto">
              <a:xfrm>
                <a:off x="3911106" y="3123064"/>
                <a:ext cx="1657503" cy="246221"/>
              </a:xfrm>
              <a:prstGeom prst="rect">
                <a:avLst/>
              </a:prstGeom>
              <a:noFill/>
            </p:spPr>
            <p:txBody>
              <a:bodyPr wrap="square" rtlCol="0">
                <a:spAutoFit/>
              </a:bodyPr>
              <a:lstStyle/>
              <a:p>
                <a:pPr algn="ctr"/>
                <a:r>
                  <a:rPr lang="en-GB" sz="1000" b="1" dirty="0"/>
                  <a:t>EXPOSED ELEMENT</a:t>
                </a:r>
              </a:p>
            </p:txBody>
          </p:sp>
          <p:sp>
            <p:nvSpPr>
              <p:cNvPr id="10" name="TextBox 9">
                <a:extLst>
                  <a:ext uri="{FF2B5EF4-FFF2-40B4-BE49-F238E27FC236}">
                    <a16:creationId xmlns:a16="http://schemas.microsoft.com/office/drawing/2014/main" id="{BFBDFB1A-CF55-D372-FF41-84A32C06D1DB}"/>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13" name="Rectangle 12">
                <a:extLst>
                  <a:ext uri="{FF2B5EF4-FFF2-40B4-BE49-F238E27FC236}">
                    <a16:creationId xmlns:a16="http://schemas.microsoft.com/office/drawing/2014/main" id="{57D9D01B-B06C-6854-6FBA-A95777FEC8A8}"/>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14" name="Straight Arrow Connector 13">
                <a:extLst>
                  <a:ext uri="{FF2B5EF4-FFF2-40B4-BE49-F238E27FC236}">
                    <a16:creationId xmlns:a16="http://schemas.microsoft.com/office/drawing/2014/main" id="{EB854E2F-2919-72C0-C383-FAF821F4BA37}"/>
                  </a:ext>
                </a:extLst>
              </p:cNvPr>
              <p:cNvCxnSpPr>
                <a:cxnSpLocks/>
                <a:stCxn id="4" idx="2"/>
                <a:endCxn id="13"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479D605-9265-3D16-2573-12EB56606072}"/>
                  </a:ext>
                </a:extLst>
              </p:cNvPr>
              <p:cNvSpPr/>
              <p:nvPr/>
            </p:nvSpPr>
            <p:spPr bwMode="auto">
              <a:xfrm>
                <a:off x="4127378" y="2571750"/>
                <a:ext cx="1224960" cy="551316"/>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URBAN GREEN SPACES</a:t>
                </a:r>
              </a:p>
            </p:txBody>
          </p:sp>
          <p:cxnSp>
            <p:nvCxnSpPr>
              <p:cNvPr id="27" name="Connector: Elbow 26">
                <a:extLst>
                  <a:ext uri="{FF2B5EF4-FFF2-40B4-BE49-F238E27FC236}">
                    <a16:creationId xmlns:a16="http://schemas.microsoft.com/office/drawing/2014/main" id="{1889306A-E626-FF62-EED2-E8B324D85661}"/>
                  </a:ext>
                </a:extLst>
              </p:cNvPr>
              <p:cNvCxnSpPr>
                <a:cxnSpLocks/>
                <a:stCxn id="17" idx="0"/>
                <a:endCxn id="4" idx="1"/>
              </p:cNvCxnSpPr>
              <p:nvPr/>
            </p:nvCxnSpPr>
            <p:spPr>
              <a:xfrm rot="5400000" flipH="1" flipV="1">
                <a:off x="4617666" y="1759370"/>
                <a:ext cx="934572" cy="690188"/>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Rectangle 28">
                <a:extLst>
                  <a:ext uri="{FF2B5EF4-FFF2-40B4-BE49-F238E27FC236}">
                    <a16:creationId xmlns:a16="http://schemas.microsoft.com/office/drawing/2014/main" id="{665C93D0-F363-7864-F79F-C713BD4F9AB5}"/>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30" name="Rectangle 29">
                <a:extLst>
                  <a:ext uri="{FF2B5EF4-FFF2-40B4-BE49-F238E27FC236}">
                    <a16:creationId xmlns:a16="http://schemas.microsoft.com/office/drawing/2014/main" id="{6CB18D88-E578-68AB-329E-99E2075123DA}"/>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31" name="Rectangle 30">
                <a:extLst>
                  <a:ext uri="{FF2B5EF4-FFF2-40B4-BE49-F238E27FC236}">
                    <a16:creationId xmlns:a16="http://schemas.microsoft.com/office/drawing/2014/main" id="{D6B0D9CC-3BF5-613C-2982-AC300705CA10}"/>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33" name="Connector: Elbow 32">
                <a:extLst>
                  <a:ext uri="{FF2B5EF4-FFF2-40B4-BE49-F238E27FC236}">
                    <a16:creationId xmlns:a16="http://schemas.microsoft.com/office/drawing/2014/main" id="{402061A1-9D6E-4E34-67FD-294A79B2E335}"/>
                  </a:ext>
                </a:extLst>
              </p:cNvPr>
              <p:cNvCxnSpPr>
                <a:cxnSpLocks/>
                <a:stCxn id="29" idx="2"/>
                <a:endCxn id="30"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Connector: Elbow 34">
                <a:extLst>
                  <a:ext uri="{FF2B5EF4-FFF2-40B4-BE49-F238E27FC236}">
                    <a16:creationId xmlns:a16="http://schemas.microsoft.com/office/drawing/2014/main" id="{0BBBAA70-78FE-8616-19CD-E5EAF9B493AF}"/>
                  </a:ext>
                </a:extLst>
              </p:cNvPr>
              <p:cNvCxnSpPr>
                <a:cxnSpLocks/>
                <a:stCxn id="29" idx="2"/>
                <a:endCxn id="31"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D0ECF807-1F48-B800-0CBA-B8D73EC1E792}"/>
                  </a:ext>
                </a:extLst>
              </p:cNvPr>
              <p:cNvCxnSpPr>
                <a:cxnSpLocks/>
                <a:stCxn id="29"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8966621" name="Google Shape;186;p9"/>
          <p:cNvSpPr txBox="1"/>
          <p:nvPr/>
        </p:nvSpPr>
        <p:spPr bwMode="auto">
          <a:xfrm>
            <a:off x="900248" y="1708216"/>
            <a:ext cx="4484313" cy="1560007"/>
          </a:xfrm>
          <a:prstGeom prst="rect">
            <a:avLst/>
          </a:prstGeom>
          <a:noFill/>
          <a:ln>
            <a:noFill/>
          </a:ln>
        </p:spPr>
        <p:txBody>
          <a:bodyPr spcFirstLastPara="1" wrap="square" lIns="51400" tIns="25700" rIns="51400" bIns="25700" anchor="t" anchorCtr="0">
            <a:spAutoFit/>
          </a:bodyPr>
          <a:lstStyle/>
          <a:p>
            <a:pPr marL="257175" marR="0" lvl="0" indent="-107155" algn="l" rtl="0">
              <a:lnSpc>
                <a:spcPct val="100000"/>
              </a:lnSpc>
              <a:spcBef>
                <a:spcPts val="0"/>
              </a:spcBef>
              <a:spcAft>
                <a:spcPts val="0"/>
              </a:spcAft>
              <a:buClr>
                <a:srgbClr val="000000"/>
              </a:buClr>
              <a:buSzPts val="1350"/>
              <a:buFont typeface="Arial"/>
              <a:buNone/>
              <a:defRPr/>
            </a:pPr>
            <a:endParaRPr b="1" i="0" u="none" strike="noStrike" cap="none" dirty="0">
              <a:solidFill>
                <a:srgbClr val="7F7F7F"/>
              </a:solidFill>
              <a:latin typeface="Trebuchet MS"/>
              <a:ea typeface="Trebuchet MS"/>
              <a:cs typeface="Trebuchet MS"/>
            </a:endParaRP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Soil stress</a:t>
            </a:r>
          </a:p>
          <a:p>
            <a:pPr marL="257175" marR="0" lvl="0" indent="-192881" algn="l" rtl="0">
              <a:lnSpc>
                <a:spcPct val="100000"/>
              </a:lnSpc>
              <a:spcBef>
                <a:spcPts val="0"/>
              </a:spcBef>
              <a:spcAft>
                <a:spcPts val="0"/>
              </a:spcAft>
              <a:buClr>
                <a:srgbClr val="7F7F7F"/>
              </a:buClr>
              <a:buSzPts val="1800"/>
              <a:buFont typeface="Trebuchet MS"/>
              <a:buChar char="▪"/>
              <a:defRPr/>
            </a:pPr>
            <a:r>
              <a:rPr lang="en-GB" b="0" i="0" u="none" strike="noStrike" cap="none" dirty="0">
                <a:solidFill>
                  <a:srgbClr val="7F7F7F"/>
                </a:solidFill>
                <a:latin typeface="Trebuchet MS"/>
                <a:ea typeface="Trebuchet MS"/>
                <a:cs typeface="Trebuchet MS"/>
              </a:rPr>
              <a:t>Endangered species</a:t>
            </a: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Habitats at risk</a:t>
            </a:r>
          </a:p>
          <a:p>
            <a:pPr marL="257175" marR="0" lvl="0" indent="-192881" algn="l" rtl="0">
              <a:lnSpc>
                <a:spcPct val="100000"/>
              </a:lnSpc>
              <a:spcBef>
                <a:spcPts val="0"/>
              </a:spcBef>
              <a:spcAft>
                <a:spcPts val="0"/>
              </a:spcAft>
              <a:buClr>
                <a:srgbClr val="7F7F7F"/>
              </a:buClr>
              <a:buSzPts val="1800"/>
              <a:buFont typeface="Trebuchet MS"/>
              <a:buChar char="▪"/>
              <a:defRPr/>
            </a:pPr>
            <a:r>
              <a:rPr lang="en-GB" b="0" i="0" u="none" strike="noStrike" cap="none" dirty="0">
                <a:solidFill>
                  <a:srgbClr val="7F7F7F"/>
                </a:solidFill>
                <a:latin typeface="Trebuchet MS"/>
                <a:ea typeface="Trebuchet MS"/>
                <a:cs typeface="Trebuchet MS"/>
              </a:rPr>
              <a:t>Areas at risk</a:t>
            </a:r>
          </a:p>
          <a:p>
            <a:pPr marL="257175" marR="0" lvl="0" indent="-192881" algn="l" rtl="0">
              <a:lnSpc>
                <a:spcPct val="100000"/>
              </a:lnSpc>
              <a:spcBef>
                <a:spcPts val="0"/>
              </a:spcBef>
              <a:spcAft>
                <a:spcPts val="0"/>
              </a:spcAft>
              <a:buClr>
                <a:srgbClr val="7F7F7F"/>
              </a:buClr>
              <a:buSzPts val="1800"/>
              <a:buFont typeface="Trebuchet MS"/>
              <a:buChar char="▪"/>
              <a:defRPr/>
            </a:pPr>
            <a:r>
              <a:rPr lang="en-GB" dirty="0">
                <a:solidFill>
                  <a:srgbClr val="7F7F7F"/>
                </a:solidFill>
                <a:latin typeface="Trebuchet MS"/>
                <a:ea typeface="Trebuchet MS"/>
                <a:cs typeface="Trebuchet MS"/>
              </a:rPr>
              <a:t>Protected urban green spaces</a:t>
            </a:r>
            <a:br>
              <a:rPr b="0" i="0" u="none" strike="noStrike" cap="none" dirty="0">
                <a:solidFill>
                  <a:srgbClr val="7F7F7F"/>
                </a:solidFill>
                <a:latin typeface="Trebuchet MS"/>
                <a:ea typeface="Trebuchet MS"/>
                <a:cs typeface="Trebuchet MS"/>
              </a:rPr>
            </a:br>
            <a:endParaRPr b="0" i="0" u="none" strike="noStrike" cap="none" dirty="0">
              <a:solidFill>
                <a:srgbClr val="7F7F7F"/>
              </a:solidFill>
              <a:latin typeface="Trebuchet MS"/>
              <a:ea typeface="Trebuchet MS"/>
              <a:cs typeface="Trebuchet MS"/>
            </a:endParaRPr>
          </a:p>
        </p:txBody>
      </p:sp>
      <p:sp>
        <p:nvSpPr>
          <p:cNvPr id="1431066767" name="Google Shape;190;p9"/>
          <p:cNvSpPr txBox="1"/>
          <p:nvPr/>
        </p:nvSpPr>
        <p:spPr bwMode="auto">
          <a:xfrm>
            <a:off x="872552" y="325725"/>
            <a:ext cx="3543900" cy="461100"/>
          </a:xfrm>
          <a:prstGeom prst="rect">
            <a:avLst/>
          </a:prstGeom>
          <a:noFill/>
          <a:ln>
            <a:noFill/>
          </a:ln>
        </p:spPr>
        <p:txBody>
          <a:bodyPr spcFirstLastPara="1" wrap="square" lIns="68550" tIns="34275" rIns="68550" bIns="34275" anchor="ctr" anchorCtr="0">
            <a:normAutofit/>
          </a:bodyPr>
          <a:lstStyle/>
          <a:p>
            <a:pPr marL="162000" marR="0" lvl="0" indent="0" algn="l" rtl="0">
              <a:lnSpc>
                <a:spcPct val="100000"/>
              </a:lnSpc>
              <a:spcBef>
                <a:spcPts val="0"/>
              </a:spcBef>
              <a:spcAft>
                <a:spcPts val="0"/>
              </a:spcAft>
              <a:buClr>
                <a:srgbClr val="000000"/>
              </a:buClr>
              <a:buSzPts val="2100"/>
              <a:buFont typeface="Arial"/>
              <a:buNone/>
              <a:defRPr/>
            </a:pPr>
            <a:r>
              <a:rPr sz="2100" b="1" i="0" u="none" strike="noStrike" cap="none" dirty="0">
                <a:solidFill>
                  <a:srgbClr val="70AD47"/>
                </a:solidFill>
                <a:latin typeface="Trebuchet MS"/>
                <a:ea typeface="Trebuchet MS"/>
                <a:cs typeface="Trebuchet MS"/>
              </a:rPr>
              <a:t>VULNERABILITY CRITERIA</a:t>
            </a:r>
          </a:p>
        </p:txBody>
      </p:sp>
      <p:sp>
        <p:nvSpPr>
          <p:cNvPr id="1145082612" name="Google Shape;189;p9"/>
          <p:cNvSpPr/>
          <p:nvPr/>
        </p:nvSpPr>
        <p:spPr bwMode="auto">
          <a:xfrm rot="1001163">
            <a:off x="4973638" y="2517706"/>
            <a:ext cx="2237493" cy="170852"/>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dirty="0">
              <a:solidFill>
                <a:srgbClr val="FFFFFF"/>
              </a:solidFill>
              <a:latin typeface="Trebuchet MS"/>
              <a:ea typeface="Trebuchet MS"/>
              <a:cs typeface="Trebuchet MS"/>
            </a:endParaRPr>
          </a:p>
        </p:txBody>
      </p:sp>
      <p:grpSp>
        <p:nvGrpSpPr>
          <p:cNvPr id="26" name="Group 25">
            <a:extLst>
              <a:ext uri="{FF2B5EF4-FFF2-40B4-BE49-F238E27FC236}">
                <a16:creationId xmlns:a16="http://schemas.microsoft.com/office/drawing/2014/main" id="{F9BED310-F704-64B1-5062-B4BC72EAC6CC}"/>
              </a:ext>
            </a:extLst>
          </p:cNvPr>
          <p:cNvGrpSpPr/>
          <p:nvPr/>
        </p:nvGrpSpPr>
        <p:grpSpPr>
          <a:xfrm>
            <a:off x="4933332" y="523712"/>
            <a:ext cx="4121838" cy="4096075"/>
            <a:chOff x="4158569" y="295948"/>
            <a:chExt cx="4121838" cy="4096075"/>
          </a:xfrm>
        </p:grpSpPr>
        <p:sp>
          <p:nvSpPr>
            <p:cNvPr id="27" name="TextBox 26">
              <a:extLst>
                <a:ext uri="{FF2B5EF4-FFF2-40B4-BE49-F238E27FC236}">
                  <a16:creationId xmlns:a16="http://schemas.microsoft.com/office/drawing/2014/main" id="{D2F0E95B-9EE8-E813-E69A-BFBA06ED5E43}"/>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28" name="Group 27">
              <a:extLst>
                <a:ext uri="{FF2B5EF4-FFF2-40B4-BE49-F238E27FC236}">
                  <a16:creationId xmlns:a16="http://schemas.microsoft.com/office/drawing/2014/main" id="{B05C70C8-15C6-3ABB-FB05-5C9A8AF113F4}"/>
                </a:ext>
              </a:extLst>
            </p:cNvPr>
            <p:cNvGrpSpPr/>
            <p:nvPr/>
          </p:nvGrpSpPr>
          <p:grpSpPr>
            <a:xfrm>
              <a:off x="4158569" y="519960"/>
              <a:ext cx="4121838" cy="3872063"/>
              <a:chOff x="4158569" y="519960"/>
              <a:chExt cx="4121838" cy="3872063"/>
            </a:xfrm>
          </p:grpSpPr>
          <p:sp>
            <p:nvSpPr>
              <p:cNvPr id="29" name="Rectangle 28">
                <a:extLst>
                  <a:ext uri="{FF2B5EF4-FFF2-40B4-BE49-F238E27FC236}">
                    <a16:creationId xmlns:a16="http://schemas.microsoft.com/office/drawing/2014/main" id="{9160D345-79BE-EEB4-131C-26086ED64509}"/>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30" name="Rectangle 29">
                <a:extLst>
                  <a:ext uri="{FF2B5EF4-FFF2-40B4-BE49-F238E27FC236}">
                    <a16:creationId xmlns:a16="http://schemas.microsoft.com/office/drawing/2014/main" id="{259FF7BB-E470-44EA-B9E2-FE434502827B}"/>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URBAN GREEN SPACES</a:t>
                </a:r>
              </a:p>
            </p:txBody>
          </p:sp>
          <p:cxnSp>
            <p:nvCxnSpPr>
              <p:cNvPr id="31" name="Straight Arrow Connector 30">
                <a:extLst>
                  <a:ext uri="{FF2B5EF4-FFF2-40B4-BE49-F238E27FC236}">
                    <a16:creationId xmlns:a16="http://schemas.microsoft.com/office/drawing/2014/main" id="{201F1DB3-23FE-EC49-4EB5-68E02F45A780}"/>
                  </a:ext>
                </a:extLst>
              </p:cNvPr>
              <p:cNvCxnSpPr>
                <a:cxnSpLocks/>
                <a:stCxn id="29" idx="2"/>
                <a:endCxn id="30"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33C151C-79BC-B844-C19A-1527230F1280}"/>
                  </a:ext>
                </a:extLst>
              </p:cNvPr>
              <p:cNvCxnSpPr>
                <a:cxnSpLocks/>
                <a:stCxn id="37" idx="3"/>
              </p:cNvCxnSpPr>
              <p:nvPr/>
            </p:nvCxnSpPr>
            <p:spPr>
              <a:xfrm>
                <a:off x="5565918" y="2838479"/>
                <a:ext cx="57528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1347E69-9947-A7AD-CF90-7EA548C6DD15}"/>
                  </a:ext>
                </a:extLst>
              </p:cNvPr>
              <p:cNvSpPr txBox="1"/>
              <p:nvPr/>
            </p:nvSpPr>
            <p:spPr bwMode="auto">
              <a:xfrm>
                <a:off x="4158569" y="3122115"/>
                <a:ext cx="1657503" cy="246221"/>
              </a:xfrm>
              <a:prstGeom prst="rect">
                <a:avLst/>
              </a:prstGeom>
              <a:noFill/>
            </p:spPr>
            <p:txBody>
              <a:bodyPr wrap="square" rtlCol="0">
                <a:spAutoFit/>
              </a:bodyPr>
              <a:lstStyle/>
              <a:p>
                <a:pPr algn="ctr"/>
                <a:r>
                  <a:rPr lang="en-GB" sz="1000" b="1" dirty="0"/>
                  <a:t>EXPOSED ELEMENT</a:t>
                </a:r>
              </a:p>
            </p:txBody>
          </p:sp>
          <p:sp>
            <p:nvSpPr>
              <p:cNvPr id="34" name="TextBox 33">
                <a:extLst>
                  <a:ext uri="{FF2B5EF4-FFF2-40B4-BE49-F238E27FC236}">
                    <a16:creationId xmlns:a16="http://schemas.microsoft.com/office/drawing/2014/main" id="{A5B73679-4BAF-18DE-F94E-BEE1FB915EA7}"/>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35" name="Rectangle 34">
                <a:extLst>
                  <a:ext uri="{FF2B5EF4-FFF2-40B4-BE49-F238E27FC236}">
                    <a16:creationId xmlns:a16="http://schemas.microsoft.com/office/drawing/2014/main" id="{80CC4B67-58BF-459A-B272-2BDF01026E80}"/>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36" name="Straight Arrow Connector 35">
                <a:extLst>
                  <a:ext uri="{FF2B5EF4-FFF2-40B4-BE49-F238E27FC236}">
                    <a16:creationId xmlns:a16="http://schemas.microsoft.com/office/drawing/2014/main" id="{071AC1A8-5479-2531-E5A1-655EF9045443}"/>
                  </a:ext>
                </a:extLst>
              </p:cNvPr>
              <p:cNvCxnSpPr>
                <a:cxnSpLocks/>
                <a:stCxn id="30" idx="2"/>
                <a:endCxn id="35"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7D072E33-E858-DD08-A880-7C72CBDA34C7}"/>
                  </a:ext>
                </a:extLst>
              </p:cNvPr>
              <p:cNvSpPr/>
              <p:nvPr/>
            </p:nvSpPr>
            <p:spPr bwMode="auto">
              <a:xfrm>
                <a:off x="4430365" y="2592887"/>
                <a:ext cx="1135553" cy="491184"/>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URBAN GREEN SPACES</a:t>
                </a:r>
              </a:p>
            </p:txBody>
          </p:sp>
          <p:cxnSp>
            <p:nvCxnSpPr>
              <p:cNvPr id="38" name="Connector: Elbow 37">
                <a:extLst>
                  <a:ext uri="{FF2B5EF4-FFF2-40B4-BE49-F238E27FC236}">
                    <a16:creationId xmlns:a16="http://schemas.microsoft.com/office/drawing/2014/main" id="{401CB43B-9CC5-F020-9FD1-D73E7F3818A1}"/>
                  </a:ext>
                </a:extLst>
              </p:cNvPr>
              <p:cNvCxnSpPr>
                <a:cxnSpLocks/>
                <a:stCxn id="37" idx="0"/>
                <a:endCxn id="30" idx="1"/>
              </p:cNvCxnSpPr>
              <p:nvPr/>
            </p:nvCxnSpPr>
            <p:spPr>
              <a:xfrm rot="5400000" flipH="1" flipV="1">
                <a:off x="4736240" y="1899081"/>
                <a:ext cx="955709" cy="431904"/>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9" name="Rectangle 38">
                <a:extLst>
                  <a:ext uri="{FF2B5EF4-FFF2-40B4-BE49-F238E27FC236}">
                    <a16:creationId xmlns:a16="http://schemas.microsoft.com/office/drawing/2014/main" id="{73A56F1E-228D-5DEB-F4AF-2455E98B5DEC}"/>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40" name="Rectangle 39">
                <a:extLst>
                  <a:ext uri="{FF2B5EF4-FFF2-40B4-BE49-F238E27FC236}">
                    <a16:creationId xmlns:a16="http://schemas.microsoft.com/office/drawing/2014/main" id="{CCA9B5C8-4983-9561-55BA-B3579B59F08B}"/>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41" name="Rectangle 40">
                <a:extLst>
                  <a:ext uri="{FF2B5EF4-FFF2-40B4-BE49-F238E27FC236}">
                    <a16:creationId xmlns:a16="http://schemas.microsoft.com/office/drawing/2014/main" id="{0F2D18E0-225F-5E92-6FA6-DC88E0EFDC10}"/>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42" name="Connector: Elbow 41">
                <a:extLst>
                  <a:ext uri="{FF2B5EF4-FFF2-40B4-BE49-F238E27FC236}">
                    <a16:creationId xmlns:a16="http://schemas.microsoft.com/office/drawing/2014/main" id="{23ED0A10-77B4-24C9-B01D-8A5D47AD2F48}"/>
                  </a:ext>
                </a:extLst>
              </p:cNvPr>
              <p:cNvCxnSpPr>
                <a:cxnSpLocks/>
                <a:stCxn id="39" idx="2"/>
                <a:endCxn id="40"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19245B8E-BEA8-AB74-B2A5-43AF681C323F}"/>
                  </a:ext>
                </a:extLst>
              </p:cNvPr>
              <p:cNvCxnSpPr>
                <a:cxnSpLocks/>
                <a:stCxn id="39" idx="2"/>
                <a:endCxn id="41"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0D06D1F-EA71-2276-8C67-B1934CE97909}"/>
                  </a:ext>
                </a:extLst>
              </p:cNvPr>
              <p:cNvCxnSpPr>
                <a:cxnSpLocks/>
                <a:stCxn id="39"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757171167" name="Google Shape;188;p9"/>
          <p:cNvSpPr/>
          <p:nvPr/>
        </p:nvSpPr>
        <p:spPr bwMode="auto">
          <a:xfrm>
            <a:off x="7228180" y="2770222"/>
            <a:ext cx="1563617" cy="565116"/>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831147381" name="Google Shape;195;p10"/>
          <p:cNvGraphicFramePr>
            <a:graphicFrameLocks/>
          </p:cNvGraphicFramePr>
          <p:nvPr>
            <p:extLst>
              <p:ext uri="{D42A27DB-BD31-4B8C-83A1-F6EECF244321}">
                <p14:modId xmlns:p14="http://schemas.microsoft.com/office/powerpoint/2010/main" val="2745919254"/>
              </p:ext>
            </p:extLst>
          </p:nvPr>
        </p:nvGraphicFramePr>
        <p:xfrm>
          <a:off x="1217057" y="1320820"/>
          <a:ext cx="3443036" cy="2414066"/>
        </p:xfrm>
        <a:graphic>
          <a:graphicData uri="http://schemas.openxmlformats.org/drawingml/2006/table">
            <a:tbl>
              <a:tblPr>
                <a:tableStyleId>{434DCDA1-2905-4F39-BDB8-6E48AD9FA57C}</a:tableStyleId>
              </a:tblPr>
              <a:tblGrid>
                <a:gridCol w="1654659">
                  <a:extLst>
                    <a:ext uri="{9D8B030D-6E8A-4147-A177-3AD203B41FA5}">
                      <a16:colId xmlns:a16="http://schemas.microsoft.com/office/drawing/2014/main" val="20000"/>
                    </a:ext>
                  </a:extLst>
                </a:gridCol>
                <a:gridCol w="1788377">
                  <a:extLst>
                    <a:ext uri="{9D8B030D-6E8A-4147-A177-3AD203B41FA5}">
                      <a16:colId xmlns:a16="http://schemas.microsoft.com/office/drawing/2014/main" val="20001"/>
                    </a:ext>
                  </a:extLst>
                </a:gridCol>
              </a:tblGrid>
              <a:tr h="279700">
                <a:tc>
                  <a:txBody>
                    <a:bodyPr/>
                    <a:lstStyle/>
                    <a:p>
                      <a:pPr marL="0" marR="0" lvl="0" indent="0" algn="l" rtl="0">
                        <a:lnSpc>
                          <a:spcPct val="100000"/>
                        </a:lnSpc>
                        <a:spcBef>
                          <a:spcPts val="0"/>
                        </a:spcBef>
                        <a:spcAft>
                          <a:spcPts val="0"/>
                        </a:spcAft>
                        <a:buClr>
                          <a:srgbClr val="144194"/>
                        </a:buClr>
                        <a:buSzPts val="1100"/>
                        <a:buFont typeface="Calibri"/>
                        <a:buNone/>
                        <a:defRPr/>
                      </a:pPr>
                      <a:r>
                        <a:rPr sz="1100" b="1" u="none" strike="noStrike" cap="none" dirty="0">
                          <a:solidFill>
                            <a:srgbClr val="7F7F7F"/>
                          </a:solidFill>
                          <a:latin typeface="Trebuchet MS"/>
                          <a:ea typeface="Trebuchet MS"/>
                          <a:cs typeface="Trebuchet MS"/>
                        </a:rPr>
                        <a:t>CRITERION</a:t>
                      </a:r>
                      <a:endParaRPr sz="1400" b="1"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sz="1100" b="1" u="none" strike="noStrike" cap="none">
                          <a:solidFill>
                            <a:srgbClr val="7F7F7F"/>
                          </a:solidFill>
                          <a:latin typeface="Trebuchet MS"/>
                          <a:ea typeface="Trebuchet MS"/>
                          <a:cs typeface="Trebuchet MS"/>
                        </a:rPr>
                        <a:t>INDICATOR</a:t>
                      </a:r>
                      <a:endParaRPr sz="1400" b="1" u="none" strike="noStrike" cap="none">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302461">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Soil stress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Soil moisture stress</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36799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Endangered species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Number of endangered species</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6617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Habitats at risk</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Percentage of vulnerable habitats</a:t>
                      </a:r>
                      <a:endParaRPr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46617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Areas at risk</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Percentage of protected areas</a:t>
                      </a:r>
                      <a:endParaRPr lang="en-GB" sz="14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512825">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100" u="none" strike="noStrike" cap="none" dirty="0">
                          <a:solidFill>
                            <a:srgbClr val="7F7F7F"/>
                          </a:solidFill>
                          <a:latin typeface="Trebuchet MS"/>
                          <a:ea typeface="Trebuchet MS"/>
                          <a:cs typeface="Trebuchet MS"/>
                        </a:rPr>
                        <a:t>Protected urban green spaces</a:t>
                      </a:r>
                      <a:endParaRPr sz="1400" u="none" strike="noStrike" cap="none" dirty="0">
                        <a:solidFill>
                          <a:srgbClr val="7F7F7F"/>
                        </a:solidFill>
                        <a:latin typeface="Trebuchet MS"/>
                        <a:ea typeface="Trebuchet MS"/>
                        <a:cs typeface="Trebuchet MS"/>
                      </a:endParaRPr>
                    </a:p>
                  </a:txBody>
                  <a:tcPr marL="51425" marR="51425" marT="25725" marB="25725"/>
                </a:tc>
                <a:tc>
                  <a:txBody>
                    <a:bodyPr/>
                    <a:lstStyle/>
                    <a:p>
                      <a:pPr marL="0" marR="0" lvl="0" indent="0" algn="l" rtl="0">
                        <a:lnSpc>
                          <a:spcPct val="100000"/>
                        </a:lnSpc>
                        <a:spcBef>
                          <a:spcPts val="0"/>
                        </a:spcBef>
                        <a:spcAft>
                          <a:spcPts val="0"/>
                        </a:spcAft>
                        <a:buClr>
                          <a:srgbClr val="144194"/>
                        </a:buClr>
                        <a:buSzPts val="1100"/>
                        <a:buFont typeface="Calibri"/>
                        <a:buNone/>
                        <a:defRPr/>
                      </a:pPr>
                      <a:r>
                        <a:rPr lang="en-GB" sz="1100" u="none" strike="noStrike" cap="none" dirty="0">
                          <a:solidFill>
                            <a:srgbClr val="7F7F7F"/>
                          </a:solidFill>
                          <a:latin typeface="Trebuchet MS"/>
                          <a:ea typeface="Trebuchet MS"/>
                          <a:cs typeface="Trebuchet MS"/>
                        </a:rPr>
                        <a:t>Percentage of watered urban green spaces</a:t>
                      </a:r>
                      <a:endParaRPr sz="1100" u="none" strike="noStrike" cap="none" dirty="0">
                        <a:solidFill>
                          <a:srgbClr val="7F7F7F"/>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
        <p:nvSpPr>
          <p:cNvPr id="694896413" name="Google Shape;198;p10"/>
          <p:cNvSpPr/>
          <p:nvPr/>
        </p:nvSpPr>
        <p:spPr bwMode="auto">
          <a:xfrm>
            <a:off x="6946322" y="3405710"/>
            <a:ext cx="961650" cy="392400"/>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48818210" name="Google Shape;199;p10"/>
          <p:cNvSpPr txBox="1"/>
          <p:nvPr/>
        </p:nvSpPr>
        <p:spPr bwMode="auto">
          <a:xfrm>
            <a:off x="694106" y="387219"/>
            <a:ext cx="3956100" cy="461100"/>
          </a:xfrm>
          <a:prstGeom prst="rect">
            <a:avLst/>
          </a:prstGeom>
          <a:noFill/>
          <a:ln>
            <a:noFill/>
          </a:ln>
        </p:spPr>
        <p:txBody>
          <a:bodyPr spcFirstLastPara="1" wrap="square" lIns="68550" tIns="34275" rIns="68550" bIns="34275" anchor="ctr" anchorCtr="0">
            <a:normAutofit/>
          </a:bodyPr>
          <a:lstStyle/>
          <a:p>
            <a:pPr marL="162000" marR="0" lvl="0" indent="0" algn="l" rtl="0">
              <a:lnSpc>
                <a:spcPct val="100000"/>
              </a:lnSpc>
              <a:spcBef>
                <a:spcPts val="0"/>
              </a:spcBef>
              <a:spcAft>
                <a:spcPts val="0"/>
              </a:spcAft>
              <a:buClr>
                <a:srgbClr val="000000"/>
              </a:buClr>
              <a:buSzPts val="2100"/>
              <a:buFont typeface="Arial"/>
              <a:buNone/>
              <a:defRPr/>
            </a:pPr>
            <a:r>
              <a:rPr sz="2100" b="1" i="0" u="none" strike="noStrike" cap="none">
                <a:solidFill>
                  <a:srgbClr val="70AD47"/>
                </a:solidFill>
                <a:latin typeface="Trebuchet MS"/>
                <a:ea typeface="Trebuchet MS"/>
                <a:cs typeface="Trebuchet MS"/>
              </a:rPr>
              <a:t>VULNERABILITY ASSESSMENT</a:t>
            </a:r>
          </a:p>
        </p:txBody>
      </p:sp>
      <p:grpSp>
        <p:nvGrpSpPr>
          <p:cNvPr id="21" name="Group 20">
            <a:extLst>
              <a:ext uri="{FF2B5EF4-FFF2-40B4-BE49-F238E27FC236}">
                <a16:creationId xmlns:a16="http://schemas.microsoft.com/office/drawing/2014/main" id="{F4C5A68E-2965-F1E9-172E-36850E476D71}"/>
              </a:ext>
            </a:extLst>
          </p:cNvPr>
          <p:cNvGrpSpPr/>
          <p:nvPr/>
        </p:nvGrpSpPr>
        <p:grpSpPr>
          <a:xfrm>
            <a:off x="4933332" y="523712"/>
            <a:ext cx="4121838" cy="4096075"/>
            <a:chOff x="4158569" y="295948"/>
            <a:chExt cx="4121838" cy="4096075"/>
          </a:xfrm>
        </p:grpSpPr>
        <p:sp>
          <p:nvSpPr>
            <p:cNvPr id="22" name="TextBox 21">
              <a:extLst>
                <a:ext uri="{FF2B5EF4-FFF2-40B4-BE49-F238E27FC236}">
                  <a16:creationId xmlns:a16="http://schemas.microsoft.com/office/drawing/2014/main" id="{CC3C74CE-5952-83EA-C913-0983CA9F2E41}"/>
                </a:ext>
              </a:extLst>
            </p:cNvPr>
            <p:cNvSpPr txBox="1"/>
            <p:nvPr/>
          </p:nvSpPr>
          <p:spPr>
            <a:xfrm>
              <a:off x="5528723" y="295948"/>
              <a:ext cx="1224960" cy="246221"/>
            </a:xfrm>
            <a:prstGeom prst="rect">
              <a:avLst/>
            </a:prstGeom>
            <a:noFill/>
          </p:spPr>
          <p:txBody>
            <a:bodyPr wrap="square" rtlCol="0">
              <a:spAutoFit/>
            </a:bodyPr>
            <a:lstStyle/>
            <a:p>
              <a:pPr algn="ctr"/>
              <a:r>
                <a:rPr lang="en-GB" sz="1000" b="1" dirty="0"/>
                <a:t>HAZARD</a:t>
              </a:r>
            </a:p>
          </p:txBody>
        </p:sp>
        <p:grpSp>
          <p:nvGrpSpPr>
            <p:cNvPr id="23" name="Group 22">
              <a:extLst>
                <a:ext uri="{FF2B5EF4-FFF2-40B4-BE49-F238E27FC236}">
                  <a16:creationId xmlns:a16="http://schemas.microsoft.com/office/drawing/2014/main" id="{28291A8F-995F-42DF-265C-76424C940579}"/>
                </a:ext>
              </a:extLst>
            </p:cNvPr>
            <p:cNvGrpSpPr/>
            <p:nvPr/>
          </p:nvGrpSpPr>
          <p:grpSpPr>
            <a:xfrm>
              <a:off x="4158569" y="519960"/>
              <a:ext cx="4121838" cy="3872063"/>
              <a:chOff x="4158569" y="519960"/>
              <a:chExt cx="4121838" cy="3872063"/>
            </a:xfrm>
          </p:grpSpPr>
          <p:sp>
            <p:nvSpPr>
              <p:cNvPr id="24" name="Rectangle 23">
                <a:extLst>
                  <a:ext uri="{FF2B5EF4-FFF2-40B4-BE49-F238E27FC236}">
                    <a16:creationId xmlns:a16="http://schemas.microsoft.com/office/drawing/2014/main" id="{F6424D01-868F-A842-2AD1-C541A5165F7E}"/>
                  </a:ext>
                </a:extLst>
              </p:cNvPr>
              <p:cNvSpPr/>
              <p:nvPr/>
            </p:nvSpPr>
            <p:spPr>
              <a:xfrm>
                <a:off x="5637583" y="519960"/>
                <a:ext cx="1007241" cy="461100"/>
              </a:xfrm>
              <a:prstGeom prst="rect">
                <a:avLst/>
              </a:prstGeom>
              <a:solidFill>
                <a:srgbClr val="15608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DROUGHT</a:t>
                </a:r>
              </a:p>
            </p:txBody>
          </p:sp>
          <p:sp>
            <p:nvSpPr>
              <p:cNvPr id="25" name="Rectangle 24">
                <a:extLst>
                  <a:ext uri="{FF2B5EF4-FFF2-40B4-BE49-F238E27FC236}">
                    <a16:creationId xmlns:a16="http://schemas.microsoft.com/office/drawing/2014/main" id="{5DFBDD59-4791-5959-6909-14AFECCF2D75}"/>
                  </a:ext>
                </a:extLst>
              </p:cNvPr>
              <p:cNvSpPr/>
              <p:nvPr/>
            </p:nvSpPr>
            <p:spPr bwMode="auto">
              <a:xfrm>
                <a:off x="5430046" y="1376631"/>
                <a:ext cx="1422315" cy="521094"/>
              </a:xfrm>
              <a:prstGeom prst="rect">
                <a:avLst/>
              </a:prstGeom>
              <a:solidFill>
                <a:srgbClr val="ED7D3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DAMAGE RISK FOR URBAN GREEN SPACES</a:t>
                </a:r>
              </a:p>
            </p:txBody>
          </p:sp>
          <p:cxnSp>
            <p:nvCxnSpPr>
              <p:cNvPr id="26" name="Straight Arrow Connector 25">
                <a:extLst>
                  <a:ext uri="{FF2B5EF4-FFF2-40B4-BE49-F238E27FC236}">
                    <a16:creationId xmlns:a16="http://schemas.microsoft.com/office/drawing/2014/main" id="{652E7067-F10D-90C6-4076-163C1676049A}"/>
                  </a:ext>
                </a:extLst>
              </p:cNvPr>
              <p:cNvCxnSpPr>
                <a:cxnSpLocks/>
                <a:stCxn id="24" idx="2"/>
                <a:endCxn id="25" idx="0"/>
              </p:cNvCxnSpPr>
              <p:nvPr/>
            </p:nvCxnSpPr>
            <p:spPr>
              <a:xfrm>
                <a:off x="6141204" y="981060"/>
                <a:ext cx="0" cy="395571"/>
              </a:xfrm>
              <a:prstGeom prst="straightConnector1">
                <a:avLst/>
              </a:prstGeom>
              <a:ln w="19050">
                <a:solidFill>
                  <a:srgbClr val="ED7D3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47EDBAF-901D-C15F-9932-D16345382748}"/>
                  </a:ext>
                </a:extLst>
              </p:cNvPr>
              <p:cNvCxnSpPr>
                <a:cxnSpLocks/>
                <a:stCxn id="32" idx="3"/>
              </p:cNvCxnSpPr>
              <p:nvPr/>
            </p:nvCxnSpPr>
            <p:spPr>
              <a:xfrm>
                <a:off x="5565918" y="2838479"/>
                <a:ext cx="575285" cy="0"/>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3B3DB9C-8683-B84F-B09D-6E62A2295321}"/>
                  </a:ext>
                </a:extLst>
              </p:cNvPr>
              <p:cNvSpPr txBox="1"/>
              <p:nvPr/>
            </p:nvSpPr>
            <p:spPr bwMode="auto">
              <a:xfrm>
                <a:off x="4158569" y="3122115"/>
                <a:ext cx="1657503" cy="246221"/>
              </a:xfrm>
              <a:prstGeom prst="rect">
                <a:avLst/>
              </a:prstGeom>
              <a:noFill/>
            </p:spPr>
            <p:txBody>
              <a:bodyPr wrap="square" rtlCol="0">
                <a:spAutoFit/>
              </a:bodyPr>
              <a:lstStyle/>
              <a:p>
                <a:pPr algn="ctr"/>
                <a:r>
                  <a:rPr lang="en-GB" sz="1000" b="1" dirty="0"/>
                  <a:t>EXPOSED ELEMENT</a:t>
                </a:r>
              </a:p>
            </p:txBody>
          </p:sp>
          <p:sp>
            <p:nvSpPr>
              <p:cNvPr id="29" name="TextBox 28">
                <a:extLst>
                  <a:ext uri="{FF2B5EF4-FFF2-40B4-BE49-F238E27FC236}">
                    <a16:creationId xmlns:a16="http://schemas.microsoft.com/office/drawing/2014/main" id="{DDDE6798-7847-AA8A-E274-060E44ACD5F9}"/>
                  </a:ext>
                </a:extLst>
              </p:cNvPr>
              <p:cNvSpPr txBox="1"/>
              <p:nvPr/>
            </p:nvSpPr>
            <p:spPr bwMode="auto">
              <a:xfrm>
                <a:off x="6831391" y="1514067"/>
                <a:ext cx="1422315" cy="246221"/>
              </a:xfrm>
              <a:prstGeom prst="rect">
                <a:avLst/>
              </a:prstGeom>
              <a:noFill/>
            </p:spPr>
            <p:txBody>
              <a:bodyPr wrap="square" rtlCol="0">
                <a:spAutoFit/>
              </a:bodyPr>
              <a:lstStyle/>
              <a:p>
                <a:pPr algn="ctr"/>
                <a:r>
                  <a:rPr lang="en-GB" sz="1000" b="1" dirty="0"/>
                  <a:t>RISK CATEGORY</a:t>
                </a:r>
              </a:p>
            </p:txBody>
          </p:sp>
          <p:sp>
            <p:nvSpPr>
              <p:cNvPr id="30" name="Rectangle 29">
                <a:extLst>
                  <a:ext uri="{FF2B5EF4-FFF2-40B4-BE49-F238E27FC236}">
                    <a16:creationId xmlns:a16="http://schemas.microsoft.com/office/drawing/2014/main" id="{4B4C7054-53B5-1437-2DA9-0962019A4824}"/>
                  </a:ext>
                </a:extLst>
              </p:cNvPr>
              <p:cNvSpPr/>
              <p:nvPr/>
            </p:nvSpPr>
            <p:spPr bwMode="auto">
              <a:xfrm>
                <a:off x="5535998" y="3932856"/>
                <a:ext cx="1217685" cy="459167"/>
              </a:xfrm>
              <a:prstGeom prst="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RISK ASSESSMENT RESULT</a:t>
                </a:r>
              </a:p>
            </p:txBody>
          </p:sp>
          <p:cxnSp>
            <p:nvCxnSpPr>
              <p:cNvPr id="31" name="Straight Arrow Connector 30">
                <a:extLst>
                  <a:ext uri="{FF2B5EF4-FFF2-40B4-BE49-F238E27FC236}">
                    <a16:creationId xmlns:a16="http://schemas.microsoft.com/office/drawing/2014/main" id="{0CA43B89-A55E-DFFE-8890-CC5A9A0E23A8}"/>
                  </a:ext>
                </a:extLst>
              </p:cNvPr>
              <p:cNvCxnSpPr>
                <a:cxnSpLocks/>
                <a:stCxn id="25" idx="2"/>
                <a:endCxn id="30" idx="0"/>
              </p:cNvCxnSpPr>
              <p:nvPr/>
            </p:nvCxnSpPr>
            <p:spPr bwMode="auto">
              <a:xfrm>
                <a:off x="6141204" y="1897725"/>
                <a:ext cx="3637" cy="203513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33855D3B-4BBD-69FF-5006-620BBBD9B911}"/>
                  </a:ext>
                </a:extLst>
              </p:cNvPr>
              <p:cNvSpPr/>
              <p:nvPr/>
            </p:nvSpPr>
            <p:spPr bwMode="auto">
              <a:xfrm>
                <a:off x="4430365" y="2592887"/>
                <a:ext cx="1135553" cy="491184"/>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URBAN GREEN SPACES</a:t>
                </a:r>
              </a:p>
            </p:txBody>
          </p:sp>
          <p:cxnSp>
            <p:nvCxnSpPr>
              <p:cNvPr id="33" name="Connector: Elbow 32">
                <a:extLst>
                  <a:ext uri="{FF2B5EF4-FFF2-40B4-BE49-F238E27FC236}">
                    <a16:creationId xmlns:a16="http://schemas.microsoft.com/office/drawing/2014/main" id="{2D1D7489-9AB6-2A2E-458B-6D2649FFF274}"/>
                  </a:ext>
                </a:extLst>
              </p:cNvPr>
              <p:cNvCxnSpPr>
                <a:cxnSpLocks/>
                <a:stCxn id="32" idx="0"/>
                <a:endCxn id="25" idx="1"/>
              </p:cNvCxnSpPr>
              <p:nvPr/>
            </p:nvCxnSpPr>
            <p:spPr>
              <a:xfrm rot="5400000" flipH="1" flipV="1">
                <a:off x="4736240" y="1899081"/>
                <a:ext cx="955709" cy="431904"/>
              </a:xfrm>
              <a:prstGeom prst="bentConnector2">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Rectangle 33">
                <a:extLst>
                  <a:ext uri="{FF2B5EF4-FFF2-40B4-BE49-F238E27FC236}">
                    <a16:creationId xmlns:a16="http://schemas.microsoft.com/office/drawing/2014/main" id="{645B1AFB-44BB-2978-E595-1265B70FF30A}"/>
                  </a:ext>
                </a:extLst>
              </p:cNvPr>
              <p:cNvSpPr/>
              <p:nvPr/>
            </p:nvSpPr>
            <p:spPr bwMode="auto">
              <a:xfrm>
                <a:off x="6597745" y="2562822"/>
                <a:ext cx="1252360" cy="551315"/>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VULNERABILITY</a:t>
                </a:r>
              </a:p>
            </p:txBody>
          </p:sp>
          <p:sp>
            <p:nvSpPr>
              <p:cNvPr id="35" name="Rectangle 34">
                <a:extLst>
                  <a:ext uri="{FF2B5EF4-FFF2-40B4-BE49-F238E27FC236}">
                    <a16:creationId xmlns:a16="http://schemas.microsoft.com/office/drawing/2014/main" id="{24C60F43-D346-7304-CBB5-62E65A14478B}"/>
                  </a:ext>
                </a:extLst>
              </p:cNvPr>
              <p:cNvSpPr/>
              <p:nvPr/>
            </p:nvSpPr>
            <p:spPr bwMode="auto">
              <a:xfrm>
                <a:off x="6214521" y="3245512"/>
                <a:ext cx="860605" cy="261610"/>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Sensitivity</a:t>
                </a:r>
              </a:p>
            </p:txBody>
          </p:sp>
          <p:sp>
            <p:nvSpPr>
              <p:cNvPr id="36" name="Rectangle 35">
                <a:extLst>
                  <a:ext uri="{FF2B5EF4-FFF2-40B4-BE49-F238E27FC236}">
                    <a16:creationId xmlns:a16="http://schemas.microsoft.com/office/drawing/2014/main" id="{C736971C-7E27-AE3D-964A-929FC5335602}"/>
                  </a:ext>
                </a:extLst>
              </p:cNvPr>
              <p:cNvSpPr/>
              <p:nvPr/>
            </p:nvSpPr>
            <p:spPr bwMode="auto">
              <a:xfrm>
                <a:off x="7419802" y="3210202"/>
                <a:ext cx="860605" cy="332229"/>
              </a:xfrm>
              <a:prstGeom prst="rect">
                <a:avLst/>
              </a:prstGeom>
              <a:solidFill>
                <a:srgbClr val="70AD4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00" dirty="0"/>
                  <a:t>Adaptive capacity</a:t>
                </a:r>
              </a:p>
            </p:txBody>
          </p:sp>
          <p:cxnSp>
            <p:nvCxnSpPr>
              <p:cNvPr id="37" name="Connector: Elbow 36">
                <a:extLst>
                  <a:ext uri="{FF2B5EF4-FFF2-40B4-BE49-F238E27FC236}">
                    <a16:creationId xmlns:a16="http://schemas.microsoft.com/office/drawing/2014/main" id="{4A61E848-EA47-16D8-8030-D800328A752F}"/>
                  </a:ext>
                </a:extLst>
              </p:cNvPr>
              <p:cNvCxnSpPr>
                <a:cxnSpLocks/>
                <a:stCxn id="34" idx="2"/>
                <a:endCxn id="35" idx="3"/>
              </p:cNvCxnSpPr>
              <p:nvPr/>
            </p:nvCxnSpPr>
            <p:spPr>
              <a:xfrm rot="5400000">
                <a:off x="7018436" y="3170828"/>
                <a:ext cx="262180" cy="14879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7C43080B-1FB0-5DD2-4638-A43F741E2E1A}"/>
                  </a:ext>
                </a:extLst>
              </p:cNvPr>
              <p:cNvCxnSpPr>
                <a:cxnSpLocks/>
                <a:stCxn id="34" idx="2"/>
                <a:endCxn id="36" idx="1"/>
              </p:cNvCxnSpPr>
              <p:nvPr/>
            </p:nvCxnSpPr>
            <p:spPr bwMode="auto">
              <a:xfrm rot="16200000" flipH="1">
                <a:off x="7190773" y="3147288"/>
                <a:ext cx="262180" cy="19587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15D525C-2D87-5603-310C-49E2AF82FAD7}"/>
                  </a:ext>
                </a:extLst>
              </p:cNvPr>
              <p:cNvCxnSpPr>
                <a:cxnSpLocks/>
                <a:stCxn id="34" idx="1"/>
              </p:cNvCxnSpPr>
              <p:nvPr/>
            </p:nvCxnSpPr>
            <p:spPr>
              <a:xfrm flipH="1">
                <a:off x="6141203" y="2838480"/>
                <a:ext cx="456542" cy="8928"/>
              </a:xfrm>
              <a:prstGeom prst="straightConnector1">
                <a:avLst/>
              </a:prstGeom>
              <a:ln w="19050">
                <a:solidFill>
                  <a:srgbClr val="70AD47"/>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131065815" name="Google Shape;197;p10"/>
          <p:cNvSpPr/>
          <p:nvPr/>
        </p:nvSpPr>
        <p:spPr bwMode="auto">
          <a:xfrm rot="2369770">
            <a:off x="4703822" y="2485381"/>
            <a:ext cx="2624957" cy="132997"/>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847971312" name="Google Shape;353;p18"/>
          <p:cNvPicPr/>
          <p:nvPr/>
        </p:nvPicPr>
        <p:blipFill>
          <a:blip r:embed="rId3">
            <a:alphaModFix/>
          </a:blip>
          <a:srcRect l="9785" r="9793" b="14579"/>
          <a:stretch/>
        </p:blipFill>
        <p:spPr bwMode="auto">
          <a:xfrm>
            <a:off x="1734779" y="2323329"/>
            <a:ext cx="5674442" cy="1959956"/>
          </a:xfrm>
          <a:prstGeom prst="rect">
            <a:avLst/>
          </a:prstGeom>
          <a:noFill/>
          <a:ln>
            <a:noFill/>
          </a:ln>
        </p:spPr>
      </p:pic>
      <p:sp>
        <p:nvSpPr>
          <p:cNvPr id="1234237066" name="Google Shape;354;p18"/>
          <p:cNvSpPr txBox="1"/>
          <p:nvPr/>
        </p:nvSpPr>
        <p:spPr bwMode="auto">
          <a:xfrm>
            <a:off x="1640395" y="1900929"/>
            <a:ext cx="31917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chemeClr val="dk1"/>
              </a:buClr>
              <a:buSzPts val="1400"/>
              <a:buFont typeface="Arial"/>
              <a:buNone/>
              <a:defRPr/>
            </a:pPr>
            <a:r>
              <a:rPr sz="1400" b="1" i="0" u="none" strike="noStrike" cap="none">
                <a:solidFill>
                  <a:srgbClr val="70AD47"/>
                </a:solidFill>
                <a:latin typeface="Trebuchet MS"/>
                <a:ea typeface="Trebuchet MS"/>
                <a:cs typeface="Trebuchet MS"/>
              </a:rPr>
              <a:t>NORMALISATION INTERVAL</a:t>
            </a:r>
          </a:p>
        </p:txBody>
      </p:sp>
      <p:sp>
        <p:nvSpPr>
          <p:cNvPr id="1822833270" name="Google Shape;355;p18"/>
          <p:cNvSpPr txBox="1"/>
          <p:nvPr/>
        </p:nvSpPr>
        <p:spPr bwMode="auto">
          <a:xfrm>
            <a:off x="299282" y="252850"/>
            <a:ext cx="64662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i="0" u="none" strike="noStrike" cap="none">
                <a:solidFill>
                  <a:srgbClr val="70AD47"/>
                </a:solidFill>
                <a:latin typeface="Trebuchet MS"/>
                <a:ea typeface="Trebuchet MS"/>
                <a:cs typeface="Trebuchet MS"/>
              </a:rPr>
              <a:t>Normalisation</a:t>
            </a:r>
            <a:endParaRPr sz="1750" b="1" i="0" u="none" strike="noStrike" cap="none">
              <a:solidFill>
                <a:srgbClr val="70AD47"/>
              </a:solidFill>
              <a:latin typeface="Trebuchet MS"/>
              <a:ea typeface="Trebuchet MS"/>
              <a:cs typeface="Trebuchet MS"/>
            </a:endParaRPr>
          </a:p>
        </p:txBody>
      </p:sp>
      <p:sp>
        <p:nvSpPr>
          <p:cNvPr id="1783330806" name="Google Shape;356;p18"/>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62642790" name="CuadroTexto 1"/>
          <p:cNvSpPr txBox="1"/>
          <p:nvPr/>
        </p:nvSpPr>
        <p:spPr bwMode="auto">
          <a:xfrm>
            <a:off x="789039" y="851187"/>
            <a:ext cx="7565922" cy="101566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
              <a:defRPr/>
            </a:pPr>
            <a:r>
              <a:rPr lang="en-GB" sz="1200" b="1">
                <a:solidFill>
                  <a:schemeClr val="tx2"/>
                </a:solidFill>
                <a:latin typeface="Trebuchet MS"/>
                <a:ea typeface="Calibri"/>
                <a:cs typeface="Calibri"/>
              </a:rPr>
              <a:t>Normalization</a:t>
            </a:r>
            <a:r>
              <a:rPr lang="en-GB" sz="1200">
                <a:solidFill>
                  <a:schemeClr val="tx2"/>
                </a:solidFill>
                <a:latin typeface="Trebuchet MS"/>
                <a:ea typeface="Calibri"/>
                <a:cs typeface="Calibri"/>
              </a:rPr>
              <a:t> is a crucial step in this process, as it transforms diverse indicator values into a common scale, typically ranging from 0 to 1. This ensures that each indicator contributes proportionately and comparably to the overall resilience score, regardless of its original unit or magnitude. By applying normalization, we enable meaningful synthesis of data, facilitate benchmarking across different contexts, and support more transparent and objective decision-making in resilience evaluations.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399362" name="Google Shape;211;p12"/>
          <p:cNvSpPr txBox="1"/>
          <p:nvPr/>
        </p:nvSpPr>
        <p:spPr bwMode="auto">
          <a:xfrm>
            <a:off x="620449" y="1140244"/>
            <a:ext cx="7674285"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200"/>
              <a:defRPr/>
            </a:pPr>
            <a:r>
              <a:rPr lang="en-GB" sz="1200" dirty="0">
                <a:solidFill>
                  <a:srgbClr val="7F7F7F"/>
                </a:solidFill>
                <a:latin typeface="Trebuchet MS"/>
                <a:ea typeface="Trebuchet MS"/>
                <a:cs typeface="Trebuchet MS"/>
              </a:rPr>
              <a:t>Number of days in a year on which soil moisture levels are not sufficient to meet the vegetation water demand (based on the requirements of plant species by land use type and the amount of water available in the soil)</a:t>
            </a:r>
          </a:p>
          <a:p>
            <a:pPr lvl="0">
              <a:lnSpc>
                <a:spcPct val="90000"/>
              </a:lnSpc>
              <a:spcBef>
                <a:spcPts val="563"/>
              </a:spcBef>
              <a:buSzPts val="1200"/>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200" b="0" i="0" u="none" strike="noStrike" cap="none" dirty="0">
                <a:solidFill>
                  <a:srgbClr val="7F7F7F"/>
                </a:solidFill>
                <a:latin typeface="Trebuchet MS"/>
                <a:ea typeface="Trebuchet MS"/>
                <a:cs typeface="Trebuchet MS"/>
              </a:rPr>
              <a:t>To quantify soil water deficit as an early indicator of drought, to assess ecosystem and vegetation vulnerability, and to integrate hydro-climatic and land-surface data.</a:t>
            </a:r>
            <a:endParaRPr sz="12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975"/>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marL="0" marR="0" lvl="0" indent="0" algn="l" rtl="0">
              <a:lnSpc>
                <a:spcPct val="90000"/>
              </a:lnSpc>
              <a:spcBef>
                <a:spcPts val="563"/>
              </a:spcBef>
              <a:spcAft>
                <a:spcPts val="0"/>
              </a:spcAft>
              <a:buClr>
                <a:srgbClr val="000000"/>
              </a:buClr>
              <a:buSzPts val="1200"/>
              <a:buFont typeface="Arial"/>
              <a:buNone/>
              <a:defRPr/>
            </a:pPr>
            <a:r>
              <a:rPr lang="en-GB" sz="1200" dirty="0">
                <a:solidFill>
                  <a:srgbClr val="7F7F7F"/>
                </a:solidFill>
                <a:latin typeface="Trebuchet MS"/>
                <a:ea typeface="Trebuchet MS"/>
                <a:cs typeface="Trebuchet MS"/>
              </a:rPr>
              <a:t>Declining soil moisture is often the first indicator of drought conditions. Soil moisture stress reduces vegetation cover and evapotranspiration, and persistent dryness affects ecosystem stability. </a:t>
            </a:r>
          </a:p>
          <a:p>
            <a:pPr marL="0" marR="0" lvl="0" indent="0" algn="l" rtl="0">
              <a:lnSpc>
                <a:spcPct val="90000"/>
              </a:lnSpc>
              <a:spcBef>
                <a:spcPts val="563"/>
              </a:spcBef>
              <a:spcAft>
                <a:spcPts val="0"/>
              </a:spcAft>
              <a:buClr>
                <a:srgbClr val="000000"/>
              </a:buClr>
              <a:buSzPts val="1200"/>
              <a:buFont typeface="Arial"/>
              <a:buNone/>
              <a:defRPr/>
            </a:pPr>
            <a:endParaRPr lang="en-GB" sz="120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lang="en-GB" sz="1200"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endParaRPr sz="1200" i="0" u="none" strike="noStrike" cap="none" dirty="0">
              <a:solidFill>
                <a:srgbClr val="7F7F7F"/>
              </a:solidFill>
              <a:latin typeface="Trebuchet MS"/>
              <a:ea typeface="Trebuchet MS"/>
              <a:cs typeface="Trebuchet MS"/>
            </a:endParaRPr>
          </a:p>
        </p:txBody>
      </p:sp>
      <p:sp>
        <p:nvSpPr>
          <p:cNvPr id="1928559040" name="Google Shape;347;p17"/>
          <p:cNvSpPr txBox="1"/>
          <p:nvPr/>
        </p:nvSpPr>
        <p:spPr bwMode="auto">
          <a:xfrm>
            <a:off x="620450" y="264431"/>
            <a:ext cx="7674286"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725"/>
              <a:buFont typeface="Arial"/>
              <a:buNone/>
              <a:defRPr/>
            </a:pPr>
            <a:r>
              <a:rPr lang="en-GB" sz="1750" b="1" dirty="0">
                <a:solidFill>
                  <a:srgbClr val="70AD47"/>
                </a:solidFill>
                <a:latin typeface="Trebuchet MS"/>
                <a:ea typeface="Trebuchet MS"/>
                <a:cs typeface="Trebuchet MS"/>
              </a:rPr>
              <a:t>D7.1.1</a:t>
            </a:r>
            <a:r>
              <a:rPr lang="en-GB" sz="1750" b="1" i="0" u="none" strike="noStrike" cap="none" dirty="0">
                <a:solidFill>
                  <a:srgbClr val="70AD47"/>
                </a:solidFill>
                <a:latin typeface="Trebuchet MS"/>
                <a:ea typeface="Trebuchet MS"/>
                <a:cs typeface="Trebuchet MS"/>
              </a:rPr>
              <a:t> SOIL MOISTURE STRESS</a:t>
            </a:r>
            <a:endParaRPr sz="1750" b="1" i="0" u="none" strike="noStrike" cap="none" dirty="0">
              <a:solidFill>
                <a:srgbClr val="70AD47"/>
              </a:solidFill>
              <a:latin typeface="Trebuchet MS"/>
              <a:ea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89755746" name="Google Shape;226;p14"/>
          <p:cNvSpPr txBox="1"/>
          <p:nvPr/>
        </p:nvSpPr>
        <p:spPr bwMode="auto">
          <a:xfrm>
            <a:off x="470209" y="1315946"/>
            <a:ext cx="7617243" cy="651900"/>
          </a:xfrm>
          <a:prstGeom prst="rect">
            <a:avLst/>
          </a:prstGeom>
          <a:noFill/>
          <a:ln>
            <a:noFill/>
          </a:ln>
        </p:spPr>
        <p:txBody>
          <a:bodyPr spcFirstLastPara="1" wrap="square" lIns="68550" tIns="34275" rIns="68550" bIns="34275" anchor="t" anchorCtr="0">
            <a:noAutofit/>
          </a:bodyPr>
          <a:lstStyle/>
          <a:p>
            <a:pPr marL="342900" lvl="0" indent="-247650" algn="just">
              <a:lnSpc>
                <a:spcPct val="90000"/>
              </a:lnSpc>
              <a:buClr>
                <a:srgbClr val="7F7F7F"/>
              </a:buClr>
              <a:buSzPts val="1600"/>
              <a:buFont typeface="Trebuchet MS"/>
              <a:buChar char="●"/>
              <a:defRPr/>
            </a:pPr>
            <a:r>
              <a:rPr lang="en-GB" b="0" i="0" u="none" strike="noStrike" cap="none" dirty="0">
                <a:solidFill>
                  <a:srgbClr val="7F7F7F"/>
                </a:solidFill>
                <a:latin typeface="Trebuchet MS"/>
                <a:ea typeface="Trebuchet MS"/>
                <a:cs typeface="Trebuchet MS"/>
              </a:rPr>
              <a:t>Find the </a:t>
            </a:r>
            <a:r>
              <a:rPr lang="en-GB" dirty="0">
                <a:solidFill>
                  <a:srgbClr val="7F7F7F"/>
                </a:solidFill>
                <a:latin typeface="Trebuchet MS"/>
                <a:ea typeface="Trebuchet MS"/>
                <a:cs typeface="Trebuchet MS"/>
              </a:rPr>
              <a:t>data for your area at: </a:t>
            </a:r>
            <a:r>
              <a:rPr lang="en-GB" dirty="0">
                <a:solidFill>
                  <a:srgbClr val="7F7F7F"/>
                </a:solidFill>
                <a:latin typeface="Trebuchet MS"/>
                <a:ea typeface="Trebuchet MS"/>
                <a:cs typeface="Trebuchet MS"/>
                <a:hlinkClick r:id="rId3"/>
              </a:rPr>
              <a:t>https://european-crt.org/map.html</a:t>
            </a:r>
            <a:r>
              <a:rPr lang="en-GB" dirty="0">
                <a:solidFill>
                  <a:srgbClr val="7F7F7F"/>
                </a:solidFill>
                <a:latin typeface="Trebuchet MS"/>
                <a:ea typeface="Trebuchet MS"/>
                <a:cs typeface="Trebuchet MS"/>
              </a:rPr>
              <a:t>  or the national database</a:t>
            </a: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dirty="0">
              <a:solidFill>
                <a:srgbClr val="7F7F7F"/>
              </a:solidFill>
              <a:latin typeface="Trebuchet MS"/>
              <a:ea typeface="Trebuchet MS"/>
              <a:cs typeface="Trebuchet MS"/>
            </a:endParaRPr>
          </a:p>
          <a:p>
            <a:pPr marL="342900" marR="0" lvl="0" indent="-247650" algn="just" rtl="0">
              <a:lnSpc>
                <a:spcPct val="90000"/>
              </a:lnSpc>
              <a:spcBef>
                <a:spcPts val="0"/>
              </a:spcBef>
              <a:spcAft>
                <a:spcPts val="0"/>
              </a:spcAft>
              <a:buClr>
                <a:srgbClr val="7F7F7F"/>
              </a:buClr>
              <a:buSzPts val="1600"/>
              <a:buFont typeface="Trebuchet MS"/>
              <a:buChar char="●"/>
              <a:defRPr/>
            </a:pPr>
            <a:endParaRPr lang="en-GB" i="0" u="none" strike="noStrike" cap="none" dirty="0">
              <a:solidFill>
                <a:srgbClr val="7F7F7F"/>
              </a:solidFill>
              <a:latin typeface="Trebuchet MS"/>
              <a:ea typeface="Trebuchet MS"/>
              <a:cs typeface="Trebuchet MS"/>
            </a:endParaRPr>
          </a:p>
        </p:txBody>
      </p:sp>
      <p:sp>
        <p:nvSpPr>
          <p:cNvPr id="1869529992" name="Google Shape;260;p14"/>
          <p:cNvSpPr txBox="1"/>
          <p:nvPr/>
        </p:nvSpPr>
        <p:spPr bwMode="auto">
          <a:xfrm>
            <a:off x="356324" y="586600"/>
            <a:ext cx="3743485" cy="323100"/>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a:t>
            </a:r>
            <a:r>
              <a:rPr lang="en-GB" sz="1400" b="1" i="0" u="none" strike="noStrike" cap="none" dirty="0">
                <a:solidFill>
                  <a:srgbClr val="70AD47"/>
                </a:solidFill>
                <a:latin typeface="Trebuchet MS"/>
                <a:ea typeface="Trebuchet MS"/>
                <a:cs typeface="Trebuchet MS"/>
              </a:rPr>
              <a:t>STEP-BY-STEP EXAMPLE</a:t>
            </a:r>
            <a:endParaRPr sz="1400" b="1" i="0" u="none" strike="noStrike" cap="none" dirty="0">
              <a:solidFill>
                <a:srgbClr val="70AD47"/>
              </a:solidFill>
              <a:latin typeface="Trebuchet MS"/>
              <a:ea typeface="Trebuchet MS"/>
              <a:cs typeface="Trebuchet MS"/>
            </a:endParaRPr>
          </a:p>
        </p:txBody>
      </p:sp>
      <p:sp>
        <p:nvSpPr>
          <p:cNvPr id="1599610767" name="Google Shape;262;p14"/>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314508205" name="Google Shape;347;p17"/>
          <p:cNvSpPr txBox="1"/>
          <p:nvPr/>
        </p:nvSpPr>
        <p:spPr bwMode="auto">
          <a:xfrm>
            <a:off x="299282" y="25285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D7.1.1 SOIL MOISTURE STRESS</a:t>
            </a:r>
          </a:p>
        </p:txBody>
      </p:sp>
      <p:pic>
        <p:nvPicPr>
          <p:cNvPr id="4" name="Picture 3">
            <a:extLst>
              <a:ext uri="{FF2B5EF4-FFF2-40B4-BE49-F238E27FC236}">
                <a16:creationId xmlns:a16="http://schemas.microsoft.com/office/drawing/2014/main" id="{A497AA6C-AAD9-54E0-859C-8BB6F8628B0B}"/>
              </a:ext>
            </a:extLst>
          </p:cNvPr>
          <p:cNvPicPr>
            <a:picLocks noChangeAspect="1"/>
          </p:cNvPicPr>
          <p:nvPr/>
        </p:nvPicPr>
        <p:blipFill>
          <a:blip r:embed="rId4"/>
          <a:stretch>
            <a:fillRect/>
          </a:stretch>
        </p:blipFill>
        <p:spPr>
          <a:xfrm>
            <a:off x="1437938" y="1773420"/>
            <a:ext cx="6268123" cy="311723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2AA59EE-2F6D-4415-4674-B64E11DE9F77}"/>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4E3E5AFA-A45F-7A4A-8F44-DEF0779B7229}"/>
              </a:ext>
            </a:extLst>
          </p:cNvPr>
          <p:cNvSpPr txBox="1"/>
          <p:nvPr/>
        </p:nvSpPr>
        <p:spPr bwMode="auto">
          <a:xfrm>
            <a:off x="659250" y="1599025"/>
            <a:ext cx="6933268" cy="1667729"/>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National average +20%</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National average -20%</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higher is better (HIB)</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909D4C4A-C5AF-2E24-5000-983AAC34F9B3}"/>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07CD4D33-A607-5054-550A-0B6B52411529}"/>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EB558253-B1FA-A3EF-AF15-1C5282AC5780}"/>
              </a:ext>
            </a:extLst>
          </p:cNvPr>
          <p:cNvSpPr txBox="1"/>
          <p:nvPr/>
        </p:nvSpPr>
        <p:spPr bwMode="auto">
          <a:xfrm>
            <a:off x="499696" y="66078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D7.1.1 SOIL MOISTURE STRESS</a:t>
            </a:r>
          </a:p>
        </p:txBody>
      </p:sp>
      <p:sp>
        <p:nvSpPr>
          <p:cNvPr id="2" name="Google Shape;301;p15">
            <a:extLst>
              <a:ext uri="{FF2B5EF4-FFF2-40B4-BE49-F238E27FC236}">
                <a16:creationId xmlns:a16="http://schemas.microsoft.com/office/drawing/2014/main" id="{DF0D433C-FF3D-A95A-91A2-7DDAD74E7F3C}"/>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3532726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00394545" name="Google Shape;219;p13"/>
          <p:cNvSpPr txBox="1"/>
          <p:nvPr/>
        </p:nvSpPr>
        <p:spPr bwMode="auto">
          <a:xfrm>
            <a:off x="829476" y="1336700"/>
            <a:ext cx="4851796" cy="3052723"/>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Soil moisture stress: 120</a:t>
            </a: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National average: 110</a:t>
            </a: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b="0" i="0" u="none" strike="noStrike" cap="none" dirty="0">
                <a:solidFill>
                  <a:srgbClr val="7F7F7F"/>
                </a:solidFill>
                <a:latin typeface="Trebuchet MS"/>
                <a:ea typeface="Trebuchet MS"/>
                <a:cs typeface="Trebuchet MS"/>
              </a:rPr>
              <a:t>132</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dirty="0">
                <a:solidFill>
                  <a:srgbClr val="7F7F7F"/>
                </a:solidFill>
                <a:latin typeface="Trebuchet MS"/>
                <a:ea typeface="Trebuchet MS"/>
                <a:cs typeface="Trebuchet MS"/>
              </a:rPr>
              <a:t>88</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err="1">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sz="1500" b="1" i="0" u="none" strike="noStrike" cap="none" dirty="0">
                <a:solidFill>
                  <a:srgbClr val="7F7F7F"/>
                </a:solidFill>
                <a:latin typeface="Trebuchet MS"/>
                <a:ea typeface="Trebuchet MS"/>
                <a:cs typeface="Trebuchet MS"/>
              </a:rPr>
              <a:t>0.7</a:t>
            </a:r>
            <a:r>
              <a:rPr lang="en-GB" sz="1500" b="1" i="0" u="none" strike="noStrike" cap="none" dirty="0">
                <a:solidFill>
                  <a:srgbClr val="7F7F7F"/>
                </a:solidFill>
                <a:latin typeface="Trebuchet MS"/>
                <a:ea typeface="Trebuchet MS"/>
                <a:cs typeface="Trebuchet MS"/>
              </a:rPr>
              <a:t>3</a:t>
            </a: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a:t>
            </a:r>
            <a:r>
              <a:rPr sz="1500" b="1" i="0" u="none" strike="noStrike" cap="none" dirty="0">
                <a:solidFill>
                  <a:srgbClr val="7F7F7F"/>
                </a:solidFill>
                <a:latin typeface="Trebuchet MS"/>
                <a:ea typeface="Trebuchet MS"/>
                <a:cs typeface="Trebuchet MS"/>
              </a:rPr>
              <a:t> 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750" b="1" dirty="0">
                <a:solidFill>
                  <a:srgbClr val="70AD47"/>
                </a:solidFill>
                <a:latin typeface="Trebuchet MS"/>
                <a:ea typeface="Trebuchet MS"/>
                <a:cs typeface="Trebuchet MS"/>
              </a:rPr>
              <a:t>D7.1.1 SOIL MOISTURE STRESS</a:t>
            </a:r>
          </a:p>
        </p:txBody>
      </p:sp>
      <p:sp>
        <p:nvSpPr>
          <p:cNvPr id="2" name="Google Shape;301;p15">
            <a:extLst>
              <a:ext uri="{FF2B5EF4-FFF2-40B4-BE49-F238E27FC236}">
                <a16:creationId xmlns:a16="http://schemas.microsoft.com/office/drawing/2014/main" id="{299304C9-4B36-956A-E764-D18D1D3047FD}"/>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332615" name="Google Shape;361;p19"/>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D7.1.2 NUMBER OF ENDANGERED SPECIES </a:t>
            </a:r>
            <a:endParaRPr sz="4150" b="1" i="0" u="none" strike="noStrike" cap="none" dirty="0">
              <a:solidFill>
                <a:srgbClr val="70AD47"/>
              </a:solidFill>
              <a:latin typeface="Trebuchet MS"/>
              <a:ea typeface="Trebuchet MS"/>
              <a:cs typeface="Trebuchet MS"/>
            </a:endParaRPr>
          </a:p>
        </p:txBody>
      </p:sp>
      <p:sp>
        <p:nvSpPr>
          <p:cNvPr id="1624035447" name="Google Shape;362;p19"/>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The number of species classified as endangered living in the area.</a:t>
            </a:r>
          </a:p>
          <a:p>
            <a:pPr lvl="0">
              <a:lnSpc>
                <a:spcPct val="90000"/>
              </a:lnSpc>
              <a:spcBef>
                <a:spcPts val="563"/>
              </a:spcBef>
              <a:buSzPts val="1125"/>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quantify biodiversity vulnerability at the local scale, to assess how drought contributes to species endangerment, to support environmental risk management by identifying ecological hotspots that need protection, and to integrate ecological indicators into drought risk assessment frameworks, linking environmental degradation to long-term sustainability. </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Drought reduces surface water availability, making endangered species and species with specialised habitats needs particularly vulnerable. </a:t>
            </a:r>
            <a:r>
              <a:rPr lang="en-GB" sz="1300" dirty="0">
                <a:solidFill>
                  <a:srgbClr val="7F7F7F"/>
                </a:solidFill>
                <a:latin typeface="Trebuchet MS"/>
                <a:ea typeface="Trebuchet MS"/>
                <a:cs typeface="Trebuchet MS"/>
              </a:rPr>
              <a:t>A high (or rising) number of endangered species indicates reduced ecosystem resilience.</a:t>
            </a:r>
            <a:endParaRPr sz="1300" b="0" i="0" u="none" strike="noStrike" cap="none" dirty="0">
              <a:solidFill>
                <a:srgbClr val="7F7F7F"/>
              </a:solidFill>
              <a:latin typeface="Trebuchet MS"/>
              <a:ea typeface="Trebuchet MS"/>
              <a:cs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54689102" name="Google Shape;372;p20"/>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D7.1.2 NUMBER OF ENDANGERED SPECIES </a:t>
            </a:r>
            <a:endParaRPr lang="en-GB" sz="4150" b="1" dirty="0">
              <a:solidFill>
                <a:srgbClr val="70AD47"/>
              </a:solidFill>
              <a:latin typeface="Trebuchet MS"/>
              <a:ea typeface="Trebuchet MS"/>
              <a:cs typeface="Trebuchet MS"/>
            </a:endParaRPr>
          </a:p>
        </p:txBody>
      </p:sp>
      <p:sp>
        <p:nvSpPr>
          <p:cNvPr id="1004752407" name="Google Shape;392;g354dfb781ae_1_219"/>
          <p:cNvSpPr txBox="1"/>
          <p:nvPr/>
        </p:nvSpPr>
        <p:spPr bwMode="auto">
          <a:xfrm>
            <a:off x="907440" y="2247969"/>
            <a:ext cx="732911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Find the number of endangered species living in the area in the local or national database </a:t>
            </a:r>
            <a:endParaRPr b="0" i="0" u="none" strike="noStrike" cap="none" dirty="0">
              <a:solidFill>
                <a:schemeClr val="tx2"/>
              </a:solidFill>
              <a:latin typeface="Trebuchet MS"/>
              <a:ea typeface="Calibri"/>
              <a:cs typeface="Calibri"/>
            </a:endParaRPr>
          </a:p>
        </p:txBody>
      </p:sp>
      <p:sp>
        <p:nvSpPr>
          <p:cNvPr id="125653057" name="Google Shape;301;p15"/>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976FE40-5465-BC31-726A-4FFA35898079}"/>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6A2DD761-BA48-A267-6155-3FA828BEF3FB}"/>
              </a:ext>
            </a:extLst>
          </p:cNvPr>
          <p:cNvSpPr txBox="1"/>
          <p:nvPr/>
        </p:nvSpPr>
        <p:spPr bwMode="auto">
          <a:xfrm>
            <a:off x="659250" y="1678643"/>
            <a:ext cx="6933268" cy="2129394"/>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5 or more endangered species</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1 endangered species</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EA4CA3F4-D396-009C-FA65-8A7EBE8EE8F3}"/>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F7DF573E-8D06-B12B-FE2C-A8E944EF4205}"/>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148909DA-DC97-63B1-E3FB-7F7F5C04D497}"/>
              </a:ext>
            </a:extLst>
          </p:cNvPr>
          <p:cNvSpPr txBox="1"/>
          <p:nvPr/>
        </p:nvSpPr>
        <p:spPr bwMode="auto">
          <a:xfrm>
            <a:off x="494360" y="653251"/>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D7.1.2 NUMBER OF ENDANGERED SPECIES </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E2681260-9703-C3AA-952F-C889A52724BA}"/>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1985405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4A0F460-B43F-FFC4-D28C-E9BEED5C536D}"/>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0609E95F-9CDB-7264-DA16-A6B699A89A34}"/>
              </a:ext>
            </a:extLst>
          </p:cNvPr>
          <p:cNvSpPr txBox="1"/>
          <p:nvPr/>
        </p:nvSpPr>
        <p:spPr bwMode="auto">
          <a:xfrm>
            <a:off x="385048" y="1581466"/>
            <a:ext cx="7372361" cy="2146711"/>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Number of endangered species: 3</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lang="en-GB" sz="1500" dirty="0">
                <a:solidFill>
                  <a:srgbClr val="7F7F7F"/>
                </a:solidFill>
                <a:latin typeface="Trebuchet MS"/>
                <a:ea typeface="Trebuchet MS"/>
                <a:cs typeface="Trebuchet MS"/>
              </a:rPr>
              <a:t>0,5</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dirty="0">
                <a:solidFill>
                  <a:srgbClr val="7F7F7F"/>
                </a:solidFill>
                <a:latin typeface="Trebuchet MS"/>
                <a:ea typeface="Trebuchet MS"/>
                <a:cs typeface="Trebuchet MS"/>
              </a:rPr>
              <a:t>NEUTRAL</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ECCCB096-F5FE-6336-312B-60046CAE9049}"/>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C16B9EA2-CECD-2D42-E2B2-A1F302729D2F}"/>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02503EC6-62F5-1A5F-6080-89FEB0C81E00}"/>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D7.1.2 NUMBER OF ENDANGERED SPECIES </a:t>
            </a:r>
          </a:p>
        </p:txBody>
      </p:sp>
      <p:sp>
        <p:nvSpPr>
          <p:cNvPr id="2" name="Google Shape;301;p15">
            <a:extLst>
              <a:ext uri="{FF2B5EF4-FFF2-40B4-BE49-F238E27FC236}">
                <a16:creationId xmlns:a16="http://schemas.microsoft.com/office/drawing/2014/main" id="{2CC4FF1B-F6DC-918D-AF37-D37137987397}"/>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300798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5A95308-7FC2-C0EF-E8F6-10C86FC67407}"/>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3579E086-E0D2-1703-4C85-6F9C6965C5CE}"/>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D7.1.3</a:t>
            </a:r>
            <a:r>
              <a:rPr lang="en-GB" sz="1900" b="1" dirty="0">
                <a:solidFill>
                  <a:srgbClr val="70AD47"/>
                </a:solidFill>
                <a:latin typeface="Trebuchet MS"/>
                <a:ea typeface="Trebuchet MS"/>
                <a:cs typeface="Trebuchet MS"/>
              </a:rPr>
              <a:t> PERCENTAGE OF VULNERABLE HABITAT</a:t>
            </a:r>
            <a:endParaRPr sz="4150" b="1" i="0" u="none" strike="noStrike" cap="none" dirty="0">
              <a:solidFill>
                <a:srgbClr val="70AD47"/>
              </a:solidFill>
              <a:latin typeface="Trebuchet MS"/>
              <a:ea typeface="Trebuchet MS"/>
              <a:cs typeface="Trebuchet MS"/>
            </a:endParaRPr>
          </a:p>
        </p:txBody>
      </p:sp>
      <p:sp>
        <p:nvSpPr>
          <p:cNvPr id="1624035447" name="Google Shape;362;p19">
            <a:extLst>
              <a:ext uri="{FF2B5EF4-FFF2-40B4-BE49-F238E27FC236}">
                <a16:creationId xmlns:a16="http://schemas.microsoft.com/office/drawing/2014/main" id="{905792BC-AA1A-7E88-8E23-A9D45098E62E}"/>
              </a:ext>
            </a:extLst>
          </p:cNvPr>
          <p:cNvSpPr txBox="1"/>
          <p:nvPr/>
        </p:nvSpPr>
        <p:spPr bwMode="auto">
          <a:xfrm>
            <a:off x="413300" y="1154832"/>
            <a:ext cx="780131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Percentage of area covered by habitats that are at risk of drought. An expert estimates the risk of habitats. </a:t>
            </a:r>
          </a:p>
          <a:p>
            <a:pPr lvl="0">
              <a:lnSpc>
                <a:spcPct val="90000"/>
              </a:lnSpc>
              <a:spcBef>
                <a:spcPts val="563"/>
              </a:spcBef>
              <a:buSzPts val="1125"/>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quantify the spatial extent of habitats sensitive to drought stress, and to assess ecosystem exposure and vulnerability to reduced water availability.</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Drought reduces soil moisture, groundwater levels and surface water flow, leading to habitat degradation or loss. A high percentage of vulnerable habitats indicates that local biodiversity and ecosystem services are at risk.</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2945209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1609DC0-F1C2-D567-D85E-E677A0B5009A}"/>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FD94EBFD-0BCC-B26D-A797-91D9B1D59BE4}"/>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9D023914-2786-7BFF-E2E1-036633FAFD63}"/>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D7.1.3 PERCENTAGE OF VULNERABLE HABITAT</a:t>
            </a:r>
            <a:endParaRPr lang="en-GB" sz="4150" b="1" dirty="0">
              <a:solidFill>
                <a:srgbClr val="70AD47"/>
              </a:solidFill>
              <a:latin typeface="Trebuchet MS"/>
              <a:ea typeface="Trebuchet MS"/>
              <a:cs typeface="Trebuchet MS"/>
            </a:endParaRPr>
          </a:p>
        </p:txBody>
      </p:sp>
      <p:sp>
        <p:nvSpPr>
          <p:cNvPr id="1004752407" name="Google Shape;392;g354dfb781ae_1_219">
            <a:extLst>
              <a:ext uri="{FF2B5EF4-FFF2-40B4-BE49-F238E27FC236}">
                <a16:creationId xmlns:a16="http://schemas.microsoft.com/office/drawing/2014/main" id="{0AB9C801-27D7-36B6-E5CA-BF0A4A54F4D5}"/>
              </a:ext>
            </a:extLst>
          </p:cNvPr>
          <p:cNvSpPr txBox="1"/>
          <p:nvPr/>
        </p:nvSpPr>
        <p:spPr bwMode="auto">
          <a:xfrm>
            <a:off x="4572000" y="1513133"/>
            <a:ext cx="3079408"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2: Based on your expert knowledge, estimate which of these habitats are at risk</a:t>
            </a:r>
            <a:endParaRPr b="0" i="0" u="none" strike="noStrike" cap="none"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E15332AA-3224-2A9D-6A1E-9128BA847EAE}"/>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5" name="Google Shape;392;g354dfb781ae_1_219">
            <a:extLst>
              <a:ext uri="{FF2B5EF4-FFF2-40B4-BE49-F238E27FC236}">
                <a16:creationId xmlns:a16="http://schemas.microsoft.com/office/drawing/2014/main" id="{FA85C328-C313-BE81-1994-07358F26F244}"/>
              </a:ext>
            </a:extLst>
          </p:cNvPr>
          <p:cNvSpPr txBox="1"/>
          <p:nvPr/>
        </p:nvSpPr>
        <p:spPr bwMode="auto">
          <a:xfrm>
            <a:off x="413301" y="1640548"/>
            <a:ext cx="3079408"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U</a:t>
            </a:r>
            <a:r>
              <a:rPr lang="en-GB" dirty="0">
                <a:solidFill>
                  <a:schemeClr val="tx2"/>
                </a:solidFill>
                <a:latin typeface="Trebuchet MS"/>
                <a:ea typeface="Calibri"/>
                <a:cs typeface="Calibri"/>
              </a:rPr>
              <a:t>se the local spatial plan in GIS to identify protected areas, natural habitats, etc. </a:t>
            </a:r>
          </a:p>
          <a:p>
            <a:pPr marL="127000" marR="0" lvl="0" algn="just" rtl="0">
              <a:lnSpc>
                <a:spcPct val="100000"/>
              </a:lnSpc>
              <a:spcBef>
                <a:spcPts val="0"/>
              </a:spcBef>
              <a:spcAft>
                <a:spcPts val="0"/>
              </a:spcAft>
              <a:buClr>
                <a:srgbClr val="48BAA2"/>
              </a:buClr>
              <a:buSzPts val="1600"/>
              <a:defRPr/>
            </a:pPr>
            <a:endParaRPr b="0" i="0" u="none" strike="noStrike" cap="none" dirty="0">
              <a:solidFill>
                <a:schemeClr val="tx2"/>
              </a:solidFill>
              <a:latin typeface="Trebuchet MS"/>
              <a:ea typeface="Calibri"/>
              <a:cs typeface="Calibri"/>
            </a:endParaRPr>
          </a:p>
        </p:txBody>
      </p:sp>
      <p:pic>
        <p:nvPicPr>
          <p:cNvPr id="8" name="Picture 7">
            <a:extLst>
              <a:ext uri="{FF2B5EF4-FFF2-40B4-BE49-F238E27FC236}">
                <a16:creationId xmlns:a16="http://schemas.microsoft.com/office/drawing/2014/main" id="{9BC1E3BA-5DB7-2844-5567-D223AF429FC3}"/>
              </a:ext>
            </a:extLst>
          </p:cNvPr>
          <p:cNvPicPr>
            <a:picLocks noChangeAspect="1"/>
          </p:cNvPicPr>
          <p:nvPr/>
        </p:nvPicPr>
        <p:blipFill>
          <a:blip r:embed="rId3"/>
          <a:stretch>
            <a:fillRect/>
          </a:stretch>
        </p:blipFill>
        <p:spPr>
          <a:xfrm>
            <a:off x="759239" y="2466770"/>
            <a:ext cx="2460008" cy="2217656"/>
          </a:xfrm>
          <a:prstGeom prst="rect">
            <a:avLst/>
          </a:prstGeom>
        </p:spPr>
      </p:pic>
      <p:sp>
        <p:nvSpPr>
          <p:cNvPr id="9" name="Google Shape;392;g354dfb781ae_1_219">
            <a:extLst>
              <a:ext uri="{FF2B5EF4-FFF2-40B4-BE49-F238E27FC236}">
                <a16:creationId xmlns:a16="http://schemas.microsoft.com/office/drawing/2014/main" id="{3EAF02D1-B534-95B8-34F3-98C980CE9402}"/>
              </a:ext>
            </a:extLst>
          </p:cNvPr>
          <p:cNvSpPr txBox="1"/>
          <p:nvPr/>
        </p:nvSpPr>
        <p:spPr bwMode="auto">
          <a:xfrm>
            <a:off x="4597613" y="2376780"/>
            <a:ext cx="3079408"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3: Calculate the area of habitats at risk</a:t>
            </a:r>
            <a:endParaRPr b="0" i="0" u="none" strike="noStrike" cap="none" dirty="0">
              <a:solidFill>
                <a:schemeClr val="tx2"/>
              </a:solidFill>
              <a:latin typeface="Trebuchet MS"/>
              <a:ea typeface="Calibri"/>
              <a:cs typeface="Calibri"/>
            </a:endParaRPr>
          </a:p>
        </p:txBody>
      </p:sp>
      <p:sp>
        <p:nvSpPr>
          <p:cNvPr id="10" name="Google Shape;392;g354dfb781ae_1_219">
            <a:extLst>
              <a:ext uri="{FF2B5EF4-FFF2-40B4-BE49-F238E27FC236}">
                <a16:creationId xmlns:a16="http://schemas.microsoft.com/office/drawing/2014/main" id="{68E3CB3F-6449-6362-C9E9-64771A453DAB}"/>
              </a:ext>
            </a:extLst>
          </p:cNvPr>
          <p:cNvSpPr txBox="1"/>
          <p:nvPr/>
        </p:nvSpPr>
        <p:spPr bwMode="auto">
          <a:xfrm>
            <a:off x="4597613" y="3039494"/>
            <a:ext cx="3079408"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4: Divide the area of habitats at risk by the total area of neighbourhood to get a percentage of habitats that are at risk</a:t>
            </a:r>
            <a:endParaRPr b="0" i="0" u="none" strike="noStrike" cap="none" dirty="0">
              <a:solidFill>
                <a:schemeClr val="tx2"/>
              </a:solidFill>
              <a:latin typeface="Trebuchet MS"/>
              <a:ea typeface="Calibri"/>
              <a:cs typeface="Calibri"/>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7FEA643-EEC3-D181-A672-50EFD81B8AD6}"/>
                  </a:ext>
                </a:extLst>
              </p:cNvPr>
              <p:cNvSpPr txBox="1"/>
              <p:nvPr/>
            </p:nvSpPr>
            <p:spPr>
              <a:xfrm>
                <a:off x="4665688" y="4323139"/>
                <a:ext cx="3226204" cy="4485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𝐻𝑎𝑏𝑖𝑡𝑎𝑡</m:t>
                          </m:r>
                          <m:r>
                            <a:rPr lang="en-GB" b="0" i="1" smtClean="0">
                              <a:latin typeface="Cambria Math" panose="02040503050406030204" pitchFamily="18" charset="0"/>
                            </a:rPr>
                            <m:t> </m:t>
                          </m:r>
                          <m:r>
                            <a:rPr lang="en-GB" b="0" i="1" smtClean="0">
                              <a:latin typeface="Cambria Math" panose="02040503050406030204" pitchFamily="18" charset="0"/>
                            </a:rPr>
                            <m:t>𝑎𝑡</m:t>
                          </m:r>
                          <m:r>
                            <a:rPr lang="en-GB" b="0" i="1" smtClean="0">
                              <a:latin typeface="Cambria Math" panose="02040503050406030204" pitchFamily="18" charset="0"/>
                            </a:rPr>
                            <m:t> </m:t>
                          </m:r>
                          <m:r>
                            <a:rPr lang="en-GB" b="0" i="1" smtClean="0">
                              <a:latin typeface="Cambria Math" panose="02040503050406030204" pitchFamily="18" charset="0"/>
                            </a:rPr>
                            <m:t>𝑟𝑖𝑠𝑘</m:t>
                          </m:r>
                          <m:r>
                            <a:rPr lang="en-GB" b="0" i="1" smtClean="0">
                              <a:latin typeface="Cambria Math" panose="02040503050406030204" pitchFamily="18" charset="0"/>
                            </a:rPr>
                            <m:t> (</m:t>
                          </m:r>
                          <m:r>
                            <a:rPr lang="en-GB" b="0" i="1" smtClean="0">
                              <a:latin typeface="Cambria Math" panose="02040503050406030204" pitchFamily="18" charset="0"/>
                            </a:rPr>
                            <m:t>𝑘𝑚</m:t>
                          </m:r>
                          <m:r>
                            <a:rPr lang="en-GB" b="0" i="1" smtClean="0">
                              <a:latin typeface="Cambria Math" panose="02040503050406030204" pitchFamily="18" charset="0"/>
                            </a:rPr>
                            <m:t>2)</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𝑛𝑒𝑖𝑔h𝑏𝑜𝑢𝑟h𝑜𝑜𝑑</m:t>
                          </m:r>
                          <m:r>
                            <a:rPr lang="en-GB" b="0" i="1" smtClean="0">
                              <a:latin typeface="Cambria Math" panose="02040503050406030204" pitchFamily="18" charset="0"/>
                            </a:rPr>
                            <m:t> </m:t>
                          </m:r>
                          <m:r>
                            <a:rPr lang="en-GB" b="0" i="1" smtClean="0">
                              <a:latin typeface="Cambria Math" panose="02040503050406030204" pitchFamily="18" charset="0"/>
                            </a:rPr>
                            <m:t>𝑎𝑟𝑒𝑎</m:t>
                          </m:r>
                          <m:r>
                            <a:rPr lang="en-GB" b="0" i="1" smtClean="0">
                              <a:latin typeface="Cambria Math" panose="02040503050406030204" pitchFamily="18" charset="0"/>
                            </a:rPr>
                            <m:t> (</m:t>
                          </m:r>
                          <m:r>
                            <a:rPr lang="en-GB" b="0" i="1" smtClean="0">
                              <a:latin typeface="Cambria Math" panose="02040503050406030204" pitchFamily="18" charset="0"/>
                            </a:rPr>
                            <m:t>𝑘𝑚</m:t>
                          </m:r>
                          <m:r>
                            <a:rPr lang="en-GB" b="0" i="1" smtClean="0">
                              <a:latin typeface="Cambria Math" panose="02040503050406030204" pitchFamily="18" charset="0"/>
                            </a:rPr>
                            <m:t>2)</m:t>
                          </m:r>
                        </m:den>
                      </m:f>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100</m:t>
                      </m:r>
                    </m:oMath>
                  </m:oMathPara>
                </a14:m>
                <a:endParaRPr lang="en-GB" dirty="0"/>
              </a:p>
            </p:txBody>
          </p:sp>
        </mc:Choice>
        <mc:Fallback xmlns="">
          <p:sp>
            <p:nvSpPr>
              <p:cNvPr id="11" name="TextBox 10">
                <a:extLst>
                  <a:ext uri="{FF2B5EF4-FFF2-40B4-BE49-F238E27FC236}">
                    <a16:creationId xmlns:a16="http://schemas.microsoft.com/office/drawing/2014/main" id="{77FEA643-EEC3-D181-A672-50EFD81B8AD6}"/>
                  </a:ext>
                </a:extLst>
              </p:cNvPr>
              <p:cNvSpPr txBox="1">
                <a:spLocks noRot="1" noChangeAspect="1" noMove="1" noResize="1" noEditPoints="1" noAdjustHandles="1" noChangeArrowheads="1" noChangeShapeType="1" noTextEdit="1"/>
              </p:cNvSpPr>
              <p:nvPr/>
            </p:nvSpPr>
            <p:spPr>
              <a:xfrm>
                <a:off x="4665688" y="4323139"/>
                <a:ext cx="3226204" cy="448584"/>
              </a:xfrm>
              <a:prstGeom prst="rect">
                <a:avLst/>
              </a:prstGeom>
              <a:blipFill>
                <a:blip r:embed="rId4"/>
                <a:stretch>
                  <a:fillRect l="-566" t="-2703" r="-377" b="-16216"/>
                </a:stretch>
              </a:blipFill>
            </p:spPr>
            <p:txBody>
              <a:bodyPr/>
              <a:lstStyle/>
              <a:p>
                <a:r>
                  <a:rPr lang="en-GB">
                    <a:noFill/>
                  </a:rPr>
                  <a:t> </a:t>
                </a:r>
              </a:p>
            </p:txBody>
          </p:sp>
        </mc:Fallback>
      </mc:AlternateContent>
    </p:spTree>
    <p:extLst>
      <p:ext uri="{BB962C8B-B14F-4D97-AF65-F5344CB8AC3E}">
        <p14:creationId xmlns:p14="http://schemas.microsoft.com/office/powerpoint/2010/main" val="2703008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B83ED4E-6634-DFE2-E733-8875D7A357CC}"/>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257A1639-8124-66B7-CF59-D6FDBA8CAF04}"/>
              </a:ext>
            </a:extLst>
          </p:cNvPr>
          <p:cNvSpPr txBox="1"/>
          <p:nvPr/>
        </p:nvSpPr>
        <p:spPr bwMode="auto">
          <a:xfrm>
            <a:off x="864869" y="1719916"/>
            <a:ext cx="6933268" cy="2129394"/>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Critical value (1) = 40% or more</a:t>
            </a:r>
          </a:p>
          <a:p>
            <a:pPr lvl="0">
              <a:buSzPts val="1500"/>
              <a:defRPr/>
            </a:pPr>
            <a:r>
              <a:rPr lang="en-GB" sz="1500" b="0" i="0" u="none" strike="noStrike" cap="none" dirty="0">
                <a:solidFill>
                  <a:srgbClr val="7F7F7F"/>
                </a:solidFill>
                <a:latin typeface="Trebuchet MS"/>
                <a:ea typeface="Trebuchet MS"/>
                <a:cs typeface="Trebuchet MS"/>
              </a:rPr>
              <a:t>Optimal </a:t>
            </a:r>
            <a:r>
              <a:rPr lang="en-GB" sz="1500" dirty="0">
                <a:solidFill>
                  <a:srgbClr val="7F7F7F"/>
                </a:solidFill>
                <a:latin typeface="Trebuchet MS"/>
                <a:ea typeface="Trebuchet MS"/>
                <a:cs typeface="Trebuchet MS"/>
              </a:rPr>
              <a:t>value (0) = 0%</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r>
              <a:rPr lang="en-GB" sz="1500" dirty="0">
                <a:solidFill>
                  <a:srgbClr val="7F7F7F"/>
                </a:solidFill>
                <a:latin typeface="Trebuchet MS"/>
                <a:ea typeface="Trebuchet MS"/>
                <a:cs typeface="Trebuchet MS"/>
              </a:rPr>
              <a:t>Range of values: lower is better (LIB)</a:t>
            </a:r>
          </a:p>
          <a:p>
            <a:pPr lvl="0">
              <a:buSzPts val="1500"/>
              <a:defRPr/>
            </a:pPr>
            <a:endParaRPr lang="en-GB" sz="1500" b="0" i="0" u="none" strike="noStrike" cap="none" dirty="0">
              <a:solidFill>
                <a:srgbClr val="7F7F7F"/>
              </a:solidFill>
              <a:latin typeface="Trebuchet MS"/>
              <a:ea typeface="Trebuchet MS"/>
              <a:cs typeface="Trebuchet MS"/>
            </a:endParaRPr>
          </a:p>
          <a:p>
            <a:pPr lvl="0">
              <a:buSzPts val="1500"/>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C1E1A48D-8046-052B-0861-EB180E669FC8}"/>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A8A56250-116D-323F-6E49-8F73B764DDB0}"/>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71EBB0DD-F825-9933-6804-1452F145260B}"/>
              </a:ext>
            </a:extLst>
          </p:cNvPr>
          <p:cNvSpPr txBox="1"/>
          <p:nvPr/>
        </p:nvSpPr>
        <p:spPr bwMode="auto">
          <a:xfrm>
            <a:off x="494360" y="653251"/>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D7.1.3 PERCENTAGE OF VULNERABLE HABITAT</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7FA48AC3-11D8-73CE-7A40-6190AC1DDE2B}"/>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761756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3CDA13B-CAC8-5FFD-5469-B2F0A207B6F0}"/>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DC05F76E-159E-C1CF-9F12-7E8D178A8AF8}"/>
              </a:ext>
            </a:extLst>
          </p:cNvPr>
          <p:cNvSpPr txBox="1"/>
          <p:nvPr/>
        </p:nvSpPr>
        <p:spPr bwMode="auto">
          <a:xfrm>
            <a:off x="385048" y="1581466"/>
            <a:ext cx="7372361" cy="2146711"/>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Percentage of vulnerable habitats: 15%</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Normalized Value: </a:t>
            </a:r>
            <a:r>
              <a:rPr lang="en-GB" sz="1500" b="0" i="0" u="none" strike="noStrike" cap="none" dirty="0">
                <a:solidFill>
                  <a:srgbClr val="7F7F7F"/>
                </a:solidFill>
                <a:latin typeface="Trebuchet MS"/>
                <a:ea typeface="Trebuchet MS"/>
                <a:cs typeface="Trebuchet MS"/>
              </a:rPr>
              <a:t>0,38</a:t>
            </a:r>
            <a:r>
              <a:rPr sz="1500" b="0" i="0" u="none" strike="noStrike" cap="none" dirty="0">
                <a:solidFill>
                  <a:srgbClr val="7F7F7F"/>
                </a:solidFill>
                <a:latin typeface="Trebuchet MS"/>
                <a:ea typeface="Trebuchet MS"/>
                <a:cs typeface="Trebuchet MS"/>
              </a:rPr>
              <a:t> </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POSITIVE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C9AADC00-C20F-989C-FBE8-B48F7F5201E6}"/>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036F08B6-3AC4-DEFB-0C9A-B5842E7C5018}"/>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3299B426-95F4-675C-7681-C1E1B5B7B574}"/>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D7.1.3 PERCENTAGE OF VULNERABLE HABITAT</a:t>
            </a:r>
            <a:endParaRPr lang="en-GB" sz="44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E3A3F5D4-959D-F910-6CC1-2A0B804B3E1B}"/>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4140925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8C9BEF1-D23A-C83F-8AD3-43B526B22E39}"/>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D89DBCF7-4E29-16AB-AC68-4D60E3451653}"/>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i="0" u="none" strike="noStrike" cap="none" dirty="0">
                <a:solidFill>
                  <a:srgbClr val="70AD47"/>
                </a:solidFill>
                <a:latin typeface="Trebuchet MS"/>
                <a:ea typeface="Trebuchet MS"/>
                <a:cs typeface="Trebuchet MS"/>
              </a:rPr>
              <a:t>D7.1.4 Percentage of protected areas</a:t>
            </a:r>
            <a:endParaRPr sz="4150" b="1" i="0" u="none" strike="noStrike" cap="none" dirty="0">
              <a:solidFill>
                <a:srgbClr val="70AD47"/>
              </a:solidFill>
              <a:latin typeface="Trebuchet MS"/>
              <a:ea typeface="Trebuchet MS"/>
              <a:cs typeface="Trebuchet MS"/>
            </a:endParaRPr>
          </a:p>
        </p:txBody>
      </p:sp>
      <p:sp>
        <p:nvSpPr>
          <p:cNvPr id="1624035447" name="Google Shape;362;p19">
            <a:extLst>
              <a:ext uri="{FF2B5EF4-FFF2-40B4-BE49-F238E27FC236}">
                <a16:creationId xmlns:a16="http://schemas.microsoft.com/office/drawing/2014/main" id="{CA2C035A-B641-132C-0BE1-43067F586340}"/>
              </a:ext>
            </a:extLst>
          </p:cNvPr>
          <p:cNvSpPr txBox="1"/>
          <p:nvPr/>
        </p:nvSpPr>
        <p:spPr bwMode="auto">
          <a:xfrm>
            <a:off x="413300" y="1154831"/>
            <a:ext cx="780131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Percentage of area that is under Natura 2000 protection or similar. </a:t>
            </a:r>
          </a:p>
          <a:p>
            <a:pPr lvl="0">
              <a:lnSpc>
                <a:spcPct val="90000"/>
              </a:lnSpc>
              <a:spcBef>
                <a:spcPts val="563"/>
              </a:spcBef>
              <a:buSzPts val="1125"/>
              <a:defRPr/>
            </a:pPr>
            <a:endParaRPr lang="en-GB" sz="1300" b="1" i="0" u="none" strike="noStrike" cap="none" dirty="0">
              <a:solidFill>
                <a:srgbClr val="7F7F7F"/>
              </a:solidFill>
              <a:latin typeface="Trebuchet MS"/>
              <a:ea typeface="Trebuchet MS"/>
              <a:cs typeface="Trebuchet MS"/>
            </a:endParaRPr>
          </a:p>
          <a:p>
            <a:pPr lvl="0">
              <a:lnSpc>
                <a:spcPct val="90000"/>
              </a:lnSpc>
              <a:spcBef>
                <a:spcPts val="563"/>
              </a:spcBef>
              <a:buSzPts val="1125"/>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200"/>
              <a:buFont typeface="Arial"/>
              <a:buNone/>
              <a:defRPr/>
            </a:pPr>
            <a:r>
              <a:rPr lang="en-GB" sz="1300" b="0" i="0" u="none" strike="noStrike" cap="none" dirty="0">
                <a:solidFill>
                  <a:srgbClr val="7F7F7F"/>
                </a:solidFill>
                <a:latin typeface="Trebuchet MS"/>
                <a:ea typeface="Trebuchet MS"/>
                <a:cs typeface="Trebuchet MS"/>
              </a:rPr>
              <a:t>To quantify the extent of land under environmental protection and evaluate its role in reducing vulnerability, and to provide an indicator of ecological resilience and adaptive capacity within urban areas.</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Protected areas often include water-rich or climate-buffering ecosystems that help retain water and maintain microclimates. They harbour biodiversity, ecological stability, and adaptive capacity. In the urban context, the presenc</a:t>
            </a:r>
            <a:r>
              <a:rPr lang="en-GB" sz="1300" dirty="0">
                <a:solidFill>
                  <a:srgbClr val="7F7F7F"/>
                </a:solidFill>
                <a:latin typeface="Trebuchet MS"/>
                <a:ea typeface="Trebuchet MS"/>
                <a:cs typeface="Trebuchet MS"/>
              </a:rPr>
              <a:t>e of protected areas supports urban cooling, water retention and air quality regulation.</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1928122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C763A42-EC55-C6F0-A91D-92E513AF95F1}"/>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C4A1A1CB-BE72-D269-7FE4-F9D4C7C0B130}"/>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3239FA74-FD59-9C31-D72C-4F9C99038951}"/>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1900" b="1" dirty="0">
                <a:solidFill>
                  <a:srgbClr val="70AD47"/>
                </a:solidFill>
                <a:latin typeface="Trebuchet MS"/>
                <a:ea typeface="Trebuchet MS"/>
                <a:cs typeface="Trebuchet MS"/>
              </a:rPr>
              <a:t>D7.1.4 Percentage of protected areas</a:t>
            </a:r>
            <a:endParaRPr lang="en-GB" sz="4150" b="1" dirty="0">
              <a:solidFill>
                <a:srgbClr val="70AD47"/>
              </a:solidFill>
              <a:latin typeface="Trebuchet MS"/>
              <a:ea typeface="Trebuchet MS"/>
              <a:cs typeface="Trebuchet MS"/>
            </a:endParaRPr>
          </a:p>
        </p:txBody>
      </p:sp>
      <p:sp>
        <p:nvSpPr>
          <p:cNvPr id="1004752407" name="Google Shape;392;g354dfb781ae_1_219">
            <a:extLst>
              <a:ext uri="{FF2B5EF4-FFF2-40B4-BE49-F238E27FC236}">
                <a16:creationId xmlns:a16="http://schemas.microsoft.com/office/drawing/2014/main" id="{9620F310-D180-7D87-19A9-8AC7A51992E8}"/>
              </a:ext>
            </a:extLst>
          </p:cNvPr>
          <p:cNvSpPr txBox="1"/>
          <p:nvPr/>
        </p:nvSpPr>
        <p:spPr bwMode="auto">
          <a:xfrm>
            <a:off x="610070" y="2065629"/>
            <a:ext cx="6369464" cy="461249"/>
          </a:xfrm>
          <a:prstGeom prst="rect">
            <a:avLst/>
          </a:prstGeom>
          <a:noFill/>
          <a:ln>
            <a:noFill/>
          </a:ln>
        </p:spPr>
        <p:txBody>
          <a:bodyPr spcFirstLastPara="1" wrap="square" lIns="91425" tIns="45700" rIns="91425" bIns="45700" anchor="t" anchorCtr="0">
            <a:noAutofit/>
          </a:bodyPr>
          <a:lstStyle/>
          <a:p>
            <a:pPr marL="127000" lvl="0" algn="just">
              <a:buClr>
                <a:srgbClr val="48BAA2"/>
              </a:buClr>
              <a:buSzPts val="1600"/>
              <a:defRPr/>
            </a:pPr>
            <a:r>
              <a:rPr lang="en-GB" b="0" i="0" u="none" strike="noStrike" cap="none" dirty="0">
                <a:solidFill>
                  <a:schemeClr val="tx2"/>
                </a:solidFill>
                <a:latin typeface="Trebuchet MS"/>
                <a:ea typeface="Calibri"/>
                <a:cs typeface="Calibri"/>
              </a:rPr>
              <a:t>Step 1: Find the </a:t>
            </a:r>
            <a:r>
              <a:rPr lang="en-GB" dirty="0">
                <a:solidFill>
                  <a:schemeClr val="tx2"/>
                </a:solidFill>
                <a:latin typeface="Trebuchet MS"/>
                <a:ea typeface="Calibri"/>
                <a:cs typeface="Calibri"/>
              </a:rPr>
              <a:t>area</a:t>
            </a:r>
            <a:r>
              <a:rPr lang="en-GB" b="0" i="0" u="none" strike="noStrike" cap="none" dirty="0">
                <a:solidFill>
                  <a:schemeClr val="tx2"/>
                </a:solidFill>
                <a:latin typeface="Trebuchet MS"/>
                <a:ea typeface="Calibri"/>
                <a:cs typeface="Calibri"/>
              </a:rPr>
              <a:t> of the Natura 2000 (or similar) protected area in the assessed </a:t>
            </a:r>
            <a:r>
              <a:rPr lang="en-GB" dirty="0">
                <a:solidFill>
                  <a:schemeClr val="tx2"/>
                </a:solidFill>
                <a:latin typeface="Trebuchet MS"/>
                <a:ea typeface="Calibri"/>
                <a:cs typeface="Calibri"/>
              </a:rPr>
              <a:t>n</a:t>
            </a:r>
            <a:r>
              <a:rPr lang="en-GB" b="0" i="0" u="none" strike="noStrike" cap="none" dirty="0">
                <a:solidFill>
                  <a:schemeClr val="tx2"/>
                </a:solidFill>
                <a:latin typeface="Trebuchet MS"/>
                <a:ea typeface="Calibri"/>
                <a:cs typeface="Calibri"/>
              </a:rPr>
              <a:t>eighbourhood </a:t>
            </a:r>
            <a:endParaRPr lang="en-GB"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C9C8548A-447E-AA33-2515-0061CA6BF245}"/>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2" name="Google Shape;392;g354dfb781ae_1_219">
            <a:extLst>
              <a:ext uri="{FF2B5EF4-FFF2-40B4-BE49-F238E27FC236}">
                <a16:creationId xmlns:a16="http://schemas.microsoft.com/office/drawing/2014/main" id="{4EB39DED-E8B8-405A-639E-AAE7BFF907FD}"/>
              </a:ext>
            </a:extLst>
          </p:cNvPr>
          <p:cNvSpPr txBox="1"/>
          <p:nvPr/>
        </p:nvSpPr>
        <p:spPr bwMode="auto">
          <a:xfrm>
            <a:off x="610070" y="2855389"/>
            <a:ext cx="6369464" cy="461249"/>
          </a:xfrm>
          <a:prstGeom prst="rect">
            <a:avLst/>
          </a:prstGeom>
          <a:noFill/>
          <a:ln>
            <a:noFill/>
          </a:ln>
        </p:spPr>
        <p:txBody>
          <a:bodyPr spcFirstLastPara="1" wrap="square" lIns="91425" tIns="45700" rIns="91425" bIns="45700" anchor="t" anchorCtr="0">
            <a:noAutofit/>
          </a:bodyPr>
          <a:lstStyle/>
          <a:p>
            <a:pPr marL="127000" lvl="0" algn="just">
              <a:buClr>
                <a:srgbClr val="48BAA2"/>
              </a:buClr>
              <a:buSzPts val="1600"/>
              <a:defRPr/>
            </a:pPr>
            <a:r>
              <a:rPr lang="en-GB" b="0" i="0" u="none" strike="noStrike" cap="none" dirty="0">
                <a:solidFill>
                  <a:schemeClr val="tx2"/>
                </a:solidFill>
                <a:latin typeface="Trebuchet MS"/>
                <a:ea typeface="Calibri"/>
                <a:cs typeface="Calibri"/>
              </a:rPr>
              <a:t>Step 2: Divide the Natura 2000 (or similar) area by the </a:t>
            </a:r>
            <a:r>
              <a:rPr lang="en-GB" b="0" i="0" u="none" strike="noStrike" cap="none" dirty="0" err="1">
                <a:solidFill>
                  <a:schemeClr val="tx2"/>
                </a:solidFill>
                <a:latin typeface="Trebuchet MS"/>
                <a:ea typeface="Calibri"/>
                <a:cs typeface="Calibri"/>
              </a:rPr>
              <a:t>the</a:t>
            </a:r>
            <a:r>
              <a:rPr lang="en-GB" b="0" i="0" u="none" strike="noStrike" cap="none" dirty="0">
                <a:solidFill>
                  <a:schemeClr val="tx2"/>
                </a:solidFill>
                <a:latin typeface="Trebuchet MS"/>
                <a:ea typeface="Calibri"/>
                <a:cs typeface="Calibri"/>
              </a:rPr>
              <a:t> total area of the neighbourhood to get the percentage</a:t>
            </a:r>
            <a:endParaRPr lang="en-GB" dirty="0">
              <a:solidFill>
                <a:schemeClr val="tx2"/>
              </a:solidFill>
              <a:latin typeface="Trebuchet MS"/>
              <a:ea typeface="Calibri"/>
              <a:cs typeface="Calibri"/>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7A5F654-9A17-730C-EF9A-BE8DCAF6F484}"/>
                  </a:ext>
                </a:extLst>
              </p:cNvPr>
              <p:cNvSpPr txBox="1"/>
              <p:nvPr/>
            </p:nvSpPr>
            <p:spPr>
              <a:xfrm>
                <a:off x="2365021" y="3976169"/>
                <a:ext cx="2519279" cy="4494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𝑁𝑎𝑡𝑢𝑟𝑎</m:t>
                          </m:r>
                          <m:r>
                            <a:rPr lang="en-GB" b="0" i="1" smtClean="0">
                              <a:latin typeface="Cambria Math" panose="02040503050406030204" pitchFamily="18" charset="0"/>
                            </a:rPr>
                            <m:t> 2000 </m:t>
                          </m:r>
                          <m:r>
                            <a:rPr lang="en-GB" b="0" i="1" smtClean="0">
                              <a:latin typeface="Cambria Math" panose="02040503050406030204" pitchFamily="18" charset="0"/>
                            </a:rPr>
                            <m:t>𝑎𝑟𝑒𝑎</m:t>
                          </m:r>
                          <m:r>
                            <a:rPr lang="en-GB" b="0" i="1" smtClean="0">
                              <a:latin typeface="Cambria Math" panose="02040503050406030204" pitchFamily="18" charset="0"/>
                            </a:rPr>
                            <m:t> </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𝑘𝑚</m:t>
                              </m:r>
                              <m:r>
                                <a:rPr lang="en-GB" b="0" i="1" smtClean="0">
                                  <a:latin typeface="Cambria Math" panose="02040503050406030204" pitchFamily="18" charset="0"/>
                                </a:rPr>
                                <m:t>2</m:t>
                              </m:r>
                            </m:e>
                          </m:d>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𝑎𝑟𝑒𝑎</m:t>
                          </m:r>
                          <m:r>
                            <a:rPr lang="en-GB" b="0" i="1" smtClean="0">
                              <a:latin typeface="Cambria Math" panose="02040503050406030204" pitchFamily="18" charset="0"/>
                            </a:rPr>
                            <m:t> </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𝑘𝑚</m:t>
                              </m:r>
                              <m:r>
                                <a:rPr lang="en-GB" b="0" i="1" smtClean="0">
                                  <a:latin typeface="Cambria Math" panose="02040503050406030204" pitchFamily="18" charset="0"/>
                                </a:rPr>
                                <m:t>2</m:t>
                              </m:r>
                            </m:e>
                          </m:d>
                        </m:den>
                      </m:f>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100</m:t>
                      </m:r>
                    </m:oMath>
                  </m:oMathPara>
                </a14:m>
                <a:endParaRPr lang="en-GB" dirty="0"/>
              </a:p>
            </p:txBody>
          </p:sp>
        </mc:Choice>
        <mc:Fallback xmlns="">
          <p:sp>
            <p:nvSpPr>
              <p:cNvPr id="3" name="TextBox 2">
                <a:extLst>
                  <a:ext uri="{FF2B5EF4-FFF2-40B4-BE49-F238E27FC236}">
                    <a16:creationId xmlns:a16="http://schemas.microsoft.com/office/drawing/2014/main" id="{57A5F654-9A17-730C-EF9A-BE8DCAF6F484}"/>
                  </a:ext>
                </a:extLst>
              </p:cNvPr>
              <p:cNvSpPr txBox="1">
                <a:spLocks noRot="1" noChangeAspect="1" noMove="1" noResize="1" noEditPoints="1" noAdjustHandles="1" noChangeArrowheads="1" noChangeShapeType="1" noTextEdit="1"/>
              </p:cNvSpPr>
              <p:nvPr/>
            </p:nvSpPr>
            <p:spPr>
              <a:xfrm>
                <a:off x="2365021" y="3976169"/>
                <a:ext cx="2519279" cy="449418"/>
              </a:xfrm>
              <a:prstGeom prst="rect">
                <a:avLst/>
              </a:prstGeom>
              <a:blipFill>
                <a:blip r:embed="rId3"/>
                <a:stretch>
                  <a:fillRect l="-969" r="-969" b="-5405"/>
                </a:stretch>
              </a:blipFill>
            </p:spPr>
            <p:txBody>
              <a:bodyPr/>
              <a:lstStyle/>
              <a:p>
                <a:r>
                  <a:rPr lang="en-GB">
                    <a:noFill/>
                  </a:rPr>
                  <a:t> </a:t>
                </a:r>
              </a:p>
            </p:txBody>
          </p:sp>
        </mc:Fallback>
      </mc:AlternateContent>
    </p:spTree>
    <p:extLst>
      <p:ext uri="{BB962C8B-B14F-4D97-AF65-F5344CB8AC3E}">
        <p14:creationId xmlns:p14="http://schemas.microsoft.com/office/powerpoint/2010/main" val="326102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0545B1C-F67A-284F-3B58-6BCE737A4118}"/>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40B7EDF1-9ED1-597D-4573-1357F5844B9C}"/>
              </a:ext>
            </a:extLst>
          </p:cNvPr>
          <p:cNvSpPr txBox="1"/>
          <p:nvPr/>
        </p:nvSpPr>
        <p:spPr bwMode="auto">
          <a:xfrm>
            <a:off x="1088533" y="1872666"/>
            <a:ext cx="4851796" cy="1898561"/>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b="0" i="0" u="none" strike="noStrike" cap="none" dirty="0">
                <a:solidFill>
                  <a:srgbClr val="7F7F7F"/>
                </a:solidFill>
                <a:latin typeface="Trebuchet MS"/>
                <a:ea typeface="Trebuchet MS"/>
                <a:cs typeface="Trebuchet MS"/>
              </a:rPr>
              <a:t>0%</a:t>
            </a: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b="0" i="0" u="none" strike="noStrike" cap="none" dirty="0">
                <a:solidFill>
                  <a:srgbClr val="7F7F7F"/>
                </a:solidFill>
                <a:latin typeface="Trebuchet MS"/>
                <a:ea typeface="Trebuchet MS"/>
                <a:cs typeface="Trebuchet MS"/>
              </a:rPr>
              <a:t>4</a:t>
            </a:r>
            <a:r>
              <a:rPr lang="en-GB" sz="1500" dirty="0">
                <a:solidFill>
                  <a:srgbClr val="7F7F7F"/>
                </a:solidFill>
                <a:latin typeface="Trebuchet MS"/>
                <a:ea typeface="Trebuchet MS"/>
                <a:cs typeface="Trebuchet MS"/>
              </a:rPr>
              <a:t>0% or more </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a:buSzPts val="1500"/>
              <a:defRPr/>
            </a:pPr>
            <a:r>
              <a:rPr lang="en-GB" sz="1500" dirty="0">
                <a:solidFill>
                  <a:srgbClr val="7F7F7F"/>
                </a:solidFill>
                <a:latin typeface="Trebuchet MS"/>
                <a:ea typeface="Trebuchet MS"/>
                <a:cs typeface="Trebuchet MS"/>
              </a:rPr>
              <a:t>Range of values: higher is better (HIB)</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D078E35D-1F88-74B8-B2BA-A03048D64B64}"/>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03274D75-382C-9EBB-C318-33E0EE6F8FE8}"/>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972FB283-091E-9874-E309-58D72446D97F}"/>
              </a:ext>
            </a:extLst>
          </p:cNvPr>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lvl="0">
              <a:buSzPts val="1875"/>
              <a:defRPr/>
            </a:pPr>
            <a:r>
              <a:rPr lang="en-GB" sz="1800" b="1" dirty="0">
                <a:solidFill>
                  <a:srgbClr val="70AD47"/>
                </a:solidFill>
                <a:latin typeface="Trebuchet MS"/>
                <a:ea typeface="Trebuchet MS"/>
                <a:cs typeface="Trebuchet MS"/>
              </a:rPr>
              <a:t>D7.1.4 Percentage of protected areas</a:t>
            </a:r>
            <a:endParaRPr lang="en-GB" sz="40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79AF2063-8071-C483-1F9C-B436C28C29C7}"/>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b="1"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2399233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F4D59F4-944C-144E-2DD8-DEA3EF4ABFDD}"/>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5F3142EC-5179-95D9-41A3-98D3AC3FD41C}"/>
              </a:ext>
            </a:extLst>
          </p:cNvPr>
          <p:cNvSpPr txBox="1"/>
          <p:nvPr/>
        </p:nvSpPr>
        <p:spPr bwMode="auto">
          <a:xfrm>
            <a:off x="385048" y="1581466"/>
            <a:ext cx="7372361" cy="237754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endParaRPr lang="en-GB"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Percentage of protected areas: 12%</a:t>
            </a:r>
            <a:endParaRPr lang="en-GB" sz="1500" b="1"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Normalized Value: </a:t>
            </a:r>
            <a:r>
              <a:rPr lang="en-GB" sz="1500" b="0" i="0" u="none" strike="noStrike" cap="none" dirty="0">
                <a:solidFill>
                  <a:srgbClr val="7F7F7F"/>
                </a:solidFill>
                <a:latin typeface="Trebuchet MS"/>
                <a:ea typeface="Trebuchet MS"/>
                <a:cs typeface="Trebuchet MS"/>
              </a:rPr>
              <a:t>0,</a:t>
            </a:r>
            <a:r>
              <a:rPr lang="en-GB" sz="1500" dirty="0">
                <a:solidFill>
                  <a:srgbClr val="7F7F7F"/>
                </a:solidFill>
                <a:latin typeface="Trebuchet MS"/>
                <a:ea typeface="Trebuchet MS"/>
                <a:cs typeface="Trebuchet MS"/>
              </a:rPr>
              <a:t>7</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2D32ADEC-2CD2-73C0-8B7E-F107C651880C}"/>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2CD2A300-A77D-46FA-E824-776737414574}"/>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F1E58486-7A73-4057-08D1-5618C9C16F14}"/>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875"/>
              <a:defRPr/>
            </a:pPr>
            <a:r>
              <a:rPr lang="en-GB" sz="2000" b="1" dirty="0">
                <a:solidFill>
                  <a:srgbClr val="70AD47"/>
                </a:solidFill>
                <a:latin typeface="Trebuchet MS"/>
                <a:ea typeface="Trebuchet MS"/>
                <a:cs typeface="Trebuchet MS"/>
              </a:rPr>
              <a:t>D7.1.4 Percentage of protected areas</a:t>
            </a:r>
            <a:endParaRPr lang="en-GB" sz="4400" b="1" dirty="0">
              <a:solidFill>
                <a:srgbClr val="70AD47"/>
              </a:solidFill>
              <a:latin typeface="Trebuchet MS"/>
              <a:ea typeface="Trebuchet MS"/>
              <a:cs typeface="Trebuchet MS"/>
            </a:endParaRPr>
          </a:p>
        </p:txBody>
      </p:sp>
      <p:sp>
        <p:nvSpPr>
          <p:cNvPr id="2" name="Google Shape;301;p15">
            <a:extLst>
              <a:ext uri="{FF2B5EF4-FFF2-40B4-BE49-F238E27FC236}">
                <a16:creationId xmlns:a16="http://schemas.microsoft.com/office/drawing/2014/main" id="{6078AE09-6A77-E3BF-9227-875DA5430D18}"/>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2201344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53F6C1B-C46A-06DE-E8D9-19A617A4C10D}"/>
            </a:ext>
          </a:extLst>
        </p:cNvPr>
        <p:cNvGrpSpPr/>
        <p:nvPr/>
      </p:nvGrpSpPr>
      <p:grpSpPr bwMode="auto">
        <a:xfrm>
          <a:off x="0" y="0"/>
          <a:ext cx="0" cy="0"/>
          <a:chOff x="0" y="0"/>
          <a:chExt cx="0" cy="0"/>
        </a:xfrm>
      </p:grpSpPr>
      <p:sp>
        <p:nvSpPr>
          <p:cNvPr id="3332615" name="Google Shape;361;p19">
            <a:extLst>
              <a:ext uri="{FF2B5EF4-FFF2-40B4-BE49-F238E27FC236}">
                <a16:creationId xmlns:a16="http://schemas.microsoft.com/office/drawing/2014/main" id="{7A1CA76B-F85C-A4C2-D42D-FD7656BDA249}"/>
              </a:ext>
            </a:extLst>
          </p:cNvPr>
          <p:cNvSpPr txBox="1"/>
          <p:nvPr/>
        </p:nvSpPr>
        <p:spPr bwMode="auto">
          <a:xfrm>
            <a:off x="413300" y="487969"/>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2000" b="1" dirty="0">
                <a:solidFill>
                  <a:srgbClr val="70AD47"/>
                </a:solidFill>
                <a:latin typeface="Trebuchet MS"/>
                <a:ea typeface="Trebuchet MS"/>
                <a:cs typeface="Trebuchet MS"/>
              </a:rPr>
              <a:t>D7.1.5 PERCENTAGE OF WATERED URBAN GREEN SPACES</a:t>
            </a:r>
          </a:p>
        </p:txBody>
      </p:sp>
      <p:sp>
        <p:nvSpPr>
          <p:cNvPr id="1624035447" name="Google Shape;362;p19">
            <a:extLst>
              <a:ext uri="{FF2B5EF4-FFF2-40B4-BE49-F238E27FC236}">
                <a16:creationId xmlns:a16="http://schemas.microsoft.com/office/drawing/2014/main" id="{DCEB9D7A-1C4A-7707-CA22-8272B50BF341}"/>
              </a:ext>
            </a:extLst>
          </p:cNvPr>
          <p:cNvSpPr txBox="1"/>
          <p:nvPr/>
        </p:nvSpPr>
        <p:spPr bwMode="auto">
          <a:xfrm>
            <a:off x="413300" y="1154832"/>
            <a:ext cx="7801310" cy="3500699"/>
          </a:xfrm>
          <a:prstGeom prst="rect">
            <a:avLst/>
          </a:prstGeom>
          <a:noFill/>
          <a:ln>
            <a:noFill/>
          </a:ln>
        </p:spPr>
        <p:txBody>
          <a:bodyPr spcFirstLastPara="1" wrap="square" lIns="68550" tIns="34275" rIns="68550" bIns="34275" anchor="t" anchorCtr="0">
            <a:normAutofit/>
          </a:bodyPr>
          <a:lstStyle/>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Description:</a:t>
            </a:r>
          </a:p>
          <a:p>
            <a:pPr lvl="0">
              <a:lnSpc>
                <a:spcPct val="90000"/>
              </a:lnSpc>
              <a:spcBef>
                <a:spcPts val="563"/>
              </a:spcBef>
              <a:buSzPts val="1125"/>
              <a:defRPr/>
            </a:pPr>
            <a:r>
              <a:rPr lang="en-GB" sz="1300" dirty="0">
                <a:solidFill>
                  <a:srgbClr val="7F7F7F"/>
                </a:solidFill>
                <a:latin typeface="Trebuchet MS"/>
                <a:ea typeface="Trebuchet MS"/>
                <a:cs typeface="Trebuchet MS"/>
              </a:rPr>
              <a:t>Percentage of urban green spaces that are regularly watered during the drought periods.</a:t>
            </a:r>
          </a:p>
          <a:p>
            <a:pPr lvl="0">
              <a:lnSpc>
                <a:spcPct val="90000"/>
              </a:lnSpc>
              <a:spcBef>
                <a:spcPts val="563"/>
              </a:spcBef>
              <a:buSzPts val="1125"/>
              <a:defRPr/>
            </a:pPr>
            <a:endParaRPr lang="en-GB" sz="1300" b="1" i="0" u="none" strike="noStrike" cap="none" dirty="0">
              <a:solidFill>
                <a:srgbClr val="7F7F7F"/>
              </a:solidFill>
              <a:latin typeface="Trebuchet MS"/>
              <a:ea typeface="Trebuchet MS"/>
              <a:cs typeface="Trebuchet MS"/>
            </a:endParaRPr>
          </a:p>
          <a:p>
            <a:pPr lvl="0">
              <a:lnSpc>
                <a:spcPct val="90000"/>
              </a:lnSpc>
              <a:spcBef>
                <a:spcPts val="563"/>
              </a:spcBef>
              <a:buSzPts val="1125"/>
              <a:defRPr/>
            </a:pPr>
            <a:r>
              <a:rPr sz="1500" b="1" i="0" u="none" strike="noStrike" cap="none" dirty="0">
                <a:solidFill>
                  <a:srgbClr val="7F7F7F"/>
                </a:solidFill>
                <a:latin typeface="Trebuchet MS"/>
                <a:ea typeface="Trebuchet MS"/>
                <a:cs typeface="Trebuchet MS"/>
              </a:rPr>
              <a:t>Objective:</a:t>
            </a:r>
            <a:endParaRPr sz="1000" b="1" i="0" u="none" strike="noStrike" cap="none" dirty="0">
              <a:solidFill>
                <a:srgbClr val="7F7F7F"/>
              </a:solidFill>
              <a:latin typeface="Trebuchet MS"/>
              <a:ea typeface="Trebuchet MS"/>
              <a:cs typeface="Trebuchet MS"/>
            </a:endParaRP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To assess the sustainability and resilience of urban green infrastructure under drought conditions, to evaluate how much of a city’s green infrastructure depends on active watering and to what extent it is vulnerable to water scarcity. </a:t>
            </a:r>
          </a:p>
          <a:p>
            <a:pPr marL="0" marR="0" lvl="0" indent="0" algn="l" rtl="0">
              <a:lnSpc>
                <a:spcPct val="90000"/>
              </a:lnSpc>
              <a:spcBef>
                <a:spcPts val="563"/>
              </a:spcBef>
              <a:spcAft>
                <a:spcPts val="0"/>
              </a:spcAft>
              <a:buClr>
                <a:srgbClr val="000000"/>
              </a:buClr>
              <a:buSzPts val="1200"/>
              <a:buFont typeface="Arial"/>
              <a:buNone/>
              <a:defRPr/>
            </a:pPr>
            <a:endParaRPr sz="1000" b="0" i="0" u="none" strike="noStrike" cap="none" dirty="0">
              <a:solidFill>
                <a:srgbClr val="7F7F7F"/>
              </a:solidFill>
              <a:latin typeface="Trebuchet MS"/>
              <a:ea typeface="Trebuchet MS"/>
              <a:cs typeface="Trebuchet MS"/>
            </a:endParaRPr>
          </a:p>
          <a:p>
            <a:pPr marL="0" marR="0" lvl="0" indent="0" algn="l" rtl="0">
              <a:lnSpc>
                <a:spcPct val="90000"/>
              </a:lnSpc>
              <a:spcBef>
                <a:spcPts val="563"/>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Relevance:</a:t>
            </a:r>
          </a:p>
          <a:p>
            <a:pPr lvl="0">
              <a:lnSpc>
                <a:spcPct val="90000"/>
              </a:lnSpc>
              <a:spcBef>
                <a:spcPts val="563"/>
              </a:spcBef>
              <a:buSzPts val="1200"/>
              <a:defRPr/>
            </a:pPr>
            <a:r>
              <a:rPr lang="en-GB" sz="1300" b="0" i="0" u="none" strike="noStrike" cap="none" dirty="0">
                <a:solidFill>
                  <a:srgbClr val="7F7F7F"/>
                </a:solidFill>
                <a:latin typeface="Trebuchet MS"/>
                <a:ea typeface="Trebuchet MS"/>
                <a:cs typeface="Trebuchet MS"/>
              </a:rPr>
              <a:t>Watered green spaces help maintain vegetation vitality, evapotranspiration cooling, and biodiversity habitats. Maintaining green areas mitigates the Urban Heat Island (UHI), and improves air quality.</a:t>
            </a:r>
            <a:endParaRPr sz="1300" b="0" i="0" u="none" strike="noStrike" cap="none" dirty="0">
              <a:solidFill>
                <a:srgbClr val="7F7F7F"/>
              </a:solidFill>
              <a:latin typeface="Trebuchet MS"/>
              <a:ea typeface="Trebuchet MS"/>
              <a:cs typeface="Trebuchet MS"/>
            </a:endParaRPr>
          </a:p>
        </p:txBody>
      </p:sp>
    </p:spTree>
    <p:extLst>
      <p:ext uri="{BB962C8B-B14F-4D97-AF65-F5344CB8AC3E}">
        <p14:creationId xmlns:p14="http://schemas.microsoft.com/office/powerpoint/2010/main" val="314465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2FD7621-33FD-0F9E-3904-C04409C4AFE7}"/>
            </a:ext>
          </a:extLst>
        </p:cNvPr>
        <p:cNvGrpSpPr/>
        <p:nvPr/>
      </p:nvGrpSpPr>
      <p:grpSpPr bwMode="auto">
        <a:xfrm>
          <a:off x="0" y="0"/>
          <a:ext cx="0" cy="0"/>
          <a:chOff x="0" y="0"/>
          <a:chExt cx="0" cy="0"/>
        </a:xfrm>
      </p:grpSpPr>
      <p:sp>
        <p:nvSpPr>
          <p:cNvPr id="1754689102" name="Google Shape;372;p20">
            <a:extLst>
              <a:ext uri="{FF2B5EF4-FFF2-40B4-BE49-F238E27FC236}">
                <a16:creationId xmlns:a16="http://schemas.microsoft.com/office/drawing/2014/main" id="{207CB2CE-C776-69D5-B824-FAC3CDE2799A}"/>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95575347" name="Google Shape;361;p19">
            <a:extLst>
              <a:ext uri="{FF2B5EF4-FFF2-40B4-BE49-F238E27FC236}">
                <a16:creationId xmlns:a16="http://schemas.microsoft.com/office/drawing/2014/main" id="{7637B56F-CB70-F6D0-43E8-30163860165F}"/>
              </a:ext>
            </a:extLst>
          </p:cNvPr>
          <p:cNvSpPr txBox="1"/>
          <p:nvPr/>
        </p:nvSpPr>
        <p:spPr bwMode="auto">
          <a:xfrm>
            <a:off x="413300" y="683041"/>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1800" b="1" dirty="0">
                <a:solidFill>
                  <a:srgbClr val="70AD47"/>
                </a:solidFill>
                <a:latin typeface="Trebuchet MS"/>
                <a:ea typeface="Trebuchet MS"/>
                <a:cs typeface="Trebuchet MS"/>
              </a:rPr>
              <a:t>D7.1.5 PERCENTAGE OF WATERED URBAN GREEN SPACES</a:t>
            </a:r>
          </a:p>
        </p:txBody>
      </p:sp>
      <p:sp>
        <p:nvSpPr>
          <p:cNvPr id="1004752407" name="Google Shape;392;g354dfb781ae_1_219">
            <a:extLst>
              <a:ext uri="{FF2B5EF4-FFF2-40B4-BE49-F238E27FC236}">
                <a16:creationId xmlns:a16="http://schemas.microsoft.com/office/drawing/2014/main" id="{04F293D4-3E62-DEFA-936D-C175A000DBB9}"/>
              </a:ext>
            </a:extLst>
          </p:cNvPr>
          <p:cNvSpPr txBox="1"/>
          <p:nvPr/>
        </p:nvSpPr>
        <p:spPr bwMode="auto">
          <a:xfrm>
            <a:off x="413300" y="1711568"/>
            <a:ext cx="3236439" cy="4612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1: Identify the area of all urban green spaces in neighbourhood</a:t>
            </a:r>
            <a:endParaRPr b="0" i="0" u="none" strike="noStrike" cap="none" dirty="0">
              <a:solidFill>
                <a:schemeClr val="tx2"/>
              </a:solidFill>
              <a:latin typeface="Trebuchet MS"/>
              <a:ea typeface="Calibri"/>
              <a:cs typeface="Calibri"/>
            </a:endParaRPr>
          </a:p>
        </p:txBody>
      </p:sp>
      <p:sp>
        <p:nvSpPr>
          <p:cNvPr id="125653057" name="Google Shape;301;p15">
            <a:extLst>
              <a:ext uri="{FF2B5EF4-FFF2-40B4-BE49-F238E27FC236}">
                <a16:creationId xmlns:a16="http://schemas.microsoft.com/office/drawing/2014/main" id="{B69B0F65-A1E0-E6AB-3C9C-2EB517A021FB}"/>
              </a:ext>
            </a:extLst>
          </p:cNvPr>
          <p:cNvSpPr txBox="1"/>
          <p:nvPr/>
        </p:nvSpPr>
        <p:spPr bwMode="auto">
          <a:xfrm>
            <a:off x="396811" y="97538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dirty="0">
                <a:solidFill>
                  <a:srgbClr val="70AD47"/>
                </a:solidFill>
                <a:latin typeface="Trebuchet MS"/>
                <a:ea typeface="Trebuchet MS"/>
                <a:cs typeface="Trebuchet MS"/>
              </a:rPr>
              <a:t>CALCULATION: STEP BY STEP</a:t>
            </a:r>
          </a:p>
        </p:txBody>
      </p:sp>
      <p:sp>
        <p:nvSpPr>
          <p:cNvPr id="2" name="Google Shape;393;g354dfb781ae_1_219">
            <a:extLst>
              <a:ext uri="{FF2B5EF4-FFF2-40B4-BE49-F238E27FC236}">
                <a16:creationId xmlns:a16="http://schemas.microsoft.com/office/drawing/2014/main" id="{FE5B988D-334C-CCB0-279A-C2B67248C935}"/>
              </a:ext>
            </a:extLst>
          </p:cNvPr>
          <p:cNvSpPr txBox="1"/>
          <p:nvPr/>
        </p:nvSpPr>
        <p:spPr bwMode="auto">
          <a:xfrm>
            <a:off x="413299" y="2917664"/>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2: Identify the area of urban green spaces that are frequently watered</a:t>
            </a:r>
            <a:endParaRPr b="0" i="0" u="none" strike="noStrike" cap="none" dirty="0">
              <a:solidFill>
                <a:schemeClr val="tx2"/>
              </a:solidFill>
              <a:latin typeface="Trebuchet MS"/>
              <a:ea typeface="Calibri"/>
              <a:cs typeface="Calibri"/>
            </a:endParaRPr>
          </a:p>
        </p:txBody>
      </p:sp>
      <p:sp>
        <p:nvSpPr>
          <p:cNvPr id="3" name="Google Shape;393;g354dfb781ae_1_219">
            <a:extLst>
              <a:ext uri="{FF2B5EF4-FFF2-40B4-BE49-F238E27FC236}">
                <a16:creationId xmlns:a16="http://schemas.microsoft.com/office/drawing/2014/main" id="{AAD47F34-A373-D8C1-55D6-B6597A5A9B1D}"/>
              </a:ext>
            </a:extLst>
          </p:cNvPr>
          <p:cNvSpPr txBox="1"/>
          <p:nvPr/>
        </p:nvSpPr>
        <p:spPr bwMode="auto">
          <a:xfrm>
            <a:off x="4551750" y="1711568"/>
            <a:ext cx="3236439" cy="366149"/>
          </a:xfrm>
          <a:prstGeom prst="rect">
            <a:avLst/>
          </a:prstGeom>
          <a:noFill/>
          <a:ln>
            <a:noFill/>
          </a:ln>
        </p:spPr>
        <p:txBody>
          <a:bodyPr spcFirstLastPara="1" wrap="square" lIns="91425" tIns="45700" rIns="91425" bIns="45700" anchor="t" anchorCtr="0">
            <a:noAutofit/>
          </a:bodyPr>
          <a:lstStyle/>
          <a:p>
            <a:pPr marL="127000" marR="0" lvl="0" algn="just" rtl="0">
              <a:lnSpc>
                <a:spcPct val="100000"/>
              </a:lnSpc>
              <a:spcBef>
                <a:spcPts val="0"/>
              </a:spcBef>
              <a:spcAft>
                <a:spcPts val="0"/>
              </a:spcAft>
              <a:buClr>
                <a:srgbClr val="48BAA2"/>
              </a:buClr>
              <a:buSzPts val="1600"/>
              <a:defRPr/>
            </a:pPr>
            <a:r>
              <a:rPr lang="en-GB" b="0" i="0" u="none" strike="noStrike" cap="none" dirty="0">
                <a:solidFill>
                  <a:schemeClr val="tx2"/>
                </a:solidFill>
                <a:latin typeface="Trebuchet MS"/>
                <a:ea typeface="Calibri"/>
                <a:cs typeface="Calibri"/>
              </a:rPr>
              <a:t>Step 3: Divide the area of watered urban green spaces by the total area of urban green spaces to get the percentage </a:t>
            </a:r>
            <a:endParaRPr b="0" i="0" u="none" strike="noStrike" cap="none" dirty="0">
              <a:solidFill>
                <a:schemeClr val="tx2"/>
              </a:solidFill>
              <a:latin typeface="Trebuchet MS"/>
              <a:ea typeface="Calibri"/>
              <a:cs typeface="Calibri"/>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CCA3920-135C-2944-022F-294B2C202578}"/>
                  </a:ext>
                </a:extLst>
              </p:cNvPr>
              <p:cNvSpPr txBox="1"/>
              <p:nvPr/>
            </p:nvSpPr>
            <p:spPr>
              <a:xfrm>
                <a:off x="4783227" y="3163066"/>
                <a:ext cx="2354940" cy="334835"/>
              </a:xfrm>
              <a:prstGeom prst="rect">
                <a:avLst/>
              </a:prstGeom>
              <a:noFill/>
            </p:spPr>
            <p:txBody>
              <a:bodyPr wrap="none" lIns="0" tIns="0" rIns="0" bIns="0" rtlCol="0">
                <a:spAutoFit/>
              </a:bodyPr>
              <a:lstStyle/>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𝑊𝑎𝑡𝑒𝑟𝑒𝑑</m:t>
                        </m:r>
                        <m:r>
                          <a:rPr lang="en-GB" b="0" i="1" smtClean="0">
                            <a:latin typeface="Cambria Math" panose="02040503050406030204" pitchFamily="18" charset="0"/>
                          </a:rPr>
                          <m:t> </m:t>
                        </m:r>
                        <m:r>
                          <a:rPr lang="en-GB" b="0" i="1" smtClean="0">
                            <a:latin typeface="Cambria Math" panose="02040503050406030204" pitchFamily="18" charset="0"/>
                          </a:rPr>
                          <m:t>𝑢𝑟𝑏𝑎𝑛</m:t>
                        </m:r>
                        <m:r>
                          <a:rPr lang="en-GB" b="0" i="1" smtClean="0">
                            <a:latin typeface="Cambria Math" panose="02040503050406030204" pitchFamily="18" charset="0"/>
                          </a:rPr>
                          <m:t> </m:t>
                        </m:r>
                        <m:r>
                          <a:rPr lang="en-GB" b="0" i="1" smtClean="0">
                            <a:latin typeface="Cambria Math" panose="02040503050406030204" pitchFamily="18" charset="0"/>
                          </a:rPr>
                          <m:t>𝑔𝑟𝑒𝑒𝑛</m:t>
                        </m:r>
                        <m:r>
                          <a:rPr lang="en-GB" b="0" i="1" smtClean="0">
                            <a:latin typeface="Cambria Math" panose="02040503050406030204" pitchFamily="18" charset="0"/>
                          </a:rPr>
                          <m:t> </m:t>
                        </m:r>
                        <m:r>
                          <a:rPr lang="en-GB" b="0" i="1" smtClean="0">
                            <a:latin typeface="Cambria Math" panose="02040503050406030204" pitchFamily="18" charset="0"/>
                          </a:rPr>
                          <m:t>𝑠𝑝𝑎𝑐𝑒𝑠</m:t>
                        </m:r>
                      </m:num>
                      <m:den>
                        <m:r>
                          <a:rPr lang="en-GB" b="0" i="1" smtClean="0">
                            <a:latin typeface="Cambria Math" panose="02040503050406030204" pitchFamily="18" charset="0"/>
                          </a:rPr>
                          <m:t>𝐴𝑙𝑙</m:t>
                        </m:r>
                        <m:r>
                          <a:rPr lang="en-GB" b="0" i="1" smtClean="0">
                            <a:latin typeface="Cambria Math" panose="02040503050406030204" pitchFamily="18" charset="0"/>
                          </a:rPr>
                          <m:t> </m:t>
                        </m:r>
                        <m:r>
                          <a:rPr lang="en-GB" b="0" i="1" smtClean="0">
                            <a:latin typeface="Cambria Math" panose="02040503050406030204" pitchFamily="18" charset="0"/>
                          </a:rPr>
                          <m:t>𝑢𝑟𝑏𝑎𝑛</m:t>
                        </m:r>
                        <m:r>
                          <a:rPr lang="en-GB" b="0" i="1" smtClean="0">
                            <a:latin typeface="Cambria Math" panose="02040503050406030204" pitchFamily="18" charset="0"/>
                          </a:rPr>
                          <m:t> </m:t>
                        </m:r>
                        <m:r>
                          <a:rPr lang="en-GB" b="0" i="1" smtClean="0">
                            <a:latin typeface="Cambria Math" panose="02040503050406030204" pitchFamily="18" charset="0"/>
                          </a:rPr>
                          <m:t>𝑔𝑟𝑒𝑒𝑛</m:t>
                        </m:r>
                        <m:r>
                          <a:rPr lang="en-GB" b="0" i="1" smtClean="0">
                            <a:latin typeface="Cambria Math" panose="02040503050406030204" pitchFamily="18" charset="0"/>
                          </a:rPr>
                          <m:t> </m:t>
                        </m:r>
                        <m:r>
                          <a:rPr lang="en-GB" b="0" i="1" smtClean="0">
                            <a:latin typeface="Cambria Math" panose="02040503050406030204" pitchFamily="18" charset="0"/>
                          </a:rPr>
                          <m:t>𝑠𝑝𝑎𝑐𝑒𝑠</m:t>
                        </m:r>
                      </m:den>
                    </m:f>
                  </m:oMath>
                </a14:m>
                <a:r>
                  <a:rPr lang="en-GB" dirty="0"/>
                  <a:t> x 100</a:t>
                </a:r>
              </a:p>
            </p:txBody>
          </p:sp>
        </mc:Choice>
        <mc:Fallback xmlns="">
          <p:sp>
            <p:nvSpPr>
              <p:cNvPr id="4" name="TextBox 3">
                <a:extLst>
                  <a:ext uri="{FF2B5EF4-FFF2-40B4-BE49-F238E27FC236}">
                    <a16:creationId xmlns:a16="http://schemas.microsoft.com/office/drawing/2014/main" id="{1CCA3920-135C-2944-022F-294B2C202578}"/>
                  </a:ext>
                </a:extLst>
              </p:cNvPr>
              <p:cNvSpPr txBox="1">
                <a:spLocks noRot="1" noChangeAspect="1" noMove="1" noResize="1" noEditPoints="1" noAdjustHandles="1" noChangeArrowheads="1" noChangeShapeType="1" noTextEdit="1"/>
              </p:cNvSpPr>
              <p:nvPr/>
            </p:nvSpPr>
            <p:spPr>
              <a:xfrm>
                <a:off x="4783227" y="3163066"/>
                <a:ext cx="2354940" cy="334835"/>
              </a:xfrm>
              <a:prstGeom prst="rect">
                <a:avLst/>
              </a:prstGeom>
              <a:blipFill>
                <a:blip r:embed="rId3"/>
                <a:stretch>
                  <a:fillRect l="-2073" t="-1818" r="-3627" b="-12727"/>
                </a:stretch>
              </a:blipFill>
            </p:spPr>
            <p:txBody>
              <a:bodyPr/>
              <a:lstStyle/>
              <a:p>
                <a:r>
                  <a:rPr lang="en-GB">
                    <a:noFill/>
                  </a:rPr>
                  <a:t> </a:t>
                </a:r>
              </a:p>
            </p:txBody>
          </p:sp>
        </mc:Fallback>
      </mc:AlternateContent>
    </p:spTree>
    <p:extLst>
      <p:ext uri="{BB962C8B-B14F-4D97-AF65-F5344CB8AC3E}">
        <p14:creationId xmlns:p14="http://schemas.microsoft.com/office/powerpoint/2010/main" val="1501860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D49A7F8-E34E-E32D-4D94-3D7B244E6D20}"/>
            </a:ext>
          </a:extLst>
        </p:cNvPr>
        <p:cNvGrpSpPr/>
        <p:nvPr/>
      </p:nvGrpSpPr>
      <p:grpSpPr bwMode="auto">
        <a:xfrm>
          <a:off x="0" y="0"/>
          <a:ext cx="0" cy="0"/>
          <a:chOff x="0" y="0"/>
          <a:chExt cx="0" cy="0"/>
        </a:xfrm>
      </p:grpSpPr>
      <p:sp>
        <p:nvSpPr>
          <p:cNvPr id="1200394545" name="Google Shape;219;p13">
            <a:extLst>
              <a:ext uri="{FF2B5EF4-FFF2-40B4-BE49-F238E27FC236}">
                <a16:creationId xmlns:a16="http://schemas.microsoft.com/office/drawing/2014/main" id="{11AA46C2-29A1-CEE6-A86E-3245058C7286}"/>
              </a:ext>
            </a:extLst>
          </p:cNvPr>
          <p:cNvSpPr txBox="1"/>
          <p:nvPr/>
        </p:nvSpPr>
        <p:spPr bwMode="auto">
          <a:xfrm>
            <a:off x="1088533" y="1872666"/>
            <a:ext cx="4851796" cy="1898561"/>
          </a:xfrm>
          <a:prstGeom prst="rect">
            <a:avLst/>
          </a:prstGeom>
          <a:noFill/>
          <a:ln>
            <a:noFill/>
          </a:ln>
        </p:spPr>
        <p:txBody>
          <a:bodyPr spcFirstLastPara="1" wrap="square" lIns="51400" tIns="25700" rIns="51400" bIns="25700"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a:t>
            </a:r>
            <a:r>
              <a:rPr lang="en-GB" sz="1500" b="0" i="0" u="none" strike="noStrike" cap="none" dirty="0">
                <a:solidFill>
                  <a:srgbClr val="7F7F7F"/>
                </a:solidFill>
                <a:latin typeface="Trebuchet MS"/>
                <a:ea typeface="Trebuchet MS"/>
                <a:cs typeface="Trebuchet MS"/>
              </a:rPr>
              <a:t>0%</a:t>
            </a: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b="0" i="0" u="none" strike="noStrike" cap="none" dirty="0">
                <a:solidFill>
                  <a:srgbClr val="7F7F7F"/>
                </a:solidFill>
                <a:latin typeface="Trebuchet MS"/>
                <a:ea typeface="Trebuchet MS"/>
                <a:cs typeface="Trebuchet MS"/>
              </a:rPr>
              <a:t>10</a:t>
            </a:r>
            <a:r>
              <a:rPr lang="en-GB" sz="1500" dirty="0">
                <a:solidFill>
                  <a:srgbClr val="7F7F7F"/>
                </a:solidFill>
                <a:latin typeface="Trebuchet MS"/>
                <a:ea typeface="Trebuchet MS"/>
                <a:cs typeface="Trebuchet MS"/>
              </a:rPr>
              <a:t>0%</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a:buSzPts val="1500"/>
              <a:defRPr/>
            </a:pPr>
            <a:r>
              <a:rPr lang="en-GB" sz="1500" dirty="0">
                <a:solidFill>
                  <a:srgbClr val="7F7F7F"/>
                </a:solidFill>
                <a:latin typeface="Trebuchet MS"/>
                <a:ea typeface="Trebuchet MS"/>
                <a:cs typeface="Trebuchet MS"/>
              </a:rPr>
              <a:t>Range of values: higher is better (HIB)</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1989143375" name="Google Shape;220;p13">
            <a:extLst>
              <a:ext uri="{FF2B5EF4-FFF2-40B4-BE49-F238E27FC236}">
                <a16:creationId xmlns:a16="http://schemas.microsoft.com/office/drawing/2014/main" id="{3CCB290C-90E6-CC2E-5971-D2B0051E47BE}"/>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90186596" name="Google Shape;221;p13">
            <a:extLst>
              <a:ext uri="{FF2B5EF4-FFF2-40B4-BE49-F238E27FC236}">
                <a16:creationId xmlns:a16="http://schemas.microsoft.com/office/drawing/2014/main" id="{90AFF743-48C0-BBE5-E385-9CE05436855A}"/>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34665298" name="Google Shape;347;p17">
            <a:extLst>
              <a:ext uri="{FF2B5EF4-FFF2-40B4-BE49-F238E27FC236}">
                <a16:creationId xmlns:a16="http://schemas.microsoft.com/office/drawing/2014/main" id="{4AB348DB-6EC1-B768-873B-EA9ACA2A92EE}"/>
              </a:ext>
            </a:extLst>
          </p:cNvPr>
          <p:cNvSpPr txBox="1"/>
          <p:nvPr/>
        </p:nvSpPr>
        <p:spPr bwMode="auto">
          <a:xfrm>
            <a:off x="492201" y="465910"/>
            <a:ext cx="7674286" cy="422399"/>
          </a:xfrm>
          <a:prstGeom prst="rect">
            <a:avLst/>
          </a:prstGeom>
          <a:noFill/>
          <a:ln>
            <a:noFill/>
          </a:ln>
        </p:spPr>
        <p:txBody>
          <a:bodyPr spcFirstLastPara="1" wrap="square" lIns="68550" tIns="34275" rIns="68550" bIns="34275" anchor="b" anchorCtr="0">
            <a:noAutofit/>
          </a:bodyPr>
          <a:lstStyle/>
          <a:p>
            <a:pPr lvl="0">
              <a:buSzPts val="1725"/>
              <a:defRPr/>
            </a:pPr>
            <a:r>
              <a:rPr lang="en-GB" sz="1800" b="1" dirty="0">
                <a:solidFill>
                  <a:srgbClr val="70AD47"/>
                </a:solidFill>
                <a:latin typeface="Trebuchet MS"/>
                <a:ea typeface="Trebuchet MS"/>
                <a:cs typeface="Trebuchet MS"/>
              </a:rPr>
              <a:t>D7.1.5 PERCENTAGE OF WATERED URBAN GREEN SPACES</a:t>
            </a:r>
          </a:p>
        </p:txBody>
      </p:sp>
      <p:sp>
        <p:nvSpPr>
          <p:cNvPr id="2" name="Google Shape;301;p15">
            <a:extLst>
              <a:ext uri="{FF2B5EF4-FFF2-40B4-BE49-F238E27FC236}">
                <a16:creationId xmlns:a16="http://schemas.microsoft.com/office/drawing/2014/main" id="{B4877351-666F-14B4-9FB9-E5D05096AA6B}"/>
              </a:ext>
            </a:extLst>
          </p:cNvPr>
          <p:cNvSpPr txBox="1"/>
          <p:nvPr/>
        </p:nvSpPr>
        <p:spPr bwMode="auto">
          <a:xfrm>
            <a:off x="426791" y="69057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b="1" dirty="0">
                <a:solidFill>
                  <a:srgbClr val="70AD47"/>
                </a:solidFill>
                <a:latin typeface="Trebuchet MS"/>
                <a:ea typeface="Trebuchet MS"/>
                <a:cs typeface="Trebuchet MS"/>
              </a:rPr>
              <a:t>BENCHMARKING</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3223155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61FED24-1F25-30FC-C1D5-F8E78A81B87E}"/>
            </a:ext>
          </a:extLst>
        </p:cNvPr>
        <p:cNvGrpSpPr/>
        <p:nvPr/>
      </p:nvGrpSpPr>
      <p:grpSpPr bwMode="auto">
        <a:xfrm>
          <a:off x="0" y="0"/>
          <a:ext cx="0" cy="0"/>
          <a:chOff x="0" y="0"/>
          <a:chExt cx="0" cy="0"/>
        </a:xfrm>
      </p:grpSpPr>
      <p:sp>
        <p:nvSpPr>
          <p:cNvPr id="758389598" name="Google Shape;369;p20">
            <a:extLst>
              <a:ext uri="{FF2B5EF4-FFF2-40B4-BE49-F238E27FC236}">
                <a16:creationId xmlns:a16="http://schemas.microsoft.com/office/drawing/2014/main" id="{C779C04A-8F15-4A5B-4681-E6F154C0C124}"/>
              </a:ext>
            </a:extLst>
          </p:cNvPr>
          <p:cNvSpPr txBox="1"/>
          <p:nvPr/>
        </p:nvSpPr>
        <p:spPr bwMode="auto">
          <a:xfrm>
            <a:off x="385048" y="1581466"/>
            <a:ext cx="7372361" cy="237754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F7F7F"/>
                </a:solidFill>
                <a:latin typeface="Trebuchet MS"/>
                <a:ea typeface="Trebuchet MS"/>
                <a:cs typeface="Trebuchet MS"/>
              </a:rPr>
              <a:t>Indicator</a:t>
            </a:r>
            <a:r>
              <a:rPr sz="1500" b="0" i="0" u="none" strike="noStrike" cap="none" dirty="0">
                <a:solidFill>
                  <a:srgbClr val="7F7F7F"/>
                </a:solidFill>
                <a:latin typeface="Trebuchet MS"/>
                <a:ea typeface="Trebuchet MS"/>
                <a:cs typeface="Trebuchet MS"/>
              </a:rPr>
              <a:t> </a:t>
            </a:r>
            <a:endParaRPr lang="en-GB" sz="1500" b="1"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dirty="0">
                <a:solidFill>
                  <a:srgbClr val="7F7F7F"/>
                </a:solidFill>
                <a:latin typeface="Trebuchet MS"/>
                <a:ea typeface="Trebuchet MS"/>
                <a:cs typeface="Trebuchet MS"/>
              </a:rPr>
              <a:t>Percentage of watered urban green spaces: 40%</a:t>
            </a:r>
            <a:endParaRPr lang="en-GB" sz="1500" b="1"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a:t>
            </a:r>
            <a:r>
              <a:rPr lang="en-GB" sz="1500" b="0" i="0" u="none" strike="noStrike" cap="none" dirty="0">
                <a:solidFill>
                  <a:srgbClr val="7F7F7F"/>
                </a:solidFill>
                <a:latin typeface="Trebuchet MS"/>
                <a:ea typeface="Trebuchet MS"/>
                <a:cs typeface="Trebuchet MS"/>
              </a:rPr>
              <a:t>0,</a:t>
            </a:r>
            <a:r>
              <a:rPr lang="en-GB" sz="1500" dirty="0">
                <a:solidFill>
                  <a:srgbClr val="7F7F7F"/>
                </a:solidFill>
                <a:latin typeface="Trebuchet MS"/>
                <a:ea typeface="Trebuchet MS"/>
                <a:cs typeface="Trebuchet MS"/>
              </a:rPr>
              <a:t>6</a:t>
            </a:r>
            <a:endParaRPr lang="en-GB"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a:t>
            </a:r>
            <a:r>
              <a:rPr lang="en-GB"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
        <p:nvSpPr>
          <p:cNvPr id="818366886" name="Google Shape;371;p20">
            <a:extLst>
              <a:ext uri="{FF2B5EF4-FFF2-40B4-BE49-F238E27FC236}">
                <a16:creationId xmlns:a16="http://schemas.microsoft.com/office/drawing/2014/main" id="{7CFFFEA9-7FDD-4B83-7DDF-B2A31F066CD2}"/>
              </a:ext>
            </a:extLst>
          </p:cNvPr>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14937504" name="Google Shape;372;p20">
            <a:extLst>
              <a:ext uri="{FF2B5EF4-FFF2-40B4-BE49-F238E27FC236}">
                <a16:creationId xmlns:a16="http://schemas.microsoft.com/office/drawing/2014/main" id="{E2C814CB-8ADF-00BD-7B43-34490E64F4A7}"/>
              </a:ext>
            </a:extLst>
          </p:cNvPr>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588848569" name="Google Shape;361;p19">
            <a:extLst>
              <a:ext uri="{FF2B5EF4-FFF2-40B4-BE49-F238E27FC236}">
                <a16:creationId xmlns:a16="http://schemas.microsoft.com/office/drawing/2014/main" id="{F7258FE6-62B5-D4D9-D437-E5789AE19293}"/>
              </a:ext>
            </a:extLst>
          </p:cNvPr>
          <p:cNvSpPr txBox="1"/>
          <p:nvPr/>
        </p:nvSpPr>
        <p:spPr bwMode="auto">
          <a:xfrm>
            <a:off x="413300" y="660354"/>
            <a:ext cx="8030519" cy="422399"/>
          </a:xfrm>
          <a:prstGeom prst="rect">
            <a:avLst/>
          </a:prstGeom>
          <a:noFill/>
          <a:ln>
            <a:noFill/>
          </a:ln>
        </p:spPr>
        <p:txBody>
          <a:bodyPr spcFirstLastPara="1" wrap="square" lIns="68550" tIns="34275" rIns="68550" bIns="34275" anchor="b" anchorCtr="0">
            <a:noAutofit/>
          </a:bodyPr>
          <a:lstStyle/>
          <a:p>
            <a:pPr lvl="0">
              <a:buSzPts val="1725"/>
              <a:defRPr/>
            </a:pPr>
            <a:r>
              <a:rPr lang="en-GB" sz="2000" b="1" dirty="0">
                <a:solidFill>
                  <a:srgbClr val="70AD47"/>
                </a:solidFill>
                <a:latin typeface="Trebuchet MS"/>
                <a:ea typeface="Trebuchet MS"/>
                <a:cs typeface="Trebuchet MS"/>
              </a:rPr>
              <a:t>D7.1.5 PERCENTAGE OF WATERED URBAN GREEN SPACES</a:t>
            </a:r>
          </a:p>
        </p:txBody>
      </p:sp>
      <p:sp>
        <p:nvSpPr>
          <p:cNvPr id="2" name="Google Shape;301;p15">
            <a:extLst>
              <a:ext uri="{FF2B5EF4-FFF2-40B4-BE49-F238E27FC236}">
                <a16:creationId xmlns:a16="http://schemas.microsoft.com/office/drawing/2014/main" id="{99A82713-D7ED-82CA-572A-2CDA26E00621}"/>
              </a:ext>
            </a:extLst>
          </p:cNvPr>
          <p:cNvSpPr txBox="1"/>
          <p:nvPr/>
        </p:nvSpPr>
        <p:spPr bwMode="auto">
          <a:xfrm>
            <a:off x="426791" y="885444"/>
            <a:ext cx="2763300" cy="422399"/>
          </a:xfrm>
          <a:prstGeom prst="rect">
            <a:avLst/>
          </a:prstGeom>
          <a:noFill/>
          <a:ln>
            <a:noFill/>
          </a:ln>
        </p:spPr>
        <p:txBody>
          <a:bodyPr spcFirstLastPara="1" wrap="square" lIns="68550" tIns="34275" rIns="68550" bIns="34275" anchor="b" anchorCtr="0">
            <a:noAutofit/>
          </a:bodyPr>
          <a:lstStyle/>
          <a:p>
            <a:pPr marL="0" marR="0" lvl="0" indent="0" algn="l" rtl="0">
              <a:lnSpc>
                <a:spcPct val="100000"/>
              </a:lnSpc>
              <a:spcBef>
                <a:spcPts val="0"/>
              </a:spcBef>
              <a:spcAft>
                <a:spcPts val="0"/>
              </a:spcAft>
              <a:buClr>
                <a:srgbClr val="000000"/>
              </a:buClr>
              <a:buSzPts val="1400"/>
              <a:buFont typeface="Arial"/>
              <a:buNone/>
              <a:defRPr/>
            </a:pPr>
            <a:r>
              <a:rPr lang="en-GB" sz="1400" b="1" i="0" u="none" strike="noStrike" cap="none" dirty="0">
                <a:solidFill>
                  <a:srgbClr val="70AD47"/>
                </a:solidFill>
                <a:latin typeface="Trebuchet MS"/>
                <a:ea typeface="Trebuchet MS"/>
                <a:cs typeface="Trebuchet MS"/>
              </a:rPr>
              <a:t>NORMALISATION</a:t>
            </a:r>
            <a:endParaRPr sz="1400" b="1" i="0" u="none" strike="noStrike" cap="none" dirty="0">
              <a:solidFill>
                <a:srgbClr val="70AD47"/>
              </a:solidFill>
              <a:latin typeface="Trebuchet MS"/>
              <a:ea typeface="Trebuchet MS"/>
              <a:cs typeface="Trebuchet MS"/>
            </a:endParaRPr>
          </a:p>
        </p:txBody>
      </p:sp>
    </p:spTree>
    <p:extLst>
      <p:ext uri="{BB962C8B-B14F-4D97-AF65-F5344CB8AC3E}">
        <p14:creationId xmlns:p14="http://schemas.microsoft.com/office/powerpoint/2010/main" val="2653620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76856061" name="Google Shape;519;p36"/>
          <p:cNvSpPr txBox="1">
            <a:spLocks noGrp="1"/>
          </p:cNvSpPr>
          <p:nvPr>
            <p:ph type="title"/>
          </p:nvPr>
        </p:nvSpPr>
        <p:spPr bwMode="auto">
          <a:xfrm>
            <a:off x="1348800" y="23691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Clr>
                <a:schemeClr val="dk1"/>
              </a:buClr>
              <a:buSzPts val="6000"/>
              <a:buFont typeface="Trebuchet MS"/>
              <a:buNone/>
              <a:defRPr/>
            </a:pPr>
            <a:r>
              <a:rPr sz="1900">
                <a:solidFill>
                  <a:srgbClr val="70AD47"/>
                </a:solidFill>
              </a:rPr>
              <a:t>OVERALL VULNERABILITY</a:t>
            </a:r>
          </a:p>
        </p:txBody>
      </p:sp>
      <p:pic>
        <p:nvPicPr>
          <p:cNvPr id="219337142" name="Google Shape;521;p36"/>
          <p:cNvPicPr/>
          <p:nvPr/>
        </p:nvPicPr>
        <p:blipFill>
          <a:blip r:embed="rId3">
            <a:alphaModFix/>
          </a:blip>
          <a:stretch/>
        </p:blipFill>
        <p:spPr bwMode="auto">
          <a:xfrm>
            <a:off x="5290107" y="1492313"/>
            <a:ext cx="3540881" cy="3050250"/>
          </a:xfrm>
          <a:prstGeom prst="rect">
            <a:avLst/>
          </a:prstGeom>
          <a:noFill/>
          <a:ln>
            <a:noFill/>
          </a:ln>
        </p:spPr>
      </p:pic>
      <p:sp>
        <p:nvSpPr>
          <p:cNvPr id="2058200638" name="Google Shape;522;p36"/>
          <p:cNvSpPr/>
          <p:nvPr/>
        </p:nvSpPr>
        <p:spPr bwMode="auto">
          <a:xfrm>
            <a:off x="4927147" y="2707754"/>
            <a:ext cx="2659275" cy="94725"/>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2099988147" name="Google Shape;523;p36"/>
          <p:cNvSpPr/>
          <p:nvPr/>
        </p:nvSpPr>
        <p:spPr bwMode="auto">
          <a:xfrm>
            <a:off x="7592925" y="2587163"/>
            <a:ext cx="822150" cy="277425"/>
          </a:xfrm>
          <a:prstGeom prst="rect">
            <a:avLst/>
          </a:prstGeom>
          <a:noFill/>
          <a:ln w="25400" cap="flat" cmpd="sng">
            <a:solidFill>
              <a:srgbClr val="FF0000"/>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graphicFrame>
        <p:nvGraphicFramePr>
          <p:cNvPr id="2" name="Google Shape;530;p37">
            <a:extLst>
              <a:ext uri="{FF2B5EF4-FFF2-40B4-BE49-F238E27FC236}">
                <a16:creationId xmlns:a16="http://schemas.microsoft.com/office/drawing/2014/main" id="{F1C70C41-ABD2-A759-A3C3-0927079FEE65}"/>
              </a:ext>
            </a:extLst>
          </p:cNvPr>
          <p:cNvGraphicFramePr>
            <a:graphicFrameLocks/>
          </p:cNvGraphicFramePr>
          <p:nvPr>
            <p:extLst>
              <p:ext uri="{D42A27DB-BD31-4B8C-83A1-F6EECF244321}">
                <p14:modId xmlns:p14="http://schemas.microsoft.com/office/powerpoint/2010/main" val="3741984187"/>
              </p:ext>
            </p:extLst>
          </p:nvPr>
        </p:nvGraphicFramePr>
        <p:xfrm>
          <a:off x="317600" y="1757983"/>
          <a:ext cx="4460200" cy="2088991"/>
        </p:xfrm>
        <a:graphic>
          <a:graphicData uri="http://schemas.openxmlformats.org/drawingml/2006/table">
            <a:tbl>
              <a:tblPr>
                <a:tableStyleId>{434DCDA1-2905-4F39-BDB8-6E48AD9FA57C}</a:tableStyleId>
              </a:tblPr>
              <a:tblGrid>
                <a:gridCol w="3576200">
                  <a:extLst>
                    <a:ext uri="{9D8B030D-6E8A-4147-A177-3AD203B41FA5}">
                      <a16:colId xmlns:a16="http://schemas.microsoft.com/office/drawing/2014/main" val="20000"/>
                    </a:ext>
                  </a:extLst>
                </a:gridCol>
                <a:gridCol w="884000">
                  <a:extLst>
                    <a:ext uri="{9D8B030D-6E8A-4147-A177-3AD203B41FA5}">
                      <a16:colId xmlns:a16="http://schemas.microsoft.com/office/drawing/2014/main" val="20001"/>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dirty="0">
                          <a:solidFill>
                            <a:schemeClr val="tx2"/>
                          </a:solidFill>
                          <a:latin typeface="Trebuchet MS"/>
                          <a:ea typeface="Trebuchet MS"/>
                          <a:cs typeface="Trebuchet MS"/>
                        </a:rPr>
                        <a:t>Criterion</a:t>
                      </a:r>
                      <a:endParaRPr sz="1600" b="1"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Soil moisture stress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r>
                        <a:rPr lang="en-GB" sz="1100" u="none" strike="noStrike" cap="none" dirty="0">
                          <a:solidFill>
                            <a:schemeClr val="tx2"/>
                          </a:solidFill>
                          <a:latin typeface="Trebuchet MS"/>
                          <a:ea typeface="Trebuchet MS"/>
                          <a:cs typeface="Trebuchet MS"/>
                        </a:rPr>
                        <a:t>3</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Number of endangered species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vulnerable habitats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38</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protected areas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7</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200" u="none" strike="noStrike" cap="none" dirty="0">
                          <a:solidFill>
                            <a:schemeClr val="tx2"/>
                          </a:solidFill>
                          <a:latin typeface="Trebuchet MS"/>
                          <a:ea typeface="Trebuchet MS"/>
                          <a:cs typeface="Trebuchet MS"/>
                        </a:rPr>
                        <a:t>Percentage of watered urban green spaces</a:t>
                      </a:r>
                      <a:endParaRPr sz="12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050" u="none" strike="noStrike" cap="none" dirty="0">
                          <a:solidFill>
                            <a:schemeClr val="tx2"/>
                          </a:solidFill>
                          <a:latin typeface="Trebuchet MS"/>
                          <a:ea typeface="Trebuchet MS"/>
                          <a:cs typeface="Trebuchet MS"/>
                        </a:rPr>
                        <a:t>0,</a:t>
                      </a:r>
                      <a:r>
                        <a:rPr lang="en-GB" sz="1050" u="none" strike="noStrike" cap="none" dirty="0">
                          <a:solidFill>
                            <a:schemeClr val="tx2"/>
                          </a:solidFill>
                          <a:latin typeface="Trebuchet MS"/>
                          <a:ea typeface="Trebuchet MS"/>
                          <a:cs typeface="Trebuchet MS"/>
                        </a:rPr>
                        <a:t>6</a:t>
                      </a:r>
                      <a:endParaRPr sz="12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03111689" name="Google Shape;529;p37"/>
          <p:cNvSpPr txBox="1">
            <a:spLocks noGrp="1"/>
          </p:cNvSpPr>
          <p:nvPr>
            <p:ph type="title"/>
          </p:nvPr>
        </p:nvSpPr>
        <p:spPr bwMode="auto">
          <a:xfrm>
            <a:off x="1657350" y="27384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Font typeface="Trebuchet MS"/>
              <a:buNone/>
              <a:defRPr/>
            </a:pPr>
            <a:r>
              <a:rPr sz="1900">
                <a:solidFill>
                  <a:srgbClr val="70AD47"/>
                </a:solidFill>
              </a:rPr>
              <a:t>OVERALL VULNERABILITY</a:t>
            </a:r>
          </a:p>
        </p:txBody>
      </p:sp>
      <p:graphicFrame>
        <p:nvGraphicFramePr>
          <p:cNvPr id="1362960379" name="Google Shape;530;p37"/>
          <p:cNvGraphicFramePr>
            <a:graphicFrameLocks/>
          </p:cNvGraphicFramePr>
          <p:nvPr>
            <p:extLst>
              <p:ext uri="{D42A27DB-BD31-4B8C-83A1-F6EECF244321}">
                <p14:modId xmlns:p14="http://schemas.microsoft.com/office/powerpoint/2010/main" val="2729060737"/>
              </p:ext>
            </p:extLst>
          </p:nvPr>
        </p:nvGraphicFramePr>
        <p:xfrm>
          <a:off x="1780721" y="1593917"/>
          <a:ext cx="5112025" cy="2088991"/>
        </p:xfrm>
        <a:graphic>
          <a:graphicData uri="http://schemas.openxmlformats.org/drawingml/2006/table">
            <a:tbl>
              <a:tblPr>
                <a:tableStyleId>{434DCDA1-2905-4F39-BDB8-6E48AD9FA57C}</a:tableStyleId>
              </a:tblPr>
              <a:tblGrid>
                <a:gridCol w="3576200">
                  <a:extLst>
                    <a:ext uri="{9D8B030D-6E8A-4147-A177-3AD203B41FA5}">
                      <a16:colId xmlns:a16="http://schemas.microsoft.com/office/drawing/2014/main" val="20000"/>
                    </a:ext>
                  </a:extLst>
                </a:gridCol>
                <a:gridCol w="884000">
                  <a:extLst>
                    <a:ext uri="{9D8B030D-6E8A-4147-A177-3AD203B41FA5}">
                      <a16:colId xmlns:a16="http://schemas.microsoft.com/office/drawing/2014/main" val="20001"/>
                    </a:ext>
                  </a:extLst>
                </a:gridCol>
                <a:gridCol w="651825">
                  <a:extLst>
                    <a:ext uri="{9D8B030D-6E8A-4147-A177-3AD203B41FA5}">
                      <a16:colId xmlns:a16="http://schemas.microsoft.com/office/drawing/2014/main" val="20002"/>
                    </a:ext>
                  </a:extLst>
                </a:gridCol>
              </a:tblGrid>
              <a:tr h="438588">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Criterion</a:t>
                      </a:r>
                      <a:endParaRPr sz="1600" b="1" u="none" strike="noStrike" cap="none">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Weight</a:t>
                      </a:r>
                      <a:endParaRPr sz="1600" b="1" u="none" strike="noStrike" cap="none">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26764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Soil moisture stress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r>
                        <a:rPr lang="en-GB" sz="1100" u="none" strike="noStrike" cap="none" dirty="0">
                          <a:solidFill>
                            <a:schemeClr val="tx2"/>
                          </a:solidFill>
                          <a:latin typeface="Trebuchet MS"/>
                          <a:ea typeface="Trebuchet MS"/>
                          <a:cs typeface="Trebuchet MS"/>
                        </a:rPr>
                        <a:t>3</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Number of endangered species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43858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vulnerable habitats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38</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0,1</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od protected areas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7</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15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252789">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watered urban green spaces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6</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
        <p:nvSpPr>
          <p:cNvPr id="250302084" name="Google Shape;531;p37"/>
          <p:cNvSpPr/>
          <p:nvPr/>
        </p:nvSpPr>
        <p:spPr bwMode="auto">
          <a:xfrm>
            <a:off x="6523565" y="1264113"/>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A3C"/>
              </a:highlight>
              <a:latin typeface="Trebuchet MS"/>
              <a:ea typeface="Trebuchet MS"/>
              <a:cs typeface="Trebuchet MS"/>
            </a:endParaRPr>
          </a:p>
        </p:txBody>
      </p:sp>
      <p:sp>
        <p:nvSpPr>
          <p:cNvPr id="1585998054" name="Google Shape;532;p37"/>
          <p:cNvSpPr txBox="1"/>
          <p:nvPr/>
        </p:nvSpPr>
        <p:spPr bwMode="auto">
          <a:xfrm>
            <a:off x="5787806" y="4080394"/>
            <a:ext cx="17322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dirty="0">
                <a:solidFill>
                  <a:srgbClr val="70AD47"/>
                </a:solidFill>
                <a:latin typeface="Calibri"/>
                <a:ea typeface="Calibri"/>
                <a:cs typeface="Calibri"/>
              </a:rPr>
              <a:t>TOTAL = 1 (100%)</a:t>
            </a:r>
            <a:endParaRPr sz="1500" b="0" i="0" u="none" strike="noStrike" cap="none" dirty="0">
              <a:solidFill>
                <a:srgbClr val="70AD47"/>
              </a:solidFill>
              <a:latin typeface="Calibri"/>
              <a:ea typeface="Calibri"/>
              <a:cs typeface="Calibri"/>
            </a:endParaRPr>
          </a:p>
        </p:txBody>
      </p:sp>
      <p:sp>
        <p:nvSpPr>
          <p:cNvPr id="1034354710" name="Google Shape;533;p37"/>
          <p:cNvSpPr/>
          <p:nvPr/>
        </p:nvSpPr>
        <p:spPr bwMode="auto">
          <a:xfrm>
            <a:off x="6523565" y="3682906"/>
            <a:ext cx="260775" cy="3476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highlight>
                <a:srgbClr val="9AC43E"/>
              </a:highlight>
              <a:latin typeface="Trebuchet MS"/>
              <a:ea typeface="Trebuchet MS"/>
              <a:cs typeface="Trebuchet M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91051834" name="Imagen 11"/>
          <p:cNvPicPr>
            <a:picLocks noChangeAspect="1"/>
          </p:cNvPicPr>
          <p:nvPr/>
        </p:nvPicPr>
        <p:blipFill>
          <a:blip r:embed="rId3"/>
          <a:stretch/>
        </p:blipFill>
        <p:spPr bwMode="auto">
          <a:xfrm>
            <a:off x="2118831" y="1724562"/>
            <a:ext cx="2453169" cy="1301815"/>
          </a:xfrm>
          <a:prstGeom prst="rect">
            <a:avLst/>
          </a:prstGeom>
        </p:spPr>
      </p:pic>
      <p:sp>
        <p:nvSpPr>
          <p:cNvPr id="1364007207" name="Google Shape;538;p38"/>
          <p:cNvSpPr txBox="1"/>
          <p:nvPr/>
        </p:nvSpPr>
        <p:spPr bwMode="auto">
          <a:xfrm>
            <a:off x="699156" y="395399"/>
            <a:ext cx="64059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OVERALL VULNERABILITY (VULNERABILITY VALUE – VV)</a:t>
            </a:r>
          </a:p>
        </p:txBody>
      </p:sp>
      <p:sp>
        <p:nvSpPr>
          <p:cNvPr id="842809800" name="Google Shape;540;p38"/>
          <p:cNvSpPr txBox="1"/>
          <p:nvPr/>
        </p:nvSpPr>
        <p:spPr bwMode="auto">
          <a:xfrm>
            <a:off x="3206270" y="3492003"/>
            <a:ext cx="3245700" cy="9927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Value (VV) = 0,</a:t>
            </a:r>
            <a:r>
              <a:rPr lang="en-GB" sz="1500" b="0" i="0" u="none" strike="noStrike" cap="none" dirty="0">
                <a:solidFill>
                  <a:srgbClr val="7F7F7F"/>
                </a:solidFill>
                <a:latin typeface="Trebuchet MS"/>
                <a:ea typeface="Trebuchet MS"/>
                <a:cs typeface="Trebuchet MS"/>
              </a:rPr>
              <a:t>5945</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Vulnerability Level = </a:t>
            </a:r>
            <a:r>
              <a:rPr sz="1500" b="1" i="0" u="none" strike="noStrike" cap="none" dirty="0">
                <a:solidFill>
                  <a:srgbClr val="7F7F7F"/>
                </a:solidFill>
                <a:latin typeface="Trebuchet MS"/>
                <a:ea typeface="Trebuchet MS"/>
                <a:cs typeface="Trebuchet MS"/>
              </a:rPr>
              <a:t>RATHER NEGATIVE</a:t>
            </a:r>
            <a:endParaRPr sz="1500" b="0" i="0" u="none" strike="noStrike" cap="none" dirty="0">
              <a:solidFill>
                <a:srgbClr val="7F7F7F"/>
              </a:solidFill>
              <a:latin typeface="Trebuchet MS"/>
              <a:ea typeface="Trebuchet MS"/>
              <a:cs typeface="Trebuchet MS"/>
            </a:endParaRPr>
          </a:p>
        </p:txBody>
      </p:sp>
      <p:sp>
        <p:nvSpPr>
          <p:cNvPr id="1324195091" name="Google Shape;541;p38"/>
          <p:cNvSpPr txBox="1"/>
          <p:nvPr/>
        </p:nvSpPr>
        <p:spPr bwMode="auto">
          <a:xfrm>
            <a:off x="1736424" y="3043766"/>
            <a:ext cx="6593384" cy="300052"/>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VV = 0.7</a:t>
            </a:r>
            <a:r>
              <a:rPr lang="en-GB" sz="1500" b="0" i="0" u="none" strike="noStrike" cap="none" dirty="0">
                <a:solidFill>
                  <a:srgbClr val="7F7F7F"/>
                </a:solidFill>
                <a:latin typeface="Trebuchet MS"/>
                <a:ea typeface="Trebuchet MS"/>
                <a:cs typeface="Trebuchet MS"/>
              </a:rPr>
              <a:t>3</a:t>
            </a:r>
            <a:r>
              <a:rPr sz="1500" b="0" i="0" u="none" strike="noStrike" cap="none" dirty="0">
                <a:solidFill>
                  <a:srgbClr val="7F7F7F"/>
                </a:solidFill>
                <a:latin typeface="Trebuchet MS"/>
                <a:ea typeface="Trebuchet MS"/>
                <a:cs typeface="Trebuchet MS"/>
              </a:rPr>
              <a:t> x 0.25 + 0.</a:t>
            </a:r>
            <a:r>
              <a:rPr lang="en-GB" sz="1500" dirty="0">
                <a:solidFill>
                  <a:srgbClr val="7F7F7F"/>
                </a:solidFill>
                <a:latin typeface="Trebuchet MS"/>
                <a:ea typeface="Trebuchet MS"/>
                <a:cs typeface="Trebuchet MS"/>
              </a:rPr>
              <a:t>5</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2</a:t>
            </a:r>
            <a:r>
              <a:rPr sz="1500" b="0" i="0" u="none" strike="noStrike" cap="none" dirty="0">
                <a:solidFill>
                  <a:srgbClr val="7F7F7F"/>
                </a:solidFill>
                <a:latin typeface="Trebuchet MS"/>
                <a:ea typeface="Trebuchet MS"/>
                <a:cs typeface="Trebuchet MS"/>
              </a:rPr>
              <a:t> + 0,</a:t>
            </a:r>
            <a:r>
              <a:rPr lang="en-GB" sz="1500" dirty="0">
                <a:solidFill>
                  <a:srgbClr val="7F7F7F"/>
                </a:solidFill>
                <a:latin typeface="Trebuchet MS"/>
                <a:ea typeface="Trebuchet MS"/>
                <a:cs typeface="Trebuchet MS"/>
              </a:rPr>
              <a:t>38</a:t>
            </a:r>
            <a:r>
              <a:rPr sz="1500" b="0" i="0" u="none" strike="noStrike" cap="none" dirty="0">
                <a:solidFill>
                  <a:srgbClr val="7F7F7F"/>
                </a:solidFill>
                <a:latin typeface="Trebuchet MS"/>
                <a:ea typeface="Trebuchet MS"/>
                <a:cs typeface="Trebuchet MS"/>
              </a:rPr>
              <a:t> x 0,15 + 0,</a:t>
            </a:r>
            <a:r>
              <a:rPr lang="en-GB" sz="1500" dirty="0">
                <a:solidFill>
                  <a:srgbClr val="7F7F7F"/>
                </a:solidFill>
                <a:latin typeface="Trebuchet MS"/>
                <a:ea typeface="Trebuchet MS"/>
                <a:cs typeface="Trebuchet MS"/>
              </a:rPr>
              <a:t>7</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1</a:t>
            </a:r>
            <a:r>
              <a:rPr sz="1500" b="0" i="0" u="none" strike="noStrike" cap="none" dirty="0">
                <a:solidFill>
                  <a:srgbClr val="7F7F7F"/>
                </a:solidFill>
                <a:latin typeface="Trebuchet MS"/>
                <a:ea typeface="Trebuchet MS"/>
                <a:cs typeface="Trebuchet MS"/>
              </a:rPr>
              <a:t>5 + 0,</a:t>
            </a:r>
            <a:r>
              <a:rPr lang="en-GB" sz="1500" dirty="0">
                <a:solidFill>
                  <a:srgbClr val="7F7F7F"/>
                </a:solidFill>
                <a:latin typeface="Trebuchet MS"/>
                <a:ea typeface="Trebuchet MS"/>
                <a:cs typeface="Trebuchet MS"/>
              </a:rPr>
              <a:t>6</a:t>
            </a:r>
            <a:r>
              <a:rPr sz="1500" b="0" i="0" u="none" strike="noStrike" cap="none" dirty="0">
                <a:solidFill>
                  <a:srgbClr val="7F7F7F"/>
                </a:solidFill>
                <a:latin typeface="Trebuchet MS"/>
                <a:ea typeface="Trebuchet MS"/>
                <a:cs typeface="Trebuchet MS"/>
              </a:rPr>
              <a:t> x 0.</a:t>
            </a:r>
            <a:r>
              <a:rPr lang="en-GB" sz="1500" b="0" i="0" u="none" strike="noStrike" cap="none" dirty="0">
                <a:solidFill>
                  <a:srgbClr val="7F7F7F"/>
                </a:solidFill>
                <a:latin typeface="Trebuchet MS"/>
                <a:ea typeface="Trebuchet MS"/>
                <a:cs typeface="Trebuchet MS"/>
              </a:rPr>
              <a:t>25</a:t>
            </a:r>
            <a:r>
              <a:rPr sz="1500" b="0" i="0" u="none" strike="noStrike" cap="none" dirty="0">
                <a:solidFill>
                  <a:srgbClr val="7F7F7F"/>
                </a:solidFill>
                <a:latin typeface="Trebuchet MS"/>
                <a:ea typeface="Trebuchet MS"/>
                <a:cs typeface="Trebuchet MS"/>
              </a:rPr>
              <a:t> = </a:t>
            </a:r>
            <a:r>
              <a:rPr lang="en-GB" sz="1500" dirty="0">
                <a:solidFill>
                  <a:srgbClr val="7F7F7F"/>
                </a:solidFill>
                <a:latin typeface="Trebuchet MS"/>
                <a:ea typeface="Trebuchet MS"/>
                <a:cs typeface="Trebuchet MS"/>
              </a:rPr>
              <a:t>0,5945</a:t>
            </a:r>
            <a:r>
              <a:rPr sz="1500" b="0" i="0" u="none" strike="noStrike" cap="none" dirty="0">
                <a:solidFill>
                  <a:srgbClr val="7F7F7F"/>
                </a:solidFill>
                <a:latin typeface="Trebuchet MS"/>
                <a:ea typeface="Trebuchet MS"/>
                <a:cs typeface="Trebuchet MS"/>
              </a:rPr>
              <a:t> </a:t>
            </a:r>
          </a:p>
        </p:txBody>
      </p:sp>
      <p:sp>
        <p:nvSpPr>
          <p:cNvPr id="1497507510" name="Google Shape;543;p38"/>
          <p:cNvSpPr/>
          <p:nvPr/>
        </p:nvSpPr>
        <p:spPr bwMode="auto">
          <a:xfrm>
            <a:off x="6369742" y="2856510"/>
            <a:ext cx="343575" cy="192825"/>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765124134" name="Google Shape;544;p38"/>
          <p:cNvSpPr/>
          <p:nvPr/>
        </p:nvSpPr>
        <p:spPr bwMode="auto">
          <a:xfrm>
            <a:off x="3582535" y="1641344"/>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1504898344" name="Google Shape;545;p38"/>
          <p:cNvSpPr/>
          <p:nvPr/>
        </p:nvSpPr>
        <p:spPr bwMode="auto">
          <a:xfrm>
            <a:off x="4113786" y="1641343"/>
            <a:ext cx="181350" cy="301050"/>
          </a:xfrm>
          <a:prstGeom prst="downArrow">
            <a:avLst>
              <a:gd name="adj1" fmla="val 50000"/>
              <a:gd name="adj2" fmla="val 50000"/>
            </a:avLst>
          </a:prstGeom>
          <a:solidFill>
            <a:srgbClr val="90ABB1"/>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843"/>
              <a:buFont typeface="Arial"/>
              <a:buNone/>
              <a:defRPr/>
            </a:pPr>
            <a:endParaRPr sz="850" b="0" i="0" u="none" strike="noStrike" cap="none">
              <a:solidFill>
                <a:srgbClr val="FFFFFF"/>
              </a:solidFill>
              <a:latin typeface="Trebuchet MS"/>
              <a:ea typeface="Trebuchet MS"/>
              <a:cs typeface="Trebuchet MS"/>
            </a:endParaRPr>
          </a:p>
        </p:txBody>
      </p:sp>
      <p:sp>
        <p:nvSpPr>
          <p:cNvPr id="2005944937" name="Google Shape;546;p38"/>
          <p:cNvSpPr txBox="1"/>
          <p:nvPr/>
        </p:nvSpPr>
        <p:spPr bwMode="auto">
          <a:xfrm>
            <a:off x="4084412" y="1313987"/>
            <a:ext cx="800100"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Weight</a:t>
            </a:r>
            <a:endParaRPr sz="1500" b="0" i="0" u="none" strike="noStrike" cap="none">
              <a:solidFill>
                <a:srgbClr val="70AD47"/>
              </a:solidFill>
              <a:latin typeface="Trebuchet MS"/>
              <a:ea typeface="Trebuchet MS"/>
              <a:cs typeface="Trebuchet MS"/>
            </a:endParaRPr>
          </a:p>
        </p:txBody>
      </p:sp>
      <p:sp>
        <p:nvSpPr>
          <p:cNvPr id="895810986" name="Google Shape;547;p38"/>
          <p:cNvSpPr txBox="1"/>
          <p:nvPr/>
        </p:nvSpPr>
        <p:spPr bwMode="auto">
          <a:xfrm>
            <a:off x="2028053" y="1305860"/>
            <a:ext cx="1979775" cy="288957"/>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500"/>
              <a:buFont typeface="Arial"/>
              <a:buNone/>
              <a:defRPr/>
            </a:pPr>
            <a:r>
              <a:rPr sz="1500" b="1" i="0" u="none" strike="noStrike" cap="none">
                <a:solidFill>
                  <a:srgbClr val="70AD47"/>
                </a:solidFill>
                <a:latin typeface="Trebuchet MS"/>
                <a:ea typeface="Trebuchet MS"/>
                <a:cs typeface="Trebuchet MS"/>
              </a:rPr>
              <a:t>Normalised score</a:t>
            </a:r>
            <a:endParaRPr sz="1500" b="0" i="0" u="none" strike="noStrike" cap="none">
              <a:solidFill>
                <a:srgbClr val="70AD47"/>
              </a:solidFill>
              <a:latin typeface="Trebuchet MS"/>
              <a:ea typeface="Trebuchet MS"/>
              <a:cs typeface="Trebuchet MS"/>
            </a:endParaRPr>
          </a:p>
        </p:txBody>
      </p:sp>
      <p:graphicFrame>
        <p:nvGraphicFramePr>
          <p:cNvPr id="3" name="Google Shape;530;p37">
            <a:extLst>
              <a:ext uri="{FF2B5EF4-FFF2-40B4-BE49-F238E27FC236}">
                <a16:creationId xmlns:a16="http://schemas.microsoft.com/office/drawing/2014/main" id="{2CA425F2-A038-A1EF-392E-B844F436034E}"/>
              </a:ext>
            </a:extLst>
          </p:cNvPr>
          <p:cNvGraphicFramePr>
            <a:graphicFrameLocks/>
          </p:cNvGraphicFramePr>
          <p:nvPr>
            <p:extLst>
              <p:ext uri="{D42A27DB-BD31-4B8C-83A1-F6EECF244321}">
                <p14:modId xmlns:p14="http://schemas.microsoft.com/office/powerpoint/2010/main" val="2059931409"/>
              </p:ext>
            </p:extLst>
          </p:nvPr>
        </p:nvGraphicFramePr>
        <p:xfrm>
          <a:off x="4884512" y="1005054"/>
          <a:ext cx="3991398" cy="1910282"/>
        </p:xfrm>
        <a:graphic>
          <a:graphicData uri="http://schemas.openxmlformats.org/drawingml/2006/table">
            <a:tbl>
              <a:tblPr>
                <a:tableStyleId>{434DCDA1-2905-4F39-BDB8-6E48AD9FA57C}</a:tableStyleId>
              </a:tblPr>
              <a:tblGrid>
                <a:gridCol w="2493318">
                  <a:extLst>
                    <a:ext uri="{9D8B030D-6E8A-4147-A177-3AD203B41FA5}">
                      <a16:colId xmlns:a16="http://schemas.microsoft.com/office/drawing/2014/main" val="20000"/>
                    </a:ext>
                  </a:extLst>
                </a:gridCol>
                <a:gridCol w="851770">
                  <a:extLst>
                    <a:ext uri="{9D8B030D-6E8A-4147-A177-3AD203B41FA5}">
                      <a16:colId xmlns:a16="http://schemas.microsoft.com/office/drawing/2014/main" val="20001"/>
                    </a:ext>
                  </a:extLst>
                </a:gridCol>
                <a:gridCol w="646310">
                  <a:extLst>
                    <a:ext uri="{9D8B030D-6E8A-4147-A177-3AD203B41FA5}">
                      <a16:colId xmlns:a16="http://schemas.microsoft.com/office/drawing/2014/main" val="20002"/>
                    </a:ext>
                  </a:extLst>
                </a:gridCol>
              </a:tblGrid>
              <a:tr h="349321">
                <a:tc>
                  <a:txBody>
                    <a:bodyPr/>
                    <a:lstStyle/>
                    <a:p>
                      <a:pPr marL="0" marR="0" lvl="0" indent="0" algn="l"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Criterion</a:t>
                      </a:r>
                      <a:endParaRPr sz="1600" b="1" u="none" strike="noStrike" cap="none">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dirty="0" err="1">
                          <a:solidFill>
                            <a:schemeClr val="tx2"/>
                          </a:solidFill>
                          <a:latin typeface="Trebuchet MS"/>
                          <a:ea typeface="Trebuchet MS"/>
                          <a:cs typeface="Trebuchet MS"/>
                        </a:rPr>
                        <a:t>Normalised</a:t>
                      </a:r>
                      <a:r>
                        <a:rPr sz="1100" b="1" u="none" strike="noStrike" cap="none" dirty="0">
                          <a:solidFill>
                            <a:schemeClr val="tx2"/>
                          </a:solidFill>
                          <a:latin typeface="Trebuchet MS"/>
                          <a:ea typeface="Trebuchet MS"/>
                          <a:cs typeface="Trebuchet MS"/>
                        </a:rPr>
                        <a:t> value</a:t>
                      </a:r>
                    </a:p>
                  </a:txBody>
                  <a:tcPr marL="51425" marR="51425" marT="25725" marB="25725"/>
                </a:tc>
                <a:tc>
                  <a:txBody>
                    <a:bodyPr/>
                    <a:lstStyle/>
                    <a:p>
                      <a:pPr marL="0" marR="0" lvl="0" indent="0" algn="ctr" rtl="0">
                        <a:lnSpc>
                          <a:spcPct val="100000"/>
                        </a:lnSpc>
                        <a:spcBef>
                          <a:spcPts val="0"/>
                        </a:spcBef>
                        <a:spcAft>
                          <a:spcPts val="0"/>
                        </a:spcAft>
                        <a:buClr>
                          <a:schemeClr val="dk1"/>
                        </a:buClr>
                        <a:buSzPts val="900"/>
                        <a:buFont typeface="Trebuchet MS"/>
                        <a:buNone/>
                        <a:defRPr/>
                      </a:pPr>
                      <a:r>
                        <a:rPr sz="1100" b="1" u="none" strike="noStrike" cap="none">
                          <a:solidFill>
                            <a:schemeClr val="tx2"/>
                          </a:solidFill>
                          <a:latin typeface="Trebuchet MS"/>
                          <a:ea typeface="Trebuchet MS"/>
                          <a:cs typeface="Trebuchet MS"/>
                        </a:rPr>
                        <a:t>Weight</a:t>
                      </a:r>
                      <a:endParaRPr sz="1600" b="1" u="none" strike="noStrike" cap="none">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0"/>
                  </a:ext>
                </a:extLst>
              </a:tr>
              <a:tr h="213174">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Soil moisture stress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0,7</a:t>
                      </a:r>
                      <a:r>
                        <a:rPr lang="en-GB" sz="1100" u="none" strike="noStrike" cap="none" dirty="0">
                          <a:solidFill>
                            <a:schemeClr val="tx2"/>
                          </a:solidFill>
                          <a:latin typeface="Trebuchet MS"/>
                          <a:ea typeface="Trebuchet MS"/>
                          <a:cs typeface="Trebuchet MS"/>
                        </a:rPr>
                        <a:t>3</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1"/>
                  </a:ext>
                </a:extLst>
              </a:tr>
              <a:tr h="349321">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Number of endangered species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2"/>
                  </a:ext>
                </a:extLst>
              </a:tr>
              <a:tr h="349321">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vulnerable habitats</a:t>
                      </a:r>
                      <a:endParaRPr lang="en-GB"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38</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0,1</a:t>
                      </a:r>
                      <a:r>
                        <a:rPr lang="en-GB" sz="1100" u="none" strike="noStrike" cap="none" dirty="0">
                          <a:solidFill>
                            <a:schemeClr val="tx2"/>
                          </a:solidFill>
                          <a:latin typeface="Trebuchet MS"/>
                          <a:ea typeface="Trebuchet MS"/>
                          <a:cs typeface="Trebuchet MS"/>
                        </a:rPr>
                        <a:t>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3"/>
                  </a:ext>
                </a:extLst>
              </a:tr>
              <a:tr h="20133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od protected areas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7</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15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4"/>
                  </a:ext>
                </a:extLst>
              </a:tr>
              <a:tr h="201338">
                <a:tc>
                  <a:txBody>
                    <a:bodyPr/>
                    <a:lstStyle/>
                    <a:p>
                      <a:pPr marL="0" marR="0" lvl="0" indent="0" algn="l" rtl="0">
                        <a:lnSpc>
                          <a:spcPct val="100000"/>
                        </a:lnSpc>
                        <a:spcBef>
                          <a:spcPts val="0"/>
                        </a:spcBef>
                        <a:spcAft>
                          <a:spcPts val="0"/>
                        </a:spcAft>
                        <a:buClr>
                          <a:srgbClr val="000000"/>
                        </a:buClr>
                        <a:buSzPts val="1500"/>
                        <a:buFont typeface="Trebuchet MS"/>
                        <a:buNone/>
                        <a:defRPr/>
                      </a:pPr>
                      <a:r>
                        <a:rPr lang="en-GB" sz="1100" u="none" strike="noStrike" cap="none" dirty="0">
                          <a:solidFill>
                            <a:schemeClr val="tx2"/>
                          </a:solidFill>
                          <a:latin typeface="Trebuchet MS"/>
                          <a:ea typeface="Trebuchet MS"/>
                          <a:cs typeface="Trebuchet MS"/>
                        </a:rPr>
                        <a:t>Percentage of watered urban green spaces</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6</a:t>
                      </a:r>
                      <a:endParaRPr sz="1400" u="none" strike="noStrike" cap="none" dirty="0">
                        <a:solidFill>
                          <a:schemeClr val="tx2"/>
                        </a:solidFill>
                        <a:latin typeface="Trebuchet MS"/>
                        <a:ea typeface="Trebuchet MS"/>
                        <a:cs typeface="Trebuchet MS"/>
                      </a:endParaRPr>
                    </a:p>
                  </a:txBody>
                  <a:tcPr marL="51425" marR="51425" marT="25725" marB="25725"/>
                </a:tc>
                <a:tc>
                  <a:txBody>
                    <a:bodyPr/>
                    <a:lstStyle/>
                    <a:p>
                      <a:pPr marL="0" marR="0" lvl="0" indent="0" algn="ctr" rtl="0">
                        <a:lnSpc>
                          <a:spcPct val="100000"/>
                        </a:lnSpc>
                        <a:spcBef>
                          <a:spcPts val="0"/>
                        </a:spcBef>
                        <a:spcAft>
                          <a:spcPts val="0"/>
                        </a:spcAft>
                        <a:buClr>
                          <a:schemeClr val="dk1"/>
                        </a:buClr>
                        <a:buSzPts val="1100"/>
                        <a:buFont typeface="Trebuchet MS"/>
                        <a:buNone/>
                        <a:defRPr/>
                      </a:pPr>
                      <a:r>
                        <a:rPr sz="1100" u="none" strike="noStrike" cap="none" dirty="0">
                          <a:solidFill>
                            <a:schemeClr val="tx2"/>
                          </a:solidFill>
                          <a:latin typeface="Trebuchet MS"/>
                          <a:ea typeface="Trebuchet MS"/>
                          <a:cs typeface="Trebuchet MS"/>
                        </a:rPr>
                        <a:t>0,</a:t>
                      </a:r>
                      <a:r>
                        <a:rPr lang="en-GB" sz="1100" u="none" strike="noStrike" cap="none" dirty="0">
                          <a:solidFill>
                            <a:schemeClr val="tx2"/>
                          </a:solidFill>
                          <a:latin typeface="Trebuchet MS"/>
                          <a:ea typeface="Trebuchet MS"/>
                          <a:cs typeface="Trebuchet MS"/>
                        </a:rPr>
                        <a:t>25</a:t>
                      </a:r>
                      <a:endParaRPr sz="1400" u="none" strike="noStrike" cap="none" dirty="0">
                        <a:solidFill>
                          <a:schemeClr val="tx2"/>
                        </a:solidFill>
                        <a:latin typeface="Trebuchet MS"/>
                        <a:ea typeface="Trebuchet MS"/>
                        <a:cs typeface="Trebuchet MS"/>
                      </a:endParaRPr>
                    </a:p>
                  </a:txBody>
                  <a:tcPr marL="51425" marR="51425" marT="25725" marB="25725"/>
                </a:tc>
                <a:extLst>
                  <a:ext uri="{0D108BD9-81ED-4DB2-BD59-A6C34878D82A}">
                    <a16:rowId xmlns:a16="http://schemas.microsoft.com/office/drawing/2014/main" val="10005"/>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7187745" name="Google Shape;552;p39"/>
          <p:cNvSpPr txBox="1"/>
          <p:nvPr/>
        </p:nvSpPr>
        <p:spPr bwMode="auto">
          <a:xfrm>
            <a:off x="761806" y="432325"/>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EXPOSURE OF INHABITANTS</a:t>
            </a:r>
          </a:p>
        </p:txBody>
      </p:sp>
      <p:sp>
        <p:nvSpPr>
          <p:cNvPr id="465088056" name="Google Shape;553;p39"/>
          <p:cNvSpPr txBox="1"/>
          <p:nvPr/>
        </p:nvSpPr>
        <p:spPr bwMode="auto">
          <a:xfrm>
            <a:off x="847447" y="1221146"/>
            <a:ext cx="5482800" cy="1731900"/>
          </a:xfrm>
          <a:prstGeom prst="rect">
            <a:avLst/>
          </a:prstGeom>
          <a:noFill/>
          <a:ln>
            <a:noFill/>
          </a:ln>
        </p:spPr>
        <p:txBody>
          <a:bodyPr spcFirstLastPara="1" wrap="square" lIns="51400" tIns="25700" rIns="51400" bIns="25700" anchor="b" anchorCtr="0">
            <a:normAutofit lnSpcReduction="10000"/>
          </a:bodyPr>
          <a:lstStyle/>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AFTER ASSESSING VULNERABILITY, IT IS NECESSARY TO QUANTIFY TWO ADDITIONAL FACTORS TO DETERMINE THE LEVEL OF RISK:</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-HAZARD</a:t>
            </a:r>
            <a:endParaRPr sz="115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endParaRPr sz="1800" b="0" i="0" u="none" strike="noStrike" cap="none">
              <a:solidFill>
                <a:srgbClr val="7F7F7F"/>
              </a:solidFill>
              <a:latin typeface="Trebuchet MS"/>
              <a:ea typeface="Trebuchet MS"/>
              <a:cs typeface="Trebuchet MS"/>
            </a:endParaRPr>
          </a:p>
          <a:p>
            <a:pPr marL="0" marR="0" lvl="0" indent="0" algn="l" rtl="0">
              <a:lnSpc>
                <a:spcPct val="90000"/>
              </a:lnSpc>
              <a:spcBef>
                <a:spcPts val="0"/>
              </a:spcBef>
              <a:spcAft>
                <a:spcPts val="0"/>
              </a:spcAft>
              <a:buClr>
                <a:srgbClr val="000000"/>
              </a:buClr>
              <a:buSzPts val="1800"/>
              <a:buFont typeface="Arial"/>
              <a:buNone/>
              <a:defRPr/>
            </a:pPr>
            <a:r>
              <a:rPr sz="1800" b="0" i="0" u="none" strike="noStrike" cap="none">
                <a:solidFill>
                  <a:srgbClr val="7F7F7F"/>
                </a:solidFill>
                <a:latin typeface="Trebuchet MS"/>
                <a:ea typeface="Trebuchet MS"/>
                <a:cs typeface="Trebuchet MS"/>
              </a:rPr>
              <a:t>-EXPOSURE</a:t>
            </a:r>
            <a:endParaRPr sz="1150" b="0" i="0" u="none" strike="noStrike" cap="none">
              <a:solidFill>
                <a:srgbClr val="7F7F7F"/>
              </a:solidFill>
              <a:latin typeface="Trebuchet MS"/>
              <a:ea typeface="Trebuchet MS"/>
              <a:cs typeface="Trebuchet MS"/>
            </a:endParaRPr>
          </a:p>
        </p:txBody>
      </p:sp>
      <p:pic>
        <p:nvPicPr>
          <p:cNvPr id="1384726957" name="Google Shape;554;p39"/>
          <p:cNvPicPr/>
          <p:nvPr/>
        </p:nvPicPr>
        <p:blipFill>
          <a:blip r:embed="rId3">
            <a:alphaModFix/>
          </a:blip>
          <a:srcRect t="19555" r="14448"/>
          <a:stretch/>
        </p:blipFill>
        <p:spPr bwMode="auto">
          <a:xfrm>
            <a:off x="5353692" y="2385590"/>
            <a:ext cx="2380307" cy="2050011"/>
          </a:xfrm>
          <a:prstGeom prst="rect">
            <a:avLst/>
          </a:prstGeom>
          <a:noFill/>
          <a:ln>
            <a:noFill/>
          </a:ln>
        </p:spPr>
      </p:pic>
      <p:sp>
        <p:nvSpPr>
          <p:cNvPr id="861332221" name="Google Shape;555;p39"/>
          <p:cNvSpPr/>
          <p:nvPr/>
        </p:nvSpPr>
        <p:spPr bwMode="auto">
          <a:xfrm rot="407683">
            <a:off x="3165775" y="2376198"/>
            <a:ext cx="2812680" cy="101055"/>
          </a:xfrm>
          <a:prstGeom prst="rightArrow">
            <a:avLst>
              <a:gd name="adj1" fmla="val 50000"/>
              <a:gd name="adj2" fmla="val 50000"/>
            </a:avLst>
          </a:prstGeom>
          <a:solidFill>
            <a:srgbClr val="156082"/>
          </a:solidFill>
          <a:ln w="25400" cap="flat" cmpd="sng">
            <a:solidFill>
              <a:srgbClr val="3C484A"/>
            </a:solidFill>
            <a:prstDash val="solid"/>
            <a:round/>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sp>
        <p:nvSpPr>
          <p:cNvPr id="1535335293" name="Google Shape;556;p39"/>
          <p:cNvSpPr/>
          <p:nvPr/>
        </p:nvSpPr>
        <p:spPr bwMode="auto">
          <a:xfrm rot="900069">
            <a:off x="2822587" y="3128185"/>
            <a:ext cx="2047994" cy="139993"/>
          </a:xfrm>
          <a:prstGeom prst="rightArrow">
            <a:avLst>
              <a:gd name="adj1" fmla="val 50000"/>
              <a:gd name="adj2" fmla="val 50000"/>
            </a:avLst>
          </a:prstGeom>
          <a:solidFill>
            <a:srgbClr val="FFC000"/>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125"/>
              <a:buFont typeface="Arial"/>
              <a:buNone/>
              <a:defRPr/>
            </a:pPr>
            <a:endParaRPr sz="1150" b="0" i="0" u="none" strike="noStrike" cap="none">
              <a:solidFill>
                <a:srgbClr val="FFFFFF"/>
              </a:solidFill>
              <a:latin typeface="Trebuchet MS"/>
              <a:ea typeface="Trebuchet MS"/>
              <a:cs typeface="Trebuchet MS"/>
            </a:endParaRPr>
          </a:p>
        </p:txBody>
      </p:sp>
      <p:pic>
        <p:nvPicPr>
          <p:cNvPr id="2118738692" name="Google Shape;557;p39" descr="Immagine che contiene testo, schermata, diagramma, cerchio&#10;&#10;Descrizione generata automaticamente"/>
          <p:cNvPicPr/>
          <p:nvPr/>
        </p:nvPicPr>
        <p:blipFill>
          <a:blip r:embed="rId4">
            <a:alphaModFix/>
          </a:blip>
          <a:stretch/>
        </p:blipFill>
        <p:spPr bwMode="auto">
          <a:xfrm>
            <a:off x="1954917" y="3398892"/>
            <a:ext cx="1214747" cy="10546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94909415" name="Google Shape;569;p41"/>
          <p:cNvSpPr txBox="1"/>
          <p:nvPr/>
        </p:nvSpPr>
        <p:spPr bwMode="auto">
          <a:xfrm>
            <a:off x="644906" y="42000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HAZARD LIKELIHOOD</a:t>
            </a:r>
          </a:p>
        </p:txBody>
      </p:sp>
      <p:sp>
        <p:nvSpPr>
          <p:cNvPr id="798221255" name="Google Shape;570;p41"/>
          <p:cNvSpPr txBox="1"/>
          <p:nvPr/>
        </p:nvSpPr>
        <p:spPr bwMode="auto">
          <a:xfrm>
            <a:off x="2539022" y="3354445"/>
            <a:ext cx="3974512" cy="346218"/>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800"/>
              <a:buFont typeface="Arial"/>
              <a:buNone/>
              <a:defRPr/>
            </a:pPr>
            <a:r>
              <a:rPr sz="1800" b="0" i="0" u="none" strike="noStrike" cap="none" dirty="0">
                <a:solidFill>
                  <a:srgbClr val="7F7F7F"/>
                </a:solidFill>
                <a:latin typeface="Trebuchet MS"/>
                <a:ea typeface="Trebuchet MS"/>
                <a:cs typeface="Trebuchet MS"/>
              </a:rPr>
              <a:t>Hazard Value (HV) = 0.</a:t>
            </a:r>
            <a:r>
              <a:rPr lang="en-GB" sz="1800" dirty="0">
                <a:solidFill>
                  <a:srgbClr val="7F7F7F"/>
                </a:solidFill>
                <a:latin typeface="Trebuchet MS"/>
                <a:ea typeface="Trebuchet MS"/>
                <a:cs typeface="Trebuchet MS"/>
              </a:rPr>
              <a:t>6</a:t>
            </a:r>
            <a:r>
              <a:rPr sz="1800" b="0" i="0" u="none" strike="noStrike" cap="none" dirty="0">
                <a:solidFill>
                  <a:srgbClr val="7F7F7F"/>
                </a:solidFill>
                <a:latin typeface="Trebuchet MS"/>
                <a:ea typeface="Trebuchet MS"/>
                <a:cs typeface="Trebuchet MS"/>
              </a:rPr>
              <a:t> (</a:t>
            </a:r>
            <a:r>
              <a:rPr lang="en-GB" sz="1800" dirty="0">
                <a:solidFill>
                  <a:srgbClr val="7F7F7F"/>
                </a:solidFill>
                <a:latin typeface="Trebuchet MS"/>
                <a:ea typeface="Trebuchet MS"/>
                <a:cs typeface="Trebuchet MS"/>
              </a:rPr>
              <a:t>Occasional</a:t>
            </a:r>
            <a:r>
              <a:rPr sz="1800" b="0" i="0" u="none" strike="noStrike" cap="none" dirty="0">
                <a:solidFill>
                  <a:srgbClr val="7F7F7F"/>
                </a:solidFill>
                <a:latin typeface="Trebuchet MS"/>
                <a:ea typeface="Trebuchet MS"/>
                <a:cs typeface="Trebuchet MS"/>
              </a:rPr>
              <a:t>)</a:t>
            </a:r>
            <a:endParaRPr sz="1150" b="0" i="0" u="none" strike="noStrike" cap="none" dirty="0">
              <a:solidFill>
                <a:srgbClr val="7F7F7F"/>
              </a:solidFill>
              <a:latin typeface="Trebuchet MS"/>
              <a:ea typeface="Trebuchet MS"/>
              <a:cs typeface="Trebuchet MS"/>
            </a:endParaRPr>
          </a:p>
        </p:txBody>
      </p:sp>
      <p:pic>
        <p:nvPicPr>
          <p:cNvPr id="1381400072" name="Google Shape;571;p41"/>
          <p:cNvPicPr/>
          <p:nvPr/>
        </p:nvPicPr>
        <p:blipFill>
          <a:blip r:embed="rId3">
            <a:alphaModFix/>
          </a:blip>
          <a:srcRect r="-3165" b="11581"/>
          <a:stretch/>
        </p:blipFill>
        <p:spPr bwMode="auto">
          <a:xfrm>
            <a:off x="1773688" y="1375345"/>
            <a:ext cx="5480738" cy="1752073"/>
          </a:xfrm>
          <a:prstGeom prst="rect">
            <a:avLst/>
          </a:prstGeom>
          <a:noFill/>
          <a:ln>
            <a:noFill/>
          </a:ln>
        </p:spPr>
      </p:pic>
      <p:sp>
        <p:nvSpPr>
          <p:cNvPr id="1798393696" name="Google Shape;572;p41"/>
          <p:cNvSpPr txBox="1"/>
          <p:nvPr/>
        </p:nvSpPr>
        <p:spPr bwMode="auto">
          <a:xfrm>
            <a:off x="2336232" y="3869764"/>
            <a:ext cx="4355700" cy="312000"/>
          </a:xfrm>
          <a:prstGeom prst="rect">
            <a:avLst/>
          </a:prstGeom>
          <a:noFill/>
          <a:ln>
            <a:noFill/>
          </a:ln>
        </p:spPr>
        <p:txBody>
          <a:bodyPr spcFirstLastPara="1" wrap="square" lIns="57575" tIns="28775" rIns="57575" bIns="28775" anchor="t" anchorCtr="0">
            <a:spAutoFit/>
          </a:bodyPr>
          <a:lstStyle/>
          <a:p>
            <a:pPr marL="0" marR="0" lvl="0" indent="0" algn="l" rtl="0">
              <a:lnSpc>
                <a:spcPct val="100000"/>
              </a:lnSpc>
              <a:spcBef>
                <a:spcPts val="0"/>
              </a:spcBef>
              <a:spcAft>
                <a:spcPts val="0"/>
              </a:spcAft>
              <a:buClr>
                <a:srgbClr val="000000"/>
              </a:buClr>
              <a:buSzPts val="1650"/>
              <a:buFont typeface="Arial"/>
              <a:buNone/>
              <a:defRPr/>
            </a:pPr>
            <a:r>
              <a:rPr sz="1650" b="1" i="0" u="none" strike="noStrike" cap="none">
                <a:solidFill>
                  <a:srgbClr val="7F7F7F"/>
                </a:solidFill>
                <a:latin typeface="Trebuchet MS"/>
                <a:ea typeface="Trebuchet MS"/>
                <a:cs typeface="Trebuchet MS"/>
              </a:rPr>
              <a:t>THIS INFORMATION IS PROVIDED BY SECAPs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73264213" name="Google Shape;552;p39"/>
          <p:cNvSpPr txBox="1"/>
          <p:nvPr/>
        </p:nvSpPr>
        <p:spPr bwMode="auto">
          <a:xfrm>
            <a:off x="761806" y="432325"/>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lang="en-GB" sz="1900" b="1" dirty="0">
                <a:solidFill>
                  <a:srgbClr val="70AD47"/>
                </a:solidFill>
                <a:latin typeface="Trebuchet MS"/>
                <a:ea typeface="Trebuchet MS"/>
                <a:cs typeface="Trebuchet MS"/>
              </a:rPr>
              <a:t>EXPOSED AREA</a:t>
            </a:r>
            <a:endParaRPr sz="1900" b="1" i="0" u="none" strike="noStrike" cap="none" dirty="0">
              <a:solidFill>
                <a:srgbClr val="70AD47"/>
              </a:solidFill>
              <a:latin typeface="Trebuchet MS"/>
              <a:ea typeface="Trebuchet MS"/>
              <a:cs typeface="Trebuchet MS"/>
            </a:endParaRPr>
          </a:p>
        </p:txBody>
      </p:sp>
      <p:graphicFrame>
        <p:nvGraphicFramePr>
          <p:cNvPr id="2136246190" name="Google Shape;166;g354dfb781ae_0_204"/>
          <p:cNvGraphicFramePr>
            <a:graphicFrameLocks/>
          </p:cNvGraphicFramePr>
          <p:nvPr>
            <p:extLst>
              <p:ext uri="{D42A27DB-BD31-4B8C-83A1-F6EECF244321}">
                <p14:modId xmlns:p14="http://schemas.microsoft.com/office/powerpoint/2010/main" val="1022596927"/>
              </p:ext>
            </p:extLst>
          </p:nvPr>
        </p:nvGraphicFramePr>
        <p:xfrm>
          <a:off x="393051" y="1667009"/>
          <a:ext cx="3783353" cy="854080"/>
        </p:xfrm>
        <a:graphic>
          <a:graphicData uri="http://schemas.openxmlformats.org/drawingml/2006/table">
            <a:tbl>
              <a:tblPr firstRow="1" bandRow="1">
                <a:noFill/>
              </a:tblPr>
              <a:tblGrid>
                <a:gridCol w="738911">
                  <a:extLst>
                    <a:ext uri="{9D8B030D-6E8A-4147-A177-3AD203B41FA5}">
                      <a16:colId xmlns:a16="http://schemas.microsoft.com/office/drawing/2014/main" val="20000"/>
                    </a:ext>
                  </a:extLst>
                </a:gridCol>
                <a:gridCol w="1295973">
                  <a:extLst>
                    <a:ext uri="{9D8B030D-6E8A-4147-A177-3AD203B41FA5}">
                      <a16:colId xmlns:a16="http://schemas.microsoft.com/office/drawing/2014/main" val="20001"/>
                    </a:ext>
                  </a:extLst>
                </a:gridCol>
                <a:gridCol w="1748469">
                  <a:extLst>
                    <a:ext uri="{9D8B030D-6E8A-4147-A177-3AD203B41FA5}">
                      <a16:colId xmlns:a16="http://schemas.microsoft.com/office/drawing/2014/main" val="20002"/>
                    </a:ext>
                  </a:extLst>
                </a:gridCol>
              </a:tblGrid>
              <a:tr h="239924">
                <a:tc>
                  <a:txBody>
                    <a:bodyPr/>
                    <a:lstStyle/>
                    <a:p>
                      <a:pPr marL="0" marR="0" lvl="0" indent="0" algn="l" rtl="0">
                        <a:lnSpc>
                          <a:spcPct val="100000"/>
                        </a:lnSpc>
                        <a:spcBef>
                          <a:spcPts val="0"/>
                        </a:spcBef>
                        <a:spcAft>
                          <a:spcPts val="0"/>
                        </a:spcAft>
                        <a:buClr>
                          <a:srgbClr val="000000"/>
                        </a:buClr>
                        <a:buSzPts val="1400"/>
                        <a:buFont typeface="Arial"/>
                        <a:buNone/>
                        <a:defRPr/>
                      </a:pPr>
                      <a:r>
                        <a:rPr lang="en-GB" sz="1400" u="none" strike="noStrike" cap="none">
                          <a:solidFill>
                            <a:schemeClr val="tx2"/>
                          </a:solidFill>
                          <a:latin typeface="Calibri"/>
                          <a:ea typeface="Calibri"/>
                          <a:cs typeface="Calibri"/>
                        </a:rPr>
                        <a:t>CODE</a:t>
                      </a:r>
                      <a:endParaRPr sz="1400" u="none" strike="noStrike" cap="none">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tx2"/>
                          </a:solidFill>
                          <a:latin typeface="Calibri"/>
                          <a:ea typeface="Calibri"/>
                          <a:cs typeface="Calibri"/>
                        </a:rPr>
                        <a:t>CRITERION</a:t>
                      </a: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tx2"/>
                          </a:solidFill>
                          <a:latin typeface="Calibri"/>
                          <a:ea typeface="Calibri"/>
                          <a:cs typeface="Calibri"/>
                        </a:rPr>
                        <a:t>INDICATOR</a:t>
                      </a:r>
                    </a:p>
                  </a:txBody>
                  <a:tcPr marL="68575" marR="68575" marT="34300" marB="34300"/>
                </a:tc>
                <a:extLst>
                  <a:ext uri="{0D108BD9-81ED-4DB2-BD59-A6C34878D82A}">
                    <a16:rowId xmlns:a16="http://schemas.microsoft.com/office/drawing/2014/main" val="10000"/>
                  </a:ext>
                </a:extLst>
              </a:tr>
              <a:tr h="572120">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400" u="none" strike="noStrike" cap="none" dirty="0">
                          <a:solidFill>
                            <a:schemeClr val="tx2"/>
                          </a:solidFill>
                          <a:latin typeface="Calibri"/>
                          <a:ea typeface="Calibri"/>
                          <a:cs typeface="Calibri"/>
                        </a:rPr>
                        <a:t>D7.1-E1</a:t>
                      </a:r>
                      <a:endParaRPr sz="1400" u="none" strike="noStrike" cap="none" dirty="0">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Trebuchet MS"/>
                        <a:buNone/>
                        <a:defRPr/>
                      </a:pPr>
                      <a:r>
                        <a:rPr lang="en-GB" sz="1400" u="none" strike="noStrike" cap="none" dirty="0">
                          <a:solidFill>
                            <a:schemeClr val="tx2"/>
                          </a:solidFill>
                          <a:latin typeface="Calibri"/>
                          <a:ea typeface="Calibri"/>
                          <a:cs typeface="Calibri"/>
                        </a:rPr>
                        <a:t>Exposed area</a:t>
                      </a:r>
                      <a:endParaRPr sz="1400" u="none" strike="noStrike" cap="none" dirty="0">
                        <a:solidFill>
                          <a:schemeClr val="tx2"/>
                        </a:solidFill>
                        <a:latin typeface="Calibri"/>
                        <a:ea typeface="Calibri"/>
                        <a:cs typeface="Calibri"/>
                      </a:endParaRPr>
                    </a:p>
                  </a:txBody>
                  <a:tcPr marL="68575" marR="68575" marT="34300" marB="34300"/>
                </a:tc>
                <a:tc>
                  <a:txBody>
                    <a:bodyPr/>
                    <a:lstStyle/>
                    <a:p>
                      <a:pPr marL="0" marR="0" lvl="0" indent="0" algn="l" rtl="0">
                        <a:lnSpc>
                          <a:spcPct val="100000"/>
                        </a:lnSpc>
                        <a:spcBef>
                          <a:spcPts val="0"/>
                        </a:spcBef>
                        <a:spcAft>
                          <a:spcPts val="0"/>
                        </a:spcAft>
                        <a:buClr>
                          <a:srgbClr val="000000"/>
                        </a:buClr>
                        <a:buSzPts val="1400"/>
                        <a:buFont typeface="Arial"/>
                        <a:buNone/>
                        <a:defRPr/>
                      </a:pPr>
                      <a:r>
                        <a:rPr lang="en-GB" sz="1400" u="none" strike="noStrike" cap="none" dirty="0">
                          <a:solidFill>
                            <a:schemeClr val="tx2"/>
                          </a:solidFill>
                          <a:latin typeface="Calibri"/>
                          <a:ea typeface="Calibri"/>
                          <a:cs typeface="Calibri"/>
                        </a:rPr>
                        <a:t>Area of urban green spaces</a:t>
                      </a:r>
                      <a:endParaRPr sz="1400" u="none" strike="noStrike" cap="none" dirty="0">
                        <a:solidFill>
                          <a:schemeClr val="tx2"/>
                        </a:solidFill>
                        <a:latin typeface="Calibri"/>
                        <a:ea typeface="Calibri"/>
                        <a:cs typeface="Calibri"/>
                      </a:endParaRPr>
                    </a:p>
                  </a:txBody>
                  <a:tcPr marL="68575" marR="68575" marT="34300" marB="34300"/>
                </a:tc>
                <a:extLst>
                  <a:ext uri="{0D108BD9-81ED-4DB2-BD59-A6C34878D82A}">
                    <a16:rowId xmlns:a16="http://schemas.microsoft.com/office/drawing/2014/main" val="10001"/>
                  </a:ext>
                </a:extLst>
              </a:tr>
            </a:tbl>
          </a:graphicData>
        </a:graphic>
      </p:graphicFrame>
      <p:pic>
        <p:nvPicPr>
          <p:cNvPr id="1025689856" name="Google Shape;167;g354dfb781ae_0_204"/>
          <p:cNvPicPr/>
          <p:nvPr/>
        </p:nvPicPr>
        <p:blipFill>
          <a:blip r:embed="rId3">
            <a:alphaModFix/>
          </a:blip>
          <a:stretch/>
        </p:blipFill>
        <p:spPr bwMode="auto">
          <a:xfrm>
            <a:off x="5153975" y="1488401"/>
            <a:ext cx="3783350" cy="2926915"/>
          </a:xfrm>
          <a:prstGeom prst="rect">
            <a:avLst/>
          </a:prstGeom>
          <a:noFill/>
          <a:ln>
            <a:noFill/>
          </a:ln>
        </p:spPr>
      </p:pic>
      <p:sp>
        <p:nvSpPr>
          <p:cNvPr id="419779372" name="Google Shape;168;g354dfb781ae_0_204"/>
          <p:cNvSpPr/>
          <p:nvPr/>
        </p:nvSpPr>
        <p:spPr bwMode="auto">
          <a:xfrm rot="1978827">
            <a:off x="3991786" y="2359584"/>
            <a:ext cx="1678588" cy="147267"/>
          </a:xfrm>
          <a:prstGeom prst="leftArrow">
            <a:avLst>
              <a:gd name="adj1" fmla="val 50000"/>
              <a:gd name="adj2" fmla="val 50000"/>
            </a:avLst>
          </a:prstGeom>
          <a:solidFill>
            <a:srgbClr val="FF00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FFFFFF"/>
              </a:solidFill>
              <a:latin typeface="Trebuchet MS"/>
              <a:ea typeface="Trebuchet MS"/>
              <a:cs typeface="Trebuchet MS"/>
            </a:endParaRPr>
          </a:p>
        </p:txBody>
      </p:sp>
      <p:sp>
        <p:nvSpPr>
          <p:cNvPr id="1400656857" name="Google Shape;169;g354dfb781ae_0_204"/>
          <p:cNvSpPr/>
          <p:nvPr/>
        </p:nvSpPr>
        <p:spPr bwMode="auto">
          <a:xfrm>
            <a:off x="5153975" y="3003133"/>
            <a:ext cx="1085054" cy="566492"/>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rgbClr val="FFFFFF"/>
              </a:solidFill>
              <a:latin typeface="Trebuchet MS"/>
              <a:ea typeface="Trebuchet MS"/>
              <a:cs typeface="Trebuchet M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32685314" name="Google Shape;562;p40"/>
          <p:cNvSpPr txBox="1"/>
          <p:nvPr/>
        </p:nvSpPr>
        <p:spPr bwMode="auto">
          <a:xfrm>
            <a:off x="718731" y="35235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dirty="0">
                <a:solidFill>
                  <a:srgbClr val="70AD47"/>
                </a:solidFill>
                <a:latin typeface="Trebuchet MS"/>
                <a:ea typeface="Trebuchet MS"/>
                <a:cs typeface="Trebuchet MS"/>
              </a:rPr>
              <a:t>EXPOSURE OF</a:t>
            </a:r>
            <a:r>
              <a:rPr lang="en-GB" sz="1900" b="1" i="0" u="none" strike="noStrike" cap="none">
                <a:solidFill>
                  <a:srgbClr val="70AD47"/>
                </a:solidFill>
                <a:latin typeface="Trebuchet MS"/>
                <a:ea typeface="Trebuchet MS"/>
                <a:cs typeface="Trebuchet MS"/>
              </a:rPr>
              <a:t> URBAN GREEN SPACES</a:t>
            </a:r>
            <a:endParaRPr sz="1900" b="1" i="0" u="none" strike="noStrike" cap="none">
              <a:solidFill>
                <a:srgbClr val="70AD47"/>
              </a:solidFill>
              <a:latin typeface="Trebuchet MS"/>
              <a:ea typeface="Trebuchet MS"/>
              <a:cs typeface="Trebuchet MS"/>
            </a:endParaRPr>
          </a:p>
        </p:txBody>
      </p:sp>
      <p:pic>
        <p:nvPicPr>
          <p:cNvPr id="139660387" name="Google Shape;563;p40"/>
          <p:cNvPicPr/>
          <p:nvPr/>
        </p:nvPicPr>
        <p:blipFill>
          <a:blip r:embed="rId3">
            <a:alphaModFix/>
          </a:blip>
          <a:srcRect l="16230" r="15829" b="18882"/>
          <a:stretch/>
        </p:blipFill>
        <p:spPr bwMode="auto">
          <a:xfrm>
            <a:off x="2359127" y="1345217"/>
            <a:ext cx="4091840" cy="1155150"/>
          </a:xfrm>
          <a:prstGeom prst="rect">
            <a:avLst/>
          </a:prstGeom>
          <a:noFill/>
          <a:ln>
            <a:noFill/>
          </a:ln>
        </p:spPr>
      </p:pic>
      <p:sp>
        <p:nvSpPr>
          <p:cNvPr id="2147358160" name="Google Shape;564;p40"/>
          <p:cNvSpPr txBox="1"/>
          <p:nvPr/>
        </p:nvSpPr>
        <p:spPr bwMode="auto">
          <a:xfrm>
            <a:off x="2359127" y="2676554"/>
            <a:ext cx="4425900" cy="1916400"/>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1500"/>
              <a:buFont typeface="Arial"/>
              <a:buNone/>
              <a:defRPr/>
            </a:pPr>
            <a:r>
              <a:rPr lang="en-GB" sz="1500" b="0" i="0" u="none" strike="noStrike" cap="none" dirty="0">
                <a:solidFill>
                  <a:srgbClr val="7F7F7F"/>
                </a:solidFill>
                <a:latin typeface="Trebuchet MS"/>
                <a:ea typeface="Trebuchet MS"/>
                <a:cs typeface="Trebuchet MS"/>
              </a:rPr>
              <a:t>Area of urban green space = 7</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Critical value (1) = 10</a:t>
            </a:r>
            <a:r>
              <a:rPr lang="en-GB" sz="1500" b="0" i="0" u="none" strike="noStrike" cap="none" dirty="0">
                <a:solidFill>
                  <a:srgbClr val="7F7F7F"/>
                </a:solidFill>
                <a:latin typeface="Trebuchet MS"/>
                <a:ea typeface="Trebuchet MS"/>
                <a:cs typeface="Trebuchet MS"/>
              </a:rPr>
              <a:t> km and more</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Optimal value (0) = </a:t>
            </a:r>
            <a:r>
              <a:rPr lang="en-GB" sz="1500" dirty="0">
                <a:solidFill>
                  <a:srgbClr val="7F7F7F"/>
                </a:solidFill>
                <a:latin typeface="Trebuchet MS"/>
                <a:ea typeface="Trebuchet MS"/>
                <a:cs typeface="Trebuchet MS"/>
              </a:rPr>
              <a:t>Less than 0,5 km</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err="1">
                <a:solidFill>
                  <a:srgbClr val="7F7F7F"/>
                </a:solidFill>
                <a:latin typeface="Trebuchet MS"/>
                <a:ea typeface="Trebuchet MS"/>
                <a:cs typeface="Trebuchet MS"/>
              </a:rPr>
              <a:t>Normalised</a:t>
            </a:r>
            <a:r>
              <a:rPr sz="1500" b="0" i="0" u="none" strike="noStrike" cap="none" dirty="0">
                <a:solidFill>
                  <a:srgbClr val="7F7F7F"/>
                </a:solidFill>
                <a:latin typeface="Trebuchet MS"/>
                <a:ea typeface="Trebuchet MS"/>
                <a:cs typeface="Trebuchet MS"/>
              </a:rPr>
              <a:t> value (Exposure Value – EV) = </a:t>
            </a:r>
            <a:r>
              <a:rPr sz="1500" b="1" i="0" u="none" strike="noStrike" cap="none" dirty="0">
                <a:solidFill>
                  <a:srgbClr val="7F7F7F"/>
                </a:solidFill>
                <a:latin typeface="Trebuchet MS"/>
                <a:ea typeface="Trebuchet MS"/>
                <a:cs typeface="Trebuchet MS"/>
              </a:rPr>
              <a:t>0,</a:t>
            </a:r>
            <a:r>
              <a:rPr lang="en-GB" sz="1500" b="1" i="0" u="none" strike="noStrike" cap="none" dirty="0">
                <a:solidFill>
                  <a:srgbClr val="7F7F7F"/>
                </a:solidFill>
                <a:latin typeface="Trebuchet MS"/>
                <a:ea typeface="Trebuchet MS"/>
                <a:cs typeface="Trebuchet MS"/>
              </a:rPr>
              <a:t>684</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r>
              <a:rPr sz="1500" b="0" i="0" u="none" strike="noStrike" cap="none" dirty="0">
                <a:solidFill>
                  <a:srgbClr val="7F7F7F"/>
                </a:solidFill>
                <a:latin typeface="Trebuchet MS"/>
                <a:ea typeface="Trebuchet MS"/>
                <a:cs typeface="Trebuchet MS"/>
              </a:rPr>
              <a:t>Exposure Level:</a:t>
            </a:r>
            <a:r>
              <a:rPr sz="1500" b="1" i="0" u="none" strike="noStrike" cap="none" dirty="0">
                <a:solidFill>
                  <a:srgbClr val="7F7F7F"/>
                </a:solidFill>
                <a:latin typeface="Trebuchet MS"/>
                <a:ea typeface="Trebuchet MS"/>
                <a:cs typeface="Trebuchet MS"/>
              </a:rPr>
              <a:t> </a:t>
            </a:r>
            <a:r>
              <a:rPr lang="en-GB" sz="1500" b="1" i="0" u="none" strike="noStrike" cap="none" dirty="0">
                <a:solidFill>
                  <a:srgbClr val="7F7F7F"/>
                </a:solidFill>
                <a:latin typeface="Trebuchet MS"/>
                <a:ea typeface="Trebuchet MS"/>
                <a:cs typeface="Trebuchet MS"/>
              </a:rPr>
              <a:t>MAJOR</a:t>
            </a:r>
            <a:endParaRPr sz="1500" b="0" i="0" u="none" strike="noStrike" cap="none" dirty="0">
              <a:solidFill>
                <a:srgbClr val="7F7F7F"/>
              </a:solidFill>
              <a:latin typeface="Trebuchet MS"/>
              <a:ea typeface="Trebuchet MS"/>
              <a:cs typeface="Trebuchet MS"/>
            </a:endParaRPr>
          </a:p>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dirty="0">
              <a:solidFill>
                <a:srgbClr val="7F7F7F"/>
              </a:solidFill>
              <a:latin typeface="Trebuchet MS"/>
              <a:ea typeface="Trebuchet MS"/>
              <a:cs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76359238" name="Google Shape;577;p42"/>
          <p:cNvSpPr txBox="1"/>
          <p:nvPr/>
        </p:nvSpPr>
        <p:spPr bwMode="auto">
          <a:xfrm>
            <a:off x="669506" y="456950"/>
            <a:ext cx="5654100" cy="422399"/>
          </a:xfrm>
          <a:prstGeom prst="rect">
            <a:avLst/>
          </a:prstGeom>
          <a:noFill/>
          <a:ln>
            <a:noFill/>
          </a:ln>
        </p:spPr>
        <p:txBody>
          <a:bodyPr spcFirstLastPara="1" wrap="square" lIns="68550" tIns="34275" rIns="68550" bIns="34275" anchor="b" anchorCtr="0">
            <a:noAutofit/>
          </a:bodyPr>
          <a:lstStyle/>
          <a:p>
            <a:pPr marL="0" marR="0" lvl="0" indent="0" algn="l" rtl="0">
              <a:lnSpc>
                <a:spcPct val="90000"/>
              </a:lnSpc>
              <a:spcBef>
                <a:spcPts val="0"/>
              </a:spcBef>
              <a:spcAft>
                <a:spcPts val="0"/>
              </a:spcAft>
              <a:buClr>
                <a:srgbClr val="000000"/>
              </a:buClr>
              <a:buSzPts val="1875"/>
              <a:buFont typeface="Arial"/>
              <a:buNone/>
              <a:defRPr/>
            </a:pPr>
            <a:r>
              <a:rPr sz="1900" b="1" i="0" u="none" strike="noStrike" cap="none">
                <a:solidFill>
                  <a:srgbClr val="70AD47"/>
                </a:solidFill>
                <a:latin typeface="Trebuchet MS"/>
                <a:ea typeface="Trebuchet MS"/>
                <a:cs typeface="Trebuchet MS"/>
              </a:rPr>
              <a:t>RISK</a:t>
            </a:r>
            <a:r>
              <a:rPr lang="en-GB" sz="1900" b="1" i="0" u="none" strike="noStrike" cap="none">
                <a:solidFill>
                  <a:srgbClr val="70AD47"/>
                </a:solidFill>
                <a:latin typeface="Trebuchet MS"/>
                <a:ea typeface="Trebuchet MS"/>
                <a:cs typeface="Trebuchet MS"/>
              </a:rPr>
              <a:t> ASSESSMENT</a:t>
            </a:r>
            <a:endParaRPr sz="1900" b="1" i="0" u="none" strike="noStrike" cap="none">
              <a:solidFill>
                <a:srgbClr val="70AD47"/>
              </a:solidFill>
              <a:latin typeface="Trebuchet MS"/>
              <a:ea typeface="Trebuchet MS"/>
              <a:cs typeface="Trebuchet MS"/>
            </a:endParaRPr>
          </a:p>
        </p:txBody>
      </p:sp>
      <p:sp>
        <p:nvSpPr>
          <p:cNvPr id="1299284874" name="Google Shape;536;g354dfb781ae_1_264"/>
          <p:cNvSpPr txBox="1"/>
          <p:nvPr/>
        </p:nvSpPr>
        <p:spPr bwMode="auto">
          <a:xfrm>
            <a:off x="4554417" y="2580182"/>
            <a:ext cx="4545300" cy="338700"/>
          </a:xfrm>
          <a:prstGeom prst="rect">
            <a:avLst/>
          </a:prstGeom>
          <a:blipFill>
            <a:blip r:embed="rId3">
              <a:alphaModFix/>
            </a:blip>
            <a:srcRect b="214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tx2"/>
                </a:solidFill>
                <a:latin typeface="Trebuchet MS"/>
                <a:ea typeface="Calibri"/>
                <a:cs typeface="Calibri"/>
              </a:rPr>
              <a:t> </a:t>
            </a:r>
          </a:p>
        </p:txBody>
      </p:sp>
      <p:sp>
        <p:nvSpPr>
          <p:cNvPr id="123008123" name="Google Shape;537;g354dfb781ae_1_264"/>
          <p:cNvSpPr txBox="1"/>
          <p:nvPr/>
        </p:nvSpPr>
        <p:spPr bwMode="auto">
          <a:xfrm>
            <a:off x="529481" y="1666462"/>
            <a:ext cx="4460700" cy="2809640"/>
          </a:xfrm>
          <a:prstGeom prst="rect">
            <a:avLst/>
          </a:prstGeom>
          <a:noFill/>
          <a:ln>
            <a:noFill/>
          </a:ln>
        </p:spPr>
        <p:txBody>
          <a:bodyPr spcFirstLastPara="1" wrap="square" lIns="91425" tIns="45700" rIns="91425" bIns="45700" anchor="t" anchorCtr="0">
            <a:spAutoFit/>
          </a:bodyPr>
          <a:lstStyle/>
          <a:p>
            <a:pPr marL="0" marR="161448" lvl="0" indent="0" algn="l" rtl="0">
              <a:lnSpc>
                <a:spcPct val="114999"/>
              </a:lnSpc>
              <a:spcBef>
                <a:spcPts val="0"/>
              </a:spcBef>
              <a:spcAft>
                <a:spcPts val="0"/>
              </a:spcAft>
              <a:buClr>
                <a:srgbClr val="000000"/>
              </a:buClr>
              <a:buSzPts val="2000"/>
              <a:buFont typeface="Arial"/>
              <a:buNone/>
              <a:defRPr/>
            </a:pPr>
            <a:endParaRPr sz="1600" b="0" i="0" u="none" strike="noStrike" cap="none" dirty="0">
              <a:solidFill>
                <a:schemeClr val="tx2"/>
              </a:solidFill>
              <a:latin typeface="Trebuchet MS"/>
              <a:ea typeface="Calibri"/>
              <a:cs typeface="Calibri"/>
            </a:endParaRPr>
          </a:p>
          <a:p>
            <a:pPr marL="257175" marR="161448" lvl="0" indent="-257175" algn="l" rtl="0">
              <a:lnSpc>
                <a:spcPct val="107000"/>
              </a:lnSpc>
              <a:spcBef>
                <a:spcPts val="45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Hazard Value</a:t>
            </a:r>
            <a:r>
              <a:rPr sz="1600" b="0" i="0" u="none" strike="noStrike" cap="none" dirty="0">
                <a:solidFill>
                  <a:schemeClr val="tx2"/>
                </a:solidFill>
                <a:latin typeface="Trebuchet MS"/>
                <a:ea typeface="Calibri"/>
                <a:cs typeface="Calibri"/>
              </a:rPr>
              <a:t> = 0,</a:t>
            </a:r>
            <a:r>
              <a:rPr lang="en-GB" sz="1600" dirty="0">
                <a:solidFill>
                  <a:schemeClr val="tx2"/>
                </a:solidFill>
                <a:latin typeface="Trebuchet MS"/>
                <a:ea typeface="Calibri"/>
                <a:cs typeface="Calibri"/>
              </a:rPr>
              <a:t>6</a:t>
            </a: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105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Exposure Value</a:t>
            </a:r>
            <a:r>
              <a:rPr sz="1600" b="0" i="0" u="none" strike="noStrike" cap="none" dirty="0">
                <a:solidFill>
                  <a:schemeClr val="tx2"/>
                </a:solidFill>
                <a:latin typeface="Trebuchet MS"/>
                <a:ea typeface="Calibri"/>
                <a:cs typeface="Calibri"/>
              </a:rPr>
              <a:t> =  0,</a:t>
            </a:r>
            <a:r>
              <a:rPr lang="en-GB" sz="1600" dirty="0">
                <a:solidFill>
                  <a:schemeClr val="tx2"/>
                </a:solidFill>
                <a:latin typeface="Trebuchet MS"/>
                <a:ea typeface="Calibri"/>
                <a:cs typeface="Calibri"/>
              </a:rPr>
              <a:t>684</a:t>
            </a: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600"/>
              </a:spcBef>
              <a:spcAft>
                <a:spcPts val="0"/>
              </a:spcAft>
              <a:buClr>
                <a:srgbClr val="144194"/>
              </a:buClr>
              <a:buSzPts val="2000"/>
              <a:buFont typeface="Arial"/>
              <a:buChar char="-"/>
              <a:defRPr/>
            </a:pPr>
            <a:r>
              <a:rPr sz="1600" b="1" i="0" u="none" strike="noStrike" cap="none" dirty="0">
                <a:solidFill>
                  <a:schemeClr val="tx2"/>
                </a:solidFill>
                <a:latin typeface="Trebuchet MS"/>
                <a:ea typeface="Calibri"/>
                <a:cs typeface="Calibri"/>
              </a:rPr>
              <a:t>Vulnerability Value</a:t>
            </a:r>
            <a:r>
              <a:rPr sz="1600" b="0" i="0" u="none" strike="noStrike" cap="none" dirty="0">
                <a:solidFill>
                  <a:schemeClr val="tx2"/>
                </a:solidFill>
                <a:latin typeface="Trebuchet MS"/>
                <a:ea typeface="Calibri"/>
                <a:cs typeface="Calibri"/>
              </a:rPr>
              <a:t> = 0,</a:t>
            </a:r>
            <a:r>
              <a:rPr lang="en-GB" sz="1600" b="0" i="0" u="none" strike="noStrike" cap="none" dirty="0">
                <a:solidFill>
                  <a:schemeClr val="tx2"/>
                </a:solidFill>
                <a:latin typeface="Trebuchet MS"/>
                <a:ea typeface="Calibri"/>
                <a:cs typeface="Calibri"/>
              </a:rPr>
              <a:t>5945</a:t>
            </a:r>
            <a:endParaRPr sz="1600" b="0" i="0" u="none" strike="noStrike" cap="none" dirty="0">
              <a:solidFill>
                <a:schemeClr val="tx2"/>
              </a:solidFill>
              <a:latin typeface="Trebuchet MS"/>
              <a:ea typeface="Calibri"/>
              <a:cs typeface="Calibri"/>
            </a:endParaRPr>
          </a:p>
          <a:p>
            <a:pPr marL="0" marR="161448" lvl="0" indent="0" algn="just" rtl="0">
              <a:lnSpc>
                <a:spcPct val="107000"/>
              </a:lnSpc>
              <a:spcBef>
                <a:spcPts val="600"/>
              </a:spcBef>
              <a:spcAft>
                <a:spcPts val="0"/>
              </a:spcAft>
              <a:buClr>
                <a:srgbClr val="000000"/>
              </a:buClr>
              <a:buSzPts val="2000"/>
              <a:buFont typeface="Arial"/>
              <a:buNone/>
              <a:defRPr/>
            </a:pPr>
            <a:endParaRPr sz="1600" b="0" i="0" u="none" strike="noStrike" cap="none" dirty="0">
              <a:solidFill>
                <a:schemeClr val="tx2"/>
              </a:solidFill>
              <a:latin typeface="Trebuchet MS"/>
              <a:ea typeface="Calibri"/>
              <a:cs typeface="Calibri"/>
            </a:endParaRP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HV</a:t>
            </a:r>
            <a:r>
              <a:rPr sz="1600" b="0" i="0" u="none" strike="noStrike" cap="none" dirty="0">
                <a:solidFill>
                  <a:schemeClr val="tx2"/>
                </a:solidFill>
                <a:latin typeface="Trebuchet MS"/>
                <a:ea typeface="Calibri"/>
                <a:cs typeface="Calibri"/>
              </a:rPr>
              <a:t> weight of HV</a:t>
            </a: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EV</a:t>
            </a:r>
            <a:r>
              <a:rPr sz="1600" b="0" i="0" u="none" strike="noStrike" cap="none" dirty="0">
                <a:solidFill>
                  <a:schemeClr val="tx2"/>
                </a:solidFill>
                <a:latin typeface="Trebuchet MS"/>
                <a:ea typeface="Calibri"/>
                <a:cs typeface="Calibri"/>
              </a:rPr>
              <a:t> weight of EV</a:t>
            </a:r>
          </a:p>
          <a:p>
            <a:pPr marL="257175" marR="161448" lvl="0" indent="-257175" algn="just" rtl="0">
              <a:lnSpc>
                <a:spcPct val="107000"/>
              </a:lnSpc>
              <a:spcBef>
                <a:spcPts val="600"/>
              </a:spcBef>
              <a:spcAft>
                <a:spcPts val="0"/>
              </a:spcAft>
              <a:buClr>
                <a:srgbClr val="144194"/>
              </a:buClr>
              <a:buSzPts val="2000"/>
              <a:buFont typeface="Calibri"/>
              <a:buChar char="-"/>
              <a:defRPr/>
            </a:pPr>
            <a:r>
              <a:rPr sz="1600" b="0" i="0" u="none" strike="noStrike" cap="none" dirty="0">
                <a:solidFill>
                  <a:schemeClr val="tx2"/>
                </a:solidFill>
                <a:latin typeface="Trebuchet MS"/>
                <a:ea typeface="Calibri"/>
                <a:cs typeface="Calibri"/>
              </a:rPr>
              <a:t>W</a:t>
            </a:r>
            <a:r>
              <a:rPr sz="1600" b="0" i="0" u="none" strike="noStrike" cap="none" baseline="-25000" dirty="0">
                <a:solidFill>
                  <a:schemeClr val="tx2"/>
                </a:solidFill>
                <a:latin typeface="Trebuchet MS"/>
                <a:ea typeface="Calibri"/>
                <a:cs typeface="Calibri"/>
              </a:rPr>
              <a:t>V</a:t>
            </a:r>
            <a:r>
              <a:rPr sz="1600" b="0" i="0" u="none" strike="noStrike" cap="none" dirty="0">
                <a:solidFill>
                  <a:schemeClr val="tx2"/>
                </a:solidFill>
                <a:latin typeface="Trebuchet MS"/>
                <a:ea typeface="Calibri"/>
                <a:cs typeface="Calibri"/>
              </a:rPr>
              <a:t> weight of VV</a:t>
            </a:r>
          </a:p>
        </p:txBody>
      </p:sp>
      <p:sp>
        <p:nvSpPr>
          <p:cNvPr id="974866688" name="Google Shape;538;g354dfb781ae_1_264"/>
          <p:cNvSpPr/>
          <p:nvPr/>
        </p:nvSpPr>
        <p:spPr bwMode="auto">
          <a:xfrm>
            <a:off x="3473625" y="3862375"/>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548801216" name="Google Shape;540;g354dfb781ae_1_264"/>
          <p:cNvSpPr/>
          <p:nvPr/>
        </p:nvSpPr>
        <p:spPr bwMode="auto">
          <a:xfrm>
            <a:off x="3473625" y="4234208"/>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2060755876" name="Google Shape;541;g354dfb781ae_1_264"/>
          <p:cNvSpPr txBox="1"/>
          <p:nvPr/>
        </p:nvSpPr>
        <p:spPr bwMode="auto">
          <a:xfrm>
            <a:off x="3846177" y="3806818"/>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0,25</a:t>
            </a:r>
          </a:p>
        </p:txBody>
      </p:sp>
      <p:sp>
        <p:nvSpPr>
          <p:cNvPr id="786849709" name="Google Shape;542;g354dfb781ae_1_264"/>
          <p:cNvSpPr txBox="1"/>
          <p:nvPr/>
        </p:nvSpPr>
        <p:spPr bwMode="auto">
          <a:xfrm>
            <a:off x="3846177" y="4147808"/>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a:solidFill>
                  <a:schemeClr val="tx2"/>
                </a:solidFill>
                <a:latin typeface="Trebuchet MS"/>
                <a:ea typeface="Calibri"/>
                <a:cs typeface="Calibri"/>
              </a:rPr>
              <a:t>0,25</a:t>
            </a:r>
          </a:p>
        </p:txBody>
      </p:sp>
      <p:sp>
        <p:nvSpPr>
          <p:cNvPr id="275231051" name="Google Shape;544;g354dfb781ae_1_264"/>
          <p:cNvSpPr txBox="1"/>
          <p:nvPr/>
        </p:nvSpPr>
        <p:spPr bwMode="auto">
          <a:xfrm>
            <a:off x="5368465" y="4031509"/>
            <a:ext cx="2464500"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RISK LEVEL = </a:t>
            </a:r>
            <a:r>
              <a:rPr sz="1600" b="1" i="0" u="none" strike="noStrike" cap="none" dirty="0">
                <a:solidFill>
                  <a:schemeClr val="tx2"/>
                </a:solidFill>
                <a:latin typeface="Trebuchet MS"/>
                <a:ea typeface="Calibri"/>
                <a:cs typeface="Calibri"/>
              </a:rPr>
              <a:t>0.</a:t>
            </a:r>
            <a:r>
              <a:rPr lang="en-GB" sz="1600" b="1" i="0" u="none" strike="noStrike" cap="none" dirty="0">
                <a:solidFill>
                  <a:schemeClr val="tx2"/>
                </a:solidFill>
                <a:latin typeface="Trebuchet MS"/>
                <a:ea typeface="Calibri"/>
                <a:cs typeface="Calibri"/>
              </a:rPr>
              <a:t>62</a:t>
            </a:r>
            <a:endParaRPr sz="1600" b="0" i="0" u="none" strike="noStrike" cap="none" dirty="0">
              <a:solidFill>
                <a:schemeClr val="tx2"/>
              </a:solidFill>
              <a:latin typeface="Trebuchet MS"/>
              <a:ea typeface="Calibri"/>
              <a:cs typeface="Calibri"/>
            </a:endParaRPr>
          </a:p>
          <a:p>
            <a:pPr marL="0" marR="0" lvl="0" indent="0" algn="ctr" rtl="0">
              <a:lnSpc>
                <a:spcPct val="100000"/>
              </a:lnSpc>
              <a:spcBef>
                <a:spcPts val="0"/>
              </a:spcBef>
              <a:spcAft>
                <a:spcPts val="0"/>
              </a:spcAft>
              <a:buClr>
                <a:srgbClr val="000000"/>
              </a:buClr>
              <a:buSzPts val="2000"/>
              <a:buFont typeface="Arial"/>
              <a:buNone/>
              <a:defRPr/>
            </a:pPr>
            <a:r>
              <a:rPr sz="1600" b="1" i="0" u="none" strike="noStrike" cap="none" dirty="0">
                <a:solidFill>
                  <a:schemeClr val="tx2"/>
                </a:solidFill>
                <a:latin typeface="Trebuchet MS"/>
                <a:ea typeface="Calibri"/>
                <a:cs typeface="Calibri"/>
              </a:rPr>
              <a:t>RATHER NEGATIVE</a:t>
            </a:r>
            <a:endParaRPr sz="1600" b="0" i="0" u="none" strike="noStrike" cap="none" dirty="0">
              <a:solidFill>
                <a:schemeClr val="tx2"/>
              </a:solidFill>
              <a:latin typeface="Trebuchet MS"/>
              <a:ea typeface="Calibri"/>
              <a:cs typeface="Calibri"/>
            </a:endParaRPr>
          </a:p>
        </p:txBody>
      </p:sp>
      <p:sp>
        <p:nvSpPr>
          <p:cNvPr id="463983427" name="Google Shape;545;g354dfb781ae_1_264"/>
          <p:cNvSpPr/>
          <p:nvPr/>
        </p:nvSpPr>
        <p:spPr bwMode="auto">
          <a:xfrm rot="-5400000" flipH="1">
            <a:off x="6374111" y="3399395"/>
            <a:ext cx="606600" cy="299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1196561476" name="Google Shape;535;g354dfb781ae_1_264"/>
          <p:cNvSpPr txBox="1"/>
          <p:nvPr/>
        </p:nvSpPr>
        <p:spPr bwMode="auto">
          <a:xfrm>
            <a:off x="4013792" y="617309"/>
            <a:ext cx="4460701" cy="995341"/>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6000"/>
              <a:buFont typeface="Play"/>
              <a:buNone/>
              <a:defRPr/>
            </a:pPr>
            <a:r>
              <a:rPr lang="en-GB" sz="2000" b="1" i="0" u="none" strike="noStrike" cap="none" dirty="0">
                <a:solidFill>
                  <a:schemeClr val="tx2"/>
                </a:solidFill>
                <a:latin typeface="Trebuchet MS"/>
                <a:ea typeface="Calibri"/>
                <a:cs typeface="Calibri"/>
              </a:rPr>
              <a:t>Risk Category: Environment and biodiversity</a:t>
            </a:r>
            <a:r>
              <a:rPr lang="en-GB" sz="2000" b="1" dirty="0">
                <a:solidFill>
                  <a:schemeClr val="tx2"/>
                </a:solidFill>
                <a:latin typeface="Trebuchet MS"/>
                <a:ea typeface="Calibri"/>
                <a:cs typeface="Calibri"/>
              </a:rPr>
              <a:t> </a:t>
            </a:r>
            <a:r>
              <a:rPr lang="en-GB" sz="2000" b="1" i="0" u="none" strike="noStrike" cap="none" dirty="0">
                <a:solidFill>
                  <a:schemeClr val="tx2"/>
                </a:solidFill>
                <a:latin typeface="Trebuchet MS"/>
                <a:ea typeface="Calibri"/>
                <a:cs typeface="Calibri"/>
              </a:rPr>
              <a:t>(</a:t>
            </a:r>
            <a:r>
              <a:rPr lang="en-GB" sz="2000" b="1" dirty="0">
                <a:solidFill>
                  <a:schemeClr val="tx2"/>
                </a:solidFill>
                <a:latin typeface="Trebuchet MS"/>
                <a:ea typeface="Calibri"/>
                <a:cs typeface="Calibri"/>
              </a:rPr>
              <a:t>D7</a:t>
            </a:r>
            <a:r>
              <a:rPr lang="en-GB" sz="2000" b="1" i="0" u="none" strike="noStrike" cap="none" dirty="0">
                <a:solidFill>
                  <a:schemeClr val="tx2"/>
                </a:solidFill>
                <a:latin typeface="Trebuchet MS"/>
                <a:ea typeface="Calibri"/>
                <a:cs typeface="Calibri"/>
              </a:rPr>
              <a:t>)</a:t>
            </a:r>
            <a:endParaRPr dirty="0"/>
          </a:p>
          <a:p>
            <a:pPr marL="0" marR="0" lvl="0" indent="0" algn="ctr" rtl="0">
              <a:lnSpc>
                <a:spcPct val="90000"/>
              </a:lnSpc>
              <a:spcBef>
                <a:spcPts val="0"/>
              </a:spcBef>
              <a:spcAft>
                <a:spcPts val="0"/>
              </a:spcAft>
              <a:buClr>
                <a:schemeClr val="dk1"/>
              </a:buClr>
              <a:buSzPts val="6000"/>
              <a:buFont typeface="Play"/>
              <a:buNone/>
              <a:defRPr/>
            </a:pPr>
            <a:r>
              <a:rPr lang="en-GB" sz="2000" b="1" dirty="0">
                <a:solidFill>
                  <a:schemeClr val="tx2"/>
                </a:solidFill>
                <a:latin typeface="Trebuchet MS"/>
                <a:ea typeface="Calibri"/>
                <a:cs typeface="Calibri"/>
              </a:rPr>
              <a:t>Exposure: Damage risk for urban green spaces (D7.1)</a:t>
            </a:r>
            <a:endParaRPr sz="2000" b="1" i="0" u="none" strike="noStrike" cap="none" dirty="0">
              <a:solidFill>
                <a:schemeClr val="tx2"/>
              </a:solidFill>
              <a:latin typeface="Trebuchet MS"/>
              <a:ea typeface="Calibri"/>
              <a:cs typeface="Calibri"/>
            </a:endParaRPr>
          </a:p>
        </p:txBody>
      </p:sp>
      <p:sp>
        <p:nvSpPr>
          <p:cNvPr id="2070321407" name="Rectángulo 21"/>
          <p:cNvSpPr/>
          <p:nvPr/>
        </p:nvSpPr>
        <p:spPr bwMode="auto">
          <a:xfrm>
            <a:off x="4013794" y="416936"/>
            <a:ext cx="4460700" cy="1312830"/>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GB" sz="1100">
              <a:solidFill>
                <a:schemeClr val="tx2"/>
              </a:solidFill>
              <a:latin typeface="Trebuchet MS"/>
            </a:endParaRPr>
          </a:p>
        </p:txBody>
      </p:sp>
      <p:sp>
        <p:nvSpPr>
          <p:cNvPr id="2" name="Google Shape;538;g354dfb781ae_1_264">
            <a:extLst>
              <a:ext uri="{FF2B5EF4-FFF2-40B4-BE49-F238E27FC236}">
                <a16:creationId xmlns:a16="http://schemas.microsoft.com/office/drawing/2014/main" id="{4696462B-979E-3B40-4651-2134C578D5EF}"/>
              </a:ext>
            </a:extLst>
          </p:cNvPr>
          <p:cNvSpPr/>
          <p:nvPr/>
        </p:nvSpPr>
        <p:spPr bwMode="auto">
          <a:xfrm>
            <a:off x="3473625" y="3499552"/>
            <a:ext cx="231300" cy="227400"/>
          </a:xfrm>
          <a:prstGeom prst="rightArrow">
            <a:avLst>
              <a:gd name="adj1" fmla="val 50000"/>
              <a:gd name="adj2" fmla="val 50000"/>
            </a:avLst>
          </a:prstGeom>
          <a:solidFill>
            <a:srgbClr val="9AC43E"/>
          </a:solidFill>
          <a:ln w="25400" cap="flat" cmpd="sng">
            <a:solidFill>
              <a:srgbClr val="7F7F7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defRPr/>
            </a:pPr>
            <a:endParaRPr sz="1600" b="0" i="0" u="none" strike="noStrike" cap="none">
              <a:solidFill>
                <a:schemeClr val="tx2"/>
              </a:solidFill>
              <a:latin typeface="Trebuchet MS"/>
              <a:ea typeface="Calibri"/>
              <a:cs typeface="Calibri"/>
            </a:endParaRPr>
          </a:p>
        </p:txBody>
      </p:sp>
      <p:sp>
        <p:nvSpPr>
          <p:cNvPr id="3" name="Google Shape;541;g354dfb781ae_1_264">
            <a:extLst>
              <a:ext uri="{FF2B5EF4-FFF2-40B4-BE49-F238E27FC236}">
                <a16:creationId xmlns:a16="http://schemas.microsoft.com/office/drawing/2014/main" id="{4382A8C6-E24E-B595-67F1-165ED1DF9E84}"/>
              </a:ext>
            </a:extLst>
          </p:cNvPr>
          <p:cNvSpPr txBox="1"/>
          <p:nvPr/>
        </p:nvSpPr>
        <p:spPr bwMode="auto">
          <a:xfrm>
            <a:off x="3846177" y="3443995"/>
            <a:ext cx="86130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defRPr/>
            </a:pPr>
            <a:r>
              <a:rPr sz="1600" b="0" i="0" u="none" strike="noStrike" cap="none" dirty="0">
                <a:solidFill>
                  <a:schemeClr val="tx2"/>
                </a:solidFill>
                <a:latin typeface="Trebuchet MS"/>
                <a:ea typeface="Calibri"/>
                <a:cs typeface="Calibri"/>
              </a:rPr>
              <a:t>0,</a:t>
            </a:r>
            <a:r>
              <a:rPr lang="en-GB" sz="1600" b="0" i="0" u="none" strike="noStrike" cap="none" dirty="0">
                <a:solidFill>
                  <a:schemeClr val="tx2"/>
                </a:solidFill>
                <a:latin typeface="Trebuchet MS"/>
                <a:ea typeface="Calibri"/>
                <a:cs typeface="Calibri"/>
              </a:rPr>
              <a:t>5</a:t>
            </a:r>
            <a:endParaRPr sz="1600" b="0" i="0" u="none" strike="noStrike" cap="none" dirty="0">
              <a:solidFill>
                <a:schemeClr val="tx2"/>
              </a:solidFill>
              <a:latin typeface="Trebuchet MS"/>
              <a:ea typeface="Calibri"/>
              <a:cs typeface="Calibri"/>
            </a:endParaRPr>
          </a:p>
        </p:txBody>
      </p:sp>
    </p:spTree>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CA5A51514123F41B2B0CBE380212B15" ma:contentTypeVersion="13" ma:contentTypeDescription="Stvaranje novog dokumenta." ma:contentTypeScope="" ma:versionID="71baad816a80969dd3f0689b3e543dda">
  <xsd:schema xmlns:xsd="http://www.w3.org/2001/XMLSchema" xmlns:xs="http://www.w3.org/2001/XMLSchema" xmlns:p="http://schemas.microsoft.com/office/2006/metadata/properties" xmlns:ns2="3afd9d58-88a6-43ac-a57f-6f46d222935b" xmlns:ns3="c4542c7d-7b1a-4afc-909d-b8127a4ae4de" targetNamespace="http://schemas.microsoft.com/office/2006/metadata/properties" ma:root="true" ma:fieldsID="5d8fc41cc44e861d546dd9ddba07f6d7" ns2:_="" ns3:_="">
    <xsd:import namespace="3afd9d58-88a6-43ac-a57f-6f46d222935b"/>
    <xsd:import namespace="c4542c7d-7b1a-4afc-909d-b8127a4ae4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fd9d58-88a6-43ac-a57f-6f46d22293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Oznake slika" ma:readOnly="false" ma:fieldId="{5cf76f15-5ced-4ddc-b409-7134ff3c332f}" ma:taxonomyMulti="true" ma:sspId="c65529b3-693a-41aa-b0bf-d4da65b6367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4542c7d-7b1a-4afc-909d-b8127a4ae4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ecf02e5-0238-4d22-85dc-2a8a6061e0e5}" ma:internalName="TaxCatchAll" ma:showField="CatchAllData" ma:web="c4542c7d-7b1a-4afc-909d-b8127a4ae4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sadržaja"/>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4542c7d-7b1a-4afc-909d-b8127a4ae4de" xsi:nil="true"/>
    <lcf76f155ced4ddcb4097134ff3c332f xmlns="3afd9d58-88a6-43ac-a57f-6f46d222935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F38256-534B-43AA-BAE0-6BABEBC7C3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fd9d58-88a6-43ac-a57f-6f46d222935b"/>
    <ds:schemaRef ds:uri="c4542c7d-7b1a-4afc-909d-b8127a4ae4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22720F-A2C9-4E16-8738-37C219DFCDE4}">
  <ds:schemaRefs>
    <ds:schemaRef ds:uri="http://schemas.microsoft.com/office/2006/metadata/properties"/>
    <ds:schemaRef ds:uri="http://schemas.microsoft.com/office/infopath/2007/PartnerControls"/>
    <ds:schemaRef ds:uri="c4542c7d-7b1a-4afc-909d-b8127a4ae4de"/>
    <ds:schemaRef ds:uri="3afd9d58-88a6-43ac-a57f-6f46d222935b"/>
  </ds:schemaRefs>
</ds:datastoreItem>
</file>

<file path=customXml/itemProps3.xml><?xml version="1.0" encoding="utf-8"?>
<ds:datastoreItem xmlns:ds="http://schemas.openxmlformats.org/officeDocument/2006/customXml" ds:itemID="{13E9CB3A-0A0F-4563-B27D-BA7DF16A36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10838</TotalTime>
  <Words>2217</Words>
  <Application>Microsoft Office PowerPoint</Application>
  <PresentationFormat>On-screen Show (16:9)</PresentationFormat>
  <Paragraphs>392</Paragraphs>
  <Slides>37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Trebuchet MS</vt:lpstr>
      <vt:lpstr>Play</vt:lpstr>
      <vt:lpstr>Calibri</vt:lpstr>
      <vt:lpstr>Montserrat</vt:lpstr>
      <vt:lpstr>Arial</vt:lpstr>
      <vt:lpstr>Noto Sans Symbols</vt:lpstr>
      <vt:lpstr>Cambria Math</vt:lpstr>
      <vt:lpstr>1_CentralEurope_iService</vt:lpstr>
      <vt:lpstr>PowerPoint Presentation</vt:lpstr>
      <vt:lpstr>DROUGHT</vt:lpstr>
      <vt:lpstr>TYPES OF DROUGHT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 VULNERABILITY</vt:lpstr>
      <vt:lpstr>OVERALL VULNERABILITY</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lastModifiedBy>Ivona Prar</cp:lastModifiedBy>
  <cp:revision>8</cp:revision>
  <dcterms:created xsi:type="dcterms:W3CDTF">2025-03-18T17:43:02Z</dcterms:created>
  <dcterms:modified xsi:type="dcterms:W3CDTF">2025-11-12T08:21:27Z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0x010100BCA5A51514123F41B2B0CBE380212B15</vt:lpwstr>
  </property>
  <property fmtid="{D5CDD505-2E9C-101B-9397-08002B2CF9AE}" pid="3" name="MediaServiceImageTags">
    <vt:lpwstr/>
  </property>
</Properties>
</file>