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3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9144000" cy="5143500" type="screen16x9"/>
  <p:notesSz cx="6735763" cy="9866313"/>
  <p:embeddedFontLst>
    <p:embeddedFont>
      <p:font typeface="Montserrat" panose="00000500000000000000" pitchFamily="2" charset="0"/>
      <p:regular r:id="rId36"/>
      <p:bold r:id="rId37"/>
    </p:embeddedFont>
    <p:embeddedFont>
      <p:font typeface="Trebuchet MS" panose="020B0603020202020204" pitchFamily="34" charset="0"/>
      <p:regular r:id="rId38"/>
      <p:bold r:id="rId39"/>
      <p:italic r:id="rId40"/>
      <p:boldItalic r:id="rId41"/>
    </p:embeddedFont>
  </p:embeddedFontLst>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06C2E8-6639-4995-97A9-13AF19C77A92}" v="8" dt="2025-09-03T12:31:15.675"/>
  </p1510:revLst>
</p1510:revInfo>
</file>

<file path=ppt/tableStyles.xml><?xml version="1.0" encoding="utf-8"?>
<a:tblStyleLst xmlns:a="http://schemas.openxmlformats.org/drawingml/2006/main" def="{434DCDA1-2905-4F39-BDB8-6E48AD9FA57C}">
  <a:tblStyle styleId="{434DCDA1-2905-4F39-BDB8-6E48AD9FA57C}" styleName="Table_0">
    <a:wholeTbl>
      <a:tcTxStyle>
        <a:srgbClr val="000000"/>
      </a:tcTxStyle>
      <a:tcStyle>
        <a:tcBdr>
          <a:left>
            <a:ln w="12700">
              <a:noFill/>
            </a:ln>
          </a:left>
          <a:right>
            <a:ln w="12700">
              <a:noFill/>
            </a:ln>
          </a:right>
          <a:top>
            <a:ln w="12700">
              <a:noFill/>
            </a:ln>
          </a:top>
          <a:bottom>
            <a:ln w="12700">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02" d="100"/>
          <a:sy n="202" d="100"/>
        </p:scale>
        <p:origin x="620" y="96"/>
      </p:cViewPr>
      <p:guideLst>
        <p:guide pos="5480"/>
        <p:guide pos="2880"/>
        <p:guide pos="363"/>
        <p:guide pos="3220"/>
        <p:guide pos="9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ROQUETA VIVES - FINAL" userId="94e3dead-90cd-4b39-9559-439209b309e7" providerId="ADAL" clId="{1206C2E8-6639-4995-97A9-13AF19C77A92}"/>
    <pc:docChg chg="custSel modSld">
      <pc:chgData name="B ROQUETA VIVES - FINAL" userId="94e3dead-90cd-4b39-9559-439209b309e7" providerId="ADAL" clId="{1206C2E8-6639-4995-97A9-13AF19C77A92}" dt="2025-09-03T12:31:15.675" v="186" actId="164"/>
      <pc:docMkLst>
        <pc:docMk/>
      </pc:docMkLst>
      <pc:sldChg chg="addSp delSp modSp mod">
        <pc:chgData name="B ROQUETA VIVES - FINAL" userId="94e3dead-90cd-4b39-9559-439209b309e7" providerId="ADAL" clId="{1206C2E8-6639-4995-97A9-13AF19C77A92}" dt="2025-08-26T11:27:56.481" v="81" actId="14100"/>
        <pc:sldMkLst>
          <pc:docMk/>
          <pc:sldMk cId="0" sldId="257"/>
        </pc:sldMkLst>
        <pc:spChg chg="mod ord">
          <ac:chgData name="B ROQUETA VIVES - FINAL" userId="94e3dead-90cd-4b39-9559-439209b309e7" providerId="ADAL" clId="{1206C2E8-6639-4995-97A9-13AF19C77A92}" dt="2025-08-26T11:18:09.156" v="55" actId="14100"/>
          <ac:spMkLst>
            <pc:docMk/>
            <pc:sldMk cId="0" sldId="257"/>
            <ac:spMk id="585895142" creationId="{00000000-0000-0000-0000-000000000000}"/>
          </ac:spMkLst>
        </pc:spChg>
        <pc:picChg chg="add mod">
          <ac:chgData name="B ROQUETA VIVES - FINAL" userId="94e3dead-90cd-4b39-9559-439209b309e7" providerId="ADAL" clId="{1206C2E8-6639-4995-97A9-13AF19C77A92}" dt="2025-08-26T11:27:56.481" v="81" actId="14100"/>
          <ac:picMkLst>
            <pc:docMk/>
            <pc:sldMk cId="0" sldId="257"/>
            <ac:picMk id="3" creationId="{70E4715D-6F07-0D4C-D937-962C24E1C7C6}"/>
          </ac:picMkLst>
        </pc:picChg>
      </pc:sldChg>
      <pc:sldChg chg="modSp mod">
        <pc:chgData name="B ROQUETA VIVES - FINAL" userId="94e3dead-90cd-4b39-9559-439209b309e7" providerId="ADAL" clId="{1206C2E8-6639-4995-97A9-13AF19C77A92}" dt="2025-08-26T11:14:33.062" v="2" actId="20577"/>
        <pc:sldMkLst>
          <pc:docMk/>
          <pc:sldMk cId="0" sldId="258"/>
        </pc:sldMkLst>
        <pc:spChg chg="mod">
          <ac:chgData name="B ROQUETA VIVES - FINAL" userId="94e3dead-90cd-4b39-9559-439209b309e7" providerId="ADAL" clId="{1206C2E8-6639-4995-97A9-13AF19C77A92}" dt="2025-08-26T11:14:33.062" v="2" actId="20577"/>
          <ac:spMkLst>
            <pc:docMk/>
            <pc:sldMk cId="0" sldId="258"/>
            <ac:spMk id="1792333656" creationId="{00000000-0000-0000-0000-000000000000}"/>
          </ac:spMkLst>
        </pc:spChg>
      </pc:sldChg>
      <pc:sldChg chg="addSp delSp modSp mod">
        <pc:chgData name="B ROQUETA VIVES - FINAL" userId="94e3dead-90cd-4b39-9559-439209b309e7" providerId="ADAL" clId="{1206C2E8-6639-4995-97A9-13AF19C77A92}" dt="2025-08-26T11:25:13.585" v="70" actId="1076"/>
        <pc:sldMkLst>
          <pc:docMk/>
          <pc:sldMk cId="0" sldId="259"/>
        </pc:sldMkLst>
        <pc:spChg chg="mod">
          <ac:chgData name="B ROQUETA VIVES - FINAL" userId="94e3dead-90cd-4b39-9559-439209b309e7" providerId="ADAL" clId="{1206C2E8-6639-4995-97A9-13AF19C77A92}" dt="2025-08-26T11:14:59.031" v="3" actId="1076"/>
          <ac:spMkLst>
            <pc:docMk/>
            <pc:sldMk cId="0" sldId="259"/>
            <ac:spMk id="1995358850" creationId="{00000000-0000-0000-0000-000000000000}"/>
          </ac:spMkLst>
        </pc:spChg>
        <pc:picChg chg="add mod">
          <ac:chgData name="B ROQUETA VIVES - FINAL" userId="94e3dead-90cd-4b39-9559-439209b309e7" providerId="ADAL" clId="{1206C2E8-6639-4995-97A9-13AF19C77A92}" dt="2025-08-26T11:25:13.585" v="70" actId="1076"/>
          <ac:picMkLst>
            <pc:docMk/>
            <pc:sldMk cId="0" sldId="259"/>
            <ac:picMk id="3" creationId="{3926BC69-18BF-4AE8-2F06-2C25AEB20FA4}"/>
          </ac:picMkLst>
        </pc:picChg>
      </pc:sldChg>
      <pc:sldChg chg="addSp delSp modSp mod">
        <pc:chgData name="B ROQUETA VIVES - FINAL" userId="94e3dead-90cd-4b39-9559-439209b309e7" providerId="ADAL" clId="{1206C2E8-6639-4995-97A9-13AF19C77A92}" dt="2025-08-26T11:31:44.164" v="140" actId="164"/>
        <pc:sldMkLst>
          <pc:docMk/>
          <pc:sldMk cId="0" sldId="263"/>
        </pc:sldMkLst>
        <pc:spChg chg="add mod">
          <ac:chgData name="B ROQUETA VIVES - FINAL" userId="94e3dead-90cd-4b39-9559-439209b309e7" providerId="ADAL" clId="{1206C2E8-6639-4995-97A9-13AF19C77A92}" dt="2025-08-26T11:31:44.164" v="140" actId="164"/>
          <ac:spMkLst>
            <pc:docMk/>
            <pc:sldMk cId="0" sldId="263"/>
            <ac:spMk id="4" creationId="{0D5725FD-D541-B9DA-C7A6-992981D140C9}"/>
          </ac:spMkLst>
        </pc:spChg>
        <pc:spChg chg="add mod ord">
          <ac:chgData name="B ROQUETA VIVES - FINAL" userId="94e3dead-90cd-4b39-9559-439209b309e7" providerId="ADAL" clId="{1206C2E8-6639-4995-97A9-13AF19C77A92}" dt="2025-08-26T11:31:44.164" v="140" actId="164"/>
          <ac:spMkLst>
            <pc:docMk/>
            <pc:sldMk cId="0" sldId="263"/>
            <ac:spMk id="5" creationId="{AD8F190B-253D-147C-1108-036FAB97D654}"/>
          </ac:spMkLst>
        </pc:spChg>
        <pc:spChg chg="mod">
          <ac:chgData name="B ROQUETA VIVES - FINAL" userId="94e3dead-90cd-4b39-9559-439209b309e7" providerId="ADAL" clId="{1206C2E8-6639-4995-97A9-13AF19C77A92}" dt="2025-08-26T11:15:06.034" v="4" actId="1076"/>
          <ac:spMkLst>
            <pc:docMk/>
            <pc:sldMk cId="0" sldId="263"/>
            <ac:spMk id="389798024" creationId="{00000000-0000-0000-0000-000000000000}"/>
          </ac:spMkLst>
        </pc:spChg>
        <pc:grpChg chg="add mod">
          <ac:chgData name="B ROQUETA VIVES - FINAL" userId="94e3dead-90cd-4b39-9559-439209b309e7" providerId="ADAL" clId="{1206C2E8-6639-4995-97A9-13AF19C77A92}" dt="2025-08-26T11:31:44.164" v="140" actId="164"/>
          <ac:grpSpMkLst>
            <pc:docMk/>
            <pc:sldMk cId="0" sldId="263"/>
            <ac:grpSpMk id="6" creationId="{36A40B83-FDD6-7A1C-6ECB-D44879D0D0F8}"/>
          </ac:grpSpMkLst>
        </pc:grpChg>
        <pc:picChg chg="add mod">
          <ac:chgData name="B ROQUETA VIVES - FINAL" userId="94e3dead-90cd-4b39-9559-439209b309e7" providerId="ADAL" clId="{1206C2E8-6639-4995-97A9-13AF19C77A92}" dt="2025-08-26T11:31:44.164" v="140" actId="164"/>
          <ac:picMkLst>
            <pc:docMk/>
            <pc:sldMk cId="0" sldId="263"/>
            <ac:picMk id="3" creationId="{7DF10377-49AA-A877-C85E-CE33C817845E}"/>
          </ac:picMkLst>
        </pc:picChg>
      </pc:sldChg>
      <pc:sldChg chg="modSp mod">
        <pc:chgData name="B ROQUETA VIVES - FINAL" userId="94e3dead-90cd-4b39-9559-439209b309e7" providerId="ADAL" clId="{1206C2E8-6639-4995-97A9-13AF19C77A92}" dt="2025-08-26T11:24:43.838" v="60" actId="27636"/>
        <pc:sldMkLst>
          <pc:docMk/>
          <pc:sldMk cId="0" sldId="266"/>
        </pc:sldMkLst>
        <pc:spChg chg="mod">
          <ac:chgData name="B ROQUETA VIVES - FINAL" userId="94e3dead-90cd-4b39-9559-439209b309e7" providerId="ADAL" clId="{1206C2E8-6639-4995-97A9-13AF19C77A92}" dt="2025-08-26T11:24:43.838" v="60" actId="27636"/>
          <ac:spMkLst>
            <pc:docMk/>
            <pc:sldMk cId="0" sldId="266"/>
            <ac:spMk id="1829829105" creationId="{00000000-0000-0000-0000-000000000000}"/>
          </ac:spMkLst>
        </pc:spChg>
      </pc:sldChg>
      <pc:sldChg chg="modSp mod">
        <pc:chgData name="B ROQUETA VIVES - FINAL" userId="94e3dead-90cd-4b39-9559-439209b309e7" providerId="ADAL" clId="{1206C2E8-6639-4995-97A9-13AF19C77A92}" dt="2025-08-26T11:24:43.857" v="61" actId="27636"/>
        <pc:sldMkLst>
          <pc:docMk/>
          <pc:sldMk cId="0" sldId="268"/>
        </pc:sldMkLst>
        <pc:spChg chg="mod">
          <ac:chgData name="B ROQUETA VIVES - FINAL" userId="94e3dead-90cd-4b39-9559-439209b309e7" providerId="ADAL" clId="{1206C2E8-6639-4995-97A9-13AF19C77A92}" dt="2025-08-26T11:24:43.857" v="61" actId="27636"/>
          <ac:spMkLst>
            <pc:docMk/>
            <pc:sldMk cId="0" sldId="268"/>
            <ac:spMk id="2140018068" creationId="{00000000-0000-0000-0000-000000000000}"/>
          </ac:spMkLst>
        </pc:spChg>
      </pc:sldChg>
      <pc:sldChg chg="modSp mod">
        <pc:chgData name="B ROQUETA VIVES - FINAL" userId="94e3dead-90cd-4b39-9559-439209b309e7" providerId="ADAL" clId="{1206C2E8-6639-4995-97A9-13AF19C77A92}" dt="2025-08-26T11:15:20.515" v="6" actId="14100"/>
        <pc:sldMkLst>
          <pc:docMk/>
          <pc:sldMk cId="0" sldId="269"/>
        </pc:sldMkLst>
        <pc:picChg chg="mod">
          <ac:chgData name="B ROQUETA VIVES - FINAL" userId="94e3dead-90cd-4b39-9559-439209b309e7" providerId="ADAL" clId="{1206C2E8-6639-4995-97A9-13AF19C77A92}" dt="2025-08-26T11:15:20.515" v="6" actId="14100"/>
          <ac:picMkLst>
            <pc:docMk/>
            <pc:sldMk cId="0" sldId="269"/>
            <ac:picMk id="1388490253" creationId="{00000000-0000-0000-0000-000000000000}"/>
          </ac:picMkLst>
        </pc:picChg>
      </pc:sldChg>
      <pc:sldChg chg="modSp mod">
        <pc:chgData name="B ROQUETA VIVES - FINAL" userId="94e3dead-90cd-4b39-9559-439209b309e7" providerId="ADAL" clId="{1206C2E8-6639-4995-97A9-13AF19C77A92}" dt="2025-08-26T11:15:30.349" v="7" actId="14100"/>
        <pc:sldMkLst>
          <pc:docMk/>
          <pc:sldMk cId="0" sldId="270"/>
        </pc:sldMkLst>
        <pc:spChg chg="mod">
          <ac:chgData name="B ROQUETA VIVES - FINAL" userId="94e3dead-90cd-4b39-9559-439209b309e7" providerId="ADAL" clId="{1206C2E8-6639-4995-97A9-13AF19C77A92}" dt="2025-08-26T11:15:30.349" v="7" actId="14100"/>
          <ac:spMkLst>
            <pc:docMk/>
            <pc:sldMk cId="0" sldId="270"/>
            <ac:spMk id="290389619" creationId="{00000000-0000-0000-0000-000000000000}"/>
          </ac:spMkLst>
        </pc:spChg>
      </pc:sldChg>
      <pc:sldChg chg="modSp mod">
        <pc:chgData name="B ROQUETA VIVES - FINAL" userId="94e3dead-90cd-4b39-9559-439209b309e7" providerId="ADAL" clId="{1206C2E8-6639-4995-97A9-13AF19C77A92}" dt="2025-08-26T11:16:20.668" v="15" actId="1076"/>
        <pc:sldMkLst>
          <pc:docMk/>
          <pc:sldMk cId="0" sldId="273"/>
        </pc:sldMkLst>
        <pc:spChg chg="mod">
          <ac:chgData name="B ROQUETA VIVES - FINAL" userId="94e3dead-90cd-4b39-9559-439209b309e7" providerId="ADAL" clId="{1206C2E8-6639-4995-97A9-13AF19C77A92}" dt="2025-08-26T11:15:57.056" v="8" actId="14100"/>
          <ac:spMkLst>
            <pc:docMk/>
            <pc:sldMk cId="0" sldId="273"/>
            <ac:spMk id="2049685720" creationId="{00000000-0000-0000-0000-000000000000}"/>
          </ac:spMkLst>
        </pc:spChg>
        <pc:picChg chg="mod modCrop">
          <ac:chgData name="B ROQUETA VIVES - FINAL" userId="94e3dead-90cd-4b39-9559-439209b309e7" providerId="ADAL" clId="{1206C2E8-6639-4995-97A9-13AF19C77A92}" dt="2025-08-26T11:16:20.668" v="15" actId="1076"/>
          <ac:picMkLst>
            <pc:docMk/>
            <pc:sldMk cId="0" sldId="273"/>
            <ac:picMk id="1323650782" creationId="{00000000-0000-0000-0000-000000000000}"/>
          </ac:picMkLst>
        </pc:picChg>
      </pc:sldChg>
      <pc:sldChg chg="modSp mod">
        <pc:chgData name="B ROQUETA VIVES - FINAL" userId="94e3dead-90cd-4b39-9559-439209b309e7" providerId="ADAL" clId="{1206C2E8-6639-4995-97A9-13AF19C77A92}" dt="2025-08-26T11:16:36.134" v="18" actId="1076"/>
        <pc:sldMkLst>
          <pc:docMk/>
          <pc:sldMk cId="0" sldId="274"/>
        </pc:sldMkLst>
        <pc:spChg chg="mod">
          <ac:chgData name="B ROQUETA VIVES - FINAL" userId="94e3dead-90cd-4b39-9559-439209b309e7" providerId="ADAL" clId="{1206C2E8-6639-4995-97A9-13AF19C77A92}" dt="2025-08-26T11:16:35.049" v="17" actId="14100"/>
          <ac:spMkLst>
            <pc:docMk/>
            <pc:sldMk cId="0" sldId="274"/>
            <ac:spMk id="885872202" creationId="{00000000-0000-0000-0000-000000000000}"/>
          </ac:spMkLst>
        </pc:spChg>
        <pc:picChg chg="mod">
          <ac:chgData name="B ROQUETA VIVES - FINAL" userId="94e3dead-90cd-4b39-9559-439209b309e7" providerId="ADAL" clId="{1206C2E8-6639-4995-97A9-13AF19C77A92}" dt="2025-08-26T11:16:36.134" v="18" actId="1076"/>
          <ac:picMkLst>
            <pc:docMk/>
            <pc:sldMk cId="0" sldId="274"/>
            <ac:picMk id="2047415399" creationId="{00000000-0000-0000-0000-000000000000}"/>
          </ac:picMkLst>
        </pc:picChg>
      </pc:sldChg>
      <pc:sldChg chg="modSp mod">
        <pc:chgData name="B ROQUETA VIVES - FINAL" userId="94e3dead-90cd-4b39-9559-439209b309e7" providerId="ADAL" clId="{1206C2E8-6639-4995-97A9-13AF19C77A92}" dt="2025-08-26T11:16:55.824" v="20" actId="1076"/>
        <pc:sldMkLst>
          <pc:docMk/>
          <pc:sldMk cId="0" sldId="279"/>
        </pc:sldMkLst>
        <pc:spChg chg="mod">
          <ac:chgData name="B ROQUETA VIVES - FINAL" userId="94e3dead-90cd-4b39-9559-439209b309e7" providerId="ADAL" clId="{1206C2E8-6639-4995-97A9-13AF19C77A92}" dt="2025-08-26T11:16:53.467" v="19" actId="14100"/>
          <ac:spMkLst>
            <pc:docMk/>
            <pc:sldMk cId="0" sldId="279"/>
            <ac:spMk id="1860233472" creationId="{00000000-0000-0000-0000-000000000000}"/>
          </ac:spMkLst>
        </pc:spChg>
        <pc:picChg chg="mod">
          <ac:chgData name="B ROQUETA VIVES - FINAL" userId="94e3dead-90cd-4b39-9559-439209b309e7" providerId="ADAL" clId="{1206C2E8-6639-4995-97A9-13AF19C77A92}" dt="2025-08-26T11:16:55.824" v="20" actId="1076"/>
          <ac:picMkLst>
            <pc:docMk/>
            <pc:sldMk cId="0" sldId="279"/>
            <ac:picMk id="1854593490" creationId="{00000000-0000-0000-0000-000000000000}"/>
          </ac:picMkLst>
        </pc:picChg>
      </pc:sldChg>
      <pc:sldChg chg="modSp mod">
        <pc:chgData name="B ROQUETA VIVES - FINAL" userId="94e3dead-90cd-4b39-9559-439209b309e7" providerId="ADAL" clId="{1206C2E8-6639-4995-97A9-13AF19C77A92}" dt="2025-08-26T11:17:17.374" v="47" actId="14100"/>
        <pc:sldMkLst>
          <pc:docMk/>
          <pc:sldMk cId="0" sldId="281"/>
        </pc:sldMkLst>
        <pc:spChg chg="mod">
          <ac:chgData name="B ROQUETA VIVES - FINAL" userId="94e3dead-90cd-4b39-9559-439209b309e7" providerId="ADAL" clId="{1206C2E8-6639-4995-97A9-13AF19C77A92}" dt="2025-08-26T11:17:17.374" v="47" actId="14100"/>
          <ac:spMkLst>
            <pc:docMk/>
            <pc:sldMk cId="0" sldId="281"/>
            <ac:spMk id="731265987" creationId="{00000000-0000-0000-0000-000000000000}"/>
          </ac:spMkLst>
        </pc:spChg>
        <pc:picChg chg="mod modCrop">
          <ac:chgData name="B ROQUETA VIVES - FINAL" userId="94e3dead-90cd-4b39-9559-439209b309e7" providerId="ADAL" clId="{1206C2E8-6639-4995-97A9-13AF19C77A92}" dt="2025-08-26T11:17:13.112" v="46" actId="1036"/>
          <ac:picMkLst>
            <pc:docMk/>
            <pc:sldMk cId="0" sldId="281"/>
            <ac:picMk id="579815399" creationId="{00000000-0000-0000-0000-000000000000}"/>
          </ac:picMkLst>
        </pc:picChg>
      </pc:sldChg>
      <pc:sldChg chg="modSp mod">
        <pc:chgData name="B ROQUETA VIVES - FINAL" userId="94e3dead-90cd-4b39-9559-439209b309e7" providerId="ADAL" clId="{1206C2E8-6639-4995-97A9-13AF19C77A92}" dt="2025-08-26T11:17:32.118" v="49" actId="1076"/>
        <pc:sldMkLst>
          <pc:docMk/>
          <pc:sldMk cId="0" sldId="283"/>
        </pc:sldMkLst>
        <pc:spChg chg="mod">
          <ac:chgData name="B ROQUETA VIVES - FINAL" userId="94e3dead-90cd-4b39-9559-439209b309e7" providerId="ADAL" clId="{1206C2E8-6639-4995-97A9-13AF19C77A92}" dt="2025-08-26T11:17:30.186" v="48" actId="14100"/>
          <ac:spMkLst>
            <pc:docMk/>
            <pc:sldMk cId="0" sldId="283"/>
            <ac:spMk id="1226695088" creationId="{00000000-0000-0000-0000-000000000000}"/>
          </ac:spMkLst>
        </pc:spChg>
        <pc:picChg chg="mod">
          <ac:chgData name="B ROQUETA VIVES - FINAL" userId="94e3dead-90cd-4b39-9559-439209b309e7" providerId="ADAL" clId="{1206C2E8-6639-4995-97A9-13AF19C77A92}" dt="2025-08-26T11:17:32.118" v="49" actId="1076"/>
          <ac:picMkLst>
            <pc:docMk/>
            <pc:sldMk cId="0" sldId="283"/>
            <ac:picMk id="222124485" creationId="{00000000-0000-0000-0000-000000000000}"/>
          </ac:picMkLst>
        </pc:picChg>
      </pc:sldChg>
      <pc:sldChg chg="addSp delSp modSp mod">
        <pc:chgData name="B ROQUETA VIVES - FINAL" userId="94e3dead-90cd-4b39-9559-439209b309e7" providerId="ADAL" clId="{1206C2E8-6639-4995-97A9-13AF19C77A92}" dt="2025-09-03T12:31:15.675" v="186" actId="164"/>
        <pc:sldMkLst>
          <pc:docMk/>
          <pc:sldMk cId="0" sldId="284"/>
        </pc:sldMkLst>
        <pc:spChg chg="add del mod">
          <ac:chgData name="B ROQUETA VIVES - FINAL" userId="94e3dead-90cd-4b39-9559-439209b309e7" providerId="ADAL" clId="{1206C2E8-6639-4995-97A9-13AF19C77A92}" dt="2025-09-03T12:30:59.195" v="179" actId="478"/>
          <ac:spMkLst>
            <pc:docMk/>
            <pc:sldMk cId="0" sldId="284"/>
            <ac:spMk id="4" creationId="{F5E4392D-BCDE-4996-6902-84DB82BC8932}"/>
          </ac:spMkLst>
        </pc:spChg>
        <pc:grpChg chg="add mod">
          <ac:chgData name="B ROQUETA VIVES - FINAL" userId="94e3dead-90cd-4b39-9559-439209b309e7" providerId="ADAL" clId="{1206C2E8-6639-4995-97A9-13AF19C77A92}" dt="2025-09-03T12:31:15.675" v="186" actId="164"/>
          <ac:grpSpMkLst>
            <pc:docMk/>
            <pc:sldMk cId="0" sldId="284"/>
            <ac:grpSpMk id="7" creationId="{5D857E9D-3875-0AEF-C041-367D1080DD68}"/>
          </ac:grpSpMkLst>
        </pc:grpChg>
        <pc:picChg chg="add del mod">
          <ac:chgData name="B ROQUETA VIVES - FINAL" userId="94e3dead-90cd-4b39-9559-439209b309e7" providerId="ADAL" clId="{1206C2E8-6639-4995-97A9-13AF19C77A92}" dt="2025-09-03T12:30:59.567" v="180" actId="478"/>
          <ac:picMkLst>
            <pc:docMk/>
            <pc:sldMk cId="0" sldId="284"/>
            <ac:picMk id="3" creationId="{EACCF8E2-78ED-BB70-72FE-FAC869B7A3F1}"/>
          </ac:picMkLst>
        </pc:picChg>
        <pc:picChg chg="add mod">
          <ac:chgData name="B ROQUETA VIVES - FINAL" userId="94e3dead-90cd-4b39-9559-439209b309e7" providerId="ADAL" clId="{1206C2E8-6639-4995-97A9-13AF19C77A92}" dt="2025-09-03T12:31:15.675" v="186" actId="164"/>
          <ac:picMkLst>
            <pc:docMk/>
            <pc:sldMk cId="0" sldId="284"/>
            <ac:picMk id="6" creationId="{F2B9A640-C52A-1CA4-9845-D768E1275155}"/>
          </ac:picMkLst>
        </pc:picChg>
        <pc:picChg chg="mod modCrop">
          <ac:chgData name="B ROQUETA VIVES - FINAL" userId="94e3dead-90cd-4b39-9559-439209b309e7" providerId="ADAL" clId="{1206C2E8-6639-4995-97A9-13AF19C77A92}" dt="2025-09-03T12:31:15.675" v="186" actId="164"/>
          <ac:picMkLst>
            <pc:docMk/>
            <pc:sldMk cId="0" sldId="284"/>
            <ac:picMk id="167233299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871823135" name="Google Shape;3;n"/>
          <p:cNvSpPr txBox="1">
            <a:spLocks noGrp="1"/>
          </p:cNvSpPr>
          <p:nvPr>
            <p:ph type="hdr" idx="2"/>
          </p:nvPr>
        </p:nvSpPr>
        <p:spPr bwMode="auto">
          <a:xfrm>
            <a:off x="0" y="0"/>
            <a:ext cx="2918831" cy="493316"/>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2131870680" name="Google Shape;4;n"/>
          <p:cNvSpPr txBox="1">
            <a:spLocks noGrp="1"/>
          </p:cNvSpPr>
          <p:nvPr>
            <p:ph type="dt" idx="10"/>
          </p:nvPr>
        </p:nvSpPr>
        <p:spPr bwMode="auto">
          <a:xfrm>
            <a:off x="3815373" y="0"/>
            <a:ext cx="2918831" cy="493316"/>
          </a:xfrm>
          <a:prstGeom prst="rect">
            <a:avLst/>
          </a:prstGeom>
          <a:noFill/>
          <a:ln>
            <a:noFill/>
          </a:ln>
        </p:spPr>
        <p:txBody>
          <a:bodyPr spcFirstLastPara="1" wrap="square" lIns="91425" tIns="45700" rIns="91425" bIns="45700" anchor="t" anchorCtr="0">
            <a:noAutofit/>
          </a:bodyPr>
          <a:lstStyle>
            <a:lvl1pPr marR="0" lvl="0" algn="r">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620379334" name="Google Shape;5;n"/>
          <p:cNvSpPr>
            <a:spLocks noGrp="1" noRot="1" noChangeAspect="1"/>
          </p:cNvSpPr>
          <p:nvPr>
            <p:ph type="sldImg" idx="3"/>
          </p:nvPr>
        </p:nvSpPr>
        <p:spPr bwMode="auto">
          <a:xfrm>
            <a:off x="79375" y="739775"/>
            <a:ext cx="6577013" cy="37004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777332" name="Google Shape;6;n"/>
          <p:cNvSpPr txBox="1">
            <a:spLocks noGrp="1"/>
          </p:cNvSpPr>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471109363" name="Google Shape;7;n"/>
          <p:cNvSpPr txBox="1">
            <a:spLocks noGrp="1"/>
          </p:cNvSpPr>
          <p:nvPr>
            <p:ph type="ftr" idx="11"/>
          </p:nvPr>
        </p:nvSpPr>
        <p:spPr bwMode="auto">
          <a:xfrm>
            <a:off x="0" y="9371285"/>
            <a:ext cx="2918831" cy="493316"/>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484810700" name="Google Shape;8;n"/>
          <p:cNvSpPr txBox="1">
            <a:spLocks noGrp="1"/>
          </p:cNvSpPr>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marR="0" lvl="0" indent="0" algn="r">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53665247" name="Google Shape;104;g356110b305c_0_8:notes"/>
          <p:cNvSpPr>
            <a:spLocks noGrp="1" noRot="1" noChangeAspect="1"/>
          </p:cNvSpPr>
          <p:nvPr>
            <p:ph type="sldImg" idx="2"/>
          </p:nvPr>
        </p:nvSpPr>
        <p:spPr bwMode="auto">
          <a:xfrm>
            <a:off x="79375" y="739775"/>
            <a:ext cx="6577013" cy="37004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3169351" name="Google Shape;105;g356110b305c_0_8:notes"/>
          <p:cNvSpPr txBox="1">
            <a:spLocks noGrp="1"/>
          </p:cNvSpPr>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p>
            <a:pPr>
              <a:defRPr/>
            </a:pPr>
            <a:r>
              <a:rPr lang="en-US" sz="1000" b="0" i="0" u="none" strike="noStrike" cap="none" spc="0">
                <a:solidFill>
                  <a:schemeClr val="dk1"/>
                </a:solidFill>
                <a:latin typeface="Trebuchet MS"/>
                <a:ea typeface="Trebuchet MS"/>
                <a:cs typeface="Trebuchet MS"/>
              </a:rPr>
              <a:t> </a:t>
            </a:r>
            <a:endParaRPr lang="en-US" sz="1000" b="0" i="0" u="none" strike="noStrike" cap="none" spc="0">
              <a:solidFill>
                <a:schemeClr val="dk1"/>
              </a:solidFill>
              <a:latin typeface="Trebuchet MS"/>
              <a:cs typeface="Trebuchet MS"/>
            </a:endParaRPr>
          </a:p>
        </p:txBody>
      </p:sp>
      <p:sp>
        <p:nvSpPr>
          <p:cNvPr id="1880455028" name="Google Shape;106;g356110b305c_0_8:notes"/>
          <p:cNvSpPr txBox="1">
            <a:spLocks noGrp="1"/>
          </p:cNvSpPr>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207861289"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https://www.ipcc.ch/report/ar6/wg2/chapter/chapter-1/</a:t>
            </a:r>
            <a:endParaRPr/>
          </a:p>
        </p:txBody>
      </p:sp>
      <p:sp>
        <p:nvSpPr>
          <p:cNvPr id="21339083"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779125203"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dirty="0"/>
          </a:p>
        </p:txBody>
      </p:sp>
      <p:sp>
        <p:nvSpPr>
          <p:cNvPr id="26930503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306934454"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1797921138"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918675977"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endParaRPr/>
          </a:p>
        </p:txBody>
      </p:sp>
      <p:sp>
        <p:nvSpPr>
          <p:cNvPr id="1874990142"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335363310"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https://climatescreeningtools.worldbank.org/</a:t>
            </a:r>
            <a:endParaRPr/>
          </a:p>
          <a:p>
            <a:pPr marL="171450" lvl="0" indent="-171450" algn="l">
              <a:lnSpc>
                <a:spcPct val="100000"/>
              </a:lnSpc>
              <a:spcBef>
                <a:spcPts val="0"/>
              </a:spcBef>
              <a:spcAft>
                <a:spcPts val="0"/>
              </a:spcAft>
              <a:buClr>
                <a:schemeClr val="dk1"/>
              </a:buClr>
              <a:buSzPts val="1400"/>
              <a:buFontTx/>
              <a:buChar char="-"/>
              <a:defRPr/>
            </a:pPr>
            <a:r>
              <a:rPr lang="en-GB"/>
              <a:t>https://climate-adapt.eea.europa.eu/en/mission/knowledge-and-data/regional-adaptation-support-tool/step-2-assessing-climate-change-risks-and-vulnerabilities</a:t>
            </a:r>
            <a:endParaRPr/>
          </a:p>
          <a:p>
            <a:pPr marL="171450" lvl="0" indent="-171450" algn="l">
              <a:lnSpc>
                <a:spcPct val="100000"/>
              </a:lnSpc>
              <a:spcBef>
                <a:spcPts val="0"/>
              </a:spcBef>
              <a:spcAft>
                <a:spcPts val="0"/>
              </a:spcAft>
              <a:buClr>
                <a:schemeClr val="dk1"/>
              </a:buClr>
              <a:buSzPts val="1400"/>
              <a:buFontTx/>
              <a:buChar char="-"/>
              <a:defRPr/>
            </a:pPr>
            <a:r>
              <a:rPr lang="en-GB"/>
              <a:t>https://www.ipcc.ch/report/ar6/wg2/downloads/report/IPCC_AR6_WGII_TechnicalSummary.pdf</a:t>
            </a:r>
            <a:endParaRPr/>
          </a:p>
          <a:p>
            <a:pPr marL="171450" lvl="0" indent="-171450" algn="l">
              <a:lnSpc>
                <a:spcPct val="100000"/>
              </a:lnSpc>
              <a:spcBef>
                <a:spcPts val="0"/>
              </a:spcBef>
              <a:spcAft>
                <a:spcPts val="0"/>
              </a:spcAft>
              <a:buClr>
                <a:schemeClr val="dk1"/>
              </a:buClr>
              <a:buSzPts val="1400"/>
              <a:buFontTx/>
              <a:buChar char="-"/>
              <a:defRPr/>
            </a:pPr>
            <a:r>
              <a:rPr lang="en-GB"/>
              <a:t>https://climate-adapt.eea.europa.eu/en/knowledge/tools/adaptation-support-tool</a:t>
            </a:r>
            <a:endParaRPr/>
          </a:p>
          <a:p>
            <a:pPr marL="171450" lvl="0" indent="-171450" algn="l">
              <a:lnSpc>
                <a:spcPct val="100000"/>
              </a:lnSpc>
              <a:spcBef>
                <a:spcPts val="0"/>
              </a:spcBef>
              <a:spcAft>
                <a:spcPts val="0"/>
              </a:spcAft>
              <a:buClr>
                <a:schemeClr val="dk1"/>
              </a:buClr>
              <a:buSzPts val="1400"/>
              <a:buFontTx/>
              <a:buChar char="-"/>
              <a:defRPr/>
            </a:pPr>
            <a:endParaRPr/>
          </a:p>
        </p:txBody>
      </p:sp>
      <p:sp>
        <p:nvSpPr>
          <p:cNvPr id="119977623"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90812875"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https://unfccc.int/topics/adaptation-and-resilience/the-big-picture/introduction</a:t>
            </a:r>
            <a:endParaRPr/>
          </a:p>
          <a:p>
            <a:pPr marL="171450" lvl="0" indent="-171450" algn="l">
              <a:lnSpc>
                <a:spcPct val="100000"/>
              </a:lnSpc>
              <a:spcBef>
                <a:spcPts val="0"/>
              </a:spcBef>
              <a:spcAft>
                <a:spcPts val="0"/>
              </a:spcAft>
              <a:buClr>
                <a:schemeClr val="dk1"/>
              </a:buClr>
              <a:buSzPts val="1400"/>
              <a:buFontTx/>
              <a:buChar char="-"/>
              <a:defRPr/>
            </a:pPr>
            <a:r>
              <a:rPr lang="en-GB"/>
              <a:t>https://www.adaptation-undp.org/sites/default/files/resources/adaptation_policy_frameworks_for_climate_change_-_developing_strategies_policies_and_measures_0.pdf</a:t>
            </a:r>
            <a:endParaRPr/>
          </a:p>
          <a:p>
            <a:pPr marL="171450" lvl="0" indent="-171450" algn="l">
              <a:lnSpc>
                <a:spcPct val="100000"/>
              </a:lnSpc>
              <a:spcBef>
                <a:spcPts val="0"/>
              </a:spcBef>
              <a:spcAft>
                <a:spcPts val="0"/>
              </a:spcAft>
              <a:buClr>
                <a:schemeClr val="dk1"/>
              </a:buClr>
              <a:buSzPts val="1400"/>
              <a:buFontTx/>
              <a:buChar char="-"/>
              <a:defRPr/>
            </a:pPr>
            <a:endParaRPr/>
          </a:p>
        </p:txBody>
      </p:sp>
      <p:sp>
        <p:nvSpPr>
          <p:cNvPr id="1469322880"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02606473"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72659690"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773902780"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https://climatepromise.undp.org/news-and-stories/what-climate-change-mitigation-and-why-it-urgent </a:t>
            </a:r>
            <a:endParaRPr/>
          </a:p>
        </p:txBody>
      </p:sp>
      <p:sp>
        <p:nvSpPr>
          <p:cNvPr id="1933410139"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395251534"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https://www.c2es.org/document/what-is-climate-resilience-and-why-does-it-matter/</a:t>
            </a:r>
            <a:endParaRPr/>
          </a:p>
          <a:p>
            <a:pPr marL="171450" lvl="0" indent="-171450" algn="l">
              <a:lnSpc>
                <a:spcPct val="100000"/>
              </a:lnSpc>
              <a:spcBef>
                <a:spcPts val="0"/>
              </a:spcBef>
              <a:spcAft>
                <a:spcPts val="0"/>
              </a:spcAft>
              <a:buClr>
                <a:schemeClr val="dk1"/>
              </a:buClr>
              <a:buSzPts val="1400"/>
              <a:buFontTx/>
              <a:buChar char="-"/>
              <a:defRPr/>
            </a:pPr>
            <a:r>
              <a:rPr lang="en-GB"/>
              <a:t>https://unfccc.int/sites/default/files/resource/ExecSumm_Resilience.pdf </a:t>
            </a:r>
            <a:endParaRPr/>
          </a:p>
          <a:p>
            <a:pPr marL="171450" lvl="0" indent="-171450" algn="l">
              <a:lnSpc>
                <a:spcPct val="100000"/>
              </a:lnSpc>
              <a:spcBef>
                <a:spcPts val="0"/>
              </a:spcBef>
              <a:spcAft>
                <a:spcPts val="0"/>
              </a:spcAft>
              <a:buClr>
                <a:schemeClr val="dk1"/>
              </a:buClr>
              <a:buSzPts val="1400"/>
              <a:buFontTx/>
              <a:buChar char="-"/>
              <a:defRPr/>
            </a:pPr>
            <a:endParaRPr/>
          </a:p>
        </p:txBody>
      </p:sp>
      <p:sp>
        <p:nvSpPr>
          <p:cNvPr id="16782679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1107160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https://unfccc.int/sites/default/files/resource/ExecSumm_Resilience.pdf </a:t>
            </a:r>
            <a:endParaRPr/>
          </a:p>
          <a:p>
            <a:pPr marL="0" lvl="0" indent="0" algn="l">
              <a:lnSpc>
                <a:spcPct val="100000"/>
              </a:lnSpc>
              <a:spcBef>
                <a:spcPts val="0"/>
              </a:spcBef>
              <a:spcAft>
                <a:spcPts val="0"/>
              </a:spcAft>
              <a:buClr>
                <a:schemeClr val="dk1"/>
              </a:buClr>
              <a:buSzPts val="1400"/>
              <a:buFont typeface="Trebuchet MS"/>
              <a:buNone/>
              <a:defRPr/>
            </a:pPr>
            <a:endParaRPr lang="en-GB"/>
          </a:p>
          <a:p>
            <a:pPr marL="228600" lvl="0" indent="-228600" algn="l">
              <a:lnSpc>
                <a:spcPct val="100000"/>
              </a:lnSpc>
              <a:spcBef>
                <a:spcPts val="0"/>
              </a:spcBef>
              <a:spcAft>
                <a:spcPts val="0"/>
              </a:spcAft>
              <a:buClr>
                <a:schemeClr val="dk1"/>
              </a:buClr>
              <a:buSzPts val="1400"/>
              <a:buFont typeface="Trebuchet MS"/>
              <a:buAutoNum type="arabicPeriod"/>
              <a:defRPr/>
            </a:pPr>
            <a:r>
              <a:rPr lang="en-GB"/>
              <a:t>Sensibilisierung und Interessenvertretung – Machen Sie deutlich, dass die Zukunft nicht der Vergangenheit ähneln wird; stützen Sie sich dabei auf wissenschaftliche Erkenntnisse und untersuchen Sie verschiedene Szenarien (z. B. 1,5 Grad und mehr) und deren Auswirkungen. </a:t>
            </a:r>
            <a:endParaRPr/>
          </a:p>
          <a:p>
            <a:pPr marL="228600" lvl="0" indent="-228600" algn="l">
              <a:lnSpc>
                <a:spcPct val="100000"/>
              </a:lnSpc>
              <a:spcBef>
                <a:spcPts val="0"/>
              </a:spcBef>
              <a:spcAft>
                <a:spcPts val="0"/>
              </a:spcAft>
              <a:buClr>
                <a:schemeClr val="dk1"/>
              </a:buClr>
              <a:buSzPts val="1400"/>
              <a:buFont typeface="Trebuchet MS"/>
              <a:buAutoNum type="arabicPeriod"/>
              <a:defRPr/>
            </a:pPr>
            <a:r>
              <a:rPr lang="en-GB"/>
              <a:t>Führen Sie Klimarisikobewertungen auf nationaler, lokaler (Stadt/Region), sektoraler oder organisatorischer Ebene durch und verwenden Sie dabei einen systemischen Ansatz. </a:t>
            </a:r>
            <a:endParaRPr/>
          </a:p>
          <a:p>
            <a:pPr marL="228600" lvl="0" indent="-228600" algn="l">
              <a:lnSpc>
                <a:spcPct val="100000"/>
              </a:lnSpc>
              <a:spcBef>
                <a:spcPts val="0"/>
              </a:spcBef>
              <a:spcAft>
                <a:spcPts val="0"/>
              </a:spcAft>
              <a:buClr>
                <a:schemeClr val="dk1"/>
              </a:buClr>
              <a:buSzPts val="1400"/>
              <a:buFont typeface="Trebuchet MS"/>
              <a:buAutoNum type="arabicPeriod"/>
              <a:defRPr/>
            </a:pPr>
            <a:r>
              <a:rPr lang="en-GB"/>
              <a:t>Entwickeln und implementieren Sie geeignete Maßnahmen und Interventionen. </a:t>
            </a:r>
            <a:endParaRPr/>
          </a:p>
          <a:p>
            <a:pPr marL="228600" lvl="0" indent="-228600" algn="l">
              <a:lnSpc>
                <a:spcPct val="100000"/>
              </a:lnSpc>
              <a:spcBef>
                <a:spcPts val="0"/>
              </a:spcBef>
              <a:spcAft>
                <a:spcPts val="0"/>
              </a:spcAft>
              <a:buClr>
                <a:schemeClr val="dk1"/>
              </a:buClr>
              <a:buSzPts val="1400"/>
              <a:buFont typeface="Trebuchet MS"/>
              <a:buAutoNum type="arabicPeriod"/>
              <a:defRPr/>
            </a:pPr>
            <a:r>
              <a:rPr lang="en-GB"/>
              <a:t>Mobilisieren Sie Ressourcen – Bauen Sie Kapazitäten auf und verstärken Sie Maßnahmen. </a:t>
            </a:r>
            <a:endParaRPr/>
          </a:p>
          <a:p>
            <a:pPr marL="228600" lvl="0" indent="-228600" algn="l">
              <a:lnSpc>
                <a:spcPct val="100000"/>
              </a:lnSpc>
              <a:spcBef>
                <a:spcPts val="0"/>
              </a:spcBef>
              <a:spcAft>
                <a:spcPts val="0"/>
              </a:spcAft>
              <a:buClr>
                <a:schemeClr val="dk1"/>
              </a:buClr>
              <a:buSzPts val="1400"/>
              <a:buFont typeface="Trebuchet MS"/>
              <a:buAutoNum type="arabicPeriod"/>
              <a:defRPr/>
            </a:pPr>
            <a:r>
              <a:rPr lang="en-GB"/>
              <a:t>Überwachen und verfolgen Sie die Fortschritte. </a:t>
            </a:r>
            <a:endParaRPr/>
          </a:p>
          <a:p>
            <a:pPr marL="228600" lvl="0" indent="-228600" algn="l">
              <a:lnSpc>
                <a:spcPct val="100000"/>
              </a:lnSpc>
              <a:spcBef>
                <a:spcPts val="0"/>
              </a:spcBef>
              <a:spcAft>
                <a:spcPts val="0"/>
              </a:spcAft>
              <a:buClr>
                <a:schemeClr val="dk1"/>
              </a:buClr>
              <a:buSzPts val="1400"/>
              <a:buFont typeface="Trebuchet MS"/>
              <a:buAutoNum type="arabicPeriod"/>
              <a:defRPr/>
            </a:pPr>
            <a:r>
              <a:rPr lang="en-GB"/>
              <a:t>Teilen Sie Wissen, Erfahrungen und Lösungen.</a:t>
            </a:r>
            <a:endParaRPr/>
          </a:p>
        </p:txBody>
      </p:sp>
      <p:sp>
        <p:nvSpPr>
          <p:cNvPr id="1495655392"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640138496"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r>
              <a:rPr lang="en-GB"/>
              <a:t>Bewertung, Offenlegung und Überwachung von Klimarisiken und Anfälligkeiten </a:t>
            </a:r>
            <a:endParaRPr/>
          </a:p>
          <a:p>
            <a:pPr marL="171450" lvl="0" indent="-171450" algn="l">
              <a:lnSpc>
                <a:spcPct val="100000"/>
              </a:lnSpc>
              <a:spcBef>
                <a:spcPts val="0"/>
              </a:spcBef>
              <a:spcAft>
                <a:spcPts val="0"/>
              </a:spcAft>
              <a:buClr>
                <a:schemeClr val="dk1"/>
              </a:buClr>
              <a:buSzPts val="1400"/>
              <a:buFontTx/>
              <a:buChar char="-"/>
              <a:defRPr/>
            </a:pPr>
            <a:r>
              <a:rPr lang="en-GB"/>
              <a:t>Frühwarnsysteme und frühzeitige Maßnahmen </a:t>
            </a:r>
            <a:endParaRPr/>
          </a:p>
          <a:p>
            <a:pPr marL="171450" lvl="0" indent="-171450" algn="l">
              <a:lnSpc>
                <a:spcPct val="100000"/>
              </a:lnSpc>
              <a:spcBef>
                <a:spcPts val="0"/>
              </a:spcBef>
              <a:spcAft>
                <a:spcPts val="0"/>
              </a:spcAft>
              <a:buClr>
                <a:schemeClr val="dk1"/>
              </a:buClr>
              <a:buSzPts val="1400"/>
              <a:buFontTx/>
              <a:buChar char="-"/>
              <a:defRPr/>
            </a:pPr>
            <a:r>
              <a:rPr lang="en-GB"/>
              <a:t>Vorbereitung: Notfallpläne/Notfallmaßnahmen </a:t>
            </a:r>
            <a:endParaRPr/>
          </a:p>
          <a:p>
            <a:pPr marL="171450" lvl="0" indent="-171450" algn="l">
              <a:lnSpc>
                <a:spcPct val="100000"/>
              </a:lnSpc>
              <a:spcBef>
                <a:spcPts val="0"/>
              </a:spcBef>
              <a:spcAft>
                <a:spcPts val="0"/>
              </a:spcAft>
              <a:buClr>
                <a:schemeClr val="dk1"/>
              </a:buClr>
              <a:buSzPts val="1400"/>
              <a:buFontTx/>
              <a:buChar char="-"/>
              <a:defRPr/>
            </a:pPr>
            <a:r>
              <a:rPr lang="en-GB"/>
              <a:t>Klimarisiko-Governance und Kapazitätsaufbau </a:t>
            </a:r>
            <a:endParaRPr/>
          </a:p>
          <a:p>
            <a:pPr marL="171450" lvl="0" indent="-171450" algn="l">
              <a:lnSpc>
                <a:spcPct val="100000"/>
              </a:lnSpc>
              <a:spcBef>
                <a:spcPts val="0"/>
              </a:spcBef>
              <a:spcAft>
                <a:spcPts val="0"/>
              </a:spcAft>
              <a:buClr>
                <a:schemeClr val="dk1"/>
              </a:buClr>
              <a:buSzPts val="1400"/>
              <a:buFontTx/>
              <a:buChar char="-"/>
              <a:defRPr/>
            </a:pPr>
            <a:r>
              <a:rPr lang="en-GB"/>
              <a:t>Naturbasierte Lösungen zur Risikominderung in verschiedenen Sektoren </a:t>
            </a:r>
            <a:endParaRPr/>
          </a:p>
          <a:p>
            <a:pPr marL="171450" lvl="0" indent="-171450" algn="l">
              <a:lnSpc>
                <a:spcPct val="100000"/>
              </a:lnSpc>
              <a:spcBef>
                <a:spcPts val="0"/>
              </a:spcBef>
              <a:spcAft>
                <a:spcPts val="0"/>
              </a:spcAft>
              <a:buClr>
                <a:schemeClr val="dk1"/>
              </a:buClr>
              <a:buSzPts val="1400"/>
              <a:buFontTx/>
              <a:buChar char="-"/>
              <a:defRPr/>
            </a:pPr>
            <a:r>
              <a:rPr lang="en-GB"/>
              <a:t>Klimasichere Infrastruktur und Dienstleistungen </a:t>
            </a:r>
            <a:endParaRPr/>
          </a:p>
          <a:p>
            <a:pPr marL="171450" lvl="0" indent="-171450" algn="l">
              <a:lnSpc>
                <a:spcPct val="100000"/>
              </a:lnSpc>
              <a:spcBef>
                <a:spcPts val="0"/>
              </a:spcBef>
              <a:spcAft>
                <a:spcPts val="0"/>
              </a:spcAft>
              <a:buClr>
                <a:schemeClr val="dk1"/>
              </a:buClr>
              <a:buSzPts val="1400"/>
              <a:buFontTx/>
              <a:buChar char="-"/>
              <a:defRPr/>
            </a:pPr>
            <a:r>
              <a:rPr lang="en-GB"/>
              <a:t>Risikotransfer: Versicherungen und soziale Absicherung </a:t>
            </a:r>
            <a:endParaRPr/>
          </a:p>
          <a:p>
            <a:pPr marL="171450" lvl="0" indent="-171450" algn="l">
              <a:lnSpc>
                <a:spcPct val="100000"/>
              </a:lnSpc>
              <a:spcBef>
                <a:spcPts val="0"/>
              </a:spcBef>
              <a:spcAft>
                <a:spcPts val="0"/>
              </a:spcAft>
              <a:buClr>
                <a:schemeClr val="dk1"/>
              </a:buClr>
              <a:buSzPts val="1400"/>
              <a:buFontTx/>
              <a:buChar char="-"/>
              <a:defRPr/>
            </a:pPr>
            <a:r>
              <a:rPr lang="en-GB"/>
              <a:t>Austausch von Wissen und bewährten Verfahren zum Klimarisikomanagement </a:t>
            </a:r>
            <a:endParaRPr/>
          </a:p>
          <a:p>
            <a:pPr marL="171450" lvl="0" indent="-171450" algn="l">
              <a:lnSpc>
                <a:spcPct val="100000"/>
              </a:lnSpc>
              <a:spcBef>
                <a:spcPts val="0"/>
              </a:spcBef>
              <a:spcAft>
                <a:spcPts val="0"/>
              </a:spcAft>
              <a:buClr>
                <a:schemeClr val="dk1"/>
              </a:buClr>
              <a:buSzPts val="1400"/>
              <a:buFontTx/>
              <a:buChar char="-"/>
              <a:defRPr/>
            </a:pPr>
            <a:r>
              <a:rPr lang="en-GB"/>
              <a:t>Umfang, Qualität und Zugang zu öffentlichen und privaten Finanzmitteln</a:t>
            </a:r>
            <a:endParaRPr/>
          </a:p>
        </p:txBody>
      </p:sp>
      <p:sp>
        <p:nvSpPr>
          <p:cNvPr id="286071837"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45738947"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https://cdn-www-v2.iccsafe.org/wp-content/uploads/Delivering_Resilient_Building_Codes_and_Standards.pdf</a:t>
            </a:r>
            <a:endParaRPr/>
          </a:p>
          <a:p>
            <a:pPr marL="171450" lvl="0" indent="-171450" algn="l">
              <a:lnSpc>
                <a:spcPct val="100000"/>
              </a:lnSpc>
              <a:spcBef>
                <a:spcPts val="0"/>
              </a:spcBef>
              <a:spcAft>
                <a:spcPts val="0"/>
              </a:spcAft>
              <a:buClr>
                <a:schemeClr val="dk1"/>
              </a:buClr>
              <a:buSzPts val="1400"/>
              <a:buFontTx/>
              <a:buChar char="-"/>
              <a:defRPr/>
            </a:pPr>
            <a:r>
              <a:rPr lang="en-GB"/>
              <a:t>https://www.iccsafe.org/wp-content/uploads/22-22032_GLOBAL_Comp_to_Global_Resilience_Guidelines.pdf#:~:text=Die%20Global%20Building%20Resilience%20Guidelines%20%28Leitlinien%29%20bestehen%20aus,Vorschriften%20und%20Normen,%20die%20eine%20zukunftsorientierte%20Klimaresilienz%20beinhalten.</a:t>
            </a:r>
            <a:endParaRPr/>
          </a:p>
          <a:p>
            <a:pPr marL="0" lvl="0" indent="0" algn="l">
              <a:lnSpc>
                <a:spcPct val="100000"/>
              </a:lnSpc>
              <a:spcBef>
                <a:spcPts val="0"/>
              </a:spcBef>
              <a:spcAft>
                <a:spcPts val="0"/>
              </a:spcAft>
              <a:buClr>
                <a:schemeClr val="dk1"/>
              </a:buClr>
              <a:buSzPts val="1400"/>
              <a:buFontTx/>
              <a:buNone/>
              <a:defRPr/>
            </a:pPr>
            <a:endParaRPr lang="en-GB"/>
          </a:p>
          <a:p>
            <a:pPr marL="171450" lvl="0" indent="-171450" algn="l">
              <a:lnSpc>
                <a:spcPct val="100000"/>
              </a:lnSpc>
              <a:spcBef>
                <a:spcPts val="0"/>
              </a:spcBef>
              <a:spcAft>
                <a:spcPts val="0"/>
              </a:spcAft>
              <a:buClr>
                <a:schemeClr val="dk1"/>
              </a:buClr>
              <a:buSzPts val="1400"/>
              <a:buFontTx/>
              <a:buChar char="-"/>
              <a:defRPr/>
            </a:pPr>
            <a:r>
              <a:rPr lang="en-GB"/>
              <a:t>Dringlichkeit – Die Notwendigkeit, auf die Auswirkungen des Klimawandels und extremer Wetterereignisse auf Gebäude und deren Nutzer zu reagieren, ist dringender denn je.</a:t>
            </a:r>
            <a:endParaRPr/>
          </a:p>
          <a:p>
            <a:pPr marL="171450" lvl="0" indent="-171450" algn="l">
              <a:lnSpc>
                <a:spcPct val="100000"/>
              </a:lnSpc>
              <a:spcBef>
                <a:spcPts val="0"/>
              </a:spcBef>
              <a:spcAft>
                <a:spcPts val="0"/>
              </a:spcAft>
              <a:buClr>
                <a:schemeClr val="dk1"/>
              </a:buClr>
              <a:buSzPts val="1400"/>
              <a:buFontTx/>
              <a:buChar char="-"/>
              <a:defRPr/>
            </a:pPr>
            <a:r>
              <a:rPr lang="en-GB"/>
              <a:t>Klarheit der Ziele – Berücksichtigung der sich ändernden klimatischen Bedingungen, denen Gebäude während ihres Lebenszyklus ausgesetzt sein werden, und der Auswirkungen auf ihren erwarteten Betrieb nach einem extremen Wetterereignis</a:t>
            </a:r>
            <a:endParaRPr/>
          </a:p>
          <a:p>
            <a:pPr marL="171450" lvl="0" indent="-171450" algn="l">
              <a:lnSpc>
                <a:spcPct val="100000"/>
              </a:lnSpc>
              <a:spcBef>
                <a:spcPts val="0"/>
              </a:spcBef>
              <a:spcAft>
                <a:spcPts val="0"/>
              </a:spcAft>
              <a:buClr>
                <a:schemeClr val="dk1"/>
              </a:buClr>
              <a:buSzPts val="1400"/>
              <a:buFontTx/>
              <a:buChar char="-"/>
              <a:defRPr/>
            </a:pPr>
            <a:r>
              <a:rPr lang="en-GB"/>
              <a:t>Fundierte Klimawissenschaft – Evidenzbasis, die offizielle Klimaprognosen in der lokalen Gerichtsbarkeit oder Modelle nutzt, die auf peer-reviewten wissenschaftlichen Forschungen basieren und idealerweise verschiedene mögliche Zukunftsszenarien aufzeigen.</a:t>
            </a:r>
            <a:endParaRPr/>
          </a:p>
          <a:p>
            <a:pPr marL="171450" lvl="0" indent="-171450" algn="l">
              <a:lnSpc>
                <a:spcPct val="100000"/>
              </a:lnSpc>
              <a:spcBef>
                <a:spcPts val="0"/>
              </a:spcBef>
              <a:spcAft>
                <a:spcPts val="0"/>
              </a:spcAft>
              <a:buClr>
                <a:schemeClr val="dk1"/>
              </a:buClr>
              <a:buSzPts val="1400"/>
              <a:buFontTx/>
              <a:buChar char="-"/>
              <a:defRPr/>
            </a:pPr>
            <a:r>
              <a:rPr lang="en-GB"/>
              <a:t>Risikoklarheit – Risikobewusstes Denken und Entscheiden ist wichtig, um Designentscheidungen zu unterstützen, die Kosten, Energieeffizienz, Treibhausgasemissionen und Widerstandsfähigkeit in Einklang bringen, wobei sich verändernde Risiken gegen die Leistungsgewissheit bei der Gebäudeentwicklung und -instandhaltung abgewogen werden können.</a:t>
            </a:r>
            <a:endParaRPr/>
          </a:p>
          <a:p>
            <a:pPr marL="171450" lvl="0" indent="-171450" algn="l">
              <a:lnSpc>
                <a:spcPct val="100000"/>
              </a:lnSpc>
              <a:spcBef>
                <a:spcPts val="0"/>
              </a:spcBef>
              <a:spcAft>
                <a:spcPts val="0"/>
              </a:spcAft>
              <a:buClr>
                <a:schemeClr val="dk1"/>
              </a:buClr>
              <a:buSzPts val="1400"/>
              <a:buFontTx/>
              <a:buChar char="-"/>
              <a:defRPr/>
            </a:pPr>
            <a:r>
              <a:rPr lang="en-GB"/>
              <a:t>Vorausschauend – Eine Basisbewertung der aktuellen technischen Baunormen, sofern vorhanden, ermöglicht einen Vergleich mit Modellen und Szenarien für das zukünftige Klima, um festzustellen, ob diese weiterhin angemessen sind oder ob neue entwickelt werden müssen.</a:t>
            </a:r>
            <a:endParaRPr/>
          </a:p>
          <a:p>
            <a:pPr marL="171450" lvl="0" indent="-171450" algn="l">
              <a:lnSpc>
                <a:spcPct val="100000"/>
              </a:lnSpc>
              <a:spcBef>
                <a:spcPts val="0"/>
              </a:spcBef>
              <a:spcAft>
                <a:spcPts val="0"/>
              </a:spcAft>
              <a:buClr>
                <a:schemeClr val="dk1"/>
              </a:buClr>
              <a:buSzPts val="1400"/>
              <a:buFontTx/>
              <a:buChar char="-"/>
              <a:defRPr/>
            </a:pPr>
            <a:r>
              <a:rPr lang="en-GB"/>
              <a:t>Langlebigkeit – Das Verständnis der Lebensdauer von Gebäuden ist nicht nur wichtig, um die minimal erforderlichen technischen Baunormen zu bestimmen, sondern auch, um die technischen Anforderungen an die Planung anzupassen.</a:t>
            </a:r>
            <a:endParaRPr/>
          </a:p>
          <a:p>
            <a:pPr marL="171450" lvl="0" indent="-171450" algn="l">
              <a:lnSpc>
                <a:spcPct val="100000"/>
              </a:lnSpc>
              <a:spcBef>
                <a:spcPts val="0"/>
              </a:spcBef>
              <a:spcAft>
                <a:spcPts val="0"/>
              </a:spcAft>
              <a:buClr>
                <a:schemeClr val="dk1"/>
              </a:buClr>
              <a:buSzPts val="1400"/>
              <a:buFontTx/>
              <a:buChar char="-"/>
              <a:defRPr/>
            </a:pPr>
            <a:r>
              <a:rPr lang="en-GB"/>
              <a:t>Ganzheitlicher Ansatz – Bauvorschriften können als Teil eines breiten Spektrums regulatorischer und nicht-regulatorischer Maßnahmen zur Verbesserung der Widerstandsfähigkeit von Gebäuden beitragen.</a:t>
            </a:r>
            <a:endParaRPr/>
          </a:p>
          <a:p>
            <a:pPr marL="171450" lvl="0" indent="-171450" algn="l">
              <a:lnSpc>
                <a:spcPct val="100000"/>
              </a:lnSpc>
              <a:spcBef>
                <a:spcPts val="0"/>
              </a:spcBef>
              <a:spcAft>
                <a:spcPts val="0"/>
              </a:spcAft>
              <a:buClr>
                <a:schemeClr val="dk1"/>
              </a:buClr>
              <a:buSzPts val="1400"/>
              <a:buFontTx/>
              <a:buChar char="-"/>
              <a:defRPr/>
            </a:pPr>
            <a:r>
              <a:rPr lang="en-GB"/>
              <a:t>Erschwinglichkeit – Bauvorschriften und -normen berücksichtigen, soweit möglich, den regulatorischen Grundsatz, Mindestanforderungen festzulegen, die zur Erreichung des gewünschten Leistungsniveaus erforderlich sind, und dabei kosteneffizient vorzugehen.</a:t>
            </a:r>
            <a:endParaRPr/>
          </a:p>
          <a:p>
            <a:pPr marL="171450" lvl="0" indent="-171450" algn="l">
              <a:lnSpc>
                <a:spcPct val="100000"/>
              </a:lnSpc>
              <a:spcBef>
                <a:spcPts val="0"/>
              </a:spcBef>
              <a:spcAft>
                <a:spcPts val="0"/>
              </a:spcAft>
              <a:buClr>
                <a:schemeClr val="dk1"/>
              </a:buClr>
              <a:buSzPts val="1400"/>
              <a:buFontTx/>
              <a:buChar char="-"/>
              <a:defRPr/>
            </a:pPr>
            <a:r>
              <a:rPr lang="en-GB"/>
              <a:t>Bestehende Gebäude – Identifizierung von Strategien, um Eigentümer bestehender Gebäude dazu zu ermutigen, ihre Gebäude auf einen höheren Standard der Widerstandsfähigkeit gegenüber zukünftigen wetterbedingten Naturgefahren anzupassen, denen sie aufgrund ihres Standorts und der Klimaprognosen ausgesetzt sein könnten.</a:t>
            </a:r>
            <a:endParaRPr/>
          </a:p>
          <a:p>
            <a:pPr marL="171450" lvl="0" indent="-171450" algn="l">
              <a:lnSpc>
                <a:spcPct val="100000"/>
              </a:lnSpc>
              <a:spcBef>
                <a:spcPts val="0"/>
              </a:spcBef>
              <a:spcAft>
                <a:spcPts val="0"/>
              </a:spcAft>
              <a:buClr>
                <a:schemeClr val="dk1"/>
              </a:buClr>
              <a:buSzPts val="1400"/>
              <a:buFontTx/>
              <a:buChar char="-"/>
              <a:defRPr/>
            </a:pPr>
            <a:r>
              <a:rPr lang="en-GB"/>
              <a:t>Gebäudeinstandhaltung – Ermutigung von Immobilienbesitzern, sich für die Notwendigkeit einer geplanten regelmäßigen und spezifischen Instandhaltung ihrer Gebäude zu engagieren und wesentliche Widerstandsfähigkeitsmerkmale zu fördern</a:t>
            </a:r>
            <a:endParaRPr/>
          </a:p>
          <a:p>
            <a:pPr marL="171450" lvl="0" indent="-171450" algn="l">
              <a:lnSpc>
                <a:spcPct val="100000"/>
              </a:lnSpc>
              <a:spcBef>
                <a:spcPts val="0"/>
              </a:spcBef>
              <a:spcAft>
                <a:spcPts val="0"/>
              </a:spcAft>
              <a:buClr>
                <a:schemeClr val="dk1"/>
              </a:buClr>
              <a:buSzPts val="1400"/>
              <a:buFontTx/>
              <a:buChar char="-"/>
              <a:defRPr/>
            </a:pPr>
            <a:r>
              <a:rPr lang="en-GB"/>
              <a:t>Einhaltung – Wirksame Regulierungssysteme umfassen angemessene Ressourcen zur ordnungsgemäßen Durchsetzung der Bauvorschriften und -normen sowie zur Förderung einer Ethik der Einhaltung.</a:t>
            </a:r>
            <a:endParaRPr/>
          </a:p>
          <a:p>
            <a:pPr marL="171450" lvl="0" indent="-171450" algn="l">
              <a:lnSpc>
                <a:spcPct val="100000"/>
              </a:lnSpc>
              <a:spcBef>
                <a:spcPts val="0"/>
              </a:spcBef>
              <a:spcAft>
                <a:spcPts val="0"/>
              </a:spcAft>
              <a:buClr>
                <a:schemeClr val="dk1"/>
              </a:buClr>
              <a:buSzPts val="1400"/>
              <a:buFontTx/>
              <a:buChar char="-"/>
              <a:defRPr/>
            </a:pPr>
            <a:r>
              <a:rPr lang="en-GB"/>
              <a:t>Umsetzung – Ergänzung aller Regulierungsmaßnahmen zur Verbesserung der Einhaltung und Unterstützung technischer Lösungen durch eine breite Palette von Bildungs- und Kapazitätsaufbauinstrumenten für Praktiker</a:t>
            </a:r>
            <a:endParaRPr/>
          </a:p>
          <a:p>
            <a:pPr marL="171450" lvl="0" indent="-171450" algn="l">
              <a:lnSpc>
                <a:spcPct val="100000"/>
              </a:lnSpc>
              <a:spcBef>
                <a:spcPts val="0"/>
              </a:spcBef>
              <a:spcAft>
                <a:spcPts val="0"/>
              </a:spcAft>
              <a:buClr>
                <a:schemeClr val="dk1"/>
              </a:buClr>
              <a:buSzPts val="1400"/>
              <a:buFontTx/>
              <a:buChar char="-"/>
              <a:defRPr/>
            </a:pPr>
            <a:r>
              <a:rPr lang="en-GB"/>
              <a:t>Überwachung und Bewertung – Regelmäßige Überwachung der Notwendigkeit, die Aktualität der Bauvorschriften und -normen als Reaktion auf aktualisierte klimawissenschaftliche Erkenntnisse und Prognosen aufrechtzuerhalten.</a:t>
            </a:r>
            <a:endParaRPr/>
          </a:p>
          <a:p>
            <a:pPr marL="171450" lvl="0" indent="-171450" algn="l">
              <a:lnSpc>
                <a:spcPct val="100000"/>
              </a:lnSpc>
              <a:spcBef>
                <a:spcPts val="0"/>
              </a:spcBef>
              <a:spcAft>
                <a:spcPts val="0"/>
              </a:spcAft>
              <a:buClr>
                <a:schemeClr val="dk1"/>
              </a:buClr>
              <a:buSzPts val="1400"/>
              <a:buFontTx/>
              <a:buChar char="-"/>
              <a:defRPr/>
            </a:pPr>
            <a:r>
              <a:rPr lang="en-GB"/>
              <a:t>Engagement – Eine klare und unkomplizierte Kommunikationsstrategie anwenden, die risikobasierte Informationen einbezieht und vereinfacht, auf gemeinsamen, glaubwürdigen und konsistenten Erkenntnissen basiert und den vielfältigen Ansichten derjenigen Rechnung trägt, die sich für dieses Thema interessieren.</a:t>
            </a:r>
            <a:endParaRPr/>
          </a:p>
          <a:p>
            <a:pPr marL="171450" lvl="0" indent="-171450" algn="l">
              <a:lnSpc>
                <a:spcPct val="100000"/>
              </a:lnSpc>
              <a:spcBef>
                <a:spcPts val="0"/>
              </a:spcBef>
              <a:spcAft>
                <a:spcPts val="0"/>
              </a:spcAft>
              <a:buClr>
                <a:schemeClr val="dk1"/>
              </a:buClr>
              <a:buSzPts val="1400"/>
              <a:buFontTx/>
              <a:buChar char="-"/>
              <a:defRPr/>
            </a:pPr>
            <a:r>
              <a:rPr lang="en-GB"/>
              <a:t>Emissionsreduzierung – Die Entwicklung von Bauvorschriften kann einen wichtigen Beitrag zur Eindämmung der Ursachen des Klimawandels leisten und damit langfristig die Widerstandsfähigkeit von Gebäuden verbessern.</a:t>
            </a:r>
            <a:endParaRPr/>
          </a:p>
        </p:txBody>
      </p:sp>
      <p:sp>
        <p:nvSpPr>
          <p:cNvPr id="71826319"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46621581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285750" indent="-285750">
              <a:lnSpc>
                <a:spcPct val="105000"/>
              </a:lnSpc>
              <a:spcBef>
                <a:spcPts val="900"/>
              </a:spcBef>
              <a:buClr>
                <a:schemeClr val="dk1"/>
              </a:buClr>
              <a:buSzPts val="1100"/>
              <a:buFontTx/>
              <a:buChar char="-"/>
              <a:defRPr/>
            </a:pPr>
            <a:r>
              <a:rPr lang="en-GB"/>
              <a:t>Trotz weltweiter Klimaschutzbemühungen kommt es weltweit immer häufiger zu extremen Wetterereignissen wie Hitzewellen, Überschwemmungen, Dürren und einem Anstieg des Meeresspiegels. Anpassungsmaßnahmen sind unerlässlich, um diese </a:t>
            </a:r>
            <a:r>
              <a:rPr lang="en-GB" b="1"/>
              <a:t>unvermeidbaren Auswirkungen </a:t>
            </a:r>
            <a:r>
              <a:rPr lang="en-GB"/>
              <a:t>zu bewältigen und die Bevölkerung zu schützen.</a:t>
            </a:r>
            <a:endParaRPr/>
          </a:p>
          <a:p>
            <a:pPr marL="285750" indent="-285750">
              <a:lnSpc>
                <a:spcPct val="105000"/>
              </a:lnSpc>
              <a:spcBef>
                <a:spcPts val="900"/>
              </a:spcBef>
              <a:buClr>
                <a:schemeClr val="dk1"/>
              </a:buClr>
              <a:buSzPts val="1100"/>
              <a:buFontTx/>
              <a:buChar char="-"/>
              <a:defRPr/>
            </a:pPr>
            <a:r>
              <a:rPr lang="en-GB"/>
              <a:t>Gut konzipierte Anpassungsmaßnahmen reduzieren menschliche und wirtschaftliche Verluste, indem sie Gesellschaften darauf vorbereiten, mit Störungen in den Bereichen Landwirtschaft, Wasserversorgung, öffentliche Gesundheit, Infrastruktur und Biodiversität umzugehen.</a:t>
            </a:r>
            <a:endParaRPr/>
          </a:p>
          <a:p>
            <a:pPr marL="285750" indent="-285750">
              <a:lnSpc>
                <a:spcPct val="105000"/>
              </a:lnSpc>
              <a:spcBef>
                <a:spcPts val="900"/>
              </a:spcBef>
              <a:buClr>
                <a:schemeClr val="dk1"/>
              </a:buClr>
              <a:buSzPts val="1100"/>
              <a:buFontTx/>
              <a:buChar char="-"/>
              <a:defRPr/>
            </a:pPr>
            <a:r>
              <a:rPr lang="en-GB" sz="1000">
                <a:solidFill>
                  <a:srgbClr val="7F7F7F"/>
                </a:solidFill>
              </a:rPr>
              <a:t>Sie sind kosteneffiziente Investitionen in die Widerstandsfähigkeit – </a:t>
            </a:r>
            <a:r>
              <a:rPr lang="en-GB"/>
              <a:t>Studien zeigen, dass jeder Dollar, der in Klimaresilienz investiert wird, mehrere Dollar an vermiedenen Verlusten und wirtschaftlichen Vorteilen einbringt.</a:t>
            </a:r>
            <a:endParaRPr lang="en-GB" sz="1000">
              <a:solidFill>
                <a:srgbClr val="7F7F7F"/>
              </a:solidFill>
            </a:endParaRPr>
          </a:p>
          <a:p>
            <a:pPr marL="285750" indent="-285750">
              <a:lnSpc>
                <a:spcPct val="105000"/>
              </a:lnSpc>
              <a:spcBef>
                <a:spcPts val="900"/>
              </a:spcBef>
              <a:buClr>
                <a:schemeClr val="dk1"/>
              </a:buClr>
              <a:buSzPts val="1100"/>
              <a:buFontTx/>
              <a:buChar char="-"/>
              <a:defRPr/>
            </a:pPr>
            <a:r>
              <a:rPr lang="en-GB" sz="1000">
                <a:solidFill>
                  <a:srgbClr val="7F7F7F"/>
                </a:solidFill>
              </a:rPr>
              <a:t>Förderung von sozialer und klimatischer Gerechtigkeit – </a:t>
            </a:r>
            <a:r>
              <a:rPr lang="en-GB"/>
              <a:t>Gefährdete Bevölkerungsgruppen, insbesondere in einkommensschwachen und küstennahen Regionen, sind oft am stärksten von den Auswirkungen des Klimawandels betroffen. Anpassungsmaßnahmen können sicherstellen, dass Schutzmaßnahmen diejenigen erreichen, die am stärksten gefährdet sind, und so dazu beitragen, Ungleichheiten zu beseitigen.</a:t>
            </a:r>
            <a:endParaRPr lang="en-GB" sz="1000">
              <a:solidFill>
                <a:srgbClr val="7F7F7F"/>
              </a:solidFill>
            </a:endParaRPr>
          </a:p>
          <a:p>
            <a:pPr marL="285750" indent="-285750">
              <a:lnSpc>
                <a:spcPct val="105000"/>
              </a:lnSpc>
              <a:spcBef>
                <a:spcPts val="900"/>
              </a:spcBef>
              <a:buClr>
                <a:schemeClr val="dk1"/>
              </a:buClr>
              <a:buSzPts val="1100"/>
              <a:buFontTx/>
              <a:buChar char="-"/>
              <a:defRPr/>
            </a:pPr>
            <a:r>
              <a:rPr lang="en-GB" sz="1000">
                <a:solidFill>
                  <a:srgbClr val="7F7F7F"/>
                </a:solidFill>
              </a:rPr>
              <a:t>Unterstützung langfristiger Entwicklungsziele – </a:t>
            </a:r>
            <a:r>
              <a:rPr lang="en-GB"/>
              <a:t>Die Anpassung an den Klimawandel ist nicht von der Entwicklung zu trennen – sie ist von grundlegender Bedeutung für die Erreichung von Ernährungssicherheit, Gesundheit, stabilen Volkswirtschaften und nachhaltigen Städten in einem sich wandelnden Klima.</a:t>
            </a:r>
            <a:endParaRPr/>
          </a:p>
          <a:p>
            <a:pPr marL="285750" indent="-285750">
              <a:lnSpc>
                <a:spcPct val="105000"/>
              </a:lnSpc>
              <a:spcBef>
                <a:spcPts val="900"/>
              </a:spcBef>
              <a:buClr>
                <a:schemeClr val="dk1"/>
              </a:buClr>
              <a:buSzPts val="1100"/>
              <a:buFontTx/>
              <a:buChar char="-"/>
              <a:defRPr/>
            </a:pPr>
            <a:endParaRPr lang="en-GB" sz="1000">
              <a:solidFill>
                <a:srgbClr val="7F7F7F"/>
              </a:solidFill>
            </a:endParaRPr>
          </a:p>
        </p:txBody>
      </p:sp>
      <p:sp>
        <p:nvSpPr>
          <p:cNvPr id="169245996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937072930"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https://www.un.org/sustainabledevelopment/</a:t>
            </a:r>
            <a:endParaRPr/>
          </a:p>
          <a:p>
            <a:pPr marL="0" indent="0">
              <a:lnSpc>
                <a:spcPct val="105000"/>
              </a:lnSpc>
              <a:spcBef>
                <a:spcPts val="900"/>
              </a:spcBef>
              <a:buClr>
                <a:schemeClr val="dk1"/>
              </a:buClr>
              <a:buSzPts val="1100"/>
              <a:buFont typeface="Arial"/>
              <a:buNone/>
              <a:defRPr/>
            </a:pPr>
            <a:endParaRPr lang="en-GB" sz="1000">
              <a:solidFill>
                <a:schemeClr val="dk1"/>
              </a:solidFill>
            </a:endParaRPr>
          </a:p>
          <a:p>
            <a:pPr marL="285750" indent="-285750">
              <a:lnSpc>
                <a:spcPct val="105000"/>
              </a:lnSpc>
              <a:spcBef>
                <a:spcPts val="900"/>
              </a:spcBef>
              <a:buClr>
                <a:schemeClr val="dk1"/>
              </a:buClr>
              <a:buSzPts val="1100"/>
              <a:buFontTx/>
              <a:buChar char="-"/>
              <a:defRPr/>
            </a:pPr>
            <a:r>
              <a:rPr lang="en-GB" sz="1400">
                <a:solidFill>
                  <a:srgbClr val="7F7F7F"/>
                </a:solidFill>
              </a:rPr>
              <a:t>Eine Reihe von 17 globalen Zielen, die 2015 von den Vereinten Nationen festgelegt wurden und darauf abzielen, verschiedene globale Herausforderungen anzugehen, darunter Armut, Ungleichheit, Klimawandel, Umweltzerstörung, Frieden und Gerechtigkeit.</a:t>
            </a:r>
            <a:endParaRPr/>
          </a:p>
          <a:p>
            <a:pPr marL="285750" indent="-285750">
              <a:lnSpc>
                <a:spcPct val="105000"/>
              </a:lnSpc>
              <a:spcBef>
                <a:spcPts val="900"/>
              </a:spcBef>
              <a:buClr>
                <a:schemeClr val="dk1"/>
              </a:buClr>
              <a:buSzPts val="1100"/>
              <a:buFontTx/>
              <a:buChar char="-"/>
              <a:defRPr/>
            </a:pPr>
            <a:r>
              <a:rPr lang="en-GB" sz="1400">
                <a:solidFill>
                  <a:srgbClr val="7F7F7F"/>
                </a:solidFill>
              </a:rPr>
              <a:t>Entwurf für eine bessere und nachhaltige Zukunft für alle </a:t>
            </a:r>
            <a:endParaRPr/>
          </a:p>
          <a:p>
            <a:pPr marL="285750" indent="-285750">
              <a:lnSpc>
                <a:spcPct val="105000"/>
              </a:lnSpc>
              <a:spcBef>
                <a:spcPts val="900"/>
              </a:spcBef>
              <a:buClr>
                <a:schemeClr val="dk1"/>
              </a:buClr>
              <a:buSzPts val="1100"/>
              <a:buFontTx/>
              <a:buChar char="-"/>
              <a:defRPr/>
            </a:pPr>
            <a:r>
              <a:rPr lang="en-GB" sz="1400">
                <a:solidFill>
                  <a:srgbClr val="7F7F7F"/>
                </a:solidFill>
              </a:rPr>
              <a:t>SDG 13: Klimaschutz</a:t>
            </a:r>
            <a:endParaRPr/>
          </a:p>
          <a:p>
            <a:pPr marL="742950" lvl="1" indent="-285750">
              <a:lnSpc>
                <a:spcPct val="105000"/>
              </a:lnSpc>
              <a:spcBef>
                <a:spcPts val="900"/>
              </a:spcBef>
              <a:buClr>
                <a:schemeClr val="dk1"/>
              </a:buClr>
              <a:buSzPts val="1100"/>
              <a:buFontTx/>
              <a:buChar char="-"/>
              <a:defRPr/>
            </a:pPr>
            <a:r>
              <a:rPr lang="en-GB" sz="1200">
                <a:solidFill>
                  <a:srgbClr val="7F7F7F"/>
                </a:solidFill>
              </a:rPr>
              <a:t>Ziel 13.1: Stärkung der Widerstandsfähigkeit und Anpassungsfähigkeit gegenüber klimabedingten Gefahren</a:t>
            </a:r>
            <a:endParaRPr/>
          </a:p>
          <a:p>
            <a:pPr marL="742950" lvl="1" indent="-285750">
              <a:lnSpc>
                <a:spcPct val="105000"/>
              </a:lnSpc>
              <a:spcBef>
                <a:spcPts val="900"/>
              </a:spcBef>
              <a:buClr>
                <a:schemeClr val="dk1"/>
              </a:buClr>
              <a:buSzPts val="1100"/>
              <a:buFontTx/>
              <a:buChar char="-"/>
              <a:defRPr/>
            </a:pPr>
            <a:r>
              <a:rPr lang="en-GB" sz="1200">
                <a:solidFill>
                  <a:srgbClr val="7F7F7F"/>
                </a:solidFill>
              </a:rPr>
              <a:t>Ziel 13.2: Maßnahmen gegen den Klimawandel in nationale Politiken und Planungen integrieren</a:t>
            </a:r>
            <a:endParaRPr/>
          </a:p>
          <a:p>
            <a:pPr marL="285750" indent="-285750">
              <a:lnSpc>
                <a:spcPct val="105000"/>
              </a:lnSpc>
              <a:spcBef>
                <a:spcPts val="900"/>
              </a:spcBef>
              <a:buClr>
                <a:schemeClr val="dk1"/>
              </a:buClr>
              <a:buSzPts val="1100"/>
              <a:buFontTx/>
              <a:buChar char="-"/>
              <a:defRPr/>
            </a:pPr>
            <a:r>
              <a:rPr lang="en-GB" sz="1800">
                <a:solidFill>
                  <a:srgbClr val="7F7F7F"/>
                </a:solidFill>
              </a:rPr>
              <a:t>Weitere verwandte Ziele:</a:t>
            </a:r>
            <a:endParaRPr/>
          </a:p>
          <a:p>
            <a:pPr marL="742950" lvl="1" indent="-285750">
              <a:lnSpc>
                <a:spcPct val="105000"/>
              </a:lnSpc>
              <a:spcBef>
                <a:spcPts val="900"/>
              </a:spcBef>
              <a:buClr>
                <a:schemeClr val="dk1"/>
              </a:buClr>
              <a:buSzPts val="1100"/>
              <a:buFontTx/>
              <a:buChar char="-"/>
              <a:defRPr/>
            </a:pPr>
            <a:r>
              <a:rPr lang="en-GB" sz="1800">
                <a:solidFill>
                  <a:srgbClr val="7F7F7F"/>
                </a:solidFill>
              </a:rPr>
              <a:t>SDG 2: Kein Hunger – Dürren, Überschwemmungen und sich verändernde Jahreszeiten beeinträchtigen Ernteerträge und Ernährungssysteme; Anpassungsmaßnahmen ermöglichen Ernährungssicherheit in einem sich wandelnden Klima</a:t>
            </a:r>
            <a:endParaRPr/>
          </a:p>
          <a:p>
            <a:pPr marL="742950" lvl="1" indent="-285750">
              <a:lnSpc>
                <a:spcPct val="105000"/>
              </a:lnSpc>
              <a:spcBef>
                <a:spcPts val="900"/>
              </a:spcBef>
              <a:buClr>
                <a:schemeClr val="dk1"/>
              </a:buClr>
              <a:buSzPts val="1100"/>
              <a:buFontTx/>
              <a:buChar char="-"/>
              <a:defRPr/>
            </a:pPr>
            <a:r>
              <a:rPr lang="en-GB" sz="1800">
                <a:solidFill>
                  <a:srgbClr val="7F7F7F"/>
                </a:solidFill>
              </a:rPr>
              <a:t>SDG 3: Gesundheit und Wohlergehen – Der Klimawandel führt zu Gesundheitsrisiken, Anpassung ist der Schlüssel zum Schutz der öffentlichen Gesundheit </a:t>
            </a:r>
            <a:endParaRPr/>
          </a:p>
          <a:p>
            <a:pPr marL="742950" lvl="1" indent="-285750">
              <a:lnSpc>
                <a:spcPct val="105000"/>
              </a:lnSpc>
              <a:spcBef>
                <a:spcPts val="900"/>
              </a:spcBef>
              <a:buClr>
                <a:schemeClr val="dk1"/>
              </a:buClr>
              <a:buSzPts val="1100"/>
              <a:buFontTx/>
              <a:buChar char="-"/>
              <a:defRPr/>
            </a:pPr>
            <a:r>
              <a:rPr lang="en-GB" sz="1800">
                <a:solidFill>
                  <a:srgbClr val="7F7F7F"/>
                </a:solidFill>
              </a:rPr>
              <a:t>SDG 6: Sauberes Wasser und Sanitäreinrichtungen – Der Klimawandel verändert Niederschlagsmuster und die Verfügbarkeit von Wasser. Anpassungsmaßnahmen gewährleisten widerstandsfähige Wassersysteme und schützen die Wasserversorgungssicherheit.</a:t>
            </a:r>
            <a:endParaRPr/>
          </a:p>
          <a:p>
            <a:pPr marL="742950" lvl="1" indent="-285750">
              <a:lnSpc>
                <a:spcPct val="105000"/>
              </a:lnSpc>
              <a:spcBef>
                <a:spcPts val="900"/>
              </a:spcBef>
              <a:buClr>
                <a:schemeClr val="dk1"/>
              </a:buClr>
              <a:buSzPts val="1100"/>
              <a:buFontTx/>
              <a:buChar char="-"/>
              <a:defRPr/>
            </a:pPr>
            <a:r>
              <a:rPr lang="en-GB" sz="1800">
                <a:solidFill>
                  <a:srgbClr val="7F7F7F"/>
                </a:solidFill>
              </a:rPr>
              <a:t>SDG 8: Menschenwürdige Arbeit und Wirtschaftswachstum – Extreme Wetterereignisse können die Infrastruktur beschädigen, die Arbeitsproduktivität verringern und Wirtschaftssektoren stören. Ein stabiles Klima ist die Grundlage für nachhaltiges Wirtschaftswachstum.</a:t>
            </a:r>
            <a:endParaRPr/>
          </a:p>
          <a:p>
            <a:pPr marL="742950" lvl="1" indent="-285750">
              <a:lnSpc>
                <a:spcPct val="105000"/>
              </a:lnSpc>
              <a:spcBef>
                <a:spcPts val="900"/>
              </a:spcBef>
              <a:buClr>
                <a:schemeClr val="dk1"/>
              </a:buClr>
              <a:buSzPts val="1100"/>
              <a:buFontTx/>
              <a:buChar char="-"/>
              <a:defRPr/>
            </a:pPr>
            <a:r>
              <a:rPr lang="en-GB" sz="1800">
                <a:solidFill>
                  <a:srgbClr val="7F7F7F"/>
                </a:solidFill>
              </a:rPr>
              <a:t>SDG 11: Nachhaltige Städte und Gemeinden – städtische Gebiete sind in hohem Maße Hitze, Überschwemmungen und Infrastrukturausfällen ausgesetzt, die Anpassung an den Klimawandel gewährleistet eine widerstandsfähige und inklusive Stadtentwicklung</a:t>
            </a:r>
            <a:endParaRPr/>
          </a:p>
          <a:p>
            <a:pPr marL="742950" lvl="1" indent="-285750">
              <a:lnSpc>
                <a:spcPct val="105000"/>
              </a:lnSpc>
              <a:spcBef>
                <a:spcPts val="900"/>
              </a:spcBef>
              <a:buClr>
                <a:schemeClr val="dk1"/>
              </a:buClr>
              <a:buSzPts val="1100"/>
              <a:buFontTx/>
              <a:buChar char="-"/>
              <a:defRPr/>
            </a:pPr>
            <a:r>
              <a:rPr lang="en-GB" sz="1800">
                <a:solidFill>
                  <a:srgbClr val="7F7F7F"/>
                </a:solidFill>
              </a:rPr>
              <a:t>SDG 15: Leben an Land – Der Klimawandel schädigt Ökosysteme und die biologische Vielfalt, naturbasierte Lösungen verbessern die biologische Vielfalt und die Widerstandsfähigkeit</a:t>
            </a:r>
            <a:endParaRPr/>
          </a:p>
          <a:p>
            <a:pPr marL="285750" lvl="0" indent="-285750">
              <a:lnSpc>
                <a:spcPct val="105000"/>
              </a:lnSpc>
              <a:spcBef>
                <a:spcPts val="900"/>
              </a:spcBef>
              <a:buClr>
                <a:schemeClr val="dk1"/>
              </a:buClr>
              <a:buSzPts val="1100"/>
              <a:buFontTx/>
              <a:buChar char="-"/>
              <a:defRPr/>
            </a:pPr>
            <a:r>
              <a:rPr lang="en-GB" sz="1800">
                <a:solidFill>
                  <a:srgbClr val="7F7F7F"/>
                </a:solidFill>
              </a:rPr>
              <a:t>Zusätzliche (mögliche) Vorteile: Verringerung von Ungleichheit (SDG 10), Stärkung von Partnerschaften (SDG 17), Verbesserung der Bildung (SDG 4)</a:t>
            </a:r>
            <a:endParaRPr/>
          </a:p>
          <a:p>
            <a:pPr marL="0" indent="0">
              <a:lnSpc>
                <a:spcPct val="105000"/>
              </a:lnSpc>
              <a:spcBef>
                <a:spcPts val="900"/>
              </a:spcBef>
              <a:buClr>
                <a:schemeClr val="dk1"/>
              </a:buClr>
              <a:buSzPts val="1100"/>
              <a:buFontTx/>
              <a:buNone/>
              <a:defRPr/>
            </a:pPr>
            <a:endParaRPr lang="en-GB" sz="1000">
              <a:solidFill>
                <a:srgbClr val="7F7F7F"/>
              </a:solidFill>
            </a:endParaRPr>
          </a:p>
        </p:txBody>
      </p:sp>
      <p:sp>
        <p:nvSpPr>
          <p:cNvPr id="182436678"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9493162"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https://www.ipcc.ch/ </a:t>
            </a:r>
            <a:endParaRPr/>
          </a:p>
          <a:p>
            <a:pPr marL="0" lvl="0" indent="0" algn="l">
              <a:lnSpc>
                <a:spcPct val="100000"/>
              </a:lnSpc>
              <a:spcBef>
                <a:spcPts val="0"/>
              </a:spcBef>
              <a:spcAft>
                <a:spcPts val="0"/>
              </a:spcAft>
              <a:buClr>
                <a:schemeClr val="dk1"/>
              </a:buClr>
              <a:buSzPts val="1400"/>
              <a:buFontTx/>
              <a:buNone/>
              <a:defRPr/>
            </a:pPr>
            <a:endParaRPr lang="en-GB"/>
          </a:p>
          <a:p>
            <a:pPr marL="171450" lvl="0" indent="-171450" algn="l">
              <a:lnSpc>
                <a:spcPct val="100000"/>
              </a:lnSpc>
              <a:spcBef>
                <a:spcPts val="0"/>
              </a:spcBef>
              <a:spcAft>
                <a:spcPts val="0"/>
              </a:spcAft>
              <a:buClr>
                <a:schemeClr val="dk1"/>
              </a:buClr>
              <a:buSzPts val="1400"/>
              <a:buFontTx/>
              <a:buChar char="-"/>
              <a:defRPr/>
            </a:pPr>
            <a:r>
              <a:rPr lang="en-GB" b="0"/>
              <a:t>Der Weltklimarat (IPCC) ist die weltweit führende wissenschaftliche Einrichtung zur Bewertung des Klimawandels.</a:t>
            </a:r>
            <a:endParaRPr/>
          </a:p>
          <a:p>
            <a:pPr marL="171450" lvl="0" indent="-171450" algn="l">
              <a:lnSpc>
                <a:spcPct val="100000"/>
              </a:lnSpc>
              <a:spcBef>
                <a:spcPts val="0"/>
              </a:spcBef>
              <a:spcAft>
                <a:spcPts val="0"/>
              </a:spcAft>
              <a:buClr>
                <a:schemeClr val="dk1"/>
              </a:buClr>
              <a:buSzPts val="1400"/>
              <a:buFontTx/>
              <a:buChar char="-"/>
              <a:defRPr/>
            </a:pPr>
            <a:r>
              <a:rPr lang="en-GB" b="0"/>
              <a:t>Er wurde 1988 vom Umweltprogramm der Vereinten Nationen (UNEP) und der Weltorganisation für Meteorologie (WMO) gegründet.</a:t>
            </a:r>
            <a:endParaRPr/>
          </a:p>
          <a:p>
            <a:pPr marL="171450" lvl="0" indent="-171450" algn="l">
              <a:lnSpc>
                <a:spcPct val="100000"/>
              </a:lnSpc>
              <a:spcBef>
                <a:spcPts val="0"/>
              </a:spcBef>
              <a:spcAft>
                <a:spcPts val="0"/>
              </a:spcAft>
              <a:buClr>
                <a:schemeClr val="dk1"/>
              </a:buClr>
              <a:buSzPts val="1400"/>
              <a:buFontTx/>
              <a:buChar char="-"/>
              <a:defRPr/>
            </a:pPr>
            <a:r>
              <a:rPr lang="en-GB" b="0"/>
              <a:t>Führt keine eigenen Forschungen durch, sondern überprüft und fasst Tausende wissenschaftlicher Studien zusammen, um Regierungen die zuverlässigsten und aktuellsten Erkenntnisse über den Klimawandel, seine Auswirkungen, Risiken und Lösungen zur Verfügung zu stellen.</a:t>
            </a:r>
            <a:endParaRPr lang="en-GB" sz="1000" b="0" i="0" u="none" strike="noStrike" cap="none">
              <a:solidFill>
                <a:schemeClr val="dk1"/>
              </a:solidFill>
              <a:latin typeface="Trebuchet MS"/>
              <a:ea typeface="Trebuchet MS"/>
              <a:cs typeface="Trebuchet MS"/>
            </a:endParaRPr>
          </a:p>
          <a:p>
            <a:pPr marL="285750" indent="-285750">
              <a:lnSpc>
                <a:spcPct val="105000"/>
              </a:lnSpc>
              <a:spcBef>
                <a:spcPts val="900"/>
              </a:spcBef>
              <a:buClr>
                <a:schemeClr val="dk1"/>
              </a:buClr>
              <a:buSzPts val="1100"/>
              <a:buFontTx/>
              <a:buChar char="-"/>
              <a:defRPr/>
            </a:pPr>
            <a:r>
              <a:rPr lang="en-GB" sz="1000" b="0" i="0" u="none" strike="noStrike" cap="none">
                <a:solidFill>
                  <a:schemeClr val="dk1"/>
                </a:solidFill>
                <a:latin typeface="Trebuchet MS"/>
                <a:ea typeface="Trebuchet MS"/>
                <a:cs typeface="Trebuchet MS"/>
              </a:rPr>
              <a:t>Die Haupttätigkeit des IPCC besteht in der Erstellung von Berichten, in denen der aktuelle Wissensstand zum Klimawandel bewertet wird (Bewertungsberichte, Sonderberichte und Methodikberichte).</a:t>
            </a:r>
            <a:endParaRPr/>
          </a:p>
          <a:p>
            <a:pPr marL="285750" indent="-285750">
              <a:lnSpc>
                <a:spcPct val="105000"/>
              </a:lnSpc>
              <a:spcBef>
                <a:spcPts val="900"/>
              </a:spcBef>
              <a:buClr>
                <a:schemeClr val="dk1"/>
              </a:buClr>
              <a:buSzPts val="1100"/>
              <a:buFontTx/>
              <a:buChar char="-"/>
              <a:defRPr/>
            </a:pPr>
            <a:r>
              <a:rPr lang="en-GB" sz="1000" b="0" i="0" u="none" strike="noStrike" cap="none">
                <a:solidFill>
                  <a:schemeClr val="dk1"/>
                </a:solidFill>
                <a:latin typeface="Trebuchet MS"/>
                <a:ea typeface="Trebuchet MS"/>
                <a:cs typeface="Trebuchet MS"/>
              </a:rPr>
              <a:t>Der IPCC verfügt auch über eine Task Force für nationale Treibhausgasinventare, deren Hauptziel die Entwicklung und Verfeinerung einer Methodik für die Berechnung und Berichterstattung nationaler Treibhausgasemissionen und -entfernungen ist.</a:t>
            </a:r>
            <a:endParaRPr lang="en-GB" sz="1400">
              <a:solidFill>
                <a:srgbClr val="7F7F7F"/>
              </a:solidFill>
            </a:endParaRPr>
          </a:p>
          <a:p>
            <a:pPr marL="285750" indent="-285750">
              <a:lnSpc>
                <a:spcPct val="105000"/>
              </a:lnSpc>
              <a:spcBef>
                <a:spcPts val="900"/>
              </a:spcBef>
              <a:buClr>
                <a:schemeClr val="dk1"/>
              </a:buClr>
              <a:buSzPts val="1100"/>
              <a:buFontTx/>
              <a:buChar char="-"/>
              <a:defRPr/>
            </a:pPr>
            <a:r>
              <a:rPr lang="en-GB" sz="1400">
                <a:solidFill>
                  <a:srgbClr val="7F7F7F"/>
                </a:solidFill>
              </a:rPr>
              <a:t>Definiert die wissenschaftliche Grundlage für Anpassungsmaßnahmen  </a:t>
            </a:r>
            <a:r>
              <a:rPr lang="en-GB" sz="1200">
                <a:solidFill>
                  <a:srgbClr val="7F7F7F"/>
                </a:solidFill>
              </a:rPr>
              <a:t>Hilft Regierungen zu verstehen, warum und wo Anpassungsmaßnahmen dringend erforderlich sind</a:t>
            </a:r>
            <a:endParaRPr/>
          </a:p>
          <a:p>
            <a:pPr marL="285750" indent="-285750">
              <a:lnSpc>
                <a:spcPct val="105000"/>
              </a:lnSpc>
              <a:spcBef>
                <a:spcPts val="900"/>
              </a:spcBef>
              <a:buClr>
                <a:schemeClr val="dk1"/>
              </a:buClr>
              <a:buSzPts val="1100"/>
              <a:buFontTx/>
              <a:buChar char="-"/>
              <a:defRPr/>
            </a:pPr>
            <a:r>
              <a:rPr lang="en-GB" sz="1400">
                <a:solidFill>
                  <a:srgbClr val="7F7F7F"/>
                </a:solidFill>
              </a:rPr>
              <a:t>Leitet nationale und internationale Anpassungsmaßnahmen  </a:t>
            </a:r>
            <a:r>
              <a:rPr lang="en-GB" sz="1200">
                <a:solidFill>
                  <a:srgbClr val="7F7F7F"/>
                </a:solidFill>
              </a:rPr>
              <a:t>Wird für die Entwicklung nationaler Anpassungsstrategien (NAPs) verwendet</a:t>
            </a:r>
            <a:endParaRPr/>
          </a:p>
          <a:p>
            <a:pPr marL="285750" indent="-285750">
              <a:lnSpc>
                <a:spcPct val="105000"/>
              </a:lnSpc>
              <a:spcBef>
                <a:spcPts val="900"/>
              </a:spcBef>
              <a:buClr>
                <a:schemeClr val="dk1"/>
              </a:buClr>
              <a:buSzPts val="1100"/>
              <a:buFontTx/>
              <a:buChar char="-"/>
              <a:defRPr/>
            </a:pPr>
            <a:r>
              <a:rPr lang="en-GB" sz="1200">
                <a:solidFill>
                  <a:srgbClr val="7F7F7F"/>
                </a:solidFill>
              </a:rPr>
              <a:t>Internationale Abkommen (wie das Pariser Abkommen) stützen sich in hohem Maße auf die wissenschaftlichen Erkenntnisse des IPCC, um Anpassungsziele festzulegen und Fortschritte zu verfolgen. </a:t>
            </a:r>
            <a:endParaRPr/>
          </a:p>
          <a:p>
            <a:pPr marL="285750" indent="-285750">
              <a:lnSpc>
                <a:spcPct val="105000"/>
              </a:lnSpc>
              <a:spcBef>
                <a:spcPts val="900"/>
              </a:spcBef>
              <a:buClr>
                <a:schemeClr val="dk1"/>
              </a:buClr>
              <a:buSzPts val="1100"/>
              <a:defRPr/>
            </a:pPr>
            <a:endParaRPr lang="en-GB" sz="1200">
              <a:solidFill>
                <a:srgbClr val="7F7F7F"/>
              </a:solidFill>
            </a:endParaRPr>
          </a:p>
          <a:p>
            <a:pPr marL="0" marR="0" lvl="0" indent="0" algn="l" defTabSz="914400">
              <a:lnSpc>
                <a:spcPct val="105000"/>
              </a:lnSpc>
              <a:spcBef>
                <a:spcPts val="900"/>
              </a:spcBef>
              <a:spcAft>
                <a:spcPts val="0"/>
              </a:spcAft>
              <a:buClr>
                <a:schemeClr val="dk1"/>
              </a:buClr>
              <a:buSzPts val="1100"/>
              <a:buFontTx/>
              <a:buNone/>
              <a:defRPr/>
            </a:pPr>
            <a:endParaRPr lang="en-GB" sz="1000">
              <a:solidFill>
                <a:srgbClr val="7F7F7F"/>
              </a:solidFill>
            </a:endParaRPr>
          </a:p>
          <a:p>
            <a:pPr marL="0" indent="0">
              <a:lnSpc>
                <a:spcPct val="105000"/>
              </a:lnSpc>
              <a:spcBef>
                <a:spcPts val="900"/>
              </a:spcBef>
              <a:buClr>
                <a:schemeClr val="dk1"/>
              </a:buClr>
              <a:buSzPts val="1100"/>
              <a:buFontTx/>
              <a:buNone/>
              <a:defRPr/>
            </a:pPr>
            <a:endParaRPr lang="en-GB" sz="1000">
              <a:solidFill>
                <a:srgbClr val="7F7F7F"/>
              </a:solidFill>
            </a:endParaRPr>
          </a:p>
        </p:txBody>
      </p:sp>
      <p:sp>
        <p:nvSpPr>
          <p:cNvPr id="178379682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88967332"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https://unfccc.int/process-and-meetings/the-paris-agreement</a:t>
            </a:r>
            <a:endParaRPr/>
          </a:p>
          <a:p>
            <a:pPr marL="0" lvl="0" indent="0" algn="l">
              <a:lnSpc>
                <a:spcPct val="100000"/>
              </a:lnSpc>
              <a:spcBef>
                <a:spcPts val="0"/>
              </a:spcBef>
              <a:spcAft>
                <a:spcPts val="0"/>
              </a:spcAft>
              <a:buClr>
                <a:schemeClr val="dk1"/>
              </a:buClr>
              <a:buSzPts val="1400"/>
              <a:buFontTx/>
              <a:buNone/>
              <a:defRPr/>
            </a:pPr>
            <a:endParaRPr lang="en-GB"/>
          </a:p>
          <a:p>
            <a:pPr marL="0" indent="0">
              <a:lnSpc>
                <a:spcPct val="105000"/>
              </a:lnSpc>
              <a:spcBef>
                <a:spcPts val="900"/>
              </a:spcBef>
              <a:buClr>
                <a:schemeClr val="dk1"/>
              </a:buClr>
              <a:buSzPts val="1100"/>
              <a:buFontTx/>
              <a:buNone/>
              <a:defRPr/>
            </a:pPr>
            <a:r>
              <a:rPr lang="en-GB" sz="1000">
                <a:solidFill>
                  <a:srgbClr val="7F7F7F"/>
                </a:solidFill>
              </a:rPr>
              <a:t>Das Pariser Abkommen: </a:t>
            </a:r>
            <a:endParaRPr/>
          </a:p>
          <a:p>
            <a:pPr marL="171450" indent="-171450">
              <a:lnSpc>
                <a:spcPct val="105000"/>
              </a:lnSpc>
              <a:spcBef>
                <a:spcPts val="900"/>
              </a:spcBef>
              <a:buClr>
                <a:schemeClr val="dk1"/>
              </a:buClr>
              <a:buSzPts val="1100"/>
              <a:buFontTx/>
              <a:buChar char="-"/>
              <a:defRPr/>
            </a:pPr>
            <a:r>
              <a:rPr lang="en-GB" sz="1000">
                <a:solidFill>
                  <a:srgbClr val="7F7F7F"/>
                </a:solidFill>
              </a:rPr>
              <a:t>Rechtsverbindlicher internationaler Vertrag zum Klimawandel </a:t>
            </a:r>
            <a:endParaRPr/>
          </a:p>
          <a:p>
            <a:pPr marL="171450" indent="-171450">
              <a:lnSpc>
                <a:spcPct val="105000"/>
              </a:lnSpc>
              <a:spcBef>
                <a:spcPts val="900"/>
              </a:spcBef>
              <a:buClr>
                <a:schemeClr val="dk1"/>
              </a:buClr>
              <a:buSzPts val="1100"/>
              <a:buFontTx/>
              <a:buChar char="-"/>
              <a:defRPr/>
            </a:pPr>
            <a:r>
              <a:rPr lang="en-GB" sz="1000">
                <a:solidFill>
                  <a:srgbClr val="7F7F7F"/>
                </a:solidFill>
              </a:rPr>
              <a:t>Verabschiedet von 195 Vertragsparteien auf der UN-Klimakonferenz (COP21) in Paris am 12.</a:t>
            </a:r>
            <a:r>
              <a:rPr lang="en-GB" sz="1000" baseline="30000">
                <a:solidFill>
                  <a:srgbClr val="7F7F7F"/>
                </a:solidFill>
              </a:rPr>
              <a:t>th</a:t>
            </a:r>
            <a:r>
              <a:rPr lang="en-GB" sz="1000">
                <a:solidFill>
                  <a:srgbClr val="7F7F7F"/>
                </a:solidFill>
              </a:rPr>
              <a:t> . Dezember 2015</a:t>
            </a:r>
            <a:endParaRPr/>
          </a:p>
          <a:p>
            <a:pPr marL="171450" marR="0" lvl="0" indent="-171450" algn="l" defTabSz="914400">
              <a:lnSpc>
                <a:spcPct val="105000"/>
              </a:lnSpc>
              <a:spcBef>
                <a:spcPts val="900"/>
              </a:spcBef>
              <a:spcAft>
                <a:spcPts val="0"/>
              </a:spcAft>
              <a:buClr>
                <a:schemeClr val="dk1"/>
              </a:buClr>
              <a:buSzPts val="1100"/>
              <a:buFontTx/>
              <a:buChar char="-"/>
              <a:defRPr/>
            </a:pPr>
            <a:r>
              <a:rPr lang="en-GB" sz="1000">
                <a:solidFill>
                  <a:srgbClr val="7F7F7F"/>
                </a:solidFill>
              </a:rPr>
              <a:t>Gesamtziel: Begrenzung des globalen Temperaturanstiegs auf deutlich unter 2 °C gegenüber dem vorindustriellen Niveau und Anstrengungen, um ihn unter 1,5 °C zu halten (kürzlich wurde die Notwendigkeit betont, die globale Erwärmung bis zum Ende dieses Jahrhunderts auf 1,5 °C zu begrenzen) </a:t>
            </a:r>
            <a:endParaRPr/>
          </a:p>
          <a:p>
            <a:pPr marL="171450" marR="0" lvl="0" indent="-171450" algn="l" defTabSz="914400">
              <a:lnSpc>
                <a:spcPct val="105000"/>
              </a:lnSpc>
              <a:spcBef>
                <a:spcPts val="900"/>
              </a:spcBef>
              <a:spcAft>
                <a:spcPts val="0"/>
              </a:spcAft>
              <a:buClr>
                <a:schemeClr val="dk1"/>
              </a:buClr>
              <a:buSzPts val="1100"/>
              <a:buFontTx/>
              <a:buChar char="-"/>
              <a:defRPr/>
            </a:pPr>
            <a:r>
              <a:rPr lang="en-GB" sz="1000">
                <a:solidFill>
                  <a:srgbClr val="7F7F7F"/>
                </a:solidFill>
              </a:rPr>
              <a:t>Die Länder legen ihre nationalen Klimaschutzpläne vor, die als national festgelegte Beiträge (NDCs) bezeichnet werden – jeder muss ehrgeiziger sein als der vorherige.</a:t>
            </a:r>
            <a:endParaRPr/>
          </a:p>
          <a:p>
            <a:pPr marL="0" marR="0" lvl="0" indent="0" algn="l" defTabSz="914400">
              <a:lnSpc>
                <a:spcPct val="105000"/>
              </a:lnSpc>
              <a:spcBef>
                <a:spcPts val="900"/>
              </a:spcBef>
              <a:spcAft>
                <a:spcPts val="0"/>
              </a:spcAft>
              <a:buClr>
                <a:schemeClr val="dk1"/>
              </a:buClr>
              <a:buSzPts val="1100"/>
              <a:buFontTx/>
              <a:buNone/>
              <a:defRPr/>
            </a:pPr>
            <a:endParaRPr lang="en-GB" sz="1000">
              <a:solidFill>
                <a:srgbClr val="7F7F7F"/>
              </a:solidFill>
            </a:endParaRPr>
          </a:p>
          <a:p>
            <a:pPr marL="0" indent="0">
              <a:lnSpc>
                <a:spcPct val="105000"/>
              </a:lnSpc>
              <a:spcBef>
                <a:spcPts val="900"/>
              </a:spcBef>
              <a:buClr>
                <a:schemeClr val="dk1"/>
              </a:buClr>
              <a:buSzPts val="1100"/>
              <a:buFontTx/>
              <a:buNone/>
              <a:defRPr/>
            </a:pPr>
            <a:endParaRPr lang="en-GB" sz="1000">
              <a:solidFill>
                <a:srgbClr val="7F7F7F"/>
              </a:solidFill>
            </a:endParaRPr>
          </a:p>
        </p:txBody>
      </p:sp>
      <p:sp>
        <p:nvSpPr>
          <p:cNvPr id="1974530779"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494731284"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https://www.globalcovenantofmayors.org/what-is-our-mission/</a:t>
            </a:r>
            <a:endParaRPr/>
          </a:p>
          <a:p>
            <a:pPr marL="0" lvl="0" indent="0" algn="l">
              <a:lnSpc>
                <a:spcPct val="100000"/>
              </a:lnSpc>
              <a:spcBef>
                <a:spcPts val="0"/>
              </a:spcBef>
              <a:spcAft>
                <a:spcPts val="0"/>
              </a:spcAft>
              <a:buClr>
                <a:schemeClr val="dk1"/>
              </a:buClr>
              <a:buSzPts val="1400"/>
              <a:buFontTx/>
              <a:buNone/>
              <a:defRPr/>
            </a:pPr>
            <a:endParaRPr lang="en-GB"/>
          </a:p>
          <a:p>
            <a:pPr marL="171450" marR="0" lvl="0" indent="-171450" algn="l" defTabSz="914400">
              <a:lnSpc>
                <a:spcPct val="105000"/>
              </a:lnSpc>
              <a:spcBef>
                <a:spcPts val="900"/>
              </a:spcBef>
              <a:spcAft>
                <a:spcPts val="0"/>
              </a:spcAft>
              <a:buClr>
                <a:schemeClr val="dk1"/>
              </a:buClr>
              <a:buSzPts val="1100"/>
              <a:buFontTx/>
              <a:buChar char="-"/>
              <a:defRPr/>
            </a:pPr>
            <a:r>
              <a:rPr lang="en-GB" sz="1000">
                <a:solidFill>
                  <a:srgbClr val="7F7F7F"/>
                </a:solidFill>
              </a:rPr>
              <a:t>Fördert eine Bottom-up-Anpassung im Einklang mit globalen, nationalen und EU-Zielen/Vereinbarungen</a:t>
            </a:r>
            <a:endParaRPr/>
          </a:p>
          <a:p>
            <a:pPr marL="171450" marR="0" lvl="0" indent="-171450" algn="l" defTabSz="914400">
              <a:lnSpc>
                <a:spcPct val="105000"/>
              </a:lnSpc>
              <a:spcBef>
                <a:spcPts val="900"/>
              </a:spcBef>
              <a:spcAft>
                <a:spcPts val="0"/>
              </a:spcAft>
              <a:buClr>
                <a:schemeClr val="dk1"/>
              </a:buClr>
              <a:buSzPts val="1100"/>
              <a:buFontTx/>
              <a:buChar char="-"/>
              <a:defRPr/>
            </a:pPr>
            <a:r>
              <a:rPr lang="en-GB" sz="1000">
                <a:solidFill>
                  <a:srgbClr val="7F7F7F"/>
                </a:solidFill>
              </a:rPr>
              <a:t>Hilft bei der Einbindung der Anpassung in die Stadtplanung und -budgetierung</a:t>
            </a:r>
            <a:endParaRPr/>
          </a:p>
          <a:p>
            <a:pPr marL="171450" marR="0" lvl="0" indent="-171450" algn="l" defTabSz="914400">
              <a:lnSpc>
                <a:spcPct val="105000"/>
              </a:lnSpc>
              <a:spcBef>
                <a:spcPts val="900"/>
              </a:spcBef>
              <a:spcAft>
                <a:spcPts val="0"/>
              </a:spcAft>
              <a:buClr>
                <a:schemeClr val="dk1"/>
              </a:buClr>
              <a:buSzPts val="1100"/>
              <a:buFontTx/>
              <a:buChar char="-"/>
              <a:defRPr/>
            </a:pPr>
            <a:r>
              <a:rPr lang="en-GB" sz="1000">
                <a:solidFill>
                  <a:srgbClr val="7F7F7F"/>
                </a:solidFill>
              </a:rPr>
              <a:t> Stärkt die lokalen Kapazitäten zur Vorbereitung auf den Klimawandel</a:t>
            </a:r>
            <a:endParaRPr/>
          </a:p>
          <a:p>
            <a:pPr marL="171450" marR="0" lvl="0" indent="-171450" algn="l" defTabSz="914400">
              <a:lnSpc>
                <a:spcPct val="105000"/>
              </a:lnSpc>
              <a:spcBef>
                <a:spcPts val="900"/>
              </a:spcBef>
              <a:spcAft>
                <a:spcPts val="0"/>
              </a:spcAft>
              <a:buClr>
                <a:schemeClr val="dk1"/>
              </a:buClr>
              <a:buSzPts val="1100"/>
              <a:buFontTx/>
              <a:buChar char="-"/>
              <a:defRPr/>
            </a:pPr>
            <a:r>
              <a:rPr lang="en-GB" sz="1000">
                <a:solidFill>
                  <a:srgbClr val="7F7F7F"/>
                </a:solidFill>
              </a:rPr>
              <a:t>Unterstützte Arten von Anpassungsmaßnahmen: grüne Infrastruktur, Hochwasserschutz, Maßnahmen gegen Hitzewellen, Sensibilisierung der Öffentlichkeit und Frühwarnsysteme</a:t>
            </a:r>
            <a:endParaRPr/>
          </a:p>
          <a:p>
            <a:pPr marL="0" indent="0">
              <a:lnSpc>
                <a:spcPct val="105000"/>
              </a:lnSpc>
              <a:spcBef>
                <a:spcPts val="900"/>
              </a:spcBef>
              <a:buClr>
                <a:schemeClr val="dk1"/>
              </a:buClr>
              <a:buSzPts val="1100"/>
              <a:buFontTx/>
              <a:buNone/>
              <a:defRPr/>
            </a:pPr>
            <a:endParaRPr lang="en-GB" sz="1000">
              <a:solidFill>
                <a:srgbClr val="7F7F7F"/>
              </a:solidFill>
            </a:endParaRPr>
          </a:p>
        </p:txBody>
      </p:sp>
      <p:sp>
        <p:nvSpPr>
          <p:cNvPr id="428425483"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260210286"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https://ec.europa.eu/stories/european-green-deal/ </a:t>
            </a:r>
            <a:endParaRPr/>
          </a:p>
        </p:txBody>
      </p:sp>
      <p:sp>
        <p:nvSpPr>
          <p:cNvPr id="1549015208"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51319671"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https://eur-lex.europa.eu/eli/reg/2021/1119/oj </a:t>
            </a:r>
            <a:endParaRPr/>
          </a:p>
          <a:p>
            <a:pPr marL="171450" lvl="0" indent="-171450" algn="l">
              <a:lnSpc>
                <a:spcPct val="100000"/>
              </a:lnSpc>
              <a:spcBef>
                <a:spcPts val="0"/>
              </a:spcBef>
              <a:spcAft>
                <a:spcPts val="0"/>
              </a:spcAft>
              <a:buClr>
                <a:schemeClr val="dk1"/>
              </a:buClr>
              <a:buSzPts val="1400"/>
              <a:buFontTx/>
              <a:buChar char="-"/>
              <a:defRPr/>
            </a:pPr>
            <a:r>
              <a:rPr lang="en-GB"/>
              <a:t>https://climate.ec.europa.eu/eu-action/european-climate-law_en</a:t>
            </a:r>
            <a:endParaRPr/>
          </a:p>
        </p:txBody>
      </p:sp>
      <p:sp>
        <p:nvSpPr>
          <p:cNvPr id="484020628"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37246092"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a:t>
            </a:r>
            <a:endParaRPr/>
          </a:p>
          <a:p>
            <a:pPr marL="171450" lvl="0" indent="-171450" algn="l">
              <a:lnSpc>
                <a:spcPct val="100000"/>
              </a:lnSpc>
              <a:spcBef>
                <a:spcPts val="0"/>
              </a:spcBef>
              <a:spcAft>
                <a:spcPts val="0"/>
              </a:spcAft>
              <a:buClr>
                <a:schemeClr val="dk1"/>
              </a:buClr>
              <a:buSzPts val="1400"/>
              <a:buFontTx/>
              <a:buChar char="-"/>
              <a:defRPr/>
            </a:pPr>
            <a:r>
              <a:rPr lang="en-GB"/>
              <a:t>https://climate.ec.europa.eu/eu-action/adaptation-climate-change/eu-adaptation-strategy_en </a:t>
            </a:r>
            <a:endParaRPr/>
          </a:p>
          <a:p>
            <a:pPr marL="171450" lvl="0" indent="-171450" algn="l">
              <a:lnSpc>
                <a:spcPct val="100000"/>
              </a:lnSpc>
              <a:spcBef>
                <a:spcPts val="0"/>
              </a:spcBef>
              <a:spcAft>
                <a:spcPts val="0"/>
              </a:spcAft>
              <a:buClr>
                <a:schemeClr val="dk1"/>
              </a:buClr>
              <a:buSzPts val="1400"/>
              <a:buFontTx/>
              <a:buChar char="-"/>
              <a:defRPr/>
            </a:pPr>
            <a:r>
              <a:rPr lang="en-GB"/>
              <a:t>https://climate-adapt.eea.europa.eu/en</a:t>
            </a:r>
            <a:endParaRPr/>
          </a:p>
          <a:p>
            <a:pPr marL="0" lvl="0" indent="0" algn="l">
              <a:lnSpc>
                <a:spcPct val="100000"/>
              </a:lnSpc>
              <a:spcBef>
                <a:spcPts val="0"/>
              </a:spcBef>
              <a:spcAft>
                <a:spcPts val="0"/>
              </a:spcAft>
              <a:buClr>
                <a:schemeClr val="dk1"/>
              </a:buClr>
              <a:buSzPts val="1400"/>
              <a:buFontTx/>
              <a:buNone/>
              <a:defRPr/>
            </a:pPr>
            <a:endParaRPr lang="en-GB"/>
          </a:p>
          <a:p>
            <a:pPr marL="171450" lvl="0" indent="-171450" algn="l">
              <a:lnSpc>
                <a:spcPct val="100000"/>
              </a:lnSpc>
              <a:spcBef>
                <a:spcPts val="0"/>
              </a:spcBef>
              <a:spcAft>
                <a:spcPts val="0"/>
              </a:spcAft>
              <a:buClr>
                <a:schemeClr val="dk1"/>
              </a:buClr>
              <a:buSzPts val="1400"/>
              <a:buFontTx/>
              <a:buChar char="-"/>
              <a:defRPr/>
            </a:pPr>
            <a:r>
              <a:rPr lang="en-GB"/>
              <a:t>Intelligentere Anpassung: Maßnahmen müssen auf soliden Daten und Risikobewertungsinstrumenten basieren, die allen zur Verfügung stehen (Stärkung von Climate-ADAPT als europäische Plattform für Anpassungswissen).</a:t>
            </a:r>
            <a:endParaRPr/>
          </a:p>
          <a:p>
            <a:pPr marL="171450" lvl="0" indent="-171450" algn="l">
              <a:lnSpc>
                <a:spcPct val="100000"/>
              </a:lnSpc>
              <a:spcBef>
                <a:spcPts val="0"/>
              </a:spcBef>
              <a:spcAft>
                <a:spcPts val="0"/>
              </a:spcAft>
              <a:buClr>
                <a:schemeClr val="dk1"/>
              </a:buClr>
              <a:buSzPts val="1400"/>
              <a:buFontTx/>
              <a:buChar char="-"/>
              <a:defRPr/>
            </a:pPr>
            <a:r>
              <a:rPr lang="en-GB"/>
              <a:t>Schnellere Anpassung: Die Anpassung muss schneller und umfassender erfolgen. </a:t>
            </a:r>
            <a:endParaRPr/>
          </a:p>
          <a:p>
            <a:pPr marL="171450" lvl="0" indent="-171450" algn="l">
              <a:lnSpc>
                <a:spcPct val="100000"/>
              </a:lnSpc>
              <a:spcBef>
                <a:spcPts val="0"/>
              </a:spcBef>
              <a:spcAft>
                <a:spcPts val="0"/>
              </a:spcAft>
              <a:buClr>
                <a:schemeClr val="dk1"/>
              </a:buClr>
              <a:buSzPts val="1400"/>
              <a:buFontTx/>
              <a:buChar char="-"/>
              <a:defRPr/>
            </a:pPr>
            <a:r>
              <a:rPr lang="en-GB"/>
              <a:t>Systematischere Anpassung: Der Klimawandel wird Auswirkungen auf allen Ebenen und in allen Wirtschaftsbereichen haben, daher muss die Anpassung systematischer erfolgen</a:t>
            </a:r>
            <a:endParaRPr/>
          </a:p>
          <a:p>
            <a:pPr marL="171450" lvl="0" indent="-171450" algn="l">
              <a:lnSpc>
                <a:spcPct val="100000"/>
              </a:lnSpc>
              <a:spcBef>
                <a:spcPts val="0"/>
              </a:spcBef>
              <a:spcAft>
                <a:spcPts val="0"/>
              </a:spcAft>
              <a:buClr>
                <a:schemeClr val="dk1"/>
              </a:buClr>
              <a:buSzPts val="1400"/>
              <a:buFontTx/>
              <a:buChar char="-"/>
              <a:defRPr/>
            </a:pPr>
            <a:r>
              <a:rPr lang="en-GB"/>
              <a:t>Verstärkung der internationalen Maßnahmen zur Klimaresilienz: Aufstockung der internationalen Finanzmittel, stärkeres globales Engagement und Austausch über Anpassungsmaßnahmen</a:t>
            </a:r>
            <a:endParaRPr/>
          </a:p>
        </p:txBody>
      </p:sp>
      <p:sp>
        <p:nvSpPr>
          <p:cNvPr id="197726511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34601881"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https://climate-pact.europa.eu/index_en</a:t>
            </a:r>
            <a:endParaRPr/>
          </a:p>
        </p:txBody>
      </p:sp>
      <p:sp>
        <p:nvSpPr>
          <p:cNvPr id="89796494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0647358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a:t>
            </a:r>
            <a:endParaRPr/>
          </a:p>
          <a:p>
            <a:pPr marL="171450" lvl="0" indent="-171450" algn="l">
              <a:lnSpc>
                <a:spcPct val="100000"/>
              </a:lnSpc>
              <a:spcBef>
                <a:spcPts val="0"/>
              </a:spcBef>
              <a:spcAft>
                <a:spcPts val="0"/>
              </a:spcAft>
              <a:buClr>
                <a:schemeClr val="dk1"/>
              </a:buClr>
              <a:buSzPts val="1400"/>
              <a:buFontTx/>
              <a:buChar char="-"/>
              <a:defRPr/>
            </a:pPr>
            <a:r>
              <a:rPr lang="en-GB"/>
              <a:t>https://unfccc.int/national-adaptation-plans</a:t>
            </a:r>
            <a:endParaRPr/>
          </a:p>
          <a:p>
            <a:pPr marL="171450" lvl="0" indent="-171450" algn="l">
              <a:lnSpc>
                <a:spcPct val="100000"/>
              </a:lnSpc>
              <a:spcBef>
                <a:spcPts val="0"/>
              </a:spcBef>
              <a:spcAft>
                <a:spcPts val="0"/>
              </a:spcAft>
              <a:buClr>
                <a:schemeClr val="dk1"/>
              </a:buClr>
              <a:buSzPts val="1400"/>
              <a:buFontTx/>
              <a:buChar char="-"/>
              <a:defRPr/>
            </a:pPr>
            <a:r>
              <a:rPr lang="en-GB"/>
              <a:t>https://commission.europa.eu/energy-climate-change-environment/implementation-eu-countries/energy-and-climate-governance-and-reporting/national-energy-and-climate-plans_en</a:t>
            </a:r>
            <a:endParaRPr/>
          </a:p>
        </p:txBody>
      </p:sp>
      <p:sp>
        <p:nvSpPr>
          <p:cNvPr id="680018569"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583319707"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a:t>
            </a:r>
            <a:endParaRPr/>
          </a:p>
          <a:p>
            <a:pPr marL="171450" lvl="0" indent="-171450" algn="l">
              <a:lnSpc>
                <a:spcPct val="100000"/>
              </a:lnSpc>
              <a:spcBef>
                <a:spcPts val="0"/>
              </a:spcBef>
              <a:spcAft>
                <a:spcPts val="0"/>
              </a:spcAft>
              <a:buClr>
                <a:schemeClr val="dk1"/>
              </a:buClr>
              <a:buSzPts val="1400"/>
              <a:buFontTx/>
              <a:buChar char="-"/>
              <a:defRPr/>
            </a:pPr>
            <a:r>
              <a:rPr lang="en-GB"/>
              <a:t>https://iclei.org/</a:t>
            </a:r>
            <a:endParaRPr/>
          </a:p>
          <a:p>
            <a:pPr marL="171450" lvl="0" indent="-171450" algn="l">
              <a:lnSpc>
                <a:spcPct val="100000"/>
              </a:lnSpc>
              <a:spcBef>
                <a:spcPts val="0"/>
              </a:spcBef>
              <a:spcAft>
                <a:spcPts val="0"/>
              </a:spcAft>
              <a:buClr>
                <a:schemeClr val="dk1"/>
              </a:buClr>
              <a:buSzPts val="1400"/>
              <a:buFontTx/>
              <a:buChar char="-"/>
              <a:defRPr/>
            </a:pPr>
            <a:r>
              <a:rPr lang="en-GB"/>
              <a:t>https://www.globalcovenantofmayors.org/what-is-our-mission/</a:t>
            </a:r>
            <a:endParaRPr/>
          </a:p>
        </p:txBody>
      </p:sp>
      <p:sp>
        <p:nvSpPr>
          <p:cNvPr id="67386818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64429699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endParaRPr lang="en-GB"/>
          </a:p>
        </p:txBody>
      </p:sp>
      <p:sp>
        <p:nvSpPr>
          <p:cNvPr id="50232941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43126550"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a:t>
            </a:r>
            <a:endParaRPr/>
          </a:p>
          <a:p>
            <a:pPr marL="171450" lvl="0" indent="-171450" algn="l">
              <a:lnSpc>
                <a:spcPct val="100000"/>
              </a:lnSpc>
              <a:spcBef>
                <a:spcPts val="0"/>
              </a:spcBef>
              <a:spcAft>
                <a:spcPts val="0"/>
              </a:spcAft>
              <a:buClr>
                <a:schemeClr val="dk1"/>
              </a:buClr>
              <a:buSzPts val="1400"/>
              <a:buFontTx/>
              <a:buChar char="-"/>
              <a:defRPr/>
            </a:pPr>
            <a:r>
              <a:rPr lang="en-GB"/>
              <a:t>https://static1.squarespace.com/static/5f082078d610926644d22e00/t/62b19d595f452d43febaa862/1655807334154/20121210+RAS+EN+lr+versie+4_compressed.pdf</a:t>
            </a:r>
            <a:endParaRPr/>
          </a:p>
          <a:p>
            <a:pPr marL="171450" lvl="0" indent="-171450" algn="l">
              <a:lnSpc>
                <a:spcPct val="100000"/>
              </a:lnSpc>
              <a:spcBef>
                <a:spcPts val="0"/>
              </a:spcBef>
              <a:spcAft>
                <a:spcPts val="0"/>
              </a:spcAft>
              <a:buClr>
                <a:schemeClr val="dk1"/>
              </a:buClr>
              <a:buSzPts val="1400"/>
              <a:buFontTx/>
              <a:buChar char="-"/>
              <a:defRPr/>
            </a:pPr>
            <a:r>
              <a:rPr lang="en-GB"/>
              <a:t>https://www.urbanisten.nl/work/rotterdam-adaptation-strategy</a:t>
            </a:r>
            <a:endParaRPr/>
          </a:p>
          <a:p>
            <a:pPr marL="171450" lvl="0" indent="-171450" algn="l">
              <a:lnSpc>
                <a:spcPct val="100000"/>
              </a:lnSpc>
              <a:spcBef>
                <a:spcPts val="0"/>
              </a:spcBef>
              <a:spcAft>
                <a:spcPts val="0"/>
              </a:spcAft>
              <a:buClr>
                <a:schemeClr val="dk1"/>
              </a:buClr>
              <a:buSzPts val="1400"/>
              <a:buFontTx/>
              <a:buChar char="-"/>
              <a:defRPr/>
            </a:pPr>
            <a:endParaRPr lang="en-GB"/>
          </a:p>
        </p:txBody>
      </p:sp>
      <p:sp>
        <p:nvSpPr>
          <p:cNvPr id="979526732"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158916187"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https://climatefit-heu.eu/wp-content/uploads/2024/07/03_Cloudburst-Management-Plan.pdf#:~:text=Copenhagen%20was%20hit%20by%20a%201000-year%20storm%20%28cloudburst%29,offshoot%20of%20the%20city%E2%80%99s%20Climate%20Adaptation%20Plan%20%282011%29</a:t>
            </a:r>
            <a:endParaRPr/>
          </a:p>
          <a:p>
            <a:pPr marL="171450" lvl="0" indent="-171450" algn="l">
              <a:lnSpc>
                <a:spcPct val="100000"/>
              </a:lnSpc>
              <a:spcBef>
                <a:spcPts val="0"/>
              </a:spcBef>
              <a:spcAft>
                <a:spcPts val="0"/>
              </a:spcAft>
              <a:buClr>
                <a:schemeClr val="dk1"/>
              </a:buClr>
              <a:buSzPts val="1400"/>
              <a:buFontTx/>
              <a:buChar char="-"/>
              <a:defRPr/>
            </a:pPr>
            <a:r>
              <a:rPr lang="en-GB"/>
              <a:t>https://www.asla.org/2016awards/171784.html </a:t>
            </a:r>
            <a:endParaRPr/>
          </a:p>
        </p:txBody>
      </p:sp>
      <p:sp>
        <p:nvSpPr>
          <p:cNvPr id="1367522737"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68873466"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https://www.melbourne.vic.gov.au/climate-change-adaptation-strategy </a:t>
            </a:r>
            <a:endParaRPr/>
          </a:p>
          <a:p>
            <a:pPr marL="171450" lvl="0" indent="-171450" algn="l">
              <a:lnSpc>
                <a:spcPct val="100000"/>
              </a:lnSpc>
              <a:spcBef>
                <a:spcPts val="0"/>
              </a:spcBef>
              <a:spcAft>
                <a:spcPts val="0"/>
              </a:spcAft>
              <a:buClr>
                <a:schemeClr val="dk1"/>
              </a:buClr>
              <a:buSzPts val="1400"/>
              <a:buFontTx/>
              <a:buChar char="-"/>
              <a:defRPr/>
            </a:pPr>
            <a:endParaRPr lang="en-GB"/>
          </a:p>
        </p:txBody>
      </p:sp>
      <p:sp>
        <p:nvSpPr>
          <p:cNvPr id="87330687"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35601371"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endParaRPr lang="en-GB"/>
          </a:p>
        </p:txBody>
      </p:sp>
      <p:sp>
        <p:nvSpPr>
          <p:cNvPr id="455470884"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425798245"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Tx/>
              <a:buNone/>
              <a:defRPr/>
            </a:pPr>
            <a:r>
              <a:rPr lang="en-GB" b="0"/>
              <a:t>Weitere Ressourcen:</a:t>
            </a:r>
            <a:endParaRPr/>
          </a:p>
          <a:p>
            <a:pPr marL="171450" lvl="0" indent="-171450" algn="l">
              <a:lnSpc>
                <a:spcPct val="100000"/>
              </a:lnSpc>
              <a:spcBef>
                <a:spcPts val="0"/>
              </a:spcBef>
              <a:spcAft>
                <a:spcPts val="0"/>
              </a:spcAft>
              <a:buClr>
                <a:schemeClr val="dk1"/>
              </a:buClr>
              <a:buSzPts val="1400"/>
              <a:buFontTx/>
              <a:buChar char="-"/>
              <a:defRPr/>
            </a:pPr>
            <a:r>
              <a:rPr lang="en-GB" b="0"/>
              <a:t>https://www.oecd.org/en/publications/financing-green-urban-infrastructure_5k92p0c6j6r0-en.html</a:t>
            </a:r>
            <a:endParaRPr/>
          </a:p>
          <a:p>
            <a:pPr marL="171450" lvl="0" indent="-171450" algn="l">
              <a:lnSpc>
                <a:spcPct val="100000"/>
              </a:lnSpc>
              <a:spcBef>
                <a:spcPts val="0"/>
              </a:spcBef>
              <a:spcAft>
                <a:spcPts val="0"/>
              </a:spcAft>
              <a:buClr>
                <a:schemeClr val="dk1"/>
              </a:buClr>
              <a:buSzPts val="1400"/>
              <a:buFontTx/>
              <a:buChar char="-"/>
              <a:defRPr/>
            </a:pPr>
            <a:r>
              <a:rPr lang="en-GB" b="0"/>
              <a:t>https://documents.worldbank.org/en/publication/documents-reports/documentdetail/247041468340183358/green-infrastructure-finance-leading-initiatives-and-research</a:t>
            </a:r>
            <a:endParaRPr/>
          </a:p>
          <a:p>
            <a:pPr marL="171450" lvl="0" indent="-171450" algn="l">
              <a:lnSpc>
                <a:spcPct val="100000"/>
              </a:lnSpc>
              <a:spcBef>
                <a:spcPts val="0"/>
              </a:spcBef>
              <a:spcAft>
                <a:spcPts val="0"/>
              </a:spcAft>
              <a:buClr>
                <a:schemeClr val="dk1"/>
              </a:buClr>
              <a:buSzPts val="1400"/>
              <a:buFontTx/>
              <a:buChar char="-"/>
              <a:defRPr/>
            </a:pPr>
            <a:endParaRPr lang="en-GB" b="1"/>
          </a:p>
          <a:p>
            <a:pPr marL="171450" lvl="0" indent="-171450" algn="l">
              <a:lnSpc>
                <a:spcPct val="100000"/>
              </a:lnSpc>
              <a:spcBef>
                <a:spcPts val="0"/>
              </a:spcBef>
              <a:spcAft>
                <a:spcPts val="0"/>
              </a:spcAft>
              <a:buClr>
                <a:schemeClr val="dk1"/>
              </a:buClr>
              <a:buSzPts val="1400"/>
              <a:buFontTx/>
              <a:buChar char="-"/>
              <a:defRPr/>
            </a:pPr>
            <a:r>
              <a:rPr lang="en-GB" b="1"/>
              <a:t>Zuschüsse und Subventionen – </a:t>
            </a:r>
            <a:r>
              <a:rPr lang="en-GB"/>
              <a:t>Direkte Finanzierung für grüne Projekte, häufig durch öffentliche Stellen</a:t>
            </a:r>
            <a:endParaRPr/>
          </a:p>
          <a:p>
            <a:pPr marL="171450" lvl="0" indent="-171450" algn="l">
              <a:lnSpc>
                <a:spcPct val="100000"/>
              </a:lnSpc>
              <a:spcBef>
                <a:spcPts val="0"/>
              </a:spcBef>
              <a:spcAft>
                <a:spcPts val="0"/>
              </a:spcAft>
              <a:buClr>
                <a:schemeClr val="dk1"/>
              </a:buClr>
              <a:buSzPts val="1400"/>
              <a:buFontTx/>
              <a:buChar char="-"/>
              <a:defRPr/>
            </a:pPr>
            <a:r>
              <a:rPr lang="en-GB" b="1"/>
              <a:t>Steuergutschriften und Steuerabzüge – </a:t>
            </a:r>
            <a:r>
              <a:rPr lang="en-GB"/>
              <a:t>Steuererleichterungen für die Umsetzung von Anpassungsmaßnahmen (z. B. Regenwassersysteme)</a:t>
            </a:r>
            <a:endParaRPr/>
          </a:p>
          <a:p>
            <a:pPr marL="171450" lvl="0" indent="-171450" algn="l">
              <a:lnSpc>
                <a:spcPct val="100000"/>
              </a:lnSpc>
              <a:spcBef>
                <a:spcPts val="0"/>
              </a:spcBef>
              <a:spcAft>
                <a:spcPts val="0"/>
              </a:spcAft>
              <a:buClr>
                <a:schemeClr val="dk1"/>
              </a:buClr>
              <a:buSzPts val="1400"/>
              <a:buFontTx/>
              <a:buChar char="-"/>
              <a:defRPr/>
            </a:pPr>
            <a:r>
              <a:rPr lang="en-GB" b="1"/>
              <a:t>Zinsgünstige Darlehen – </a:t>
            </a:r>
            <a:r>
              <a:rPr lang="en-GB"/>
              <a:t>Hilfe bei der Finanzierung von Infrastruktur mit langfristigen Rückzahlungsplänen</a:t>
            </a:r>
            <a:endParaRPr/>
          </a:p>
          <a:p>
            <a:pPr marL="171450" lvl="0" indent="-171450" algn="l">
              <a:lnSpc>
                <a:spcPct val="100000"/>
              </a:lnSpc>
              <a:spcBef>
                <a:spcPts val="0"/>
              </a:spcBef>
              <a:spcAft>
                <a:spcPts val="0"/>
              </a:spcAft>
              <a:buClr>
                <a:schemeClr val="dk1"/>
              </a:buClr>
              <a:buSzPts val="1400"/>
              <a:buFontTx/>
              <a:buChar char="-"/>
              <a:defRPr/>
            </a:pPr>
            <a:r>
              <a:rPr lang="en-GB" b="1"/>
              <a:t>Versicherungsrabatte – </a:t>
            </a:r>
            <a:r>
              <a:rPr lang="en-GB"/>
              <a:t>Niedrigere Prämien für Gebäude mit Hochwasser-/Hitzeschutzvorrichtungen</a:t>
            </a:r>
            <a:endParaRPr/>
          </a:p>
          <a:p>
            <a:pPr marL="171450" lvl="0" indent="-171450" algn="l">
              <a:lnSpc>
                <a:spcPct val="100000"/>
              </a:lnSpc>
              <a:spcBef>
                <a:spcPts val="0"/>
              </a:spcBef>
              <a:spcAft>
                <a:spcPts val="0"/>
              </a:spcAft>
              <a:buClr>
                <a:schemeClr val="dk1"/>
              </a:buClr>
              <a:buSzPts val="1400"/>
              <a:buFontTx/>
              <a:buChar char="-"/>
              <a:defRPr/>
            </a:pPr>
            <a:r>
              <a:rPr lang="en-GB" b="1"/>
              <a:t>Öffentlich-private Partnerschaften (ÖPP) – </a:t>
            </a:r>
            <a:r>
              <a:rPr lang="en-GB"/>
              <a:t>Gemeinsame Investitionen in Anpassungsprojekte</a:t>
            </a:r>
            <a:endParaRPr/>
          </a:p>
          <a:p>
            <a:pPr marL="171450" lvl="0" indent="-171450" algn="l">
              <a:lnSpc>
                <a:spcPct val="100000"/>
              </a:lnSpc>
              <a:spcBef>
                <a:spcPts val="0"/>
              </a:spcBef>
              <a:spcAft>
                <a:spcPts val="0"/>
              </a:spcAft>
              <a:buClr>
                <a:schemeClr val="dk1"/>
              </a:buClr>
              <a:buSzPts val="1400"/>
              <a:buFontTx/>
              <a:buChar char="-"/>
              <a:defRPr/>
            </a:pPr>
            <a:r>
              <a:rPr lang="en-GB" b="1"/>
              <a:t>Grüne Anleihen/Klimaanleihen – </a:t>
            </a:r>
            <a:r>
              <a:rPr lang="en-GB"/>
              <a:t>Schuldtitel zur Finanzierung klimaresistenter Infrastruktur</a:t>
            </a:r>
            <a:endParaRPr/>
          </a:p>
          <a:p>
            <a:pPr marL="171450" lvl="0" indent="-171450" algn="l">
              <a:lnSpc>
                <a:spcPct val="100000"/>
              </a:lnSpc>
              <a:spcBef>
                <a:spcPts val="0"/>
              </a:spcBef>
              <a:spcAft>
                <a:spcPts val="0"/>
              </a:spcAft>
              <a:buClr>
                <a:schemeClr val="dk1"/>
              </a:buClr>
              <a:buSzPts val="1400"/>
              <a:buFontTx/>
              <a:buChar char="-"/>
              <a:defRPr/>
            </a:pPr>
            <a:r>
              <a:rPr lang="en-GB" b="1"/>
              <a:t>Marktbasierte Instrumente – </a:t>
            </a:r>
            <a:r>
              <a:rPr lang="en-GB"/>
              <a:t>Regenwassergebühren, Entwicklungsgebühren auf Basis undurchlässiger Flächen</a:t>
            </a:r>
            <a:endParaRPr/>
          </a:p>
        </p:txBody>
      </p:sp>
      <p:sp>
        <p:nvSpPr>
          <p:cNvPr id="1647908965"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Title Slide - light" userDrawn="1">
  <p:cSld name="Title Slide - light">
    <p:spTree>
      <p:nvGrpSpPr>
        <p:cNvPr id="1" name=""/>
        <p:cNvGrpSpPr/>
        <p:nvPr/>
      </p:nvGrpSpPr>
      <p:grpSpPr bwMode="auto">
        <a:xfrm>
          <a:off x="0" y="0"/>
          <a:ext cx="0" cy="0"/>
          <a:chOff x="0" y="0"/>
          <a:chExt cx="0" cy="0"/>
        </a:xfrm>
      </p:grpSpPr>
      <p:sp>
        <p:nvSpPr>
          <p:cNvPr id="1234215415" name="Google Shape;15;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598696123" name="Google Shape;16;p44"/>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49825480" name="Google Shape;17;p44"/>
          <p:cNvSpPr/>
          <p:nvPr/>
        </p:nvSpPr>
        <p:spPr bwMode="auto">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641616206" name="Google Shape;18;p44"/>
          <p:cNvSpPr/>
          <p:nvPr/>
        </p:nvSpPr>
        <p:spPr bwMode="auto">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656830424" name="Google Shape;19;p44"/>
          <p:cNvSpPr/>
          <p:nvPr/>
        </p:nvSpPr>
        <p:spPr bwMode="auto">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412362905" name="Google Shape;20;p44"/>
          <p:cNvSpPr/>
          <p:nvPr/>
        </p:nvSpPr>
        <p:spPr bwMode="auto">
          <a:xfrm rot="-8360991">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58924384" name="Google Shape;21;p44"/>
          <p:cNvSpPr/>
          <p:nvPr/>
        </p:nvSpPr>
        <p:spPr bwMode="auto">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68903462" name="Google Shape;22;p44"/>
          <p:cNvSpPr/>
          <p:nvPr/>
        </p:nvSpPr>
        <p:spPr bwMode="auto">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440442857" name="Google Shape;23;p44"/>
          <p:cNvSpPr/>
          <p:nvPr/>
        </p:nvSpPr>
        <p:spPr bwMode="auto">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268658541" name="Google Shape;24;p44"/>
          <p:cNvSpPr/>
          <p:nvPr/>
        </p:nvSpPr>
        <p:spPr bwMode="auto">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648601282" name="Google Shape;25;p44"/>
          <p:cNvSpPr/>
          <p:nvPr/>
        </p:nvSpPr>
        <p:spPr bwMode="auto">
          <a:xfrm rot="9190018">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544778280" name="Google Shape;26;p44"/>
          <p:cNvGrpSpPr/>
          <p:nvPr/>
        </p:nvGrpSpPr>
        <p:grpSpPr bwMode="auto">
          <a:xfrm>
            <a:off x="-715024" y="1671219"/>
            <a:ext cx="4169925" cy="3905352"/>
            <a:chOff x="-586420" y="1648608"/>
            <a:chExt cx="4586919" cy="4295887"/>
          </a:xfrm>
        </p:grpSpPr>
        <p:sp>
          <p:nvSpPr>
            <p:cNvPr id="27" name="Google Shape;27;p44"/>
            <p:cNvSpPr/>
            <p:nvPr/>
          </p:nvSpPr>
          <p:spPr bwMode="auto">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8" name="Google Shape;28;p44"/>
            <p:cNvSpPr/>
            <p:nvPr/>
          </p:nvSpPr>
          <p:spPr bwMode="auto">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9" name="Google Shape;29;p44"/>
            <p:cNvSpPr/>
            <p:nvPr/>
          </p:nvSpPr>
          <p:spPr bwMode="auto">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850859219" name="Google Shape;30;p44" descr="Immagine che contiene testo, schermata, Carattere, logo&#10;&#10;Descrizione generata automaticamente"/>
          <p:cNvPicPr/>
          <p:nvPr/>
        </p:nvPicPr>
        <p:blipFill>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Title and Content" userDrawn="1">
  <p:cSld name="Title and Content">
    <p:spTree>
      <p:nvGrpSpPr>
        <p:cNvPr id="1" name=""/>
        <p:cNvGrpSpPr/>
        <p:nvPr/>
      </p:nvGrpSpPr>
      <p:grpSpPr bwMode="auto">
        <a:xfrm>
          <a:off x="0" y="0"/>
          <a:ext cx="0" cy="0"/>
          <a:chOff x="0" y="0"/>
          <a:chExt cx="0" cy="0"/>
        </a:xfrm>
      </p:grpSpPr>
      <p:sp>
        <p:nvSpPr>
          <p:cNvPr id="117522233" name="Google Shape;32;p45"/>
          <p:cNvSpPr txBox="1">
            <a:spLocks noGrp="1"/>
          </p:cNvSpPr>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683296052" name="Google Shape;33;p45"/>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944604002" name="Google Shape;34;p45"/>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206975092" name="Google Shape;35;p45"/>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a:spcBef>
                <a:spcPts val="0"/>
              </a:spcBef>
              <a:spcAft>
                <a:spcPts val="0"/>
              </a:spcAft>
              <a:buNone/>
              <a:defRPr/>
            </a:pPr>
            <a:fld id="{00000000-1234-1234-1234-123412341234}" type="slidenum">
              <a:rPr/>
              <a:t>‹#›</a:t>
            </a:fld>
            <a:endParaRPr/>
          </a:p>
        </p:txBody>
      </p:sp>
      <p:sp>
        <p:nvSpPr>
          <p:cNvPr id="961585759" name="Google Shape;36;p45"/>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s + Text" userDrawn="1">
  <p:cSld name="Headlines + Text">
    <p:spTree>
      <p:nvGrpSpPr>
        <p:cNvPr id="1" name=""/>
        <p:cNvGrpSpPr/>
        <p:nvPr/>
      </p:nvGrpSpPr>
      <p:grpSpPr bwMode="auto">
        <a:xfrm>
          <a:off x="0" y="0"/>
          <a:ext cx="0" cy="0"/>
          <a:chOff x="0" y="0"/>
          <a:chExt cx="0" cy="0"/>
        </a:xfrm>
      </p:grpSpPr>
      <p:sp>
        <p:nvSpPr>
          <p:cNvPr id="647468901" name="Google Shape;38;p46"/>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697875368" name="Google Shape;39;p46"/>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78416140" name="Google Shape;40;p46"/>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1467595194" name="Google Shape;42;p4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468784265" name="Google Shape;43;p47"/>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85712440" name="Google Shape;44;p47"/>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75883477" name="Google Shape;45;p47"/>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Headline + Text / no subline" userDrawn="1">
  <p:cSld name="Headline + Text / no subline">
    <p:spTree>
      <p:nvGrpSpPr>
        <p:cNvPr id="1" name=""/>
        <p:cNvGrpSpPr/>
        <p:nvPr/>
      </p:nvGrpSpPr>
      <p:grpSpPr bwMode="auto">
        <a:xfrm>
          <a:off x="0" y="0"/>
          <a:ext cx="0" cy="0"/>
          <a:chOff x="0" y="0"/>
          <a:chExt cx="0" cy="0"/>
        </a:xfrm>
      </p:grpSpPr>
      <p:sp>
        <p:nvSpPr>
          <p:cNvPr id="619732533" name="Google Shape;47;p48"/>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63461978" name="Google Shape;48;p48"/>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1451935267" name="Google Shape;50;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359891113" name="Google Shape;51;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040534327" name="Google Shape;52;p49"/>
          <p:cNvSpPr>
            <a:spLocks noGrp="1"/>
          </p:cNvSpPr>
          <p:nvPr>
            <p:ph type="pic" idx="2"/>
          </p:nvPr>
        </p:nvSpPr>
        <p:spPr bwMode="auto">
          <a:xfrm>
            <a:off x="4572000" y="0"/>
            <a:ext cx="4572000" cy="5143500"/>
          </a:xfrm>
          <a:prstGeom prst="rect">
            <a:avLst/>
          </a:prstGeom>
          <a:noFill/>
          <a:ln>
            <a:noFill/>
          </a:ln>
        </p:spPr>
      </p:sp>
      <p:sp>
        <p:nvSpPr>
          <p:cNvPr id="116134254" name="Google Shape;53;p49"/>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32125341" name="Google Shape;54;p49"/>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61576897" name="Google Shape;55;p49"/>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758394594" name="Google Shape;57;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495754521" name="Google Shape;58;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771049941" name="Google Shape;59;p50"/>
          <p:cNvSpPr>
            <a:spLocks noGrp="1"/>
          </p:cNvSpPr>
          <p:nvPr>
            <p:ph type="pic" idx="2"/>
          </p:nvPr>
        </p:nvSpPr>
        <p:spPr bwMode="auto">
          <a:xfrm>
            <a:off x="0" y="-14748"/>
            <a:ext cx="4572000" cy="5143500"/>
          </a:xfrm>
          <a:prstGeom prst="rect">
            <a:avLst/>
          </a:prstGeom>
          <a:noFill/>
          <a:ln>
            <a:noFill/>
          </a:ln>
        </p:spPr>
      </p:sp>
      <p:sp>
        <p:nvSpPr>
          <p:cNvPr id="990209936" name="Google Shape;60;p50"/>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14808778" name="Google Shape;61;p50"/>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64090947" name="Google Shape;62;p50"/>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849888418" name="Google Shape;72;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78997023" name="Google Shape;73;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819006148" name="Google Shape;74;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09205285" name="Google Shape;75;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453339321" name="Google Shape;76;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719855349" name="Google Shape;77;p53"/>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a:spcBef>
                <a:spcPts val="0"/>
              </a:spcBef>
              <a:spcAft>
                <a:spcPts val="0"/>
              </a:spcAft>
              <a:buNone/>
              <a:defRPr/>
            </a:pPr>
            <a:fld id="{00000000-1234-1234-1234-123412341234}" type="slidenum">
              <a:rPr/>
              <a:t>‹#›</a:t>
            </a:fld>
            <a:endParaRPr/>
          </a:p>
        </p:txBody>
      </p:sp>
      <p:sp>
        <p:nvSpPr>
          <p:cNvPr id="380818173" name="Google Shape;78;p53"/>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1002193516" name="Google Shape;80;p54"/>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109803598" name="Google Shape;81;p54"/>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1047140006" name="Google Shape;83;p55"/>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61963502" name="Google Shape;84;p55"/>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85854928" name="Google Shape;85;p55"/>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9397285" name="Google Shape;86;p55"/>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40370880" name="Google Shape;87;p55"/>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78819530" name="Google Shape;88;p55"/>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87926729"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71393908"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484485558"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1176192302"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652255561"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205732619" name="Google Shape;95;p56"/>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79358234" name="Google Shape;96;p56"/>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71222698" name="Google Shape;97;p56"/>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83769054" name="Google Shape;98;p56"/>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46012613" name="Google Shape;99;p56"/>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45265874" name="Google Shape;100;p56"/>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63473989"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757539241" name="Google Shape;102;p56"/>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Light grey background with page count" userDrawn="1">
  <p:cSld name="Light grey background with page count">
    <p:bg>
      <p:bgPr>
        <a:solidFill>
          <a:srgbClr val="E6E6E6"/>
        </a:solidFill>
        <a:effectLst/>
      </p:bgPr>
    </p:bg>
    <p:spTree>
      <p:nvGrpSpPr>
        <p:cNvPr id="1" name=""/>
        <p:cNvGrpSpPr/>
        <p:nvPr/>
      </p:nvGrpSpPr>
      <p:grpSpPr bwMode="auto">
        <a:xfrm>
          <a:off x="0" y="0"/>
          <a:ext cx="0" cy="0"/>
          <a:chOff x="0" y="0"/>
          <a:chExt cx="0" cy="0"/>
        </a:xfrm>
      </p:grpSpPr>
      <p:sp>
        <p:nvSpPr>
          <p:cNvPr id="891974779" name="Google Shape;104;p57"/>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703806087" name="Google Shape;105;p5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629548928"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09703474"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288892499" name="Google Shape;10;p43"/>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077648" name="Google Shape;11;p43"/>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166617942" name="Google Shape;12;p43"/>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512220370"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s://www.ipcc.ch/report/ar6/wg2/chapter/chapter-1/"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www.ipcc.ch/sr15/chapter/glossary/"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ipcc.ch/report/ar6/wg2/chapter/chapter-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ipcc.ch/sr15/chapter/glossary/"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www.un.org/sustainabledevelopment/" TargetMode="External"/><Relationship Id="rId4" Type="http://schemas.openxmlformats.org/officeDocument/2006/relationships/image" Target="../media/image8.pn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hyperlink" Target="https://www.ipcc.ch/assessment-report/ar6/"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climate-adapt.eea.europa.eu/en"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54109082"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SuPeRBE-Schulungsmaterial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008939941"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Klimawandel und bebaute Umwelt</a:t>
            </a:r>
            <a:endParaRPr sz="1400" b="0" i="0" u="none" strike="noStrike" cap="none">
              <a:solidFill>
                <a:srgbClr val="000000"/>
              </a:solidFill>
              <a:latin typeface="Arial"/>
              <a:ea typeface="Arial"/>
              <a:cs typeface="Arial"/>
            </a:endParaRPr>
          </a:p>
        </p:txBody>
      </p:sp>
      <p:sp>
        <p:nvSpPr>
          <p:cNvPr id="2039455097"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Grund</a:t>
            </a:r>
            <a:r>
              <a:rPr lang="en-GB" sz="1800" b="1" i="0" u="none" strike="noStrike" cap="none">
                <a:solidFill>
                  <a:schemeClr val="accent4"/>
                </a:solidFill>
                <a:latin typeface="Trebuchet MS"/>
                <a:ea typeface="Trebuchet MS"/>
                <a:cs typeface="Trebuchet MS"/>
              </a:rPr>
              <a:t>lagen</a:t>
            </a:r>
            <a:r>
              <a:rPr lang="en-GB" sz="2400" b="1" i="0" u="none" strike="noStrike" cap="none">
                <a:solidFill>
                  <a:schemeClr val="accent4"/>
                </a:solidFill>
                <a:latin typeface="Trebuchet MS"/>
                <a:ea typeface="Trebuchet MS"/>
                <a:cs typeface="Trebuchet MS"/>
              </a:rPr>
              <a:t> des Klimawandels </a:t>
            </a:r>
            <a:endParaRPr sz="1400" b="0" i="0" u="none" strike="noStrike" cap="none">
              <a:solidFill>
                <a:srgbClr val="000000"/>
              </a:solidFill>
              <a:latin typeface="Arial"/>
              <a:ea typeface="Arial"/>
              <a:cs typeface="Arial"/>
            </a:endParaRPr>
          </a:p>
        </p:txBody>
      </p:sp>
      <p:sp>
        <p:nvSpPr>
          <p:cNvPr id="197378922"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Kompetenzniveau: 2</a:t>
            </a:r>
            <a:endParaRPr sz="2000" b="1" i="0" u="none" strike="noStrike" cap="none">
              <a:solidFill>
                <a:schemeClr val="accent4"/>
              </a:solidFill>
              <a:latin typeface="Trebuchet MS"/>
              <a:ea typeface="Trebuchet MS"/>
              <a:cs typeface="Trebuchet MS"/>
            </a:endParaRPr>
          </a:p>
        </p:txBody>
      </p:sp>
      <p:pic>
        <p:nvPicPr>
          <p:cNvPr id="1439509757" name="Google Shape;112;g356110b305c_0_8" title="superbe copertina.jpg"/>
          <p:cNvPicPr/>
          <p:nvPr/>
        </p:nvPicPr>
        <p:blipFill>
          <a:blip r:embed="rId3">
            <a:alphaModFix/>
          </a:blip>
          <a:stretch/>
        </p:blipFill>
        <p:spPr bwMode="auto">
          <a:xfrm>
            <a:off x="0" y="-17814"/>
            <a:ext cx="9168625" cy="5260328"/>
          </a:xfrm>
          <a:prstGeom prst="rect">
            <a:avLst/>
          </a:prstGeom>
          <a:noFill/>
          <a:ln>
            <a:noFill/>
          </a:ln>
        </p:spPr>
      </p:pic>
      <p:sp>
        <p:nvSpPr>
          <p:cNvPr id="1779722796"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Aktivität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SuPeRBE-Projekt (CE0200768)</a:t>
            </a:r>
            <a:endParaRPr sz="1000"/>
          </a:p>
        </p:txBody>
      </p:sp>
      <p:sp>
        <p:nvSpPr>
          <p:cNvPr id="42792339"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SuPeRBE-Schulungsmaterial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2005138742" name="Google Shape;115;g356110b305c_0_8"/>
          <p:cNvSpPr txBox="1">
            <a:spLocks noGrp="1"/>
          </p:cNvSpPr>
          <p:nvPr>
            <p:ph type="body" idx="4294967295"/>
          </p:nvPr>
        </p:nvSpPr>
        <p:spPr bwMode="auto">
          <a:xfrm>
            <a:off x="59737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lang="en-GB" sz="1000" b="1">
                <a:latin typeface="Trebuchet MS"/>
                <a:ea typeface="Trebuchet MS"/>
                <a:cs typeface="Trebuchet MS"/>
              </a:rPr>
              <a:t>Fachgebiet</a:t>
            </a:r>
            <a:r>
              <a:rPr lang="en-GB" sz="1000" b="1"/>
              <a:t>: AD1.2 </a:t>
            </a:r>
            <a:r>
              <a:rPr lang="en-GB" sz="1000"/>
              <a:t>gemäß </a:t>
            </a:r>
            <a:endParaRPr/>
          </a:p>
          <a:p>
            <a:pPr marL="0" marR="0" lvl="0" indent="0" algn="r" rtl="0">
              <a:lnSpc>
                <a:spcPct val="100000"/>
              </a:lnSpc>
              <a:spcBef>
                <a:spcPts val="0"/>
              </a:spcBef>
              <a:spcAft>
                <a:spcPts val="0"/>
              </a:spcAft>
              <a:buClr>
                <a:schemeClr val="lt2"/>
              </a:buClr>
              <a:buSzPts val="800"/>
              <a:buFont typeface="Noto Sans Symbols"/>
              <a:buNone/>
              <a:defRPr/>
            </a:pPr>
            <a:r>
              <a:rPr lang="en-GB" sz="1000">
                <a:latin typeface="Trebuchet MS"/>
                <a:ea typeface="Trebuchet MS"/>
                <a:cs typeface="Trebuchet MS"/>
              </a:rPr>
              <a:t>CEN-Workshop-Vereinbarung 17939</a:t>
            </a:r>
            <a:endParaRPr/>
          </a:p>
          <a:p>
            <a:pPr marL="0" marR="0" lvl="0" indent="0" algn="r" rtl="0">
              <a:lnSpc>
                <a:spcPct val="100000"/>
              </a:lnSpc>
              <a:spcBef>
                <a:spcPts val="0"/>
              </a:spcBef>
              <a:spcAft>
                <a:spcPts val="0"/>
              </a:spcAft>
              <a:buClr>
                <a:schemeClr val="lt2"/>
              </a:buClr>
              <a:buSzPts val="960"/>
              <a:buFont typeface="Noto Sans Symbols"/>
              <a:buNone/>
              <a:defRPr/>
            </a:pPr>
            <a:endParaRPr sz="1200"/>
          </a:p>
        </p:txBody>
      </p:sp>
      <p:sp>
        <p:nvSpPr>
          <p:cNvPr id="1671531697"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AD1 Klimawandel und bebaute Umwelt</a:t>
            </a:r>
            <a:endParaRPr sz="1400" b="0" i="0" u="none" strike="noStrike" cap="none">
              <a:solidFill>
                <a:srgbClr val="000000"/>
              </a:solidFill>
              <a:latin typeface="Arial"/>
              <a:ea typeface="Arial"/>
              <a:cs typeface="Arial"/>
            </a:endParaRPr>
          </a:p>
        </p:txBody>
      </p:sp>
      <p:sp>
        <p:nvSpPr>
          <p:cNvPr id="1844116242" name="Google Shape;117;g356110b305c_0_8"/>
          <p:cNvSpPr txBox="1"/>
          <p:nvPr/>
        </p:nvSpPr>
        <p:spPr bwMode="auto">
          <a:xfrm>
            <a:off x="5159707" y="3621499"/>
            <a:ext cx="3667124" cy="463500"/>
          </a:xfrm>
          <a:prstGeom prst="rect">
            <a:avLst/>
          </a:prstGeom>
          <a:noFill/>
          <a:ln>
            <a:noFill/>
          </a:ln>
        </p:spPr>
        <p:txBody>
          <a:bodyPr spcFirstLastPara="1" wrap="square" lIns="217575" tIns="108774" rIns="217575" bIns="108774"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Kompetenzniveau: 1/2/3 </a:t>
            </a:r>
            <a:endParaRPr sz="2000" b="1" i="0" u="none" strike="noStrike" cap="none">
              <a:solidFill>
                <a:schemeClr val="accent4"/>
              </a:solidFill>
              <a:latin typeface="Trebuchet MS"/>
              <a:ea typeface="Trebuchet MS"/>
              <a:cs typeface="Trebuchet MS"/>
            </a:endParaRPr>
          </a:p>
        </p:txBody>
      </p:sp>
      <p:sp>
        <p:nvSpPr>
          <p:cNvPr id="1647921070" name="Google Shape;118;g356110b305c_0_8"/>
          <p:cNvSpPr txBox="1"/>
          <p:nvPr/>
        </p:nvSpPr>
        <p:spPr bwMode="auto">
          <a:xfrm>
            <a:off x="516270" y="2923100"/>
            <a:ext cx="6477000" cy="463500"/>
          </a:xfrm>
          <a:prstGeom prst="rect">
            <a:avLst/>
          </a:prstGeom>
          <a:noFill/>
          <a:ln>
            <a:noFill/>
          </a:ln>
        </p:spPr>
        <p:txBody>
          <a:bodyPr spcFirstLastPara="1" wrap="square" lIns="217575" tIns="108775" rIns="217575" bIns="108775" anchor="t" anchorCtr="0">
            <a:noAutofit/>
          </a:bodyPr>
          <a:lstStyle/>
          <a:p>
            <a:pPr lvl="0" rtl="0">
              <a:buClr>
                <a:schemeClr val="lt2"/>
              </a:buClr>
              <a:buSzPts val="1920"/>
              <a:defRPr/>
            </a:pPr>
            <a:r>
              <a:rPr lang="en-GB" sz="2400" b="1">
                <a:solidFill>
                  <a:schemeClr val="accent4"/>
                </a:solidFill>
                <a:latin typeface="Trebuchet MS"/>
                <a:ea typeface="Trebuchet MS"/>
                <a:cs typeface="Trebuchet MS"/>
              </a:rPr>
              <a:t>AD1.2 Strategien und Governance für die Anpassung an den Klimawandel </a:t>
            </a:r>
            <a:endParaRPr lang="en-GB"/>
          </a:p>
        </p:txBody>
      </p:sp>
      <p:sp>
        <p:nvSpPr>
          <p:cNvPr id="225830926" name="Google Shape;119;g356110b305c_0_8"/>
          <p:cNvSpPr txBox="1"/>
          <p:nvPr/>
        </p:nvSpPr>
        <p:spPr bwMode="auto">
          <a:xfrm>
            <a:off x="516269" y="1936626"/>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Makro-Fachgebiet:</a:t>
            </a:r>
            <a:endParaRPr sz="700" b="0" i="0" u="none" strike="noStrike" cap="none">
              <a:solidFill>
                <a:srgbClr val="000000"/>
              </a:solidFill>
              <a:latin typeface="Arial"/>
              <a:ea typeface="Arial"/>
              <a:cs typeface="Arial"/>
            </a:endParaRPr>
          </a:p>
        </p:txBody>
      </p:sp>
      <p:sp>
        <p:nvSpPr>
          <p:cNvPr id="1352507075" name="Google Shape;120;g356110b305c_0_8"/>
          <p:cNvSpPr txBox="1"/>
          <p:nvPr/>
        </p:nvSpPr>
        <p:spPr bwMode="auto">
          <a:xfrm>
            <a:off x="520079" y="2731411"/>
            <a:ext cx="6922444" cy="268962"/>
          </a:xfrm>
          <a:prstGeom prst="rect">
            <a:avLst/>
          </a:prstGeom>
          <a:noFill/>
          <a:ln>
            <a:noFill/>
          </a:ln>
        </p:spPr>
        <p:txBody>
          <a:bodyPr spcFirstLastPara="1" wrap="square" lIns="217575" tIns="108774" rIns="217575" bIns="108774"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Fachgebiet:</a:t>
            </a:r>
            <a:endParaRPr sz="700" b="0" i="0" u="none" strike="noStrike" cap="none">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85895142" name="Google Shape;141;p3"/>
          <p:cNvSpPr txBox="1">
            <a:spLocks noGrp="1"/>
          </p:cNvSpPr>
          <p:nvPr>
            <p:ph type="body" idx="1"/>
          </p:nvPr>
        </p:nvSpPr>
        <p:spPr bwMode="auto">
          <a:xfrm>
            <a:off x="632600" y="2690675"/>
            <a:ext cx="5276316" cy="848700"/>
          </a:xfrm>
          <a:prstGeom prst="rect">
            <a:avLst/>
          </a:prstGeom>
          <a:noFill/>
          <a:ln>
            <a:noFill/>
          </a:ln>
        </p:spPr>
        <p:txBody>
          <a:bodyPr spcFirstLastPara="1" wrap="square" lIns="68550" tIns="34275" rIns="68550" bIns="34275" anchor="ctr" anchorCtr="0">
            <a:noAutofit/>
          </a:bodyPr>
          <a:lstStyle/>
          <a:p>
            <a:pPr marL="171450" indent="-171450">
              <a:lnSpc>
                <a:spcPct val="105000"/>
              </a:lnSpc>
              <a:spcBef>
                <a:spcPts val="900"/>
              </a:spcBef>
              <a:buClr>
                <a:schemeClr val="dk1"/>
              </a:buClr>
              <a:buSzPts val="1100"/>
              <a:defRPr/>
            </a:pPr>
            <a:r>
              <a:rPr lang="en-GB" sz="1400" dirty="0" err="1">
                <a:solidFill>
                  <a:srgbClr val="7F7F7F"/>
                </a:solidFill>
              </a:rPr>
              <a:t>Potenzial</a:t>
            </a:r>
            <a:r>
              <a:rPr lang="en-GB" sz="1400" dirty="0">
                <a:solidFill>
                  <a:srgbClr val="7F7F7F"/>
                </a:solidFill>
              </a:rPr>
              <a:t> für negative </a:t>
            </a:r>
            <a:r>
              <a:rPr lang="en-GB" sz="1400" dirty="0" err="1">
                <a:solidFill>
                  <a:srgbClr val="7F7F7F"/>
                </a:solidFill>
              </a:rPr>
              <a:t>Auswirkungen</a:t>
            </a:r>
            <a:r>
              <a:rPr lang="en-GB" sz="1400" dirty="0">
                <a:solidFill>
                  <a:srgbClr val="7F7F7F"/>
                </a:solidFill>
              </a:rPr>
              <a:t> </a:t>
            </a:r>
            <a:r>
              <a:rPr lang="en-GB" sz="1400" dirty="0" err="1">
                <a:solidFill>
                  <a:srgbClr val="7F7F7F"/>
                </a:solidFill>
              </a:rPr>
              <a:t>einer</a:t>
            </a:r>
            <a:r>
              <a:rPr lang="en-GB" sz="1400" dirty="0">
                <a:solidFill>
                  <a:srgbClr val="7F7F7F"/>
                </a:solidFill>
              </a:rPr>
              <a:t> </a:t>
            </a:r>
            <a:r>
              <a:rPr lang="en-GB" sz="1400" dirty="0" err="1">
                <a:solidFill>
                  <a:srgbClr val="7F7F7F"/>
                </a:solidFill>
              </a:rPr>
              <a:t>klimabedingten</a:t>
            </a:r>
            <a:r>
              <a:rPr lang="en-GB" sz="1400" dirty="0">
                <a:solidFill>
                  <a:srgbClr val="7F7F7F"/>
                </a:solidFill>
              </a:rPr>
              <a:t> </a:t>
            </a:r>
            <a:r>
              <a:rPr lang="en-GB" sz="1400" dirty="0" err="1">
                <a:solidFill>
                  <a:srgbClr val="7F7F7F"/>
                </a:solidFill>
              </a:rPr>
              <a:t>Gefahr</a:t>
            </a:r>
            <a:r>
              <a:rPr lang="en-GB" sz="1400" dirty="0">
                <a:solidFill>
                  <a:srgbClr val="7F7F7F"/>
                </a:solidFill>
              </a:rPr>
              <a:t> auf </a:t>
            </a:r>
            <a:r>
              <a:rPr lang="en-GB" sz="1400" dirty="0" err="1">
                <a:solidFill>
                  <a:srgbClr val="7F7F7F"/>
                </a:solidFill>
              </a:rPr>
              <a:t>menschliche</a:t>
            </a:r>
            <a:r>
              <a:rPr lang="en-GB" sz="1400" dirty="0">
                <a:solidFill>
                  <a:srgbClr val="7F7F7F"/>
                </a:solidFill>
              </a:rPr>
              <a:t> </a:t>
            </a:r>
            <a:r>
              <a:rPr lang="en-GB" sz="1400" dirty="0" err="1">
                <a:solidFill>
                  <a:srgbClr val="7F7F7F"/>
                </a:solidFill>
              </a:rPr>
              <a:t>oder</a:t>
            </a:r>
            <a:r>
              <a:rPr lang="en-GB" sz="1400" dirty="0">
                <a:solidFill>
                  <a:srgbClr val="7F7F7F"/>
                </a:solidFill>
              </a:rPr>
              <a:t> </a:t>
            </a:r>
            <a:r>
              <a:rPr lang="en-GB" sz="1400" dirty="0" err="1">
                <a:solidFill>
                  <a:srgbClr val="7F7F7F"/>
                </a:solidFill>
              </a:rPr>
              <a:t>ökologische</a:t>
            </a:r>
            <a:r>
              <a:rPr lang="en-GB" sz="1400" dirty="0">
                <a:solidFill>
                  <a:srgbClr val="7F7F7F"/>
                </a:solidFill>
              </a:rPr>
              <a:t> Systeme</a:t>
            </a:r>
            <a:endParaRPr dirty="0"/>
          </a:p>
          <a:p>
            <a:pPr marL="171450" indent="-171450">
              <a:lnSpc>
                <a:spcPct val="105000"/>
              </a:lnSpc>
              <a:spcBef>
                <a:spcPts val="900"/>
              </a:spcBef>
              <a:buClr>
                <a:schemeClr val="dk1"/>
              </a:buClr>
              <a:buSzPts val="1100"/>
              <a:defRPr/>
            </a:pPr>
            <a:r>
              <a:rPr lang="en-GB" sz="1400" dirty="0" err="1">
                <a:solidFill>
                  <a:srgbClr val="7F7F7F"/>
                </a:solidFill>
              </a:rPr>
              <a:t>Ergebnis</a:t>
            </a:r>
            <a:r>
              <a:rPr lang="en-GB" sz="1400" dirty="0">
                <a:solidFill>
                  <a:srgbClr val="7F7F7F"/>
                </a:solidFill>
              </a:rPr>
              <a:t> </a:t>
            </a:r>
            <a:r>
              <a:rPr lang="en-GB" sz="1400" dirty="0" err="1">
                <a:solidFill>
                  <a:srgbClr val="7F7F7F"/>
                </a:solidFill>
              </a:rPr>
              <a:t>dynamischer</a:t>
            </a:r>
            <a:r>
              <a:rPr lang="en-GB" sz="1400" dirty="0">
                <a:solidFill>
                  <a:srgbClr val="7F7F7F"/>
                </a:solidFill>
              </a:rPr>
              <a:t> </a:t>
            </a:r>
            <a:r>
              <a:rPr lang="en-GB" sz="1400" dirty="0" err="1">
                <a:solidFill>
                  <a:srgbClr val="7F7F7F"/>
                </a:solidFill>
              </a:rPr>
              <a:t>Wechselwirkungen</a:t>
            </a:r>
            <a:r>
              <a:rPr lang="en-GB" sz="1400" dirty="0">
                <a:solidFill>
                  <a:srgbClr val="7F7F7F"/>
                </a:solidFill>
              </a:rPr>
              <a:t> </a:t>
            </a:r>
            <a:r>
              <a:rPr lang="en-GB" sz="1400" dirty="0" err="1">
                <a:solidFill>
                  <a:srgbClr val="7F7F7F"/>
                </a:solidFill>
              </a:rPr>
              <a:t>zwischen</a:t>
            </a:r>
            <a:r>
              <a:rPr lang="en-GB" sz="1400" dirty="0">
                <a:solidFill>
                  <a:srgbClr val="7F7F7F"/>
                </a:solidFill>
              </a:rPr>
              <a:t> </a:t>
            </a:r>
            <a:r>
              <a:rPr lang="en-GB" sz="1400" dirty="0" err="1">
                <a:solidFill>
                  <a:srgbClr val="7F7F7F"/>
                </a:solidFill>
              </a:rPr>
              <a:t>klimabedingten</a:t>
            </a:r>
            <a:r>
              <a:rPr lang="en-GB" sz="1400" dirty="0">
                <a:solidFill>
                  <a:srgbClr val="7F7F7F"/>
                </a:solidFill>
              </a:rPr>
              <a:t> </a:t>
            </a:r>
            <a:r>
              <a:rPr lang="en-GB" sz="1400" dirty="0" err="1">
                <a:solidFill>
                  <a:srgbClr val="7F7F7F"/>
                </a:solidFill>
              </a:rPr>
              <a:t>Gefahren</a:t>
            </a:r>
            <a:r>
              <a:rPr lang="en-GB" sz="1400" dirty="0">
                <a:solidFill>
                  <a:srgbClr val="7F7F7F"/>
                </a:solidFill>
              </a:rPr>
              <a:t> und der Exposition und </a:t>
            </a:r>
            <a:r>
              <a:rPr lang="en-GB" sz="1400" dirty="0" err="1">
                <a:solidFill>
                  <a:srgbClr val="7F7F7F"/>
                </a:solidFill>
              </a:rPr>
              <a:t>Anfälligkeit</a:t>
            </a:r>
            <a:r>
              <a:rPr lang="en-GB" sz="1400" dirty="0">
                <a:solidFill>
                  <a:srgbClr val="7F7F7F"/>
                </a:solidFill>
              </a:rPr>
              <a:t> der </a:t>
            </a:r>
            <a:r>
              <a:rPr lang="en-GB" sz="1400" dirty="0" err="1">
                <a:solidFill>
                  <a:srgbClr val="7F7F7F"/>
                </a:solidFill>
              </a:rPr>
              <a:t>betroffenen</a:t>
            </a:r>
            <a:r>
              <a:rPr lang="en-GB" sz="1400" dirty="0">
                <a:solidFill>
                  <a:srgbClr val="7F7F7F"/>
                </a:solidFill>
              </a:rPr>
              <a:t> </a:t>
            </a:r>
            <a:r>
              <a:rPr lang="en-GB" sz="1400" dirty="0" err="1">
                <a:solidFill>
                  <a:srgbClr val="7F7F7F"/>
                </a:solidFill>
              </a:rPr>
              <a:t>menschlichen</a:t>
            </a:r>
            <a:r>
              <a:rPr lang="en-GB" sz="1400" dirty="0">
                <a:solidFill>
                  <a:srgbClr val="7F7F7F"/>
                </a:solidFill>
              </a:rPr>
              <a:t> </a:t>
            </a:r>
            <a:r>
              <a:rPr lang="en-GB" sz="1400" dirty="0" err="1">
                <a:solidFill>
                  <a:srgbClr val="7F7F7F"/>
                </a:solidFill>
              </a:rPr>
              <a:t>oder</a:t>
            </a:r>
            <a:r>
              <a:rPr lang="en-GB" sz="1400" dirty="0">
                <a:solidFill>
                  <a:srgbClr val="7F7F7F"/>
                </a:solidFill>
              </a:rPr>
              <a:t> </a:t>
            </a:r>
            <a:r>
              <a:rPr lang="en-GB" sz="1400" dirty="0" err="1">
                <a:solidFill>
                  <a:srgbClr val="7F7F7F"/>
                </a:solidFill>
              </a:rPr>
              <a:t>ökologischen</a:t>
            </a:r>
            <a:r>
              <a:rPr lang="en-GB" sz="1400" dirty="0">
                <a:solidFill>
                  <a:srgbClr val="7F7F7F"/>
                </a:solidFill>
              </a:rPr>
              <a:t> Systeme</a:t>
            </a:r>
            <a:endParaRPr dirty="0"/>
          </a:p>
          <a:p>
            <a:pPr marL="171450" indent="-171450">
              <a:lnSpc>
                <a:spcPct val="105000"/>
              </a:lnSpc>
              <a:spcBef>
                <a:spcPts val="900"/>
              </a:spcBef>
              <a:buClr>
                <a:schemeClr val="dk1"/>
              </a:buClr>
              <a:buSzPts val="1100"/>
              <a:defRPr/>
            </a:pPr>
            <a:r>
              <a:rPr lang="en-GB" sz="1400" b="1" dirty="0" err="1">
                <a:solidFill>
                  <a:srgbClr val="7F7F7F"/>
                </a:solidFill>
              </a:rPr>
              <a:t>Risiko</a:t>
            </a:r>
            <a:r>
              <a:rPr lang="en-GB" sz="1400" b="1" dirty="0">
                <a:solidFill>
                  <a:srgbClr val="7F7F7F"/>
                </a:solidFill>
              </a:rPr>
              <a:t> </a:t>
            </a:r>
            <a:r>
              <a:rPr lang="en-GB" sz="1400" dirty="0">
                <a:solidFill>
                  <a:srgbClr val="7F7F7F"/>
                </a:solidFill>
              </a:rPr>
              <a:t>= </a:t>
            </a:r>
            <a:r>
              <a:rPr lang="en-GB" sz="1400" b="1" dirty="0" err="1">
                <a:solidFill>
                  <a:srgbClr val="7F7F7F"/>
                </a:solidFill>
              </a:rPr>
              <a:t>Anfälligkeit</a:t>
            </a:r>
            <a:r>
              <a:rPr lang="en-GB" sz="1400" b="1" dirty="0">
                <a:solidFill>
                  <a:srgbClr val="7F7F7F"/>
                </a:solidFill>
              </a:rPr>
              <a:t> </a:t>
            </a:r>
            <a:r>
              <a:rPr lang="en-GB" sz="1400" dirty="0">
                <a:solidFill>
                  <a:srgbClr val="7F7F7F"/>
                </a:solidFill>
              </a:rPr>
              <a:t>+ </a:t>
            </a:r>
            <a:r>
              <a:rPr lang="en-GB" sz="1400" b="1" dirty="0">
                <a:solidFill>
                  <a:srgbClr val="7F7F7F"/>
                </a:solidFill>
              </a:rPr>
              <a:t>Exposition </a:t>
            </a:r>
            <a:r>
              <a:rPr lang="en-GB" sz="1400" dirty="0">
                <a:solidFill>
                  <a:srgbClr val="7F7F7F"/>
                </a:solidFill>
              </a:rPr>
              <a:t>+ </a:t>
            </a:r>
            <a:r>
              <a:rPr lang="en-GB" sz="1400" b="1" dirty="0" err="1">
                <a:solidFill>
                  <a:srgbClr val="7F7F7F"/>
                </a:solidFill>
              </a:rPr>
              <a:t>Gefahr</a:t>
            </a:r>
            <a:r>
              <a:rPr lang="en-GB" sz="1400" b="1" dirty="0">
                <a:solidFill>
                  <a:srgbClr val="7F7F7F"/>
                </a:solidFill>
              </a:rPr>
              <a:t> </a:t>
            </a:r>
            <a:r>
              <a:rPr lang="en-GB" sz="1400" dirty="0">
                <a:solidFill>
                  <a:srgbClr val="7F7F7F"/>
                </a:solidFill>
              </a:rPr>
              <a:t>+ </a:t>
            </a:r>
            <a:r>
              <a:rPr lang="en-GB" sz="1400" dirty="0" err="1">
                <a:solidFill>
                  <a:srgbClr val="7F7F7F"/>
                </a:solidFill>
              </a:rPr>
              <a:t>Reaktion</a:t>
            </a:r>
            <a:r>
              <a:rPr lang="en-GB" sz="1400" dirty="0">
                <a:solidFill>
                  <a:srgbClr val="7F7F7F"/>
                </a:solidFill>
              </a:rPr>
              <a:t> </a:t>
            </a:r>
            <a:endParaRPr lang="en-GB" sz="1400" b="1" dirty="0">
              <a:solidFill>
                <a:srgbClr val="7F7F7F"/>
              </a:solidFill>
            </a:endParaRPr>
          </a:p>
          <a:p>
            <a:pPr marL="171450" indent="-171450">
              <a:lnSpc>
                <a:spcPct val="105000"/>
              </a:lnSpc>
              <a:spcBef>
                <a:spcPts val="900"/>
              </a:spcBef>
              <a:buClr>
                <a:schemeClr val="dk1"/>
              </a:buClr>
              <a:buSzPts val="1100"/>
              <a:defRPr/>
            </a:pPr>
            <a:r>
              <a:rPr lang="en-GB" sz="1400" b="1" dirty="0" err="1">
                <a:solidFill>
                  <a:srgbClr val="7F7F7F"/>
                </a:solidFill>
              </a:rPr>
              <a:t>Risikomanagement</a:t>
            </a:r>
            <a:r>
              <a:rPr lang="en-GB" sz="1400" b="1" dirty="0">
                <a:solidFill>
                  <a:srgbClr val="7F7F7F"/>
                </a:solidFill>
              </a:rPr>
              <a:t> </a:t>
            </a:r>
            <a:r>
              <a:rPr lang="en-GB" sz="1400" dirty="0">
                <a:solidFill>
                  <a:srgbClr val="7F7F7F"/>
                </a:solidFill>
              </a:rPr>
              <a:t>– </a:t>
            </a:r>
            <a:r>
              <a:rPr lang="en-GB" sz="1400" dirty="0" err="1">
                <a:solidFill>
                  <a:srgbClr val="7F7F7F"/>
                </a:solidFill>
              </a:rPr>
              <a:t>Pläne</a:t>
            </a:r>
            <a:r>
              <a:rPr lang="en-GB" sz="1400" dirty="0">
                <a:solidFill>
                  <a:srgbClr val="7F7F7F"/>
                </a:solidFill>
              </a:rPr>
              <a:t>, </a:t>
            </a:r>
            <a:r>
              <a:rPr lang="en-GB" sz="1400" dirty="0" err="1">
                <a:solidFill>
                  <a:srgbClr val="7F7F7F"/>
                </a:solidFill>
              </a:rPr>
              <a:t>Maßnahmen</a:t>
            </a:r>
            <a:r>
              <a:rPr lang="en-GB" sz="1400" dirty="0">
                <a:solidFill>
                  <a:srgbClr val="7F7F7F"/>
                </a:solidFill>
              </a:rPr>
              <a:t>, </a:t>
            </a:r>
            <a:r>
              <a:rPr lang="en-GB" sz="1400" dirty="0" err="1">
                <a:solidFill>
                  <a:srgbClr val="7F7F7F"/>
                </a:solidFill>
              </a:rPr>
              <a:t>Strategien</a:t>
            </a:r>
            <a:r>
              <a:rPr lang="en-GB" sz="1400" dirty="0">
                <a:solidFill>
                  <a:srgbClr val="7F7F7F"/>
                </a:solidFill>
              </a:rPr>
              <a:t> </a:t>
            </a:r>
            <a:r>
              <a:rPr lang="en-GB" sz="1400" dirty="0" err="1">
                <a:solidFill>
                  <a:srgbClr val="7F7F7F"/>
                </a:solidFill>
              </a:rPr>
              <a:t>oder</a:t>
            </a:r>
            <a:r>
              <a:rPr lang="en-GB" sz="1400" dirty="0">
                <a:solidFill>
                  <a:srgbClr val="7F7F7F"/>
                </a:solidFill>
              </a:rPr>
              <a:t> </a:t>
            </a:r>
            <a:br>
              <a:rPr lang="en-GB" sz="1400" dirty="0">
                <a:solidFill>
                  <a:srgbClr val="7F7F7F"/>
                </a:solidFill>
              </a:rPr>
            </a:br>
            <a:r>
              <a:rPr lang="en-GB" sz="1400" dirty="0" err="1">
                <a:solidFill>
                  <a:srgbClr val="7F7F7F"/>
                </a:solidFill>
              </a:rPr>
              <a:t>Maßnahmen</a:t>
            </a:r>
            <a:r>
              <a:rPr lang="en-GB" sz="1400" dirty="0">
                <a:solidFill>
                  <a:srgbClr val="7F7F7F"/>
                </a:solidFill>
              </a:rPr>
              <a:t> </a:t>
            </a:r>
            <a:r>
              <a:rPr lang="en-GB" sz="1400" dirty="0" err="1">
                <a:solidFill>
                  <a:srgbClr val="7F7F7F"/>
                </a:solidFill>
              </a:rPr>
              <a:t>zur</a:t>
            </a:r>
            <a:r>
              <a:rPr lang="en-GB" sz="1400" dirty="0">
                <a:solidFill>
                  <a:srgbClr val="7F7F7F"/>
                </a:solidFill>
              </a:rPr>
              <a:t> </a:t>
            </a:r>
            <a:r>
              <a:rPr lang="en-GB" sz="1400" dirty="0" err="1">
                <a:solidFill>
                  <a:srgbClr val="7F7F7F"/>
                </a:solidFill>
              </a:rPr>
              <a:t>Verringerung</a:t>
            </a:r>
            <a:r>
              <a:rPr lang="en-GB" sz="1400" dirty="0">
                <a:solidFill>
                  <a:srgbClr val="7F7F7F"/>
                </a:solidFill>
              </a:rPr>
              <a:t> der </a:t>
            </a:r>
            <a:r>
              <a:rPr lang="en-GB" sz="1400" dirty="0" err="1">
                <a:solidFill>
                  <a:srgbClr val="7F7F7F"/>
                </a:solidFill>
              </a:rPr>
              <a:t>Wahrscheinlichkeit</a:t>
            </a:r>
            <a:r>
              <a:rPr lang="en-GB" sz="1400" dirty="0">
                <a:solidFill>
                  <a:srgbClr val="7F7F7F"/>
                </a:solidFill>
              </a:rPr>
              <a:t> und/</a:t>
            </a:r>
            <a:r>
              <a:rPr lang="en-GB" sz="1400" dirty="0" err="1">
                <a:solidFill>
                  <a:srgbClr val="7F7F7F"/>
                </a:solidFill>
              </a:rPr>
              <a:t>oder</a:t>
            </a:r>
            <a:r>
              <a:rPr lang="en-GB" sz="1400" dirty="0">
                <a:solidFill>
                  <a:srgbClr val="7F7F7F"/>
                </a:solidFill>
              </a:rPr>
              <a:t> des </a:t>
            </a:r>
            <a:r>
              <a:rPr lang="en-GB" sz="1400" dirty="0" err="1">
                <a:solidFill>
                  <a:srgbClr val="7F7F7F"/>
                </a:solidFill>
              </a:rPr>
              <a:t>Ausmaßes</a:t>
            </a:r>
            <a:r>
              <a:rPr lang="en-GB" sz="1400" dirty="0">
                <a:solidFill>
                  <a:srgbClr val="7F7F7F"/>
                </a:solidFill>
              </a:rPr>
              <a:t> </a:t>
            </a:r>
            <a:br>
              <a:rPr lang="en-GB" sz="1400" dirty="0">
                <a:solidFill>
                  <a:srgbClr val="7F7F7F"/>
                </a:solidFill>
              </a:rPr>
            </a:br>
            <a:r>
              <a:rPr lang="en-GB" sz="1400" dirty="0" err="1">
                <a:solidFill>
                  <a:srgbClr val="7F7F7F"/>
                </a:solidFill>
              </a:rPr>
              <a:t>negativer</a:t>
            </a:r>
            <a:r>
              <a:rPr lang="en-GB" sz="1400" dirty="0">
                <a:solidFill>
                  <a:srgbClr val="7F7F7F"/>
                </a:solidFill>
              </a:rPr>
              <a:t> </a:t>
            </a:r>
            <a:r>
              <a:rPr lang="en-GB" sz="1400" dirty="0" err="1">
                <a:solidFill>
                  <a:srgbClr val="7F7F7F"/>
                </a:solidFill>
              </a:rPr>
              <a:t>potenzieller</a:t>
            </a:r>
            <a:r>
              <a:rPr lang="en-GB" sz="1400" dirty="0">
                <a:solidFill>
                  <a:srgbClr val="7F7F7F"/>
                </a:solidFill>
              </a:rPr>
              <a:t> Folgen, </a:t>
            </a:r>
            <a:r>
              <a:rPr lang="en-GB" sz="1400" dirty="0" err="1">
                <a:solidFill>
                  <a:srgbClr val="7F7F7F"/>
                </a:solidFill>
              </a:rPr>
              <a:t>basierend</a:t>
            </a:r>
            <a:r>
              <a:rPr lang="en-GB" sz="1400" dirty="0">
                <a:solidFill>
                  <a:srgbClr val="7F7F7F"/>
                </a:solidFill>
              </a:rPr>
              <a:t> auf </a:t>
            </a:r>
            <a:br>
              <a:rPr lang="en-GB" sz="1400" dirty="0">
                <a:solidFill>
                  <a:srgbClr val="7F7F7F"/>
                </a:solidFill>
              </a:rPr>
            </a:br>
            <a:r>
              <a:rPr lang="en-GB" sz="1400" dirty="0" err="1">
                <a:solidFill>
                  <a:srgbClr val="7F7F7F"/>
                </a:solidFill>
              </a:rPr>
              <a:t>bewerteten</a:t>
            </a:r>
            <a:r>
              <a:rPr lang="en-GB" sz="1400" dirty="0">
                <a:solidFill>
                  <a:srgbClr val="7F7F7F"/>
                </a:solidFill>
              </a:rPr>
              <a:t> </a:t>
            </a:r>
            <a:r>
              <a:rPr lang="en-GB" sz="1400" dirty="0" err="1">
                <a:solidFill>
                  <a:srgbClr val="7F7F7F"/>
                </a:solidFill>
              </a:rPr>
              <a:t>oder</a:t>
            </a:r>
            <a:r>
              <a:rPr lang="en-GB" sz="1400" dirty="0">
                <a:solidFill>
                  <a:srgbClr val="7F7F7F"/>
                </a:solidFill>
              </a:rPr>
              <a:t> </a:t>
            </a:r>
            <a:r>
              <a:rPr lang="en-GB" sz="1400" dirty="0" err="1">
                <a:solidFill>
                  <a:srgbClr val="7F7F7F"/>
                </a:solidFill>
              </a:rPr>
              <a:t>wahrgenommenen</a:t>
            </a:r>
            <a:r>
              <a:rPr lang="en-GB" sz="1400" dirty="0">
                <a:solidFill>
                  <a:srgbClr val="7F7F7F"/>
                </a:solidFill>
              </a:rPr>
              <a:t> </a:t>
            </a:r>
            <a:r>
              <a:rPr lang="en-GB" sz="1400" dirty="0" err="1">
                <a:solidFill>
                  <a:srgbClr val="7F7F7F"/>
                </a:solidFill>
              </a:rPr>
              <a:t>Risiken</a:t>
            </a:r>
            <a:endParaRPr lang="en-GB" sz="1400" b="1" dirty="0">
              <a:solidFill>
                <a:srgbClr val="7F7F7F"/>
              </a:solidFill>
            </a:endParaRPr>
          </a:p>
          <a:p>
            <a:pPr marL="171450" indent="-171450">
              <a:lnSpc>
                <a:spcPct val="105000"/>
              </a:lnSpc>
              <a:spcBef>
                <a:spcPts val="900"/>
              </a:spcBef>
              <a:buClr>
                <a:schemeClr val="dk1"/>
              </a:buClr>
              <a:buSzPts val="1100"/>
              <a:defRPr/>
            </a:pPr>
            <a:endParaRPr lang="en-GB" sz="1400" dirty="0">
              <a:solidFill>
                <a:srgbClr val="7F7F7F"/>
              </a:solidFill>
            </a:endParaRPr>
          </a:p>
          <a:p>
            <a:pPr marL="171450" indent="-171450">
              <a:lnSpc>
                <a:spcPct val="105000"/>
              </a:lnSpc>
              <a:spcBef>
                <a:spcPts val="900"/>
              </a:spcBef>
              <a:buClr>
                <a:schemeClr val="dk1"/>
              </a:buClr>
              <a:buSzPts val="1100"/>
              <a:defRPr/>
            </a:pPr>
            <a:endParaRPr lang="en-GB" sz="1400" dirty="0">
              <a:solidFill>
                <a:srgbClr val="7F7F7F"/>
              </a:solidFill>
            </a:endParaRPr>
          </a:p>
          <a:p>
            <a:pPr marL="171450" indent="-171450">
              <a:lnSpc>
                <a:spcPct val="105000"/>
              </a:lnSpc>
              <a:spcBef>
                <a:spcPts val="900"/>
              </a:spcBef>
              <a:buClr>
                <a:schemeClr val="dk1"/>
              </a:buClr>
              <a:buSzPts val="1100"/>
              <a:defRPr/>
            </a:pPr>
            <a:endParaRPr lang="en-GB" sz="1400" dirty="0">
              <a:solidFill>
                <a:srgbClr val="7F7F7F"/>
              </a:solidFill>
            </a:endParaRPr>
          </a:p>
        </p:txBody>
      </p:sp>
      <p:sp>
        <p:nvSpPr>
          <p:cNvPr id="511186788"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KLIMARISIKO</a:t>
            </a:r>
            <a:endParaRPr>
              <a:solidFill>
                <a:srgbClr val="70AD47"/>
              </a:solidFill>
            </a:endParaRPr>
          </a:p>
        </p:txBody>
      </p:sp>
      <p:sp>
        <p:nvSpPr>
          <p:cNvPr id="567945549" name="TextBox 3"/>
          <p:cNvSpPr txBox="1"/>
          <p:nvPr/>
        </p:nvSpPr>
        <p:spPr bwMode="auto">
          <a:xfrm>
            <a:off x="4910168" y="4937558"/>
            <a:ext cx="3002442" cy="215444"/>
          </a:xfrm>
          <a:prstGeom prst="rect">
            <a:avLst/>
          </a:prstGeom>
          <a:noFill/>
        </p:spPr>
        <p:txBody>
          <a:bodyPr wrap="square" rtlCol="0">
            <a:spAutoFit/>
          </a:bodyPr>
          <a:lstStyle/>
          <a:p>
            <a:pPr>
              <a:defRPr/>
            </a:pPr>
            <a:r>
              <a:rPr lang="en-GB" sz="800"/>
              <a:t>Quelle: </a:t>
            </a:r>
            <a:r>
              <a:rPr lang="en-GB" sz="800" u="sng">
                <a:hlinkClick r:id="rId3"/>
              </a:rPr>
              <a:t>https://www.ipcc.</a:t>
            </a:r>
            <a:r>
              <a:rPr lang="en-GB" sz="800"/>
              <a:t>ch/report/ar6/wg2/chapter/chapter-1/ </a:t>
            </a:r>
            <a:endParaRPr/>
          </a:p>
        </p:txBody>
      </p:sp>
      <p:pic>
        <p:nvPicPr>
          <p:cNvPr id="3" name="Picture 2" descr="A diagram of a diagram&#10;&#10;AI-generated content may be incorrect.">
            <a:extLst>
              <a:ext uri="{FF2B5EF4-FFF2-40B4-BE49-F238E27FC236}">
                <a16:creationId xmlns:a16="http://schemas.microsoft.com/office/drawing/2014/main" id="{70E4715D-6F07-0D4C-D937-962C24E1C7C6}"/>
              </a:ext>
            </a:extLst>
          </p:cNvPr>
          <p:cNvPicPr>
            <a:picLocks noChangeAspect="1"/>
          </p:cNvPicPr>
          <p:nvPr/>
        </p:nvPicPr>
        <p:blipFill>
          <a:blip r:embed="rId4"/>
          <a:stretch>
            <a:fillRect/>
          </a:stretch>
        </p:blipFill>
        <p:spPr>
          <a:xfrm>
            <a:off x="5974024" y="1147728"/>
            <a:ext cx="2850867" cy="29607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1634219"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dirty="0">
                <a:solidFill>
                  <a:srgbClr val="70AD47"/>
                </a:solidFill>
              </a:rPr>
              <a:t>RISIKOKOMPONENTEN</a:t>
            </a:r>
            <a:endParaRPr dirty="0">
              <a:solidFill>
                <a:srgbClr val="70AD47"/>
              </a:solidFill>
            </a:endParaRPr>
          </a:p>
        </p:txBody>
      </p:sp>
      <p:sp>
        <p:nvSpPr>
          <p:cNvPr id="1792333656" name="Google Shape;141;p3"/>
          <p:cNvSpPr txBox="1">
            <a:spLocks noGrp="1"/>
          </p:cNvSpPr>
          <p:nvPr>
            <p:ph type="body" idx="1"/>
          </p:nvPr>
        </p:nvSpPr>
        <p:spPr bwMode="auto">
          <a:xfrm>
            <a:off x="632599" y="2690675"/>
            <a:ext cx="7994291"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200" b="1" dirty="0" err="1">
                <a:solidFill>
                  <a:srgbClr val="7F7F7F"/>
                </a:solidFill>
              </a:rPr>
              <a:t>Gefahr</a:t>
            </a:r>
            <a:r>
              <a:rPr lang="en-GB" sz="1200" b="1" dirty="0">
                <a:solidFill>
                  <a:srgbClr val="7F7F7F"/>
                </a:solidFill>
              </a:rPr>
              <a:t>:</a:t>
            </a:r>
            <a:endParaRPr dirty="0"/>
          </a:p>
          <a:p>
            <a:pPr marL="171450" indent="-171450">
              <a:lnSpc>
                <a:spcPct val="105000"/>
              </a:lnSpc>
              <a:spcBef>
                <a:spcPts val="900"/>
              </a:spcBef>
              <a:buClr>
                <a:schemeClr val="dk1"/>
              </a:buClr>
              <a:buSzPts val="1100"/>
              <a:defRPr/>
            </a:pPr>
            <a:r>
              <a:rPr lang="en-GB" sz="1200" dirty="0">
                <a:solidFill>
                  <a:srgbClr val="7F7F7F"/>
                </a:solidFill>
              </a:rPr>
              <a:t>„Das </a:t>
            </a:r>
            <a:r>
              <a:rPr lang="en-GB" sz="1200" dirty="0" err="1">
                <a:solidFill>
                  <a:srgbClr val="7F7F7F"/>
                </a:solidFill>
              </a:rPr>
              <a:t>potenzielle</a:t>
            </a:r>
            <a:r>
              <a:rPr lang="en-GB" sz="1200" dirty="0">
                <a:solidFill>
                  <a:srgbClr val="7F7F7F"/>
                </a:solidFill>
              </a:rPr>
              <a:t> </a:t>
            </a:r>
            <a:r>
              <a:rPr lang="en-GB" sz="1200" dirty="0" err="1">
                <a:solidFill>
                  <a:srgbClr val="7F7F7F"/>
                </a:solidFill>
              </a:rPr>
              <a:t>Auftreten</a:t>
            </a:r>
            <a:r>
              <a:rPr lang="en-GB" sz="1200" dirty="0">
                <a:solidFill>
                  <a:srgbClr val="7F7F7F"/>
                </a:solidFill>
              </a:rPr>
              <a:t> </a:t>
            </a:r>
            <a:r>
              <a:rPr lang="en-GB" sz="1200" dirty="0" err="1">
                <a:solidFill>
                  <a:srgbClr val="7F7F7F"/>
                </a:solidFill>
              </a:rPr>
              <a:t>eines</a:t>
            </a:r>
            <a:r>
              <a:rPr lang="en-GB" sz="1200" dirty="0">
                <a:solidFill>
                  <a:srgbClr val="7F7F7F"/>
                </a:solidFill>
              </a:rPr>
              <a:t> </a:t>
            </a:r>
            <a:r>
              <a:rPr lang="en-GB" sz="1200" dirty="0" err="1">
                <a:solidFill>
                  <a:srgbClr val="7F7F7F"/>
                </a:solidFill>
              </a:rPr>
              <a:t>natürlichen</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vom</a:t>
            </a:r>
            <a:r>
              <a:rPr lang="en-GB" sz="1200" dirty="0">
                <a:solidFill>
                  <a:srgbClr val="7F7F7F"/>
                </a:solidFill>
              </a:rPr>
              <a:t> Menschen </a:t>
            </a:r>
            <a:r>
              <a:rPr lang="en-GB" sz="1200" dirty="0" err="1">
                <a:solidFill>
                  <a:srgbClr val="7F7F7F"/>
                </a:solidFill>
              </a:rPr>
              <a:t>verursachten</a:t>
            </a:r>
            <a:r>
              <a:rPr lang="en-GB" sz="1200" dirty="0">
                <a:solidFill>
                  <a:srgbClr val="7F7F7F"/>
                </a:solidFill>
              </a:rPr>
              <a:t> </a:t>
            </a:r>
            <a:r>
              <a:rPr lang="en-GB" sz="1200" dirty="0" err="1">
                <a:solidFill>
                  <a:srgbClr val="7F7F7F"/>
                </a:solidFill>
              </a:rPr>
              <a:t>physikalischen</a:t>
            </a:r>
            <a:r>
              <a:rPr lang="en-GB" sz="1200" dirty="0">
                <a:solidFill>
                  <a:srgbClr val="7F7F7F"/>
                </a:solidFill>
              </a:rPr>
              <a:t> </a:t>
            </a:r>
            <a:r>
              <a:rPr lang="en-GB" sz="1200" dirty="0" err="1">
                <a:solidFill>
                  <a:srgbClr val="7F7F7F"/>
                </a:solidFill>
              </a:rPr>
              <a:t>Ereignisses</a:t>
            </a:r>
            <a:r>
              <a:rPr lang="en-GB" sz="1200" dirty="0">
                <a:solidFill>
                  <a:srgbClr val="7F7F7F"/>
                </a:solidFill>
              </a:rPr>
              <a:t> </a:t>
            </a:r>
            <a:r>
              <a:rPr lang="en-GB" sz="1200" dirty="0" err="1">
                <a:solidFill>
                  <a:srgbClr val="7F7F7F"/>
                </a:solidFill>
              </a:rPr>
              <a:t>oder</a:t>
            </a:r>
            <a:r>
              <a:rPr lang="en-GB" sz="1200" dirty="0">
                <a:solidFill>
                  <a:srgbClr val="7F7F7F"/>
                </a:solidFill>
              </a:rPr>
              <a:t> Trends, das </a:t>
            </a:r>
            <a:r>
              <a:rPr lang="en-GB" sz="1200" dirty="0" err="1">
                <a:solidFill>
                  <a:srgbClr val="7F7F7F"/>
                </a:solidFill>
              </a:rPr>
              <a:t>zu</a:t>
            </a:r>
            <a:r>
              <a:rPr lang="en-GB" sz="1200" dirty="0">
                <a:solidFill>
                  <a:srgbClr val="7F7F7F"/>
                </a:solidFill>
              </a:rPr>
              <a:t> </a:t>
            </a:r>
            <a:r>
              <a:rPr lang="en-GB" sz="1200" dirty="0" err="1">
                <a:solidFill>
                  <a:srgbClr val="7F7F7F"/>
                </a:solidFill>
              </a:rPr>
              <a:t>Todesfällen</a:t>
            </a:r>
            <a:r>
              <a:rPr lang="en-GB" sz="1200" dirty="0">
                <a:solidFill>
                  <a:srgbClr val="7F7F7F"/>
                </a:solidFill>
              </a:rPr>
              <a:t>, </a:t>
            </a:r>
            <a:r>
              <a:rPr lang="en-GB" sz="1200" dirty="0" err="1">
                <a:solidFill>
                  <a:srgbClr val="7F7F7F"/>
                </a:solidFill>
              </a:rPr>
              <a:t>Verletzungen</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anderen</a:t>
            </a:r>
            <a:r>
              <a:rPr lang="en-GB" sz="1200" dirty="0">
                <a:solidFill>
                  <a:srgbClr val="7F7F7F"/>
                </a:solidFill>
              </a:rPr>
              <a:t> </a:t>
            </a:r>
            <a:r>
              <a:rPr lang="en-GB" sz="1200" dirty="0" err="1">
                <a:solidFill>
                  <a:srgbClr val="7F7F7F"/>
                </a:solidFill>
              </a:rPr>
              <a:t>gesundheitlichen</a:t>
            </a:r>
            <a:r>
              <a:rPr lang="en-GB" sz="1200" dirty="0">
                <a:solidFill>
                  <a:srgbClr val="7F7F7F"/>
                </a:solidFill>
              </a:rPr>
              <a:t> </a:t>
            </a:r>
            <a:r>
              <a:rPr lang="en-GB" sz="1200" dirty="0" err="1">
                <a:solidFill>
                  <a:srgbClr val="7F7F7F"/>
                </a:solidFill>
              </a:rPr>
              <a:t>Auswirkungen</a:t>
            </a:r>
            <a:r>
              <a:rPr lang="en-GB" sz="1200" dirty="0">
                <a:solidFill>
                  <a:srgbClr val="7F7F7F"/>
                </a:solidFill>
              </a:rPr>
              <a:t> </a:t>
            </a:r>
            <a:r>
              <a:rPr lang="en-GB" sz="1200" dirty="0" err="1">
                <a:solidFill>
                  <a:srgbClr val="7F7F7F"/>
                </a:solidFill>
              </a:rPr>
              <a:t>sowie</a:t>
            </a:r>
            <a:r>
              <a:rPr lang="en-GB" sz="1200" dirty="0">
                <a:solidFill>
                  <a:srgbClr val="7F7F7F"/>
                </a:solidFill>
              </a:rPr>
              <a:t> </a:t>
            </a:r>
            <a:r>
              <a:rPr lang="en-GB" sz="1200" dirty="0" err="1">
                <a:solidFill>
                  <a:srgbClr val="7F7F7F"/>
                </a:solidFill>
              </a:rPr>
              <a:t>zu</a:t>
            </a:r>
            <a:r>
              <a:rPr lang="en-GB" sz="1200" dirty="0">
                <a:solidFill>
                  <a:srgbClr val="7F7F7F"/>
                </a:solidFill>
              </a:rPr>
              <a:t> </a:t>
            </a:r>
            <a:r>
              <a:rPr lang="en-GB" sz="1200" dirty="0" err="1">
                <a:solidFill>
                  <a:srgbClr val="7F7F7F"/>
                </a:solidFill>
              </a:rPr>
              <a:t>Schäden</a:t>
            </a:r>
            <a:r>
              <a:rPr lang="en-GB" sz="1200" dirty="0">
                <a:solidFill>
                  <a:srgbClr val="7F7F7F"/>
                </a:solidFill>
              </a:rPr>
              <a:t> und </a:t>
            </a:r>
            <a:r>
              <a:rPr lang="en-GB" sz="1200" dirty="0" err="1">
                <a:solidFill>
                  <a:srgbClr val="7F7F7F"/>
                </a:solidFill>
              </a:rPr>
              <a:t>Verlusten</a:t>
            </a:r>
            <a:r>
              <a:rPr lang="en-GB" sz="1200" dirty="0">
                <a:solidFill>
                  <a:srgbClr val="7F7F7F"/>
                </a:solidFill>
              </a:rPr>
              <a:t> an </a:t>
            </a:r>
            <a:r>
              <a:rPr lang="en-GB" sz="1200" dirty="0" err="1">
                <a:solidFill>
                  <a:srgbClr val="7F7F7F"/>
                </a:solidFill>
              </a:rPr>
              <a:t>Eigentum</a:t>
            </a:r>
            <a:r>
              <a:rPr lang="en-GB" sz="1200" dirty="0">
                <a:solidFill>
                  <a:srgbClr val="7F7F7F"/>
                </a:solidFill>
              </a:rPr>
              <a:t>, </a:t>
            </a:r>
            <a:r>
              <a:rPr lang="en-GB" sz="1200" dirty="0" err="1">
                <a:solidFill>
                  <a:srgbClr val="7F7F7F"/>
                </a:solidFill>
              </a:rPr>
              <a:t>Infrastruktur</a:t>
            </a:r>
            <a:r>
              <a:rPr lang="en-GB" sz="1200" dirty="0">
                <a:solidFill>
                  <a:srgbClr val="7F7F7F"/>
                </a:solidFill>
              </a:rPr>
              <a:t>, </a:t>
            </a:r>
            <a:r>
              <a:rPr lang="en-GB" sz="1200" dirty="0" err="1">
                <a:solidFill>
                  <a:srgbClr val="7F7F7F"/>
                </a:solidFill>
              </a:rPr>
              <a:t>Lebensgrundlagen</a:t>
            </a:r>
            <a:r>
              <a:rPr lang="en-GB" sz="1200" dirty="0">
                <a:solidFill>
                  <a:srgbClr val="7F7F7F"/>
                </a:solidFill>
              </a:rPr>
              <a:t>, </a:t>
            </a:r>
            <a:r>
              <a:rPr lang="en-GB" sz="1200" dirty="0" err="1">
                <a:solidFill>
                  <a:srgbClr val="7F7F7F"/>
                </a:solidFill>
              </a:rPr>
              <a:t>Dienstleistungen</a:t>
            </a:r>
            <a:r>
              <a:rPr lang="en-GB" sz="1200" dirty="0">
                <a:solidFill>
                  <a:srgbClr val="7F7F7F"/>
                </a:solidFill>
              </a:rPr>
              <a:t>, </a:t>
            </a:r>
            <a:r>
              <a:rPr lang="en-GB" sz="1200" dirty="0" err="1">
                <a:solidFill>
                  <a:srgbClr val="7F7F7F"/>
                </a:solidFill>
              </a:rPr>
              <a:t>Ökosystemen</a:t>
            </a:r>
            <a:r>
              <a:rPr lang="en-GB" sz="1200" dirty="0">
                <a:solidFill>
                  <a:srgbClr val="7F7F7F"/>
                </a:solidFill>
              </a:rPr>
              <a:t> und </a:t>
            </a:r>
            <a:r>
              <a:rPr lang="en-GB" sz="1200" dirty="0" err="1">
                <a:solidFill>
                  <a:srgbClr val="7F7F7F"/>
                </a:solidFill>
              </a:rPr>
              <a:t>Umweltressourcen</a:t>
            </a:r>
            <a:r>
              <a:rPr lang="en-GB" sz="1200" dirty="0">
                <a:solidFill>
                  <a:srgbClr val="7F7F7F"/>
                </a:solidFill>
              </a:rPr>
              <a:t> </a:t>
            </a:r>
            <a:r>
              <a:rPr lang="en-GB" sz="1200" dirty="0" err="1">
                <a:solidFill>
                  <a:srgbClr val="7F7F7F"/>
                </a:solidFill>
              </a:rPr>
              <a:t>führen</a:t>
            </a:r>
            <a:r>
              <a:rPr lang="en-GB" sz="1200" dirty="0">
                <a:solidFill>
                  <a:srgbClr val="7F7F7F"/>
                </a:solidFill>
              </a:rPr>
              <a:t> </a:t>
            </a:r>
            <a:r>
              <a:rPr lang="en-GB" sz="1200" dirty="0" err="1">
                <a:solidFill>
                  <a:srgbClr val="7F7F7F"/>
                </a:solidFill>
              </a:rPr>
              <a:t>kann</a:t>
            </a:r>
            <a:r>
              <a:rPr lang="en-GB" sz="1200" dirty="0">
                <a:solidFill>
                  <a:srgbClr val="7F7F7F"/>
                </a:solidFill>
              </a:rPr>
              <a:t>.“ (</a:t>
            </a:r>
            <a:r>
              <a:rPr lang="en-GB" sz="1200" u="sng" dirty="0">
                <a:solidFill>
                  <a:srgbClr val="7F7F7F"/>
                </a:solidFill>
                <a:hlinkClick r:id="rId3"/>
              </a:rPr>
              <a:t>https://www.ipcc.ch/sr15/chapter/glossary/ </a:t>
            </a:r>
            <a:r>
              <a:rPr lang="en-GB" sz="1200" dirty="0">
                <a:solidFill>
                  <a:srgbClr val="7F7F7F"/>
                </a:solidFill>
              </a:rPr>
              <a:t>)</a:t>
            </a:r>
            <a:endParaRPr dirty="0"/>
          </a:p>
          <a:p>
            <a:pPr marL="0" indent="0">
              <a:lnSpc>
                <a:spcPct val="105000"/>
              </a:lnSpc>
              <a:spcBef>
                <a:spcPts val="900"/>
              </a:spcBef>
              <a:buClr>
                <a:schemeClr val="dk1"/>
              </a:buClr>
              <a:buSzPts val="1100"/>
              <a:buNone/>
              <a:defRPr/>
            </a:pPr>
            <a:r>
              <a:rPr lang="en-GB" sz="1200" b="1" dirty="0" err="1">
                <a:solidFill>
                  <a:srgbClr val="7F7F7F"/>
                </a:solidFill>
              </a:rPr>
              <a:t>Anfälligkeit</a:t>
            </a:r>
            <a:r>
              <a:rPr lang="en-GB" sz="1200" b="1" dirty="0">
                <a:solidFill>
                  <a:srgbClr val="7F7F7F"/>
                </a:solidFill>
              </a:rPr>
              <a:t>:</a:t>
            </a:r>
            <a:endParaRPr dirty="0"/>
          </a:p>
          <a:p>
            <a:pPr marL="285750" indent="-285750">
              <a:lnSpc>
                <a:spcPct val="105000"/>
              </a:lnSpc>
              <a:spcBef>
                <a:spcPts val="900"/>
              </a:spcBef>
              <a:buClr>
                <a:schemeClr val="dk1"/>
              </a:buClr>
              <a:buSzPts val="1100"/>
              <a:defRPr/>
            </a:pPr>
            <a:r>
              <a:rPr lang="en-GB" sz="1200" dirty="0">
                <a:solidFill>
                  <a:srgbClr val="7F7F7F"/>
                </a:solidFill>
              </a:rPr>
              <a:t>„Die </a:t>
            </a:r>
            <a:r>
              <a:rPr lang="en-GB" sz="1200" dirty="0" err="1">
                <a:solidFill>
                  <a:srgbClr val="7F7F7F"/>
                </a:solidFill>
              </a:rPr>
              <a:t>Neigung</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Veranlagung</a:t>
            </a:r>
            <a:r>
              <a:rPr lang="en-GB" sz="1200" dirty="0">
                <a:solidFill>
                  <a:srgbClr val="7F7F7F"/>
                </a:solidFill>
              </a:rPr>
              <a:t>, </a:t>
            </a:r>
            <a:r>
              <a:rPr lang="en-GB" sz="1200" dirty="0" err="1">
                <a:solidFill>
                  <a:srgbClr val="7F7F7F"/>
                </a:solidFill>
              </a:rPr>
              <a:t>nachteilig</a:t>
            </a:r>
            <a:r>
              <a:rPr lang="en-GB" sz="1200" dirty="0">
                <a:solidFill>
                  <a:srgbClr val="7F7F7F"/>
                </a:solidFill>
              </a:rPr>
              <a:t> </a:t>
            </a:r>
            <a:r>
              <a:rPr lang="en-GB" sz="1200" dirty="0" err="1">
                <a:solidFill>
                  <a:srgbClr val="7F7F7F"/>
                </a:solidFill>
              </a:rPr>
              <a:t>beeinflusst</a:t>
            </a:r>
            <a:r>
              <a:rPr lang="en-GB" sz="1200" dirty="0">
                <a:solidFill>
                  <a:srgbClr val="7F7F7F"/>
                </a:solidFill>
              </a:rPr>
              <a:t> </a:t>
            </a:r>
            <a:r>
              <a:rPr lang="en-GB" sz="1200" dirty="0" err="1">
                <a:solidFill>
                  <a:srgbClr val="7F7F7F"/>
                </a:solidFill>
              </a:rPr>
              <a:t>zu</a:t>
            </a:r>
            <a:r>
              <a:rPr lang="en-GB" sz="1200" dirty="0">
                <a:solidFill>
                  <a:srgbClr val="7F7F7F"/>
                </a:solidFill>
              </a:rPr>
              <a:t> </a:t>
            </a:r>
            <a:r>
              <a:rPr lang="en-GB" sz="1200" dirty="0" err="1">
                <a:solidFill>
                  <a:srgbClr val="7F7F7F"/>
                </a:solidFill>
              </a:rPr>
              <a:t>werden</a:t>
            </a:r>
            <a:r>
              <a:rPr lang="en-GB" sz="1200" dirty="0">
                <a:solidFill>
                  <a:srgbClr val="7F7F7F"/>
                </a:solidFill>
              </a:rPr>
              <a:t>“ (</a:t>
            </a:r>
            <a:r>
              <a:rPr lang="en-GB" sz="1200" u="sng" dirty="0">
                <a:solidFill>
                  <a:srgbClr val="7F7F7F"/>
                </a:solidFill>
                <a:hlinkClick r:id="rId3"/>
              </a:rPr>
              <a:t>https://www.ipcc.ch/sr15/chapter/glossary/ </a:t>
            </a:r>
            <a:r>
              <a:rPr lang="en-GB" sz="1200" dirty="0">
                <a:solidFill>
                  <a:srgbClr val="7F7F7F"/>
                </a:solidFill>
              </a:rPr>
              <a:t>)</a:t>
            </a:r>
            <a:endParaRPr dirty="0"/>
          </a:p>
          <a:p>
            <a:pPr marL="0" indent="0">
              <a:lnSpc>
                <a:spcPct val="105000"/>
              </a:lnSpc>
              <a:spcBef>
                <a:spcPts val="900"/>
              </a:spcBef>
              <a:buClr>
                <a:schemeClr val="dk1"/>
              </a:buClr>
              <a:buSzPts val="1100"/>
              <a:buNone/>
              <a:defRPr/>
            </a:pPr>
            <a:r>
              <a:rPr lang="en-GB" sz="1200" b="1" dirty="0">
                <a:solidFill>
                  <a:srgbClr val="7F7F7F"/>
                </a:solidFill>
              </a:rPr>
              <a:t>Exposition: </a:t>
            </a:r>
            <a:endParaRPr dirty="0"/>
          </a:p>
          <a:p>
            <a:pPr marL="285750" indent="-285750">
              <a:lnSpc>
                <a:spcPct val="105000"/>
              </a:lnSpc>
              <a:spcBef>
                <a:spcPts val="900"/>
              </a:spcBef>
              <a:buClr>
                <a:schemeClr val="dk1"/>
              </a:buClr>
              <a:buSzPts val="1100"/>
              <a:defRPr/>
            </a:pPr>
            <a:r>
              <a:rPr lang="en-GB" sz="1200" dirty="0">
                <a:solidFill>
                  <a:srgbClr val="7F7F7F"/>
                </a:solidFill>
              </a:rPr>
              <a:t>„Die </a:t>
            </a:r>
            <a:r>
              <a:rPr lang="en-GB" sz="1200" dirty="0" err="1">
                <a:solidFill>
                  <a:srgbClr val="7F7F7F"/>
                </a:solidFill>
              </a:rPr>
              <a:t>Anwesenheit</a:t>
            </a:r>
            <a:r>
              <a:rPr lang="en-GB" sz="1200" dirty="0">
                <a:solidFill>
                  <a:srgbClr val="7F7F7F"/>
                </a:solidFill>
              </a:rPr>
              <a:t> von Menschen, </a:t>
            </a:r>
            <a:r>
              <a:rPr lang="en-GB" sz="1200" dirty="0" err="1">
                <a:solidFill>
                  <a:srgbClr val="7F7F7F"/>
                </a:solidFill>
              </a:rPr>
              <a:t>Lebensgrundlagen</a:t>
            </a:r>
            <a:r>
              <a:rPr lang="en-GB" sz="1200" dirty="0">
                <a:solidFill>
                  <a:srgbClr val="7F7F7F"/>
                </a:solidFill>
              </a:rPr>
              <a:t>, </a:t>
            </a:r>
            <a:r>
              <a:rPr lang="en-GB" sz="1200" dirty="0" err="1">
                <a:solidFill>
                  <a:srgbClr val="7F7F7F"/>
                </a:solidFill>
              </a:rPr>
              <a:t>Arten</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Ökosystemen</a:t>
            </a:r>
            <a:r>
              <a:rPr lang="en-GB" sz="1200" dirty="0">
                <a:solidFill>
                  <a:srgbClr val="7F7F7F"/>
                </a:solidFill>
              </a:rPr>
              <a:t>, </a:t>
            </a:r>
            <a:r>
              <a:rPr lang="en-GB" sz="1200" dirty="0" err="1">
                <a:solidFill>
                  <a:srgbClr val="7F7F7F"/>
                </a:solidFill>
              </a:rPr>
              <a:t>Umweltfunktionen</a:t>
            </a:r>
            <a:r>
              <a:rPr lang="en-GB" sz="1200" dirty="0">
                <a:solidFill>
                  <a:srgbClr val="7F7F7F"/>
                </a:solidFill>
              </a:rPr>
              <a:t>, -</a:t>
            </a:r>
            <a:r>
              <a:rPr lang="en-GB" sz="1200" dirty="0" err="1">
                <a:solidFill>
                  <a:srgbClr val="7F7F7F"/>
                </a:solidFill>
              </a:rPr>
              <a:t>dienstleistungen</a:t>
            </a:r>
            <a:r>
              <a:rPr lang="en-GB" sz="1200" dirty="0">
                <a:solidFill>
                  <a:srgbClr val="7F7F7F"/>
                </a:solidFill>
              </a:rPr>
              <a:t> und -</a:t>
            </a:r>
            <a:r>
              <a:rPr lang="en-GB" sz="1200" dirty="0" err="1">
                <a:solidFill>
                  <a:srgbClr val="7F7F7F"/>
                </a:solidFill>
              </a:rPr>
              <a:t>ressourcen</a:t>
            </a:r>
            <a:r>
              <a:rPr lang="en-GB" sz="1200" dirty="0">
                <a:solidFill>
                  <a:srgbClr val="7F7F7F"/>
                </a:solidFill>
              </a:rPr>
              <a:t>, </a:t>
            </a:r>
            <a:r>
              <a:rPr lang="en-GB" sz="1200" dirty="0" err="1">
                <a:solidFill>
                  <a:srgbClr val="7F7F7F"/>
                </a:solidFill>
              </a:rPr>
              <a:t>Infrastruktur</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wirtschaftlichen</a:t>
            </a:r>
            <a:r>
              <a:rPr lang="en-GB" sz="1200" dirty="0">
                <a:solidFill>
                  <a:srgbClr val="7F7F7F"/>
                </a:solidFill>
              </a:rPr>
              <a:t>, </a:t>
            </a:r>
            <a:r>
              <a:rPr lang="en-GB" sz="1200" dirty="0" err="1">
                <a:solidFill>
                  <a:srgbClr val="7F7F7F"/>
                </a:solidFill>
              </a:rPr>
              <a:t>sozialen</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kulturellen</a:t>
            </a:r>
            <a:r>
              <a:rPr lang="en-GB" sz="1200" dirty="0">
                <a:solidFill>
                  <a:srgbClr val="7F7F7F"/>
                </a:solidFill>
              </a:rPr>
              <a:t> </a:t>
            </a:r>
            <a:r>
              <a:rPr lang="en-GB" sz="1200" dirty="0" err="1">
                <a:solidFill>
                  <a:srgbClr val="7F7F7F"/>
                </a:solidFill>
              </a:rPr>
              <a:t>Gütern</a:t>
            </a:r>
            <a:r>
              <a:rPr lang="en-GB" sz="1200" dirty="0">
                <a:solidFill>
                  <a:srgbClr val="7F7F7F"/>
                </a:solidFill>
              </a:rPr>
              <a:t> an Orten und in </a:t>
            </a:r>
            <a:r>
              <a:rPr lang="en-GB" sz="1200" dirty="0" err="1">
                <a:solidFill>
                  <a:srgbClr val="7F7F7F"/>
                </a:solidFill>
              </a:rPr>
              <a:t>Umgebungen</a:t>
            </a:r>
            <a:r>
              <a:rPr lang="en-GB" sz="1200" dirty="0">
                <a:solidFill>
                  <a:srgbClr val="7F7F7F"/>
                </a:solidFill>
              </a:rPr>
              <a:t>, die </a:t>
            </a:r>
            <a:r>
              <a:rPr lang="en-GB" sz="1200" dirty="0" err="1">
                <a:solidFill>
                  <a:srgbClr val="7F7F7F"/>
                </a:solidFill>
              </a:rPr>
              <a:t>nachteilig</a:t>
            </a:r>
            <a:r>
              <a:rPr lang="en-GB" sz="1200" dirty="0">
                <a:solidFill>
                  <a:srgbClr val="7F7F7F"/>
                </a:solidFill>
              </a:rPr>
              <a:t> </a:t>
            </a:r>
            <a:r>
              <a:rPr lang="en-GB" sz="1200" dirty="0" err="1">
                <a:solidFill>
                  <a:srgbClr val="7F7F7F"/>
                </a:solidFill>
              </a:rPr>
              <a:t>beeinflusst</a:t>
            </a:r>
            <a:r>
              <a:rPr lang="en-GB" sz="1200" dirty="0">
                <a:solidFill>
                  <a:srgbClr val="7F7F7F"/>
                </a:solidFill>
              </a:rPr>
              <a:t> </a:t>
            </a:r>
            <a:r>
              <a:rPr lang="en-GB" sz="1200" dirty="0" err="1">
                <a:solidFill>
                  <a:srgbClr val="7F7F7F"/>
                </a:solidFill>
              </a:rPr>
              <a:t>werden</a:t>
            </a:r>
            <a:r>
              <a:rPr lang="en-GB" sz="1200" dirty="0">
                <a:solidFill>
                  <a:srgbClr val="7F7F7F"/>
                </a:solidFill>
              </a:rPr>
              <a:t> </a:t>
            </a:r>
            <a:r>
              <a:rPr lang="en-GB" sz="1200" dirty="0" err="1">
                <a:solidFill>
                  <a:srgbClr val="7F7F7F"/>
                </a:solidFill>
              </a:rPr>
              <a:t>könnten</a:t>
            </a:r>
            <a:r>
              <a:rPr lang="en-GB" sz="1200" dirty="0">
                <a:solidFill>
                  <a:srgbClr val="7F7F7F"/>
                </a:solidFill>
              </a:rPr>
              <a:t>“ (</a:t>
            </a:r>
            <a:r>
              <a:rPr lang="en-GB" sz="1200" u="sng" dirty="0">
                <a:solidFill>
                  <a:srgbClr val="7F7F7F"/>
                </a:solidFill>
                <a:hlinkClick r:id="rId3"/>
              </a:rPr>
              <a:t>https://www.ipcc.ch/sr15/chapter/glossary/ </a:t>
            </a:r>
            <a:r>
              <a:rPr lang="en-GB" sz="1200" dirty="0">
                <a:solidFill>
                  <a:srgbClr val="7F7F7F"/>
                </a:solidFill>
              </a:rPr>
              <a:t>)</a:t>
            </a:r>
            <a:endParaRPr dirty="0"/>
          </a:p>
          <a:p>
            <a:pPr marL="0" indent="0">
              <a:lnSpc>
                <a:spcPct val="105000"/>
              </a:lnSpc>
              <a:spcBef>
                <a:spcPts val="900"/>
              </a:spcBef>
              <a:buClr>
                <a:schemeClr val="dk1"/>
              </a:buClr>
              <a:buSzPts val="1100"/>
              <a:buNone/>
              <a:defRPr/>
            </a:pPr>
            <a:r>
              <a:rPr lang="en-GB" sz="1200" b="1" dirty="0" err="1">
                <a:solidFill>
                  <a:srgbClr val="7F7F7F"/>
                </a:solidFill>
              </a:rPr>
              <a:t>Reaktion</a:t>
            </a:r>
            <a:r>
              <a:rPr lang="en-GB" sz="1200" b="1" dirty="0">
                <a:solidFill>
                  <a:srgbClr val="7F7F7F"/>
                </a:solidFill>
              </a:rPr>
              <a:t> (</a:t>
            </a:r>
            <a:r>
              <a:rPr lang="en-GB" sz="1200" b="1" dirty="0" err="1">
                <a:solidFill>
                  <a:srgbClr val="7F7F7F"/>
                </a:solidFill>
              </a:rPr>
              <a:t>Anpassungsfähigkeit</a:t>
            </a:r>
            <a:r>
              <a:rPr lang="en-GB" sz="1200" b="1" dirty="0">
                <a:solidFill>
                  <a:srgbClr val="7F7F7F"/>
                </a:solidFill>
              </a:rPr>
              <a:t>): </a:t>
            </a:r>
            <a:endParaRPr dirty="0"/>
          </a:p>
          <a:p>
            <a:pPr marL="285750" indent="-285750">
              <a:lnSpc>
                <a:spcPct val="105000"/>
              </a:lnSpc>
              <a:spcBef>
                <a:spcPts val="900"/>
              </a:spcBef>
              <a:buClr>
                <a:schemeClr val="dk1"/>
              </a:buClr>
              <a:buSzPts val="1100"/>
              <a:defRPr/>
            </a:pPr>
            <a:r>
              <a:rPr lang="en-GB" sz="1200" dirty="0">
                <a:solidFill>
                  <a:srgbClr val="7F7F7F"/>
                </a:solidFill>
              </a:rPr>
              <a:t>„Die </a:t>
            </a:r>
            <a:r>
              <a:rPr lang="en-GB" sz="1200" dirty="0" err="1">
                <a:solidFill>
                  <a:srgbClr val="7F7F7F"/>
                </a:solidFill>
              </a:rPr>
              <a:t>Fähigkeit</a:t>
            </a:r>
            <a:r>
              <a:rPr lang="en-GB" sz="1200" dirty="0">
                <a:solidFill>
                  <a:srgbClr val="7F7F7F"/>
                </a:solidFill>
              </a:rPr>
              <a:t> von </a:t>
            </a:r>
            <a:r>
              <a:rPr lang="en-GB" sz="1200" dirty="0" err="1">
                <a:solidFill>
                  <a:srgbClr val="7F7F7F"/>
                </a:solidFill>
              </a:rPr>
              <a:t>Systemen</a:t>
            </a:r>
            <a:r>
              <a:rPr lang="en-GB" sz="1200" dirty="0">
                <a:solidFill>
                  <a:srgbClr val="7F7F7F"/>
                </a:solidFill>
              </a:rPr>
              <a:t>, </a:t>
            </a:r>
            <a:r>
              <a:rPr lang="en-GB" sz="1200" dirty="0" err="1">
                <a:solidFill>
                  <a:srgbClr val="7F7F7F"/>
                </a:solidFill>
              </a:rPr>
              <a:t>Institutionen</a:t>
            </a:r>
            <a:r>
              <a:rPr lang="en-GB" sz="1200" dirty="0">
                <a:solidFill>
                  <a:srgbClr val="7F7F7F"/>
                </a:solidFill>
              </a:rPr>
              <a:t>, Menschen und </a:t>
            </a:r>
            <a:r>
              <a:rPr lang="en-GB" sz="1200" dirty="0" err="1">
                <a:solidFill>
                  <a:srgbClr val="7F7F7F"/>
                </a:solidFill>
              </a:rPr>
              <a:t>anderen</a:t>
            </a:r>
            <a:r>
              <a:rPr lang="en-GB" sz="1200" dirty="0">
                <a:solidFill>
                  <a:srgbClr val="7F7F7F"/>
                </a:solidFill>
              </a:rPr>
              <a:t> </a:t>
            </a:r>
            <a:r>
              <a:rPr lang="en-GB" sz="1200" dirty="0" err="1">
                <a:solidFill>
                  <a:srgbClr val="7F7F7F"/>
                </a:solidFill>
              </a:rPr>
              <a:t>Organismen</a:t>
            </a:r>
            <a:r>
              <a:rPr lang="en-GB" sz="1200" dirty="0">
                <a:solidFill>
                  <a:srgbClr val="7F7F7F"/>
                </a:solidFill>
              </a:rPr>
              <a:t>, </a:t>
            </a:r>
            <a:r>
              <a:rPr lang="en-GB" sz="1200" dirty="0" err="1">
                <a:solidFill>
                  <a:srgbClr val="7F7F7F"/>
                </a:solidFill>
              </a:rPr>
              <a:t>sich</a:t>
            </a:r>
            <a:r>
              <a:rPr lang="en-GB" sz="1200" dirty="0">
                <a:solidFill>
                  <a:srgbClr val="7F7F7F"/>
                </a:solidFill>
              </a:rPr>
              <a:t> an </a:t>
            </a:r>
            <a:r>
              <a:rPr lang="en-GB" sz="1200" dirty="0" err="1">
                <a:solidFill>
                  <a:srgbClr val="7F7F7F"/>
                </a:solidFill>
              </a:rPr>
              <a:t>potenzielle</a:t>
            </a:r>
            <a:r>
              <a:rPr lang="en-GB" sz="1200" dirty="0">
                <a:solidFill>
                  <a:srgbClr val="7F7F7F"/>
                </a:solidFill>
              </a:rPr>
              <a:t> </a:t>
            </a:r>
            <a:r>
              <a:rPr lang="en-GB" sz="1200" dirty="0" err="1">
                <a:solidFill>
                  <a:srgbClr val="7F7F7F"/>
                </a:solidFill>
              </a:rPr>
              <a:t>Schäden</a:t>
            </a:r>
            <a:r>
              <a:rPr lang="en-GB" sz="1200" dirty="0">
                <a:solidFill>
                  <a:srgbClr val="7F7F7F"/>
                </a:solidFill>
              </a:rPr>
              <a:t> </a:t>
            </a:r>
            <a:r>
              <a:rPr lang="en-GB" sz="1200" dirty="0" err="1">
                <a:solidFill>
                  <a:srgbClr val="7F7F7F"/>
                </a:solidFill>
              </a:rPr>
              <a:t>anzupassen</a:t>
            </a:r>
            <a:r>
              <a:rPr lang="en-GB" sz="1200" dirty="0">
                <a:solidFill>
                  <a:srgbClr val="7F7F7F"/>
                </a:solidFill>
              </a:rPr>
              <a:t>, </a:t>
            </a:r>
            <a:r>
              <a:rPr lang="en-GB" sz="1200" dirty="0" err="1">
                <a:solidFill>
                  <a:srgbClr val="7F7F7F"/>
                </a:solidFill>
              </a:rPr>
              <a:t>Chancen</a:t>
            </a:r>
            <a:r>
              <a:rPr lang="en-GB" sz="1200" dirty="0">
                <a:solidFill>
                  <a:srgbClr val="7F7F7F"/>
                </a:solidFill>
              </a:rPr>
              <a:t> </a:t>
            </a:r>
            <a:r>
              <a:rPr lang="en-GB" sz="1200" dirty="0" err="1">
                <a:solidFill>
                  <a:srgbClr val="7F7F7F"/>
                </a:solidFill>
              </a:rPr>
              <a:t>zu</a:t>
            </a:r>
            <a:r>
              <a:rPr lang="en-GB" sz="1200" dirty="0">
                <a:solidFill>
                  <a:srgbClr val="7F7F7F"/>
                </a:solidFill>
              </a:rPr>
              <a:t> </a:t>
            </a:r>
            <a:r>
              <a:rPr lang="en-GB" sz="1200" dirty="0" err="1">
                <a:solidFill>
                  <a:srgbClr val="7F7F7F"/>
                </a:solidFill>
              </a:rPr>
              <a:t>nutzen</a:t>
            </a:r>
            <a:r>
              <a:rPr lang="en-GB" sz="1200" dirty="0">
                <a:solidFill>
                  <a:srgbClr val="7F7F7F"/>
                </a:solidFill>
              </a:rPr>
              <a:t> </a:t>
            </a:r>
            <a:r>
              <a:rPr lang="en-GB" sz="1200" dirty="0" err="1">
                <a:solidFill>
                  <a:srgbClr val="7F7F7F"/>
                </a:solidFill>
              </a:rPr>
              <a:t>oder</a:t>
            </a:r>
            <a:r>
              <a:rPr lang="en-GB" sz="1200" dirty="0">
                <a:solidFill>
                  <a:srgbClr val="7F7F7F"/>
                </a:solidFill>
              </a:rPr>
              <a:t> auf Folgen </a:t>
            </a:r>
            <a:r>
              <a:rPr lang="en-GB" sz="1200" dirty="0" err="1">
                <a:solidFill>
                  <a:srgbClr val="7F7F7F"/>
                </a:solidFill>
              </a:rPr>
              <a:t>zu</a:t>
            </a:r>
            <a:r>
              <a:rPr lang="en-GB" sz="1200" dirty="0">
                <a:solidFill>
                  <a:srgbClr val="7F7F7F"/>
                </a:solidFill>
              </a:rPr>
              <a:t> </a:t>
            </a:r>
            <a:r>
              <a:rPr lang="en-GB" sz="1200" dirty="0" err="1">
                <a:solidFill>
                  <a:srgbClr val="7F7F7F"/>
                </a:solidFill>
              </a:rPr>
              <a:t>reagieren</a:t>
            </a:r>
            <a:r>
              <a:rPr lang="en-GB" sz="1200" dirty="0">
                <a:solidFill>
                  <a:srgbClr val="7F7F7F"/>
                </a:solidFill>
              </a:rPr>
              <a:t>“ (</a:t>
            </a:r>
            <a:r>
              <a:rPr lang="en-GB" sz="1200" u="sng" dirty="0">
                <a:solidFill>
                  <a:srgbClr val="7F7F7F"/>
                </a:solidFill>
              </a:rPr>
              <a:t>https://www.ipcc.ch/sr15/chapter/glossary/</a:t>
            </a:r>
            <a:r>
              <a:rPr lang="en-GB" sz="1200" dirty="0">
                <a:solidFill>
                  <a:srgbClr val="7F7F7F"/>
                </a:solidFill>
              </a:rPr>
              <a:t>)</a:t>
            </a:r>
            <a:endParaRPr dirty="0"/>
          </a:p>
          <a:p>
            <a:pPr marL="285750" indent="-285750">
              <a:lnSpc>
                <a:spcPct val="105000"/>
              </a:lnSpc>
              <a:spcBef>
                <a:spcPts val="900"/>
              </a:spcBef>
              <a:buClr>
                <a:schemeClr val="dk1"/>
              </a:buClr>
              <a:buSzPts val="1100"/>
              <a:defRPr/>
            </a:pPr>
            <a:endParaRPr lang="en-GB" sz="1200" dirty="0">
              <a:solidFill>
                <a:srgbClr val="7F7F7F"/>
              </a:solidFill>
            </a:endParaRPr>
          </a:p>
          <a:p>
            <a:pPr marL="285750" indent="-285750">
              <a:lnSpc>
                <a:spcPct val="105000"/>
              </a:lnSpc>
              <a:spcBef>
                <a:spcPts val="900"/>
              </a:spcBef>
              <a:buClr>
                <a:schemeClr val="dk1"/>
              </a:buClr>
              <a:buSzPts val="1100"/>
              <a:defRPr/>
            </a:pPr>
            <a:endParaRPr lang="en-GB" sz="1200" dirty="0">
              <a:solidFill>
                <a:srgbClr val="7F7F7F"/>
              </a:solidFill>
            </a:endParaRPr>
          </a:p>
        </p:txBody>
      </p:sp>
      <p:sp>
        <p:nvSpPr>
          <p:cNvPr id="169170813"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95358850" name="TextBox 10"/>
          <p:cNvSpPr txBox="1"/>
          <p:nvPr/>
        </p:nvSpPr>
        <p:spPr bwMode="auto">
          <a:xfrm>
            <a:off x="170267" y="4922681"/>
            <a:ext cx="7485888" cy="215444"/>
          </a:xfrm>
          <a:prstGeom prst="rect">
            <a:avLst/>
          </a:prstGeom>
          <a:noFill/>
        </p:spPr>
        <p:txBody>
          <a:bodyPr wrap="square" rtlCol="0">
            <a:spAutoFit/>
          </a:bodyPr>
          <a:lstStyle/>
          <a:p>
            <a:pPr>
              <a:defRPr/>
            </a:pPr>
            <a:r>
              <a:rPr lang="en-GB" sz="800" dirty="0"/>
              <a:t>Quelle: </a:t>
            </a:r>
            <a:r>
              <a:rPr lang="en-GB" sz="800" u="sng" dirty="0">
                <a:hlinkClick r:id="rId3"/>
              </a:rPr>
              <a:t>https://www.ipcc.</a:t>
            </a:r>
            <a:r>
              <a:rPr lang="en-GB" sz="800" dirty="0"/>
              <a:t>ch/report/ar6/wg2/chapter/chapter-1/ </a:t>
            </a:r>
            <a:endParaRPr dirty="0"/>
          </a:p>
        </p:txBody>
      </p:sp>
      <p:sp>
        <p:nvSpPr>
          <p:cNvPr id="1731327146"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descr="A circular diagram with colorful arrows&#10;&#10;AI-generated content may be incorrect.">
            <a:extLst>
              <a:ext uri="{FF2B5EF4-FFF2-40B4-BE49-F238E27FC236}">
                <a16:creationId xmlns:a16="http://schemas.microsoft.com/office/drawing/2014/main" id="{3926BC69-18BF-4AE8-2F06-2C25AEB20FA4}"/>
              </a:ext>
            </a:extLst>
          </p:cNvPr>
          <p:cNvPicPr>
            <a:picLocks noChangeAspect="1"/>
          </p:cNvPicPr>
          <p:nvPr/>
        </p:nvPicPr>
        <p:blipFill>
          <a:blip r:embed="rId4"/>
          <a:stretch>
            <a:fillRect/>
          </a:stretch>
        </p:blipFill>
        <p:spPr>
          <a:xfrm>
            <a:off x="1001153" y="357972"/>
            <a:ext cx="6804455" cy="44275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65151856"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KLIMARISIKO- UND ANFÄLLIGKEITSBEWERTUNG (RVA)</a:t>
            </a:r>
            <a:endParaRPr>
              <a:solidFill>
                <a:srgbClr val="70AD47"/>
              </a:solidFill>
            </a:endParaRPr>
          </a:p>
        </p:txBody>
      </p:sp>
      <p:sp>
        <p:nvSpPr>
          <p:cNvPr id="27808574"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indent="-171450">
              <a:lnSpc>
                <a:spcPct val="105000"/>
              </a:lnSpc>
              <a:spcBef>
                <a:spcPts val="900"/>
              </a:spcBef>
              <a:buClr>
                <a:schemeClr val="dk1"/>
              </a:buClr>
              <a:buSzPts val="1100"/>
              <a:defRPr/>
            </a:pPr>
            <a:r>
              <a:rPr lang="en-GB" sz="1400">
                <a:solidFill>
                  <a:srgbClr val="7F7F7F"/>
                </a:solidFill>
              </a:rPr>
              <a:t>Die qualitative und/oder quantitative wissenschaftliche Einschätzung von Risiken</a:t>
            </a:r>
            <a:endParaRPr/>
          </a:p>
          <a:p>
            <a:pPr marL="171450" indent="-171450">
              <a:lnSpc>
                <a:spcPct val="105000"/>
              </a:lnSpc>
              <a:spcBef>
                <a:spcPts val="900"/>
              </a:spcBef>
              <a:buClr>
                <a:schemeClr val="dk1"/>
              </a:buClr>
              <a:buSzPts val="1100"/>
              <a:defRPr/>
            </a:pPr>
            <a:r>
              <a:rPr lang="en-GB" sz="1400">
                <a:solidFill>
                  <a:srgbClr val="7F7F7F"/>
                </a:solidFill>
              </a:rPr>
              <a:t>Ein Instrument zum Verständnis, wie wahrscheinlich es ist, dass Gemeinden, Systeme oder Sektoren vom Klimawandel betroffen sind, und was getan werden kann, um sich anzupassen</a:t>
            </a:r>
            <a:endParaRPr/>
          </a:p>
          <a:p>
            <a:pPr marL="171450" indent="-171450">
              <a:lnSpc>
                <a:spcPct val="105000"/>
              </a:lnSpc>
              <a:spcBef>
                <a:spcPts val="900"/>
              </a:spcBef>
              <a:buClr>
                <a:schemeClr val="dk1"/>
              </a:buClr>
              <a:buSzPts val="1100"/>
              <a:defRPr/>
            </a:pPr>
            <a:r>
              <a:rPr lang="en-GB" sz="1400">
                <a:solidFill>
                  <a:srgbClr val="7F7F7F"/>
                </a:solidFill>
              </a:rPr>
              <a:t>Identifiziert kurz- und langfristige Klimarisiken, um die Widerstandsfähigkeit von Entwicklungsprojekten, Strategien und Programmen zu stärken</a:t>
            </a:r>
            <a:endParaRPr/>
          </a:p>
          <a:p>
            <a:pPr marL="171450" indent="-171450">
              <a:lnSpc>
                <a:spcPct val="105000"/>
              </a:lnSpc>
              <a:spcBef>
                <a:spcPts val="900"/>
              </a:spcBef>
              <a:buClr>
                <a:schemeClr val="dk1"/>
              </a:buClr>
              <a:buSzPts val="1100"/>
              <a:defRPr/>
            </a:pPr>
            <a:r>
              <a:rPr lang="en-GB" sz="1400">
                <a:solidFill>
                  <a:srgbClr val="7F7F7F"/>
                </a:solidFill>
              </a:rPr>
              <a:t>Hilft bei der Bestimmung des Gesamtniveaus des Klimarisikos:</a:t>
            </a:r>
            <a:endParaRPr/>
          </a:p>
          <a:p>
            <a:pPr marL="628650" lvl="1" indent="-171450">
              <a:lnSpc>
                <a:spcPct val="105000"/>
              </a:lnSpc>
              <a:spcBef>
                <a:spcPts val="900"/>
              </a:spcBef>
              <a:buClr>
                <a:schemeClr val="dk1"/>
              </a:buClr>
              <a:buSzPts val="1100"/>
              <a:defRPr/>
            </a:pPr>
            <a:r>
              <a:rPr lang="en-GB" sz="1200">
                <a:solidFill>
                  <a:srgbClr val="7F7F7F"/>
                </a:solidFill>
              </a:rPr>
              <a:t>Identifiziert Klimagefahren</a:t>
            </a:r>
            <a:endParaRPr/>
          </a:p>
          <a:p>
            <a:pPr marL="628650" lvl="1" indent="-171450">
              <a:lnSpc>
                <a:spcPct val="105000"/>
              </a:lnSpc>
              <a:spcBef>
                <a:spcPts val="900"/>
              </a:spcBef>
              <a:buClr>
                <a:schemeClr val="dk1"/>
              </a:buClr>
              <a:buSzPts val="1100"/>
              <a:defRPr/>
            </a:pPr>
            <a:r>
              <a:rPr lang="en-GB" sz="1200">
                <a:solidFill>
                  <a:srgbClr val="7F7F7F"/>
                </a:solidFill>
              </a:rPr>
              <a:t>Bewerten Sie die Gefährdung (Vermögenswerte, Menschen, Systeme) </a:t>
            </a:r>
            <a:endParaRPr/>
          </a:p>
          <a:p>
            <a:pPr marL="628650" lvl="1" indent="-171450">
              <a:lnSpc>
                <a:spcPct val="105000"/>
              </a:lnSpc>
              <a:spcBef>
                <a:spcPts val="900"/>
              </a:spcBef>
              <a:buClr>
                <a:schemeClr val="dk1"/>
              </a:buClr>
              <a:buSzPts val="1100"/>
              <a:defRPr/>
            </a:pPr>
            <a:r>
              <a:rPr lang="en-GB" sz="1200">
                <a:solidFill>
                  <a:srgbClr val="7F7F7F"/>
                </a:solidFill>
              </a:rPr>
              <a:t>Bewerten Sie die Sensibilität (wie stark sie betroffen sein könnten)</a:t>
            </a:r>
            <a:endParaRPr/>
          </a:p>
          <a:p>
            <a:pPr marL="628650" lvl="1" indent="-171450">
              <a:lnSpc>
                <a:spcPct val="105000"/>
              </a:lnSpc>
              <a:spcBef>
                <a:spcPts val="900"/>
              </a:spcBef>
              <a:buClr>
                <a:schemeClr val="dk1"/>
              </a:buClr>
              <a:buSzPts val="1100"/>
              <a:defRPr/>
            </a:pPr>
            <a:r>
              <a:rPr lang="en-GB" sz="1200">
                <a:solidFill>
                  <a:srgbClr val="7F7F7F"/>
                </a:solidFill>
              </a:rPr>
              <a:t>Schätzt die Anpassungsfähigkeit (wie gut sie damit umgehen oder sich davon erholen können)</a:t>
            </a:r>
            <a:endParaRPr/>
          </a:p>
          <a:p>
            <a:pPr marL="171450" indent="-171450">
              <a:lnSpc>
                <a:spcPct val="105000"/>
              </a:lnSpc>
              <a:spcBef>
                <a:spcPts val="900"/>
              </a:spcBef>
              <a:buClr>
                <a:schemeClr val="dk1"/>
              </a:buClr>
              <a:buSzPts val="1100"/>
              <a:defRPr/>
            </a:pPr>
            <a:endParaRPr lang="en-GB" sz="1400">
              <a:solidFill>
                <a:srgbClr val="7F7F7F"/>
              </a:solidFill>
            </a:endParaRPr>
          </a:p>
        </p:txBody>
      </p:sp>
      <p:sp>
        <p:nvSpPr>
          <p:cNvPr id="1332911560"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69315523"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SCHRITT FÜR SCHRITT RVA</a:t>
            </a:r>
            <a:endParaRPr>
              <a:solidFill>
                <a:srgbClr val="70AD47"/>
              </a:solidFill>
            </a:endParaRPr>
          </a:p>
        </p:txBody>
      </p:sp>
      <p:sp>
        <p:nvSpPr>
          <p:cNvPr id="417837529"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a:lnSpc>
                <a:spcPct val="105000"/>
              </a:lnSpc>
              <a:spcBef>
                <a:spcPts val="900"/>
              </a:spcBef>
              <a:buClr>
                <a:schemeClr val="dk1"/>
              </a:buClr>
              <a:buSzPts val="1100"/>
              <a:buFont typeface="+mj-lt"/>
              <a:buAutoNum type="arabicPeriod"/>
              <a:defRPr/>
            </a:pPr>
            <a:r>
              <a:rPr lang="en-GB" sz="1400">
                <a:solidFill>
                  <a:srgbClr val="7F7F7F"/>
                </a:solidFill>
              </a:rPr>
              <a:t>Umfang und Ziele definieren (was wird bewertet, warum und in welchem Zeitrahmen)</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Relevante Daten sammeln </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Identifizieren Sie Klimagefahren (unter Verwendung von Klimadaten und -szenarien) </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Exposition bewerten (wer und was ist gefährdet)</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Bewertung der Sensibilität (wie anfällig und exponiert sind die Systeme)</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Bewertung der Anpassungsfähigkeit (Fähigkeit zur Bewältigung, Reaktion oder Erholung) </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Hervorhebung der wichtigsten Risiken (wer und was ist am stärksten gefährdet)</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Festlegung von Anpassungsprioritäten und Anpassungszielen</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Einbeziehung relevanter Interessengruppen in den gesamten Prozess</a:t>
            </a:r>
            <a:endParaRPr/>
          </a:p>
          <a:p>
            <a:pPr marL="342900">
              <a:lnSpc>
                <a:spcPct val="105000"/>
              </a:lnSpc>
              <a:spcBef>
                <a:spcPts val="900"/>
              </a:spcBef>
              <a:buClr>
                <a:schemeClr val="dk1"/>
              </a:buClr>
              <a:buSzPts val="1100"/>
              <a:buFont typeface="+mj-lt"/>
              <a:buAutoNum type="arabicPeriod"/>
              <a:defRPr/>
            </a:pPr>
            <a:endParaRPr lang="en-GB" sz="1400">
              <a:solidFill>
                <a:srgbClr val="7F7F7F"/>
              </a:solidFill>
            </a:endParaRPr>
          </a:p>
          <a:p>
            <a:pPr marL="342900">
              <a:lnSpc>
                <a:spcPct val="105000"/>
              </a:lnSpc>
              <a:spcBef>
                <a:spcPts val="900"/>
              </a:spcBef>
              <a:buClr>
                <a:schemeClr val="dk1"/>
              </a:buClr>
              <a:buSzPts val="1100"/>
              <a:buFont typeface="+mj-lt"/>
              <a:buAutoNum type="arabicPeriod"/>
              <a:defRPr/>
            </a:pPr>
            <a:endParaRPr lang="en-GB" sz="1400">
              <a:solidFill>
                <a:srgbClr val="7F7F7F"/>
              </a:solidFill>
            </a:endParaRPr>
          </a:p>
        </p:txBody>
      </p:sp>
      <p:sp>
        <p:nvSpPr>
          <p:cNvPr id="389984605"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27901692"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KLIMANPASSUNG</a:t>
            </a:r>
            <a:endParaRPr>
              <a:solidFill>
                <a:srgbClr val="70AD47"/>
              </a:solidFill>
            </a:endParaRPr>
          </a:p>
        </p:txBody>
      </p:sp>
      <p:sp>
        <p:nvSpPr>
          <p:cNvPr id="736376097"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indent="-171450">
              <a:lnSpc>
                <a:spcPct val="105000"/>
              </a:lnSpc>
              <a:spcBef>
                <a:spcPts val="900"/>
              </a:spcBef>
              <a:buClr>
                <a:schemeClr val="dk1"/>
              </a:buClr>
              <a:buSzPts val="1100"/>
              <a:defRPr/>
            </a:pPr>
            <a:r>
              <a:rPr lang="en-GB" sz="1400">
                <a:solidFill>
                  <a:srgbClr val="7F7F7F"/>
                </a:solidFill>
              </a:rPr>
              <a:t>Anpassungen in ökologischen, sozialen und wirtschaftlichen Systemen als Reaktion auf tatsächliche oder erwartete klimatische Reize und deren Auswirkungen</a:t>
            </a:r>
            <a:endParaRPr/>
          </a:p>
          <a:p>
            <a:pPr marL="171450" indent="-171450">
              <a:lnSpc>
                <a:spcPct val="105000"/>
              </a:lnSpc>
              <a:spcBef>
                <a:spcPts val="900"/>
              </a:spcBef>
              <a:buClr>
                <a:schemeClr val="dk1"/>
              </a:buClr>
              <a:buSzPts val="1100"/>
              <a:defRPr/>
            </a:pPr>
            <a:r>
              <a:rPr lang="en-GB" sz="1400">
                <a:solidFill>
                  <a:srgbClr val="7F7F7F"/>
                </a:solidFill>
              </a:rPr>
              <a:t>Anpassung in Prozessen, mit denen Einzelpersonen, Gemeinschaften und Länder versuchen, mit den Folgen des Klimawandels umzugehen</a:t>
            </a:r>
            <a:endParaRPr/>
          </a:p>
          <a:p>
            <a:pPr marL="171450" indent="-171450">
              <a:lnSpc>
                <a:spcPct val="105000"/>
              </a:lnSpc>
              <a:spcBef>
                <a:spcPts val="900"/>
              </a:spcBef>
              <a:buClr>
                <a:schemeClr val="dk1"/>
              </a:buClr>
              <a:buSzPts val="1100"/>
              <a:defRPr/>
            </a:pPr>
            <a:r>
              <a:rPr lang="en-GB" sz="1400">
                <a:solidFill>
                  <a:srgbClr val="7F7F7F"/>
                </a:solidFill>
              </a:rPr>
              <a:t>Keine einheitliche Lösung  Maßnahmen hängen vom Kontext ab</a:t>
            </a:r>
            <a:endParaRPr/>
          </a:p>
          <a:p>
            <a:pPr marL="171450" indent="-171450">
              <a:lnSpc>
                <a:spcPct val="105000"/>
              </a:lnSpc>
              <a:spcBef>
                <a:spcPts val="900"/>
              </a:spcBef>
              <a:buClr>
                <a:schemeClr val="dk1"/>
              </a:buClr>
              <a:buSzPts val="1100"/>
              <a:defRPr/>
            </a:pPr>
            <a:r>
              <a:rPr lang="en-GB" sz="1400">
                <a:solidFill>
                  <a:srgbClr val="7F7F7F"/>
                </a:solidFill>
              </a:rPr>
              <a:t>Ein wichtiger Bestandteil der Reaktion auf den Klimawandel</a:t>
            </a:r>
            <a:endParaRPr/>
          </a:p>
          <a:p>
            <a:pPr marL="171450" indent="-171450">
              <a:lnSpc>
                <a:spcPct val="105000"/>
              </a:lnSpc>
              <a:spcBef>
                <a:spcPts val="900"/>
              </a:spcBef>
              <a:buClr>
                <a:schemeClr val="dk1"/>
              </a:buClr>
              <a:buSzPts val="1100"/>
              <a:defRPr/>
            </a:pPr>
            <a:r>
              <a:rPr lang="en-GB" sz="1400">
                <a:solidFill>
                  <a:srgbClr val="7F7F7F"/>
                </a:solidFill>
              </a:rPr>
              <a:t>Trägt zum Schutz von Menschen, Lebensgrundlagen und Ökosystemen bei </a:t>
            </a:r>
            <a:endParaRPr/>
          </a:p>
          <a:p>
            <a:pPr marL="171450" indent="-171450">
              <a:lnSpc>
                <a:spcPct val="105000"/>
              </a:lnSpc>
              <a:spcBef>
                <a:spcPts val="900"/>
              </a:spcBef>
              <a:buClr>
                <a:schemeClr val="dk1"/>
              </a:buClr>
              <a:buSzPts val="1100"/>
              <a:defRPr/>
            </a:pPr>
            <a:endParaRPr lang="en-GB" sz="1400">
              <a:solidFill>
                <a:srgbClr val="7F7F7F"/>
              </a:solidFill>
            </a:endParaRPr>
          </a:p>
          <a:p>
            <a:pPr marL="171450" indent="-171450">
              <a:lnSpc>
                <a:spcPct val="105000"/>
              </a:lnSpc>
              <a:spcBef>
                <a:spcPts val="900"/>
              </a:spcBef>
              <a:buClr>
                <a:schemeClr val="dk1"/>
              </a:buClr>
              <a:buSzPts val="1100"/>
              <a:defRPr/>
            </a:pPr>
            <a:endParaRPr lang="en-GB" sz="140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76348618" name="Google Shape;303;p15"/>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89798024" name="TextBox 8"/>
          <p:cNvSpPr txBox="1"/>
          <p:nvPr/>
        </p:nvSpPr>
        <p:spPr bwMode="auto">
          <a:xfrm>
            <a:off x="144490" y="4922681"/>
            <a:ext cx="7485888" cy="215444"/>
          </a:xfrm>
          <a:prstGeom prst="rect">
            <a:avLst/>
          </a:prstGeom>
          <a:noFill/>
        </p:spPr>
        <p:txBody>
          <a:bodyPr wrap="square" rtlCol="0">
            <a:spAutoFit/>
          </a:bodyPr>
          <a:lstStyle/>
          <a:p>
            <a:pPr>
              <a:defRPr/>
            </a:pPr>
            <a:r>
              <a:rPr lang="en-GB" sz="800" dirty="0"/>
              <a:t>Quelle: https://unfccc.int/topics/adaptation-and-resilience/the-big-picture/introduction</a:t>
            </a:r>
            <a:endParaRPr dirty="0"/>
          </a:p>
        </p:txBody>
      </p:sp>
      <p:sp>
        <p:nvSpPr>
          <p:cNvPr id="447706544"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grpSp>
        <p:nvGrpSpPr>
          <p:cNvPr id="6" name="Group 5">
            <a:extLst>
              <a:ext uri="{FF2B5EF4-FFF2-40B4-BE49-F238E27FC236}">
                <a16:creationId xmlns:a16="http://schemas.microsoft.com/office/drawing/2014/main" id="{36A40B83-FDD6-7A1C-6ECB-D44879D0D0F8}"/>
              </a:ext>
            </a:extLst>
          </p:cNvPr>
          <p:cNvGrpSpPr/>
          <p:nvPr/>
        </p:nvGrpSpPr>
        <p:grpSpPr>
          <a:xfrm>
            <a:off x="1279817" y="413058"/>
            <a:ext cx="6184512" cy="3963314"/>
            <a:chOff x="1279817" y="413058"/>
            <a:chExt cx="6184512" cy="3963314"/>
          </a:xfrm>
        </p:grpSpPr>
        <p:pic>
          <p:nvPicPr>
            <p:cNvPr id="3" name="Picture 2" descr="A diagram of a diagram&#10;&#10;AI-generated content may be incorrect.">
              <a:extLst>
                <a:ext uri="{FF2B5EF4-FFF2-40B4-BE49-F238E27FC236}">
                  <a16:creationId xmlns:a16="http://schemas.microsoft.com/office/drawing/2014/main" id="{7DF10377-49AA-A877-C85E-CE33C817845E}"/>
                </a:ext>
              </a:extLst>
            </p:cNvPr>
            <p:cNvPicPr>
              <a:picLocks noChangeAspect="1"/>
            </p:cNvPicPr>
            <p:nvPr/>
          </p:nvPicPr>
          <p:blipFill>
            <a:blip r:embed="rId3"/>
            <a:stretch>
              <a:fillRect/>
            </a:stretch>
          </p:blipFill>
          <p:spPr>
            <a:xfrm>
              <a:off x="1279817" y="413058"/>
              <a:ext cx="6184512" cy="3963314"/>
            </a:xfrm>
            <a:prstGeom prst="rect">
              <a:avLst/>
            </a:prstGeom>
          </p:spPr>
        </p:pic>
        <p:sp>
          <p:nvSpPr>
            <p:cNvPr id="5" name="Rectangle 4">
              <a:extLst>
                <a:ext uri="{FF2B5EF4-FFF2-40B4-BE49-F238E27FC236}">
                  <a16:creationId xmlns:a16="http://schemas.microsoft.com/office/drawing/2014/main" id="{AD8F190B-253D-147C-1108-036FAB97D654}"/>
                </a:ext>
              </a:extLst>
            </p:cNvPr>
            <p:cNvSpPr/>
            <p:nvPr/>
          </p:nvSpPr>
          <p:spPr>
            <a:xfrm>
              <a:off x="3887434" y="2248163"/>
              <a:ext cx="924202" cy="5644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Box 3">
              <a:extLst>
                <a:ext uri="{FF2B5EF4-FFF2-40B4-BE49-F238E27FC236}">
                  <a16:creationId xmlns:a16="http://schemas.microsoft.com/office/drawing/2014/main" id="{0D5725FD-D541-B9DA-C7A6-992981D140C9}"/>
                </a:ext>
              </a:extLst>
            </p:cNvPr>
            <p:cNvSpPr txBox="1"/>
            <p:nvPr/>
          </p:nvSpPr>
          <p:spPr>
            <a:xfrm>
              <a:off x="3846440" y="2371695"/>
              <a:ext cx="1051266" cy="200055"/>
            </a:xfrm>
            <a:prstGeom prst="rect">
              <a:avLst/>
            </a:prstGeom>
            <a:noFill/>
          </p:spPr>
          <p:txBody>
            <a:bodyPr wrap="square" rtlCol="0">
              <a:spAutoFit/>
            </a:bodyPr>
            <a:lstStyle/>
            <a:p>
              <a:r>
                <a:rPr lang="de-DE" sz="700" dirty="0"/>
                <a:t>Anpassungsprozess</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8766320" name="Google Shape;133;p2"/>
          <p:cNvSpPr txBox="1">
            <a:spLocks noGrp="1"/>
          </p:cNvSpPr>
          <p:nvPr>
            <p:ph type="body" idx="1"/>
          </p:nvPr>
        </p:nvSpPr>
        <p:spPr bwMode="auto">
          <a:xfrm>
            <a:off x="576263" y="2013910"/>
            <a:ext cx="3995737" cy="2406000"/>
          </a:xfrm>
          <a:prstGeom prst="rect">
            <a:avLst/>
          </a:prstGeom>
          <a:noFill/>
          <a:ln>
            <a:noFill/>
          </a:ln>
        </p:spPr>
        <p:txBody>
          <a:bodyPr spcFirstLastPara="1" wrap="square" lIns="68550" tIns="34275" rIns="68550" bIns="34275" anchor="ctr" anchorCtr="0">
            <a:noAutofit/>
          </a:bodyPr>
          <a:lstStyle/>
          <a:p>
            <a:pPr marL="0" lvl="0" indent="0">
              <a:lnSpc>
                <a:spcPct val="105000"/>
              </a:lnSpc>
              <a:spcBef>
                <a:spcPts val="900"/>
              </a:spcBef>
              <a:buClr>
                <a:schemeClr val="dk1"/>
              </a:buClr>
              <a:buSzPts val="1100"/>
              <a:buNone/>
              <a:defRPr/>
            </a:pPr>
            <a:r>
              <a:rPr lang="en-GB" sz="1600" b="1">
                <a:solidFill>
                  <a:srgbClr val="7F7F7F"/>
                </a:solidFill>
              </a:rPr>
              <a:t>ANPASSUNG</a:t>
            </a:r>
            <a:endParaRPr lang="en-GB" sz="1400" b="1">
              <a:solidFill>
                <a:srgbClr val="7F7F7F"/>
              </a:solidFill>
            </a:endParaRPr>
          </a:p>
          <a:p>
            <a:pPr marL="171450" indent="-171450">
              <a:lnSpc>
                <a:spcPct val="105000"/>
              </a:lnSpc>
              <a:spcBef>
                <a:spcPts val="900"/>
              </a:spcBef>
              <a:buClr>
                <a:schemeClr val="dk1"/>
              </a:buClr>
              <a:buSzPts val="1100"/>
              <a:defRPr/>
            </a:pPr>
            <a:r>
              <a:rPr lang="en-GB" sz="1400">
                <a:solidFill>
                  <a:srgbClr val="7F7F7F"/>
                </a:solidFill>
              </a:rPr>
              <a:t>Anpassungen in ökologischen, sozialen und wirtschaftlichen Systemen als Reaktion auf tatsächliche oder erwartete klimatische Reize und deren Auswirkungen.</a:t>
            </a:r>
            <a:endParaRPr sz="1400">
              <a:solidFill>
                <a:srgbClr val="7F7F7F"/>
              </a:solidFill>
            </a:endParaRPr>
          </a:p>
          <a:p>
            <a:pPr marL="171450" indent="-171450">
              <a:lnSpc>
                <a:spcPct val="105000"/>
              </a:lnSpc>
              <a:spcBef>
                <a:spcPts val="900"/>
              </a:spcBef>
              <a:buClr>
                <a:schemeClr val="dk1"/>
              </a:buClr>
              <a:buSzPts val="1100"/>
              <a:defRPr/>
            </a:pPr>
            <a:r>
              <a:rPr lang="en-GB" sz="1400">
                <a:solidFill>
                  <a:srgbClr val="7F7F7F"/>
                </a:solidFill>
              </a:rPr>
              <a:t>Entscheidende Komponente bei der Reaktion auf den Klimawandel </a:t>
            </a:r>
            <a:endParaRPr/>
          </a:p>
          <a:p>
            <a:pPr marL="171450" indent="-171450">
              <a:lnSpc>
                <a:spcPct val="105000"/>
              </a:lnSpc>
              <a:spcBef>
                <a:spcPts val="900"/>
              </a:spcBef>
              <a:buClr>
                <a:schemeClr val="dk1"/>
              </a:buClr>
              <a:buSzPts val="1100"/>
              <a:defRPr/>
            </a:pPr>
            <a:r>
              <a:rPr lang="en-GB" sz="1400">
                <a:solidFill>
                  <a:srgbClr val="7F7F7F"/>
                </a:solidFill>
              </a:rPr>
              <a:t>Beispiele: Hochwasserschutz, Einrichtung von Frühwarnsystemen, Umstellung auf dürreresistente Nutzpflanzen, Neugestaltung von Kommunikationssystemen, Geschäftsabläufen und staatlichen Maßnahmen, ...</a:t>
            </a:r>
            <a:endParaRPr sz="2000">
              <a:solidFill>
                <a:srgbClr val="7F7F7F"/>
              </a:solidFill>
            </a:endParaRPr>
          </a:p>
        </p:txBody>
      </p:sp>
      <p:sp>
        <p:nvSpPr>
          <p:cNvPr id="2074530128" name="Google Shape;135;p2"/>
          <p:cNvSpPr txBox="1">
            <a:spLocks noGrp="1"/>
          </p:cNvSpPr>
          <p:nvPr>
            <p:ph type="title"/>
          </p:nvPr>
        </p:nvSpPr>
        <p:spPr bwMode="auto">
          <a:xfrm>
            <a:off x="613295" y="548855"/>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KLIMASCHUTZ VS. KLIMASCHUTZ</a:t>
            </a:r>
            <a:endParaRPr>
              <a:solidFill>
                <a:srgbClr val="70AD47"/>
              </a:solidFill>
            </a:endParaRPr>
          </a:p>
        </p:txBody>
      </p:sp>
      <p:sp>
        <p:nvSpPr>
          <p:cNvPr id="722329841" name="Google Shape;133;p2"/>
          <p:cNvSpPr txBox="1"/>
          <p:nvPr/>
        </p:nvSpPr>
        <p:spPr bwMode="auto">
          <a:xfrm>
            <a:off x="4572000" y="2013910"/>
            <a:ext cx="3995737" cy="2406000"/>
          </a:xfrm>
          <a:prstGeom prst="rect">
            <a:avLst/>
          </a:prstGeom>
          <a:noFill/>
          <a:ln>
            <a:noFill/>
          </a:ln>
        </p:spPr>
        <p:txBody>
          <a:bodyPr spcFirstLastPara="1" wrap="square" lIns="68550" tIns="34275" rIns="68550" bIns="34275" anchor="ctr" anchorCtr="0">
            <a:noAutofit/>
          </a:bodyPr>
          <a:lstStyle>
            <a:defPPr marR="0" lvl="0" algn="l">
              <a:lnSpc>
                <a:spcPct val="100000"/>
              </a:lnSpc>
              <a:spcBef>
                <a:spcPts val="0"/>
              </a:spcBef>
              <a:spcAft>
                <a:spcPts val="0"/>
              </a:spcAft>
            </a:defPPr>
            <a:lvl1pPr marL="457200" marR="0" lvl="0" indent="-342900" algn="l">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defRPr>
            </a:lvl1pPr>
            <a:lvl2pPr marL="914400" marR="0" lvl="1" indent="-342900" algn="l">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3pPr>
            <a:lvl4pPr marL="1828800" marR="0" lvl="3"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4pPr>
            <a:lvl5pPr marL="2286000" marR="0" lvl="4"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5pPr>
            <a:lvl6pPr marL="2743200" marR="0" lvl="5"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lnSpc>
                <a:spcPct val="105000"/>
              </a:lnSpc>
              <a:spcBef>
                <a:spcPts val="900"/>
              </a:spcBef>
              <a:buClr>
                <a:schemeClr val="dk1"/>
              </a:buClr>
              <a:buSzPts val="1100"/>
              <a:buFont typeface="Noto Sans Symbols"/>
              <a:buNone/>
              <a:defRPr/>
            </a:pPr>
            <a:r>
              <a:rPr lang="en-GB" sz="1600" b="1">
                <a:solidFill>
                  <a:srgbClr val="7F7F7F"/>
                </a:solidFill>
              </a:rPr>
              <a:t>KLIMASCHUTZ</a:t>
            </a:r>
            <a:endParaRPr lang="en-GB" sz="1400" b="1">
              <a:solidFill>
                <a:srgbClr val="7F7F7F"/>
              </a:solidFill>
            </a:endParaRPr>
          </a:p>
          <a:p>
            <a:pPr marL="171450" indent="-171450">
              <a:lnSpc>
                <a:spcPct val="105000"/>
              </a:lnSpc>
              <a:spcBef>
                <a:spcPts val="900"/>
              </a:spcBef>
              <a:buClr>
                <a:schemeClr val="dk1"/>
              </a:buClr>
              <a:buSzPts val="1100"/>
              <a:defRPr/>
            </a:pPr>
            <a:r>
              <a:rPr lang="en-GB" sz="1400">
                <a:solidFill>
                  <a:srgbClr val="7F7F7F"/>
                </a:solidFill>
              </a:rPr>
              <a:t>Maßnahmen zur Reduzierung oder Verhinderung von Treibhausgasemissionen oder zur Verbesserung von Kohlenstoffsenken, die diese aus der Atmosphäre entfernen</a:t>
            </a:r>
            <a:endParaRPr/>
          </a:p>
          <a:p>
            <a:pPr marL="171450" indent="-171450">
              <a:lnSpc>
                <a:spcPct val="105000"/>
              </a:lnSpc>
              <a:spcBef>
                <a:spcPts val="900"/>
              </a:spcBef>
              <a:buClr>
                <a:schemeClr val="dk1"/>
              </a:buClr>
              <a:buSzPts val="1100"/>
              <a:defRPr/>
            </a:pPr>
            <a:r>
              <a:rPr lang="en-GB" sz="1400">
                <a:solidFill>
                  <a:srgbClr val="7F7F7F"/>
                </a:solidFill>
              </a:rPr>
              <a:t>Entscheidende Komponente bei der Verhinderung des Klimawandels</a:t>
            </a:r>
            <a:endParaRPr/>
          </a:p>
          <a:p>
            <a:pPr marL="171450" indent="-171450">
              <a:lnSpc>
                <a:spcPct val="105000"/>
              </a:lnSpc>
              <a:spcBef>
                <a:spcPts val="900"/>
              </a:spcBef>
              <a:buClr>
                <a:schemeClr val="dk1"/>
              </a:buClr>
              <a:buSzPts val="1100"/>
              <a:defRPr/>
            </a:pPr>
            <a:r>
              <a:rPr lang="en-GB" sz="1400">
                <a:solidFill>
                  <a:srgbClr val="7F7F7F"/>
                </a:solidFill>
              </a:rPr>
              <a:t>Beispiele: Abkehr von fossilen Brennstoffen, Verbesserung der Energieeffizienz, Änderung landwirtschaftlicher Praktiken, nachhaltige Bewirtschaftung und Erhaltung von Wäldern, Wiederherstellung und Erhaltung kritischer Ökosysteme,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48257169"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KLIMARESILIENZ</a:t>
            </a:r>
            <a:endParaRPr>
              <a:solidFill>
                <a:srgbClr val="70AD47"/>
              </a:solidFill>
            </a:endParaRPr>
          </a:p>
        </p:txBody>
      </p:sp>
      <p:sp>
        <p:nvSpPr>
          <p:cNvPr id="881526135"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400" b="1" i="1">
                <a:solidFill>
                  <a:srgbClr val="7F7F7F"/>
                </a:solidFill>
              </a:rPr>
              <a:t>„Die Fähigkeit sozialer, wirtschaftlicher und ökologischer Systeme, mit gefährlichen Ereignissen, Trends oder Störungen umzugehen, indem sie so reagieren oder sich so neu organisieren, dass ihre wesentlichen Funktionen, ihre Identität und ihre Struktur erhalten bleiben und sie gleichzeitig ihre Fähigkeit zur Anpassung, zum Lernen und zur Transformation bewahren.“ </a:t>
            </a:r>
            <a:r>
              <a:rPr lang="en-GB" sz="1400" b="1">
                <a:solidFill>
                  <a:srgbClr val="7F7F7F"/>
                </a:solidFill>
              </a:rPr>
              <a:t>(</a:t>
            </a:r>
            <a:r>
              <a:rPr lang="en-GB" sz="1400" b="1" u="sng">
                <a:solidFill>
                  <a:srgbClr val="7F7F7F"/>
                </a:solidFill>
                <a:hlinkClick r:id="rId3"/>
              </a:rPr>
              <a:t>https://www.ipcc.ch/sr15/chapter/glossary/</a:t>
            </a:r>
            <a:r>
              <a:rPr lang="en-GB" sz="1400" b="1">
                <a:solidFill>
                  <a:srgbClr val="7F7F7F"/>
                </a:solidFill>
              </a:rPr>
              <a:t>)</a:t>
            </a:r>
          </a:p>
          <a:p>
            <a:pPr marL="285750" indent="-285750">
              <a:lnSpc>
                <a:spcPct val="105000"/>
              </a:lnSpc>
              <a:spcBef>
                <a:spcPts val="900"/>
              </a:spcBef>
              <a:buClr>
                <a:schemeClr val="dk1"/>
              </a:buClr>
              <a:buSzPts val="1100"/>
              <a:defRPr/>
            </a:pPr>
            <a:r>
              <a:rPr lang="en-GB" sz="1400">
                <a:solidFill>
                  <a:srgbClr val="7F7F7F"/>
                </a:solidFill>
              </a:rPr>
              <a:t>Wesentlicher Bestandteil jedes Klimaschutzprogramms</a:t>
            </a:r>
            <a:endParaRPr/>
          </a:p>
          <a:p>
            <a:pPr marL="285750" indent="-285750">
              <a:lnSpc>
                <a:spcPct val="105000"/>
              </a:lnSpc>
              <a:spcBef>
                <a:spcPts val="900"/>
              </a:spcBef>
              <a:buClr>
                <a:schemeClr val="dk1"/>
              </a:buClr>
              <a:buSzPts val="1100"/>
              <a:defRPr/>
            </a:pPr>
            <a:r>
              <a:rPr lang="en-GB" sz="1400">
                <a:solidFill>
                  <a:srgbClr val="7F7F7F"/>
                </a:solidFill>
              </a:rPr>
              <a:t>3 Komponenten der Klimaresilienz: </a:t>
            </a:r>
            <a:endParaRPr/>
          </a:p>
          <a:p>
            <a:pPr marL="742950" lvl="1" indent="-285750">
              <a:lnSpc>
                <a:spcPct val="105000"/>
              </a:lnSpc>
              <a:spcBef>
                <a:spcPts val="900"/>
              </a:spcBef>
              <a:buClr>
                <a:schemeClr val="dk1"/>
              </a:buClr>
              <a:buSzPts val="1100"/>
              <a:defRPr/>
            </a:pPr>
            <a:r>
              <a:rPr lang="en-GB" sz="1100" b="1">
                <a:solidFill>
                  <a:srgbClr val="7F7F7F"/>
                </a:solidFill>
              </a:rPr>
              <a:t>Resiliente Menschen und Lebensgrundlagen </a:t>
            </a:r>
            <a:r>
              <a:rPr lang="en-GB" sz="1100">
                <a:solidFill>
                  <a:srgbClr val="7F7F7F"/>
                </a:solidFill>
              </a:rPr>
              <a:t>– Frühwarnsysteme; menschenwürdige, sichere und grüne Arbeitsplätze; resiliente Wertschöpfungsketten; sozialer Schutz; Bereitstellung von Finanzmitteln für lokale Gemeinschaften</a:t>
            </a:r>
            <a:endParaRPr/>
          </a:p>
          <a:p>
            <a:pPr marL="742950" lvl="1" indent="-285750">
              <a:lnSpc>
                <a:spcPct val="105000"/>
              </a:lnSpc>
              <a:spcBef>
                <a:spcPts val="900"/>
              </a:spcBef>
              <a:buClr>
                <a:schemeClr val="dk1"/>
              </a:buClr>
              <a:buSzPts val="1100"/>
              <a:defRPr/>
            </a:pPr>
            <a:r>
              <a:rPr lang="en-GB" sz="1100" b="1">
                <a:solidFill>
                  <a:srgbClr val="7F7F7F"/>
                </a:solidFill>
              </a:rPr>
              <a:t>Resiliente Unternehmen und Volkswirtschaften </a:t>
            </a:r>
            <a:r>
              <a:rPr lang="en-GB" sz="1100">
                <a:solidFill>
                  <a:srgbClr val="7F7F7F"/>
                </a:solidFill>
              </a:rPr>
              <a:t>– Klimarisiken werden von allen Unternehmen, Investoren und der Gesellschaft vollständig verstanden; Sicherstellung, dass Investitionen klimarisikobewusst sind und soziale, ökologische und wirtschaftliche Auswirkungen haben</a:t>
            </a:r>
            <a:endParaRPr/>
          </a:p>
          <a:p>
            <a:pPr marL="742950" lvl="1" indent="-285750">
              <a:lnSpc>
                <a:spcPct val="105000"/>
              </a:lnSpc>
              <a:spcBef>
                <a:spcPts val="900"/>
              </a:spcBef>
              <a:buClr>
                <a:schemeClr val="dk1"/>
              </a:buClr>
              <a:buSzPts val="1100"/>
              <a:defRPr/>
            </a:pPr>
            <a:r>
              <a:rPr lang="en-GB" sz="1100" b="1">
                <a:solidFill>
                  <a:srgbClr val="7F7F7F"/>
                </a:solidFill>
              </a:rPr>
              <a:t>Resiliente Umweltsysteme </a:t>
            </a:r>
            <a:r>
              <a:rPr lang="en-GB" sz="1100">
                <a:solidFill>
                  <a:srgbClr val="7F7F7F"/>
                </a:solidFill>
              </a:rPr>
              <a:t>– die Natur ist die erste Verteidigungslinie gegen Klimarisiken durch Extremereignisse und langfristige Klimaveränderungen; Biodiversität und Ökosysteme werden geschützt, um Nahrung, saubere Luft, frisches Wasser, fruchtbaren Boden und Bestäubungsleistungen zu gewährleisten </a:t>
            </a:r>
            <a:endParaRPr lang="en-GB" sz="1400">
              <a:solidFill>
                <a:srgbClr val="7F7F7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29829105"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SCHRITTE ZUM AUFBAU VON KLIMARESILIENZ</a:t>
            </a:r>
            <a:endParaRPr>
              <a:solidFill>
                <a:srgbClr val="70AD47"/>
              </a:solidFill>
            </a:endParaRPr>
          </a:p>
        </p:txBody>
      </p:sp>
      <p:sp>
        <p:nvSpPr>
          <p:cNvPr id="1497182911"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a:lnSpc>
                <a:spcPct val="105000"/>
              </a:lnSpc>
              <a:spcBef>
                <a:spcPts val="900"/>
              </a:spcBef>
              <a:buClr>
                <a:schemeClr val="dk1"/>
              </a:buClr>
              <a:buSzPts val="1100"/>
              <a:buFont typeface="+mj-lt"/>
              <a:buAutoNum type="arabicPeriod"/>
              <a:defRPr/>
            </a:pPr>
            <a:r>
              <a:rPr lang="en-GB" sz="1600">
                <a:solidFill>
                  <a:srgbClr val="7F7F7F"/>
                </a:solidFill>
              </a:rPr>
              <a:t>Sensibilisierung und Interessenvertretung </a:t>
            </a:r>
            <a:endParaRPr/>
          </a:p>
          <a:p>
            <a:pPr marL="342900">
              <a:lnSpc>
                <a:spcPct val="105000"/>
              </a:lnSpc>
              <a:spcBef>
                <a:spcPts val="900"/>
              </a:spcBef>
              <a:buClr>
                <a:schemeClr val="dk1"/>
              </a:buClr>
              <a:buSzPts val="1100"/>
              <a:buFont typeface="+mj-lt"/>
              <a:buAutoNum type="arabicPeriod"/>
              <a:defRPr/>
            </a:pPr>
            <a:r>
              <a:rPr lang="en-GB" sz="1600">
                <a:solidFill>
                  <a:srgbClr val="7F7F7F"/>
                </a:solidFill>
              </a:rPr>
              <a:t>Bewertung von Klimarisiken</a:t>
            </a:r>
            <a:endParaRPr/>
          </a:p>
          <a:p>
            <a:pPr marL="342900">
              <a:lnSpc>
                <a:spcPct val="105000"/>
              </a:lnSpc>
              <a:spcBef>
                <a:spcPts val="900"/>
              </a:spcBef>
              <a:buClr>
                <a:schemeClr val="dk1"/>
              </a:buClr>
              <a:buSzPts val="1100"/>
              <a:buFont typeface="+mj-lt"/>
              <a:buAutoNum type="arabicPeriod"/>
              <a:defRPr/>
            </a:pPr>
            <a:r>
              <a:rPr lang="en-GB" sz="1600">
                <a:solidFill>
                  <a:srgbClr val="7F7F7F"/>
                </a:solidFill>
              </a:rPr>
              <a:t>Entwicklung und Umsetzung geeigneter Maßnahmen</a:t>
            </a:r>
            <a:endParaRPr/>
          </a:p>
          <a:p>
            <a:pPr marL="342900">
              <a:lnSpc>
                <a:spcPct val="105000"/>
              </a:lnSpc>
              <a:spcBef>
                <a:spcPts val="900"/>
              </a:spcBef>
              <a:buClr>
                <a:schemeClr val="dk1"/>
              </a:buClr>
              <a:buSzPts val="1100"/>
              <a:buFont typeface="+mj-lt"/>
              <a:buAutoNum type="arabicPeriod"/>
              <a:defRPr/>
            </a:pPr>
            <a:r>
              <a:rPr lang="en-GB" sz="1600">
                <a:solidFill>
                  <a:srgbClr val="7F7F7F"/>
                </a:solidFill>
              </a:rPr>
              <a:t>Mobilisierung von Ressourcen</a:t>
            </a:r>
            <a:endParaRPr/>
          </a:p>
          <a:p>
            <a:pPr marL="342900">
              <a:lnSpc>
                <a:spcPct val="105000"/>
              </a:lnSpc>
              <a:spcBef>
                <a:spcPts val="900"/>
              </a:spcBef>
              <a:buClr>
                <a:schemeClr val="dk1"/>
              </a:buClr>
              <a:buSzPts val="1100"/>
              <a:buFont typeface="+mj-lt"/>
              <a:buAutoNum type="arabicPeriod"/>
              <a:defRPr/>
            </a:pPr>
            <a:r>
              <a:rPr lang="en-GB" sz="1600">
                <a:solidFill>
                  <a:srgbClr val="7F7F7F"/>
                </a:solidFill>
              </a:rPr>
              <a:t>Überwachung und Verfolgung der Fortschritte </a:t>
            </a:r>
            <a:endParaRPr/>
          </a:p>
          <a:p>
            <a:pPr marL="342900">
              <a:lnSpc>
                <a:spcPct val="105000"/>
              </a:lnSpc>
              <a:spcBef>
                <a:spcPts val="900"/>
              </a:spcBef>
              <a:buClr>
                <a:schemeClr val="dk1"/>
              </a:buClr>
              <a:buSzPts val="1100"/>
              <a:buFont typeface="+mj-lt"/>
              <a:buAutoNum type="arabicPeriod"/>
              <a:defRPr/>
            </a:pPr>
            <a:r>
              <a:rPr lang="en-GB" sz="1600">
                <a:solidFill>
                  <a:srgbClr val="7F7F7F"/>
                </a:solidFill>
              </a:rPr>
              <a:t>Austausch von Wissen, Erfahrungen und Lösungen</a:t>
            </a:r>
            <a:endParaRPr/>
          </a:p>
          <a:p>
            <a:pPr marL="342900">
              <a:lnSpc>
                <a:spcPct val="105000"/>
              </a:lnSpc>
              <a:spcBef>
                <a:spcPts val="900"/>
              </a:spcBef>
              <a:buClr>
                <a:schemeClr val="dk1"/>
              </a:buClr>
              <a:buSzPts val="1100"/>
              <a:buFont typeface="+mj-lt"/>
              <a:buAutoNum type="arabicPeriod"/>
              <a:defRPr/>
            </a:pPr>
            <a:endParaRPr lang="en-GB" sz="1400">
              <a:solidFill>
                <a:srgbClr val="7F7F7F"/>
              </a:solidFill>
            </a:endParaRPr>
          </a:p>
          <a:p>
            <a:pPr marL="285750" indent="-285750">
              <a:lnSpc>
                <a:spcPct val="105000"/>
              </a:lnSpc>
              <a:spcBef>
                <a:spcPts val="900"/>
              </a:spcBef>
              <a:buClr>
                <a:schemeClr val="dk1"/>
              </a:buClr>
              <a:buSzPts val="1100"/>
              <a:defRPr/>
            </a:pPr>
            <a:endParaRPr lang="en-GB" sz="1400">
              <a:solidFill>
                <a:srgbClr val="7F7F7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76287016"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ARTEN VON MASSNAHMEN ZUM AUFBAU VON KLIMARESILIENZ</a:t>
            </a:r>
            <a:endParaRPr>
              <a:solidFill>
                <a:srgbClr val="70AD47"/>
              </a:solidFill>
            </a:endParaRPr>
          </a:p>
        </p:txBody>
      </p:sp>
      <p:sp>
        <p:nvSpPr>
          <p:cNvPr id="1996437556"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Bewertung von Klimarisiken und Anfälligkeiten</a:t>
            </a:r>
            <a:endParaRPr/>
          </a:p>
          <a:p>
            <a:pPr marL="285750" indent="-285750">
              <a:lnSpc>
                <a:spcPct val="105000"/>
              </a:lnSpc>
              <a:spcBef>
                <a:spcPts val="900"/>
              </a:spcBef>
              <a:buClr>
                <a:schemeClr val="dk1"/>
              </a:buClr>
              <a:buSzPts val="1100"/>
              <a:defRPr/>
            </a:pPr>
            <a:r>
              <a:rPr lang="en-GB" sz="1400">
                <a:solidFill>
                  <a:srgbClr val="7F7F7F"/>
                </a:solidFill>
              </a:rPr>
              <a:t>Frühwarnsysteme </a:t>
            </a:r>
            <a:endParaRPr/>
          </a:p>
          <a:p>
            <a:pPr marL="285750" indent="-285750">
              <a:lnSpc>
                <a:spcPct val="105000"/>
              </a:lnSpc>
              <a:spcBef>
                <a:spcPts val="900"/>
              </a:spcBef>
              <a:buClr>
                <a:schemeClr val="dk1"/>
              </a:buClr>
              <a:buSzPts val="1100"/>
              <a:defRPr/>
            </a:pPr>
            <a:r>
              <a:rPr lang="en-GB" sz="1400">
                <a:solidFill>
                  <a:srgbClr val="7F7F7F"/>
                </a:solidFill>
              </a:rPr>
              <a:t>Vorbereitung</a:t>
            </a:r>
            <a:endParaRPr/>
          </a:p>
          <a:p>
            <a:pPr marL="285750" indent="-285750">
              <a:lnSpc>
                <a:spcPct val="105000"/>
              </a:lnSpc>
              <a:spcBef>
                <a:spcPts val="900"/>
              </a:spcBef>
              <a:buClr>
                <a:schemeClr val="dk1"/>
              </a:buClr>
              <a:buSzPts val="1100"/>
              <a:defRPr/>
            </a:pPr>
            <a:r>
              <a:rPr lang="en-GB" sz="1400">
                <a:solidFill>
                  <a:srgbClr val="7F7F7F"/>
                </a:solidFill>
              </a:rPr>
              <a:t>Klimarisikomanagement und Kapazitätsaufbau</a:t>
            </a:r>
            <a:endParaRPr/>
          </a:p>
          <a:p>
            <a:pPr marL="285750" indent="-285750">
              <a:lnSpc>
                <a:spcPct val="105000"/>
              </a:lnSpc>
              <a:spcBef>
                <a:spcPts val="900"/>
              </a:spcBef>
              <a:buClr>
                <a:schemeClr val="dk1"/>
              </a:buClr>
              <a:buSzPts val="1100"/>
              <a:defRPr/>
            </a:pPr>
            <a:r>
              <a:rPr lang="en-GB" sz="1400">
                <a:solidFill>
                  <a:srgbClr val="7F7F7F"/>
                </a:solidFill>
              </a:rPr>
              <a:t>Naturbasierte Lösungen (NBS) </a:t>
            </a:r>
            <a:endParaRPr/>
          </a:p>
          <a:p>
            <a:pPr marL="285750" indent="-285750">
              <a:lnSpc>
                <a:spcPct val="105000"/>
              </a:lnSpc>
              <a:spcBef>
                <a:spcPts val="900"/>
              </a:spcBef>
              <a:buClr>
                <a:schemeClr val="dk1"/>
              </a:buClr>
              <a:buSzPts val="1100"/>
              <a:defRPr/>
            </a:pPr>
            <a:r>
              <a:rPr lang="en-GB" sz="1400">
                <a:solidFill>
                  <a:srgbClr val="7F7F7F"/>
                </a:solidFill>
              </a:rPr>
              <a:t>Klimasicherung </a:t>
            </a:r>
            <a:endParaRPr/>
          </a:p>
          <a:p>
            <a:pPr marL="285750" indent="-285750">
              <a:lnSpc>
                <a:spcPct val="105000"/>
              </a:lnSpc>
              <a:spcBef>
                <a:spcPts val="900"/>
              </a:spcBef>
              <a:buClr>
                <a:schemeClr val="dk1"/>
              </a:buClr>
              <a:buSzPts val="1100"/>
              <a:defRPr/>
            </a:pPr>
            <a:r>
              <a:rPr lang="en-GB" sz="1400">
                <a:solidFill>
                  <a:srgbClr val="7F7F7F"/>
                </a:solidFill>
              </a:rPr>
              <a:t>Risikotransfer</a:t>
            </a:r>
            <a:endParaRPr/>
          </a:p>
          <a:p>
            <a:pPr marL="285750" indent="-285750">
              <a:lnSpc>
                <a:spcPct val="105000"/>
              </a:lnSpc>
              <a:spcBef>
                <a:spcPts val="900"/>
              </a:spcBef>
              <a:buClr>
                <a:schemeClr val="dk1"/>
              </a:buClr>
              <a:buSzPts val="1100"/>
              <a:defRPr/>
            </a:pPr>
            <a:r>
              <a:rPr lang="en-GB" sz="1400">
                <a:solidFill>
                  <a:srgbClr val="7F7F7F"/>
                </a:solidFill>
              </a:rPr>
              <a:t>Austausch von Wissen und bewährten Verfahren </a:t>
            </a:r>
            <a:endParaRPr/>
          </a:p>
          <a:p>
            <a:pPr marL="285750" indent="-285750">
              <a:lnSpc>
                <a:spcPct val="105000"/>
              </a:lnSpc>
              <a:spcBef>
                <a:spcPts val="900"/>
              </a:spcBef>
              <a:buClr>
                <a:schemeClr val="dk1"/>
              </a:buClr>
              <a:buSzPts val="1100"/>
              <a:defRPr/>
            </a:pPr>
            <a:r>
              <a:rPr lang="en-GB" sz="1400">
                <a:solidFill>
                  <a:srgbClr val="7F7F7F"/>
                </a:solidFill>
              </a:rPr>
              <a:t>Zugang zu Finanzmitteln</a:t>
            </a:r>
            <a:endParaRPr/>
          </a:p>
        </p:txBody>
      </p:sp>
      <p:sp>
        <p:nvSpPr>
          <p:cNvPr id="276533356" name="Google Shape;303;p15"/>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655898780"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40018068"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RICHTLINIEN ZUR STÄRKUNG DER RESILIENZ</a:t>
            </a:r>
            <a:endParaRPr>
              <a:solidFill>
                <a:srgbClr val="70AD47"/>
              </a:solidFill>
            </a:endParaRPr>
          </a:p>
        </p:txBody>
      </p:sp>
      <p:sp>
        <p:nvSpPr>
          <p:cNvPr id="2049189310" name="Google Shape;141;p3"/>
          <p:cNvSpPr txBox="1">
            <a:spLocks noGrp="1"/>
          </p:cNvSpPr>
          <p:nvPr>
            <p:ph type="body" idx="1"/>
          </p:nvPr>
        </p:nvSpPr>
        <p:spPr bwMode="auto">
          <a:xfrm>
            <a:off x="630600" y="1394569"/>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Technische Referenznormen für Planung und Bau, die die meisten wetterbedingten Gefahren berücksichtigen, einschließlich der durch den Klimawandel verursachten Gefahren</a:t>
            </a:r>
            <a:endParaRPr/>
          </a:p>
          <a:p>
            <a:pPr marL="285750" indent="-285750">
              <a:lnSpc>
                <a:spcPct val="105000"/>
              </a:lnSpc>
              <a:spcBef>
                <a:spcPts val="900"/>
              </a:spcBef>
              <a:buClr>
                <a:schemeClr val="dk1"/>
              </a:buClr>
              <a:buSzPts val="1100"/>
              <a:defRPr/>
            </a:pPr>
            <a:r>
              <a:rPr lang="en-GB" sz="1400">
                <a:solidFill>
                  <a:srgbClr val="7F7F7F"/>
                </a:solidFill>
              </a:rPr>
              <a:t>Entwickelt vom International Code Council (ICC) </a:t>
            </a:r>
            <a:endParaRPr/>
          </a:p>
          <a:p>
            <a:pPr marL="285750" indent="-285750">
              <a:lnSpc>
                <a:spcPct val="105000"/>
              </a:lnSpc>
              <a:spcBef>
                <a:spcPts val="900"/>
              </a:spcBef>
              <a:buClr>
                <a:schemeClr val="dk1"/>
              </a:buClr>
              <a:buSzPts val="1100"/>
              <a:defRPr/>
            </a:pPr>
            <a:r>
              <a:rPr lang="en-GB" sz="1400">
                <a:solidFill>
                  <a:srgbClr val="7F7F7F"/>
                </a:solidFill>
              </a:rPr>
              <a:t>Grundsätze: </a:t>
            </a:r>
            <a:endParaRPr/>
          </a:p>
        </p:txBody>
      </p:sp>
      <p:sp>
        <p:nvSpPr>
          <p:cNvPr id="1977398421" name="Google Shape;303;p15"/>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73466209" name="Google Shape;141;p3"/>
          <p:cNvSpPr txBox="1"/>
          <p:nvPr/>
        </p:nvSpPr>
        <p:spPr bwMode="auto">
          <a:xfrm>
            <a:off x="630600" y="3176330"/>
            <a:ext cx="3941400" cy="848700"/>
          </a:xfrm>
          <a:prstGeom prst="rect">
            <a:avLst/>
          </a:prstGeom>
          <a:noFill/>
          <a:ln>
            <a:noFill/>
          </a:ln>
        </p:spPr>
        <p:txBody>
          <a:bodyPr spcFirstLastPara="1" wrap="square" lIns="68550" tIns="34275" rIns="68550" bIns="34275" anchor="ctr" anchorCtr="0">
            <a:noAutofit/>
          </a:bodyPr>
          <a:lstStyle>
            <a:defPPr marR="0" lvl="0" algn="l">
              <a:lnSpc>
                <a:spcPct val="100000"/>
              </a:lnSpc>
              <a:spcBef>
                <a:spcPts val="0"/>
              </a:spcBef>
              <a:spcAft>
                <a:spcPts val="0"/>
              </a:spcAft>
            </a:defPPr>
            <a:lvl1pPr marL="457200" marR="0" lvl="0" indent="-342900" algn="l">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defRPr>
            </a:lvl1pPr>
            <a:lvl2pPr marL="914400" marR="0" lvl="1" indent="-342900" algn="l">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3pPr>
            <a:lvl4pPr marL="1828800" marR="0" lvl="3"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4pPr>
            <a:lvl5pPr marL="2286000" marR="0" lvl="4"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5pPr>
            <a:lvl6pPr marL="2743200" marR="0" lvl="5"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742950" lvl="1" indent="-285750">
              <a:lnSpc>
                <a:spcPct val="105000"/>
              </a:lnSpc>
              <a:spcBef>
                <a:spcPts val="900"/>
              </a:spcBef>
              <a:buClr>
                <a:schemeClr val="dk1"/>
              </a:buClr>
              <a:buSzPts val="1100"/>
              <a:defRPr/>
            </a:pPr>
            <a:r>
              <a:rPr lang="en-GB" sz="1200">
                <a:solidFill>
                  <a:srgbClr val="7F7F7F"/>
                </a:solidFill>
              </a:rPr>
              <a:t>Dringlichkeit</a:t>
            </a:r>
            <a:endParaRPr/>
          </a:p>
          <a:p>
            <a:pPr marL="742950" lvl="1" indent="-285750">
              <a:lnSpc>
                <a:spcPct val="105000"/>
              </a:lnSpc>
              <a:spcBef>
                <a:spcPts val="900"/>
              </a:spcBef>
              <a:buClr>
                <a:schemeClr val="dk1"/>
              </a:buClr>
              <a:buSzPts val="1100"/>
              <a:defRPr/>
            </a:pPr>
            <a:r>
              <a:rPr lang="en-GB" sz="1200">
                <a:solidFill>
                  <a:srgbClr val="7F7F7F"/>
                </a:solidFill>
              </a:rPr>
              <a:t>Klarheit der Ziele</a:t>
            </a:r>
            <a:endParaRPr/>
          </a:p>
          <a:p>
            <a:pPr marL="742950" lvl="1" indent="-285750">
              <a:lnSpc>
                <a:spcPct val="105000"/>
              </a:lnSpc>
              <a:spcBef>
                <a:spcPts val="900"/>
              </a:spcBef>
              <a:buClr>
                <a:schemeClr val="dk1"/>
              </a:buClr>
              <a:buSzPts val="1100"/>
              <a:defRPr/>
            </a:pPr>
            <a:r>
              <a:rPr lang="en-GB" sz="1200">
                <a:solidFill>
                  <a:srgbClr val="7F7F7F"/>
                </a:solidFill>
              </a:rPr>
              <a:t>Fundierte Klimawissenschaft</a:t>
            </a:r>
            <a:endParaRPr/>
          </a:p>
          <a:p>
            <a:pPr marL="742950" lvl="1" indent="-285750">
              <a:lnSpc>
                <a:spcPct val="105000"/>
              </a:lnSpc>
              <a:spcBef>
                <a:spcPts val="900"/>
              </a:spcBef>
              <a:buClr>
                <a:schemeClr val="dk1"/>
              </a:buClr>
              <a:buSzPts val="1100"/>
              <a:defRPr/>
            </a:pPr>
            <a:r>
              <a:rPr lang="en-GB" sz="1200">
                <a:solidFill>
                  <a:srgbClr val="7F7F7F"/>
                </a:solidFill>
              </a:rPr>
              <a:t>Risikoklarheit</a:t>
            </a:r>
            <a:endParaRPr/>
          </a:p>
          <a:p>
            <a:pPr marL="742950" lvl="1" indent="-285750">
              <a:lnSpc>
                <a:spcPct val="105000"/>
              </a:lnSpc>
              <a:spcBef>
                <a:spcPts val="900"/>
              </a:spcBef>
              <a:buClr>
                <a:schemeClr val="dk1"/>
              </a:buClr>
              <a:buSzPts val="1100"/>
              <a:defRPr/>
            </a:pPr>
            <a:r>
              <a:rPr lang="en-GB" sz="1200">
                <a:solidFill>
                  <a:srgbClr val="7F7F7F"/>
                </a:solidFill>
              </a:rPr>
              <a:t>Vorausschauend</a:t>
            </a:r>
            <a:endParaRPr/>
          </a:p>
          <a:p>
            <a:pPr marL="742950" lvl="1" indent="-285750">
              <a:lnSpc>
                <a:spcPct val="105000"/>
              </a:lnSpc>
              <a:spcBef>
                <a:spcPts val="900"/>
              </a:spcBef>
              <a:buClr>
                <a:schemeClr val="dk1"/>
              </a:buClr>
              <a:buSzPts val="1100"/>
              <a:defRPr/>
            </a:pPr>
            <a:r>
              <a:rPr lang="en-GB" sz="1200">
                <a:solidFill>
                  <a:srgbClr val="7F7F7F"/>
                </a:solidFill>
              </a:rPr>
              <a:t>Nachhaltigkeit</a:t>
            </a:r>
            <a:endParaRPr/>
          </a:p>
          <a:p>
            <a:pPr marL="742950" lvl="1" indent="-285750">
              <a:lnSpc>
                <a:spcPct val="105000"/>
              </a:lnSpc>
              <a:spcBef>
                <a:spcPts val="900"/>
              </a:spcBef>
              <a:buClr>
                <a:schemeClr val="dk1"/>
              </a:buClr>
              <a:buSzPts val="1100"/>
              <a:defRPr/>
            </a:pPr>
            <a:r>
              <a:rPr lang="en-GB" sz="1200">
                <a:solidFill>
                  <a:srgbClr val="7F7F7F"/>
                </a:solidFill>
              </a:rPr>
              <a:t>Ganzheitlicher Ansatz</a:t>
            </a:r>
            <a:endParaRPr/>
          </a:p>
          <a:p>
            <a:pPr marL="742950" lvl="1" indent="-285750">
              <a:lnSpc>
                <a:spcPct val="105000"/>
              </a:lnSpc>
              <a:spcBef>
                <a:spcPts val="900"/>
              </a:spcBef>
              <a:buClr>
                <a:schemeClr val="dk1"/>
              </a:buClr>
              <a:buSzPts val="1100"/>
              <a:defRPr/>
            </a:pPr>
            <a:r>
              <a:rPr lang="en-GB" sz="1200">
                <a:solidFill>
                  <a:srgbClr val="7F7F7F"/>
                </a:solidFill>
              </a:rPr>
              <a:t>Erschwinglichkeit</a:t>
            </a:r>
            <a:endParaRPr/>
          </a:p>
        </p:txBody>
      </p:sp>
      <p:sp>
        <p:nvSpPr>
          <p:cNvPr id="141461690" name="Google Shape;141;p3"/>
          <p:cNvSpPr txBox="1"/>
          <p:nvPr/>
        </p:nvSpPr>
        <p:spPr bwMode="auto">
          <a:xfrm>
            <a:off x="4551750" y="3136575"/>
            <a:ext cx="3941400" cy="848700"/>
          </a:xfrm>
          <a:prstGeom prst="rect">
            <a:avLst/>
          </a:prstGeom>
          <a:noFill/>
          <a:ln>
            <a:noFill/>
          </a:ln>
        </p:spPr>
        <p:txBody>
          <a:bodyPr spcFirstLastPara="1" wrap="square" lIns="68550" tIns="34275" rIns="68550" bIns="34275" anchor="ctr" anchorCtr="0">
            <a:noAutofit/>
          </a:bodyPr>
          <a:lstStyle>
            <a:defPPr marR="0" lvl="0" algn="l">
              <a:lnSpc>
                <a:spcPct val="100000"/>
              </a:lnSpc>
              <a:spcBef>
                <a:spcPts val="0"/>
              </a:spcBef>
              <a:spcAft>
                <a:spcPts val="0"/>
              </a:spcAft>
            </a:defPPr>
            <a:lvl1pPr marL="457200" marR="0" lvl="0" indent="-342900" algn="l">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defRPr>
            </a:lvl1pPr>
            <a:lvl2pPr marL="914400" marR="0" lvl="1" indent="-342900" algn="l">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3pPr>
            <a:lvl4pPr marL="1828800" marR="0" lvl="3"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4pPr>
            <a:lvl5pPr marL="2286000" marR="0" lvl="4" indent="-342900" algn="l">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5pPr>
            <a:lvl6pPr marL="2743200" marR="0" lvl="5"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742950" lvl="1" indent="-285750">
              <a:lnSpc>
                <a:spcPct val="105000"/>
              </a:lnSpc>
              <a:spcBef>
                <a:spcPts val="900"/>
              </a:spcBef>
              <a:buClr>
                <a:schemeClr val="dk1"/>
              </a:buClr>
              <a:buSzPts val="1100"/>
              <a:defRPr/>
            </a:pPr>
            <a:r>
              <a:rPr lang="en-GB" sz="1200">
                <a:solidFill>
                  <a:srgbClr val="7F7F7F"/>
                </a:solidFill>
              </a:rPr>
              <a:t> Bestehende Gebäude</a:t>
            </a:r>
            <a:endParaRPr/>
          </a:p>
          <a:p>
            <a:pPr marL="742950" lvl="1" indent="-285750">
              <a:lnSpc>
                <a:spcPct val="105000"/>
              </a:lnSpc>
              <a:spcBef>
                <a:spcPts val="900"/>
              </a:spcBef>
              <a:buClr>
                <a:schemeClr val="dk1"/>
              </a:buClr>
              <a:buSzPts val="1100"/>
              <a:defRPr/>
            </a:pPr>
            <a:r>
              <a:rPr lang="en-GB" sz="1200">
                <a:solidFill>
                  <a:srgbClr val="7F7F7F"/>
                </a:solidFill>
              </a:rPr>
              <a:t>Gebäudeinstandhaltung</a:t>
            </a:r>
            <a:endParaRPr/>
          </a:p>
          <a:p>
            <a:pPr marL="742950" lvl="1" indent="-285750">
              <a:lnSpc>
                <a:spcPct val="105000"/>
              </a:lnSpc>
              <a:spcBef>
                <a:spcPts val="900"/>
              </a:spcBef>
              <a:buClr>
                <a:schemeClr val="dk1"/>
              </a:buClr>
              <a:buSzPts val="1100"/>
              <a:defRPr/>
            </a:pPr>
            <a:r>
              <a:rPr lang="en-GB" sz="1200">
                <a:solidFill>
                  <a:srgbClr val="7F7F7F"/>
                </a:solidFill>
              </a:rPr>
              <a:t>Konformität</a:t>
            </a:r>
            <a:endParaRPr/>
          </a:p>
          <a:p>
            <a:pPr marL="742950" lvl="1" indent="-285750">
              <a:lnSpc>
                <a:spcPct val="105000"/>
              </a:lnSpc>
              <a:spcBef>
                <a:spcPts val="900"/>
              </a:spcBef>
              <a:buClr>
                <a:schemeClr val="dk1"/>
              </a:buClr>
              <a:buSzPts val="1100"/>
              <a:defRPr/>
            </a:pPr>
            <a:r>
              <a:rPr lang="en-GB" sz="1200">
                <a:solidFill>
                  <a:srgbClr val="7F7F7F"/>
                </a:solidFill>
              </a:rPr>
              <a:t>Umsetzung</a:t>
            </a:r>
            <a:endParaRPr/>
          </a:p>
          <a:p>
            <a:pPr marL="742950" lvl="1" indent="-285750">
              <a:lnSpc>
                <a:spcPct val="105000"/>
              </a:lnSpc>
              <a:spcBef>
                <a:spcPts val="900"/>
              </a:spcBef>
              <a:buClr>
                <a:schemeClr val="dk1"/>
              </a:buClr>
              <a:buSzPts val="1100"/>
              <a:defRPr/>
            </a:pPr>
            <a:r>
              <a:rPr lang="en-GB" sz="1200">
                <a:solidFill>
                  <a:srgbClr val="7F7F7F"/>
                </a:solidFill>
              </a:rPr>
              <a:t>Überwachung und Bewertung</a:t>
            </a:r>
            <a:endParaRPr/>
          </a:p>
          <a:p>
            <a:pPr marL="742950" lvl="1" indent="-285750">
              <a:lnSpc>
                <a:spcPct val="105000"/>
              </a:lnSpc>
              <a:spcBef>
                <a:spcPts val="900"/>
              </a:spcBef>
              <a:buClr>
                <a:schemeClr val="dk1"/>
              </a:buClr>
              <a:buSzPts val="1100"/>
              <a:defRPr/>
            </a:pPr>
            <a:r>
              <a:rPr lang="en-GB" sz="1200">
                <a:solidFill>
                  <a:srgbClr val="7F7F7F"/>
                </a:solidFill>
              </a:rPr>
              <a:t>Engagement</a:t>
            </a:r>
            <a:endParaRPr/>
          </a:p>
          <a:p>
            <a:pPr marL="742950" lvl="1" indent="-285750">
              <a:lnSpc>
                <a:spcPct val="105000"/>
              </a:lnSpc>
              <a:spcBef>
                <a:spcPts val="900"/>
              </a:spcBef>
              <a:buClr>
                <a:schemeClr val="dk1"/>
              </a:buClr>
              <a:buSzPts val="1100"/>
              <a:defRPr/>
            </a:pPr>
            <a:r>
              <a:rPr lang="en-GB" sz="1200">
                <a:solidFill>
                  <a:srgbClr val="7F7F7F"/>
                </a:solidFill>
              </a:rPr>
              <a:t>Emissionsreduzierung</a:t>
            </a:r>
            <a:endParaRPr/>
          </a:p>
        </p:txBody>
      </p:sp>
      <p:sp>
        <p:nvSpPr>
          <p:cNvPr id="826980526"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99420755"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KLIMASCHUTZMAßNAHMEN</a:t>
            </a:r>
            <a:endParaRPr>
              <a:solidFill>
                <a:srgbClr val="70AD47"/>
              </a:solidFill>
            </a:endParaRPr>
          </a:p>
        </p:txBody>
      </p:sp>
      <p:sp>
        <p:nvSpPr>
          <p:cNvPr id="1150583853"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600">
                <a:solidFill>
                  <a:srgbClr val="7F7F7F"/>
                </a:solidFill>
              </a:rPr>
              <a:t>Ein wesentlicher Bestandteil des Umgangs mit den unvermeidbaren Auswirkungen des Klimawandels </a:t>
            </a:r>
            <a:endParaRPr/>
          </a:p>
          <a:p>
            <a:pPr marL="285750" indent="-285750">
              <a:lnSpc>
                <a:spcPct val="105000"/>
              </a:lnSpc>
              <a:spcBef>
                <a:spcPts val="900"/>
              </a:spcBef>
              <a:buClr>
                <a:schemeClr val="dk1"/>
              </a:buClr>
              <a:buSzPts val="1100"/>
              <a:defRPr/>
            </a:pPr>
            <a:r>
              <a:rPr lang="en-GB" sz="1600">
                <a:solidFill>
                  <a:srgbClr val="7F7F7F"/>
                </a:solidFill>
              </a:rPr>
              <a:t>Beitrag zur Verringerung menschlicher und wirtschaftlicher Verluste </a:t>
            </a:r>
            <a:endParaRPr/>
          </a:p>
          <a:p>
            <a:pPr marL="285750" indent="-285750">
              <a:lnSpc>
                <a:spcPct val="105000"/>
              </a:lnSpc>
              <a:spcBef>
                <a:spcPts val="900"/>
              </a:spcBef>
              <a:buClr>
                <a:schemeClr val="dk1"/>
              </a:buClr>
              <a:buSzPts val="1100"/>
              <a:defRPr/>
            </a:pPr>
            <a:r>
              <a:rPr lang="en-GB" sz="1600">
                <a:solidFill>
                  <a:srgbClr val="7F7F7F"/>
                </a:solidFill>
              </a:rPr>
              <a:t>Sie sind kosteneffiziente Investitionen in die Widerstandsfähigkeit</a:t>
            </a:r>
            <a:endParaRPr/>
          </a:p>
          <a:p>
            <a:pPr marL="285750" indent="-285750">
              <a:lnSpc>
                <a:spcPct val="105000"/>
              </a:lnSpc>
              <a:spcBef>
                <a:spcPts val="900"/>
              </a:spcBef>
              <a:buClr>
                <a:schemeClr val="dk1"/>
              </a:buClr>
              <a:buSzPts val="1100"/>
              <a:defRPr/>
            </a:pPr>
            <a:r>
              <a:rPr lang="en-GB" sz="1600">
                <a:solidFill>
                  <a:srgbClr val="7F7F7F"/>
                </a:solidFill>
              </a:rPr>
              <a:t>Förderung sozialer und klimatischer Gerechtigkeit</a:t>
            </a:r>
            <a:endParaRPr/>
          </a:p>
          <a:p>
            <a:pPr marL="285750" indent="-285750">
              <a:lnSpc>
                <a:spcPct val="105000"/>
              </a:lnSpc>
              <a:spcBef>
                <a:spcPts val="900"/>
              </a:spcBef>
              <a:buClr>
                <a:schemeClr val="dk1"/>
              </a:buClr>
              <a:buSzPts val="1100"/>
              <a:defRPr/>
            </a:pPr>
            <a:r>
              <a:rPr lang="en-GB" sz="1600">
                <a:solidFill>
                  <a:srgbClr val="7F7F7F"/>
                </a:solidFill>
              </a:rPr>
              <a:t>Unterstützung langfristiger Entwicklungsziele</a:t>
            </a:r>
            <a:endParaRPr/>
          </a:p>
          <a:p>
            <a:pPr marL="285750" indent="-285750">
              <a:lnSpc>
                <a:spcPct val="105000"/>
              </a:lnSpc>
              <a:spcBef>
                <a:spcPts val="900"/>
              </a:spcBef>
              <a:buClr>
                <a:schemeClr val="dk1"/>
              </a:buClr>
              <a:buSzPts val="1100"/>
              <a:defRPr/>
            </a:pPr>
            <a:endParaRPr lang="en-GB" sz="1600">
              <a:solidFill>
                <a:srgbClr val="7F7F7F"/>
              </a:solidFill>
            </a:endParaRPr>
          </a:p>
          <a:p>
            <a:pPr marL="285750" indent="-285750">
              <a:lnSpc>
                <a:spcPct val="105000"/>
              </a:lnSpc>
              <a:spcBef>
                <a:spcPts val="900"/>
              </a:spcBef>
              <a:buClr>
                <a:schemeClr val="dk1"/>
              </a:buClr>
              <a:buSzPts val="1100"/>
              <a:defRPr/>
            </a:pPr>
            <a:endParaRPr lang="en-GB" sz="1600">
              <a:solidFill>
                <a:srgbClr val="7F7F7F"/>
              </a:solidFill>
            </a:endParaRPr>
          </a:p>
          <a:p>
            <a:pPr marL="285750" indent="-285750">
              <a:lnSpc>
                <a:spcPct val="105000"/>
              </a:lnSpc>
              <a:spcBef>
                <a:spcPts val="900"/>
              </a:spcBef>
              <a:buClr>
                <a:schemeClr val="dk1"/>
              </a:buClr>
              <a:buSzPts val="1100"/>
              <a:defRPr/>
            </a:pPr>
            <a:endParaRPr lang="en-GB" sz="1600">
              <a:solidFill>
                <a:srgbClr val="7F7F7F"/>
              </a:solidFill>
            </a:endParaRPr>
          </a:p>
        </p:txBody>
      </p:sp>
      <p:pic>
        <p:nvPicPr>
          <p:cNvPr id="1388490253" name="Picture 2" descr="A cartoon of a polar bear and a penguin&#10;&#10;AI-generated content may be incorrect."/>
          <p:cNvPicPr>
            <a:picLocks noChangeAspect="1"/>
          </p:cNvPicPr>
          <p:nvPr/>
        </p:nvPicPr>
        <p:blipFill>
          <a:blip r:embed="rId3"/>
          <a:stretch/>
        </p:blipFill>
        <p:spPr bwMode="auto">
          <a:xfrm>
            <a:off x="5645903" y="2963917"/>
            <a:ext cx="2705890" cy="202941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63704574"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ZIELE FÜR NACHHALTIGE ENTWICKLUNG (SDGs)</a:t>
            </a:r>
          </a:p>
        </p:txBody>
      </p:sp>
      <p:sp>
        <p:nvSpPr>
          <p:cNvPr id="290389619" name="Google Shape;141;p3"/>
          <p:cNvSpPr txBox="1">
            <a:spLocks noGrp="1"/>
          </p:cNvSpPr>
          <p:nvPr>
            <p:ph type="body" idx="1"/>
          </p:nvPr>
        </p:nvSpPr>
        <p:spPr bwMode="auto">
          <a:xfrm>
            <a:off x="632600" y="2690675"/>
            <a:ext cx="6745662"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a:solidFill>
                  <a:srgbClr val="7F7F7F"/>
                </a:solidFill>
              </a:rPr>
              <a:t> Eine Reihe von 17 </a:t>
            </a:r>
            <a:r>
              <a:rPr lang="en-GB" sz="1400" dirty="0" err="1">
                <a:solidFill>
                  <a:srgbClr val="7F7F7F"/>
                </a:solidFill>
              </a:rPr>
              <a:t>globalen</a:t>
            </a:r>
            <a:r>
              <a:rPr lang="en-GB" sz="1400" dirty="0">
                <a:solidFill>
                  <a:srgbClr val="7F7F7F"/>
                </a:solidFill>
              </a:rPr>
              <a:t> Zielen, die 2015 von den </a:t>
            </a:r>
            <a:r>
              <a:rPr lang="en-GB" sz="1400" dirty="0" err="1">
                <a:solidFill>
                  <a:srgbClr val="7F7F7F"/>
                </a:solidFill>
              </a:rPr>
              <a:t>Vereinten</a:t>
            </a:r>
            <a:r>
              <a:rPr lang="en-GB" sz="1400" dirty="0">
                <a:solidFill>
                  <a:srgbClr val="7F7F7F"/>
                </a:solidFill>
              </a:rPr>
              <a:t> </a:t>
            </a:r>
            <a:r>
              <a:rPr lang="en-GB" sz="1400" dirty="0" err="1">
                <a:solidFill>
                  <a:srgbClr val="7F7F7F"/>
                </a:solidFill>
              </a:rPr>
              <a:t>Nationen</a:t>
            </a:r>
            <a:r>
              <a:rPr lang="en-GB" sz="1400" dirty="0">
                <a:solidFill>
                  <a:srgbClr val="7F7F7F"/>
                </a:solidFill>
              </a:rPr>
              <a:t> </a:t>
            </a:r>
            <a:r>
              <a:rPr lang="en-GB" sz="1400" dirty="0" err="1">
                <a:solidFill>
                  <a:srgbClr val="7F7F7F"/>
                </a:solidFill>
              </a:rPr>
              <a:t>festgelegt</a:t>
            </a:r>
            <a:r>
              <a:rPr lang="en-GB" sz="1400" dirty="0">
                <a:solidFill>
                  <a:srgbClr val="7F7F7F"/>
                </a:solidFill>
              </a:rPr>
              <a:t> </a:t>
            </a:r>
            <a:r>
              <a:rPr lang="en-GB" sz="1400" dirty="0" err="1">
                <a:solidFill>
                  <a:srgbClr val="7F7F7F"/>
                </a:solidFill>
              </a:rPr>
              <a:t>wurden</a:t>
            </a:r>
            <a:r>
              <a:rPr lang="en-GB" sz="1400" dirty="0">
                <a:solidFill>
                  <a:srgbClr val="7F7F7F"/>
                </a:solidFill>
              </a:rPr>
              <a:t> und </a:t>
            </a:r>
            <a:r>
              <a:rPr lang="en-GB" sz="1400" dirty="0" err="1">
                <a:solidFill>
                  <a:srgbClr val="7F7F7F"/>
                </a:solidFill>
              </a:rPr>
              <a:t>darauf</a:t>
            </a:r>
            <a:r>
              <a:rPr lang="en-GB" sz="1400" dirty="0">
                <a:solidFill>
                  <a:srgbClr val="7F7F7F"/>
                </a:solidFill>
              </a:rPr>
              <a:t> </a:t>
            </a:r>
            <a:r>
              <a:rPr lang="en-GB" sz="1400" dirty="0" err="1">
                <a:solidFill>
                  <a:srgbClr val="7F7F7F"/>
                </a:solidFill>
              </a:rPr>
              <a:t>abzielen</a:t>
            </a:r>
            <a:r>
              <a:rPr lang="en-GB" sz="1400" dirty="0">
                <a:solidFill>
                  <a:srgbClr val="7F7F7F"/>
                </a:solidFill>
              </a:rPr>
              <a:t>, </a:t>
            </a:r>
            <a:r>
              <a:rPr lang="en-GB" sz="1400" dirty="0" err="1">
                <a:solidFill>
                  <a:srgbClr val="7F7F7F"/>
                </a:solidFill>
              </a:rPr>
              <a:t>verschiedene</a:t>
            </a:r>
            <a:r>
              <a:rPr lang="en-GB" sz="1400" dirty="0">
                <a:solidFill>
                  <a:srgbClr val="7F7F7F"/>
                </a:solidFill>
              </a:rPr>
              <a:t> </a:t>
            </a:r>
            <a:r>
              <a:rPr lang="en-GB" sz="1400" dirty="0" err="1">
                <a:solidFill>
                  <a:srgbClr val="7F7F7F"/>
                </a:solidFill>
              </a:rPr>
              <a:t>globale</a:t>
            </a:r>
            <a:r>
              <a:rPr lang="en-GB" sz="1400" dirty="0">
                <a:solidFill>
                  <a:srgbClr val="7F7F7F"/>
                </a:solidFill>
              </a:rPr>
              <a:t> </a:t>
            </a:r>
            <a:r>
              <a:rPr lang="en-GB" sz="1400" dirty="0" err="1">
                <a:solidFill>
                  <a:srgbClr val="7F7F7F"/>
                </a:solidFill>
              </a:rPr>
              <a:t>Herausforderungen</a:t>
            </a:r>
            <a:r>
              <a:rPr lang="en-GB" sz="1400" dirty="0">
                <a:solidFill>
                  <a:srgbClr val="7F7F7F"/>
                </a:solidFill>
              </a:rPr>
              <a:t> </a:t>
            </a:r>
            <a:r>
              <a:rPr lang="en-GB" sz="1400" dirty="0" err="1">
                <a:solidFill>
                  <a:srgbClr val="7F7F7F"/>
                </a:solidFill>
              </a:rPr>
              <a:t>anzugehen</a:t>
            </a:r>
            <a:r>
              <a:rPr lang="en-GB" sz="1400" dirty="0">
                <a:solidFill>
                  <a:srgbClr val="7F7F7F"/>
                </a:solidFill>
              </a:rPr>
              <a:t>. </a:t>
            </a:r>
            <a:endParaRPr dirty="0"/>
          </a:p>
          <a:p>
            <a:pPr marL="285750" indent="-285750">
              <a:lnSpc>
                <a:spcPct val="105000"/>
              </a:lnSpc>
              <a:spcBef>
                <a:spcPts val="900"/>
              </a:spcBef>
              <a:buClr>
                <a:schemeClr val="dk1"/>
              </a:buClr>
              <a:buSzPts val="1100"/>
              <a:defRPr/>
            </a:pPr>
            <a:r>
              <a:rPr lang="en-GB" sz="1400" dirty="0">
                <a:solidFill>
                  <a:srgbClr val="7F7F7F"/>
                </a:solidFill>
              </a:rPr>
              <a:t>Ein </a:t>
            </a:r>
            <a:r>
              <a:rPr lang="en-GB" sz="1400" dirty="0" err="1">
                <a:solidFill>
                  <a:srgbClr val="7F7F7F"/>
                </a:solidFill>
              </a:rPr>
              <a:t>Entwurf</a:t>
            </a:r>
            <a:r>
              <a:rPr lang="en-GB" sz="1400" dirty="0">
                <a:solidFill>
                  <a:srgbClr val="7F7F7F"/>
                </a:solidFill>
              </a:rPr>
              <a:t> für </a:t>
            </a:r>
            <a:r>
              <a:rPr lang="en-GB" sz="1400" dirty="0" err="1">
                <a:solidFill>
                  <a:srgbClr val="7F7F7F"/>
                </a:solidFill>
              </a:rPr>
              <a:t>eine</a:t>
            </a:r>
            <a:r>
              <a:rPr lang="en-GB" sz="1400" dirty="0">
                <a:solidFill>
                  <a:srgbClr val="7F7F7F"/>
                </a:solidFill>
              </a:rPr>
              <a:t> </a:t>
            </a:r>
            <a:r>
              <a:rPr lang="en-GB" sz="1400" dirty="0" err="1">
                <a:solidFill>
                  <a:srgbClr val="7F7F7F"/>
                </a:solidFill>
              </a:rPr>
              <a:t>bessere</a:t>
            </a:r>
            <a:r>
              <a:rPr lang="en-GB" sz="1400" dirty="0">
                <a:solidFill>
                  <a:srgbClr val="7F7F7F"/>
                </a:solidFill>
              </a:rPr>
              <a:t> und </a:t>
            </a:r>
            <a:r>
              <a:rPr lang="en-GB" sz="1400" dirty="0" err="1">
                <a:solidFill>
                  <a:srgbClr val="7F7F7F"/>
                </a:solidFill>
              </a:rPr>
              <a:t>nachhaltige</a:t>
            </a:r>
            <a:r>
              <a:rPr lang="en-GB" sz="1400" dirty="0">
                <a:solidFill>
                  <a:srgbClr val="7F7F7F"/>
                </a:solidFill>
              </a:rPr>
              <a:t> Zukunft für alle </a:t>
            </a:r>
            <a:endParaRPr dirty="0"/>
          </a:p>
          <a:p>
            <a:pPr marL="285750" indent="-285750">
              <a:lnSpc>
                <a:spcPct val="105000"/>
              </a:lnSpc>
              <a:spcBef>
                <a:spcPts val="900"/>
              </a:spcBef>
              <a:buClr>
                <a:schemeClr val="dk1"/>
              </a:buClr>
              <a:buSzPts val="1100"/>
              <a:defRPr/>
            </a:pPr>
            <a:r>
              <a:rPr lang="en-GB" sz="1400" dirty="0">
                <a:solidFill>
                  <a:srgbClr val="7F7F7F"/>
                </a:solidFill>
              </a:rPr>
              <a:t>SDG 13: </a:t>
            </a:r>
            <a:r>
              <a:rPr lang="en-GB" sz="1400" dirty="0" err="1">
                <a:solidFill>
                  <a:srgbClr val="7F7F7F"/>
                </a:solidFill>
              </a:rPr>
              <a:t>Klimaschutz</a:t>
            </a:r>
            <a:endParaRPr dirty="0"/>
          </a:p>
          <a:p>
            <a:pPr marL="742950" lvl="1" indent="-285750">
              <a:lnSpc>
                <a:spcPct val="105000"/>
              </a:lnSpc>
              <a:spcBef>
                <a:spcPts val="900"/>
              </a:spcBef>
              <a:buClr>
                <a:schemeClr val="dk1"/>
              </a:buClr>
              <a:buSzPts val="1100"/>
              <a:defRPr/>
            </a:pPr>
            <a:r>
              <a:rPr lang="en-GB" sz="1200" dirty="0">
                <a:solidFill>
                  <a:srgbClr val="7F7F7F"/>
                </a:solidFill>
              </a:rPr>
              <a:t>Ziel 13.1: </a:t>
            </a:r>
            <a:r>
              <a:rPr lang="en-GB" sz="1200" dirty="0" err="1">
                <a:solidFill>
                  <a:srgbClr val="7F7F7F"/>
                </a:solidFill>
              </a:rPr>
              <a:t>Stärkung</a:t>
            </a:r>
            <a:r>
              <a:rPr lang="en-GB" sz="1200" dirty="0">
                <a:solidFill>
                  <a:srgbClr val="7F7F7F"/>
                </a:solidFill>
              </a:rPr>
              <a:t> der </a:t>
            </a:r>
            <a:r>
              <a:rPr lang="en-GB" sz="1200" dirty="0" err="1">
                <a:solidFill>
                  <a:srgbClr val="7F7F7F"/>
                </a:solidFill>
              </a:rPr>
              <a:t>Widerstandsfähigkeit</a:t>
            </a:r>
            <a:r>
              <a:rPr lang="en-GB" sz="1200" dirty="0">
                <a:solidFill>
                  <a:srgbClr val="7F7F7F"/>
                </a:solidFill>
              </a:rPr>
              <a:t> und </a:t>
            </a:r>
            <a:r>
              <a:rPr lang="en-GB" sz="1200" dirty="0" err="1">
                <a:solidFill>
                  <a:srgbClr val="7F7F7F"/>
                </a:solidFill>
              </a:rPr>
              <a:t>Anpassungsfähigkeit</a:t>
            </a:r>
            <a:r>
              <a:rPr lang="en-GB" sz="1200" dirty="0">
                <a:solidFill>
                  <a:srgbClr val="7F7F7F"/>
                </a:solidFill>
              </a:rPr>
              <a:t> </a:t>
            </a:r>
            <a:r>
              <a:rPr lang="en-GB" sz="1200" dirty="0" err="1">
                <a:solidFill>
                  <a:srgbClr val="7F7F7F"/>
                </a:solidFill>
              </a:rPr>
              <a:t>gegenüber</a:t>
            </a:r>
            <a:r>
              <a:rPr lang="en-GB" sz="1200" dirty="0">
                <a:solidFill>
                  <a:srgbClr val="7F7F7F"/>
                </a:solidFill>
              </a:rPr>
              <a:t> </a:t>
            </a:r>
            <a:r>
              <a:rPr lang="en-GB" sz="1200" dirty="0" err="1">
                <a:solidFill>
                  <a:srgbClr val="7F7F7F"/>
                </a:solidFill>
              </a:rPr>
              <a:t>klimabedingten</a:t>
            </a:r>
            <a:r>
              <a:rPr lang="en-GB" sz="1200" dirty="0">
                <a:solidFill>
                  <a:srgbClr val="7F7F7F"/>
                </a:solidFill>
              </a:rPr>
              <a:t> </a:t>
            </a:r>
            <a:r>
              <a:rPr lang="en-GB" sz="1200" dirty="0" err="1">
                <a:solidFill>
                  <a:srgbClr val="7F7F7F"/>
                </a:solidFill>
              </a:rPr>
              <a:t>Gefahren</a:t>
            </a:r>
            <a:endParaRPr dirty="0"/>
          </a:p>
          <a:p>
            <a:pPr marL="742950" lvl="1" indent="-285750">
              <a:lnSpc>
                <a:spcPct val="105000"/>
              </a:lnSpc>
              <a:spcBef>
                <a:spcPts val="900"/>
              </a:spcBef>
              <a:buClr>
                <a:schemeClr val="dk1"/>
              </a:buClr>
              <a:buSzPts val="1100"/>
              <a:defRPr/>
            </a:pPr>
            <a:r>
              <a:rPr lang="en-GB" sz="1200" dirty="0">
                <a:solidFill>
                  <a:srgbClr val="7F7F7F"/>
                </a:solidFill>
              </a:rPr>
              <a:t>Ziel 13.2: </a:t>
            </a:r>
            <a:r>
              <a:rPr lang="en-GB" sz="1200" dirty="0" err="1">
                <a:solidFill>
                  <a:srgbClr val="7F7F7F"/>
                </a:solidFill>
              </a:rPr>
              <a:t>Maßnahmen</a:t>
            </a:r>
            <a:r>
              <a:rPr lang="en-GB" sz="1200" dirty="0">
                <a:solidFill>
                  <a:srgbClr val="7F7F7F"/>
                </a:solidFill>
              </a:rPr>
              <a:t> </a:t>
            </a:r>
            <a:r>
              <a:rPr lang="en-GB" sz="1200" dirty="0" err="1">
                <a:solidFill>
                  <a:srgbClr val="7F7F7F"/>
                </a:solidFill>
              </a:rPr>
              <a:t>gegen</a:t>
            </a:r>
            <a:r>
              <a:rPr lang="en-GB" sz="1200" dirty="0">
                <a:solidFill>
                  <a:srgbClr val="7F7F7F"/>
                </a:solidFill>
              </a:rPr>
              <a:t> den </a:t>
            </a:r>
            <a:r>
              <a:rPr lang="en-GB" sz="1200" dirty="0" err="1">
                <a:solidFill>
                  <a:srgbClr val="7F7F7F"/>
                </a:solidFill>
              </a:rPr>
              <a:t>Klimawandel</a:t>
            </a:r>
            <a:r>
              <a:rPr lang="en-GB" sz="1200" dirty="0">
                <a:solidFill>
                  <a:srgbClr val="7F7F7F"/>
                </a:solidFill>
              </a:rPr>
              <a:t> in </a:t>
            </a:r>
            <a:r>
              <a:rPr lang="en-GB" sz="1200" dirty="0" err="1">
                <a:solidFill>
                  <a:srgbClr val="7F7F7F"/>
                </a:solidFill>
              </a:rPr>
              <a:t>nationale</a:t>
            </a:r>
            <a:r>
              <a:rPr lang="en-GB" sz="1200" dirty="0">
                <a:solidFill>
                  <a:srgbClr val="7F7F7F"/>
                </a:solidFill>
              </a:rPr>
              <a:t> Politik und </a:t>
            </a:r>
            <a:r>
              <a:rPr lang="en-GB" sz="1200" dirty="0" err="1">
                <a:solidFill>
                  <a:srgbClr val="7F7F7F"/>
                </a:solidFill>
              </a:rPr>
              <a:t>Planung</a:t>
            </a:r>
            <a:r>
              <a:rPr lang="en-GB" sz="1200" dirty="0">
                <a:solidFill>
                  <a:srgbClr val="7F7F7F"/>
                </a:solidFill>
              </a:rPr>
              <a:t> </a:t>
            </a:r>
            <a:r>
              <a:rPr lang="en-GB" sz="1200" dirty="0" err="1">
                <a:solidFill>
                  <a:srgbClr val="7F7F7F"/>
                </a:solidFill>
              </a:rPr>
              <a:t>integrieren</a:t>
            </a:r>
            <a:endParaRPr dirty="0"/>
          </a:p>
          <a:p>
            <a:pPr marL="285750" indent="-285750">
              <a:lnSpc>
                <a:spcPct val="105000"/>
              </a:lnSpc>
              <a:spcBef>
                <a:spcPts val="900"/>
              </a:spcBef>
              <a:buClr>
                <a:schemeClr val="dk1"/>
              </a:buClr>
              <a:buSzPts val="1100"/>
              <a:defRPr/>
            </a:pPr>
            <a:r>
              <a:rPr lang="en-GB" sz="1400" dirty="0" err="1">
                <a:solidFill>
                  <a:srgbClr val="7F7F7F"/>
                </a:solidFill>
              </a:rPr>
              <a:t>Weitere</a:t>
            </a:r>
            <a:r>
              <a:rPr lang="en-GB" sz="1400" dirty="0">
                <a:solidFill>
                  <a:srgbClr val="7F7F7F"/>
                </a:solidFill>
              </a:rPr>
              <a:t> </a:t>
            </a:r>
            <a:r>
              <a:rPr lang="en-GB" sz="1400" dirty="0" err="1">
                <a:solidFill>
                  <a:srgbClr val="7F7F7F"/>
                </a:solidFill>
              </a:rPr>
              <a:t>verwandte</a:t>
            </a:r>
            <a:r>
              <a:rPr lang="en-GB" sz="1400" dirty="0">
                <a:solidFill>
                  <a:srgbClr val="7F7F7F"/>
                </a:solidFill>
              </a:rPr>
              <a:t> </a:t>
            </a:r>
            <a:r>
              <a:rPr lang="en-GB" sz="1400" dirty="0" err="1">
                <a:solidFill>
                  <a:srgbClr val="7F7F7F"/>
                </a:solidFill>
              </a:rPr>
              <a:t>Ziele</a:t>
            </a:r>
            <a:r>
              <a:rPr lang="en-GB" sz="1400" dirty="0">
                <a:solidFill>
                  <a:srgbClr val="7F7F7F"/>
                </a:solidFill>
              </a:rPr>
              <a:t>:</a:t>
            </a:r>
            <a:endParaRPr dirty="0"/>
          </a:p>
          <a:p>
            <a:pPr marL="0" indent="0">
              <a:lnSpc>
                <a:spcPct val="105000"/>
              </a:lnSpc>
              <a:spcBef>
                <a:spcPts val="900"/>
              </a:spcBef>
              <a:buClr>
                <a:schemeClr val="dk1"/>
              </a:buClr>
              <a:buSzPts val="1100"/>
              <a:buNone/>
              <a:defRPr/>
            </a:pPr>
            <a:endParaRPr lang="en-GB" sz="1800" dirty="0">
              <a:solidFill>
                <a:srgbClr val="7F7F7F"/>
              </a:solidFill>
            </a:endParaRPr>
          </a:p>
          <a:p>
            <a:pPr marL="0" indent="0">
              <a:lnSpc>
                <a:spcPct val="105000"/>
              </a:lnSpc>
              <a:spcBef>
                <a:spcPts val="900"/>
              </a:spcBef>
              <a:buClr>
                <a:schemeClr val="dk1"/>
              </a:buClr>
              <a:buSzPts val="1100"/>
              <a:buNone/>
              <a:defRPr/>
            </a:pPr>
            <a:endParaRPr lang="en-GB" sz="1800" dirty="0">
              <a:solidFill>
                <a:srgbClr val="7F7F7F"/>
              </a:solidFill>
            </a:endParaRPr>
          </a:p>
        </p:txBody>
      </p:sp>
      <p:pic>
        <p:nvPicPr>
          <p:cNvPr id="1162426731" name="Picture 2" descr="A green and white sign with a planet earth in the middle&#10;&#10;AI-generated content may be incorrect."/>
          <p:cNvPicPr>
            <a:picLocks noChangeAspect="1"/>
          </p:cNvPicPr>
          <p:nvPr/>
        </p:nvPicPr>
        <p:blipFill>
          <a:blip r:embed="rId3"/>
          <a:stretch/>
        </p:blipFill>
        <p:spPr bwMode="auto">
          <a:xfrm>
            <a:off x="7430104" y="2226796"/>
            <a:ext cx="1450283" cy="1450283"/>
          </a:xfrm>
          <a:prstGeom prst="rect">
            <a:avLst/>
          </a:prstGeom>
        </p:spPr>
      </p:pic>
      <p:pic>
        <p:nvPicPr>
          <p:cNvPr id="2112028627" name="Picture 4" descr="A white bowl with steam and text&#10;&#10;AI-generated content may be incorrect."/>
          <p:cNvPicPr>
            <a:picLocks noChangeAspect="1"/>
          </p:cNvPicPr>
          <p:nvPr/>
        </p:nvPicPr>
        <p:blipFill>
          <a:blip r:embed="rId4"/>
          <a:stretch/>
        </p:blipFill>
        <p:spPr bwMode="auto">
          <a:xfrm>
            <a:off x="1217656" y="4103988"/>
            <a:ext cx="602906" cy="602906"/>
          </a:xfrm>
          <a:prstGeom prst="rect">
            <a:avLst/>
          </a:prstGeom>
        </p:spPr>
      </p:pic>
      <p:pic>
        <p:nvPicPr>
          <p:cNvPr id="1543879715" name="Picture 7" descr="A green square with white text and a heart and pulse&#10;&#10;AI-generated content may be incorrect."/>
          <p:cNvPicPr>
            <a:picLocks noChangeAspect="1"/>
          </p:cNvPicPr>
          <p:nvPr/>
        </p:nvPicPr>
        <p:blipFill>
          <a:blip r:embed="rId5"/>
          <a:stretch/>
        </p:blipFill>
        <p:spPr bwMode="auto">
          <a:xfrm>
            <a:off x="2000250" y="4103986"/>
            <a:ext cx="602907" cy="602907"/>
          </a:xfrm>
          <a:prstGeom prst="rect">
            <a:avLst/>
          </a:prstGeom>
        </p:spPr>
      </p:pic>
      <p:pic>
        <p:nvPicPr>
          <p:cNvPr id="1692617865" name="Picture 9" descr="A blue background with a white sign and a drop of water&#10;&#10;AI-generated content may be incorrect."/>
          <p:cNvPicPr>
            <a:picLocks noChangeAspect="1"/>
          </p:cNvPicPr>
          <p:nvPr/>
        </p:nvPicPr>
        <p:blipFill>
          <a:blip r:embed="rId6"/>
          <a:stretch/>
        </p:blipFill>
        <p:spPr bwMode="auto">
          <a:xfrm>
            <a:off x="2782845" y="4103986"/>
            <a:ext cx="602907" cy="602907"/>
          </a:xfrm>
          <a:prstGeom prst="rect">
            <a:avLst/>
          </a:prstGeom>
        </p:spPr>
      </p:pic>
      <p:pic>
        <p:nvPicPr>
          <p:cNvPr id="1457739565" name="Picture 11" descr="A red background with white text and a graph&#10;&#10;AI-generated content may be incorrect."/>
          <p:cNvPicPr>
            <a:picLocks noChangeAspect="1"/>
          </p:cNvPicPr>
          <p:nvPr/>
        </p:nvPicPr>
        <p:blipFill>
          <a:blip r:embed="rId7"/>
          <a:stretch/>
        </p:blipFill>
        <p:spPr bwMode="auto">
          <a:xfrm>
            <a:off x="3565440" y="4103986"/>
            <a:ext cx="602907" cy="602907"/>
          </a:xfrm>
          <a:prstGeom prst="rect">
            <a:avLst/>
          </a:prstGeom>
        </p:spPr>
      </p:pic>
      <p:pic>
        <p:nvPicPr>
          <p:cNvPr id="69983729" name="Picture 13" descr="A white and orange sign with buildings and text&#10;&#10;AI-generated content may be incorrect."/>
          <p:cNvPicPr>
            <a:picLocks noChangeAspect="1"/>
          </p:cNvPicPr>
          <p:nvPr/>
        </p:nvPicPr>
        <p:blipFill>
          <a:blip r:embed="rId8"/>
          <a:stretch/>
        </p:blipFill>
        <p:spPr bwMode="auto">
          <a:xfrm>
            <a:off x="4348035" y="4103985"/>
            <a:ext cx="602906" cy="602906"/>
          </a:xfrm>
          <a:prstGeom prst="rect">
            <a:avLst/>
          </a:prstGeom>
        </p:spPr>
      </p:pic>
      <p:pic>
        <p:nvPicPr>
          <p:cNvPr id="1273235040" name="Picture 15" descr="A green sign with white text and a tree and birds&#10;&#10;AI-generated content may be incorrect."/>
          <p:cNvPicPr>
            <a:picLocks noChangeAspect="1"/>
          </p:cNvPicPr>
          <p:nvPr/>
        </p:nvPicPr>
        <p:blipFill>
          <a:blip r:embed="rId9"/>
          <a:stretch/>
        </p:blipFill>
        <p:spPr bwMode="auto">
          <a:xfrm>
            <a:off x="5130629" y="4103984"/>
            <a:ext cx="602907" cy="602907"/>
          </a:xfrm>
          <a:prstGeom prst="rect">
            <a:avLst/>
          </a:prstGeom>
        </p:spPr>
      </p:pic>
      <p:sp>
        <p:nvSpPr>
          <p:cNvPr id="783232889" name="TextBox 16"/>
          <p:cNvSpPr txBox="1"/>
          <p:nvPr/>
        </p:nvSpPr>
        <p:spPr bwMode="auto">
          <a:xfrm>
            <a:off x="0" y="4890877"/>
            <a:ext cx="7485888" cy="246221"/>
          </a:xfrm>
          <a:prstGeom prst="rect">
            <a:avLst/>
          </a:prstGeom>
          <a:noFill/>
        </p:spPr>
        <p:txBody>
          <a:bodyPr wrap="square" rtlCol="0">
            <a:spAutoFit/>
          </a:bodyPr>
          <a:lstStyle/>
          <a:p>
            <a:pPr>
              <a:defRPr/>
            </a:pPr>
            <a:r>
              <a:rPr lang="en-GB" sz="1000"/>
              <a:t>Quelle: </a:t>
            </a:r>
            <a:r>
              <a:rPr lang="en-GB" sz="1000" u="sng">
                <a:hlinkClick r:id="rId10"/>
              </a:rPr>
              <a:t>https://www.un.</a:t>
            </a:r>
            <a:r>
              <a:rPr lang="en-GB" sz="1000"/>
              <a:t>org/sustainabledevelopment/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9576302"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IPPC</a:t>
            </a:r>
            <a:endParaRPr>
              <a:solidFill>
                <a:srgbClr val="70AD47"/>
              </a:solidFill>
            </a:endParaRPr>
          </a:p>
        </p:txBody>
      </p:sp>
      <p:sp>
        <p:nvSpPr>
          <p:cNvPr id="1163113991"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400" b="1">
                <a:solidFill>
                  <a:srgbClr val="7F7F7F"/>
                </a:solidFill>
              </a:rPr>
              <a:t>IPPC – Zwischenstaatlicher Ausschuss für Klimawandel </a:t>
            </a:r>
            <a:endParaRPr lang="en-GB" sz="1400">
              <a:solidFill>
                <a:srgbClr val="7F7F7F"/>
              </a:solidFill>
            </a:endParaRPr>
          </a:p>
          <a:p>
            <a:pPr marL="285750" indent="-285750">
              <a:lnSpc>
                <a:spcPct val="105000"/>
              </a:lnSpc>
              <a:spcBef>
                <a:spcPts val="900"/>
              </a:spcBef>
              <a:buClr>
                <a:schemeClr val="dk1"/>
              </a:buClr>
              <a:buSzPts val="1100"/>
              <a:defRPr/>
            </a:pPr>
            <a:r>
              <a:rPr lang="en-GB" sz="1400">
                <a:solidFill>
                  <a:srgbClr val="7F7F7F"/>
                </a:solidFill>
              </a:rPr>
              <a:t>Das Gremium der Vereinten Nationen zur Bewertung der Wissenschaft im Zusammenhang mit dem Klimawandel</a:t>
            </a:r>
            <a:endParaRPr/>
          </a:p>
          <a:p>
            <a:pPr marL="285750" indent="-285750">
              <a:lnSpc>
                <a:spcPct val="105000"/>
              </a:lnSpc>
              <a:spcBef>
                <a:spcPts val="900"/>
              </a:spcBef>
              <a:buClr>
                <a:schemeClr val="dk1"/>
              </a:buClr>
              <a:buSzPts val="1100"/>
              <a:defRPr/>
            </a:pPr>
            <a:r>
              <a:rPr lang="en-GB" sz="1400">
                <a:solidFill>
                  <a:srgbClr val="7F7F7F"/>
                </a:solidFill>
              </a:rPr>
              <a:t> 3 Arbeitsgruppen erstellen Bewertungs- und Sonderberichte</a:t>
            </a:r>
            <a:endParaRPr/>
          </a:p>
          <a:p>
            <a:pPr marL="742950" lvl="1" indent="-285750">
              <a:lnSpc>
                <a:spcPct val="105000"/>
              </a:lnSpc>
              <a:spcBef>
                <a:spcPts val="900"/>
              </a:spcBef>
              <a:buClr>
                <a:schemeClr val="dk1"/>
              </a:buClr>
              <a:buSzPts val="1100"/>
              <a:defRPr/>
            </a:pPr>
            <a:r>
              <a:rPr lang="en-GB" sz="1200">
                <a:solidFill>
                  <a:srgbClr val="7F7F7F"/>
                </a:solidFill>
              </a:rPr>
              <a:t>Arbeitsgruppe I: Physikalische Grundlagen</a:t>
            </a:r>
            <a:endParaRPr/>
          </a:p>
          <a:p>
            <a:pPr marL="742950" lvl="1" indent="-285750">
              <a:lnSpc>
                <a:spcPct val="105000"/>
              </a:lnSpc>
              <a:spcBef>
                <a:spcPts val="900"/>
              </a:spcBef>
              <a:buClr>
                <a:schemeClr val="dk1"/>
              </a:buClr>
              <a:buSzPts val="1100"/>
              <a:defRPr/>
            </a:pPr>
            <a:r>
              <a:rPr lang="en-GB" sz="1200">
                <a:solidFill>
                  <a:srgbClr val="7F7F7F"/>
                </a:solidFill>
              </a:rPr>
              <a:t>Arbeitsgruppe II: Auswirkungen, Anpassung und Anfälligkeit</a:t>
            </a:r>
            <a:endParaRPr/>
          </a:p>
          <a:p>
            <a:pPr marL="742950" lvl="1" indent="-285750">
              <a:lnSpc>
                <a:spcPct val="105000"/>
              </a:lnSpc>
              <a:spcBef>
                <a:spcPts val="900"/>
              </a:spcBef>
              <a:buClr>
                <a:schemeClr val="dk1"/>
              </a:buClr>
              <a:buSzPts val="1100"/>
              <a:defRPr/>
            </a:pPr>
            <a:r>
              <a:rPr lang="en-GB" sz="1200">
                <a:solidFill>
                  <a:srgbClr val="7F7F7F"/>
                </a:solidFill>
              </a:rPr>
              <a:t>Arbeitsgruppe III: Eindämmung des Klimawandels </a:t>
            </a:r>
            <a:endParaRPr/>
          </a:p>
          <a:p>
            <a:pPr marL="285750" indent="-285750">
              <a:lnSpc>
                <a:spcPct val="105000"/>
              </a:lnSpc>
              <a:spcBef>
                <a:spcPts val="900"/>
              </a:spcBef>
              <a:buClr>
                <a:schemeClr val="dk1"/>
              </a:buClr>
              <a:buSzPts val="1100"/>
              <a:defRPr/>
            </a:pPr>
            <a:r>
              <a:rPr lang="en-GB" sz="1400">
                <a:solidFill>
                  <a:srgbClr val="7F7F7F"/>
                </a:solidFill>
              </a:rPr>
              <a:t>Task Force für nationale Treibhausgasinventare</a:t>
            </a:r>
            <a:endParaRPr/>
          </a:p>
          <a:p>
            <a:pPr marL="285750" indent="-285750">
              <a:lnSpc>
                <a:spcPct val="105000"/>
              </a:lnSpc>
              <a:spcBef>
                <a:spcPts val="900"/>
              </a:spcBef>
              <a:buClr>
                <a:schemeClr val="dk1"/>
              </a:buClr>
              <a:buSzPts val="1100"/>
              <a:defRPr/>
            </a:pPr>
            <a:r>
              <a:rPr lang="en-GB" sz="1400">
                <a:solidFill>
                  <a:srgbClr val="7F7F7F"/>
                </a:solidFill>
              </a:rPr>
              <a:t>Erstellt umfassende Bewertungsberichte über den Stand des Wissens über den Klimawandel, seine Auswirkungen und zukünftige Risiken</a:t>
            </a:r>
            <a:endParaRPr/>
          </a:p>
          <a:p>
            <a:pPr marL="742950" lvl="1" indent="-285750">
              <a:lnSpc>
                <a:spcPct val="105000"/>
              </a:lnSpc>
              <a:spcBef>
                <a:spcPts val="900"/>
              </a:spcBef>
              <a:buClr>
                <a:schemeClr val="dk1"/>
              </a:buClr>
              <a:buSzPts val="1100"/>
              <a:defRPr/>
            </a:pPr>
            <a:r>
              <a:rPr lang="en-GB" sz="1200">
                <a:solidFill>
                  <a:srgbClr val="7F7F7F"/>
                </a:solidFill>
              </a:rPr>
              <a:t>Aktuell: Sechster Bewertungsbericht, 2023 (</a:t>
            </a:r>
            <a:r>
              <a:rPr lang="en-GB" sz="1200" u="sng">
                <a:solidFill>
                  <a:srgbClr val="7F7F7F"/>
                </a:solidFill>
                <a:hlinkClick r:id="rId3"/>
              </a:rPr>
              <a:t>https://www.ipcc.ch/assessment-report/ar6/</a:t>
            </a:r>
            <a:r>
              <a:rPr lang="en-GB" sz="1200">
                <a:solidFill>
                  <a:srgbClr val="7F7F7F"/>
                </a:solidFill>
              </a:rPr>
              <a:t>)</a:t>
            </a:r>
            <a:endParaRPr/>
          </a:p>
          <a:p>
            <a:pPr marL="742950" lvl="1" indent="-285750">
              <a:lnSpc>
                <a:spcPct val="105000"/>
              </a:lnSpc>
              <a:spcBef>
                <a:spcPts val="900"/>
              </a:spcBef>
              <a:buClr>
                <a:schemeClr val="dk1"/>
              </a:buClr>
              <a:buSzPts val="1100"/>
              <a:defRPr/>
            </a:pPr>
            <a:r>
              <a:rPr lang="en-GB" sz="1200">
                <a:solidFill>
                  <a:srgbClr val="7F7F7F"/>
                </a:solidFill>
              </a:rPr>
              <a:t>Derzeit im siebten Bewertungszyklus, der im Juli 2023 begann</a:t>
            </a:r>
            <a:endParaRPr/>
          </a:p>
          <a:p>
            <a:pPr marL="742950" lvl="1" indent="-285750">
              <a:lnSpc>
                <a:spcPct val="105000"/>
              </a:lnSpc>
              <a:spcBef>
                <a:spcPts val="900"/>
              </a:spcBef>
              <a:buClr>
                <a:schemeClr val="dk1"/>
              </a:buClr>
              <a:buSzPts val="1100"/>
              <a:defRPr/>
            </a:pPr>
            <a:endParaRPr lang="en-GB" sz="1400">
              <a:solidFill>
                <a:srgbClr val="7F7F7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52918628"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DAS PARISER ABKOMMEN</a:t>
            </a:r>
            <a:endParaRPr>
              <a:solidFill>
                <a:srgbClr val="70AD47"/>
              </a:solidFill>
            </a:endParaRPr>
          </a:p>
        </p:txBody>
      </p:sp>
      <p:sp>
        <p:nvSpPr>
          <p:cNvPr id="317353626"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Rechtsverbindlicher internationaler Vertrag zum Klimawandel</a:t>
            </a:r>
            <a:endParaRPr/>
          </a:p>
          <a:p>
            <a:pPr marL="285750" indent="-285750">
              <a:lnSpc>
                <a:spcPct val="105000"/>
              </a:lnSpc>
              <a:spcBef>
                <a:spcPts val="900"/>
              </a:spcBef>
              <a:buClr>
                <a:schemeClr val="dk1"/>
              </a:buClr>
              <a:buSzPts val="1100"/>
              <a:defRPr/>
            </a:pPr>
            <a:r>
              <a:rPr lang="en-GB" sz="1400">
                <a:solidFill>
                  <a:srgbClr val="7F7F7F"/>
                </a:solidFill>
              </a:rPr>
              <a:t>Verabschiedet von 195 Vertragsparteien auf der UN-Klimakonferenz (COP21) in Paris am 12.</a:t>
            </a:r>
            <a:r>
              <a:rPr lang="en-GB" sz="1400" baseline="30000">
                <a:solidFill>
                  <a:srgbClr val="7F7F7F"/>
                </a:solidFill>
              </a:rPr>
              <a:t>th</a:t>
            </a:r>
            <a:r>
              <a:rPr lang="en-GB" sz="1400">
                <a:solidFill>
                  <a:srgbClr val="7F7F7F"/>
                </a:solidFill>
              </a:rPr>
              <a:t> . Dezember 2015</a:t>
            </a:r>
            <a:endParaRPr/>
          </a:p>
          <a:p>
            <a:pPr marL="285750" indent="-285750">
              <a:lnSpc>
                <a:spcPct val="105000"/>
              </a:lnSpc>
              <a:spcBef>
                <a:spcPts val="900"/>
              </a:spcBef>
              <a:buClr>
                <a:schemeClr val="dk1"/>
              </a:buClr>
              <a:buSzPts val="1100"/>
              <a:defRPr/>
            </a:pPr>
            <a:r>
              <a:rPr lang="en-GB" sz="1400">
                <a:solidFill>
                  <a:srgbClr val="7F7F7F"/>
                </a:solidFill>
              </a:rPr>
              <a:t>Gesamtziel: Begrenzung des globalen Temperaturanstiegs auf deutlich unter 2 °C gegenüber dem vorindustriellen Niveau </a:t>
            </a:r>
            <a:endParaRPr/>
          </a:p>
          <a:p>
            <a:pPr marL="285750" indent="-285750">
              <a:lnSpc>
                <a:spcPct val="105000"/>
              </a:lnSpc>
              <a:spcBef>
                <a:spcPts val="900"/>
              </a:spcBef>
              <a:buClr>
                <a:schemeClr val="dk1"/>
              </a:buClr>
              <a:buSzPts val="1100"/>
              <a:defRPr/>
            </a:pPr>
            <a:r>
              <a:rPr lang="en-GB" sz="1400">
                <a:solidFill>
                  <a:srgbClr val="7F7F7F"/>
                </a:solidFill>
              </a:rPr>
              <a:t>Die Länder legen ihre nationalen Klimaschutzpläne vor, die als national festgelegte Beiträge (NDCs) bezeichnet werden </a:t>
            </a:r>
            <a:endParaRPr/>
          </a:p>
          <a:p>
            <a:pPr marL="285750" indent="-285750">
              <a:lnSpc>
                <a:spcPct val="105000"/>
              </a:lnSpc>
              <a:spcBef>
                <a:spcPts val="900"/>
              </a:spcBef>
              <a:buClr>
                <a:schemeClr val="dk1"/>
              </a:buClr>
              <a:buSzPts val="1100"/>
              <a:defRPr/>
            </a:pPr>
            <a:r>
              <a:rPr lang="en-GB" sz="1400">
                <a:solidFill>
                  <a:srgbClr val="7F7F7F"/>
                </a:solidFill>
              </a:rPr>
              <a:t>Bietet einen Rahmen für finanzielle, technische und kapazitätsbildende Unterstützung </a:t>
            </a:r>
            <a:endParaRPr/>
          </a:p>
          <a:p>
            <a:pPr marL="285750" indent="-285750">
              <a:lnSpc>
                <a:spcPct val="105000"/>
              </a:lnSpc>
              <a:spcBef>
                <a:spcPts val="900"/>
              </a:spcBef>
              <a:buClr>
                <a:schemeClr val="dk1"/>
              </a:buClr>
              <a:buSzPts val="1100"/>
              <a:defRPr/>
            </a:pPr>
            <a:endParaRPr lang="en-GB" sz="1400">
              <a:solidFill>
                <a:srgbClr val="7F7F7F"/>
              </a:solidFill>
            </a:endParaRPr>
          </a:p>
          <a:p>
            <a:pPr marL="0" indent="0">
              <a:lnSpc>
                <a:spcPct val="105000"/>
              </a:lnSpc>
              <a:spcBef>
                <a:spcPts val="900"/>
              </a:spcBef>
              <a:buClr>
                <a:schemeClr val="dk1"/>
              </a:buClr>
              <a:buSzPts val="1100"/>
              <a:buNone/>
              <a:defRPr/>
            </a:pPr>
            <a:endParaRPr lang="en-GB" sz="1400">
              <a:solidFill>
                <a:srgbClr val="7F7F7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91637011"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BÜRGERMEISTERKONVENT (CoM)</a:t>
            </a:r>
            <a:endParaRPr/>
          </a:p>
        </p:txBody>
      </p:sp>
      <p:sp>
        <p:nvSpPr>
          <p:cNvPr id="2049685720" name="Google Shape;141;p3"/>
          <p:cNvSpPr txBox="1">
            <a:spLocks noGrp="1"/>
          </p:cNvSpPr>
          <p:nvPr>
            <p:ph type="body" idx="1"/>
          </p:nvPr>
        </p:nvSpPr>
        <p:spPr bwMode="auto">
          <a:xfrm>
            <a:off x="632600" y="2690675"/>
            <a:ext cx="635783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a:solidFill>
                  <a:srgbClr val="7F7F7F"/>
                </a:solidFill>
              </a:rPr>
              <a:t> Die </a:t>
            </a:r>
            <a:r>
              <a:rPr lang="en-GB" sz="1400" dirty="0" err="1">
                <a:solidFill>
                  <a:srgbClr val="7F7F7F"/>
                </a:solidFill>
              </a:rPr>
              <a:t>weltweit</a:t>
            </a:r>
            <a:r>
              <a:rPr lang="en-GB" sz="1400" dirty="0">
                <a:solidFill>
                  <a:srgbClr val="7F7F7F"/>
                </a:solidFill>
              </a:rPr>
              <a:t> </a:t>
            </a:r>
            <a:r>
              <a:rPr lang="en-GB" sz="1400" dirty="0" err="1">
                <a:solidFill>
                  <a:srgbClr val="7F7F7F"/>
                </a:solidFill>
              </a:rPr>
              <a:t>größte</a:t>
            </a:r>
            <a:r>
              <a:rPr lang="en-GB" sz="1400" dirty="0">
                <a:solidFill>
                  <a:srgbClr val="7F7F7F"/>
                </a:solidFill>
              </a:rPr>
              <a:t> Allianz </a:t>
            </a:r>
            <a:r>
              <a:rPr lang="en-GB" sz="1400" dirty="0" err="1">
                <a:solidFill>
                  <a:srgbClr val="7F7F7F"/>
                </a:solidFill>
              </a:rPr>
              <a:t>lokaler</a:t>
            </a:r>
            <a:r>
              <a:rPr lang="en-GB" sz="1400" dirty="0">
                <a:solidFill>
                  <a:srgbClr val="7F7F7F"/>
                </a:solidFill>
              </a:rPr>
              <a:t> </a:t>
            </a:r>
            <a:r>
              <a:rPr lang="en-GB" sz="1400" dirty="0" err="1">
                <a:solidFill>
                  <a:srgbClr val="7F7F7F"/>
                </a:solidFill>
              </a:rPr>
              <a:t>Gebietskörperschaften</a:t>
            </a:r>
            <a:r>
              <a:rPr lang="en-GB" sz="1400" dirty="0">
                <a:solidFill>
                  <a:srgbClr val="7F7F7F"/>
                </a:solidFill>
              </a:rPr>
              <a:t>, die </a:t>
            </a:r>
            <a:r>
              <a:rPr lang="en-GB" sz="1400" dirty="0" err="1">
                <a:solidFill>
                  <a:srgbClr val="7F7F7F"/>
                </a:solidFill>
              </a:rPr>
              <a:t>sich</a:t>
            </a:r>
            <a:r>
              <a:rPr lang="en-GB" sz="1400" dirty="0">
                <a:solidFill>
                  <a:srgbClr val="7F7F7F"/>
                </a:solidFill>
              </a:rPr>
              <a:t> </a:t>
            </a:r>
            <a:r>
              <a:rPr lang="en-GB" sz="1400" dirty="0" err="1">
                <a:solidFill>
                  <a:srgbClr val="7F7F7F"/>
                </a:solidFill>
              </a:rPr>
              <a:t>freiwillig</a:t>
            </a:r>
            <a:r>
              <a:rPr lang="en-GB" sz="1400" dirty="0">
                <a:solidFill>
                  <a:srgbClr val="7F7F7F"/>
                </a:solidFill>
              </a:rPr>
              <a:t> </a:t>
            </a:r>
            <a:r>
              <a:rPr lang="en-GB" sz="1400" dirty="0" err="1">
                <a:solidFill>
                  <a:srgbClr val="7F7F7F"/>
                </a:solidFill>
              </a:rPr>
              <a:t>zum</a:t>
            </a:r>
            <a:r>
              <a:rPr lang="en-GB" sz="1400" dirty="0">
                <a:solidFill>
                  <a:srgbClr val="7F7F7F"/>
                </a:solidFill>
              </a:rPr>
              <a:t> </a:t>
            </a:r>
            <a:r>
              <a:rPr lang="en-GB" sz="1400" dirty="0" err="1">
                <a:solidFill>
                  <a:srgbClr val="7F7F7F"/>
                </a:solidFill>
              </a:rPr>
              <a:t>Klimaschutz</a:t>
            </a:r>
            <a:r>
              <a:rPr lang="en-GB" sz="1400" dirty="0">
                <a:solidFill>
                  <a:srgbClr val="7F7F7F"/>
                </a:solidFill>
              </a:rPr>
              <a:t> </a:t>
            </a:r>
            <a:r>
              <a:rPr lang="en-GB" sz="1400" dirty="0" err="1">
                <a:solidFill>
                  <a:srgbClr val="7F7F7F"/>
                </a:solidFill>
              </a:rPr>
              <a:t>verpflichtet</a:t>
            </a:r>
            <a:r>
              <a:rPr lang="en-GB" sz="1400" dirty="0">
                <a:solidFill>
                  <a:srgbClr val="7F7F7F"/>
                </a:solidFill>
              </a:rPr>
              <a:t> </a:t>
            </a:r>
            <a:r>
              <a:rPr lang="en-GB" sz="1400" dirty="0" err="1">
                <a:solidFill>
                  <a:srgbClr val="7F7F7F"/>
                </a:solidFill>
              </a:rPr>
              <a:t>haben</a:t>
            </a:r>
            <a:r>
              <a:rPr lang="en-GB" sz="1400" dirty="0">
                <a:solidFill>
                  <a:srgbClr val="7F7F7F"/>
                </a:solidFill>
              </a:rPr>
              <a:t>, </a:t>
            </a:r>
            <a:r>
              <a:rPr lang="en-GB" sz="1400" dirty="0" err="1">
                <a:solidFill>
                  <a:srgbClr val="7F7F7F"/>
                </a:solidFill>
              </a:rPr>
              <a:t>darunter</a:t>
            </a:r>
            <a:r>
              <a:rPr lang="en-GB" sz="1400" dirty="0">
                <a:solidFill>
                  <a:srgbClr val="7F7F7F"/>
                </a:solidFill>
              </a:rPr>
              <a:t>:</a:t>
            </a:r>
            <a:endParaRPr dirty="0"/>
          </a:p>
          <a:p>
            <a:pPr marL="742950" lvl="1" indent="-285750">
              <a:lnSpc>
                <a:spcPct val="105000"/>
              </a:lnSpc>
              <a:spcBef>
                <a:spcPts val="900"/>
              </a:spcBef>
              <a:buClr>
                <a:schemeClr val="dk1"/>
              </a:buClr>
              <a:buSzPts val="1100"/>
              <a:defRPr/>
            </a:pPr>
            <a:r>
              <a:rPr lang="en-GB" sz="1200" dirty="0" err="1">
                <a:solidFill>
                  <a:srgbClr val="7F7F7F"/>
                </a:solidFill>
              </a:rPr>
              <a:t>Minderung</a:t>
            </a:r>
            <a:r>
              <a:rPr lang="en-GB" sz="1200" dirty="0">
                <a:solidFill>
                  <a:srgbClr val="7F7F7F"/>
                </a:solidFill>
              </a:rPr>
              <a:t>: </a:t>
            </a:r>
            <a:r>
              <a:rPr lang="en-GB" sz="1200" dirty="0" err="1">
                <a:solidFill>
                  <a:srgbClr val="7F7F7F"/>
                </a:solidFill>
              </a:rPr>
              <a:t>Reduzierung</a:t>
            </a:r>
            <a:r>
              <a:rPr lang="en-GB" sz="1200" dirty="0">
                <a:solidFill>
                  <a:srgbClr val="7F7F7F"/>
                </a:solidFill>
              </a:rPr>
              <a:t> der </a:t>
            </a:r>
            <a:r>
              <a:rPr lang="en-GB" sz="1200" dirty="0" err="1">
                <a:solidFill>
                  <a:srgbClr val="7F7F7F"/>
                </a:solidFill>
              </a:rPr>
              <a:t>Treibhausgasemissionen</a:t>
            </a:r>
            <a:endParaRPr dirty="0"/>
          </a:p>
          <a:p>
            <a:pPr marL="742950" lvl="1" indent="-285750">
              <a:lnSpc>
                <a:spcPct val="105000"/>
              </a:lnSpc>
              <a:spcBef>
                <a:spcPts val="900"/>
              </a:spcBef>
              <a:buClr>
                <a:schemeClr val="dk1"/>
              </a:buClr>
              <a:buSzPts val="1100"/>
              <a:defRPr/>
            </a:pPr>
            <a:r>
              <a:rPr lang="en-GB" sz="1200" dirty="0" err="1">
                <a:solidFill>
                  <a:srgbClr val="7F7F7F"/>
                </a:solidFill>
              </a:rPr>
              <a:t>Anpassung</a:t>
            </a:r>
            <a:r>
              <a:rPr lang="en-GB" sz="1200" dirty="0">
                <a:solidFill>
                  <a:srgbClr val="7F7F7F"/>
                </a:solidFill>
              </a:rPr>
              <a:t>: </a:t>
            </a:r>
            <a:r>
              <a:rPr lang="en-GB" sz="1200" dirty="0" err="1">
                <a:solidFill>
                  <a:srgbClr val="7F7F7F"/>
                </a:solidFill>
              </a:rPr>
              <a:t>Erhöhung</a:t>
            </a:r>
            <a:r>
              <a:rPr lang="en-GB" sz="1200" dirty="0">
                <a:solidFill>
                  <a:srgbClr val="7F7F7F"/>
                </a:solidFill>
              </a:rPr>
              <a:t> der </a:t>
            </a:r>
            <a:r>
              <a:rPr lang="en-GB" sz="1200" dirty="0" err="1">
                <a:solidFill>
                  <a:srgbClr val="7F7F7F"/>
                </a:solidFill>
              </a:rPr>
              <a:t>Widerstandsfähigkeit</a:t>
            </a:r>
            <a:r>
              <a:rPr lang="en-GB" sz="1200" dirty="0">
                <a:solidFill>
                  <a:srgbClr val="7F7F7F"/>
                </a:solidFill>
              </a:rPr>
              <a:t> </a:t>
            </a:r>
            <a:r>
              <a:rPr lang="en-GB" sz="1200" dirty="0" err="1">
                <a:solidFill>
                  <a:srgbClr val="7F7F7F"/>
                </a:solidFill>
              </a:rPr>
              <a:t>gegenüber</a:t>
            </a:r>
            <a:r>
              <a:rPr lang="en-GB" sz="1200" dirty="0">
                <a:solidFill>
                  <a:srgbClr val="7F7F7F"/>
                </a:solidFill>
              </a:rPr>
              <a:t> </a:t>
            </a:r>
            <a:r>
              <a:rPr lang="en-GB" sz="1200" dirty="0" err="1">
                <a:solidFill>
                  <a:srgbClr val="7F7F7F"/>
                </a:solidFill>
              </a:rPr>
              <a:t>dem</a:t>
            </a:r>
            <a:r>
              <a:rPr lang="en-GB" sz="1200" dirty="0">
                <a:solidFill>
                  <a:srgbClr val="7F7F7F"/>
                </a:solidFill>
              </a:rPr>
              <a:t> </a:t>
            </a:r>
            <a:r>
              <a:rPr lang="en-GB" sz="1200" dirty="0" err="1">
                <a:solidFill>
                  <a:srgbClr val="7F7F7F"/>
                </a:solidFill>
              </a:rPr>
              <a:t>Klimawandel</a:t>
            </a:r>
            <a:endParaRPr dirty="0"/>
          </a:p>
          <a:p>
            <a:pPr marL="742950" lvl="1" indent="-285750">
              <a:lnSpc>
                <a:spcPct val="105000"/>
              </a:lnSpc>
              <a:spcBef>
                <a:spcPts val="900"/>
              </a:spcBef>
              <a:buClr>
                <a:schemeClr val="dk1"/>
              </a:buClr>
              <a:buSzPts val="1100"/>
              <a:defRPr/>
            </a:pPr>
            <a:r>
              <a:rPr lang="en-GB" sz="1200" dirty="0" err="1">
                <a:solidFill>
                  <a:srgbClr val="7F7F7F"/>
                </a:solidFill>
              </a:rPr>
              <a:t>Gewährleistung</a:t>
            </a:r>
            <a:r>
              <a:rPr lang="en-GB" sz="1200" dirty="0">
                <a:solidFill>
                  <a:srgbClr val="7F7F7F"/>
                </a:solidFill>
              </a:rPr>
              <a:t> des </a:t>
            </a:r>
            <a:r>
              <a:rPr lang="en-GB" sz="1200" dirty="0" err="1">
                <a:solidFill>
                  <a:srgbClr val="7F7F7F"/>
                </a:solidFill>
              </a:rPr>
              <a:t>Zugangs</a:t>
            </a:r>
            <a:r>
              <a:rPr lang="en-GB" sz="1200" dirty="0">
                <a:solidFill>
                  <a:srgbClr val="7F7F7F"/>
                </a:solidFill>
              </a:rPr>
              <a:t> </a:t>
            </a:r>
            <a:r>
              <a:rPr lang="en-GB" sz="1200" dirty="0" err="1">
                <a:solidFill>
                  <a:srgbClr val="7F7F7F"/>
                </a:solidFill>
              </a:rPr>
              <a:t>zu</a:t>
            </a:r>
            <a:r>
              <a:rPr lang="en-GB" sz="1200" dirty="0">
                <a:solidFill>
                  <a:srgbClr val="7F7F7F"/>
                </a:solidFill>
              </a:rPr>
              <a:t> </a:t>
            </a:r>
            <a:r>
              <a:rPr lang="en-GB" sz="1200" dirty="0" err="1">
                <a:solidFill>
                  <a:srgbClr val="7F7F7F"/>
                </a:solidFill>
              </a:rPr>
              <a:t>nachhaltiger</a:t>
            </a:r>
            <a:r>
              <a:rPr lang="en-GB" sz="1200" dirty="0">
                <a:solidFill>
                  <a:srgbClr val="7F7F7F"/>
                </a:solidFill>
              </a:rPr>
              <a:t>, </a:t>
            </a:r>
            <a:r>
              <a:rPr lang="en-GB" sz="1200" dirty="0" err="1">
                <a:solidFill>
                  <a:srgbClr val="7F7F7F"/>
                </a:solidFill>
              </a:rPr>
              <a:t>erschwinglicher</a:t>
            </a:r>
            <a:r>
              <a:rPr lang="en-GB" sz="1200" dirty="0">
                <a:solidFill>
                  <a:srgbClr val="7F7F7F"/>
                </a:solidFill>
              </a:rPr>
              <a:t> und </a:t>
            </a:r>
            <a:r>
              <a:rPr lang="en-GB" sz="1200" dirty="0" err="1">
                <a:solidFill>
                  <a:srgbClr val="7F7F7F"/>
                </a:solidFill>
              </a:rPr>
              <a:t>sicherer</a:t>
            </a:r>
            <a:r>
              <a:rPr lang="en-GB" sz="1200" dirty="0">
                <a:solidFill>
                  <a:srgbClr val="7F7F7F"/>
                </a:solidFill>
              </a:rPr>
              <a:t> Energie </a:t>
            </a:r>
            <a:endParaRPr dirty="0"/>
          </a:p>
          <a:p>
            <a:pPr marL="285750" indent="-285750">
              <a:lnSpc>
                <a:spcPct val="105000"/>
              </a:lnSpc>
              <a:spcBef>
                <a:spcPts val="900"/>
              </a:spcBef>
              <a:buClr>
                <a:schemeClr val="dk1"/>
              </a:buClr>
              <a:buSzPts val="1100"/>
              <a:defRPr/>
            </a:pPr>
            <a:r>
              <a:rPr lang="en-GB" sz="1400" dirty="0" err="1">
                <a:solidFill>
                  <a:srgbClr val="7F7F7F"/>
                </a:solidFill>
              </a:rPr>
              <a:t>Bemühungen</a:t>
            </a:r>
            <a:r>
              <a:rPr lang="en-GB" sz="1400" dirty="0">
                <a:solidFill>
                  <a:srgbClr val="7F7F7F"/>
                </a:solidFill>
              </a:rPr>
              <a:t> um </a:t>
            </a:r>
            <a:r>
              <a:rPr lang="en-GB" sz="1400" dirty="0" err="1">
                <a:solidFill>
                  <a:srgbClr val="7F7F7F"/>
                </a:solidFill>
              </a:rPr>
              <a:t>eine</a:t>
            </a:r>
            <a:r>
              <a:rPr lang="en-GB" sz="1400" dirty="0">
                <a:solidFill>
                  <a:srgbClr val="7F7F7F"/>
                </a:solidFill>
              </a:rPr>
              <a:t> </a:t>
            </a:r>
            <a:r>
              <a:rPr lang="en-GB" sz="1400" dirty="0" err="1">
                <a:solidFill>
                  <a:srgbClr val="7F7F7F"/>
                </a:solidFill>
              </a:rPr>
              <a:t>widerstandsfähige</a:t>
            </a:r>
            <a:r>
              <a:rPr lang="en-GB" sz="1400" dirty="0">
                <a:solidFill>
                  <a:srgbClr val="7F7F7F"/>
                </a:solidFill>
              </a:rPr>
              <a:t> und </a:t>
            </a:r>
            <a:r>
              <a:rPr lang="en-GB" sz="1400" dirty="0" err="1">
                <a:solidFill>
                  <a:srgbClr val="7F7F7F"/>
                </a:solidFill>
              </a:rPr>
              <a:t>emissionsarme</a:t>
            </a:r>
            <a:r>
              <a:rPr lang="en-GB" sz="1400" dirty="0">
                <a:solidFill>
                  <a:srgbClr val="7F7F7F"/>
                </a:solidFill>
              </a:rPr>
              <a:t> Gesellschaft </a:t>
            </a:r>
            <a:endParaRPr dirty="0"/>
          </a:p>
          <a:p>
            <a:pPr marL="285750" indent="-285750">
              <a:lnSpc>
                <a:spcPct val="105000"/>
              </a:lnSpc>
              <a:spcBef>
                <a:spcPts val="900"/>
              </a:spcBef>
              <a:buClr>
                <a:schemeClr val="dk1"/>
              </a:buClr>
              <a:buSzPts val="1100"/>
              <a:defRPr/>
            </a:pPr>
            <a:r>
              <a:rPr lang="en-GB" sz="1400" dirty="0">
                <a:solidFill>
                  <a:srgbClr val="7F7F7F"/>
                </a:solidFill>
              </a:rPr>
              <a:t>Die </a:t>
            </a:r>
            <a:r>
              <a:rPr lang="en-GB" sz="1400" dirty="0" err="1">
                <a:solidFill>
                  <a:srgbClr val="7F7F7F"/>
                </a:solidFill>
              </a:rPr>
              <a:t>unterzeichnenden</a:t>
            </a:r>
            <a:r>
              <a:rPr lang="en-GB" sz="1400" dirty="0">
                <a:solidFill>
                  <a:srgbClr val="7F7F7F"/>
                </a:solidFill>
              </a:rPr>
              <a:t> </a:t>
            </a:r>
            <a:r>
              <a:rPr lang="en-GB" sz="1400" dirty="0" err="1">
                <a:solidFill>
                  <a:srgbClr val="7F7F7F"/>
                </a:solidFill>
              </a:rPr>
              <a:t>Städte</a:t>
            </a:r>
            <a:r>
              <a:rPr lang="en-GB" sz="1400" dirty="0">
                <a:solidFill>
                  <a:srgbClr val="7F7F7F"/>
                </a:solidFill>
              </a:rPr>
              <a:t> </a:t>
            </a:r>
            <a:r>
              <a:rPr lang="en-GB" sz="1400" dirty="0" err="1">
                <a:solidFill>
                  <a:srgbClr val="7F7F7F"/>
                </a:solidFill>
              </a:rPr>
              <a:t>verpflichten</a:t>
            </a:r>
            <a:r>
              <a:rPr lang="en-GB" sz="1400" dirty="0">
                <a:solidFill>
                  <a:srgbClr val="7F7F7F"/>
                </a:solidFill>
              </a:rPr>
              <a:t> </a:t>
            </a:r>
            <a:r>
              <a:rPr lang="en-GB" sz="1400" dirty="0" err="1">
                <a:solidFill>
                  <a:srgbClr val="7F7F7F"/>
                </a:solidFill>
              </a:rPr>
              <a:t>sich</a:t>
            </a:r>
            <a:r>
              <a:rPr lang="en-GB" sz="1400" dirty="0">
                <a:solidFill>
                  <a:srgbClr val="7F7F7F"/>
                </a:solidFill>
              </a:rPr>
              <a:t> </a:t>
            </a:r>
            <a:r>
              <a:rPr lang="en-GB" sz="1400" dirty="0" err="1">
                <a:solidFill>
                  <a:srgbClr val="7F7F7F"/>
                </a:solidFill>
              </a:rPr>
              <a:t>zu</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Durchführung</a:t>
            </a:r>
            <a:r>
              <a:rPr lang="en-GB" sz="1200" dirty="0">
                <a:solidFill>
                  <a:srgbClr val="7F7F7F"/>
                </a:solidFill>
              </a:rPr>
              <a:t> </a:t>
            </a:r>
            <a:r>
              <a:rPr lang="en-GB" sz="1200" dirty="0" err="1">
                <a:solidFill>
                  <a:srgbClr val="7F7F7F"/>
                </a:solidFill>
              </a:rPr>
              <a:t>einer</a:t>
            </a:r>
            <a:r>
              <a:rPr lang="en-GB" sz="1200" dirty="0">
                <a:solidFill>
                  <a:srgbClr val="7F7F7F"/>
                </a:solidFill>
              </a:rPr>
              <a:t> </a:t>
            </a:r>
            <a:r>
              <a:rPr lang="en-GB" sz="1200" dirty="0" err="1">
                <a:solidFill>
                  <a:srgbClr val="7F7F7F"/>
                </a:solidFill>
              </a:rPr>
              <a:t>Bewertung</a:t>
            </a:r>
            <a:r>
              <a:rPr lang="en-GB" sz="1200" dirty="0">
                <a:solidFill>
                  <a:srgbClr val="7F7F7F"/>
                </a:solidFill>
              </a:rPr>
              <a:t> der </a:t>
            </a:r>
            <a:r>
              <a:rPr lang="en-GB" sz="1200" dirty="0" err="1">
                <a:solidFill>
                  <a:srgbClr val="7F7F7F"/>
                </a:solidFill>
              </a:rPr>
              <a:t>Klimarisiken</a:t>
            </a:r>
            <a:r>
              <a:rPr lang="en-GB" sz="1200" dirty="0">
                <a:solidFill>
                  <a:srgbClr val="7F7F7F"/>
                </a:solidFill>
              </a:rPr>
              <a:t> und -</a:t>
            </a:r>
            <a:r>
              <a:rPr lang="en-GB" sz="1200" dirty="0" err="1">
                <a:solidFill>
                  <a:srgbClr val="7F7F7F"/>
                </a:solidFill>
              </a:rPr>
              <a:t>anfälligkeit</a:t>
            </a:r>
            <a:endParaRPr dirty="0"/>
          </a:p>
          <a:p>
            <a:pPr marL="742950" lvl="1" indent="-285750">
              <a:lnSpc>
                <a:spcPct val="105000"/>
              </a:lnSpc>
              <a:spcBef>
                <a:spcPts val="900"/>
              </a:spcBef>
              <a:buClr>
                <a:schemeClr val="dk1"/>
              </a:buClr>
              <a:buSzPts val="1100"/>
              <a:defRPr/>
            </a:pPr>
            <a:r>
              <a:rPr lang="en-GB" sz="1200" dirty="0">
                <a:solidFill>
                  <a:srgbClr val="7F7F7F"/>
                </a:solidFill>
              </a:rPr>
              <a:t>Entwicklung </a:t>
            </a:r>
            <a:r>
              <a:rPr lang="en-GB" sz="1200" dirty="0" err="1">
                <a:solidFill>
                  <a:srgbClr val="7F7F7F"/>
                </a:solidFill>
              </a:rPr>
              <a:t>eines</a:t>
            </a:r>
            <a:r>
              <a:rPr lang="en-GB" sz="1200" dirty="0">
                <a:solidFill>
                  <a:srgbClr val="7F7F7F"/>
                </a:solidFill>
              </a:rPr>
              <a:t> </a:t>
            </a:r>
            <a:r>
              <a:rPr lang="en-GB" sz="1200" dirty="0" err="1">
                <a:solidFill>
                  <a:srgbClr val="7F7F7F"/>
                </a:solidFill>
              </a:rPr>
              <a:t>Aktionsplans</a:t>
            </a:r>
            <a:r>
              <a:rPr lang="en-GB" sz="1200" dirty="0">
                <a:solidFill>
                  <a:srgbClr val="7F7F7F"/>
                </a:solidFill>
              </a:rPr>
              <a:t> für </a:t>
            </a:r>
            <a:r>
              <a:rPr lang="en-GB" sz="1200" dirty="0" err="1">
                <a:solidFill>
                  <a:srgbClr val="7F7F7F"/>
                </a:solidFill>
              </a:rPr>
              <a:t>nachhaltige</a:t>
            </a:r>
            <a:r>
              <a:rPr lang="en-GB" sz="1200" dirty="0">
                <a:solidFill>
                  <a:srgbClr val="7F7F7F"/>
                </a:solidFill>
              </a:rPr>
              <a:t> Energie und </a:t>
            </a:r>
            <a:r>
              <a:rPr lang="en-GB" sz="1200" dirty="0" err="1">
                <a:solidFill>
                  <a:srgbClr val="7F7F7F"/>
                </a:solidFill>
              </a:rPr>
              <a:t>Klimaschutz</a:t>
            </a:r>
            <a:r>
              <a:rPr lang="en-GB" sz="1200" dirty="0">
                <a:solidFill>
                  <a:srgbClr val="7F7F7F"/>
                </a:solidFill>
              </a:rPr>
              <a:t> (SECAP)</a:t>
            </a:r>
            <a:endParaRPr dirty="0"/>
          </a:p>
          <a:p>
            <a:pPr marL="742950" lvl="1" indent="-285750">
              <a:lnSpc>
                <a:spcPct val="105000"/>
              </a:lnSpc>
              <a:spcBef>
                <a:spcPts val="900"/>
              </a:spcBef>
              <a:buClr>
                <a:schemeClr val="dk1"/>
              </a:buClr>
              <a:buSzPts val="1100"/>
              <a:defRPr/>
            </a:pPr>
            <a:r>
              <a:rPr lang="en-GB" sz="1200" dirty="0" err="1">
                <a:solidFill>
                  <a:srgbClr val="7F7F7F"/>
                </a:solidFill>
              </a:rPr>
              <a:t>Überwachung</a:t>
            </a:r>
            <a:r>
              <a:rPr lang="en-GB" sz="1200" dirty="0">
                <a:solidFill>
                  <a:srgbClr val="7F7F7F"/>
                </a:solidFill>
              </a:rPr>
              <a:t> der </a:t>
            </a:r>
            <a:r>
              <a:rPr lang="en-GB" sz="1200" dirty="0" err="1">
                <a:solidFill>
                  <a:srgbClr val="7F7F7F"/>
                </a:solidFill>
              </a:rPr>
              <a:t>Fortschritte</a:t>
            </a:r>
            <a:r>
              <a:rPr lang="en-GB" sz="1200" dirty="0">
                <a:solidFill>
                  <a:srgbClr val="7F7F7F"/>
                </a:solidFill>
              </a:rPr>
              <a:t> und </a:t>
            </a:r>
            <a:r>
              <a:rPr lang="en-GB" sz="1200" dirty="0" err="1">
                <a:solidFill>
                  <a:srgbClr val="7F7F7F"/>
                </a:solidFill>
              </a:rPr>
              <a:t>Berichterstattung</a:t>
            </a:r>
            <a:r>
              <a:rPr lang="en-GB" sz="1200" dirty="0">
                <a:solidFill>
                  <a:srgbClr val="7F7F7F"/>
                </a:solidFill>
              </a:rPr>
              <a:t> alle </a:t>
            </a:r>
            <a:r>
              <a:rPr lang="en-GB" sz="1200" dirty="0" err="1">
                <a:solidFill>
                  <a:srgbClr val="7F7F7F"/>
                </a:solidFill>
              </a:rPr>
              <a:t>zwei</a:t>
            </a:r>
            <a:r>
              <a:rPr lang="en-GB" sz="1200" dirty="0">
                <a:solidFill>
                  <a:srgbClr val="7F7F7F"/>
                </a:solidFill>
              </a:rPr>
              <a:t> Jahre</a:t>
            </a:r>
            <a:endParaRPr lang="en-GB" sz="1400" dirty="0">
              <a:solidFill>
                <a:srgbClr val="7F7F7F"/>
              </a:solidFill>
            </a:endParaRPr>
          </a:p>
          <a:p>
            <a:pPr marL="285750" indent="-285750">
              <a:lnSpc>
                <a:spcPct val="105000"/>
              </a:lnSpc>
              <a:spcBef>
                <a:spcPts val="900"/>
              </a:spcBef>
              <a:buClr>
                <a:schemeClr val="dk1"/>
              </a:buClr>
              <a:buSzPts val="1100"/>
              <a:defRPr/>
            </a:pPr>
            <a:r>
              <a:rPr lang="en-GB" sz="1400" dirty="0" err="1">
                <a:solidFill>
                  <a:srgbClr val="7F7F7F"/>
                </a:solidFill>
              </a:rPr>
              <a:t>CoM</a:t>
            </a:r>
            <a:r>
              <a:rPr lang="en-GB" sz="1400" dirty="0">
                <a:solidFill>
                  <a:srgbClr val="7F7F7F"/>
                </a:solidFill>
              </a:rPr>
              <a:t> </a:t>
            </a:r>
            <a:r>
              <a:rPr lang="en-GB" sz="1400" dirty="0" err="1">
                <a:solidFill>
                  <a:srgbClr val="7F7F7F"/>
                </a:solidFill>
              </a:rPr>
              <a:t>bietet</a:t>
            </a:r>
            <a:r>
              <a:rPr lang="en-GB" sz="1400" dirty="0">
                <a:solidFill>
                  <a:srgbClr val="7F7F7F"/>
                </a:solidFill>
              </a:rPr>
              <a:t> </a:t>
            </a:r>
            <a:r>
              <a:rPr lang="en-GB" sz="1400" dirty="0" err="1">
                <a:solidFill>
                  <a:srgbClr val="7F7F7F"/>
                </a:solidFill>
              </a:rPr>
              <a:t>technische</a:t>
            </a:r>
            <a:r>
              <a:rPr lang="en-GB" sz="1400" dirty="0">
                <a:solidFill>
                  <a:srgbClr val="7F7F7F"/>
                </a:solidFill>
              </a:rPr>
              <a:t> </a:t>
            </a:r>
            <a:r>
              <a:rPr lang="en-GB" sz="1400" dirty="0" err="1">
                <a:solidFill>
                  <a:srgbClr val="7F7F7F"/>
                </a:solidFill>
              </a:rPr>
              <a:t>Beratung</a:t>
            </a:r>
            <a:r>
              <a:rPr lang="en-GB" sz="1400" dirty="0">
                <a:solidFill>
                  <a:srgbClr val="7F7F7F"/>
                </a:solidFill>
              </a:rPr>
              <a:t>, </a:t>
            </a:r>
            <a:r>
              <a:rPr lang="en-GB" sz="1400" dirty="0" err="1">
                <a:solidFill>
                  <a:srgbClr val="7F7F7F"/>
                </a:solidFill>
              </a:rPr>
              <a:t>Vorlagen</a:t>
            </a:r>
            <a:r>
              <a:rPr lang="en-GB" sz="1400" dirty="0">
                <a:solidFill>
                  <a:srgbClr val="7F7F7F"/>
                </a:solidFill>
              </a:rPr>
              <a:t>, Peer-to-Peer-</a:t>
            </a:r>
            <a:r>
              <a:rPr lang="en-GB" sz="1400" dirty="0" err="1">
                <a:solidFill>
                  <a:srgbClr val="7F7F7F"/>
                </a:solidFill>
              </a:rPr>
              <a:t>Lernen</a:t>
            </a:r>
            <a:r>
              <a:rPr lang="en-GB" sz="1400" dirty="0">
                <a:solidFill>
                  <a:srgbClr val="7F7F7F"/>
                </a:solidFill>
              </a:rPr>
              <a:t>, </a:t>
            </a:r>
            <a:r>
              <a:rPr lang="en-GB" sz="1400" dirty="0" err="1">
                <a:solidFill>
                  <a:srgbClr val="7F7F7F"/>
                </a:solidFill>
              </a:rPr>
              <a:t>Finanzierungsberatung</a:t>
            </a:r>
            <a:r>
              <a:rPr lang="en-GB" sz="1400" dirty="0">
                <a:solidFill>
                  <a:srgbClr val="7F7F7F"/>
                </a:solidFill>
              </a:rPr>
              <a:t> und </a:t>
            </a:r>
            <a:r>
              <a:rPr lang="en-GB" sz="1400" dirty="0" err="1">
                <a:solidFill>
                  <a:srgbClr val="7F7F7F"/>
                </a:solidFill>
              </a:rPr>
              <a:t>Zugang</a:t>
            </a:r>
            <a:r>
              <a:rPr lang="en-GB" sz="1400" dirty="0">
                <a:solidFill>
                  <a:srgbClr val="7F7F7F"/>
                </a:solidFill>
              </a:rPr>
              <a:t> </a:t>
            </a:r>
            <a:r>
              <a:rPr lang="en-GB" sz="1400" dirty="0" err="1">
                <a:solidFill>
                  <a:srgbClr val="7F7F7F"/>
                </a:solidFill>
              </a:rPr>
              <a:t>zu</a:t>
            </a:r>
            <a:r>
              <a:rPr lang="en-GB" sz="1400" dirty="0">
                <a:solidFill>
                  <a:srgbClr val="7F7F7F"/>
                </a:solidFill>
              </a:rPr>
              <a:t> Tools</a:t>
            </a:r>
            <a:endParaRPr dirty="0"/>
          </a:p>
          <a:p>
            <a:pPr marL="742950" lvl="1" indent="-285750">
              <a:lnSpc>
                <a:spcPct val="105000"/>
              </a:lnSpc>
              <a:spcBef>
                <a:spcPts val="900"/>
              </a:spcBef>
              <a:buClr>
                <a:schemeClr val="dk1"/>
              </a:buClr>
              <a:buSzPts val="1100"/>
              <a:defRPr/>
            </a:pPr>
            <a:endParaRPr lang="en-GB" sz="1200" dirty="0">
              <a:solidFill>
                <a:srgbClr val="7F7F7F"/>
              </a:solidFill>
            </a:endParaRPr>
          </a:p>
        </p:txBody>
      </p:sp>
      <p:pic>
        <p:nvPicPr>
          <p:cNvPr id="1323650782" name="Picture 2" descr="A green and white paper cut out of a city&#10;&#10;AI-generated content may be incorrect."/>
          <p:cNvPicPr>
            <a:picLocks noChangeAspect="1"/>
          </p:cNvPicPr>
          <p:nvPr/>
        </p:nvPicPr>
        <p:blipFill>
          <a:blip r:embed="rId3"/>
          <a:srcRect l="4242" t="15339" b="14805"/>
          <a:stretch>
            <a:fillRect/>
          </a:stretch>
        </p:blipFill>
        <p:spPr bwMode="auto">
          <a:xfrm>
            <a:off x="6637283" y="2967069"/>
            <a:ext cx="2135177" cy="155763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40852897"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DER EUROPÄISCHE GRÜNE DEAL</a:t>
            </a:r>
          </a:p>
        </p:txBody>
      </p:sp>
      <p:sp>
        <p:nvSpPr>
          <p:cNvPr id="885872202" name="Google Shape;141;p3"/>
          <p:cNvSpPr txBox="1">
            <a:spLocks noGrp="1"/>
          </p:cNvSpPr>
          <p:nvPr>
            <p:ph type="body" idx="1"/>
          </p:nvPr>
        </p:nvSpPr>
        <p:spPr bwMode="auto">
          <a:xfrm>
            <a:off x="632600" y="2690675"/>
            <a:ext cx="5099742"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err="1">
                <a:solidFill>
                  <a:srgbClr val="7F7F7F"/>
                </a:solidFill>
              </a:rPr>
              <a:t>Politische</a:t>
            </a:r>
            <a:r>
              <a:rPr lang="en-GB" sz="1400" dirty="0">
                <a:solidFill>
                  <a:srgbClr val="7F7F7F"/>
                </a:solidFill>
              </a:rPr>
              <a:t> Initiative </a:t>
            </a:r>
            <a:r>
              <a:rPr lang="en-GB" sz="1400" dirty="0" err="1">
                <a:solidFill>
                  <a:srgbClr val="7F7F7F"/>
                </a:solidFill>
              </a:rPr>
              <a:t>mit</a:t>
            </a:r>
            <a:r>
              <a:rPr lang="en-GB" sz="1400" dirty="0">
                <a:solidFill>
                  <a:srgbClr val="7F7F7F"/>
                </a:solidFill>
              </a:rPr>
              <a:t> </a:t>
            </a:r>
            <a:r>
              <a:rPr lang="en-GB" sz="1400" dirty="0" err="1">
                <a:solidFill>
                  <a:srgbClr val="7F7F7F"/>
                </a:solidFill>
              </a:rPr>
              <a:t>dem</a:t>
            </a:r>
            <a:r>
              <a:rPr lang="en-GB" sz="1400" dirty="0">
                <a:solidFill>
                  <a:srgbClr val="7F7F7F"/>
                </a:solidFill>
              </a:rPr>
              <a:t> Ziel, die EU bis 2050 </a:t>
            </a:r>
            <a:r>
              <a:rPr lang="en-GB" sz="1400" dirty="0" err="1">
                <a:solidFill>
                  <a:srgbClr val="7F7F7F"/>
                </a:solidFill>
              </a:rPr>
              <a:t>zum</a:t>
            </a:r>
            <a:r>
              <a:rPr lang="en-GB" sz="1400" dirty="0">
                <a:solidFill>
                  <a:srgbClr val="7F7F7F"/>
                </a:solidFill>
              </a:rPr>
              <a:t> </a:t>
            </a:r>
            <a:r>
              <a:rPr lang="en-GB" sz="1400" dirty="0" err="1">
                <a:solidFill>
                  <a:srgbClr val="7F7F7F"/>
                </a:solidFill>
              </a:rPr>
              <a:t>weltweit</a:t>
            </a:r>
            <a:r>
              <a:rPr lang="en-GB" sz="1400" dirty="0">
                <a:solidFill>
                  <a:srgbClr val="7F7F7F"/>
                </a:solidFill>
              </a:rPr>
              <a:t> </a:t>
            </a:r>
            <a:r>
              <a:rPr lang="en-GB" sz="1400" dirty="0" err="1">
                <a:solidFill>
                  <a:srgbClr val="7F7F7F"/>
                </a:solidFill>
              </a:rPr>
              <a:t>ersten</a:t>
            </a:r>
            <a:r>
              <a:rPr lang="en-GB" sz="1400" dirty="0">
                <a:solidFill>
                  <a:srgbClr val="7F7F7F"/>
                </a:solidFill>
              </a:rPr>
              <a:t> </a:t>
            </a:r>
            <a:r>
              <a:rPr lang="en-GB" sz="1400" dirty="0" err="1">
                <a:solidFill>
                  <a:srgbClr val="7F7F7F"/>
                </a:solidFill>
              </a:rPr>
              <a:t>klimaneutralen</a:t>
            </a:r>
            <a:r>
              <a:rPr lang="en-GB" sz="1400" dirty="0">
                <a:solidFill>
                  <a:srgbClr val="7F7F7F"/>
                </a:solidFill>
              </a:rPr>
              <a:t> </a:t>
            </a:r>
            <a:r>
              <a:rPr lang="en-GB" sz="1400" dirty="0" err="1">
                <a:solidFill>
                  <a:srgbClr val="7F7F7F"/>
                </a:solidFill>
              </a:rPr>
              <a:t>Kontinent</a:t>
            </a:r>
            <a:r>
              <a:rPr lang="en-GB" sz="1400" dirty="0">
                <a:solidFill>
                  <a:srgbClr val="7F7F7F"/>
                </a:solidFill>
              </a:rPr>
              <a:t> </a:t>
            </a:r>
            <a:r>
              <a:rPr lang="en-GB" sz="1400" dirty="0" err="1">
                <a:solidFill>
                  <a:srgbClr val="7F7F7F"/>
                </a:solidFill>
              </a:rPr>
              <a:t>zu</a:t>
            </a:r>
            <a:r>
              <a:rPr lang="en-GB" sz="1400" dirty="0">
                <a:solidFill>
                  <a:srgbClr val="7F7F7F"/>
                </a:solidFill>
              </a:rPr>
              <a:t> </a:t>
            </a:r>
            <a:r>
              <a:rPr lang="en-GB" sz="1400" dirty="0" err="1">
                <a:solidFill>
                  <a:srgbClr val="7F7F7F"/>
                </a:solidFill>
              </a:rPr>
              <a:t>machen</a:t>
            </a:r>
            <a:endParaRPr dirty="0"/>
          </a:p>
          <a:p>
            <a:pPr marL="285750" indent="-285750">
              <a:lnSpc>
                <a:spcPct val="105000"/>
              </a:lnSpc>
              <a:spcBef>
                <a:spcPts val="900"/>
              </a:spcBef>
              <a:buClr>
                <a:schemeClr val="dk1"/>
              </a:buClr>
              <a:buSzPts val="1100"/>
              <a:defRPr/>
            </a:pPr>
            <a:r>
              <a:rPr lang="en-GB" sz="1400" dirty="0" err="1">
                <a:solidFill>
                  <a:srgbClr val="7F7F7F"/>
                </a:solidFill>
              </a:rPr>
              <a:t>Umfasst</a:t>
            </a:r>
            <a:r>
              <a:rPr lang="en-GB" sz="1400" dirty="0">
                <a:solidFill>
                  <a:srgbClr val="7F7F7F"/>
                </a:solidFill>
              </a:rPr>
              <a:t> </a:t>
            </a:r>
            <a:r>
              <a:rPr lang="en-GB" sz="1400" dirty="0" err="1">
                <a:solidFill>
                  <a:srgbClr val="7F7F7F"/>
                </a:solidFill>
              </a:rPr>
              <a:t>sowohl</a:t>
            </a:r>
            <a:r>
              <a:rPr lang="en-GB" sz="1400" dirty="0">
                <a:solidFill>
                  <a:srgbClr val="7F7F7F"/>
                </a:solidFill>
              </a:rPr>
              <a:t> </a:t>
            </a:r>
            <a:r>
              <a:rPr lang="en-GB" sz="1400" dirty="0" err="1">
                <a:solidFill>
                  <a:srgbClr val="7F7F7F"/>
                </a:solidFill>
              </a:rPr>
              <a:t>Klimaschutz</a:t>
            </a:r>
            <a:r>
              <a:rPr lang="en-GB" sz="1400" dirty="0">
                <a:solidFill>
                  <a:srgbClr val="7F7F7F"/>
                </a:solidFill>
              </a:rPr>
              <a:t> </a:t>
            </a:r>
            <a:r>
              <a:rPr lang="en-GB" sz="1400" dirty="0" err="1">
                <a:solidFill>
                  <a:srgbClr val="7F7F7F"/>
                </a:solidFill>
              </a:rPr>
              <a:t>als</a:t>
            </a:r>
            <a:r>
              <a:rPr lang="en-GB" sz="1400" dirty="0">
                <a:solidFill>
                  <a:srgbClr val="7F7F7F"/>
                </a:solidFill>
              </a:rPr>
              <a:t> </a:t>
            </a:r>
            <a:r>
              <a:rPr lang="en-GB" sz="1400" dirty="0" err="1">
                <a:solidFill>
                  <a:srgbClr val="7F7F7F"/>
                </a:solidFill>
              </a:rPr>
              <a:t>auch</a:t>
            </a:r>
            <a:r>
              <a:rPr lang="en-GB" sz="1400" dirty="0">
                <a:solidFill>
                  <a:srgbClr val="7F7F7F"/>
                </a:solidFill>
              </a:rPr>
              <a:t> </a:t>
            </a:r>
            <a:r>
              <a:rPr lang="en-GB" sz="1400" dirty="0" err="1">
                <a:solidFill>
                  <a:srgbClr val="7F7F7F"/>
                </a:solidFill>
              </a:rPr>
              <a:t>Anpassung</a:t>
            </a:r>
            <a:r>
              <a:rPr lang="en-GB" sz="1400" dirty="0">
                <a:solidFill>
                  <a:srgbClr val="7F7F7F"/>
                </a:solidFill>
              </a:rPr>
              <a:t> an den </a:t>
            </a:r>
            <a:r>
              <a:rPr lang="en-GB" sz="1400" dirty="0" err="1">
                <a:solidFill>
                  <a:srgbClr val="7F7F7F"/>
                </a:solidFill>
              </a:rPr>
              <a:t>Klimawandel</a:t>
            </a:r>
            <a:r>
              <a:rPr lang="en-GB" sz="1400" dirty="0">
                <a:solidFill>
                  <a:srgbClr val="7F7F7F"/>
                </a:solidFill>
              </a:rPr>
              <a:t> </a:t>
            </a:r>
            <a:endParaRPr dirty="0"/>
          </a:p>
          <a:p>
            <a:pPr marL="285750" indent="-285750">
              <a:lnSpc>
                <a:spcPct val="105000"/>
              </a:lnSpc>
              <a:spcBef>
                <a:spcPts val="900"/>
              </a:spcBef>
              <a:buClr>
                <a:schemeClr val="dk1"/>
              </a:buClr>
              <a:buSzPts val="1100"/>
              <a:defRPr/>
            </a:pPr>
            <a:r>
              <a:rPr lang="en-GB" sz="1400" dirty="0" err="1">
                <a:solidFill>
                  <a:srgbClr val="7F7F7F"/>
                </a:solidFill>
              </a:rPr>
              <a:t>Schwerpunkt</a:t>
            </a:r>
            <a:r>
              <a:rPr lang="en-GB" sz="1400" dirty="0">
                <a:solidFill>
                  <a:srgbClr val="7F7F7F"/>
                </a:solidFill>
              </a:rPr>
              <a:t> </a:t>
            </a:r>
            <a:r>
              <a:rPr lang="en-GB" sz="1400" dirty="0" err="1">
                <a:solidFill>
                  <a:srgbClr val="7F7F7F"/>
                </a:solidFill>
              </a:rPr>
              <a:t>Anpassung</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Fordert</a:t>
            </a:r>
            <a:r>
              <a:rPr lang="en-GB" sz="1200" dirty="0">
                <a:solidFill>
                  <a:srgbClr val="7F7F7F"/>
                </a:solidFill>
              </a:rPr>
              <a:t> </a:t>
            </a:r>
            <a:r>
              <a:rPr lang="en-GB" sz="1200" dirty="0" err="1">
                <a:solidFill>
                  <a:srgbClr val="7F7F7F"/>
                </a:solidFill>
              </a:rPr>
              <a:t>stärkere</a:t>
            </a:r>
            <a:r>
              <a:rPr lang="en-GB" sz="1200" dirty="0">
                <a:solidFill>
                  <a:srgbClr val="7F7F7F"/>
                </a:solidFill>
              </a:rPr>
              <a:t> </a:t>
            </a:r>
            <a:r>
              <a:rPr lang="en-GB" sz="1200" dirty="0" err="1">
                <a:solidFill>
                  <a:srgbClr val="7F7F7F"/>
                </a:solidFill>
              </a:rPr>
              <a:t>Maßnahmen</a:t>
            </a:r>
            <a:r>
              <a:rPr lang="en-GB" sz="1200" dirty="0">
                <a:solidFill>
                  <a:srgbClr val="7F7F7F"/>
                </a:solidFill>
              </a:rPr>
              <a:t> </a:t>
            </a:r>
            <a:r>
              <a:rPr lang="en-GB" sz="1200" dirty="0" err="1">
                <a:solidFill>
                  <a:srgbClr val="7F7F7F"/>
                </a:solidFill>
              </a:rPr>
              <a:t>zur</a:t>
            </a:r>
            <a:r>
              <a:rPr lang="en-GB" sz="1200" dirty="0">
                <a:solidFill>
                  <a:srgbClr val="7F7F7F"/>
                </a:solidFill>
              </a:rPr>
              <a:t> </a:t>
            </a:r>
            <a:r>
              <a:rPr lang="en-GB" sz="1200" dirty="0" err="1">
                <a:solidFill>
                  <a:srgbClr val="7F7F7F"/>
                </a:solidFill>
              </a:rPr>
              <a:t>Klimaresilienz</a:t>
            </a:r>
            <a:r>
              <a:rPr lang="en-GB" sz="1200" dirty="0">
                <a:solidFill>
                  <a:srgbClr val="7F7F7F"/>
                </a:solidFill>
              </a:rPr>
              <a:t>, um </a:t>
            </a:r>
            <a:r>
              <a:rPr lang="en-GB" sz="1200" dirty="0" err="1">
                <a:solidFill>
                  <a:srgbClr val="7F7F7F"/>
                </a:solidFill>
              </a:rPr>
              <a:t>Klimarisiken</a:t>
            </a:r>
            <a:r>
              <a:rPr lang="en-GB" sz="1200" dirty="0">
                <a:solidFill>
                  <a:srgbClr val="7F7F7F"/>
                </a:solidFill>
              </a:rPr>
              <a:t> </a:t>
            </a:r>
            <a:r>
              <a:rPr lang="en-GB" sz="1200" dirty="0" err="1">
                <a:solidFill>
                  <a:srgbClr val="7F7F7F"/>
                </a:solidFill>
              </a:rPr>
              <a:t>wirksam</a:t>
            </a:r>
            <a:r>
              <a:rPr lang="en-GB" sz="1200" dirty="0">
                <a:solidFill>
                  <a:srgbClr val="7F7F7F"/>
                </a:solidFill>
              </a:rPr>
              <a:t> </a:t>
            </a:r>
            <a:r>
              <a:rPr lang="en-GB" sz="1200" dirty="0" err="1">
                <a:solidFill>
                  <a:srgbClr val="7F7F7F"/>
                </a:solidFill>
              </a:rPr>
              <a:t>vorzubeugen</a:t>
            </a:r>
            <a:endParaRPr dirty="0"/>
          </a:p>
          <a:p>
            <a:pPr marL="742950" lvl="1" indent="-285750">
              <a:lnSpc>
                <a:spcPct val="105000"/>
              </a:lnSpc>
              <a:spcBef>
                <a:spcPts val="900"/>
              </a:spcBef>
              <a:buClr>
                <a:schemeClr val="dk1"/>
              </a:buClr>
              <a:buSzPts val="1100"/>
              <a:defRPr/>
            </a:pPr>
            <a:r>
              <a:rPr lang="en-GB" sz="1200" dirty="0" err="1">
                <a:solidFill>
                  <a:srgbClr val="7F7F7F"/>
                </a:solidFill>
              </a:rPr>
              <a:t>Fokus</a:t>
            </a:r>
            <a:r>
              <a:rPr lang="en-GB" sz="1200" dirty="0">
                <a:solidFill>
                  <a:srgbClr val="7F7F7F"/>
                </a:solidFill>
              </a:rPr>
              <a:t> auf </a:t>
            </a:r>
            <a:r>
              <a:rPr lang="en-GB" sz="1200" dirty="0" err="1">
                <a:solidFill>
                  <a:srgbClr val="7F7F7F"/>
                </a:solidFill>
              </a:rPr>
              <a:t>naturbasierte</a:t>
            </a:r>
            <a:r>
              <a:rPr lang="en-GB" sz="1200" dirty="0">
                <a:solidFill>
                  <a:srgbClr val="7F7F7F"/>
                </a:solidFill>
              </a:rPr>
              <a:t> </a:t>
            </a:r>
            <a:r>
              <a:rPr lang="en-GB" sz="1200" dirty="0" err="1">
                <a:solidFill>
                  <a:srgbClr val="7F7F7F"/>
                </a:solidFill>
              </a:rPr>
              <a:t>Lösungen</a:t>
            </a:r>
            <a:r>
              <a:rPr lang="en-GB" sz="1200" dirty="0">
                <a:solidFill>
                  <a:srgbClr val="7F7F7F"/>
                </a:solidFill>
              </a:rPr>
              <a:t> und </a:t>
            </a:r>
            <a:r>
              <a:rPr lang="en-GB" sz="1200" dirty="0" err="1">
                <a:solidFill>
                  <a:srgbClr val="7F7F7F"/>
                </a:solidFill>
              </a:rPr>
              <a:t>grüne</a:t>
            </a:r>
            <a:r>
              <a:rPr lang="en-GB" sz="1200" dirty="0">
                <a:solidFill>
                  <a:srgbClr val="7F7F7F"/>
                </a:solidFill>
              </a:rPr>
              <a:t> </a:t>
            </a:r>
            <a:r>
              <a:rPr lang="en-GB" sz="1200" dirty="0" err="1">
                <a:solidFill>
                  <a:srgbClr val="7F7F7F"/>
                </a:solidFill>
              </a:rPr>
              <a:t>Infrastruktur</a:t>
            </a:r>
            <a:endParaRPr dirty="0"/>
          </a:p>
          <a:p>
            <a:pPr marL="742950" lvl="1" indent="-285750">
              <a:lnSpc>
                <a:spcPct val="105000"/>
              </a:lnSpc>
              <a:spcBef>
                <a:spcPts val="900"/>
              </a:spcBef>
              <a:buClr>
                <a:schemeClr val="dk1"/>
              </a:buClr>
              <a:buSzPts val="1100"/>
              <a:defRPr/>
            </a:pPr>
            <a:r>
              <a:rPr lang="en-GB" sz="1200" dirty="0" err="1">
                <a:solidFill>
                  <a:srgbClr val="7F7F7F"/>
                </a:solidFill>
              </a:rPr>
              <a:t>Wiederherstellung</a:t>
            </a:r>
            <a:r>
              <a:rPr lang="en-GB" sz="1200" dirty="0">
                <a:solidFill>
                  <a:srgbClr val="7F7F7F"/>
                </a:solidFill>
              </a:rPr>
              <a:t> der </a:t>
            </a:r>
            <a:r>
              <a:rPr lang="en-GB" sz="1200" dirty="0" err="1">
                <a:solidFill>
                  <a:srgbClr val="7F7F7F"/>
                </a:solidFill>
              </a:rPr>
              <a:t>biologischen</a:t>
            </a:r>
            <a:r>
              <a:rPr lang="en-GB" sz="1200" dirty="0">
                <a:solidFill>
                  <a:srgbClr val="7F7F7F"/>
                </a:solidFill>
              </a:rPr>
              <a:t> </a:t>
            </a:r>
            <a:r>
              <a:rPr lang="en-GB" sz="1200" dirty="0" err="1">
                <a:solidFill>
                  <a:srgbClr val="7F7F7F"/>
                </a:solidFill>
              </a:rPr>
              <a:t>Vielfalt</a:t>
            </a:r>
            <a:r>
              <a:rPr lang="en-GB" sz="1200" dirty="0">
                <a:solidFill>
                  <a:srgbClr val="7F7F7F"/>
                </a:solidFill>
              </a:rPr>
              <a:t>, </a:t>
            </a:r>
            <a:r>
              <a:rPr lang="en-GB" sz="1200" dirty="0" err="1">
                <a:solidFill>
                  <a:srgbClr val="7F7F7F"/>
                </a:solidFill>
              </a:rPr>
              <a:t>Bekämpfung</a:t>
            </a:r>
            <a:r>
              <a:rPr lang="en-GB" sz="1200" dirty="0">
                <a:solidFill>
                  <a:srgbClr val="7F7F7F"/>
                </a:solidFill>
              </a:rPr>
              <a:t> der </a:t>
            </a:r>
            <a:r>
              <a:rPr lang="en-GB" sz="1200" dirty="0" err="1">
                <a:solidFill>
                  <a:srgbClr val="7F7F7F"/>
                </a:solidFill>
              </a:rPr>
              <a:t>Umweltverschmutzung</a:t>
            </a:r>
            <a:r>
              <a:rPr lang="en-GB" sz="1200" dirty="0">
                <a:solidFill>
                  <a:srgbClr val="7F7F7F"/>
                </a:solidFill>
              </a:rPr>
              <a:t> und </a:t>
            </a:r>
            <a:r>
              <a:rPr lang="en-GB" sz="1200" dirty="0" err="1">
                <a:solidFill>
                  <a:srgbClr val="7F7F7F"/>
                </a:solidFill>
              </a:rPr>
              <a:t>effiziente</a:t>
            </a:r>
            <a:r>
              <a:rPr lang="en-GB" sz="1200" dirty="0">
                <a:solidFill>
                  <a:srgbClr val="7F7F7F"/>
                </a:solidFill>
              </a:rPr>
              <a:t> </a:t>
            </a:r>
            <a:br>
              <a:rPr lang="en-GB" sz="1200" dirty="0">
                <a:solidFill>
                  <a:srgbClr val="7F7F7F"/>
                </a:solidFill>
              </a:rPr>
            </a:br>
            <a:r>
              <a:rPr lang="en-GB" sz="1200" dirty="0" err="1">
                <a:solidFill>
                  <a:srgbClr val="7F7F7F"/>
                </a:solidFill>
              </a:rPr>
              <a:t>Nutzung</a:t>
            </a:r>
            <a:r>
              <a:rPr lang="en-GB" sz="1200" dirty="0">
                <a:solidFill>
                  <a:srgbClr val="7F7F7F"/>
                </a:solidFill>
              </a:rPr>
              <a:t> von </a:t>
            </a:r>
            <a:r>
              <a:rPr lang="en-GB" sz="1200" dirty="0" err="1">
                <a:solidFill>
                  <a:srgbClr val="7F7F7F"/>
                </a:solidFill>
              </a:rPr>
              <a:t>Ressourcen</a:t>
            </a:r>
            <a:endParaRPr dirty="0"/>
          </a:p>
          <a:p>
            <a:pPr marL="742950" lvl="1" indent="-285750">
              <a:lnSpc>
                <a:spcPct val="105000"/>
              </a:lnSpc>
              <a:spcBef>
                <a:spcPts val="900"/>
              </a:spcBef>
              <a:buClr>
                <a:schemeClr val="dk1"/>
              </a:buClr>
              <a:buSzPts val="1100"/>
              <a:defRPr/>
            </a:pPr>
            <a:endParaRPr lang="en-GB" sz="10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p:txBody>
      </p:sp>
      <p:pic>
        <p:nvPicPr>
          <p:cNvPr id="2047415399" name="Picture 2" descr="A group of people holding a large planet&#10;&#10;AI-generated content may be incorrect."/>
          <p:cNvPicPr>
            <a:picLocks noChangeAspect="1"/>
          </p:cNvPicPr>
          <p:nvPr/>
        </p:nvPicPr>
        <p:blipFill>
          <a:blip r:embed="rId3"/>
          <a:stretch/>
        </p:blipFill>
        <p:spPr bwMode="auto">
          <a:xfrm>
            <a:off x="5864828" y="1922054"/>
            <a:ext cx="2313353" cy="231335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18028553"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DAS EUROPÄISCHE KLIMAGESETZ</a:t>
            </a:r>
            <a:endParaRPr>
              <a:solidFill>
                <a:srgbClr val="70AD47"/>
              </a:solidFill>
            </a:endParaRPr>
          </a:p>
        </p:txBody>
      </p:sp>
      <p:sp>
        <p:nvSpPr>
          <p:cNvPr id="289013899"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Verankert das im Europäischen Grünen Deal festgelegte Ziel gesetzlich </a:t>
            </a:r>
            <a:endParaRPr/>
          </a:p>
          <a:p>
            <a:pPr marL="742950" lvl="1" indent="-285750">
              <a:lnSpc>
                <a:spcPct val="105000"/>
              </a:lnSpc>
              <a:spcBef>
                <a:spcPts val="900"/>
              </a:spcBef>
              <a:buClr>
                <a:schemeClr val="dk1"/>
              </a:buClr>
              <a:buSzPts val="1100"/>
              <a:defRPr/>
            </a:pPr>
            <a:r>
              <a:rPr lang="en-GB" sz="1200">
                <a:solidFill>
                  <a:srgbClr val="7F7F7F"/>
                </a:solidFill>
              </a:rPr>
              <a:t>Klimaneutralität bis 2050</a:t>
            </a:r>
            <a:endParaRPr/>
          </a:p>
          <a:p>
            <a:pPr marL="742950" lvl="1" indent="-285750">
              <a:lnSpc>
                <a:spcPct val="105000"/>
              </a:lnSpc>
              <a:spcBef>
                <a:spcPts val="900"/>
              </a:spcBef>
              <a:buClr>
                <a:schemeClr val="dk1"/>
              </a:buClr>
              <a:buSzPts val="1100"/>
              <a:defRPr/>
            </a:pPr>
            <a:r>
              <a:rPr lang="en-GB" sz="1200">
                <a:solidFill>
                  <a:srgbClr val="7F7F7F"/>
                </a:solidFill>
              </a:rPr>
              <a:t>55 % Emissionsreduktion bis 2030</a:t>
            </a:r>
            <a:endParaRPr/>
          </a:p>
          <a:p>
            <a:pPr marL="285750" indent="-285750">
              <a:lnSpc>
                <a:spcPct val="105000"/>
              </a:lnSpc>
              <a:spcBef>
                <a:spcPts val="900"/>
              </a:spcBef>
              <a:buClr>
                <a:schemeClr val="dk1"/>
              </a:buClr>
              <a:buSzPts val="1100"/>
              <a:defRPr/>
            </a:pPr>
            <a:r>
              <a:rPr lang="en-GB" sz="1400">
                <a:solidFill>
                  <a:srgbClr val="7F7F7F"/>
                </a:solidFill>
              </a:rPr>
              <a:t>Maßnahmen zur Überwachung der Fortschritte und zur entsprechenden Anpassung unserer Maßnahmen auf der Grundlage bestehender Systeme </a:t>
            </a:r>
            <a:endParaRPr/>
          </a:p>
          <a:p>
            <a:pPr marL="285750" indent="-285750">
              <a:lnSpc>
                <a:spcPct val="105000"/>
              </a:lnSpc>
              <a:spcBef>
                <a:spcPts val="900"/>
              </a:spcBef>
              <a:buClr>
                <a:schemeClr val="dk1"/>
              </a:buClr>
              <a:buSzPts val="1100"/>
              <a:defRPr/>
            </a:pPr>
            <a:r>
              <a:rPr lang="en-GB" sz="1400">
                <a:solidFill>
                  <a:srgbClr val="7F7F7F"/>
                </a:solidFill>
              </a:rPr>
              <a:t>Verpflichtet die EU und die Mitgliedstaaten, ihre Anpassungsfähigkeit zu verbessern, ihre Widerstandsfähigkeit zu stärken und ihre Anfälligkeit für den Klimawandel zu verringern</a:t>
            </a:r>
            <a:endParaRPr/>
          </a:p>
          <a:p>
            <a:pPr marL="285750" indent="-285750">
              <a:lnSpc>
                <a:spcPct val="105000"/>
              </a:lnSpc>
              <a:spcBef>
                <a:spcPts val="900"/>
              </a:spcBef>
              <a:buClr>
                <a:schemeClr val="dk1"/>
              </a:buClr>
              <a:buSzPts val="1100"/>
              <a:defRPr/>
            </a:pPr>
            <a:endParaRPr lang="en-GB" sz="1400">
              <a:solidFill>
                <a:srgbClr val="7F7F7F"/>
              </a:solidFill>
            </a:endParaRPr>
          </a:p>
          <a:p>
            <a:pPr marL="285750" indent="-285750">
              <a:lnSpc>
                <a:spcPct val="105000"/>
              </a:lnSpc>
              <a:spcBef>
                <a:spcPts val="900"/>
              </a:spcBef>
              <a:buClr>
                <a:schemeClr val="dk1"/>
              </a:buClr>
              <a:buSzPts val="1100"/>
              <a:defRPr/>
            </a:pPr>
            <a:endParaRPr lang="en-GB" sz="1400">
              <a:solidFill>
                <a:srgbClr val="7F7F7F"/>
              </a:solidFill>
            </a:endParaRPr>
          </a:p>
          <a:p>
            <a:pPr marL="285750" indent="-285750">
              <a:lnSpc>
                <a:spcPct val="105000"/>
              </a:lnSpc>
              <a:spcBef>
                <a:spcPts val="900"/>
              </a:spcBef>
              <a:buClr>
                <a:schemeClr val="dk1"/>
              </a:buClr>
              <a:buSzPts val="1100"/>
              <a:defRPr/>
            </a:pPr>
            <a:endParaRPr lang="en-GB" sz="1400">
              <a:solidFill>
                <a:srgbClr val="7F7F7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47348812"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EU-ANPASSUNGSSTRATEGIE</a:t>
            </a:r>
            <a:endParaRPr>
              <a:solidFill>
                <a:srgbClr val="70AD47"/>
              </a:solidFill>
            </a:endParaRPr>
          </a:p>
        </p:txBody>
      </p:sp>
      <p:sp>
        <p:nvSpPr>
          <p:cNvPr id="1175843805"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err="1">
                <a:solidFill>
                  <a:srgbClr val="7F7F7F"/>
                </a:solidFill>
              </a:rPr>
              <a:t>Im</a:t>
            </a:r>
            <a:r>
              <a:rPr lang="en-GB" sz="1400" dirty="0">
                <a:solidFill>
                  <a:srgbClr val="7F7F7F"/>
                </a:solidFill>
              </a:rPr>
              <a:t> Jahr 2021 </a:t>
            </a:r>
            <a:r>
              <a:rPr lang="en-GB" sz="1400" dirty="0" err="1">
                <a:solidFill>
                  <a:srgbClr val="7F7F7F"/>
                </a:solidFill>
              </a:rPr>
              <a:t>verabschiedete</a:t>
            </a:r>
            <a:r>
              <a:rPr lang="en-GB" sz="1400" dirty="0">
                <a:solidFill>
                  <a:srgbClr val="7F7F7F"/>
                </a:solidFill>
              </a:rPr>
              <a:t> die EU </a:t>
            </a:r>
            <a:r>
              <a:rPr lang="en-GB" sz="1400" dirty="0" err="1">
                <a:solidFill>
                  <a:srgbClr val="7F7F7F"/>
                </a:solidFill>
              </a:rPr>
              <a:t>ihre</a:t>
            </a:r>
            <a:r>
              <a:rPr lang="en-GB" sz="1400" dirty="0">
                <a:solidFill>
                  <a:srgbClr val="7F7F7F"/>
                </a:solidFill>
              </a:rPr>
              <a:t> </a:t>
            </a:r>
            <a:r>
              <a:rPr lang="en-GB" sz="1400" dirty="0" err="1">
                <a:solidFill>
                  <a:srgbClr val="7F7F7F"/>
                </a:solidFill>
              </a:rPr>
              <a:t>neue</a:t>
            </a:r>
            <a:r>
              <a:rPr lang="en-GB" sz="1400" dirty="0">
                <a:solidFill>
                  <a:srgbClr val="7F7F7F"/>
                </a:solidFill>
              </a:rPr>
              <a:t> </a:t>
            </a:r>
            <a:r>
              <a:rPr lang="en-GB" sz="1400" dirty="0" err="1">
                <a:solidFill>
                  <a:srgbClr val="7F7F7F"/>
                </a:solidFill>
              </a:rPr>
              <a:t>Strategie</a:t>
            </a:r>
            <a:r>
              <a:rPr lang="en-GB" sz="1400" dirty="0">
                <a:solidFill>
                  <a:srgbClr val="7F7F7F"/>
                </a:solidFill>
              </a:rPr>
              <a:t> </a:t>
            </a:r>
            <a:r>
              <a:rPr lang="en-GB" sz="1400" dirty="0" err="1">
                <a:solidFill>
                  <a:srgbClr val="7F7F7F"/>
                </a:solidFill>
              </a:rPr>
              <a:t>zur</a:t>
            </a:r>
            <a:r>
              <a:rPr lang="en-GB" sz="1400" dirty="0">
                <a:solidFill>
                  <a:srgbClr val="7F7F7F"/>
                </a:solidFill>
              </a:rPr>
              <a:t> </a:t>
            </a:r>
            <a:r>
              <a:rPr lang="en-GB" sz="1400" dirty="0" err="1">
                <a:solidFill>
                  <a:srgbClr val="7F7F7F"/>
                </a:solidFill>
              </a:rPr>
              <a:t>Anpassung</a:t>
            </a:r>
            <a:r>
              <a:rPr lang="en-GB" sz="1400" dirty="0">
                <a:solidFill>
                  <a:srgbClr val="7F7F7F"/>
                </a:solidFill>
              </a:rPr>
              <a:t> an den </a:t>
            </a:r>
            <a:r>
              <a:rPr lang="en-GB" sz="1400" dirty="0" err="1">
                <a:solidFill>
                  <a:srgbClr val="7F7F7F"/>
                </a:solidFill>
              </a:rPr>
              <a:t>Klimawandel</a:t>
            </a:r>
            <a:endParaRPr dirty="0"/>
          </a:p>
          <a:p>
            <a:pPr marL="285750" indent="-285750">
              <a:lnSpc>
                <a:spcPct val="105000"/>
              </a:lnSpc>
              <a:spcBef>
                <a:spcPts val="900"/>
              </a:spcBef>
              <a:buClr>
                <a:schemeClr val="dk1"/>
              </a:buClr>
              <a:buSzPts val="1100"/>
              <a:defRPr/>
            </a:pPr>
            <a:r>
              <a:rPr lang="en-GB" sz="1400" dirty="0" err="1">
                <a:solidFill>
                  <a:srgbClr val="7F7F7F"/>
                </a:solidFill>
              </a:rPr>
              <a:t>Legt</a:t>
            </a:r>
            <a:r>
              <a:rPr lang="en-GB" sz="1400" dirty="0">
                <a:solidFill>
                  <a:srgbClr val="7F7F7F"/>
                </a:solidFill>
              </a:rPr>
              <a:t> </a:t>
            </a:r>
            <a:r>
              <a:rPr lang="en-GB" sz="1400" dirty="0" err="1">
                <a:solidFill>
                  <a:srgbClr val="7F7F7F"/>
                </a:solidFill>
              </a:rPr>
              <a:t>dar</a:t>
            </a:r>
            <a:r>
              <a:rPr lang="en-GB" sz="1400" dirty="0">
                <a:solidFill>
                  <a:srgbClr val="7F7F7F"/>
                </a:solidFill>
              </a:rPr>
              <a:t>, </a:t>
            </a:r>
            <a:r>
              <a:rPr lang="en-GB" sz="1400" dirty="0" err="1">
                <a:solidFill>
                  <a:srgbClr val="7F7F7F"/>
                </a:solidFill>
              </a:rPr>
              <a:t>wie</a:t>
            </a:r>
            <a:r>
              <a:rPr lang="en-GB" sz="1400" dirty="0">
                <a:solidFill>
                  <a:srgbClr val="7F7F7F"/>
                </a:solidFill>
              </a:rPr>
              <a:t> </a:t>
            </a:r>
            <a:r>
              <a:rPr lang="en-GB" sz="1400" dirty="0" err="1">
                <a:solidFill>
                  <a:srgbClr val="7F7F7F"/>
                </a:solidFill>
              </a:rPr>
              <a:t>sich</a:t>
            </a:r>
            <a:r>
              <a:rPr lang="en-GB" sz="1400" dirty="0">
                <a:solidFill>
                  <a:srgbClr val="7F7F7F"/>
                </a:solidFill>
              </a:rPr>
              <a:t> die EU an die </a:t>
            </a:r>
            <a:r>
              <a:rPr lang="en-GB" sz="1400" dirty="0" err="1">
                <a:solidFill>
                  <a:srgbClr val="7F7F7F"/>
                </a:solidFill>
              </a:rPr>
              <a:t>Auswirkungen</a:t>
            </a:r>
            <a:r>
              <a:rPr lang="en-GB" sz="1400" dirty="0">
                <a:solidFill>
                  <a:srgbClr val="7F7F7F"/>
                </a:solidFill>
              </a:rPr>
              <a:t> des </a:t>
            </a:r>
            <a:r>
              <a:rPr lang="en-GB" sz="1400" dirty="0" err="1">
                <a:solidFill>
                  <a:srgbClr val="7F7F7F"/>
                </a:solidFill>
              </a:rPr>
              <a:t>Klimawandels</a:t>
            </a:r>
            <a:r>
              <a:rPr lang="en-GB" sz="1400" dirty="0">
                <a:solidFill>
                  <a:srgbClr val="7F7F7F"/>
                </a:solidFill>
              </a:rPr>
              <a:t> </a:t>
            </a:r>
            <a:r>
              <a:rPr lang="en-GB" sz="1400" dirty="0" err="1">
                <a:solidFill>
                  <a:srgbClr val="7F7F7F"/>
                </a:solidFill>
              </a:rPr>
              <a:t>anpassen</a:t>
            </a:r>
            <a:r>
              <a:rPr lang="en-GB" sz="1400" dirty="0">
                <a:solidFill>
                  <a:srgbClr val="7F7F7F"/>
                </a:solidFill>
              </a:rPr>
              <a:t> und bis 2050 </a:t>
            </a:r>
            <a:r>
              <a:rPr lang="en-GB" sz="1400" dirty="0" err="1">
                <a:solidFill>
                  <a:srgbClr val="7F7F7F"/>
                </a:solidFill>
              </a:rPr>
              <a:t>klimaresistent</a:t>
            </a:r>
            <a:r>
              <a:rPr lang="en-GB" sz="1400" dirty="0">
                <a:solidFill>
                  <a:srgbClr val="7F7F7F"/>
                </a:solidFill>
              </a:rPr>
              <a:t> </a:t>
            </a:r>
            <a:r>
              <a:rPr lang="en-GB" sz="1400" dirty="0" err="1">
                <a:solidFill>
                  <a:srgbClr val="7F7F7F"/>
                </a:solidFill>
              </a:rPr>
              <a:t>werden</a:t>
            </a:r>
            <a:r>
              <a:rPr lang="en-GB" sz="1400" dirty="0">
                <a:solidFill>
                  <a:srgbClr val="7F7F7F"/>
                </a:solidFill>
              </a:rPr>
              <a:t> </a:t>
            </a:r>
            <a:r>
              <a:rPr lang="en-GB" sz="1400" dirty="0" err="1">
                <a:solidFill>
                  <a:srgbClr val="7F7F7F"/>
                </a:solidFill>
              </a:rPr>
              <a:t>kann</a:t>
            </a:r>
            <a:endParaRPr dirty="0"/>
          </a:p>
          <a:p>
            <a:pPr marL="285750" indent="-285750">
              <a:lnSpc>
                <a:spcPct val="105000"/>
              </a:lnSpc>
              <a:spcBef>
                <a:spcPts val="900"/>
              </a:spcBef>
              <a:buClr>
                <a:schemeClr val="dk1"/>
              </a:buClr>
              <a:buSzPts val="1100"/>
              <a:defRPr/>
            </a:pPr>
            <a:r>
              <a:rPr lang="en-GB" sz="1400" dirty="0">
                <a:solidFill>
                  <a:srgbClr val="7F7F7F"/>
                </a:solidFill>
              </a:rPr>
              <a:t>4 </a:t>
            </a:r>
            <a:r>
              <a:rPr lang="en-GB" sz="1400" dirty="0" err="1">
                <a:solidFill>
                  <a:srgbClr val="7F7F7F"/>
                </a:solidFill>
              </a:rPr>
              <a:t>Hauptziele</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Intelligentere</a:t>
            </a:r>
            <a:r>
              <a:rPr lang="en-GB" sz="1200" dirty="0">
                <a:solidFill>
                  <a:srgbClr val="7F7F7F"/>
                </a:solidFill>
              </a:rPr>
              <a:t> </a:t>
            </a:r>
            <a:r>
              <a:rPr lang="en-GB" sz="1200" dirty="0" err="1">
                <a:solidFill>
                  <a:srgbClr val="7F7F7F"/>
                </a:solidFill>
              </a:rPr>
              <a:t>Anpassung</a:t>
            </a:r>
            <a:endParaRPr dirty="0"/>
          </a:p>
          <a:p>
            <a:pPr marL="742950" lvl="1" indent="-285750">
              <a:lnSpc>
                <a:spcPct val="105000"/>
              </a:lnSpc>
              <a:spcBef>
                <a:spcPts val="900"/>
              </a:spcBef>
              <a:buClr>
                <a:schemeClr val="dk1"/>
              </a:buClr>
              <a:buSzPts val="1100"/>
              <a:defRPr/>
            </a:pPr>
            <a:r>
              <a:rPr lang="en-GB" sz="1200" dirty="0" err="1">
                <a:solidFill>
                  <a:srgbClr val="7F7F7F"/>
                </a:solidFill>
              </a:rPr>
              <a:t>Schnellere</a:t>
            </a:r>
            <a:r>
              <a:rPr lang="en-GB" sz="1200" dirty="0">
                <a:solidFill>
                  <a:srgbClr val="7F7F7F"/>
                </a:solidFill>
              </a:rPr>
              <a:t> </a:t>
            </a:r>
            <a:r>
              <a:rPr lang="en-GB" sz="1200" dirty="0" err="1">
                <a:solidFill>
                  <a:srgbClr val="7F7F7F"/>
                </a:solidFill>
              </a:rPr>
              <a:t>Anpassung</a:t>
            </a:r>
            <a:endParaRPr dirty="0"/>
          </a:p>
          <a:p>
            <a:pPr marL="742950" lvl="1" indent="-285750">
              <a:lnSpc>
                <a:spcPct val="105000"/>
              </a:lnSpc>
              <a:spcBef>
                <a:spcPts val="900"/>
              </a:spcBef>
              <a:buClr>
                <a:schemeClr val="dk1"/>
              </a:buClr>
              <a:buSzPts val="1100"/>
              <a:defRPr/>
            </a:pPr>
            <a:r>
              <a:rPr lang="en-GB" sz="1200" dirty="0" err="1">
                <a:solidFill>
                  <a:srgbClr val="7F7F7F"/>
                </a:solidFill>
              </a:rPr>
              <a:t>Systematischere</a:t>
            </a:r>
            <a:r>
              <a:rPr lang="en-GB" sz="1200" dirty="0">
                <a:solidFill>
                  <a:srgbClr val="7F7F7F"/>
                </a:solidFill>
              </a:rPr>
              <a:t> </a:t>
            </a:r>
            <a:r>
              <a:rPr lang="en-GB" sz="1200" dirty="0" err="1">
                <a:solidFill>
                  <a:srgbClr val="7F7F7F"/>
                </a:solidFill>
              </a:rPr>
              <a:t>Anpassung</a:t>
            </a:r>
            <a:r>
              <a:rPr lang="en-GB" sz="12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a:solidFill>
                  <a:srgbClr val="7F7F7F"/>
                </a:solidFill>
              </a:rPr>
              <a:t> </a:t>
            </a:r>
            <a:r>
              <a:rPr lang="en-GB" sz="1200" dirty="0" err="1">
                <a:solidFill>
                  <a:srgbClr val="7F7F7F"/>
                </a:solidFill>
              </a:rPr>
              <a:t>Verstärkung</a:t>
            </a:r>
            <a:r>
              <a:rPr lang="en-GB" sz="1200" dirty="0">
                <a:solidFill>
                  <a:srgbClr val="7F7F7F"/>
                </a:solidFill>
              </a:rPr>
              <a:t> der </a:t>
            </a:r>
            <a:r>
              <a:rPr lang="en-GB" sz="1200" dirty="0" err="1">
                <a:solidFill>
                  <a:srgbClr val="7F7F7F"/>
                </a:solidFill>
              </a:rPr>
              <a:t>internationalen</a:t>
            </a:r>
            <a:r>
              <a:rPr lang="en-GB" sz="1200" dirty="0">
                <a:solidFill>
                  <a:srgbClr val="7F7F7F"/>
                </a:solidFill>
              </a:rPr>
              <a:t> </a:t>
            </a:r>
            <a:r>
              <a:rPr lang="en-GB" sz="1200" dirty="0" err="1">
                <a:solidFill>
                  <a:srgbClr val="7F7F7F"/>
                </a:solidFill>
              </a:rPr>
              <a:t>Maßnahmen</a:t>
            </a:r>
            <a:r>
              <a:rPr lang="en-GB" sz="1200" dirty="0">
                <a:solidFill>
                  <a:srgbClr val="7F7F7F"/>
                </a:solidFill>
              </a:rPr>
              <a:t> </a:t>
            </a:r>
            <a:r>
              <a:rPr lang="en-GB" sz="1200" dirty="0" err="1">
                <a:solidFill>
                  <a:srgbClr val="7F7F7F"/>
                </a:solidFill>
              </a:rPr>
              <a:t>zur</a:t>
            </a:r>
            <a:r>
              <a:rPr lang="en-GB" sz="1200" dirty="0">
                <a:solidFill>
                  <a:srgbClr val="7F7F7F"/>
                </a:solidFill>
              </a:rPr>
              <a:t> </a:t>
            </a:r>
            <a:r>
              <a:rPr lang="en-GB" sz="1200" dirty="0" err="1">
                <a:solidFill>
                  <a:srgbClr val="7F7F7F"/>
                </a:solidFill>
              </a:rPr>
              <a:t>Klimaresilienz</a:t>
            </a:r>
            <a:endParaRPr dirty="0"/>
          </a:p>
          <a:p>
            <a:pPr marL="742950" lvl="1" indent="-285750">
              <a:lnSpc>
                <a:spcPct val="105000"/>
              </a:lnSpc>
              <a:spcBef>
                <a:spcPts val="900"/>
              </a:spcBef>
              <a:buClr>
                <a:schemeClr val="dk1"/>
              </a:buClr>
              <a:buSzPts val="1100"/>
              <a:defRPr/>
            </a:pPr>
            <a:endParaRPr lang="en-GB" sz="1200" dirty="0">
              <a:solidFill>
                <a:srgbClr val="7F7F7F"/>
              </a:solidFill>
            </a:endParaRPr>
          </a:p>
          <a:p>
            <a:pPr marL="742950" lvl="1" indent="-285750">
              <a:lnSpc>
                <a:spcPct val="105000"/>
              </a:lnSpc>
              <a:spcBef>
                <a:spcPts val="900"/>
              </a:spcBef>
              <a:buClr>
                <a:schemeClr val="dk1"/>
              </a:buClr>
              <a:buSzPts val="1100"/>
              <a:defRPr/>
            </a:pPr>
            <a:endParaRPr lang="en-GB" sz="1200" dirty="0">
              <a:solidFill>
                <a:srgbClr val="7F7F7F"/>
              </a:solidFill>
            </a:endParaRPr>
          </a:p>
        </p:txBody>
      </p:sp>
      <p:pic>
        <p:nvPicPr>
          <p:cNvPr id="169977792" name="Picture 2"/>
          <p:cNvPicPr>
            <a:picLocks noChangeAspect="1"/>
          </p:cNvPicPr>
          <p:nvPr/>
        </p:nvPicPr>
        <p:blipFill>
          <a:blip r:embed="rId3"/>
          <a:stretch/>
        </p:blipFill>
        <p:spPr bwMode="auto">
          <a:xfrm>
            <a:off x="5486400" y="2672479"/>
            <a:ext cx="3439005" cy="866896"/>
          </a:xfrm>
          <a:prstGeom prst="rect">
            <a:avLst/>
          </a:prstGeom>
        </p:spPr>
      </p:pic>
      <p:sp>
        <p:nvSpPr>
          <p:cNvPr id="1220719106" name="TextBox 3"/>
          <p:cNvSpPr txBox="1"/>
          <p:nvPr/>
        </p:nvSpPr>
        <p:spPr bwMode="auto">
          <a:xfrm>
            <a:off x="5486400" y="3557571"/>
            <a:ext cx="3088105" cy="246221"/>
          </a:xfrm>
          <a:prstGeom prst="rect">
            <a:avLst/>
          </a:prstGeom>
          <a:noFill/>
        </p:spPr>
        <p:txBody>
          <a:bodyPr wrap="square" rtlCol="0">
            <a:spAutoFit/>
          </a:bodyPr>
          <a:lstStyle/>
          <a:p>
            <a:pPr>
              <a:defRPr/>
            </a:pPr>
            <a:r>
              <a:rPr lang="en-GB" sz="1000"/>
              <a:t>Quelle: </a:t>
            </a:r>
            <a:r>
              <a:rPr lang="en-GB" sz="1000" u="sng">
                <a:hlinkClick r:id="rId4"/>
              </a:rPr>
              <a:t>https://climate-adapt.eea.europa.</a:t>
            </a:r>
            <a:r>
              <a:rPr lang="en-GB" sz="1000"/>
              <a:t>eu/en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29869615"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DER EUROPÄISCHE KLIMAPAKT</a:t>
            </a:r>
            <a:endParaRPr>
              <a:solidFill>
                <a:srgbClr val="70AD47"/>
              </a:solidFill>
            </a:endParaRPr>
          </a:p>
        </p:txBody>
      </p:sp>
      <p:sp>
        <p:nvSpPr>
          <p:cNvPr id="1586804316"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Partizipative Initiative, die Bürger, Gemeinden und Organisationen zu Klimaschutzmaßnahmen ermutigt</a:t>
            </a:r>
            <a:endParaRPr/>
          </a:p>
          <a:p>
            <a:pPr marL="285750" indent="-285750">
              <a:lnSpc>
                <a:spcPct val="105000"/>
              </a:lnSpc>
              <a:spcBef>
                <a:spcPts val="900"/>
              </a:spcBef>
              <a:buClr>
                <a:schemeClr val="dk1"/>
              </a:buClr>
              <a:buSzPts val="1100"/>
              <a:defRPr/>
            </a:pPr>
            <a:r>
              <a:rPr lang="en-GB" sz="1400">
                <a:solidFill>
                  <a:srgbClr val="7F7F7F"/>
                </a:solidFill>
              </a:rPr>
              <a:t>Teil des Europäischen Grünen Deals</a:t>
            </a:r>
            <a:endParaRPr/>
          </a:p>
          <a:p>
            <a:pPr marL="285750" indent="-285750">
              <a:lnSpc>
                <a:spcPct val="105000"/>
              </a:lnSpc>
              <a:spcBef>
                <a:spcPts val="900"/>
              </a:spcBef>
              <a:buClr>
                <a:schemeClr val="dk1"/>
              </a:buClr>
              <a:buSzPts val="1100"/>
              <a:defRPr/>
            </a:pPr>
            <a:r>
              <a:rPr lang="en-GB" sz="1400">
                <a:solidFill>
                  <a:srgbClr val="7F7F7F"/>
                </a:solidFill>
              </a:rPr>
              <a:t>Fördert das Bewusstsein, die Widerstandsfähigkeit und lokale Anpassungsbemühungen</a:t>
            </a:r>
            <a:endParaRPr/>
          </a:p>
          <a:p>
            <a:pPr marL="285750" indent="-285750">
              <a:lnSpc>
                <a:spcPct val="105000"/>
              </a:lnSpc>
              <a:spcBef>
                <a:spcPts val="900"/>
              </a:spcBef>
              <a:buClr>
                <a:schemeClr val="dk1"/>
              </a:buClr>
              <a:buSzPts val="1100"/>
              <a:defRPr/>
            </a:pPr>
            <a:r>
              <a:rPr lang="en-GB" sz="1400">
                <a:solidFill>
                  <a:srgbClr val="7F7F7F"/>
                </a:solidFill>
              </a:rPr>
              <a:t>Unterstützt Bottom-up-Anpassungsmaßnahmen durch Bildung, Bürgerwissenschaft und naturbasierte Projekte</a:t>
            </a:r>
            <a:endParaRPr/>
          </a:p>
          <a:p>
            <a:pPr marL="285750" indent="-285750">
              <a:lnSpc>
                <a:spcPct val="105000"/>
              </a:lnSpc>
              <a:spcBef>
                <a:spcPts val="900"/>
              </a:spcBef>
              <a:buClr>
                <a:schemeClr val="dk1"/>
              </a:buClr>
              <a:buSzPts val="1100"/>
              <a:defRPr/>
            </a:pPr>
            <a:endParaRPr lang="en-GB" sz="1400">
              <a:solidFill>
                <a:srgbClr val="7F7F7F"/>
              </a:solidFill>
            </a:endParaRPr>
          </a:p>
          <a:p>
            <a:pPr marL="285750" indent="-285750">
              <a:lnSpc>
                <a:spcPct val="105000"/>
              </a:lnSpc>
              <a:spcBef>
                <a:spcPts val="900"/>
              </a:spcBef>
              <a:buClr>
                <a:schemeClr val="dk1"/>
              </a:buClr>
              <a:buSzPts val="1100"/>
              <a:defRPr/>
            </a:pPr>
            <a:endParaRPr lang="en-GB" sz="1400">
              <a:solidFill>
                <a:srgbClr val="7F7F7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54571800"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NATIONALE KLIMAPLANUNG</a:t>
            </a:r>
            <a:endParaRPr>
              <a:solidFill>
                <a:srgbClr val="70AD47"/>
              </a:solidFill>
            </a:endParaRPr>
          </a:p>
        </p:txBody>
      </p:sp>
      <p:sp>
        <p:nvSpPr>
          <p:cNvPr id="2078752425"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Strategischer Rahmen für die Anpassung eines Landes an den Klimawandel</a:t>
            </a:r>
            <a:endParaRPr/>
          </a:p>
          <a:p>
            <a:pPr marL="285750" indent="-285750">
              <a:lnSpc>
                <a:spcPct val="105000"/>
              </a:lnSpc>
              <a:spcBef>
                <a:spcPts val="900"/>
              </a:spcBef>
              <a:buClr>
                <a:schemeClr val="dk1"/>
              </a:buClr>
              <a:buSzPts val="1100"/>
              <a:defRPr/>
            </a:pPr>
            <a:r>
              <a:rPr lang="en-GB" sz="1400">
                <a:solidFill>
                  <a:srgbClr val="7F7F7F"/>
                </a:solidFill>
              </a:rPr>
              <a:t>Legt nationale Visionen und Prioritäten fest, verteilt Finanzmittel, koordiniert sektorübergreifende Maßnahmen, unterstützt die Klimadiplomatie</a:t>
            </a:r>
            <a:endParaRPr/>
          </a:p>
          <a:p>
            <a:pPr marL="285750" indent="-285750">
              <a:lnSpc>
                <a:spcPct val="105000"/>
              </a:lnSpc>
              <a:spcBef>
                <a:spcPts val="900"/>
              </a:spcBef>
              <a:buClr>
                <a:schemeClr val="dk1"/>
              </a:buClr>
              <a:buSzPts val="1100"/>
              <a:defRPr/>
            </a:pPr>
            <a:r>
              <a:rPr lang="en-GB" sz="1400">
                <a:solidFill>
                  <a:srgbClr val="7F7F7F"/>
                </a:solidFill>
              </a:rPr>
              <a:t>Wichtige Instrumente:</a:t>
            </a:r>
            <a:endParaRPr/>
          </a:p>
          <a:p>
            <a:pPr marL="742950" lvl="1" indent="-285750">
              <a:lnSpc>
                <a:spcPct val="105000"/>
              </a:lnSpc>
              <a:spcBef>
                <a:spcPts val="900"/>
              </a:spcBef>
              <a:buClr>
                <a:schemeClr val="dk1"/>
              </a:buClr>
              <a:buSzPts val="1100"/>
              <a:defRPr/>
            </a:pPr>
            <a:r>
              <a:rPr lang="en-GB" sz="1200">
                <a:solidFill>
                  <a:srgbClr val="7F7F7F"/>
                </a:solidFill>
              </a:rPr>
              <a:t>Nationale Anpassungspläne (NAPs) </a:t>
            </a:r>
            <a:endParaRPr/>
          </a:p>
          <a:p>
            <a:pPr marL="742950" lvl="1" indent="-285750">
              <a:lnSpc>
                <a:spcPct val="105000"/>
              </a:lnSpc>
              <a:spcBef>
                <a:spcPts val="900"/>
              </a:spcBef>
              <a:buClr>
                <a:schemeClr val="dk1"/>
              </a:buClr>
              <a:buSzPts val="1100"/>
              <a:defRPr/>
            </a:pPr>
            <a:r>
              <a:rPr lang="en-GB" sz="1200">
                <a:solidFill>
                  <a:srgbClr val="7F7F7F"/>
                </a:solidFill>
              </a:rPr>
              <a:t>Nationale Energie- und Klimapläne (NECPs)</a:t>
            </a:r>
            <a:endParaRPr/>
          </a:p>
          <a:p>
            <a:pPr marL="742950" lvl="1" indent="-285750">
              <a:lnSpc>
                <a:spcPct val="105000"/>
              </a:lnSpc>
              <a:spcBef>
                <a:spcPts val="900"/>
              </a:spcBef>
              <a:buClr>
                <a:schemeClr val="dk1"/>
              </a:buClr>
              <a:buSzPts val="1100"/>
              <a:defRPr/>
            </a:pPr>
            <a:r>
              <a:rPr lang="en-GB" sz="1200">
                <a:solidFill>
                  <a:srgbClr val="7F7F7F"/>
                </a:solidFill>
              </a:rPr>
              <a:t>Nationale Risiko- und Vulnerabilitätsbewertung</a:t>
            </a:r>
            <a:endParaRPr/>
          </a:p>
          <a:p>
            <a:pPr marL="742950" lvl="1" indent="-285750">
              <a:lnSpc>
                <a:spcPct val="105000"/>
              </a:lnSpc>
              <a:spcBef>
                <a:spcPts val="900"/>
              </a:spcBef>
              <a:buClr>
                <a:schemeClr val="dk1"/>
              </a:buClr>
              <a:buSzPts val="1100"/>
              <a:defRPr/>
            </a:pPr>
            <a:r>
              <a:rPr lang="en-GB" sz="1200">
                <a:solidFill>
                  <a:srgbClr val="7F7F7F"/>
                </a:solidFill>
              </a:rPr>
              <a:t>Sektorale Anpassungspläne</a:t>
            </a:r>
            <a:endParaRPr lang="en-GB" sz="1400">
              <a:solidFill>
                <a:srgbClr val="7F7F7F"/>
              </a:solidFill>
            </a:endParaRPr>
          </a:p>
          <a:p>
            <a:pPr marL="285750" indent="-285750">
              <a:lnSpc>
                <a:spcPct val="105000"/>
              </a:lnSpc>
              <a:spcBef>
                <a:spcPts val="900"/>
              </a:spcBef>
              <a:buClr>
                <a:schemeClr val="dk1"/>
              </a:buClr>
              <a:buSzPts val="1100"/>
              <a:defRPr/>
            </a:pPr>
            <a:endParaRPr lang="en-GB" sz="1400">
              <a:solidFill>
                <a:srgbClr val="7F7F7F"/>
              </a:solidFill>
            </a:endParaRPr>
          </a:p>
          <a:p>
            <a:pPr marL="285750" indent="-285750">
              <a:lnSpc>
                <a:spcPct val="105000"/>
              </a:lnSpc>
              <a:spcBef>
                <a:spcPts val="900"/>
              </a:spcBef>
              <a:buClr>
                <a:schemeClr val="dk1"/>
              </a:buClr>
              <a:buSzPts val="1100"/>
              <a:defRPr/>
            </a:pPr>
            <a:endParaRPr lang="en-GB" sz="1400">
              <a:solidFill>
                <a:srgbClr val="7F7F7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30575138"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LOKALE KLIMAPLANUNG</a:t>
            </a:r>
            <a:endParaRPr>
              <a:solidFill>
                <a:srgbClr val="70AD47"/>
              </a:solidFill>
            </a:endParaRPr>
          </a:p>
        </p:txBody>
      </p:sp>
      <p:sp>
        <p:nvSpPr>
          <p:cNvPr id="1860233472" name="Google Shape;141;p3"/>
          <p:cNvSpPr txBox="1">
            <a:spLocks noGrp="1"/>
          </p:cNvSpPr>
          <p:nvPr>
            <p:ph type="body" idx="1"/>
          </p:nvPr>
        </p:nvSpPr>
        <p:spPr bwMode="auto">
          <a:xfrm>
            <a:off x="632600" y="2690675"/>
            <a:ext cx="6171797"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err="1">
                <a:solidFill>
                  <a:srgbClr val="7F7F7F"/>
                </a:solidFill>
              </a:rPr>
              <a:t>Konzentriert</a:t>
            </a:r>
            <a:r>
              <a:rPr lang="en-GB" sz="1400" dirty="0">
                <a:solidFill>
                  <a:srgbClr val="7F7F7F"/>
                </a:solidFill>
              </a:rPr>
              <a:t> </a:t>
            </a:r>
            <a:r>
              <a:rPr lang="en-GB" sz="1400" dirty="0" err="1">
                <a:solidFill>
                  <a:srgbClr val="7F7F7F"/>
                </a:solidFill>
              </a:rPr>
              <a:t>sich</a:t>
            </a:r>
            <a:r>
              <a:rPr lang="en-GB" sz="1400" dirty="0">
                <a:solidFill>
                  <a:srgbClr val="7F7F7F"/>
                </a:solidFill>
              </a:rPr>
              <a:t> auf </a:t>
            </a:r>
            <a:r>
              <a:rPr lang="en-GB" sz="1400" dirty="0" err="1">
                <a:solidFill>
                  <a:srgbClr val="7F7F7F"/>
                </a:solidFill>
              </a:rPr>
              <a:t>städtische</a:t>
            </a:r>
            <a:r>
              <a:rPr lang="en-GB" sz="1400" dirty="0">
                <a:solidFill>
                  <a:srgbClr val="7F7F7F"/>
                </a:solidFill>
              </a:rPr>
              <a:t>, </a:t>
            </a:r>
            <a:r>
              <a:rPr lang="en-GB" sz="1400" dirty="0" err="1">
                <a:solidFill>
                  <a:srgbClr val="7F7F7F"/>
                </a:solidFill>
              </a:rPr>
              <a:t>kommunale</a:t>
            </a:r>
            <a:r>
              <a:rPr lang="en-GB" sz="1400" dirty="0">
                <a:solidFill>
                  <a:srgbClr val="7F7F7F"/>
                </a:solidFill>
              </a:rPr>
              <a:t> </a:t>
            </a:r>
            <a:r>
              <a:rPr lang="en-GB" sz="1400" dirty="0" err="1">
                <a:solidFill>
                  <a:srgbClr val="7F7F7F"/>
                </a:solidFill>
              </a:rPr>
              <a:t>oder</a:t>
            </a:r>
            <a:r>
              <a:rPr lang="en-GB" sz="1400" dirty="0">
                <a:solidFill>
                  <a:srgbClr val="7F7F7F"/>
                </a:solidFill>
              </a:rPr>
              <a:t> </a:t>
            </a:r>
            <a:r>
              <a:rPr lang="en-GB" sz="1400" dirty="0" err="1">
                <a:solidFill>
                  <a:srgbClr val="7F7F7F"/>
                </a:solidFill>
              </a:rPr>
              <a:t>regionale</a:t>
            </a:r>
            <a:r>
              <a:rPr lang="en-GB" sz="1400" dirty="0">
                <a:solidFill>
                  <a:srgbClr val="7F7F7F"/>
                </a:solidFill>
              </a:rPr>
              <a:t> </a:t>
            </a:r>
            <a:r>
              <a:rPr lang="en-GB" sz="1400" dirty="0" err="1">
                <a:solidFill>
                  <a:srgbClr val="7F7F7F"/>
                </a:solidFill>
              </a:rPr>
              <a:t>Ebenen</a:t>
            </a:r>
            <a:r>
              <a:rPr lang="en-GB" sz="1400" dirty="0">
                <a:solidFill>
                  <a:srgbClr val="7F7F7F"/>
                </a:solidFill>
              </a:rPr>
              <a:t> </a:t>
            </a:r>
            <a:endParaRPr dirty="0"/>
          </a:p>
          <a:p>
            <a:pPr marL="285750" indent="-285750">
              <a:lnSpc>
                <a:spcPct val="105000"/>
              </a:lnSpc>
              <a:spcBef>
                <a:spcPts val="900"/>
              </a:spcBef>
              <a:buClr>
                <a:schemeClr val="dk1"/>
              </a:buClr>
              <a:buSzPts val="1100"/>
              <a:defRPr/>
            </a:pPr>
            <a:r>
              <a:rPr lang="en-GB" sz="1400" dirty="0" err="1">
                <a:solidFill>
                  <a:srgbClr val="7F7F7F"/>
                </a:solidFill>
              </a:rPr>
              <a:t>Behandelt</a:t>
            </a:r>
            <a:r>
              <a:rPr lang="en-GB" sz="1400" dirty="0">
                <a:solidFill>
                  <a:srgbClr val="7F7F7F"/>
                </a:solidFill>
              </a:rPr>
              <a:t> </a:t>
            </a:r>
            <a:r>
              <a:rPr lang="en-GB" sz="1400" dirty="0" err="1">
                <a:solidFill>
                  <a:srgbClr val="7F7F7F"/>
                </a:solidFill>
              </a:rPr>
              <a:t>standortspezifische</a:t>
            </a:r>
            <a:r>
              <a:rPr lang="en-GB" sz="1400" dirty="0">
                <a:solidFill>
                  <a:srgbClr val="7F7F7F"/>
                </a:solidFill>
              </a:rPr>
              <a:t> </a:t>
            </a:r>
            <a:r>
              <a:rPr lang="en-GB" sz="1400" dirty="0" err="1">
                <a:solidFill>
                  <a:srgbClr val="7F7F7F"/>
                </a:solidFill>
              </a:rPr>
              <a:t>Klimaauswirkungen</a:t>
            </a:r>
            <a:r>
              <a:rPr lang="en-GB" sz="1400" dirty="0">
                <a:solidFill>
                  <a:srgbClr val="7F7F7F"/>
                </a:solidFill>
              </a:rPr>
              <a:t> und </a:t>
            </a:r>
            <a:r>
              <a:rPr lang="en-GB" sz="1400" dirty="0" err="1">
                <a:solidFill>
                  <a:srgbClr val="7F7F7F"/>
                </a:solidFill>
              </a:rPr>
              <a:t>arbeitet</a:t>
            </a:r>
            <a:r>
              <a:rPr lang="en-GB" sz="1400" dirty="0">
                <a:solidFill>
                  <a:srgbClr val="7F7F7F"/>
                </a:solidFill>
              </a:rPr>
              <a:t> </a:t>
            </a:r>
            <a:r>
              <a:rPr lang="en-GB" sz="1400" dirty="0" err="1">
                <a:solidFill>
                  <a:srgbClr val="7F7F7F"/>
                </a:solidFill>
              </a:rPr>
              <a:t>eng</a:t>
            </a:r>
            <a:r>
              <a:rPr lang="en-GB" sz="1400" dirty="0">
                <a:solidFill>
                  <a:srgbClr val="7F7F7F"/>
                </a:solidFill>
              </a:rPr>
              <a:t> </a:t>
            </a:r>
            <a:r>
              <a:rPr lang="en-GB" sz="1400" dirty="0" err="1">
                <a:solidFill>
                  <a:srgbClr val="7F7F7F"/>
                </a:solidFill>
              </a:rPr>
              <a:t>mit</a:t>
            </a:r>
            <a:r>
              <a:rPr lang="en-GB" sz="1400" dirty="0">
                <a:solidFill>
                  <a:srgbClr val="7F7F7F"/>
                </a:solidFill>
              </a:rPr>
              <a:t> Gemeinden und </a:t>
            </a:r>
            <a:r>
              <a:rPr lang="en-GB" sz="1400" dirty="0" err="1">
                <a:solidFill>
                  <a:srgbClr val="7F7F7F"/>
                </a:solidFill>
              </a:rPr>
              <a:t>lokalen</a:t>
            </a:r>
            <a:r>
              <a:rPr lang="en-GB" sz="1400" dirty="0">
                <a:solidFill>
                  <a:srgbClr val="7F7F7F"/>
                </a:solidFill>
              </a:rPr>
              <a:t> </a:t>
            </a:r>
            <a:r>
              <a:rPr lang="en-GB" sz="1400" dirty="0" err="1">
                <a:solidFill>
                  <a:srgbClr val="7F7F7F"/>
                </a:solidFill>
              </a:rPr>
              <a:t>Interessengruppen</a:t>
            </a:r>
            <a:r>
              <a:rPr lang="en-GB" sz="1400" dirty="0">
                <a:solidFill>
                  <a:srgbClr val="7F7F7F"/>
                </a:solidFill>
              </a:rPr>
              <a:t> </a:t>
            </a:r>
            <a:r>
              <a:rPr lang="en-GB" sz="1400" dirty="0" err="1">
                <a:solidFill>
                  <a:srgbClr val="7F7F7F"/>
                </a:solidFill>
              </a:rPr>
              <a:t>zusammen</a:t>
            </a:r>
            <a:endParaRPr dirty="0"/>
          </a:p>
          <a:p>
            <a:pPr marL="285750" indent="-285750">
              <a:lnSpc>
                <a:spcPct val="105000"/>
              </a:lnSpc>
              <a:spcBef>
                <a:spcPts val="900"/>
              </a:spcBef>
              <a:buClr>
                <a:schemeClr val="dk1"/>
              </a:buClr>
              <a:buSzPts val="1100"/>
              <a:defRPr/>
            </a:pPr>
            <a:r>
              <a:rPr lang="en-GB" sz="1400" dirty="0" err="1">
                <a:solidFill>
                  <a:srgbClr val="7F7F7F"/>
                </a:solidFill>
              </a:rPr>
              <a:t>Kontextspezifisch</a:t>
            </a:r>
            <a:r>
              <a:rPr lang="en-GB" sz="1400" dirty="0">
                <a:solidFill>
                  <a:srgbClr val="7F7F7F"/>
                </a:solidFill>
              </a:rPr>
              <a:t>, </a:t>
            </a:r>
            <a:r>
              <a:rPr lang="en-GB" sz="1400" dirty="0" err="1">
                <a:solidFill>
                  <a:srgbClr val="7F7F7F"/>
                </a:solidFill>
              </a:rPr>
              <a:t>flexibel</a:t>
            </a:r>
            <a:r>
              <a:rPr lang="en-GB" sz="1400" dirty="0">
                <a:solidFill>
                  <a:srgbClr val="7F7F7F"/>
                </a:solidFill>
              </a:rPr>
              <a:t> und </a:t>
            </a:r>
            <a:r>
              <a:rPr lang="en-GB" sz="1400" dirty="0" err="1">
                <a:solidFill>
                  <a:srgbClr val="7F7F7F"/>
                </a:solidFill>
              </a:rPr>
              <a:t>innovativ</a:t>
            </a:r>
            <a:r>
              <a:rPr lang="en-GB" sz="1400" dirty="0">
                <a:solidFill>
                  <a:srgbClr val="7F7F7F"/>
                </a:solidFill>
              </a:rPr>
              <a:t>, </a:t>
            </a:r>
            <a:r>
              <a:rPr lang="en-GB" sz="1400" dirty="0" err="1">
                <a:solidFill>
                  <a:srgbClr val="7F7F7F"/>
                </a:solidFill>
              </a:rPr>
              <a:t>ermöglicht</a:t>
            </a:r>
            <a:r>
              <a:rPr lang="en-GB" sz="1400" dirty="0">
                <a:solidFill>
                  <a:srgbClr val="7F7F7F"/>
                </a:solidFill>
              </a:rPr>
              <a:t> Bottom-up-</a:t>
            </a:r>
            <a:r>
              <a:rPr lang="en-GB" sz="1400" dirty="0" err="1">
                <a:solidFill>
                  <a:srgbClr val="7F7F7F"/>
                </a:solidFill>
              </a:rPr>
              <a:t>Maßnahmen</a:t>
            </a:r>
            <a:r>
              <a:rPr lang="en-GB" sz="1400" dirty="0">
                <a:solidFill>
                  <a:srgbClr val="7F7F7F"/>
                </a:solidFill>
              </a:rPr>
              <a:t> und </a:t>
            </a:r>
            <a:r>
              <a:rPr lang="en-GB" sz="1400" dirty="0" err="1">
                <a:solidFill>
                  <a:srgbClr val="7F7F7F"/>
                </a:solidFill>
              </a:rPr>
              <a:t>öffentliches</a:t>
            </a:r>
            <a:r>
              <a:rPr lang="en-GB" sz="1400" dirty="0">
                <a:solidFill>
                  <a:srgbClr val="7F7F7F"/>
                </a:solidFill>
              </a:rPr>
              <a:t> Engagement, </a:t>
            </a:r>
            <a:r>
              <a:rPr lang="en-GB" sz="1400" dirty="0" err="1">
                <a:solidFill>
                  <a:srgbClr val="7F7F7F"/>
                </a:solidFill>
              </a:rPr>
              <a:t>lässt</a:t>
            </a:r>
            <a:r>
              <a:rPr lang="en-GB" sz="1400" dirty="0">
                <a:solidFill>
                  <a:srgbClr val="7F7F7F"/>
                </a:solidFill>
              </a:rPr>
              <a:t> </a:t>
            </a:r>
            <a:r>
              <a:rPr lang="en-GB" sz="1400" dirty="0" err="1">
                <a:solidFill>
                  <a:srgbClr val="7F7F7F"/>
                </a:solidFill>
              </a:rPr>
              <a:t>sich</a:t>
            </a:r>
            <a:r>
              <a:rPr lang="en-GB" sz="1400" dirty="0">
                <a:solidFill>
                  <a:srgbClr val="7F7F7F"/>
                </a:solidFill>
              </a:rPr>
              <a:t> in die </a:t>
            </a:r>
            <a:r>
              <a:rPr lang="en-GB" sz="1400" dirty="0" err="1">
                <a:solidFill>
                  <a:srgbClr val="7F7F7F"/>
                </a:solidFill>
              </a:rPr>
              <a:t>lokale</a:t>
            </a:r>
            <a:r>
              <a:rPr lang="en-GB" sz="1400" dirty="0">
                <a:solidFill>
                  <a:srgbClr val="7F7F7F"/>
                </a:solidFill>
              </a:rPr>
              <a:t> </a:t>
            </a:r>
            <a:r>
              <a:rPr lang="en-GB" sz="1400" dirty="0" err="1">
                <a:solidFill>
                  <a:srgbClr val="7F7F7F"/>
                </a:solidFill>
              </a:rPr>
              <a:t>Infrastruktur</a:t>
            </a:r>
            <a:r>
              <a:rPr lang="en-GB" sz="1400" dirty="0">
                <a:solidFill>
                  <a:srgbClr val="7F7F7F"/>
                </a:solidFill>
              </a:rPr>
              <a:t> und </a:t>
            </a:r>
            <a:r>
              <a:rPr lang="en-GB" sz="1400" dirty="0" err="1">
                <a:solidFill>
                  <a:srgbClr val="7F7F7F"/>
                </a:solidFill>
              </a:rPr>
              <a:t>Landnutzung</a:t>
            </a:r>
            <a:r>
              <a:rPr lang="en-GB" sz="1400" dirty="0">
                <a:solidFill>
                  <a:srgbClr val="7F7F7F"/>
                </a:solidFill>
              </a:rPr>
              <a:t> </a:t>
            </a:r>
            <a:r>
              <a:rPr lang="en-GB" sz="1400" dirty="0" err="1">
                <a:solidFill>
                  <a:srgbClr val="7F7F7F"/>
                </a:solidFill>
              </a:rPr>
              <a:t>integrieren</a:t>
            </a:r>
            <a:r>
              <a:rPr lang="en-GB" sz="1400" dirty="0">
                <a:solidFill>
                  <a:srgbClr val="7F7F7F"/>
                </a:solidFill>
              </a:rPr>
              <a:t>  </a:t>
            </a:r>
            <a:endParaRPr dirty="0"/>
          </a:p>
          <a:p>
            <a:pPr marL="285750" indent="-285750">
              <a:lnSpc>
                <a:spcPct val="105000"/>
              </a:lnSpc>
              <a:spcBef>
                <a:spcPts val="900"/>
              </a:spcBef>
              <a:buClr>
                <a:schemeClr val="dk1"/>
              </a:buClr>
              <a:buSzPts val="1100"/>
              <a:defRPr/>
            </a:pPr>
            <a:r>
              <a:rPr lang="en-GB" sz="1400" dirty="0" err="1">
                <a:solidFill>
                  <a:srgbClr val="7F7F7F"/>
                </a:solidFill>
              </a:rPr>
              <a:t>Wichtige</a:t>
            </a:r>
            <a:r>
              <a:rPr lang="en-GB" sz="1400" dirty="0">
                <a:solidFill>
                  <a:srgbClr val="7F7F7F"/>
                </a:solidFill>
              </a:rPr>
              <a:t> </a:t>
            </a:r>
            <a:r>
              <a:rPr lang="en-GB" sz="1400" dirty="0" err="1">
                <a:solidFill>
                  <a:srgbClr val="7F7F7F"/>
                </a:solidFill>
              </a:rPr>
              <a:t>Instrumente</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Lokale</a:t>
            </a:r>
            <a:r>
              <a:rPr lang="en-GB" sz="1200" dirty="0">
                <a:solidFill>
                  <a:srgbClr val="7F7F7F"/>
                </a:solidFill>
              </a:rPr>
              <a:t> </a:t>
            </a:r>
            <a:r>
              <a:rPr lang="en-GB" sz="1200" dirty="0" err="1">
                <a:solidFill>
                  <a:srgbClr val="7F7F7F"/>
                </a:solidFill>
              </a:rPr>
              <a:t>Anpassungspläne</a:t>
            </a:r>
            <a:r>
              <a:rPr lang="en-GB" sz="1200" dirty="0">
                <a:solidFill>
                  <a:srgbClr val="7F7F7F"/>
                </a:solidFill>
              </a:rPr>
              <a:t> (</a:t>
            </a:r>
            <a:r>
              <a:rPr lang="en-GB" sz="1200" dirty="0" err="1">
                <a:solidFill>
                  <a:srgbClr val="7F7F7F"/>
                </a:solidFill>
              </a:rPr>
              <a:t>Pläne</a:t>
            </a:r>
            <a:r>
              <a:rPr lang="en-GB" sz="1200" dirty="0">
                <a:solidFill>
                  <a:srgbClr val="7F7F7F"/>
                </a:solidFill>
              </a:rPr>
              <a:t> für </a:t>
            </a:r>
            <a:r>
              <a:rPr lang="en-GB" sz="1200" dirty="0" err="1">
                <a:solidFill>
                  <a:srgbClr val="7F7F7F"/>
                </a:solidFill>
              </a:rPr>
              <a:t>nachhaltige</a:t>
            </a:r>
            <a:r>
              <a:rPr lang="en-GB" sz="1200" dirty="0">
                <a:solidFill>
                  <a:srgbClr val="7F7F7F"/>
                </a:solidFill>
              </a:rPr>
              <a:t> Energie und </a:t>
            </a:r>
            <a:r>
              <a:rPr lang="en-GB" sz="1200" dirty="0" err="1">
                <a:solidFill>
                  <a:srgbClr val="7F7F7F"/>
                </a:solidFill>
              </a:rPr>
              <a:t>Klimaschutzmaßnahmen</a:t>
            </a:r>
            <a:r>
              <a:rPr lang="en-GB" sz="1200" dirty="0">
                <a:solidFill>
                  <a:srgbClr val="7F7F7F"/>
                </a:solidFill>
              </a:rPr>
              <a:t> </a:t>
            </a:r>
            <a:br>
              <a:rPr lang="en-GB" sz="1200" dirty="0">
                <a:solidFill>
                  <a:srgbClr val="7F7F7F"/>
                </a:solidFill>
              </a:rPr>
            </a:br>
            <a:r>
              <a:rPr lang="en-GB" sz="1200" dirty="0">
                <a:solidFill>
                  <a:srgbClr val="7F7F7F"/>
                </a:solidFill>
              </a:rPr>
              <a:t>(SECAPs), </a:t>
            </a:r>
            <a:r>
              <a:rPr lang="en-GB" sz="1200" dirty="0" err="1">
                <a:solidFill>
                  <a:srgbClr val="7F7F7F"/>
                </a:solidFill>
              </a:rPr>
              <a:t>Klimaschutzpläne</a:t>
            </a:r>
            <a:r>
              <a:rPr lang="en-GB" sz="1200" dirty="0">
                <a:solidFill>
                  <a:srgbClr val="7F7F7F"/>
                </a:solidFill>
              </a:rPr>
              <a:t> </a:t>
            </a:r>
            <a:r>
              <a:rPr lang="en-GB" sz="1200" dirty="0" err="1">
                <a:solidFill>
                  <a:srgbClr val="7F7F7F"/>
                </a:solidFill>
              </a:rPr>
              <a:t>usw</a:t>
            </a:r>
            <a:r>
              <a:rPr lang="en-GB" sz="1200" dirty="0">
                <a:solidFill>
                  <a:srgbClr val="7F7F7F"/>
                </a:solidFill>
              </a:rPr>
              <a:t>.)</a:t>
            </a:r>
            <a:endParaRPr dirty="0"/>
          </a:p>
          <a:p>
            <a:pPr marL="742950" lvl="1" indent="-285750">
              <a:lnSpc>
                <a:spcPct val="105000"/>
              </a:lnSpc>
              <a:spcBef>
                <a:spcPts val="900"/>
              </a:spcBef>
              <a:buClr>
                <a:schemeClr val="dk1"/>
              </a:buClr>
              <a:buSzPts val="1100"/>
              <a:defRPr/>
            </a:pPr>
            <a:r>
              <a:rPr lang="en-GB" sz="1200" dirty="0" err="1">
                <a:solidFill>
                  <a:srgbClr val="7F7F7F"/>
                </a:solidFill>
              </a:rPr>
              <a:t>Städtebauliche</a:t>
            </a:r>
            <a:r>
              <a:rPr lang="en-GB" sz="1200" dirty="0">
                <a:solidFill>
                  <a:srgbClr val="7F7F7F"/>
                </a:solidFill>
              </a:rPr>
              <a:t> </a:t>
            </a:r>
            <a:r>
              <a:rPr lang="en-GB" sz="1200" dirty="0" err="1">
                <a:solidFill>
                  <a:srgbClr val="7F7F7F"/>
                </a:solidFill>
              </a:rPr>
              <a:t>Vorschriften</a:t>
            </a:r>
            <a:r>
              <a:rPr lang="en-GB" sz="1200" dirty="0">
                <a:solidFill>
                  <a:srgbClr val="7F7F7F"/>
                </a:solidFill>
              </a:rPr>
              <a:t> (</a:t>
            </a:r>
            <a:r>
              <a:rPr lang="en-GB" sz="1200" dirty="0" err="1">
                <a:solidFill>
                  <a:srgbClr val="7F7F7F"/>
                </a:solidFill>
              </a:rPr>
              <a:t>Flächennutzungsplanung</a:t>
            </a:r>
            <a:r>
              <a:rPr lang="en-GB" sz="1200" dirty="0">
                <a:solidFill>
                  <a:srgbClr val="7F7F7F"/>
                </a:solidFill>
              </a:rPr>
              <a:t>, </a:t>
            </a:r>
            <a:r>
              <a:rPr lang="en-GB" sz="1200" dirty="0" err="1">
                <a:solidFill>
                  <a:srgbClr val="7F7F7F"/>
                </a:solidFill>
              </a:rPr>
              <a:t>grüne</a:t>
            </a:r>
            <a:r>
              <a:rPr lang="en-GB" sz="1200" dirty="0">
                <a:solidFill>
                  <a:srgbClr val="7F7F7F"/>
                </a:solidFill>
              </a:rPr>
              <a:t> </a:t>
            </a:r>
            <a:r>
              <a:rPr lang="en-GB" sz="1200" dirty="0" err="1">
                <a:solidFill>
                  <a:srgbClr val="7F7F7F"/>
                </a:solidFill>
              </a:rPr>
              <a:t>Infrastruktur</a:t>
            </a:r>
            <a:r>
              <a:rPr lang="en-GB" sz="12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Lokale</a:t>
            </a:r>
            <a:r>
              <a:rPr lang="en-GB" sz="1200" dirty="0">
                <a:solidFill>
                  <a:srgbClr val="7F7F7F"/>
                </a:solidFill>
              </a:rPr>
              <a:t> </a:t>
            </a:r>
            <a:r>
              <a:rPr lang="en-GB" sz="1200" dirty="0" err="1">
                <a:solidFill>
                  <a:srgbClr val="7F7F7F"/>
                </a:solidFill>
              </a:rPr>
              <a:t>Risiko</a:t>
            </a:r>
            <a:r>
              <a:rPr lang="en-GB" sz="1200" dirty="0">
                <a:solidFill>
                  <a:srgbClr val="7F7F7F"/>
                </a:solidFill>
              </a:rPr>
              <a:t>- und </a:t>
            </a:r>
            <a:r>
              <a:rPr lang="en-GB" sz="1200" dirty="0" err="1">
                <a:solidFill>
                  <a:srgbClr val="7F7F7F"/>
                </a:solidFill>
              </a:rPr>
              <a:t>Vulnerabilitätsbewertung</a:t>
            </a:r>
            <a:endParaRPr dirty="0"/>
          </a:p>
          <a:p>
            <a:pPr marL="742950" lvl="1" indent="-285750">
              <a:lnSpc>
                <a:spcPct val="105000"/>
              </a:lnSpc>
              <a:spcBef>
                <a:spcPts val="900"/>
              </a:spcBef>
              <a:buClr>
                <a:schemeClr val="dk1"/>
              </a:buClr>
              <a:buSzPts val="1100"/>
              <a:defRPr/>
            </a:pPr>
            <a:r>
              <a:rPr lang="en-GB" sz="1200" dirty="0" err="1">
                <a:solidFill>
                  <a:srgbClr val="7F7F7F"/>
                </a:solidFill>
              </a:rPr>
              <a:t>Öffentliche</a:t>
            </a:r>
            <a:r>
              <a:rPr lang="en-GB" sz="1200" dirty="0">
                <a:solidFill>
                  <a:srgbClr val="7F7F7F"/>
                </a:solidFill>
              </a:rPr>
              <a:t> </a:t>
            </a:r>
            <a:r>
              <a:rPr lang="en-GB" sz="1200" dirty="0" err="1">
                <a:solidFill>
                  <a:srgbClr val="7F7F7F"/>
                </a:solidFill>
              </a:rPr>
              <a:t>Konsultationen</a:t>
            </a:r>
            <a:r>
              <a:rPr lang="en-GB" sz="1200" dirty="0">
                <a:solidFill>
                  <a:srgbClr val="7F7F7F"/>
                </a:solidFill>
              </a:rPr>
              <a:t>, </a:t>
            </a:r>
            <a:r>
              <a:rPr lang="en-GB" sz="1200" dirty="0" err="1">
                <a:solidFill>
                  <a:srgbClr val="7F7F7F"/>
                </a:solidFill>
              </a:rPr>
              <a:t>partizipative</a:t>
            </a:r>
            <a:r>
              <a:rPr lang="en-GB" sz="1200" dirty="0">
                <a:solidFill>
                  <a:srgbClr val="7F7F7F"/>
                </a:solidFill>
              </a:rPr>
              <a:t> </a:t>
            </a:r>
            <a:r>
              <a:rPr lang="en-GB" sz="1200" dirty="0" err="1">
                <a:solidFill>
                  <a:srgbClr val="7F7F7F"/>
                </a:solidFill>
              </a:rPr>
              <a:t>Instrumente</a:t>
            </a:r>
            <a:endParaRPr dirty="0"/>
          </a:p>
          <a:p>
            <a:pPr marL="742950" lvl="1" indent="-285750">
              <a:lnSpc>
                <a:spcPct val="105000"/>
              </a:lnSpc>
              <a:spcBef>
                <a:spcPts val="900"/>
              </a:spcBef>
              <a:buClr>
                <a:schemeClr val="dk1"/>
              </a:buClr>
              <a:buSzPts val="1100"/>
              <a:defRPr/>
            </a:pPr>
            <a:endParaRPr lang="en-GB" sz="1200" dirty="0">
              <a:solidFill>
                <a:srgbClr val="7F7F7F"/>
              </a:solidFill>
            </a:endParaRPr>
          </a:p>
        </p:txBody>
      </p:sp>
      <p:pic>
        <p:nvPicPr>
          <p:cNvPr id="1854593490" name="Picture 2" descr="A paper cut of a person riding a bicycle in a city&#10;&#10;AI-generated content may be incorrect."/>
          <p:cNvPicPr>
            <a:picLocks noChangeAspect="1"/>
          </p:cNvPicPr>
          <p:nvPr/>
        </p:nvPicPr>
        <p:blipFill>
          <a:blip r:embed="rId3"/>
          <a:stretch/>
        </p:blipFill>
        <p:spPr bwMode="auto">
          <a:xfrm>
            <a:off x="6572821" y="1828087"/>
            <a:ext cx="2142066" cy="214206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48880058"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LOKALE VS. NATIONALE PLANUNG</a:t>
            </a:r>
            <a:endParaRPr>
              <a:solidFill>
                <a:srgbClr val="70AD47"/>
              </a:solidFill>
            </a:endParaRPr>
          </a:p>
        </p:txBody>
      </p:sp>
      <p:graphicFrame>
        <p:nvGraphicFramePr>
          <p:cNvPr id="1997005029" name="Table 3"/>
          <p:cNvGraphicFramePr>
            <a:graphicFrameLocks noGrp="1"/>
          </p:cNvGraphicFramePr>
          <p:nvPr/>
        </p:nvGraphicFramePr>
        <p:xfrm>
          <a:off x="1079499" y="1361016"/>
          <a:ext cx="6985001" cy="3251200"/>
        </p:xfrm>
        <a:graphic>
          <a:graphicData uri="http://schemas.openxmlformats.org/drawingml/2006/table">
            <a:tbl>
              <a:tblPr firstRow="1" bandRow="1">
                <a:tableStyleId>{434DCDA1-2905-4F39-BDB8-6E48AD9FA57C}</a:tableStyleId>
              </a:tblPr>
              <a:tblGrid>
                <a:gridCol w="1515535">
                  <a:extLst>
                    <a:ext uri="{9D8B030D-6E8A-4147-A177-3AD203B41FA5}">
                      <a16:colId xmlns:a16="http://schemas.microsoft.com/office/drawing/2014/main" val="20000"/>
                    </a:ext>
                  </a:extLst>
                </a:gridCol>
                <a:gridCol w="2641600">
                  <a:extLst>
                    <a:ext uri="{9D8B030D-6E8A-4147-A177-3AD203B41FA5}">
                      <a16:colId xmlns:a16="http://schemas.microsoft.com/office/drawing/2014/main" val="20001"/>
                    </a:ext>
                  </a:extLst>
                </a:gridCol>
                <a:gridCol w="2827866">
                  <a:extLst>
                    <a:ext uri="{9D8B030D-6E8A-4147-A177-3AD203B41FA5}">
                      <a16:colId xmlns:a16="http://schemas.microsoft.com/office/drawing/2014/main" val="20002"/>
                    </a:ext>
                  </a:extLst>
                </a:gridCol>
              </a:tblGrid>
              <a:tr h="370840">
                <a:tc>
                  <a:txBody>
                    <a:bodyPr/>
                    <a:lstStyle/>
                    <a:p>
                      <a:pPr>
                        <a:defRPr/>
                      </a:pPr>
                      <a:endParaRPr lang="en-GB"/>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b="1">
                          <a:solidFill>
                            <a:schemeClr val="accent4">
                              <a:lumMod val="75000"/>
                            </a:schemeClr>
                          </a:solidFill>
                        </a:rPr>
                        <a:t>NATIONAL</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b="1">
                          <a:solidFill>
                            <a:schemeClr val="accent4">
                              <a:lumMod val="75000"/>
                            </a:schemeClr>
                          </a:solidFill>
                        </a:rPr>
                        <a:t>LOKAL</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0"/>
                  </a:ext>
                </a:extLst>
              </a:tr>
              <a:tr h="370840">
                <a:tc>
                  <a:txBody>
                    <a:bodyPr/>
                    <a:lstStyle/>
                    <a:p>
                      <a:pPr>
                        <a:defRPr/>
                      </a:pPr>
                      <a:r>
                        <a:rPr lang="en-GB"/>
                        <a:t>Umfang</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National und sektoral</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Lokale Risiken, Gemeinschaft</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1"/>
                  </a:ext>
                </a:extLst>
              </a:tr>
              <a:tr h="370840">
                <a:tc>
                  <a:txBody>
                    <a:bodyPr/>
                    <a:lstStyle/>
                    <a:p>
                      <a:pPr>
                        <a:defRPr/>
                      </a:pPr>
                      <a:r>
                        <a:rPr lang="en-GB"/>
                        <a:t>Koordination</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Ministerienübergreifend, Regionen</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Mit lokalen Interessengruppen, kommunalen Ämtern</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2"/>
                  </a:ext>
                </a:extLst>
              </a:tr>
              <a:tr h="370840">
                <a:tc>
                  <a:txBody>
                    <a:bodyPr/>
                    <a:lstStyle/>
                    <a:p>
                      <a:pPr>
                        <a:defRPr/>
                      </a:pPr>
                      <a:r>
                        <a:rPr lang="en-GB"/>
                        <a:t>Flexibilität</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Langsamer, standardisierter</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Agil, kontextspezifisch</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3"/>
                  </a:ext>
                </a:extLst>
              </a:tr>
              <a:tr h="370840">
                <a:tc>
                  <a:txBody>
                    <a:bodyPr/>
                    <a:lstStyle/>
                    <a:p>
                      <a:pPr>
                        <a:defRPr/>
                      </a:pPr>
                      <a:r>
                        <a:rPr lang="en-GB"/>
                        <a:t>Zugang zu Finanzmitteln</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Zugang zu nationalen/internationalen Finanzmitteln</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Begrenzt, aber Pilotprojekte für Innovationen möglich</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4"/>
                  </a:ext>
                </a:extLst>
              </a:tr>
              <a:tr h="370840">
                <a:tc>
                  <a:txBody>
                    <a:bodyPr/>
                    <a:lstStyle/>
                    <a:p>
                      <a:pPr>
                        <a:defRPr/>
                      </a:pPr>
                      <a:r>
                        <a:rPr lang="en-GB"/>
                        <a:t>Innovation</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Strategisch und groß angelegt</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Basisorientiert, experimentell</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5"/>
                  </a:ext>
                </a:extLst>
              </a:tr>
              <a:tr h="370840">
                <a:tc>
                  <a:txBody>
                    <a:bodyPr/>
                    <a:lstStyle/>
                    <a:p>
                      <a:pPr>
                        <a:defRPr/>
                      </a:pPr>
                      <a:r>
                        <a:rPr lang="en-GB"/>
                        <a:t>Am besten geeignet für</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Prioritätensetzung, Koordination, Finanzierung</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tc>
                  <a:txBody>
                    <a:bodyPr/>
                    <a:lstStyle/>
                    <a:p>
                      <a:pPr>
                        <a:defRPr/>
                      </a:pPr>
                      <a:r>
                        <a:rPr lang="en-GB"/>
                        <a:t>Umsetzung, Engagement, ortsbezogene Maßnahmen</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31265987" name="Google Shape;135;p2"/>
          <p:cNvSpPr txBox="1">
            <a:spLocks noGrp="1"/>
          </p:cNvSpPr>
          <p:nvPr>
            <p:ph type="title"/>
          </p:nvPr>
        </p:nvSpPr>
        <p:spPr bwMode="auto">
          <a:xfrm>
            <a:off x="613295" y="536663"/>
            <a:ext cx="7647836" cy="675000"/>
          </a:xfrm>
          <a:prstGeom prst="rect">
            <a:avLst/>
          </a:prstGeom>
          <a:noFill/>
          <a:ln>
            <a:noFill/>
          </a:ln>
        </p:spPr>
        <p:txBody>
          <a:bodyPr spcFirstLastPara="1" wrap="square" lIns="68550" tIns="34275" rIns="68550" bIns="34275" anchor="ctr" anchorCtr="0">
            <a:noAutofit/>
          </a:bodyPr>
          <a:lstStyle/>
          <a:p>
            <a:pPr marL="0" lvl="0" indent="0" algn="l">
              <a:lnSpc>
                <a:spcPct val="100000"/>
              </a:lnSpc>
              <a:spcBef>
                <a:spcPts val="0"/>
              </a:spcBef>
              <a:spcAft>
                <a:spcPts val="0"/>
              </a:spcAft>
              <a:buClr>
                <a:srgbClr val="48BAA2"/>
              </a:buClr>
              <a:buSzPts val="4000"/>
              <a:buFont typeface="Trebuchet MS"/>
              <a:buNone/>
              <a:defRPr/>
            </a:pPr>
            <a:r>
              <a:rPr lang="en-GB" dirty="0">
                <a:solidFill>
                  <a:srgbClr val="70AD47"/>
                </a:solidFill>
              </a:rPr>
              <a:t>ERFOLGREICHE ANPASSUNGSSTRATEGIEN – FALLSTUDIEN</a:t>
            </a:r>
            <a:endParaRPr dirty="0">
              <a:solidFill>
                <a:srgbClr val="70AD47"/>
              </a:solidFill>
            </a:endParaRPr>
          </a:p>
        </p:txBody>
      </p:sp>
      <p:sp>
        <p:nvSpPr>
          <p:cNvPr id="1836571418"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600" b="1" dirty="0">
                <a:solidFill>
                  <a:srgbClr val="7F7F7F"/>
                </a:solidFill>
              </a:rPr>
              <a:t>Rotterdam, </a:t>
            </a:r>
            <a:r>
              <a:rPr lang="en-GB" sz="1600" b="1" dirty="0" err="1">
                <a:solidFill>
                  <a:srgbClr val="7F7F7F"/>
                </a:solidFill>
              </a:rPr>
              <a:t>Niederlande</a:t>
            </a:r>
            <a:r>
              <a:rPr lang="en-GB" sz="1600" b="1" dirty="0">
                <a:solidFill>
                  <a:srgbClr val="7F7F7F"/>
                </a:solidFill>
              </a:rPr>
              <a:t>:</a:t>
            </a:r>
            <a:endParaRPr dirty="0"/>
          </a:p>
          <a:p>
            <a:pPr marL="285750" indent="-285750">
              <a:lnSpc>
                <a:spcPct val="105000"/>
              </a:lnSpc>
              <a:spcBef>
                <a:spcPts val="900"/>
              </a:spcBef>
              <a:buClr>
                <a:schemeClr val="dk1"/>
              </a:buClr>
              <a:buSzPts val="1100"/>
              <a:defRPr/>
            </a:pPr>
            <a:r>
              <a:rPr lang="en-GB" sz="1400" dirty="0" err="1">
                <a:solidFill>
                  <a:srgbClr val="7F7F7F"/>
                </a:solidFill>
              </a:rPr>
              <a:t>Schwerpunkt</a:t>
            </a:r>
            <a:r>
              <a:rPr lang="en-GB" sz="1400" dirty="0">
                <a:solidFill>
                  <a:srgbClr val="7F7F7F"/>
                </a:solidFill>
              </a:rPr>
              <a:t>: </a:t>
            </a:r>
            <a:r>
              <a:rPr lang="en-GB" sz="1400" dirty="0" err="1">
                <a:solidFill>
                  <a:srgbClr val="7F7F7F"/>
                </a:solidFill>
              </a:rPr>
              <a:t>Hochwasserresilienz</a:t>
            </a:r>
            <a:r>
              <a:rPr lang="en-GB" sz="1400" dirty="0">
                <a:solidFill>
                  <a:srgbClr val="7F7F7F"/>
                </a:solidFill>
              </a:rPr>
              <a:t>, </a:t>
            </a:r>
            <a:r>
              <a:rPr lang="en-GB" sz="1400" dirty="0" err="1">
                <a:solidFill>
                  <a:srgbClr val="7F7F7F"/>
                </a:solidFill>
              </a:rPr>
              <a:t>Hitzestress</a:t>
            </a:r>
            <a:r>
              <a:rPr lang="en-GB" sz="1400" dirty="0">
                <a:solidFill>
                  <a:srgbClr val="7F7F7F"/>
                </a:solidFill>
              </a:rPr>
              <a:t>, </a:t>
            </a:r>
            <a:r>
              <a:rPr lang="en-GB" sz="1400" dirty="0" err="1">
                <a:solidFill>
                  <a:srgbClr val="7F7F7F"/>
                </a:solidFill>
              </a:rPr>
              <a:t>Wasserrückhalt</a:t>
            </a:r>
            <a:r>
              <a:rPr lang="en-GB" sz="1400" dirty="0">
                <a:solidFill>
                  <a:srgbClr val="7F7F7F"/>
                </a:solidFill>
              </a:rPr>
              <a:t> in </a:t>
            </a:r>
            <a:r>
              <a:rPr lang="en-GB" sz="1400" dirty="0" err="1">
                <a:solidFill>
                  <a:srgbClr val="7F7F7F"/>
                </a:solidFill>
              </a:rPr>
              <a:t>einer</a:t>
            </a:r>
            <a:r>
              <a:rPr lang="en-GB" sz="1400" dirty="0">
                <a:solidFill>
                  <a:srgbClr val="7F7F7F"/>
                </a:solidFill>
              </a:rPr>
              <a:t> </a:t>
            </a:r>
            <a:r>
              <a:rPr lang="en-GB" sz="1400" dirty="0" err="1">
                <a:solidFill>
                  <a:srgbClr val="7F7F7F"/>
                </a:solidFill>
              </a:rPr>
              <a:t>tief</a:t>
            </a:r>
            <a:r>
              <a:rPr lang="en-GB" sz="1400" dirty="0">
                <a:solidFill>
                  <a:srgbClr val="7F7F7F"/>
                </a:solidFill>
              </a:rPr>
              <a:t> </a:t>
            </a:r>
            <a:r>
              <a:rPr lang="en-GB" sz="1400" dirty="0" err="1">
                <a:solidFill>
                  <a:srgbClr val="7F7F7F"/>
                </a:solidFill>
              </a:rPr>
              <a:t>gelegenen</a:t>
            </a:r>
            <a:r>
              <a:rPr lang="en-GB" sz="1400" dirty="0">
                <a:solidFill>
                  <a:srgbClr val="7F7F7F"/>
                </a:solidFill>
              </a:rPr>
              <a:t> Stadt</a:t>
            </a:r>
            <a:endParaRPr dirty="0"/>
          </a:p>
          <a:p>
            <a:pPr marL="285750" indent="-285750">
              <a:lnSpc>
                <a:spcPct val="105000"/>
              </a:lnSpc>
              <a:spcBef>
                <a:spcPts val="900"/>
              </a:spcBef>
              <a:buClr>
                <a:schemeClr val="dk1"/>
              </a:buClr>
              <a:buSzPts val="1100"/>
              <a:defRPr/>
            </a:pPr>
            <a:r>
              <a:rPr lang="en-GB" sz="1400" dirty="0" err="1">
                <a:solidFill>
                  <a:srgbClr val="7F7F7F"/>
                </a:solidFill>
              </a:rPr>
              <a:t>Erfolgreiche</a:t>
            </a:r>
            <a:r>
              <a:rPr lang="en-GB" sz="1400" dirty="0">
                <a:solidFill>
                  <a:srgbClr val="7F7F7F"/>
                </a:solidFill>
              </a:rPr>
              <a:t> </a:t>
            </a:r>
            <a:r>
              <a:rPr lang="en-GB" sz="1400" dirty="0" err="1">
                <a:solidFill>
                  <a:srgbClr val="7F7F7F"/>
                </a:solidFill>
              </a:rPr>
              <a:t>Kombination</a:t>
            </a:r>
            <a:r>
              <a:rPr lang="en-GB" sz="1400" dirty="0">
                <a:solidFill>
                  <a:srgbClr val="7F7F7F"/>
                </a:solidFill>
              </a:rPr>
              <a:t> von </a:t>
            </a:r>
            <a:r>
              <a:rPr lang="en-GB" sz="1400" dirty="0" err="1">
                <a:solidFill>
                  <a:srgbClr val="7F7F7F"/>
                </a:solidFill>
              </a:rPr>
              <a:t>Infrastruktur</a:t>
            </a:r>
            <a:r>
              <a:rPr lang="en-GB" sz="1400" dirty="0">
                <a:solidFill>
                  <a:srgbClr val="7F7F7F"/>
                </a:solidFill>
              </a:rPr>
              <a:t> </a:t>
            </a:r>
            <a:r>
              <a:rPr lang="en-GB" sz="1400" dirty="0" err="1">
                <a:solidFill>
                  <a:srgbClr val="7F7F7F"/>
                </a:solidFill>
              </a:rPr>
              <a:t>mit</a:t>
            </a:r>
            <a:r>
              <a:rPr lang="en-GB" sz="1400" dirty="0">
                <a:solidFill>
                  <a:srgbClr val="7F7F7F"/>
                </a:solidFill>
              </a:rPr>
              <a:t> </a:t>
            </a:r>
            <a:r>
              <a:rPr lang="en-GB" sz="1400" dirty="0" err="1">
                <a:solidFill>
                  <a:srgbClr val="7F7F7F"/>
                </a:solidFill>
              </a:rPr>
              <a:t>Grünflächen</a:t>
            </a:r>
            <a:r>
              <a:rPr lang="en-GB" sz="1400" dirty="0">
                <a:solidFill>
                  <a:srgbClr val="7F7F7F"/>
                </a:solidFill>
              </a:rPr>
              <a:t> und </a:t>
            </a:r>
            <a:r>
              <a:rPr lang="en-GB" sz="1400" dirty="0" err="1">
                <a:solidFill>
                  <a:srgbClr val="7F7F7F"/>
                </a:solidFill>
              </a:rPr>
              <a:t>Bürgerbeteiligung</a:t>
            </a:r>
            <a:endParaRPr dirty="0"/>
          </a:p>
          <a:p>
            <a:pPr marL="285750" indent="-285750">
              <a:lnSpc>
                <a:spcPct val="105000"/>
              </a:lnSpc>
              <a:spcBef>
                <a:spcPts val="900"/>
              </a:spcBef>
              <a:buClr>
                <a:schemeClr val="dk1"/>
              </a:buClr>
              <a:buSzPts val="1100"/>
              <a:defRPr/>
            </a:pPr>
            <a:r>
              <a:rPr lang="en-GB" sz="1400" dirty="0" err="1">
                <a:solidFill>
                  <a:srgbClr val="7F7F7F"/>
                </a:solidFill>
              </a:rPr>
              <a:t>Mehrschichtiger</a:t>
            </a:r>
            <a:r>
              <a:rPr lang="en-GB" sz="1400" dirty="0">
                <a:solidFill>
                  <a:srgbClr val="7F7F7F"/>
                </a:solidFill>
              </a:rPr>
              <a:t> </a:t>
            </a:r>
            <a:r>
              <a:rPr lang="en-GB" sz="1400" dirty="0" err="1">
                <a:solidFill>
                  <a:srgbClr val="7F7F7F"/>
                </a:solidFill>
              </a:rPr>
              <a:t>Hochwasserschutz</a:t>
            </a:r>
            <a:r>
              <a:rPr lang="en-GB" sz="1400" dirty="0">
                <a:solidFill>
                  <a:srgbClr val="7F7F7F"/>
                </a:solidFill>
              </a:rPr>
              <a:t>: adaptive </a:t>
            </a:r>
            <a:r>
              <a:rPr lang="en-GB" sz="1400" dirty="0" err="1">
                <a:solidFill>
                  <a:srgbClr val="7F7F7F"/>
                </a:solidFill>
              </a:rPr>
              <a:t>Gebäude</a:t>
            </a:r>
            <a:r>
              <a:rPr lang="en-GB" sz="1400" dirty="0">
                <a:solidFill>
                  <a:srgbClr val="7F7F7F"/>
                </a:solidFill>
              </a:rPr>
              <a:t> und </a:t>
            </a:r>
            <a:r>
              <a:rPr lang="en-GB" sz="1400" dirty="0" err="1">
                <a:solidFill>
                  <a:srgbClr val="7F7F7F"/>
                </a:solidFill>
              </a:rPr>
              <a:t>Gestaltung</a:t>
            </a:r>
            <a:r>
              <a:rPr lang="en-GB" sz="1400" dirty="0">
                <a:solidFill>
                  <a:srgbClr val="7F7F7F"/>
                </a:solidFill>
              </a:rPr>
              <a:t>, </a:t>
            </a:r>
            <a:r>
              <a:rPr lang="en-GB" sz="1400" dirty="0" err="1">
                <a:solidFill>
                  <a:srgbClr val="7F7F7F"/>
                </a:solidFill>
              </a:rPr>
              <a:t>hochwasserresistente</a:t>
            </a:r>
            <a:r>
              <a:rPr lang="en-GB" sz="1400" dirty="0">
                <a:solidFill>
                  <a:srgbClr val="7F7F7F"/>
                </a:solidFill>
              </a:rPr>
              <a:t> </a:t>
            </a:r>
            <a:r>
              <a:rPr lang="en-GB" sz="1400" dirty="0" err="1">
                <a:solidFill>
                  <a:srgbClr val="7F7F7F"/>
                </a:solidFill>
              </a:rPr>
              <a:t>öffentliche</a:t>
            </a:r>
            <a:r>
              <a:rPr lang="en-GB" sz="1400" dirty="0">
                <a:solidFill>
                  <a:srgbClr val="7F7F7F"/>
                </a:solidFill>
              </a:rPr>
              <a:t> </a:t>
            </a:r>
            <a:r>
              <a:rPr lang="en-GB" sz="1400" dirty="0" err="1">
                <a:solidFill>
                  <a:srgbClr val="7F7F7F"/>
                </a:solidFill>
              </a:rPr>
              <a:t>Räume</a:t>
            </a:r>
            <a:r>
              <a:rPr lang="en-GB" sz="1400" dirty="0">
                <a:solidFill>
                  <a:srgbClr val="7F7F7F"/>
                </a:solidFill>
              </a:rPr>
              <a:t>, </a:t>
            </a:r>
            <a:r>
              <a:rPr lang="en-GB" sz="1400" dirty="0" err="1">
                <a:solidFill>
                  <a:srgbClr val="7F7F7F"/>
                </a:solidFill>
              </a:rPr>
              <a:t>naturbasierte</a:t>
            </a:r>
            <a:r>
              <a:rPr lang="en-GB" sz="1400" dirty="0">
                <a:solidFill>
                  <a:srgbClr val="7F7F7F"/>
                </a:solidFill>
              </a:rPr>
              <a:t> </a:t>
            </a:r>
            <a:r>
              <a:rPr lang="en-GB" sz="1400" dirty="0" err="1">
                <a:solidFill>
                  <a:srgbClr val="7F7F7F"/>
                </a:solidFill>
              </a:rPr>
              <a:t>Lösungen</a:t>
            </a:r>
            <a:r>
              <a:rPr lang="en-GB" sz="1400" dirty="0">
                <a:solidFill>
                  <a:srgbClr val="7F7F7F"/>
                </a:solidFill>
              </a:rPr>
              <a:t>, Deiche, Auffangen und </a:t>
            </a:r>
            <a:r>
              <a:rPr lang="en-GB" sz="1400" dirty="0" err="1">
                <a:solidFill>
                  <a:srgbClr val="7F7F7F"/>
                </a:solidFill>
              </a:rPr>
              <a:t>Speichern</a:t>
            </a:r>
            <a:r>
              <a:rPr lang="en-GB" sz="1400" dirty="0">
                <a:solidFill>
                  <a:srgbClr val="7F7F7F"/>
                </a:solidFill>
              </a:rPr>
              <a:t> von </a:t>
            </a:r>
            <a:r>
              <a:rPr lang="en-GB" sz="1400" dirty="0" err="1">
                <a:solidFill>
                  <a:srgbClr val="7F7F7F"/>
                </a:solidFill>
              </a:rPr>
              <a:t>Regenwasser</a:t>
            </a:r>
            <a:r>
              <a:rPr lang="en-GB" sz="1400" dirty="0">
                <a:solidFill>
                  <a:srgbClr val="7F7F7F"/>
                </a:solidFill>
              </a:rPr>
              <a:t>, </a:t>
            </a:r>
            <a:r>
              <a:rPr lang="en-GB" sz="1400" dirty="0" err="1">
                <a:solidFill>
                  <a:srgbClr val="7F7F7F"/>
                </a:solidFill>
              </a:rPr>
              <a:t>robuste</a:t>
            </a:r>
            <a:r>
              <a:rPr lang="en-GB" sz="1400" dirty="0">
                <a:solidFill>
                  <a:srgbClr val="7F7F7F"/>
                </a:solidFill>
              </a:rPr>
              <a:t> </a:t>
            </a:r>
            <a:r>
              <a:rPr lang="en-GB" sz="1400" dirty="0" err="1">
                <a:solidFill>
                  <a:srgbClr val="7F7F7F"/>
                </a:solidFill>
              </a:rPr>
              <a:t>Infrastruktur</a:t>
            </a:r>
            <a:endParaRPr dirty="0"/>
          </a:p>
          <a:p>
            <a:pPr marL="285750" indent="-285750">
              <a:lnSpc>
                <a:spcPct val="105000"/>
              </a:lnSpc>
              <a:spcBef>
                <a:spcPts val="900"/>
              </a:spcBef>
              <a:buClr>
                <a:schemeClr val="dk1"/>
              </a:buClr>
              <a:buSzPts val="1100"/>
              <a:defRPr/>
            </a:pPr>
            <a:r>
              <a:rPr lang="en-GB" sz="1400" dirty="0">
                <a:solidFill>
                  <a:srgbClr val="7F7F7F"/>
                </a:solidFill>
              </a:rPr>
              <a:t>Gutes </a:t>
            </a:r>
            <a:r>
              <a:rPr lang="en-GB" sz="1400" dirty="0" err="1">
                <a:solidFill>
                  <a:srgbClr val="7F7F7F"/>
                </a:solidFill>
              </a:rPr>
              <a:t>Beispiel</a:t>
            </a:r>
            <a:r>
              <a:rPr lang="en-GB" sz="1400" dirty="0">
                <a:solidFill>
                  <a:srgbClr val="7F7F7F"/>
                </a:solidFill>
              </a:rPr>
              <a:t> für </a:t>
            </a:r>
            <a:r>
              <a:rPr lang="en-GB" sz="1400" dirty="0" err="1">
                <a:solidFill>
                  <a:srgbClr val="7F7F7F"/>
                </a:solidFill>
              </a:rPr>
              <a:t>städtisches</a:t>
            </a:r>
            <a:r>
              <a:rPr lang="en-GB" sz="1400" dirty="0">
                <a:solidFill>
                  <a:srgbClr val="7F7F7F"/>
                </a:solidFill>
              </a:rPr>
              <a:t> </a:t>
            </a:r>
            <a:r>
              <a:rPr lang="en-GB" sz="1400" dirty="0" err="1">
                <a:solidFill>
                  <a:srgbClr val="7F7F7F"/>
                </a:solidFill>
              </a:rPr>
              <a:t>Wassermanagement</a:t>
            </a:r>
            <a:r>
              <a:rPr lang="en-GB" sz="1400" dirty="0">
                <a:solidFill>
                  <a:srgbClr val="7F7F7F"/>
                </a:solidFill>
              </a:rPr>
              <a:t> und </a:t>
            </a:r>
            <a:r>
              <a:rPr lang="en-GB" sz="1400" dirty="0" err="1">
                <a:solidFill>
                  <a:srgbClr val="7F7F7F"/>
                </a:solidFill>
              </a:rPr>
              <a:t>naturbasierte</a:t>
            </a:r>
            <a:r>
              <a:rPr lang="en-GB" sz="1400" dirty="0">
                <a:solidFill>
                  <a:srgbClr val="7F7F7F"/>
                </a:solidFill>
              </a:rPr>
              <a:t> </a:t>
            </a:r>
            <a:r>
              <a:rPr lang="en-GB" sz="1400" dirty="0" err="1">
                <a:solidFill>
                  <a:srgbClr val="7F7F7F"/>
                </a:solidFill>
              </a:rPr>
              <a:t>Lösungen</a:t>
            </a:r>
            <a:endParaRPr dirty="0"/>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p:txBody>
      </p:sp>
      <p:pic>
        <p:nvPicPr>
          <p:cNvPr id="579815399" name="Picture 3"/>
          <p:cNvPicPr>
            <a:picLocks noChangeAspect="1"/>
          </p:cNvPicPr>
          <p:nvPr/>
        </p:nvPicPr>
        <p:blipFill>
          <a:blip r:embed="rId3"/>
          <a:srcRect b="6652"/>
          <a:stretch>
            <a:fillRect/>
          </a:stretch>
        </p:blipFill>
        <p:spPr bwMode="auto">
          <a:xfrm>
            <a:off x="1740982" y="3404817"/>
            <a:ext cx="5125658" cy="1564469"/>
          </a:xfrm>
          <a:prstGeom prst="rect">
            <a:avLst/>
          </a:prstGeom>
        </p:spPr>
      </p:pic>
      <p:sp>
        <p:nvSpPr>
          <p:cNvPr id="1642649204" name="Google Shape;303;p15"/>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054039876" name="TextBox 4"/>
          <p:cNvSpPr txBox="1"/>
          <p:nvPr/>
        </p:nvSpPr>
        <p:spPr bwMode="auto">
          <a:xfrm>
            <a:off x="0" y="4712124"/>
            <a:ext cx="8603311" cy="369332"/>
          </a:xfrm>
          <a:prstGeom prst="rect">
            <a:avLst/>
          </a:prstGeom>
          <a:noFill/>
        </p:spPr>
        <p:txBody>
          <a:bodyPr wrap="square" rtlCol="0">
            <a:spAutoFit/>
          </a:bodyPr>
          <a:lstStyle/>
          <a:p>
            <a:pPr>
              <a:defRPr/>
            </a:pPr>
            <a:endParaRPr/>
          </a:p>
        </p:txBody>
      </p:sp>
      <p:sp>
        <p:nvSpPr>
          <p:cNvPr id="610114472"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231383677" name="Picture 8" descr="A car on the road&#10;&#10;AI-generated content may be incorrect."/>
          <p:cNvPicPr>
            <a:picLocks noChangeAspect="1"/>
          </p:cNvPicPr>
          <p:nvPr/>
        </p:nvPicPr>
        <p:blipFill>
          <a:blip r:embed="rId3"/>
          <a:stretch/>
        </p:blipFill>
        <p:spPr bwMode="auto">
          <a:xfrm>
            <a:off x="5401763" y="2099144"/>
            <a:ext cx="3653625" cy="2283515"/>
          </a:xfrm>
          <a:prstGeom prst="rect">
            <a:avLst/>
          </a:prstGeom>
        </p:spPr>
      </p:pic>
      <p:sp>
        <p:nvSpPr>
          <p:cNvPr id="871483585"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600" b="1" dirty="0" err="1">
                <a:solidFill>
                  <a:srgbClr val="7F7F7F"/>
                </a:solidFill>
              </a:rPr>
              <a:t>Kopenhagen</a:t>
            </a:r>
            <a:r>
              <a:rPr lang="en-GB" sz="1600" b="1" dirty="0">
                <a:solidFill>
                  <a:srgbClr val="7F7F7F"/>
                </a:solidFill>
              </a:rPr>
              <a:t>, </a:t>
            </a:r>
            <a:r>
              <a:rPr lang="en-GB" sz="1600" b="1" dirty="0" err="1">
                <a:solidFill>
                  <a:srgbClr val="7F7F7F"/>
                </a:solidFill>
              </a:rPr>
              <a:t>Dänemark</a:t>
            </a:r>
            <a:r>
              <a:rPr lang="en-GB" sz="1600" b="1" dirty="0">
                <a:solidFill>
                  <a:srgbClr val="7F7F7F"/>
                </a:solidFill>
              </a:rPr>
              <a:t>: </a:t>
            </a:r>
            <a:endParaRPr dirty="0"/>
          </a:p>
          <a:p>
            <a:pPr marL="285750" indent="-285750">
              <a:lnSpc>
                <a:spcPct val="105000"/>
              </a:lnSpc>
              <a:spcBef>
                <a:spcPts val="900"/>
              </a:spcBef>
              <a:buClr>
                <a:schemeClr val="dk1"/>
              </a:buClr>
              <a:buSzPts val="1100"/>
              <a:defRPr/>
            </a:pPr>
            <a:r>
              <a:rPr lang="en-GB" sz="1400" dirty="0">
                <a:solidFill>
                  <a:srgbClr val="7F7F7F"/>
                </a:solidFill>
              </a:rPr>
              <a:t>Plan </a:t>
            </a:r>
            <a:r>
              <a:rPr lang="en-GB" sz="1400" dirty="0" err="1">
                <a:solidFill>
                  <a:srgbClr val="7F7F7F"/>
                </a:solidFill>
              </a:rPr>
              <a:t>wurde</a:t>
            </a:r>
            <a:r>
              <a:rPr lang="en-GB" sz="1400" dirty="0">
                <a:solidFill>
                  <a:srgbClr val="7F7F7F"/>
                </a:solidFill>
              </a:rPr>
              <a:t> 2012 </a:t>
            </a:r>
            <a:r>
              <a:rPr lang="en-GB" sz="1400" dirty="0" err="1">
                <a:solidFill>
                  <a:srgbClr val="7F7F7F"/>
                </a:solidFill>
              </a:rPr>
              <a:t>nach</a:t>
            </a:r>
            <a:r>
              <a:rPr lang="en-GB" sz="1400" dirty="0">
                <a:solidFill>
                  <a:srgbClr val="7F7F7F"/>
                </a:solidFill>
              </a:rPr>
              <a:t> </a:t>
            </a:r>
            <a:r>
              <a:rPr lang="en-GB" sz="1400" dirty="0" err="1">
                <a:solidFill>
                  <a:srgbClr val="7F7F7F"/>
                </a:solidFill>
              </a:rPr>
              <a:t>einer</a:t>
            </a:r>
            <a:r>
              <a:rPr lang="en-GB" sz="1400" dirty="0">
                <a:solidFill>
                  <a:srgbClr val="7F7F7F"/>
                </a:solidFill>
              </a:rPr>
              <a:t> </a:t>
            </a:r>
            <a:r>
              <a:rPr lang="en-GB" sz="1400" dirty="0" err="1">
                <a:solidFill>
                  <a:srgbClr val="7F7F7F"/>
                </a:solidFill>
              </a:rPr>
              <a:t>schweren</a:t>
            </a:r>
            <a:r>
              <a:rPr lang="en-GB" sz="1400" dirty="0">
                <a:solidFill>
                  <a:srgbClr val="7F7F7F"/>
                </a:solidFill>
              </a:rPr>
              <a:t> </a:t>
            </a:r>
            <a:r>
              <a:rPr lang="en-GB" sz="1400" dirty="0" err="1">
                <a:solidFill>
                  <a:srgbClr val="7F7F7F"/>
                </a:solidFill>
              </a:rPr>
              <a:t>Überschwemmung</a:t>
            </a:r>
            <a:r>
              <a:rPr lang="en-GB" sz="1400" dirty="0">
                <a:solidFill>
                  <a:srgbClr val="7F7F7F"/>
                </a:solidFill>
              </a:rPr>
              <a:t> </a:t>
            </a:r>
            <a:r>
              <a:rPr lang="en-GB" sz="1400" dirty="0" err="1">
                <a:solidFill>
                  <a:srgbClr val="7F7F7F"/>
                </a:solidFill>
              </a:rPr>
              <a:t>verabschiedet</a:t>
            </a:r>
            <a:endParaRPr dirty="0"/>
          </a:p>
          <a:p>
            <a:pPr marL="285750" indent="-285750">
              <a:lnSpc>
                <a:spcPct val="105000"/>
              </a:lnSpc>
              <a:spcBef>
                <a:spcPts val="900"/>
              </a:spcBef>
              <a:buClr>
                <a:schemeClr val="dk1"/>
              </a:buClr>
              <a:buSzPts val="1100"/>
              <a:defRPr/>
            </a:pPr>
            <a:r>
              <a:rPr lang="en-GB" sz="1400" dirty="0" err="1">
                <a:solidFill>
                  <a:srgbClr val="7F7F7F"/>
                </a:solidFill>
              </a:rPr>
              <a:t>Schwerpunkt</a:t>
            </a:r>
            <a:r>
              <a:rPr lang="en-GB" sz="1400" dirty="0">
                <a:solidFill>
                  <a:srgbClr val="7F7F7F"/>
                </a:solidFill>
              </a:rPr>
              <a:t>: </a:t>
            </a:r>
            <a:r>
              <a:rPr lang="en-GB" sz="1400" dirty="0" err="1">
                <a:solidFill>
                  <a:srgbClr val="7F7F7F"/>
                </a:solidFill>
              </a:rPr>
              <a:t>Bewältigung</a:t>
            </a:r>
            <a:r>
              <a:rPr lang="en-GB" sz="1400" dirty="0">
                <a:solidFill>
                  <a:srgbClr val="7F7F7F"/>
                </a:solidFill>
              </a:rPr>
              <a:t> extremer </a:t>
            </a:r>
            <a:r>
              <a:rPr lang="en-GB" sz="1400" dirty="0" err="1">
                <a:solidFill>
                  <a:srgbClr val="7F7F7F"/>
                </a:solidFill>
              </a:rPr>
              <a:t>Niederschläge</a:t>
            </a:r>
            <a:r>
              <a:rPr lang="en-GB" sz="1400" dirty="0">
                <a:solidFill>
                  <a:srgbClr val="7F7F7F"/>
                </a:solidFill>
              </a:rPr>
              <a:t> und </a:t>
            </a:r>
            <a:r>
              <a:rPr lang="en-GB" sz="1400" dirty="0" err="1">
                <a:solidFill>
                  <a:srgbClr val="7F7F7F"/>
                </a:solidFill>
              </a:rPr>
              <a:t>städtischer</a:t>
            </a:r>
            <a:r>
              <a:rPr lang="en-GB" sz="1400" dirty="0">
                <a:solidFill>
                  <a:srgbClr val="7F7F7F"/>
                </a:solidFill>
              </a:rPr>
              <a:t> </a:t>
            </a:r>
            <a:r>
              <a:rPr lang="en-GB" sz="1400" dirty="0" err="1">
                <a:solidFill>
                  <a:srgbClr val="7F7F7F"/>
                </a:solidFill>
              </a:rPr>
              <a:t>Überschwemmungen</a:t>
            </a:r>
            <a:r>
              <a:rPr lang="en-GB" sz="1400" dirty="0">
                <a:solidFill>
                  <a:srgbClr val="7F7F7F"/>
                </a:solidFill>
              </a:rPr>
              <a:t> </a:t>
            </a:r>
            <a:r>
              <a:rPr lang="en-GB" sz="1400" dirty="0" err="1">
                <a:solidFill>
                  <a:srgbClr val="7F7F7F"/>
                </a:solidFill>
              </a:rPr>
              <a:t>durch</a:t>
            </a:r>
            <a:r>
              <a:rPr lang="en-GB" sz="1400" dirty="0">
                <a:solidFill>
                  <a:srgbClr val="7F7F7F"/>
                </a:solidFill>
              </a:rPr>
              <a:t> die </a:t>
            </a:r>
            <a:r>
              <a:rPr lang="en-GB" sz="1400" dirty="0" err="1">
                <a:solidFill>
                  <a:srgbClr val="7F7F7F"/>
                </a:solidFill>
              </a:rPr>
              <a:t>Kombination</a:t>
            </a:r>
            <a:r>
              <a:rPr lang="en-GB" sz="1400" dirty="0">
                <a:solidFill>
                  <a:srgbClr val="7F7F7F"/>
                </a:solidFill>
              </a:rPr>
              <a:t> von </a:t>
            </a:r>
            <a:r>
              <a:rPr lang="en-GB" sz="1400" dirty="0" err="1">
                <a:solidFill>
                  <a:srgbClr val="7F7F7F"/>
                </a:solidFill>
              </a:rPr>
              <a:t>unterirdischen</a:t>
            </a:r>
            <a:r>
              <a:rPr lang="en-GB" sz="1400" dirty="0">
                <a:solidFill>
                  <a:srgbClr val="7F7F7F"/>
                </a:solidFill>
              </a:rPr>
              <a:t> </a:t>
            </a:r>
            <a:r>
              <a:rPr lang="en-GB" sz="1400" dirty="0" err="1">
                <a:solidFill>
                  <a:srgbClr val="7F7F7F"/>
                </a:solidFill>
              </a:rPr>
              <a:t>grauen</a:t>
            </a:r>
            <a:r>
              <a:rPr lang="en-GB" sz="1400" dirty="0">
                <a:solidFill>
                  <a:srgbClr val="7F7F7F"/>
                </a:solidFill>
              </a:rPr>
              <a:t> </a:t>
            </a:r>
            <a:r>
              <a:rPr lang="en-GB" sz="1400" dirty="0" err="1">
                <a:solidFill>
                  <a:srgbClr val="7F7F7F"/>
                </a:solidFill>
              </a:rPr>
              <a:t>Infrastruktur-Entwässerungstunneln</a:t>
            </a:r>
            <a:r>
              <a:rPr lang="en-GB" sz="1400" dirty="0">
                <a:solidFill>
                  <a:srgbClr val="7F7F7F"/>
                </a:solidFill>
              </a:rPr>
              <a:t> und </a:t>
            </a:r>
            <a:r>
              <a:rPr lang="en-GB" sz="1400" dirty="0" err="1">
                <a:solidFill>
                  <a:srgbClr val="7F7F7F"/>
                </a:solidFill>
              </a:rPr>
              <a:t>groß</a:t>
            </a:r>
            <a:r>
              <a:rPr lang="en-GB" sz="1400" dirty="0">
                <a:solidFill>
                  <a:srgbClr val="7F7F7F"/>
                </a:solidFill>
              </a:rPr>
              <a:t> </a:t>
            </a:r>
            <a:r>
              <a:rPr lang="en-GB" sz="1400" dirty="0" err="1">
                <a:solidFill>
                  <a:srgbClr val="7F7F7F"/>
                </a:solidFill>
              </a:rPr>
              <a:t>angelegten</a:t>
            </a:r>
            <a:r>
              <a:rPr lang="en-GB" sz="1400" dirty="0">
                <a:solidFill>
                  <a:srgbClr val="7F7F7F"/>
                </a:solidFill>
              </a:rPr>
              <a:t> </a:t>
            </a:r>
            <a:r>
              <a:rPr lang="en-GB" sz="1400" dirty="0" err="1">
                <a:solidFill>
                  <a:srgbClr val="7F7F7F"/>
                </a:solidFill>
              </a:rPr>
              <a:t>blaugrünen</a:t>
            </a:r>
            <a:r>
              <a:rPr lang="en-GB" sz="1400" dirty="0">
                <a:solidFill>
                  <a:srgbClr val="7F7F7F"/>
                </a:solidFill>
              </a:rPr>
              <a:t> </a:t>
            </a:r>
            <a:r>
              <a:rPr lang="en-GB" sz="1400" dirty="0" err="1">
                <a:solidFill>
                  <a:srgbClr val="7F7F7F"/>
                </a:solidFill>
              </a:rPr>
              <a:t>Infrastruktur-Oberflächenprojekten</a:t>
            </a:r>
            <a:endParaRPr dirty="0"/>
          </a:p>
          <a:p>
            <a:pPr marL="285750" indent="-285750">
              <a:lnSpc>
                <a:spcPct val="105000"/>
              </a:lnSpc>
              <a:spcBef>
                <a:spcPts val="900"/>
              </a:spcBef>
              <a:buClr>
                <a:schemeClr val="dk1"/>
              </a:buClr>
              <a:buSzPts val="1100"/>
              <a:defRPr/>
            </a:pPr>
            <a:r>
              <a:rPr lang="en-GB" sz="1400" dirty="0" err="1">
                <a:solidFill>
                  <a:srgbClr val="7F7F7F"/>
                </a:solidFill>
              </a:rPr>
              <a:t>Langfristige</a:t>
            </a:r>
            <a:r>
              <a:rPr lang="en-GB" sz="1400" dirty="0">
                <a:solidFill>
                  <a:srgbClr val="7F7F7F"/>
                </a:solidFill>
              </a:rPr>
              <a:t> </a:t>
            </a:r>
            <a:r>
              <a:rPr lang="en-GB" sz="1400" dirty="0" err="1">
                <a:solidFill>
                  <a:srgbClr val="7F7F7F"/>
                </a:solidFill>
              </a:rPr>
              <a:t>Stadtplanung</a:t>
            </a:r>
            <a:r>
              <a:rPr lang="en-GB" sz="1400" dirty="0">
                <a:solidFill>
                  <a:srgbClr val="7F7F7F"/>
                </a:solidFill>
              </a:rPr>
              <a:t> </a:t>
            </a:r>
            <a:r>
              <a:rPr lang="en-GB" sz="1400" dirty="0" err="1">
                <a:solidFill>
                  <a:srgbClr val="7F7F7F"/>
                </a:solidFill>
              </a:rPr>
              <a:t>mit</a:t>
            </a:r>
            <a:r>
              <a:rPr lang="en-GB" sz="1400" dirty="0">
                <a:solidFill>
                  <a:srgbClr val="7F7F7F"/>
                </a:solidFill>
              </a:rPr>
              <a:t> </a:t>
            </a:r>
            <a:r>
              <a:rPr lang="en-GB" sz="1400" dirty="0" err="1">
                <a:solidFill>
                  <a:srgbClr val="7F7F7F"/>
                </a:solidFill>
              </a:rPr>
              <a:t>innovativem</a:t>
            </a:r>
            <a:r>
              <a:rPr lang="en-GB" sz="1400" dirty="0">
                <a:solidFill>
                  <a:srgbClr val="7F7F7F"/>
                </a:solidFill>
              </a:rPr>
              <a:t> </a:t>
            </a:r>
            <a:r>
              <a:rPr lang="en-GB" sz="1400" dirty="0" err="1">
                <a:solidFill>
                  <a:srgbClr val="7F7F7F"/>
                </a:solidFill>
              </a:rPr>
              <a:t>Wassermanagement</a:t>
            </a:r>
            <a:endParaRPr dirty="0"/>
          </a:p>
          <a:p>
            <a:pPr marL="285750" indent="-285750">
              <a:lnSpc>
                <a:spcPct val="105000"/>
              </a:lnSpc>
              <a:spcBef>
                <a:spcPts val="900"/>
              </a:spcBef>
              <a:buClr>
                <a:schemeClr val="dk1"/>
              </a:buClr>
              <a:buSzPts val="1100"/>
              <a:defRPr/>
            </a:pPr>
            <a:r>
              <a:rPr lang="en-GB" sz="1400" dirty="0" err="1">
                <a:solidFill>
                  <a:srgbClr val="7F7F7F"/>
                </a:solidFill>
              </a:rPr>
              <a:t>Fünf</a:t>
            </a:r>
            <a:r>
              <a:rPr lang="en-GB" sz="1400" dirty="0">
                <a:solidFill>
                  <a:srgbClr val="7F7F7F"/>
                </a:solidFill>
              </a:rPr>
              <a:t> </a:t>
            </a:r>
            <a:r>
              <a:rPr lang="en-GB" sz="1400" dirty="0" err="1">
                <a:solidFill>
                  <a:srgbClr val="7F7F7F"/>
                </a:solidFill>
              </a:rPr>
              <a:t>Arten</a:t>
            </a:r>
            <a:r>
              <a:rPr lang="en-GB" sz="1400" dirty="0">
                <a:solidFill>
                  <a:srgbClr val="7F7F7F"/>
                </a:solidFill>
              </a:rPr>
              <a:t> von </a:t>
            </a:r>
            <a:r>
              <a:rPr lang="en-GB" sz="1400" dirty="0" err="1">
                <a:solidFill>
                  <a:srgbClr val="7F7F7F"/>
                </a:solidFill>
              </a:rPr>
              <a:t>Lösungen</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Wolkenbruch</a:t>
            </a:r>
            <a:r>
              <a:rPr lang="en-GB" sz="1200" dirty="0">
                <a:solidFill>
                  <a:srgbClr val="7F7F7F"/>
                </a:solidFill>
              </a:rPr>
              <a:t>-Boulevards </a:t>
            </a:r>
            <a:r>
              <a:rPr lang="en-GB" sz="1200" dirty="0" err="1">
                <a:solidFill>
                  <a:srgbClr val="7F7F7F"/>
                </a:solidFill>
              </a:rPr>
              <a:t>zum</a:t>
            </a:r>
            <a:r>
              <a:rPr lang="en-GB" sz="1200" dirty="0">
                <a:solidFill>
                  <a:srgbClr val="7F7F7F"/>
                </a:solidFill>
              </a:rPr>
              <a:t> </a:t>
            </a:r>
            <a:r>
              <a:rPr lang="en-GB" sz="1200" dirty="0" err="1">
                <a:solidFill>
                  <a:srgbClr val="7F7F7F"/>
                </a:solidFill>
              </a:rPr>
              <a:t>Abtransport</a:t>
            </a:r>
            <a:r>
              <a:rPr lang="en-GB" sz="1200" dirty="0">
                <a:solidFill>
                  <a:srgbClr val="7F7F7F"/>
                </a:solidFill>
              </a:rPr>
              <a:t> von Wasser </a:t>
            </a:r>
            <a:endParaRPr dirty="0"/>
          </a:p>
          <a:p>
            <a:pPr marL="742950" lvl="1" indent="-285750">
              <a:lnSpc>
                <a:spcPct val="105000"/>
              </a:lnSpc>
              <a:spcBef>
                <a:spcPts val="900"/>
              </a:spcBef>
              <a:buClr>
                <a:schemeClr val="dk1"/>
              </a:buClr>
              <a:buSzPts val="1100"/>
              <a:defRPr/>
            </a:pPr>
            <a:r>
              <a:rPr lang="en-GB" sz="1200" dirty="0" err="1">
                <a:solidFill>
                  <a:srgbClr val="7F7F7F"/>
                </a:solidFill>
              </a:rPr>
              <a:t>Rohre</a:t>
            </a:r>
            <a:r>
              <a:rPr lang="en-GB" sz="1200" dirty="0">
                <a:solidFill>
                  <a:srgbClr val="7F7F7F"/>
                </a:solidFill>
              </a:rPr>
              <a:t> für den </a:t>
            </a:r>
            <a:r>
              <a:rPr lang="en-GB" sz="1200" dirty="0" err="1">
                <a:solidFill>
                  <a:srgbClr val="7F7F7F"/>
                </a:solidFill>
              </a:rPr>
              <a:t>unterirdischen</a:t>
            </a:r>
            <a:r>
              <a:rPr lang="en-GB" sz="1200" dirty="0">
                <a:solidFill>
                  <a:srgbClr val="7F7F7F"/>
                </a:solidFill>
              </a:rPr>
              <a:t> </a:t>
            </a:r>
            <a:r>
              <a:rPr lang="en-GB" sz="1200" dirty="0" err="1">
                <a:solidFill>
                  <a:srgbClr val="7F7F7F"/>
                </a:solidFill>
              </a:rPr>
              <a:t>Wassertransport</a:t>
            </a:r>
            <a:endParaRPr dirty="0"/>
          </a:p>
          <a:p>
            <a:pPr marL="742950" lvl="1" indent="-285750">
              <a:lnSpc>
                <a:spcPct val="105000"/>
              </a:lnSpc>
              <a:spcBef>
                <a:spcPts val="900"/>
              </a:spcBef>
              <a:buClr>
                <a:schemeClr val="dk1"/>
              </a:buClr>
              <a:buSzPts val="1100"/>
              <a:defRPr/>
            </a:pPr>
            <a:r>
              <a:rPr lang="en-GB" sz="1200" dirty="0" err="1">
                <a:solidFill>
                  <a:srgbClr val="7F7F7F"/>
                </a:solidFill>
              </a:rPr>
              <a:t>Rückhalteboulevards</a:t>
            </a:r>
            <a:r>
              <a:rPr lang="en-GB" sz="1200" dirty="0">
                <a:solidFill>
                  <a:srgbClr val="7F7F7F"/>
                </a:solidFill>
              </a:rPr>
              <a:t> </a:t>
            </a:r>
            <a:r>
              <a:rPr lang="en-GB" sz="1200" dirty="0" err="1">
                <a:solidFill>
                  <a:srgbClr val="7F7F7F"/>
                </a:solidFill>
              </a:rPr>
              <a:t>zur</a:t>
            </a:r>
            <a:r>
              <a:rPr lang="en-GB" sz="1200" dirty="0">
                <a:solidFill>
                  <a:srgbClr val="7F7F7F"/>
                </a:solidFill>
              </a:rPr>
              <a:t> </a:t>
            </a:r>
            <a:r>
              <a:rPr lang="en-GB" sz="1200" dirty="0" err="1">
                <a:solidFill>
                  <a:srgbClr val="7F7F7F"/>
                </a:solidFill>
              </a:rPr>
              <a:t>Verzögerung</a:t>
            </a:r>
            <a:r>
              <a:rPr lang="en-GB" sz="1200" dirty="0">
                <a:solidFill>
                  <a:srgbClr val="7F7F7F"/>
                </a:solidFill>
              </a:rPr>
              <a:t> des </a:t>
            </a:r>
            <a:r>
              <a:rPr lang="en-GB" sz="1200" dirty="0" err="1">
                <a:solidFill>
                  <a:srgbClr val="7F7F7F"/>
                </a:solidFill>
              </a:rPr>
              <a:t>Wasserabflusses</a:t>
            </a:r>
            <a:endParaRPr dirty="0"/>
          </a:p>
          <a:p>
            <a:pPr marL="742950" lvl="1" indent="-285750">
              <a:lnSpc>
                <a:spcPct val="105000"/>
              </a:lnSpc>
              <a:spcBef>
                <a:spcPts val="900"/>
              </a:spcBef>
              <a:buClr>
                <a:schemeClr val="dk1"/>
              </a:buClr>
              <a:buSzPts val="1100"/>
              <a:defRPr/>
            </a:pPr>
            <a:r>
              <a:rPr lang="en-GB" sz="1200" dirty="0" err="1">
                <a:solidFill>
                  <a:srgbClr val="7F7F7F"/>
                </a:solidFill>
              </a:rPr>
              <a:t>Zentrale</a:t>
            </a:r>
            <a:r>
              <a:rPr lang="en-GB" sz="1200" dirty="0">
                <a:solidFill>
                  <a:srgbClr val="7F7F7F"/>
                </a:solidFill>
              </a:rPr>
              <a:t> </a:t>
            </a:r>
            <a:r>
              <a:rPr lang="en-GB" sz="1200" dirty="0" err="1">
                <a:solidFill>
                  <a:srgbClr val="7F7F7F"/>
                </a:solidFill>
              </a:rPr>
              <a:t>Verzögerungen</a:t>
            </a:r>
            <a:r>
              <a:rPr lang="en-GB" sz="1200" dirty="0">
                <a:solidFill>
                  <a:srgbClr val="7F7F7F"/>
                </a:solidFill>
              </a:rPr>
              <a:t> </a:t>
            </a:r>
            <a:r>
              <a:rPr lang="en-GB" sz="1200" dirty="0" err="1">
                <a:solidFill>
                  <a:srgbClr val="7F7F7F"/>
                </a:solidFill>
              </a:rPr>
              <a:t>zur</a:t>
            </a:r>
            <a:r>
              <a:rPr lang="en-GB" sz="1200" dirty="0">
                <a:solidFill>
                  <a:srgbClr val="7F7F7F"/>
                </a:solidFill>
              </a:rPr>
              <a:t> </a:t>
            </a:r>
            <a:r>
              <a:rPr lang="en-GB" sz="1200" dirty="0" err="1">
                <a:solidFill>
                  <a:srgbClr val="7F7F7F"/>
                </a:solidFill>
              </a:rPr>
              <a:t>Speicherung</a:t>
            </a:r>
            <a:r>
              <a:rPr lang="en-GB" sz="1200" dirty="0">
                <a:solidFill>
                  <a:srgbClr val="7F7F7F"/>
                </a:solidFill>
              </a:rPr>
              <a:t> von Wasser</a:t>
            </a:r>
            <a:endParaRPr dirty="0"/>
          </a:p>
          <a:p>
            <a:pPr marL="742950" lvl="1" indent="-285750">
              <a:lnSpc>
                <a:spcPct val="105000"/>
              </a:lnSpc>
              <a:spcBef>
                <a:spcPts val="900"/>
              </a:spcBef>
              <a:buClr>
                <a:schemeClr val="dk1"/>
              </a:buClr>
              <a:buSzPts val="1100"/>
              <a:defRPr/>
            </a:pPr>
            <a:r>
              <a:rPr lang="en-GB" sz="1200" dirty="0">
                <a:solidFill>
                  <a:srgbClr val="7F7F7F"/>
                </a:solidFill>
              </a:rPr>
              <a:t>Grüne </a:t>
            </a:r>
            <a:r>
              <a:rPr lang="en-GB" sz="1200" dirty="0" err="1">
                <a:solidFill>
                  <a:srgbClr val="7F7F7F"/>
                </a:solidFill>
              </a:rPr>
              <a:t>Straßen</a:t>
            </a:r>
            <a:r>
              <a:rPr lang="en-GB" sz="1200" dirty="0">
                <a:solidFill>
                  <a:srgbClr val="7F7F7F"/>
                </a:solidFill>
              </a:rPr>
              <a:t> </a:t>
            </a:r>
            <a:r>
              <a:rPr lang="en-GB" sz="1200" dirty="0" err="1">
                <a:solidFill>
                  <a:srgbClr val="7F7F7F"/>
                </a:solidFill>
              </a:rPr>
              <a:t>zum</a:t>
            </a:r>
            <a:r>
              <a:rPr lang="en-GB" sz="1200" dirty="0">
                <a:solidFill>
                  <a:srgbClr val="7F7F7F"/>
                </a:solidFill>
              </a:rPr>
              <a:t> Transport und </a:t>
            </a:r>
            <a:r>
              <a:rPr lang="en-GB" sz="1200" dirty="0" err="1">
                <a:solidFill>
                  <a:srgbClr val="7F7F7F"/>
                </a:solidFill>
              </a:rPr>
              <a:t>zur</a:t>
            </a:r>
            <a:r>
              <a:rPr lang="en-GB" sz="1200" dirty="0">
                <a:solidFill>
                  <a:srgbClr val="7F7F7F"/>
                </a:solidFill>
              </a:rPr>
              <a:t> </a:t>
            </a:r>
            <a:r>
              <a:rPr lang="en-GB" sz="1200" dirty="0" err="1">
                <a:solidFill>
                  <a:srgbClr val="7F7F7F"/>
                </a:solidFill>
              </a:rPr>
              <a:t>Verzögerung</a:t>
            </a:r>
            <a:r>
              <a:rPr lang="en-GB" sz="1200" dirty="0">
                <a:solidFill>
                  <a:srgbClr val="7F7F7F"/>
                </a:solidFill>
              </a:rPr>
              <a:t> des </a:t>
            </a:r>
            <a:r>
              <a:rPr lang="en-GB" sz="1200" dirty="0" err="1">
                <a:solidFill>
                  <a:srgbClr val="7F7F7F"/>
                </a:solidFill>
              </a:rPr>
              <a:t>Wasserabflusses</a:t>
            </a:r>
            <a:r>
              <a:rPr lang="en-GB" sz="1200" dirty="0">
                <a:solidFill>
                  <a:srgbClr val="7F7F7F"/>
                </a:solidFill>
              </a:rPr>
              <a:t> auf </a:t>
            </a:r>
            <a:r>
              <a:rPr lang="en-GB" sz="1200" dirty="0" err="1">
                <a:solidFill>
                  <a:srgbClr val="7F7F7F"/>
                </a:solidFill>
              </a:rPr>
              <a:t>kleineren</a:t>
            </a:r>
            <a:r>
              <a:rPr lang="en-GB" sz="1200" dirty="0">
                <a:solidFill>
                  <a:srgbClr val="7F7F7F"/>
                </a:solidFill>
              </a:rPr>
              <a:t> </a:t>
            </a:r>
            <a:r>
              <a:rPr lang="en-GB" sz="1200" dirty="0" err="1">
                <a:solidFill>
                  <a:srgbClr val="7F7F7F"/>
                </a:solidFill>
              </a:rPr>
              <a:t>Straßen</a:t>
            </a:r>
            <a:r>
              <a:rPr lang="en-GB" sz="1200" dirty="0">
                <a:solidFill>
                  <a:srgbClr val="7F7F7F"/>
                </a:solidFill>
              </a:rPr>
              <a:t> </a:t>
            </a: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p:txBody>
      </p:sp>
      <p:sp>
        <p:nvSpPr>
          <p:cNvPr id="1208068869" name="Google Shape;303;p15"/>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354469648"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22124485" name="Picture 3" descr="A desert with a tree and a ball&#10;&#10;AI-generated content may be incorrect."/>
          <p:cNvPicPr>
            <a:picLocks noChangeAspect="1"/>
          </p:cNvPicPr>
          <p:nvPr/>
        </p:nvPicPr>
        <p:blipFill>
          <a:blip r:embed="rId3"/>
          <a:stretch/>
        </p:blipFill>
        <p:spPr bwMode="auto">
          <a:xfrm>
            <a:off x="5201113" y="2652651"/>
            <a:ext cx="3571460" cy="2226210"/>
          </a:xfrm>
          <a:prstGeom prst="rect">
            <a:avLst/>
          </a:prstGeom>
        </p:spPr>
      </p:pic>
      <p:sp>
        <p:nvSpPr>
          <p:cNvPr id="1226695088" name="Google Shape;141;p3"/>
          <p:cNvSpPr txBox="1">
            <a:spLocks noGrp="1"/>
          </p:cNvSpPr>
          <p:nvPr>
            <p:ph type="body" idx="1"/>
          </p:nvPr>
        </p:nvSpPr>
        <p:spPr bwMode="auto">
          <a:xfrm>
            <a:off x="632600" y="2690675"/>
            <a:ext cx="5969999"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600" b="1" dirty="0">
                <a:solidFill>
                  <a:srgbClr val="7F7F7F"/>
                </a:solidFill>
              </a:rPr>
              <a:t>Melbourne, </a:t>
            </a:r>
            <a:r>
              <a:rPr lang="en-GB" sz="1600" b="1" dirty="0" err="1">
                <a:solidFill>
                  <a:srgbClr val="7F7F7F"/>
                </a:solidFill>
              </a:rPr>
              <a:t>Australien</a:t>
            </a:r>
            <a:r>
              <a:rPr lang="en-GB" sz="1600" b="1" dirty="0">
                <a:solidFill>
                  <a:srgbClr val="7F7F7F"/>
                </a:solidFill>
              </a:rPr>
              <a:t>: </a:t>
            </a:r>
            <a:endParaRPr dirty="0"/>
          </a:p>
          <a:p>
            <a:pPr marL="285750" indent="-285750">
              <a:lnSpc>
                <a:spcPct val="105000"/>
              </a:lnSpc>
              <a:spcBef>
                <a:spcPts val="900"/>
              </a:spcBef>
              <a:buClr>
                <a:schemeClr val="dk1"/>
              </a:buClr>
              <a:buSzPts val="1100"/>
              <a:defRPr/>
            </a:pPr>
            <a:r>
              <a:rPr lang="en-GB" sz="1400" dirty="0">
                <a:solidFill>
                  <a:srgbClr val="7F7F7F"/>
                </a:solidFill>
              </a:rPr>
              <a:t> Die Stadt hat 2019 den Klima- und </a:t>
            </a:r>
            <a:r>
              <a:rPr lang="en-GB" sz="1400" dirty="0" err="1">
                <a:solidFill>
                  <a:srgbClr val="7F7F7F"/>
                </a:solidFill>
              </a:rPr>
              <a:t>Biodiversitätsnotstand</a:t>
            </a:r>
            <a:r>
              <a:rPr lang="en-GB" sz="1400" dirty="0">
                <a:solidFill>
                  <a:srgbClr val="7F7F7F"/>
                </a:solidFill>
              </a:rPr>
              <a:t> </a:t>
            </a:r>
            <a:r>
              <a:rPr lang="en-GB" sz="1400" dirty="0" err="1">
                <a:solidFill>
                  <a:srgbClr val="7F7F7F"/>
                </a:solidFill>
              </a:rPr>
              <a:t>ausgerufen</a:t>
            </a:r>
            <a:endParaRPr dirty="0"/>
          </a:p>
          <a:p>
            <a:pPr marL="285750" indent="-285750">
              <a:lnSpc>
                <a:spcPct val="105000"/>
              </a:lnSpc>
              <a:spcBef>
                <a:spcPts val="900"/>
              </a:spcBef>
              <a:buClr>
                <a:schemeClr val="dk1"/>
              </a:buClr>
              <a:buSzPts val="1100"/>
              <a:defRPr/>
            </a:pPr>
            <a:r>
              <a:rPr lang="en-GB" sz="1400" dirty="0" err="1">
                <a:solidFill>
                  <a:srgbClr val="7F7F7F"/>
                </a:solidFill>
              </a:rPr>
              <a:t>Wichtigste</a:t>
            </a:r>
            <a:r>
              <a:rPr lang="en-GB" sz="1400" dirty="0">
                <a:solidFill>
                  <a:srgbClr val="7F7F7F"/>
                </a:solidFill>
              </a:rPr>
              <a:t> </a:t>
            </a:r>
            <a:r>
              <a:rPr lang="en-GB" sz="1400" dirty="0" err="1">
                <a:solidFill>
                  <a:srgbClr val="7F7F7F"/>
                </a:solidFill>
              </a:rPr>
              <a:t>Klimarisiken</a:t>
            </a:r>
            <a:r>
              <a:rPr lang="en-GB" sz="1400" dirty="0">
                <a:solidFill>
                  <a:srgbClr val="7F7F7F"/>
                </a:solidFill>
              </a:rPr>
              <a:t>: </a:t>
            </a:r>
            <a:r>
              <a:rPr lang="en-GB" sz="1400" dirty="0" err="1">
                <a:solidFill>
                  <a:srgbClr val="7F7F7F"/>
                </a:solidFill>
              </a:rPr>
              <a:t>Hitzewellen</a:t>
            </a:r>
            <a:r>
              <a:rPr lang="en-GB" sz="1400" dirty="0">
                <a:solidFill>
                  <a:srgbClr val="7F7F7F"/>
                </a:solidFill>
              </a:rPr>
              <a:t>, </a:t>
            </a:r>
            <a:r>
              <a:rPr lang="en-GB" sz="1400" dirty="0" err="1">
                <a:solidFill>
                  <a:srgbClr val="7F7F7F"/>
                </a:solidFill>
              </a:rPr>
              <a:t>Anstieg</a:t>
            </a:r>
            <a:r>
              <a:rPr lang="en-GB" sz="1400" dirty="0">
                <a:solidFill>
                  <a:srgbClr val="7F7F7F"/>
                </a:solidFill>
              </a:rPr>
              <a:t> des </a:t>
            </a:r>
            <a:r>
              <a:rPr lang="en-GB" sz="1400" dirty="0" err="1">
                <a:solidFill>
                  <a:srgbClr val="7F7F7F"/>
                </a:solidFill>
              </a:rPr>
              <a:t>Meeresspiegels</a:t>
            </a:r>
            <a:r>
              <a:rPr lang="en-GB" sz="1400" dirty="0">
                <a:solidFill>
                  <a:srgbClr val="7F7F7F"/>
                </a:solidFill>
              </a:rPr>
              <a:t>, </a:t>
            </a:r>
            <a:r>
              <a:rPr lang="en-GB" sz="1400" dirty="0" err="1">
                <a:solidFill>
                  <a:srgbClr val="7F7F7F"/>
                </a:solidFill>
              </a:rPr>
              <a:t>Buschbrände</a:t>
            </a:r>
            <a:r>
              <a:rPr lang="en-GB" sz="1400" dirty="0">
                <a:solidFill>
                  <a:srgbClr val="7F7F7F"/>
                </a:solidFill>
              </a:rPr>
              <a:t>, </a:t>
            </a:r>
            <a:r>
              <a:rPr lang="en-GB" sz="1400" dirty="0" err="1">
                <a:solidFill>
                  <a:srgbClr val="7F7F7F"/>
                </a:solidFill>
              </a:rPr>
              <a:t>Dürren</a:t>
            </a:r>
            <a:r>
              <a:rPr lang="en-GB" sz="1400" dirty="0">
                <a:solidFill>
                  <a:srgbClr val="7F7F7F"/>
                </a:solidFill>
              </a:rPr>
              <a:t>, intensive </a:t>
            </a:r>
            <a:r>
              <a:rPr lang="en-GB" sz="1400" dirty="0" err="1">
                <a:solidFill>
                  <a:srgbClr val="7F7F7F"/>
                </a:solidFill>
              </a:rPr>
              <a:t>Niederschläge</a:t>
            </a:r>
            <a:r>
              <a:rPr lang="en-GB" sz="1400" dirty="0">
                <a:solidFill>
                  <a:srgbClr val="7F7F7F"/>
                </a:solidFill>
              </a:rPr>
              <a:t> und </a:t>
            </a:r>
            <a:r>
              <a:rPr lang="en-GB" sz="1400" dirty="0" err="1">
                <a:solidFill>
                  <a:srgbClr val="7F7F7F"/>
                </a:solidFill>
              </a:rPr>
              <a:t>Stürme</a:t>
            </a:r>
            <a:endParaRPr dirty="0"/>
          </a:p>
          <a:p>
            <a:pPr marL="285750" indent="-285750">
              <a:lnSpc>
                <a:spcPct val="105000"/>
              </a:lnSpc>
              <a:spcBef>
                <a:spcPts val="900"/>
              </a:spcBef>
              <a:buClr>
                <a:schemeClr val="dk1"/>
              </a:buClr>
              <a:buSzPts val="1100"/>
              <a:defRPr/>
            </a:pPr>
            <a:r>
              <a:rPr lang="en-GB" sz="1400" dirty="0" err="1">
                <a:solidFill>
                  <a:srgbClr val="7F7F7F"/>
                </a:solidFill>
              </a:rPr>
              <a:t>Ziele</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000" dirty="0" err="1">
                <a:solidFill>
                  <a:srgbClr val="7F7F7F"/>
                </a:solidFill>
              </a:rPr>
              <a:t>Verbesserung</a:t>
            </a:r>
            <a:r>
              <a:rPr lang="en-GB" sz="1000" dirty="0">
                <a:solidFill>
                  <a:srgbClr val="7F7F7F"/>
                </a:solidFill>
              </a:rPr>
              <a:t> der </a:t>
            </a:r>
            <a:r>
              <a:rPr lang="en-GB" sz="1000" dirty="0" err="1">
                <a:solidFill>
                  <a:srgbClr val="7F7F7F"/>
                </a:solidFill>
              </a:rPr>
              <a:t>natürlichen</a:t>
            </a:r>
            <a:r>
              <a:rPr lang="en-GB" sz="1000" dirty="0">
                <a:solidFill>
                  <a:srgbClr val="7F7F7F"/>
                </a:solidFill>
              </a:rPr>
              <a:t> Umwelt und der </a:t>
            </a:r>
            <a:r>
              <a:rPr lang="en-GB" sz="1000" dirty="0" err="1">
                <a:solidFill>
                  <a:srgbClr val="7F7F7F"/>
                </a:solidFill>
              </a:rPr>
              <a:t>Grünflächen</a:t>
            </a:r>
            <a:endParaRPr dirty="0"/>
          </a:p>
          <a:p>
            <a:pPr marL="742950" lvl="1" indent="-285750">
              <a:lnSpc>
                <a:spcPct val="105000"/>
              </a:lnSpc>
              <a:spcBef>
                <a:spcPts val="900"/>
              </a:spcBef>
              <a:buClr>
                <a:schemeClr val="dk1"/>
              </a:buClr>
              <a:buSzPts val="1100"/>
              <a:defRPr/>
            </a:pPr>
            <a:r>
              <a:rPr lang="en-GB" sz="1000" dirty="0">
                <a:solidFill>
                  <a:srgbClr val="7F7F7F"/>
                </a:solidFill>
              </a:rPr>
              <a:t>Bau von </a:t>
            </a:r>
            <a:r>
              <a:rPr lang="en-GB" sz="1000" dirty="0" err="1">
                <a:solidFill>
                  <a:srgbClr val="7F7F7F"/>
                </a:solidFill>
              </a:rPr>
              <a:t>Gebäuden</a:t>
            </a:r>
            <a:r>
              <a:rPr lang="en-GB" sz="1000" dirty="0">
                <a:solidFill>
                  <a:srgbClr val="7F7F7F"/>
                </a:solidFill>
              </a:rPr>
              <a:t> und </a:t>
            </a:r>
            <a:r>
              <a:rPr lang="en-GB" sz="1000" dirty="0" err="1">
                <a:solidFill>
                  <a:srgbClr val="7F7F7F"/>
                </a:solidFill>
              </a:rPr>
              <a:t>städtischen</a:t>
            </a:r>
            <a:r>
              <a:rPr lang="en-GB" sz="1000" dirty="0">
                <a:solidFill>
                  <a:srgbClr val="7F7F7F"/>
                </a:solidFill>
              </a:rPr>
              <a:t> </a:t>
            </a:r>
            <a:r>
              <a:rPr lang="en-GB" sz="1000" dirty="0" err="1">
                <a:solidFill>
                  <a:srgbClr val="7F7F7F"/>
                </a:solidFill>
              </a:rPr>
              <a:t>Gebieten</a:t>
            </a:r>
            <a:r>
              <a:rPr lang="en-GB" sz="1000" dirty="0">
                <a:solidFill>
                  <a:srgbClr val="7F7F7F"/>
                </a:solidFill>
              </a:rPr>
              <a:t>, die den </a:t>
            </a:r>
            <a:r>
              <a:rPr lang="en-GB" sz="1000" dirty="0" err="1">
                <a:solidFill>
                  <a:srgbClr val="7F7F7F"/>
                </a:solidFill>
              </a:rPr>
              <a:t>Auswirkungen</a:t>
            </a:r>
            <a:r>
              <a:rPr lang="en-GB" sz="1000" dirty="0">
                <a:solidFill>
                  <a:srgbClr val="7F7F7F"/>
                </a:solidFill>
              </a:rPr>
              <a:t> des </a:t>
            </a:r>
            <a:r>
              <a:rPr lang="en-GB" sz="1000" dirty="0" err="1">
                <a:solidFill>
                  <a:srgbClr val="7F7F7F"/>
                </a:solidFill>
              </a:rPr>
              <a:t>Klimawandels</a:t>
            </a:r>
            <a:r>
              <a:rPr lang="en-GB" sz="1000" dirty="0">
                <a:solidFill>
                  <a:srgbClr val="7F7F7F"/>
                </a:solidFill>
              </a:rPr>
              <a:t> </a:t>
            </a:r>
            <a:r>
              <a:rPr lang="en-GB" sz="1000" dirty="0" err="1">
                <a:solidFill>
                  <a:srgbClr val="7F7F7F"/>
                </a:solidFill>
              </a:rPr>
              <a:t>standhalten</a:t>
            </a:r>
            <a:endParaRPr dirty="0"/>
          </a:p>
          <a:p>
            <a:pPr marL="742950" lvl="1" indent="-285750">
              <a:lnSpc>
                <a:spcPct val="105000"/>
              </a:lnSpc>
              <a:spcBef>
                <a:spcPts val="900"/>
              </a:spcBef>
              <a:buClr>
                <a:schemeClr val="dk1"/>
              </a:buClr>
              <a:buSzPts val="1100"/>
              <a:defRPr/>
            </a:pPr>
            <a:r>
              <a:rPr lang="en-GB" sz="1000" dirty="0">
                <a:solidFill>
                  <a:srgbClr val="7F7F7F"/>
                </a:solidFill>
              </a:rPr>
              <a:t> </a:t>
            </a:r>
            <a:r>
              <a:rPr lang="en-GB" sz="1000" dirty="0" err="1">
                <a:solidFill>
                  <a:srgbClr val="7F7F7F"/>
                </a:solidFill>
              </a:rPr>
              <a:t>Stärkung</a:t>
            </a:r>
            <a:r>
              <a:rPr lang="en-GB" sz="1000" dirty="0">
                <a:solidFill>
                  <a:srgbClr val="7F7F7F"/>
                </a:solidFill>
              </a:rPr>
              <a:t> der </a:t>
            </a:r>
            <a:r>
              <a:rPr lang="en-GB" sz="1000" dirty="0" err="1">
                <a:solidFill>
                  <a:srgbClr val="7F7F7F"/>
                </a:solidFill>
              </a:rPr>
              <a:t>Widerstandsfähigkeit</a:t>
            </a:r>
            <a:r>
              <a:rPr lang="en-GB" sz="1000" dirty="0">
                <a:solidFill>
                  <a:srgbClr val="7F7F7F"/>
                </a:solidFill>
              </a:rPr>
              <a:t> der Gemeinschaft</a:t>
            </a:r>
            <a:endParaRPr dirty="0"/>
          </a:p>
          <a:p>
            <a:pPr marL="742950" lvl="1" indent="-285750">
              <a:lnSpc>
                <a:spcPct val="105000"/>
              </a:lnSpc>
              <a:spcBef>
                <a:spcPts val="900"/>
              </a:spcBef>
              <a:buClr>
                <a:schemeClr val="dk1"/>
              </a:buClr>
              <a:buSzPts val="1100"/>
              <a:defRPr/>
            </a:pPr>
            <a:r>
              <a:rPr lang="en-GB" sz="1000" dirty="0">
                <a:solidFill>
                  <a:srgbClr val="7F7F7F"/>
                </a:solidFill>
              </a:rPr>
              <a:t>Schutz und </a:t>
            </a:r>
            <a:r>
              <a:rPr lang="en-GB" sz="1000" dirty="0" err="1">
                <a:solidFill>
                  <a:srgbClr val="7F7F7F"/>
                </a:solidFill>
              </a:rPr>
              <a:t>Stärkung</a:t>
            </a:r>
            <a:r>
              <a:rPr lang="en-GB" sz="1000" dirty="0">
                <a:solidFill>
                  <a:srgbClr val="7F7F7F"/>
                </a:solidFill>
              </a:rPr>
              <a:t> der </a:t>
            </a:r>
            <a:r>
              <a:rPr lang="en-GB" sz="1000" dirty="0" err="1">
                <a:solidFill>
                  <a:srgbClr val="7F7F7F"/>
                </a:solidFill>
              </a:rPr>
              <a:t>Wirtschaft</a:t>
            </a:r>
            <a:endParaRPr dirty="0"/>
          </a:p>
          <a:p>
            <a:pPr marL="742950" lvl="1" indent="-285750">
              <a:lnSpc>
                <a:spcPct val="105000"/>
              </a:lnSpc>
              <a:spcBef>
                <a:spcPts val="900"/>
              </a:spcBef>
              <a:buClr>
                <a:schemeClr val="dk1"/>
              </a:buClr>
              <a:buSzPts val="1100"/>
              <a:defRPr/>
            </a:pPr>
            <a:r>
              <a:rPr lang="en-GB" sz="1000" dirty="0" err="1">
                <a:solidFill>
                  <a:srgbClr val="7F7F7F"/>
                </a:solidFill>
              </a:rPr>
              <a:t>Weiterer</a:t>
            </a:r>
            <a:r>
              <a:rPr lang="en-GB" sz="1000" dirty="0">
                <a:solidFill>
                  <a:srgbClr val="7F7F7F"/>
                </a:solidFill>
              </a:rPr>
              <a:t> Aufbau von </a:t>
            </a:r>
            <a:r>
              <a:rPr lang="en-GB" sz="1000" dirty="0" err="1">
                <a:solidFill>
                  <a:srgbClr val="7F7F7F"/>
                </a:solidFill>
              </a:rPr>
              <a:t>Anpassungsfähigkeiten</a:t>
            </a:r>
            <a:r>
              <a:rPr lang="en-GB" sz="1000" dirty="0">
                <a:solidFill>
                  <a:srgbClr val="7F7F7F"/>
                </a:solidFill>
              </a:rPr>
              <a:t> und </a:t>
            </a:r>
            <a:r>
              <a:rPr lang="en-GB" sz="1000" dirty="0" err="1">
                <a:solidFill>
                  <a:srgbClr val="7F7F7F"/>
                </a:solidFill>
              </a:rPr>
              <a:t>Fachwissen</a:t>
            </a:r>
            <a:endParaRPr dirty="0"/>
          </a:p>
          <a:p>
            <a:pPr marL="285750" indent="-285750">
              <a:lnSpc>
                <a:spcPct val="105000"/>
              </a:lnSpc>
              <a:spcBef>
                <a:spcPts val="900"/>
              </a:spcBef>
              <a:buClr>
                <a:schemeClr val="dk1"/>
              </a:buClr>
              <a:buSzPts val="1100"/>
              <a:defRPr/>
            </a:pPr>
            <a:r>
              <a:rPr lang="en-GB" sz="1400" dirty="0" err="1">
                <a:solidFill>
                  <a:srgbClr val="7F7F7F"/>
                </a:solidFill>
              </a:rPr>
              <a:t>Maßnahmen</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000" dirty="0" err="1">
                <a:solidFill>
                  <a:srgbClr val="7F7F7F"/>
                </a:solidFill>
              </a:rPr>
              <a:t>Erhöhung</a:t>
            </a:r>
            <a:r>
              <a:rPr lang="en-GB" sz="1000" dirty="0">
                <a:solidFill>
                  <a:srgbClr val="7F7F7F"/>
                </a:solidFill>
              </a:rPr>
              <a:t> der </a:t>
            </a:r>
            <a:r>
              <a:rPr lang="en-GB" sz="1000" dirty="0" err="1">
                <a:solidFill>
                  <a:srgbClr val="7F7F7F"/>
                </a:solidFill>
              </a:rPr>
              <a:t>Quantität</a:t>
            </a:r>
            <a:r>
              <a:rPr lang="en-GB" sz="1000" dirty="0">
                <a:solidFill>
                  <a:srgbClr val="7F7F7F"/>
                </a:solidFill>
              </a:rPr>
              <a:t> und </a:t>
            </a:r>
            <a:r>
              <a:rPr lang="en-GB" sz="1000" dirty="0" err="1">
                <a:solidFill>
                  <a:srgbClr val="7F7F7F"/>
                </a:solidFill>
              </a:rPr>
              <a:t>Qualität</a:t>
            </a:r>
            <a:r>
              <a:rPr lang="en-GB" sz="1000" dirty="0">
                <a:solidFill>
                  <a:srgbClr val="7F7F7F"/>
                </a:solidFill>
              </a:rPr>
              <a:t> der </a:t>
            </a:r>
            <a:r>
              <a:rPr lang="en-GB" sz="1000" dirty="0" err="1">
                <a:solidFill>
                  <a:srgbClr val="7F7F7F"/>
                </a:solidFill>
              </a:rPr>
              <a:t>grünen</a:t>
            </a:r>
            <a:r>
              <a:rPr lang="en-GB" sz="1000" dirty="0">
                <a:solidFill>
                  <a:srgbClr val="7F7F7F"/>
                </a:solidFill>
              </a:rPr>
              <a:t> </a:t>
            </a:r>
            <a:r>
              <a:rPr lang="en-GB" sz="1000" dirty="0" err="1">
                <a:solidFill>
                  <a:srgbClr val="7F7F7F"/>
                </a:solidFill>
              </a:rPr>
              <a:t>Infrastruktur</a:t>
            </a:r>
            <a:endParaRPr dirty="0"/>
          </a:p>
          <a:p>
            <a:pPr marL="742950" lvl="1" indent="-285750">
              <a:lnSpc>
                <a:spcPct val="105000"/>
              </a:lnSpc>
              <a:spcBef>
                <a:spcPts val="900"/>
              </a:spcBef>
              <a:buClr>
                <a:schemeClr val="dk1"/>
              </a:buClr>
              <a:buSzPts val="1100"/>
              <a:defRPr/>
            </a:pPr>
            <a:r>
              <a:rPr lang="en-GB" sz="1000" dirty="0" err="1">
                <a:solidFill>
                  <a:srgbClr val="7F7F7F"/>
                </a:solidFill>
              </a:rPr>
              <a:t>Erhöhung</a:t>
            </a:r>
            <a:r>
              <a:rPr lang="en-GB" sz="1000" dirty="0">
                <a:solidFill>
                  <a:srgbClr val="7F7F7F"/>
                </a:solidFill>
              </a:rPr>
              <a:t> der </a:t>
            </a:r>
            <a:r>
              <a:rPr lang="en-GB" sz="1000" dirty="0" err="1">
                <a:solidFill>
                  <a:srgbClr val="7F7F7F"/>
                </a:solidFill>
              </a:rPr>
              <a:t>alternativen</a:t>
            </a:r>
            <a:r>
              <a:rPr lang="en-GB" sz="1000" dirty="0">
                <a:solidFill>
                  <a:srgbClr val="7F7F7F"/>
                </a:solidFill>
              </a:rPr>
              <a:t> </a:t>
            </a:r>
            <a:r>
              <a:rPr lang="en-GB" sz="1000" dirty="0" err="1">
                <a:solidFill>
                  <a:srgbClr val="7F7F7F"/>
                </a:solidFill>
              </a:rPr>
              <a:t>Wasserversorgung</a:t>
            </a:r>
            <a:endParaRPr dirty="0"/>
          </a:p>
          <a:p>
            <a:pPr marL="742950" lvl="1" indent="-285750">
              <a:lnSpc>
                <a:spcPct val="105000"/>
              </a:lnSpc>
              <a:spcBef>
                <a:spcPts val="900"/>
              </a:spcBef>
              <a:buClr>
                <a:schemeClr val="dk1"/>
              </a:buClr>
              <a:buSzPts val="1100"/>
              <a:defRPr/>
            </a:pPr>
            <a:r>
              <a:rPr lang="en-GB" sz="1000" dirty="0">
                <a:solidFill>
                  <a:srgbClr val="7F7F7F"/>
                </a:solidFill>
              </a:rPr>
              <a:t>Bau von </a:t>
            </a:r>
            <a:r>
              <a:rPr lang="en-GB" sz="1000" dirty="0" err="1">
                <a:solidFill>
                  <a:srgbClr val="7F7F7F"/>
                </a:solidFill>
              </a:rPr>
              <a:t>Gebäuden</a:t>
            </a:r>
            <a:r>
              <a:rPr lang="en-GB" sz="1000" dirty="0">
                <a:solidFill>
                  <a:srgbClr val="7F7F7F"/>
                </a:solidFill>
              </a:rPr>
              <a:t> </a:t>
            </a:r>
            <a:r>
              <a:rPr lang="en-GB" sz="1000" dirty="0" err="1">
                <a:solidFill>
                  <a:srgbClr val="7F7F7F"/>
                </a:solidFill>
              </a:rPr>
              <a:t>zur</a:t>
            </a:r>
            <a:r>
              <a:rPr lang="en-GB" sz="1000" dirty="0">
                <a:solidFill>
                  <a:srgbClr val="7F7F7F"/>
                </a:solidFill>
              </a:rPr>
              <a:t> </a:t>
            </a:r>
            <a:r>
              <a:rPr lang="en-GB" sz="1000" dirty="0" err="1">
                <a:solidFill>
                  <a:srgbClr val="7F7F7F"/>
                </a:solidFill>
              </a:rPr>
              <a:t>Verbesserung</a:t>
            </a:r>
            <a:r>
              <a:rPr lang="en-GB" sz="1000" dirty="0">
                <a:solidFill>
                  <a:srgbClr val="7F7F7F"/>
                </a:solidFill>
              </a:rPr>
              <a:t> des </a:t>
            </a:r>
            <a:r>
              <a:rPr lang="en-GB" sz="1000" dirty="0" err="1">
                <a:solidFill>
                  <a:srgbClr val="7F7F7F"/>
                </a:solidFill>
              </a:rPr>
              <a:t>thermischen</a:t>
            </a:r>
            <a:r>
              <a:rPr lang="en-GB" sz="1000" dirty="0">
                <a:solidFill>
                  <a:srgbClr val="7F7F7F"/>
                </a:solidFill>
              </a:rPr>
              <a:t> </a:t>
            </a:r>
            <a:r>
              <a:rPr lang="en-GB" sz="1000" dirty="0" err="1">
                <a:solidFill>
                  <a:srgbClr val="7F7F7F"/>
                </a:solidFill>
              </a:rPr>
              <a:t>Komforts</a:t>
            </a:r>
            <a:endParaRPr dirty="0"/>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p:txBody>
      </p:sp>
      <p:sp>
        <p:nvSpPr>
          <p:cNvPr id="1797615915" name="Google Shape;303;p15"/>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65157010"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3214734"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600" b="1" dirty="0" err="1">
                <a:solidFill>
                  <a:srgbClr val="7F7F7F"/>
                </a:solidFill>
              </a:rPr>
              <a:t>Weitere</a:t>
            </a:r>
            <a:r>
              <a:rPr lang="en-GB" sz="1600" b="1" dirty="0">
                <a:solidFill>
                  <a:srgbClr val="7F7F7F"/>
                </a:solidFill>
              </a:rPr>
              <a:t> </a:t>
            </a:r>
            <a:r>
              <a:rPr lang="en-GB" sz="1600" b="1" dirty="0" err="1">
                <a:solidFill>
                  <a:srgbClr val="7F7F7F"/>
                </a:solidFill>
              </a:rPr>
              <a:t>bewährte</a:t>
            </a:r>
            <a:r>
              <a:rPr lang="en-GB" sz="1600" b="1" dirty="0">
                <a:solidFill>
                  <a:srgbClr val="7F7F7F"/>
                </a:solidFill>
              </a:rPr>
              <a:t> </a:t>
            </a:r>
            <a:r>
              <a:rPr lang="en-GB" sz="1600" b="1" dirty="0" err="1">
                <a:solidFill>
                  <a:srgbClr val="7F7F7F"/>
                </a:solidFill>
              </a:rPr>
              <a:t>Verfahren</a:t>
            </a:r>
            <a:r>
              <a:rPr lang="en-GB" sz="1600" b="1" dirty="0">
                <a:solidFill>
                  <a:srgbClr val="7F7F7F"/>
                </a:solidFill>
              </a:rPr>
              <a:t> </a:t>
            </a:r>
            <a:r>
              <a:rPr lang="en-GB" sz="1600" b="1" dirty="0" err="1">
                <a:solidFill>
                  <a:srgbClr val="7F7F7F"/>
                </a:solidFill>
              </a:rPr>
              <a:t>entdecken</a:t>
            </a:r>
            <a:r>
              <a:rPr lang="en-GB" sz="1600" b="1" dirty="0">
                <a:solidFill>
                  <a:srgbClr val="7F7F7F"/>
                </a:solidFill>
              </a:rPr>
              <a:t>: </a:t>
            </a:r>
            <a:endParaRPr dirty="0"/>
          </a:p>
          <a:p>
            <a:pPr marL="285750" indent="-285750">
              <a:lnSpc>
                <a:spcPct val="105000"/>
              </a:lnSpc>
              <a:spcBef>
                <a:spcPts val="900"/>
              </a:spcBef>
              <a:buClr>
                <a:schemeClr val="dk1"/>
              </a:buClr>
              <a:buSzPts val="1100"/>
              <a:defRPr/>
            </a:pPr>
            <a:r>
              <a:rPr lang="en-GB" sz="1400" dirty="0">
                <a:solidFill>
                  <a:srgbClr val="7F7F7F"/>
                </a:solidFill>
              </a:rPr>
              <a:t>https://climate-adapt.eea.europa.eu/en/knowledge/tools/case-study-explorer</a:t>
            </a:r>
            <a:endParaRPr dirty="0"/>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0" indent="0">
              <a:lnSpc>
                <a:spcPct val="105000"/>
              </a:lnSpc>
              <a:spcBef>
                <a:spcPts val="900"/>
              </a:spcBef>
              <a:buClr>
                <a:schemeClr val="dk1"/>
              </a:buClr>
              <a:buSzPts val="1100"/>
              <a:buNone/>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p:txBody>
      </p:sp>
      <p:sp>
        <p:nvSpPr>
          <p:cNvPr id="1372836151" name="Google Shape;303;p15"/>
          <p:cNvSpPr/>
          <p:nvPr/>
        </p:nvSpPr>
        <p:spPr bwMode="auto">
          <a:xfrm>
            <a:off x="48113" y="76913"/>
            <a:ext cx="9007275" cy="4989675"/>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721462"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grpSp>
        <p:nvGrpSpPr>
          <p:cNvPr id="7" name="Group 6">
            <a:extLst>
              <a:ext uri="{FF2B5EF4-FFF2-40B4-BE49-F238E27FC236}">
                <a16:creationId xmlns:a16="http://schemas.microsoft.com/office/drawing/2014/main" id="{5D857E9D-3875-0AEF-C041-367D1080DD68}"/>
              </a:ext>
            </a:extLst>
          </p:cNvPr>
          <p:cNvGrpSpPr/>
          <p:nvPr/>
        </p:nvGrpSpPr>
        <p:grpSpPr>
          <a:xfrm>
            <a:off x="1435351" y="1172869"/>
            <a:ext cx="6005644" cy="3737633"/>
            <a:chOff x="1435351" y="1172869"/>
            <a:chExt cx="6005644" cy="3737633"/>
          </a:xfrm>
        </p:grpSpPr>
        <p:pic>
          <p:nvPicPr>
            <p:cNvPr id="1672332995" name="Picture 4"/>
            <p:cNvPicPr>
              <a:picLocks noChangeAspect="1"/>
            </p:cNvPicPr>
            <p:nvPr/>
          </p:nvPicPr>
          <p:blipFill>
            <a:blip r:embed="rId3"/>
            <a:srcRect r="25271"/>
            <a:stretch>
              <a:fillRect/>
            </a:stretch>
          </p:blipFill>
          <p:spPr bwMode="auto">
            <a:xfrm>
              <a:off x="1435351" y="1172869"/>
              <a:ext cx="4687976" cy="3737633"/>
            </a:xfrm>
            <a:prstGeom prst="rect">
              <a:avLst/>
            </a:prstGeom>
          </p:spPr>
        </p:pic>
        <p:pic>
          <p:nvPicPr>
            <p:cNvPr id="6" name="Picture 5">
              <a:extLst>
                <a:ext uri="{FF2B5EF4-FFF2-40B4-BE49-F238E27FC236}">
                  <a16:creationId xmlns:a16="http://schemas.microsoft.com/office/drawing/2014/main" id="{F2B9A640-C52A-1CA4-9845-D768E1275155}"/>
                </a:ext>
              </a:extLst>
            </p:cNvPr>
            <p:cNvPicPr>
              <a:picLocks noChangeAspect="1"/>
            </p:cNvPicPr>
            <p:nvPr/>
          </p:nvPicPr>
          <p:blipFill>
            <a:blip r:embed="rId4"/>
            <a:stretch>
              <a:fillRect/>
            </a:stretch>
          </p:blipFill>
          <p:spPr>
            <a:xfrm>
              <a:off x="6123326" y="1172869"/>
              <a:ext cx="1317669" cy="3713147"/>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55939954" name="Google Shape;135;p2"/>
          <p:cNvSpPr txBox="1">
            <a:spLocks noGrp="1"/>
          </p:cNvSpPr>
          <p:nvPr>
            <p:ph type="title"/>
          </p:nvPr>
        </p:nvSpPr>
        <p:spPr bwMode="auto">
          <a:xfrm>
            <a:off x="613295" y="361741"/>
            <a:ext cx="6858000" cy="675000"/>
          </a:xfrm>
          <a:prstGeom prst="rect">
            <a:avLst/>
          </a:prstGeom>
          <a:noFill/>
          <a:ln>
            <a:noFill/>
          </a:ln>
        </p:spPr>
        <p:txBody>
          <a:bodyPr spcFirstLastPara="1" wrap="square" lIns="68550" tIns="34275" rIns="68550" bIns="34275" anchor="ctr" anchorCtr="0">
            <a:no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FINANZIELLE ANREIZE</a:t>
            </a:r>
            <a:endParaRPr>
              <a:solidFill>
                <a:srgbClr val="70AD47"/>
              </a:solidFill>
            </a:endParaRPr>
          </a:p>
        </p:txBody>
      </p:sp>
      <p:sp>
        <p:nvSpPr>
          <p:cNvPr id="682155040" name="Google Shape;141;p3"/>
          <p:cNvSpPr txBox="1">
            <a:spLocks noGrp="1"/>
          </p:cNvSpPr>
          <p:nvPr>
            <p:ph type="body" idx="1"/>
          </p:nvPr>
        </p:nvSpPr>
        <p:spPr bwMode="auto">
          <a:xfrm>
            <a:off x="632600" y="2555508"/>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Öffentliche oder private Finanzinstrumente, die Einzelpersonen, Unternehmen und Regierungen dazu ermutigen sollen, in Klimaanpassung, Resilienz und Nachhaltigkeit zu investieren</a:t>
            </a:r>
            <a:endParaRPr/>
          </a:p>
          <a:p>
            <a:pPr marL="285750" indent="-285750">
              <a:lnSpc>
                <a:spcPct val="105000"/>
              </a:lnSpc>
              <a:spcBef>
                <a:spcPts val="900"/>
              </a:spcBef>
              <a:buClr>
                <a:schemeClr val="dk1"/>
              </a:buClr>
              <a:buSzPts val="1100"/>
              <a:defRPr/>
            </a:pPr>
            <a:r>
              <a:rPr lang="en-GB" sz="1400">
                <a:solidFill>
                  <a:srgbClr val="7F7F7F"/>
                </a:solidFill>
              </a:rPr>
              <a:t>Zur Überbrückung der Finanzierungslücke für kostspielige Investitionen</a:t>
            </a:r>
            <a:endParaRPr/>
          </a:p>
          <a:p>
            <a:pPr marL="285750" indent="-285750">
              <a:lnSpc>
                <a:spcPct val="105000"/>
              </a:lnSpc>
              <a:spcBef>
                <a:spcPts val="900"/>
              </a:spcBef>
              <a:buClr>
                <a:schemeClr val="dk1"/>
              </a:buClr>
              <a:buSzPts val="1100"/>
              <a:defRPr/>
            </a:pPr>
            <a:r>
              <a:rPr lang="en-GB" sz="1400">
                <a:solidFill>
                  <a:srgbClr val="7F7F7F"/>
                </a:solidFill>
              </a:rPr>
              <a:t>Klimaresistente Entscheidungen attraktiver machen</a:t>
            </a:r>
            <a:endParaRPr/>
          </a:p>
          <a:p>
            <a:pPr marL="285750" indent="-285750">
              <a:lnSpc>
                <a:spcPct val="105000"/>
              </a:lnSpc>
              <a:spcBef>
                <a:spcPts val="900"/>
              </a:spcBef>
              <a:buClr>
                <a:schemeClr val="dk1"/>
              </a:buClr>
              <a:buSzPts val="1100"/>
              <a:defRPr/>
            </a:pPr>
            <a:r>
              <a:rPr lang="en-GB" sz="1400">
                <a:solidFill>
                  <a:srgbClr val="7F7F7F"/>
                </a:solidFill>
              </a:rPr>
              <a:t>Arten: </a:t>
            </a:r>
            <a:endParaRPr/>
          </a:p>
          <a:p>
            <a:pPr marL="742950" lvl="1" indent="-285750">
              <a:lnSpc>
                <a:spcPct val="105000"/>
              </a:lnSpc>
              <a:spcBef>
                <a:spcPts val="900"/>
              </a:spcBef>
              <a:buClr>
                <a:schemeClr val="dk1"/>
              </a:buClr>
              <a:buSzPts val="1100"/>
              <a:defRPr/>
            </a:pPr>
            <a:r>
              <a:rPr lang="en-GB" sz="1200">
                <a:solidFill>
                  <a:srgbClr val="7F7F7F"/>
                </a:solidFill>
              </a:rPr>
              <a:t>Zuschüsse und Subventionen</a:t>
            </a:r>
            <a:endParaRPr/>
          </a:p>
          <a:p>
            <a:pPr marL="742950" lvl="1" indent="-285750">
              <a:lnSpc>
                <a:spcPct val="105000"/>
              </a:lnSpc>
              <a:spcBef>
                <a:spcPts val="900"/>
              </a:spcBef>
              <a:buClr>
                <a:schemeClr val="dk1"/>
              </a:buClr>
              <a:buSzPts val="1100"/>
              <a:defRPr/>
            </a:pPr>
            <a:r>
              <a:rPr lang="en-GB" sz="1200">
                <a:solidFill>
                  <a:srgbClr val="7F7F7F"/>
                </a:solidFill>
              </a:rPr>
              <a:t>Steuergutschriften und -abzüge</a:t>
            </a:r>
            <a:endParaRPr/>
          </a:p>
          <a:p>
            <a:pPr marL="742950" lvl="1" indent="-285750">
              <a:lnSpc>
                <a:spcPct val="105000"/>
              </a:lnSpc>
              <a:spcBef>
                <a:spcPts val="900"/>
              </a:spcBef>
              <a:buClr>
                <a:schemeClr val="dk1"/>
              </a:buClr>
              <a:buSzPts val="1100"/>
              <a:defRPr/>
            </a:pPr>
            <a:r>
              <a:rPr lang="en-GB" sz="1200">
                <a:solidFill>
                  <a:srgbClr val="7F7F7F"/>
                </a:solidFill>
              </a:rPr>
              <a:t>Zinsgünstige Darlehen</a:t>
            </a:r>
            <a:endParaRPr/>
          </a:p>
          <a:p>
            <a:pPr marL="742950" lvl="1" indent="-285750">
              <a:lnSpc>
                <a:spcPct val="105000"/>
              </a:lnSpc>
              <a:spcBef>
                <a:spcPts val="900"/>
              </a:spcBef>
              <a:buClr>
                <a:schemeClr val="dk1"/>
              </a:buClr>
              <a:buSzPts val="1100"/>
              <a:defRPr/>
            </a:pPr>
            <a:r>
              <a:rPr lang="en-GB" sz="1200">
                <a:solidFill>
                  <a:srgbClr val="7F7F7F"/>
                </a:solidFill>
              </a:rPr>
              <a:t>Versicherungsrabatte</a:t>
            </a:r>
            <a:endParaRPr/>
          </a:p>
          <a:p>
            <a:pPr marL="742950" lvl="1" indent="-285750">
              <a:lnSpc>
                <a:spcPct val="105000"/>
              </a:lnSpc>
              <a:spcBef>
                <a:spcPts val="900"/>
              </a:spcBef>
              <a:buClr>
                <a:schemeClr val="dk1"/>
              </a:buClr>
              <a:buSzPts val="1100"/>
              <a:defRPr/>
            </a:pPr>
            <a:r>
              <a:rPr lang="en-GB" sz="1200">
                <a:solidFill>
                  <a:srgbClr val="7F7F7F"/>
                </a:solidFill>
              </a:rPr>
              <a:t>Öffentlich-private Partnerschaften</a:t>
            </a:r>
            <a:endParaRPr/>
          </a:p>
          <a:p>
            <a:pPr marL="742950" lvl="1" indent="-285750">
              <a:lnSpc>
                <a:spcPct val="105000"/>
              </a:lnSpc>
              <a:spcBef>
                <a:spcPts val="900"/>
              </a:spcBef>
              <a:buClr>
                <a:schemeClr val="dk1"/>
              </a:buClr>
              <a:buSzPts val="1100"/>
              <a:defRPr/>
            </a:pPr>
            <a:r>
              <a:rPr lang="en-GB" sz="1200">
                <a:solidFill>
                  <a:srgbClr val="7F7F7F"/>
                </a:solidFill>
              </a:rPr>
              <a:t>Grüne Anleihen/Klimaanleihen</a:t>
            </a:r>
            <a:endParaRPr/>
          </a:p>
          <a:p>
            <a:pPr marL="742950" lvl="1" indent="-285750">
              <a:lnSpc>
                <a:spcPct val="105000"/>
              </a:lnSpc>
              <a:spcBef>
                <a:spcPts val="900"/>
              </a:spcBef>
              <a:buClr>
                <a:schemeClr val="dk1"/>
              </a:buClr>
              <a:buSzPts val="1100"/>
              <a:defRPr/>
            </a:pPr>
            <a:r>
              <a:rPr lang="en-GB" sz="1200">
                <a:solidFill>
                  <a:srgbClr val="7F7F7F"/>
                </a:solidFill>
              </a:rPr>
              <a:t>Marktbasierte Instrumente</a:t>
            </a:r>
            <a:endParaRPr/>
          </a:p>
        </p:txBody>
      </p:sp>
      <p:pic>
        <p:nvPicPr>
          <p:cNvPr id="1914644472" name="Picture 9"/>
          <p:cNvPicPr>
            <a:picLocks noChangeAspect="1"/>
          </p:cNvPicPr>
          <p:nvPr/>
        </p:nvPicPr>
        <p:blipFill>
          <a:blip r:embed="rId3"/>
          <a:stretch/>
        </p:blipFill>
        <p:spPr bwMode="auto">
          <a:xfrm>
            <a:off x="3872286" y="2420675"/>
            <a:ext cx="4253505" cy="2357766"/>
          </a:xfrm>
          <a:prstGeom prst="rect">
            <a:avLst/>
          </a:prstGeom>
        </p:spPr>
      </p:pic>
      <p:sp>
        <p:nvSpPr>
          <p:cNvPr id="439210950"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theme/theme1.xml><?xml version="1.0" encoding="utf-8"?>
<a:theme xmlns:a="http://schemas.openxmlformats.org/drawing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c72582-1e0e-404f-b736-23bae653ca9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A5BEFD945B94F468B40E6DBDC85F5C8" ma:contentTypeVersion="10" ma:contentTypeDescription="Ein neues Dokument erstellen." ma:contentTypeScope="" ma:versionID="5071041d3a3b52894aae5c15f2a85605">
  <xsd:schema xmlns:xsd="http://www.w3.org/2001/XMLSchema" xmlns:xs="http://www.w3.org/2001/XMLSchema" xmlns:p="http://schemas.microsoft.com/office/2006/metadata/properties" xmlns:ns2="82c72582-1e0e-404f-b736-23bae653ca93" targetNamespace="http://schemas.microsoft.com/office/2006/metadata/properties" ma:root="true" ma:fieldsID="9c33ad6b2cd46c3919c69f138abcc2d0" ns2:_="">
    <xsd:import namespace="82c72582-1e0e-404f-b736-23bae653ca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2582-1e0e-404f-b736-23bae653c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ad8510f0-9dc6-4e82-8924-35a6e74ed70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3923D8-7D6B-4CC3-815A-3DBB347E7DF3}">
  <ds:schemaRefs>
    <ds:schemaRef ds:uri="http://schemas.microsoft.com/office/2006/metadata/properties"/>
    <ds:schemaRef ds:uri="http://schemas.microsoft.com/office/infopath/2007/PartnerControls"/>
    <ds:schemaRef ds:uri="82c72582-1e0e-404f-b736-23bae653ca93"/>
  </ds:schemaRefs>
</ds:datastoreItem>
</file>

<file path=customXml/itemProps2.xml><?xml version="1.0" encoding="utf-8"?>
<ds:datastoreItem xmlns:ds="http://schemas.openxmlformats.org/officeDocument/2006/customXml" ds:itemID="{F9CAA6E6-ECDC-4F39-80E7-9E580B2C44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72582-1e0e-404f-b736-23bae653c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14E136-639C-497E-803F-E36A0FFB42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4441</Words>
  <Application>Microsoft Office PowerPoint</Application>
  <PresentationFormat>On-screen Show (16:9)</PresentationFormat>
  <Paragraphs>417</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Trebuchet MS</vt:lpstr>
      <vt:lpstr>Calibri</vt:lpstr>
      <vt:lpstr>Arial</vt:lpstr>
      <vt:lpstr>Noto Sans Symbols</vt:lpstr>
      <vt:lpstr>Montserrat</vt:lpstr>
      <vt:lpstr>1_CentralEurope_iService</vt:lpstr>
      <vt:lpstr>PowerPoint Presentation</vt:lpstr>
      <vt:lpstr>KLIMARISIKO</vt:lpstr>
      <vt:lpstr>RISIKOKOMPONENTEN</vt:lpstr>
      <vt:lpstr>PowerPoint Presentation</vt:lpstr>
      <vt:lpstr>KLIMARISIKO- UND ANFÄLLIGKEITSBEWERTUNG (RVA)</vt:lpstr>
      <vt:lpstr>SCHRITT FÜR SCHRITT RVA</vt:lpstr>
      <vt:lpstr>KLIMANPASSUNG</vt:lpstr>
      <vt:lpstr>PowerPoint Presentation</vt:lpstr>
      <vt:lpstr>KLIMASCHUTZ VS. KLIMASCHUTZ</vt:lpstr>
      <vt:lpstr>KLIMARESILIENZ</vt:lpstr>
      <vt:lpstr>SCHRITTE ZUM AUFBAU VON KLIMARESILIENZ</vt:lpstr>
      <vt:lpstr>ARTEN VON MASSNAHMEN ZUM AUFBAU VON KLIMARESILIENZ</vt:lpstr>
      <vt:lpstr>RICHTLINIEN ZUR STÄRKUNG DER RESILIENZ</vt:lpstr>
      <vt:lpstr>KLIMASCHUTZMAßNAHMEN</vt:lpstr>
      <vt:lpstr>ZIELE FÜR NACHHALTIGE ENTWICKLUNG (SDGs)</vt:lpstr>
      <vt:lpstr>IPPC</vt:lpstr>
      <vt:lpstr>DAS PARISER ABKOMMEN</vt:lpstr>
      <vt:lpstr>BÜRGERMEISTERKONVENT (CoM)</vt:lpstr>
      <vt:lpstr>DER EUROPÄISCHE GRÜNE DEAL</vt:lpstr>
      <vt:lpstr>DAS EUROPÄISCHE KLIMAGESETZ</vt:lpstr>
      <vt:lpstr>EU-ANPASSUNGSSTRATEGIE</vt:lpstr>
      <vt:lpstr>DER EUROPÄISCHE KLIMAPAKT</vt:lpstr>
      <vt:lpstr>NATIONALE KLIMAPLANUNG</vt:lpstr>
      <vt:lpstr>LOKALE KLIMAPLANUNG</vt:lpstr>
      <vt:lpstr>LOKALE VS. NATIONALE PLANUNG</vt:lpstr>
      <vt:lpstr>ERFOLGREICHE ANPASSUNGSSTRATEGIEN – FALLSTUDIEN</vt:lpstr>
      <vt:lpstr>PowerPoint Presentation</vt:lpstr>
      <vt:lpstr>PowerPoint Presentation</vt:lpstr>
      <vt:lpstr>PowerPoint Presentation</vt:lpstr>
      <vt:lpstr>FINANZIELLE ANREIZE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keywords>, docId:27D7683DE30224579CBA001088BE66D1</cp:keywords>
  <cp:lastModifiedBy>B ROQUETA VIVES - FINAL</cp:lastModifiedBy>
  <cp:revision>10</cp:revision>
  <dcterms:created xsi:type="dcterms:W3CDTF">2025-03-18T17:43:02Z</dcterms:created>
  <dcterms:modified xsi:type="dcterms:W3CDTF">2025-09-03T12:31:15Z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0x0101002A5BEFD945B94F468B40E6DBDC85F5C8</vt:lpwstr>
  </property>
  <property fmtid="{D5CDD505-2E9C-101B-9397-08002B2CF9AE}" pid="3" name="MediaServiceImageTags">
    <vt:lpwstr/>
  </property>
</Properties>
</file>