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4"/>
  </p:sldMasterIdLst>
  <p:notesMasterIdLst>
    <p:notesMasterId r:id="rId42"/>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3" r:id="rId39"/>
    <p:sldId id="291" r:id="rId40"/>
    <p:sldId id="292" r:id="rId41"/>
  </p:sldIdLst>
  <p:sldSz cx="9144000" cy="5143500" type="screen16x9"/>
  <p:notesSz cx="6735763" cy="9866313"/>
  <p:embeddedFontLst>
    <p:embeddedFont>
      <p:font typeface="Montserrat" panose="00000500000000000000" pitchFamily="2" charset="0"/>
      <p:regular r:id="rId43"/>
      <p:bold r:id="rId44"/>
      <p:italic r:id="rId45"/>
      <p:boldItalic r:id="rId46"/>
    </p:embeddedFont>
    <p:embeddedFont>
      <p:font typeface="Trebuchet MS" panose="020B0603020202020204" pitchFamily="34" charset="0"/>
      <p:regular r:id="rId47"/>
      <p:bold r:id="rId48"/>
      <p:italic r:id="rId49"/>
      <p:boldItalic r:id="rId50"/>
    </p:embeddedFont>
  </p:embeddedFontLst>
  <p:defaultText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extLst>
    <p:ext uri="{EFAFB233-063F-42B5-8137-9DF3F51BA10A}">
      <p15:sldGuideLst xmlns:p15="http://schemas.microsoft.com/office/powerpoint/2012/main">
        <p15:guide id="1" pos="5480">
          <p15:clr>
            <a:srgbClr val="A4A3A4"/>
          </p15:clr>
        </p15:guide>
        <p15:guide id="2" pos="2880">
          <p15:clr>
            <a:srgbClr val="A4A3A4"/>
          </p15:clr>
        </p15:guide>
        <p15:guide id="3" pos="363">
          <p15:clr>
            <a:srgbClr val="A4A3A4"/>
          </p15:clr>
        </p15:guide>
        <p15:guide id="4" pos="3220">
          <p15:clr>
            <a:srgbClr val="A4A3A4"/>
          </p15:clr>
        </p15:guide>
        <p15:guide id="5" pos="90">
          <p15:clr>
            <a:srgbClr val="A4A3A4"/>
          </p15:clr>
        </p15:guide>
        <p15:guide id="6"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6D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038966-FBFE-4866-978D-67F4B2746B81}" v="21" dt="2025-08-26T13:39:22.624"/>
  </p1510:revLst>
</p1510:revInfo>
</file>

<file path=ppt/tableStyles.xml><?xml version="1.0" encoding="utf-8"?>
<a:tblStyleLst xmlns:a="http://schemas.openxmlformats.org/drawingml/2006/main" def="{434DCDA1-2905-4F39-BDB8-6E48AD9FA57C}">
  <a:tblStyle styleId="{434DCDA1-2905-4F39-BDB8-6E48AD9FA57C}" styleName="Table_0">
    <a:wholeTbl>
      <a:tcTxStyle>
        <a:srgbClr val="000000"/>
      </a:tcTxStyle>
      <a:tcStyle>
        <a:tcBdr>
          <a:left>
            <a:ln w="12700">
              <a:noFill/>
            </a:ln>
          </a:left>
          <a:right>
            <a:ln w="12700">
              <a:noFill/>
            </a:ln>
          </a:right>
          <a:top>
            <a:ln w="12700">
              <a:noFill/>
            </a:ln>
          </a:top>
          <a:bottom>
            <a:ln w="12700">
              <a:noFill/>
            </a:ln>
          </a:bottom>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202" d="100"/>
          <a:sy n="202" d="100"/>
        </p:scale>
        <p:origin x="620" y="112"/>
      </p:cViewPr>
      <p:guideLst>
        <p:guide pos="5480"/>
        <p:guide pos="2880"/>
        <p:guide pos="363"/>
        <p:guide pos="3220"/>
        <p:guide pos="90"/>
        <p:guide orient="horz" pos="16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3.fntdata"/><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2.fntdata"/><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1.fntdata"/><Relationship Id="rId48" Type="http://schemas.openxmlformats.org/officeDocument/2006/relationships/font" Target="fonts/font6.fntdata"/><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4.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7.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 ROQUETA VIVES - FINAL" userId="94e3dead-90cd-4b39-9559-439209b309e7" providerId="ADAL" clId="{EA038966-FBFE-4866-978D-67F4B2746B81}"/>
    <pc:docChg chg="undo custSel addSld delSld modSld">
      <pc:chgData name="B ROQUETA VIVES - FINAL" userId="94e3dead-90cd-4b39-9559-439209b309e7" providerId="ADAL" clId="{EA038966-FBFE-4866-978D-67F4B2746B81}" dt="2025-08-26T13:39:34.527" v="572" actId="14100"/>
      <pc:docMkLst>
        <pc:docMk/>
      </pc:docMkLst>
      <pc:sldChg chg="modSp mod">
        <pc:chgData name="B ROQUETA VIVES - FINAL" userId="94e3dead-90cd-4b39-9559-439209b309e7" providerId="ADAL" clId="{EA038966-FBFE-4866-978D-67F4B2746B81}" dt="2025-08-26T13:11:22.308" v="5" actId="1076"/>
        <pc:sldMkLst>
          <pc:docMk/>
          <pc:sldMk cId="0" sldId="257"/>
        </pc:sldMkLst>
        <pc:picChg chg="mod modCrop">
          <ac:chgData name="B ROQUETA VIVES - FINAL" userId="94e3dead-90cd-4b39-9559-439209b309e7" providerId="ADAL" clId="{EA038966-FBFE-4866-978D-67F4B2746B81}" dt="2025-08-26T13:11:22.308" v="5" actId="1076"/>
          <ac:picMkLst>
            <pc:docMk/>
            <pc:sldMk cId="0" sldId="257"/>
            <ac:picMk id="1866497505" creationId="{00000000-0000-0000-0000-000000000000}"/>
          </ac:picMkLst>
        </pc:picChg>
      </pc:sldChg>
      <pc:sldChg chg="modSp mod">
        <pc:chgData name="B ROQUETA VIVES - FINAL" userId="94e3dead-90cd-4b39-9559-439209b309e7" providerId="ADAL" clId="{EA038966-FBFE-4866-978D-67F4B2746B81}" dt="2025-08-26T13:11:37.778" v="6" actId="404"/>
        <pc:sldMkLst>
          <pc:docMk/>
          <pc:sldMk cId="0" sldId="259"/>
        </pc:sldMkLst>
        <pc:graphicFrameChg chg="modGraphic">
          <ac:chgData name="B ROQUETA VIVES - FINAL" userId="94e3dead-90cd-4b39-9559-439209b309e7" providerId="ADAL" clId="{EA038966-FBFE-4866-978D-67F4B2746B81}" dt="2025-08-26T13:11:37.778" v="6" actId="404"/>
          <ac:graphicFrameMkLst>
            <pc:docMk/>
            <pc:sldMk cId="0" sldId="259"/>
            <ac:graphicFrameMk id="709287806" creationId="{00000000-0000-0000-0000-000000000000}"/>
          </ac:graphicFrameMkLst>
        </pc:graphicFrameChg>
      </pc:sldChg>
      <pc:sldChg chg="addSp delSp modSp mod">
        <pc:chgData name="B ROQUETA VIVES - FINAL" userId="94e3dead-90cd-4b39-9559-439209b309e7" providerId="ADAL" clId="{EA038966-FBFE-4866-978D-67F4B2746B81}" dt="2025-08-26T13:12:30.908" v="10"/>
        <pc:sldMkLst>
          <pc:docMk/>
          <pc:sldMk cId="0" sldId="261"/>
        </pc:sldMkLst>
        <pc:spChg chg="add del mod">
          <ac:chgData name="B ROQUETA VIVES - FINAL" userId="94e3dead-90cd-4b39-9559-439209b309e7" providerId="ADAL" clId="{EA038966-FBFE-4866-978D-67F4B2746B81}" dt="2025-08-26T13:12:24.749" v="8" actId="478"/>
          <ac:spMkLst>
            <pc:docMk/>
            <pc:sldMk cId="0" sldId="261"/>
            <ac:spMk id="3" creationId="{FBBC64BB-CF5F-538D-E8AA-A9D30F3640F6}"/>
          </ac:spMkLst>
        </pc:spChg>
        <pc:spChg chg="add mod">
          <ac:chgData name="B ROQUETA VIVES - FINAL" userId="94e3dead-90cd-4b39-9559-439209b309e7" providerId="ADAL" clId="{EA038966-FBFE-4866-978D-67F4B2746B81}" dt="2025-08-26T13:12:30.908" v="10"/>
          <ac:spMkLst>
            <pc:docMk/>
            <pc:sldMk cId="0" sldId="261"/>
            <ac:spMk id="4" creationId="{6F6AB189-E5ED-0CFD-198C-05948EAFBEF7}"/>
          </ac:spMkLst>
        </pc:spChg>
        <pc:spChg chg="del">
          <ac:chgData name="B ROQUETA VIVES - FINAL" userId="94e3dead-90cd-4b39-9559-439209b309e7" providerId="ADAL" clId="{EA038966-FBFE-4866-978D-67F4B2746B81}" dt="2025-08-26T13:12:20.475" v="7" actId="478"/>
          <ac:spMkLst>
            <pc:docMk/>
            <pc:sldMk cId="0" sldId="261"/>
            <ac:spMk id="2051627348" creationId="{00000000-0000-0000-0000-000000000000}"/>
          </ac:spMkLst>
        </pc:spChg>
        <pc:picChg chg="add mod">
          <ac:chgData name="B ROQUETA VIVES - FINAL" userId="94e3dead-90cd-4b39-9559-439209b309e7" providerId="ADAL" clId="{EA038966-FBFE-4866-978D-67F4B2746B81}" dt="2025-08-26T13:12:30.908" v="10"/>
          <ac:picMkLst>
            <pc:docMk/>
            <pc:sldMk cId="0" sldId="261"/>
            <ac:picMk id="5" creationId="{766FF1BF-5E8D-1EEB-A4E1-C19258AD36E4}"/>
          </ac:picMkLst>
        </pc:picChg>
        <pc:picChg chg="del">
          <ac:chgData name="B ROQUETA VIVES - FINAL" userId="94e3dead-90cd-4b39-9559-439209b309e7" providerId="ADAL" clId="{EA038966-FBFE-4866-978D-67F4B2746B81}" dt="2025-08-26T13:12:25.189" v="9" actId="478"/>
          <ac:picMkLst>
            <pc:docMk/>
            <pc:sldMk cId="0" sldId="261"/>
            <ac:picMk id="157690486" creationId="{00000000-0000-0000-0000-000000000000}"/>
          </ac:picMkLst>
        </pc:picChg>
      </pc:sldChg>
      <pc:sldChg chg="addSp delSp modSp mod">
        <pc:chgData name="B ROQUETA VIVES - FINAL" userId="94e3dead-90cd-4b39-9559-439209b309e7" providerId="ADAL" clId="{EA038966-FBFE-4866-978D-67F4B2746B81}" dt="2025-08-26T13:13:15.119" v="19"/>
        <pc:sldMkLst>
          <pc:docMk/>
          <pc:sldMk cId="0" sldId="262"/>
        </pc:sldMkLst>
        <pc:spChg chg="add del mod">
          <ac:chgData name="B ROQUETA VIVES - FINAL" userId="94e3dead-90cd-4b39-9559-439209b309e7" providerId="ADAL" clId="{EA038966-FBFE-4866-978D-67F4B2746B81}" dt="2025-08-26T13:13:14.145" v="18" actId="478"/>
          <ac:spMkLst>
            <pc:docMk/>
            <pc:sldMk cId="0" sldId="262"/>
            <ac:spMk id="3" creationId="{743C51EB-D028-46D4-45C8-E0D67CC44888}"/>
          </ac:spMkLst>
        </pc:spChg>
        <pc:spChg chg="add mod">
          <ac:chgData name="B ROQUETA VIVES - FINAL" userId="94e3dead-90cd-4b39-9559-439209b309e7" providerId="ADAL" clId="{EA038966-FBFE-4866-978D-67F4B2746B81}" dt="2025-08-26T13:13:15.119" v="19"/>
          <ac:spMkLst>
            <pc:docMk/>
            <pc:sldMk cId="0" sldId="262"/>
            <ac:spMk id="4" creationId="{C045D14F-E2AF-1BF5-BA6F-51A2B2FFED25}"/>
          </ac:spMkLst>
        </pc:spChg>
        <pc:spChg chg="del mod">
          <ac:chgData name="B ROQUETA VIVES - FINAL" userId="94e3dead-90cd-4b39-9559-439209b309e7" providerId="ADAL" clId="{EA038966-FBFE-4866-978D-67F4B2746B81}" dt="2025-08-26T13:13:12.496" v="17" actId="478"/>
          <ac:spMkLst>
            <pc:docMk/>
            <pc:sldMk cId="0" sldId="262"/>
            <ac:spMk id="130072616" creationId="{00000000-0000-0000-0000-000000000000}"/>
          </ac:spMkLst>
        </pc:spChg>
      </pc:sldChg>
      <pc:sldChg chg="addSp delSp modSp add del mod">
        <pc:chgData name="B ROQUETA VIVES - FINAL" userId="94e3dead-90cd-4b39-9559-439209b309e7" providerId="ADAL" clId="{EA038966-FBFE-4866-978D-67F4B2746B81}" dt="2025-08-26T13:14:16.573" v="23"/>
        <pc:sldMkLst>
          <pc:docMk/>
          <pc:sldMk cId="0" sldId="264"/>
        </pc:sldMkLst>
        <pc:picChg chg="add mod">
          <ac:chgData name="B ROQUETA VIVES - FINAL" userId="94e3dead-90cd-4b39-9559-439209b309e7" providerId="ADAL" clId="{EA038966-FBFE-4866-978D-67F4B2746B81}" dt="2025-08-26T13:14:16.573" v="23"/>
          <ac:picMkLst>
            <pc:docMk/>
            <pc:sldMk cId="0" sldId="264"/>
            <ac:picMk id="2" creationId="{DD17C577-7B90-513F-915F-57319DD79A1A}"/>
          </ac:picMkLst>
        </pc:picChg>
        <pc:picChg chg="del">
          <ac:chgData name="B ROQUETA VIVES - FINAL" userId="94e3dead-90cd-4b39-9559-439209b309e7" providerId="ADAL" clId="{EA038966-FBFE-4866-978D-67F4B2746B81}" dt="2025-08-26T13:14:13.588" v="22" actId="478"/>
          <ac:picMkLst>
            <pc:docMk/>
            <pc:sldMk cId="0" sldId="264"/>
            <ac:picMk id="926806849" creationId="{00000000-0000-0000-0000-000000000000}"/>
          </ac:picMkLst>
        </pc:picChg>
      </pc:sldChg>
      <pc:sldChg chg="modSp mod">
        <pc:chgData name="B ROQUETA VIVES - FINAL" userId="94e3dead-90cd-4b39-9559-439209b309e7" providerId="ADAL" clId="{EA038966-FBFE-4866-978D-67F4B2746B81}" dt="2025-08-26T13:14:38.373" v="26" actId="1076"/>
        <pc:sldMkLst>
          <pc:docMk/>
          <pc:sldMk cId="0" sldId="266"/>
        </pc:sldMkLst>
        <pc:spChg chg="ord">
          <ac:chgData name="B ROQUETA VIVES - FINAL" userId="94e3dead-90cd-4b39-9559-439209b309e7" providerId="ADAL" clId="{EA038966-FBFE-4866-978D-67F4B2746B81}" dt="2025-08-26T13:14:36.525" v="25" actId="167"/>
          <ac:spMkLst>
            <pc:docMk/>
            <pc:sldMk cId="0" sldId="266"/>
            <ac:spMk id="51419824" creationId="{00000000-0000-0000-0000-000000000000}"/>
          </ac:spMkLst>
        </pc:spChg>
        <pc:picChg chg="mod">
          <ac:chgData name="B ROQUETA VIVES - FINAL" userId="94e3dead-90cd-4b39-9559-439209b309e7" providerId="ADAL" clId="{EA038966-FBFE-4866-978D-67F4B2746B81}" dt="2025-08-26T13:14:38.373" v="26" actId="1076"/>
          <ac:picMkLst>
            <pc:docMk/>
            <pc:sldMk cId="0" sldId="266"/>
            <ac:picMk id="1209328305" creationId="{00000000-0000-0000-0000-000000000000}"/>
          </ac:picMkLst>
        </pc:picChg>
      </pc:sldChg>
      <pc:sldChg chg="modSp mod">
        <pc:chgData name="B ROQUETA VIVES - FINAL" userId="94e3dead-90cd-4b39-9559-439209b309e7" providerId="ADAL" clId="{EA038966-FBFE-4866-978D-67F4B2746B81}" dt="2025-08-26T13:18:39.043" v="174" actId="14734"/>
        <pc:sldMkLst>
          <pc:docMk/>
          <pc:sldMk cId="0" sldId="267"/>
        </pc:sldMkLst>
        <pc:graphicFrameChg chg="mod modGraphic">
          <ac:chgData name="B ROQUETA VIVES - FINAL" userId="94e3dead-90cd-4b39-9559-439209b309e7" providerId="ADAL" clId="{EA038966-FBFE-4866-978D-67F4B2746B81}" dt="2025-08-26T13:18:39.043" v="174" actId="14734"/>
          <ac:graphicFrameMkLst>
            <pc:docMk/>
            <pc:sldMk cId="0" sldId="267"/>
            <ac:graphicFrameMk id="1689406388" creationId="{00000000-0000-0000-0000-000000000000}"/>
          </ac:graphicFrameMkLst>
        </pc:graphicFrameChg>
      </pc:sldChg>
      <pc:sldChg chg="modSp mod">
        <pc:chgData name="B ROQUETA VIVES - FINAL" userId="94e3dead-90cd-4b39-9559-439209b309e7" providerId="ADAL" clId="{EA038966-FBFE-4866-978D-67F4B2746B81}" dt="2025-08-26T13:18:45.579" v="175" actId="255"/>
        <pc:sldMkLst>
          <pc:docMk/>
          <pc:sldMk cId="0" sldId="269"/>
        </pc:sldMkLst>
        <pc:graphicFrameChg chg="mod modGraphic">
          <ac:chgData name="B ROQUETA VIVES - FINAL" userId="94e3dead-90cd-4b39-9559-439209b309e7" providerId="ADAL" clId="{EA038966-FBFE-4866-978D-67F4B2746B81}" dt="2025-08-26T13:18:45.579" v="175" actId="255"/>
          <ac:graphicFrameMkLst>
            <pc:docMk/>
            <pc:sldMk cId="0" sldId="269"/>
            <ac:graphicFrameMk id="1817992955" creationId="{00000000-0000-0000-0000-000000000000}"/>
          </ac:graphicFrameMkLst>
        </pc:graphicFrameChg>
      </pc:sldChg>
      <pc:sldChg chg="modSp mod">
        <pc:chgData name="B ROQUETA VIVES - FINAL" userId="94e3dead-90cd-4b39-9559-439209b309e7" providerId="ADAL" clId="{EA038966-FBFE-4866-978D-67F4B2746B81}" dt="2025-08-26T13:12:30.989" v="11" actId="27636"/>
        <pc:sldMkLst>
          <pc:docMk/>
          <pc:sldMk cId="0" sldId="270"/>
        </pc:sldMkLst>
        <pc:spChg chg="mod">
          <ac:chgData name="B ROQUETA VIVES - FINAL" userId="94e3dead-90cd-4b39-9559-439209b309e7" providerId="ADAL" clId="{EA038966-FBFE-4866-978D-67F4B2746B81}" dt="2025-08-26T13:12:30.989" v="11" actId="27636"/>
          <ac:spMkLst>
            <pc:docMk/>
            <pc:sldMk cId="0" sldId="270"/>
            <ac:spMk id="1781728638" creationId="{00000000-0000-0000-0000-000000000000}"/>
          </ac:spMkLst>
        </pc:spChg>
      </pc:sldChg>
      <pc:sldChg chg="modSp mod">
        <pc:chgData name="B ROQUETA VIVES - FINAL" userId="94e3dead-90cd-4b39-9559-439209b309e7" providerId="ADAL" clId="{EA038966-FBFE-4866-978D-67F4B2746B81}" dt="2025-08-26T13:19:08.145" v="180" actId="404"/>
        <pc:sldMkLst>
          <pc:docMk/>
          <pc:sldMk cId="0" sldId="271"/>
        </pc:sldMkLst>
        <pc:graphicFrameChg chg="mod modGraphic">
          <ac:chgData name="B ROQUETA VIVES - FINAL" userId="94e3dead-90cd-4b39-9559-439209b309e7" providerId="ADAL" clId="{EA038966-FBFE-4866-978D-67F4B2746B81}" dt="2025-08-26T13:19:08.145" v="180" actId="404"/>
          <ac:graphicFrameMkLst>
            <pc:docMk/>
            <pc:sldMk cId="0" sldId="271"/>
            <ac:graphicFrameMk id="476873900" creationId="{00000000-0000-0000-0000-000000000000}"/>
          </ac:graphicFrameMkLst>
        </pc:graphicFrameChg>
      </pc:sldChg>
      <pc:sldChg chg="modSp mod">
        <pc:chgData name="B ROQUETA VIVES - FINAL" userId="94e3dead-90cd-4b39-9559-439209b309e7" providerId="ADAL" clId="{EA038966-FBFE-4866-978D-67F4B2746B81}" dt="2025-08-26T13:16:19.407" v="42" actId="1076"/>
        <pc:sldMkLst>
          <pc:docMk/>
          <pc:sldMk cId="0" sldId="272"/>
        </pc:sldMkLst>
        <pc:spChg chg="ord">
          <ac:chgData name="B ROQUETA VIVES - FINAL" userId="94e3dead-90cd-4b39-9559-439209b309e7" providerId="ADAL" clId="{EA038966-FBFE-4866-978D-67F4B2746B81}" dt="2025-08-26T13:16:12.894" v="39" actId="167"/>
          <ac:spMkLst>
            <pc:docMk/>
            <pc:sldMk cId="0" sldId="272"/>
            <ac:spMk id="1313297706" creationId="{00000000-0000-0000-0000-000000000000}"/>
          </ac:spMkLst>
        </pc:spChg>
        <pc:picChg chg="mod">
          <ac:chgData name="B ROQUETA VIVES - FINAL" userId="94e3dead-90cd-4b39-9559-439209b309e7" providerId="ADAL" clId="{EA038966-FBFE-4866-978D-67F4B2746B81}" dt="2025-08-26T13:16:19.407" v="42" actId="1076"/>
          <ac:picMkLst>
            <pc:docMk/>
            <pc:sldMk cId="0" sldId="272"/>
            <ac:picMk id="468260962" creationId="{00000000-0000-0000-0000-000000000000}"/>
          </ac:picMkLst>
        </pc:picChg>
      </pc:sldChg>
      <pc:sldChg chg="modSp mod">
        <pc:chgData name="B ROQUETA VIVES - FINAL" userId="94e3dead-90cd-4b39-9559-439209b309e7" providerId="ADAL" clId="{EA038966-FBFE-4866-978D-67F4B2746B81}" dt="2025-08-26T13:19:28.529" v="209" actId="1036"/>
        <pc:sldMkLst>
          <pc:docMk/>
          <pc:sldMk cId="0" sldId="273"/>
        </pc:sldMkLst>
        <pc:graphicFrameChg chg="mod modGraphic">
          <ac:chgData name="B ROQUETA VIVES - FINAL" userId="94e3dead-90cd-4b39-9559-439209b309e7" providerId="ADAL" clId="{EA038966-FBFE-4866-978D-67F4B2746B81}" dt="2025-08-26T13:19:28.529" v="209" actId="1036"/>
          <ac:graphicFrameMkLst>
            <pc:docMk/>
            <pc:sldMk cId="0" sldId="273"/>
            <ac:graphicFrameMk id="292693119" creationId="{00000000-0000-0000-0000-000000000000}"/>
          </ac:graphicFrameMkLst>
        </pc:graphicFrameChg>
      </pc:sldChg>
      <pc:sldChg chg="modSp mod">
        <pc:chgData name="B ROQUETA VIVES - FINAL" userId="94e3dead-90cd-4b39-9559-439209b309e7" providerId="ADAL" clId="{EA038966-FBFE-4866-978D-67F4B2746B81}" dt="2025-08-26T13:19:40.800" v="210" actId="2711"/>
        <pc:sldMkLst>
          <pc:docMk/>
          <pc:sldMk cId="0" sldId="275"/>
        </pc:sldMkLst>
        <pc:graphicFrameChg chg="mod modGraphic">
          <ac:chgData name="B ROQUETA VIVES - FINAL" userId="94e3dead-90cd-4b39-9559-439209b309e7" providerId="ADAL" clId="{EA038966-FBFE-4866-978D-67F4B2746B81}" dt="2025-08-26T13:19:40.800" v="210" actId="2711"/>
          <ac:graphicFrameMkLst>
            <pc:docMk/>
            <pc:sldMk cId="0" sldId="275"/>
            <ac:graphicFrameMk id="1088511418" creationId="{00000000-0000-0000-0000-000000000000}"/>
          </ac:graphicFrameMkLst>
        </pc:graphicFrameChg>
      </pc:sldChg>
      <pc:sldChg chg="modSp mod">
        <pc:chgData name="B ROQUETA VIVES - FINAL" userId="94e3dead-90cd-4b39-9559-439209b309e7" providerId="ADAL" clId="{EA038966-FBFE-4866-978D-67F4B2746B81}" dt="2025-08-26T13:20:18.832" v="239" actId="1036"/>
        <pc:sldMkLst>
          <pc:docMk/>
          <pc:sldMk cId="0" sldId="278"/>
        </pc:sldMkLst>
        <pc:graphicFrameChg chg="mod modGraphic">
          <ac:chgData name="B ROQUETA VIVES - FINAL" userId="94e3dead-90cd-4b39-9559-439209b309e7" providerId="ADAL" clId="{EA038966-FBFE-4866-978D-67F4B2746B81}" dt="2025-08-26T13:20:18.832" v="239" actId="1036"/>
          <ac:graphicFrameMkLst>
            <pc:docMk/>
            <pc:sldMk cId="0" sldId="278"/>
            <ac:graphicFrameMk id="496402100" creationId="{00000000-0000-0000-0000-000000000000}"/>
          </ac:graphicFrameMkLst>
        </pc:graphicFrameChg>
      </pc:sldChg>
      <pc:sldChg chg="modSp mod">
        <pc:chgData name="B ROQUETA VIVES - FINAL" userId="94e3dead-90cd-4b39-9559-439209b309e7" providerId="ADAL" clId="{EA038966-FBFE-4866-978D-67F4B2746B81}" dt="2025-08-26T13:12:31.002" v="12" actId="27636"/>
        <pc:sldMkLst>
          <pc:docMk/>
          <pc:sldMk cId="0" sldId="279"/>
        </pc:sldMkLst>
        <pc:spChg chg="mod">
          <ac:chgData name="B ROQUETA VIVES - FINAL" userId="94e3dead-90cd-4b39-9559-439209b309e7" providerId="ADAL" clId="{EA038966-FBFE-4866-978D-67F4B2746B81}" dt="2025-08-26T13:12:31.002" v="12" actId="27636"/>
          <ac:spMkLst>
            <pc:docMk/>
            <pc:sldMk cId="0" sldId="279"/>
            <ac:spMk id="2026369999" creationId="{00000000-0000-0000-0000-000000000000}"/>
          </ac:spMkLst>
        </pc:spChg>
      </pc:sldChg>
      <pc:sldChg chg="modSp mod">
        <pc:chgData name="B ROQUETA VIVES - FINAL" userId="94e3dead-90cd-4b39-9559-439209b309e7" providerId="ADAL" clId="{EA038966-FBFE-4866-978D-67F4B2746B81}" dt="2025-08-26T13:20:58.935" v="253" actId="20577"/>
        <pc:sldMkLst>
          <pc:docMk/>
          <pc:sldMk cId="0" sldId="282"/>
        </pc:sldMkLst>
        <pc:spChg chg="mod">
          <ac:chgData name="B ROQUETA VIVES - FINAL" userId="94e3dead-90cd-4b39-9559-439209b309e7" providerId="ADAL" clId="{EA038966-FBFE-4866-978D-67F4B2746B81}" dt="2025-08-26T13:20:58.935" v="253" actId="20577"/>
          <ac:spMkLst>
            <pc:docMk/>
            <pc:sldMk cId="0" sldId="282"/>
            <ac:spMk id="424031385" creationId="{00000000-0000-0000-0000-000000000000}"/>
          </ac:spMkLst>
        </pc:spChg>
      </pc:sldChg>
      <pc:sldChg chg="addSp delSp modSp mod">
        <pc:chgData name="B ROQUETA VIVES - FINAL" userId="94e3dead-90cd-4b39-9559-439209b309e7" providerId="ADAL" clId="{EA038966-FBFE-4866-978D-67F4B2746B81}" dt="2025-08-26T13:25:18.582" v="266" actId="14100"/>
        <pc:sldMkLst>
          <pc:docMk/>
          <pc:sldMk cId="0" sldId="283"/>
        </pc:sldMkLst>
        <pc:spChg chg="add del">
          <ac:chgData name="B ROQUETA VIVES - FINAL" userId="94e3dead-90cd-4b39-9559-439209b309e7" providerId="ADAL" clId="{EA038966-FBFE-4866-978D-67F4B2746B81}" dt="2025-08-26T13:21:41.794" v="257" actId="478"/>
          <ac:spMkLst>
            <pc:docMk/>
            <pc:sldMk cId="0" sldId="283"/>
            <ac:spMk id="1478350915" creationId="{00000000-0000-0000-0000-000000000000}"/>
          </ac:spMkLst>
        </pc:spChg>
        <pc:picChg chg="add del">
          <ac:chgData name="B ROQUETA VIVES - FINAL" userId="94e3dead-90cd-4b39-9559-439209b309e7" providerId="ADAL" clId="{EA038966-FBFE-4866-978D-67F4B2746B81}" dt="2025-08-26T13:21:38.571" v="256" actId="22"/>
          <ac:picMkLst>
            <pc:docMk/>
            <pc:sldMk cId="0" sldId="283"/>
            <ac:picMk id="3" creationId="{BD5199AC-6384-5B30-D29A-57B9E89F8146}"/>
          </ac:picMkLst>
        </pc:picChg>
        <pc:picChg chg="add del mod">
          <ac:chgData name="B ROQUETA VIVES - FINAL" userId="94e3dead-90cd-4b39-9559-439209b309e7" providerId="ADAL" clId="{EA038966-FBFE-4866-978D-67F4B2746B81}" dt="2025-08-26T13:25:07.504" v="261" actId="478"/>
          <ac:picMkLst>
            <pc:docMk/>
            <pc:sldMk cId="0" sldId="283"/>
            <ac:picMk id="5" creationId="{38CE3A33-0A77-7A34-E503-58887997A9B7}"/>
          </ac:picMkLst>
        </pc:picChg>
        <pc:picChg chg="add mod">
          <ac:chgData name="B ROQUETA VIVES - FINAL" userId="94e3dead-90cd-4b39-9559-439209b309e7" providerId="ADAL" clId="{EA038966-FBFE-4866-978D-67F4B2746B81}" dt="2025-08-26T13:25:18.582" v="266" actId="14100"/>
          <ac:picMkLst>
            <pc:docMk/>
            <pc:sldMk cId="0" sldId="283"/>
            <ac:picMk id="6" creationId="{FC4EF527-53CF-7A12-9D26-6EEBE614280C}"/>
          </ac:picMkLst>
        </pc:picChg>
        <pc:picChg chg="del">
          <ac:chgData name="B ROQUETA VIVES - FINAL" userId="94e3dead-90cd-4b39-9559-439209b309e7" providerId="ADAL" clId="{EA038966-FBFE-4866-978D-67F4B2746B81}" dt="2025-08-26T13:25:08.058" v="262" actId="478"/>
          <ac:picMkLst>
            <pc:docMk/>
            <pc:sldMk cId="0" sldId="283"/>
            <ac:picMk id="1435422835" creationId="{00000000-0000-0000-0000-000000000000}"/>
          </ac:picMkLst>
        </pc:picChg>
      </pc:sldChg>
      <pc:sldChg chg="modSp mod">
        <pc:chgData name="B ROQUETA VIVES - FINAL" userId="94e3dead-90cd-4b39-9559-439209b309e7" providerId="ADAL" clId="{EA038966-FBFE-4866-978D-67F4B2746B81}" dt="2025-08-26T13:12:31.002" v="13" actId="27636"/>
        <pc:sldMkLst>
          <pc:docMk/>
          <pc:sldMk cId="0" sldId="285"/>
        </pc:sldMkLst>
        <pc:spChg chg="mod">
          <ac:chgData name="B ROQUETA VIVES - FINAL" userId="94e3dead-90cd-4b39-9559-439209b309e7" providerId="ADAL" clId="{EA038966-FBFE-4866-978D-67F4B2746B81}" dt="2025-08-26T13:12:31.002" v="13" actId="27636"/>
          <ac:spMkLst>
            <pc:docMk/>
            <pc:sldMk cId="0" sldId="285"/>
            <ac:spMk id="912295002" creationId="{00000000-0000-0000-0000-000000000000}"/>
          </ac:spMkLst>
        </pc:spChg>
      </pc:sldChg>
      <pc:sldChg chg="modSp mod">
        <pc:chgData name="B ROQUETA VIVES - FINAL" userId="94e3dead-90cd-4b39-9559-439209b309e7" providerId="ADAL" clId="{EA038966-FBFE-4866-978D-67F4B2746B81}" dt="2025-08-26T13:12:31.018" v="14" actId="27636"/>
        <pc:sldMkLst>
          <pc:docMk/>
          <pc:sldMk cId="0" sldId="286"/>
        </pc:sldMkLst>
        <pc:spChg chg="mod">
          <ac:chgData name="B ROQUETA VIVES - FINAL" userId="94e3dead-90cd-4b39-9559-439209b309e7" providerId="ADAL" clId="{EA038966-FBFE-4866-978D-67F4B2746B81}" dt="2025-08-26T13:12:31.018" v="14" actId="27636"/>
          <ac:spMkLst>
            <pc:docMk/>
            <pc:sldMk cId="0" sldId="286"/>
            <ac:spMk id="88126911" creationId="{00000000-0000-0000-0000-000000000000}"/>
          </ac:spMkLst>
        </pc:spChg>
      </pc:sldChg>
      <pc:sldChg chg="modSp mod">
        <pc:chgData name="B ROQUETA VIVES - FINAL" userId="94e3dead-90cd-4b39-9559-439209b309e7" providerId="ADAL" clId="{EA038966-FBFE-4866-978D-67F4B2746B81}" dt="2025-08-26T13:12:31.029" v="15" actId="27636"/>
        <pc:sldMkLst>
          <pc:docMk/>
          <pc:sldMk cId="0" sldId="288"/>
        </pc:sldMkLst>
        <pc:spChg chg="mod">
          <ac:chgData name="B ROQUETA VIVES - FINAL" userId="94e3dead-90cd-4b39-9559-439209b309e7" providerId="ADAL" clId="{EA038966-FBFE-4866-978D-67F4B2746B81}" dt="2025-08-26T13:12:31.029" v="15" actId="27636"/>
          <ac:spMkLst>
            <pc:docMk/>
            <pc:sldMk cId="0" sldId="288"/>
            <ac:spMk id="1154457397" creationId="{00000000-0000-0000-0000-000000000000}"/>
          </ac:spMkLst>
        </pc:spChg>
      </pc:sldChg>
      <pc:sldChg chg="addSp delSp modSp del mod">
        <pc:chgData name="B ROQUETA VIVES - FINAL" userId="94e3dead-90cd-4b39-9559-439209b309e7" providerId="ADAL" clId="{EA038966-FBFE-4866-978D-67F4B2746B81}" dt="2025-08-26T13:39:27.918" v="570" actId="47"/>
        <pc:sldMkLst>
          <pc:docMk/>
          <pc:sldMk cId="0" sldId="290"/>
        </pc:sldMkLst>
        <pc:spChg chg="add del">
          <ac:chgData name="B ROQUETA VIVES - FINAL" userId="94e3dead-90cd-4b39-9559-439209b309e7" providerId="ADAL" clId="{EA038966-FBFE-4866-978D-67F4B2746B81}" dt="2025-08-26T13:27:59.682" v="268" actId="478"/>
          <ac:spMkLst>
            <pc:docMk/>
            <pc:sldMk cId="0" sldId="290"/>
            <ac:spMk id="520002663" creationId="{00000000-0000-0000-0000-000000000000}"/>
          </ac:spMkLst>
        </pc:spChg>
        <pc:picChg chg="add mod">
          <ac:chgData name="B ROQUETA VIVES - FINAL" userId="94e3dead-90cd-4b39-9559-439209b309e7" providerId="ADAL" clId="{EA038966-FBFE-4866-978D-67F4B2746B81}" dt="2025-08-26T13:28:17.794" v="276" actId="1076"/>
          <ac:picMkLst>
            <pc:docMk/>
            <pc:sldMk cId="0" sldId="290"/>
            <ac:picMk id="3" creationId="{0ECD9D9B-3A86-5DCB-331B-CC0A3501B8F2}"/>
          </ac:picMkLst>
        </pc:picChg>
        <pc:picChg chg="del">
          <ac:chgData name="B ROQUETA VIVES - FINAL" userId="94e3dead-90cd-4b39-9559-439209b309e7" providerId="ADAL" clId="{EA038966-FBFE-4866-978D-67F4B2746B81}" dt="2025-08-26T13:28:16.551" v="275" actId="478"/>
          <ac:picMkLst>
            <pc:docMk/>
            <pc:sldMk cId="0" sldId="290"/>
            <ac:picMk id="1238326167" creationId="{00000000-0000-0000-0000-000000000000}"/>
          </ac:picMkLst>
        </pc:picChg>
      </pc:sldChg>
      <pc:sldChg chg="addSp delSp modSp add mod">
        <pc:chgData name="B ROQUETA VIVES - FINAL" userId="94e3dead-90cd-4b39-9559-439209b309e7" providerId="ADAL" clId="{EA038966-FBFE-4866-978D-67F4B2746B81}" dt="2025-08-26T13:39:34.527" v="572" actId="14100"/>
        <pc:sldMkLst>
          <pc:docMk/>
          <pc:sldMk cId="2561147483" sldId="293"/>
        </pc:sldMkLst>
        <pc:spChg chg="add mod">
          <ac:chgData name="B ROQUETA VIVES - FINAL" userId="94e3dead-90cd-4b39-9559-439209b309e7" providerId="ADAL" clId="{EA038966-FBFE-4866-978D-67F4B2746B81}" dt="2025-08-26T13:39:22.624" v="569" actId="164"/>
          <ac:spMkLst>
            <pc:docMk/>
            <pc:sldMk cId="2561147483" sldId="293"/>
            <ac:spMk id="2" creationId="{D12AEA9A-1580-301C-17EF-937510BB403B}"/>
          </ac:spMkLst>
        </pc:spChg>
        <pc:spChg chg="add mod">
          <ac:chgData name="B ROQUETA VIVES - FINAL" userId="94e3dead-90cd-4b39-9559-439209b309e7" providerId="ADAL" clId="{EA038966-FBFE-4866-978D-67F4B2746B81}" dt="2025-08-26T13:39:22.624" v="569" actId="164"/>
          <ac:spMkLst>
            <pc:docMk/>
            <pc:sldMk cId="2561147483" sldId="293"/>
            <ac:spMk id="4" creationId="{0188521A-9200-0FCE-FD7B-642B68EBA19A}"/>
          </ac:spMkLst>
        </pc:spChg>
        <pc:spChg chg="add del mod ord">
          <ac:chgData name="B ROQUETA VIVES - FINAL" userId="94e3dead-90cd-4b39-9559-439209b309e7" providerId="ADAL" clId="{EA038966-FBFE-4866-978D-67F4B2746B81}" dt="2025-08-26T13:39:22.624" v="569" actId="164"/>
          <ac:spMkLst>
            <pc:docMk/>
            <pc:sldMk cId="2561147483" sldId="293"/>
            <ac:spMk id="5" creationId="{A7469863-A2A3-1257-9397-A24627304C0A}"/>
          </ac:spMkLst>
        </pc:spChg>
        <pc:spChg chg="add mod">
          <ac:chgData name="B ROQUETA VIVES - FINAL" userId="94e3dead-90cd-4b39-9559-439209b309e7" providerId="ADAL" clId="{EA038966-FBFE-4866-978D-67F4B2746B81}" dt="2025-08-26T13:39:22.624" v="569" actId="164"/>
          <ac:spMkLst>
            <pc:docMk/>
            <pc:sldMk cId="2561147483" sldId="293"/>
            <ac:spMk id="6" creationId="{19F481CE-DB76-8E1C-F4C1-800472D1665D}"/>
          </ac:spMkLst>
        </pc:spChg>
        <pc:spChg chg="add mod">
          <ac:chgData name="B ROQUETA VIVES - FINAL" userId="94e3dead-90cd-4b39-9559-439209b309e7" providerId="ADAL" clId="{EA038966-FBFE-4866-978D-67F4B2746B81}" dt="2025-08-26T13:39:22.624" v="569" actId="164"/>
          <ac:spMkLst>
            <pc:docMk/>
            <pc:sldMk cId="2561147483" sldId="293"/>
            <ac:spMk id="7" creationId="{0C07456F-8B3F-E1D1-2918-99A70F821174}"/>
          </ac:spMkLst>
        </pc:spChg>
        <pc:spChg chg="add mod">
          <ac:chgData name="B ROQUETA VIVES - FINAL" userId="94e3dead-90cd-4b39-9559-439209b309e7" providerId="ADAL" clId="{EA038966-FBFE-4866-978D-67F4B2746B81}" dt="2025-08-26T13:39:22.624" v="569" actId="164"/>
          <ac:spMkLst>
            <pc:docMk/>
            <pc:sldMk cId="2561147483" sldId="293"/>
            <ac:spMk id="8" creationId="{CEDB5DBA-4EA6-049B-6BBB-1030AD31CEB3}"/>
          </ac:spMkLst>
        </pc:spChg>
        <pc:spChg chg="add mod">
          <ac:chgData name="B ROQUETA VIVES - FINAL" userId="94e3dead-90cd-4b39-9559-439209b309e7" providerId="ADAL" clId="{EA038966-FBFE-4866-978D-67F4B2746B81}" dt="2025-08-26T13:39:22.624" v="569" actId="164"/>
          <ac:spMkLst>
            <pc:docMk/>
            <pc:sldMk cId="2561147483" sldId="293"/>
            <ac:spMk id="9" creationId="{648F04A7-4168-C728-CED3-3D320BDABC02}"/>
          </ac:spMkLst>
        </pc:spChg>
        <pc:spChg chg="add mod">
          <ac:chgData name="B ROQUETA VIVES - FINAL" userId="94e3dead-90cd-4b39-9559-439209b309e7" providerId="ADAL" clId="{EA038966-FBFE-4866-978D-67F4B2746B81}" dt="2025-08-26T13:39:22.624" v="569" actId="164"/>
          <ac:spMkLst>
            <pc:docMk/>
            <pc:sldMk cId="2561147483" sldId="293"/>
            <ac:spMk id="10" creationId="{EACD6628-0B46-1E9A-58C3-056B7675A1A7}"/>
          </ac:spMkLst>
        </pc:spChg>
        <pc:spChg chg="add mod ord">
          <ac:chgData name="B ROQUETA VIVES - FINAL" userId="94e3dead-90cd-4b39-9559-439209b309e7" providerId="ADAL" clId="{EA038966-FBFE-4866-978D-67F4B2746B81}" dt="2025-08-26T13:39:22.624" v="569" actId="164"/>
          <ac:spMkLst>
            <pc:docMk/>
            <pc:sldMk cId="2561147483" sldId="293"/>
            <ac:spMk id="11" creationId="{E66A94F7-239C-C00C-8565-0C18A736AEC6}"/>
          </ac:spMkLst>
        </pc:spChg>
        <pc:spChg chg="add mod ord">
          <ac:chgData name="B ROQUETA VIVES - FINAL" userId="94e3dead-90cd-4b39-9559-439209b309e7" providerId="ADAL" clId="{EA038966-FBFE-4866-978D-67F4B2746B81}" dt="2025-08-26T13:39:22.624" v="569" actId="164"/>
          <ac:spMkLst>
            <pc:docMk/>
            <pc:sldMk cId="2561147483" sldId="293"/>
            <ac:spMk id="12" creationId="{32069CA9-D402-512F-07E9-002064D92641}"/>
          </ac:spMkLst>
        </pc:spChg>
        <pc:grpChg chg="mod">
          <ac:chgData name="B ROQUETA VIVES - FINAL" userId="94e3dead-90cd-4b39-9559-439209b309e7" providerId="ADAL" clId="{EA038966-FBFE-4866-978D-67F4B2746B81}" dt="2025-08-26T13:39:34.527" v="572" actId="14100"/>
          <ac:grpSpMkLst>
            <pc:docMk/>
            <pc:sldMk cId="2561147483" sldId="293"/>
            <ac:grpSpMk id="13" creationId="{F9175564-7D60-671B-47BC-2C124EDAB4D7}"/>
          </ac:grpSpMkLst>
        </pc:grpChg>
        <pc:picChg chg="del">
          <ac:chgData name="B ROQUETA VIVES - FINAL" userId="94e3dead-90cd-4b39-9559-439209b309e7" providerId="ADAL" clId="{EA038966-FBFE-4866-978D-67F4B2746B81}" dt="2025-08-26T13:28:22.672" v="277" actId="478"/>
          <ac:picMkLst>
            <pc:docMk/>
            <pc:sldMk cId="2561147483" sldId="293"/>
            <ac:picMk id="3" creationId="{C21723D4-5B30-C2E7-0ED4-8E371FE1A395}"/>
          </ac:picMkLst>
        </pc:picChg>
        <pc:picChg chg="ord">
          <ac:chgData name="B ROQUETA VIVES - FINAL" userId="94e3dead-90cd-4b39-9559-439209b309e7" providerId="ADAL" clId="{EA038966-FBFE-4866-978D-67F4B2746B81}" dt="2025-08-26T13:39:08.089" v="568" actId="167"/>
          <ac:picMkLst>
            <pc:docMk/>
            <pc:sldMk cId="2561147483" sldId="293"/>
            <ac:picMk id="1238326167" creationId="{01E8F246-82AB-104A-935D-22FD019B2E2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1200241106" name="Google Shape;3;n"/>
          <p:cNvSpPr txBox="1">
            <a:spLocks noGrp="1"/>
          </p:cNvSpPr>
          <p:nvPr>
            <p:ph type="hdr" idx="2"/>
          </p:nvPr>
        </p:nvSpPr>
        <p:spPr bwMode="auto">
          <a:xfrm>
            <a:off x="0" y="0"/>
            <a:ext cx="2918831" cy="493316"/>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221692124" name="Google Shape;4;n"/>
          <p:cNvSpPr txBox="1">
            <a:spLocks noGrp="1"/>
          </p:cNvSpPr>
          <p:nvPr>
            <p:ph type="dt" idx="10"/>
          </p:nvPr>
        </p:nvSpPr>
        <p:spPr bwMode="auto">
          <a:xfrm>
            <a:off x="3815373" y="0"/>
            <a:ext cx="2918831" cy="493316"/>
          </a:xfrm>
          <a:prstGeom prst="rect">
            <a:avLst/>
          </a:prstGeom>
          <a:noFill/>
          <a:ln>
            <a:noFill/>
          </a:ln>
        </p:spPr>
        <p:txBody>
          <a:bodyPr spcFirstLastPara="1" wrap="square" lIns="91425" tIns="45700" rIns="91425" bIns="45700" anchor="t" anchorCtr="0">
            <a:noAutofit/>
          </a:bodyPr>
          <a:lstStyle>
            <a:lvl1pPr marR="0" lvl="0" algn="r">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10917417" name="Google Shape;5;n"/>
          <p:cNvSpPr>
            <a:spLocks noGrp="1" noRot="1" noChangeAspect="1"/>
          </p:cNvSpPr>
          <p:nvPr>
            <p:ph type="sldImg" idx="3"/>
          </p:nvPr>
        </p:nvSpPr>
        <p:spPr bwMode="auto">
          <a:xfrm>
            <a:off x="79375" y="739775"/>
            <a:ext cx="6577013" cy="37004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3464011" name="Google Shape;6;n"/>
          <p:cNvSpPr txBox="1">
            <a:spLocks noGrp="1"/>
          </p:cNvSpPr>
          <p:nvPr>
            <p:ph type="body" idx="1"/>
          </p:nvPr>
        </p:nvSpPr>
        <p:spPr bwMode="auto">
          <a:xfrm>
            <a:off x="673577" y="4686499"/>
            <a:ext cx="5388610" cy="4439841"/>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1pPr>
            <a:lvl2pPr marL="914400" marR="0" lvl="1" indent="-228600" algn="l">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2pPr>
            <a:lvl3pPr marL="1371600" marR="0" lvl="2" indent="-228600" algn="l">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3pPr>
            <a:lvl4pPr marL="1828800" marR="0" lvl="3" indent="-228600" algn="l">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4pPr>
            <a:lvl5pPr marL="2286000" marR="0" lvl="4" indent="-228600" algn="l">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5pPr>
            <a:lvl6pPr marL="2743200" marR="0" lvl="5" indent="-228600" algn="l">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6pPr>
            <a:lvl7pPr marL="3200400" marR="0" lvl="6" indent="-228600" algn="l">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7pPr>
            <a:lvl8pPr marL="3657600" marR="0" lvl="7" indent="-228600" algn="l">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8pPr>
            <a:lvl9pPr marL="4114800" marR="0" lvl="8" indent="-228600" algn="l">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9pPr>
          </a:lstStyle>
          <a:p>
            <a:pPr>
              <a:defRPr/>
            </a:pPr>
            <a:endParaRPr/>
          </a:p>
        </p:txBody>
      </p:sp>
      <p:sp>
        <p:nvSpPr>
          <p:cNvPr id="1603686065" name="Google Shape;7;n"/>
          <p:cNvSpPr txBox="1">
            <a:spLocks noGrp="1"/>
          </p:cNvSpPr>
          <p:nvPr>
            <p:ph type="ftr" idx="11"/>
          </p:nvPr>
        </p:nvSpPr>
        <p:spPr bwMode="auto">
          <a:xfrm>
            <a:off x="0" y="9371285"/>
            <a:ext cx="2918831" cy="493316"/>
          </a:xfrm>
          <a:prstGeom prst="rect">
            <a:avLst/>
          </a:prstGeom>
          <a:noFill/>
          <a:ln>
            <a:noFill/>
          </a:ln>
        </p:spPr>
        <p:txBody>
          <a:bodyPr spcFirstLastPara="1" wrap="square" lIns="91425" tIns="45700" rIns="91425" bIns="45700" anchor="b"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504126287" name="Google Shape;8;n"/>
          <p:cNvSpPr txBox="1">
            <a:spLocks noGrp="1"/>
          </p:cNvSpPr>
          <p:nvPr>
            <p:ph type="sldNum" idx="12"/>
          </p:nvPr>
        </p:nvSpPr>
        <p:spPr bwMode="auto">
          <a:xfrm>
            <a:off x="3815373" y="9371285"/>
            <a:ext cx="2918831" cy="493316"/>
          </a:xfrm>
          <a:prstGeom prst="rect">
            <a:avLst/>
          </a:prstGeom>
          <a:noFill/>
          <a:ln>
            <a:noFill/>
          </a:ln>
        </p:spPr>
        <p:txBody>
          <a:bodyPr spcFirstLastPara="1" wrap="square" lIns="91425" tIns="45700" rIns="91425" bIns="45700" anchor="b" anchorCtr="0">
            <a:noAutofit/>
          </a:bodyPr>
          <a:lstStyle/>
          <a:p>
            <a:pPr marL="0" marR="0" lvl="0" indent="0" algn="r">
              <a:lnSpc>
                <a:spcPct val="100000"/>
              </a:lnSpc>
              <a:spcBef>
                <a:spcPts val="0"/>
              </a:spcBef>
              <a:spcAft>
                <a:spcPts val="0"/>
              </a:spcAft>
              <a:buClr>
                <a:srgbClr val="000000"/>
              </a:buClr>
              <a:buSzPts val="1200"/>
              <a:buFont typeface="Arial"/>
              <a:buNone/>
              <a:defRPr/>
            </a:pPr>
            <a:fld id="{00000000-1234-1234-1234-123412341234}" type="slidenum">
              <a:rPr sz="1200" b="0" i="0" u="none" strike="noStrike" cap="none">
                <a:solidFill>
                  <a:schemeClr val="dk1"/>
                </a:solidFill>
                <a:latin typeface="Trebuchet MS"/>
                <a:ea typeface="Trebuchet MS"/>
                <a:cs typeface="Trebuchet MS"/>
              </a:rPr>
              <a:t>‹#›</a:t>
            </a:fld>
            <a:endParaRPr sz="1200" b="0" i="0" u="none" strike="noStrike" cap="none">
              <a:solidFill>
                <a:schemeClr val="dk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notes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726636246" name="Google Shape;104;g356110b305c_0_8:notes"/>
          <p:cNvSpPr>
            <a:spLocks noGrp="1" noRot="1" noChangeAspect="1"/>
          </p:cNvSpPr>
          <p:nvPr>
            <p:ph type="sldImg" idx="2"/>
          </p:nvPr>
        </p:nvSpPr>
        <p:spPr bwMode="auto">
          <a:xfrm>
            <a:off x="79375" y="739775"/>
            <a:ext cx="6577013" cy="37004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9849836" name="Google Shape;105;g356110b305c_0_8:notes"/>
          <p:cNvSpPr txBox="1">
            <a:spLocks noGrp="1"/>
          </p:cNvSpPr>
          <p:nvPr>
            <p:ph type="body" idx="1"/>
          </p:nvPr>
        </p:nvSpPr>
        <p:spPr bwMode="auto">
          <a:xfrm>
            <a:off x="673577" y="4686499"/>
            <a:ext cx="5388610" cy="443984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defRPr/>
            </a:pPr>
            <a:endParaRPr/>
          </a:p>
        </p:txBody>
      </p:sp>
      <p:sp>
        <p:nvSpPr>
          <p:cNvPr id="364128885" name="Google Shape;106;g356110b305c_0_8:notes"/>
          <p:cNvSpPr txBox="1">
            <a:spLocks noGrp="1"/>
          </p:cNvSpPr>
          <p:nvPr>
            <p:ph type="sldNum" idx="12"/>
          </p:nvPr>
        </p:nvSpPr>
        <p:spPr bwMode="auto">
          <a:xfrm>
            <a:off x="3815373" y="9371285"/>
            <a:ext cx="2918831" cy="493316"/>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defRPr/>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2094289039"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 typeface="Trebuchet MS"/>
              <a:buNone/>
              <a:defRPr/>
            </a:pPr>
            <a:endParaRPr/>
          </a:p>
        </p:txBody>
      </p:sp>
      <p:sp>
        <p:nvSpPr>
          <p:cNvPr id="726275634"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622571552"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 typeface="Trebuchet MS"/>
              <a:buNone/>
              <a:defRPr/>
            </a:pPr>
            <a:endParaRPr/>
          </a:p>
        </p:txBody>
      </p:sp>
      <p:sp>
        <p:nvSpPr>
          <p:cNvPr id="1522065824"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143367851"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 typeface="Trebuchet MS"/>
              <a:buNone/>
              <a:defRPr/>
            </a:pPr>
            <a:endParaRPr/>
          </a:p>
        </p:txBody>
      </p:sp>
      <p:sp>
        <p:nvSpPr>
          <p:cNvPr id="2046309043"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88682702"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 typeface="Trebuchet MS"/>
              <a:buNone/>
              <a:defRPr/>
            </a:pPr>
            <a:endParaRPr/>
          </a:p>
        </p:txBody>
      </p:sp>
      <p:sp>
        <p:nvSpPr>
          <p:cNvPr id="1156115312"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886200628"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 typeface="Trebuchet MS"/>
              <a:buNone/>
              <a:defRPr/>
            </a:pPr>
            <a:r>
              <a:rPr lang="en-GB"/>
              <a:t>Weitere Ressourcen: </a:t>
            </a:r>
            <a:endParaRPr/>
          </a:p>
          <a:p>
            <a:pPr marL="171450" lvl="0" indent="-171450" algn="l">
              <a:lnSpc>
                <a:spcPct val="100000"/>
              </a:lnSpc>
              <a:spcBef>
                <a:spcPts val="0"/>
              </a:spcBef>
              <a:spcAft>
                <a:spcPts val="0"/>
              </a:spcAft>
              <a:buClr>
                <a:schemeClr val="dk1"/>
              </a:buClr>
              <a:buSzPts val="1400"/>
              <a:buFontTx/>
              <a:buChar char="-"/>
              <a:defRPr/>
            </a:pPr>
            <a:r>
              <a:rPr lang="en-GB"/>
              <a:t>https://www.ipcc.ch/report/ar6/wg2/chapter/chapter-1/</a:t>
            </a:r>
            <a:endParaRPr/>
          </a:p>
        </p:txBody>
      </p:sp>
      <p:sp>
        <p:nvSpPr>
          <p:cNvPr id="1067105488"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99851953"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a:lnSpc>
                <a:spcPct val="100000"/>
              </a:lnSpc>
              <a:spcBef>
                <a:spcPts val="0"/>
              </a:spcBef>
              <a:spcAft>
                <a:spcPts val="0"/>
              </a:spcAft>
              <a:buClr>
                <a:schemeClr val="dk1"/>
              </a:buClr>
              <a:buSzPts val="1400"/>
              <a:buFontTx/>
              <a:buChar char="-"/>
              <a:defRPr/>
            </a:pPr>
            <a:endParaRPr/>
          </a:p>
        </p:txBody>
      </p:sp>
      <p:sp>
        <p:nvSpPr>
          <p:cNvPr id="1934448231"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532138677"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 typeface="Trebuchet MS"/>
              <a:buNone/>
              <a:defRPr/>
            </a:pPr>
            <a:r>
              <a:rPr lang="en-GB"/>
              <a:t>Weitere Ressourcen: </a:t>
            </a:r>
            <a:endParaRPr/>
          </a:p>
          <a:p>
            <a:pPr marL="171450" lvl="0" indent="-171450" algn="l">
              <a:lnSpc>
                <a:spcPct val="100000"/>
              </a:lnSpc>
              <a:spcBef>
                <a:spcPts val="0"/>
              </a:spcBef>
              <a:spcAft>
                <a:spcPts val="0"/>
              </a:spcAft>
              <a:buClr>
                <a:schemeClr val="dk1"/>
              </a:buClr>
              <a:buSzPts val="1400"/>
              <a:buFontTx/>
              <a:buChar char="-"/>
              <a:defRPr/>
            </a:pPr>
            <a:r>
              <a:rPr lang="en-GB"/>
              <a:t>https://www.ipcc.ch/report/ar6/wg2/chapter/chapter-1/</a:t>
            </a:r>
            <a:endParaRPr/>
          </a:p>
        </p:txBody>
      </p:sp>
      <p:sp>
        <p:nvSpPr>
          <p:cNvPr id="286274411"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526423246"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a:lnSpc>
                <a:spcPct val="100000"/>
              </a:lnSpc>
              <a:spcBef>
                <a:spcPts val="0"/>
              </a:spcBef>
              <a:spcAft>
                <a:spcPts val="0"/>
              </a:spcAft>
              <a:buClr>
                <a:schemeClr val="dk1"/>
              </a:buClr>
              <a:buSzPts val="1400"/>
              <a:buFontTx/>
              <a:buChar char="-"/>
              <a:defRPr/>
            </a:pPr>
            <a:endParaRPr/>
          </a:p>
        </p:txBody>
      </p:sp>
      <p:sp>
        <p:nvSpPr>
          <p:cNvPr id="1680046126"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472866061"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a:lnSpc>
                <a:spcPct val="100000"/>
              </a:lnSpc>
              <a:spcBef>
                <a:spcPts val="0"/>
              </a:spcBef>
              <a:spcAft>
                <a:spcPts val="0"/>
              </a:spcAft>
              <a:buClr>
                <a:schemeClr val="dk1"/>
              </a:buClr>
              <a:buSzPts val="1400"/>
              <a:buFontTx/>
              <a:buChar char="-"/>
              <a:defRPr/>
            </a:pPr>
            <a:endParaRPr/>
          </a:p>
        </p:txBody>
      </p:sp>
      <p:sp>
        <p:nvSpPr>
          <p:cNvPr id="295991042"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721193203"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a:lnSpc>
                <a:spcPct val="100000"/>
              </a:lnSpc>
              <a:spcBef>
                <a:spcPts val="0"/>
              </a:spcBef>
              <a:spcAft>
                <a:spcPts val="0"/>
              </a:spcAft>
              <a:buClr>
                <a:schemeClr val="dk1"/>
              </a:buClr>
              <a:buSzPts val="1400"/>
              <a:buFontTx/>
              <a:buChar char="-"/>
              <a:defRPr/>
            </a:pPr>
            <a:endParaRPr/>
          </a:p>
        </p:txBody>
      </p:sp>
      <p:sp>
        <p:nvSpPr>
          <p:cNvPr id="74090506"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721594355"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a:lnSpc>
                <a:spcPct val="100000"/>
              </a:lnSpc>
              <a:spcBef>
                <a:spcPts val="0"/>
              </a:spcBef>
              <a:spcAft>
                <a:spcPts val="0"/>
              </a:spcAft>
              <a:buClr>
                <a:schemeClr val="dk1"/>
              </a:buClr>
              <a:buSzPts val="1400"/>
              <a:buFontTx/>
              <a:buChar char="-"/>
              <a:defRPr/>
            </a:pPr>
            <a:endParaRPr/>
          </a:p>
        </p:txBody>
      </p:sp>
      <p:sp>
        <p:nvSpPr>
          <p:cNvPr id="2079206626"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829666898"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a:lnSpc>
                <a:spcPct val="100000"/>
              </a:lnSpc>
              <a:spcBef>
                <a:spcPts val="0"/>
              </a:spcBef>
              <a:spcAft>
                <a:spcPts val="0"/>
              </a:spcAft>
              <a:buClr>
                <a:schemeClr val="dk1"/>
              </a:buClr>
              <a:buSzPts val="1400"/>
              <a:buFontTx/>
              <a:buChar char="-"/>
              <a:defRPr/>
            </a:pPr>
            <a:endParaRPr/>
          </a:p>
        </p:txBody>
      </p:sp>
      <p:sp>
        <p:nvSpPr>
          <p:cNvPr id="1440939891"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922055698"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a:lnSpc>
                <a:spcPct val="100000"/>
              </a:lnSpc>
              <a:spcBef>
                <a:spcPts val="0"/>
              </a:spcBef>
              <a:spcAft>
                <a:spcPts val="0"/>
              </a:spcAft>
              <a:buClr>
                <a:schemeClr val="dk1"/>
              </a:buClr>
              <a:buSzPts val="1400"/>
              <a:buFontTx/>
              <a:buChar char="-"/>
              <a:defRPr/>
            </a:pPr>
            <a:endParaRPr/>
          </a:p>
        </p:txBody>
      </p:sp>
      <p:sp>
        <p:nvSpPr>
          <p:cNvPr id="1004662589"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469768587"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a:lnSpc>
                <a:spcPct val="100000"/>
              </a:lnSpc>
              <a:spcBef>
                <a:spcPts val="0"/>
              </a:spcBef>
              <a:spcAft>
                <a:spcPts val="0"/>
              </a:spcAft>
              <a:buClr>
                <a:schemeClr val="dk1"/>
              </a:buClr>
              <a:buSzPts val="1400"/>
              <a:buFontTx/>
              <a:buChar char="-"/>
              <a:defRPr/>
            </a:pPr>
            <a:endParaRPr/>
          </a:p>
        </p:txBody>
      </p:sp>
      <p:sp>
        <p:nvSpPr>
          <p:cNvPr id="244437231"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571691848"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a:lnSpc>
                <a:spcPct val="100000"/>
              </a:lnSpc>
              <a:spcBef>
                <a:spcPts val="0"/>
              </a:spcBef>
              <a:spcAft>
                <a:spcPts val="0"/>
              </a:spcAft>
              <a:buClr>
                <a:schemeClr val="dk1"/>
              </a:buClr>
              <a:buSzPts val="1400"/>
              <a:buFontTx/>
              <a:buChar char="-"/>
              <a:defRPr/>
            </a:pPr>
            <a:r>
              <a:rPr lang="en-GB"/>
              <a:t>Naturbasierte Lösungen können als Puffer (z. B. Feuchtgebiete, die Hochwasser absorbieren) oder Mikroklima-Regulatoren (z. B. Bäume, die Schatten spenden) fungieren.</a:t>
            </a:r>
            <a:endParaRPr/>
          </a:p>
        </p:txBody>
      </p:sp>
      <p:sp>
        <p:nvSpPr>
          <p:cNvPr id="827387830"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2091529718"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a:lnSpc>
                <a:spcPct val="100000"/>
              </a:lnSpc>
              <a:spcBef>
                <a:spcPts val="0"/>
              </a:spcBef>
              <a:spcAft>
                <a:spcPts val="0"/>
              </a:spcAft>
              <a:buClr>
                <a:schemeClr val="dk1"/>
              </a:buClr>
              <a:buSzPts val="1400"/>
              <a:buFontTx/>
              <a:buChar char="-"/>
              <a:defRPr/>
            </a:pPr>
            <a:r>
              <a:rPr lang="en-GB"/>
              <a:t>Naturbasierte Lösungen können als Puffer (z. B. Feuchtgebiete, die Hochwasser absorbieren) oder Mikroklima-Regulatoren (z. B. Bäume, die Schatten spenden) fungieren.</a:t>
            </a:r>
            <a:endParaRPr/>
          </a:p>
        </p:txBody>
      </p:sp>
      <p:sp>
        <p:nvSpPr>
          <p:cNvPr id="796419989"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068155893"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a:lnSpc>
                <a:spcPct val="100000"/>
              </a:lnSpc>
              <a:spcBef>
                <a:spcPts val="0"/>
              </a:spcBef>
              <a:spcAft>
                <a:spcPts val="0"/>
              </a:spcAft>
              <a:buClr>
                <a:schemeClr val="dk1"/>
              </a:buClr>
              <a:buSzPts val="1400"/>
              <a:buFontTx/>
              <a:buChar char="-"/>
              <a:defRPr/>
            </a:pPr>
            <a:r>
              <a:rPr lang="en-GB"/>
              <a:t>Naturbasierte Lösungen können als Puffer (z. B. Feuchtgebiete, die Hochwasser absorbieren) oder Mikroklima-Regulatoren (z. B. Bäume, die Schatten spenden) fungieren.</a:t>
            </a:r>
            <a:endParaRPr/>
          </a:p>
        </p:txBody>
      </p:sp>
      <p:sp>
        <p:nvSpPr>
          <p:cNvPr id="1991886331"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684468437"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a:lnSpc>
                <a:spcPct val="100000"/>
              </a:lnSpc>
              <a:spcBef>
                <a:spcPts val="0"/>
              </a:spcBef>
              <a:spcAft>
                <a:spcPts val="0"/>
              </a:spcAft>
              <a:buClr>
                <a:schemeClr val="dk1"/>
              </a:buClr>
              <a:buSzPts val="1400"/>
              <a:buFontTx/>
              <a:buChar char="-"/>
              <a:defRPr/>
            </a:pPr>
            <a:endParaRPr/>
          </a:p>
        </p:txBody>
      </p:sp>
      <p:sp>
        <p:nvSpPr>
          <p:cNvPr id="1172741225"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330986714"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a:lnSpc>
                <a:spcPct val="100000"/>
              </a:lnSpc>
              <a:spcBef>
                <a:spcPts val="0"/>
              </a:spcBef>
              <a:spcAft>
                <a:spcPts val="0"/>
              </a:spcAft>
              <a:buClr>
                <a:schemeClr val="dk1"/>
              </a:buClr>
              <a:buSzPts val="1400"/>
              <a:buFontTx/>
              <a:buChar char="-"/>
              <a:defRPr/>
            </a:pPr>
            <a:r>
              <a:rPr lang="en-GB"/>
              <a:t>Naturbasierte Lösungen können als Puffer (z. B. Feuchtgebiete, die Hochwasser absorbieren) oder Mikroklima-Regulatoren (z. B. Bäume, die Schatten spenden) fungieren.</a:t>
            </a:r>
            <a:endParaRPr/>
          </a:p>
        </p:txBody>
      </p:sp>
      <p:sp>
        <p:nvSpPr>
          <p:cNvPr id="2145486238"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916717821"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a:lnSpc>
                <a:spcPct val="100000"/>
              </a:lnSpc>
              <a:spcBef>
                <a:spcPts val="0"/>
              </a:spcBef>
              <a:spcAft>
                <a:spcPts val="0"/>
              </a:spcAft>
              <a:buClr>
                <a:schemeClr val="dk1"/>
              </a:buClr>
              <a:buSzPts val="1400"/>
              <a:buFontTx/>
              <a:buChar char="-"/>
              <a:defRPr/>
            </a:pPr>
            <a:endParaRPr/>
          </a:p>
        </p:txBody>
      </p:sp>
      <p:sp>
        <p:nvSpPr>
          <p:cNvPr id="403887617"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937311698"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a:buFontTx/>
              <a:buChar char="-"/>
              <a:defRPr/>
            </a:pPr>
            <a:r>
              <a:rPr lang="en-GB" b="1"/>
              <a:t>Regulatorische/rechtliche Maßnahmen</a:t>
            </a:r>
            <a:endParaRPr/>
          </a:p>
          <a:p>
            <a:pPr lvl="1">
              <a:buFontTx/>
              <a:buChar char="-"/>
              <a:defRPr/>
            </a:pPr>
            <a:r>
              <a:rPr lang="en-GB"/>
              <a:t>Flächennutzungsplanung (z. B. Verbot von Bauvorhaben in Überschwemmungsgebieten)</a:t>
            </a:r>
            <a:endParaRPr/>
          </a:p>
          <a:p>
            <a:pPr lvl="1">
              <a:buFontTx/>
              <a:buChar char="-"/>
              <a:defRPr/>
            </a:pPr>
            <a:r>
              <a:rPr lang="en-GB"/>
              <a:t>Umweltgesetze und Maßnahmen zur Anpassung an den Klimawandel</a:t>
            </a:r>
            <a:endParaRPr/>
          </a:p>
          <a:p>
            <a:pPr lvl="1">
              <a:buFontTx/>
              <a:buChar char="-"/>
              <a:defRPr/>
            </a:pPr>
            <a:r>
              <a:rPr lang="en-GB"/>
              <a:t>Aktualisierte Bauvorschriften (die eine Nachrüstung fördern, aber nicht vorschreiben)</a:t>
            </a:r>
            <a:endParaRPr/>
          </a:p>
          <a:p>
            <a:pPr lvl="0">
              <a:buFontTx/>
              <a:buChar char="-"/>
              <a:defRPr/>
            </a:pPr>
            <a:r>
              <a:rPr lang="en-GB" b="1"/>
              <a:t>Institutionelle/Planungsinstrumente</a:t>
            </a:r>
            <a:endParaRPr/>
          </a:p>
          <a:p>
            <a:pPr lvl="1">
              <a:buFontTx/>
              <a:buChar char="-"/>
              <a:defRPr/>
            </a:pPr>
            <a:r>
              <a:rPr lang="en-GB"/>
              <a:t>Bewertung von Klimarisiken und Anfälligkeiten (RVA)</a:t>
            </a:r>
            <a:endParaRPr/>
          </a:p>
          <a:p>
            <a:pPr lvl="1">
              <a:buFontTx/>
              <a:buChar char="-"/>
              <a:defRPr/>
            </a:pPr>
            <a:r>
              <a:rPr lang="en-GB"/>
              <a:t>Aktionspläne für nachhaltige Energie und Klimaschutz (SECAPs)</a:t>
            </a:r>
            <a:endParaRPr/>
          </a:p>
          <a:p>
            <a:pPr lvl="1">
              <a:buFontTx/>
              <a:buChar char="-"/>
              <a:defRPr/>
            </a:pPr>
            <a:r>
              <a:rPr lang="en-GB"/>
              <a:t>Notfall- und Vorsorgepläne</a:t>
            </a:r>
            <a:endParaRPr/>
          </a:p>
          <a:p>
            <a:pPr lvl="0">
              <a:buFontTx/>
              <a:buChar char="-"/>
              <a:defRPr/>
            </a:pPr>
            <a:r>
              <a:rPr lang="en-GB" b="1"/>
              <a:t>Wirtschaftliche Instrumente</a:t>
            </a:r>
            <a:endParaRPr/>
          </a:p>
          <a:p>
            <a:pPr lvl="1">
              <a:buFontTx/>
              <a:buChar char="-"/>
              <a:defRPr/>
            </a:pPr>
            <a:r>
              <a:rPr lang="en-GB"/>
              <a:t>Klimaversicherungsprogramme (z. B. Hochwasserversicherung)</a:t>
            </a:r>
            <a:endParaRPr/>
          </a:p>
          <a:p>
            <a:pPr lvl="1">
              <a:buFontTx/>
              <a:buChar char="-"/>
              <a:defRPr/>
            </a:pPr>
            <a:r>
              <a:rPr lang="en-GB"/>
              <a:t>Steuerliche Anreize für Anpassungsmaßnahmen</a:t>
            </a:r>
            <a:endParaRPr/>
          </a:p>
          <a:p>
            <a:pPr lvl="1">
              <a:buFontTx/>
              <a:buChar char="-"/>
              <a:defRPr/>
            </a:pPr>
            <a:r>
              <a:rPr lang="en-GB"/>
              <a:t>Wasserpreisgestaltung während Dürreperioden</a:t>
            </a:r>
            <a:endParaRPr/>
          </a:p>
          <a:p>
            <a:pPr lvl="0">
              <a:buFontTx/>
              <a:buChar char="-"/>
              <a:defRPr/>
            </a:pPr>
            <a:r>
              <a:rPr lang="en-GB" b="1"/>
              <a:t>Aufklärung und Verhaltensänderung</a:t>
            </a:r>
            <a:endParaRPr/>
          </a:p>
          <a:p>
            <a:pPr lvl="1">
              <a:buFontTx/>
              <a:buChar char="-"/>
              <a:defRPr/>
            </a:pPr>
            <a:r>
              <a:rPr lang="en-GB"/>
              <a:t>Öffentliche Aufklärungskampagnen</a:t>
            </a:r>
            <a:endParaRPr/>
          </a:p>
          <a:p>
            <a:pPr lvl="1">
              <a:buFontTx/>
              <a:buChar char="-"/>
              <a:defRPr/>
            </a:pPr>
            <a:r>
              <a:rPr lang="en-GB"/>
              <a:t>Schulungen zu Wasser- und Energieeinsparung</a:t>
            </a:r>
            <a:endParaRPr/>
          </a:p>
          <a:p>
            <a:pPr lvl="1">
              <a:buFontTx/>
              <a:buChar char="-"/>
              <a:defRPr/>
            </a:pPr>
            <a:r>
              <a:rPr lang="en-GB"/>
              <a:t>Aufklärung in Schulen und Gemeinden über Klimarisiken</a:t>
            </a:r>
            <a:endParaRPr/>
          </a:p>
          <a:p>
            <a:pPr lvl="0">
              <a:buFontTx/>
              <a:buChar char="-"/>
              <a:defRPr/>
            </a:pPr>
            <a:r>
              <a:rPr lang="en-GB" b="1"/>
              <a:t>Frühwarnsysteme</a:t>
            </a:r>
            <a:endParaRPr/>
          </a:p>
          <a:p>
            <a:pPr lvl="1">
              <a:buFontTx/>
              <a:buChar char="-"/>
              <a:defRPr/>
            </a:pPr>
            <a:r>
              <a:rPr lang="en-GB"/>
              <a:t>Echtzeit-Warnungen bei Überschwemmungen, Stürmen oder Hitzewellen</a:t>
            </a:r>
            <a:endParaRPr/>
          </a:p>
          <a:p>
            <a:pPr lvl="1">
              <a:buFontTx/>
              <a:buChar char="-"/>
              <a:defRPr/>
            </a:pPr>
            <a:r>
              <a:rPr lang="en-GB"/>
              <a:t>Benachrichtigungssysteme über Mobiltelefone</a:t>
            </a:r>
            <a:endParaRPr/>
          </a:p>
        </p:txBody>
      </p:sp>
      <p:sp>
        <p:nvSpPr>
          <p:cNvPr id="630838206"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958231686"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a:buFontTx/>
              <a:buChar char="-"/>
              <a:defRPr/>
            </a:pPr>
            <a:r>
              <a:rPr lang="en-GB" b="1"/>
              <a:t>Regulatorische/rechtliche Maßnahmen</a:t>
            </a:r>
            <a:endParaRPr/>
          </a:p>
          <a:p>
            <a:pPr lvl="1">
              <a:buFontTx/>
              <a:buChar char="-"/>
              <a:defRPr/>
            </a:pPr>
            <a:r>
              <a:rPr lang="en-GB"/>
              <a:t>Flächennutzungsplanung (z. B. Verbot von Bauvorhaben in Überschwemmungsgebieten)</a:t>
            </a:r>
            <a:endParaRPr/>
          </a:p>
          <a:p>
            <a:pPr lvl="1">
              <a:buFontTx/>
              <a:buChar char="-"/>
              <a:defRPr/>
            </a:pPr>
            <a:r>
              <a:rPr lang="en-GB"/>
              <a:t>Umweltgesetze und Maßnahmen zur Anpassung an den Klimawandel</a:t>
            </a:r>
            <a:endParaRPr/>
          </a:p>
          <a:p>
            <a:pPr lvl="1">
              <a:buFontTx/>
              <a:buChar char="-"/>
              <a:defRPr/>
            </a:pPr>
            <a:r>
              <a:rPr lang="en-GB"/>
              <a:t>Aktualisierte Bauvorschriften (die eine Nachrüstung fördern, aber nicht vorschreiben)</a:t>
            </a:r>
            <a:endParaRPr/>
          </a:p>
          <a:p>
            <a:pPr lvl="0">
              <a:buFontTx/>
              <a:buChar char="-"/>
              <a:defRPr/>
            </a:pPr>
            <a:r>
              <a:rPr lang="en-GB" b="1"/>
              <a:t>Institutionelle/Planungsinstrumente</a:t>
            </a:r>
            <a:endParaRPr/>
          </a:p>
          <a:p>
            <a:pPr lvl="1">
              <a:buFontTx/>
              <a:buChar char="-"/>
              <a:defRPr/>
            </a:pPr>
            <a:r>
              <a:rPr lang="en-GB"/>
              <a:t>Bewertung von Klimarisiken und Anfälligkeiten (RVA)</a:t>
            </a:r>
            <a:endParaRPr/>
          </a:p>
          <a:p>
            <a:pPr lvl="1">
              <a:buFontTx/>
              <a:buChar char="-"/>
              <a:defRPr/>
            </a:pPr>
            <a:r>
              <a:rPr lang="en-GB"/>
              <a:t>Aktionspläne für nachhaltige Energie und Klimaschutz (SECAPs)</a:t>
            </a:r>
            <a:endParaRPr/>
          </a:p>
          <a:p>
            <a:pPr lvl="1">
              <a:buFontTx/>
              <a:buChar char="-"/>
              <a:defRPr/>
            </a:pPr>
            <a:r>
              <a:rPr lang="en-GB"/>
              <a:t>Notfall- und Vorsorgepläne</a:t>
            </a:r>
            <a:endParaRPr/>
          </a:p>
          <a:p>
            <a:pPr lvl="0">
              <a:buFontTx/>
              <a:buChar char="-"/>
              <a:defRPr/>
            </a:pPr>
            <a:r>
              <a:rPr lang="en-GB" b="1"/>
              <a:t>Wirtschaftliche Instrumente</a:t>
            </a:r>
            <a:endParaRPr/>
          </a:p>
          <a:p>
            <a:pPr lvl="1">
              <a:buFontTx/>
              <a:buChar char="-"/>
              <a:defRPr/>
            </a:pPr>
            <a:r>
              <a:rPr lang="en-GB"/>
              <a:t>Klimaversicherungsprogramme (z. B. Hochwasserversicherung)</a:t>
            </a:r>
            <a:endParaRPr/>
          </a:p>
          <a:p>
            <a:pPr lvl="1">
              <a:buFontTx/>
              <a:buChar char="-"/>
              <a:defRPr/>
            </a:pPr>
            <a:r>
              <a:rPr lang="en-GB"/>
              <a:t>Steuerliche Anreize für Anpassungsmaßnahmen</a:t>
            </a:r>
            <a:endParaRPr/>
          </a:p>
          <a:p>
            <a:pPr lvl="1">
              <a:buFontTx/>
              <a:buChar char="-"/>
              <a:defRPr/>
            </a:pPr>
            <a:r>
              <a:rPr lang="en-GB"/>
              <a:t>Wasserpreisgestaltung während Dürreperioden</a:t>
            </a:r>
            <a:endParaRPr/>
          </a:p>
          <a:p>
            <a:pPr lvl="0">
              <a:buFontTx/>
              <a:buChar char="-"/>
              <a:defRPr/>
            </a:pPr>
            <a:r>
              <a:rPr lang="en-GB" b="1"/>
              <a:t>Aufklärung und Verhaltensänderung</a:t>
            </a:r>
            <a:endParaRPr/>
          </a:p>
          <a:p>
            <a:pPr lvl="1">
              <a:buFontTx/>
              <a:buChar char="-"/>
              <a:defRPr/>
            </a:pPr>
            <a:r>
              <a:rPr lang="en-GB"/>
              <a:t>Öffentliche Aufklärungskampagnen</a:t>
            </a:r>
            <a:endParaRPr/>
          </a:p>
          <a:p>
            <a:pPr lvl="1">
              <a:buFontTx/>
              <a:buChar char="-"/>
              <a:defRPr/>
            </a:pPr>
            <a:r>
              <a:rPr lang="en-GB"/>
              <a:t>Schulungen zu Wasser- und Energieeinsparung</a:t>
            </a:r>
            <a:endParaRPr/>
          </a:p>
          <a:p>
            <a:pPr lvl="1">
              <a:buFontTx/>
              <a:buChar char="-"/>
              <a:defRPr/>
            </a:pPr>
            <a:r>
              <a:rPr lang="en-GB"/>
              <a:t>Aufklärung in Schulen und Gemeinden über Klimarisiken</a:t>
            </a:r>
            <a:endParaRPr/>
          </a:p>
          <a:p>
            <a:pPr lvl="0">
              <a:buFontTx/>
              <a:buChar char="-"/>
              <a:defRPr/>
            </a:pPr>
            <a:r>
              <a:rPr lang="en-GB" b="1"/>
              <a:t>Frühwarnsysteme</a:t>
            </a:r>
            <a:endParaRPr/>
          </a:p>
          <a:p>
            <a:pPr lvl="1">
              <a:buFontTx/>
              <a:buChar char="-"/>
              <a:defRPr/>
            </a:pPr>
            <a:r>
              <a:rPr lang="en-GB"/>
              <a:t>Echtzeit-Warnungen bei Überschwemmungen, Stürmen oder Hitzewellen</a:t>
            </a:r>
            <a:endParaRPr/>
          </a:p>
          <a:p>
            <a:pPr lvl="1">
              <a:buFontTx/>
              <a:buChar char="-"/>
              <a:defRPr/>
            </a:pPr>
            <a:r>
              <a:rPr lang="en-GB"/>
              <a:t>Benachrichtigungssysteme über Mobiltelefone</a:t>
            </a:r>
            <a:endParaRPr/>
          </a:p>
        </p:txBody>
      </p:sp>
      <p:sp>
        <p:nvSpPr>
          <p:cNvPr id="1696600885"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440121045"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228600" indent="-228600">
              <a:lnSpc>
                <a:spcPct val="105000"/>
              </a:lnSpc>
              <a:spcBef>
                <a:spcPts val="900"/>
              </a:spcBef>
              <a:buClr>
                <a:schemeClr val="dk1"/>
              </a:buClr>
              <a:buSzPts val="1100"/>
              <a:buFont typeface="+mj-lt"/>
              <a:buAutoNum type="arabicPeriod"/>
              <a:defRPr/>
            </a:pPr>
            <a:r>
              <a:rPr lang="en-GB" sz="1000">
                <a:solidFill>
                  <a:srgbClr val="7F7F7F"/>
                </a:solidFill>
              </a:rPr>
              <a:t>Lokale Klimarisiken verstehen</a:t>
            </a:r>
            <a:endParaRPr/>
          </a:p>
          <a:p>
            <a:pPr marL="685800" lvl="1" indent="-228600">
              <a:lnSpc>
                <a:spcPct val="105000"/>
              </a:lnSpc>
              <a:spcBef>
                <a:spcPts val="900"/>
              </a:spcBef>
              <a:buClr>
                <a:schemeClr val="dk1"/>
              </a:buClr>
              <a:buSzPts val="1100"/>
              <a:buFont typeface="Arial"/>
              <a:buChar char="•"/>
              <a:defRPr/>
            </a:pPr>
            <a:r>
              <a:rPr lang="en-GB" sz="1000">
                <a:solidFill>
                  <a:srgbClr val="7F7F7F"/>
                </a:solidFill>
              </a:rPr>
              <a:t>Identifizieren Sie die dringendsten Klimagefahren</a:t>
            </a:r>
            <a:endParaRPr/>
          </a:p>
          <a:p>
            <a:pPr marL="685800" lvl="1" indent="-228600">
              <a:lnSpc>
                <a:spcPct val="105000"/>
              </a:lnSpc>
              <a:spcBef>
                <a:spcPts val="900"/>
              </a:spcBef>
              <a:buClr>
                <a:schemeClr val="dk1"/>
              </a:buClr>
              <a:buSzPts val="1100"/>
              <a:buFont typeface="Arial"/>
              <a:buChar char="•"/>
              <a:defRPr/>
            </a:pPr>
            <a:r>
              <a:rPr lang="en-GB" sz="1000">
                <a:solidFill>
                  <a:srgbClr val="7F7F7F"/>
                </a:solidFill>
              </a:rPr>
              <a:t>Verwenden Sie RVA, um gefährdete Bevölkerungsgruppen, Infrastrukturen und Ökosysteme zu identifizieren </a:t>
            </a:r>
            <a:endParaRPr/>
          </a:p>
          <a:p>
            <a:pPr marL="228600" indent="-228600">
              <a:lnSpc>
                <a:spcPct val="105000"/>
              </a:lnSpc>
              <a:spcBef>
                <a:spcPts val="900"/>
              </a:spcBef>
              <a:buClr>
                <a:schemeClr val="dk1"/>
              </a:buClr>
              <a:buSzPts val="1100"/>
              <a:buFont typeface="+mj-lt"/>
              <a:buAutoNum type="arabicPeriod"/>
              <a:defRPr/>
            </a:pPr>
            <a:r>
              <a:rPr lang="en-GB" sz="1000">
                <a:solidFill>
                  <a:srgbClr val="7F7F7F"/>
                </a:solidFill>
              </a:rPr>
              <a:t>Berücksichtigen Sie den lokalen Kontext</a:t>
            </a:r>
            <a:endParaRPr/>
          </a:p>
          <a:p>
            <a:pPr marL="685800" lvl="1" indent="-228600">
              <a:lnSpc>
                <a:spcPct val="105000"/>
              </a:lnSpc>
              <a:spcBef>
                <a:spcPts val="900"/>
              </a:spcBef>
              <a:buClr>
                <a:schemeClr val="dk1"/>
              </a:buClr>
              <a:buSzPts val="1100"/>
              <a:buFont typeface="Arial"/>
              <a:buChar char="•"/>
              <a:defRPr/>
            </a:pPr>
            <a:r>
              <a:rPr lang="en-GB" sz="1000">
                <a:solidFill>
                  <a:srgbClr val="7F7F7F"/>
                </a:solidFill>
              </a:rPr>
              <a:t>Berücksichtigen Sie die Geografie, das Klima, die Landnutzung und die Bedürfnisse der Gemeinschaft</a:t>
            </a:r>
            <a:endParaRPr/>
          </a:p>
          <a:p>
            <a:pPr marL="685800" lvl="1" indent="-228600">
              <a:lnSpc>
                <a:spcPct val="105000"/>
              </a:lnSpc>
              <a:spcBef>
                <a:spcPts val="900"/>
              </a:spcBef>
              <a:buClr>
                <a:schemeClr val="dk1"/>
              </a:buClr>
              <a:buSzPts val="1100"/>
              <a:buFont typeface="Arial"/>
              <a:buChar char="•"/>
              <a:defRPr/>
            </a:pPr>
            <a:r>
              <a:rPr lang="en-GB" sz="1000">
                <a:solidFill>
                  <a:srgbClr val="7F7F7F"/>
                </a:solidFill>
              </a:rPr>
              <a:t>Stadt/Land, Küste/Binnenland, reich/arm, ältere Bevölkerung/jüngere Bevölkerung, ...</a:t>
            </a:r>
            <a:endParaRPr/>
          </a:p>
          <a:p>
            <a:pPr marL="228600" indent="-228600">
              <a:lnSpc>
                <a:spcPct val="105000"/>
              </a:lnSpc>
              <a:spcBef>
                <a:spcPts val="900"/>
              </a:spcBef>
              <a:buClr>
                <a:schemeClr val="dk1"/>
              </a:buClr>
              <a:buSzPts val="1100"/>
              <a:buFont typeface="+mj-lt"/>
              <a:buAutoNum type="arabicPeriod"/>
              <a:defRPr/>
            </a:pPr>
            <a:r>
              <a:rPr lang="en-GB" sz="1000">
                <a:solidFill>
                  <a:srgbClr val="7F7F7F"/>
                </a:solidFill>
              </a:rPr>
              <a:t>Lösungstyp an Gefahr anpassen</a:t>
            </a:r>
            <a:endParaRPr/>
          </a:p>
          <a:p>
            <a:pPr marL="228600" indent="-228600">
              <a:lnSpc>
                <a:spcPct val="105000"/>
              </a:lnSpc>
              <a:spcBef>
                <a:spcPts val="900"/>
              </a:spcBef>
              <a:buClr>
                <a:schemeClr val="dk1"/>
              </a:buClr>
              <a:buSzPts val="1100"/>
              <a:buFont typeface="+mj-lt"/>
              <a:buAutoNum type="arabicPeriod"/>
              <a:defRPr/>
            </a:pPr>
            <a:r>
              <a:rPr lang="en-GB" sz="1000">
                <a:solidFill>
                  <a:srgbClr val="7F7F7F"/>
                </a:solidFill>
              </a:rPr>
              <a:t>Kosten, Machbarkeit und Wartung abwägen</a:t>
            </a:r>
            <a:endParaRPr/>
          </a:p>
          <a:p>
            <a:pPr marL="685800" lvl="1" indent="-228600">
              <a:lnSpc>
                <a:spcPct val="105000"/>
              </a:lnSpc>
              <a:spcBef>
                <a:spcPts val="900"/>
              </a:spcBef>
              <a:buClr>
                <a:schemeClr val="dk1"/>
              </a:buClr>
              <a:buSzPts val="1100"/>
              <a:buFont typeface="Arial"/>
              <a:buChar char="•"/>
              <a:defRPr/>
            </a:pPr>
            <a:r>
              <a:rPr lang="en-GB" sz="1000">
                <a:solidFill>
                  <a:srgbClr val="7F7F7F"/>
                </a:solidFill>
              </a:rPr>
              <a:t>Berücksichtigen Sie das Budget, die technischen Kapazitäten und die langfristige Instandhaltung</a:t>
            </a:r>
            <a:endParaRPr/>
          </a:p>
          <a:p>
            <a:pPr marL="685800" lvl="1" indent="-228600">
              <a:lnSpc>
                <a:spcPct val="105000"/>
              </a:lnSpc>
              <a:spcBef>
                <a:spcPts val="900"/>
              </a:spcBef>
              <a:buClr>
                <a:schemeClr val="dk1"/>
              </a:buClr>
              <a:buSzPts val="1100"/>
              <a:buFont typeface="Arial"/>
              <a:buChar char="•"/>
              <a:defRPr/>
            </a:pPr>
            <a:r>
              <a:rPr lang="en-GB" sz="1000">
                <a:solidFill>
                  <a:srgbClr val="7F7F7F"/>
                </a:solidFill>
              </a:rPr>
              <a:t>In manchen Fällen können kostengünstige Lösungen besser geeignet sein</a:t>
            </a:r>
            <a:endParaRPr/>
          </a:p>
          <a:p>
            <a:pPr marL="228600" indent="-228600">
              <a:lnSpc>
                <a:spcPct val="105000"/>
              </a:lnSpc>
              <a:spcBef>
                <a:spcPts val="900"/>
              </a:spcBef>
              <a:buClr>
                <a:schemeClr val="dk1"/>
              </a:buClr>
              <a:buSzPts val="1100"/>
              <a:buFont typeface="+mj-lt"/>
              <a:buAutoNum type="arabicPeriod"/>
              <a:defRPr/>
            </a:pPr>
            <a:r>
              <a:rPr lang="en-GB" sz="1000">
                <a:solidFill>
                  <a:srgbClr val="7F7F7F"/>
                </a:solidFill>
              </a:rPr>
              <a:t>Priorisieren Sie zusätzliche Vorteile</a:t>
            </a:r>
            <a:endParaRPr/>
          </a:p>
          <a:p>
            <a:pPr marL="685800" lvl="1" indent="-228600">
              <a:lnSpc>
                <a:spcPct val="105000"/>
              </a:lnSpc>
              <a:spcBef>
                <a:spcPts val="900"/>
              </a:spcBef>
              <a:buClr>
                <a:schemeClr val="dk1"/>
              </a:buClr>
              <a:buSzPts val="1100"/>
              <a:buFont typeface="Arial"/>
              <a:buChar char="•"/>
              <a:defRPr/>
            </a:pPr>
            <a:r>
              <a:rPr lang="en-GB" sz="1000">
                <a:solidFill>
                  <a:srgbClr val="7F7F7F"/>
                </a:solidFill>
              </a:rPr>
              <a:t>Wählen Sie Lösungen, die auch die Luftqualität, die öffentliche Gesundheit, die biologische Vielfalt oder die soziale Gerechtigkeit verbessern </a:t>
            </a:r>
            <a:endParaRPr/>
          </a:p>
          <a:p>
            <a:pPr marL="228600" indent="-228600">
              <a:lnSpc>
                <a:spcPct val="105000"/>
              </a:lnSpc>
              <a:spcBef>
                <a:spcPts val="900"/>
              </a:spcBef>
              <a:buClr>
                <a:schemeClr val="dk1"/>
              </a:buClr>
              <a:buSzPts val="1100"/>
              <a:buFont typeface="+mj-lt"/>
              <a:buAutoNum type="arabicPeriod"/>
              <a:defRPr/>
            </a:pPr>
            <a:r>
              <a:rPr lang="en-GB" sz="1000">
                <a:solidFill>
                  <a:srgbClr val="7F7F7F"/>
                </a:solidFill>
              </a:rPr>
              <a:t>Kombinieren Sie verschiedene Lösungen</a:t>
            </a:r>
            <a:endParaRPr/>
          </a:p>
          <a:p>
            <a:pPr marL="685800" lvl="1" indent="-228600">
              <a:lnSpc>
                <a:spcPct val="105000"/>
              </a:lnSpc>
              <a:spcBef>
                <a:spcPts val="900"/>
              </a:spcBef>
              <a:buClr>
                <a:schemeClr val="dk1"/>
              </a:buClr>
              <a:buSzPts val="1100"/>
              <a:buFont typeface="Arial"/>
              <a:buChar char="•"/>
              <a:defRPr/>
            </a:pPr>
            <a:r>
              <a:rPr lang="en-GB" sz="1000">
                <a:solidFill>
                  <a:srgbClr val="7F7F7F"/>
                </a:solidFill>
              </a:rPr>
              <a:t>Kombinieren Sie strukturelle, verhaltensbezogene, technische und naturbasierte Lösungen</a:t>
            </a:r>
            <a:endParaRPr/>
          </a:p>
          <a:p>
            <a:pPr marL="228600" indent="-228600">
              <a:lnSpc>
                <a:spcPct val="105000"/>
              </a:lnSpc>
              <a:spcBef>
                <a:spcPts val="900"/>
              </a:spcBef>
              <a:buClr>
                <a:schemeClr val="dk1"/>
              </a:buClr>
              <a:buSzPts val="1100"/>
              <a:buFont typeface="+mj-lt"/>
              <a:buAutoNum type="arabicPeriod"/>
              <a:defRPr/>
            </a:pPr>
            <a:r>
              <a:rPr lang="en-GB" sz="1000">
                <a:solidFill>
                  <a:srgbClr val="7F7F7F"/>
                </a:solidFill>
              </a:rPr>
              <a:t>Beziehen Sie Interessengruppen mit ein</a:t>
            </a:r>
            <a:endParaRPr/>
          </a:p>
          <a:p>
            <a:pPr marL="685800" lvl="1" indent="-228600">
              <a:lnSpc>
                <a:spcPct val="105000"/>
              </a:lnSpc>
              <a:spcBef>
                <a:spcPts val="900"/>
              </a:spcBef>
              <a:buClr>
                <a:schemeClr val="dk1"/>
              </a:buClr>
              <a:buSzPts val="1100"/>
              <a:buFont typeface="Arial"/>
              <a:buChar char="•"/>
              <a:defRPr/>
            </a:pPr>
            <a:r>
              <a:rPr lang="en-GB" sz="1000">
                <a:solidFill>
                  <a:srgbClr val="7F7F7F"/>
                </a:solidFill>
              </a:rPr>
              <a:t>Beziehen Sie lokale Interessengruppen, Anwohner, Ingenieure und Umweltexperten ein</a:t>
            </a:r>
            <a:endParaRPr/>
          </a:p>
          <a:p>
            <a:pPr marL="228600" indent="-228600">
              <a:lnSpc>
                <a:spcPct val="105000"/>
              </a:lnSpc>
              <a:spcBef>
                <a:spcPts val="900"/>
              </a:spcBef>
              <a:buClr>
                <a:schemeClr val="dk1"/>
              </a:buClr>
              <a:buSzPts val="1100"/>
              <a:buFont typeface="+mj-lt"/>
              <a:buAutoNum type="arabicPeriod"/>
              <a:defRPr/>
            </a:pPr>
            <a:r>
              <a:rPr lang="en-GB" sz="1000">
                <a:solidFill>
                  <a:srgbClr val="7F7F7F"/>
                </a:solidFill>
              </a:rPr>
              <a:t>Überprüfen Sie die Übereinstimmung mit politischen und rechtlichen Vorgaben</a:t>
            </a:r>
            <a:endParaRPr/>
          </a:p>
          <a:p>
            <a:pPr marL="685800" lvl="1" indent="-228600">
              <a:lnSpc>
                <a:spcPct val="105000"/>
              </a:lnSpc>
              <a:spcBef>
                <a:spcPts val="900"/>
              </a:spcBef>
              <a:buClr>
                <a:schemeClr val="dk1"/>
              </a:buClr>
              <a:buSzPts val="1100"/>
              <a:buFont typeface="Arial"/>
              <a:buChar char="•"/>
              <a:defRPr/>
            </a:pPr>
            <a:r>
              <a:rPr lang="en-GB" sz="1000">
                <a:solidFill>
                  <a:srgbClr val="7F7F7F"/>
                </a:solidFill>
              </a:rPr>
              <a:t>Stellen Sie sicher, dass die gewählte Lösung den nationalen oder lokalen Gesetzen, Bauvorschriften und Entwicklungsplänen entspricht</a:t>
            </a:r>
            <a:endParaRPr/>
          </a:p>
          <a:p>
            <a:pPr marL="228600" indent="-228600">
              <a:lnSpc>
                <a:spcPct val="105000"/>
              </a:lnSpc>
              <a:spcBef>
                <a:spcPts val="900"/>
              </a:spcBef>
              <a:buClr>
                <a:schemeClr val="dk1"/>
              </a:buClr>
              <a:buSzPts val="1100"/>
              <a:buFont typeface="+mj-lt"/>
              <a:buAutoNum type="arabicPeriod"/>
              <a:defRPr/>
            </a:pPr>
            <a:r>
              <a:rPr lang="en-GB" sz="1000">
                <a:solidFill>
                  <a:srgbClr val="7F7F7F"/>
                </a:solidFill>
              </a:rPr>
              <a:t>Flexibilität einplanen</a:t>
            </a:r>
            <a:endParaRPr/>
          </a:p>
          <a:p>
            <a:pPr marL="685800" lvl="1" indent="-228600">
              <a:lnSpc>
                <a:spcPct val="105000"/>
              </a:lnSpc>
              <a:spcBef>
                <a:spcPts val="900"/>
              </a:spcBef>
              <a:buClr>
                <a:schemeClr val="dk1"/>
              </a:buClr>
              <a:buSzPts val="1100"/>
              <a:buFont typeface="Arial"/>
              <a:buChar char="•"/>
              <a:defRPr/>
            </a:pPr>
            <a:r>
              <a:rPr lang="en-GB" sz="1000">
                <a:solidFill>
                  <a:srgbClr val="7F7F7F"/>
                </a:solidFill>
              </a:rPr>
              <a:t>Wählen Sie Lösungen, die skaliert, angepasst oder mit anderen kombiniert werden können</a:t>
            </a:r>
            <a:endParaRPr/>
          </a:p>
          <a:p>
            <a:pPr marL="228600" indent="-228600">
              <a:lnSpc>
                <a:spcPct val="105000"/>
              </a:lnSpc>
              <a:spcBef>
                <a:spcPts val="900"/>
              </a:spcBef>
              <a:buClr>
                <a:schemeClr val="dk1"/>
              </a:buClr>
              <a:buSzPts val="1100"/>
              <a:buFont typeface="+mj-lt"/>
              <a:buAutoNum type="arabicPeriod"/>
              <a:defRPr/>
            </a:pPr>
            <a:r>
              <a:rPr lang="en-GB" sz="1000">
                <a:solidFill>
                  <a:srgbClr val="7F7F7F"/>
                </a:solidFill>
              </a:rPr>
              <a:t>Überwachen und bewerten </a:t>
            </a:r>
            <a:endParaRPr/>
          </a:p>
        </p:txBody>
      </p:sp>
      <p:sp>
        <p:nvSpPr>
          <p:cNvPr id="1289131548"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927457550"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a:lnSpc>
                <a:spcPct val="100000"/>
              </a:lnSpc>
              <a:spcBef>
                <a:spcPts val="0"/>
              </a:spcBef>
              <a:spcAft>
                <a:spcPts val="0"/>
              </a:spcAft>
              <a:buClr>
                <a:schemeClr val="dk1"/>
              </a:buClr>
              <a:buSzPts val="1400"/>
              <a:buFontTx/>
              <a:buChar char="-"/>
              <a:defRPr/>
            </a:pPr>
            <a:r>
              <a:rPr lang="en-GB"/>
              <a:t>Die Auswirkungen des Klimawandels sind miteinander verknüpft, daher sind sektorübergreifende Pläne erforderlich, um Maßnahmen über verschiedene Sektoren hinweg zu koordinieren.</a:t>
            </a:r>
            <a:endParaRPr/>
          </a:p>
          <a:p>
            <a:pPr marL="171450" lvl="0" indent="-171450" algn="l">
              <a:lnSpc>
                <a:spcPct val="100000"/>
              </a:lnSpc>
              <a:spcBef>
                <a:spcPts val="0"/>
              </a:spcBef>
              <a:spcAft>
                <a:spcPts val="0"/>
              </a:spcAft>
              <a:buClr>
                <a:schemeClr val="dk1"/>
              </a:buClr>
              <a:buSzPts val="1400"/>
              <a:buFontTx/>
              <a:buChar char="-"/>
              <a:defRPr/>
            </a:pPr>
            <a:r>
              <a:rPr lang="en-GB"/>
              <a:t>Am beliebtesten und am häufigsten verwendet: SECAP</a:t>
            </a:r>
            <a:endParaRPr/>
          </a:p>
          <a:p>
            <a:pPr marL="171450" lvl="0" indent="-171450" algn="l">
              <a:lnSpc>
                <a:spcPct val="100000"/>
              </a:lnSpc>
              <a:spcBef>
                <a:spcPts val="0"/>
              </a:spcBef>
              <a:spcAft>
                <a:spcPts val="0"/>
              </a:spcAft>
              <a:buClr>
                <a:schemeClr val="dk1"/>
              </a:buClr>
              <a:buSzPts val="1400"/>
              <a:buFontTx/>
              <a:buChar char="-"/>
              <a:defRPr/>
            </a:pPr>
            <a:r>
              <a:rPr lang="en-GB" b="1"/>
              <a:t>Vorteile: </a:t>
            </a:r>
            <a:endParaRPr/>
          </a:p>
          <a:p>
            <a:pPr marL="628650" lvl="1" indent="-171450" algn="l">
              <a:lnSpc>
                <a:spcPct val="100000"/>
              </a:lnSpc>
              <a:spcBef>
                <a:spcPts val="0"/>
              </a:spcBef>
              <a:spcAft>
                <a:spcPts val="0"/>
              </a:spcAft>
              <a:buClr>
                <a:schemeClr val="dk1"/>
              </a:buClr>
              <a:buSzPts val="1400"/>
              <a:buFontTx/>
              <a:buChar char="-"/>
              <a:defRPr/>
            </a:pPr>
            <a:r>
              <a:rPr lang="en-GB" b="1"/>
              <a:t>Effizienz</a:t>
            </a:r>
            <a:r>
              <a:rPr lang="en-GB"/>
              <a:t>: Vermeidet Doppelarbeit und fördert die gemeinsame Nutzung von Ressourcen.</a:t>
            </a:r>
            <a:endParaRPr/>
          </a:p>
          <a:p>
            <a:pPr marL="628650" lvl="1" indent="-171450" algn="l">
              <a:lnSpc>
                <a:spcPct val="100000"/>
              </a:lnSpc>
              <a:spcBef>
                <a:spcPts val="0"/>
              </a:spcBef>
              <a:spcAft>
                <a:spcPts val="0"/>
              </a:spcAft>
              <a:buClr>
                <a:schemeClr val="dk1"/>
              </a:buClr>
              <a:buSzPts val="1400"/>
              <a:buFontTx/>
              <a:buChar char="-"/>
              <a:defRPr/>
            </a:pPr>
            <a:r>
              <a:rPr lang="en-GB" b="1"/>
              <a:t>Risikominderung</a:t>
            </a:r>
            <a:r>
              <a:rPr lang="en-GB"/>
              <a:t>: Minimiert Kaskadeneffekte (z. B. Hitzewellen, die sich auf Gesundheit, Energiebedarf und Verkehr auswirken).</a:t>
            </a:r>
            <a:endParaRPr/>
          </a:p>
          <a:p>
            <a:pPr marL="628650" lvl="1" indent="-171450" algn="l">
              <a:lnSpc>
                <a:spcPct val="100000"/>
              </a:lnSpc>
              <a:spcBef>
                <a:spcPts val="0"/>
              </a:spcBef>
              <a:spcAft>
                <a:spcPts val="0"/>
              </a:spcAft>
              <a:buClr>
                <a:schemeClr val="dk1"/>
              </a:buClr>
              <a:buSzPts val="1400"/>
              <a:buFontTx/>
              <a:buChar char="-"/>
              <a:defRPr/>
            </a:pPr>
            <a:r>
              <a:rPr lang="en-GB" b="1"/>
              <a:t>Bessere Finanzierungsmöglichkeiten</a:t>
            </a:r>
            <a:r>
              <a:rPr lang="en-GB"/>
              <a:t>: Zieht Finanzierungen aus verschiedenen Quellen und Unterstützung von Geldgebern an.</a:t>
            </a:r>
            <a:endParaRPr/>
          </a:p>
          <a:p>
            <a:pPr marL="628650" lvl="1" indent="-171450" algn="l">
              <a:lnSpc>
                <a:spcPct val="100000"/>
              </a:lnSpc>
              <a:spcBef>
                <a:spcPts val="0"/>
              </a:spcBef>
              <a:spcAft>
                <a:spcPts val="0"/>
              </a:spcAft>
              <a:buClr>
                <a:schemeClr val="dk1"/>
              </a:buClr>
              <a:buSzPts val="1400"/>
              <a:buFontTx/>
              <a:buChar char="-"/>
              <a:defRPr/>
            </a:pPr>
            <a:r>
              <a:rPr lang="en-GB" b="1"/>
              <a:t>Verbesserte Politikkohärenz</a:t>
            </a:r>
            <a:r>
              <a:rPr lang="en-GB"/>
              <a:t>: Stimmt Klimaschutzmaßnahmen auf andere Ziele wie Wohnraum, Energiezugang und Biodiversität ab.</a:t>
            </a:r>
            <a:endParaRPr/>
          </a:p>
        </p:txBody>
      </p:sp>
      <p:sp>
        <p:nvSpPr>
          <p:cNvPr id="322524824"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962024174"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 typeface="Trebuchet MS"/>
              <a:buNone/>
              <a:defRPr/>
            </a:pPr>
            <a:r>
              <a:rPr lang="en-GB"/>
              <a:t>Weitere Ressourcen: </a:t>
            </a:r>
            <a:endParaRPr/>
          </a:p>
          <a:p>
            <a:pPr marL="171450" lvl="0" indent="-171450" algn="l">
              <a:lnSpc>
                <a:spcPct val="100000"/>
              </a:lnSpc>
              <a:spcBef>
                <a:spcPts val="0"/>
              </a:spcBef>
              <a:spcAft>
                <a:spcPts val="0"/>
              </a:spcAft>
              <a:buClr>
                <a:schemeClr val="dk1"/>
              </a:buClr>
              <a:buSzPts val="1400"/>
              <a:buFontTx/>
              <a:buChar char="-"/>
              <a:defRPr/>
            </a:pPr>
            <a:r>
              <a:rPr lang="en-GB"/>
              <a:t>https://circular-cities-and-regions.ec.europa.eu/support-materials/synergetic-local-policy-plans/sustainable-energy-and-climate-action-plans-secap</a:t>
            </a:r>
            <a:endParaRPr/>
          </a:p>
          <a:p>
            <a:pPr marL="171450" lvl="0" indent="-171450" algn="l">
              <a:lnSpc>
                <a:spcPct val="100000"/>
              </a:lnSpc>
              <a:spcBef>
                <a:spcPts val="0"/>
              </a:spcBef>
              <a:spcAft>
                <a:spcPts val="0"/>
              </a:spcAft>
              <a:buClr>
                <a:schemeClr val="dk1"/>
              </a:buClr>
              <a:buSzPts val="1400"/>
              <a:buFontTx/>
              <a:buChar char="-"/>
              <a:defRPr/>
            </a:pPr>
            <a:r>
              <a:rPr lang="en-GB"/>
              <a:t>https://eu-mayors.ec.europa.eu/en/resources/reporting</a:t>
            </a:r>
            <a:endParaRPr/>
          </a:p>
          <a:p>
            <a:pPr marL="171450" lvl="0" indent="-171450" algn="l">
              <a:lnSpc>
                <a:spcPct val="100000"/>
              </a:lnSpc>
              <a:spcBef>
                <a:spcPts val="0"/>
              </a:spcBef>
              <a:spcAft>
                <a:spcPts val="0"/>
              </a:spcAft>
              <a:buClr>
                <a:schemeClr val="dk1"/>
              </a:buClr>
              <a:buSzPts val="1400"/>
              <a:buFontTx/>
              <a:buChar char="-"/>
              <a:defRPr/>
            </a:pPr>
            <a:r>
              <a:rPr lang="en-GB"/>
              <a:t>https://www.ownyoursecap.eu/</a:t>
            </a:r>
            <a:endParaRPr/>
          </a:p>
        </p:txBody>
      </p:sp>
      <p:sp>
        <p:nvSpPr>
          <p:cNvPr id="299944326"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787163284"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marR="0" lvl="0" indent="-171450" algn="l" defTabSz="914400">
              <a:lnSpc>
                <a:spcPct val="100000"/>
              </a:lnSpc>
              <a:spcBef>
                <a:spcPts val="0"/>
              </a:spcBef>
              <a:spcAft>
                <a:spcPts val="0"/>
              </a:spcAft>
              <a:buClr>
                <a:schemeClr val="dk1"/>
              </a:buClr>
              <a:buSzPts val="1400"/>
              <a:buFontTx/>
              <a:buChar char="-"/>
              <a:defRPr/>
            </a:pPr>
            <a:r>
              <a:rPr lang="en-GB" sz="1000">
                <a:solidFill>
                  <a:srgbClr val="7F7F7F"/>
                </a:solidFill>
              </a:rPr>
              <a:t>Es wird empfohlen, den Ansatz und die Emissionsfaktoren zu verwenden, die mit dem IPCC übereinstimmen, aber es besteht auch die Flexibilität, LCA zu verwenden.</a:t>
            </a:r>
            <a:endParaRPr/>
          </a:p>
          <a:p>
            <a:pPr marL="171450" marR="0" lvl="0" indent="-171450" algn="l" defTabSz="914400">
              <a:lnSpc>
                <a:spcPct val="100000"/>
              </a:lnSpc>
              <a:spcBef>
                <a:spcPts val="0"/>
              </a:spcBef>
              <a:spcAft>
                <a:spcPts val="0"/>
              </a:spcAft>
              <a:buClr>
                <a:schemeClr val="dk1"/>
              </a:buClr>
              <a:buSzPts val="1400"/>
              <a:buFontTx/>
              <a:buChar char="-"/>
              <a:defRPr/>
            </a:pPr>
            <a:r>
              <a:rPr lang="en-GB" sz="1000">
                <a:solidFill>
                  <a:srgbClr val="7F7F7F"/>
                </a:solidFill>
              </a:rPr>
              <a:t>Emissionen aus kommunalen Aktivitäten sollten als separate Aktivitätssektoren gemeldet werden, um die Vorbildfunktion der lokalen Behörde zu fördern.</a:t>
            </a:r>
            <a:endParaRPr/>
          </a:p>
          <a:p>
            <a:pPr marL="171450" marR="0" lvl="0" indent="-171450" algn="l" defTabSz="914400">
              <a:lnSpc>
                <a:spcPct val="100000"/>
              </a:lnSpc>
              <a:spcBef>
                <a:spcPts val="0"/>
              </a:spcBef>
              <a:spcAft>
                <a:spcPts val="0"/>
              </a:spcAft>
              <a:buClr>
                <a:schemeClr val="dk1"/>
              </a:buClr>
              <a:buSzPts val="1400"/>
              <a:buFontTx/>
              <a:buChar char="-"/>
              <a:defRPr/>
            </a:pPr>
            <a:r>
              <a:rPr lang="en-GB" sz="1000">
                <a:solidFill>
                  <a:srgbClr val="7F7F7F"/>
                </a:solidFill>
              </a:rPr>
              <a:t>Die Methodik konzentriert sich hauptsächlich auf CO2, aber auch andere Treibhausgase wie CH4, N2O oder andere können berücksichtigt werden.</a:t>
            </a:r>
            <a:endParaRPr/>
          </a:p>
          <a:p>
            <a:pPr marL="171450" marR="0" lvl="0" indent="-171450" algn="l" defTabSz="914400">
              <a:lnSpc>
                <a:spcPct val="100000"/>
              </a:lnSpc>
              <a:spcBef>
                <a:spcPts val="0"/>
              </a:spcBef>
              <a:spcAft>
                <a:spcPts val="0"/>
              </a:spcAft>
              <a:buClr>
                <a:schemeClr val="dk1"/>
              </a:buClr>
              <a:buSzPts val="1400"/>
              <a:buFontTx/>
              <a:buChar char="-"/>
              <a:defRPr/>
            </a:pPr>
            <a:r>
              <a:rPr lang="en-GB"/>
              <a:t> Makrosektoren sind die aggregierten Sektoren der Emissionsinventare, die Untersektoren namens Aktivitätssektoren umfassen.</a:t>
            </a:r>
            <a:endParaRPr/>
          </a:p>
          <a:p>
            <a:pPr marL="171450" marR="0" lvl="0" indent="-171450" algn="l" defTabSz="914400">
              <a:lnSpc>
                <a:spcPct val="100000"/>
              </a:lnSpc>
              <a:spcBef>
                <a:spcPts val="0"/>
              </a:spcBef>
              <a:spcAft>
                <a:spcPts val="0"/>
              </a:spcAft>
              <a:buClr>
                <a:schemeClr val="dk1"/>
              </a:buClr>
              <a:buSzPts val="1400"/>
              <a:buFontTx/>
              <a:buChar char="-"/>
              <a:defRPr/>
            </a:pPr>
            <a:r>
              <a:rPr lang="en-GB" sz="1000">
                <a:solidFill>
                  <a:srgbClr val="7F7F7F"/>
                </a:solidFill>
              </a:rPr>
              <a:t>Aktivitätssektoren sind diejenigen, die in den BEI/MEI-Inventaren enthalten sind.</a:t>
            </a:r>
            <a:endParaRPr/>
          </a:p>
          <a:p>
            <a:pPr marL="171450" marR="0" lvl="0" indent="-171450" algn="l" defTabSz="914400">
              <a:lnSpc>
                <a:spcPct val="100000"/>
              </a:lnSpc>
              <a:spcBef>
                <a:spcPts val="0"/>
              </a:spcBef>
              <a:spcAft>
                <a:spcPts val="0"/>
              </a:spcAft>
              <a:buClr>
                <a:schemeClr val="dk1"/>
              </a:buClr>
              <a:buSzPts val="1400"/>
              <a:buFontTx/>
              <a:buChar char="-"/>
              <a:defRPr/>
            </a:pPr>
            <a:r>
              <a:rPr lang="en-GB" sz="1000">
                <a:solidFill>
                  <a:srgbClr val="7F7F7F"/>
                </a:solidFill>
              </a:rPr>
              <a:t> </a:t>
            </a:r>
            <a:endParaRPr/>
          </a:p>
          <a:p>
            <a:pPr marL="171450" marR="0" lvl="0" indent="-171450" algn="l" defTabSz="914400">
              <a:lnSpc>
                <a:spcPct val="100000"/>
              </a:lnSpc>
              <a:spcBef>
                <a:spcPts val="0"/>
              </a:spcBef>
              <a:spcAft>
                <a:spcPts val="0"/>
              </a:spcAft>
              <a:buClr>
                <a:schemeClr val="dk1"/>
              </a:buClr>
              <a:buSzPts val="1400"/>
              <a:buFontTx/>
              <a:buChar char="-"/>
              <a:defRPr/>
            </a:pPr>
            <a:endParaRPr lang="en-GB" sz="1000">
              <a:solidFill>
                <a:srgbClr val="7F7F7F"/>
              </a:solidFill>
            </a:endParaRPr>
          </a:p>
          <a:p>
            <a:pPr marL="0" lvl="0" indent="0" algn="l">
              <a:lnSpc>
                <a:spcPct val="100000"/>
              </a:lnSpc>
              <a:spcBef>
                <a:spcPts val="0"/>
              </a:spcBef>
              <a:spcAft>
                <a:spcPts val="0"/>
              </a:spcAft>
              <a:buClr>
                <a:schemeClr val="dk1"/>
              </a:buClr>
              <a:buSzPts val="1400"/>
              <a:buFont typeface="Trebuchet MS"/>
              <a:buNone/>
              <a:defRPr/>
            </a:pPr>
            <a:endParaRPr lang="en-GB"/>
          </a:p>
          <a:p>
            <a:pPr marL="0" lvl="0" indent="0" algn="l">
              <a:lnSpc>
                <a:spcPct val="100000"/>
              </a:lnSpc>
              <a:spcBef>
                <a:spcPts val="0"/>
              </a:spcBef>
              <a:spcAft>
                <a:spcPts val="0"/>
              </a:spcAft>
              <a:buClr>
                <a:schemeClr val="dk1"/>
              </a:buClr>
              <a:buSzPts val="1400"/>
              <a:buFont typeface="Trebuchet MS"/>
              <a:buNone/>
              <a:defRPr/>
            </a:pPr>
            <a:endParaRPr lang="en-GB"/>
          </a:p>
        </p:txBody>
      </p:sp>
      <p:sp>
        <p:nvSpPr>
          <p:cNvPr id="711989067"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744699825" name="Slide Image Placeholder 1"/>
          <p:cNvSpPr>
            <a:spLocks noGrp="1" noRot="1" noChangeAspect="1"/>
          </p:cNvSpPr>
          <p:nvPr>
            <p:ph type="sldImg"/>
          </p:nvPr>
        </p:nvSpPr>
        <p:spPr bwMode="auto"/>
      </p:sp>
      <p:sp>
        <p:nvSpPr>
          <p:cNvPr id="1739137637" name="Notes Placeholder 2"/>
          <p:cNvSpPr>
            <a:spLocks noGrp="1"/>
          </p:cNvSpPr>
          <p:nvPr>
            <p:ph type="body" idx="1"/>
          </p:nvPr>
        </p:nvSpPr>
        <p:spPr bwMode="auto"/>
        <p:txBody>
          <a:bodyPr/>
          <a:lstStyle/>
          <a:p>
            <a:pPr>
              <a:defRPr/>
            </a:pPr>
            <a:endParaRPr lang="en-GB" dirty="0"/>
          </a:p>
        </p:txBody>
      </p:sp>
      <p:sp>
        <p:nvSpPr>
          <p:cNvPr id="1587037566" name="Slide Number Placeholder 3"/>
          <p:cNvSpPr>
            <a:spLocks noGrp="1"/>
          </p:cNvSpPr>
          <p:nvPr>
            <p:ph type="sldNum" idx="12"/>
          </p:nvPr>
        </p:nvSpPr>
        <p:spPr bwMode="auto"/>
        <p:txBody>
          <a:bodyPr/>
          <a:lstStyle/>
          <a:p>
            <a:pPr marL="0" marR="0" lvl="0" indent="0" algn="r">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28</a:t>
            </a:fld>
            <a:endParaRPr lang="en-GB" sz="1200" b="0" i="0" u="none" strike="noStrike" cap="none">
              <a:solidFill>
                <a:schemeClr val="dk1"/>
              </a:solidFill>
              <a:latin typeface="Trebuchet MS"/>
              <a:ea typeface="Trebuchet MS"/>
              <a:cs typeface="Trebuchet M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356426763"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 typeface="Trebuchet MS"/>
              <a:buNone/>
              <a:defRPr/>
            </a:pPr>
            <a:r>
              <a:rPr lang="en-GB"/>
              <a:t>Weitere Ressourcen: </a:t>
            </a:r>
            <a:endParaRPr/>
          </a:p>
          <a:p>
            <a:pPr marL="171450" lvl="0" indent="-171450" algn="l">
              <a:lnSpc>
                <a:spcPct val="100000"/>
              </a:lnSpc>
              <a:spcBef>
                <a:spcPts val="0"/>
              </a:spcBef>
              <a:spcAft>
                <a:spcPts val="0"/>
              </a:spcAft>
              <a:buClr>
                <a:schemeClr val="dk1"/>
              </a:buClr>
              <a:buSzPts val="1400"/>
              <a:buFontTx/>
              <a:buChar char="-"/>
              <a:defRPr/>
            </a:pPr>
            <a:r>
              <a:rPr lang="en-GB"/>
              <a:t>https://eu-mayors.ec.europa.eu/sites/default/files/2025-03/Reference%20guide%20for%20Regional%20SECAPs%20Assessment%20Framework.pdf</a:t>
            </a:r>
            <a:endParaRPr/>
          </a:p>
        </p:txBody>
      </p:sp>
      <p:sp>
        <p:nvSpPr>
          <p:cNvPr id="1436510305"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272681366"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285750" indent="-285750">
              <a:lnSpc>
                <a:spcPct val="105000"/>
              </a:lnSpc>
              <a:spcBef>
                <a:spcPts val="900"/>
              </a:spcBef>
              <a:buClr>
                <a:schemeClr val="dk1"/>
              </a:buClr>
              <a:buSzPts val="1100"/>
              <a:buFontTx/>
              <a:buChar char="-"/>
              <a:defRPr/>
            </a:pPr>
            <a:r>
              <a:rPr lang="en-GB" sz="1400">
                <a:solidFill>
                  <a:srgbClr val="7F7F7F"/>
                </a:solidFill>
              </a:rPr>
              <a:t>Methodik: </a:t>
            </a:r>
            <a:endParaRPr/>
          </a:p>
          <a:p>
            <a:pPr marL="742950" lvl="1" indent="-285750">
              <a:lnSpc>
                <a:spcPct val="105000"/>
              </a:lnSpc>
              <a:spcBef>
                <a:spcPts val="900"/>
              </a:spcBef>
              <a:buClr>
                <a:schemeClr val="dk1"/>
              </a:buClr>
              <a:buSzPts val="1100"/>
              <a:buFontTx/>
              <a:buChar char="-"/>
              <a:defRPr/>
            </a:pPr>
            <a:r>
              <a:rPr lang="en-GB" sz="1200">
                <a:solidFill>
                  <a:srgbClr val="7F7F7F"/>
                </a:solidFill>
              </a:rPr>
              <a:t>Fokus auf dem Endenergieverbrauch</a:t>
            </a:r>
            <a:endParaRPr/>
          </a:p>
          <a:p>
            <a:pPr marL="742950" lvl="1" indent="-285750">
              <a:lnSpc>
                <a:spcPct val="105000"/>
              </a:lnSpc>
              <a:spcBef>
                <a:spcPts val="900"/>
              </a:spcBef>
              <a:buClr>
                <a:schemeClr val="dk1"/>
              </a:buClr>
              <a:buSzPts val="1100"/>
              <a:buFontTx/>
              <a:buChar char="-"/>
              <a:defRPr/>
            </a:pPr>
            <a:r>
              <a:rPr lang="en-GB" sz="1200">
                <a:solidFill>
                  <a:srgbClr val="7F7F7F"/>
                </a:solidFill>
              </a:rPr>
              <a:t>Fokus auf den geografischen Zuständigkeitsbereich der lokalen Behörde</a:t>
            </a:r>
            <a:endParaRPr/>
          </a:p>
          <a:p>
            <a:pPr marL="742950" lvl="1" indent="-285750">
              <a:lnSpc>
                <a:spcPct val="105000"/>
              </a:lnSpc>
              <a:spcBef>
                <a:spcPts val="900"/>
              </a:spcBef>
              <a:buClr>
                <a:schemeClr val="dk1"/>
              </a:buClr>
              <a:buSzPts val="1100"/>
              <a:buFontTx/>
              <a:buChar char="-"/>
              <a:defRPr/>
            </a:pPr>
            <a:r>
              <a:rPr lang="en-GB" sz="1200">
                <a:solidFill>
                  <a:srgbClr val="7F7F7F"/>
                </a:solidFill>
              </a:rPr>
              <a:t>Zuordnung der Emissionen zur Verbraucherseite</a:t>
            </a:r>
            <a:endParaRPr/>
          </a:p>
          <a:p>
            <a:pPr marL="742950" lvl="1" indent="-285750">
              <a:lnSpc>
                <a:spcPct val="105000"/>
              </a:lnSpc>
              <a:spcBef>
                <a:spcPts val="900"/>
              </a:spcBef>
              <a:buClr>
                <a:schemeClr val="dk1"/>
              </a:buClr>
              <a:buSzPts val="1100"/>
              <a:buFontTx/>
              <a:buChar char="-"/>
              <a:defRPr/>
            </a:pPr>
            <a:r>
              <a:rPr lang="en-GB" sz="1200">
                <a:solidFill>
                  <a:srgbClr val="7F7F7F"/>
                </a:solidFill>
              </a:rPr>
              <a:t>Bottom-up-Datenerhebung (sofern möglich und relevant, Verwendung lokal erhobener Daten anstelle von nationalen Daten)</a:t>
            </a:r>
            <a:endParaRPr/>
          </a:p>
          <a:p>
            <a:pPr marL="742950" lvl="1" indent="-285750">
              <a:lnSpc>
                <a:spcPct val="105000"/>
              </a:lnSpc>
              <a:spcBef>
                <a:spcPts val="900"/>
              </a:spcBef>
              <a:buClr>
                <a:schemeClr val="dk1"/>
              </a:buClr>
              <a:buSzPts val="1100"/>
              <a:buFontTx/>
              <a:buChar char="-"/>
              <a:defRPr/>
            </a:pPr>
            <a:r>
              <a:rPr lang="en-GB" sz="1200">
                <a:solidFill>
                  <a:srgbClr val="7F7F7F"/>
                </a:solidFill>
              </a:rPr>
              <a:t>Überwachung der Fortschritte bei der Zielerreichung</a:t>
            </a:r>
            <a:endParaRPr/>
          </a:p>
          <a:p>
            <a:pPr marL="285750" lvl="0" indent="-285750">
              <a:lnSpc>
                <a:spcPct val="105000"/>
              </a:lnSpc>
              <a:spcBef>
                <a:spcPts val="900"/>
              </a:spcBef>
              <a:buClr>
                <a:schemeClr val="dk1"/>
              </a:buClr>
              <a:buSzPts val="1100"/>
              <a:buFontTx/>
              <a:buChar char="-"/>
              <a:defRPr/>
            </a:pPr>
            <a:r>
              <a:rPr lang="en-GB" sz="1200">
                <a:solidFill>
                  <a:srgbClr val="7F7F7F"/>
                </a:solidFill>
              </a:rPr>
              <a:t>Relevant: Verwendung relevanter und verfügbarer Daten bei gleichzeitiger Gewährleistung einer vollständigen Bewertung</a:t>
            </a:r>
            <a:endParaRPr/>
          </a:p>
          <a:p>
            <a:pPr marL="285750" lvl="0" indent="-285750">
              <a:lnSpc>
                <a:spcPct val="105000"/>
              </a:lnSpc>
              <a:spcBef>
                <a:spcPts val="900"/>
              </a:spcBef>
              <a:buClr>
                <a:schemeClr val="dk1"/>
              </a:buClr>
              <a:buSzPts val="1100"/>
              <a:buFontTx/>
              <a:buChar char="-"/>
              <a:defRPr/>
            </a:pPr>
            <a:r>
              <a:rPr lang="en-GB" sz="1200">
                <a:solidFill>
                  <a:srgbClr val="7F7F7F"/>
                </a:solidFill>
              </a:rPr>
              <a:t>Flexibel: Einfach in verschiedenen Kontexten und für Gemeinden unterschiedlicher Größe anzuwenden</a:t>
            </a:r>
            <a:endParaRPr/>
          </a:p>
          <a:p>
            <a:pPr marL="285750" lvl="0" indent="-285750">
              <a:lnSpc>
                <a:spcPct val="105000"/>
              </a:lnSpc>
              <a:spcBef>
                <a:spcPts val="900"/>
              </a:spcBef>
              <a:buClr>
                <a:schemeClr val="dk1"/>
              </a:buClr>
              <a:buSzPts val="1100"/>
              <a:buFontTx/>
              <a:buChar char="-"/>
              <a:defRPr/>
            </a:pPr>
            <a:r>
              <a:rPr lang="en-GB" sz="1200">
                <a:solidFill>
                  <a:srgbClr val="7F7F7F"/>
                </a:solidFill>
              </a:rPr>
              <a:t>Genau: Gibt die Realität auf lokaler Ebene wieder, indem lokal erhobene Daten verwendet werden, und berichtet konsistent über die Fortschritte</a:t>
            </a:r>
            <a:endParaRPr/>
          </a:p>
          <a:p>
            <a:pPr marL="285750" lvl="0" indent="-285750">
              <a:lnSpc>
                <a:spcPct val="105000"/>
              </a:lnSpc>
              <a:spcBef>
                <a:spcPts val="900"/>
              </a:spcBef>
              <a:buClr>
                <a:schemeClr val="dk1"/>
              </a:buClr>
              <a:buSzPts val="1100"/>
              <a:buFontTx/>
              <a:buChar char="-"/>
              <a:defRPr/>
            </a:pPr>
            <a:r>
              <a:rPr lang="en-GB" sz="1000">
                <a:solidFill>
                  <a:srgbClr val="7F7F7F"/>
                </a:solidFill>
              </a:rPr>
              <a:t>Sollte vier Schlüsselbereiche abdecken: </a:t>
            </a:r>
            <a:r>
              <a:rPr lang="en-GB" sz="1200">
                <a:solidFill>
                  <a:srgbClr val="7F7F7F"/>
                </a:solidFill>
              </a:rPr>
              <a:t>Kommunal, Tertiär, Wohnen, Verkehr</a:t>
            </a:r>
            <a:endParaRPr lang="en-GB" sz="1000">
              <a:solidFill>
                <a:srgbClr val="7F7F7F"/>
              </a:solidFill>
            </a:endParaRPr>
          </a:p>
          <a:p>
            <a:pPr marL="171450" marR="0" lvl="0" indent="-171450" algn="l" defTabSz="914400">
              <a:lnSpc>
                <a:spcPct val="100000"/>
              </a:lnSpc>
              <a:spcBef>
                <a:spcPts val="0"/>
              </a:spcBef>
              <a:spcAft>
                <a:spcPts val="0"/>
              </a:spcAft>
              <a:buClr>
                <a:schemeClr val="dk1"/>
              </a:buClr>
              <a:buSzPts val="1400"/>
              <a:buFontTx/>
              <a:buChar char="-"/>
              <a:defRPr/>
            </a:pPr>
            <a:endParaRPr lang="en-GB" sz="1000">
              <a:solidFill>
                <a:srgbClr val="7F7F7F"/>
              </a:solidFill>
            </a:endParaRPr>
          </a:p>
          <a:p>
            <a:pPr marL="0" lvl="0" indent="0" algn="l">
              <a:lnSpc>
                <a:spcPct val="100000"/>
              </a:lnSpc>
              <a:spcBef>
                <a:spcPts val="0"/>
              </a:spcBef>
              <a:spcAft>
                <a:spcPts val="0"/>
              </a:spcAft>
              <a:buClr>
                <a:schemeClr val="dk1"/>
              </a:buClr>
              <a:buSzPts val="1400"/>
              <a:buFont typeface="Trebuchet MS"/>
              <a:buNone/>
              <a:defRPr/>
            </a:pPr>
            <a:endParaRPr lang="en-GB"/>
          </a:p>
          <a:p>
            <a:pPr marL="0" lvl="0" indent="0" algn="l">
              <a:lnSpc>
                <a:spcPct val="100000"/>
              </a:lnSpc>
              <a:spcBef>
                <a:spcPts val="0"/>
              </a:spcBef>
              <a:spcAft>
                <a:spcPts val="0"/>
              </a:spcAft>
              <a:buClr>
                <a:schemeClr val="dk1"/>
              </a:buClr>
              <a:buSzPts val="1400"/>
              <a:buFont typeface="Trebuchet MS"/>
              <a:buNone/>
              <a:defRPr/>
            </a:pPr>
            <a:endParaRPr lang="en-GB"/>
          </a:p>
        </p:txBody>
      </p:sp>
      <p:sp>
        <p:nvSpPr>
          <p:cNvPr id="1245835215"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695415393"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marR="0" lvl="0" indent="-171450" algn="l" defTabSz="914400">
              <a:lnSpc>
                <a:spcPct val="100000"/>
              </a:lnSpc>
              <a:spcBef>
                <a:spcPts val="0"/>
              </a:spcBef>
              <a:spcAft>
                <a:spcPts val="0"/>
              </a:spcAft>
              <a:buClr>
                <a:schemeClr val="dk1"/>
              </a:buClr>
              <a:buSzPts val="1400"/>
              <a:buFontTx/>
              <a:buChar char="-"/>
              <a:defRPr/>
            </a:pPr>
            <a:endParaRPr lang="en-GB" sz="1000">
              <a:solidFill>
                <a:srgbClr val="7F7F7F"/>
              </a:solidFill>
            </a:endParaRPr>
          </a:p>
          <a:p>
            <a:pPr marL="0" lvl="0" indent="0" algn="l">
              <a:lnSpc>
                <a:spcPct val="100000"/>
              </a:lnSpc>
              <a:spcBef>
                <a:spcPts val="0"/>
              </a:spcBef>
              <a:spcAft>
                <a:spcPts val="0"/>
              </a:spcAft>
              <a:buClr>
                <a:schemeClr val="dk1"/>
              </a:buClr>
              <a:buSzPts val="1400"/>
              <a:buFont typeface="Trebuchet MS"/>
              <a:buNone/>
              <a:defRPr/>
            </a:pPr>
            <a:endParaRPr lang="en-GB"/>
          </a:p>
          <a:p>
            <a:pPr marL="0" lvl="0" indent="0" algn="l">
              <a:lnSpc>
                <a:spcPct val="100000"/>
              </a:lnSpc>
              <a:spcBef>
                <a:spcPts val="0"/>
              </a:spcBef>
              <a:spcAft>
                <a:spcPts val="0"/>
              </a:spcAft>
              <a:buClr>
                <a:schemeClr val="dk1"/>
              </a:buClr>
              <a:buSzPts val="1400"/>
              <a:buFont typeface="Trebuchet MS"/>
              <a:buNone/>
              <a:defRPr/>
            </a:pPr>
            <a:endParaRPr lang="en-GB"/>
          </a:p>
        </p:txBody>
      </p:sp>
      <p:sp>
        <p:nvSpPr>
          <p:cNvPr id="1381896797"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349557130"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marR="0" lvl="0" indent="0" algn="l" defTabSz="914400">
              <a:lnSpc>
                <a:spcPct val="100000"/>
              </a:lnSpc>
              <a:spcBef>
                <a:spcPts val="0"/>
              </a:spcBef>
              <a:spcAft>
                <a:spcPts val="0"/>
              </a:spcAft>
              <a:buClr>
                <a:schemeClr val="dk1"/>
              </a:buClr>
              <a:buSzPts val="1400"/>
              <a:buFontTx/>
              <a:buNone/>
              <a:defRPr/>
            </a:pPr>
            <a:r>
              <a:rPr lang="en-GB" sz="1000">
                <a:solidFill>
                  <a:srgbClr val="7F7F7F"/>
                </a:solidFill>
              </a:rPr>
              <a:t>Gegebenenfalls sollte auch Folgendes angegeben werden:</a:t>
            </a:r>
            <a:endParaRPr/>
          </a:p>
          <a:p>
            <a:pPr marL="171450" marR="0" lvl="0" indent="-171450" algn="l" defTabSz="914400">
              <a:lnSpc>
                <a:spcPct val="100000"/>
              </a:lnSpc>
              <a:spcBef>
                <a:spcPts val="0"/>
              </a:spcBef>
              <a:spcAft>
                <a:spcPts val="0"/>
              </a:spcAft>
              <a:buClr>
                <a:schemeClr val="dk1"/>
              </a:buClr>
              <a:buSzPts val="1400"/>
              <a:buFontTx/>
              <a:buChar char="-"/>
              <a:defRPr/>
            </a:pPr>
            <a:r>
              <a:rPr lang="en-GB" sz="1000">
                <a:solidFill>
                  <a:srgbClr val="7F7F7F"/>
                </a:solidFill>
              </a:rPr>
              <a:t>Bevölkerung im Zieljahr (obligatorisch für Pro-Kopf-Ziel) </a:t>
            </a:r>
            <a:endParaRPr/>
          </a:p>
          <a:p>
            <a:pPr marL="171450" marR="0" lvl="0" indent="-171450" algn="l" defTabSz="914400">
              <a:lnSpc>
                <a:spcPct val="100000"/>
              </a:lnSpc>
              <a:spcBef>
                <a:spcPts val="0"/>
              </a:spcBef>
              <a:spcAft>
                <a:spcPts val="0"/>
              </a:spcAft>
              <a:buClr>
                <a:schemeClr val="dk1"/>
              </a:buClr>
              <a:buSzPts val="1400"/>
              <a:buFontTx/>
              <a:buChar char="-"/>
              <a:defRPr/>
            </a:pPr>
            <a:r>
              <a:rPr lang="en-GB" sz="1000">
                <a:solidFill>
                  <a:srgbClr val="7F7F7F"/>
                </a:solidFill>
              </a:rPr>
              <a:t>Einbeziehung anderer Tätigkeitsbereiche als der Schlüsselbereiche </a:t>
            </a:r>
            <a:endParaRPr/>
          </a:p>
          <a:p>
            <a:pPr marL="171450" marR="0" lvl="0" indent="-171450" algn="l" defTabSz="914400">
              <a:lnSpc>
                <a:spcPct val="100000"/>
              </a:lnSpc>
              <a:spcBef>
                <a:spcPts val="0"/>
              </a:spcBef>
              <a:spcAft>
                <a:spcPts val="0"/>
              </a:spcAft>
              <a:buClr>
                <a:schemeClr val="dk1"/>
              </a:buClr>
              <a:buSzPts val="1400"/>
              <a:buFontTx/>
              <a:buChar char="-"/>
              <a:defRPr/>
            </a:pPr>
            <a:r>
              <a:rPr lang="en-GB" sz="1000">
                <a:solidFill>
                  <a:srgbClr val="7F7F7F"/>
                </a:solidFill>
              </a:rPr>
              <a:t>Spezifische Inventarisierungsmethode, Annahmen oder verwendete Instrumente</a:t>
            </a:r>
            <a:endParaRPr/>
          </a:p>
          <a:p>
            <a:pPr marL="171450" marR="0" lvl="0" indent="-171450" algn="l" defTabSz="914400">
              <a:lnSpc>
                <a:spcPct val="100000"/>
              </a:lnSpc>
              <a:spcBef>
                <a:spcPts val="0"/>
              </a:spcBef>
              <a:spcAft>
                <a:spcPts val="0"/>
              </a:spcAft>
              <a:buClr>
                <a:schemeClr val="dk1"/>
              </a:buClr>
              <a:buSzPts val="1400"/>
              <a:buFontTx/>
              <a:buChar char="-"/>
              <a:defRPr/>
            </a:pPr>
            <a:r>
              <a:rPr lang="en-GB" sz="1000">
                <a:solidFill>
                  <a:srgbClr val="7F7F7F"/>
                </a:solidFill>
              </a:rPr>
              <a:t>Eindeutiger Verweis auf den BEI-Inventarbericht</a:t>
            </a:r>
            <a:endParaRPr/>
          </a:p>
          <a:p>
            <a:pPr marL="0" lvl="0" indent="0" algn="l">
              <a:lnSpc>
                <a:spcPct val="100000"/>
              </a:lnSpc>
              <a:spcBef>
                <a:spcPts val="0"/>
              </a:spcBef>
              <a:spcAft>
                <a:spcPts val="0"/>
              </a:spcAft>
              <a:buClr>
                <a:schemeClr val="dk1"/>
              </a:buClr>
              <a:buSzPts val="1400"/>
              <a:buFont typeface="Trebuchet MS"/>
              <a:buNone/>
              <a:defRPr/>
            </a:pPr>
            <a:endParaRPr lang="en-GB"/>
          </a:p>
          <a:p>
            <a:pPr marL="0" lvl="0" indent="0" algn="l">
              <a:lnSpc>
                <a:spcPct val="100000"/>
              </a:lnSpc>
              <a:spcBef>
                <a:spcPts val="0"/>
              </a:spcBef>
              <a:spcAft>
                <a:spcPts val="0"/>
              </a:spcAft>
              <a:buClr>
                <a:schemeClr val="dk1"/>
              </a:buClr>
              <a:buSzPts val="1400"/>
              <a:buFont typeface="Trebuchet MS"/>
              <a:buNone/>
              <a:defRPr/>
            </a:pPr>
            <a:endParaRPr lang="en-GB"/>
          </a:p>
        </p:txBody>
      </p:sp>
      <p:sp>
        <p:nvSpPr>
          <p:cNvPr id="1107751982"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882615164"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 typeface="Trebuchet MS"/>
              <a:buNone/>
              <a:defRPr/>
            </a:pPr>
            <a:endParaRPr lang="en-GB"/>
          </a:p>
        </p:txBody>
      </p:sp>
      <p:sp>
        <p:nvSpPr>
          <p:cNvPr id="163967412"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865478537"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 typeface="Trebuchet MS"/>
              <a:buNone/>
              <a:defRPr/>
            </a:pPr>
            <a:endParaRPr lang="en-GB"/>
          </a:p>
          <a:p>
            <a:pPr marL="0" lvl="0" indent="0" algn="l">
              <a:lnSpc>
                <a:spcPct val="100000"/>
              </a:lnSpc>
              <a:spcBef>
                <a:spcPts val="0"/>
              </a:spcBef>
              <a:spcAft>
                <a:spcPts val="0"/>
              </a:spcAft>
              <a:buClr>
                <a:schemeClr val="dk1"/>
              </a:buClr>
              <a:buSzPts val="1400"/>
              <a:buFont typeface="Trebuchet MS"/>
              <a:buNone/>
              <a:defRPr/>
            </a:pPr>
            <a:endParaRPr lang="en-GB"/>
          </a:p>
        </p:txBody>
      </p:sp>
      <p:sp>
        <p:nvSpPr>
          <p:cNvPr id="1588373292"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A15CC9A7-74EA-F40E-E213-A48DE85DB99A}"/>
            </a:ext>
          </a:extLst>
        </p:cNvPr>
        <p:cNvGrpSpPr/>
        <p:nvPr/>
      </p:nvGrpSpPr>
      <p:grpSpPr bwMode="auto">
        <a:xfrm>
          <a:off x="0" y="0"/>
          <a:ext cx="0" cy="0"/>
          <a:chOff x="0" y="0"/>
          <a:chExt cx="0" cy="0"/>
        </a:xfrm>
      </p:grpSpPr>
      <p:sp>
        <p:nvSpPr>
          <p:cNvPr id="1107152460" name="Google Shape;130;p2:notes">
            <a:extLst>
              <a:ext uri="{FF2B5EF4-FFF2-40B4-BE49-F238E27FC236}">
                <a16:creationId xmlns:a16="http://schemas.microsoft.com/office/drawing/2014/main" id="{30C78FA2-FD61-0174-DE0C-46354DECFA21}"/>
              </a:ext>
            </a:extLst>
          </p:cNvPr>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 typeface="Trebuchet MS"/>
              <a:buNone/>
              <a:defRPr/>
            </a:pPr>
            <a:endParaRPr lang="en-GB"/>
          </a:p>
          <a:p>
            <a:pPr marL="0" lvl="0" indent="0" algn="l">
              <a:lnSpc>
                <a:spcPct val="100000"/>
              </a:lnSpc>
              <a:spcBef>
                <a:spcPts val="0"/>
              </a:spcBef>
              <a:spcAft>
                <a:spcPts val="0"/>
              </a:spcAft>
              <a:buClr>
                <a:schemeClr val="dk1"/>
              </a:buClr>
              <a:buSzPts val="1400"/>
              <a:buFont typeface="Trebuchet MS"/>
              <a:buNone/>
              <a:defRPr/>
            </a:pPr>
            <a:endParaRPr lang="en-GB"/>
          </a:p>
        </p:txBody>
      </p:sp>
      <p:sp>
        <p:nvSpPr>
          <p:cNvPr id="1931901376" name="Google Shape;131;p2:notes">
            <a:extLst>
              <a:ext uri="{FF2B5EF4-FFF2-40B4-BE49-F238E27FC236}">
                <a16:creationId xmlns:a16="http://schemas.microsoft.com/office/drawing/2014/main" id="{24A97E6F-FB56-CB5C-A64C-DDF365279DA4}"/>
              </a:ext>
            </a:extLst>
          </p:cNvPr>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687190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151600430"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 typeface="Trebuchet MS"/>
              <a:buNone/>
              <a:defRPr/>
            </a:pPr>
            <a:endParaRPr lang="en-GB"/>
          </a:p>
          <a:p>
            <a:pPr marL="0" lvl="0" indent="0" algn="l">
              <a:lnSpc>
                <a:spcPct val="100000"/>
              </a:lnSpc>
              <a:spcBef>
                <a:spcPts val="0"/>
              </a:spcBef>
              <a:spcAft>
                <a:spcPts val="0"/>
              </a:spcAft>
              <a:buClr>
                <a:schemeClr val="dk1"/>
              </a:buClr>
              <a:buSzPts val="1400"/>
              <a:buFont typeface="Trebuchet MS"/>
              <a:buNone/>
              <a:defRPr/>
            </a:pPr>
            <a:endParaRPr lang="en-GB"/>
          </a:p>
        </p:txBody>
      </p:sp>
      <p:sp>
        <p:nvSpPr>
          <p:cNvPr id="124687751"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905920924" name="Google Shape;130;p2: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Clr>
                <a:schemeClr val="dk1"/>
              </a:buClr>
              <a:buSzPts val="1400"/>
              <a:buFont typeface="Trebuchet MS"/>
              <a:buNone/>
              <a:defRPr/>
            </a:pPr>
            <a:r>
              <a:rPr lang="en-GB"/>
              <a:t>Weitere Ressourcen: </a:t>
            </a:r>
            <a:endParaRPr/>
          </a:p>
          <a:p>
            <a:pPr marL="171450" lvl="0" indent="-171450" algn="l">
              <a:lnSpc>
                <a:spcPct val="100000"/>
              </a:lnSpc>
              <a:spcBef>
                <a:spcPts val="0"/>
              </a:spcBef>
              <a:spcAft>
                <a:spcPts val="0"/>
              </a:spcAft>
              <a:buClr>
                <a:schemeClr val="dk1"/>
              </a:buClr>
              <a:buSzPts val="1400"/>
              <a:buFontTx/>
              <a:buChar char="-"/>
              <a:defRPr/>
            </a:pPr>
            <a:r>
              <a:rPr lang="en-GB"/>
              <a:t>https://climatescreeningtools.worldbank.org/</a:t>
            </a:r>
            <a:endParaRPr/>
          </a:p>
          <a:p>
            <a:pPr marL="171450" lvl="0" indent="-171450" algn="l">
              <a:lnSpc>
                <a:spcPct val="100000"/>
              </a:lnSpc>
              <a:spcBef>
                <a:spcPts val="0"/>
              </a:spcBef>
              <a:spcAft>
                <a:spcPts val="0"/>
              </a:spcAft>
              <a:buClr>
                <a:schemeClr val="dk1"/>
              </a:buClr>
              <a:buSzPts val="1400"/>
              <a:buFontTx/>
              <a:buChar char="-"/>
              <a:defRPr/>
            </a:pPr>
            <a:r>
              <a:rPr lang="en-GB"/>
              <a:t>https://climate-adapt.eea.europa.eu/en/mission/knowledge-and-data/regional-adaptation-support-tool/step-2-assessing-climate-change-risks-and-vulnerabilities</a:t>
            </a:r>
            <a:endParaRPr/>
          </a:p>
          <a:p>
            <a:pPr marL="171450" lvl="0" indent="-171450" algn="l">
              <a:lnSpc>
                <a:spcPct val="100000"/>
              </a:lnSpc>
              <a:spcBef>
                <a:spcPts val="0"/>
              </a:spcBef>
              <a:spcAft>
                <a:spcPts val="0"/>
              </a:spcAft>
              <a:buClr>
                <a:schemeClr val="dk1"/>
              </a:buClr>
              <a:buSzPts val="1400"/>
              <a:buFontTx/>
              <a:buChar char="-"/>
              <a:defRPr/>
            </a:pPr>
            <a:r>
              <a:rPr lang="en-GB"/>
              <a:t>https://www.ipcc.ch/report/ar6/wg2/downloads/report/IPCC_AR6_WGII_TechnicalSummary.pdf</a:t>
            </a:r>
            <a:endParaRPr/>
          </a:p>
          <a:p>
            <a:pPr marL="171450" lvl="0" indent="-171450" algn="l">
              <a:lnSpc>
                <a:spcPct val="100000"/>
              </a:lnSpc>
              <a:spcBef>
                <a:spcPts val="0"/>
              </a:spcBef>
              <a:spcAft>
                <a:spcPts val="0"/>
              </a:spcAft>
              <a:buClr>
                <a:schemeClr val="dk1"/>
              </a:buClr>
              <a:buSzPts val="1400"/>
              <a:buFontTx/>
              <a:buChar char="-"/>
              <a:defRPr/>
            </a:pPr>
            <a:r>
              <a:rPr lang="en-GB"/>
              <a:t>https://climate-adapt.eea.europa.eu/en/knowledge/tools/adaptation-support-tool</a:t>
            </a:r>
            <a:endParaRPr/>
          </a:p>
          <a:p>
            <a:pPr marL="171450" lvl="0" indent="-171450" algn="l">
              <a:lnSpc>
                <a:spcPct val="100000"/>
              </a:lnSpc>
              <a:spcBef>
                <a:spcPts val="0"/>
              </a:spcBef>
              <a:spcAft>
                <a:spcPts val="0"/>
              </a:spcAft>
              <a:buClr>
                <a:schemeClr val="dk1"/>
              </a:buClr>
              <a:buSzPts val="1400"/>
              <a:buFontTx/>
              <a:buChar char="-"/>
              <a:defRPr/>
            </a:pPr>
            <a:endParaRPr/>
          </a:p>
        </p:txBody>
      </p:sp>
      <p:sp>
        <p:nvSpPr>
          <p:cNvPr id="1431606835" name="Google Shape;131;p2:notes"/>
          <p:cNvSpPr>
            <a:spLocks noGrp="1" noRot="1" noChangeAspect="1"/>
          </p:cNvSpPr>
          <p:nvPr>
            <p:ph type="sldImg" idx="2"/>
          </p:nvPr>
        </p:nvSpPr>
        <p:spPr bwMode="auto">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matchingName="Title Slide - light" userDrawn="1">
  <p:cSld name="Title Slide - light">
    <p:spTree>
      <p:nvGrpSpPr>
        <p:cNvPr id="1" name=""/>
        <p:cNvGrpSpPr/>
        <p:nvPr/>
      </p:nvGrpSpPr>
      <p:grpSpPr bwMode="auto">
        <a:xfrm>
          <a:off x="0" y="0"/>
          <a:ext cx="0" cy="0"/>
          <a:chOff x="0" y="0"/>
          <a:chExt cx="0" cy="0"/>
        </a:xfrm>
      </p:grpSpPr>
      <p:sp>
        <p:nvSpPr>
          <p:cNvPr id="1066487093" name="Google Shape;15;p44"/>
          <p:cNvSpPr/>
          <p:nvPr/>
        </p:nvSpPr>
        <p:spPr bwMode="auto">
          <a:xfrm>
            <a:off x="0" y="4141550"/>
            <a:ext cx="9144000" cy="99749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210918421" name="Google Shape;16;p44"/>
          <p:cNvSpPr txBox="1">
            <a:spLocks noGrp="1"/>
          </p:cNvSpPr>
          <p:nvPr>
            <p:ph type="body" idx="1"/>
          </p:nvPr>
        </p:nvSpPr>
        <p:spPr bwMode="auto">
          <a:xfrm>
            <a:off x="358775" y="1122934"/>
            <a:ext cx="6524625" cy="981075"/>
          </a:xfrm>
          <a:prstGeom prst="rect">
            <a:avLst/>
          </a:prstGeom>
          <a:noFill/>
          <a:ln>
            <a:noFill/>
          </a:ln>
        </p:spPr>
        <p:txBody>
          <a:bodyPr spcFirstLastPara="1" wrap="square" lIns="217575" tIns="108775" rIns="217575" bIns="108775" anchor="t" anchorCtr="0">
            <a:normAutofit/>
          </a:bodyPr>
          <a:lstStyle>
            <a:lvl1pPr marL="457200" lvl="0" indent="-228600" algn="l">
              <a:lnSpc>
                <a:spcPct val="100000"/>
              </a:lnSpc>
              <a:spcBef>
                <a:spcPts val="0"/>
              </a:spcBef>
              <a:spcAft>
                <a:spcPts val="0"/>
              </a:spcAft>
              <a:buSzPts val="2400"/>
              <a:buNone/>
              <a:defRPr sz="30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300026968" name="Google Shape;17;p44"/>
          <p:cNvSpPr/>
          <p:nvPr/>
        </p:nvSpPr>
        <p:spPr bwMode="auto">
          <a:xfrm rot="2654194">
            <a:off x="5682589" y="1643205"/>
            <a:ext cx="1775365" cy="1289096"/>
          </a:xfrm>
          <a:custGeom>
            <a:avLst/>
            <a:gdLst/>
            <a:ahLst/>
            <a:cxnLst/>
            <a:rect l="l" t="t" r="r" b="b"/>
            <a:pathLst>
              <a:path w="2752" h="1998"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593024263" name="Google Shape;18;p44"/>
          <p:cNvSpPr/>
          <p:nvPr/>
        </p:nvSpPr>
        <p:spPr bwMode="auto">
          <a:xfrm rot="2654194">
            <a:off x="3015230" y="2577859"/>
            <a:ext cx="963800" cy="1159461"/>
          </a:xfrm>
          <a:custGeom>
            <a:avLst/>
            <a:gdLst/>
            <a:ahLst/>
            <a:cxnLst/>
            <a:rect l="l" t="t" r="r" b="b"/>
            <a:pathLst>
              <a:path w="1808" h="2175" extrusionOk="0">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409281061" name="Google Shape;19;p44"/>
          <p:cNvSpPr/>
          <p:nvPr/>
        </p:nvSpPr>
        <p:spPr bwMode="auto">
          <a:xfrm rot="2654194">
            <a:off x="3661174" y="1663299"/>
            <a:ext cx="1821652" cy="1578517"/>
          </a:xfrm>
          <a:custGeom>
            <a:avLst/>
            <a:gdLst/>
            <a:ahLst/>
            <a:cxnLst/>
            <a:rect l="l" t="t" r="r" b="b"/>
            <a:pathLst>
              <a:path w="2825" h="2446"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995821984" name="Google Shape;20;p44"/>
          <p:cNvSpPr/>
          <p:nvPr/>
        </p:nvSpPr>
        <p:spPr bwMode="auto">
          <a:xfrm rot="-8360991">
            <a:off x="6899821" y="2238847"/>
            <a:ext cx="1098873" cy="816415"/>
          </a:xfrm>
          <a:custGeom>
            <a:avLst/>
            <a:gdLst/>
            <a:ahLst/>
            <a:cxnLst/>
            <a:rect l="l" t="t" r="r" b="b"/>
            <a:pathLst>
              <a:path w="1875" h="1391" extrusionOk="0">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175390181" name="Google Shape;21;p44"/>
          <p:cNvSpPr/>
          <p:nvPr/>
        </p:nvSpPr>
        <p:spPr bwMode="auto">
          <a:xfrm rot="2654194">
            <a:off x="1796542" y="2757811"/>
            <a:ext cx="1411316" cy="1197055"/>
          </a:xfrm>
          <a:custGeom>
            <a:avLst/>
            <a:gdLst/>
            <a:ahLst/>
            <a:cxnLst/>
            <a:rect l="l" t="t" r="r" b="b"/>
            <a:pathLst>
              <a:path w="2407" h="2041" extrusionOk="0">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752527672" name="Google Shape;22;p44"/>
          <p:cNvSpPr/>
          <p:nvPr/>
        </p:nvSpPr>
        <p:spPr bwMode="auto">
          <a:xfrm rot="2654194">
            <a:off x="4906581" y="2127987"/>
            <a:ext cx="1435015" cy="2054098"/>
          </a:xfrm>
          <a:custGeom>
            <a:avLst/>
            <a:gdLst/>
            <a:ahLst/>
            <a:cxnLst/>
            <a:rect l="l" t="t" r="r" b="b"/>
            <a:pathLst>
              <a:path w="2448" h="3502" extrusionOk="0">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502638581" name="Google Shape;23;p44"/>
          <p:cNvSpPr/>
          <p:nvPr/>
        </p:nvSpPr>
        <p:spPr bwMode="auto">
          <a:xfrm rot="2654194">
            <a:off x="2548038" y="2509086"/>
            <a:ext cx="1054815" cy="645464"/>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020716266" name="Google Shape;24;p44"/>
          <p:cNvSpPr/>
          <p:nvPr/>
        </p:nvSpPr>
        <p:spPr bwMode="auto">
          <a:xfrm rot="2654194">
            <a:off x="6769924" y="1297758"/>
            <a:ext cx="811578" cy="961513"/>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590562519" name="Google Shape;25;p44"/>
          <p:cNvSpPr/>
          <p:nvPr/>
        </p:nvSpPr>
        <p:spPr bwMode="auto">
          <a:xfrm rot="9190018">
            <a:off x="3887684" y="3559733"/>
            <a:ext cx="1368634" cy="1185963"/>
          </a:xfrm>
          <a:custGeom>
            <a:avLst/>
            <a:gdLst/>
            <a:ahLst/>
            <a:cxnLst/>
            <a:rect l="l" t="t" r="r" b="b"/>
            <a:pathLst>
              <a:path w="2825" h="2446"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nvGrpSpPr>
          <p:cNvPr id="683135543" name="Google Shape;26;p44"/>
          <p:cNvGrpSpPr/>
          <p:nvPr/>
        </p:nvGrpSpPr>
        <p:grpSpPr bwMode="auto">
          <a:xfrm>
            <a:off x="-715024" y="1671219"/>
            <a:ext cx="4169925" cy="3905352"/>
            <a:chOff x="-586420" y="1648608"/>
            <a:chExt cx="4586919" cy="4295887"/>
          </a:xfrm>
        </p:grpSpPr>
        <p:sp>
          <p:nvSpPr>
            <p:cNvPr id="27" name="Google Shape;27;p44"/>
            <p:cNvSpPr/>
            <p:nvPr/>
          </p:nvSpPr>
          <p:spPr bwMode="auto">
            <a:xfrm rot="2654194">
              <a:off x="-333967" y="3455480"/>
              <a:ext cx="2264054" cy="1643932"/>
            </a:xfrm>
            <a:custGeom>
              <a:avLst/>
              <a:gdLst/>
              <a:ahLst/>
              <a:cxnLst/>
              <a:rect l="l" t="t" r="r" b="b"/>
              <a:pathLst>
                <a:path w="2752" h="1998"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8" name="Google Shape;28;p44"/>
            <p:cNvSpPr/>
            <p:nvPr/>
          </p:nvSpPr>
          <p:spPr bwMode="auto">
            <a:xfrm rot="2654194">
              <a:off x="-31981" y="1854504"/>
              <a:ext cx="1138472" cy="134879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9" name="Google Shape;29;p44"/>
            <p:cNvSpPr/>
            <p:nvPr/>
          </p:nvSpPr>
          <p:spPr bwMode="auto">
            <a:xfrm rot="2654194">
              <a:off x="263870" y="2526575"/>
              <a:ext cx="3276479" cy="2650851"/>
            </a:xfrm>
            <a:custGeom>
              <a:avLst/>
              <a:gdLst/>
              <a:ahLst/>
              <a:cxnLst/>
              <a:rect l="l" t="t" r="r" b="b"/>
              <a:pathLst>
                <a:path w="3984" h="3221" extrusionOk="0">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pic>
        <p:nvPicPr>
          <p:cNvPr id="265944872" name="Google Shape;30;p44" descr="Immagine che contiene testo, schermata, Carattere, logo&#10;&#10;Descrizione generata automaticamente"/>
          <p:cNvPicPr/>
          <p:nvPr/>
        </p:nvPicPr>
        <p:blipFill>
          <a:blip r:embed="rId2">
            <a:alphaModFix/>
          </a:blip>
          <a:stretch/>
        </p:blipFill>
        <p:spPr bwMode="auto">
          <a:xfrm>
            <a:off x="6158783" y="81606"/>
            <a:ext cx="2782800" cy="118091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matchingName="Title and Content" userDrawn="1">
  <p:cSld name="Title and Content">
    <p:spTree>
      <p:nvGrpSpPr>
        <p:cNvPr id="1" name=""/>
        <p:cNvGrpSpPr/>
        <p:nvPr/>
      </p:nvGrpSpPr>
      <p:grpSpPr bwMode="auto">
        <a:xfrm>
          <a:off x="0" y="0"/>
          <a:ext cx="0" cy="0"/>
          <a:chOff x="0" y="0"/>
          <a:chExt cx="0" cy="0"/>
        </a:xfrm>
      </p:grpSpPr>
      <p:sp>
        <p:nvSpPr>
          <p:cNvPr id="1919937541" name="Google Shape;32;p45"/>
          <p:cNvSpPr txBox="1">
            <a:spLocks noGrp="1"/>
          </p:cNvSpPr>
          <p:nvPr>
            <p:ph type="title"/>
          </p:nvPr>
        </p:nvSpPr>
        <p:spPr bwMode="auto">
          <a:xfrm>
            <a:off x="1657351" y="273844"/>
            <a:ext cx="6857999" cy="675001"/>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827102564" name="Google Shape;33;p45"/>
          <p:cNvSpPr txBox="1">
            <a:spLocks noGrp="1"/>
          </p:cNvSpPr>
          <p:nvPr>
            <p:ph type="dt" idx="10"/>
          </p:nvPr>
        </p:nvSpPr>
        <p:spPr bwMode="auto">
          <a:xfrm>
            <a:off x="628650" y="4818459"/>
            <a:ext cx="2057400" cy="273844"/>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979022784" name="Google Shape;34;p45"/>
          <p:cNvSpPr txBox="1">
            <a:spLocks noGrp="1"/>
          </p:cNvSpPr>
          <p:nvPr>
            <p:ph type="ftr" idx="11"/>
          </p:nvPr>
        </p:nvSpPr>
        <p:spPr bwMode="auto">
          <a:xfrm>
            <a:off x="3028950" y="4818459"/>
            <a:ext cx="3086100" cy="273844"/>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956110583" name="Google Shape;35;p45"/>
          <p:cNvSpPr txBox="1">
            <a:spLocks noGrp="1"/>
          </p:cNvSpPr>
          <p:nvPr>
            <p:ph type="sldNum" idx="12"/>
          </p:nvPr>
        </p:nvSpPr>
        <p:spPr bwMode="auto">
          <a:xfrm>
            <a:off x="6457950" y="4818459"/>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9pPr>
          </a:lstStyle>
          <a:p>
            <a:pPr marL="0" lvl="0" indent="0" algn="r">
              <a:spcBef>
                <a:spcPts val="0"/>
              </a:spcBef>
              <a:spcAft>
                <a:spcPts val="0"/>
              </a:spcAft>
              <a:buNone/>
              <a:defRPr/>
            </a:pPr>
            <a:fld id="{00000000-1234-1234-1234-123412341234}" type="slidenum">
              <a:rPr/>
              <a:t>‹#›</a:t>
            </a:fld>
            <a:endParaRPr/>
          </a:p>
        </p:txBody>
      </p:sp>
      <p:sp>
        <p:nvSpPr>
          <p:cNvPr id="866261991" name="Google Shape;36;p45"/>
          <p:cNvSpPr txBox="1">
            <a:spLocks noGrp="1"/>
          </p:cNvSpPr>
          <p:nvPr>
            <p:ph type="body" idx="1"/>
          </p:nvPr>
        </p:nvSpPr>
        <p:spPr bwMode="auto">
          <a:xfrm>
            <a:off x="628650" y="1058692"/>
            <a:ext cx="7886700" cy="3759768"/>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750"/>
              </a:spcBef>
              <a:spcAft>
                <a:spcPts val="0"/>
              </a:spcAft>
              <a:buClr>
                <a:srgbClr val="144194"/>
              </a:buClr>
              <a:buSzPts val="1800"/>
              <a:buChar char="•"/>
              <a:defRPr/>
            </a:lvl1pPr>
            <a:lvl2pPr marL="914400" lvl="1" indent="-342900" algn="l">
              <a:lnSpc>
                <a:spcPct val="90000"/>
              </a:lnSpc>
              <a:spcBef>
                <a:spcPts val="375"/>
              </a:spcBef>
              <a:spcAft>
                <a:spcPts val="0"/>
              </a:spcAft>
              <a:buClr>
                <a:srgbClr val="144194"/>
              </a:buClr>
              <a:buSzPts val="1800"/>
              <a:buChar char="•"/>
              <a:defRPr/>
            </a:lvl2pPr>
            <a:lvl3pPr marL="1371600" lvl="2" indent="-342900" algn="l">
              <a:lnSpc>
                <a:spcPct val="90000"/>
              </a:lnSpc>
              <a:spcBef>
                <a:spcPts val="375"/>
              </a:spcBef>
              <a:spcAft>
                <a:spcPts val="0"/>
              </a:spcAft>
              <a:buClr>
                <a:srgbClr val="144194"/>
              </a:buClr>
              <a:buSzPts val="1800"/>
              <a:buChar char="•"/>
              <a:defRPr/>
            </a:lvl3pPr>
            <a:lvl4pPr marL="1828800" lvl="3" indent="-342900" algn="l">
              <a:lnSpc>
                <a:spcPct val="90000"/>
              </a:lnSpc>
              <a:spcBef>
                <a:spcPts val="375"/>
              </a:spcBef>
              <a:spcAft>
                <a:spcPts val="0"/>
              </a:spcAft>
              <a:buClr>
                <a:srgbClr val="144194"/>
              </a:buClr>
              <a:buSzPts val="1800"/>
              <a:buChar char="•"/>
              <a:defRPr/>
            </a:lvl4pPr>
            <a:lvl5pPr marL="2286000" lvl="4" indent="-342900" algn="l">
              <a:lnSpc>
                <a:spcPct val="90000"/>
              </a:lnSpc>
              <a:spcBef>
                <a:spcPts val="375"/>
              </a:spcBef>
              <a:spcAft>
                <a:spcPts val="0"/>
              </a:spcAft>
              <a:buClr>
                <a:srgbClr val="144194"/>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matchingName="Headlines + Text" userDrawn="1">
  <p:cSld name="Headlines + Text">
    <p:spTree>
      <p:nvGrpSpPr>
        <p:cNvPr id="1" name=""/>
        <p:cNvGrpSpPr/>
        <p:nvPr/>
      </p:nvGrpSpPr>
      <p:grpSpPr bwMode="auto">
        <a:xfrm>
          <a:off x="0" y="0"/>
          <a:ext cx="0" cy="0"/>
          <a:chOff x="0" y="0"/>
          <a:chExt cx="0" cy="0"/>
        </a:xfrm>
      </p:grpSpPr>
      <p:sp>
        <p:nvSpPr>
          <p:cNvPr id="1989301501" name="Google Shape;38;p46"/>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77616348" name="Google Shape;39;p46"/>
          <p:cNvSpPr txBox="1">
            <a:spLocks noGrp="1"/>
          </p:cNvSpPr>
          <p:nvPr>
            <p:ph type="body" idx="1"/>
          </p:nvPr>
        </p:nvSpPr>
        <p:spPr bwMode="auto">
          <a:xfrm>
            <a:off x="296864" y="1698551"/>
            <a:ext cx="8562974"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91543532" name="Google Shape;40;p46"/>
          <p:cNvSpPr txBox="1">
            <a:spLocks noGrp="1"/>
          </p:cNvSpPr>
          <p:nvPr>
            <p:ph type="body" idx="2"/>
          </p:nvPr>
        </p:nvSpPr>
        <p:spPr bwMode="auto">
          <a:xfrm>
            <a:off x="296864" y="1001413"/>
            <a:ext cx="8562975"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matchingName="1_Headlines + two columns" userDrawn="1">
  <p:cSld name="1_Headlines + two columns">
    <p:spTree>
      <p:nvGrpSpPr>
        <p:cNvPr id="1" name=""/>
        <p:cNvGrpSpPr/>
        <p:nvPr/>
      </p:nvGrpSpPr>
      <p:grpSpPr bwMode="auto">
        <a:xfrm>
          <a:off x="0" y="0"/>
          <a:ext cx="0" cy="0"/>
          <a:chOff x="0" y="0"/>
          <a:chExt cx="0" cy="0"/>
        </a:xfrm>
      </p:grpSpPr>
      <p:sp>
        <p:nvSpPr>
          <p:cNvPr id="2011452307" name="Google Shape;42;p47"/>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252417689" name="Google Shape;43;p47"/>
          <p:cNvSpPr txBox="1">
            <a:spLocks noGrp="1"/>
          </p:cNvSpPr>
          <p:nvPr>
            <p:ph type="body" idx="1"/>
          </p:nvPr>
        </p:nvSpPr>
        <p:spPr bwMode="auto">
          <a:xfrm>
            <a:off x="296864" y="1698551"/>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78235699" name="Google Shape;44;p47"/>
          <p:cNvSpPr txBox="1">
            <a:spLocks noGrp="1"/>
          </p:cNvSpPr>
          <p:nvPr>
            <p:ph type="body" idx="2"/>
          </p:nvPr>
        </p:nvSpPr>
        <p:spPr bwMode="auto">
          <a:xfrm>
            <a:off x="296865" y="1001413"/>
            <a:ext cx="8434186"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29783433" name="Google Shape;45;p47"/>
          <p:cNvSpPr txBox="1">
            <a:spLocks noGrp="1"/>
          </p:cNvSpPr>
          <p:nvPr>
            <p:ph type="body" idx="3"/>
          </p:nvPr>
        </p:nvSpPr>
        <p:spPr bwMode="auto">
          <a:xfrm>
            <a:off x="4591050" y="1682602"/>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matchingName="Headline + Text / no subline" userDrawn="1">
  <p:cSld name="Headline + Text / no subline">
    <p:spTree>
      <p:nvGrpSpPr>
        <p:cNvPr id="1" name=""/>
        <p:cNvGrpSpPr/>
        <p:nvPr/>
      </p:nvGrpSpPr>
      <p:grpSpPr bwMode="auto">
        <a:xfrm>
          <a:off x="0" y="0"/>
          <a:ext cx="0" cy="0"/>
          <a:chOff x="0" y="0"/>
          <a:chExt cx="0" cy="0"/>
        </a:xfrm>
      </p:grpSpPr>
      <p:sp>
        <p:nvSpPr>
          <p:cNvPr id="799356855" name="Google Shape;47;p48"/>
          <p:cNvSpPr txBox="1">
            <a:spLocks noGrp="1"/>
          </p:cNvSpPr>
          <p:nvPr>
            <p:ph type="title"/>
          </p:nvPr>
        </p:nvSpPr>
        <p:spPr bwMode="auto">
          <a:xfrm>
            <a:off x="-4762" y="175419"/>
            <a:ext cx="6607581"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973323004" name="Google Shape;48;p48"/>
          <p:cNvSpPr txBox="1">
            <a:spLocks noGrp="1"/>
          </p:cNvSpPr>
          <p:nvPr>
            <p:ph type="body" idx="1"/>
          </p:nvPr>
        </p:nvSpPr>
        <p:spPr bwMode="auto">
          <a:xfrm>
            <a:off x="296864" y="980854"/>
            <a:ext cx="8562974" cy="312597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showMasterPhAnim="0" matchingName="Chapter Break with Pic left" userDrawn="1">
  <p:cSld name="Chapter Break with Pic left">
    <p:spTree>
      <p:nvGrpSpPr>
        <p:cNvPr id="1" name=""/>
        <p:cNvGrpSpPr/>
        <p:nvPr/>
      </p:nvGrpSpPr>
      <p:grpSpPr bwMode="auto">
        <a:xfrm>
          <a:off x="0" y="0"/>
          <a:ext cx="0" cy="0"/>
          <a:chOff x="0" y="0"/>
          <a:chExt cx="0" cy="0"/>
        </a:xfrm>
      </p:grpSpPr>
      <p:sp>
        <p:nvSpPr>
          <p:cNvPr id="76345701" name="Google Shape;50;p49"/>
          <p:cNvSpPr/>
          <p:nvPr/>
        </p:nvSpPr>
        <p:spPr bwMode="auto">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789384140" name="Google Shape;51;p49"/>
          <p:cNvCxnSpPr/>
          <p:nvPr/>
        </p:nvCxnSpPr>
        <p:spPr bwMode="auto">
          <a:xfrm>
            <a:off x="1704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334454025" name="Google Shape;52;p49"/>
          <p:cNvSpPr>
            <a:spLocks noGrp="1"/>
          </p:cNvSpPr>
          <p:nvPr>
            <p:ph type="pic" idx="2"/>
          </p:nvPr>
        </p:nvSpPr>
        <p:spPr bwMode="auto">
          <a:xfrm>
            <a:off x="4572000" y="0"/>
            <a:ext cx="4572000" cy="5143500"/>
          </a:xfrm>
          <a:prstGeom prst="rect">
            <a:avLst/>
          </a:prstGeom>
          <a:noFill/>
          <a:ln>
            <a:noFill/>
          </a:ln>
        </p:spPr>
      </p:sp>
      <p:sp>
        <p:nvSpPr>
          <p:cNvPr id="662496386" name="Google Shape;53;p49"/>
          <p:cNvSpPr txBox="1">
            <a:spLocks noGrp="1"/>
          </p:cNvSpPr>
          <p:nvPr>
            <p:ph type="body" idx="1"/>
          </p:nvPr>
        </p:nvSpPr>
        <p:spPr bwMode="auto">
          <a:xfrm>
            <a:off x="659040"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01919099" name="Google Shape;54;p49"/>
          <p:cNvSpPr txBox="1">
            <a:spLocks noGrp="1"/>
          </p:cNvSpPr>
          <p:nvPr>
            <p:ph type="body" idx="3"/>
          </p:nvPr>
        </p:nvSpPr>
        <p:spPr bwMode="auto">
          <a:xfrm>
            <a:off x="659040"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329133482" name="Google Shape;55;p49"/>
          <p:cNvSpPr txBox="1">
            <a:spLocks noGrp="1"/>
          </p:cNvSpPr>
          <p:nvPr>
            <p:ph type="body" idx="4"/>
          </p:nvPr>
        </p:nvSpPr>
        <p:spPr bwMode="auto">
          <a:xfrm>
            <a:off x="5617933" y="4808762"/>
            <a:ext cx="3600450" cy="293914"/>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matchingName="Chapter Break with Pic right" userDrawn="1">
  <p:cSld name="Chapter Break with Pic right">
    <p:spTree>
      <p:nvGrpSpPr>
        <p:cNvPr id="1" name=""/>
        <p:cNvGrpSpPr/>
        <p:nvPr/>
      </p:nvGrpSpPr>
      <p:grpSpPr bwMode="auto">
        <a:xfrm>
          <a:off x="0" y="0"/>
          <a:ext cx="0" cy="0"/>
          <a:chOff x="0" y="0"/>
          <a:chExt cx="0" cy="0"/>
        </a:xfrm>
      </p:grpSpPr>
      <p:sp>
        <p:nvSpPr>
          <p:cNvPr id="2123695369" name="Google Shape;57;p50"/>
          <p:cNvSpPr/>
          <p:nvPr/>
        </p:nvSpPr>
        <p:spPr bwMode="auto">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441691990" name="Google Shape;58;p50"/>
          <p:cNvCxnSpPr/>
          <p:nvPr/>
        </p:nvCxnSpPr>
        <p:spPr bwMode="auto">
          <a:xfrm>
            <a:off x="6276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1657831902" name="Google Shape;59;p50"/>
          <p:cNvSpPr>
            <a:spLocks noGrp="1"/>
          </p:cNvSpPr>
          <p:nvPr>
            <p:ph type="pic" idx="2"/>
          </p:nvPr>
        </p:nvSpPr>
        <p:spPr bwMode="auto">
          <a:xfrm>
            <a:off x="0" y="-14748"/>
            <a:ext cx="4572000" cy="5143500"/>
          </a:xfrm>
          <a:prstGeom prst="rect">
            <a:avLst/>
          </a:prstGeom>
          <a:noFill/>
          <a:ln>
            <a:noFill/>
          </a:ln>
        </p:spPr>
      </p:sp>
      <p:sp>
        <p:nvSpPr>
          <p:cNvPr id="314203431" name="Google Shape;60;p50"/>
          <p:cNvSpPr txBox="1">
            <a:spLocks noGrp="1"/>
          </p:cNvSpPr>
          <p:nvPr>
            <p:ph type="body" idx="1"/>
          </p:nvPr>
        </p:nvSpPr>
        <p:spPr bwMode="auto">
          <a:xfrm>
            <a:off x="5210968"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87828189" name="Google Shape;61;p50"/>
          <p:cNvSpPr txBox="1">
            <a:spLocks noGrp="1"/>
          </p:cNvSpPr>
          <p:nvPr>
            <p:ph type="body" idx="3"/>
          </p:nvPr>
        </p:nvSpPr>
        <p:spPr bwMode="auto">
          <a:xfrm>
            <a:off x="5210968"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809647877" name="Google Shape;62;p50"/>
          <p:cNvSpPr txBox="1">
            <a:spLocks noGrp="1"/>
          </p:cNvSpPr>
          <p:nvPr>
            <p:ph type="body" idx="4"/>
          </p:nvPr>
        </p:nvSpPr>
        <p:spPr bwMode="auto">
          <a:xfrm>
            <a:off x="-72574" y="4800595"/>
            <a:ext cx="3600450" cy="293914"/>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matchingName="Timeline OVERVIEW" userDrawn="1">
  <p:cSld name="Timeline OVERVIEW">
    <p:spTree>
      <p:nvGrpSpPr>
        <p:cNvPr id="1" name=""/>
        <p:cNvGrpSpPr/>
        <p:nvPr/>
      </p:nvGrpSpPr>
      <p:grpSpPr bwMode="auto">
        <a:xfrm>
          <a:off x="0" y="0"/>
          <a:ext cx="0" cy="0"/>
          <a:chOff x="0" y="0"/>
          <a:chExt cx="0" cy="0"/>
        </a:xfrm>
      </p:grpSpPr>
      <p:cxnSp>
        <p:nvCxnSpPr>
          <p:cNvPr id="991047436" name="Google Shape;72;p53"/>
          <p:cNvCxnSpPr/>
          <p:nvPr/>
        </p:nvCxnSpPr>
        <p:spPr bwMode="auto">
          <a:xfrm flipH="1">
            <a:off x="4419601" y="1033123"/>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428897163" name="Google Shape;73;p53"/>
          <p:cNvCxnSpPr/>
          <p:nvPr/>
        </p:nvCxnSpPr>
        <p:spPr bwMode="auto">
          <a:xfrm flipH="1">
            <a:off x="4417813" y="1778759"/>
            <a:ext cx="1" cy="358849"/>
          </a:xfrm>
          <a:prstGeom prst="straightConnector1">
            <a:avLst/>
          </a:prstGeom>
          <a:noFill/>
          <a:ln w="9525" cap="flat" cmpd="sng">
            <a:solidFill>
              <a:schemeClr val="lt2"/>
            </a:solidFill>
            <a:prstDash val="solid"/>
            <a:round/>
            <a:headEnd type="oval" w="med" len="med"/>
            <a:tailEnd type="oval" w="med" len="med"/>
          </a:ln>
        </p:spPr>
      </p:cxnSp>
      <p:cxnSp>
        <p:nvCxnSpPr>
          <p:cNvPr id="2130016989" name="Google Shape;74;p53"/>
          <p:cNvCxnSpPr/>
          <p:nvPr/>
        </p:nvCxnSpPr>
        <p:spPr bwMode="auto">
          <a:xfrm flipH="1">
            <a:off x="4417813" y="2524395"/>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78671928" name="Google Shape;75;p53"/>
          <p:cNvCxnSpPr/>
          <p:nvPr/>
        </p:nvCxnSpPr>
        <p:spPr bwMode="auto">
          <a:xfrm flipH="1">
            <a:off x="4417815" y="4015665"/>
            <a:ext cx="1" cy="484898"/>
          </a:xfrm>
          <a:prstGeom prst="straightConnector1">
            <a:avLst/>
          </a:prstGeom>
          <a:noFill/>
          <a:ln w="9525" cap="flat" cmpd="sng">
            <a:solidFill>
              <a:schemeClr val="lt2"/>
            </a:solidFill>
            <a:prstDash val="solid"/>
            <a:round/>
            <a:headEnd type="oval" w="med" len="med"/>
            <a:tailEnd type="oval" w="med" len="med"/>
          </a:ln>
        </p:spPr>
      </p:cxnSp>
      <p:cxnSp>
        <p:nvCxnSpPr>
          <p:cNvPr id="138229628" name="Google Shape;76;p53"/>
          <p:cNvCxnSpPr/>
          <p:nvPr/>
        </p:nvCxnSpPr>
        <p:spPr bwMode="auto">
          <a:xfrm flipH="1">
            <a:off x="4417813" y="3270030"/>
            <a:ext cx="1" cy="358849"/>
          </a:xfrm>
          <a:prstGeom prst="straightConnector1">
            <a:avLst/>
          </a:prstGeom>
          <a:noFill/>
          <a:ln w="9525" cap="flat" cmpd="sng">
            <a:solidFill>
              <a:schemeClr val="lt2"/>
            </a:solidFill>
            <a:prstDash val="solid"/>
            <a:round/>
            <a:headEnd type="oval" w="med" len="med"/>
            <a:tailEnd type="oval" w="med" len="med"/>
          </a:ln>
        </p:spPr>
      </p:cxnSp>
      <p:sp>
        <p:nvSpPr>
          <p:cNvPr id="1040159462" name="Google Shape;77;p53"/>
          <p:cNvSpPr txBox="1">
            <a:spLocks noGrp="1"/>
          </p:cNvSpPr>
          <p:nvPr>
            <p:ph type="sldNum" idx="12"/>
          </p:nvPr>
        </p:nvSpPr>
        <p:spPr bwMode="auto">
          <a:xfrm>
            <a:off x="8435759" y="4767263"/>
            <a:ext cx="502079" cy="274637"/>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1pPr>
            <a:lvl2pPr marL="0" marR="0" lvl="1"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2pPr>
            <a:lvl3pPr marL="0" marR="0" lvl="2"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3pPr>
            <a:lvl4pPr marL="0" marR="0" lvl="3"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4pPr>
            <a:lvl5pPr marL="0" marR="0" lvl="4"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5pPr>
            <a:lvl6pPr marL="0" marR="0" lvl="5"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6pPr>
            <a:lvl7pPr marL="0" marR="0" lvl="6"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7pPr>
            <a:lvl8pPr marL="0" marR="0" lvl="7"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8pPr>
            <a:lvl9pPr marL="0" marR="0" lvl="8"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9pPr>
          </a:lstStyle>
          <a:p>
            <a:pPr marL="0" lvl="0" indent="0" algn="l">
              <a:spcBef>
                <a:spcPts val="0"/>
              </a:spcBef>
              <a:spcAft>
                <a:spcPts val="0"/>
              </a:spcAft>
              <a:buNone/>
              <a:defRPr/>
            </a:pPr>
            <a:fld id="{00000000-1234-1234-1234-123412341234}" type="slidenum">
              <a:rPr/>
              <a:t>‹#›</a:t>
            </a:fld>
            <a:endParaRPr/>
          </a:p>
        </p:txBody>
      </p:sp>
      <p:sp>
        <p:nvSpPr>
          <p:cNvPr id="329719413" name="Google Shape;78;p53"/>
          <p:cNvSpPr/>
          <p:nvPr/>
        </p:nvSpPr>
        <p:spPr bwMode="auto">
          <a:xfrm rot="-2175147">
            <a:off x="4082178" y="431573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matchingName="Timeline Start" userDrawn="1">
  <p:cSld name="Timeline Start">
    <p:spTree>
      <p:nvGrpSpPr>
        <p:cNvPr id="1" name=""/>
        <p:cNvGrpSpPr/>
        <p:nvPr/>
      </p:nvGrpSpPr>
      <p:grpSpPr bwMode="auto">
        <a:xfrm>
          <a:off x="0" y="0"/>
          <a:ext cx="0" cy="0"/>
          <a:chOff x="0" y="0"/>
          <a:chExt cx="0" cy="0"/>
        </a:xfrm>
      </p:grpSpPr>
      <p:cxnSp>
        <p:nvCxnSpPr>
          <p:cNvPr id="445358056" name="Google Shape;80;p54"/>
          <p:cNvCxnSpPr/>
          <p:nvPr/>
        </p:nvCxnSpPr>
        <p:spPr bwMode="auto">
          <a:xfrm>
            <a:off x="4416983" y="3663950"/>
            <a:ext cx="0" cy="1505531"/>
          </a:xfrm>
          <a:prstGeom prst="straightConnector1">
            <a:avLst/>
          </a:prstGeom>
          <a:noFill/>
          <a:ln w="9525" cap="flat" cmpd="sng">
            <a:solidFill>
              <a:schemeClr val="lt2"/>
            </a:solidFill>
            <a:prstDash val="solid"/>
            <a:round/>
            <a:headEnd type="oval" w="med" len="med"/>
            <a:tailEnd type="none" w="sm" len="sm"/>
          </a:ln>
        </p:spPr>
      </p:cxnSp>
      <p:cxnSp>
        <p:nvCxnSpPr>
          <p:cNvPr id="141710623" name="Google Shape;81;p54"/>
          <p:cNvCxnSpPr/>
          <p:nvPr/>
        </p:nvCxnSpPr>
        <p:spPr bwMode="auto">
          <a:xfrm flipH="1">
            <a:off x="4419601" y="1483242"/>
            <a:ext cx="1" cy="1315772"/>
          </a:xfrm>
          <a:prstGeom prst="straightConnector1">
            <a:avLst/>
          </a:prstGeom>
          <a:noFill/>
          <a:ln w="9525" cap="flat" cmpd="sng">
            <a:solidFill>
              <a:schemeClr val="lt2"/>
            </a:solidFill>
            <a:prstDash val="solid"/>
            <a:round/>
            <a:headEnd type="oval" w="med" len="med"/>
            <a:tailEnd type="oval"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showMasterPhAnim="0" matchingName="Timeline middle" userDrawn="1">
  <p:cSld name="Timeline middle">
    <p:spTree>
      <p:nvGrpSpPr>
        <p:cNvPr id="1" name=""/>
        <p:cNvGrpSpPr/>
        <p:nvPr/>
      </p:nvGrpSpPr>
      <p:grpSpPr bwMode="auto">
        <a:xfrm>
          <a:off x="0" y="0"/>
          <a:ext cx="0" cy="0"/>
          <a:chOff x="0" y="0"/>
          <a:chExt cx="0" cy="0"/>
        </a:xfrm>
      </p:grpSpPr>
      <p:sp>
        <p:nvSpPr>
          <p:cNvPr id="716554247" name="Google Shape;83;p55"/>
          <p:cNvSpPr txBox="1">
            <a:spLocks noGrp="1"/>
          </p:cNvSpPr>
          <p:nvPr>
            <p:ph type="body" idx="1"/>
          </p:nvPr>
        </p:nvSpPr>
        <p:spPr bwMode="auto">
          <a:xfrm>
            <a:off x="4603038" y="389999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989214339" name="Google Shape;84;p55"/>
          <p:cNvSpPr txBox="1">
            <a:spLocks noGrp="1"/>
          </p:cNvSpPr>
          <p:nvPr>
            <p:ph type="body" idx="2"/>
          </p:nvPr>
        </p:nvSpPr>
        <p:spPr bwMode="auto">
          <a:xfrm>
            <a:off x="4603038" y="327002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03866866" name="Google Shape;85;p55"/>
          <p:cNvSpPr txBox="1">
            <a:spLocks noGrp="1"/>
          </p:cNvSpPr>
          <p:nvPr>
            <p:ph type="body" idx="3"/>
          </p:nvPr>
        </p:nvSpPr>
        <p:spPr bwMode="auto">
          <a:xfrm>
            <a:off x="4603038" y="170314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971530288" name="Google Shape;86;p55"/>
          <p:cNvSpPr txBox="1">
            <a:spLocks noGrp="1"/>
          </p:cNvSpPr>
          <p:nvPr>
            <p:ph type="body" idx="4"/>
          </p:nvPr>
        </p:nvSpPr>
        <p:spPr bwMode="auto">
          <a:xfrm>
            <a:off x="4603038" y="107317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154559403" name="Google Shape;87;p55"/>
          <p:cNvSpPr txBox="1">
            <a:spLocks noGrp="1"/>
          </p:cNvSpPr>
          <p:nvPr>
            <p:ph type="body" idx="5"/>
          </p:nvPr>
        </p:nvSpPr>
        <p:spPr bwMode="auto">
          <a:xfrm>
            <a:off x="306657" y="306796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074605220" name="Google Shape;88;p55"/>
          <p:cNvSpPr txBox="1">
            <a:spLocks noGrp="1"/>
          </p:cNvSpPr>
          <p:nvPr>
            <p:ph type="body" idx="6"/>
          </p:nvPr>
        </p:nvSpPr>
        <p:spPr bwMode="auto">
          <a:xfrm>
            <a:off x="306658" y="243799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276566380" name="Google Shape;89;p55"/>
          <p:cNvCxnSpPr/>
          <p:nvPr/>
        </p:nvCxnSpPr>
        <p:spPr bwMode="auto">
          <a:xfrm>
            <a:off x="4409888" y="3657600"/>
            <a:ext cx="0" cy="1022124"/>
          </a:xfrm>
          <a:prstGeom prst="straightConnector1">
            <a:avLst/>
          </a:prstGeom>
          <a:noFill/>
          <a:ln w="9525" cap="flat" cmpd="sng">
            <a:solidFill>
              <a:schemeClr val="lt2"/>
            </a:solidFill>
            <a:prstDash val="solid"/>
            <a:round/>
            <a:headEnd type="oval" w="med" len="med"/>
            <a:tailEnd type="none" w="sm" len="sm"/>
          </a:ln>
        </p:spPr>
      </p:cxnSp>
      <p:cxnSp>
        <p:nvCxnSpPr>
          <p:cNvPr id="377259094" name="Google Shape;90;p55"/>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cxnSp>
        <p:nvCxnSpPr>
          <p:cNvPr id="1311170786" name="Google Shape;91;p55"/>
          <p:cNvCxnSpPr/>
          <p:nvPr/>
        </p:nvCxnSpPr>
        <p:spPr bwMode="auto">
          <a:xfrm>
            <a:off x="4409888" y="1387096"/>
            <a:ext cx="0" cy="1781554"/>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showMasterPhAnim="0" matchingName="Timeline End" userDrawn="1">
  <p:cSld name="Timeline End">
    <p:spTree>
      <p:nvGrpSpPr>
        <p:cNvPr id="1" name=""/>
        <p:cNvGrpSpPr/>
        <p:nvPr/>
      </p:nvGrpSpPr>
      <p:grpSpPr bwMode="auto">
        <a:xfrm>
          <a:off x="0" y="0"/>
          <a:ext cx="0" cy="0"/>
          <a:chOff x="0" y="0"/>
          <a:chExt cx="0" cy="0"/>
        </a:xfrm>
      </p:grpSpPr>
      <p:cxnSp>
        <p:nvCxnSpPr>
          <p:cNvPr id="1788612751" name="Google Shape;93;p56"/>
          <p:cNvCxnSpPr/>
          <p:nvPr/>
        </p:nvCxnSpPr>
        <p:spPr bwMode="auto">
          <a:xfrm flipH="1">
            <a:off x="4409888" y="3091039"/>
            <a:ext cx="7095" cy="1588685"/>
          </a:xfrm>
          <a:prstGeom prst="straightConnector1">
            <a:avLst/>
          </a:prstGeom>
          <a:noFill/>
          <a:ln w="9525" cap="flat" cmpd="sng">
            <a:solidFill>
              <a:schemeClr val="lt2"/>
            </a:solidFill>
            <a:prstDash val="solid"/>
            <a:round/>
            <a:headEnd type="oval" w="med" len="med"/>
            <a:tailEnd type="none" w="sm" len="sm"/>
          </a:ln>
        </p:spPr>
      </p:cxnSp>
      <p:cxnSp>
        <p:nvCxnSpPr>
          <p:cNvPr id="1430860097" name="Google Shape;94;p56"/>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sp>
        <p:nvSpPr>
          <p:cNvPr id="931586827" name="Google Shape;95;p56"/>
          <p:cNvSpPr txBox="1">
            <a:spLocks noGrp="1"/>
          </p:cNvSpPr>
          <p:nvPr>
            <p:ph type="body" idx="1"/>
          </p:nvPr>
        </p:nvSpPr>
        <p:spPr bwMode="auto">
          <a:xfrm>
            <a:off x="4603038" y="326201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101882721" name="Google Shape;96;p56"/>
          <p:cNvSpPr txBox="1">
            <a:spLocks noGrp="1"/>
          </p:cNvSpPr>
          <p:nvPr>
            <p:ph type="body" idx="2"/>
          </p:nvPr>
        </p:nvSpPr>
        <p:spPr bwMode="auto">
          <a:xfrm>
            <a:off x="4603038" y="263204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748761100" name="Google Shape;97;p56"/>
          <p:cNvSpPr txBox="1">
            <a:spLocks noGrp="1"/>
          </p:cNvSpPr>
          <p:nvPr>
            <p:ph type="body" idx="3"/>
          </p:nvPr>
        </p:nvSpPr>
        <p:spPr bwMode="auto">
          <a:xfrm>
            <a:off x="4603038" y="106516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465936578" name="Google Shape;98;p56"/>
          <p:cNvSpPr txBox="1">
            <a:spLocks noGrp="1"/>
          </p:cNvSpPr>
          <p:nvPr>
            <p:ph type="body" idx="4"/>
          </p:nvPr>
        </p:nvSpPr>
        <p:spPr bwMode="auto">
          <a:xfrm>
            <a:off x="4603038" y="43519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92327496" name="Google Shape;99;p56"/>
          <p:cNvSpPr txBox="1">
            <a:spLocks noGrp="1"/>
          </p:cNvSpPr>
          <p:nvPr>
            <p:ph type="body" idx="5"/>
          </p:nvPr>
        </p:nvSpPr>
        <p:spPr bwMode="auto">
          <a:xfrm>
            <a:off x="306657" y="242998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50687085" name="Google Shape;100;p56"/>
          <p:cNvSpPr txBox="1">
            <a:spLocks noGrp="1"/>
          </p:cNvSpPr>
          <p:nvPr>
            <p:ph type="body" idx="6"/>
          </p:nvPr>
        </p:nvSpPr>
        <p:spPr bwMode="auto">
          <a:xfrm>
            <a:off x="306658" y="180001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235491276" name="Google Shape;101;p56"/>
          <p:cNvCxnSpPr/>
          <p:nvPr/>
        </p:nvCxnSpPr>
        <p:spPr bwMode="auto">
          <a:xfrm>
            <a:off x="4409888" y="1387096"/>
            <a:ext cx="0" cy="1360714"/>
          </a:xfrm>
          <a:prstGeom prst="straightConnector1">
            <a:avLst/>
          </a:prstGeom>
          <a:noFill/>
          <a:ln w="9525" cap="flat" cmpd="sng">
            <a:solidFill>
              <a:schemeClr val="lt2"/>
            </a:solidFill>
            <a:prstDash val="solid"/>
            <a:round/>
            <a:headEnd type="oval" w="med" len="med"/>
            <a:tailEnd type="none" w="sm" len="sm"/>
          </a:ln>
        </p:spPr>
      </p:cxnSp>
      <p:sp>
        <p:nvSpPr>
          <p:cNvPr id="1717910580" name="Google Shape;102;p56"/>
          <p:cNvSpPr/>
          <p:nvPr/>
        </p:nvSpPr>
        <p:spPr bwMode="auto">
          <a:xfrm rot="-2175147">
            <a:off x="4075828" y="457608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matchingName="Light grey background with page count" userDrawn="1">
  <p:cSld name="Light grey background with page count">
    <p:bg>
      <p:bgPr>
        <a:solidFill>
          <a:srgbClr val="E6E6E6"/>
        </a:solidFill>
        <a:effectLst/>
      </p:bgPr>
    </p:bg>
    <p:spTree>
      <p:nvGrpSpPr>
        <p:cNvPr id="1" name=""/>
        <p:cNvGrpSpPr/>
        <p:nvPr/>
      </p:nvGrpSpPr>
      <p:grpSpPr bwMode="auto">
        <a:xfrm>
          <a:off x="0" y="0"/>
          <a:ext cx="0" cy="0"/>
          <a:chOff x="0" y="0"/>
          <a:chExt cx="0" cy="0"/>
        </a:xfrm>
      </p:grpSpPr>
      <p:sp>
        <p:nvSpPr>
          <p:cNvPr id="161878262" name="Google Shape;104;p57"/>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44966774" name="Google Shape;105;p57"/>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matchingName="Darker grey background/empty" userDrawn="1">
  <p:cSld name="Darker grey background/empty">
    <p:bg>
      <p:bgPr>
        <a:solidFill>
          <a:srgbClr val="C8D3D8"/>
        </a:solidFill>
        <a:effectLst/>
      </p:bgPr>
    </p:bg>
    <p:spTree>
      <p:nvGrpSpPr>
        <p:cNvPr id="1" name=""/>
        <p:cNvGrpSpPr/>
        <p:nvPr/>
      </p:nvGrpSpPr>
      <p:grpSpPr bwMode="auto">
        <a:xfrm>
          <a:off x="0" y="0"/>
          <a:ext cx="0" cy="0"/>
          <a:chOff x="0" y="0"/>
          <a:chExt cx="0" cy="0"/>
        </a:xfrm>
      </p:grpSpPr>
      <p:sp>
        <p:nvSpPr>
          <p:cNvPr id="1207611049" name="Google Shape;107;p58"/>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469000417" name="Google Shape;108;p58"/>
          <p:cNvSpPr/>
          <p:nvPr/>
        </p:nvSpPr>
        <p:spPr bwMode="auto">
          <a:xfrm>
            <a:off x="8357616" y="4681728"/>
            <a:ext cx="457200" cy="219456"/>
          </a:xfrm>
          <a:prstGeom prst="rect">
            <a:avLst/>
          </a:prstGeom>
          <a:no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614827131" name="Google Shape;10;p43"/>
          <p:cNvSpPr/>
          <p:nvPr/>
        </p:nvSpPr>
        <p:spPr bwMode="auto">
          <a:xfrm rot="1328560">
            <a:off x="8492289" y="4013863"/>
            <a:ext cx="966584" cy="114637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00786522" name="Google Shape;11;p43"/>
          <p:cNvSpPr txBox="1">
            <a:spLocks noGrp="1"/>
          </p:cNvSpPr>
          <p:nvPr>
            <p:ph type="body" idx="1"/>
          </p:nvPr>
        </p:nvSpPr>
        <p:spPr bwMode="auto">
          <a:xfrm>
            <a:off x="299805" y="972460"/>
            <a:ext cx="8064216" cy="3038361"/>
          </a:xfrm>
          <a:prstGeom prst="rect">
            <a:avLst/>
          </a:prstGeom>
          <a:noFill/>
          <a:ln>
            <a:noFill/>
          </a:ln>
        </p:spPr>
        <p:txBody>
          <a:bodyPr spcFirstLastPara="1" wrap="square" lIns="217575" tIns="108775" rIns="217575" bIns="108775" anchor="t" anchorCtr="0">
            <a:normAutofit/>
          </a:bodyPr>
          <a:lstStyle>
            <a:lvl1pPr marL="457200" marR="0" lvl="0" indent="-350520" algn="l">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defRPr>
            </a:lvl1pPr>
            <a:lvl2pPr marL="914400" marR="0" lvl="1" indent="-330200" algn="l">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55600" algn="l">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6pPr>
            <a:lvl7pPr marL="3200400" marR="0" lvl="6" indent="-355600" algn="l">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7pPr>
            <a:lvl8pPr marL="3657600" marR="0" lvl="7" indent="-355600" algn="l">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8pPr>
            <a:lvl9pPr marL="4114800" marR="0" lvl="8" indent="-355600" algn="l">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9pPr>
          </a:lstStyle>
          <a:p>
            <a:pPr>
              <a:defRPr/>
            </a:pPr>
            <a:endParaRPr/>
          </a:p>
        </p:txBody>
      </p:sp>
      <p:sp>
        <p:nvSpPr>
          <p:cNvPr id="1371299549" name="Google Shape;12;p43"/>
          <p:cNvSpPr txBox="1">
            <a:spLocks noGrp="1"/>
          </p:cNvSpPr>
          <p:nvPr>
            <p:ph type="title"/>
          </p:nvPr>
        </p:nvSpPr>
        <p:spPr bwMode="auto">
          <a:xfrm>
            <a:off x="-6888" y="198806"/>
            <a:ext cx="6588442" cy="467732"/>
          </a:xfrm>
          <a:prstGeom prst="rect">
            <a:avLst/>
          </a:prstGeom>
          <a:noFill/>
          <a:ln>
            <a:noFill/>
          </a:ln>
        </p:spPr>
        <p:txBody>
          <a:bodyPr spcFirstLastPara="1" wrap="square" lIns="91425" tIns="45700" rIns="91425" bIns="45700" anchor="ctr" anchorCtr="0">
            <a:normAutofit/>
          </a:bodyPr>
          <a:lstStyle>
            <a:lvl1pPr marR="0" lvl="0" algn="l">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endParaRPr/>
          </a:p>
        </p:txBody>
      </p:sp>
      <p:sp>
        <p:nvSpPr>
          <p:cNvPr id="586757438" name="Google Shape;13;p43"/>
          <p:cNvSpPr txBox="1"/>
          <p:nvPr/>
        </p:nvSpPr>
        <p:spPr bwMode="auto">
          <a:xfrm>
            <a:off x="8276806" y="4638769"/>
            <a:ext cx="640165" cy="338518"/>
          </a:xfrm>
          <a:prstGeom prst="rect">
            <a:avLst/>
          </a:prstGeom>
          <a:noFill/>
          <a:ln>
            <a:noFill/>
          </a:ln>
        </p:spPr>
        <p:txBody>
          <a:bodyPr spcFirstLastPara="1" wrap="square" lIns="182825" tIns="91400" rIns="182825" bIns="91400" anchor="t" anchorCtr="0">
            <a:spAutoFit/>
          </a:bodyPr>
          <a:lstStyle/>
          <a:p>
            <a:pPr marL="0" marR="0" lvl="0" indent="0" algn="ctr">
              <a:lnSpc>
                <a:spcPct val="100000"/>
              </a:lnSpc>
              <a:spcBef>
                <a:spcPts val="0"/>
              </a:spcBef>
              <a:spcAft>
                <a:spcPts val="0"/>
              </a:spcAft>
              <a:buClr>
                <a:srgbClr val="000000"/>
              </a:buClr>
              <a:buSzPts val="1000"/>
              <a:buFont typeface="Arial"/>
              <a:buNone/>
              <a:defRPr/>
            </a:pPr>
            <a:fld id="{00000000-1234-1234-1234-123412341234}" type="slidenum">
              <a:rPr sz="1000" b="0" i="0" u="none" strike="noStrike" cap="none">
                <a:solidFill>
                  <a:schemeClr val="lt1"/>
                </a:solidFill>
                <a:latin typeface="Trebuchet MS"/>
                <a:ea typeface="Trebuchet MS"/>
                <a:cs typeface="Trebuchet MS"/>
              </a:rPr>
              <a:t>‹#›</a:t>
            </a:fld>
            <a:endParaRPr sz="1000" b="0" i="0" u="none" strike="noStrike" cap="none">
              <a:solidFill>
                <a:schemeClr val="lt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ipcc.ch/report/ar6/wg2/chapter/chapter-1/"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hyperlink" Target="https://www.ipcc.ch/sr15/chapter/glossary/"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ipcc.ch/sr15/chapter/glossary/"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ipcc.ch/report/ar6/wg2/chapter/chapter-1/"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ipcc.ch/report/ar6/wg2/chapter/chapter-1/"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globalcovenantofmayors.org/"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globalcovenantofmayors.org/"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95536471" name="Google Shape;108;g356110b305c_0_8"/>
          <p:cNvSpPr txBox="1">
            <a:spLocks noGrp="1"/>
          </p:cNvSpPr>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2400" b="1"/>
              <a:t>SuPeRBE-Schulungsmaterial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1034346407" name="Google Shape;109;g356110b305c_0_8"/>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Klimawandel und bebaute Umwelt</a:t>
            </a:r>
            <a:endParaRPr sz="1400" b="0" i="0" u="none" strike="noStrike" cap="none">
              <a:solidFill>
                <a:srgbClr val="000000"/>
              </a:solidFill>
              <a:latin typeface="Arial"/>
              <a:ea typeface="Arial"/>
              <a:cs typeface="Arial"/>
            </a:endParaRPr>
          </a:p>
        </p:txBody>
      </p:sp>
      <p:sp>
        <p:nvSpPr>
          <p:cNvPr id="92472069" name="Google Shape;110;g356110b305c_0_8"/>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Grund</a:t>
            </a:r>
            <a:r>
              <a:rPr lang="en-GB" sz="1800" b="1" i="0" u="none" strike="noStrike" cap="none">
                <a:solidFill>
                  <a:schemeClr val="accent4"/>
                </a:solidFill>
                <a:latin typeface="Trebuchet MS"/>
                <a:ea typeface="Trebuchet MS"/>
                <a:cs typeface="Trebuchet MS"/>
              </a:rPr>
              <a:t>lagen</a:t>
            </a:r>
            <a:r>
              <a:rPr lang="en-GB" sz="2400" b="1" i="0" u="none" strike="noStrike" cap="none">
                <a:solidFill>
                  <a:schemeClr val="accent4"/>
                </a:solidFill>
                <a:latin typeface="Trebuchet MS"/>
                <a:ea typeface="Trebuchet MS"/>
                <a:cs typeface="Trebuchet MS"/>
              </a:rPr>
              <a:t> des Klimawandels </a:t>
            </a:r>
            <a:endParaRPr sz="1400" b="0" i="0" u="none" strike="noStrike" cap="none">
              <a:solidFill>
                <a:srgbClr val="000000"/>
              </a:solidFill>
              <a:latin typeface="Arial"/>
              <a:ea typeface="Arial"/>
              <a:cs typeface="Arial"/>
            </a:endParaRPr>
          </a:p>
        </p:txBody>
      </p:sp>
      <p:sp>
        <p:nvSpPr>
          <p:cNvPr id="2074800468" name="Google Shape;111;g356110b305c_0_8"/>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a:solidFill>
                  <a:schemeClr val="accent4"/>
                </a:solidFill>
                <a:latin typeface="Trebuchet MS"/>
                <a:ea typeface="Trebuchet MS"/>
                <a:cs typeface="Trebuchet MS"/>
              </a:rPr>
              <a:t>Kompetenzniveau: 2</a:t>
            </a:r>
            <a:endParaRPr sz="2000" b="1" i="0" u="none" strike="noStrike" cap="none">
              <a:solidFill>
                <a:schemeClr val="accent4"/>
              </a:solidFill>
              <a:latin typeface="Trebuchet MS"/>
              <a:ea typeface="Trebuchet MS"/>
              <a:cs typeface="Trebuchet MS"/>
            </a:endParaRPr>
          </a:p>
        </p:txBody>
      </p:sp>
      <p:pic>
        <p:nvPicPr>
          <p:cNvPr id="754577768" name="Google Shape;112;g356110b305c_0_8" title="superbe copertina.jpg"/>
          <p:cNvPicPr/>
          <p:nvPr/>
        </p:nvPicPr>
        <p:blipFill>
          <a:blip r:embed="rId3">
            <a:alphaModFix/>
          </a:blip>
          <a:stretch/>
        </p:blipFill>
        <p:spPr bwMode="auto">
          <a:xfrm>
            <a:off x="0" y="-14128"/>
            <a:ext cx="9168625" cy="5260328"/>
          </a:xfrm>
          <a:prstGeom prst="rect">
            <a:avLst/>
          </a:prstGeom>
          <a:noFill/>
          <a:ln>
            <a:noFill/>
          </a:ln>
        </p:spPr>
      </p:pic>
      <p:sp>
        <p:nvSpPr>
          <p:cNvPr id="1143431399" name="Google Shape;113;g356110b305c_0_8"/>
          <p:cNvSpPr txBox="1">
            <a:spLocks noGrp="1"/>
          </p:cNvSpPr>
          <p:nvPr>
            <p:ph type="body" idx="4294967295"/>
          </p:nvPr>
        </p:nvSpPr>
        <p:spPr bwMode="auto">
          <a:xfrm>
            <a:off x="2362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lang="en-GB" sz="1000"/>
              <a:t>Aktivität 3.2</a:t>
            </a:r>
            <a:endParaRPr/>
          </a:p>
          <a:p>
            <a:pPr marL="0" marR="0" lvl="0" indent="0" algn="l" rtl="0">
              <a:lnSpc>
                <a:spcPct val="100000"/>
              </a:lnSpc>
              <a:spcBef>
                <a:spcPts val="0"/>
              </a:spcBef>
              <a:spcAft>
                <a:spcPts val="0"/>
              </a:spcAft>
              <a:buClr>
                <a:schemeClr val="lt2"/>
              </a:buClr>
              <a:buSzPts val="800"/>
              <a:buFont typeface="Noto Sans Symbols"/>
              <a:buNone/>
              <a:defRPr/>
            </a:pPr>
            <a:r>
              <a:rPr lang="en-GB" sz="1000"/>
              <a:t>SuPeRBE-Projekt (CE0200768)</a:t>
            </a:r>
            <a:endParaRPr sz="1000"/>
          </a:p>
        </p:txBody>
      </p:sp>
      <p:sp>
        <p:nvSpPr>
          <p:cNvPr id="723580645" name="Google Shape;114;g356110b305c_0_8"/>
          <p:cNvSpPr txBox="1">
            <a:spLocks noGrp="1"/>
          </p:cNvSpPr>
          <p:nvPr>
            <p:ph type="body" idx="4294967295"/>
          </p:nvPr>
        </p:nvSpPr>
        <p:spPr bwMode="auto">
          <a:xfrm>
            <a:off x="520080" y="1420989"/>
            <a:ext cx="6963562"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3000" b="1"/>
              <a:t>SuPeRBE-Schulungsmaterial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1793780593" name="Google Shape;115;g356110b305c_0_8"/>
          <p:cNvSpPr txBox="1">
            <a:spLocks noGrp="1"/>
          </p:cNvSpPr>
          <p:nvPr>
            <p:ph type="body" idx="4294967295"/>
          </p:nvPr>
        </p:nvSpPr>
        <p:spPr bwMode="auto">
          <a:xfrm>
            <a:off x="5973730" y="4548413"/>
            <a:ext cx="3170400" cy="709500"/>
          </a:xfrm>
          <a:prstGeom prst="rect">
            <a:avLst/>
          </a:prstGeom>
          <a:noFill/>
          <a:ln>
            <a:noFill/>
          </a:ln>
        </p:spPr>
        <p:txBody>
          <a:bodyPr spcFirstLastPara="1" wrap="square" lIns="217575" tIns="108775" rIns="217575" bIns="108775" anchor="t" anchorCtr="0">
            <a:normAutofit/>
          </a:bodyPr>
          <a:lstStyle/>
          <a:p>
            <a:pPr marL="0" marR="0" lvl="0" indent="0" algn="r" rtl="0">
              <a:lnSpc>
                <a:spcPct val="100000"/>
              </a:lnSpc>
              <a:spcBef>
                <a:spcPts val="0"/>
              </a:spcBef>
              <a:spcAft>
                <a:spcPts val="0"/>
              </a:spcAft>
              <a:buClr>
                <a:schemeClr val="lt2"/>
              </a:buClr>
              <a:buSzPts val="800"/>
              <a:buFont typeface="Noto Sans Symbols"/>
              <a:buNone/>
              <a:defRPr/>
            </a:pPr>
            <a:r>
              <a:rPr lang="en-GB" sz="1000" b="1">
                <a:latin typeface="Trebuchet MS"/>
                <a:ea typeface="Trebuchet MS"/>
                <a:cs typeface="Trebuchet MS"/>
              </a:rPr>
              <a:t>Fachgebiet</a:t>
            </a:r>
            <a:r>
              <a:rPr lang="en-GB" sz="1000" b="1"/>
              <a:t>: AD1.4 </a:t>
            </a:r>
            <a:r>
              <a:rPr lang="en-GB" sz="1000"/>
              <a:t>gemäß </a:t>
            </a:r>
            <a:endParaRPr/>
          </a:p>
          <a:p>
            <a:pPr marL="0" marR="0" lvl="0" indent="0" algn="r" rtl="0">
              <a:lnSpc>
                <a:spcPct val="100000"/>
              </a:lnSpc>
              <a:spcBef>
                <a:spcPts val="0"/>
              </a:spcBef>
              <a:spcAft>
                <a:spcPts val="0"/>
              </a:spcAft>
              <a:buClr>
                <a:schemeClr val="lt2"/>
              </a:buClr>
              <a:buSzPts val="800"/>
              <a:buFont typeface="Noto Sans Symbols"/>
              <a:buNone/>
              <a:defRPr/>
            </a:pPr>
            <a:r>
              <a:rPr lang="en-GB" sz="1000">
                <a:latin typeface="Trebuchet MS"/>
                <a:ea typeface="Trebuchet MS"/>
                <a:cs typeface="Trebuchet MS"/>
              </a:rPr>
              <a:t>CEN-Workshop-Vereinbarung 17939</a:t>
            </a:r>
            <a:endParaRPr/>
          </a:p>
          <a:p>
            <a:pPr marL="0" marR="0" lvl="0" indent="0" algn="r" rtl="0">
              <a:lnSpc>
                <a:spcPct val="100000"/>
              </a:lnSpc>
              <a:spcBef>
                <a:spcPts val="0"/>
              </a:spcBef>
              <a:spcAft>
                <a:spcPts val="0"/>
              </a:spcAft>
              <a:buClr>
                <a:schemeClr val="lt2"/>
              </a:buClr>
              <a:buSzPts val="960"/>
              <a:buFont typeface="Noto Sans Symbols"/>
              <a:buNone/>
              <a:defRPr/>
            </a:pPr>
            <a:endParaRPr sz="1200"/>
          </a:p>
        </p:txBody>
      </p:sp>
      <p:sp>
        <p:nvSpPr>
          <p:cNvPr id="534309271" name="Google Shape;116;g356110b305c_0_8"/>
          <p:cNvSpPr txBox="1"/>
          <p:nvPr/>
        </p:nvSpPr>
        <p:spPr bwMode="auto">
          <a:xfrm>
            <a:off x="516270" y="21488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AD1 Klimawandel und bebaute Umwelt</a:t>
            </a:r>
            <a:endParaRPr sz="1400" b="0" i="0" u="none" strike="noStrike" cap="none">
              <a:solidFill>
                <a:srgbClr val="000000"/>
              </a:solidFill>
              <a:latin typeface="Arial"/>
              <a:ea typeface="Arial"/>
              <a:cs typeface="Arial"/>
            </a:endParaRPr>
          </a:p>
        </p:txBody>
      </p:sp>
      <p:sp>
        <p:nvSpPr>
          <p:cNvPr id="6061601" name="Google Shape;117;g356110b305c_0_8"/>
          <p:cNvSpPr txBox="1"/>
          <p:nvPr/>
        </p:nvSpPr>
        <p:spPr bwMode="auto">
          <a:xfrm>
            <a:off x="5383249" y="3573130"/>
            <a:ext cx="3829275" cy="463500"/>
          </a:xfrm>
          <a:prstGeom prst="rect">
            <a:avLst/>
          </a:prstGeom>
          <a:noFill/>
          <a:ln>
            <a:noFill/>
          </a:ln>
        </p:spPr>
        <p:txBody>
          <a:bodyPr spcFirstLastPara="1" wrap="square" lIns="217575" tIns="108774" rIns="217575" bIns="108774"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a:solidFill>
                  <a:schemeClr val="accent4"/>
                </a:solidFill>
                <a:latin typeface="Trebuchet MS"/>
                <a:ea typeface="Trebuchet MS"/>
                <a:cs typeface="Trebuchet MS"/>
              </a:rPr>
              <a:t>Kompetenzstufe:</a:t>
            </a:r>
            <a:r>
              <a:rPr sz="2000" b="1" i="0" u="none" strike="noStrike" cap="none">
                <a:solidFill>
                  <a:schemeClr val="accent4"/>
                </a:solidFill>
                <a:latin typeface="Trebuchet MS"/>
                <a:ea typeface="Trebuchet MS"/>
                <a:cs typeface="Trebuchet MS"/>
              </a:rPr>
              <a:t> 1/2/3</a:t>
            </a:r>
          </a:p>
        </p:txBody>
      </p:sp>
      <p:sp>
        <p:nvSpPr>
          <p:cNvPr id="984896256" name="Google Shape;118;g356110b305c_0_8"/>
          <p:cNvSpPr txBox="1"/>
          <p:nvPr/>
        </p:nvSpPr>
        <p:spPr bwMode="auto">
          <a:xfrm>
            <a:off x="516270" y="2923100"/>
            <a:ext cx="6477000" cy="463500"/>
          </a:xfrm>
          <a:prstGeom prst="rect">
            <a:avLst/>
          </a:prstGeom>
          <a:noFill/>
          <a:ln>
            <a:noFill/>
          </a:ln>
        </p:spPr>
        <p:txBody>
          <a:bodyPr spcFirstLastPara="1" wrap="square" lIns="217575" tIns="108775" rIns="217575" bIns="108775" anchor="t" anchorCtr="0">
            <a:noAutofit/>
          </a:bodyPr>
          <a:lstStyle/>
          <a:p>
            <a:pPr lvl="0" rtl="0">
              <a:buClr>
                <a:schemeClr val="lt2"/>
              </a:buClr>
              <a:buSzPts val="1920"/>
              <a:defRPr/>
            </a:pPr>
            <a:r>
              <a:rPr lang="en-GB" sz="2400" b="1">
                <a:solidFill>
                  <a:schemeClr val="accent4"/>
                </a:solidFill>
                <a:latin typeface="Trebuchet MS"/>
                <a:ea typeface="Trebuchet MS"/>
                <a:cs typeface="Trebuchet MS"/>
              </a:rPr>
              <a:t>AD1.4 Strategien und Lösungen zur Anpassung an den Klimawandel</a:t>
            </a:r>
            <a:endParaRPr lang="en-GB"/>
          </a:p>
        </p:txBody>
      </p:sp>
      <p:sp>
        <p:nvSpPr>
          <p:cNvPr id="1687187506" name="Google Shape;119;g356110b305c_0_8"/>
          <p:cNvSpPr txBox="1"/>
          <p:nvPr/>
        </p:nvSpPr>
        <p:spPr bwMode="auto">
          <a:xfrm>
            <a:off x="516270" y="19143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Makro-Fachgebiet:</a:t>
            </a:r>
            <a:endParaRPr sz="700" b="0" i="0" u="none" strike="noStrike" cap="none">
              <a:solidFill>
                <a:srgbClr val="000000"/>
              </a:solidFill>
              <a:latin typeface="Arial"/>
              <a:ea typeface="Arial"/>
              <a:cs typeface="Arial"/>
            </a:endParaRPr>
          </a:p>
        </p:txBody>
      </p:sp>
      <p:sp>
        <p:nvSpPr>
          <p:cNvPr id="1553313145" name="Google Shape;120;g356110b305c_0_8"/>
          <p:cNvSpPr txBox="1"/>
          <p:nvPr/>
        </p:nvSpPr>
        <p:spPr bwMode="auto">
          <a:xfrm>
            <a:off x="516270" y="27314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Fachgebiet:</a:t>
            </a:r>
            <a:endParaRPr sz="700" b="0" i="0" u="none" strike="noStrike" cap="none">
              <a:solidFill>
                <a:srgbClr val="000000"/>
              </a:solidFill>
              <a:latin typeface="Arial"/>
              <a:ea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86716260"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EINLEITUNG</a:t>
            </a:r>
            <a:endParaRPr>
              <a:solidFill>
                <a:srgbClr val="70AD47"/>
              </a:solidFill>
            </a:endParaRPr>
          </a:p>
        </p:txBody>
      </p:sp>
      <p:sp>
        <p:nvSpPr>
          <p:cNvPr id="1828743383"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dirty="0">
                <a:solidFill>
                  <a:srgbClr val="7F7F7F"/>
                </a:solidFill>
              </a:rPr>
              <a:t>Die </a:t>
            </a:r>
            <a:r>
              <a:rPr lang="en-GB" sz="1400" dirty="0" err="1">
                <a:solidFill>
                  <a:srgbClr val="7F7F7F"/>
                </a:solidFill>
              </a:rPr>
              <a:t>Anpassung</a:t>
            </a:r>
            <a:r>
              <a:rPr lang="en-GB" sz="1400" dirty="0">
                <a:solidFill>
                  <a:srgbClr val="7F7F7F"/>
                </a:solidFill>
              </a:rPr>
              <a:t> an den </a:t>
            </a:r>
            <a:r>
              <a:rPr lang="en-GB" sz="1400" dirty="0" err="1">
                <a:solidFill>
                  <a:srgbClr val="7F7F7F"/>
                </a:solidFill>
              </a:rPr>
              <a:t>Klimawandel</a:t>
            </a:r>
            <a:r>
              <a:rPr lang="en-GB" sz="1400" dirty="0">
                <a:solidFill>
                  <a:srgbClr val="7F7F7F"/>
                </a:solidFill>
              </a:rPr>
              <a:t> </a:t>
            </a:r>
            <a:r>
              <a:rPr lang="en-GB" sz="1400" dirty="0" err="1">
                <a:solidFill>
                  <a:srgbClr val="7F7F7F"/>
                </a:solidFill>
              </a:rPr>
              <a:t>ist</a:t>
            </a:r>
            <a:r>
              <a:rPr lang="en-GB" sz="1400" dirty="0">
                <a:solidFill>
                  <a:srgbClr val="7F7F7F"/>
                </a:solidFill>
              </a:rPr>
              <a:t> </a:t>
            </a:r>
            <a:r>
              <a:rPr lang="en-GB" sz="1400" dirty="0" err="1">
                <a:solidFill>
                  <a:srgbClr val="7F7F7F"/>
                </a:solidFill>
              </a:rPr>
              <a:t>unerlässlich</a:t>
            </a:r>
            <a:r>
              <a:rPr lang="en-GB" sz="1400" dirty="0">
                <a:solidFill>
                  <a:srgbClr val="7F7F7F"/>
                </a:solidFill>
              </a:rPr>
              <a:t>, da </a:t>
            </a:r>
            <a:r>
              <a:rPr lang="en-GB" sz="1400" dirty="0" err="1">
                <a:solidFill>
                  <a:srgbClr val="7F7F7F"/>
                </a:solidFill>
              </a:rPr>
              <a:t>dieser</a:t>
            </a:r>
            <a:r>
              <a:rPr lang="en-GB" sz="1400" dirty="0">
                <a:solidFill>
                  <a:srgbClr val="7F7F7F"/>
                </a:solidFill>
              </a:rPr>
              <a:t> </a:t>
            </a:r>
            <a:r>
              <a:rPr lang="en-GB" sz="1400" dirty="0" err="1">
                <a:solidFill>
                  <a:srgbClr val="7F7F7F"/>
                </a:solidFill>
              </a:rPr>
              <a:t>bereits</a:t>
            </a:r>
            <a:r>
              <a:rPr lang="en-GB" sz="1400" dirty="0">
                <a:solidFill>
                  <a:srgbClr val="7F7F7F"/>
                </a:solidFill>
              </a:rPr>
              <a:t> </a:t>
            </a:r>
            <a:r>
              <a:rPr lang="en-GB" sz="1400" dirty="0" err="1">
                <a:solidFill>
                  <a:srgbClr val="7F7F7F"/>
                </a:solidFill>
              </a:rPr>
              <a:t>Auswirkungen</a:t>
            </a:r>
            <a:r>
              <a:rPr lang="en-GB" sz="1400" dirty="0">
                <a:solidFill>
                  <a:srgbClr val="7F7F7F"/>
                </a:solidFill>
              </a:rPr>
              <a:t> auf die </a:t>
            </a:r>
            <a:r>
              <a:rPr lang="en-GB" sz="1400" dirty="0" err="1">
                <a:solidFill>
                  <a:srgbClr val="7F7F7F"/>
                </a:solidFill>
              </a:rPr>
              <a:t>bebaute</a:t>
            </a:r>
            <a:r>
              <a:rPr lang="en-GB" sz="1400" dirty="0">
                <a:solidFill>
                  <a:srgbClr val="7F7F7F"/>
                </a:solidFill>
              </a:rPr>
              <a:t> Umwelt hat.</a:t>
            </a:r>
            <a:endParaRPr dirty="0"/>
          </a:p>
          <a:p>
            <a:pPr marL="285750" indent="-285750">
              <a:lnSpc>
                <a:spcPct val="105000"/>
              </a:lnSpc>
              <a:spcBef>
                <a:spcPts val="900"/>
              </a:spcBef>
              <a:buClr>
                <a:schemeClr val="dk1"/>
              </a:buClr>
              <a:buSzPts val="1100"/>
              <a:defRPr/>
            </a:pPr>
            <a:r>
              <a:rPr lang="en-GB" sz="1400" dirty="0" err="1">
                <a:solidFill>
                  <a:srgbClr val="7F7F7F"/>
                </a:solidFill>
              </a:rPr>
              <a:t>Strategien</a:t>
            </a:r>
            <a:r>
              <a:rPr lang="en-GB" sz="1400" dirty="0">
                <a:solidFill>
                  <a:srgbClr val="7F7F7F"/>
                </a:solidFill>
              </a:rPr>
              <a:t> </a:t>
            </a:r>
            <a:r>
              <a:rPr lang="en-GB" sz="1400" dirty="0" err="1">
                <a:solidFill>
                  <a:srgbClr val="7F7F7F"/>
                </a:solidFill>
              </a:rPr>
              <a:t>zur</a:t>
            </a:r>
            <a:r>
              <a:rPr lang="en-GB" sz="1400" dirty="0">
                <a:solidFill>
                  <a:srgbClr val="7F7F7F"/>
                </a:solidFill>
              </a:rPr>
              <a:t> </a:t>
            </a:r>
            <a:r>
              <a:rPr lang="en-GB" sz="1400" dirty="0" err="1">
                <a:solidFill>
                  <a:srgbClr val="7F7F7F"/>
                </a:solidFill>
              </a:rPr>
              <a:t>Anpassung</a:t>
            </a:r>
            <a:r>
              <a:rPr lang="en-GB" sz="1400" dirty="0">
                <a:solidFill>
                  <a:srgbClr val="7F7F7F"/>
                </a:solidFill>
              </a:rPr>
              <a:t> an den </a:t>
            </a:r>
            <a:r>
              <a:rPr lang="en-GB" sz="1400" dirty="0" err="1">
                <a:solidFill>
                  <a:srgbClr val="7F7F7F"/>
                </a:solidFill>
              </a:rPr>
              <a:t>Klimawandel</a:t>
            </a:r>
            <a:r>
              <a:rPr lang="en-GB" sz="1400" dirty="0">
                <a:solidFill>
                  <a:srgbClr val="7F7F7F"/>
                </a:solidFill>
              </a:rPr>
              <a:t> </a:t>
            </a:r>
            <a:r>
              <a:rPr lang="en-GB" sz="1400" dirty="0" err="1">
                <a:solidFill>
                  <a:srgbClr val="7F7F7F"/>
                </a:solidFill>
              </a:rPr>
              <a:t>helfen</a:t>
            </a:r>
            <a:r>
              <a:rPr lang="en-GB" sz="1400" dirty="0">
                <a:solidFill>
                  <a:srgbClr val="7F7F7F"/>
                </a:solidFill>
              </a:rPr>
              <a:t> Gemeinden und </a:t>
            </a:r>
            <a:r>
              <a:rPr lang="en-GB" sz="1400" dirty="0" err="1">
                <a:solidFill>
                  <a:srgbClr val="7F7F7F"/>
                </a:solidFill>
              </a:rPr>
              <a:t>Sektoren</a:t>
            </a:r>
            <a:r>
              <a:rPr lang="en-GB" sz="1400" dirty="0">
                <a:solidFill>
                  <a:srgbClr val="7F7F7F"/>
                </a:solidFill>
              </a:rPr>
              <a:t>, </a:t>
            </a:r>
            <a:r>
              <a:rPr lang="en-GB" sz="1400" dirty="0" err="1">
                <a:solidFill>
                  <a:srgbClr val="7F7F7F"/>
                </a:solidFill>
              </a:rPr>
              <a:t>sich</a:t>
            </a:r>
            <a:r>
              <a:rPr lang="en-GB" sz="1400" dirty="0">
                <a:solidFill>
                  <a:srgbClr val="7F7F7F"/>
                </a:solidFill>
              </a:rPr>
              <a:t> an </a:t>
            </a:r>
            <a:r>
              <a:rPr lang="en-GB" sz="1400" dirty="0" err="1">
                <a:solidFill>
                  <a:srgbClr val="7F7F7F"/>
                </a:solidFill>
              </a:rPr>
              <a:t>aktuelle</a:t>
            </a:r>
            <a:r>
              <a:rPr lang="en-GB" sz="1400" dirty="0">
                <a:solidFill>
                  <a:srgbClr val="7F7F7F"/>
                </a:solidFill>
              </a:rPr>
              <a:t> und </a:t>
            </a:r>
            <a:r>
              <a:rPr lang="en-GB" sz="1400" dirty="0" err="1">
                <a:solidFill>
                  <a:srgbClr val="7F7F7F"/>
                </a:solidFill>
              </a:rPr>
              <a:t>erwartete</a:t>
            </a:r>
            <a:r>
              <a:rPr lang="en-GB" sz="1400" dirty="0">
                <a:solidFill>
                  <a:srgbClr val="7F7F7F"/>
                </a:solidFill>
              </a:rPr>
              <a:t> </a:t>
            </a:r>
            <a:r>
              <a:rPr lang="en-GB" sz="1400" dirty="0" err="1">
                <a:solidFill>
                  <a:srgbClr val="7F7F7F"/>
                </a:solidFill>
              </a:rPr>
              <a:t>Klimaauswirkungen</a:t>
            </a:r>
            <a:r>
              <a:rPr lang="en-GB" sz="1400" dirty="0">
                <a:solidFill>
                  <a:srgbClr val="7F7F7F"/>
                </a:solidFill>
              </a:rPr>
              <a:t> </a:t>
            </a:r>
            <a:r>
              <a:rPr lang="en-GB" sz="1400" dirty="0" err="1">
                <a:solidFill>
                  <a:srgbClr val="7F7F7F"/>
                </a:solidFill>
              </a:rPr>
              <a:t>anzupassen</a:t>
            </a:r>
            <a:r>
              <a:rPr lang="en-GB" sz="1400" dirty="0">
                <a:solidFill>
                  <a:srgbClr val="7F7F7F"/>
                </a:solidFill>
              </a:rPr>
              <a:t>.</a:t>
            </a:r>
            <a:endParaRPr dirty="0"/>
          </a:p>
          <a:p>
            <a:pPr marL="285750" indent="-285750">
              <a:lnSpc>
                <a:spcPct val="105000"/>
              </a:lnSpc>
              <a:spcBef>
                <a:spcPts val="900"/>
              </a:spcBef>
              <a:buClr>
                <a:schemeClr val="dk1"/>
              </a:buClr>
              <a:buSzPts val="1100"/>
              <a:defRPr/>
            </a:pPr>
            <a:r>
              <a:rPr lang="en-GB" sz="1400" dirty="0">
                <a:solidFill>
                  <a:srgbClr val="7F7F7F"/>
                </a:solidFill>
              </a:rPr>
              <a:t>Die </a:t>
            </a:r>
            <a:r>
              <a:rPr lang="en-GB" sz="1400" dirty="0" err="1">
                <a:solidFill>
                  <a:srgbClr val="7F7F7F"/>
                </a:solidFill>
              </a:rPr>
              <a:t>Anpassungsplanung</a:t>
            </a:r>
            <a:r>
              <a:rPr lang="en-GB" sz="1400" dirty="0">
                <a:solidFill>
                  <a:srgbClr val="7F7F7F"/>
                </a:solidFill>
              </a:rPr>
              <a:t> </a:t>
            </a:r>
            <a:r>
              <a:rPr lang="en-GB" sz="1400" dirty="0" err="1">
                <a:solidFill>
                  <a:srgbClr val="7F7F7F"/>
                </a:solidFill>
              </a:rPr>
              <a:t>ergänzt</a:t>
            </a:r>
            <a:r>
              <a:rPr lang="en-GB" sz="1400" dirty="0">
                <a:solidFill>
                  <a:srgbClr val="7F7F7F"/>
                </a:solidFill>
              </a:rPr>
              <a:t> die </a:t>
            </a:r>
            <a:r>
              <a:rPr lang="en-GB" sz="1400" dirty="0" err="1">
                <a:solidFill>
                  <a:srgbClr val="7F7F7F"/>
                </a:solidFill>
              </a:rPr>
              <a:t>Klimaschutzmaßnahmen</a:t>
            </a:r>
            <a:endParaRPr dirty="0"/>
          </a:p>
          <a:p>
            <a:pPr marL="285750" indent="-285750">
              <a:lnSpc>
                <a:spcPct val="105000"/>
              </a:lnSpc>
              <a:spcBef>
                <a:spcPts val="900"/>
              </a:spcBef>
              <a:buClr>
                <a:schemeClr val="dk1"/>
              </a:buClr>
              <a:buSzPts val="1100"/>
              <a:defRPr/>
            </a:pPr>
            <a:r>
              <a:rPr lang="en-GB" sz="1400" dirty="0" err="1">
                <a:solidFill>
                  <a:srgbClr val="7F7F7F"/>
                </a:solidFill>
              </a:rPr>
              <a:t>Instrumente</a:t>
            </a:r>
            <a:r>
              <a:rPr lang="en-GB" sz="1400" dirty="0">
                <a:solidFill>
                  <a:srgbClr val="7F7F7F"/>
                </a:solidFill>
              </a:rPr>
              <a:t> </a:t>
            </a:r>
            <a:r>
              <a:rPr lang="en-GB" sz="1400" dirty="0" err="1">
                <a:solidFill>
                  <a:srgbClr val="7F7F7F"/>
                </a:solidFill>
              </a:rPr>
              <a:t>wie</a:t>
            </a:r>
            <a:r>
              <a:rPr lang="en-GB" sz="1400" dirty="0">
                <a:solidFill>
                  <a:srgbClr val="7F7F7F"/>
                </a:solidFill>
              </a:rPr>
              <a:t> </a:t>
            </a:r>
            <a:r>
              <a:rPr lang="en-GB" sz="1400" dirty="0" err="1">
                <a:solidFill>
                  <a:srgbClr val="7F7F7F"/>
                </a:solidFill>
              </a:rPr>
              <a:t>Risiko</a:t>
            </a:r>
            <a:r>
              <a:rPr lang="en-GB" sz="1400" dirty="0">
                <a:solidFill>
                  <a:srgbClr val="7F7F7F"/>
                </a:solidFill>
              </a:rPr>
              <a:t>- und </a:t>
            </a:r>
            <a:r>
              <a:rPr lang="en-GB" sz="1400" dirty="0" err="1">
                <a:solidFill>
                  <a:srgbClr val="7F7F7F"/>
                </a:solidFill>
              </a:rPr>
              <a:t>Vulnerabilitätsanalysen</a:t>
            </a:r>
            <a:r>
              <a:rPr lang="en-GB" sz="1400" dirty="0">
                <a:solidFill>
                  <a:srgbClr val="7F7F7F"/>
                </a:solidFill>
              </a:rPr>
              <a:t> (RVAs) und </a:t>
            </a:r>
            <a:r>
              <a:rPr lang="en-GB" sz="1400" dirty="0" err="1">
                <a:solidFill>
                  <a:srgbClr val="7F7F7F"/>
                </a:solidFill>
              </a:rPr>
              <a:t>Aktionspläne</a:t>
            </a:r>
            <a:r>
              <a:rPr lang="en-GB" sz="1400" dirty="0">
                <a:solidFill>
                  <a:srgbClr val="7F7F7F"/>
                </a:solidFill>
              </a:rPr>
              <a:t> für </a:t>
            </a:r>
            <a:r>
              <a:rPr lang="en-GB" sz="1400" dirty="0" err="1">
                <a:solidFill>
                  <a:srgbClr val="7F7F7F"/>
                </a:solidFill>
              </a:rPr>
              <a:t>nachhaltige</a:t>
            </a:r>
            <a:r>
              <a:rPr lang="en-GB" sz="1400" dirty="0">
                <a:solidFill>
                  <a:srgbClr val="7F7F7F"/>
                </a:solidFill>
              </a:rPr>
              <a:t> Energie und </a:t>
            </a:r>
            <a:r>
              <a:rPr lang="en-GB" sz="1400" dirty="0" err="1">
                <a:solidFill>
                  <a:srgbClr val="7F7F7F"/>
                </a:solidFill>
              </a:rPr>
              <a:t>Klimaschutz</a:t>
            </a:r>
            <a:r>
              <a:rPr lang="en-GB" sz="1400" dirty="0">
                <a:solidFill>
                  <a:srgbClr val="7F7F7F"/>
                </a:solidFill>
              </a:rPr>
              <a:t> (SECAPs) </a:t>
            </a:r>
            <a:r>
              <a:rPr lang="en-GB" sz="1400" dirty="0" err="1">
                <a:solidFill>
                  <a:srgbClr val="7F7F7F"/>
                </a:solidFill>
              </a:rPr>
              <a:t>unterstützen</a:t>
            </a:r>
            <a:r>
              <a:rPr lang="en-GB" sz="1400" dirty="0">
                <a:solidFill>
                  <a:srgbClr val="7F7F7F"/>
                </a:solidFill>
              </a:rPr>
              <a:t> </a:t>
            </a:r>
            <a:r>
              <a:rPr lang="en-GB" sz="1400" dirty="0" err="1">
                <a:solidFill>
                  <a:srgbClr val="7F7F7F"/>
                </a:solidFill>
              </a:rPr>
              <a:t>eine</a:t>
            </a:r>
            <a:r>
              <a:rPr lang="en-GB" sz="1400" dirty="0">
                <a:solidFill>
                  <a:srgbClr val="7F7F7F"/>
                </a:solidFill>
              </a:rPr>
              <a:t> </a:t>
            </a:r>
            <a:r>
              <a:rPr lang="en-GB" sz="1400" dirty="0" err="1">
                <a:solidFill>
                  <a:srgbClr val="7F7F7F"/>
                </a:solidFill>
              </a:rPr>
              <a:t>gezielte</a:t>
            </a:r>
            <a:r>
              <a:rPr lang="en-GB" sz="1400" dirty="0">
                <a:solidFill>
                  <a:srgbClr val="7F7F7F"/>
                </a:solidFill>
              </a:rPr>
              <a:t> und </a:t>
            </a:r>
            <a:r>
              <a:rPr lang="en-GB" sz="1400" dirty="0" err="1">
                <a:solidFill>
                  <a:srgbClr val="7F7F7F"/>
                </a:solidFill>
              </a:rPr>
              <a:t>wirksame</a:t>
            </a:r>
            <a:r>
              <a:rPr lang="en-GB" sz="1400" dirty="0">
                <a:solidFill>
                  <a:srgbClr val="7F7F7F"/>
                </a:solidFill>
              </a:rPr>
              <a:t> </a:t>
            </a:r>
            <a:r>
              <a:rPr lang="en-GB" sz="1400" dirty="0" err="1">
                <a:solidFill>
                  <a:srgbClr val="7F7F7F"/>
                </a:solidFill>
              </a:rPr>
              <a:t>Anpassung</a:t>
            </a:r>
            <a:endParaRPr dirty="0"/>
          </a:p>
          <a:p>
            <a:pPr marL="285750" indent="-285750">
              <a:lnSpc>
                <a:spcPct val="105000"/>
              </a:lnSpc>
              <a:spcBef>
                <a:spcPts val="900"/>
              </a:spcBef>
              <a:buClr>
                <a:schemeClr val="dk1"/>
              </a:buClr>
              <a:buSzPts val="1100"/>
              <a:defRPr/>
            </a:pPr>
            <a:r>
              <a:rPr lang="en-GB" sz="1400" dirty="0" err="1">
                <a:solidFill>
                  <a:srgbClr val="7F7F7F"/>
                </a:solidFill>
              </a:rPr>
              <a:t>Proaktive</a:t>
            </a:r>
            <a:r>
              <a:rPr lang="en-GB" sz="1400" dirty="0">
                <a:solidFill>
                  <a:srgbClr val="7F7F7F"/>
                </a:solidFill>
              </a:rPr>
              <a:t> </a:t>
            </a:r>
            <a:r>
              <a:rPr lang="en-GB" sz="1400" dirty="0" err="1">
                <a:solidFill>
                  <a:srgbClr val="7F7F7F"/>
                </a:solidFill>
              </a:rPr>
              <a:t>Anpassung</a:t>
            </a:r>
            <a:r>
              <a:rPr lang="en-GB" sz="1400" dirty="0">
                <a:solidFill>
                  <a:srgbClr val="7F7F7F"/>
                </a:solidFill>
              </a:rPr>
              <a:t> </a:t>
            </a:r>
            <a:r>
              <a:rPr lang="en-GB" sz="1400" dirty="0" err="1">
                <a:solidFill>
                  <a:srgbClr val="7F7F7F"/>
                </a:solidFill>
              </a:rPr>
              <a:t>rettet</a:t>
            </a:r>
            <a:r>
              <a:rPr lang="en-GB" sz="1400" dirty="0">
                <a:solidFill>
                  <a:srgbClr val="7F7F7F"/>
                </a:solidFill>
              </a:rPr>
              <a:t> Leben und spart Geld</a:t>
            </a:r>
            <a:endParaRPr dirty="0"/>
          </a:p>
          <a:p>
            <a:pPr marL="285750" indent="-285750">
              <a:lnSpc>
                <a:spcPct val="105000"/>
              </a:lnSpc>
              <a:spcBef>
                <a:spcPts val="900"/>
              </a:spcBef>
              <a:buClr>
                <a:schemeClr val="dk1"/>
              </a:buClr>
              <a:buSzPts val="1100"/>
              <a:defRPr/>
            </a:pPr>
            <a:endParaRPr lang="en-GB" sz="1400" dirty="0">
              <a:solidFill>
                <a:srgbClr val="7F7F7F"/>
              </a:solidFill>
            </a:endParaRPr>
          </a:p>
          <a:p>
            <a:pPr marL="285750" indent="-285750">
              <a:lnSpc>
                <a:spcPct val="105000"/>
              </a:lnSpc>
              <a:spcBef>
                <a:spcPts val="900"/>
              </a:spcBef>
              <a:buClr>
                <a:schemeClr val="dk1"/>
              </a:buClr>
              <a:buSzPts val="1100"/>
              <a:defRPr/>
            </a:pPr>
            <a:endParaRPr lang="en-GB" sz="1400" dirty="0">
              <a:solidFill>
                <a:srgbClr val="7F7F7F"/>
              </a:solidFill>
            </a:endParaRPr>
          </a:p>
          <a:p>
            <a:pPr marL="285750" indent="-285750">
              <a:lnSpc>
                <a:spcPct val="105000"/>
              </a:lnSpc>
              <a:spcBef>
                <a:spcPts val="900"/>
              </a:spcBef>
              <a:buClr>
                <a:schemeClr val="dk1"/>
              </a:buClr>
              <a:buSzPts val="1100"/>
              <a:defRPr/>
            </a:pPr>
            <a:endParaRPr lang="en-GB" sz="1400" dirty="0">
              <a:solidFill>
                <a:srgbClr val="7F7F7F"/>
              </a:solidFill>
            </a:endParaRPr>
          </a:p>
          <a:p>
            <a:pPr marL="285750" indent="-285750">
              <a:lnSpc>
                <a:spcPct val="105000"/>
              </a:lnSpc>
              <a:spcBef>
                <a:spcPts val="900"/>
              </a:spcBef>
              <a:buClr>
                <a:schemeClr val="dk1"/>
              </a:buClr>
              <a:buSzPts val="1100"/>
              <a:defRPr/>
            </a:pPr>
            <a:endParaRPr lang="en-GB" sz="1400" dirty="0">
              <a:solidFill>
                <a:srgbClr val="7F7F7F"/>
              </a:solidFill>
            </a:endParaRPr>
          </a:p>
        </p:txBody>
      </p:sp>
      <p:pic>
        <p:nvPicPr>
          <p:cNvPr id="1866497505" name="Picture 4" descr="A cartoon of people standing around a globe&#10;&#10;AI-generated content may be incorrect."/>
          <p:cNvPicPr>
            <a:picLocks noChangeAspect="1"/>
          </p:cNvPicPr>
          <p:nvPr/>
        </p:nvPicPr>
        <p:blipFill>
          <a:blip r:embed="rId3"/>
          <a:srcRect l="6537" t="2634" r="3058" b="703"/>
          <a:stretch>
            <a:fillRect/>
          </a:stretch>
        </p:blipFill>
        <p:spPr bwMode="auto">
          <a:xfrm>
            <a:off x="5426491" y="3326525"/>
            <a:ext cx="2610206" cy="186057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32771513"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GEFAHREN</a:t>
            </a:r>
            <a:endParaRPr>
              <a:solidFill>
                <a:srgbClr val="70AD47"/>
              </a:solidFill>
            </a:endParaRPr>
          </a:p>
        </p:txBody>
      </p:sp>
      <p:sp>
        <p:nvSpPr>
          <p:cNvPr id="1341403148"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„Das potenzielle Auftreten eines natürlichen oder vom Menschen verursachten physikalischen Ereignisses oder Trends, das zum Tod, zu Verletzungen oder anderen gesundheitlichen Auswirkungen sowie zu Schäden und Verlusten an Eigentum, Infrastruktur, Lebensgrundlagen, Dienstleistungen, Ökosystemen und Umweltressourcen führen kann.“ </a:t>
            </a:r>
            <a:r>
              <a:rPr lang="en-GB" sz="1400" i="1">
                <a:solidFill>
                  <a:srgbClr val="7F7F7F"/>
                </a:solidFill>
              </a:rPr>
              <a:t>https://www.ipcc.ch/sr15/chapter/glossary/</a:t>
            </a:r>
            <a:endParaRPr/>
          </a:p>
          <a:p>
            <a:pPr marL="285750" indent="-285750">
              <a:lnSpc>
                <a:spcPct val="105000"/>
              </a:lnSpc>
              <a:spcBef>
                <a:spcPts val="900"/>
              </a:spcBef>
              <a:buClr>
                <a:schemeClr val="dk1"/>
              </a:buClr>
              <a:buSzPts val="1100"/>
              <a:defRPr/>
            </a:pPr>
            <a:r>
              <a:rPr lang="en-GB" sz="1400">
                <a:solidFill>
                  <a:srgbClr val="7F7F7F"/>
                </a:solidFill>
              </a:rPr>
              <a:t>Gefahren lassen sich in zwei verschiedene Kategorien einteilen:</a:t>
            </a:r>
            <a:endParaRPr/>
          </a:p>
          <a:p>
            <a:pPr marL="742950" lvl="1" indent="-285750">
              <a:lnSpc>
                <a:spcPct val="105000"/>
              </a:lnSpc>
              <a:spcBef>
                <a:spcPts val="900"/>
              </a:spcBef>
              <a:buClr>
                <a:schemeClr val="dk1"/>
              </a:buClr>
              <a:buSzPts val="1100"/>
              <a:defRPr/>
            </a:pPr>
            <a:r>
              <a:rPr lang="en-GB" sz="1200">
                <a:solidFill>
                  <a:srgbClr val="7F7F7F"/>
                </a:solidFill>
              </a:rPr>
              <a:t>Klimabedingte Gefahren – umfassen extreme Wetterereignisse und langsam einsetzende Klimaprozesse (extreme Temperaturen, Dürren, starke Niederschläge, Stürme, Überschwemmungen, Anstieg des Meeresspiegels) </a:t>
            </a:r>
            <a:endParaRPr/>
          </a:p>
          <a:p>
            <a:pPr marL="742950" lvl="1" indent="-285750">
              <a:lnSpc>
                <a:spcPct val="105000"/>
              </a:lnSpc>
              <a:spcBef>
                <a:spcPts val="900"/>
              </a:spcBef>
              <a:buClr>
                <a:schemeClr val="dk1"/>
              </a:buClr>
              <a:buSzPts val="1100"/>
              <a:defRPr/>
            </a:pPr>
            <a:r>
              <a:rPr lang="en-GB" sz="1200">
                <a:solidFill>
                  <a:srgbClr val="7F7F7F"/>
                </a:solidFill>
              </a:rPr>
              <a:t>Nicht klimabedingte Gefahren – ausgelöst durch Klimagefahren (Waldbrände, chemische Veränderungen, Massenbewegungen,  biologische Gefahren) </a:t>
            </a:r>
            <a:endParaRPr/>
          </a:p>
          <a:p>
            <a:pPr marL="742950" lvl="1" indent="-285750">
              <a:lnSpc>
                <a:spcPct val="105000"/>
              </a:lnSpc>
              <a:spcBef>
                <a:spcPts val="900"/>
              </a:spcBef>
              <a:buClr>
                <a:schemeClr val="dk1"/>
              </a:buClr>
              <a:buSzPts val="1100"/>
              <a:defRPr/>
            </a:pPr>
            <a:endParaRPr lang="en-GB" sz="1000">
              <a:solidFill>
                <a:srgbClr val="7F7F7F"/>
              </a:solidFill>
            </a:endParaRPr>
          </a:p>
          <a:p>
            <a:pPr marL="742950" lvl="1" indent="-285750">
              <a:lnSpc>
                <a:spcPct val="105000"/>
              </a:lnSpc>
              <a:spcBef>
                <a:spcPts val="900"/>
              </a:spcBef>
              <a:buClr>
                <a:schemeClr val="dk1"/>
              </a:buClr>
              <a:buSzPts val="1100"/>
              <a:defRPr/>
            </a:pPr>
            <a:endParaRPr lang="en-GB" sz="1000">
              <a:solidFill>
                <a:srgbClr val="7F7F7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62258699" name="Google Shape;135;p2"/>
          <p:cNvSpPr txBox="1">
            <a:spLocks noGrp="1"/>
          </p:cNvSpPr>
          <p:nvPr>
            <p:ph type="title"/>
          </p:nvPr>
        </p:nvSpPr>
        <p:spPr bwMode="auto">
          <a:xfrm>
            <a:off x="613295" y="402551"/>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Klimabedingte Gefahren</a:t>
            </a:r>
            <a:endParaRPr>
              <a:solidFill>
                <a:srgbClr val="70AD47"/>
              </a:solidFill>
            </a:endParaRPr>
          </a:p>
        </p:txBody>
      </p:sp>
      <p:graphicFrame>
        <p:nvGraphicFramePr>
          <p:cNvPr id="709287806" name="Table 3"/>
          <p:cNvGraphicFramePr>
            <a:graphicFrameLocks noGrp="1"/>
          </p:cNvGraphicFramePr>
          <p:nvPr>
            <p:extLst>
              <p:ext uri="{D42A27DB-BD31-4B8C-83A1-F6EECF244321}">
                <p14:modId xmlns:p14="http://schemas.microsoft.com/office/powerpoint/2010/main" val="749279324"/>
              </p:ext>
            </p:extLst>
          </p:nvPr>
        </p:nvGraphicFramePr>
        <p:xfrm>
          <a:off x="661416" y="1081756"/>
          <a:ext cx="7650480" cy="3465858"/>
        </p:xfrm>
        <a:graphic>
          <a:graphicData uri="http://schemas.openxmlformats.org/drawingml/2006/table">
            <a:tbl>
              <a:tblPr/>
              <a:tblGrid>
                <a:gridCol w="1996440">
                  <a:extLst>
                    <a:ext uri="{9D8B030D-6E8A-4147-A177-3AD203B41FA5}">
                      <a16:colId xmlns:a16="http://schemas.microsoft.com/office/drawing/2014/main" val="20000"/>
                    </a:ext>
                  </a:extLst>
                </a:gridCol>
                <a:gridCol w="5654040">
                  <a:extLst>
                    <a:ext uri="{9D8B030D-6E8A-4147-A177-3AD203B41FA5}">
                      <a16:colId xmlns:a16="http://schemas.microsoft.com/office/drawing/2014/main" val="20001"/>
                    </a:ext>
                  </a:extLst>
                </a:gridCol>
              </a:tblGrid>
              <a:tr h="218711">
                <a:tc>
                  <a:txBody>
                    <a:bodyPr/>
                    <a:lstStyle/>
                    <a:p>
                      <a:pPr marR="215265" algn="just">
                        <a:lnSpc>
                          <a:spcPct val="113999"/>
                        </a:lnSpc>
                        <a:spcBef>
                          <a:spcPts val="600"/>
                        </a:spcBef>
                        <a:buNone/>
                        <a:defRPr/>
                      </a:pPr>
                      <a:r>
                        <a:rPr lang="en-GB" sz="1200" b="1">
                          <a:solidFill>
                            <a:srgbClr val="000000"/>
                          </a:solidFill>
                          <a:latin typeface="Trebuchet MS"/>
                        </a:rPr>
                        <a:t>Gefahr</a:t>
                      </a:r>
                      <a:endParaRPr lang="en-GB" sz="12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solidFill>
                      <a:srgbClr val="F2F2F2"/>
                    </a:solidFill>
                  </a:tcPr>
                </a:tc>
                <a:tc>
                  <a:txBody>
                    <a:bodyPr/>
                    <a:lstStyle/>
                    <a:p>
                      <a:pPr marR="215265" algn="just">
                        <a:lnSpc>
                          <a:spcPct val="113999"/>
                        </a:lnSpc>
                        <a:spcBef>
                          <a:spcPts val="600"/>
                        </a:spcBef>
                        <a:buNone/>
                        <a:defRPr/>
                      </a:pPr>
                      <a:r>
                        <a:rPr lang="en-GB" sz="1200" b="1">
                          <a:solidFill>
                            <a:srgbClr val="000000"/>
                          </a:solidFill>
                          <a:latin typeface="Trebuchet MS"/>
                        </a:rPr>
                        <a:t>Beschreibung</a:t>
                      </a:r>
                      <a:endParaRPr lang="en-GB" sz="12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solidFill>
                      <a:srgbClr val="F2F2F2"/>
                    </a:solidFill>
                  </a:tcPr>
                </a:tc>
                <a:extLst>
                  <a:ext uri="{0D108BD9-81ED-4DB2-BD59-A6C34878D82A}">
                    <a16:rowId xmlns:a16="http://schemas.microsoft.com/office/drawing/2014/main" val="10000"/>
                  </a:ext>
                </a:extLst>
              </a:tr>
              <a:tr h="613536">
                <a:tc>
                  <a:txBody>
                    <a:bodyPr/>
                    <a:lstStyle/>
                    <a:p>
                      <a:pPr marR="215265" algn="just">
                        <a:lnSpc>
                          <a:spcPct val="113999"/>
                        </a:lnSpc>
                        <a:spcBef>
                          <a:spcPts val="600"/>
                        </a:spcBef>
                        <a:buNone/>
                        <a:defRPr/>
                      </a:pPr>
                      <a:r>
                        <a:rPr lang="en-GB" sz="1200" dirty="0">
                          <a:solidFill>
                            <a:srgbClr val="000000"/>
                          </a:solidFill>
                          <a:latin typeface="Trebuchet MS"/>
                        </a:rPr>
                        <a:t>Extreme </a:t>
                      </a:r>
                      <a:r>
                        <a:rPr lang="en-GB" sz="1200" dirty="0" err="1">
                          <a:solidFill>
                            <a:srgbClr val="000000"/>
                          </a:solidFill>
                          <a:latin typeface="Trebuchet MS"/>
                        </a:rPr>
                        <a:t>Niederschläge</a:t>
                      </a:r>
                      <a:endParaRPr lang="en-GB" sz="1200" dirty="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noFill/>
                  </a:tcPr>
                </a:tc>
                <a:tc>
                  <a:txBody>
                    <a:bodyPr/>
                    <a:lstStyle/>
                    <a:p>
                      <a:pPr marR="215265" algn="just">
                        <a:lnSpc>
                          <a:spcPct val="113999"/>
                        </a:lnSpc>
                        <a:spcBef>
                          <a:spcPts val="600"/>
                        </a:spcBef>
                        <a:buNone/>
                        <a:defRPr/>
                      </a:pPr>
                      <a:r>
                        <a:rPr lang="en-GB" sz="1200">
                          <a:solidFill>
                            <a:srgbClr val="000000"/>
                          </a:solidFill>
                          <a:latin typeface="Trebuchet MS"/>
                        </a:rPr>
                        <a:t>Ungewöhnlich intensive oder lang anhaltende Niederschlagsereignisse, die deutlich über das normale Maß hinausgehen Regenstürme, Monsun, starker Schneefall, Nebel, Hagel.</a:t>
                      </a:r>
                      <a:endParaRPr lang="en-GB" sz="12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noFill/>
                  </a:tcPr>
                </a:tc>
                <a:extLst>
                  <a:ext uri="{0D108BD9-81ED-4DB2-BD59-A6C34878D82A}">
                    <a16:rowId xmlns:a16="http://schemas.microsoft.com/office/drawing/2014/main" val="10001"/>
                  </a:ext>
                </a:extLst>
              </a:tr>
              <a:tr h="404015">
                <a:tc>
                  <a:txBody>
                    <a:bodyPr/>
                    <a:lstStyle/>
                    <a:p>
                      <a:pPr marR="215265" algn="just">
                        <a:lnSpc>
                          <a:spcPct val="113999"/>
                        </a:lnSpc>
                        <a:spcBef>
                          <a:spcPts val="600"/>
                        </a:spcBef>
                        <a:buNone/>
                        <a:defRPr/>
                      </a:pPr>
                      <a:r>
                        <a:rPr lang="en-GB" sz="1200">
                          <a:solidFill>
                            <a:srgbClr val="000000"/>
                          </a:solidFill>
                          <a:latin typeface="Trebuchet MS"/>
                        </a:rPr>
                        <a:t>Überschwemmung</a:t>
                      </a:r>
                      <a:endParaRPr lang="en-GB" sz="12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noFill/>
                  </a:tcPr>
                </a:tc>
                <a:tc>
                  <a:txBody>
                    <a:bodyPr/>
                    <a:lstStyle/>
                    <a:p>
                      <a:pPr marR="215265" algn="just">
                        <a:lnSpc>
                          <a:spcPct val="113999"/>
                        </a:lnSpc>
                        <a:spcBef>
                          <a:spcPts val="600"/>
                        </a:spcBef>
                        <a:buNone/>
                        <a:defRPr/>
                      </a:pPr>
                      <a:r>
                        <a:rPr lang="en-GB" sz="1200">
                          <a:solidFill>
                            <a:srgbClr val="000000"/>
                          </a:solidFill>
                          <a:latin typeface="Trebuchet MS"/>
                        </a:rPr>
                        <a:t>Überflutung von normalerweise trockenem Land. Sturzflut/Oberflächenflut, Flusshochwasser, Küstenhochwasser, Grundwasserhochwasser</a:t>
                      </a:r>
                      <a:endParaRPr lang="en-GB" sz="12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noFill/>
                  </a:tcPr>
                </a:tc>
                <a:extLst>
                  <a:ext uri="{0D108BD9-81ED-4DB2-BD59-A6C34878D82A}">
                    <a16:rowId xmlns:a16="http://schemas.microsoft.com/office/drawing/2014/main" val="10002"/>
                  </a:ext>
                </a:extLst>
              </a:tr>
              <a:tr h="404015">
                <a:tc>
                  <a:txBody>
                    <a:bodyPr/>
                    <a:lstStyle/>
                    <a:p>
                      <a:pPr marR="215265" algn="just">
                        <a:lnSpc>
                          <a:spcPct val="113999"/>
                        </a:lnSpc>
                        <a:spcBef>
                          <a:spcPts val="600"/>
                        </a:spcBef>
                        <a:buNone/>
                        <a:defRPr/>
                      </a:pPr>
                      <a:r>
                        <a:rPr lang="en-GB" sz="1200">
                          <a:solidFill>
                            <a:srgbClr val="000000"/>
                          </a:solidFill>
                          <a:latin typeface="Trebuchet MS"/>
                        </a:rPr>
                        <a:t>Extreme Hitze</a:t>
                      </a:r>
                      <a:endParaRPr lang="en-GB" sz="12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noFill/>
                  </a:tcPr>
                </a:tc>
                <a:tc>
                  <a:txBody>
                    <a:bodyPr/>
                    <a:lstStyle/>
                    <a:p>
                      <a:pPr marR="215265" algn="just">
                        <a:lnSpc>
                          <a:spcPct val="113999"/>
                        </a:lnSpc>
                        <a:spcBef>
                          <a:spcPts val="600"/>
                        </a:spcBef>
                        <a:buNone/>
                        <a:defRPr/>
                      </a:pPr>
                      <a:r>
                        <a:rPr lang="en-GB" sz="1200">
                          <a:solidFill>
                            <a:srgbClr val="000000"/>
                          </a:solidFill>
                          <a:latin typeface="Trebuchet MS"/>
                        </a:rPr>
                        <a:t>Länger andauernde Perioden mit ungewöhnlich hohen Temperaturen. Hitzewelle, extrem heiße Tage</a:t>
                      </a:r>
                      <a:endParaRPr lang="en-GB" sz="12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noFill/>
                  </a:tcPr>
                </a:tc>
                <a:extLst>
                  <a:ext uri="{0D108BD9-81ED-4DB2-BD59-A6C34878D82A}">
                    <a16:rowId xmlns:a16="http://schemas.microsoft.com/office/drawing/2014/main" val="10003"/>
                  </a:ext>
                </a:extLst>
              </a:tr>
              <a:tr h="613536">
                <a:tc>
                  <a:txBody>
                    <a:bodyPr/>
                    <a:lstStyle/>
                    <a:p>
                      <a:pPr marR="215265" algn="just">
                        <a:lnSpc>
                          <a:spcPct val="113999"/>
                        </a:lnSpc>
                        <a:spcBef>
                          <a:spcPts val="600"/>
                        </a:spcBef>
                        <a:buNone/>
                        <a:defRPr/>
                      </a:pPr>
                      <a:r>
                        <a:rPr lang="en-GB" sz="1200">
                          <a:solidFill>
                            <a:srgbClr val="000000"/>
                          </a:solidFill>
                          <a:latin typeface="Trebuchet MS"/>
                        </a:rPr>
                        <a:t>Dürre</a:t>
                      </a:r>
                      <a:endParaRPr lang="en-GB" sz="12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noFill/>
                  </a:tcPr>
                </a:tc>
                <a:tc>
                  <a:txBody>
                    <a:bodyPr/>
                    <a:lstStyle/>
                    <a:p>
                      <a:pPr marR="215265" algn="just">
                        <a:lnSpc>
                          <a:spcPct val="113999"/>
                        </a:lnSpc>
                        <a:spcBef>
                          <a:spcPts val="600"/>
                        </a:spcBef>
                        <a:buNone/>
                        <a:defRPr/>
                      </a:pPr>
                      <a:r>
                        <a:rPr lang="en-GB" sz="1200">
                          <a:solidFill>
                            <a:srgbClr val="000000"/>
                          </a:solidFill>
                          <a:latin typeface="Trebuchet MS"/>
                        </a:rPr>
                        <a:t>Längerer Zeitraum mit ungewöhnlich geringen Niederschlägen, der zu Wasserknappheit führt, die sich negativ auf Ökosysteme, Landwirtschaft und menschliche Aktivitäten auswirkt.</a:t>
                      </a:r>
                      <a:endParaRPr lang="en-GB" sz="12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noFill/>
                  </a:tcPr>
                </a:tc>
                <a:extLst>
                  <a:ext uri="{0D108BD9-81ED-4DB2-BD59-A6C34878D82A}">
                    <a16:rowId xmlns:a16="http://schemas.microsoft.com/office/drawing/2014/main" val="10004"/>
                  </a:ext>
                </a:extLst>
              </a:tr>
              <a:tr h="404015">
                <a:tc>
                  <a:txBody>
                    <a:bodyPr/>
                    <a:lstStyle/>
                    <a:p>
                      <a:pPr marR="215265" algn="just">
                        <a:lnSpc>
                          <a:spcPct val="113999"/>
                        </a:lnSpc>
                        <a:spcBef>
                          <a:spcPts val="600"/>
                        </a:spcBef>
                        <a:buNone/>
                        <a:defRPr/>
                      </a:pPr>
                      <a:r>
                        <a:rPr lang="en-GB" sz="1200">
                          <a:solidFill>
                            <a:srgbClr val="000000"/>
                          </a:solidFill>
                          <a:latin typeface="Trebuchet MS"/>
                        </a:rPr>
                        <a:t>Extreme Winde</a:t>
                      </a:r>
                      <a:endParaRPr lang="en-GB" sz="12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noFill/>
                  </a:tcPr>
                </a:tc>
                <a:tc>
                  <a:txBody>
                    <a:bodyPr/>
                    <a:lstStyle/>
                    <a:p>
                      <a:pPr marR="215265" algn="just">
                        <a:lnSpc>
                          <a:spcPct val="113999"/>
                        </a:lnSpc>
                        <a:spcBef>
                          <a:spcPts val="600"/>
                        </a:spcBef>
                        <a:buNone/>
                        <a:defRPr/>
                      </a:pPr>
                      <a:r>
                        <a:rPr lang="en-GB" sz="1200">
                          <a:solidFill>
                            <a:srgbClr val="000000"/>
                          </a:solidFill>
                          <a:latin typeface="Trebuchet MS"/>
                        </a:rPr>
                        <a:t>Ungewöhnlich starke und anhaltende Winde, oft in Verbindung mit Stürmen, Zyklonen, Hurrikanen oder Tornados.</a:t>
                      </a:r>
                      <a:endParaRPr lang="en-GB" sz="12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noFill/>
                  </a:tcPr>
                </a:tc>
                <a:extLst>
                  <a:ext uri="{0D108BD9-81ED-4DB2-BD59-A6C34878D82A}">
                    <a16:rowId xmlns:a16="http://schemas.microsoft.com/office/drawing/2014/main" val="10005"/>
                  </a:ext>
                </a:extLst>
              </a:tr>
              <a:tr h="404015">
                <a:tc>
                  <a:txBody>
                    <a:bodyPr/>
                    <a:lstStyle/>
                    <a:p>
                      <a:pPr marR="215265" algn="just">
                        <a:lnSpc>
                          <a:spcPct val="113999"/>
                        </a:lnSpc>
                        <a:spcBef>
                          <a:spcPts val="600"/>
                        </a:spcBef>
                        <a:buNone/>
                        <a:defRPr/>
                      </a:pPr>
                      <a:r>
                        <a:rPr lang="en-GB" sz="1200">
                          <a:solidFill>
                            <a:srgbClr val="000000"/>
                          </a:solidFill>
                          <a:latin typeface="Trebuchet MS"/>
                        </a:rPr>
                        <a:t>Extreme Kälte</a:t>
                      </a:r>
                      <a:endParaRPr lang="en-GB" sz="12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noFill/>
                  </a:tcPr>
                </a:tc>
                <a:tc>
                  <a:txBody>
                    <a:bodyPr/>
                    <a:lstStyle/>
                    <a:p>
                      <a:pPr marR="215265" algn="just">
                        <a:lnSpc>
                          <a:spcPct val="113999"/>
                        </a:lnSpc>
                        <a:spcBef>
                          <a:spcPts val="600"/>
                        </a:spcBef>
                        <a:buNone/>
                        <a:defRPr/>
                      </a:pPr>
                      <a:r>
                        <a:rPr lang="en-GB" sz="1200">
                          <a:solidFill>
                            <a:srgbClr val="000000"/>
                          </a:solidFill>
                          <a:latin typeface="Trebuchet MS"/>
                        </a:rPr>
                        <a:t>Länger andauernde Perioden mit ungewöhnlich niedrigen Temperaturen.</a:t>
                      </a:r>
                      <a:endParaRPr lang="en-GB" sz="12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noFill/>
                  </a:tcPr>
                </a:tc>
                <a:extLst>
                  <a:ext uri="{0D108BD9-81ED-4DB2-BD59-A6C34878D82A}">
                    <a16:rowId xmlns:a16="http://schemas.microsoft.com/office/drawing/2014/main" val="10006"/>
                  </a:ext>
                </a:extLst>
              </a:tr>
              <a:tr h="404015">
                <a:tc>
                  <a:txBody>
                    <a:bodyPr/>
                    <a:lstStyle/>
                    <a:p>
                      <a:pPr marR="215265" algn="just">
                        <a:lnSpc>
                          <a:spcPct val="113999"/>
                        </a:lnSpc>
                        <a:spcBef>
                          <a:spcPts val="600"/>
                        </a:spcBef>
                        <a:buNone/>
                        <a:defRPr/>
                      </a:pPr>
                      <a:r>
                        <a:rPr lang="en-GB" sz="1200">
                          <a:solidFill>
                            <a:srgbClr val="000000"/>
                          </a:solidFill>
                          <a:latin typeface="Trebuchet MS"/>
                        </a:rPr>
                        <a:t>Anstieg des Meeresspiegels</a:t>
                      </a:r>
                      <a:endParaRPr lang="en-GB" sz="12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noFill/>
                  </a:tcPr>
                </a:tc>
                <a:tc>
                  <a:txBody>
                    <a:bodyPr/>
                    <a:lstStyle/>
                    <a:p>
                      <a:pPr marR="215265" algn="just">
                        <a:lnSpc>
                          <a:spcPct val="113999"/>
                        </a:lnSpc>
                        <a:spcBef>
                          <a:spcPts val="600"/>
                        </a:spcBef>
                        <a:buNone/>
                        <a:defRPr/>
                      </a:pPr>
                      <a:r>
                        <a:rPr lang="en-GB" sz="1200" dirty="0" err="1">
                          <a:solidFill>
                            <a:srgbClr val="000000"/>
                          </a:solidFill>
                          <a:latin typeface="Trebuchet MS"/>
                        </a:rPr>
                        <a:t>Langfristiger</a:t>
                      </a:r>
                      <a:r>
                        <a:rPr lang="en-GB" sz="1200" dirty="0">
                          <a:solidFill>
                            <a:srgbClr val="000000"/>
                          </a:solidFill>
                          <a:latin typeface="Trebuchet MS"/>
                        </a:rPr>
                        <a:t> </a:t>
                      </a:r>
                      <a:r>
                        <a:rPr lang="en-GB" sz="1200" dirty="0" err="1">
                          <a:solidFill>
                            <a:srgbClr val="000000"/>
                          </a:solidFill>
                          <a:latin typeface="Trebuchet MS"/>
                        </a:rPr>
                        <a:t>Anstieg</a:t>
                      </a:r>
                      <a:r>
                        <a:rPr lang="en-GB" sz="1200" dirty="0">
                          <a:solidFill>
                            <a:srgbClr val="000000"/>
                          </a:solidFill>
                          <a:latin typeface="Trebuchet MS"/>
                        </a:rPr>
                        <a:t> des </a:t>
                      </a:r>
                      <a:r>
                        <a:rPr lang="en-GB" sz="1200" dirty="0" err="1">
                          <a:solidFill>
                            <a:srgbClr val="000000"/>
                          </a:solidFill>
                          <a:latin typeface="Trebuchet MS"/>
                        </a:rPr>
                        <a:t>durchschnittlichen</a:t>
                      </a:r>
                      <a:r>
                        <a:rPr lang="en-GB" sz="1200" dirty="0">
                          <a:solidFill>
                            <a:srgbClr val="000000"/>
                          </a:solidFill>
                          <a:latin typeface="Trebuchet MS"/>
                        </a:rPr>
                        <a:t> </a:t>
                      </a:r>
                      <a:r>
                        <a:rPr lang="en-GB" sz="1200" dirty="0" err="1">
                          <a:solidFill>
                            <a:srgbClr val="000000"/>
                          </a:solidFill>
                          <a:latin typeface="Trebuchet MS"/>
                        </a:rPr>
                        <a:t>Meeresspiegels</a:t>
                      </a:r>
                      <a:r>
                        <a:rPr lang="en-GB" sz="1200" dirty="0">
                          <a:solidFill>
                            <a:srgbClr val="000000"/>
                          </a:solidFill>
                          <a:latin typeface="Trebuchet MS"/>
                        </a:rPr>
                        <a:t> </a:t>
                      </a:r>
                      <a:r>
                        <a:rPr lang="en-GB" sz="1200" dirty="0" err="1">
                          <a:solidFill>
                            <a:srgbClr val="000000"/>
                          </a:solidFill>
                          <a:latin typeface="Trebuchet MS"/>
                        </a:rPr>
                        <a:t>weltweit</a:t>
                      </a:r>
                      <a:r>
                        <a:rPr lang="en-GB" sz="1200" dirty="0">
                          <a:solidFill>
                            <a:srgbClr val="000000"/>
                          </a:solidFill>
                          <a:latin typeface="Trebuchet MS"/>
                        </a:rPr>
                        <a:t>, der </a:t>
                      </a:r>
                      <a:r>
                        <a:rPr lang="en-GB" sz="1200" dirty="0" err="1">
                          <a:solidFill>
                            <a:srgbClr val="000000"/>
                          </a:solidFill>
                          <a:latin typeface="Trebuchet MS"/>
                        </a:rPr>
                        <a:t>zu</a:t>
                      </a:r>
                      <a:r>
                        <a:rPr lang="en-GB" sz="1200" dirty="0">
                          <a:solidFill>
                            <a:srgbClr val="000000"/>
                          </a:solidFill>
                          <a:latin typeface="Trebuchet MS"/>
                        </a:rPr>
                        <a:t> </a:t>
                      </a:r>
                      <a:r>
                        <a:rPr lang="en-GB" sz="1200" dirty="0" err="1">
                          <a:solidFill>
                            <a:srgbClr val="000000"/>
                          </a:solidFill>
                          <a:latin typeface="Trebuchet MS"/>
                        </a:rPr>
                        <a:t>einer</a:t>
                      </a:r>
                      <a:r>
                        <a:rPr lang="en-GB" sz="1200" dirty="0">
                          <a:solidFill>
                            <a:srgbClr val="000000"/>
                          </a:solidFill>
                          <a:latin typeface="Trebuchet MS"/>
                        </a:rPr>
                        <a:t> </a:t>
                      </a:r>
                      <a:r>
                        <a:rPr lang="en-GB" sz="1200" dirty="0" err="1">
                          <a:solidFill>
                            <a:srgbClr val="000000"/>
                          </a:solidFill>
                          <a:latin typeface="Trebuchet MS"/>
                        </a:rPr>
                        <a:t>dauerhaften</a:t>
                      </a:r>
                      <a:r>
                        <a:rPr lang="en-GB" sz="1200" dirty="0">
                          <a:solidFill>
                            <a:srgbClr val="000000"/>
                          </a:solidFill>
                          <a:latin typeface="Trebuchet MS"/>
                        </a:rPr>
                        <a:t> </a:t>
                      </a:r>
                      <a:r>
                        <a:rPr lang="en-GB" sz="1200" dirty="0" err="1">
                          <a:solidFill>
                            <a:srgbClr val="000000"/>
                          </a:solidFill>
                          <a:latin typeface="Trebuchet MS"/>
                        </a:rPr>
                        <a:t>Überflutung</a:t>
                      </a:r>
                      <a:r>
                        <a:rPr lang="en-GB" sz="1200" dirty="0">
                          <a:solidFill>
                            <a:srgbClr val="000000"/>
                          </a:solidFill>
                          <a:latin typeface="Trebuchet MS"/>
                        </a:rPr>
                        <a:t> </a:t>
                      </a:r>
                      <a:r>
                        <a:rPr lang="en-GB" sz="1200" dirty="0" err="1">
                          <a:solidFill>
                            <a:srgbClr val="000000"/>
                          </a:solidFill>
                          <a:latin typeface="Trebuchet MS"/>
                        </a:rPr>
                        <a:t>führt</a:t>
                      </a:r>
                      <a:r>
                        <a:rPr lang="en-GB" sz="1200" dirty="0">
                          <a:solidFill>
                            <a:srgbClr val="000000"/>
                          </a:solidFill>
                          <a:latin typeface="Trebuchet MS"/>
                        </a:rPr>
                        <a:t>.</a:t>
                      </a:r>
                      <a:endParaRPr lang="en-GB" sz="1200" dirty="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37300624" name="Google Shape;135;p2"/>
          <p:cNvSpPr txBox="1">
            <a:spLocks noGrp="1"/>
          </p:cNvSpPr>
          <p:nvPr>
            <p:ph type="title"/>
          </p:nvPr>
        </p:nvSpPr>
        <p:spPr bwMode="auto">
          <a:xfrm>
            <a:off x="613295" y="451319"/>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Nicht klimabedingte Gefahren</a:t>
            </a:r>
            <a:endParaRPr>
              <a:solidFill>
                <a:srgbClr val="70AD47"/>
              </a:solidFill>
            </a:endParaRPr>
          </a:p>
        </p:txBody>
      </p:sp>
      <p:graphicFrame>
        <p:nvGraphicFramePr>
          <p:cNvPr id="1435023556" name="Table 1"/>
          <p:cNvGraphicFramePr>
            <a:graphicFrameLocks noGrp="1"/>
          </p:cNvGraphicFramePr>
          <p:nvPr/>
        </p:nvGraphicFramePr>
        <p:xfrm>
          <a:off x="879671" y="1694688"/>
          <a:ext cx="7384657" cy="2767585"/>
        </p:xfrm>
        <a:graphic>
          <a:graphicData uri="http://schemas.openxmlformats.org/drawingml/2006/table">
            <a:tbl>
              <a:tblPr/>
              <a:tblGrid>
                <a:gridCol w="2388437">
                  <a:extLst>
                    <a:ext uri="{9D8B030D-6E8A-4147-A177-3AD203B41FA5}">
                      <a16:colId xmlns:a16="http://schemas.microsoft.com/office/drawing/2014/main" val="20000"/>
                    </a:ext>
                  </a:extLst>
                </a:gridCol>
                <a:gridCol w="4996220">
                  <a:extLst>
                    <a:ext uri="{9D8B030D-6E8A-4147-A177-3AD203B41FA5}">
                      <a16:colId xmlns:a16="http://schemas.microsoft.com/office/drawing/2014/main" val="20001"/>
                    </a:ext>
                  </a:extLst>
                </a:gridCol>
              </a:tblGrid>
              <a:tr h="239912">
                <a:tc>
                  <a:txBody>
                    <a:bodyPr/>
                    <a:lstStyle/>
                    <a:p>
                      <a:pPr marR="215265" algn="just">
                        <a:lnSpc>
                          <a:spcPct val="113999"/>
                        </a:lnSpc>
                        <a:spcBef>
                          <a:spcPts val="600"/>
                        </a:spcBef>
                        <a:buNone/>
                        <a:defRPr/>
                      </a:pPr>
                      <a:r>
                        <a:rPr lang="en-GB" sz="1400" b="1">
                          <a:solidFill>
                            <a:srgbClr val="000000"/>
                          </a:solidFill>
                          <a:latin typeface="Trebuchet MS"/>
                        </a:rPr>
                        <a:t>Gefahr</a:t>
                      </a:r>
                      <a:endParaRPr lang="en-GB" sz="14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solidFill>
                      <a:srgbClr val="F2F2F2"/>
                    </a:solidFill>
                  </a:tcPr>
                </a:tc>
                <a:tc>
                  <a:txBody>
                    <a:bodyPr/>
                    <a:lstStyle/>
                    <a:p>
                      <a:pPr marR="215265" algn="just">
                        <a:lnSpc>
                          <a:spcPct val="113999"/>
                        </a:lnSpc>
                        <a:spcBef>
                          <a:spcPts val="600"/>
                        </a:spcBef>
                        <a:buNone/>
                        <a:defRPr/>
                      </a:pPr>
                      <a:r>
                        <a:rPr lang="en-GB" sz="1400" b="1">
                          <a:solidFill>
                            <a:srgbClr val="000000"/>
                          </a:solidFill>
                          <a:latin typeface="Trebuchet MS"/>
                        </a:rPr>
                        <a:t>Beschreibung</a:t>
                      </a:r>
                      <a:endParaRPr lang="en-GB" sz="14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solidFill>
                      <a:srgbClr val="F2F2F2"/>
                    </a:solidFill>
                  </a:tcPr>
                </a:tc>
                <a:extLst>
                  <a:ext uri="{0D108BD9-81ED-4DB2-BD59-A6C34878D82A}">
                    <a16:rowId xmlns:a16="http://schemas.microsoft.com/office/drawing/2014/main" val="10000"/>
                  </a:ext>
                </a:extLst>
              </a:tr>
              <a:tr h="762587">
                <a:tc>
                  <a:txBody>
                    <a:bodyPr/>
                    <a:lstStyle/>
                    <a:p>
                      <a:pPr marR="215265" algn="just">
                        <a:lnSpc>
                          <a:spcPct val="113999"/>
                        </a:lnSpc>
                        <a:spcBef>
                          <a:spcPts val="600"/>
                        </a:spcBef>
                        <a:buNone/>
                        <a:defRPr/>
                      </a:pPr>
                      <a:r>
                        <a:rPr lang="en-GB" sz="1400">
                          <a:solidFill>
                            <a:srgbClr val="000000"/>
                          </a:solidFill>
                          <a:latin typeface="Trebuchet MS"/>
                        </a:rPr>
                        <a:t>Waldbrand</a:t>
                      </a:r>
                      <a:endParaRPr lang="en-GB" sz="14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noFill/>
                  </a:tcPr>
                </a:tc>
                <a:tc>
                  <a:txBody>
                    <a:bodyPr/>
                    <a:lstStyle/>
                    <a:p>
                      <a:pPr marR="215265" algn="just">
                        <a:lnSpc>
                          <a:spcPct val="113999"/>
                        </a:lnSpc>
                        <a:spcBef>
                          <a:spcPts val="600"/>
                        </a:spcBef>
                        <a:buNone/>
                        <a:defRPr/>
                      </a:pPr>
                      <a:r>
                        <a:rPr lang="en-GB" sz="1400">
                          <a:solidFill>
                            <a:srgbClr val="000000"/>
                          </a:solidFill>
                          <a:latin typeface="Trebuchet MS"/>
                        </a:rPr>
                        <a:t>Unkontrolliertes Feuer, das sich schnell über Vegetation, Wälder, Graslandschaften oder andere Naturlandschaften ausbreitet.</a:t>
                      </a:r>
                      <a:endParaRPr lang="en-GB" sz="14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noFill/>
                  </a:tcPr>
                </a:tc>
                <a:extLst>
                  <a:ext uri="{0D108BD9-81ED-4DB2-BD59-A6C34878D82A}">
                    <a16:rowId xmlns:a16="http://schemas.microsoft.com/office/drawing/2014/main" val="10001"/>
                  </a:ext>
                </a:extLst>
              </a:tr>
              <a:tr h="239912">
                <a:tc>
                  <a:txBody>
                    <a:bodyPr/>
                    <a:lstStyle/>
                    <a:p>
                      <a:pPr marR="215265" algn="just">
                        <a:lnSpc>
                          <a:spcPct val="113999"/>
                        </a:lnSpc>
                        <a:spcBef>
                          <a:spcPts val="600"/>
                        </a:spcBef>
                        <a:buNone/>
                        <a:defRPr/>
                      </a:pPr>
                      <a:r>
                        <a:rPr lang="en-GB" sz="1400">
                          <a:solidFill>
                            <a:srgbClr val="000000"/>
                          </a:solidFill>
                          <a:latin typeface="Trebuchet MS"/>
                        </a:rPr>
                        <a:t>Chemische Veränderung</a:t>
                      </a:r>
                      <a:endParaRPr lang="en-GB" sz="14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noFill/>
                  </a:tcPr>
                </a:tc>
                <a:tc>
                  <a:txBody>
                    <a:bodyPr/>
                    <a:lstStyle/>
                    <a:p>
                      <a:pPr marR="215265" algn="just">
                        <a:lnSpc>
                          <a:spcPct val="113999"/>
                        </a:lnSpc>
                        <a:spcBef>
                          <a:spcPts val="600"/>
                        </a:spcBef>
                        <a:buNone/>
                        <a:defRPr/>
                      </a:pPr>
                      <a:r>
                        <a:rPr lang="en-GB" sz="1400">
                          <a:solidFill>
                            <a:srgbClr val="000000"/>
                          </a:solidFill>
                          <a:latin typeface="Trebuchet MS"/>
                        </a:rPr>
                        <a:t>Salzwasserintrusion, Ozeanversauerung,</a:t>
                      </a:r>
                      <a:endParaRPr lang="en-GB" sz="14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noFill/>
                  </a:tcPr>
                </a:tc>
                <a:extLst>
                  <a:ext uri="{0D108BD9-81ED-4DB2-BD59-A6C34878D82A}">
                    <a16:rowId xmlns:a16="http://schemas.microsoft.com/office/drawing/2014/main" val="10002"/>
                  </a:ext>
                </a:extLst>
              </a:tr>
              <a:tr h="762587">
                <a:tc>
                  <a:txBody>
                    <a:bodyPr/>
                    <a:lstStyle/>
                    <a:p>
                      <a:pPr marR="215265" algn="just">
                        <a:lnSpc>
                          <a:spcPct val="113999"/>
                        </a:lnSpc>
                        <a:spcBef>
                          <a:spcPts val="600"/>
                        </a:spcBef>
                        <a:buNone/>
                        <a:defRPr/>
                      </a:pPr>
                      <a:r>
                        <a:rPr lang="en-GB" sz="1400">
                          <a:solidFill>
                            <a:srgbClr val="000000"/>
                          </a:solidFill>
                          <a:latin typeface="Trebuchet MS"/>
                        </a:rPr>
                        <a:t>Massenbewegung</a:t>
                      </a:r>
                      <a:endParaRPr lang="en-GB" sz="14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noFill/>
                  </a:tcPr>
                </a:tc>
                <a:tc>
                  <a:txBody>
                    <a:bodyPr/>
                    <a:lstStyle/>
                    <a:p>
                      <a:pPr marR="215265" algn="just">
                        <a:lnSpc>
                          <a:spcPct val="113999"/>
                        </a:lnSpc>
                        <a:spcBef>
                          <a:spcPts val="600"/>
                        </a:spcBef>
                        <a:buNone/>
                        <a:defRPr/>
                      </a:pPr>
                      <a:r>
                        <a:rPr lang="en-GB" sz="1400">
                          <a:solidFill>
                            <a:srgbClr val="000000"/>
                          </a:solidFill>
                          <a:latin typeface="Trebuchet MS"/>
                        </a:rPr>
                        <a:t>Erdrutsch, Lawine, Steinschlag, Bodensenkung, Bodendegradation, Bodenerosion</a:t>
                      </a:r>
                      <a:endParaRPr lang="en-GB" sz="14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noFill/>
                  </a:tcPr>
                </a:tc>
                <a:extLst>
                  <a:ext uri="{0D108BD9-81ED-4DB2-BD59-A6C34878D82A}">
                    <a16:rowId xmlns:a16="http://schemas.microsoft.com/office/drawing/2014/main" val="10003"/>
                  </a:ext>
                </a:extLst>
              </a:tr>
              <a:tr h="762587">
                <a:tc>
                  <a:txBody>
                    <a:bodyPr/>
                    <a:lstStyle/>
                    <a:p>
                      <a:pPr marR="215265" algn="just">
                        <a:lnSpc>
                          <a:spcPct val="113999"/>
                        </a:lnSpc>
                        <a:spcBef>
                          <a:spcPts val="600"/>
                        </a:spcBef>
                        <a:buNone/>
                        <a:defRPr/>
                      </a:pPr>
                      <a:r>
                        <a:rPr lang="en-GB" sz="1400">
                          <a:solidFill>
                            <a:srgbClr val="000000"/>
                          </a:solidFill>
                          <a:latin typeface="Trebuchet MS"/>
                        </a:rPr>
                        <a:t>Biologische Gefahren</a:t>
                      </a:r>
                      <a:endParaRPr lang="en-GB" sz="14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noFill/>
                  </a:tcPr>
                </a:tc>
                <a:tc>
                  <a:txBody>
                    <a:bodyPr/>
                    <a:lstStyle/>
                    <a:p>
                      <a:pPr marR="215265" algn="just">
                        <a:lnSpc>
                          <a:spcPct val="113999"/>
                        </a:lnSpc>
                        <a:spcBef>
                          <a:spcPts val="600"/>
                        </a:spcBef>
                        <a:buNone/>
                        <a:defRPr/>
                      </a:pPr>
                      <a:r>
                        <a:rPr lang="en-GB" sz="1400">
                          <a:solidFill>
                            <a:srgbClr val="000000"/>
                          </a:solidFill>
                          <a:latin typeface="Trebuchet MS"/>
                        </a:rPr>
                        <a:t>Durch Wasser übertragene Krankheiten, durch Vektoren übertragene Krankheiten, durch die Luft übertragene Krankheiten, Insektenbefall</a:t>
                      </a:r>
                      <a:endParaRPr lang="en-GB" sz="1400">
                        <a:latin typeface="Trebuchet MS"/>
                      </a:endParaRPr>
                    </a:p>
                  </a:txBody>
                  <a:tcPr marL="59765" marR="59765" marT="0" marB="0" anchor="ctr">
                    <a:lnL w="6350" algn="ctr">
                      <a:solidFill>
                        <a:srgbClr val="000000"/>
                      </a:solidFill>
                    </a:lnL>
                    <a:lnR w="6350" algn="ctr">
                      <a:solidFill>
                        <a:srgbClr val="000000"/>
                      </a:solidFill>
                    </a:lnR>
                    <a:lnT w="6350" algn="ctr">
                      <a:solidFill>
                        <a:srgbClr val="000000"/>
                      </a:solidFill>
                    </a:lnT>
                    <a:lnB w="6350" algn="ctr">
                      <a:solidFill>
                        <a:srgbClr val="000000"/>
                      </a:solidFill>
                    </a:lnB>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9103228"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KLIMARISIKO</a:t>
            </a:r>
            <a:endParaRPr>
              <a:solidFill>
                <a:srgbClr val="70AD47"/>
              </a:solidFill>
            </a:endParaRPr>
          </a:p>
        </p:txBody>
      </p:sp>
      <p:sp>
        <p:nvSpPr>
          <p:cNvPr id="302304097" name="TextBox 3"/>
          <p:cNvSpPr txBox="1"/>
          <p:nvPr/>
        </p:nvSpPr>
        <p:spPr bwMode="auto">
          <a:xfrm>
            <a:off x="4910168" y="4937558"/>
            <a:ext cx="3002442" cy="215444"/>
          </a:xfrm>
          <a:prstGeom prst="rect">
            <a:avLst/>
          </a:prstGeom>
          <a:noFill/>
        </p:spPr>
        <p:txBody>
          <a:bodyPr wrap="square" rtlCol="0">
            <a:spAutoFit/>
          </a:bodyPr>
          <a:lstStyle/>
          <a:p>
            <a:pPr>
              <a:defRPr/>
            </a:pPr>
            <a:r>
              <a:rPr lang="en-GB" sz="800"/>
              <a:t>Quelle: </a:t>
            </a:r>
            <a:r>
              <a:rPr lang="en-GB" sz="800" u="sng">
                <a:hlinkClick r:id="rId3"/>
              </a:rPr>
              <a:t>https://www.ipcc.</a:t>
            </a:r>
            <a:r>
              <a:rPr lang="en-GB" sz="800"/>
              <a:t>ch/report/ar6/wg2/chapter/chapter-1/ </a:t>
            </a:r>
            <a:endParaRPr/>
          </a:p>
        </p:txBody>
      </p:sp>
      <p:sp>
        <p:nvSpPr>
          <p:cNvPr id="4" name="Google Shape;141;p3">
            <a:extLst>
              <a:ext uri="{FF2B5EF4-FFF2-40B4-BE49-F238E27FC236}">
                <a16:creationId xmlns:a16="http://schemas.microsoft.com/office/drawing/2014/main" id="{6F6AB189-E5ED-0CFD-198C-05948EAFBEF7}"/>
              </a:ext>
            </a:extLst>
          </p:cNvPr>
          <p:cNvSpPr txBox="1">
            <a:spLocks noGrp="1"/>
          </p:cNvSpPr>
          <p:nvPr>
            <p:ph type="body" idx="1"/>
          </p:nvPr>
        </p:nvSpPr>
        <p:spPr bwMode="auto">
          <a:xfrm>
            <a:off x="632600" y="2690675"/>
            <a:ext cx="5276316" cy="848700"/>
          </a:xfrm>
          <a:prstGeom prst="rect">
            <a:avLst/>
          </a:prstGeom>
          <a:noFill/>
          <a:ln>
            <a:noFill/>
          </a:ln>
        </p:spPr>
        <p:txBody>
          <a:bodyPr spcFirstLastPara="1" wrap="square" lIns="68550" tIns="34275" rIns="68550" bIns="34275" anchor="ctr" anchorCtr="0">
            <a:noAutofit/>
          </a:bodyPr>
          <a:lstStyle/>
          <a:p>
            <a:pPr marL="171450" indent="-171450">
              <a:lnSpc>
                <a:spcPct val="105000"/>
              </a:lnSpc>
              <a:spcBef>
                <a:spcPts val="900"/>
              </a:spcBef>
              <a:buClr>
                <a:schemeClr val="dk1"/>
              </a:buClr>
              <a:buSzPts val="1100"/>
              <a:defRPr/>
            </a:pPr>
            <a:r>
              <a:rPr lang="en-GB" sz="1400" dirty="0" err="1">
                <a:solidFill>
                  <a:srgbClr val="7F7F7F"/>
                </a:solidFill>
              </a:rPr>
              <a:t>Potenzial</a:t>
            </a:r>
            <a:r>
              <a:rPr lang="en-GB" sz="1400" dirty="0">
                <a:solidFill>
                  <a:srgbClr val="7F7F7F"/>
                </a:solidFill>
              </a:rPr>
              <a:t> für negative </a:t>
            </a:r>
            <a:r>
              <a:rPr lang="en-GB" sz="1400" dirty="0" err="1">
                <a:solidFill>
                  <a:srgbClr val="7F7F7F"/>
                </a:solidFill>
              </a:rPr>
              <a:t>Auswirkungen</a:t>
            </a:r>
            <a:r>
              <a:rPr lang="en-GB" sz="1400" dirty="0">
                <a:solidFill>
                  <a:srgbClr val="7F7F7F"/>
                </a:solidFill>
              </a:rPr>
              <a:t> </a:t>
            </a:r>
            <a:r>
              <a:rPr lang="en-GB" sz="1400" dirty="0" err="1">
                <a:solidFill>
                  <a:srgbClr val="7F7F7F"/>
                </a:solidFill>
              </a:rPr>
              <a:t>einer</a:t>
            </a:r>
            <a:r>
              <a:rPr lang="en-GB" sz="1400" dirty="0">
                <a:solidFill>
                  <a:srgbClr val="7F7F7F"/>
                </a:solidFill>
              </a:rPr>
              <a:t> </a:t>
            </a:r>
            <a:r>
              <a:rPr lang="en-GB" sz="1400" dirty="0" err="1">
                <a:solidFill>
                  <a:srgbClr val="7F7F7F"/>
                </a:solidFill>
              </a:rPr>
              <a:t>klimabedingten</a:t>
            </a:r>
            <a:r>
              <a:rPr lang="en-GB" sz="1400" dirty="0">
                <a:solidFill>
                  <a:srgbClr val="7F7F7F"/>
                </a:solidFill>
              </a:rPr>
              <a:t> </a:t>
            </a:r>
            <a:r>
              <a:rPr lang="en-GB" sz="1400" dirty="0" err="1">
                <a:solidFill>
                  <a:srgbClr val="7F7F7F"/>
                </a:solidFill>
              </a:rPr>
              <a:t>Gefahr</a:t>
            </a:r>
            <a:r>
              <a:rPr lang="en-GB" sz="1400" dirty="0">
                <a:solidFill>
                  <a:srgbClr val="7F7F7F"/>
                </a:solidFill>
              </a:rPr>
              <a:t> auf </a:t>
            </a:r>
            <a:r>
              <a:rPr lang="en-GB" sz="1400" dirty="0" err="1">
                <a:solidFill>
                  <a:srgbClr val="7F7F7F"/>
                </a:solidFill>
              </a:rPr>
              <a:t>menschliche</a:t>
            </a:r>
            <a:r>
              <a:rPr lang="en-GB" sz="1400" dirty="0">
                <a:solidFill>
                  <a:srgbClr val="7F7F7F"/>
                </a:solidFill>
              </a:rPr>
              <a:t> </a:t>
            </a:r>
            <a:r>
              <a:rPr lang="en-GB" sz="1400" dirty="0" err="1">
                <a:solidFill>
                  <a:srgbClr val="7F7F7F"/>
                </a:solidFill>
              </a:rPr>
              <a:t>oder</a:t>
            </a:r>
            <a:r>
              <a:rPr lang="en-GB" sz="1400" dirty="0">
                <a:solidFill>
                  <a:srgbClr val="7F7F7F"/>
                </a:solidFill>
              </a:rPr>
              <a:t> </a:t>
            </a:r>
            <a:r>
              <a:rPr lang="en-GB" sz="1400" dirty="0" err="1">
                <a:solidFill>
                  <a:srgbClr val="7F7F7F"/>
                </a:solidFill>
              </a:rPr>
              <a:t>ökologische</a:t>
            </a:r>
            <a:r>
              <a:rPr lang="en-GB" sz="1400" dirty="0">
                <a:solidFill>
                  <a:srgbClr val="7F7F7F"/>
                </a:solidFill>
              </a:rPr>
              <a:t> Systeme</a:t>
            </a:r>
            <a:endParaRPr dirty="0"/>
          </a:p>
          <a:p>
            <a:pPr marL="171450" indent="-171450">
              <a:lnSpc>
                <a:spcPct val="105000"/>
              </a:lnSpc>
              <a:spcBef>
                <a:spcPts val="900"/>
              </a:spcBef>
              <a:buClr>
                <a:schemeClr val="dk1"/>
              </a:buClr>
              <a:buSzPts val="1100"/>
              <a:defRPr/>
            </a:pPr>
            <a:r>
              <a:rPr lang="en-GB" sz="1400" dirty="0" err="1">
                <a:solidFill>
                  <a:srgbClr val="7F7F7F"/>
                </a:solidFill>
              </a:rPr>
              <a:t>Ergebnis</a:t>
            </a:r>
            <a:r>
              <a:rPr lang="en-GB" sz="1400" dirty="0">
                <a:solidFill>
                  <a:srgbClr val="7F7F7F"/>
                </a:solidFill>
              </a:rPr>
              <a:t> </a:t>
            </a:r>
            <a:r>
              <a:rPr lang="en-GB" sz="1400" dirty="0" err="1">
                <a:solidFill>
                  <a:srgbClr val="7F7F7F"/>
                </a:solidFill>
              </a:rPr>
              <a:t>dynamischer</a:t>
            </a:r>
            <a:r>
              <a:rPr lang="en-GB" sz="1400" dirty="0">
                <a:solidFill>
                  <a:srgbClr val="7F7F7F"/>
                </a:solidFill>
              </a:rPr>
              <a:t> </a:t>
            </a:r>
            <a:r>
              <a:rPr lang="en-GB" sz="1400" dirty="0" err="1">
                <a:solidFill>
                  <a:srgbClr val="7F7F7F"/>
                </a:solidFill>
              </a:rPr>
              <a:t>Wechselwirkungen</a:t>
            </a:r>
            <a:r>
              <a:rPr lang="en-GB" sz="1400" dirty="0">
                <a:solidFill>
                  <a:srgbClr val="7F7F7F"/>
                </a:solidFill>
              </a:rPr>
              <a:t> </a:t>
            </a:r>
            <a:r>
              <a:rPr lang="en-GB" sz="1400" dirty="0" err="1">
                <a:solidFill>
                  <a:srgbClr val="7F7F7F"/>
                </a:solidFill>
              </a:rPr>
              <a:t>zwischen</a:t>
            </a:r>
            <a:r>
              <a:rPr lang="en-GB" sz="1400" dirty="0">
                <a:solidFill>
                  <a:srgbClr val="7F7F7F"/>
                </a:solidFill>
              </a:rPr>
              <a:t> </a:t>
            </a:r>
            <a:r>
              <a:rPr lang="en-GB" sz="1400" dirty="0" err="1">
                <a:solidFill>
                  <a:srgbClr val="7F7F7F"/>
                </a:solidFill>
              </a:rPr>
              <a:t>klimabedingten</a:t>
            </a:r>
            <a:r>
              <a:rPr lang="en-GB" sz="1400" dirty="0">
                <a:solidFill>
                  <a:srgbClr val="7F7F7F"/>
                </a:solidFill>
              </a:rPr>
              <a:t> </a:t>
            </a:r>
            <a:r>
              <a:rPr lang="en-GB" sz="1400" dirty="0" err="1">
                <a:solidFill>
                  <a:srgbClr val="7F7F7F"/>
                </a:solidFill>
              </a:rPr>
              <a:t>Gefahren</a:t>
            </a:r>
            <a:r>
              <a:rPr lang="en-GB" sz="1400" dirty="0">
                <a:solidFill>
                  <a:srgbClr val="7F7F7F"/>
                </a:solidFill>
              </a:rPr>
              <a:t> und der Exposition und </a:t>
            </a:r>
            <a:r>
              <a:rPr lang="en-GB" sz="1400" dirty="0" err="1">
                <a:solidFill>
                  <a:srgbClr val="7F7F7F"/>
                </a:solidFill>
              </a:rPr>
              <a:t>Anfälligkeit</a:t>
            </a:r>
            <a:r>
              <a:rPr lang="en-GB" sz="1400" dirty="0">
                <a:solidFill>
                  <a:srgbClr val="7F7F7F"/>
                </a:solidFill>
              </a:rPr>
              <a:t> der </a:t>
            </a:r>
            <a:r>
              <a:rPr lang="en-GB" sz="1400" dirty="0" err="1">
                <a:solidFill>
                  <a:srgbClr val="7F7F7F"/>
                </a:solidFill>
              </a:rPr>
              <a:t>betroffenen</a:t>
            </a:r>
            <a:r>
              <a:rPr lang="en-GB" sz="1400" dirty="0">
                <a:solidFill>
                  <a:srgbClr val="7F7F7F"/>
                </a:solidFill>
              </a:rPr>
              <a:t> </a:t>
            </a:r>
            <a:r>
              <a:rPr lang="en-GB" sz="1400" dirty="0" err="1">
                <a:solidFill>
                  <a:srgbClr val="7F7F7F"/>
                </a:solidFill>
              </a:rPr>
              <a:t>menschlichen</a:t>
            </a:r>
            <a:r>
              <a:rPr lang="en-GB" sz="1400" dirty="0">
                <a:solidFill>
                  <a:srgbClr val="7F7F7F"/>
                </a:solidFill>
              </a:rPr>
              <a:t> </a:t>
            </a:r>
            <a:r>
              <a:rPr lang="en-GB" sz="1400" dirty="0" err="1">
                <a:solidFill>
                  <a:srgbClr val="7F7F7F"/>
                </a:solidFill>
              </a:rPr>
              <a:t>oder</a:t>
            </a:r>
            <a:r>
              <a:rPr lang="en-GB" sz="1400" dirty="0">
                <a:solidFill>
                  <a:srgbClr val="7F7F7F"/>
                </a:solidFill>
              </a:rPr>
              <a:t> </a:t>
            </a:r>
            <a:r>
              <a:rPr lang="en-GB" sz="1400" dirty="0" err="1">
                <a:solidFill>
                  <a:srgbClr val="7F7F7F"/>
                </a:solidFill>
              </a:rPr>
              <a:t>ökologischen</a:t>
            </a:r>
            <a:r>
              <a:rPr lang="en-GB" sz="1400" dirty="0">
                <a:solidFill>
                  <a:srgbClr val="7F7F7F"/>
                </a:solidFill>
              </a:rPr>
              <a:t> Systeme</a:t>
            </a:r>
            <a:endParaRPr dirty="0"/>
          </a:p>
          <a:p>
            <a:pPr marL="171450" indent="-171450">
              <a:lnSpc>
                <a:spcPct val="105000"/>
              </a:lnSpc>
              <a:spcBef>
                <a:spcPts val="900"/>
              </a:spcBef>
              <a:buClr>
                <a:schemeClr val="dk1"/>
              </a:buClr>
              <a:buSzPts val="1100"/>
              <a:defRPr/>
            </a:pPr>
            <a:r>
              <a:rPr lang="en-GB" sz="1400" b="1" dirty="0" err="1">
                <a:solidFill>
                  <a:srgbClr val="7F7F7F"/>
                </a:solidFill>
              </a:rPr>
              <a:t>Risiko</a:t>
            </a:r>
            <a:r>
              <a:rPr lang="en-GB" sz="1400" b="1" dirty="0">
                <a:solidFill>
                  <a:srgbClr val="7F7F7F"/>
                </a:solidFill>
              </a:rPr>
              <a:t> </a:t>
            </a:r>
            <a:r>
              <a:rPr lang="en-GB" sz="1400" dirty="0">
                <a:solidFill>
                  <a:srgbClr val="7F7F7F"/>
                </a:solidFill>
              </a:rPr>
              <a:t>= </a:t>
            </a:r>
            <a:r>
              <a:rPr lang="en-GB" sz="1400" b="1" dirty="0" err="1">
                <a:solidFill>
                  <a:srgbClr val="7F7F7F"/>
                </a:solidFill>
              </a:rPr>
              <a:t>Anfälligkeit</a:t>
            </a:r>
            <a:r>
              <a:rPr lang="en-GB" sz="1400" b="1" dirty="0">
                <a:solidFill>
                  <a:srgbClr val="7F7F7F"/>
                </a:solidFill>
              </a:rPr>
              <a:t> </a:t>
            </a:r>
            <a:r>
              <a:rPr lang="en-GB" sz="1400" dirty="0">
                <a:solidFill>
                  <a:srgbClr val="7F7F7F"/>
                </a:solidFill>
              </a:rPr>
              <a:t>+ </a:t>
            </a:r>
            <a:r>
              <a:rPr lang="en-GB" sz="1400" b="1" dirty="0">
                <a:solidFill>
                  <a:srgbClr val="7F7F7F"/>
                </a:solidFill>
              </a:rPr>
              <a:t>Exposition </a:t>
            </a:r>
            <a:r>
              <a:rPr lang="en-GB" sz="1400" dirty="0">
                <a:solidFill>
                  <a:srgbClr val="7F7F7F"/>
                </a:solidFill>
              </a:rPr>
              <a:t>+ </a:t>
            </a:r>
            <a:r>
              <a:rPr lang="en-GB" sz="1400" b="1" dirty="0" err="1">
                <a:solidFill>
                  <a:srgbClr val="7F7F7F"/>
                </a:solidFill>
              </a:rPr>
              <a:t>Gefahr</a:t>
            </a:r>
            <a:r>
              <a:rPr lang="en-GB" sz="1400" b="1" dirty="0">
                <a:solidFill>
                  <a:srgbClr val="7F7F7F"/>
                </a:solidFill>
              </a:rPr>
              <a:t> </a:t>
            </a:r>
            <a:r>
              <a:rPr lang="en-GB" sz="1400" dirty="0">
                <a:solidFill>
                  <a:srgbClr val="7F7F7F"/>
                </a:solidFill>
              </a:rPr>
              <a:t>+ </a:t>
            </a:r>
            <a:r>
              <a:rPr lang="en-GB" sz="1400" dirty="0" err="1">
                <a:solidFill>
                  <a:srgbClr val="7F7F7F"/>
                </a:solidFill>
              </a:rPr>
              <a:t>Reaktion</a:t>
            </a:r>
            <a:r>
              <a:rPr lang="en-GB" sz="1400" dirty="0">
                <a:solidFill>
                  <a:srgbClr val="7F7F7F"/>
                </a:solidFill>
              </a:rPr>
              <a:t> </a:t>
            </a:r>
            <a:endParaRPr lang="en-GB" sz="1400" b="1" dirty="0">
              <a:solidFill>
                <a:srgbClr val="7F7F7F"/>
              </a:solidFill>
            </a:endParaRPr>
          </a:p>
          <a:p>
            <a:pPr marL="171450" indent="-171450">
              <a:lnSpc>
                <a:spcPct val="105000"/>
              </a:lnSpc>
              <a:spcBef>
                <a:spcPts val="900"/>
              </a:spcBef>
              <a:buClr>
                <a:schemeClr val="dk1"/>
              </a:buClr>
              <a:buSzPts val="1100"/>
              <a:defRPr/>
            </a:pPr>
            <a:r>
              <a:rPr lang="en-GB" sz="1400" b="1" dirty="0" err="1">
                <a:solidFill>
                  <a:srgbClr val="7F7F7F"/>
                </a:solidFill>
              </a:rPr>
              <a:t>Risikomanagement</a:t>
            </a:r>
            <a:r>
              <a:rPr lang="en-GB" sz="1400" b="1" dirty="0">
                <a:solidFill>
                  <a:srgbClr val="7F7F7F"/>
                </a:solidFill>
              </a:rPr>
              <a:t> </a:t>
            </a:r>
            <a:r>
              <a:rPr lang="en-GB" sz="1400" dirty="0">
                <a:solidFill>
                  <a:srgbClr val="7F7F7F"/>
                </a:solidFill>
              </a:rPr>
              <a:t>– </a:t>
            </a:r>
            <a:r>
              <a:rPr lang="en-GB" sz="1400" dirty="0" err="1">
                <a:solidFill>
                  <a:srgbClr val="7F7F7F"/>
                </a:solidFill>
              </a:rPr>
              <a:t>Pläne</a:t>
            </a:r>
            <a:r>
              <a:rPr lang="en-GB" sz="1400" dirty="0">
                <a:solidFill>
                  <a:srgbClr val="7F7F7F"/>
                </a:solidFill>
              </a:rPr>
              <a:t>, </a:t>
            </a:r>
            <a:r>
              <a:rPr lang="en-GB" sz="1400" dirty="0" err="1">
                <a:solidFill>
                  <a:srgbClr val="7F7F7F"/>
                </a:solidFill>
              </a:rPr>
              <a:t>Maßnahmen</a:t>
            </a:r>
            <a:r>
              <a:rPr lang="en-GB" sz="1400" dirty="0">
                <a:solidFill>
                  <a:srgbClr val="7F7F7F"/>
                </a:solidFill>
              </a:rPr>
              <a:t>, </a:t>
            </a:r>
            <a:r>
              <a:rPr lang="en-GB" sz="1400" dirty="0" err="1">
                <a:solidFill>
                  <a:srgbClr val="7F7F7F"/>
                </a:solidFill>
              </a:rPr>
              <a:t>Strategien</a:t>
            </a:r>
            <a:r>
              <a:rPr lang="en-GB" sz="1400" dirty="0">
                <a:solidFill>
                  <a:srgbClr val="7F7F7F"/>
                </a:solidFill>
              </a:rPr>
              <a:t> </a:t>
            </a:r>
            <a:r>
              <a:rPr lang="en-GB" sz="1400" dirty="0" err="1">
                <a:solidFill>
                  <a:srgbClr val="7F7F7F"/>
                </a:solidFill>
              </a:rPr>
              <a:t>oder</a:t>
            </a:r>
            <a:r>
              <a:rPr lang="en-GB" sz="1400" dirty="0">
                <a:solidFill>
                  <a:srgbClr val="7F7F7F"/>
                </a:solidFill>
              </a:rPr>
              <a:t> </a:t>
            </a:r>
            <a:br>
              <a:rPr lang="en-GB" sz="1400" dirty="0">
                <a:solidFill>
                  <a:srgbClr val="7F7F7F"/>
                </a:solidFill>
              </a:rPr>
            </a:br>
            <a:r>
              <a:rPr lang="en-GB" sz="1400" dirty="0" err="1">
                <a:solidFill>
                  <a:srgbClr val="7F7F7F"/>
                </a:solidFill>
              </a:rPr>
              <a:t>Maßnahmen</a:t>
            </a:r>
            <a:r>
              <a:rPr lang="en-GB" sz="1400" dirty="0">
                <a:solidFill>
                  <a:srgbClr val="7F7F7F"/>
                </a:solidFill>
              </a:rPr>
              <a:t> </a:t>
            </a:r>
            <a:r>
              <a:rPr lang="en-GB" sz="1400" dirty="0" err="1">
                <a:solidFill>
                  <a:srgbClr val="7F7F7F"/>
                </a:solidFill>
              </a:rPr>
              <a:t>zur</a:t>
            </a:r>
            <a:r>
              <a:rPr lang="en-GB" sz="1400" dirty="0">
                <a:solidFill>
                  <a:srgbClr val="7F7F7F"/>
                </a:solidFill>
              </a:rPr>
              <a:t> </a:t>
            </a:r>
            <a:r>
              <a:rPr lang="en-GB" sz="1400" dirty="0" err="1">
                <a:solidFill>
                  <a:srgbClr val="7F7F7F"/>
                </a:solidFill>
              </a:rPr>
              <a:t>Verringerung</a:t>
            </a:r>
            <a:r>
              <a:rPr lang="en-GB" sz="1400" dirty="0">
                <a:solidFill>
                  <a:srgbClr val="7F7F7F"/>
                </a:solidFill>
              </a:rPr>
              <a:t> der </a:t>
            </a:r>
            <a:r>
              <a:rPr lang="en-GB" sz="1400" dirty="0" err="1">
                <a:solidFill>
                  <a:srgbClr val="7F7F7F"/>
                </a:solidFill>
              </a:rPr>
              <a:t>Wahrscheinlichkeit</a:t>
            </a:r>
            <a:r>
              <a:rPr lang="en-GB" sz="1400" dirty="0">
                <a:solidFill>
                  <a:srgbClr val="7F7F7F"/>
                </a:solidFill>
              </a:rPr>
              <a:t> und/</a:t>
            </a:r>
            <a:r>
              <a:rPr lang="en-GB" sz="1400" dirty="0" err="1">
                <a:solidFill>
                  <a:srgbClr val="7F7F7F"/>
                </a:solidFill>
              </a:rPr>
              <a:t>oder</a:t>
            </a:r>
            <a:r>
              <a:rPr lang="en-GB" sz="1400" dirty="0">
                <a:solidFill>
                  <a:srgbClr val="7F7F7F"/>
                </a:solidFill>
              </a:rPr>
              <a:t> des </a:t>
            </a:r>
            <a:r>
              <a:rPr lang="en-GB" sz="1400" dirty="0" err="1">
                <a:solidFill>
                  <a:srgbClr val="7F7F7F"/>
                </a:solidFill>
              </a:rPr>
              <a:t>Ausmaßes</a:t>
            </a:r>
            <a:r>
              <a:rPr lang="en-GB" sz="1400" dirty="0">
                <a:solidFill>
                  <a:srgbClr val="7F7F7F"/>
                </a:solidFill>
              </a:rPr>
              <a:t> </a:t>
            </a:r>
            <a:br>
              <a:rPr lang="en-GB" sz="1400" dirty="0">
                <a:solidFill>
                  <a:srgbClr val="7F7F7F"/>
                </a:solidFill>
              </a:rPr>
            </a:br>
            <a:r>
              <a:rPr lang="en-GB" sz="1400" dirty="0" err="1">
                <a:solidFill>
                  <a:srgbClr val="7F7F7F"/>
                </a:solidFill>
              </a:rPr>
              <a:t>negativer</a:t>
            </a:r>
            <a:r>
              <a:rPr lang="en-GB" sz="1400" dirty="0">
                <a:solidFill>
                  <a:srgbClr val="7F7F7F"/>
                </a:solidFill>
              </a:rPr>
              <a:t> </a:t>
            </a:r>
            <a:r>
              <a:rPr lang="en-GB" sz="1400" dirty="0" err="1">
                <a:solidFill>
                  <a:srgbClr val="7F7F7F"/>
                </a:solidFill>
              </a:rPr>
              <a:t>potenzieller</a:t>
            </a:r>
            <a:r>
              <a:rPr lang="en-GB" sz="1400" dirty="0">
                <a:solidFill>
                  <a:srgbClr val="7F7F7F"/>
                </a:solidFill>
              </a:rPr>
              <a:t> Folgen, </a:t>
            </a:r>
            <a:r>
              <a:rPr lang="en-GB" sz="1400" dirty="0" err="1">
                <a:solidFill>
                  <a:srgbClr val="7F7F7F"/>
                </a:solidFill>
              </a:rPr>
              <a:t>basierend</a:t>
            </a:r>
            <a:r>
              <a:rPr lang="en-GB" sz="1400" dirty="0">
                <a:solidFill>
                  <a:srgbClr val="7F7F7F"/>
                </a:solidFill>
              </a:rPr>
              <a:t> auf </a:t>
            </a:r>
            <a:br>
              <a:rPr lang="en-GB" sz="1400" dirty="0">
                <a:solidFill>
                  <a:srgbClr val="7F7F7F"/>
                </a:solidFill>
              </a:rPr>
            </a:br>
            <a:r>
              <a:rPr lang="en-GB" sz="1400" dirty="0" err="1">
                <a:solidFill>
                  <a:srgbClr val="7F7F7F"/>
                </a:solidFill>
              </a:rPr>
              <a:t>bewerteten</a:t>
            </a:r>
            <a:r>
              <a:rPr lang="en-GB" sz="1400" dirty="0">
                <a:solidFill>
                  <a:srgbClr val="7F7F7F"/>
                </a:solidFill>
              </a:rPr>
              <a:t> </a:t>
            </a:r>
            <a:r>
              <a:rPr lang="en-GB" sz="1400" dirty="0" err="1">
                <a:solidFill>
                  <a:srgbClr val="7F7F7F"/>
                </a:solidFill>
              </a:rPr>
              <a:t>oder</a:t>
            </a:r>
            <a:r>
              <a:rPr lang="en-GB" sz="1400" dirty="0">
                <a:solidFill>
                  <a:srgbClr val="7F7F7F"/>
                </a:solidFill>
              </a:rPr>
              <a:t> </a:t>
            </a:r>
            <a:r>
              <a:rPr lang="en-GB" sz="1400" dirty="0" err="1">
                <a:solidFill>
                  <a:srgbClr val="7F7F7F"/>
                </a:solidFill>
              </a:rPr>
              <a:t>wahrgenommenen</a:t>
            </a:r>
            <a:r>
              <a:rPr lang="en-GB" sz="1400" dirty="0">
                <a:solidFill>
                  <a:srgbClr val="7F7F7F"/>
                </a:solidFill>
              </a:rPr>
              <a:t> </a:t>
            </a:r>
            <a:r>
              <a:rPr lang="en-GB" sz="1400" dirty="0" err="1">
                <a:solidFill>
                  <a:srgbClr val="7F7F7F"/>
                </a:solidFill>
              </a:rPr>
              <a:t>Risiken</a:t>
            </a:r>
            <a:endParaRPr lang="en-GB" sz="1400" b="1" dirty="0">
              <a:solidFill>
                <a:srgbClr val="7F7F7F"/>
              </a:solidFill>
            </a:endParaRPr>
          </a:p>
          <a:p>
            <a:pPr marL="171450" indent="-171450">
              <a:lnSpc>
                <a:spcPct val="105000"/>
              </a:lnSpc>
              <a:spcBef>
                <a:spcPts val="900"/>
              </a:spcBef>
              <a:buClr>
                <a:schemeClr val="dk1"/>
              </a:buClr>
              <a:buSzPts val="1100"/>
              <a:defRPr/>
            </a:pPr>
            <a:endParaRPr lang="en-GB" sz="1400" dirty="0">
              <a:solidFill>
                <a:srgbClr val="7F7F7F"/>
              </a:solidFill>
            </a:endParaRPr>
          </a:p>
          <a:p>
            <a:pPr marL="171450" indent="-171450">
              <a:lnSpc>
                <a:spcPct val="105000"/>
              </a:lnSpc>
              <a:spcBef>
                <a:spcPts val="900"/>
              </a:spcBef>
              <a:buClr>
                <a:schemeClr val="dk1"/>
              </a:buClr>
              <a:buSzPts val="1100"/>
              <a:defRPr/>
            </a:pPr>
            <a:endParaRPr lang="en-GB" sz="1400" dirty="0">
              <a:solidFill>
                <a:srgbClr val="7F7F7F"/>
              </a:solidFill>
            </a:endParaRPr>
          </a:p>
          <a:p>
            <a:pPr marL="171450" indent="-171450">
              <a:lnSpc>
                <a:spcPct val="105000"/>
              </a:lnSpc>
              <a:spcBef>
                <a:spcPts val="900"/>
              </a:spcBef>
              <a:buClr>
                <a:schemeClr val="dk1"/>
              </a:buClr>
              <a:buSzPts val="1100"/>
              <a:defRPr/>
            </a:pPr>
            <a:endParaRPr lang="en-GB" sz="1400" dirty="0">
              <a:solidFill>
                <a:srgbClr val="7F7F7F"/>
              </a:solidFill>
            </a:endParaRPr>
          </a:p>
        </p:txBody>
      </p:sp>
      <p:pic>
        <p:nvPicPr>
          <p:cNvPr id="5" name="Picture 4" descr="A diagram of a diagram&#10;&#10;AI-generated content may be incorrect.">
            <a:extLst>
              <a:ext uri="{FF2B5EF4-FFF2-40B4-BE49-F238E27FC236}">
                <a16:creationId xmlns:a16="http://schemas.microsoft.com/office/drawing/2014/main" id="{766FF1BF-5E8D-1EEB-A4E1-C19258AD36E4}"/>
              </a:ext>
            </a:extLst>
          </p:cNvPr>
          <p:cNvPicPr>
            <a:picLocks noChangeAspect="1"/>
          </p:cNvPicPr>
          <p:nvPr/>
        </p:nvPicPr>
        <p:blipFill>
          <a:blip r:embed="rId4"/>
          <a:stretch>
            <a:fillRect/>
          </a:stretch>
        </p:blipFill>
        <p:spPr bwMode="auto">
          <a:xfrm>
            <a:off x="5974024" y="1147728"/>
            <a:ext cx="2850867" cy="296076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27125261" name="Google Shape;135;p2"/>
          <p:cNvSpPr txBox="1">
            <a:spLocks noGrp="1"/>
          </p:cNvSpPr>
          <p:nvPr>
            <p:ph type="title"/>
          </p:nvPr>
        </p:nvSpPr>
        <p:spPr bwMode="auto">
          <a:xfrm>
            <a:off x="613295" y="465104"/>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Risikokomponenten</a:t>
            </a:r>
            <a:endParaRPr>
              <a:solidFill>
                <a:srgbClr val="70AD47"/>
              </a:solidFill>
            </a:endParaRPr>
          </a:p>
        </p:txBody>
      </p:sp>
      <p:sp>
        <p:nvSpPr>
          <p:cNvPr id="4" name="Google Shape;141;p3">
            <a:extLst>
              <a:ext uri="{FF2B5EF4-FFF2-40B4-BE49-F238E27FC236}">
                <a16:creationId xmlns:a16="http://schemas.microsoft.com/office/drawing/2014/main" id="{C045D14F-E2AF-1BF5-BA6F-51A2B2FFED25}"/>
              </a:ext>
            </a:extLst>
          </p:cNvPr>
          <p:cNvSpPr txBox="1">
            <a:spLocks noGrp="1"/>
          </p:cNvSpPr>
          <p:nvPr>
            <p:ph type="body" idx="1"/>
          </p:nvPr>
        </p:nvSpPr>
        <p:spPr bwMode="auto">
          <a:xfrm>
            <a:off x="632599" y="2690675"/>
            <a:ext cx="7994291" cy="848700"/>
          </a:xfrm>
          <a:prstGeom prst="rect">
            <a:avLst/>
          </a:prstGeom>
          <a:noFill/>
          <a:ln>
            <a:noFill/>
          </a:ln>
        </p:spPr>
        <p:txBody>
          <a:bodyPr spcFirstLastPara="1" wrap="square" lIns="68550" tIns="34275" rIns="68550" bIns="34275" anchor="ctr" anchorCtr="0">
            <a:noAutofit/>
          </a:bodyPr>
          <a:lstStyle/>
          <a:p>
            <a:pPr marL="0" indent="0">
              <a:lnSpc>
                <a:spcPct val="105000"/>
              </a:lnSpc>
              <a:spcBef>
                <a:spcPts val="900"/>
              </a:spcBef>
              <a:buClr>
                <a:schemeClr val="dk1"/>
              </a:buClr>
              <a:buSzPts val="1100"/>
              <a:buNone/>
              <a:defRPr/>
            </a:pPr>
            <a:r>
              <a:rPr lang="en-GB" sz="1200" b="1" dirty="0" err="1">
                <a:solidFill>
                  <a:srgbClr val="7F7F7F"/>
                </a:solidFill>
              </a:rPr>
              <a:t>Gefahr</a:t>
            </a:r>
            <a:r>
              <a:rPr lang="en-GB" sz="1200" b="1" dirty="0">
                <a:solidFill>
                  <a:srgbClr val="7F7F7F"/>
                </a:solidFill>
              </a:rPr>
              <a:t>:</a:t>
            </a:r>
            <a:endParaRPr dirty="0"/>
          </a:p>
          <a:p>
            <a:pPr marL="171450" indent="-171450">
              <a:lnSpc>
                <a:spcPct val="105000"/>
              </a:lnSpc>
              <a:spcBef>
                <a:spcPts val="900"/>
              </a:spcBef>
              <a:buClr>
                <a:schemeClr val="dk1"/>
              </a:buClr>
              <a:buSzPts val="1100"/>
              <a:defRPr/>
            </a:pPr>
            <a:r>
              <a:rPr lang="en-GB" sz="1200" dirty="0">
                <a:solidFill>
                  <a:srgbClr val="7F7F7F"/>
                </a:solidFill>
              </a:rPr>
              <a:t>„Das </a:t>
            </a:r>
            <a:r>
              <a:rPr lang="en-GB" sz="1200" dirty="0" err="1">
                <a:solidFill>
                  <a:srgbClr val="7F7F7F"/>
                </a:solidFill>
              </a:rPr>
              <a:t>potenzielle</a:t>
            </a:r>
            <a:r>
              <a:rPr lang="en-GB" sz="1200" dirty="0">
                <a:solidFill>
                  <a:srgbClr val="7F7F7F"/>
                </a:solidFill>
              </a:rPr>
              <a:t> </a:t>
            </a:r>
            <a:r>
              <a:rPr lang="en-GB" sz="1200" dirty="0" err="1">
                <a:solidFill>
                  <a:srgbClr val="7F7F7F"/>
                </a:solidFill>
              </a:rPr>
              <a:t>Auftreten</a:t>
            </a:r>
            <a:r>
              <a:rPr lang="en-GB" sz="1200" dirty="0">
                <a:solidFill>
                  <a:srgbClr val="7F7F7F"/>
                </a:solidFill>
              </a:rPr>
              <a:t> </a:t>
            </a:r>
            <a:r>
              <a:rPr lang="en-GB" sz="1200" dirty="0" err="1">
                <a:solidFill>
                  <a:srgbClr val="7F7F7F"/>
                </a:solidFill>
              </a:rPr>
              <a:t>eines</a:t>
            </a:r>
            <a:r>
              <a:rPr lang="en-GB" sz="1200" dirty="0">
                <a:solidFill>
                  <a:srgbClr val="7F7F7F"/>
                </a:solidFill>
              </a:rPr>
              <a:t> </a:t>
            </a:r>
            <a:r>
              <a:rPr lang="en-GB" sz="1200" dirty="0" err="1">
                <a:solidFill>
                  <a:srgbClr val="7F7F7F"/>
                </a:solidFill>
              </a:rPr>
              <a:t>natürlichen</a:t>
            </a:r>
            <a:r>
              <a:rPr lang="en-GB" sz="1200" dirty="0">
                <a:solidFill>
                  <a:srgbClr val="7F7F7F"/>
                </a:solidFill>
              </a:rPr>
              <a:t> </a:t>
            </a:r>
            <a:r>
              <a:rPr lang="en-GB" sz="1200" dirty="0" err="1">
                <a:solidFill>
                  <a:srgbClr val="7F7F7F"/>
                </a:solidFill>
              </a:rPr>
              <a:t>oder</a:t>
            </a:r>
            <a:r>
              <a:rPr lang="en-GB" sz="1200" dirty="0">
                <a:solidFill>
                  <a:srgbClr val="7F7F7F"/>
                </a:solidFill>
              </a:rPr>
              <a:t> </a:t>
            </a:r>
            <a:r>
              <a:rPr lang="en-GB" sz="1200" dirty="0" err="1">
                <a:solidFill>
                  <a:srgbClr val="7F7F7F"/>
                </a:solidFill>
              </a:rPr>
              <a:t>vom</a:t>
            </a:r>
            <a:r>
              <a:rPr lang="en-GB" sz="1200" dirty="0">
                <a:solidFill>
                  <a:srgbClr val="7F7F7F"/>
                </a:solidFill>
              </a:rPr>
              <a:t> Menschen </a:t>
            </a:r>
            <a:r>
              <a:rPr lang="en-GB" sz="1200" dirty="0" err="1">
                <a:solidFill>
                  <a:srgbClr val="7F7F7F"/>
                </a:solidFill>
              </a:rPr>
              <a:t>verursachten</a:t>
            </a:r>
            <a:r>
              <a:rPr lang="en-GB" sz="1200" dirty="0">
                <a:solidFill>
                  <a:srgbClr val="7F7F7F"/>
                </a:solidFill>
              </a:rPr>
              <a:t> </a:t>
            </a:r>
            <a:r>
              <a:rPr lang="en-GB" sz="1200" dirty="0" err="1">
                <a:solidFill>
                  <a:srgbClr val="7F7F7F"/>
                </a:solidFill>
              </a:rPr>
              <a:t>physikalischen</a:t>
            </a:r>
            <a:r>
              <a:rPr lang="en-GB" sz="1200" dirty="0">
                <a:solidFill>
                  <a:srgbClr val="7F7F7F"/>
                </a:solidFill>
              </a:rPr>
              <a:t> </a:t>
            </a:r>
            <a:r>
              <a:rPr lang="en-GB" sz="1200" dirty="0" err="1">
                <a:solidFill>
                  <a:srgbClr val="7F7F7F"/>
                </a:solidFill>
              </a:rPr>
              <a:t>Ereignisses</a:t>
            </a:r>
            <a:r>
              <a:rPr lang="en-GB" sz="1200" dirty="0">
                <a:solidFill>
                  <a:srgbClr val="7F7F7F"/>
                </a:solidFill>
              </a:rPr>
              <a:t> </a:t>
            </a:r>
            <a:r>
              <a:rPr lang="en-GB" sz="1200" dirty="0" err="1">
                <a:solidFill>
                  <a:srgbClr val="7F7F7F"/>
                </a:solidFill>
              </a:rPr>
              <a:t>oder</a:t>
            </a:r>
            <a:r>
              <a:rPr lang="en-GB" sz="1200" dirty="0">
                <a:solidFill>
                  <a:srgbClr val="7F7F7F"/>
                </a:solidFill>
              </a:rPr>
              <a:t> Trends, das </a:t>
            </a:r>
            <a:r>
              <a:rPr lang="en-GB" sz="1200" dirty="0" err="1">
                <a:solidFill>
                  <a:srgbClr val="7F7F7F"/>
                </a:solidFill>
              </a:rPr>
              <a:t>zu</a:t>
            </a:r>
            <a:r>
              <a:rPr lang="en-GB" sz="1200" dirty="0">
                <a:solidFill>
                  <a:srgbClr val="7F7F7F"/>
                </a:solidFill>
              </a:rPr>
              <a:t> </a:t>
            </a:r>
            <a:r>
              <a:rPr lang="en-GB" sz="1200" dirty="0" err="1">
                <a:solidFill>
                  <a:srgbClr val="7F7F7F"/>
                </a:solidFill>
              </a:rPr>
              <a:t>Todesfällen</a:t>
            </a:r>
            <a:r>
              <a:rPr lang="en-GB" sz="1200" dirty="0">
                <a:solidFill>
                  <a:srgbClr val="7F7F7F"/>
                </a:solidFill>
              </a:rPr>
              <a:t>, </a:t>
            </a:r>
            <a:r>
              <a:rPr lang="en-GB" sz="1200" dirty="0" err="1">
                <a:solidFill>
                  <a:srgbClr val="7F7F7F"/>
                </a:solidFill>
              </a:rPr>
              <a:t>Verletzungen</a:t>
            </a:r>
            <a:r>
              <a:rPr lang="en-GB" sz="1200" dirty="0">
                <a:solidFill>
                  <a:srgbClr val="7F7F7F"/>
                </a:solidFill>
              </a:rPr>
              <a:t> </a:t>
            </a:r>
            <a:r>
              <a:rPr lang="en-GB" sz="1200" dirty="0" err="1">
                <a:solidFill>
                  <a:srgbClr val="7F7F7F"/>
                </a:solidFill>
              </a:rPr>
              <a:t>oder</a:t>
            </a:r>
            <a:r>
              <a:rPr lang="en-GB" sz="1200" dirty="0">
                <a:solidFill>
                  <a:srgbClr val="7F7F7F"/>
                </a:solidFill>
              </a:rPr>
              <a:t> </a:t>
            </a:r>
            <a:r>
              <a:rPr lang="en-GB" sz="1200" dirty="0" err="1">
                <a:solidFill>
                  <a:srgbClr val="7F7F7F"/>
                </a:solidFill>
              </a:rPr>
              <a:t>anderen</a:t>
            </a:r>
            <a:r>
              <a:rPr lang="en-GB" sz="1200" dirty="0">
                <a:solidFill>
                  <a:srgbClr val="7F7F7F"/>
                </a:solidFill>
              </a:rPr>
              <a:t> </a:t>
            </a:r>
            <a:r>
              <a:rPr lang="en-GB" sz="1200" dirty="0" err="1">
                <a:solidFill>
                  <a:srgbClr val="7F7F7F"/>
                </a:solidFill>
              </a:rPr>
              <a:t>gesundheitlichen</a:t>
            </a:r>
            <a:r>
              <a:rPr lang="en-GB" sz="1200" dirty="0">
                <a:solidFill>
                  <a:srgbClr val="7F7F7F"/>
                </a:solidFill>
              </a:rPr>
              <a:t> </a:t>
            </a:r>
            <a:r>
              <a:rPr lang="en-GB" sz="1200" dirty="0" err="1">
                <a:solidFill>
                  <a:srgbClr val="7F7F7F"/>
                </a:solidFill>
              </a:rPr>
              <a:t>Auswirkungen</a:t>
            </a:r>
            <a:r>
              <a:rPr lang="en-GB" sz="1200" dirty="0">
                <a:solidFill>
                  <a:srgbClr val="7F7F7F"/>
                </a:solidFill>
              </a:rPr>
              <a:t> </a:t>
            </a:r>
            <a:r>
              <a:rPr lang="en-GB" sz="1200" dirty="0" err="1">
                <a:solidFill>
                  <a:srgbClr val="7F7F7F"/>
                </a:solidFill>
              </a:rPr>
              <a:t>sowie</a:t>
            </a:r>
            <a:r>
              <a:rPr lang="en-GB" sz="1200" dirty="0">
                <a:solidFill>
                  <a:srgbClr val="7F7F7F"/>
                </a:solidFill>
              </a:rPr>
              <a:t> </a:t>
            </a:r>
            <a:r>
              <a:rPr lang="en-GB" sz="1200" dirty="0" err="1">
                <a:solidFill>
                  <a:srgbClr val="7F7F7F"/>
                </a:solidFill>
              </a:rPr>
              <a:t>zu</a:t>
            </a:r>
            <a:r>
              <a:rPr lang="en-GB" sz="1200" dirty="0">
                <a:solidFill>
                  <a:srgbClr val="7F7F7F"/>
                </a:solidFill>
              </a:rPr>
              <a:t> </a:t>
            </a:r>
            <a:r>
              <a:rPr lang="en-GB" sz="1200" dirty="0" err="1">
                <a:solidFill>
                  <a:srgbClr val="7F7F7F"/>
                </a:solidFill>
              </a:rPr>
              <a:t>Schäden</a:t>
            </a:r>
            <a:r>
              <a:rPr lang="en-GB" sz="1200" dirty="0">
                <a:solidFill>
                  <a:srgbClr val="7F7F7F"/>
                </a:solidFill>
              </a:rPr>
              <a:t> und </a:t>
            </a:r>
            <a:r>
              <a:rPr lang="en-GB" sz="1200" dirty="0" err="1">
                <a:solidFill>
                  <a:srgbClr val="7F7F7F"/>
                </a:solidFill>
              </a:rPr>
              <a:t>Verlusten</a:t>
            </a:r>
            <a:r>
              <a:rPr lang="en-GB" sz="1200" dirty="0">
                <a:solidFill>
                  <a:srgbClr val="7F7F7F"/>
                </a:solidFill>
              </a:rPr>
              <a:t> an </a:t>
            </a:r>
            <a:r>
              <a:rPr lang="en-GB" sz="1200" dirty="0" err="1">
                <a:solidFill>
                  <a:srgbClr val="7F7F7F"/>
                </a:solidFill>
              </a:rPr>
              <a:t>Eigentum</a:t>
            </a:r>
            <a:r>
              <a:rPr lang="en-GB" sz="1200" dirty="0">
                <a:solidFill>
                  <a:srgbClr val="7F7F7F"/>
                </a:solidFill>
              </a:rPr>
              <a:t>, </a:t>
            </a:r>
            <a:r>
              <a:rPr lang="en-GB" sz="1200" dirty="0" err="1">
                <a:solidFill>
                  <a:srgbClr val="7F7F7F"/>
                </a:solidFill>
              </a:rPr>
              <a:t>Infrastruktur</a:t>
            </a:r>
            <a:r>
              <a:rPr lang="en-GB" sz="1200" dirty="0">
                <a:solidFill>
                  <a:srgbClr val="7F7F7F"/>
                </a:solidFill>
              </a:rPr>
              <a:t>, </a:t>
            </a:r>
            <a:r>
              <a:rPr lang="en-GB" sz="1200" dirty="0" err="1">
                <a:solidFill>
                  <a:srgbClr val="7F7F7F"/>
                </a:solidFill>
              </a:rPr>
              <a:t>Lebensgrundlagen</a:t>
            </a:r>
            <a:r>
              <a:rPr lang="en-GB" sz="1200" dirty="0">
                <a:solidFill>
                  <a:srgbClr val="7F7F7F"/>
                </a:solidFill>
              </a:rPr>
              <a:t>, </a:t>
            </a:r>
            <a:r>
              <a:rPr lang="en-GB" sz="1200" dirty="0" err="1">
                <a:solidFill>
                  <a:srgbClr val="7F7F7F"/>
                </a:solidFill>
              </a:rPr>
              <a:t>Dienstleistungen</a:t>
            </a:r>
            <a:r>
              <a:rPr lang="en-GB" sz="1200" dirty="0">
                <a:solidFill>
                  <a:srgbClr val="7F7F7F"/>
                </a:solidFill>
              </a:rPr>
              <a:t>, </a:t>
            </a:r>
            <a:r>
              <a:rPr lang="en-GB" sz="1200" dirty="0" err="1">
                <a:solidFill>
                  <a:srgbClr val="7F7F7F"/>
                </a:solidFill>
              </a:rPr>
              <a:t>Ökosystemen</a:t>
            </a:r>
            <a:r>
              <a:rPr lang="en-GB" sz="1200" dirty="0">
                <a:solidFill>
                  <a:srgbClr val="7F7F7F"/>
                </a:solidFill>
              </a:rPr>
              <a:t> und </a:t>
            </a:r>
            <a:r>
              <a:rPr lang="en-GB" sz="1200" dirty="0" err="1">
                <a:solidFill>
                  <a:srgbClr val="7F7F7F"/>
                </a:solidFill>
              </a:rPr>
              <a:t>Umweltressourcen</a:t>
            </a:r>
            <a:r>
              <a:rPr lang="en-GB" sz="1200" dirty="0">
                <a:solidFill>
                  <a:srgbClr val="7F7F7F"/>
                </a:solidFill>
              </a:rPr>
              <a:t> </a:t>
            </a:r>
            <a:r>
              <a:rPr lang="en-GB" sz="1200" dirty="0" err="1">
                <a:solidFill>
                  <a:srgbClr val="7F7F7F"/>
                </a:solidFill>
              </a:rPr>
              <a:t>führen</a:t>
            </a:r>
            <a:r>
              <a:rPr lang="en-GB" sz="1200" dirty="0">
                <a:solidFill>
                  <a:srgbClr val="7F7F7F"/>
                </a:solidFill>
              </a:rPr>
              <a:t> </a:t>
            </a:r>
            <a:r>
              <a:rPr lang="en-GB" sz="1200" dirty="0" err="1">
                <a:solidFill>
                  <a:srgbClr val="7F7F7F"/>
                </a:solidFill>
              </a:rPr>
              <a:t>kann</a:t>
            </a:r>
            <a:r>
              <a:rPr lang="en-GB" sz="1200" dirty="0">
                <a:solidFill>
                  <a:srgbClr val="7F7F7F"/>
                </a:solidFill>
              </a:rPr>
              <a:t>.“ (</a:t>
            </a:r>
            <a:r>
              <a:rPr lang="en-GB" sz="1200" u="sng" dirty="0">
                <a:solidFill>
                  <a:srgbClr val="7F7F7F"/>
                </a:solidFill>
                <a:hlinkClick r:id="rId3"/>
              </a:rPr>
              <a:t>https://www.ipcc.ch/sr15/chapter/glossary/ </a:t>
            </a:r>
            <a:r>
              <a:rPr lang="en-GB" sz="1200" dirty="0">
                <a:solidFill>
                  <a:srgbClr val="7F7F7F"/>
                </a:solidFill>
              </a:rPr>
              <a:t>)</a:t>
            </a:r>
            <a:endParaRPr dirty="0"/>
          </a:p>
          <a:p>
            <a:pPr marL="0" indent="0">
              <a:lnSpc>
                <a:spcPct val="105000"/>
              </a:lnSpc>
              <a:spcBef>
                <a:spcPts val="900"/>
              </a:spcBef>
              <a:buClr>
                <a:schemeClr val="dk1"/>
              </a:buClr>
              <a:buSzPts val="1100"/>
              <a:buNone/>
              <a:defRPr/>
            </a:pPr>
            <a:r>
              <a:rPr lang="en-GB" sz="1200" b="1" dirty="0" err="1">
                <a:solidFill>
                  <a:srgbClr val="7F7F7F"/>
                </a:solidFill>
              </a:rPr>
              <a:t>Anfälligkeit</a:t>
            </a:r>
            <a:r>
              <a:rPr lang="en-GB" sz="1200" b="1" dirty="0">
                <a:solidFill>
                  <a:srgbClr val="7F7F7F"/>
                </a:solidFill>
              </a:rPr>
              <a:t>:</a:t>
            </a:r>
            <a:endParaRPr dirty="0"/>
          </a:p>
          <a:p>
            <a:pPr marL="285750" indent="-285750">
              <a:lnSpc>
                <a:spcPct val="105000"/>
              </a:lnSpc>
              <a:spcBef>
                <a:spcPts val="900"/>
              </a:spcBef>
              <a:buClr>
                <a:schemeClr val="dk1"/>
              </a:buClr>
              <a:buSzPts val="1100"/>
              <a:defRPr/>
            </a:pPr>
            <a:r>
              <a:rPr lang="en-GB" sz="1200" dirty="0">
                <a:solidFill>
                  <a:srgbClr val="7F7F7F"/>
                </a:solidFill>
              </a:rPr>
              <a:t>„Die </a:t>
            </a:r>
            <a:r>
              <a:rPr lang="en-GB" sz="1200" dirty="0" err="1">
                <a:solidFill>
                  <a:srgbClr val="7F7F7F"/>
                </a:solidFill>
              </a:rPr>
              <a:t>Neigung</a:t>
            </a:r>
            <a:r>
              <a:rPr lang="en-GB" sz="1200" dirty="0">
                <a:solidFill>
                  <a:srgbClr val="7F7F7F"/>
                </a:solidFill>
              </a:rPr>
              <a:t> </a:t>
            </a:r>
            <a:r>
              <a:rPr lang="en-GB" sz="1200" dirty="0" err="1">
                <a:solidFill>
                  <a:srgbClr val="7F7F7F"/>
                </a:solidFill>
              </a:rPr>
              <a:t>oder</a:t>
            </a:r>
            <a:r>
              <a:rPr lang="en-GB" sz="1200" dirty="0">
                <a:solidFill>
                  <a:srgbClr val="7F7F7F"/>
                </a:solidFill>
              </a:rPr>
              <a:t> </a:t>
            </a:r>
            <a:r>
              <a:rPr lang="en-GB" sz="1200" dirty="0" err="1">
                <a:solidFill>
                  <a:srgbClr val="7F7F7F"/>
                </a:solidFill>
              </a:rPr>
              <a:t>Veranlagung</a:t>
            </a:r>
            <a:r>
              <a:rPr lang="en-GB" sz="1200" dirty="0">
                <a:solidFill>
                  <a:srgbClr val="7F7F7F"/>
                </a:solidFill>
              </a:rPr>
              <a:t>, </a:t>
            </a:r>
            <a:r>
              <a:rPr lang="en-GB" sz="1200" dirty="0" err="1">
                <a:solidFill>
                  <a:srgbClr val="7F7F7F"/>
                </a:solidFill>
              </a:rPr>
              <a:t>nachteilig</a:t>
            </a:r>
            <a:r>
              <a:rPr lang="en-GB" sz="1200" dirty="0">
                <a:solidFill>
                  <a:srgbClr val="7F7F7F"/>
                </a:solidFill>
              </a:rPr>
              <a:t> </a:t>
            </a:r>
            <a:r>
              <a:rPr lang="en-GB" sz="1200" dirty="0" err="1">
                <a:solidFill>
                  <a:srgbClr val="7F7F7F"/>
                </a:solidFill>
              </a:rPr>
              <a:t>beeinflusst</a:t>
            </a:r>
            <a:r>
              <a:rPr lang="en-GB" sz="1200" dirty="0">
                <a:solidFill>
                  <a:srgbClr val="7F7F7F"/>
                </a:solidFill>
              </a:rPr>
              <a:t> </a:t>
            </a:r>
            <a:r>
              <a:rPr lang="en-GB" sz="1200" dirty="0" err="1">
                <a:solidFill>
                  <a:srgbClr val="7F7F7F"/>
                </a:solidFill>
              </a:rPr>
              <a:t>zu</a:t>
            </a:r>
            <a:r>
              <a:rPr lang="en-GB" sz="1200" dirty="0">
                <a:solidFill>
                  <a:srgbClr val="7F7F7F"/>
                </a:solidFill>
              </a:rPr>
              <a:t> </a:t>
            </a:r>
            <a:r>
              <a:rPr lang="en-GB" sz="1200" dirty="0" err="1">
                <a:solidFill>
                  <a:srgbClr val="7F7F7F"/>
                </a:solidFill>
              </a:rPr>
              <a:t>werden</a:t>
            </a:r>
            <a:r>
              <a:rPr lang="en-GB" sz="1200" dirty="0">
                <a:solidFill>
                  <a:srgbClr val="7F7F7F"/>
                </a:solidFill>
              </a:rPr>
              <a:t>“ (</a:t>
            </a:r>
            <a:r>
              <a:rPr lang="en-GB" sz="1200" u="sng" dirty="0">
                <a:solidFill>
                  <a:srgbClr val="7F7F7F"/>
                </a:solidFill>
                <a:hlinkClick r:id="rId3"/>
              </a:rPr>
              <a:t>https://www.ipcc.ch/sr15/chapter/glossary/ </a:t>
            </a:r>
            <a:r>
              <a:rPr lang="en-GB" sz="1200" dirty="0">
                <a:solidFill>
                  <a:srgbClr val="7F7F7F"/>
                </a:solidFill>
              </a:rPr>
              <a:t>)</a:t>
            </a:r>
            <a:endParaRPr dirty="0"/>
          </a:p>
          <a:p>
            <a:pPr marL="0" indent="0">
              <a:lnSpc>
                <a:spcPct val="105000"/>
              </a:lnSpc>
              <a:spcBef>
                <a:spcPts val="900"/>
              </a:spcBef>
              <a:buClr>
                <a:schemeClr val="dk1"/>
              </a:buClr>
              <a:buSzPts val="1100"/>
              <a:buNone/>
              <a:defRPr/>
            </a:pPr>
            <a:r>
              <a:rPr lang="en-GB" sz="1200" b="1" dirty="0">
                <a:solidFill>
                  <a:srgbClr val="7F7F7F"/>
                </a:solidFill>
              </a:rPr>
              <a:t>Exposition: </a:t>
            </a:r>
            <a:endParaRPr dirty="0"/>
          </a:p>
          <a:p>
            <a:pPr marL="285750" indent="-285750">
              <a:lnSpc>
                <a:spcPct val="105000"/>
              </a:lnSpc>
              <a:spcBef>
                <a:spcPts val="900"/>
              </a:spcBef>
              <a:buClr>
                <a:schemeClr val="dk1"/>
              </a:buClr>
              <a:buSzPts val="1100"/>
              <a:defRPr/>
            </a:pPr>
            <a:r>
              <a:rPr lang="en-GB" sz="1200" dirty="0">
                <a:solidFill>
                  <a:srgbClr val="7F7F7F"/>
                </a:solidFill>
              </a:rPr>
              <a:t>„Die </a:t>
            </a:r>
            <a:r>
              <a:rPr lang="en-GB" sz="1200" dirty="0" err="1">
                <a:solidFill>
                  <a:srgbClr val="7F7F7F"/>
                </a:solidFill>
              </a:rPr>
              <a:t>Anwesenheit</a:t>
            </a:r>
            <a:r>
              <a:rPr lang="en-GB" sz="1200" dirty="0">
                <a:solidFill>
                  <a:srgbClr val="7F7F7F"/>
                </a:solidFill>
              </a:rPr>
              <a:t> von Menschen, </a:t>
            </a:r>
            <a:r>
              <a:rPr lang="en-GB" sz="1200" dirty="0" err="1">
                <a:solidFill>
                  <a:srgbClr val="7F7F7F"/>
                </a:solidFill>
              </a:rPr>
              <a:t>Lebensgrundlagen</a:t>
            </a:r>
            <a:r>
              <a:rPr lang="en-GB" sz="1200" dirty="0">
                <a:solidFill>
                  <a:srgbClr val="7F7F7F"/>
                </a:solidFill>
              </a:rPr>
              <a:t>, </a:t>
            </a:r>
            <a:r>
              <a:rPr lang="en-GB" sz="1200" dirty="0" err="1">
                <a:solidFill>
                  <a:srgbClr val="7F7F7F"/>
                </a:solidFill>
              </a:rPr>
              <a:t>Arten</a:t>
            </a:r>
            <a:r>
              <a:rPr lang="en-GB" sz="1200" dirty="0">
                <a:solidFill>
                  <a:srgbClr val="7F7F7F"/>
                </a:solidFill>
              </a:rPr>
              <a:t> </a:t>
            </a:r>
            <a:r>
              <a:rPr lang="en-GB" sz="1200" dirty="0" err="1">
                <a:solidFill>
                  <a:srgbClr val="7F7F7F"/>
                </a:solidFill>
              </a:rPr>
              <a:t>oder</a:t>
            </a:r>
            <a:r>
              <a:rPr lang="en-GB" sz="1200" dirty="0">
                <a:solidFill>
                  <a:srgbClr val="7F7F7F"/>
                </a:solidFill>
              </a:rPr>
              <a:t> </a:t>
            </a:r>
            <a:r>
              <a:rPr lang="en-GB" sz="1200" dirty="0" err="1">
                <a:solidFill>
                  <a:srgbClr val="7F7F7F"/>
                </a:solidFill>
              </a:rPr>
              <a:t>Ökosystemen</a:t>
            </a:r>
            <a:r>
              <a:rPr lang="en-GB" sz="1200" dirty="0">
                <a:solidFill>
                  <a:srgbClr val="7F7F7F"/>
                </a:solidFill>
              </a:rPr>
              <a:t>, </a:t>
            </a:r>
            <a:r>
              <a:rPr lang="en-GB" sz="1200" dirty="0" err="1">
                <a:solidFill>
                  <a:srgbClr val="7F7F7F"/>
                </a:solidFill>
              </a:rPr>
              <a:t>Umweltfunktionen</a:t>
            </a:r>
            <a:r>
              <a:rPr lang="en-GB" sz="1200" dirty="0">
                <a:solidFill>
                  <a:srgbClr val="7F7F7F"/>
                </a:solidFill>
              </a:rPr>
              <a:t>, -</a:t>
            </a:r>
            <a:r>
              <a:rPr lang="en-GB" sz="1200" dirty="0" err="1">
                <a:solidFill>
                  <a:srgbClr val="7F7F7F"/>
                </a:solidFill>
              </a:rPr>
              <a:t>dienstleistungen</a:t>
            </a:r>
            <a:r>
              <a:rPr lang="en-GB" sz="1200" dirty="0">
                <a:solidFill>
                  <a:srgbClr val="7F7F7F"/>
                </a:solidFill>
              </a:rPr>
              <a:t> und -</a:t>
            </a:r>
            <a:r>
              <a:rPr lang="en-GB" sz="1200" dirty="0" err="1">
                <a:solidFill>
                  <a:srgbClr val="7F7F7F"/>
                </a:solidFill>
              </a:rPr>
              <a:t>ressourcen</a:t>
            </a:r>
            <a:r>
              <a:rPr lang="en-GB" sz="1200" dirty="0">
                <a:solidFill>
                  <a:srgbClr val="7F7F7F"/>
                </a:solidFill>
              </a:rPr>
              <a:t>, </a:t>
            </a:r>
            <a:r>
              <a:rPr lang="en-GB" sz="1200" dirty="0" err="1">
                <a:solidFill>
                  <a:srgbClr val="7F7F7F"/>
                </a:solidFill>
              </a:rPr>
              <a:t>Infrastruktur</a:t>
            </a:r>
            <a:r>
              <a:rPr lang="en-GB" sz="1200" dirty="0">
                <a:solidFill>
                  <a:srgbClr val="7F7F7F"/>
                </a:solidFill>
              </a:rPr>
              <a:t> </a:t>
            </a:r>
            <a:r>
              <a:rPr lang="en-GB" sz="1200" dirty="0" err="1">
                <a:solidFill>
                  <a:srgbClr val="7F7F7F"/>
                </a:solidFill>
              </a:rPr>
              <a:t>oder</a:t>
            </a:r>
            <a:r>
              <a:rPr lang="en-GB" sz="1200" dirty="0">
                <a:solidFill>
                  <a:srgbClr val="7F7F7F"/>
                </a:solidFill>
              </a:rPr>
              <a:t> </a:t>
            </a:r>
            <a:r>
              <a:rPr lang="en-GB" sz="1200" dirty="0" err="1">
                <a:solidFill>
                  <a:srgbClr val="7F7F7F"/>
                </a:solidFill>
              </a:rPr>
              <a:t>wirtschaftlichen</a:t>
            </a:r>
            <a:r>
              <a:rPr lang="en-GB" sz="1200" dirty="0">
                <a:solidFill>
                  <a:srgbClr val="7F7F7F"/>
                </a:solidFill>
              </a:rPr>
              <a:t>, </a:t>
            </a:r>
            <a:r>
              <a:rPr lang="en-GB" sz="1200" dirty="0" err="1">
                <a:solidFill>
                  <a:srgbClr val="7F7F7F"/>
                </a:solidFill>
              </a:rPr>
              <a:t>sozialen</a:t>
            </a:r>
            <a:r>
              <a:rPr lang="en-GB" sz="1200" dirty="0">
                <a:solidFill>
                  <a:srgbClr val="7F7F7F"/>
                </a:solidFill>
              </a:rPr>
              <a:t> </a:t>
            </a:r>
            <a:r>
              <a:rPr lang="en-GB" sz="1200" dirty="0" err="1">
                <a:solidFill>
                  <a:srgbClr val="7F7F7F"/>
                </a:solidFill>
              </a:rPr>
              <a:t>oder</a:t>
            </a:r>
            <a:r>
              <a:rPr lang="en-GB" sz="1200" dirty="0">
                <a:solidFill>
                  <a:srgbClr val="7F7F7F"/>
                </a:solidFill>
              </a:rPr>
              <a:t> </a:t>
            </a:r>
            <a:r>
              <a:rPr lang="en-GB" sz="1200" dirty="0" err="1">
                <a:solidFill>
                  <a:srgbClr val="7F7F7F"/>
                </a:solidFill>
              </a:rPr>
              <a:t>kulturellen</a:t>
            </a:r>
            <a:r>
              <a:rPr lang="en-GB" sz="1200" dirty="0">
                <a:solidFill>
                  <a:srgbClr val="7F7F7F"/>
                </a:solidFill>
              </a:rPr>
              <a:t> </a:t>
            </a:r>
            <a:r>
              <a:rPr lang="en-GB" sz="1200" dirty="0" err="1">
                <a:solidFill>
                  <a:srgbClr val="7F7F7F"/>
                </a:solidFill>
              </a:rPr>
              <a:t>Gütern</a:t>
            </a:r>
            <a:r>
              <a:rPr lang="en-GB" sz="1200" dirty="0">
                <a:solidFill>
                  <a:srgbClr val="7F7F7F"/>
                </a:solidFill>
              </a:rPr>
              <a:t> an Orten und in </a:t>
            </a:r>
            <a:r>
              <a:rPr lang="en-GB" sz="1200" dirty="0" err="1">
                <a:solidFill>
                  <a:srgbClr val="7F7F7F"/>
                </a:solidFill>
              </a:rPr>
              <a:t>Umgebungen</a:t>
            </a:r>
            <a:r>
              <a:rPr lang="en-GB" sz="1200" dirty="0">
                <a:solidFill>
                  <a:srgbClr val="7F7F7F"/>
                </a:solidFill>
              </a:rPr>
              <a:t>, die </a:t>
            </a:r>
            <a:r>
              <a:rPr lang="en-GB" sz="1200" dirty="0" err="1">
                <a:solidFill>
                  <a:srgbClr val="7F7F7F"/>
                </a:solidFill>
              </a:rPr>
              <a:t>nachteilig</a:t>
            </a:r>
            <a:r>
              <a:rPr lang="en-GB" sz="1200" dirty="0">
                <a:solidFill>
                  <a:srgbClr val="7F7F7F"/>
                </a:solidFill>
              </a:rPr>
              <a:t> </a:t>
            </a:r>
            <a:r>
              <a:rPr lang="en-GB" sz="1200" dirty="0" err="1">
                <a:solidFill>
                  <a:srgbClr val="7F7F7F"/>
                </a:solidFill>
              </a:rPr>
              <a:t>beeinflusst</a:t>
            </a:r>
            <a:r>
              <a:rPr lang="en-GB" sz="1200" dirty="0">
                <a:solidFill>
                  <a:srgbClr val="7F7F7F"/>
                </a:solidFill>
              </a:rPr>
              <a:t> </a:t>
            </a:r>
            <a:r>
              <a:rPr lang="en-GB" sz="1200" dirty="0" err="1">
                <a:solidFill>
                  <a:srgbClr val="7F7F7F"/>
                </a:solidFill>
              </a:rPr>
              <a:t>werden</a:t>
            </a:r>
            <a:r>
              <a:rPr lang="en-GB" sz="1200" dirty="0">
                <a:solidFill>
                  <a:srgbClr val="7F7F7F"/>
                </a:solidFill>
              </a:rPr>
              <a:t> </a:t>
            </a:r>
            <a:r>
              <a:rPr lang="en-GB" sz="1200" dirty="0" err="1">
                <a:solidFill>
                  <a:srgbClr val="7F7F7F"/>
                </a:solidFill>
              </a:rPr>
              <a:t>könnten</a:t>
            </a:r>
            <a:r>
              <a:rPr lang="en-GB" sz="1200" dirty="0">
                <a:solidFill>
                  <a:srgbClr val="7F7F7F"/>
                </a:solidFill>
              </a:rPr>
              <a:t>“ (</a:t>
            </a:r>
            <a:r>
              <a:rPr lang="en-GB" sz="1200" u="sng" dirty="0">
                <a:solidFill>
                  <a:srgbClr val="7F7F7F"/>
                </a:solidFill>
                <a:hlinkClick r:id="rId3"/>
              </a:rPr>
              <a:t>https://www.ipcc.ch/sr15/chapter/glossary/ </a:t>
            </a:r>
            <a:r>
              <a:rPr lang="en-GB" sz="1200" dirty="0">
                <a:solidFill>
                  <a:srgbClr val="7F7F7F"/>
                </a:solidFill>
              </a:rPr>
              <a:t>)</a:t>
            </a:r>
            <a:endParaRPr dirty="0"/>
          </a:p>
          <a:p>
            <a:pPr marL="0" indent="0">
              <a:lnSpc>
                <a:spcPct val="105000"/>
              </a:lnSpc>
              <a:spcBef>
                <a:spcPts val="900"/>
              </a:spcBef>
              <a:buClr>
                <a:schemeClr val="dk1"/>
              </a:buClr>
              <a:buSzPts val="1100"/>
              <a:buNone/>
              <a:defRPr/>
            </a:pPr>
            <a:r>
              <a:rPr lang="en-GB" sz="1200" b="1" dirty="0" err="1">
                <a:solidFill>
                  <a:srgbClr val="7F7F7F"/>
                </a:solidFill>
              </a:rPr>
              <a:t>Reaktion</a:t>
            </a:r>
            <a:r>
              <a:rPr lang="en-GB" sz="1200" b="1" dirty="0">
                <a:solidFill>
                  <a:srgbClr val="7F7F7F"/>
                </a:solidFill>
              </a:rPr>
              <a:t> (</a:t>
            </a:r>
            <a:r>
              <a:rPr lang="en-GB" sz="1200" b="1" dirty="0" err="1">
                <a:solidFill>
                  <a:srgbClr val="7F7F7F"/>
                </a:solidFill>
              </a:rPr>
              <a:t>Anpassungsfähigkeit</a:t>
            </a:r>
            <a:r>
              <a:rPr lang="en-GB" sz="1200" b="1" dirty="0">
                <a:solidFill>
                  <a:srgbClr val="7F7F7F"/>
                </a:solidFill>
              </a:rPr>
              <a:t>): </a:t>
            </a:r>
            <a:endParaRPr dirty="0"/>
          </a:p>
          <a:p>
            <a:pPr marL="285750" indent="-285750">
              <a:lnSpc>
                <a:spcPct val="105000"/>
              </a:lnSpc>
              <a:spcBef>
                <a:spcPts val="900"/>
              </a:spcBef>
              <a:buClr>
                <a:schemeClr val="dk1"/>
              </a:buClr>
              <a:buSzPts val="1100"/>
              <a:defRPr/>
            </a:pPr>
            <a:r>
              <a:rPr lang="en-GB" sz="1200" dirty="0">
                <a:solidFill>
                  <a:srgbClr val="7F7F7F"/>
                </a:solidFill>
              </a:rPr>
              <a:t>„Die </a:t>
            </a:r>
            <a:r>
              <a:rPr lang="en-GB" sz="1200" dirty="0" err="1">
                <a:solidFill>
                  <a:srgbClr val="7F7F7F"/>
                </a:solidFill>
              </a:rPr>
              <a:t>Fähigkeit</a:t>
            </a:r>
            <a:r>
              <a:rPr lang="en-GB" sz="1200" dirty="0">
                <a:solidFill>
                  <a:srgbClr val="7F7F7F"/>
                </a:solidFill>
              </a:rPr>
              <a:t> von </a:t>
            </a:r>
            <a:r>
              <a:rPr lang="en-GB" sz="1200" dirty="0" err="1">
                <a:solidFill>
                  <a:srgbClr val="7F7F7F"/>
                </a:solidFill>
              </a:rPr>
              <a:t>Systemen</a:t>
            </a:r>
            <a:r>
              <a:rPr lang="en-GB" sz="1200" dirty="0">
                <a:solidFill>
                  <a:srgbClr val="7F7F7F"/>
                </a:solidFill>
              </a:rPr>
              <a:t>, </a:t>
            </a:r>
            <a:r>
              <a:rPr lang="en-GB" sz="1200" dirty="0" err="1">
                <a:solidFill>
                  <a:srgbClr val="7F7F7F"/>
                </a:solidFill>
              </a:rPr>
              <a:t>Institutionen</a:t>
            </a:r>
            <a:r>
              <a:rPr lang="en-GB" sz="1200" dirty="0">
                <a:solidFill>
                  <a:srgbClr val="7F7F7F"/>
                </a:solidFill>
              </a:rPr>
              <a:t>, Menschen und </a:t>
            </a:r>
            <a:r>
              <a:rPr lang="en-GB" sz="1200" dirty="0" err="1">
                <a:solidFill>
                  <a:srgbClr val="7F7F7F"/>
                </a:solidFill>
              </a:rPr>
              <a:t>anderen</a:t>
            </a:r>
            <a:r>
              <a:rPr lang="en-GB" sz="1200" dirty="0">
                <a:solidFill>
                  <a:srgbClr val="7F7F7F"/>
                </a:solidFill>
              </a:rPr>
              <a:t> </a:t>
            </a:r>
            <a:r>
              <a:rPr lang="en-GB" sz="1200" dirty="0" err="1">
                <a:solidFill>
                  <a:srgbClr val="7F7F7F"/>
                </a:solidFill>
              </a:rPr>
              <a:t>Organismen</a:t>
            </a:r>
            <a:r>
              <a:rPr lang="en-GB" sz="1200" dirty="0">
                <a:solidFill>
                  <a:srgbClr val="7F7F7F"/>
                </a:solidFill>
              </a:rPr>
              <a:t>, </a:t>
            </a:r>
            <a:r>
              <a:rPr lang="en-GB" sz="1200" dirty="0" err="1">
                <a:solidFill>
                  <a:srgbClr val="7F7F7F"/>
                </a:solidFill>
              </a:rPr>
              <a:t>sich</a:t>
            </a:r>
            <a:r>
              <a:rPr lang="en-GB" sz="1200" dirty="0">
                <a:solidFill>
                  <a:srgbClr val="7F7F7F"/>
                </a:solidFill>
              </a:rPr>
              <a:t> an </a:t>
            </a:r>
            <a:r>
              <a:rPr lang="en-GB" sz="1200" dirty="0" err="1">
                <a:solidFill>
                  <a:srgbClr val="7F7F7F"/>
                </a:solidFill>
              </a:rPr>
              <a:t>potenzielle</a:t>
            </a:r>
            <a:r>
              <a:rPr lang="en-GB" sz="1200" dirty="0">
                <a:solidFill>
                  <a:srgbClr val="7F7F7F"/>
                </a:solidFill>
              </a:rPr>
              <a:t> </a:t>
            </a:r>
            <a:r>
              <a:rPr lang="en-GB" sz="1200" dirty="0" err="1">
                <a:solidFill>
                  <a:srgbClr val="7F7F7F"/>
                </a:solidFill>
              </a:rPr>
              <a:t>Schäden</a:t>
            </a:r>
            <a:r>
              <a:rPr lang="en-GB" sz="1200" dirty="0">
                <a:solidFill>
                  <a:srgbClr val="7F7F7F"/>
                </a:solidFill>
              </a:rPr>
              <a:t> </a:t>
            </a:r>
            <a:r>
              <a:rPr lang="en-GB" sz="1200" dirty="0" err="1">
                <a:solidFill>
                  <a:srgbClr val="7F7F7F"/>
                </a:solidFill>
              </a:rPr>
              <a:t>anzupassen</a:t>
            </a:r>
            <a:r>
              <a:rPr lang="en-GB" sz="1200" dirty="0">
                <a:solidFill>
                  <a:srgbClr val="7F7F7F"/>
                </a:solidFill>
              </a:rPr>
              <a:t>, </a:t>
            </a:r>
            <a:r>
              <a:rPr lang="en-GB" sz="1200" dirty="0" err="1">
                <a:solidFill>
                  <a:srgbClr val="7F7F7F"/>
                </a:solidFill>
              </a:rPr>
              <a:t>Chancen</a:t>
            </a:r>
            <a:r>
              <a:rPr lang="en-GB" sz="1200" dirty="0">
                <a:solidFill>
                  <a:srgbClr val="7F7F7F"/>
                </a:solidFill>
              </a:rPr>
              <a:t> </a:t>
            </a:r>
            <a:r>
              <a:rPr lang="en-GB" sz="1200" dirty="0" err="1">
                <a:solidFill>
                  <a:srgbClr val="7F7F7F"/>
                </a:solidFill>
              </a:rPr>
              <a:t>zu</a:t>
            </a:r>
            <a:r>
              <a:rPr lang="en-GB" sz="1200" dirty="0">
                <a:solidFill>
                  <a:srgbClr val="7F7F7F"/>
                </a:solidFill>
              </a:rPr>
              <a:t> </a:t>
            </a:r>
            <a:r>
              <a:rPr lang="en-GB" sz="1200" dirty="0" err="1">
                <a:solidFill>
                  <a:srgbClr val="7F7F7F"/>
                </a:solidFill>
              </a:rPr>
              <a:t>nutzen</a:t>
            </a:r>
            <a:r>
              <a:rPr lang="en-GB" sz="1200" dirty="0">
                <a:solidFill>
                  <a:srgbClr val="7F7F7F"/>
                </a:solidFill>
              </a:rPr>
              <a:t> </a:t>
            </a:r>
            <a:r>
              <a:rPr lang="en-GB" sz="1200" dirty="0" err="1">
                <a:solidFill>
                  <a:srgbClr val="7F7F7F"/>
                </a:solidFill>
              </a:rPr>
              <a:t>oder</a:t>
            </a:r>
            <a:r>
              <a:rPr lang="en-GB" sz="1200" dirty="0">
                <a:solidFill>
                  <a:srgbClr val="7F7F7F"/>
                </a:solidFill>
              </a:rPr>
              <a:t> auf Folgen </a:t>
            </a:r>
            <a:r>
              <a:rPr lang="en-GB" sz="1200" dirty="0" err="1">
                <a:solidFill>
                  <a:srgbClr val="7F7F7F"/>
                </a:solidFill>
              </a:rPr>
              <a:t>zu</a:t>
            </a:r>
            <a:r>
              <a:rPr lang="en-GB" sz="1200" dirty="0">
                <a:solidFill>
                  <a:srgbClr val="7F7F7F"/>
                </a:solidFill>
              </a:rPr>
              <a:t> </a:t>
            </a:r>
            <a:r>
              <a:rPr lang="en-GB" sz="1200" dirty="0" err="1">
                <a:solidFill>
                  <a:srgbClr val="7F7F7F"/>
                </a:solidFill>
              </a:rPr>
              <a:t>reagieren</a:t>
            </a:r>
            <a:r>
              <a:rPr lang="en-GB" sz="1200" dirty="0">
                <a:solidFill>
                  <a:srgbClr val="7F7F7F"/>
                </a:solidFill>
              </a:rPr>
              <a:t>“ (</a:t>
            </a:r>
            <a:r>
              <a:rPr lang="en-GB" sz="1200" u="sng" dirty="0">
                <a:solidFill>
                  <a:srgbClr val="7F7F7F"/>
                </a:solidFill>
              </a:rPr>
              <a:t>https://www.ipcc.ch/sr15/chapter/glossary/</a:t>
            </a:r>
            <a:r>
              <a:rPr lang="en-GB" sz="1200" dirty="0">
                <a:solidFill>
                  <a:srgbClr val="7F7F7F"/>
                </a:solidFill>
              </a:rPr>
              <a:t>)</a:t>
            </a:r>
            <a:endParaRPr dirty="0"/>
          </a:p>
          <a:p>
            <a:pPr marL="285750" indent="-285750">
              <a:lnSpc>
                <a:spcPct val="105000"/>
              </a:lnSpc>
              <a:spcBef>
                <a:spcPts val="900"/>
              </a:spcBef>
              <a:buClr>
                <a:schemeClr val="dk1"/>
              </a:buClr>
              <a:buSzPts val="1100"/>
              <a:defRPr/>
            </a:pPr>
            <a:endParaRPr lang="en-GB" sz="1200" dirty="0">
              <a:solidFill>
                <a:srgbClr val="7F7F7F"/>
              </a:solidFill>
            </a:endParaRPr>
          </a:p>
          <a:p>
            <a:pPr marL="285750" indent="-285750">
              <a:lnSpc>
                <a:spcPct val="105000"/>
              </a:lnSpc>
              <a:spcBef>
                <a:spcPts val="900"/>
              </a:spcBef>
              <a:buClr>
                <a:schemeClr val="dk1"/>
              </a:buClr>
              <a:buSzPts val="1100"/>
              <a:defRPr/>
            </a:pPr>
            <a:endParaRPr lang="en-GB" sz="1200" dirty="0">
              <a:solidFill>
                <a:srgbClr val="7F7F7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81678651"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VERWUNDBARKEIT</a:t>
            </a:r>
            <a:endParaRPr>
              <a:solidFill>
                <a:srgbClr val="70AD47"/>
              </a:solidFill>
            </a:endParaRPr>
          </a:p>
        </p:txBody>
      </p:sp>
      <p:sp>
        <p:nvSpPr>
          <p:cNvPr id="449313434"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171450" indent="-171450">
              <a:lnSpc>
                <a:spcPct val="105000"/>
              </a:lnSpc>
              <a:spcBef>
                <a:spcPts val="900"/>
              </a:spcBef>
              <a:buClr>
                <a:schemeClr val="dk1"/>
              </a:buClr>
              <a:buSzPts val="1100"/>
              <a:defRPr/>
            </a:pPr>
            <a:r>
              <a:rPr lang="en-GB" sz="1400">
                <a:solidFill>
                  <a:srgbClr val="7F7F7F"/>
                </a:solidFill>
              </a:rPr>
              <a:t>„Die Neigung oder Veranlagung, nachteilig beeinflusst zu werden. Verwundbarkeit umfasst eine Vielzahl von Konzepten und Elementen, darunter Empfindlichkeit oder Anfälligkeit für Schäden und mangelnde Fähigkeit zur Bewältigung und Anpassung.“ </a:t>
            </a:r>
            <a:r>
              <a:rPr lang="en-GB" sz="1400" u="sng">
                <a:solidFill>
                  <a:srgbClr val="7F7F7F"/>
                </a:solidFill>
                <a:hlinkClick r:id="rId3"/>
              </a:rPr>
              <a:t>https://www.ipcc.ch/sr15/chapter/glossary/</a:t>
            </a:r>
            <a:endParaRPr lang="en-GB" sz="1400">
              <a:solidFill>
                <a:srgbClr val="7F7F7F"/>
              </a:solidFill>
            </a:endParaRPr>
          </a:p>
          <a:p>
            <a:pPr marL="171450" indent="-171450">
              <a:lnSpc>
                <a:spcPct val="105000"/>
              </a:lnSpc>
              <a:spcBef>
                <a:spcPts val="900"/>
              </a:spcBef>
              <a:buClr>
                <a:schemeClr val="dk1"/>
              </a:buClr>
              <a:buSzPts val="1100"/>
              <a:defRPr/>
            </a:pPr>
            <a:r>
              <a:rPr lang="en-GB" sz="1400">
                <a:solidFill>
                  <a:srgbClr val="7F7F7F"/>
                </a:solidFill>
              </a:rPr>
              <a:t>Grad, in dem ein System anfällig für die negativen Auswirkungen des Klimawandels ist und nicht in der Lage ist, damit umzugehen</a:t>
            </a:r>
            <a:endParaRPr/>
          </a:p>
          <a:p>
            <a:pPr marL="171450" indent="-171450">
              <a:lnSpc>
                <a:spcPct val="105000"/>
              </a:lnSpc>
              <a:spcBef>
                <a:spcPts val="900"/>
              </a:spcBef>
              <a:buClr>
                <a:schemeClr val="dk1"/>
              </a:buClr>
              <a:buSzPts val="1100"/>
              <a:defRPr/>
            </a:pPr>
            <a:r>
              <a:rPr lang="en-GB" sz="1400">
                <a:solidFill>
                  <a:srgbClr val="7F7F7F"/>
                </a:solidFill>
              </a:rPr>
              <a:t>Komponenten der Verwundbarkeit: </a:t>
            </a:r>
            <a:endParaRPr/>
          </a:p>
          <a:p>
            <a:pPr marL="628650" lvl="1" indent="-171450">
              <a:lnSpc>
                <a:spcPct val="105000"/>
              </a:lnSpc>
              <a:spcBef>
                <a:spcPts val="900"/>
              </a:spcBef>
              <a:buClr>
                <a:schemeClr val="dk1"/>
              </a:buClr>
              <a:buSzPts val="1100"/>
              <a:defRPr/>
            </a:pPr>
            <a:r>
              <a:rPr lang="en-GB" sz="1200">
                <a:solidFill>
                  <a:srgbClr val="7F7F7F"/>
                </a:solidFill>
              </a:rPr>
              <a:t>Empfindlichkeit</a:t>
            </a:r>
            <a:endParaRPr/>
          </a:p>
          <a:p>
            <a:pPr marL="628650" lvl="1" indent="-171450">
              <a:lnSpc>
                <a:spcPct val="105000"/>
              </a:lnSpc>
              <a:spcBef>
                <a:spcPts val="900"/>
              </a:spcBef>
              <a:buClr>
                <a:schemeClr val="dk1"/>
              </a:buClr>
              <a:buSzPts val="1100"/>
              <a:defRPr/>
            </a:pPr>
            <a:r>
              <a:rPr lang="en-GB" sz="1200">
                <a:solidFill>
                  <a:srgbClr val="7F7F7F"/>
                </a:solidFill>
              </a:rPr>
              <a:t>Anpassungsfähigkeit</a:t>
            </a:r>
            <a:endParaRPr/>
          </a:p>
          <a:p>
            <a:pPr marL="628650" lvl="1" indent="-171450">
              <a:lnSpc>
                <a:spcPct val="105000"/>
              </a:lnSpc>
              <a:spcBef>
                <a:spcPts val="900"/>
              </a:spcBef>
              <a:buClr>
                <a:schemeClr val="dk1"/>
              </a:buClr>
              <a:buSzPts val="1100"/>
              <a:defRPr/>
            </a:pPr>
            <a:r>
              <a:rPr lang="en-GB" sz="1200">
                <a:solidFill>
                  <a:srgbClr val="7F7F7F"/>
                </a:solidFill>
              </a:rPr>
              <a:t>Mangelnde Resilienz</a:t>
            </a:r>
            <a:endParaRPr/>
          </a:p>
          <a:p>
            <a:pPr marL="628650" lvl="1" indent="-171450">
              <a:lnSpc>
                <a:spcPct val="105000"/>
              </a:lnSpc>
              <a:spcBef>
                <a:spcPts val="900"/>
              </a:spcBef>
              <a:buClr>
                <a:schemeClr val="dk1"/>
              </a:buClr>
              <a:buSzPts val="1100"/>
              <a:defRPr/>
            </a:pPr>
            <a:endParaRPr lang="en-GB" sz="1200">
              <a:solidFill>
                <a:srgbClr val="7F7F7F"/>
              </a:solidFill>
            </a:endParaRPr>
          </a:p>
          <a:p>
            <a:pPr marL="628650" lvl="1" indent="-171450">
              <a:lnSpc>
                <a:spcPct val="105000"/>
              </a:lnSpc>
              <a:spcBef>
                <a:spcPts val="900"/>
              </a:spcBef>
              <a:buClr>
                <a:schemeClr val="dk1"/>
              </a:buClr>
              <a:buSzPts val="1100"/>
              <a:defRPr/>
            </a:pPr>
            <a:endParaRPr lang="en-GB" sz="1200">
              <a:solidFill>
                <a:srgbClr val="7F7F7F"/>
              </a:solidFill>
            </a:endParaRPr>
          </a:p>
        </p:txBody>
      </p:sp>
      <p:sp>
        <p:nvSpPr>
          <p:cNvPr id="429537213" name="TextBox 3"/>
          <p:cNvSpPr txBox="1"/>
          <p:nvPr/>
        </p:nvSpPr>
        <p:spPr bwMode="auto">
          <a:xfrm>
            <a:off x="4910168" y="4937558"/>
            <a:ext cx="3002442" cy="215444"/>
          </a:xfrm>
          <a:prstGeom prst="rect">
            <a:avLst/>
          </a:prstGeom>
          <a:noFill/>
        </p:spPr>
        <p:txBody>
          <a:bodyPr wrap="square" rtlCol="0">
            <a:spAutoFit/>
          </a:bodyPr>
          <a:lstStyle/>
          <a:p>
            <a:pPr>
              <a:defRPr/>
            </a:pPr>
            <a:r>
              <a:rPr lang="en-GB" sz="800"/>
              <a:t>Quelle: </a:t>
            </a:r>
            <a:r>
              <a:rPr lang="en-GB" sz="800" u="sng">
                <a:hlinkClick r:id="rId4"/>
              </a:rPr>
              <a:t>https://www.ipcc.</a:t>
            </a:r>
            <a:r>
              <a:rPr lang="en-GB" sz="800"/>
              <a:t>ch/report/ar6/wg2/chapter/chapter-1/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20621613" name="TextBox 10"/>
          <p:cNvSpPr txBox="1"/>
          <p:nvPr/>
        </p:nvSpPr>
        <p:spPr bwMode="auto">
          <a:xfrm>
            <a:off x="0" y="4922681"/>
            <a:ext cx="7485888" cy="215444"/>
          </a:xfrm>
          <a:prstGeom prst="rect">
            <a:avLst/>
          </a:prstGeom>
          <a:noFill/>
        </p:spPr>
        <p:txBody>
          <a:bodyPr wrap="square" rtlCol="0">
            <a:spAutoFit/>
          </a:bodyPr>
          <a:lstStyle/>
          <a:p>
            <a:pPr>
              <a:defRPr/>
            </a:pPr>
            <a:r>
              <a:rPr lang="en-GB" sz="800"/>
              <a:t>Quelle: </a:t>
            </a:r>
            <a:r>
              <a:rPr lang="en-GB" sz="800" u="sng">
                <a:hlinkClick r:id="rId3"/>
              </a:rPr>
              <a:t>https://www.ipcc.</a:t>
            </a:r>
            <a:r>
              <a:rPr lang="en-GB" sz="800"/>
              <a:t>ch/report/ar6/wg2/chapter/chapter-1/ </a:t>
            </a:r>
            <a:endParaRPr/>
          </a:p>
        </p:txBody>
      </p:sp>
      <p:pic>
        <p:nvPicPr>
          <p:cNvPr id="2" name="Picture 1" descr="A circular diagram with colorful arrows&#10;&#10;AI-generated content may be incorrect.">
            <a:extLst>
              <a:ext uri="{FF2B5EF4-FFF2-40B4-BE49-F238E27FC236}">
                <a16:creationId xmlns:a16="http://schemas.microsoft.com/office/drawing/2014/main" id="{DD17C577-7B90-513F-915F-57319DD79A1A}"/>
              </a:ext>
            </a:extLst>
          </p:cNvPr>
          <p:cNvPicPr>
            <a:picLocks noChangeAspect="1"/>
          </p:cNvPicPr>
          <p:nvPr/>
        </p:nvPicPr>
        <p:blipFill>
          <a:blip r:embed="rId4"/>
          <a:stretch>
            <a:fillRect/>
          </a:stretch>
        </p:blipFill>
        <p:spPr bwMode="auto">
          <a:xfrm>
            <a:off x="1001153" y="357972"/>
            <a:ext cx="6804455" cy="442755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57215973" name="Google Shape;135;p2"/>
          <p:cNvSpPr txBox="1">
            <a:spLocks noGrp="1"/>
          </p:cNvSpPr>
          <p:nvPr>
            <p:ph type="title"/>
          </p:nvPr>
        </p:nvSpPr>
        <p:spPr bwMode="auto">
          <a:xfrm>
            <a:off x="613295" y="465104"/>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KLIMASCHUTZLÖSUNGEN</a:t>
            </a:r>
            <a:endParaRPr>
              <a:solidFill>
                <a:srgbClr val="70AD47"/>
              </a:solidFill>
            </a:endParaRPr>
          </a:p>
        </p:txBody>
      </p:sp>
      <p:sp>
        <p:nvSpPr>
          <p:cNvPr id="1966350433"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Lösungen zur Anpassung an den Klimawandel können sein:</a:t>
            </a:r>
            <a:endParaRPr/>
          </a:p>
          <a:p>
            <a:pPr marL="742950" lvl="1" indent="-285750">
              <a:lnSpc>
                <a:spcPct val="105000"/>
              </a:lnSpc>
              <a:spcBef>
                <a:spcPts val="900"/>
              </a:spcBef>
              <a:buClr>
                <a:schemeClr val="dk1"/>
              </a:buClr>
              <a:buSzPts val="1100"/>
              <a:defRPr/>
            </a:pPr>
            <a:r>
              <a:rPr lang="en-GB" sz="1200">
                <a:solidFill>
                  <a:srgbClr val="7F7F7F"/>
                </a:solidFill>
              </a:rPr>
              <a:t>Infrastrukturell – Veränderungen in der bebauten Umwelt zum Schutz vor Klimagefahren</a:t>
            </a:r>
            <a:endParaRPr/>
          </a:p>
          <a:p>
            <a:pPr marL="742950" lvl="1" indent="-285750">
              <a:lnSpc>
                <a:spcPct val="105000"/>
              </a:lnSpc>
              <a:spcBef>
                <a:spcPts val="900"/>
              </a:spcBef>
              <a:buClr>
                <a:schemeClr val="dk1"/>
              </a:buClr>
              <a:buSzPts val="1100"/>
              <a:defRPr/>
            </a:pPr>
            <a:r>
              <a:rPr lang="en-GB" sz="1200">
                <a:solidFill>
                  <a:srgbClr val="7F7F7F"/>
                </a:solidFill>
              </a:rPr>
              <a:t>Institutionell – Rahmenbedingungen, Vorschriften und Richtlinien</a:t>
            </a:r>
            <a:endParaRPr/>
          </a:p>
          <a:p>
            <a:pPr marL="742950" lvl="1" indent="-285750">
              <a:lnSpc>
                <a:spcPct val="105000"/>
              </a:lnSpc>
              <a:spcBef>
                <a:spcPts val="900"/>
              </a:spcBef>
              <a:buClr>
                <a:schemeClr val="dk1"/>
              </a:buClr>
              <a:buSzPts val="1100"/>
              <a:defRPr/>
            </a:pPr>
            <a:r>
              <a:rPr lang="en-GB" sz="1200">
                <a:solidFill>
                  <a:srgbClr val="7F7F7F"/>
                </a:solidFill>
              </a:rPr>
              <a:t>Verhaltensbezogen (sozial) – Verhaltensänderungen der lokalen Gemeinschaft</a:t>
            </a:r>
            <a:endParaRPr/>
          </a:p>
          <a:p>
            <a:pPr marL="742950" lvl="1" indent="-285750">
              <a:lnSpc>
                <a:spcPct val="105000"/>
              </a:lnSpc>
              <a:spcBef>
                <a:spcPts val="900"/>
              </a:spcBef>
              <a:buClr>
                <a:schemeClr val="dk1"/>
              </a:buClr>
              <a:buSzPts val="1100"/>
              <a:defRPr/>
            </a:pPr>
            <a:r>
              <a:rPr lang="en-GB" sz="1200">
                <a:solidFill>
                  <a:srgbClr val="7F7F7F"/>
                </a:solidFill>
              </a:rPr>
              <a:t>Naturbasierte Lösungen (NBS) – Nutzung von Ökosystemen und natürlichen Prozessen zur Verringerung der Anfälligkeit und zur Stärkung der Widerstandsfähigkeit </a:t>
            </a:r>
            <a:endParaRPr/>
          </a:p>
          <a:p>
            <a:pPr marL="742950" lvl="1" indent="-285750">
              <a:lnSpc>
                <a:spcPct val="105000"/>
              </a:lnSpc>
              <a:spcBef>
                <a:spcPts val="900"/>
              </a:spcBef>
              <a:buClr>
                <a:schemeClr val="dk1"/>
              </a:buClr>
              <a:buSzPts val="1100"/>
              <a:defRPr/>
            </a:pPr>
            <a:r>
              <a:rPr lang="en-GB" sz="1200">
                <a:solidFill>
                  <a:srgbClr val="7F7F7F"/>
                </a:solidFill>
              </a:rPr>
              <a:t>Technologisch – innovative Instrumente und Technologien zur Unterstützung von Klimaanpassungsmaßnahmen</a:t>
            </a:r>
            <a:endParaRPr/>
          </a:p>
          <a:p>
            <a:pPr marL="285750" indent="-285750">
              <a:lnSpc>
                <a:spcPct val="105000"/>
              </a:lnSpc>
              <a:spcBef>
                <a:spcPts val="900"/>
              </a:spcBef>
              <a:buClr>
                <a:schemeClr val="dk1"/>
              </a:buClr>
              <a:buSzPts val="1100"/>
              <a:defRPr/>
            </a:pPr>
            <a:r>
              <a:rPr lang="en-GB" sz="1600">
                <a:solidFill>
                  <a:srgbClr val="7F7F7F"/>
                </a:solidFill>
              </a:rPr>
              <a:t>2 Kategorien:</a:t>
            </a:r>
            <a:endParaRPr/>
          </a:p>
          <a:p>
            <a:pPr marL="742950" lvl="1" indent="-285750">
              <a:lnSpc>
                <a:spcPct val="105000"/>
              </a:lnSpc>
              <a:spcBef>
                <a:spcPts val="900"/>
              </a:spcBef>
              <a:buClr>
                <a:schemeClr val="dk1"/>
              </a:buClr>
              <a:buSzPts val="1100"/>
              <a:defRPr/>
            </a:pPr>
            <a:r>
              <a:rPr lang="en-GB" sz="1200">
                <a:solidFill>
                  <a:srgbClr val="7F7F7F"/>
                </a:solidFill>
              </a:rPr>
              <a:t>Strukturell (infrastrukturell, NBS)</a:t>
            </a:r>
            <a:endParaRPr/>
          </a:p>
          <a:p>
            <a:pPr marL="742950" lvl="1" indent="-285750">
              <a:lnSpc>
                <a:spcPct val="105000"/>
              </a:lnSpc>
              <a:spcBef>
                <a:spcPts val="900"/>
              </a:spcBef>
              <a:buClr>
                <a:schemeClr val="dk1"/>
              </a:buClr>
              <a:buSzPts val="1100"/>
              <a:defRPr/>
            </a:pPr>
            <a:r>
              <a:rPr lang="en-GB" sz="1200">
                <a:solidFill>
                  <a:srgbClr val="7F7F7F"/>
                </a:solidFill>
              </a:rPr>
              <a:t>Nicht-strukturell (institutionell, verhaltensbezogen, technologisch)</a:t>
            </a:r>
            <a:endParaRPr lang="en-GB" sz="1000">
              <a:solidFill>
                <a:srgbClr val="7F7F7F"/>
              </a:solidFill>
            </a:endParaRPr>
          </a:p>
          <a:p>
            <a:pPr marL="0" indent="0">
              <a:lnSpc>
                <a:spcPct val="105000"/>
              </a:lnSpc>
              <a:spcBef>
                <a:spcPts val="900"/>
              </a:spcBef>
              <a:buClr>
                <a:schemeClr val="dk1"/>
              </a:buClr>
              <a:buSzPts val="1100"/>
              <a:buNone/>
              <a:defRPr/>
            </a:pPr>
            <a:endParaRPr lang="en-GB" sz="1200">
              <a:solidFill>
                <a:srgbClr val="7F7F7F"/>
              </a:solidFill>
            </a:endParaRPr>
          </a:p>
          <a:p>
            <a:pPr marL="285750" indent="-285750">
              <a:lnSpc>
                <a:spcPct val="105000"/>
              </a:lnSpc>
              <a:spcBef>
                <a:spcPts val="900"/>
              </a:spcBef>
              <a:buClr>
                <a:schemeClr val="dk1"/>
              </a:buClr>
              <a:buSzPts val="1100"/>
              <a:defRPr/>
            </a:pPr>
            <a:endParaRPr lang="en-GB" sz="1200">
              <a:solidFill>
                <a:srgbClr val="7F7F7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1419824"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dirty="0" err="1">
                <a:solidFill>
                  <a:srgbClr val="7F7F7F"/>
                </a:solidFill>
              </a:rPr>
              <a:t>Physische</a:t>
            </a:r>
            <a:r>
              <a:rPr lang="en-GB" sz="1400" dirty="0">
                <a:solidFill>
                  <a:srgbClr val="7F7F7F"/>
                </a:solidFill>
              </a:rPr>
              <a:t> </a:t>
            </a:r>
            <a:r>
              <a:rPr lang="en-GB" sz="1400" dirty="0" err="1">
                <a:solidFill>
                  <a:srgbClr val="7F7F7F"/>
                </a:solidFill>
              </a:rPr>
              <a:t>Maßnahmen</a:t>
            </a:r>
            <a:r>
              <a:rPr lang="en-GB" sz="1400" dirty="0">
                <a:solidFill>
                  <a:srgbClr val="7F7F7F"/>
                </a:solidFill>
              </a:rPr>
              <a:t> </a:t>
            </a:r>
            <a:r>
              <a:rPr lang="en-GB" sz="1400" dirty="0" err="1">
                <a:solidFill>
                  <a:srgbClr val="7F7F7F"/>
                </a:solidFill>
              </a:rPr>
              <a:t>zur</a:t>
            </a:r>
            <a:r>
              <a:rPr lang="en-GB" sz="1400" dirty="0">
                <a:solidFill>
                  <a:srgbClr val="7F7F7F"/>
                </a:solidFill>
              </a:rPr>
              <a:t> </a:t>
            </a:r>
            <a:r>
              <a:rPr lang="en-GB" sz="1400" dirty="0" err="1">
                <a:solidFill>
                  <a:srgbClr val="7F7F7F"/>
                </a:solidFill>
              </a:rPr>
              <a:t>Verringerung</a:t>
            </a:r>
            <a:r>
              <a:rPr lang="en-GB" sz="1400" dirty="0">
                <a:solidFill>
                  <a:srgbClr val="7F7F7F"/>
                </a:solidFill>
              </a:rPr>
              <a:t> der </a:t>
            </a:r>
            <a:r>
              <a:rPr lang="en-GB" sz="1400" dirty="0" err="1">
                <a:solidFill>
                  <a:srgbClr val="7F7F7F"/>
                </a:solidFill>
              </a:rPr>
              <a:t>Gefährdung</a:t>
            </a:r>
            <a:r>
              <a:rPr lang="en-GB" sz="1400" dirty="0">
                <a:solidFill>
                  <a:srgbClr val="7F7F7F"/>
                </a:solidFill>
              </a:rPr>
              <a:t> und </a:t>
            </a:r>
            <a:r>
              <a:rPr lang="en-GB" sz="1400" dirty="0" err="1">
                <a:solidFill>
                  <a:srgbClr val="7F7F7F"/>
                </a:solidFill>
              </a:rPr>
              <a:t>Anfälligkeit</a:t>
            </a:r>
            <a:r>
              <a:rPr lang="en-GB" sz="1400" dirty="0">
                <a:solidFill>
                  <a:srgbClr val="7F7F7F"/>
                </a:solidFill>
              </a:rPr>
              <a:t> </a:t>
            </a:r>
            <a:r>
              <a:rPr lang="en-GB" sz="1400" dirty="0" err="1">
                <a:solidFill>
                  <a:srgbClr val="7F7F7F"/>
                </a:solidFill>
              </a:rPr>
              <a:t>gegenüber</a:t>
            </a:r>
            <a:r>
              <a:rPr lang="en-GB" sz="1400" dirty="0">
                <a:solidFill>
                  <a:srgbClr val="7F7F7F"/>
                </a:solidFill>
              </a:rPr>
              <a:t> </a:t>
            </a:r>
            <a:r>
              <a:rPr lang="en-GB" sz="1400" dirty="0" err="1">
                <a:solidFill>
                  <a:srgbClr val="7F7F7F"/>
                </a:solidFill>
              </a:rPr>
              <a:t>Gefahren</a:t>
            </a:r>
            <a:endParaRPr dirty="0"/>
          </a:p>
          <a:p>
            <a:pPr marL="285750" indent="-285750">
              <a:lnSpc>
                <a:spcPct val="105000"/>
              </a:lnSpc>
              <a:spcBef>
                <a:spcPts val="900"/>
              </a:spcBef>
              <a:buClr>
                <a:schemeClr val="dk1"/>
              </a:buClr>
              <a:buSzPts val="1100"/>
              <a:defRPr/>
            </a:pPr>
            <a:r>
              <a:rPr lang="en-GB" sz="1400" dirty="0" err="1">
                <a:solidFill>
                  <a:srgbClr val="7F7F7F"/>
                </a:solidFill>
              </a:rPr>
              <a:t>Entwickelt</a:t>
            </a:r>
            <a:r>
              <a:rPr lang="en-GB" sz="1400" dirty="0">
                <a:solidFill>
                  <a:srgbClr val="7F7F7F"/>
                </a:solidFill>
              </a:rPr>
              <a:t>, um </a:t>
            </a:r>
            <a:r>
              <a:rPr lang="en-GB" sz="1400" dirty="0" err="1">
                <a:solidFill>
                  <a:srgbClr val="7F7F7F"/>
                </a:solidFill>
              </a:rPr>
              <a:t>Infrastruktur</a:t>
            </a:r>
            <a:r>
              <a:rPr lang="en-GB" sz="1400" dirty="0">
                <a:solidFill>
                  <a:srgbClr val="7F7F7F"/>
                </a:solidFill>
              </a:rPr>
              <a:t>, </a:t>
            </a:r>
            <a:r>
              <a:rPr lang="en-GB" sz="1400" dirty="0" err="1">
                <a:solidFill>
                  <a:srgbClr val="7F7F7F"/>
                </a:solidFill>
              </a:rPr>
              <a:t>Gebäude</a:t>
            </a:r>
            <a:r>
              <a:rPr lang="en-GB" sz="1400" dirty="0">
                <a:solidFill>
                  <a:srgbClr val="7F7F7F"/>
                </a:solidFill>
              </a:rPr>
              <a:t> und </a:t>
            </a:r>
            <a:r>
              <a:rPr lang="en-GB" sz="1400" dirty="0" err="1">
                <a:solidFill>
                  <a:srgbClr val="7F7F7F"/>
                </a:solidFill>
              </a:rPr>
              <a:t>öffentliche</a:t>
            </a:r>
            <a:r>
              <a:rPr lang="en-GB" sz="1400" dirty="0">
                <a:solidFill>
                  <a:srgbClr val="7F7F7F"/>
                </a:solidFill>
              </a:rPr>
              <a:t> </a:t>
            </a:r>
            <a:r>
              <a:rPr lang="en-GB" sz="1400" dirty="0" err="1">
                <a:solidFill>
                  <a:srgbClr val="7F7F7F"/>
                </a:solidFill>
              </a:rPr>
              <a:t>Dienste</a:t>
            </a:r>
            <a:r>
              <a:rPr lang="en-GB" sz="1400" dirty="0">
                <a:solidFill>
                  <a:srgbClr val="7F7F7F"/>
                </a:solidFill>
              </a:rPr>
              <a:t> </a:t>
            </a:r>
            <a:r>
              <a:rPr lang="en-GB" sz="1400" dirty="0" err="1">
                <a:solidFill>
                  <a:srgbClr val="7F7F7F"/>
                </a:solidFill>
              </a:rPr>
              <a:t>vor</a:t>
            </a:r>
            <a:r>
              <a:rPr lang="en-GB" sz="1400" dirty="0">
                <a:solidFill>
                  <a:srgbClr val="7F7F7F"/>
                </a:solidFill>
              </a:rPr>
              <a:t> </a:t>
            </a:r>
            <a:r>
              <a:rPr lang="en-GB" sz="1400" dirty="0" err="1">
                <a:solidFill>
                  <a:srgbClr val="7F7F7F"/>
                </a:solidFill>
              </a:rPr>
              <a:t>direkten</a:t>
            </a:r>
            <a:r>
              <a:rPr lang="en-GB" sz="1400" dirty="0">
                <a:solidFill>
                  <a:srgbClr val="7F7F7F"/>
                </a:solidFill>
              </a:rPr>
              <a:t> </a:t>
            </a:r>
            <a:r>
              <a:rPr lang="en-GB" sz="1400" dirty="0" err="1">
                <a:solidFill>
                  <a:srgbClr val="7F7F7F"/>
                </a:solidFill>
              </a:rPr>
              <a:t>Klimagefahren</a:t>
            </a:r>
            <a:r>
              <a:rPr lang="en-GB" sz="1400" dirty="0">
                <a:solidFill>
                  <a:srgbClr val="7F7F7F"/>
                </a:solidFill>
              </a:rPr>
              <a:t> </a:t>
            </a:r>
            <a:r>
              <a:rPr lang="en-GB" sz="1400" dirty="0" err="1">
                <a:solidFill>
                  <a:srgbClr val="7F7F7F"/>
                </a:solidFill>
              </a:rPr>
              <a:t>zu</a:t>
            </a:r>
            <a:r>
              <a:rPr lang="en-GB" sz="1400" dirty="0">
                <a:solidFill>
                  <a:srgbClr val="7F7F7F"/>
                </a:solidFill>
              </a:rPr>
              <a:t> </a:t>
            </a:r>
            <a:r>
              <a:rPr lang="en-GB" sz="1400" dirty="0" err="1">
                <a:solidFill>
                  <a:srgbClr val="7F7F7F"/>
                </a:solidFill>
              </a:rPr>
              <a:t>schützen</a:t>
            </a:r>
            <a:endParaRPr dirty="0"/>
          </a:p>
          <a:p>
            <a:pPr marL="285750" indent="-285750">
              <a:lnSpc>
                <a:spcPct val="105000"/>
              </a:lnSpc>
              <a:spcBef>
                <a:spcPts val="900"/>
              </a:spcBef>
              <a:buClr>
                <a:schemeClr val="dk1"/>
              </a:buClr>
              <a:buSzPts val="1100"/>
              <a:defRPr/>
            </a:pPr>
            <a:r>
              <a:rPr lang="en-GB" sz="1400" dirty="0" err="1">
                <a:solidFill>
                  <a:srgbClr val="7F7F7F"/>
                </a:solidFill>
              </a:rPr>
              <a:t>Bietet</a:t>
            </a:r>
            <a:r>
              <a:rPr lang="en-GB" sz="1400" dirty="0">
                <a:solidFill>
                  <a:srgbClr val="7F7F7F"/>
                </a:solidFill>
              </a:rPr>
              <a:t> </a:t>
            </a:r>
            <a:r>
              <a:rPr lang="en-GB" sz="1400" dirty="0" err="1">
                <a:solidFill>
                  <a:srgbClr val="7F7F7F"/>
                </a:solidFill>
              </a:rPr>
              <a:t>sofortigen</a:t>
            </a:r>
            <a:r>
              <a:rPr lang="en-GB" sz="1400" dirty="0">
                <a:solidFill>
                  <a:srgbClr val="7F7F7F"/>
                </a:solidFill>
              </a:rPr>
              <a:t> und </a:t>
            </a:r>
            <a:r>
              <a:rPr lang="en-GB" sz="1400" dirty="0" err="1">
                <a:solidFill>
                  <a:srgbClr val="7F7F7F"/>
                </a:solidFill>
              </a:rPr>
              <a:t>sichtbaren</a:t>
            </a:r>
            <a:r>
              <a:rPr lang="en-GB" sz="1400" dirty="0">
                <a:solidFill>
                  <a:srgbClr val="7F7F7F"/>
                </a:solidFill>
              </a:rPr>
              <a:t> Schutz</a:t>
            </a:r>
            <a:endParaRPr dirty="0"/>
          </a:p>
          <a:p>
            <a:pPr marL="285750" indent="-285750">
              <a:lnSpc>
                <a:spcPct val="105000"/>
              </a:lnSpc>
              <a:spcBef>
                <a:spcPts val="900"/>
              </a:spcBef>
              <a:buClr>
                <a:schemeClr val="dk1"/>
              </a:buClr>
              <a:buSzPts val="1100"/>
              <a:defRPr/>
            </a:pPr>
            <a:r>
              <a:rPr lang="en-GB" sz="1400" dirty="0" err="1">
                <a:solidFill>
                  <a:srgbClr val="7F7F7F"/>
                </a:solidFill>
              </a:rPr>
              <a:t>Groß</a:t>
            </a:r>
            <a:r>
              <a:rPr lang="en-GB" sz="1400" dirty="0">
                <a:solidFill>
                  <a:srgbClr val="7F7F7F"/>
                </a:solidFill>
              </a:rPr>
              <a:t> </a:t>
            </a:r>
            <a:r>
              <a:rPr lang="en-GB" sz="1400" dirty="0" err="1">
                <a:solidFill>
                  <a:srgbClr val="7F7F7F"/>
                </a:solidFill>
              </a:rPr>
              <a:t>angelegt</a:t>
            </a:r>
            <a:r>
              <a:rPr lang="en-GB" sz="1400" dirty="0">
                <a:solidFill>
                  <a:srgbClr val="7F7F7F"/>
                </a:solidFill>
              </a:rPr>
              <a:t> und </a:t>
            </a:r>
            <a:r>
              <a:rPr lang="en-GB" sz="1400" dirty="0" err="1">
                <a:solidFill>
                  <a:srgbClr val="7F7F7F"/>
                </a:solidFill>
              </a:rPr>
              <a:t>kapitalintensiv</a:t>
            </a:r>
            <a:endParaRPr dirty="0"/>
          </a:p>
          <a:p>
            <a:pPr marL="285750" indent="-285750">
              <a:lnSpc>
                <a:spcPct val="105000"/>
              </a:lnSpc>
              <a:spcBef>
                <a:spcPts val="900"/>
              </a:spcBef>
              <a:buClr>
                <a:schemeClr val="dk1"/>
              </a:buClr>
              <a:buSzPts val="1100"/>
              <a:defRPr/>
            </a:pPr>
            <a:r>
              <a:rPr lang="en-GB" sz="1400" dirty="0">
                <a:solidFill>
                  <a:srgbClr val="7F7F7F"/>
                </a:solidFill>
              </a:rPr>
              <a:t>Lange </a:t>
            </a:r>
            <a:r>
              <a:rPr lang="en-GB" sz="1400" dirty="0" err="1">
                <a:solidFill>
                  <a:srgbClr val="7F7F7F"/>
                </a:solidFill>
              </a:rPr>
              <a:t>Lebensdauer</a:t>
            </a:r>
            <a:endParaRPr dirty="0"/>
          </a:p>
          <a:p>
            <a:pPr marL="285750" indent="-285750">
              <a:lnSpc>
                <a:spcPct val="105000"/>
              </a:lnSpc>
              <a:spcBef>
                <a:spcPts val="900"/>
              </a:spcBef>
              <a:buClr>
                <a:schemeClr val="dk1"/>
              </a:buClr>
              <a:buSzPts val="1100"/>
              <a:defRPr/>
            </a:pPr>
            <a:r>
              <a:rPr lang="en-GB" sz="1400" dirty="0" err="1">
                <a:solidFill>
                  <a:srgbClr val="7F7F7F"/>
                </a:solidFill>
              </a:rPr>
              <a:t>Erfordert</a:t>
            </a:r>
            <a:r>
              <a:rPr lang="en-GB" sz="1400" dirty="0">
                <a:solidFill>
                  <a:srgbClr val="7F7F7F"/>
                </a:solidFill>
              </a:rPr>
              <a:t> </a:t>
            </a:r>
            <a:r>
              <a:rPr lang="en-GB" sz="1400" dirty="0" err="1">
                <a:solidFill>
                  <a:srgbClr val="7F7F7F"/>
                </a:solidFill>
              </a:rPr>
              <a:t>Wartung</a:t>
            </a:r>
            <a:endParaRPr dirty="0"/>
          </a:p>
          <a:p>
            <a:pPr marL="0" indent="0">
              <a:lnSpc>
                <a:spcPct val="105000"/>
              </a:lnSpc>
              <a:spcBef>
                <a:spcPts val="900"/>
              </a:spcBef>
              <a:buClr>
                <a:schemeClr val="dk1"/>
              </a:buClr>
              <a:buSzPts val="1100"/>
              <a:buNone/>
              <a:defRPr/>
            </a:pPr>
            <a:endParaRPr lang="en-GB" sz="1200" dirty="0">
              <a:solidFill>
                <a:srgbClr val="7F7F7F"/>
              </a:solidFill>
            </a:endParaRPr>
          </a:p>
          <a:p>
            <a:pPr marL="285750" indent="-285750">
              <a:lnSpc>
                <a:spcPct val="105000"/>
              </a:lnSpc>
              <a:spcBef>
                <a:spcPts val="900"/>
              </a:spcBef>
              <a:buClr>
                <a:schemeClr val="dk1"/>
              </a:buClr>
              <a:buSzPts val="1100"/>
              <a:defRPr/>
            </a:pPr>
            <a:endParaRPr lang="en-GB" sz="1200" dirty="0">
              <a:solidFill>
                <a:srgbClr val="7F7F7F"/>
              </a:solidFill>
            </a:endParaRPr>
          </a:p>
        </p:txBody>
      </p:sp>
      <p:pic>
        <p:nvPicPr>
          <p:cNvPr id="1209328305" name="Picture 2" descr="A person and person in hardhats holding a blueprint&#10;&#10;AI-generated content may be incorrect."/>
          <p:cNvPicPr>
            <a:picLocks noChangeAspect="1"/>
          </p:cNvPicPr>
          <p:nvPr/>
        </p:nvPicPr>
        <p:blipFill>
          <a:blip r:embed="rId3"/>
          <a:stretch/>
        </p:blipFill>
        <p:spPr bwMode="auto">
          <a:xfrm>
            <a:off x="5359929" y="2643856"/>
            <a:ext cx="3051810" cy="2034540"/>
          </a:xfrm>
          <a:prstGeom prst="rect">
            <a:avLst/>
          </a:prstGeom>
        </p:spPr>
      </p:pic>
      <p:sp>
        <p:nvSpPr>
          <p:cNvPr id="1795196294" name="Google Shape;135;p2"/>
          <p:cNvSpPr txBox="1">
            <a:spLocks noGrp="1"/>
          </p:cNvSpPr>
          <p:nvPr>
            <p:ph type="title"/>
          </p:nvPr>
        </p:nvSpPr>
        <p:spPr bwMode="auto">
          <a:xfrm>
            <a:off x="613295" y="465104"/>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Infrastrukturelle Lösungen</a:t>
            </a:r>
            <a:endParaRPr>
              <a:solidFill>
                <a:srgbClr val="70AD47"/>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aphicFrame>
        <p:nvGraphicFramePr>
          <p:cNvPr id="1689406388" name="Table 4"/>
          <p:cNvGraphicFramePr>
            <a:graphicFrameLocks noGrp="1"/>
          </p:cNvGraphicFramePr>
          <p:nvPr>
            <p:extLst>
              <p:ext uri="{D42A27DB-BD31-4B8C-83A1-F6EECF244321}">
                <p14:modId xmlns:p14="http://schemas.microsoft.com/office/powerpoint/2010/main" val="1749047136"/>
              </p:ext>
            </p:extLst>
          </p:nvPr>
        </p:nvGraphicFramePr>
        <p:xfrm>
          <a:off x="568775" y="797688"/>
          <a:ext cx="8006449" cy="2656840"/>
        </p:xfrm>
        <a:graphic>
          <a:graphicData uri="http://schemas.openxmlformats.org/drawingml/2006/table">
            <a:tbl>
              <a:tblPr firstRow="1" bandRow="1">
                <a:tableStyleId>{434DCDA1-2905-4F39-BDB8-6E48AD9FA57C}</a:tableStyleId>
              </a:tblPr>
              <a:tblGrid>
                <a:gridCol w="1537498">
                  <a:extLst>
                    <a:ext uri="{9D8B030D-6E8A-4147-A177-3AD203B41FA5}">
                      <a16:colId xmlns:a16="http://schemas.microsoft.com/office/drawing/2014/main" val="20000"/>
                    </a:ext>
                  </a:extLst>
                </a:gridCol>
                <a:gridCol w="3079575">
                  <a:extLst>
                    <a:ext uri="{9D8B030D-6E8A-4147-A177-3AD203B41FA5}">
                      <a16:colId xmlns:a16="http://schemas.microsoft.com/office/drawing/2014/main" val="20001"/>
                    </a:ext>
                  </a:extLst>
                </a:gridCol>
                <a:gridCol w="3389376">
                  <a:extLst>
                    <a:ext uri="{9D8B030D-6E8A-4147-A177-3AD203B41FA5}">
                      <a16:colId xmlns:a16="http://schemas.microsoft.com/office/drawing/2014/main" val="20002"/>
                    </a:ext>
                  </a:extLst>
                </a:gridCol>
              </a:tblGrid>
              <a:tr h="370840">
                <a:tc>
                  <a:txBody>
                    <a:bodyPr/>
                    <a:lstStyle/>
                    <a:p>
                      <a:pPr>
                        <a:defRPr/>
                      </a:pPr>
                      <a:r>
                        <a:rPr lang="en-GB" sz="1200" b="1">
                          <a:latin typeface="Trebuchet MS" panose="020B0603020202020204" pitchFamily="34" charset="0"/>
                        </a:rPr>
                        <a:t>Gefahr</a:t>
                      </a:r>
                      <a:endParaRPr sz="1200">
                        <a:latin typeface="Trebuchet MS" panose="020B0603020202020204" pitchFamily="34" charset="0"/>
                      </a:endParaRPr>
                    </a:p>
                  </a:txBody>
                  <a:tcPr/>
                </a:tc>
                <a:tc>
                  <a:txBody>
                    <a:bodyPr/>
                    <a:lstStyle/>
                    <a:p>
                      <a:pPr>
                        <a:defRPr/>
                      </a:pPr>
                      <a:r>
                        <a:rPr lang="en-GB" sz="1200" b="1" dirty="0" err="1">
                          <a:latin typeface="Trebuchet MS" panose="020B0603020202020204" pitchFamily="34" charset="0"/>
                        </a:rPr>
                        <a:t>Infrastrukturelle</a:t>
                      </a:r>
                      <a:r>
                        <a:rPr lang="en-GB" sz="1200" b="1" dirty="0">
                          <a:latin typeface="Trebuchet MS" panose="020B0603020202020204" pitchFamily="34" charset="0"/>
                        </a:rPr>
                        <a:t> </a:t>
                      </a:r>
                      <a:r>
                        <a:rPr lang="en-GB" sz="1200" b="1" dirty="0" err="1">
                          <a:latin typeface="Trebuchet MS" panose="020B0603020202020204" pitchFamily="34" charset="0"/>
                        </a:rPr>
                        <a:t>Lösung</a:t>
                      </a:r>
                      <a:endParaRPr sz="1200" dirty="0">
                        <a:latin typeface="Trebuchet MS" panose="020B0603020202020204" pitchFamily="34" charset="0"/>
                      </a:endParaRPr>
                    </a:p>
                  </a:txBody>
                  <a:tcPr/>
                </a:tc>
                <a:tc>
                  <a:txBody>
                    <a:bodyPr/>
                    <a:lstStyle/>
                    <a:p>
                      <a:pPr>
                        <a:defRPr/>
                      </a:pPr>
                      <a:r>
                        <a:rPr lang="en-GB" sz="1200" b="1">
                          <a:latin typeface="Trebuchet MS" panose="020B0603020202020204" pitchFamily="34" charset="0"/>
                        </a:rPr>
                        <a:t>Funktion/Vorteil</a:t>
                      </a:r>
                      <a:endParaRPr sz="1200">
                        <a:latin typeface="Trebuchet MS" panose="020B0603020202020204" pitchFamily="34" charset="0"/>
                      </a:endParaRPr>
                    </a:p>
                  </a:txBody>
                  <a:tcPr/>
                </a:tc>
                <a:extLst>
                  <a:ext uri="{0D108BD9-81ED-4DB2-BD59-A6C34878D82A}">
                    <a16:rowId xmlns:a16="http://schemas.microsoft.com/office/drawing/2014/main" val="10000"/>
                  </a:ext>
                </a:extLst>
              </a:tr>
              <a:tr h="370840">
                <a:tc>
                  <a:txBody>
                    <a:bodyPr/>
                    <a:lstStyle/>
                    <a:p>
                      <a:pPr>
                        <a:defRPr/>
                      </a:pPr>
                      <a:r>
                        <a:rPr lang="en-GB" sz="1200" b="1" dirty="0" err="1">
                          <a:latin typeface="Trebuchet MS" panose="020B0603020202020204" pitchFamily="34" charset="0"/>
                        </a:rPr>
                        <a:t>Überschwemmung</a:t>
                      </a:r>
                      <a:endParaRPr sz="1200" dirty="0">
                        <a:latin typeface="Trebuchet MS" panose="020B0603020202020204" pitchFamily="34" charset="0"/>
                      </a:endParaRPr>
                    </a:p>
                  </a:txBody>
                  <a:tcPr/>
                </a:tc>
                <a:tc>
                  <a:txBody>
                    <a:bodyPr/>
                    <a:lstStyle/>
                    <a:p>
                      <a:pPr>
                        <a:defRPr/>
                      </a:pPr>
                      <a:r>
                        <a:rPr lang="en-GB" sz="1200" dirty="0" err="1">
                          <a:latin typeface="Trebuchet MS" panose="020B0603020202020204" pitchFamily="34" charset="0"/>
                        </a:rPr>
                        <a:t>Hochwasserschutzmauern</a:t>
                      </a:r>
                      <a:r>
                        <a:rPr lang="en-GB" sz="1200" dirty="0">
                          <a:latin typeface="Trebuchet MS" panose="020B0603020202020204" pitchFamily="34" charset="0"/>
                        </a:rPr>
                        <a:t>, Deiche, </a:t>
                      </a:r>
                      <a:r>
                        <a:rPr lang="en-GB" sz="1200" dirty="0" err="1">
                          <a:latin typeface="Trebuchet MS" panose="020B0603020202020204" pitchFamily="34" charset="0"/>
                        </a:rPr>
                        <a:t>Regenwasserableitungssystem</a:t>
                      </a:r>
                      <a:endParaRPr sz="1200" dirty="0">
                        <a:latin typeface="Trebuchet MS" panose="020B0603020202020204" pitchFamily="34" charset="0"/>
                      </a:endParaRPr>
                    </a:p>
                  </a:txBody>
                  <a:tcPr/>
                </a:tc>
                <a:tc>
                  <a:txBody>
                    <a:bodyPr/>
                    <a:lstStyle/>
                    <a:p>
                      <a:pPr>
                        <a:defRPr/>
                      </a:pPr>
                      <a:r>
                        <a:rPr lang="en-GB" sz="1200">
                          <a:latin typeface="Trebuchet MS" panose="020B0603020202020204" pitchFamily="34" charset="0"/>
                        </a:rPr>
                        <a:t>Physikalische Blockierung oder Umleitung von überschüssigem Wasser</a:t>
                      </a:r>
                      <a:endParaRPr sz="1200">
                        <a:latin typeface="Trebuchet MS" panose="020B0603020202020204" pitchFamily="34" charset="0"/>
                      </a:endParaRPr>
                    </a:p>
                  </a:txBody>
                  <a:tcPr/>
                </a:tc>
                <a:extLst>
                  <a:ext uri="{0D108BD9-81ED-4DB2-BD59-A6C34878D82A}">
                    <a16:rowId xmlns:a16="http://schemas.microsoft.com/office/drawing/2014/main" val="10001"/>
                  </a:ext>
                </a:extLst>
              </a:tr>
              <a:tr h="370840">
                <a:tc>
                  <a:txBody>
                    <a:bodyPr/>
                    <a:lstStyle/>
                    <a:p>
                      <a:pPr>
                        <a:defRPr/>
                      </a:pPr>
                      <a:r>
                        <a:rPr lang="en-GB" sz="1200" b="1">
                          <a:latin typeface="Trebuchet MS" panose="020B0603020202020204" pitchFamily="34" charset="0"/>
                        </a:rPr>
                        <a:t>Hitzewellen</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Kühle Dächer, begrünte Dächer, reflektierende Straßenbeläge</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Senkung der Innen-/Außentemperaturen; Verringerung des Wärmeinseleffekts</a:t>
                      </a:r>
                      <a:endParaRPr sz="1200">
                        <a:latin typeface="Trebuchet MS" panose="020B0603020202020204" pitchFamily="34" charset="0"/>
                      </a:endParaRPr>
                    </a:p>
                  </a:txBody>
                  <a:tcPr/>
                </a:tc>
                <a:extLst>
                  <a:ext uri="{0D108BD9-81ED-4DB2-BD59-A6C34878D82A}">
                    <a16:rowId xmlns:a16="http://schemas.microsoft.com/office/drawing/2014/main" val="10002"/>
                  </a:ext>
                </a:extLst>
              </a:tr>
              <a:tr h="370840">
                <a:tc>
                  <a:txBody>
                    <a:bodyPr/>
                    <a:lstStyle/>
                    <a:p>
                      <a:pPr>
                        <a:defRPr/>
                      </a:pPr>
                      <a:r>
                        <a:rPr lang="en-GB" sz="1200" b="1">
                          <a:latin typeface="Trebuchet MS" panose="020B0603020202020204" pitchFamily="34" charset="0"/>
                        </a:rPr>
                        <a:t>Dürre</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Regenwassernutzungssysteme, Bewässerungsinfrastruktur</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Verbesserung der Wasserverfügbarkeit und Verringerung des Wasserstresses </a:t>
                      </a:r>
                      <a:endParaRPr sz="1200">
                        <a:latin typeface="Trebuchet MS" panose="020B0603020202020204" pitchFamily="34" charset="0"/>
                      </a:endParaRPr>
                    </a:p>
                  </a:txBody>
                  <a:tcPr/>
                </a:tc>
                <a:extLst>
                  <a:ext uri="{0D108BD9-81ED-4DB2-BD59-A6C34878D82A}">
                    <a16:rowId xmlns:a16="http://schemas.microsoft.com/office/drawing/2014/main" val="10003"/>
                  </a:ext>
                </a:extLst>
              </a:tr>
              <a:tr h="370840">
                <a:tc>
                  <a:txBody>
                    <a:bodyPr/>
                    <a:lstStyle/>
                    <a:p>
                      <a:pPr>
                        <a:defRPr/>
                      </a:pPr>
                      <a:r>
                        <a:rPr lang="en-GB" sz="1200" b="1">
                          <a:latin typeface="Trebuchet MS" panose="020B0603020202020204" pitchFamily="34" charset="0"/>
                        </a:rPr>
                        <a:t>Stürme</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Windbeständige Gebäude, unterirdische Stromleitungen</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Verringerung von Schäden durch starke Winde und herabfallende Trümmer</a:t>
                      </a:r>
                      <a:endParaRPr sz="1200">
                        <a:latin typeface="Trebuchet MS" panose="020B0603020202020204" pitchFamily="34" charset="0"/>
                      </a:endParaRPr>
                    </a:p>
                  </a:txBody>
                  <a:tcPr/>
                </a:tc>
                <a:extLst>
                  <a:ext uri="{0D108BD9-81ED-4DB2-BD59-A6C34878D82A}">
                    <a16:rowId xmlns:a16="http://schemas.microsoft.com/office/drawing/2014/main" val="10004"/>
                  </a:ext>
                </a:extLst>
              </a:tr>
              <a:tr h="370840">
                <a:tc>
                  <a:txBody>
                    <a:bodyPr/>
                    <a:lstStyle/>
                    <a:p>
                      <a:pPr>
                        <a:defRPr/>
                      </a:pPr>
                      <a:r>
                        <a:rPr lang="en-GB" sz="1200" b="1" dirty="0" err="1">
                          <a:latin typeface="Trebuchet MS" panose="020B0603020202020204" pitchFamily="34" charset="0"/>
                        </a:rPr>
                        <a:t>Anstieg</a:t>
                      </a:r>
                      <a:r>
                        <a:rPr lang="en-GB" sz="1200" b="1" dirty="0">
                          <a:latin typeface="Trebuchet MS" panose="020B0603020202020204" pitchFamily="34" charset="0"/>
                        </a:rPr>
                        <a:t> des </a:t>
                      </a:r>
                      <a:r>
                        <a:rPr lang="en-GB" sz="1200" b="1" dirty="0" err="1">
                          <a:latin typeface="Trebuchet MS" panose="020B0603020202020204" pitchFamily="34" charset="0"/>
                        </a:rPr>
                        <a:t>Meeresspiegels</a:t>
                      </a:r>
                      <a:endParaRPr sz="1200" dirty="0">
                        <a:latin typeface="Trebuchet MS" panose="020B0603020202020204" pitchFamily="34" charset="0"/>
                      </a:endParaRPr>
                    </a:p>
                  </a:txBody>
                  <a:tcPr/>
                </a:tc>
                <a:tc>
                  <a:txBody>
                    <a:bodyPr/>
                    <a:lstStyle/>
                    <a:p>
                      <a:pPr>
                        <a:defRPr/>
                      </a:pPr>
                      <a:r>
                        <a:rPr lang="en-GB" sz="1200">
                          <a:latin typeface="Trebuchet MS" panose="020B0603020202020204" pitchFamily="34" charset="0"/>
                        </a:rPr>
                        <a:t>Deiche, Flutschutztore, erhöhte Infrastruktur</a:t>
                      </a:r>
                      <a:endParaRPr sz="1200">
                        <a:latin typeface="Trebuchet MS" panose="020B0603020202020204" pitchFamily="34" charset="0"/>
                      </a:endParaRPr>
                    </a:p>
                  </a:txBody>
                  <a:tcPr/>
                </a:tc>
                <a:tc>
                  <a:txBody>
                    <a:bodyPr/>
                    <a:lstStyle/>
                    <a:p>
                      <a:pPr>
                        <a:defRPr/>
                      </a:pPr>
                      <a:r>
                        <a:rPr lang="en-GB" sz="1200" dirty="0" err="1">
                          <a:latin typeface="Trebuchet MS" panose="020B0603020202020204" pitchFamily="34" charset="0"/>
                        </a:rPr>
                        <a:t>Verhindern</a:t>
                      </a:r>
                      <a:r>
                        <a:rPr lang="en-GB" sz="1200" dirty="0">
                          <a:latin typeface="Trebuchet MS" panose="020B0603020202020204" pitchFamily="34" charset="0"/>
                        </a:rPr>
                        <a:t> von </a:t>
                      </a:r>
                      <a:r>
                        <a:rPr lang="en-GB" sz="1200" dirty="0" err="1">
                          <a:latin typeface="Trebuchet MS" panose="020B0603020202020204" pitchFamily="34" charset="0"/>
                        </a:rPr>
                        <a:t>Überschwemmungen</a:t>
                      </a:r>
                      <a:r>
                        <a:rPr lang="en-GB" sz="1200" dirty="0">
                          <a:latin typeface="Trebuchet MS" panose="020B0603020202020204" pitchFamily="34" charset="0"/>
                        </a:rPr>
                        <a:t> an der </a:t>
                      </a:r>
                      <a:r>
                        <a:rPr lang="en-GB" sz="1200" dirty="0" err="1">
                          <a:latin typeface="Trebuchet MS" panose="020B0603020202020204" pitchFamily="34" charset="0"/>
                        </a:rPr>
                        <a:t>Küste</a:t>
                      </a:r>
                      <a:r>
                        <a:rPr lang="en-GB" sz="1200" dirty="0">
                          <a:latin typeface="Trebuchet MS" panose="020B0603020202020204" pitchFamily="34" charset="0"/>
                        </a:rPr>
                        <a:t> und </a:t>
                      </a:r>
                      <a:r>
                        <a:rPr lang="en-GB" sz="1200" dirty="0" err="1">
                          <a:latin typeface="Trebuchet MS" panose="020B0603020202020204" pitchFamily="34" charset="0"/>
                        </a:rPr>
                        <a:t>Schäden</a:t>
                      </a:r>
                      <a:r>
                        <a:rPr lang="en-GB" sz="1200" dirty="0">
                          <a:latin typeface="Trebuchet MS" panose="020B0603020202020204" pitchFamily="34" charset="0"/>
                        </a:rPr>
                        <a:t> an der </a:t>
                      </a:r>
                      <a:r>
                        <a:rPr lang="en-GB" sz="1200" dirty="0" err="1">
                          <a:latin typeface="Trebuchet MS" panose="020B0603020202020204" pitchFamily="34" charset="0"/>
                        </a:rPr>
                        <a:t>Infrastruktur</a:t>
                      </a:r>
                      <a:endParaRPr sz="1200" dirty="0">
                        <a:latin typeface="Trebuchet MS" panose="020B0603020202020204" pitchFamily="34" charset="0"/>
                      </a:endParaRPr>
                    </a:p>
                  </a:txBody>
                  <a:tcPr/>
                </a:tc>
                <a:extLst>
                  <a:ext uri="{0D108BD9-81ED-4DB2-BD59-A6C34878D82A}">
                    <a16:rowId xmlns:a16="http://schemas.microsoft.com/office/drawing/2014/main" val="10005"/>
                  </a:ext>
                </a:extLst>
              </a:tr>
            </a:tbl>
          </a:graphicData>
        </a:graphic>
      </p:graphicFrame>
      <p:sp>
        <p:nvSpPr>
          <p:cNvPr id="1203232023" name="Google Shape;220;p13"/>
          <p:cNvSpPr/>
          <p:nvPr/>
        </p:nvSpPr>
        <p:spPr bwMode="auto">
          <a:xfrm>
            <a:off x="86360" y="116840"/>
            <a:ext cx="8935720" cy="4900087"/>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73038584" name="Google Shape;262;p14"/>
          <p:cNvSpPr/>
          <p:nvPr/>
        </p:nvSpPr>
        <p:spPr bwMode="auto">
          <a:xfrm>
            <a:off x="142875" y="174624"/>
            <a:ext cx="8828124" cy="474662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5233128" name="Google Shape;135;p2"/>
          <p:cNvSpPr txBox="1">
            <a:spLocks noGrp="1"/>
          </p:cNvSpPr>
          <p:nvPr>
            <p:ph type="title"/>
          </p:nvPr>
        </p:nvSpPr>
        <p:spPr bwMode="auto">
          <a:xfrm>
            <a:off x="613295" y="465104"/>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Institutionelle Lösungen</a:t>
            </a:r>
            <a:endParaRPr>
              <a:solidFill>
                <a:srgbClr val="70AD47"/>
              </a:solidFill>
            </a:endParaRPr>
          </a:p>
        </p:txBody>
      </p:sp>
      <p:sp>
        <p:nvSpPr>
          <p:cNvPr id="1608387485"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 Stärkung der Regierungsführung, der politischen Rahmenbedingungen, der Regulierungssysteme und der Verwaltungskapazitäten, um eine wirksame Planung und Umsetzung von Klimaanpassungsmaßnahmen zu ermöglichen</a:t>
            </a:r>
            <a:endParaRPr/>
          </a:p>
          <a:p>
            <a:pPr marL="285750" indent="-285750">
              <a:lnSpc>
                <a:spcPct val="105000"/>
              </a:lnSpc>
              <a:spcBef>
                <a:spcPts val="900"/>
              </a:spcBef>
              <a:buClr>
                <a:schemeClr val="dk1"/>
              </a:buClr>
              <a:buSzPts val="1100"/>
              <a:defRPr/>
            </a:pPr>
            <a:r>
              <a:rPr lang="en-GB" sz="1400">
                <a:solidFill>
                  <a:srgbClr val="7F7F7F"/>
                </a:solidFill>
              </a:rPr>
              <a:t>Einbettung der Klimaanpassung in die Entscheidungsfindung</a:t>
            </a:r>
            <a:endParaRPr/>
          </a:p>
          <a:p>
            <a:pPr marL="285750" indent="-285750">
              <a:lnSpc>
                <a:spcPct val="105000"/>
              </a:lnSpc>
              <a:spcBef>
                <a:spcPts val="900"/>
              </a:spcBef>
              <a:buClr>
                <a:schemeClr val="dk1"/>
              </a:buClr>
              <a:buSzPts val="1100"/>
              <a:defRPr/>
            </a:pPr>
            <a:r>
              <a:rPr lang="en-GB" sz="1400">
                <a:solidFill>
                  <a:srgbClr val="7F7F7F"/>
                </a:solidFill>
              </a:rPr>
              <a:t>Unterstützt langfristige systemische Veränderungen</a:t>
            </a:r>
            <a:endParaRPr/>
          </a:p>
          <a:p>
            <a:pPr marL="285750" indent="-285750">
              <a:lnSpc>
                <a:spcPct val="105000"/>
              </a:lnSpc>
              <a:spcBef>
                <a:spcPts val="900"/>
              </a:spcBef>
              <a:buClr>
                <a:schemeClr val="dk1"/>
              </a:buClr>
              <a:buSzPts val="1100"/>
              <a:defRPr/>
            </a:pPr>
            <a:r>
              <a:rPr lang="en-GB" sz="1400">
                <a:solidFill>
                  <a:srgbClr val="7F7F7F"/>
                </a:solidFill>
              </a:rPr>
              <a:t>Erfordert sektorübergreifende Koordination</a:t>
            </a:r>
            <a:endParaRPr/>
          </a:p>
          <a:p>
            <a:pPr marL="285750" indent="-285750">
              <a:lnSpc>
                <a:spcPct val="105000"/>
              </a:lnSpc>
              <a:spcBef>
                <a:spcPts val="900"/>
              </a:spcBef>
              <a:buClr>
                <a:schemeClr val="dk1"/>
              </a:buClr>
              <a:buSzPts val="1100"/>
              <a:defRPr/>
            </a:pPr>
            <a:r>
              <a:rPr lang="en-GB" sz="1400">
                <a:solidFill>
                  <a:srgbClr val="7F7F7F"/>
                </a:solidFill>
              </a:rPr>
              <a:t>Befasst sich mit den zugrunde liegenden Systemen und Entscheidungsprozessen</a:t>
            </a:r>
            <a:endParaRPr/>
          </a:p>
          <a:p>
            <a:pPr marL="285750" indent="-285750">
              <a:lnSpc>
                <a:spcPct val="105000"/>
              </a:lnSpc>
              <a:spcBef>
                <a:spcPts val="900"/>
              </a:spcBef>
              <a:buClr>
                <a:schemeClr val="dk1"/>
              </a:buClr>
              <a:buSzPts val="1100"/>
              <a:defRPr/>
            </a:pPr>
            <a:r>
              <a:rPr lang="en-GB" sz="1400">
                <a:solidFill>
                  <a:srgbClr val="7F7F7F"/>
                </a:solidFill>
              </a:rPr>
              <a:t>Wird von Regierungen oder interinstitutionellen Gremien umgesetzt</a:t>
            </a:r>
            <a:endParaRPr lang="en-GB" sz="1200">
              <a:solidFill>
                <a:srgbClr val="7F7F7F"/>
              </a:solidFill>
            </a:endParaRPr>
          </a:p>
          <a:p>
            <a:pPr marL="285750" indent="-285750">
              <a:lnSpc>
                <a:spcPct val="105000"/>
              </a:lnSpc>
              <a:spcBef>
                <a:spcPts val="900"/>
              </a:spcBef>
              <a:buClr>
                <a:schemeClr val="dk1"/>
              </a:buClr>
              <a:buSzPts val="1100"/>
              <a:defRPr/>
            </a:pPr>
            <a:endParaRPr lang="en-GB" sz="1200">
              <a:solidFill>
                <a:srgbClr val="7F7F7F"/>
              </a:solidFill>
            </a:endParaRPr>
          </a:p>
          <a:p>
            <a:pPr marL="285750" indent="-285750">
              <a:lnSpc>
                <a:spcPct val="105000"/>
              </a:lnSpc>
              <a:spcBef>
                <a:spcPts val="900"/>
              </a:spcBef>
              <a:buClr>
                <a:schemeClr val="dk1"/>
              </a:buClr>
              <a:buSzPts val="1100"/>
              <a:defRPr/>
            </a:pPr>
            <a:endParaRPr lang="en-GB" sz="1200">
              <a:solidFill>
                <a:srgbClr val="7F7F7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aphicFrame>
        <p:nvGraphicFramePr>
          <p:cNvPr id="1817992955" name="Table 3"/>
          <p:cNvGraphicFramePr>
            <a:graphicFrameLocks noGrp="1"/>
          </p:cNvGraphicFramePr>
          <p:nvPr>
            <p:extLst>
              <p:ext uri="{D42A27DB-BD31-4B8C-83A1-F6EECF244321}">
                <p14:modId xmlns:p14="http://schemas.microsoft.com/office/powerpoint/2010/main" val="3503811718"/>
              </p:ext>
            </p:extLst>
          </p:nvPr>
        </p:nvGraphicFramePr>
        <p:xfrm>
          <a:off x="568775" y="741550"/>
          <a:ext cx="8006449" cy="3114040"/>
        </p:xfrm>
        <a:graphic>
          <a:graphicData uri="http://schemas.openxmlformats.org/drawingml/2006/table">
            <a:tbl>
              <a:tblPr firstRow="1" bandRow="1">
                <a:tableStyleId>{434DCDA1-2905-4F39-BDB8-6E48AD9FA57C}</a:tableStyleId>
              </a:tblPr>
              <a:tblGrid>
                <a:gridCol w="1805512">
                  <a:extLst>
                    <a:ext uri="{9D8B030D-6E8A-4147-A177-3AD203B41FA5}">
                      <a16:colId xmlns:a16="http://schemas.microsoft.com/office/drawing/2014/main" val="20000"/>
                    </a:ext>
                  </a:extLst>
                </a:gridCol>
                <a:gridCol w="2811561">
                  <a:extLst>
                    <a:ext uri="{9D8B030D-6E8A-4147-A177-3AD203B41FA5}">
                      <a16:colId xmlns:a16="http://schemas.microsoft.com/office/drawing/2014/main" val="20001"/>
                    </a:ext>
                  </a:extLst>
                </a:gridCol>
                <a:gridCol w="3389376">
                  <a:extLst>
                    <a:ext uri="{9D8B030D-6E8A-4147-A177-3AD203B41FA5}">
                      <a16:colId xmlns:a16="http://schemas.microsoft.com/office/drawing/2014/main" val="20002"/>
                    </a:ext>
                  </a:extLst>
                </a:gridCol>
              </a:tblGrid>
              <a:tr h="370840">
                <a:tc>
                  <a:txBody>
                    <a:bodyPr/>
                    <a:lstStyle/>
                    <a:p>
                      <a:pPr>
                        <a:defRPr/>
                      </a:pPr>
                      <a:r>
                        <a:rPr lang="en-GB" sz="1200" b="1">
                          <a:latin typeface="Trebuchet MS" panose="020B0603020202020204" pitchFamily="34" charset="0"/>
                        </a:rPr>
                        <a:t>Gefahr</a:t>
                      </a:r>
                      <a:endParaRPr sz="1200">
                        <a:latin typeface="Trebuchet MS" panose="020B0603020202020204" pitchFamily="34" charset="0"/>
                      </a:endParaRPr>
                    </a:p>
                  </a:txBody>
                  <a:tcPr/>
                </a:tc>
                <a:tc>
                  <a:txBody>
                    <a:bodyPr/>
                    <a:lstStyle/>
                    <a:p>
                      <a:pPr>
                        <a:defRPr/>
                      </a:pPr>
                      <a:r>
                        <a:rPr lang="en-GB" sz="1200" b="1" dirty="0" err="1">
                          <a:latin typeface="Trebuchet MS" panose="020B0603020202020204" pitchFamily="34" charset="0"/>
                        </a:rPr>
                        <a:t>Institutionelle</a:t>
                      </a:r>
                      <a:r>
                        <a:rPr lang="en-GB" sz="1200" b="1" dirty="0">
                          <a:latin typeface="Trebuchet MS" panose="020B0603020202020204" pitchFamily="34" charset="0"/>
                        </a:rPr>
                        <a:t> </a:t>
                      </a:r>
                      <a:r>
                        <a:rPr lang="en-GB" sz="1200" b="1" dirty="0" err="1">
                          <a:latin typeface="Trebuchet MS" panose="020B0603020202020204" pitchFamily="34" charset="0"/>
                        </a:rPr>
                        <a:t>Lösung</a:t>
                      </a:r>
                      <a:endParaRPr sz="1200" dirty="0">
                        <a:latin typeface="Trebuchet MS" panose="020B0603020202020204" pitchFamily="34" charset="0"/>
                      </a:endParaRPr>
                    </a:p>
                  </a:txBody>
                  <a:tcPr/>
                </a:tc>
                <a:tc>
                  <a:txBody>
                    <a:bodyPr/>
                    <a:lstStyle/>
                    <a:p>
                      <a:pPr>
                        <a:defRPr/>
                      </a:pPr>
                      <a:r>
                        <a:rPr lang="en-GB" sz="1200" b="1">
                          <a:latin typeface="Trebuchet MS" panose="020B0603020202020204" pitchFamily="34" charset="0"/>
                        </a:rPr>
                        <a:t>Funktion/Vorteil</a:t>
                      </a:r>
                      <a:endParaRPr sz="1200">
                        <a:latin typeface="Trebuchet MS" panose="020B0603020202020204" pitchFamily="34" charset="0"/>
                      </a:endParaRPr>
                    </a:p>
                  </a:txBody>
                  <a:tcPr/>
                </a:tc>
                <a:extLst>
                  <a:ext uri="{0D108BD9-81ED-4DB2-BD59-A6C34878D82A}">
                    <a16:rowId xmlns:a16="http://schemas.microsoft.com/office/drawing/2014/main" val="10000"/>
                  </a:ext>
                </a:extLst>
              </a:tr>
              <a:tr h="370840">
                <a:tc>
                  <a:txBody>
                    <a:bodyPr/>
                    <a:lstStyle/>
                    <a:p>
                      <a:pPr>
                        <a:defRPr/>
                      </a:pPr>
                      <a:r>
                        <a:rPr lang="en-GB" sz="1200" b="1" dirty="0" err="1">
                          <a:latin typeface="Trebuchet MS" panose="020B0603020202020204" pitchFamily="34" charset="0"/>
                        </a:rPr>
                        <a:t>Überschwemmung</a:t>
                      </a:r>
                      <a:endParaRPr sz="1200" dirty="0">
                        <a:latin typeface="Trebuchet MS" panose="020B0603020202020204" pitchFamily="34" charset="0"/>
                      </a:endParaRPr>
                    </a:p>
                  </a:txBody>
                  <a:tcPr/>
                </a:tc>
                <a:tc>
                  <a:txBody>
                    <a:bodyPr/>
                    <a:lstStyle/>
                    <a:p>
                      <a:pPr>
                        <a:defRPr/>
                      </a:pPr>
                      <a:r>
                        <a:rPr lang="en-GB" sz="1200" dirty="0" err="1">
                          <a:latin typeface="Trebuchet MS" panose="020B0603020202020204" pitchFamily="34" charset="0"/>
                        </a:rPr>
                        <a:t>Landnutzungsvorschriften</a:t>
                      </a:r>
                      <a:r>
                        <a:rPr lang="en-GB" sz="1200" dirty="0">
                          <a:latin typeface="Trebuchet MS" panose="020B0603020202020204" pitchFamily="34" charset="0"/>
                        </a:rPr>
                        <a:t> für </a:t>
                      </a:r>
                      <a:r>
                        <a:rPr lang="en-GB" sz="1200" dirty="0" err="1">
                          <a:latin typeface="Trebuchet MS" panose="020B0603020202020204" pitchFamily="34" charset="0"/>
                        </a:rPr>
                        <a:t>Überschwemmungsgebiete</a:t>
                      </a:r>
                      <a:endParaRPr sz="1200" dirty="0">
                        <a:latin typeface="Trebuchet MS" panose="020B0603020202020204" pitchFamily="34" charset="0"/>
                      </a:endParaRPr>
                    </a:p>
                  </a:txBody>
                  <a:tcPr/>
                </a:tc>
                <a:tc>
                  <a:txBody>
                    <a:bodyPr/>
                    <a:lstStyle/>
                    <a:p>
                      <a:pPr>
                        <a:defRPr/>
                      </a:pPr>
                      <a:r>
                        <a:rPr lang="en-GB" sz="1200">
                          <a:latin typeface="Trebuchet MS" panose="020B0603020202020204" pitchFamily="34" charset="0"/>
                        </a:rPr>
                        <a:t>Beschränkt die Bebauung in Gebieten mit hohem Risiko </a:t>
                      </a:r>
                      <a:endParaRPr sz="1200">
                        <a:latin typeface="Trebuchet MS" panose="020B0603020202020204" pitchFamily="34" charset="0"/>
                      </a:endParaRPr>
                    </a:p>
                  </a:txBody>
                  <a:tcPr/>
                </a:tc>
                <a:extLst>
                  <a:ext uri="{0D108BD9-81ED-4DB2-BD59-A6C34878D82A}">
                    <a16:rowId xmlns:a16="http://schemas.microsoft.com/office/drawing/2014/main" val="10001"/>
                  </a:ext>
                </a:extLst>
              </a:tr>
              <a:tr h="370840">
                <a:tc>
                  <a:txBody>
                    <a:bodyPr/>
                    <a:lstStyle/>
                    <a:p>
                      <a:pPr>
                        <a:defRPr/>
                      </a:pPr>
                      <a:r>
                        <a:rPr lang="en-GB" sz="1200" b="1">
                          <a:latin typeface="Trebuchet MS" panose="020B0603020202020204" pitchFamily="34" charset="0"/>
                        </a:rPr>
                        <a:t>Hitzewellen</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Maßnahmenpläne für die öffentliche Gesundheit</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Bereitet Gesundheitssysteme und gefährdete Bevölkerungsgruppen vor</a:t>
                      </a:r>
                      <a:endParaRPr sz="1200">
                        <a:latin typeface="Trebuchet MS" panose="020B0603020202020204" pitchFamily="34" charset="0"/>
                      </a:endParaRPr>
                    </a:p>
                  </a:txBody>
                  <a:tcPr/>
                </a:tc>
                <a:extLst>
                  <a:ext uri="{0D108BD9-81ED-4DB2-BD59-A6C34878D82A}">
                    <a16:rowId xmlns:a16="http://schemas.microsoft.com/office/drawing/2014/main" val="10002"/>
                  </a:ext>
                </a:extLst>
              </a:tr>
              <a:tr h="370840">
                <a:tc>
                  <a:txBody>
                    <a:bodyPr/>
                    <a:lstStyle/>
                    <a:p>
                      <a:pPr>
                        <a:defRPr/>
                      </a:pPr>
                      <a:r>
                        <a:rPr lang="en-GB" sz="1200" b="1">
                          <a:latin typeface="Trebuchet MS" panose="020B0603020202020204" pitchFamily="34" charset="0"/>
                        </a:rPr>
                        <a:t>Dürre</a:t>
                      </a:r>
                      <a:endParaRPr sz="1200">
                        <a:latin typeface="Trebuchet MS" panose="020B0603020202020204" pitchFamily="34" charset="0"/>
                      </a:endParaRPr>
                    </a:p>
                  </a:txBody>
                  <a:tcPr/>
                </a:tc>
                <a:tc>
                  <a:txBody>
                    <a:bodyPr/>
                    <a:lstStyle/>
                    <a:p>
                      <a:pPr>
                        <a:defRPr/>
                      </a:pPr>
                      <a:r>
                        <a:rPr lang="en-GB" sz="1200" dirty="0">
                          <a:latin typeface="Trebuchet MS" panose="020B0603020202020204" pitchFamily="34" charset="0"/>
                        </a:rPr>
                        <a:t>Nationale </a:t>
                      </a:r>
                      <a:r>
                        <a:rPr lang="en-GB" sz="1200" dirty="0" err="1">
                          <a:latin typeface="Trebuchet MS" panose="020B0603020202020204" pitchFamily="34" charset="0"/>
                        </a:rPr>
                        <a:t>Rahmenwerke</a:t>
                      </a:r>
                      <a:r>
                        <a:rPr lang="en-GB" sz="1200" dirty="0">
                          <a:latin typeface="Trebuchet MS" panose="020B0603020202020204" pitchFamily="34" charset="0"/>
                        </a:rPr>
                        <a:t> für die </a:t>
                      </a:r>
                      <a:r>
                        <a:rPr lang="en-GB" sz="1200" dirty="0" err="1">
                          <a:latin typeface="Trebuchet MS" panose="020B0603020202020204" pitchFamily="34" charset="0"/>
                        </a:rPr>
                        <a:t>Wasserbewirtschaftung</a:t>
                      </a:r>
                      <a:endParaRPr sz="1200" dirty="0">
                        <a:latin typeface="Trebuchet MS" panose="020B0603020202020204" pitchFamily="34" charset="0"/>
                      </a:endParaRPr>
                    </a:p>
                  </a:txBody>
                  <a:tcPr/>
                </a:tc>
                <a:tc>
                  <a:txBody>
                    <a:bodyPr/>
                    <a:lstStyle/>
                    <a:p>
                      <a:pPr>
                        <a:defRPr/>
                      </a:pPr>
                      <a:r>
                        <a:rPr lang="en-GB" sz="1200">
                          <a:latin typeface="Trebuchet MS" panose="020B0603020202020204" pitchFamily="34" charset="0"/>
                        </a:rPr>
                        <a:t>Koordiniert eine faire und effiziente Wassernutzung </a:t>
                      </a:r>
                      <a:endParaRPr sz="1200">
                        <a:latin typeface="Trebuchet MS" panose="020B0603020202020204" pitchFamily="34" charset="0"/>
                      </a:endParaRPr>
                    </a:p>
                  </a:txBody>
                  <a:tcPr/>
                </a:tc>
                <a:extLst>
                  <a:ext uri="{0D108BD9-81ED-4DB2-BD59-A6C34878D82A}">
                    <a16:rowId xmlns:a16="http://schemas.microsoft.com/office/drawing/2014/main" val="10003"/>
                  </a:ext>
                </a:extLst>
              </a:tr>
              <a:tr h="370840">
                <a:tc>
                  <a:txBody>
                    <a:bodyPr/>
                    <a:lstStyle/>
                    <a:p>
                      <a:pPr>
                        <a:defRPr/>
                      </a:pPr>
                      <a:r>
                        <a:rPr lang="en-GB" sz="1200" b="1">
                          <a:latin typeface="Trebuchet MS" panose="020B0603020202020204" pitchFamily="34" charset="0"/>
                        </a:rPr>
                        <a:t>Anstieg des Meeresspiegels</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Klimaresistente Bauvorschriften</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Legt Standards für eine sichere Küstenentwicklung fest </a:t>
                      </a:r>
                      <a:endParaRPr sz="1200">
                        <a:latin typeface="Trebuchet MS" panose="020B0603020202020204" pitchFamily="34" charset="0"/>
                      </a:endParaRPr>
                    </a:p>
                  </a:txBody>
                  <a:tcPr/>
                </a:tc>
                <a:extLst>
                  <a:ext uri="{0D108BD9-81ED-4DB2-BD59-A6C34878D82A}">
                    <a16:rowId xmlns:a16="http://schemas.microsoft.com/office/drawing/2014/main" val="10004"/>
                  </a:ext>
                </a:extLst>
              </a:tr>
              <a:tr h="370840">
                <a:tc>
                  <a:txBody>
                    <a:bodyPr/>
                    <a:lstStyle/>
                    <a:p>
                      <a:pPr>
                        <a:defRPr/>
                      </a:pPr>
                      <a:r>
                        <a:rPr lang="en-GB" sz="1200" b="1">
                          <a:latin typeface="Trebuchet MS" panose="020B0603020202020204" pitchFamily="34" charset="0"/>
                        </a:rPr>
                        <a:t>Alle Gefahren</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Mainstreaming der Anpassung in der Stadt-/Regionalplanung</a:t>
                      </a:r>
                      <a:endParaRPr sz="1200">
                        <a:latin typeface="Trebuchet MS" panose="020B0603020202020204" pitchFamily="34" charset="0"/>
                      </a:endParaRPr>
                    </a:p>
                  </a:txBody>
                  <a:tcPr/>
                </a:tc>
                <a:tc>
                  <a:txBody>
                    <a:bodyPr/>
                    <a:lstStyle/>
                    <a:p>
                      <a:pPr>
                        <a:defRPr/>
                      </a:pPr>
                      <a:r>
                        <a:rPr lang="en-GB" sz="1200" dirty="0" err="1">
                          <a:latin typeface="Trebuchet MS" panose="020B0603020202020204" pitchFamily="34" charset="0"/>
                        </a:rPr>
                        <a:t>Stellt</a:t>
                      </a:r>
                      <a:r>
                        <a:rPr lang="en-GB" sz="1200" dirty="0">
                          <a:latin typeface="Trebuchet MS" panose="020B0603020202020204" pitchFamily="34" charset="0"/>
                        </a:rPr>
                        <a:t> </a:t>
                      </a:r>
                      <a:r>
                        <a:rPr lang="en-GB" sz="1200" dirty="0" err="1">
                          <a:latin typeface="Trebuchet MS" panose="020B0603020202020204" pitchFamily="34" charset="0"/>
                        </a:rPr>
                        <a:t>sicher</a:t>
                      </a:r>
                      <a:r>
                        <a:rPr lang="en-GB" sz="1200" dirty="0">
                          <a:latin typeface="Trebuchet MS" panose="020B0603020202020204" pitchFamily="34" charset="0"/>
                        </a:rPr>
                        <a:t>, </a:t>
                      </a:r>
                      <a:r>
                        <a:rPr lang="en-GB" sz="1200" dirty="0" err="1">
                          <a:latin typeface="Trebuchet MS" panose="020B0603020202020204" pitchFamily="34" charset="0"/>
                        </a:rPr>
                        <a:t>dass</a:t>
                      </a:r>
                      <a:r>
                        <a:rPr lang="en-GB" sz="1200" dirty="0">
                          <a:latin typeface="Trebuchet MS" panose="020B0603020202020204" pitchFamily="34" charset="0"/>
                        </a:rPr>
                        <a:t> alle </a:t>
                      </a:r>
                      <a:r>
                        <a:rPr lang="en-GB" sz="1200" dirty="0" err="1">
                          <a:latin typeface="Trebuchet MS" panose="020B0603020202020204" pitchFamily="34" charset="0"/>
                        </a:rPr>
                        <a:t>Sektoren</a:t>
                      </a:r>
                      <a:r>
                        <a:rPr lang="en-GB" sz="1200" dirty="0">
                          <a:latin typeface="Trebuchet MS" panose="020B0603020202020204" pitchFamily="34" charset="0"/>
                        </a:rPr>
                        <a:t> die </a:t>
                      </a:r>
                      <a:r>
                        <a:rPr lang="en-GB" sz="1200" dirty="0" err="1">
                          <a:latin typeface="Trebuchet MS" panose="020B0603020202020204" pitchFamily="34" charset="0"/>
                        </a:rPr>
                        <a:t>Klimaresilienz</a:t>
                      </a:r>
                      <a:r>
                        <a:rPr lang="en-GB" sz="1200" dirty="0">
                          <a:latin typeface="Trebuchet MS" panose="020B0603020202020204" pitchFamily="34" charset="0"/>
                        </a:rPr>
                        <a:t> </a:t>
                      </a:r>
                      <a:r>
                        <a:rPr lang="en-GB" sz="1200" dirty="0" err="1">
                          <a:latin typeface="Trebuchet MS" panose="020B0603020202020204" pitchFamily="34" charset="0"/>
                        </a:rPr>
                        <a:t>berücksichtigen</a:t>
                      </a:r>
                      <a:endParaRPr sz="1200" dirty="0">
                        <a:latin typeface="Trebuchet MS" panose="020B0603020202020204" pitchFamily="34" charset="0"/>
                      </a:endParaRPr>
                    </a:p>
                  </a:txBody>
                  <a:tcPr/>
                </a:tc>
                <a:extLst>
                  <a:ext uri="{0D108BD9-81ED-4DB2-BD59-A6C34878D82A}">
                    <a16:rowId xmlns:a16="http://schemas.microsoft.com/office/drawing/2014/main" val="10005"/>
                  </a:ext>
                </a:extLst>
              </a:tr>
              <a:tr h="370840">
                <a:tc>
                  <a:txBody>
                    <a:bodyPr/>
                    <a:lstStyle/>
                    <a:p>
                      <a:pPr>
                        <a:defRPr/>
                      </a:pPr>
                      <a:r>
                        <a:rPr lang="en-GB" sz="1200" b="1">
                          <a:latin typeface="Trebuchet MS" panose="020B0603020202020204" pitchFamily="34" charset="0"/>
                        </a:rPr>
                        <a:t>Anstieg des Meeresspiegels</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Lebendige Küstenlinien, Erhaltung von Küstenfeuchtgebieten</a:t>
                      </a:r>
                      <a:endParaRPr sz="1200">
                        <a:latin typeface="Trebuchet MS" panose="020B0603020202020204" pitchFamily="34" charset="0"/>
                      </a:endParaRPr>
                    </a:p>
                  </a:txBody>
                  <a:tcPr/>
                </a:tc>
                <a:tc>
                  <a:txBody>
                    <a:bodyPr/>
                    <a:lstStyle/>
                    <a:p>
                      <a:pPr>
                        <a:defRPr/>
                      </a:pPr>
                      <a:r>
                        <a:rPr lang="en-GB" sz="1200" dirty="0">
                          <a:latin typeface="Trebuchet MS" panose="020B0603020202020204" pitchFamily="34" charset="0"/>
                        </a:rPr>
                        <a:t>Puffer </a:t>
                      </a:r>
                      <a:r>
                        <a:rPr lang="en-GB" sz="1200" dirty="0" err="1">
                          <a:latin typeface="Trebuchet MS" panose="020B0603020202020204" pitchFamily="34" charset="0"/>
                        </a:rPr>
                        <a:t>gegen</a:t>
                      </a:r>
                      <a:r>
                        <a:rPr lang="en-GB" sz="1200" dirty="0">
                          <a:latin typeface="Trebuchet MS" panose="020B0603020202020204" pitchFamily="34" charset="0"/>
                        </a:rPr>
                        <a:t> </a:t>
                      </a:r>
                      <a:r>
                        <a:rPr lang="en-GB" sz="1200" dirty="0" err="1">
                          <a:latin typeface="Trebuchet MS" panose="020B0603020202020204" pitchFamily="34" charset="0"/>
                        </a:rPr>
                        <a:t>Küstenüberschwemmungen</a:t>
                      </a:r>
                      <a:r>
                        <a:rPr lang="en-GB" sz="1200" dirty="0">
                          <a:latin typeface="Trebuchet MS" panose="020B0603020202020204" pitchFamily="34" charset="0"/>
                        </a:rPr>
                        <a:t>, Absorption von </a:t>
                      </a:r>
                      <a:r>
                        <a:rPr lang="en-GB" sz="1200" dirty="0" err="1">
                          <a:latin typeface="Trebuchet MS" panose="020B0603020202020204" pitchFamily="34" charset="0"/>
                        </a:rPr>
                        <a:t>Wellenenergie</a:t>
                      </a:r>
                      <a:endParaRPr sz="1200" dirty="0">
                        <a:latin typeface="Trebuchet MS" panose="020B0603020202020204" pitchFamily="34" charset="0"/>
                      </a:endParaRPr>
                    </a:p>
                  </a:txBody>
                  <a:tcPr/>
                </a:tc>
                <a:extLst>
                  <a:ext uri="{0D108BD9-81ED-4DB2-BD59-A6C34878D82A}">
                    <a16:rowId xmlns:a16="http://schemas.microsoft.com/office/drawing/2014/main" val="10006"/>
                  </a:ext>
                </a:extLst>
              </a:tr>
            </a:tbl>
          </a:graphicData>
        </a:graphic>
      </p:graphicFrame>
      <p:sp>
        <p:nvSpPr>
          <p:cNvPr id="56021574" name="Google Shape;220;p13"/>
          <p:cNvSpPr/>
          <p:nvPr/>
        </p:nvSpPr>
        <p:spPr bwMode="auto">
          <a:xfrm>
            <a:off x="86360" y="116840"/>
            <a:ext cx="8935720" cy="4900087"/>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338842028" name="Google Shape;262;p14"/>
          <p:cNvSpPr/>
          <p:nvPr/>
        </p:nvSpPr>
        <p:spPr bwMode="auto">
          <a:xfrm>
            <a:off x="140157" y="198437"/>
            <a:ext cx="8828124" cy="47466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993081845" name="Picture 4"/>
          <p:cNvPicPr>
            <a:picLocks noChangeAspect="1"/>
          </p:cNvPicPr>
          <p:nvPr/>
        </p:nvPicPr>
        <p:blipFill>
          <a:blip r:embed="rId3"/>
          <a:srcRect r="12857"/>
          <a:stretch/>
        </p:blipFill>
        <p:spPr bwMode="auto">
          <a:xfrm>
            <a:off x="6334268" y="1780032"/>
            <a:ext cx="2809732" cy="2737073"/>
          </a:xfrm>
          <a:prstGeom prst="rect">
            <a:avLst/>
          </a:prstGeom>
        </p:spPr>
      </p:pic>
      <p:sp>
        <p:nvSpPr>
          <p:cNvPr id="1781728638" name="Google Shape;135;p2"/>
          <p:cNvSpPr txBox="1">
            <a:spLocks noGrp="1"/>
          </p:cNvSpPr>
          <p:nvPr>
            <p:ph type="title"/>
          </p:nvPr>
        </p:nvSpPr>
        <p:spPr bwMode="auto">
          <a:xfrm>
            <a:off x="613295" y="465104"/>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Verhaltensbezogene und soziale Lösungen</a:t>
            </a:r>
            <a:endParaRPr>
              <a:solidFill>
                <a:srgbClr val="70AD47"/>
              </a:solidFill>
            </a:endParaRPr>
          </a:p>
        </p:txBody>
      </p:sp>
      <p:sp>
        <p:nvSpPr>
          <p:cNvPr id="1042838378"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dirty="0" err="1">
                <a:solidFill>
                  <a:srgbClr val="7F7F7F"/>
                </a:solidFill>
              </a:rPr>
              <a:t>Veränderungen</a:t>
            </a:r>
            <a:r>
              <a:rPr lang="en-GB" sz="1400" dirty="0">
                <a:solidFill>
                  <a:srgbClr val="7F7F7F"/>
                </a:solidFill>
              </a:rPr>
              <a:t> in den </a:t>
            </a:r>
            <a:r>
              <a:rPr lang="en-GB" sz="1400" dirty="0" err="1">
                <a:solidFill>
                  <a:srgbClr val="7F7F7F"/>
                </a:solidFill>
              </a:rPr>
              <a:t>Einstellungen</a:t>
            </a:r>
            <a:r>
              <a:rPr lang="en-GB" sz="1400" dirty="0">
                <a:solidFill>
                  <a:srgbClr val="7F7F7F"/>
                </a:solidFill>
              </a:rPr>
              <a:t>, </a:t>
            </a:r>
            <a:r>
              <a:rPr lang="en-GB" sz="1400" dirty="0" err="1">
                <a:solidFill>
                  <a:srgbClr val="7F7F7F"/>
                </a:solidFill>
              </a:rPr>
              <a:t>Praktiken</a:t>
            </a:r>
            <a:r>
              <a:rPr lang="en-GB" sz="1400" dirty="0">
                <a:solidFill>
                  <a:srgbClr val="7F7F7F"/>
                </a:solidFill>
              </a:rPr>
              <a:t> und </a:t>
            </a:r>
            <a:r>
              <a:rPr lang="en-GB" sz="1400" dirty="0" err="1">
                <a:solidFill>
                  <a:srgbClr val="7F7F7F"/>
                </a:solidFill>
              </a:rPr>
              <a:t>Verhaltensweisen</a:t>
            </a:r>
            <a:r>
              <a:rPr lang="en-GB" sz="1400" dirty="0">
                <a:solidFill>
                  <a:srgbClr val="7F7F7F"/>
                </a:solidFill>
              </a:rPr>
              <a:t> von </a:t>
            </a:r>
            <a:r>
              <a:rPr lang="en-GB" sz="1400" dirty="0" err="1">
                <a:solidFill>
                  <a:srgbClr val="7F7F7F"/>
                </a:solidFill>
              </a:rPr>
              <a:t>Einzelpersonen</a:t>
            </a:r>
            <a:r>
              <a:rPr lang="en-GB" sz="1400" dirty="0">
                <a:solidFill>
                  <a:srgbClr val="7F7F7F"/>
                </a:solidFill>
              </a:rPr>
              <a:t> und </a:t>
            </a:r>
            <a:r>
              <a:rPr lang="en-GB" sz="1400" dirty="0" err="1">
                <a:solidFill>
                  <a:srgbClr val="7F7F7F"/>
                </a:solidFill>
              </a:rPr>
              <a:t>Gemeinschaften</a:t>
            </a:r>
            <a:r>
              <a:rPr lang="en-GB" sz="1400" dirty="0">
                <a:solidFill>
                  <a:srgbClr val="7F7F7F"/>
                </a:solidFill>
              </a:rPr>
              <a:t>, die </a:t>
            </a:r>
            <a:r>
              <a:rPr lang="en-GB" sz="1400" dirty="0" err="1">
                <a:solidFill>
                  <a:srgbClr val="7F7F7F"/>
                </a:solidFill>
              </a:rPr>
              <a:t>dazu</a:t>
            </a:r>
            <a:r>
              <a:rPr lang="en-GB" sz="1400" dirty="0">
                <a:solidFill>
                  <a:srgbClr val="7F7F7F"/>
                </a:solidFill>
              </a:rPr>
              <a:t> </a:t>
            </a:r>
            <a:r>
              <a:rPr lang="en-GB" sz="1400" dirty="0" err="1">
                <a:solidFill>
                  <a:srgbClr val="7F7F7F"/>
                </a:solidFill>
              </a:rPr>
              <a:t>beitragen</a:t>
            </a:r>
            <a:r>
              <a:rPr lang="en-GB" sz="1400" dirty="0">
                <a:solidFill>
                  <a:srgbClr val="7F7F7F"/>
                </a:solidFill>
              </a:rPr>
              <a:t>, die </a:t>
            </a:r>
            <a:r>
              <a:rPr lang="en-GB" sz="1400" dirty="0" err="1">
                <a:solidFill>
                  <a:srgbClr val="7F7F7F"/>
                </a:solidFill>
              </a:rPr>
              <a:t>Anfälligkeit</a:t>
            </a:r>
            <a:r>
              <a:rPr lang="en-GB" sz="1400" dirty="0">
                <a:solidFill>
                  <a:srgbClr val="7F7F7F"/>
                </a:solidFill>
              </a:rPr>
              <a:t> </a:t>
            </a:r>
            <a:r>
              <a:rPr lang="en-GB" sz="1400" dirty="0" err="1">
                <a:solidFill>
                  <a:srgbClr val="7F7F7F"/>
                </a:solidFill>
              </a:rPr>
              <a:t>zu</a:t>
            </a:r>
            <a:r>
              <a:rPr lang="en-GB" sz="1400" dirty="0">
                <a:solidFill>
                  <a:srgbClr val="7F7F7F"/>
                </a:solidFill>
              </a:rPr>
              <a:t> </a:t>
            </a:r>
            <a:r>
              <a:rPr lang="en-GB" sz="1400" dirty="0" err="1">
                <a:solidFill>
                  <a:srgbClr val="7F7F7F"/>
                </a:solidFill>
              </a:rPr>
              <a:t>verringern</a:t>
            </a:r>
            <a:r>
              <a:rPr lang="en-GB" sz="1400" dirty="0">
                <a:solidFill>
                  <a:srgbClr val="7F7F7F"/>
                </a:solidFill>
              </a:rPr>
              <a:t> und die </a:t>
            </a:r>
            <a:r>
              <a:rPr lang="en-GB" sz="1400" dirty="0" err="1">
                <a:solidFill>
                  <a:srgbClr val="7F7F7F"/>
                </a:solidFill>
              </a:rPr>
              <a:t>Anpassungsfähigkeit</a:t>
            </a:r>
            <a:r>
              <a:rPr lang="en-GB" sz="1400" dirty="0">
                <a:solidFill>
                  <a:srgbClr val="7F7F7F"/>
                </a:solidFill>
              </a:rPr>
              <a:t> </a:t>
            </a:r>
            <a:r>
              <a:rPr lang="en-GB" sz="1400" dirty="0" err="1">
                <a:solidFill>
                  <a:srgbClr val="7F7F7F"/>
                </a:solidFill>
              </a:rPr>
              <a:t>zu</a:t>
            </a:r>
            <a:r>
              <a:rPr lang="en-GB" sz="1400" dirty="0">
                <a:solidFill>
                  <a:srgbClr val="7F7F7F"/>
                </a:solidFill>
              </a:rPr>
              <a:t> </a:t>
            </a:r>
            <a:r>
              <a:rPr lang="en-GB" sz="1400" dirty="0" err="1">
                <a:solidFill>
                  <a:srgbClr val="7F7F7F"/>
                </a:solidFill>
              </a:rPr>
              <a:t>verbessern</a:t>
            </a:r>
            <a:endParaRPr dirty="0"/>
          </a:p>
          <a:p>
            <a:pPr marL="285750" indent="-285750">
              <a:lnSpc>
                <a:spcPct val="105000"/>
              </a:lnSpc>
              <a:spcBef>
                <a:spcPts val="900"/>
              </a:spcBef>
              <a:buClr>
                <a:schemeClr val="dk1"/>
              </a:buClr>
              <a:buSzPts val="1100"/>
              <a:defRPr/>
            </a:pPr>
            <a:r>
              <a:rPr lang="en-GB" sz="1400" dirty="0" err="1">
                <a:solidFill>
                  <a:srgbClr val="7F7F7F"/>
                </a:solidFill>
              </a:rPr>
              <a:t>Bildung</a:t>
            </a:r>
            <a:r>
              <a:rPr lang="en-GB" sz="1400" dirty="0">
                <a:solidFill>
                  <a:srgbClr val="7F7F7F"/>
                </a:solidFill>
              </a:rPr>
              <a:t>, </a:t>
            </a:r>
            <a:r>
              <a:rPr lang="en-GB" sz="1400" dirty="0" err="1">
                <a:solidFill>
                  <a:srgbClr val="7F7F7F"/>
                </a:solidFill>
              </a:rPr>
              <a:t>Schulung</a:t>
            </a:r>
            <a:r>
              <a:rPr lang="en-GB" sz="1400" dirty="0">
                <a:solidFill>
                  <a:srgbClr val="7F7F7F"/>
                </a:solidFill>
              </a:rPr>
              <a:t> und </a:t>
            </a:r>
            <a:r>
              <a:rPr lang="en-GB" sz="1400" dirty="0" err="1">
                <a:solidFill>
                  <a:srgbClr val="7F7F7F"/>
                </a:solidFill>
              </a:rPr>
              <a:t>Sensibilisierung</a:t>
            </a:r>
            <a:endParaRPr dirty="0"/>
          </a:p>
          <a:p>
            <a:pPr marL="285750" indent="-285750">
              <a:lnSpc>
                <a:spcPct val="105000"/>
              </a:lnSpc>
              <a:spcBef>
                <a:spcPts val="900"/>
              </a:spcBef>
              <a:buClr>
                <a:schemeClr val="dk1"/>
              </a:buClr>
              <a:buSzPts val="1100"/>
              <a:defRPr/>
            </a:pPr>
            <a:r>
              <a:rPr lang="en-GB" sz="1400" dirty="0" err="1">
                <a:solidFill>
                  <a:srgbClr val="7F7F7F"/>
                </a:solidFill>
              </a:rPr>
              <a:t>Fördert</a:t>
            </a:r>
            <a:r>
              <a:rPr lang="en-GB" sz="1400" dirty="0">
                <a:solidFill>
                  <a:srgbClr val="7F7F7F"/>
                </a:solidFill>
              </a:rPr>
              <a:t> </a:t>
            </a:r>
            <a:r>
              <a:rPr lang="en-GB" sz="1400" dirty="0" err="1">
                <a:solidFill>
                  <a:srgbClr val="7F7F7F"/>
                </a:solidFill>
              </a:rPr>
              <a:t>eine</a:t>
            </a:r>
            <a:r>
              <a:rPr lang="en-GB" sz="1400" dirty="0">
                <a:solidFill>
                  <a:srgbClr val="7F7F7F"/>
                </a:solidFill>
              </a:rPr>
              <a:t> </a:t>
            </a:r>
            <a:r>
              <a:rPr lang="en-GB" sz="1400" dirty="0" err="1">
                <a:solidFill>
                  <a:srgbClr val="7F7F7F"/>
                </a:solidFill>
              </a:rPr>
              <a:t>inklusive</a:t>
            </a:r>
            <a:r>
              <a:rPr lang="en-GB" sz="1400" dirty="0">
                <a:solidFill>
                  <a:srgbClr val="7F7F7F"/>
                </a:solidFill>
              </a:rPr>
              <a:t>, </a:t>
            </a:r>
            <a:r>
              <a:rPr lang="en-GB" sz="1400" dirty="0" err="1">
                <a:solidFill>
                  <a:srgbClr val="7F7F7F"/>
                </a:solidFill>
              </a:rPr>
              <a:t>basisorientierte</a:t>
            </a:r>
            <a:r>
              <a:rPr lang="en-GB" sz="1400" dirty="0">
                <a:solidFill>
                  <a:srgbClr val="7F7F7F"/>
                </a:solidFill>
              </a:rPr>
              <a:t> </a:t>
            </a:r>
            <a:r>
              <a:rPr lang="en-GB" sz="1400" dirty="0" err="1">
                <a:solidFill>
                  <a:srgbClr val="7F7F7F"/>
                </a:solidFill>
              </a:rPr>
              <a:t>Beteiligung</a:t>
            </a:r>
            <a:endParaRPr dirty="0"/>
          </a:p>
          <a:p>
            <a:pPr marL="285750" indent="-285750">
              <a:lnSpc>
                <a:spcPct val="105000"/>
              </a:lnSpc>
              <a:spcBef>
                <a:spcPts val="900"/>
              </a:spcBef>
              <a:buClr>
                <a:schemeClr val="dk1"/>
              </a:buClr>
              <a:buSzPts val="1100"/>
              <a:defRPr/>
            </a:pPr>
            <a:r>
              <a:rPr lang="en-GB" sz="1400" dirty="0">
                <a:solidFill>
                  <a:srgbClr val="7F7F7F"/>
                </a:solidFill>
              </a:rPr>
              <a:t>In der Regel </a:t>
            </a:r>
            <a:r>
              <a:rPr lang="en-GB" sz="1400" dirty="0" err="1">
                <a:solidFill>
                  <a:srgbClr val="7F7F7F"/>
                </a:solidFill>
              </a:rPr>
              <a:t>kostengünstig</a:t>
            </a:r>
            <a:r>
              <a:rPr lang="en-GB" sz="1400" dirty="0">
                <a:solidFill>
                  <a:srgbClr val="7F7F7F"/>
                </a:solidFill>
              </a:rPr>
              <a:t> und </a:t>
            </a:r>
            <a:r>
              <a:rPr lang="en-GB" sz="1400" dirty="0" err="1">
                <a:solidFill>
                  <a:srgbClr val="7F7F7F"/>
                </a:solidFill>
              </a:rPr>
              <a:t>lokal</a:t>
            </a:r>
            <a:r>
              <a:rPr lang="en-GB" sz="1400" dirty="0">
                <a:solidFill>
                  <a:srgbClr val="7F7F7F"/>
                </a:solidFill>
              </a:rPr>
              <a:t> </a:t>
            </a:r>
            <a:r>
              <a:rPr lang="en-GB" sz="1400" dirty="0" err="1">
                <a:solidFill>
                  <a:srgbClr val="7F7F7F"/>
                </a:solidFill>
              </a:rPr>
              <a:t>gesteuert</a:t>
            </a:r>
            <a:endParaRPr dirty="0"/>
          </a:p>
          <a:p>
            <a:pPr marL="285750" indent="-285750">
              <a:lnSpc>
                <a:spcPct val="105000"/>
              </a:lnSpc>
              <a:spcBef>
                <a:spcPts val="900"/>
              </a:spcBef>
              <a:buClr>
                <a:schemeClr val="dk1"/>
              </a:buClr>
              <a:buSzPts val="1100"/>
              <a:defRPr/>
            </a:pPr>
            <a:r>
              <a:rPr lang="en-GB" sz="1400" dirty="0" err="1">
                <a:solidFill>
                  <a:srgbClr val="7F7F7F"/>
                </a:solidFill>
              </a:rPr>
              <a:t>Hängt</a:t>
            </a:r>
            <a:r>
              <a:rPr lang="en-GB" sz="1400" dirty="0">
                <a:solidFill>
                  <a:srgbClr val="7F7F7F"/>
                </a:solidFill>
              </a:rPr>
              <a:t> von </a:t>
            </a:r>
            <a:r>
              <a:rPr lang="en-GB" sz="1400" dirty="0" err="1">
                <a:solidFill>
                  <a:srgbClr val="7F7F7F"/>
                </a:solidFill>
              </a:rPr>
              <a:t>Bewusstsein</a:t>
            </a:r>
            <a:r>
              <a:rPr lang="en-GB" sz="1400" dirty="0">
                <a:solidFill>
                  <a:srgbClr val="7F7F7F"/>
                </a:solidFill>
              </a:rPr>
              <a:t>, </a:t>
            </a:r>
            <a:r>
              <a:rPr lang="en-GB" sz="1400" dirty="0" err="1">
                <a:solidFill>
                  <a:srgbClr val="7F7F7F"/>
                </a:solidFill>
              </a:rPr>
              <a:t>Bildung</a:t>
            </a:r>
            <a:r>
              <a:rPr lang="en-GB" sz="1400" dirty="0">
                <a:solidFill>
                  <a:srgbClr val="7F7F7F"/>
                </a:solidFill>
              </a:rPr>
              <a:t> und Motivation ab</a:t>
            </a:r>
            <a:endParaRPr dirty="0"/>
          </a:p>
          <a:p>
            <a:pPr marL="285750" indent="-285750">
              <a:lnSpc>
                <a:spcPct val="105000"/>
              </a:lnSpc>
              <a:spcBef>
                <a:spcPts val="900"/>
              </a:spcBef>
              <a:buClr>
                <a:schemeClr val="dk1"/>
              </a:buClr>
              <a:buSzPts val="1100"/>
              <a:defRPr/>
            </a:pPr>
            <a:r>
              <a:rPr lang="en-GB" sz="1400" dirty="0" err="1">
                <a:solidFill>
                  <a:srgbClr val="7F7F7F"/>
                </a:solidFill>
              </a:rPr>
              <a:t>Sollte</a:t>
            </a:r>
            <a:r>
              <a:rPr lang="en-GB" sz="1400" dirty="0">
                <a:solidFill>
                  <a:srgbClr val="7F7F7F"/>
                </a:solidFill>
              </a:rPr>
              <a:t> </a:t>
            </a:r>
            <a:r>
              <a:rPr lang="en-GB" sz="1400" dirty="0" err="1">
                <a:solidFill>
                  <a:srgbClr val="7F7F7F"/>
                </a:solidFill>
              </a:rPr>
              <a:t>als</a:t>
            </a:r>
            <a:r>
              <a:rPr lang="en-GB" sz="1400" dirty="0">
                <a:solidFill>
                  <a:srgbClr val="7F7F7F"/>
                </a:solidFill>
              </a:rPr>
              <a:t> </a:t>
            </a:r>
            <a:r>
              <a:rPr lang="en-GB" sz="1400" dirty="0" err="1">
                <a:solidFill>
                  <a:srgbClr val="7F7F7F"/>
                </a:solidFill>
              </a:rPr>
              <a:t>Ergänzung</a:t>
            </a:r>
            <a:r>
              <a:rPr lang="en-GB" sz="1400" dirty="0">
                <a:solidFill>
                  <a:srgbClr val="7F7F7F"/>
                </a:solidFill>
              </a:rPr>
              <a:t> </a:t>
            </a:r>
            <a:r>
              <a:rPr lang="en-GB" sz="1400" dirty="0" err="1">
                <a:solidFill>
                  <a:srgbClr val="7F7F7F"/>
                </a:solidFill>
              </a:rPr>
              <a:t>zu</a:t>
            </a:r>
            <a:r>
              <a:rPr lang="en-GB" sz="1400" dirty="0">
                <a:solidFill>
                  <a:srgbClr val="7F7F7F"/>
                </a:solidFill>
              </a:rPr>
              <a:t> </a:t>
            </a:r>
            <a:r>
              <a:rPr lang="en-GB" sz="1400" dirty="0" err="1">
                <a:solidFill>
                  <a:srgbClr val="7F7F7F"/>
                </a:solidFill>
              </a:rPr>
              <a:t>anderen</a:t>
            </a:r>
            <a:r>
              <a:rPr lang="en-GB" sz="1400" dirty="0">
                <a:solidFill>
                  <a:srgbClr val="7F7F7F"/>
                </a:solidFill>
              </a:rPr>
              <a:t> </a:t>
            </a:r>
            <a:r>
              <a:rPr lang="en-GB" sz="1400" dirty="0" err="1">
                <a:solidFill>
                  <a:srgbClr val="7F7F7F"/>
                </a:solidFill>
              </a:rPr>
              <a:t>Anpassungsarten</a:t>
            </a:r>
            <a:r>
              <a:rPr lang="en-GB" sz="1400" dirty="0">
                <a:solidFill>
                  <a:srgbClr val="7F7F7F"/>
                </a:solidFill>
              </a:rPr>
              <a:t> </a:t>
            </a:r>
            <a:r>
              <a:rPr lang="en-GB" sz="1400" dirty="0" err="1">
                <a:solidFill>
                  <a:srgbClr val="7F7F7F"/>
                </a:solidFill>
              </a:rPr>
              <a:t>eingesetzt</a:t>
            </a:r>
            <a:r>
              <a:rPr lang="en-GB" sz="1400" dirty="0">
                <a:solidFill>
                  <a:srgbClr val="7F7F7F"/>
                </a:solidFill>
              </a:rPr>
              <a:t> </a:t>
            </a:r>
            <a:r>
              <a:rPr lang="en-GB" sz="1400" dirty="0" err="1">
                <a:solidFill>
                  <a:srgbClr val="7F7F7F"/>
                </a:solidFill>
              </a:rPr>
              <a:t>werden</a:t>
            </a:r>
            <a:r>
              <a:rPr lang="en-GB" sz="1400" dirty="0">
                <a:solidFill>
                  <a:srgbClr val="7F7F7F"/>
                </a:solidFill>
              </a:rPr>
              <a:t> </a:t>
            </a:r>
            <a:endParaRPr dirty="0"/>
          </a:p>
          <a:p>
            <a:pPr marL="285750" indent="-285750">
              <a:lnSpc>
                <a:spcPct val="105000"/>
              </a:lnSpc>
              <a:spcBef>
                <a:spcPts val="900"/>
              </a:spcBef>
              <a:buClr>
                <a:schemeClr val="dk1"/>
              </a:buClr>
              <a:buSzPts val="1100"/>
              <a:defRPr/>
            </a:pPr>
            <a:endParaRPr lang="en-GB" sz="1200" dirty="0">
              <a:solidFill>
                <a:srgbClr val="7F7F7F"/>
              </a:solidFill>
            </a:endParaRPr>
          </a:p>
          <a:p>
            <a:pPr marL="742950" lvl="1" indent="-285750">
              <a:lnSpc>
                <a:spcPct val="105000"/>
              </a:lnSpc>
              <a:spcBef>
                <a:spcPts val="900"/>
              </a:spcBef>
              <a:buClr>
                <a:schemeClr val="dk1"/>
              </a:buClr>
              <a:buSzPts val="1100"/>
              <a:defRPr/>
            </a:pPr>
            <a:endParaRPr lang="en-GB" sz="1200" dirty="0">
              <a:solidFill>
                <a:srgbClr val="7F7F7F"/>
              </a:solidFill>
            </a:endParaRPr>
          </a:p>
          <a:p>
            <a:pPr marL="457200" lvl="1" indent="0">
              <a:lnSpc>
                <a:spcPct val="105000"/>
              </a:lnSpc>
              <a:spcBef>
                <a:spcPts val="900"/>
              </a:spcBef>
              <a:buClr>
                <a:schemeClr val="dk1"/>
              </a:buClr>
              <a:buSzPts val="1100"/>
              <a:buNone/>
              <a:defRPr/>
            </a:pPr>
            <a:endParaRPr lang="en-GB" sz="1200" dirty="0">
              <a:solidFill>
                <a:srgbClr val="7F7F7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aphicFrame>
        <p:nvGraphicFramePr>
          <p:cNvPr id="476873900" name="Table 2"/>
          <p:cNvGraphicFramePr>
            <a:graphicFrameLocks noGrp="1"/>
          </p:cNvGraphicFramePr>
          <p:nvPr>
            <p:extLst>
              <p:ext uri="{D42A27DB-BD31-4B8C-83A1-F6EECF244321}">
                <p14:modId xmlns:p14="http://schemas.microsoft.com/office/powerpoint/2010/main" val="2000887553"/>
              </p:ext>
            </p:extLst>
          </p:nvPr>
        </p:nvGraphicFramePr>
        <p:xfrm>
          <a:off x="560770" y="792357"/>
          <a:ext cx="8006449" cy="3022600"/>
        </p:xfrm>
        <a:graphic>
          <a:graphicData uri="http://schemas.openxmlformats.org/drawingml/2006/table">
            <a:tbl>
              <a:tblPr firstRow="1" bandRow="1">
                <a:tableStyleId>{434DCDA1-2905-4F39-BDB8-6E48AD9FA57C}</a:tableStyleId>
              </a:tblPr>
              <a:tblGrid>
                <a:gridCol w="1740996">
                  <a:extLst>
                    <a:ext uri="{9D8B030D-6E8A-4147-A177-3AD203B41FA5}">
                      <a16:colId xmlns:a16="http://schemas.microsoft.com/office/drawing/2014/main" val="20000"/>
                    </a:ext>
                  </a:extLst>
                </a:gridCol>
                <a:gridCol w="2876077">
                  <a:extLst>
                    <a:ext uri="{9D8B030D-6E8A-4147-A177-3AD203B41FA5}">
                      <a16:colId xmlns:a16="http://schemas.microsoft.com/office/drawing/2014/main" val="20001"/>
                    </a:ext>
                  </a:extLst>
                </a:gridCol>
                <a:gridCol w="3389376">
                  <a:extLst>
                    <a:ext uri="{9D8B030D-6E8A-4147-A177-3AD203B41FA5}">
                      <a16:colId xmlns:a16="http://schemas.microsoft.com/office/drawing/2014/main" val="20002"/>
                    </a:ext>
                  </a:extLst>
                </a:gridCol>
              </a:tblGrid>
              <a:tr h="370840">
                <a:tc>
                  <a:txBody>
                    <a:bodyPr/>
                    <a:lstStyle/>
                    <a:p>
                      <a:pPr>
                        <a:defRPr/>
                      </a:pPr>
                      <a:r>
                        <a:rPr lang="en-GB" sz="1200" b="1" dirty="0" err="1">
                          <a:latin typeface="Trebuchet MS" panose="020B0603020202020204" pitchFamily="34" charset="0"/>
                        </a:rPr>
                        <a:t>Gefahr</a:t>
                      </a:r>
                      <a:endParaRPr sz="1200" dirty="0">
                        <a:latin typeface="Trebuchet MS" panose="020B0603020202020204" pitchFamily="34" charset="0"/>
                      </a:endParaRPr>
                    </a:p>
                  </a:txBody>
                  <a:tcPr/>
                </a:tc>
                <a:tc>
                  <a:txBody>
                    <a:bodyPr/>
                    <a:lstStyle/>
                    <a:p>
                      <a:pPr>
                        <a:defRPr/>
                      </a:pPr>
                      <a:r>
                        <a:rPr lang="en-GB" sz="1200" b="1">
                          <a:latin typeface="Trebuchet MS" panose="020B0603020202020204" pitchFamily="34" charset="0"/>
                        </a:rPr>
                        <a:t>Verhaltensbezogene Lösung</a:t>
                      </a:r>
                      <a:endParaRPr sz="1200">
                        <a:latin typeface="Trebuchet MS" panose="020B0603020202020204" pitchFamily="34" charset="0"/>
                      </a:endParaRPr>
                    </a:p>
                  </a:txBody>
                  <a:tcPr/>
                </a:tc>
                <a:tc>
                  <a:txBody>
                    <a:bodyPr/>
                    <a:lstStyle/>
                    <a:p>
                      <a:pPr>
                        <a:defRPr/>
                      </a:pPr>
                      <a:r>
                        <a:rPr lang="en-GB" sz="1200" b="1">
                          <a:latin typeface="Trebuchet MS" panose="020B0603020202020204" pitchFamily="34" charset="0"/>
                        </a:rPr>
                        <a:t>Funktion/Vorteil</a:t>
                      </a:r>
                      <a:endParaRPr sz="1200">
                        <a:latin typeface="Trebuchet MS" panose="020B0603020202020204" pitchFamily="34" charset="0"/>
                      </a:endParaRPr>
                    </a:p>
                  </a:txBody>
                  <a:tcPr/>
                </a:tc>
                <a:extLst>
                  <a:ext uri="{0D108BD9-81ED-4DB2-BD59-A6C34878D82A}">
                    <a16:rowId xmlns:a16="http://schemas.microsoft.com/office/drawing/2014/main" val="10000"/>
                  </a:ext>
                </a:extLst>
              </a:tr>
              <a:tr h="370840">
                <a:tc>
                  <a:txBody>
                    <a:bodyPr/>
                    <a:lstStyle/>
                    <a:p>
                      <a:pPr>
                        <a:defRPr/>
                      </a:pPr>
                      <a:r>
                        <a:rPr lang="en-GB" sz="1200" b="1" dirty="0" err="1">
                          <a:latin typeface="Trebuchet MS" panose="020B0603020202020204" pitchFamily="34" charset="0"/>
                        </a:rPr>
                        <a:t>Überschwemmung</a:t>
                      </a:r>
                      <a:endParaRPr sz="1200" dirty="0">
                        <a:latin typeface="Trebuchet MS" panose="020B0603020202020204" pitchFamily="34" charset="0"/>
                      </a:endParaRPr>
                    </a:p>
                  </a:txBody>
                  <a:tcPr/>
                </a:tc>
                <a:tc>
                  <a:txBody>
                    <a:bodyPr/>
                    <a:lstStyle/>
                    <a:p>
                      <a:pPr>
                        <a:defRPr/>
                      </a:pPr>
                      <a:r>
                        <a:rPr lang="en-GB" sz="1200">
                          <a:latin typeface="Trebuchet MS" panose="020B0603020202020204" pitchFamily="34" charset="0"/>
                        </a:rPr>
                        <a:t>Notfallübungen und Hochwasservorsorge in der Gemeinde</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Verbessert die lokalen Reaktionskapazitäten und die Evakuierungsbereitschaft </a:t>
                      </a:r>
                      <a:endParaRPr sz="1200">
                        <a:latin typeface="Trebuchet MS" panose="020B0603020202020204" pitchFamily="34" charset="0"/>
                      </a:endParaRPr>
                    </a:p>
                  </a:txBody>
                  <a:tcPr/>
                </a:tc>
                <a:extLst>
                  <a:ext uri="{0D108BD9-81ED-4DB2-BD59-A6C34878D82A}">
                    <a16:rowId xmlns:a16="http://schemas.microsoft.com/office/drawing/2014/main" val="10001"/>
                  </a:ext>
                </a:extLst>
              </a:tr>
              <a:tr h="370840">
                <a:tc>
                  <a:txBody>
                    <a:bodyPr/>
                    <a:lstStyle/>
                    <a:p>
                      <a:pPr>
                        <a:defRPr/>
                      </a:pPr>
                      <a:r>
                        <a:rPr lang="en-GB" sz="1200" b="1">
                          <a:latin typeface="Trebuchet MS" panose="020B0603020202020204" pitchFamily="34" charset="0"/>
                        </a:rPr>
                        <a:t>Hitzewellen</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Öffentliche Aufklärungskampagnen zum Thema Gesundheitsschutz</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Verringert Gesundheitsrisiken, fördert Selbstschutz</a:t>
                      </a:r>
                      <a:endParaRPr sz="1200">
                        <a:latin typeface="Trebuchet MS" panose="020B0603020202020204" pitchFamily="34" charset="0"/>
                      </a:endParaRPr>
                    </a:p>
                  </a:txBody>
                  <a:tcPr/>
                </a:tc>
                <a:extLst>
                  <a:ext uri="{0D108BD9-81ED-4DB2-BD59-A6C34878D82A}">
                    <a16:rowId xmlns:a16="http://schemas.microsoft.com/office/drawing/2014/main" val="10002"/>
                  </a:ext>
                </a:extLst>
              </a:tr>
              <a:tr h="370840">
                <a:tc>
                  <a:txBody>
                    <a:bodyPr/>
                    <a:lstStyle/>
                    <a:p>
                      <a:pPr>
                        <a:defRPr/>
                      </a:pPr>
                      <a:r>
                        <a:rPr lang="en-GB" sz="1200" b="1">
                          <a:latin typeface="Trebuchet MS" panose="020B0603020202020204" pitchFamily="34" charset="0"/>
                        </a:rPr>
                        <a:t>Dürre</a:t>
                      </a:r>
                      <a:endParaRPr sz="1200">
                        <a:latin typeface="Trebuchet MS" panose="020B0603020202020204" pitchFamily="34" charset="0"/>
                      </a:endParaRPr>
                    </a:p>
                  </a:txBody>
                  <a:tcPr/>
                </a:tc>
                <a:tc>
                  <a:txBody>
                    <a:bodyPr/>
                    <a:lstStyle/>
                    <a:p>
                      <a:pPr>
                        <a:defRPr/>
                      </a:pPr>
                      <a:r>
                        <a:rPr lang="en-GB" sz="1200" dirty="0" err="1">
                          <a:latin typeface="Trebuchet MS" panose="020B0603020202020204" pitchFamily="34" charset="0"/>
                        </a:rPr>
                        <a:t>Wassersparmaßnahmen</a:t>
                      </a:r>
                      <a:r>
                        <a:rPr lang="en-GB" sz="1200" dirty="0">
                          <a:latin typeface="Trebuchet MS" panose="020B0603020202020204" pitchFamily="34" charset="0"/>
                        </a:rPr>
                        <a:t> in </a:t>
                      </a:r>
                      <a:r>
                        <a:rPr lang="en-GB" sz="1200" dirty="0" err="1">
                          <a:latin typeface="Trebuchet MS" panose="020B0603020202020204" pitchFamily="34" charset="0"/>
                        </a:rPr>
                        <a:t>Haushalten</a:t>
                      </a:r>
                      <a:r>
                        <a:rPr lang="en-GB" sz="1200" dirty="0">
                          <a:latin typeface="Trebuchet MS" panose="020B0603020202020204" pitchFamily="34" charset="0"/>
                        </a:rPr>
                        <a:t>/</a:t>
                      </a:r>
                      <a:r>
                        <a:rPr lang="en-GB" sz="1200" dirty="0" err="1">
                          <a:latin typeface="Trebuchet MS" panose="020B0603020202020204" pitchFamily="34" charset="0"/>
                        </a:rPr>
                        <a:t>Landwirtschaft</a:t>
                      </a:r>
                      <a:endParaRPr sz="1200" dirty="0">
                        <a:latin typeface="Trebuchet MS" panose="020B0603020202020204" pitchFamily="34" charset="0"/>
                      </a:endParaRPr>
                    </a:p>
                  </a:txBody>
                  <a:tcPr/>
                </a:tc>
                <a:tc>
                  <a:txBody>
                    <a:bodyPr/>
                    <a:lstStyle/>
                    <a:p>
                      <a:pPr>
                        <a:defRPr/>
                      </a:pPr>
                      <a:r>
                        <a:rPr lang="en-GB" sz="1200">
                          <a:latin typeface="Trebuchet MS" panose="020B0603020202020204" pitchFamily="34" charset="0"/>
                        </a:rPr>
                        <a:t>Reduziert den Wasserverbrauch bei Wasserknappheit</a:t>
                      </a:r>
                      <a:endParaRPr sz="1200">
                        <a:latin typeface="Trebuchet MS" panose="020B0603020202020204" pitchFamily="34" charset="0"/>
                      </a:endParaRPr>
                    </a:p>
                  </a:txBody>
                  <a:tcPr/>
                </a:tc>
                <a:extLst>
                  <a:ext uri="{0D108BD9-81ED-4DB2-BD59-A6C34878D82A}">
                    <a16:rowId xmlns:a16="http://schemas.microsoft.com/office/drawing/2014/main" val="10003"/>
                  </a:ext>
                </a:extLst>
              </a:tr>
              <a:tr h="370840">
                <a:tc>
                  <a:txBody>
                    <a:bodyPr/>
                    <a:lstStyle/>
                    <a:p>
                      <a:pPr>
                        <a:defRPr/>
                      </a:pPr>
                      <a:r>
                        <a:rPr lang="en-GB" sz="1200" b="1">
                          <a:latin typeface="Trebuchet MS" panose="020B0603020202020204" pitchFamily="34" charset="0"/>
                        </a:rPr>
                        <a:t>Stürme</a:t>
                      </a:r>
                      <a:endParaRPr sz="1200">
                        <a:latin typeface="Trebuchet MS" panose="020B0603020202020204" pitchFamily="34" charset="0"/>
                      </a:endParaRPr>
                    </a:p>
                  </a:txBody>
                  <a:tcPr/>
                </a:tc>
                <a:tc>
                  <a:txBody>
                    <a:bodyPr/>
                    <a:lstStyle/>
                    <a:p>
                      <a:pPr>
                        <a:defRPr/>
                      </a:pPr>
                      <a:r>
                        <a:rPr lang="en-GB" sz="1200" dirty="0" err="1">
                          <a:latin typeface="Trebuchet MS" panose="020B0603020202020204" pitchFamily="34" charset="0"/>
                        </a:rPr>
                        <a:t>Anpflanzung</a:t>
                      </a:r>
                      <a:r>
                        <a:rPr lang="en-GB" sz="1200" dirty="0">
                          <a:latin typeface="Trebuchet MS" panose="020B0603020202020204" pitchFamily="34" charset="0"/>
                        </a:rPr>
                        <a:t> von </a:t>
                      </a:r>
                      <a:r>
                        <a:rPr lang="en-GB" sz="1200" dirty="0" err="1">
                          <a:latin typeface="Trebuchet MS" panose="020B0603020202020204" pitchFamily="34" charset="0"/>
                        </a:rPr>
                        <a:t>Mangroven</a:t>
                      </a:r>
                      <a:r>
                        <a:rPr lang="en-GB" sz="1200" dirty="0">
                          <a:latin typeface="Trebuchet MS" panose="020B0603020202020204" pitchFamily="34" charset="0"/>
                        </a:rPr>
                        <a:t>, </a:t>
                      </a:r>
                      <a:r>
                        <a:rPr lang="en-GB" sz="1200" dirty="0" err="1">
                          <a:latin typeface="Trebuchet MS" panose="020B0603020202020204" pitchFamily="34" charset="0"/>
                        </a:rPr>
                        <a:t>Wiederherstellung</a:t>
                      </a:r>
                      <a:r>
                        <a:rPr lang="en-GB" sz="1200" dirty="0">
                          <a:latin typeface="Trebuchet MS" panose="020B0603020202020204" pitchFamily="34" charset="0"/>
                        </a:rPr>
                        <a:t> von </a:t>
                      </a:r>
                      <a:r>
                        <a:rPr lang="en-GB" sz="1200" dirty="0" err="1">
                          <a:latin typeface="Trebuchet MS" panose="020B0603020202020204" pitchFamily="34" charset="0"/>
                        </a:rPr>
                        <a:t>Dünen</a:t>
                      </a:r>
                      <a:r>
                        <a:rPr lang="en-GB" sz="1200" dirty="0">
                          <a:latin typeface="Trebuchet MS" panose="020B0603020202020204" pitchFamily="34" charset="0"/>
                        </a:rPr>
                        <a:t>, Schutz von </a:t>
                      </a:r>
                      <a:r>
                        <a:rPr lang="en-GB" sz="1200" dirty="0" err="1">
                          <a:latin typeface="Trebuchet MS" panose="020B0603020202020204" pitchFamily="34" charset="0"/>
                        </a:rPr>
                        <a:t>Korallenriffen</a:t>
                      </a:r>
                      <a:endParaRPr sz="1200" dirty="0">
                        <a:latin typeface="Trebuchet MS" panose="020B0603020202020204" pitchFamily="34" charset="0"/>
                      </a:endParaRPr>
                    </a:p>
                  </a:txBody>
                  <a:tcPr/>
                </a:tc>
                <a:tc>
                  <a:txBody>
                    <a:bodyPr/>
                    <a:lstStyle/>
                    <a:p>
                      <a:pPr>
                        <a:defRPr/>
                      </a:pPr>
                      <a:r>
                        <a:rPr lang="en-GB" sz="1200">
                          <a:latin typeface="Trebuchet MS" panose="020B0603020202020204" pitchFamily="34" charset="0"/>
                        </a:rPr>
                        <a:t>Reduziert Sachschäden und Verletzungen</a:t>
                      </a:r>
                      <a:endParaRPr sz="1200">
                        <a:latin typeface="Trebuchet MS" panose="020B0603020202020204" pitchFamily="34" charset="0"/>
                      </a:endParaRPr>
                    </a:p>
                  </a:txBody>
                  <a:tcPr/>
                </a:tc>
                <a:extLst>
                  <a:ext uri="{0D108BD9-81ED-4DB2-BD59-A6C34878D82A}">
                    <a16:rowId xmlns:a16="http://schemas.microsoft.com/office/drawing/2014/main" val="10004"/>
                  </a:ext>
                </a:extLst>
              </a:tr>
              <a:tr h="370840">
                <a:tc>
                  <a:txBody>
                    <a:bodyPr/>
                    <a:lstStyle/>
                    <a:p>
                      <a:pPr>
                        <a:defRPr/>
                      </a:pPr>
                      <a:r>
                        <a:rPr lang="en-GB" sz="1200" b="1">
                          <a:latin typeface="Trebuchet MS" panose="020B0603020202020204" pitchFamily="34" charset="0"/>
                        </a:rPr>
                        <a:t>Waldbrände </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Gemeinschaftsorientierte Brandprävention, Förderung von Freiwilligenarbeit</a:t>
                      </a:r>
                      <a:endParaRPr sz="1200">
                        <a:latin typeface="Trebuchet MS" panose="020B0603020202020204" pitchFamily="34" charset="0"/>
                      </a:endParaRPr>
                    </a:p>
                  </a:txBody>
                  <a:tcPr/>
                </a:tc>
                <a:tc>
                  <a:txBody>
                    <a:bodyPr/>
                    <a:lstStyle/>
                    <a:p>
                      <a:pPr>
                        <a:defRPr/>
                      </a:pPr>
                      <a:r>
                        <a:rPr lang="en-GB" sz="1200" dirty="0" err="1">
                          <a:latin typeface="Trebuchet MS" panose="020B0603020202020204" pitchFamily="34" charset="0"/>
                        </a:rPr>
                        <a:t>Minimiert</a:t>
                      </a:r>
                      <a:r>
                        <a:rPr lang="en-GB" sz="1200" dirty="0">
                          <a:latin typeface="Trebuchet MS" panose="020B0603020202020204" pitchFamily="34" charset="0"/>
                        </a:rPr>
                        <a:t> </a:t>
                      </a:r>
                      <a:r>
                        <a:rPr lang="en-GB" sz="1200" dirty="0" err="1">
                          <a:latin typeface="Trebuchet MS" panose="020B0603020202020204" pitchFamily="34" charset="0"/>
                        </a:rPr>
                        <a:t>Entzündungsrisiko</a:t>
                      </a:r>
                      <a:r>
                        <a:rPr lang="en-GB" sz="1200" dirty="0">
                          <a:latin typeface="Trebuchet MS" panose="020B0603020202020204" pitchFamily="34" charset="0"/>
                        </a:rPr>
                        <a:t> und </a:t>
                      </a:r>
                      <a:r>
                        <a:rPr lang="en-GB" sz="1200" dirty="0" err="1">
                          <a:latin typeface="Trebuchet MS" panose="020B0603020202020204" pitchFamily="34" charset="0"/>
                        </a:rPr>
                        <a:t>Ausbreitung</a:t>
                      </a:r>
                      <a:endParaRPr sz="1200" dirty="0">
                        <a:latin typeface="Trebuchet MS" panose="020B0603020202020204" pitchFamily="34" charset="0"/>
                      </a:endParaRPr>
                    </a:p>
                  </a:txBody>
                  <a:tcPr/>
                </a:tc>
                <a:extLst>
                  <a:ext uri="{0D108BD9-81ED-4DB2-BD59-A6C34878D82A}">
                    <a16:rowId xmlns:a16="http://schemas.microsoft.com/office/drawing/2014/main" val="10005"/>
                  </a:ext>
                </a:extLst>
              </a:tr>
            </a:tbl>
          </a:graphicData>
        </a:graphic>
      </p:graphicFrame>
      <p:sp>
        <p:nvSpPr>
          <p:cNvPr id="1454544219" name="Google Shape;220;p13"/>
          <p:cNvSpPr/>
          <p:nvPr/>
        </p:nvSpPr>
        <p:spPr bwMode="auto">
          <a:xfrm>
            <a:off x="86360" y="116840"/>
            <a:ext cx="8935720" cy="4900087"/>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39164790" name="Google Shape;262;p14"/>
          <p:cNvSpPr/>
          <p:nvPr/>
        </p:nvSpPr>
        <p:spPr bwMode="auto">
          <a:xfrm>
            <a:off x="140157" y="198437"/>
            <a:ext cx="8828124" cy="47466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13297706"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dirty="0" err="1">
                <a:solidFill>
                  <a:srgbClr val="7F7F7F"/>
                </a:solidFill>
              </a:rPr>
              <a:t>Nutzung</a:t>
            </a:r>
            <a:r>
              <a:rPr lang="en-GB" sz="1400" dirty="0">
                <a:solidFill>
                  <a:srgbClr val="7F7F7F"/>
                </a:solidFill>
              </a:rPr>
              <a:t> </a:t>
            </a:r>
            <a:r>
              <a:rPr lang="en-GB" sz="1400" dirty="0" err="1">
                <a:solidFill>
                  <a:srgbClr val="7F7F7F"/>
                </a:solidFill>
              </a:rPr>
              <a:t>natürlicher</a:t>
            </a:r>
            <a:r>
              <a:rPr lang="en-GB" sz="1400" dirty="0">
                <a:solidFill>
                  <a:srgbClr val="7F7F7F"/>
                </a:solidFill>
              </a:rPr>
              <a:t> </a:t>
            </a:r>
            <a:r>
              <a:rPr lang="en-GB" sz="1400" dirty="0" err="1">
                <a:solidFill>
                  <a:srgbClr val="7F7F7F"/>
                </a:solidFill>
              </a:rPr>
              <a:t>Prozesse</a:t>
            </a:r>
            <a:r>
              <a:rPr lang="en-GB" sz="1400" dirty="0">
                <a:solidFill>
                  <a:srgbClr val="7F7F7F"/>
                </a:solidFill>
              </a:rPr>
              <a:t> und </a:t>
            </a:r>
            <a:r>
              <a:rPr lang="en-GB" sz="1400" dirty="0" err="1">
                <a:solidFill>
                  <a:srgbClr val="7F7F7F"/>
                </a:solidFill>
              </a:rPr>
              <a:t>Ökosysteme</a:t>
            </a:r>
            <a:r>
              <a:rPr lang="en-GB" sz="1400" dirty="0">
                <a:solidFill>
                  <a:srgbClr val="7F7F7F"/>
                </a:solidFill>
              </a:rPr>
              <a:t> </a:t>
            </a:r>
            <a:r>
              <a:rPr lang="en-GB" sz="1400" dirty="0" err="1">
                <a:solidFill>
                  <a:srgbClr val="7F7F7F"/>
                </a:solidFill>
              </a:rPr>
              <a:t>zur</a:t>
            </a:r>
            <a:r>
              <a:rPr lang="en-GB" sz="1400" dirty="0">
                <a:solidFill>
                  <a:srgbClr val="7F7F7F"/>
                </a:solidFill>
              </a:rPr>
              <a:t> </a:t>
            </a:r>
            <a:r>
              <a:rPr lang="en-GB" sz="1400" dirty="0" err="1">
                <a:solidFill>
                  <a:srgbClr val="7F7F7F"/>
                </a:solidFill>
              </a:rPr>
              <a:t>Verringerung</a:t>
            </a:r>
            <a:r>
              <a:rPr lang="en-GB" sz="1400" dirty="0">
                <a:solidFill>
                  <a:srgbClr val="7F7F7F"/>
                </a:solidFill>
              </a:rPr>
              <a:t> von </a:t>
            </a:r>
            <a:r>
              <a:rPr lang="en-GB" sz="1400" dirty="0" err="1">
                <a:solidFill>
                  <a:srgbClr val="7F7F7F"/>
                </a:solidFill>
              </a:rPr>
              <a:t>Klimarisiken</a:t>
            </a:r>
            <a:r>
              <a:rPr lang="en-GB" sz="1400" dirty="0">
                <a:solidFill>
                  <a:srgbClr val="7F7F7F"/>
                </a:solidFill>
              </a:rPr>
              <a:t> </a:t>
            </a:r>
            <a:endParaRPr dirty="0"/>
          </a:p>
          <a:p>
            <a:pPr marL="285750" indent="-285750">
              <a:lnSpc>
                <a:spcPct val="105000"/>
              </a:lnSpc>
              <a:spcBef>
                <a:spcPts val="900"/>
              </a:spcBef>
              <a:buClr>
                <a:schemeClr val="dk1"/>
              </a:buClr>
              <a:buSzPts val="1100"/>
              <a:defRPr/>
            </a:pPr>
            <a:r>
              <a:rPr lang="en-GB" sz="1400" dirty="0" err="1">
                <a:solidFill>
                  <a:srgbClr val="7F7F7F"/>
                </a:solidFill>
              </a:rPr>
              <a:t>Zusätzliche</a:t>
            </a:r>
            <a:r>
              <a:rPr lang="en-GB" sz="1400" dirty="0">
                <a:solidFill>
                  <a:srgbClr val="7F7F7F"/>
                </a:solidFill>
              </a:rPr>
              <a:t> </a:t>
            </a:r>
            <a:r>
              <a:rPr lang="en-GB" sz="1400" dirty="0" err="1">
                <a:solidFill>
                  <a:srgbClr val="7F7F7F"/>
                </a:solidFill>
              </a:rPr>
              <a:t>Vorteile</a:t>
            </a:r>
            <a:r>
              <a:rPr lang="en-GB" sz="1400" dirty="0">
                <a:solidFill>
                  <a:srgbClr val="7F7F7F"/>
                </a:solidFill>
              </a:rPr>
              <a:t> für die </a:t>
            </a:r>
            <a:r>
              <a:rPr lang="en-GB" sz="1400" dirty="0" err="1">
                <a:solidFill>
                  <a:srgbClr val="7F7F7F"/>
                </a:solidFill>
              </a:rPr>
              <a:t>biologische</a:t>
            </a:r>
            <a:r>
              <a:rPr lang="en-GB" sz="1400" dirty="0">
                <a:solidFill>
                  <a:srgbClr val="7F7F7F"/>
                </a:solidFill>
              </a:rPr>
              <a:t> </a:t>
            </a:r>
            <a:r>
              <a:rPr lang="en-GB" sz="1400" dirty="0" err="1">
                <a:solidFill>
                  <a:srgbClr val="7F7F7F"/>
                </a:solidFill>
              </a:rPr>
              <a:t>Vielfalt</a:t>
            </a:r>
            <a:r>
              <a:rPr lang="en-GB" sz="1400" dirty="0">
                <a:solidFill>
                  <a:srgbClr val="7F7F7F"/>
                </a:solidFill>
              </a:rPr>
              <a:t>, die </a:t>
            </a:r>
            <a:r>
              <a:rPr lang="en-GB" sz="1400" dirty="0" err="1">
                <a:solidFill>
                  <a:srgbClr val="7F7F7F"/>
                </a:solidFill>
              </a:rPr>
              <a:t>menschliche</a:t>
            </a:r>
            <a:r>
              <a:rPr lang="en-GB" sz="1400" dirty="0">
                <a:solidFill>
                  <a:srgbClr val="7F7F7F"/>
                </a:solidFill>
              </a:rPr>
              <a:t> Gesundheit und die </a:t>
            </a:r>
            <a:r>
              <a:rPr lang="en-GB" sz="1400" dirty="0" err="1">
                <a:solidFill>
                  <a:srgbClr val="7F7F7F"/>
                </a:solidFill>
              </a:rPr>
              <a:t>Lebensqualität</a:t>
            </a:r>
            <a:endParaRPr dirty="0"/>
          </a:p>
          <a:p>
            <a:pPr marL="285750" indent="-285750">
              <a:lnSpc>
                <a:spcPct val="105000"/>
              </a:lnSpc>
              <a:spcBef>
                <a:spcPts val="900"/>
              </a:spcBef>
              <a:buClr>
                <a:schemeClr val="dk1"/>
              </a:buClr>
              <a:buSzPts val="1100"/>
              <a:defRPr/>
            </a:pPr>
            <a:r>
              <a:rPr lang="en-GB" sz="1400" dirty="0" err="1">
                <a:solidFill>
                  <a:srgbClr val="7F7F7F"/>
                </a:solidFill>
              </a:rPr>
              <a:t>Wirken</a:t>
            </a:r>
            <a:r>
              <a:rPr lang="en-GB" sz="1400" dirty="0">
                <a:solidFill>
                  <a:srgbClr val="7F7F7F"/>
                </a:solidFill>
              </a:rPr>
              <a:t> </a:t>
            </a:r>
            <a:r>
              <a:rPr lang="en-GB" sz="1400" dirty="0" err="1">
                <a:solidFill>
                  <a:srgbClr val="7F7F7F"/>
                </a:solidFill>
              </a:rPr>
              <a:t>als</a:t>
            </a:r>
            <a:r>
              <a:rPr lang="en-GB" sz="1400" dirty="0">
                <a:solidFill>
                  <a:srgbClr val="7F7F7F"/>
                </a:solidFill>
              </a:rPr>
              <a:t> Puffer </a:t>
            </a:r>
            <a:r>
              <a:rPr lang="en-GB" sz="1400" dirty="0" err="1">
                <a:solidFill>
                  <a:srgbClr val="7F7F7F"/>
                </a:solidFill>
              </a:rPr>
              <a:t>oder</a:t>
            </a:r>
            <a:r>
              <a:rPr lang="en-GB" sz="1400" dirty="0">
                <a:solidFill>
                  <a:srgbClr val="7F7F7F"/>
                </a:solidFill>
              </a:rPr>
              <a:t> </a:t>
            </a:r>
            <a:r>
              <a:rPr lang="en-GB" sz="1400" dirty="0" err="1">
                <a:solidFill>
                  <a:srgbClr val="7F7F7F"/>
                </a:solidFill>
              </a:rPr>
              <a:t>Mikroklima-Regulatoren</a:t>
            </a:r>
            <a:endParaRPr dirty="0"/>
          </a:p>
          <a:p>
            <a:pPr marL="285750" indent="-285750">
              <a:lnSpc>
                <a:spcPct val="105000"/>
              </a:lnSpc>
              <a:spcBef>
                <a:spcPts val="900"/>
              </a:spcBef>
              <a:buClr>
                <a:schemeClr val="dk1"/>
              </a:buClr>
              <a:buSzPts val="1100"/>
              <a:defRPr/>
            </a:pPr>
            <a:r>
              <a:rPr lang="en-GB" sz="1400" dirty="0" err="1">
                <a:solidFill>
                  <a:srgbClr val="7F7F7F"/>
                </a:solidFill>
              </a:rPr>
              <a:t>Kohlenstoffarm</a:t>
            </a:r>
            <a:endParaRPr dirty="0"/>
          </a:p>
          <a:p>
            <a:pPr marL="285750" indent="-285750">
              <a:lnSpc>
                <a:spcPct val="105000"/>
              </a:lnSpc>
              <a:spcBef>
                <a:spcPts val="900"/>
              </a:spcBef>
              <a:buClr>
                <a:schemeClr val="dk1"/>
              </a:buClr>
              <a:buSzPts val="1100"/>
              <a:defRPr/>
            </a:pPr>
            <a:r>
              <a:rPr lang="en-GB" sz="1400" dirty="0" err="1">
                <a:solidFill>
                  <a:srgbClr val="7F7F7F"/>
                </a:solidFill>
              </a:rPr>
              <a:t>Kosteneffizient</a:t>
            </a:r>
            <a:endParaRPr dirty="0"/>
          </a:p>
          <a:p>
            <a:pPr marL="285750" indent="-285750">
              <a:lnSpc>
                <a:spcPct val="105000"/>
              </a:lnSpc>
              <a:spcBef>
                <a:spcPts val="900"/>
              </a:spcBef>
              <a:buClr>
                <a:schemeClr val="dk1"/>
              </a:buClr>
              <a:buSzPts val="1100"/>
              <a:defRPr/>
            </a:pPr>
            <a:r>
              <a:rPr lang="en-GB" sz="1400" dirty="0" err="1">
                <a:solidFill>
                  <a:srgbClr val="7F7F7F"/>
                </a:solidFill>
              </a:rPr>
              <a:t>Beispiele</a:t>
            </a:r>
            <a:r>
              <a:rPr lang="en-GB" sz="1400" dirty="0">
                <a:solidFill>
                  <a:srgbClr val="7F7F7F"/>
                </a:solidFill>
              </a:rPr>
              <a:t>: </a:t>
            </a:r>
            <a:endParaRPr dirty="0"/>
          </a:p>
          <a:p>
            <a:pPr marL="742950" lvl="1" indent="-285750">
              <a:lnSpc>
                <a:spcPct val="105000"/>
              </a:lnSpc>
              <a:spcBef>
                <a:spcPts val="900"/>
              </a:spcBef>
              <a:buClr>
                <a:schemeClr val="dk1"/>
              </a:buClr>
              <a:buSzPts val="1100"/>
              <a:defRPr/>
            </a:pPr>
            <a:r>
              <a:rPr lang="en-GB" sz="1200" dirty="0" err="1">
                <a:solidFill>
                  <a:srgbClr val="7F7F7F"/>
                </a:solidFill>
              </a:rPr>
              <a:t>Überschwemmungen</a:t>
            </a:r>
            <a:r>
              <a:rPr lang="en-GB" sz="1200" dirty="0">
                <a:solidFill>
                  <a:srgbClr val="7F7F7F"/>
                </a:solidFill>
              </a:rPr>
              <a:t>: </a:t>
            </a:r>
            <a:r>
              <a:rPr lang="en-GB" sz="1200" dirty="0" err="1">
                <a:solidFill>
                  <a:srgbClr val="7F7F7F"/>
                </a:solidFill>
              </a:rPr>
              <a:t>Wiederherstellung</a:t>
            </a:r>
            <a:r>
              <a:rPr lang="en-GB" sz="1200" dirty="0">
                <a:solidFill>
                  <a:srgbClr val="7F7F7F"/>
                </a:solidFill>
              </a:rPr>
              <a:t> von </a:t>
            </a:r>
            <a:r>
              <a:rPr lang="en-GB" sz="1200" dirty="0" err="1">
                <a:solidFill>
                  <a:srgbClr val="7F7F7F"/>
                </a:solidFill>
              </a:rPr>
              <a:t>Feuchtgebieten</a:t>
            </a:r>
            <a:r>
              <a:rPr lang="en-GB" sz="1200" dirty="0">
                <a:solidFill>
                  <a:srgbClr val="7F7F7F"/>
                </a:solidFill>
              </a:rPr>
              <a:t>, </a:t>
            </a:r>
            <a:r>
              <a:rPr lang="en-GB" sz="1200" dirty="0" err="1">
                <a:solidFill>
                  <a:srgbClr val="7F7F7F"/>
                </a:solidFill>
              </a:rPr>
              <a:t>städtische</a:t>
            </a:r>
            <a:r>
              <a:rPr lang="en-GB" sz="1200" dirty="0">
                <a:solidFill>
                  <a:srgbClr val="7F7F7F"/>
                </a:solidFill>
              </a:rPr>
              <a:t> </a:t>
            </a:r>
            <a:r>
              <a:rPr lang="en-GB" sz="1200" dirty="0" err="1">
                <a:solidFill>
                  <a:srgbClr val="7F7F7F"/>
                </a:solidFill>
              </a:rPr>
              <a:t>Grünflächen</a:t>
            </a:r>
            <a:r>
              <a:rPr lang="en-GB" sz="1200" dirty="0">
                <a:solidFill>
                  <a:srgbClr val="7F7F7F"/>
                </a:solidFill>
              </a:rPr>
              <a:t>, …</a:t>
            </a:r>
            <a:endParaRPr dirty="0"/>
          </a:p>
          <a:p>
            <a:pPr marL="742950" lvl="1" indent="-285750">
              <a:lnSpc>
                <a:spcPct val="105000"/>
              </a:lnSpc>
              <a:spcBef>
                <a:spcPts val="900"/>
              </a:spcBef>
              <a:buClr>
                <a:schemeClr val="dk1"/>
              </a:buClr>
              <a:buSzPts val="1100"/>
              <a:defRPr/>
            </a:pPr>
            <a:r>
              <a:rPr lang="en-GB" sz="1200" dirty="0" err="1">
                <a:solidFill>
                  <a:srgbClr val="7F7F7F"/>
                </a:solidFill>
              </a:rPr>
              <a:t>Dürre</a:t>
            </a:r>
            <a:r>
              <a:rPr lang="en-GB" sz="1200" dirty="0">
                <a:solidFill>
                  <a:srgbClr val="7F7F7F"/>
                </a:solidFill>
              </a:rPr>
              <a:t>: </a:t>
            </a:r>
            <a:r>
              <a:rPr lang="en-GB" sz="1200" dirty="0" err="1">
                <a:solidFill>
                  <a:srgbClr val="7F7F7F"/>
                </a:solidFill>
              </a:rPr>
              <a:t>Agroforstwirtschaft</a:t>
            </a:r>
            <a:r>
              <a:rPr lang="en-GB" sz="1200" dirty="0">
                <a:solidFill>
                  <a:srgbClr val="7F7F7F"/>
                </a:solidFill>
              </a:rPr>
              <a:t> und </a:t>
            </a:r>
            <a:r>
              <a:rPr lang="en-GB" sz="1200" dirty="0" err="1">
                <a:solidFill>
                  <a:srgbClr val="7F7F7F"/>
                </a:solidFill>
              </a:rPr>
              <a:t>Bodenschutz</a:t>
            </a:r>
            <a:r>
              <a:rPr lang="en-GB" sz="1200" dirty="0">
                <a:solidFill>
                  <a:srgbClr val="7F7F7F"/>
                </a:solidFill>
              </a:rPr>
              <a:t>, </a:t>
            </a:r>
            <a:r>
              <a:rPr lang="en-GB" sz="1200" dirty="0" err="1">
                <a:solidFill>
                  <a:srgbClr val="7F7F7F"/>
                </a:solidFill>
              </a:rPr>
              <a:t>Feuchtgebietsschutz</a:t>
            </a:r>
            <a:r>
              <a:rPr lang="en-GB" sz="1200" dirty="0">
                <a:solidFill>
                  <a:srgbClr val="7F7F7F"/>
                </a:solidFill>
              </a:rPr>
              <a:t>, </a:t>
            </a:r>
            <a:r>
              <a:rPr lang="en-GB" sz="1200" dirty="0" err="1">
                <a:solidFill>
                  <a:srgbClr val="7F7F7F"/>
                </a:solidFill>
              </a:rPr>
              <a:t>dürreresistente</a:t>
            </a:r>
            <a:r>
              <a:rPr lang="en-GB" sz="1200" dirty="0">
                <a:solidFill>
                  <a:srgbClr val="7F7F7F"/>
                </a:solidFill>
              </a:rPr>
              <a:t> </a:t>
            </a:r>
            <a:r>
              <a:rPr lang="en-GB" sz="1200" dirty="0" err="1">
                <a:solidFill>
                  <a:srgbClr val="7F7F7F"/>
                </a:solidFill>
              </a:rPr>
              <a:t>Landschaftsgestaltung</a:t>
            </a:r>
            <a:r>
              <a:rPr lang="en-GB" sz="1200" dirty="0">
                <a:solidFill>
                  <a:srgbClr val="7F7F7F"/>
                </a:solidFill>
              </a:rPr>
              <a:t>, ...</a:t>
            </a:r>
            <a:endParaRPr dirty="0"/>
          </a:p>
          <a:p>
            <a:pPr marL="742950" lvl="1" indent="-285750">
              <a:lnSpc>
                <a:spcPct val="105000"/>
              </a:lnSpc>
              <a:spcBef>
                <a:spcPts val="900"/>
              </a:spcBef>
              <a:buClr>
                <a:schemeClr val="dk1"/>
              </a:buClr>
              <a:buSzPts val="1100"/>
              <a:defRPr/>
            </a:pPr>
            <a:r>
              <a:rPr lang="en-GB" sz="1200" dirty="0" err="1">
                <a:solidFill>
                  <a:srgbClr val="7F7F7F"/>
                </a:solidFill>
              </a:rPr>
              <a:t>Hitzewellen</a:t>
            </a:r>
            <a:r>
              <a:rPr lang="en-GB" sz="1200" dirty="0">
                <a:solidFill>
                  <a:srgbClr val="7F7F7F"/>
                </a:solidFill>
              </a:rPr>
              <a:t>: </a:t>
            </a:r>
            <a:r>
              <a:rPr lang="en-GB" sz="1200" dirty="0" err="1">
                <a:solidFill>
                  <a:srgbClr val="7F7F7F"/>
                </a:solidFill>
              </a:rPr>
              <a:t>Stadtwälder</a:t>
            </a:r>
            <a:r>
              <a:rPr lang="en-GB" sz="1200" dirty="0">
                <a:solidFill>
                  <a:srgbClr val="7F7F7F"/>
                </a:solidFill>
              </a:rPr>
              <a:t>, </a:t>
            </a:r>
            <a:r>
              <a:rPr lang="en-GB" sz="1200" dirty="0" err="1">
                <a:solidFill>
                  <a:srgbClr val="7F7F7F"/>
                </a:solidFill>
              </a:rPr>
              <a:t>Baumpflanzungen</a:t>
            </a:r>
            <a:r>
              <a:rPr lang="en-GB" sz="1200" dirty="0">
                <a:solidFill>
                  <a:srgbClr val="7F7F7F"/>
                </a:solidFill>
              </a:rPr>
              <a:t>, </a:t>
            </a:r>
            <a:r>
              <a:rPr lang="en-GB" sz="1200" dirty="0" err="1">
                <a:solidFill>
                  <a:srgbClr val="7F7F7F"/>
                </a:solidFill>
              </a:rPr>
              <a:t>begrünte</a:t>
            </a:r>
            <a:r>
              <a:rPr lang="en-GB" sz="1200" dirty="0">
                <a:solidFill>
                  <a:srgbClr val="7F7F7F"/>
                </a:solidFill>
              </a:rPr>
              <a:t> </a:t>
            </a:r>
            <a:r>
              <a:rPr lang="en-GB" sz="1200" dirty="0" err="1">
                <a:solidFill>
                  <a:srgbClr val="7F7F7F"/>
                </a:solidFill>
              </a:rPr>
              <a:t>Dächer</a:t>
            </a:r>
            <a:r>
              <a:rPr lang="en-GB" sz="1200" dirty="0">
                <a:solidFill>
                  <a:srgbClr val="7F7F7F"/>
                </a:solidFill>
              </a:rPr>
              <a:t>, </a:t>
            </a:r>
            <a:r>
              <a:rPr lang="en-GB" sz="1200" dirty="0" err="1">
                <a:solidFill>
                  <a:srgbClr val="7F7F7F"/>
                </a:solidFill>
              </a:rPr>
              <a:t>grüne</a:t>
            </a:r>
            <a:r>
              <a:rPr lang="en-GB" sz="1200" dirty="0">
                <a:solidFill>
                  <a:srgbClr val="7F7F7F"/>
                </a:solidFill>
              </a:rPr>
              <a:t> </a:t>
            </a:r>
            <a:r>
              <a:rPr lang="en-GB" sz="1200" dirty="0" err="1">
                <a:solidFill>
                  <a:srgbClr val="7F7F7F"/>
                </a:solidFill>
              </a:rPr>
              <a:t>Korridore</a:t>
            </a:r>
            <a:r>
              <a:rPr lang="en-GB" sz="1200" dirty="0">
                <a:solidFill>
                  <a:srgbClr val="7F7F7F"/>
                </a:solidFill>
              </a:rPr>
              <a:t>, </a:t>
            </a:r>
            <a:r>
              <a:rPr lang="en-GB" sz="1200" dirty="0" err="1">
                <a:solidFill>
                  <a:srgbClr val="7F7F7F"/>
                </a:solidFill>
              </a:rPr>
              <a:t>Wiederherstellung</a:t>
            </a:r>
            <a:r>
              <a:rPr lang="en-GB" sz="1200" dirty="0">
                <a:solidFill>
                  <a:srgbClr val="7F7F7F"/>
                </a:solidFill>
              </a:rPr>
              <a:t> von Parks und </a:t>
            </a:r>
            <a:r>
              <a:rPr lang="en-GB" sz="1200" dirty="0" err="1">
                <a:solidFill>
                  <a:srgbClr val="7F7F7F"/>
                </a:solidFill>
              </a:rPr>
              <a:t>Gewässern</a:t>
            </a:r>
            <a:r>
              <a:rPr lang="en-GB" sz="1200" dirty="0">
                <a:solidFill>
                  <a:srgbClr val="7F7F7F"/>
                </a:solidFill>
              </a:rPr>
              <a:t>,…</a:t>
            </a:r>
            <a:endParaRPr dirty="0"/>
          </a:p>
          <a:p>
            <a:pPr marL="742950" lvl="1" indent="-285750">
              <a:lnSpc>
                <a:spcPct val="105000"/>
              </a:lnSpc>
              <a:spcBef>
                <a:spcPts val="900"/>
              </a:spcBef>
              <a:buClr>
                <a:schemeClr val="dk1"/>
              </a:buClr>
              <a:buSzPts val="1100"/>
              <a:defRPr/>
            </a:pPr>
            <a:r>
              <a:rPr lang="en-GB" sz="1200" dirty="0" err="1">
                <a:solidFill>
                  <a:srgbClr val="7F7F7F"/>
                </a:solidFill>
              </a:rPr>
              <a:t>Niederschläge</a:t>
            </a:r>
            <a:r>
              <a:rPr lang="en-GB" sz="1200" dirty="0">
                <a:solidFill>
                  <a:srgbClr val="7F7F7F"/>
                </a:solidFill>
              </a:rPr>
              <a:t>: </a:t>
            </a:r>
            <a:r>
              <a:rPr lang="en-GB" sz="1200" dirty="0" err="1">
                <a:solidFill>
                  <a:srgbClr val="7F7F7F"/>
                </a:solidFill>
              </a:rPr>
              <a:t>durchlässige</a:t>
            </a:r>
            <a:r>
              <a:rPr lang="en-GB" sz="1200" dirty="0">
                <a:solidFill>
                  <a:srgbClr val="7F7F7F"/>
                </a:solidFill>
              </a:rPr>
              <a:t> </a:t>
            </a:r>
            <a:r>
              <a:rPr lang="en-GB" sz="1200" dirty="0" err="1">
                <a:solidFill>
                  <a:srgbClr val="7F7F7F"/>
                </a:solidFill>
              </a:rPr>
              <a:t>Pflasterungen</a:t>
            </a:r>
            <a:r>
              <a:rPr lang="en-GB" sz="1200" dirty="0">
                <a:solidFill>
                  <a:srgbClr val="7F7F7F"/>
                </a:solidFill>
              </a:rPr>
              <a:t>, </a:t>
            </a:r>
            <a:r>
              <a:rPr lang="en-GB" sz="1200" dirty="0" err="1">
                <a:solidFill>
                  <a:srgbClr val="7F7F7F"/>
                </a:solidFill>
              </a:rPr>
              <a:t>städtische</a:t>
            </a:r>
            <a:r>
              <a:rPr lang="en-GB" sz="1200" dirty="0">
                <a:solidFill>
                  <a:srgbClr val="7F7F7F"/>
                </a:solidFill>
              </a:rPr>
              <a:t> </a:t>
            </a:r>
            <a:r>
              <a:rPr lang="en-GB" sz="1200" dirty="0" err="1">
                <a:solidFill>
                  <a:srgbClr val="7F7F7F"/>
                </a:solidFill>
              </a:rPr>
              <a:t>Grünflächen</a:t>
            </a:r>
            <a:r>
              <a:rPr lang="en-GB" sz="1200" dirty="0">
                <a:solidFill>
                  <a:srgbClr val="7F7F7F"/>
                </a:solidFill>
              </a:rPr>
              <a:t>,…</a:t>
            </a:r>
            <a:endParaRPr dirty="0"/>
          </a:p>
          <a:p>
            <a:pPr marL="742950" lvl="1" indent="-285750">
              <a:lnSpc>
                <a:spcPct val="105000"/>
              </a:lnSpc>
              <a:spcBef>
                <a:spcPts val="900"/>
              </a:spcBef>
              <a:buClr>
                <a:schemeClr val="dk1"/>
              </a:buClr>
              <a:buSzPts val="1100"/>
              <a:defRPr/>
            </a:pPr>
            <a:endParaRPr lang="en-GB" sz="1200" dirty="0">
              <a:solidFill>
                <a:srgbClr val="7F7F7F"/>
              </a:solidFill>
            </a:endParaRPr>
          </a:p>
          <a:p>
            <a:pPr marL="285750" indent="-285750">
              <a:lnSpc>
                <a:spcPct val="105000"/>
              </a:lnSpc>
              <a:spcBef>
                <a:spcPts val="900"/>
              </a:spcBef>
              <a:buClr>
                <a:schemeClr val="dk1"/>
              </a:buClr>
              <a:buSzPts val="1100"/>
              <a:defRPr/>
            </a:pPr>
            <a:endParaRPr lang="en-GB" sz="1200" dirty="0">
              <a:solidFill>
                <a:srgbClr val="7F7F7F"/>
              </a:solidFill>
            </a:endParaRPr>
          </a:p>
        </p:txBody>
      </p:sp>
      <p:pic>
        <p:nvPicPr>
          <p:cNvPr id="468260962" name="Picture 1"/>
          <p:cNvPicPr>
            <a:picLocks noChangeAspect="1"/>
          </p:cNvPicPr>
          <p:nvPr/>
        </p:nvPicPr>
        <p:blipFill>
          <a:blip r:embed="rId3"/>
          <a:srcRect l="12790" r="12789" b="2436"/>
          <a:stretch/>
        </p:blipFill>
        <p:spPr bwMode="auto">
          <a:xfrm>
            <a:off x="6213837" y="1583208"/>
            <a:ext cx="2514915" cy="1569468"/>
          </a:xfrm>
          <a:prstGeom prst="rect">
            <a:avLst/>
          </a:prstGeom>
        </p:spPr>
      </p:pic>
      <p:sp>
        <p:nvSpPr>
          <p:cNvPr id="737668989" name="Google Shape;135;p2"/>
          <p:cNvSpPr txBox="1">
            <a:spLocks noGrp="1"/>
          </p:cNvSpPr>
          <p:nvPr>
            <p:ph type="title"/>
          </p:nvPr>
        </p:nvSpPr>
        <p:spPr bwMode="auto">
          <a:xfrm>
            <a:off x="613295" y="465104"/>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Naturbasierte Lösungen (NBS)</a:t>
            </a:r>
            <a:endParaRPr>
              <a:solidFill>
                <a:srgbClr val="70AD47"/>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aphicFrame>
        <p:nvGraphicFramePr>
          <p:cNvPr id="292693119" name="Table 2"/>
          <p:cNvGraphicFramePr>
            <a:graphicFrameLocks noGrp="1"/>
          </p:cNvGraphicFramePr>
          <p:nvPr>
            <p:extLst>
              <p:ext uri="{D42A27DB-BD31-4B8C-83A1-F6EECF244321}">
                <p14:modId xmlns:p14="http://schemas.microsoft.com/office/powerpoint/2010/main" val="1827003848"/>
              </p:ext>
            </p:extLst>
          </p:nvPr>
        </p:nvGraphicFramePr>
        <p:xfrm>
          <a:off x="568775" y="687779"/>
          <a:ext cx="8006449" cy="3479800"/>
        </p:xfrm>
        <a:graphic>
          <a:graphicData uri="http://schemas.openxmlformats.org/drawingml/2006/table">
            <a:tbl>
              <a:tblPr firstRow="1" bandRow="1">
                <a:tableStyleId>{434DCDA1-2905-4F39-BDB8-6E48AD9FA57C}</a:tableStyleId>
              </a:tblPr>
              <a:tblGrid>
                <a:gridCol w="1777134">
                  <a:extLst>
                    <a:ext uri="{9D8B030D-6E8A-4147-A177-3AD203B41FA5}">
                      <a16:colId xmlns:a16="http://schemas.microsoft.com/office/drawing/2014/main" val="20000"/>
                    </a:ext>
                  </a:extLst>
                </a:gridCol>
                <a:gridCol w="2839939">
                  <a:extLst>
                    <a:ext uri="{9D8B030D-6E8A-4147-A177-3AD203B41FA5}">
                      <a16:colId xmlns:a16="http://schemas.microsoft.com/office/drawing/2014/main" val="20001"/>
                    </a:ext>
                  </a:extLst>
                </a:gridCol>
                <a:gridCol w="3389376">
                  <a:extLst>
                    <a:ext uri="{9D8B030D-6E8A-4147-A177-3AD203B41FA5}">
                      <a16:colId xmlns:a16="http://schemas.microsoft.com/office/drawing/2014/main" val="20002"/>
                    </a:ext>
                  </a:extLst>
                </a:gridCol>
              </a:tblGrid>
              <a:tr h="370840">
                <a:tc>
                  <a:txBody>
                    <a:bodyPr/>
                    <a:lstStyle/>
                    <a:p>
                      <a:pPr>
                        <a:defRPr/>
                      </a:pPr>
                      <a:r>
                        <a:rPr lang="en-GB" sz="1200" b="1" dirty="0" err="1">
                          <a:latin typeface="Trebuchet MS" panose="020B0603020202020204" pitchFamily="34" charset="0"/>
                        </a:rPr>
                        <a:t>Gefahr</a:t>
                      </a:r>
                      <a:endParaRPr sz="1200" dirty="0">
                        <a:latin typeface="Trebuchet MS" panose="020B0603020202020204" pitchFamily="34" charset="0"/>
                      </a:endParaRPr>
                    </a:p>
                  </a:txBody>
                  <a:tcPr/>
                </a:tc>
                <a:tc>
                  <a:txBody>
                    <a:bodyPr/>
                    <a:lstStyle/>
                    <a:p>
                      <a:pPr>
                        <a:defRPr/>
                      </a:pPr>
                      <a:r>
                        <a:rPr lang="en-GB" sz="1200" b="1" dirty="0" err="1">
                          <a:latin typeface="Trebuchet MS" panose="020B0603020202020204" pitchFamily="34" charset="0"/>
                        </a:rPr>
                        <a:t>Naturbasierte</a:t>
                      </a:r>
                      <a:r>
                        <a:rPr lang="en-GB" sz="1200" b="1" dirty="0">
                          <a:latin typeface="Trebuchet MS" panose="020B0603020202020204" pitchFamily="34" charset="0"/>
                        </a:rPr>
                        <a:t> </a:t>
                      </a:r>
                      <a:r>
                        <a:rPr lang="en-GB" sz="1200" b="1" dirty="0" err="1">
                          <a:latin typeface="Trebuchet MS" panose="020B0603020202020204" pitchFamily="34" charset="0"/>
                        </a:rPr>
                        <a:t>Lösung</a:t>
                      </a:r>
                      <a:endParaRPr sz="1200" dirty="0">
                        <a:latin typeface="Trebuchet MS" panose="020B0603020202020204" pitchFamily="34" charset="0"/>
                      </a:endParaRPr>
                    </a:p>
                  </a:txBody>
                  <a:tcPr/>
                </a:tc>
                <a:tc>
                  <a:txBody>
                    <a:bodyPr/>
                    <a:lstStyle/>
                    <a:p>
                      <a:pPr>
                        <a:defRPr/>
                      </a:pPr>
                      <a:r>
                        <a:rPr lang="en-GB" sz="1200" b="1">
                          <a:latin typeface="Trebuchet MS" panose="020B0603020202020204" pitchFamily="34" charset="0"/>
                        </a:rPr>
                        <a:t>Funktion/Vorteil</a:t>
                      </a:r>
                      <a:endParaRPr sz="1200">
                        <a:latin typeface="Trebuchet MS" panose="020B0603020202020204" pitchFamily="34" charset="0"/>
                      </a:endParaRPr>
                    </a:p>
                  </a:txBody>
                  <a:tcPr/>
                </a:tc>
                <a:extLst>
                  <a:ext uri="{0D108BD9-81ED-4DB2-BD59-A6C34878D82A}">
                    <a16:rowId xmlns:a16="http://schemas.microsoft.com/office/drawing/2014/main" val="10000"/>
                  </a:ext>
                </a:extLst>
              </a:tr>
              <a:tr h="370840">
                <a:tc>
                  <a:txBody>
                    <a:bodyPr/>
                    <a:lstStyle/>
                    <a:p>
                      <a:pPr>
                        <a:defRPr/>
                      </a:pPr>
                      <a:r>
                        <a:rPr lang="en-GB" sz="1200" b="1" dirty="0" err="1">
                          <a:latin typeface="Trebuchet MS" panose="020B0603020202020204" pitchFamily="34" charset="0"/>
                        </a:rPr>
                        <a:t>Überschwemmung</a:t>
                      </a:r>
                      <a:endParaRPr sz="1200" dirty="0">
                        <a:latin typeface="Trebuchet MS" panose="020B0603020202020204" pitchFamily="34" charset="0"/>
                      </a:endParaRPr>
                    </a:p>
                  </a:txBody>
                  <a:tcPr/>
                </a:tc>
                <a:tc>
                  <a:txBody>
                    <a:bodyPr/>
                    <a:lstStyle/>
                    <a:p>
                      <a:pPr>
                        <a:defRPr/>
                      </a:pPr>
                      <a:r>
                        <a:rPr lang="en-GB" sz="1200" dirty="0" err="1">
                          <a:latin typeface="Trebuchet MS" panose="020B0603020202020204" pitchFamily="34" charset="0"/>
                        </a:rPr>
                        <a:t>Wiederherstellung</a:t>
                      </a:r>
                      <a:r>
                        <a:rPr lang="en-GB" sz="1200" dirty="0">
                          <a:latin typeface="Trebuchet MS" panose="020B0603020202020204" pitchFamily="34" charset="0"/>
                        </a:rPr>
                        <a:t> von </a:t>
                      </a:r>
                      <a:r>
                        <a:rPr lang="en-GB" sz="1200" dirty="0" err="1">
                          <a:latin typeface="Trebuchet MS" panose="020B0603020202020204" pitchFamily="34" charset="0"/>
                        </a:rPr>
                        <a:t>Feuchtgebieten</a:t>
                      </a:r>
                      <a:r>
                        <a:rPr lang="en-GB" sz="1200" dirty="0">
                          <a:latin typeface="Trebuchet MS" panose="020B0603020202020204" pitchFamily="34" charset="0"/>
                        </a:rPr>
                        <a:t>, </a:t>
                      </a:r>
                      <a:r>
                        <a:rPr lang="en-GB" sz="1200" dirty="0" err="1">
                          <a:latin typeface="Trebuchet MS" panose="020B0603020202020204" pitchFamily="34" charset="0"/>
                        </a:rPr>
                        <a:t>Uferstreifen</a:t>
                      </a:r>
                      <a:r>
                        <a:rPr lang="en-GB" sz="1200" dirty="0">
                          <a:latin typeface="Trebuchet MS" panose="020B0603020202020204" pitchFamily="34" charset="0"/>
                        </a:rPr>
                        <a:t>, </a:t>
                      </a:r>
                      <a:r>
                        <a:rPr lang="en-GB" sz="1200" dirty="0" err="1">
                          <a:latin typeface="Trebuchet MS" panose="020B0603020202020204" pitchFamily="34" charset="0"/>
                        </a:rPr>
                        <a:t>grüne</a:t>
                      </a:r>
                      <a:r>
                        <a:rPr lang="en-GB" sz="1200" dirty="0">
                          <a:latin typeface="Trebuchet MS" panose="020B0603020202020204" pitchFamily="34" charset="0"/>
                        </a:rPr>
                        <a:t> </a:t>
                      </a:r>
                      <a:r>
                        <a:rPr lang="en-GB" sz="1200" dirty="0" err="1">
                          <a:latin typeface="Trebuchet MS" panose="020B0603020202020204" pitchFamily="34" charset="0"/>
                        </a:rPr>
                        <a:t>städtische</a:t>
                      </a:r>
                      <a:r>
                        <a:rPr lang="en-GB" sz="1200" dirty="0">
                          <a:latin typeface="Trebuchet MS" panose="020B0603020202020204" pitchFamily="34" charset="0"/>
                        </a:rPr>
                        <a:t> </a:t>
                      </a:r>
                      <a:r>
                        <a:rPr lang="en-GB" sz="1200" dirty="0" err="1">
                          <a:latin typeface="Trebuchet MS" panose="020B0603020202020204" pitchFamily="34" charset="0"/>
                        </a:rPr>
                        <a:t>Infrastruktur</a:t>
                      </a:r>
                      <a:endParaRPr sz="1200" dirty="0">
                        <a:latin typeface="Trebuchet MS" panose="020B0603020202020204" pitchFamily="34" charset="0"/>
                      </a:endParaRPr>
                    </a:p>
                  </a:txBody>
                  <a:tcPr/>
                </a:tc>
                <a:tc>
                  <a:txBody>
                    <a:bodyPr/>
                    <a:lstStyle/>
                    <a:p>
                      <a:pPr>
                        <a:defRPr/>
                      </a:pPr>
                      <a:r>
                        <a:rPr lang="en-GB" sz="1200">
                          <a:latin typeface="Trebuchet MS" panose="020B0603020202020204" pitchFamily="34" charset="0"/>
                        </a:rPr>
                        <a:t>Speicherung von überschüssigem Wasser, Verlangsamung des Abflusses, Verringerung von Hochwasserspitzen</a:t>
                      </a:r>
                      <a:endParaRPr sz="1200">
                        <a:latin typeface="Trebuchet MS" panose="020B0603020202020204" pitchFamily="34" charset="0"/>
                      </a:endParaRPr>
                    </a:p>
                  </a:txBody>
                  <a:tcPr/>
                </a:tc>
                <a:extLst>
                  <a:ext uri="{0D108BD9-81ED-4DB2-BD59-A6C34878D82A}">
                    <a16:rowId xmlns:a16="http://schemas.microsoft.com/office/drawing/2014/main" val="10001"/>
                  </a:ext>
                </a:extLst>
              </a:tr>
              <a:tr h="370840">
                <a:tc>
                  <a:txBody>
                    <a:bodyPr/>
                    <a:lstStyle/>
                    <a:p>
                      <a:pPr>
                        <a:defRPr/>
                      </a:pPr>
                      <a:r>
                        <a:rPr lang="en-GB" sz="1200" b="1">
                          <a:latin typeface="Trebuchet MS" panose="020B0603020202020204" pitchFamily="34" charset="0"/>
                        </a:rPr>
                        <a:t>Hitzewellen</a:t>
                      </a:r>
                      <a:endParaRPr sz="1200">
                        <a:latin typeface="Trebuchet MS" panose="020B0603020202020204" pitchFamily="34" charset="0"/>
                      </a:endParaRPr>
                    </a:p>
                  </a:txBody>
                  <a:tcPr/>
                </a:tc>
                <a:tc>
                  <a:txBody>
                    <a:bodyPr/>
                    <a:lstStyle/>
                    <a:p>
                      <a:pPr>
                        <a:defRPr/>
                      </a:pPr>
                      <a:r>
                        <a:rPr lang="en-GB" sz="1200" dirty="0">
                          <a:latin typeface="Trebuchet MS" panose="020B0603020202020204" pitchFamily="34" charset="0"/>
                        </a:rPr>
                        <a:t>Städtische </a:t>
                      </a:r>
                      <a:r>
                        <a:rPr lang="en-GB" sz="1200" dirty="0" err="1">
                          <a:latin typeface="Trebuchet MS" panose="020B0603020202020204" pitchFamily="34" charset="0"/>
                        </a:rPr>
                        <a:t>Grünflächen</a:t>
                      </a:r>
                      <a:r>
                        <a:rPr lang="en-GB" sz="1200" dirty="0">
                          <a:latin typeface="Trebuchet MS" panose="020B0603020202020204" pitchFamily="34" charset="0"/>
                        </a:rPr>
                        <a:t>, </a:t>
                      </a:r>
                      <a:r>
                        <a:rPr lang="en-GB" sz="1200" dirty="0" err="1">
                          <a:latin typeface="Trebuchet MS" panose="020B0603020202020204" pitchFamily="34" charset="0"/>
                        </a:rPr>
                        <a:t>begrünte</a:t>
                      </a:r>
                      <a:r>
                        <a:rPr lang="en-GB" sz="1200" dirty="0">
                          <a:latin typeface="Trebuchet MS" panose="020B0603020202020204" pitchFamily="34" charset="0"/>
                        </a:rPr>
                        <a:t> </a:t>
                      </a:r>
                      <a:r>
                        <a:rPr lang="en-GB" sz="1200" dirty="0" err="1">
                          <a:latin typeface="Trebuchet MS" panose="020B0603020202020204" pitchFamily="34" charset="0"/>
                        </a:rPr>
                        <a:t>Dächer</a:t>
                      </a:r>
                      <a:r>
                        <a:rPr lang="en-GB" sz="1200" dirty="0">
                          <a:latin typeface="Trebuchet MS" panose="020B0603020202020204" pitchFamily="34" charset="0"/>
                        </a:rPr>
                        <a:t>/</a:t>
                      </a:r>
                      <a:r>
                        <a:rPr lang="en-GB" sz="1200" dirty="0" err="1">
                          <a:latin typeface="Trebuchet MS" panose="020B0603020202020204" pitchFamily="34" charset="0"/>
                        </a:rPr>
                        <a:t>Wände</a:t>
                      </a:r>
                      <a:r>
                        <a:rPr lang="en-GB" sz="1200" dirty="0">
                          <a:latin typeface="Trebuchet MS" panose="020B0603020202020204" pitchFamily="34" charset="0"/>
                        </a:rPr>
                        <a:t>, </a:t>
                      </a:r>
                      <a:r>
                        <a:rPr lang="en-GB" sz="1200" dirty="0" err="1">
                          <a:latin typeface="Trebuchet MS" panose="020B0603020202020204" pitchFamily="34" charset="0"/>
                        </a:rPr>
                        <a:t>Stadtbäume</a:t>
                      </a:r>
                      <a:endParaRPr sz="1200" dirty="0">
                        <a:latin typeface="Trebuchet MS" panose="020B0603020202020204" pitchFamily="34" charset="0"/>
                      </a:endParaRPr>
                    </a:p>
                  </a:txBody>
                  <a:tcPr/>
                </a:tc>
                <a:tc>
                  <a:txBody>
                    <a:bodyPr/>
                    <a:lstStyle/>
                    <a:p>
                      <a:pPr>
                        <a:defRPr/>
                      </a:pPr>
                      <a:r>
                        <a:rPr lang="en-GB" sz="1200">
                          <a:latin typeface="Trebuchet MS" panose="020B0603020202020204" pitchFamily="34" charset="0"/>
                        </a:rPr>
                        <a:t>Reduzierung städtischer Wärmeinseln, Verbesserung der Luftqualität</a:t>
                      </a:r>
                      <a:endParaRPr sz="1200">
                        <a:latin typeface="Trebuchet MS" panose="020B0603020202020204" pitchFamily="34" charset="0"/>
                      </a:endParaRPr>
                    </a:p>
                  </a:txBody>
                  <a:tcPr/>
                </a:tc>
                <a:extLst>
                  <a:ext uri="{0D108BD9-81ED-4DB2-BD59-A6C34878D82A}">
                    <a16:rowId xmlns:a16="http://schemas.microsoft.com/office/drawing/2014/main" val="10002"/>
                  </a:ext>
                </a:extLst>
              </a:tr>
              <a:tr h="370840">
                <a:tc>
                  <a:txBody>
                    <a:bodyPr/>
                    <a:lstStyle/>
                    <a:p>
                      <a:pPr>
                        <a:defRPr/>
                      </a:pPr>
                      <a:r>
                        <a:rPr lang="en-GB" sz="1200" b="1">
                          <a:latin typeface="Trebuchet MS" panose="020B0603020202020204" pitchFamily="34" charset="0"/>
                        </a:rPr>
                        <a:t>Dürre</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Wiederaufforstung, Bodenschutz, Agroforstwirtschaft</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Erhöhung der Wasserrückhaltung, Wiederherstellung der Bodenfruchtbarkeit</a:t>
                      </a:r>
                      <a:endParaRPr sz="1200">
                        <a:latin typeface="Trebuchet MS" panose="020B0603020202020204" pitchFamily="34" charset="0"/>
                      </a:endParaRPr>
                    </a:p>
                  </a:txBody>
                  <a:tcPr/>
                </a:tc>
                <a:extLst>
                  <a:ext uri="{0D108BD9-81ED-4DB2-BD59-A6C34878D82A}">
                    <a16:rowId xmlns:a16="http://schemas.microsoft.com/office/drawing/2014/main" val="10003"/>
                  </a:ext>
                </a:extLst>
              </a:tr>
              <a:tr h="370840">
                <a:tc>
                  <a:txBody>
                    <a:bodyPr/>
                    <a:lstStyle/>
                    <a:p>
                      <a:pPr>
                        <a:defRPr/>
                      </a:pPr>
                      <a:r>
                        <a:rPr lang="en-GB" sz="1200" b="1">
                          <a:latin typeface="Trebuchet MS" panose="020B0603020202020204" pitchFamily="34" charset="0"/>
                        </a:rPr>
                        <a:t>Küstenstürme</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Anpflanzung von Mangroven, Wiederherstellung von Dünen, Schutz von Korallenriffen</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Wellenenergie ableiten, Erosion und Auswirkungen von Sturmfluten reduzieren</a:t>
                      </a:r>
                      <a:endParaRPr sz="1200">
                        <a:latin typeface="Trebuchet MS" panose="020B0603020202020204" pitchFamily="34" charset="0"/>
                      </a:endParaRPr>
                    </a:p>
                  </a:txBody>
                  <a:tcPr/>
                </a:tc>
                <a:extLst>
                  <a:ext uri="{0D108BD9-81ED-4DB2-BD59-A6C34878D82A}">
                    <a16:rowId xmlns:a16="http://schemas.microsoft.com/office/drawing/2014/main" val="10004"/>
                  </a:ext>
                </a:extLst>
              </a:tr>
              <a:tr h="370840">
                <a:tc>
                  <a:txBody>
                    <a:bodyPr/>
                    <a:lstStyle/>
                    <a:p>
                      <a:pPr>
                        <a:defRPr/>
                      </a:pPr>
                      <a:r>
                        <a:rPr lang="en-GB" sz="1200" b="1">
                          <a:latin typeface="Trebuchet MS" panose="020B0603020202020204" pitchFamily="34" charset="0"/>
                        </a:rPr>
                        <a:t>Erdrutsche</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Waldschutz an Hängen, Vegetationspuffer</a:t>
                      </a:r>
                      <a:endParaRPr sz="1200">
                        <a:latin typeface="Trebuchet MS" panose="020B0603020202020204" pitchFamily="34" charset="0"/>
                      </a:endParaRPr>
                    </a:p>
                  </a:txBody>
                  <a:tcPr/>
                </a:tc>
                <a:tc>
                  <a:txBody>
                    <a:bodyPr/>
                    <a:lstStyle/>
                    <a:p>
                      <a:pPr>
                        <a:defRPr/>
                      </a:pPr>
                      <a:r>
                        <a:rPr lang="en-GB" sz="1200" dirty="0" err="1">
                          <a:latin typeface="Trebuchet MS" panose="020B0603020202020204" pitchFamily="34" charset="0"/>
                        </a:rPr>
                        <a:t>Stabilisierung</a:t>
                      </a:r>
                      <a:r>
                        <a:rPr lang="en-GB" sz="1200" dirty="0">
                          <a:latin typeface="Trebuchet MS" panose="020B0603020202020204" pitchFamily="34" charset="0"/>
                        </a:rPr>
                        <a:t> des </a:t>
                      </a:r>
                      <a:r>
                        <a:rPr lang="en-GB" sz="1200" dirty="0" err="1">
                          <a:latin typeface="Trebuchet MS" panose="020B0603020202020204" pitchFamily="34" charset="0"/>
                        </a:rPr>
                        <a:t>Bodens</a:t>
                      </a:r>
                      <a:r>
                        <a:rPr lang="en-GB" sz="1200" dirty="0">
                          <a:latin typeface="Trebuchet MS" panose="020B0603020202020204" pitchFamily="34" charset="0"/>
                        </a:rPr>
                        <a:t>, </a:t>
                      </a:r>
                      <a:r>
                        <a:rPr lang="en-GB" sz="1200" dirty="0" err="1">
                          <a:latin typeface="Trebuchet MS" panose="020B0603020202020204" pitchFamily="34" charset="0"/>
                        </a:rPr>
                        <a:t>Verringerung</a:t>
                      </a:r>
                      <a:r>
                        <a:rPr lang="en-GB" sz="1200" dirty="0">
                          <a:latin typeface="Trebuchet MS" panose="020B0603020202020204" pitchFamily="34" charset="0"/>
                        </a:rPr>
                        <a:t> des </a:t>
                      </a:r>
                      <a:r>
                        <a:rPr lang="en-GB" sz="1200" dirty="0" err="1">
                          <a:latin typeface="Trebuchet MS" panose="020B0603020202020204" pitchFamily="34" charset="0"/>
                        </a:rPr>
                        <a:t>Erosionsrisikos</a:t>
                      </a:r>
                      <a:endParaRPr sz="1200" dirty="0">
                        <a:latin typeface="Trebuchet MS" panose="020B0603020202020204" pitchFamily="34" charset="0"/>
                      </a:endParaRPr>
                    </a:p>
                  </a:txBody>
                  <a:tcPr/>
                </a:tc>
                <a:extLst>
                  <a:ext uri="{0D108BD9-81ED-4DB2-BD59-A6C34878D82A}">
                    <a16:rowId xmlns:a16="http://schemas.microsoft.com/office/drawing/2014/main" val="10005"/>
                  </a:ext>
                </a:extLst>
              </a:tr>
              <a:tr h="370840">
                <a:tc>
                  <a:txBody>
                    <a:bodyPr/>
                    <a:lstStyle/>
                    <a:p>
                      <a:pPr>
                        <a:defRPr/>
                      </a:pPr>
                      <a:r>
                        <a:rPr lang="en-GB" sz="1200" b="1">
                          <a:latin typeface="Trebuchet MS" panose="020B0603020202020204" pitchFamily="34" charset="0"/>
                        </a:rPr>
                        <a:t>Anstieg des Meeresspiegels</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Lebendige Küstenlinien, Erhaltung von Küstenfeuchtgebieten</a:t>
                      </a:r>
                      <a:endParaRPr sz="1200">
                        <a:latin typeface="Trebuchet MS" panose="020B0603020202020204" pitchFamily="34" charset="0"/>
                      </a:endParaRPr>
                    </a:p>
                  </a:txBody>
                  <a:tcPr/>
                </a:tc>
                <a:tc>
                  <a:txBody>
                    <a:bodyPr/>
                    <a:lstStyle/>
                    <a:p>
                      <a:pPr>
                        <a:defRPr/>
                      </a:pPr>
                      <a:r>
                        <a:rPr lang="en-GB" sz="1200" dirty="0">
                          <a:latin typeface="Trebuchet MS" panose="020B0603020202020204" pitchFamily="34" charset="0"/>
                        </a:rPr>
                        <a:t>Puffer </a:t>
                      </a:r>
                      <a:r>
                        <a:rPr lang="en-GB" sz="1200" dirty="0" err="1">
                          <a:latin typeface="Trebuchet MS" panose="020B0603020202020204" pitchFamily="34" charset="0"/>
                        </a:rPr>
                        <a:t>gegen</a:t>
                      </a:r>
                      <a:r>
                        <a:rPr lang="en-GB" sz="1200" dirty="0">
                          <a:latin typeface="Trebuchet MS" panose="020B0603020202020204" pitchFamily="34" charset="0"/>
                        </a:rPr>
                        <a:t> </a:t>
                      </a:r>
                      <a:r>
                        <a:rPr lang="en-GB" sz="1200" dirty="0" err="1">
                          <a:latin typeface="Trebuchet MS" panose="020B0603020202020204" pitchFamily="34" charset="0"/>
                        </a:rPr>
                        <a:t>Küstenüberschwemmungen</a:t>
                      </a:r>
                      <a:r>
                        <a:rPr lang="en-GB" sz="1200" dirty="0">
                          <a:latin typeface="Trebuchet MS" panose="020B0603020202020204" pitchFamily="34" charset="0"/>
                        </a:rPr>
                        <a:t>, Absorption von </a:t>
                      </a:r>
                      <a:r>
                        <a:rPr lang="en-GB" sz="1200" dirty="0" err="1">
                          <a:latin typeface="Trebuchet MS" panose="020B0603020202020204" pitchFamily="34" charset="0"/>
                        </a:rPr>
                        <a:t>Wellenenergie</a:t>
                      </a:r>
                      <a:endParaRPr sz="1200" dirty="0">
                        <a:latin typeface="Trebuchet MS" panose="020B0603020202020204" pitchFamily="34" charset="0"/>
                      </a:endParaRPr>
                    </a:p>
                  </a:txBody>
                  <a:tcPr/>
                </a:tc>
                <a:extLst>
                  <a:ext uri="{0D108BD9-81ED-4DB2-BD59-A6C34878D82A}">
                    <a16:rowId xmlns:a16="http://schemas.microsoft.com/office/drawing/2014/main" val="10006"/>
                  </a:ext>
                </a:extLst>
              </a:tr>
            </a:tbl>
          </a:graphicData>
        </a:graphic>
      </p:graphicFrame>
      <p:sp>
        <p:nvSpPr>
          <p:cNvPr id="631017653" name="Google Shape;220;p13"/>
          <p:cNvSpPr/>
          <p:nvPr/>
        </p:nvSpPr>
        <p:spPr bwMode="auto">
          <a:xfrm>
            <a:off x="86360" y="116840"/>
            <a:ext cx="8935720" cy="4900087"/>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428013379" name="Google Shape;262;p14"/>
          <p:cNvSpPr/>
          <p:nvPr/>
        </p:nvSpPr>
        <p:spPr bwMode="auto">
          <a:xfrm>
            <a:off x="140157" y="198437"/>
            <a:ext cx="8828124" cy="47466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99236173" name="Picture 2"/>
          <p:cNvPicPr>
            <a:picLocks noChangeAspect="1"/>
          </p:cNvPicPr>
          <p:nvPr/>
        </p:nvPicPr>
        <p:blipFill>
          <a:blip r:embed="rId3"/>
          <a:srcRect l="1968" r="1968"/>
          <a:stretch/>
        </p:blipFill>
        <p:spPr bwMode="auto">
          <a:xfrm>
            <a:off x="5681036" y="3514990"/>
            <a:ext cx="2609524" cy="1628510"/>
          </a:xfrm>
          <a:prstGeom prst="rect">
            <a:avLst/>
          </a:prstGeom>
        </p:spPr>
      </p:pic>
      <p:sp>
        <p:nvSpPr>
          <p:cNvPr id="612752589" name="Google Shape;135;p2"/>
          <p:cNvSpPr txBox="1">
            <a:spLocks noGrp="1"/>
          </p:cNvSpPr>
          <p:nvPr>
            <p:ph type="title"/>
          </p:nvPr>
        </p:nvSpPr>
        <p:spPr bwMode="auto">
          <a:xfrm>
            <a:off x="613295" y="465104"/>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Technische Lösungen</a:t>
            </a:r>
            <a:endParaRPr>
              <a:solidFill>
                <a:srgbClr val="70AD47"/>
              </a:solidFill>
            </a:endParaRPr>
          </a:p>
        </p:txBody>
      </p:sp>
      <p:sp>
        <p:nvSpPr>
          <p:cNvPr id="1876415375"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Innovative Tools und Technologien, die die Anpassung durch Prognosen, Überwachung, Widerstandsfähigkeit der Infrastruktur und datengestützte Entscheidungsfindung unterstützen</a:t>
            </a:r>
            <a:endParaRPr/>
          </a:p>
          <a:p>
            <a:pPr marL="285750" indent="-285750">
              <a:lnSpc>
                <a:spcPct val="105000"/>
              </a:lnSpc>
              <a:spcBef>
                <a:spcPts val="900"/>
              </a:spcBef>
              <a:buClr>
                <a:schemeClr val="dk1"/>
              </a:buClr>
              <a:buSzPts val="1100"/>
              <a:defRPr/>
            </a:pPr>
            <a:r>
              <a:rPr lang="en-GB" sz="1400">
                <a:solidFill>
                  <a:srgbClr val="7F7F7F"/>
                </a:solidFill>
              </a:rPr>
              <a:t>Ermöglicht evidenzbasierte Planung und frühzeitige Reaktion</a:t>
            </a:r>
            <a:endParaRPr/>
          </a:p>
          <a:p>
            <a:pPr marL="285750" indent="-285750">
              <a:lnSpc>
                <a:spcPct val="105000"/>
              </a:lnSpc>
              <a:spcBef>
                <a:spcPts val="900"/>
              </a:spcBef>
              <a:buClr>
                <a:schemeClr val="dk1"/>
              </a:buClr>
              <a:buSzPts val="1100"/>
              <a:defRPr/>
            </a:pPr>
            <a:r>
              <a:rPr lang="en-GB" sz="1400">
                <a:solidFill>
                  <a:srgbClr val="7F7F7F"/>
                </a:solidFill>
              </a:rPr>
              <a:t>Datengestützt </a:t>
            </a:r>
            <a:endParaRPr/>
          </a:p>
          <a:p>
            <a:pPr marL="285750" indent="-285750">
              <a:lnSpc>
                <a:spcPct val="105000"/>
              </a:lnSpc>
              <a:spcBef>
                <a:spcPts val="900"/>
              </a:spcBef>
              <a:buClr>
                <a:schemeClr val="dk1"/>
              </a:buClr>
              <a:buSzPts val="1100"/>
              <a:defRPr/>
            </a:pPr>
            <a:r>
              <a:rPr lang="en-GB" sz="1400">
                <a:solidFill>
                  <a:srgbClr val="7F7F7F"/>
                </a:solidFill>
              </a:rPr>
              <a:t>Liefert Echtzeit-Einblicke und ermöglicht präzise Reaktionen</a:t>
            </a:r>
            <a:endParaRPr/>
          </a:p>
          <a:p>
            <a:pPr marL="285750" indent="-285750">
              <a:lnSpc>
                <a:spcPct val="105000"/>
              </a:lnSpc>
              <a:spcBef>
                <a:spcPts val="900"/>
              </a:spcBef>
              <a:buClr>
                <a:schemeClr val="dk1"/>
              </a:buClr>
              <a:buSzPts val="1100"/>
              <a:defRPr/>
            </a:pPr>
            <a:r>
              <a:rPr lang="en-GB" sz="1400">
                <a:solidFill>
                  <a:srgbClr val="7F7F7F"/>
                </a:solidFill>
              </a:rPr>
              <a:t>Steigert die Effizienz</a:t>
            </a:r>
            <a:endParaRPr/>
          </a:p>
          <a:p>
            <a:pPr marL="285750" indent="-285750">
              <a:lnSpc>
                <a:spcPct val="105000"/>
              </a:lnSpc>
              <a:spcBef>
                <a:spcPts val="900"/>
              </a:spcBef>
              <a:buClr>
                <a:schemeClr val="dk1"/>
              </a:buClr>
              <a:buSzPts val="1100"/>
              <a:defRPr/>
            </a:pPr>
            <a:r>
              <a:rPr lang="en-GB" sz="1400">
                <a:solidFill>
                  <a:srgbClr val="7F7F7F"/>
                </a:solidFill>
              </a:rPr>
              <a:t>Unterstützt die Entscheidungsfindung</a:t>
            </a:r>
            <a:endParaRPr lang="en-GB" sz="1200">
              <a:solidFill>
                <a:srgbClr val="7F7F7F"/>
              </a:solidFill>
            </a:endParaRPr>
          </a:p>
          <a:p>
            <a:pPr marL="457200" lvl="1" indent="0">
              <a:lnSpc>
                <a:spcPct val="105000"/>
              </a:lnSpc>
              <a:spcBef>
                <a:spcPts val="900"/>
              </a:spcBef>
              <a:buClr>
                <a:schemeClr val="dk1"/>
              </a:buClr>
              <a:buSzPts val="1100"/>
              <a:buNone/>
              <a:defRPr/>
            </a:pPr>
            <a:endParaRPr lang="en-GB" sz="1200">
              <a:solidFill>
                <a:srgbClr val="7F7F7F"/>
              </a:solidFill>
            </a:endParaRPr>
          </a:p>
          <a:p>
            <a:pPr marL="457200" lvl="1" indent="0">
              <a:lnSpc>
                <a:spcPct val="105000"/>
              </a:lnSpc>
              <a:spcBef>
                <a:spcPts val="900"/>
              </a:spcBef>
              <a:buClr>
                <a:schemeClr val="dk1"/>
              </a:buClr>
              <a:buSzPts val="1100"/>
              <a:buNone/>
              <a:defRPr/>
            </a:pPr>
            <a:endParaRPr lang="en-GB" sz="1200">
              <a:solidFill>
                <a:srgbClr val="7F7F7F"/>
              </a:solidFill>
            </a:endParaRPr>
          </a:p>
          <a:p>
            <a:pPr marL="457200" lvl="1" indent="0">
              <a:lnSpc>
                <a:spcPct val="105000"/>
              </a:lnSpc>
              <a:spcBef>
                <a:spcPts val="900"/>
              </a:spcBef>
              <a:buClr>
                <a:schemeClr val="dk1"/>
              </a:buClr>
              <a:buSzPts val="1100"/>
              <a:buNone/>
              <a:defRPr/>
            </a:pPr>
            <a:endParaRPr lang="en-GB" sz="1200">
              <a:solidFill>
                <a:srgbClr val="7F7F7F"/>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aphicFrame>
        <p:nvGraphicFramePr>
          <p:cNvPr id="1088511418" name="Table 2"/>
          <p:cNvGraphicFramePr>
            <a:graphicFrameLocks noGrp="1"/>
          </p:cNvGraphicFramePr>
          <p:nvPr>
            <p:extLst>
              <p:ext uri="{D42A27DB-BD31-4B8C-83A1-F6EECF244321}">
                <p14:modId xmlns:p14="http://schemas.microsoft.com/office/powerpoint/2010/main" val="3301328221"/>
              </p:ext>
            </p:extLst>
          </p:nvPr>
        </p:nvGraphicFramePr>
        <p:xfrm>
          <a:off x="550993" y="278401"/>
          <a:ext cx="8006449" cy="4302760"/>
        </p:xfrm>
        <a:graphic>
          <a:graphicData uri="http://schemas.openxmlformats.org/drawingml/2006/table">
            <a:tbl>
              <a:tblPr firstRow="1" bandRow="1">
                <a:tableStyleId>{434DCDA1-2905-4F39-BDB8-6E48AD9FA57C}</a:tableStyleId>
              </a:tblPr>
              <a:tblGrid>
                <a:gridCol w="1561586">
                  <a:extLst>
                    <a:ext uri="{9D8B030D-6E8A-4147-A177-3AD203B41FA5}">
                      <a16:colId xmlns:a16="http://schemas.microsoft.com/office/drawing/2014/main" val="20000"/>
                    </a:ext>
                  </a:extLst>
                </a:gridCol>
                <a:gridCol w="3055487">
                  <a:extLst>
                    <a:ext uri="{9D8B030D-6E8A-4147-A177-3AD203B41FA5}">
                      <a16:colId xmlns:a16="http://schemas.microsoft.com/office/drawing/2014/main" val="20001"/>
                    </a:ext>
                  </a:extLst>
                </a:gridCol>
                <a:gridCol w="3389376">
                  <a:extLst>
                    <a:ext uri="{9D8B030D-6E8A-4147-A177-3AD203B41FA5}">
                      <a16:colId xmlns:a16="http://schemas.microsoft.com/office/drawing/2014/main" val="20002"/>
                    </a:ext>
                  </a:extLst>
                </a:gridCol>
              </a:tblGrid>
              <a:tr h="370840">
                <a:tc>
                  <a:txBody>
                    <a:bodyPr/>
                    <a:lstStyle/>
                    <a:p>
                      <a:pPr>
                        <a:defRPr/>
                      </a:pPr>
                      <a:r>
                        <a:rPr lang="en-GB" sz="1200" b="1" dirty="0" err="1">
                          <a:latin typeface="Trebuchet MS" panose="020B0603020202020204" pitchFamily="34" charset="0"/>
                        </a:rPr>
                        <a:t>Gefahr</a:t>
                      </a:r>
                      <a:endParaRPr sz="1200" dirty="0">
                        <a:latin typeface="Trebuchet MS" panose="020B0603020202020204" pitchFamily="34" charset="0"/>
                      </a:endParaRPr>
                    </a:p>
                  </a:txBody>
                  <a:tcPr/>
                </a:tc>
                <a:tc>
                  <a:txBody>
                    <a:bodyPr/>
                    <a:lstStyle/>
                    <a:p>
                      <a:pPr>
                        <a:defRPr/>
                      </a:pPr>
                      <a:r>
                        <a:rPr lang="en-GB" sz="1200" b="1">
                          <a:latin typeface="Trebuchet MS" panose="020B0603020202020204" pitchFamily="34" charset="0"/>
                        </a:rPr>
                        <a:t>Technologische Lösung</a:t>
                      </a:r>
                      <a:endParaRPr sz="1200">
                        <a:latin typeface="Trebuchet MS" panose="020B0603020202020204" pitchFamily="34" charset="0"/>
                      </a:endParaRPr>
                    </a:p>
                  </a:txBody>
                  <a:tcPr/>
                </a:tc>
                <a:tc>
                  <a:txBody>
                    <a:bodyPr/>
                    <a:lstStyle/>
                    <a:p>
                      <a:pPr>
                        <a:defRPr/>
                      </a:pPr>
                      <a:r>
                        <a:rPr lang="en-GB" sz="1200" b="1">
                          <a:latin typeface="Trebuchet MS" panose="020B0603020202020204" pitchFamily="34" charset="0"/>
                        </a:rPr>
                        <a:t>Funktion/Vorteil</a:t>
                      </a:r>
                      <a:endParaRPr sz="1200">
                        <a:latin typeface="Trebuchet MS" panose="020B0603020202020204" pitchFamily="34" charset="0"/>
                      </a:endParaRPr>
                    </a:p>
                  </a:txBody>
                  <a:tcPr/>
                </a:tc>
                <a:extLst>
                  <a:ext uri="{0D108BD9-81ED-4DB2-BD59-A6C34878D82A}">
                    <a16:rowId xmlns:a16="http://schemas.microsoft.com/office/drawing/2014/main" val="10000"/>
                  </a:ext>
                </a:extLst>
              </a:tr>
              <a:tr h="370840">
                <a:tc>
                  <a:txBody>
                    <a:bodyPr/>
                    <a:lstStyle/>
                    <a:p>
                      <a:pPr>
                        <a:defRPr/>
                      </a:pPr>
                      <a:r>
                        <a:rPr lang="en-GB" sz="1200" b="1" dirty="0" err="1">
                          <a:latin typeface="Trebuchet MS" panose="020B0603020202020204" pitchFamily="34" charset="0"/>
                        </a:rPr>
                        <a:t>Überschwemmung</a:t>
                      </a:r>
                      <a:endParaRPr sz="1200" dirty="0">
                        <a:latin typeface="Trebuchet MS" panose="020B0603020202020204" pitchFamily="34" charset="0"/>
                      </a:endParaRPr>
                    </a:p>
                  </a:txBody>
                  <a:tcPr/>
                </a:tc>
                <a:tc>
                  <a:txBody>
                    <a:bodyPr/>
                    <a:lstStyle/>
                    <a:p>
                      <a:pPr>
                        <a:defRPr/>
                      </a:pPr>
                      <a:r>
                        <a:rPr lang="en-GB" sz="1200" dirty="0" err="1">
                          <a:latin typeface="Trebuchet MS" panose="020B0603020202020204" pitchFamily="34" charset="0"/>
                        </a:rPr>
                        <a:t>Frühwarnsysteme</a:t>
                      </a:r>
                      <a:r>
                        <a:rPr lang="en-GB" sz="1200" dirty="0">
                          <a:latin typeface="Trebuchet MS" panose="020B0603020202020204" pitchFamily="34" charset="0"/>
                        </a:rPr>
                        <a:t>, </a:t>
                      </a:r>
                      <a:r>
                        <a:rPr lang="en-GB" sz="1200" dirty="0" err="1">
                          <a:latin typeface="Trebuchet MS" panose="020B0603020202020204" pitchFamily="34" charset="0"/>
                        </a:rPr>
                        <a:t>Fernerkundung</a:t>
                      </a:r>
                      <a:r>
                        <a:rPr lang="en-GB" sz="1200" dirty="0">
                          <a:latin typeface="Trebuchet MS" panose="020B0603020202020204" pitchFamily="34" charset="0"/>
                        </a:rPr>
                        <a:t>, </a:t>
                      </a:r>
                      <a:r>
                        <a:rPr lang="en-GB" sz="1200" dirty="0" err="1">
                          <a:latin typeface="Trebuchet MS" panose="020B0603020202020204" pitchFamily="34" charset="0"/>
                        </a:rPr>
                        <a:t>Hochwassermodellierungstools</a:t>
                      </a:r>
                      <a:endParaRPr sz="1200" dirty="0">
                        <a:latin typeface="Trebuchet MS" panose="020B0603020202020204" pitchFamily="34" charset="0"/>
                      </a:endParaRPr>
                    </a:p>
                  </a:txBody>
                  <a:tcPr/>
                </a:tc>
                <a:tc>
                  <a:txBody>
                    <a:bodyPr/>
                    <a:lstStyle/>
                    <a:p>
                      <a:pPr>
                        <a:defRPr/>
                      </a:pPr>
                      <a:r>
                        <a:rPr lang="en-GB" sz="1200">
                          <a:latin typeface="Trebuchet MS" panose="020B0603020202020204" pitchFamily="34" charset="0"/>
                        </a:rPr>
                        <a:t>Verbesserung der Hochwasserbereitschaft und Ermöglichung einer rechtzeitigen Evakuierung und Katastrophenhilfe</a:t>
                      </a:r>
                      <a:endParaRPr sz="1200">
                        <a:latin typeface="Trebuchet MS" panose="020B0603020202020204" pitchFamily="34" charset="0"/>
                      </a:endParaRPr>
                    </a:p>
                  </a:txBody>
                  <a:tcPr/>
                </a:tc>
                <a:extLst>
                  <a:ext uri="{0D108BD9-81ED-4DB2-BD59-A6C34878D82A}">
                    <a16:rowId xmlns:a16="http://schemas.microsoft.com/office/drawing/2014/main" val="10001"/>
                  </a:ext>
                </a:extLst>
              </a:tr>
              <a:tr h="370840">
                <a:tc>
                  <a:txBody>
                    <a:bodyPr/>
                    <a:lstStyle/>
                    <a:p>
                      <a:pPr>
                        <a:defRPr/>
                      </a:pPr>
                      <a:r>
                        <a:rPr lang="en-GB" sz="1200" b="1" dirty="0" err="1">
                          <a:latin typeface="Trebuchet MS" panose="020B0603020202020204" pitchFamily="34" charset="0"/>
                        </a:rPr>
                        <a:t>Hitzewellen</a:t>
                      </a:r>
                      <a:endParaRPr sz="1200" dirty="0">
                        <a:latin typeface="Trebuchet MS" panose="020B0603020202020204" pitchFamily="34" charset="0"/>
                      </a:endParaRPr>
                    </a:p>
                  </a:txBody>
                  <a:tcPr/>
                </a:tc>
                <a:tc>
                  <a:txBody>
                    <a:bodyPr/>
                    <a:lstStyle/>
                    <a:p>
                      <a:pPr>
                        <a:defRPr/>
                      </a:pPr>
                      <a:r>
                        <a:rPr lang="en-GB" sz="1200" dirty="0">
                          <a:latin typeface="Trebuchet MS" panose="020B0603020202020204" pitchFamily="34" charset="0"/>
                        </a:rPr>
                        <a:t>Hitze-</a:t>
                      </a:r>
                      <a:r>
                        <a:rPr lang="en-GB" sz="1200" dirty="0" err="1">
                          <a:latin typeface="Trebuchet MS" panose="020B0603020202020204" pitchFamily="34" charset="0"/>
                        </a:rPr>
                        <a:t>Gesundheitswarnsysteme</a:t>
                      </a:r>
                      <a:r>
                        <a:rPr lang="en-GB" sz="1200" dirty="0">
                          <a:latin typeface="Trebuchet MS" panose="020B0603020202020204" pitchFamily="34" charset="0"/>
                        </a:rPr>
                        <a:t>, </a:t>
                      </a:r>
                      <a:r>
                        <a:rPr lang="en-GB" sz="1200" dirty="0" err="1">
                          <a:latin typeface="Trebuchet MS" panose="020B0603020202020204" pitchFamily="34" charset="0"/>
                        </a:rPr>
                        <a:t>Klimadashboards</a:t>
                      </a:r>
                      <a:endParaRPr sz="1200" dirty="0">
                        <a:latin typeface="Trebuchet MS" panose="020B0603020202020204" pitchFamily="34" charset="0"/>
                      </a:endParaRPr>
                    </a:p>
                  </a:txBody>
                  <a:tcPr/>
                </a:tc>
                <a:tc>
                  <a:txBody>
                    <a:bodyPr/>
                    <a:lstStyle/>
                    <a:p>
                      <a:pPr>
                        <a:defRPr/>
                      </a:pPr>
                      <a:r>
                        <a:rPr lang="en-GB" sz="1200" dirty="0" err="1">
                          <a:latin typeface="Trebuchet MS" panose="020B0603020202020204" pitchFamily="34" charset="0"/>
                        </a:rPr>
                        <a:t>Behörden</a:t>
                      </a:r>
                      <a:r>
                        <a:rPr lang="en-GB" sz="1200" dirty="0">
                          <a:latin typeface="Trebuchet MS" panose="020B0603020202020204" pitchFamily="34" charset="0"/>
                        </a:rPr>
                        <a:t> und Bürger auf </a:t>
                      </a:r>
                      <a:r>
                        <a:rPr lang="en-GB" sz="1200" dirty="0" err="1">
                          <a:latin typeface="Trebuchet MS" panose="020B0603020202020204" pitchFamily="34" charset="0"/>
                        </a:rPr>
                        <a:t>bevorstehende</a:t>
                      </a:r>
                      <a:r>
                        <a:rPr lang="en-GB" sz="1200" dirty="0">
                          <a:latin typeface="Trebuchet MS" panose="020B0603020202020204" pitchFamily="34" charset="0"/>
                        </a:rPr>
                        <a:t> </a:t>
                      </a:r>
                      <a:r>
                        <a:rPr lang="en-GB" sz="1200" dirty="0" err="1">
                          <a:latin typeface="Trebuchet MS" panose="020B0603020202020204" pitchFamily="34" charset="0"/>
                        </a:rPr>
                        <a:t>Hitzewellen</a:t>
                      </a:r>
                      <a:r>
                        <a:rPr lang="en-GB" sz="1200" dirty="0">
                          <a:latin typeface="Trebuchet MS" panose="020B0603020202020204" pitchFamily="34" charset="0"/>
                        </a:rPr>
                        <a:t> </a:t>
                      </a:r>
                      <a:r>
                        <a:rPr lang="en-GB" sz="1200" dirty="0" err="1">
                          <a:latin typeface="Trebuchet MS" panose="020B0603020202020204" pitchFamily="34" charset="0"/>
                        </a:rPr>
                        <a:t>aufmerksam</a:t>
                      </a:r>
                      <a:r>
                        <a:rPr lang="en-GB" sz="1200" dirty="0">
                          <a:latin typeface="Trebuchet MS" panose="020B0603020202020204" pitchFamily="34" charset="0"/>
                        </a:rPr>
                        <a:t> </a:t>
                      </a:r>
                      <a:r>
                        <a:rPr lang="en-GB" sz="1200" dirty="0" err="1">
                          <a:latin typeface="Trebuchet MS" panose="020B0603020202020204" pitchFamily="34" charset="0"/>
                        </a:rPr>
                        <a:t>machen</a:t>
                      </a:r>
                      <a:r>
                        <a:rPr lang="en-GB" sz="1200" dirty="0">
                          <a:latin typeface="Trebuchet MS" panose="020B0603020202020204" pitchFamily="34" charset="0"/>
                        </a:rPr>
                        <a:t>, </a:t>
                      </a:r>
                      <a:r>
                        <a:rPr lang="en-GB" sz="1200" dirty="0" err="1">
                          <a:latin typeface="Trebuchet MS" panose="020B0603020202020204" pitchFamily="34" charset="0"/>
                        </a:rPr>
                        <a:t>Bereitschaft</a:t>
                      </a:r>
                      <a:r>
                        <a:rPr lang="en-GB" sz="1200" dirty="0">
                          <a:latin typeface="Trebuchet MS" panose="020B0603020202020204" pitchFamily="34" charset="0"/>
                        </a:rPr>
                        <a:t> des </a:t>
                      </a:r>
                      <a:r>
                        <a:rPr lang="en-GB" sz="1200" dirty="0" err="1">
                          <a:latin typeface="Trebuchet MS" panose="020B0603020202020204" pitchFamily="34" charset="0"/>
                        </a:rPr>
                        <a:t>Gesundheitswesens</a:t>
                      </a:r>
                      <a:r>
                        <a:rPr lang="en-GB" sz="1200" dirty="0">
                          <a:latin typeface="Trebuchet MS" panose="020B0603020202020204" pitchFamily="34" charset="0"/>
                        </a:rPr>
                        <a:t> </a:t>
                      </a:r>
                      <a:r>
                        <a:rPr lang="en-GB" sz="1200" dirty="0" err="1">
                          <a:latin typeface="Trebuchet MS" panose="020B0603020202020204" pitchFamily="34" charset="0"/>
                        </a:rPr>
                        <a:t>ermöglichen</a:t>
                      </a:r>
                      <a:endParaRPr sz="1200" dirty="0">
                        <a:latin typeface="Trebuchet MS" panose="020B0603020202020204" pitchFamily="34" charset="0"/>
                      </a:endParaRPr>
                    </a:p>
                  </a:txBody>
                  <a:tcPr/>
                </a:tc>
                <a:extLst>
                  <a:ext uri="{0D108BD9-81ED-4DB2-BD59-A6C34878D82A}">
                    <a16:rowId xmlns:a16="http://schemas.microsoft.com/office/drawing/2014/main" val="10002"/>
                  </a:ext>
                </a:extLst>
              </a:tr>
              <a:tr h="370840">
                <a:tc>
                  <a:txBody>
                    <a:bodyPr/>
                    <a:lstStyle/>
                    <a:p>
                      <a:pPr>
                        <a:defRPr/>
                      </a:pPr>
                      <a:r>
                        <a:rPr lang="en-GB" sz="1200" b="1">
                          <a:latin typeface="Trebuchet MS" panose="020B0603020202020204" pitchFamily="34" charset="0"/>
                        </a:rPr>
                        <a:t>Dürre</a:t>
                      </a:r>
                      <a:endParaRPr sz="1200">
                        <a:latin typeface="Trebuchet MS" panose="020B0603020202020204" pitchFamily="34" charset="0"/>
                      </a:endParaRPr>
                    </a:p>
                  </a:txBody>
                  <a:tcPr/>
                </a:tc>
                <a:tc>
                  <a:txBody>
                    <a:bodyPr/>
                    <a:lstStyle/>
                    <a:p>
                      <a:pPr>
                        <a:defRPr/>
                      </a:pPr>
                      <a:r>
                        <a:rPr lang="en-GB" sz="1200" dirty="0" err="1">
                          <a:latin typeface="Trebuchet MS" panose="020B0603020202020204" pitchFamily="34" charset="0"/>
                        </a:rPr>
                        <a:t>Intelligente</a:t>
                      </a:r>
                      <a:r>
                        <a:rPr lang="en-GB" sz="1200" dirty="0">
                          <a:latin typeface="Trebuchet MS" panose="020B0603020202020204" pitchFamily="34" charset="0"/>
                        </a:rPr>
                        <a:t> </a:t>
                      </a:r>
                      <a:r>
                        <a:rPr lang="en-GB" sz="1200" dirty="0" err="1">
                          <a:latin typeface="Trebuchet MS" panose="020B0603020202020204" pitchFamily="34" charset="0"/>
                        </a:rPr>
                        <a:t>Bewässerungssysteme</a:t>
                      </a:r>
                      <a:r>
                        <a:rPr lang="en-GB" sz="1200" dirty="0">
                          <a:latin typeface="Trebuchet MS" panose="020B0603020202020204" pitchFamily="34" charset="0"/>
                        </a:rPr>
                        <a:t>, </a:t>
                      </a:r>
                      <a:r>
                        <a:rPr lang="en-GB" sz="1200" dirty="0" err="1">
                          <a:latin typeface="Trebuchet MS" panose="020B0603020202020204" pitchFamily="34" charset="0"/>
                        </a:rPr>
                        <a:t>Bodenfeuchtesensoren</a:t>
                      </a:r>
                      <a:endParaRPr sz="1200" dirty="0">
                        <a:latin typeface="Trebuchet MS" panose="020B0603020202020204" pitchFamily="34" charset="0"/>
                      </a:endParaRPr>
                    </a:p>
                  </a:txBody>
                  <a:tcPr/>
                </a:tc>
                <a:tc>
                  <a:txBody>
                    <a:bodyPr/>
                    <a:lstStyle/>
                    <a:p>
                      <a:pPr>
                        <a:defRPr/>
                      </a:pPr>
                      <a:r>
                        <a:rPr lang="en-GB" sz="1200">
                          <a:latin typeface="Trebuchet MS" panose="020B0603020202020204" pitchFamily="34" charset="0"/>
                        </a:rPr>
                        <a:t>Optimierung des Wasserverbrauchs, Reduzierung von Wasserverlusten</a:t>
                      </a:r>
                      <a:endParaRPr sz="1200">
                        <a:latin typeface="Trebuchet MS" panose="020B0603020202020204" pitchFamily="34" charset="0"/>
                      </a:endParaRPr>
                    </a:p>
                  </a:txBody>
                  <a:tcPr/>
                </a:tc>
                <a:extLst>
                  <a:ext uri="{0D108BD9-81ED-4DB2-BD59-A6C34878D82A}">
                    <a16:rowId xmlns:a16="http://schemas.microsoft.com/office/drawing/2014/main" val="10003"/>
                  </a:ext>
                </a:extLst>
              </a:tr>
              <a:tr h="370840">
                <a:tc>
                  <a:txBody>
                    <a:bodyPr/>
                    <a:lstStyle/>
                    <a:p>
                      <a:pPr>
                        <a:defRPr/>
                      </a:pPr>
                      <a:r>
                        <a:rPr lang="en-GB" sz="1200" b="1" dirty="0" err="1">
                          <a:latin typeface="Trebuchet MS" panose="020B0603020202020204" pitchFamily="34" charset="0"/>
                        </a:rPr>
                        <a:t>Stürme</a:t>
                      </a:r>
                      <a:endParaRPr sz="1200" dirty="0">
                        <a:latin typeface="Trebuchet MS" panose="020B0603020202020204" pitchFamily="34" charset="0"/>
                      </a:endParaRPr>
                    </a:p>
                  </a:txBody>
                  <a:tcPr/>
                </a:tc>
                <a:tc>
                  <a:txBody>
                    <a:bodyPr/>
                    <a:lstStyle/>
                    <a:p>
                      <a:pPr>
                        <a:defRPr/>
                      </a:pPr>
                      <a:r>
                        <a:rPr lang="en-GB" sz="1200">
                          <a:latin typeface="Trebuchet MS" panose="020B0603020202020204" pitchFamily="34" charset="0"/>
                        </a:rPr>
                        <a:t>Echtzeit-Wetterradar, Sensoren zur Überwachung des baulichen Zustands</a:t>
                      </a:r>
                      <a:endParaRPr sz="1200">
                        <a:latin typeface="Trebuchet MS" panose="020B0603020202020204" pitchFamily="34" charset="0"/>
                      </a:endParaRPr>
                    </a:p>
                  </a:txBody>
                  <a:tcPr/>
                </a:tc>
                <a:tc>
                  <a:txBody>
                    <a:bodyPr/>
                    <a:lstStyle/>
                    <a:p>
                      <a:pPr>
                        <a:defRPr/>
                      </a:pPr>
                      <a:r>
                        <a:rPr lang="en-GB" sz="1200" dirty="0" err="1">
                          <a:latin typeface="Trebuchet MS" panose="020B0603020202020204" pitchFamily="34" charset="0"/>
                        </a:rPr>
                        <a:t>Frühwarnungen</a:t>
                      </a:r>
                      <a:r>
                        <a:rPr lang="en-GB" sz="1200" dirty="0">
                          <a:latin typeface="Trebuchet MS" panose="020B0603020202020204" pitchFamily="34" charset="0"/>
                        </a:rPr>
                        <a:t> und </a:t>
                      </a:r>
                      <a:r>
                        <a:rPr lang="en-GB" sz="1200" dirty="0" err="1">
                          <a:latin typeface="Trebuchet MS" panose="020B0603020202020204" pitchFamily="34" charset="0"/>
                        </a:rPr>
                        <a:t>Überwachung</a:t>
                      </a:r>
                      <a:r>
                        <a:rPr lang="en-GB" sz="1200" dirty="0">
                          <a:latin typeface="Trebuchet MS" panose="020B0603020202020204" pitchFamily="34" charset="0"/>
                        </a:rPr>
                        <a:t> der </a:t>
                      </a:r>
                      <a:r>
                        <a:rPr lang="en-GB" sz="1200" dirty="0" err="1">
                          <a:latin typeface="Trebuchet MS" panose="020B0603020202020204" pitchFamily="34" charset="0"/>
                        </a:rPr>
                        <a:t>Infrastrukturleistung</a:t>
                      </a:r>
                      <a:r>
                        <a:rPr lang="en-GB" sz="1200" dirty="0">
                          <a:latin typeface="Trebuchet MS" panose="020B0603020202020204" pitchFamily="34" charset="0"/>
                        </a:rPr>
                        <a:t> </a:t>
                      </a:r>
                      <a:r>
                        <a:rPr lang="en-GB" sz="1200" dirty="0" err="1">
                          <a:latin typeface="Trebuchet MS" panose="020B0603020202020204" pitchFamily="34" charset="0"/>
                        </a:rPr>
                        <a:t>während</a:t>
                      </a:r>
                      <a:r>
                        <a:rPr lang="en-GB" sz="1200" dirty="0">
                          <a:latin typeface="Trebuchet MS" panose="020B0603020202020204" pitchFamily="34" charset="0"/>
                        </a:rPr>
                        <a:t> </a:t>
                      </a:r>
                      <a:r>
                        <a:rPr lang="en-GB" sz="1200" dirty="0" err="1">
                          <a:latin typeface="Trebuchet MS" panose="020B0603020202020204" pitchFamily="34" charset="0"/>
                        </a:rPr>
                        <a:t>Stürmen</a:t>
                      </a:r>
                      <a:endParaRPr sz="1200" dirty="0">
                        <a:latin typeface="Trebuchet MS" panose="020B0603020202020204" pitchFamily="34" charset="0"/>
                      </a:endParaRPr>
                    </a:p>
                  </a:txBody>
                  <a:tcPr/>
                </a:tc>
                <a:extLst>
                  <a:ext uri="{0D108BD9-81ED-4DB2-BD59-A6C34878D82A}">
                    <a16:rowId xmlns:a16="http://schemas.microsoft.com/office/drawing/2014/main" val="10004"/>
                  </a:ext>
                </a:extLst>
              </a:tr>
              <a:tr h="370840">
                <a:tc>
                  <a:txBody>
                    <a:bodyPr/>
                    <a:lstStyle/>
                    <a:p>
                      <a:pPr>
                        <a:defRPr/>
                      </a:pPr>
                      <a:r>
                        <a:rPr lang="en-GB" sz="1200" b="1">
                          <a:latin typeface="Trebuchet MS" panose="020B0603020202020204" pitchFamily="34" charset="0"/>
                        </a:rPr>
                        <a:t>Waldbrände</a:t>
                      </a:r>
                      <a:endParaRPr sz="1200">
                        <a:latin typeface="Trebuchet MS" panose="020B0603020202020204" pitchFamily="34" charset="0"/>
                      </a:endParaRPr>
                    </a:p>
                  </a:txBody>
                  <a:tcPr/>
                </a:tc>
                <a:tc>
                  <a:txBody>
                    <a:bodyPr/>
                    <a:lstStyle/>
                    <a:p>
                      <a:pPr>
                        <a:defRPr/>
                      </a:pPr>
                      <a:r>
                        <a:rPr lang="en-GB" sz="1200" dirty="0">
                          <a:latin typeface="Trebuchet MS" panose="020B0603020202020204" pitchFamily="34" charset="0"/>
                        </a:rPr>
                        <a:t>Tools </a:t>
                      </a:r>
                      <a:r>
                        <a:rPr lang="en-GB" sz="1200" dirty="0" err="1">
                          <a:latin typeface="Trebuchet MS" panose="020B0603020202020204" pitchFamily="34" charset="0"/>
                        </a:rPr>
                        <a:t>zur</a:t>
                      </a:r>
                      <a:r>
                        <a:rPr lang="en-GB" sz="1200" dirty="0">
                          <a:latin typeface="Trebuchet MS" panose="020B0603020202020204" pitchFamily="34" charset="0"/>
                        </a:rPr>
                        <a:t> </a:t>
                      </a:r>
                      <a:r>
                        <a:rPr lang="en-GB" sz="1200" dirty="0" err="1">
                          <a:latin typeface="Trebuchet MS" panose="020B0603020202020204" pitchFamily="34" charset="0"/>
                        </a:rPr>
                        <a:t>Vorhersage</a:t>
                      </a:r>
                      <a:r>
                        <a:rPr lang="en-GB" sz="1200" dirty="0">
                          <a:latin typeface="Trebuchet MS" panose="020B0603020202020204" pitchFamily="34" charset="0"/>
                        </a:rPr>
                        <a:t> von </a:t>
                      </a:r>
                      <a:r>
                        <a:rPr lang="en-GB" sz="1200" dirty="0" err="1">
                          <a:latin typeface="Trebuchet MS" panose="020B0603020202020204" pitchFamily="34" charset="0"/>
                        </a:rPr>
                        <a:t>Brandrisiken</a:t>
                      </a:r>
                      <a:r>
                        <a:rPr lang="en-GB" sz="1200" dirty="0">
                          <a:latin typeface="Trebuchet MS" panose="020B0603020202020204" pitchFamily="34" charset="0"/>
                        </a:rPr>
                        <a:t>, </a:t>
                      </a:r>
                      <a:r>
                        <a:rPr lang="en-GB" sz="1200" dirty="0" err="1">
                          <a:latin typeface="Trebuchet MS" panose="020B0603020202020204" pitchFamily="34" charset="0"/>
                        </a:rPr>
                        <a:t>Satelliten-Branderkennung</a:t>
                      </a:r>
                      <a:r>
                        <a:rPr lang="en-GB" sz="1200" dirty="0">
                          <a:latin typeface="Trebuchet MS" panose="020B0603020202020204" pitchFamily="34" charset="0"/>
                        </a:rPr>
                        <a:t> </a:t>
                      </a:r>
                      <a:endParaRPr sz="1200" dirty="0">
                        <a:latin typeface="Trebuchet MS" panose="020B0603020202020204" pitchFamily="34" charset="0"/>
                      </a:endParaRPr>
                    </a:p>
                  </a:txBody>
                  <a:tcPr/>
                </a:tc>
                <a:tc>
                  <a:txBody>
                    <a:bodyPr/>
                    <a:lstStyle/>
                    <a:p>
                      <a:pPr>
                        <a:defRPr/>
                      </a:pPr>
                      <a:r>
                        <a:rPr lang="en-GB" sz="1200" dirty="0" err="1">
                          <a:latin typeface="Trebuchet MS" panose="020B0603020202020204" pitchFamily="34" charset="0"/>
                        </a:rPr>
                        <a:t>Erkennen</a:t>
                      </a:r>
                      <a:r>
                        <a:rPr lang="en-GB" sz="1200" dirty="0">
                          <a:latin typeface="Trebuchet MS" panose="020B0603020202020204" pitchFamily="34" charset="0"/>
                        </a:rPr>
                        <a:t> und </a:t>
                      </a:r>
                      <a:r>
                        <a:rPr lang="en-GB" sz="1200" dirty="0" err="1">
                          <a:latin typeface="Trebuchet MS" panose="020B0603020202020204" pitchFamily="34" charset="0"/>
                        </a:rPr>
                        <a:t>verfolgen</a:t>
                      </a:r>
                      <a:r>
                        <a:rPr lang="en-GB" sz="1200" dirty="0">
                          <a:latin typeface="Trebuchet MS" panose="020B0603020202020204" pitchFamily="34" charset="0"/>
                        </a:rPr>
                        <a:t> Sie </a:t>
                      </a:r>
                      <a:r>
                        <a:rPr lang="en-GB" sz="1200" dirty="0" err="1">
                          <a:latin typeface="Trebuchet MS" panose="020B0603020202020204" pitchFamily="34" charset="0"/>
                        </a:rPr>
                        <a:t>Brände</a:t>
                      </a:r>
                      <a:r>
                        <a:rPr lang="en-GB" sz="1200" dirty="0">
                          <a:latin typeface="Trebuchet MS" panose="020B0603020202020204" pitchFamily="34" charset="0"/>
                        </a:rPr>
                        <a:t> in </a:t>
                      </a:r>
                      <a:r>
                        <a:rPr lang="en-GB" sz="1200" dirty="0" err="1">
                          <a:latin typeface="Trebuchet MS" panose="020B0603020202020204" pitchFamily="34" charset="0"/>
                        </a:rPr>
                        <a:t>Echtzeit</a:t>
                      </a:r>
                      <a:r>
                        <a:rPr lang="en-GB" sz="1200" dirty="0">
                          <a:latin typeface="Trebuchet MS" panose="020B0603020202020204" pitchFamily="34" charset="0"/>
                        </a:rPr>
                        <a:t>, </a:t>
                      </a:r>
                      <a:r>
                        <a:rPr lang="en-GB" sz="1200" dirty="0" err="1">
                          <a:latin typeface="Trebuchet MS" panose="020B0603020202020204" pitchFamily="34" charset="0"/>
                        </a:rPr>
                        <a:t>leiten</a:t>
                      </a:r>
                      <a:r>
                        <a:rPr lang="en-GB" sz="1200" dirty="0">
                          <a:latin typeface="Trebuchet MS" panose="020B0603020202020204" pitchFamily="34" charset="0"/>
                        </a:rPr>
                        <a:t> Sie die </a:t>
                      </a:r>
                      <a:r>
                        <a:rPr lang="en-GB" sz="1200" dirty="0" err="1">
                          <a:latin typeface="Trebuchet MS" panose="020B0603020202020204" pitchFamily="34" charset="0"/>
                        </a:rPr>
                        <a:t>Löscharbeiten</a:t>
                      </a:r>
                      <a:endParaRPr sz="1200" dirty="0">
                        <a:latin typeface="Trebuchet MS" panose="020B0603020202020204" pitchFamily="34" charset="0"/>
                      </a:endParaRPr>
                    </a:p>
                  </a:txBody>
                  <a:tcPr/>
                </a:tc>
                <a:extLst>
                  <a:ext uri="{0D108BD9-81ED-4DB2-BD59-A6C34878D82A}">
                    <a16:rowId xmlns:a16="http://schemas.microsoft.com/office/drawing/2014/main" val="10005"/>
                  </a:ext>
                </a:extLst>
              </a:tr>
              <a:tr h="370840">
                <a:tc>
                  <a:txBody>
                    <a:bodyPr/>
                    <a:lstStyle/>
                    <a:p>
                      <a:pPr>
                        <a:defRPr/>
                      </a:pPr>
                      <a:r>
                        <a:rPr lang="en-GB" sz="1200" b="1">
                          <a:latin typeface="Trebuchet MS" panose="020B0603020202020204" pitchFamily="34" charset="0"/>
                        </a:rPr>
                        <a:t>Anstieg des Meeresspiegels</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GIS-basierte Kartierung von Küstenrisiken</a:t>
                      </a:r>
                      <a:endParaRPr sz="1200">
                        <a:latin typeface="Trebuchet MS" panose="020B0603020202020204" pitchFamily="34" charset="0"/>
                      </a:endParaRPr>
                    </a:p>
                  </a:txBody>
                  <a:tcPr/>
                </a:tc>
                <a:tc>
                  <a:txBody>
                    <a:bodyPr/>
                    <a:lstStyle/>
                    <a:p>
                      <a:pPr>
                        <a:defRPr/>
                      </a:pPr>
                      <a:r>
                        <a:rPr lang="en-GB" sz="1200" dirty="0" err="1">
                          <a:latin typeface="Trebuchet MS" panose="020B0603020202020204" pitchFamily="34" charset="0"/>
                        </a:rPr>
                        <a:t>Identifizierung</a:t>
                      </a:r>
                      <a:r>
                        <a:rPr lang="en-GB" sz="1200" dirty="0">
                          <a:latin typeface="Trebuchet MS" panose="020B0603020202020204" pitchFamily="34" charset="0"/>
                        </a:rPr>
                        <a:t> und </a:t>
                      </a:r>
                      <a:r>
                        <a:rPr lang="en-GB" sz="1200" dirty="0" err="1">
                          <a:latin typeface="Trebuchet MS" panose="020B0603020202020204" pitchFamily="34" charset="0"/>
                        </a:rPr>
                        <a:t>Priorisierung</a:t>
                      </a:r>
                      <a:r>
                        <a:rPr lang="en-GB" sz="1200" dirty="0">
                          <a:latin typeface="Trebuchet MS" panose="020B0603020202020204" pitchFamily="34" charset="0"/>
                        </a:rPr>
                        <a:t> </a:t>
                      </a:r>
                      <a:r>
                        <a:rPr lang="en-GB" sz="1200" dirty="0" err="1">
                          <a:latin typeface="Trebuchet MS" panose="020B0603020202020204" pitchFamily="34" charset="0"/>
                        </a:rPr>
                        <a:t>gefährdeter</a:t>
                      </a:r>
                      <a:r>
                        <a:rPr lang="en-GB" sz="1200" dirty="0">
                          <a:latin typeface="Trebuchet MS" panose="020B0603020202020204" pitchFamily="34" charset="0"/>
                        </a:rPr>
                        <a:t> </a:t>
                      </a:r>
                      <a:r>
                        <a:rPr lang="en-GB" sz="1200" dirty="0" err="1">
                          <a:latin typeface="Trebuchet MS" panose="020B0603020202020204" pitchFamily="34" charset="0"/>
                        </a:rPr>
                        <a:t>Küstengebiete</a:t>
                      </a:r>
                      <a:r>
                        <a:rPr lang="en-GB" sz="1200" dirty="0">
                          <a:latin typeface="Trebuchet MS" panose="020B0603020202020204" pitchFamily="34" charset="0"/>
                        </a:rPr>
                        <a:t> für </a:t>
                      </a:r>
                      <a:r>
                        <a:rPr lang="en-GB" sz="1200" dirty="0" err="1">
                          <a:latin typeface="Trebuchet MS" panose="020B0603020202020204" pitchFamily="34" charset="0"/>
                        </a:rPr>
                        <a:t>Planungs</a:t>
                      </a:r>
                      <a:r>
                        <a:rPr lang="en-GB" sz="1200" dirty="0">
                          <a:latin typeface="Trebuchet MS" panose="020B0603020202020204" pitchFamily="34" charset="0"/>
                        </a:rPr>
                        <a:t>- und </a:t>
                      </a:r>
                      <a:r>
                        <a:rPr lang="en-GB" sz="1200" dirty="0" err="1">
                          <a:latin typeface="Trebuchet MS" panose="020B0603020202020204" pitchFamily="34" charset="0"/>
                        </a:rPr>
                        <a:t>Schutzmaßnahmen</a:t>
                      </a:r>
                      <a:endParaRPr sz="1200" dirty="0">
                        <a:latin typeface="Trebuchet MS" panose="020B0603020202020204" pitchFamily="34" charset="0"/>
                      </a:endParaRPr>
                    </a:p>
                  </a:txBody>
                  <a:tcPr/>
                </a:tc>
                <a:extLst>
                  <a:ext uri="{0D108BD9-81ED-4DB2-BD59-A6C34878D82A}">
                    <a16:rowId xmlns:a16="http://schemas.microsoft.com/office/drawing/2014/main" val="10006"/>
                  </a:ext>
                </a:extLst>
              </a:tr>
              <a:tr h="370840">
                <a:tc>
                  <a:txBody>
                    <a:bodyPr/>
                    <a:lstStyle/>
                    <a:p>
                      <a:pPr>
                        <a:defRPr/>
                      </a:pPr>
                      <a:r>
                        <a:rPr lang="en-GB" sz="1200" b="1">
                          <a:latin typeface="Trebuchet MS" panose="020B0603020202020204" pitchFamily="34" charset="0"/>
                        </a:rPr>
                        <a:t>Alle Gefahren</a:t>
                      </a:r>
                      <a:endParaRPr sz="1200">
                        <a:latin typeface="Trebuchet MS" panose="020B0603020202020204" pitchFamily="34" charset="0"/>
                      </a:endParaRPr>
                    </a:p>
                  </a:txBody>
                  <a:tcPr/>
                </a:tc>
                <a:tc>
                  <a:txBody>
                    <a:bodyPr/>
                    <a:lstStyle/>
                    <a:p>
                      <a:pPr>
                        <a:defRPr/>
                      </a:pPr>
                      <a:r>
                        <a:rPr lang="en-GB" sz="1200">
                          <a:latin typeface="Trebuchet MS" panose="020B0603020202020204" pitchFamily="34" charset="0"/>
                        </a:rPr>
                        <a:t>Klimainformationsportale, Entscheidungshilfetools</a:t>
                      </a:r>
                      <a:endParaRPr sz="1200">
                        <a:latin typeface="Trebuchet MS" panose="020B0603020202020204" pitchFamily="34" charset="0"/>
                      </a:endParaRPr>
                    </a:p>
                  </a:txBody>
                  <a:tcPr/>
                </a:tc>
                <a:tc>
                  <a:txBody>
                    <a:bodyPr/>
                    <a:lstStyle/>
                    <a:p>
                      <a:pPr>
                        <a:defRPr/>
                      </a:pPr>
                      <a:r>
                        <a:rPr lang="en-GB" sz="1200" dirty="0" err="1">
                          <a:latin typeface="Trebuchet MS" panose="020B0603020202020204" pitchFamily="34" charset="0"/>
                        </a:rPr>
                        <a:t>Bereitstellung</a:t>
                      </a:r>
                      <a:r>
                        <a:rPr lang="en-GB" sz="1200" dirty="0">
                          <a:latin typeface="Trebuchet MS" panose="020B0603020202020204" pitchFamily="34" charset="0"/>
                        </a:rPr>
                        <a:t> </a:t>
                      </a:r>
                      <a:r>
                        <a:rPr lang="en-GB" sz="1200" dirty="0" err="1">
                          <a:latin typeface="Trebuchet MS" panose="020B0603020202020204" pitchFamily="34" charset="0"/>
                        </a:rPr>
                        <a:t>zugänglicher</a:t>
                      </a:r>
                      <a:r>
                        <a:rPr lang="en-GB" sz="1200" dirty="0">
                          <a:latin typeface="Trebuchet MS" panose="020B0603020202020204" pitchFamily="34" charset="0"/>
                        </a:rPr>
                        <a:t>, </a:t>
                      </a:r>
                      <a:r>
                        <a:rPr lang="en-GB" sz="1200" dirty="0" err="1">
                          <a:latin typeface="Trebuchet MS" panose="020B0603020202020204" pitchFamily="34" charset="0"/>
                        </a:rPr>
                        <a:t>wissenschaftlich</a:t>
                      </a:r>
                      <a:r>
                        <a:rPr lang="en-GB" sz="1200" dirty="0">
                          <a:latin typeface="Trebuchet MS" panose="020B0603020202020204" pitchFamily="34" charset="0"/>
                        </a:rPr>
                        <a:t> </a:t>
                      </a:r>
                      <a:r>
                        <a:rPr lang="en-GB" sz="1200" dirty="0" err="1">
                          <a:latin typeface="Trebuchet MS" panose="020B0603020202020204" pitchFamily="34" charset="0"/>
                        </a:rPr>
                        <a:t>fundierter</a:t>
                      </a:r>
                      <a:r>
                        <a:rPr lang="en-GB" sz="1200" dirty="0">
                          <a:latin typeface="Trebuchet MS" panose="020B0603020202020204" pitchFamily="34" charset="0"/>
                        </a:rPr>
                        <a:t> Daten </a:t>
                      </a:r>
                      <a:r>
                        <a:rPr lang="en-GB" sz="1200" dirty="0" err="1">
                          <a:latin typeface="Trebuchet MS" panose="020B0603020202020204" pitchFamily="34" charset="0"/>
                        </a:rPr>
                        <a:t>zur</a:t>
                      </a:r>
                      <a:r>
                        <a:rPr lang="en-GB" sz="1200" dirty="0">
                          <a:latin typeface="Trebuchet MS" panose="020B0603020202020204" pitchFamily="34" charset="0"/>
                        </a:rPr>
                        <a:t> </a:t>
                      </a:r>
                      <a:r>
                        <a:rPr lang="en-GB" sz="1200" dirty="0" err="1">
                          <a:latin typeface="Trebuchet MS" panose="020B0603020202020204" pitchFamily="34" charset="0"/>
                        </a:rPr>
                        <a:t>Unterstützung</a:t>
                      </a:r>
                      <a:r>
                        <a:rPr lang="en-GB" sz="1200" dirty="0">
                          <a:latin typeface="Trebuchet MS" panose="020B0603020202020204" pitchFamily="34" charset="0"/>
                        </a:rPr>
                        <a:t> der </a:t>
                      </a:r>
                      <a:r>
                        <a:rPr lang="en-GB" sz="1200" dirty="0" err="1">
                          <a:latin typeface="Trebuchet MS" panose="020B0603020202020204" pitchFamily="34" charset="0"/>
                        </a:rPr>
                        <a:t>lokalen</a:t>
                      </a:r>
                      <a:r>
                        <a:rPr lang="en-GB" sz="1200" dirty="0">
                          <a:latin typeface="Trebuchet MS" panose="020B0603020202020204" pitchFamily="34" charset="0"/>
                        </a:rPr>
                        <a:t> </a:t>
                      </a:r>
                      <a:r>
                        <a:rPr lang="en-GB" sz="1200" dirty="0" err="1">
                          <a:latin typeface="Trebuchet MS" panose="020B0603020202020204" pitchFamily="34" charset="0"/>
                        </a:rPr>
                        <a:t>Anpassungsplanung</a:t>
                      </a:r>
                      <a:endParaRPr sz="1200" dirty="0">
                        <a:latin typeface="Trebuchet MS" panose="020B0603020202020204" pitchFamily="34" charset="0"/>
                      </a:endParaRPr>
                    </a:p>
                  </a:txBody>
                  <a:tcPr/>
                </a:tc>
                <a:extLst>
                  <a:ext uri="{0D108BD9-81ED-4DB2-BD59-A6C34878D82A}">
                    <a16:rowId xmlns:a16="http://schemas.microsoft.com/office/drawing/2014/main" val="10007"/>
                  </a:ext>
                </a:extLst>
              </a:tr>
            </a:tbl>
          </a:graphicData>
        </a:graphic>
      </p:graphicFrame>
      <p:sp>
        <p:nvSpPr>
          <p:cNvPr id="1137395400" name="Google Shape;220;p13"/>
          <p:cNvSpPr/>
          <p:nvPr/>
        </p:nvSpPr>
        <p:spPr bwMode="auto">
          <a:xfrm>
            <a:off x="86359" y="71119"/>
            <a:ext cx="8935719" cy="4945806"/>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9" tIns="34274" rIns="68549" bIns="34274"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363431270" name="Google Shape;262;p14"/>
          <p:cNvSpPr/>
          <p:nvPr/>
        </p:nvSpPr>
        <p:spPr bwMode="auto">
          <a:xfrm>
            <a:off x="140156" y="142875"/>
            <a:ext cx="8828124" cy="4802186"/>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12117901" name="Google Shape;135;p2"/>
          <p:cNvSpPr txBox="1">
            <a:spLocks noGrp="1"/>
          </p:cNvSpPr>
          <p:nvPr>
            <p:ph type="title"/>
          </p:nvPr>
        </p:nvSpPr>
        <p:spPr bwMode="auto">
          <a:xfrm>
            <a:off x="613295" y="465104"/>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STRUKTURELLE LÖSUNGEN</a:t>
            </a:r>
            <a:endParaRPr>
              <a:solidFill>
                <a:srgbClr val="70AD47"/>
              </a:solidFill>
            </a:endParaRPr>
          </a:p>
        </p:txBody>
      </p:sp>
      <p:sp>
        <p:nvSpPr>
          <p:cNvPr id="441391749"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Konkrete, bauliche Maßnahmen, die zum Schutz vor klimabedingten Ereignissen oder zur Verringerung des damit verbundenen Risikos errichtet oder geändert werden</a:t>
            </a:r>
            <a:endParaRPr/>
          </a:p>
          <a:p>
            <a:pPr marL="285750" indent="-285750">
              <a:lnSpc>
                <a:spcPct val="105000"/>
              </a:lnSpc>
              <a:spcBef>
                <a:spcPts val="900"/>
              </a:spcBef>
              <a:buClr>
                <a:schemeClr val="dk1"/>
              </a:buClr>
              <a:buSzPts val="1100"/>
              <a:defRPr/>
            </a:pPr>
            <a:r>
              <a:rPr lang="en-GB" sz="1400">
                <a:solidFill>
                  <a:srgbClr val="7F7F7F"/>
                </a:solidFill>
              </a:rPr>
              <a:t>Kapitalintensiv</a:t>
            </a:r>
            <a:endParaRPr/>
          </a:p>
          <a:p>
            <a:pPr marL="285750" indent="-285750">
              <a:lnSpc>
                <a:spcPct val="105000"/>
              </a:lnSpc>
              <a:spcBef>
                <a:spcPts val="900"/>
              </a:spcBef>
              <a:buClr>
                <a:schemeClr val="dk1"/>
              </a:buClr>
              <a:buSzPts val="1100"/>
              <a:defRPr/>
            </a:pPr>
            <a:r>
              <a:rPr lang="en-GB" sz="1400">
                <a:solidFill>
                  <a:srgbClr val="7F7F7F"/>
                </a:solidFill>
              </a:rPr>
              <a:t>Technische Planung</a:t>
            </a:r>
            <a:endParaRPr/>
          </a:p>
          <a:p>
            <a:pPr marL="285750" indent="-285750">
              <a:lnSpc>
                <a:spcPct val="105000"/>
              </a:lnSpc>
              <a:spcBef>
                <a:spcPts val="900"/>
              </a:spcBef>
              <a:buClr>
                <a:schemeClr val="dk1"/>
              </a:buClr>
              <a:buSzPts val="1100"/>
              <a:defRPr/>
            </a:pPr>
            <a:r>
              <a:rPr lang="en-GB" sz="1400">
                <a:solidFill>
                  <a:srgbClr val="7F7F7F"/>
                </a:solidFill>
              </a:rPr>
              <a:t>Umsetzung durch Regierungen, Stadtplaner oder Bauträger</a:t>
            </a:r>
            <a:endParaRPr/>
          </a:p>
          <a:p>
            <a:pPr marL="285750" indent="-285750">
              <a:lnSpc>
                <a:spcPct val="105000"/>
              </a:lnSpc>
              <a:spcBef>
                <a:spcPts val="900"/>
              </a:spcBef>
              <a:buClr>
                <a:schemeClr val="dk1"/>
              </a:buClr>
              <a:buSzPts val="1100"/>
              <a:defRPr/>
            </a:pPr>
            <a:r>
              <a:rPr lang="en-GB" sz="1400">
                <a:solidFill>
                  <a:srgbClr val="7F7F7F"/>
                </a:solidFill>
              </a:rPr>
              <a:t>Physische Infrastruktur und Änderungen der Landnutzung</a:t>
            </a:r>
            <a:endParaRPr/>
          </a:p>
          <a:p>
            <a:pPr marL="285750" indent="-285750">
              <a:lnSpc>
                <a:spcPct val="105000"/>
              </a:lnSpc>
              <a:spcBef>
                <a:spcPts val="900"/>
              </a:spcBef>
              <a:buClr>
                <a:schemeClr val="dk1"/>
              </a:buClr>
              <a:buSzPts val="1100"/>
              <a:defRPr/>
            </a:pPr>
            <a:r>
              <a:rPr lang="en-GB" sz="1400">
                <a:solidFill>
                  <a:srgbClr val="7F7F7F"/>
                </a:solidFill>
              </a:rPr>
              <a:t>Langfristig und dauerhaft</a:t>
            </a:r>
            <a:endParaRPr/>
          </a:p>
          <a:p>
            <a:pPr marL="285750" indent="-285750">
              <a:lnSpc>
                <a:spcPct val="105000"/>
              </a:lnSpc>
              <a:spcBef>
                <a:spcPts val="900"/>
              </a:spcBef>
              <a:buClr>
                <a:schemeClr val="dk1"/>
              </a:buClr>
              <a:buSzPts val="1100"/>
              <a:defRPr/>
            </a:pPr>
            <a:r>
              <a:rPr lang="en-GB" sz="1400">
                <a:solidFill>
                  <a:srgbClr val="7F7F7F"/>
                </a:solidFill>
              </a:rPr>
              <a:t>Fokussiert auf den Schutz von Vermögenswerten und die Minimierung von Schäden</a:t>
            </a:r>
            <a:endParaRPr/>
          </a:p>
          <a:p>
            <a:pPr marL="285750" indent="-285750">
              <a:lnSpc>
                <a:spcPct val="105000"/>
              </a:lnSpc>
              <a:spcBef>
                <a:spcPts val="900"/>
              </a:spcBef>
              <a:buClr>
                <a:schemeClr val="dk1"/>
              </a:buClr>
              <a:buSzPts val="1100"/>
              <a:defRPr/>
            </a:pPr>
            <a:r>
              <a:rPr lang="en-GB" sz="1400">
                <a:solidFill>
                  <a:srgbClr val="7F7F7F"/>
                </a:solidFill>
              </a:rPr>
              <a:t>Erfordert technisches Fachwissen und finanzielle Investitionen</a:t>
            </a:r>
            <a:endParaRPr/>
          </a:p>
          <a:p>
            <a:pPr marL="457200" lvl="1" indent="0">
              <a:lnSpc>
                <a:spcPct val="105000"/>
              </a:lnSpc>
              <a:spcBef>
                <a:spcPts val="900"/>
              </a:spcBef>
              <a:buClr>
                <a:schemeClr val="dk1"/>
              </a:buClr>
              <a:buSzPts val="1100"/>
              <a:buNone/>
              <a:defRPr/>
            </a:pPr>
            <a:endParaRPr lang="en-GB" sz="1200">
              <a:solidFill>
                <a:srgbClr val="7F7F7F"/>
              </a:solidFill>
            </a:endParaRPr>
          </a:p>
          <a:p>
            <a:pPr marL="457200" lvl="1" indent="0">
              <a:lnSpc>
                <a:spcPct val="105000"/>
              </a:lnSpc>
              <a:spcBef>
                <a:spcPts val="900"/>
              </a:spcBef>
              <a:buClr>
                <a:schemeClr val="dk1"/>
              </a:buClr>
              <a:buSzPts val="1100"/>
              <a:buNone/>
              <a:defRPr/>
            </a:pPr>
            <a:endParaRPr lang="en-GB" sz="1200">
              <a:solidFill>
                <a:srgbClr val="7F7F7F"/>
              </a:solidFill>
            </a:endParaRPr>
          </a:p>
        </p:txBody>
      </p:sp>
      <p:sp>
        <p:nvSpPr>
          <p:cNvPr id="899758497" name="Google Shape;220;p13"/>
          <p:cNvSpPr/>
          <p:nvPr/>
        </p:nvSpPr>
        <p:spPr bwMode="auto">
          <a:xfrm>
            <a:off x="86360" y="116840"/>
            <a:ext cx="8935720" cy="4900087"/>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2120128852" name="Google Shape;262;p14"/>
          <p:cNvSpPr/>
          <p:nvPr/>
        </p:nvSpPr>
        <p:spPr bwMode="auto">
          <a:xfrm>
            <a:off x="140157" y="198437"/>
            <a:ext cx="8828124" cy="47466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56912643" name="Google Shape;135;p2"/>
          <p:cNvSpPr txBox="1">
            <a:spLocks noGrp="1"/>
          </p:cNvSpPr>
          <p:nvPr>
            <p:ph type="title"/>
          </p:nvPr>
        </p:nvSpPr>
        <p:spPr bwMode="auto">
          <a:xfrm>
            <a:off x="613295" y="465104"/>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NICHT-STRUKTURELLE LÖSUNGEN</a:t>
            </a:r>
            <a:endParaRPr>
              <a:solidFill>
                <a:srgbClr val="70AD47"/>
              </a:solidFill>
            </a:endParaRPr>
          </a:p>
        </p:txBody>
      </p:sp>
      <p:sp>
        <p:nvSpPr>
          <p:cNvPr id="1352061268"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Maßnahmen, die das menschliche Verhalten, die Regierungsführung, die Planung und die sozialen Systeme beeinflussen, um die Widerstandsfähigkeit gegenüber dem Klimawandel zu stärken</a:t>
            </a:r>
            <a:endParaRPr/>
          </a:p>
          <a:p>
            <a:pPr marL="285750" indent="-285750">
              <a:lnSpc>
                <a:spcPct val="105000"/>
              </a:lnSpc>
              <a:spcBef>
                <a:spcPts val="900"/>
              </a:spcBef>
              <a:buClr>
                <a:schemeClr val="dk1"/>
              </a:buClr>
              <a:buSzPts val="1100"/>
              <a:defRPr/>
            </a:pPr>
            <a:r>
              <a:rPr lang="en-GB" sz="1400">
                <a:solidFill>
                  <a:srgbClr val="7F7F7F"/>
                </a:solidFill>
              </a:rPr>
              <a:t>Keine größeren baulichen Maßnahmen</a:t>
            </a:r>
            <a:endParaRPr/>
          </a:p>
          <a:p>
            <a:pPr marL="285750" indent="-285750">
              <a:lnSpc>
                <a:spcPct val="105000"/>
              </a:lnSpc>
              <a:spcBef>
                <a:spcPts val="900"/>
              </a:spcBef>
              <a:buClr>
                <a:schemeClr val="dk1"/>
              </a:buClr>
              <a:buSzPts val="1100"/>
              <a:defRPr/>
            </a:pPr>
            <a:r>
              <a:rPr lang="en-GB" sz="1400">
                <a:solidFill>
                  <a:srgbClr val="7F7F7F"/>
                </a:solidFill>
              </a:rPr>
              <a:t>Flexibler, kostengünstiger und gemeinschaftsorientierter</a:t>
            </a:r>
          </a:p>
          <a:p>
            <a:pPr marL="285750" indent="-285750">
              <a:lnSpc>
                <a:spcPct val="105000"/>
              </a:lnSpc>
              <a:spcBef>
                <a:spcPts val="900"/>
              </a:spcBef>
              <a:buClr>
                <a:schemeClr val="dk1"/>
              </a:buClr>
              <a:buSzPts val="1100"/>
              <a:defRPr/>
            </a:pPr>
            <a:r>
              <a:rPr lang="en-GB" sz="1400">
                <a:solidFill>
                  <a:srgbClr val="7F7F7F"/>
                </a:solidFill>
              </a:rPr>
              <a:t>Arten:</a:t>
            </a:r>
            <a:endParaRPr/>
          </a:p>
          <a:p>
            <a:pPr marL="742950" lvl="1" indent="-285750">
              <a:lnSpc>
                <a:spcPct val="105000"/>
              </a:lnSpc>
              <a:spcBef>
                <a:spcPts val="900"/>
              </a:spcBef>
              <a:buClr>
                <a:schemeClr val="dk1"/>
              </a:buClr>
              <a:buSzPts val="1100"/>
              <a:defRPr/>
            </a:pPr>
            <a:r>
              <a:rPr lang="en-GB" sz="1200">
                <a:solidFill>
                  <a:srgbClr val="7F7F7F"/>
                </a:solidFill>
              </a:rPr>
              <a:t>Regulatorische/rechtliche Maßnahmen</a:t>
            </a:r>
            <a:endParaRPr/>
          </a:p>
          <a:p>
            <a:pPr marL="742950" lvl="1" indent="-285750">
              <a:lnSpc>
                <a:spcPct val="105000"/>
              </a:lnSpc>
              <a:spcBef>
                <a:spcPts val="900"/>
              </a:spcBef>
              <a:buClr>
                <a:schemeClr val="dk1"/>
              </a:buClr>
              <a:buSzPts val="1100"/>
              <a:defRPr/>
            </a:pPr>
            <a:r>
              <a:rPr lang="en-GB" sz="1200">
                <a:solidFill>
                  <a:srgbClr val="7F7F7F"/>
                </a:solidFill>
              </a:rPr>
              <a:t>Institutionelle/planungsbezogene Instrumente</a:t>
            </a:r>
            <a:endParaRPr/>
          </a:p>
          <a:p>
            <a:pPr marL="742950" lvl="1" indent="-285750">
              <a:lnSpc>
                <a:spcPct val="105000"/>
              </a:lnSpc>
              <a:spcBef>
                <a:spcPts val="900"/>
              </a:spcBef>
              <a:buClr>
                <a:schemeClr val="dk1"/>
              </a:buClr>
              <a:buSzPts val="1100"/>
              <a:defRPr/>
            </a:pPr>
            <a:r>
              <a:rPr lang="en-GB" sz="1200">
                <a:solidFill>
                  <a:srgbClr val="7F7F7F"/>
                </a:solidFill>
              </a:rPr>
              <a:t>Wirtschaftliche Instrumente</a:t>
            </a:r>
            <a:endParaRPr/>
          </a:p>
          <a:p>
            <a:pPr marL="742950" lvl="1" indent="-285750">
              <a:lnSpc>
                <a:spcPct val="105000"/>
              </a:lnSpc>
              <a:spcBef>
                <a:spcPts val="900"/>
              </a:spcBef>
              <a:buClr>
                <a:schemeClr val="dk1"/>
              </a:buClr>
              <a:buSzPts val="1100"/>
              <a:defRPr/>
            </a:pPr>
            <a:r>
              <a:rPr lang="en-GB" sz="1200">
                <a:solidFill>
                  <a:srgbClr val="7F7F7F"/>
                </a:solidFill>
              </a:rPr>
              <a:t>Bildung und Verhaltensänderung </a:t>
            </a:r>
            <a:endParaRPr/>
          </a:p>
          <a:p>
            <a:pPr marL="742950" lvl="1" indent="-285750">
              <a:lnSpc>
                <a:spcPct val="105000"/>
              </a:lnSpc>
              <a:spcBef>
                <a:spcPts val="900"/>
              </a:spcBef>
              <a:buClr>
                <a:schemeClr val="dk1"/>
              </a:buClr>
              <a:buSzPts val="1100"/>
              <a:defRPr/>
            </a:pPr>
            <a:r>
              <a:rPr lang="en-GB" sz="1200">
                <a:solidFill>
                  <a:srgbClr val="7F7F7F"/>
                </a:solidFill>
              </a:rPr>
              <a:t>Frühwarnsysteme</a:t>
            </a:r>
            <a:endParaRPr/>
          </a:p>
          <a:p>
            <a:pPr marL="285750" indent="-285750">
              <a:lnSpc>
                <a:spcPct val="105000"/>
              </a:lnSpc>
              <a:spcBef>
                <a:spcPts val="900"/>
              </a:spcBef>
              <a:buClr>
                <a:schemeClr val="dk1"/>
              </a:buClr>
              <a:buSzPts val="1100"/>
              <a:defRPr/>
            </a:pPr>
            <a:endParaRPr lang="en-GB" sz="1400">
              <a:solidFill>
                <a:srgbClr val="7F7F7F"/>
              </a:solidFill>
            </a:endParaRPr>
          </a:p>
          <a:p>
            <a:pPr marL="457200" lvl="1" indent="0">
              <a:lnSpc>
                <a:spcPct val="105000"/>
              </a:lnSpc>
              <a:spcBef>
                <a:spcPts val="900"/>
              </a:spcBef>
              <a:buClr>
                <a:schemeClr val="dk1"/>
              </a:buClr>
              <a:buSzPts val="1100"/>
              <a:buNone/>
              <a:defRPr/>
            </a:pPr>
            <a:endParaRPr lang="en-GB" sz="1200">
              <a:solidFill>
                <a:srgbClr val="7F7F7F"/>
              </a:solidFill>
            </a:endParaRPr>
          </a:p>
        </p:txBody>
      </p:sp>
      <p:sp>
        <p:nvSpPr>
          <p:cNvPr id="1781170103" name="Google Shape;220;p13"/>
          <p:cNvSpPr/>
          <p:nvPr/>
        </p:nvSpPr>
        <p:spPr bwMode="auto">
          <a:xfrm>
            <a:off x="86360" y="116840"/>
            <a:ext cx="8935720" cy="4900087"/>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615624584" name="Google Shape;262;p14"/>
          <p:cNvSpPr/>
          <p:nvPr/>
        </p:nvSpPr>
        <p:spPr bwMode="auto">
          <a:xfrm>
            <a:off x="140157" y="198437"/>
            <a:ext cx="8828124" cy="47466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18564102" name="Google Shape;135;p2"/>
          <p:cNvSpPr txBox="1">
            <a:spLocks noGrp="1"/>
          </p:cNvSpPr>
          <p:nvPr>
            <p:ph type="title"/>
          </p:nvPr>
        </p:nvSpPr>
        <p:spPr bwMode="auto">
          <a:xfrm>
            <a:off x="613295" y="465104"/>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a:lnSpc>
                <a:spcPct val="100000"/>
              </a:lnSpc>
              <a:spcBef>
                <a:spcPts val="0"/>
              </a:spcBef>
              <a:spcAft>
                <a:spcPts val="0"/>
              </a:spcAft>
              <a:buClr>
                <a:srgbClr val="48BAA2"/>
              </a:buClr>
              <a:buSzPts val="4000"/>
              <a:buFont typeface="Trebuchet MS"/>
              <a:buNone/>
              <a:defRPr/>
            </a:pPr>
            <a:r>
              <a:rPr lang="en-GB" dirty="0" err="1">
                <a:solidFill>
                  <a:srgbClr val="70AD47"/>
                </a:solidFill>
              </a:rPr>
              <a:t>Entscheidung</a:t>
            </a:r>
            <a:r>
              <a:rPr lang="en-GB" dirty="0">
                <a:solidFill>
                  <a:srgbClr val="70AD47"/>
                </a:solidFill>
              </a:rPr>
              <a:t> </a:t>
            </a:r>
            <a:r>
              <a:rPr lang="en-GB" dirty="0" err="1">
                <a:solidFill>
                  <a:srgbClr val="70AD47"/>
                </a:solidFill>
              </a:rPr>
              <a:t>zwischen</a:t>
            </a:r>
            <a:r>
              <a:rPr lang="en-GB" dirty="0">
                <a:solidFill>
                  <a:srgbClr val="70AD47"/>
                </a:solidFill>
              </a:rPr>
              <a:t> </a:t>
            </a:r>
            <a:r>
              <a:rPr lang="en-GB" dirty="0" err="1">
                <a:solidFill>
                  <a:srgbClr val="70AD47"/>
                </a:solidFill>
              </a:rPr>
              <a:t>strukturellen</a:t>
            </a:r>
            <a:r>
              <a:rPr lang="en-GB" dirty="0">
                <a:solidFill>
                  <a:srgbClr val="70AD47"/>
                </a:solidFill>
              </a:rPr>
              <a:t> und </a:t>
            </a:r>
            <a:r>
              <a:rPr lang="en-GB" dirty="0" err="1">
                <a:solidFill>
                  <a:srgbClr val="70AD47"/>
                </a:solidFill>
              </a:rPr>
              <a:t>nicht-strukturellen</a:t>
            </a:r>
            <a:r>
              <a:rPr lang="en-GB" dirty="0">
                <a:solidFill>
                  <a:srgbClr val="70AD47"/>
                </a:solidFill>
              </a:rPr>
              <a:t> </a:t>
            </a:r>
            <a:r>
              <a:rPr lang="en-GB" dirty="0" err="1">
                <a:solidFill>
                  <a:srgbClr val="70AD47"/>
                </a:solidFill>
              </a:rPr>
              <a:t>Lösungen</a:t>
            </a:r>
            <a:endParaRPr dirty="0">
              <a:solidFill>
                <a:srgbClr val="70AD47"/>
              </a:solidFill>
            </a:endParaRPr>
          </a:p>
        </p:txBody>
      </p:sp>
      <p:graphicFrame>
        <p:nvGraphicFramePr>
          <p:cNvPr id="496402100" name="Table 6"/>
          <p:cNvGraphicFramePr>
            <a:graphicFrameLocks noGrp="1"/>
          </p:cNvGraphicFramePr>
          <p:nvPr>
            <p:extLst>
              <p:ext uri="{D42A27DB-BD31-4B8C-83A1-F6EECF244321}">
                <p14:modId xmlns:p14="http://schemas.microsoft.com/office/powerpoint/2010/main" val="641129196"/>
              </p:ext>
            </p:extLst>
          </p:nvPr>
        </p:nvGraphicFramePr>
        <p:xfrm>
          <a:off x="499872" y="1222446"/>
          <a:ext cx="8083297" cy="3581400"/>
        </p:xfrm>
        <a:graphic>
          <a:graphicData uri="http://schemas.openxmlformats.org/drawingml/2006/table">
            <a:tbl>
              <a:tblPr firstRow="1" bandRow="1">
                <a:tableStyleId>{434DCDA1-2905-4F39-BDB8-6E48AD9FA57C}</a:tableStyleId>
              </a:tblPr>
              <a:tblGrid>
                <a:gridCol w="1486583">
                  <a:extLst>
                    <a:ext uri="{9D8B030D-6E8A-4147-A177-3AD203B41FA5}">
                      <a16:colId xmlns:a16="http://schemas.microsoft.com/office/drawing/2014/main" val="20000"/>
                    </a:ext>
                  </a:extLst>
                </a:gridCol>
                <a:gridCol w="3061033">
                  <a:extLst>
                    <a:ext uri="{9D8B030D-6E8A-4147-A177-3AD203B41FA5}">
                      <a16:colId xmlns:a16="http://schemas.microsoft.com/office/drawing/2014/main" val="20001"/>
                    </a:ext>
                  </a:extLst>
                </a:gridCol>
                <a:gridCol w="3535681">
                  <a:extLst>
                    <a:ext uri="{9D8B030D-6E8A-4147-A177-3AD203B41FA5}">
                      <a16:colId xmlns:a16="http://schemas.microsoft.com/office/drawing/2014/main" val="20002"/>
                    </a:ext>
                  </a:extLst>
                </a:gridCol>
              </a:tblGrid>
              <a:tr h="370840">
                <a:tc>
                  <a:txBody>
                    <a:bodyPr/>
                    <a:lstStyle/>
                    <a:p>
                      <a:pPr>
                        <a:defRPr/>
                      </a:pPr>
                      <a:endParaRPr lang="en-GB" sz="1200" b="1" dirty="0"/>
                    </a:p>
                  </a:txBody>
                  <a:tcPr/>
                </a:tc>
                <a:tc>
                  <a:txBody>
                    <a:bodyPr/>
                    <a:lstStyle/>
                    <a:p>
                      <a:pPr>
                        <a:defRPr/>
                      </a:pPr>
                      <a:r>
                        <a:rPr lang="en-GB" sz="1200" b="1"/>
                        <a:t>Strukturelle Anpassung </a:t>
                      </a:r>
                      <a:endParaRPr sz="1200"/>
                    </a:p>
                  </a:txBody>
                  <a:tcPr/>
                </a:tc>
                <a:tc>
                  <a:txBody>
                    <a:bodyPr/>
                    <a:lstStyle/>
                    <a:p>
                      <a:pPr>
                        <a:defRPr/>
                      </a:pPr>
                      <a:r>
                        <a:rPr lang="en-GB" sz="1200" b="1"/>
                        <a:t>Nicht-strukturelle Anpassung</a:t>
                      </a:r>
                      <a:endParaRPr sz="1200"/>
                    </a:p>
                  </a:txBody>
                  <a:tcPr/>
                </a:tc>
                <a:extLst>
                  <a:ext uri="{0D108BD9-81ED-4DB2-BD59-A6C34878D82A}">
                    <a16:rowId xmlns:a16="http://schemas.microsoft.com/office/drawing/2014/main" val="10000"/>
                  </a:ext>
                </a:extLst>
              </a:tr>
              <a:tr h="370840">
                <a:tc>
                  <a:txBody>
                    <a:bodyPr/>
                    <a:lstStyle/>
                    <a:p>
                      <a:pPr>
                        <a:defRPr/>
                      </a:pPr>
                      <a:r>
                        <a:rPr lang="en-GB" sz="1200" b="1" dirty="0" err="1"/>
                        <a:t>Risikostufe</a:t>
                      </a:r>
                      <a:endParaRPr sz="1200" dirty="0"/>
                    </a:p>
                  </a:txBody>
                  <a:tcPr/>
                </a:tc>
                <a:tc>
                  <a:txBody>
                    <a:bodyPr/>
                    <a:lstStyle/>
                    <a:p>
                      <a:pPr>
                        <a:defRPr/>
                      </a:pPr>
                      <a:r>
                        <a:rPr lang="en-GB" sz="1200" dirty="0" err="1"/>
                        <a:t>Hohes</a:t>
                      </a:r>
                      <a:r>
                        <a:rPr lang="en-GB" sz="1200" dirty="0"/>
                        <a:t> </a:t>
                      </a:r>
                      <a:r>
                        <a:rPr lang="en-GB" sz="1200" dirty="0" err="1"/>
                        <a:t>Risiko</a:t>
                      </a:r>
                      <a:r>
                        <a:rPr lang="en-GB" sz="1200" dirty="0"/>
                        <a:t>, </a:t>
                      </a:r>
                      <a:r>
                        <a:rPr lang="en-GB" sz="1200" dirty="0" err="1"/>
                        <a:t>hohe</a:t>
                      </a:r>
                      <a:r>
                        <a:rPr lang="en-GB" sz="1200" dirty="0"/>
                        <a:t> </a:t>
                      </a:r>
                      <a:r>
                        <a:rPr lang="en-GB" sz="1200" dirty="0" err="1"/>
                        <a:t>Auswirkungen</a:t>
                      </a:r>
                      <a:endParaRPr sz="1200" dirty="0"/>
                    </a:p>
                  </a:txBody>
                  <a:tcPr/>
                </a:tc>
                <a:tc>
                  <a:txBody>
                    <a:bodyPr/>
                    <a:lstStyle/>
                    <a:p>
                      <a:pPr>
                        <a:defRPr/>
                      </a:pPr>
                      <a:r>
                        <a:rPr lang="en-GB" sz="1200"/>
                        <a:t>Mäßiges bis geringes Risiko</a:t>
                      </a:r>
                      <a:endParaRPr sz="1200"/>
                    </a:p>
                  </a:txBody>
                  <a:tcPr/>
                </a:tc>
                <a:extLst>
                  <a:ext uri="{0D108BD9-81ED-4DB2-BD59-A6C34878D82A}">
                    <a16:rowId xmlns:a16="http://schemas.microsoft.com/office/drawing/2014/main" val="10001"/>
                  </a:ext>
                </a:extLst>
              </a:tr>
              <a:tr h="370840">
                <a:tc>
                  <a:txBody>
                    <a:bodyPr/>
                    <a:lstStyle/>
                    <a:p>
                      <a:pPr>
                        <a:defRPr/>
                      </a:pPr>
                      <a:r>
                        <a:rPr lang="en-GB" sz="1200" b="1"/>
                        <a:t>Zeitrahmen</a:t>
                      </a:r>
                      <a:endParaRPr sz="1200"/>
                    </a:p>
                  </a:txBody>
                  <a:tcPr/>
                </a:tc>
                <a:tc>
                  <a:txBody>
                    <a:bodyPr/>
                    <a:lstStyle/>
                    <a:p>
                      <a:pPr>
                        <a:defRPr/>
                      </a:pPr>
                      <a:r>
                        <a:rPr lang="en-GB" sz="1200" dirty="0" err="1"/>
                        <a:t>Langfristige</a:t>
                      </a:r>
                      <a:r>
                        <a:rPr lang="en-GB" sz="1200" dirty="0"/>
                        <a:t> </a:t>
                      </a:r>
                      <a:r>
                        <a:rPr lang="en-GB" sz="1200" dirty="0" err="1"/>
                        <a:t>Lösung</a:t>
                      </a:r>
                      <a:endParaRPr sz="1200" dirty="0"/>
                    </a:p>
                  </a:txBody>
                  <a:tcPr/>
                </a:tc>
                <a:tc>
                  <a:txBody>
                    <a:bodyPr/>
                    <a:lstStyle/>
                    <a:p>
                      <a:pPr>
                        <a:defRPr/>
                      </a:pPr>
                      <a:r>
                        <a:rPr lang="en-GB" sz="1200"/>
                        <a:t>Kurz- bis mittelfristig</a:t>
                      </a:r>
                      <a:endParaRPr sz="1200"/>
                    </a:p>
                  </a:txBody>
                  <a:tcPr/>
                </a:tc>
                <a:extLst>
                  <a:ext uri="{0D108BD9-81ED-4DB2-BD59-A6C34878D82A}">
                    <a16:rowId xmlns:a16="http://schemas.microsoft.com/office/drawing/2014/main" val="10002"/>
                  </a:ext>
                </a:extLst>
              </a:tr>
              <a:tr h="370840">
                <a:tc>
                  <a:txBody>
                    <a:bodyPr/>
                    <a:lstStyle/>
                    <a:p>
                      <a:pPr>
                        <a:defRPr/>
                      </a:pPr>
                      <a:r>
                        <a:rPr lang="en-GB" sz="1200" b="1"/>
                        <a:t>Flexibilität </a:t>
                      </a:r>
                      <a:endParaRPr sz="1200"/>
                    </a:p>
                  </a:txBody>
                  <a:tcPr/>
                </a:tc>
                <a:tc>
                  <a:txBody>
                    <a:bodyPr/>
                    <a:lstStyle/>
                    <a:p>
                      <a:pPr>
                        <a:defRPr/>
                      </a:pPr>
                      <a:r>
                        <a:rPr lang="en-GB" sz="1200" dirty="0"/>
                        <a:t>Gering – </a:t>
                      </a:r>
                      <a:r>
                        <a:rPr lang="en-GB" sz="1200" dirty="0" err="1"/>
                        <a:t>feste</a:t>
                      </a:r>
                      <a:r>
                        <a:rPr lang="en-GB" sz="1200" dirty="0"/>
                        <a:t> </a:t>
                      </a:r>
                      <a:r>
                        <a:rPr lang="en-GB" sz="1200" dirty="0" err="1"/>
                        <a:t>Struktur</a:t>
                      </a:r>
                      <a:r>
                        <a:rPr lang="en-GB" sz="1200" dirty="0"/>
                        <a:t>, </a:t>
                      </a:r>
                      <a:r>
                        <a:rPr lang="en-GB" sz="1200" dirty="0" err="1"/>
                        <a:t>schwer</a:t>
                      </a:r>
                      <a:r>
                        <a:rPr lang="en-GB" sz="1200" dirty="0"/>
                        <a:t> </a:t>
                      </a:r>
                      <a:r>
                        <a:rPr lang="en-GB" sz="1200" dirty="0" err="1"/>
                        <a:t>anzupassen</a:t>
                      </a:r>
                      <a:endParaRPr sz="1200" dirty="0"/>
                    </a:p>
                  </a:txBody>
                  <a:tcPr/>
                </a:tc>
                <a:tc>
                  <a:txBody>
                    <a:bodyPr/>
                    <a:lstStyle/>
                    <a:p>
                      <a:pPr>
                        <a:defRPr/>
                      </a:pPr>
                      <a:r>
                        <a:rPr lang="en-GB" sz="1200"/>
                        <a:t>Leicht zu überarbeiten und anzupassen </a:t>
                      </a:r>
                      <a:endParaRPr sz="1200"/>
                    </a:p>
                  </a:txBody>
                  <a:tcPr/>
                </a:tc>
                <a:extLst>
                  <a:ext uri="{0D108BD9-81ED-4DB2-BD59-A6C34878D82A}">
                    <a16:rowId xmlns:a16="http://schemas.microsoft.com/office/drawing/2014/main" val="10003"/>
                  </a:ext>
                </a:extLst>
              </a:tr>
              <a:tr h="370840">
                <a:tc>
                  <a:txBody>
                    <a:bodyPr/>
                    <a:lstStyle/>
                    <a:p>
                      <a:pPr>
                        <a:defRPr/>
                      </a:pPr>
                      <a:r>
                        <a:rPr lang="en-GB" sz="1200" b="1"/>
                        <a:t>Institutionelle Anforderungen</a:t>
                      </a:r>
                      <a:endParaRPr sz="1200"/>
                    </a:p>
                  </a:txBody>
                  <a:tcPr/>
                </a:tc>
                <a:tc>
                  <a:txBody>
                    <a:bodyPr/>
                    <a:lstStyle/>
                    <a:p>
                      <a:pPr>
                        <a:defRPr/>
                      </a:pPr>
                      <a:r>
                        <a:rPr lang="en-GB" sz="1200" dirty="0" err="1"/>
                        <a:t>Erfordert</a:t>
                      </a:r>
                      <a:r>
                        <a:rPr lang="en-GB" sz="1200" dirty="0"/>
                        <a:t> </a:t>
                      </a:r>
                      <a:r>
                        <a:rPr lang="en-GB" sz="1200" dirty="0" err="1"/>
                        <a:t>technisches</a:t>
                      </a:r>
                      <a:r>
                        <a:rPr lang="en-GB" sz="1200" dirty="0"/>
                        <a:t> </a:t>
                      </a:r>
                      <a:r>
                        <a:rPr lang="en-GB" sz="1200" dirty="0" err="1"/>
                        <a:t>Fachwissen</a:t>
                      </a:r>
                      <a:r>
                        <a:rPr lang="en-GB" sz="1200" dirty="0"/>
                        <a:t>, </a:t>
                      </a:r>
                      <a:r>
                        <a:rPr lang="en-GB" sz="1200" dirty="0" err="1"/>
                        <a:t>Finanzierung</a:t>
                      </a:r>
                      <a:r>
                        <a:rPr lang="en-GB" sz="1200" dirty="0"/>
                        <a:t>, </a:t>
                      </a:r>
                      <a:r>
                        <a:rPr lang="en-GB" sz="1200" dirty="0" err="1"/>
                        <a:t>Wartung</a:t>
                      </a:r>
                      <a:endParaRPr sz="1200" dirty="0"/>
                    </a:p>
                  </a:txBody>
                  <a:tcPr/>
                </a:tc>
                <a:tc>
                  <a:txBody>
                    <a:bodyPr/>
                    <a:lstStyle/>
                    <a:p>
                      <a:pPr>
                        <a:defRPr/>
                      </a:pPr>
                      <a:r>
                        <a:rPr lang="en-GB" sz="1200"/>
                        <a:t>Erfordert Governance, Bewusstsein, Beteiligung der Gemeinschaft</a:t>
                      </a:r>
                      <a:endParaRPr sz="1200"/>
                    </a:p>
                  </a:txBody>
                  <a:tcPr/>
                </a:tc>
                <a:extLst>
                  <a:ext uri="{0D108BD9-81ED-4DB2-BD59-A6C34878D82A}">
                    <a16:rowId xmlns:a16="http://schemas.microsoft.com/office/drawing/2014/main" val="10004"/>
                  </a:ext>
                </a:extLst>
              </a:tr>
              <a:tr h="370840">
                <a:tc>
                  <a:txBody>
                    <a:bodyPr/>
                    <a:lstStyle/>
                    <a:p>
                      <a:pPr>
                        <a:defRPr/>
                      </a:pPr>
                      <a:r>
                        <a:rPr lang="en-GB" sz="1200" b="1"/>
                        <a:t>Optimale Anwendungsfälle</a:t>
                      </a:r>
                      <a:endParaRPr sz="1200"/>
                    </a:p>
                  </a:txBody>
                  <a:tcPr/>
                </a:tc>
                <a:tc>
                  <a:txBody>
                    <a:bodyPr/>
                    <a:lstStyle/>
                    <a:p>
                      <a:pPr>
                        <a:defRPr/>
                      </a:pPr>
                      <a:r>
                        <a:rPr lang="en-GB" sz="1200"/>
                        <a:t>Schutz kritischer Vermögenswerte</a:t>
                      </a:r>
                      <a:endParaRPr sz="1200"/>
                    </a:p>
                  </a:txBody>
                  <a:tcPr/>
                </a:tc>
                <a:tc>
                  <a:txBody>
                    <a:bodyPr/>
                    <a:lstStyle/>
                    <a:p>
                      <a:pPr>
                        <a:defRPr/>
                      </a:pPr>
                      <a:r>
                        <a:rPr lang="en-GB" sz="1200" dirty="0" err="1"/>
                        <a:t>Sensibilisierung</a:t>
                      </a:r>
                      <a:r>
                        <a:rPr lang="en-GB" sz="1200" dirty="0"/>
                        <a:t>, Verwaltung der </a:t>
                      </a:r>
                      <a:r>
                        <a:rPr lang="en-GB" sz="1200" dirty="0" err="1"/>
                        <a:t>Landnutzung</a:t>
                      </a:r>
                      <a:r>
                        <a:rPr lang="en-GB" sz="1200" dirty="0"/>
                        <a:t>, </a:t>
                      </a:r>
                      <a:r>
                        <a:rPr lang="en-GB" sz="1200" dirty="0" err="1"/>
                        <a:t>Verbesserung</a:t>
                      </a:r>
                      <a:r>
                        <a:rPr lang="en-GB" sz="1200" dirty="0"/>
                        <a:t> der </a:t>
                      </a:r>
                      <a:r>
                        <a:rPr lang="en-GB" sz="1200" dirty="0" err="1"/>
                        <a:t>Vorsorge</a:t>
                      </a:r>
                      <a:r>
                        <a:rPr lang="en-GB" sz="1200" dirty="0"/>
                        <a:t> </a:t>
                      </a:r>
                      <a:endParaRPr sz="1200" dirty="0"/>
                    </a:p>
                  </a:txBody>
                  <a:tcPr/>
                </a:tc>
                <a:extLst>
                  <a:ext uri="{0D108BD9-81ED-4DB2-BD59-A6C34878D82A}">
                    <a16:rowId xmlns:a16="http://schemas.microsoft.com/office/drawing/2014/main" val="10005"/>
                  </a:ext>
                </a:extLst>
              </a:tr>
              <a:tr h="370840">
                <a:tc>
                  <a:txBody>
                    <a:bodyPr/>
                    <a:lstStyle/>
                    <a:p>
                      <a:pPr>
                        <a:defRPr/>
                      </a:pPr>
                      <a:r>
                        <a:rPr lang="en-GB" sz="1200" b="1"/>
                        <a:t>Beispiele</a:t>
                      </a:r>
                      <a:endParaRPr sz="1200"/>
                    </a:p>
                  </a:txBody>
                  <a:tcPr/>
                </a:tc>
                <a:tc>
                  <a:txBody>
                    <a:bodyPr/>
                    <a:lstStyle/>
                    <a:p>
                      <a:pPr>
                        <a:defRPr/>
                      </a:pPr>
                      <a:r>
                        <a:rPr lang="en-GB" sz="1200"/>
                        <a:t>Deiche, Küstenschutzanlagen, erhöhte Straßen, begrünte Dächer</a:t>
                      </a:r>
                      <a:endParaRPr sz="1200"/>
                    </a:p>
                  </a:txBody>
                  <a:tcPr/>
                </a:tc>
                <a:tc>
                  <a:txBody>
                    <a:bodyPr/>
                    <a:lstStyle/>
                    <a:p>
                      <a:pPr>
                        <a:defRPr/>
                      </a:pPr>
                      <a:r>
                        <a:rPr lang="en-GB" sz="1200" dirty="0" err="1"/>
                        <a:t>Bebauungsvorschriften</a:t>
                      </a:r>
                      <a:r>
                        <a:rPr lang="en-GB" sz="1200" dirty="0"/>
                        <a:t>, </a:t>
                      </a:r>
                      <a:r>
                        <a:rPr lang="en-GB" sz="1200" dirty="0" err="1"/>
                        <a:t>Risikokartierung</a:t>
                      </a:r>
                      <a:r>
                        <a:rPr lang="en-GB" sz="1200" dirty="0"/>
                        <a:t>, </a:t>
                      </a:r>
                      <a:r>
                        <a:rPr lang="en-GB" sz="1200" dirty="0" err="1"/>
                        <a:t>Hitzewellenwarnungen</a:t>
                      </a:r>
                      <a:r>
                        <a:rPr lang="en-GB" sz="1200" dirty="0"/>
                        <a:t>, </a:t>
                      </a:r>
                      <a:r>
                        <a:rPr lang="en-GB" sz="1200" dirty="0" err="1"/>
                        <a:t>Wasserverbrauchsvorschriften</a:t>
                      </a:r>
                      <a:endParaRPr sz="1200" dirty="0"/>
                    </a:p>
                  </a:txBody>
                  <a:tcPr/>
                </a:tc>
                <a:extLst>
                  <a:ext uri="{0D108BD9-81ED-4DB2-BD59-A6C34878D82A}">
                    <a16:rowId xmlns:a16="http://schemas.microsoft.com/office/drawing/2014/main" val="10006"/>
                  </a:ext>
                </a:extLst>
              </a:tr>
              <a:tr h="370840">
                <a:tc>
                  <a:txBody>
                    <a:bodyPr/>
                    <a:lstStyle/>
                    <a:p>
                      <a:pPr>
                        <a:defRPr/>
                      </a:pPr>
                      <a:r>
                        <a:rPr lang="en-GB" sz="1200" b="1"/>
                        <a:t>Auswirkungen auf die Umwelt</a:t>
                      </a:r>
                      <a:endParaRPr sz="1200"/>
                    </a:p>
                  </a:txBody>
                  <a:tcPr/>
                </a:tc>
                <a:tc>
                  <a:txBody>
                    <a:bodyPr/>
                    <a:lstStyle/>
                    <a:p>
                      <a:pPr>
                        <a:defRPr/>
                      </a:pPr>
                      <a:r>
                        <a:rPr lang="en-GB" sz="1200"/>
                        <a:t>Können Ökosysteme oder natürliche Prozesse stören</a:t>
                      </a:r>
                      <a:endParaRPr sz="1200"/>
                    </a:p>
                  </a:txBody>
                  <a:tcPr/>
                </a:tc>
                <a:tc>
                  <a:txBody>
                    <a:bodyPr/>
                    <a:lstStyle/>
                    <a:p>
                      <a:pPr>
                        <a:defRPr/>
                      </a:pPr>
                      <a:r>
                        <a:rPr lang="en-GB" sz="1200" dirty="0" err="1"/>
                        <a:t>Geringere</a:t>
                      </a:r>
                      <a:r>
                        <a:rPr lang="en-GB" sz="1200" dirty="0"/>
                        <a:t> </a:t>
                      </a:r>
                      <a:r>
                        <a:rPr lang="en-GB" sz="1200" dirty="0" err="1"/>
                        <a:t>Auswirkungen</a:t>
                      </a:r>
                      <a:r>
                        <a:rPr lang="en-GB" sz="1200" dirty="0"/>
                        <a:t>, oft </a:t>
                      </a:r>
                      <a:r>
                        <a:rPr lang="en-GB" sz="1200" dirty="0" err="1"/>
                        <a:t>nachhaltiger</a:t>
                      </a:r>
                      <a:endParaRPr sz="1200" dirty="0"/>
                    </a:p>
                  </a:txBody>
                  <a:tcPr/>
                </a:tc>
                <a:extLst>
                  <a:ext uri="{0D108BD9-81ED-4DB2-BD59-A6C34878D82A}">
                    <a16:rowId xmlns:a16="http://schemas.microsoft.com/office/drawing/2014/main" val="10007"/>
                  </a:ext>
                </a:extLst>
              </a:tr>
            </a:tbl>
          </a:graphicData>
        </a:graphic>
      </p:graphicFrame>
      <p:sp>
        <p:nvSpPr>
          <p:cNvPr id="1263709994" name="Google Shape;220;p13"/>
          <p:cNvSpPr/>
          <p:nvPr/>
        </p:nvSpPr>
        <p:spPr bwMode="auto">
          <a:xfrm>
            <a:off x="86360" y="116840"/>
            <a:ext cx="8935720" cy="4900087"/>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515424839" name="Google Shape;262;p14"/>
          <p:cNvSpPr/>
          <p:nvPr/>
        </p:nvSpPr>
        <p:spPr bwMode="auto">
          <a:xfrm>
            <a:off x="140157" y="198437"/>
            <a:ext cx="8828124" cy="47466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26369999" name="Google Shape;135;p2"/>
          <p:cNvSpPr txBox="1">
            <a:spLocks noGrp="1"/>
          </p:cNvSpPr>
          <p:nvPr>
            <p:ph type="title"/>
          </p:nvPr>
        </p:nvSpPr>
        <p:spPr bwMode="auto">
          <a:xfrm>
            <a:off x="613295" y="435059"/>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Wie man die richtigen Lösungen auswählt</a:t>
            </a:r>
            <a:endParaRPr>
              <a:solidFill>
                <a:srgbClr val="70AD47"/>
              </a:solidFill>
            </a:endParaRPr>
          </a:p>
        </p:txBody>
      </p:sp>
      <p:sp>
        <p:nvSpPr>
          <p:cNvPr id="453704474"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28600" indent="-228600">
              <a:lnSpc>
                <a:spcPct val="105000"/>
              </a:lnSpc>
              <a:spcBef>
                <a:spcPts val="900"/>
              </a:spcBef>
              <a:buClr>
                <a:schemeClr val="dk1"/>
              </a:buClr>
              <a:buSzPts val="1100"/>
              <a:buFont typeface="+mj-lt"/>
              <a:buAutoNum type="arabicPeriod"/>
              <a:defRPr/>
            </a:pPr>
            <a:r>
              <a:rPr lang="en-GB" sz="1200">
                <a:solidFill>
                  <a:srgbClr val="7F7F7F"/>
                </a:solidFill>
              </a:rPr>
              <a:t>Lokale Klimarisiken verstehen</a:t>
            </a:r>
            <a:endParaRPr/>
          </a:p>
          <a:p>
            <a:pPr marL="228600" indent="-228600">
              <a:lnSpc>
                <a:spcPct val="105000"/>
              </a:lnSpc>
              <a:spcBef>
                <a:spcPts val="900"/>
              </a:spcBef>
              <a:buClr>
                <a:schemeClr val="dk1"/>
              </a:buClr>
              <a:buSzPts val="1100"/>
              <a:buFont typeface="+mj-lt"/>
              <a:buAutoNum type="arabicPeriod"/>
              <a:defRPr/>
            </a:pPr>
            <a:r>
              <a:rPr lang="en-GB" sz="1200">
                <a:solidFill>
                  <a:srgbClr val="7F7F7F"/>
                </a:solidFill>
              </a:rPr>
              <a:t>Berücksichtigen Sie den lokalen Kontext</a:t>
            </a:r>
            <a:endParaRPr/>
          </a:p>
          <a:p>
            <a:pPr marL="228600" indent="-228600">
              <a:lnSpc>
                <a:spcPct val="105000"/>
              </a:lnSpc>
              <a:spcBef>
                <a:spcPts val="900"/>
              </a:spcBef>
              <a:buClr>
                <a:schemeClr val="dk1"/>
              </a:buClr>
              <a:buSzPts val="1100"/>
              <a:buFont typeface="+mj-lt"/>
              <a:buAutoNum type="arabicPeriod"/>
              <a:defRPr/>
            </a:pPr>
            <a:r>
              <a:rPr lang="en-GB" sz="1200">
                <a:solidFill>
                  <a:srgbClr val="7F7F7F"/>
                </a:solidFill>
              </a:rPr>
              <a:t>Passen Sie die Art der Lösung an die Gefahr an</a:t>
            </a:r>
            <a:endParaRPr/>
          </a:p>
          <a:p>
            <a:pPr marL="228600" indent="-228600">
              <a:lnSpc>
                <a:spcPct val="105000"/>
              </a:lnSpc>
              <a:spcBef>
                <a:spcPts val="900"/>
              </a:spcBef>
              <a:buClr>
                <a:schemeClr val="dk1"/>
              </a:buClr>
              <a:buSzPts val="1100"/>
              <a:buFont typeface="+mj-lt"/>
              <a:buAutoNum type="arabicPeriod"/>
              <a:defRPr/>
            </a:pPr>
            <a:r>
              <a:rPr lang="en-GB" sz="1200">
                <a:solidFill>
                  <a:srgbClr val="7F7F7F"/>
                </a:solidFill>
              </a:rPr>
              <a:t>Kosten, Machbarkeit und Wartung abwägen</a:t>
            </a:r>
            <a:endParaRPr/>
          </a:p>
          <a:p>
            <a:pPr marL="228600" indent="-228600">
              <a:lnSpc>
                <a:spcPct val="105000"/>
              </a:lnSpc>
              <a:spcBef>
                <a:spcPts val="900"/>
              </a:spcBef>
              <a:buClr>
                <a:schemeClr val="dk1"/>
              </a:buClr>
              <a:buSzPts val="1100"/>
              <a:buFont typeface="+mj-lt"/>
              <a:buAutoNum type="arabicPeriod"/>
              <a:defRPr/>
            </a:pPr>
            <a:r>
              <a:rPr lang="en-GB" sz="1200">
                <a:solidFill>
                  <a:srgbClr val="7F7F7F"/>
                </a:solidFill>
              </a:rPr>
              <a:t>Priorisieren Sie zusätzliche Vorteile</a:t>
            </a:r>
            <a:endParaRPr/>
          </a:p>
          <a:p>
            <a:pPr marL="228600" indent="-228600">
              <a:lnSpc>
                <a:spcPct val="105000"/>
              </a:lnSpc>
              <a:spcBef>
                <a:spcPts val="900"/>
              </a:spcBef>
              <a:buClr>
                <a:schemeClr val="dk1"/>
              </a:buClr>
              <a:buSzPts val="1100"/>
              <a:buFont typeface="+mj-lt"/>
              <a:buAutoNum type="arabicPeriod"/>
              <a:defRPr/>
            </a:pPr>
            <a:r>
              <a:rPr lang="en-GB" sz="1200">
                <a:solidFill>
                  <a:srgbClr val="7F7F7F"/>
                </a:solidFill>
              </a:rPr>
              <a:t>Kombinieren Sie verschiedene Lösungen</a:t>
            </a:r>
            <a:endParaRPr/>
          </a:p>
          <a:p>
            <a:pPr marL="228600" indent="-228600">
              <a:lnSpc>
                <a:spcPct val="105000"/>
              </a:lnSpc>
              <a:spcBef>
                <a:spcPts val="900"/>
              </a:spcBef>
              <a:buClr>
                <a:schemeClr val="dk1"/>
              </a:buClr>
              <a:buSzPts val="1100"/>
              <a:buFont typeface="+mj-lt"/>
              <a:buAutoNum type="arabicPeriod"/>
              <a:defRPr/>
            </a:pPr>
            <a:r>
              <a:rPr lang="en-GB" sz="1200">
                <a:solidFill>
                  <a:srgbClr val="7F7F7F"/>
                </a:solidFill>
              </a:rPr>
              <a:t>Beziehen Sie die Interessengruppen mit ein</a:t>
            </a:r>
            <a:endParaRPr/>
          </a:p>
          <a:p>
            <a:pPr marL="228600" indent="-228600">
              <a:lnSpc>
                <a:spcPct val="105000"/>
              </a:lnSpc>
              <a:spcBef>
                <a:spcPts val="900"/>
              </a:spcBef>
              <a:buClr>
                <a:schemeClr val="dk1"/>
              </a:buClr>
              <a:buSzPts val="1100"/>
              <a:buFont typeface="+mj-lt"/>
              <a:buAutoNum type="arabicPeriod"/>
              <a:defRPr/>
            </a:pPr>
            <a:r>
              <a:rPr lang="en-GB" sz="1200">
                <a:solidFill>
                  <a:srgbClr val="7F7F7F"/>
                </a:solidFill>
              </a:rPr>
              <a:t>Überprüfen Sie die politische und rechtliche Übereinstimmung</a:t>
            </a:r>
            <a:endParaRPr/>
          </a:p>
          <a:p>
            <a:pPr marL="228600" indent="-228600">
              <a:lnSpc>
                <a:spcPct val="105000"/>
              </a:lnSpc>
              <a:spcBef>
                <a:spcPts val="900"/>
              </a:spcBef>
              <a:buClr>
                <a:schemeClr val="dk1"/>
              </a:buClr>
              <a:buSzPts val="1100"/>
              <a:buFont typeface="+mj-lt"/>
              <a:buAutoNum type="arabicPeriod"/>
              <a:defRPr/>
            </a:pPr>
            <a:r>
              <a:rPr lang="en-GB" sz="1200">
                <a:solidFill>
                  <a:srgbClr val="7F7F7F"/>
                </a:solidFill>
              </a:rPr>
              <a:t>Planen Sie Flexibilität ein</a:t>
            </a:r>
            <a:endParaRPr/>
          </a:p>
          <a:p>
            <a:pPr marL="228600" indent="-228600">
              <a:lnSpc>
                <a:spcPct val="105000"/>
              </a:lnSpc>
              <a:spcBef>
                <a:spcPts val="900"/>
              </a:spcBef>
              <a:buClr>
                <a:schemeClr val="dk1"/>
              </a:buClr>
              <a:buSzPts val="1100"/>
              <a:buFont typeface="+mj-lt"/>
              <a:buAutoNum type="arabicPeriod"/>
              <a:defRPr/>
            </a:pPr>
            <a:r>
              <a:rPr lang="en-GB" sz="1200">
                <a:solidFill>
                  <a:srgbClr val="7F7F7F"/>
                </a:solidFill>
              </a:rPr>
              <a:t>Überwachen und bewerten </a:t>
            </a:r>
            <a:endParaRPr/>
          </a:p>
          <a:p>
            <a:pPr marL="228600" indent="-228600">
              <a:lnSpc>
                <a:spcPct val="105000"/>
              </a:lnSpc>
              <a:spcBef>
                <a:spcPts val="900"/>
              </a:spcBef>
              <a:buClr>
                <a:schemeClr val="dk1"/>
              </a:buClr>
              <a:buSzPts val="1100"/>
              <a:buFont typeface="+mj-lt"/>
              <a:buAutoNum type="arabicPeriod"/>
              <a:defRPr/>
            </a:pPr>
            <a:endParaRPr lang="en-GB" sz="1200">
              <a:solidFill>
                <a:srgbClr val="7F7F7F"/>
              </a:solidFill>
            </a:endParaRPr>
          </a:p>
        </p:txBody>
      </p:sp>
      <p:sp>
        <p:nvSpPr>
          <p:cNvPr id="2064815968" name="Google Shape;262;p14"/>
          <p:cNvSpPr/>
          <p:nvPr/>
        </p:nvSpPr>
        <p:spPr bwMode="auto">
          <a:xfrm>
            <a:off x="140157" y="198437"/>
            <a:ext cx="8828124" cy="47466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56947902" name="Google Shape;135;p2"/>
          <p:cNvSpPr txBox="1">
            <a:spLocks noGrp="1"/>
          </p:cNvSpPr>
          <p:nvPr>
            <p:ph type="title"/>
          </p:nvPr>
        </p:nvSpPr>
        <p:spPr bwMode="auto">
          <a:xfrm>
            <a:off x="613295" y="435059"/>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SEKTORÜBERGREIFENDE PLÄNE</a:t>
            </a:r>
            <a:endParaRPr>
              <a:solidFill>
                <a:srgbClr val="70AD47"/>
              </a:solidFill>
            </a:endParaRPr>
          </a:p>
        </p:txBody>
      </p:sp>
      <p:sp>
        <p:nvSpPr>
          <p:cNvPr id="616015681"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Umfassende Strategien, die Klimarisiken in mehreren Sektoren angehen</a:t>
            </a:r>
            <a:endParaRPr/>
          </a:p>
          <a:p>
            <a:pPr marL="285750" indent="-285750">
              <a:lnSpc>
                <a:spcPct val="105000"/>
              </a:lnSpc>
              <a:spcBef>
                <a:spcPts val="900"/>
              </a:spcBef>
              <a:buClr>
                <a:schemeClr val="dk1"/>
              </a:buClr>
              <a:buSzPts val="1100"/>
              <a:defRPr/>
            </a:pPr>
            <a:r>
              <a:rPr lang="en-GB" sz="1400">
                <a:solidFill>
                  <a:srgbClr val="7F7F7F"/>
                </a:solidFill>
              </a:rPr>
              <a:t>Bündelt politische Maßnahmen und Interessengruppen aus verschiedenen Sektoren, um Kohärenz zu gewährleisten </a:t>
            </a:r>
            <a:endParaRPr/>
          </a:p>
          <a:p>
            <a:pPr marL="285750" indent="-285750">
              <a:lnSpc>
                <a:spcPct val="105000"/>
              </a:lnSpc>
              <a:spcBef>
                <a:spcPts val="900"/>
              </a:spcBef>
              <a:buClr>
                <a:schemeClr val="dk1"/>
              </a:buClr>
              <a:buSzPts val="1100"/>
              <a:defRPr/>
            </a:pPr>
            <a:r>
              <a:rPr lang="en-GB" sz="1400">
                <a:solidFill>
                  <a:srgbClr val="7F7F7F"/>
                </a:solidFill>
              </a:rPr>
              <a:t>Berücksichtigt gegenseitige Abhängigkeiten </a:t>
            </a:r>
            <a:endParaRPr/>
          </a:p>
          <a:p>
            <a:pPr marL="285750" indent="-285750">
              <a:lnSpc>
                <a:spcPct val="105000"/>
              </a:lnSpc>
              <a:spcBef>
                <a:spcPts val="900"/>
              </a:spcBef>
              <a:buClr>
                <a:schemeClr val="dk1"/>
              </a:buClr>
              <a:buSzPts val="1100"/>
              <a:defRPr/>
            </a:pPr>
            <a:r>
              <a:rPr lang="en-GB" sz="1400">
                <a:solidFill>
                  <a:srgbClr val="7F7F7F"/>
                </a:solidFill>
              </a:rPr>
              <a:t>Langfristige Planung</a:t>
            </a:r>
            <a:endParaRPr/>
          </a:p>
          <a:p>
            <a:pPr marL="285750" indent="-285750">
              <a:lnSpc>
                <a:spcPct val="105000"/>
              </a:lnSpc>
              <a:spcBef>
                <a:spcPts val="900"/>
              </a:spcBef>
              <a:buClr>
                <a:schemeClr val="dk1"/>
              </a:buClr>
              <a:buSzPts val="1100"/>
              <a:defRPr/>
            </a:pPr>
            <a:r>
              <a:rPr lang="en-GB" sz="1400">
                <a:solidFill>
                  <a:srgbClr val="7F7F7F"/>
                </a:solidFill>
              </a:rPr>
              <a:t>Nutzt Risiko- und Vulnerabilitätsbewertungen als Grundlage</a:t>
            </a:r>
            <a:endParaRPr/>
          </a:p>
          <a:p>
            <a:pPr marL="285750" indent="-285750">
              <a:lnSpc>
                <a:spcPct val="105000"/>
              </a:lnSpc>
              <a:spcBef>
                <a:spcPts val="900"/>
              </a:spcBef>
              <a:buClr>
                <a:schemeClr val="dk1"/>
              </a:buClr>
              <a:buSzPts val="1100"/>
              <a:defRPr/>
            </a:pPr>
            <a:r>
              <a:rPr lang="en-GB" sz="1400">
                <a:solidFill>
                  <a:srgbClr val="7F7F7F"/>
                </a:solidFill>
              </a:rPr>
              <a:t>Beispiele: SECAPs, Nationale Anpassungspläne (NAPs), Resilienzstrategien,… </a:t>
            </a:r>
            <a:endParaRPr/>
          </a:p>
          <a:p>
            <a:pPr marL="285750" indent="-285750">
              <a:lnSpc>
                <a:spcPct val="105000"/>
              </a:lnSpc>
              <a:spcBef>
                <a:spcPts val="900"/>
              </a:spcBef>
              <a:buClr>
                <a:schemeClr val="dk1"/>
              </a:buClr>
              <a:buSzPts val="1100"/>
              <a:defRPr/>
            </a:pPr>
            <a:r>
              <a:rPr lang="en-GB" sz="1400">
                <a:solidFill>
                  <a:srgbClr val="7F7F7F"/>
                </a:solidFill>
              </a:rPr>
              <a:t>Vorteile: Effizienz, Risikominderung, bessere Finanzierungsmöglichkeiten, verbesserte Kohärenz der Politik</a:t>
            </a:r>
            <a:endParaRPr/>
          </a:p>
          <a:p>
            <a:pPr marL="285750" indent="-285750">
              <a:lnSpc>
                <a:spcPct val="105000"/>
              </a:lnSpc>
              <a:spcBef>
                <a:spcPts val="900"/>
              </a:spcBef>
              <a:buClr>
                <a:schemeClr val="dk1"/>
              </a:buClr>
              <a:buSzPts val="1100"/>
              <a:defRPr/>
            </a:pPr>
            <a:endParaRPr lang="en-GB" sz="1200">
              <a:solidFill>
                <a:srgbClr val="7F7F7F"/>
              </a:solidFill>
            </a:endParaRPr>
          </a:p>
        </p:txBody>
      </p:sp>
      <p:sp>
        <p:nvSpPr>
          <p:cNvPr id="227514608" name="Google Shape;262;p14"/>
          <p:cNvSpPr/>
          <p:nvPr/>
        </p:nvSpPr>
        <p:spPr bwMode="auto">
          <a:xfrm>
            <a:off x="140157" y="198437"/>
            <a:ext cx="8828124" cy="47466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23388474" name="Google Shape;135;p2"/>
          <p:cNvSpPr txBox="1">
            <a:spLocks noGrp="1"/>
          </p:cNvSpPr>
          <p:nvPr>
            <p:ph type="title"/>
          </p:nvPr>
        </p:nvSpPr>
        <p:spPr bwMode="auto">
          <a:xfrm>
            <a:off x="613295" y="435059"/>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AKTIONSPLAN FÜR NACHHALTIGE ENERGIE UND KLIMASCHUTZ (SECAP)</a:t>
            </a:r>
            <a:endParaRPr>
              <a:solidFill>
                <a:srgbClr val="70AD47"/>
              </a:solidFill>
            </a:endParaRPr>
          </a:p>
        </p:txBody>
      </p:sp>
      <p:sp>
        <p:nvSpPr>
          <p:cNvPr id="315161104"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Aktionsplan, den die Unterzeichnerstädte des Bürgermeisterkonvents (CoM) entwickeln müssen</a:t>
            </a:r>
            <a:endParaRPr/>
          </a:p>
          <a:p>
            <a:pPr marL="285750" indent="-285750">
              <a:lnSpc>
                <a:spcPct val="105000"/>
              </a:lnSpc>
              <a:spcBef>
                <a:spcPts val="900"/>
              </a:spcBef>
              <a:buClr>
                <a:schemeClr val="dk1"/>
              </a:buClr>
              <a:buSzPts val="1100"/>
              <a:defRPr/>
            </a:pPr>
            <a:r>
              <a:rPr lang="en-GB" sz="1400">
                <a:solidFill>
                  <a:srgbClr val="7F7F7F"/>
                </a:solidFill>
              </a:rPr>
              <a:t>Skizzierung der wichtigsten Maßnahmen, mit denen politische Verpflichtungen in praktische Maßnahmen und Projekte umgesetzt werden, um den Klimawandel zu bekämpfen und das Ziel einer Reduzierung der Treibhausgasemissionen um 55 % bis 2030 zu erreichen</a:t>
            </a:r>
            <a:endParaRPr/>
          </a:p>
          <a:p>
            <a:pPr marL="285750" indent="-285750">
              <a:lnSpc>
                <a:spcPct val="105000"/>
              </a:lnSpc>
              <a:spcBef>
                <a:spcPts val="900"/>
              </a:spcBef>
              <a:buClr>
                <a:schemeClr val="dk1"/>
              </a:buClr>
              <a:buSzPts val="1100"/>
              <a:defRPr/>
            </a:pPr>
            <a:r>
              <a:rPr lang="en-GB" sz="1400">
                <a:solidFill>
                  <a:srgbClr val="7F7F7F"/>
                </a:solidFill>
              </a:rPr>
              <a:t>Langfristige Verpflichtung zur Umsetzung der Pläne</a:t>
            </a:r>
            <a:endParaRPr/>
          </a:p>
          <a:p>
            <a:pPr marL="285750" indent="-285750">
              <a:lnSpc>
                <a:spcPct val="105000"/>
              </a:lnSpc>
              <a:spcBef>
                <a:spcPts val="900"/>
              </a:spcBef>
              <a:buClr>
                <a:schemeClr val="dk1"/>
              </a:buClr>
              <a:buSzPts val="1100"/>
              <a:defRPr/>
            </a:pPr>
            <a:r>
              <a:rPr lang="en-GB" sz="1400">
                <a:solidFill>
                  <a:srgbClr val="7F7F7F"/>
                </a:solidFill>
              </a:rPr>
              <a:t>Fortschrittsbericht alle zwei Jahre</a:t>
            </a:r>
            <a:endParaRPr/>
          </a:p>
          <a:p>
            <a:pPr marL="285750" indent="-285750">
              <a:lnSpc>
                <a:spcPct val="105000"/>
              </a:lnSpc>
              <a:spcBef>
                <a:spcPts val="900"/>
              </a:spcBef>
              <a:buClr>
                <a:schemeClr val="dk1"/>
              </a:buClr>
              <a:buSzPts val="1100"/>
              <a:defRPr/>
            </a:pPr>
            <a:r>
              <a:rPr lang="en-GB" sz="1400">
                <a:solidFill>
                  <a:srgbClr val="7F7F7F"/>
                </a:solidFill>
              </a:rPr>
              <a:t>Wird häufig auch von Nicht-CoM-Kommunen genutzt, um Pläne und Strategien zur Bekämpfung des Klimawandels zu erstellen</a:t>
            </a:r>
            <a:endParaRPr/>
          </a:p>
          <a:p>
            <a:pPr marL="285750" indent="-285750">
              <a:lnSpc>
                <a:spcPct val="105000"/>
              </a:lnSpc>
              <a:spcBef>
                <a:spcPts val="900"/>
              </a:spcBef>
              <a:buClr>
                <a:schemeClr val="dk1"/>
              </a:buClr>
              <a:buSzPts val="1100"/>
              <a:defRPr/>
            </a:pPr>
            <a:r>
              <a:rPr lang="en-GB" sz="1400">
                <a:solidFill>
                  <a:srgbClr val="7F7F7F"/>
                </a:solidFill>
              </a:rPr>
              <a:t>Zwei Teile des SECAP: </a:t>
            </a:r>
            <a:endParaRPr/>
          </a:p>
          <a:p>
            <a:pPr marL="742950" lvl="1" indent="-285750">
              <a:lnSpc>
                <a:spcPct val="105000"/>
              </a:lnSpc>
              <a:spcBef>
                <a:spcPts val="900"/>
              </a:spcBef>
              <a:buClr>
                <a:schemeClr val="dk1"/>
              </a:buClr>
              <a:buSzPts val="1100"/>
              <a:defRPr/>
            </a:pPr>
            <a:r>
              <a:rPr lang="en-GB" sz="1200">
                <a:solidFill>
                  <a:srgbClr val="7F7F7F"/>
                </a:solidFill>
              </a:rPr>
              <a:t>Emissionsinventare und Pläne</a:t>
            </a:r>
            <a:endParaRPr/>
          </a:p>
          <a:p>
            <a:pPr marL="742950" lvl="1" indent="-285750">
              <a:lnSpc>
                <a:spcPct val="105000"/>
              </a:lnSpc>
              <a:spcBef>
                <a:spcPts val="900"/>
              </a:spcBef>
              <a:buClr>
                <a:schemeClr val="dk1"/>
              </a:buClr>
              <a:buSzPts val="1100"/>
              <a:defRPr/>
            </a:pPr>
            <a:r>
              <a:rPr lang="en-GB" sz="1200">
                <a:solidFill>
                  <a:srgbClr val="7F7F7F"/>
                </a:solidFill>
              </a:rPr>
              <a:t>Anfälligkeit für Klimarisiken und Pläne</a:t>
            </a:r>
            <a:endParaRPr/>
          </a:p>
          <a:p>
            <a:pPr marL="742950" lvl="1" indent="-285750">
              <a:lnSpc>
                <a:spcPct val="105000"/>
              </a:lnSpc>
              <a:spcBef>
                <a:spcPts val="900"/>
              </a:spcBef>
              <a:buClr>
                <a:schemeClr val="dk1"/>
              </a:buClr>
              <a:buSzPts val="1100"/>
              <a:defRPr/>
            </a:pPr>
            <a:endParaRPr lang="en-GB" sz="1200">
              <a:solidFill>
                <a:srgbClr val="7F7F7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99449950" name="Google Shape;135;p2"/>
          <p:cNvSpPr txBox="1">
            <a:spLocks noGrp="1"/>
          </p:cNvSpPr>
          <p:nvPr>
            <p:ph type="title"/>
          </p:nvPr>
        </p:nvSpPr>
        <p:spPr bwMode="auto">
          <a:xfrm>
            <a:off x="613295" y="378167"/>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EMISSIONENINVENTARE</a:t>
            </a:r>
            <a:endParaRPr>
              <a:solidFill>
                <a:srgbClr val="70AD47"/>
              </a:solidFill>
            </a:endParaRPr>
          </a:p>
        </p:txBody>
      </p:sp>
      <p:sp>
        <p:nvSpPr>
          <p:cNvPr id="424031385"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dirty="0">
                <a:solidFill>
                  <a:srgbClr val="7F7F7F"/>
                </a:solidFill>
              </a:rPr>
              <a:t>Es </a:t>
            </a:r>
            <a:r>
              <a:rPr lang="en-GB" sz="1400" dirty="0" err="1">
                <a:solidFill>
                  <a:srgbClr val="7F7F7F"/>
                </a:solidFill>
              </a:rPr>
              <a:t>wird</a:t>
            </a:r>
            <a:r>
              <a:rPr lang="en-GB" sz="1400" dirty="0">
                <a:solidFill>
                  <a:srgbClr val="7F7F7F"/>
                </a:solidFill>
              </a:rPr>
              <a:t> </a:t>
            </a:r>
            <a:r>
              <a:rPr lang="en-GB" sz="1400" dirty="0" err="1">
                <a:solidFill>
                  <a:srgbClr val="7F7F7F"/>
                </a:solidFill>
              </a:rPr>
              <a:t>empfohlen</a:t>
            </a:r>
            <a:r>
              <a:rPr lang="en-GB" sz="1400" dirty="0">
                <a:solidFill>
                  <a:srgbClr val="7F7F7F"/>
                </a:solidFill>
              </a:rPr>
              <a:t>, den Ansatz und die </a:t>
            </a:r>
            <a:r>
              <a:rPr lang="en-GB" sz="1400" dirty="0" err="1">
                <a:solidFill>
                  <a:srgbClr val="7F7F7F"/>
                </a:solidFill>
              </a:rPr>
              <a:t>Emissionsfaktoren</a:t>
            </a:r>
            <a:r>
              <a:rPr lang="en-GB" sz="1400" dirty="0">
                <a:solidFill>
                  <a:srgbClr val="7F7F7F"/>
                </a:solidFill>
              </a:rPr>
              <a:t> </a:t>
            </a:r>
            <a:r>
              <a:rPr lang="en-GB" sz="1400" dirty="0" err="1">
                <a:solidFill>
                  <a:srgbClr val="7F7F7F"/>
                </a:solidFill>
              </a:rPr>
              <a:t>zu</a:t>
            </a:r>
            <a:r>
              <a:rPr lang="en-GB" sz="1400" dirty="0">
                <a:solidFill>
                  <a:srgbClr val="7F7F7F"/>
                </a:solidFill>
              </a:rPr>
              <a:t> </a:t>
            </a:r>
            <a:r>
              <a:rPr lang="en-GB" sz="1400" dirty="0" err="1">
                <a:solidFill>
                  <a:srgbClr val="7F7F7F"/>
                </a:solidFill>
              </a:rPr>
              <a:t>verwenden</a:t>
            </a:r>
            <a:r>
              <a:rPr lang="en-GB" sz="1400" dirty="0">
                <a:solidFill>
                  <a:srgbClr val="7F7F7F"/>
                </a:solidFill>
              </a:rPr>
              <a:t>, die </a:t>
            </a:r>
            <a:r>
              <a:rPr lang="en-GB" sz="1400" dirty="0" err="1">
                <a:solidFill>
                  <a:srgbClr val="7F7F7F"/>
                </a:solidFill>
              </a:rPr>
              <a:t>mit</a:t>
            </a:r>
            <a:r>
              <a:rPr lang="en-GB" sz="1400" dirty="0">
                <a:solidFill>
                  <a:srgbClr val="7F7F7F"/>
                </a:solidFill>
              </a:rPr>
              <a:t> </a:t>
            </a:r>
            <a:r>
              <a:rPr lang="en-GB" sz="1400" dirty="0" err="1">
                <a:solidFill>
                  <a:srgbClr val="7F7F7F"/>
                </a:solidFill>
              </a:rPr>
              <a:t>dem</a:t>
            </a:r>
            <a:r>
              <a:rPr lang="en-GB" sz="1400" dirty="0">
                <a:solidFill>
                  <a:srgbClr val="7F7F7F"/>
                </a:solidFill>
              </a:rPr>
              <a:t> IPCC </a:t>
            </a:r>
            <a:r>
              <a:rPr lang="en-GB" sz="1400" dirty="0" err="1">
                <a:solidFill>
                  <a:srgbClr val="7F7F7F"/>
                </a:solidFill>
              </a:rPr>
              <a:t>übereinstimmen</a:t>
            </a:r>
            <a:endParaRPr dirty="0"/>
          </a:p>
          <a:p>
            <a:pPr marL="285750" indent="-285750">
              <a:lnSpc>
                <a:spcPct val="105000"/>
              </a:lnSpc>
              <a:spcBef>
                <a:spcPts val="900"/>
              </a:spcBef>
              <a:buClr>
                <a:schemeClr val="dk1"/>
              </a:buClr>
              <a:buSzPts val="1100"/>
              <a:defRPr/>
            </a:pPr>
            <a:r>
              <a:rPr lang="en-GB" sz="1400" dirty="0" err="1">
                <a:solidFill>
                  <a:srgbClr val="7F7F7F"/>
                </a:solidFill>
              </a:rPr>
              <a:t>Wichtige</a:t>
            </a:r>
            <a:r>
              <a:rPr lang="en-GB" sz="1400" dirty="0">
                <a:solidFill>
                  <a:srgbClr val="7F7F7F"/>
                </a:solidFill>
              </a:rPr>
              <a:t> </a:t>
            </a:r>
            <a:r>
              <a:rPr lang="en-GB" sz="1400" dirty="0" err="1">
                <a:solidFill>
                  <a:srgbClr val="7F7F7F"/>
                </a:solidFill>
              </a:rPr>
              <a:t>Sektoren</a:t>
            </a:r>
            <a:r>
              <a:rPr lang="en-GB" sz="1400" dirty="0">
                <a:solidFill>
                  <a:srgbClr val="7F7F7F"/>
                </a:solidFill>
              </a:rPr>
              <a:t>:</a:t>
            </a:r>
            <a:endParaRPr dirty="0"/>
          </a:p>
          <a:p>
            <a:pPr marL="742950" lvl="1" indent="-285750">
              <a:lnSpc>
                <a:spcPct val="105000"/>
              </a:lnSpc>
              <a:spcBef>
                <a:spcPts val="900"/>
              </a:spcBef>
              <a:buClr>
                <a:schemeClr val="dk1"/>
              </a:buClr>
              <a:buSzPts val="1100"/>
              <a:defRPr/>
            </a:pPr>
            <a:r>
              <a:rPr lang="en-GB" sz="1200" dirty="0" err="1">
                <a:solidFill>
                  <a:srgbClr val="7F7F7F"/>
                </a:solidFill>
              </a:rPr>
              <a:t>Kommunal</a:t>
            </a:r>
            <a:r>
              <a:rPr lang="en-GB" sz="1200" dirty="0">
                <a:solidFill>
                  <a:srgbClr val="7F7F7F"/>
                </a:solidFill>
              </a:rPr>
              <a:t> (</a:t>
            </a:r>
            <a:r>
              <a:rPr lang="en-GB" sz="1200" dirty="0" err="1">
                <a:solidFill>
                  <a:srgbClr val="7F7F7F"/>
                </a:solidFill>
              </a:rPr>
              <a:t>Gebäude</a:t>
            </a:r>
            <a:r>
              <a:rPr lang="en-GB" sz="1200" dirty="0">
                <a:solidFill>
                  <a:srgbClr val="7F7F7F"/>
                </a:solidFill>
              </a:rPr>
              <a:t>, </a:t>
            </a:r>
            <a:r>
              <a:rPr lang="en-GB" sz="1200" dirty="0" err="1">
                <a:solidFill>
                  <a:srgbClr val="7F7F7F"/>
                </a:solidFill>
              </a:rPr>
              <a:t>Ausrüstung</a:t>
            </a:r>
            <a:r>
              <a:rPr lang="en-GB" sz="1200" dirty="0">
                <a:solidFill>
                  <a:srgbClr val="7F7F7F"/>
                </a:solidFill>
              </a:rPr>
              <a:t>, </a:t>
            </a:r>
            <a:r>
              <a:rPr lang="en-GB" sz="1200" dirty="0" err="1">
                <a:solidFill>
                  <a:srgbClr val="7F7F7F"/>
                </a:solidFill>
              </a:rPr>
              <a:t>Einrichtungen</a:t>
            </a:r>
            <a:r>
              <a:rPr lang="en-GB" sz="1200" dirty="0">
                <a:solidFill>
                  <a:srgbClr val="7F7F7F"/>
                </a:solidFill>
              </a:rPr>
              <a:t>) </a:t>
            </a:r>
            <a:endParaRPr dirty="0"/>
          </a:p>
          <a:p>
            <a:pPr marL="742950" lvl="1" indent="-285750">
              <a:lnSpc>
                <a:spcPct val="105000"/>
              </a:lnSpc>
              <a:spcBef>
                <a:spcPts val="900"/>
              </a:spcBef>
              <a:buClr>
                <a:schemeClr val="dk1"/>
              </a:buClr>
              <a:buSzPts val="1100"/>
              <a:defRPr/>
            </a:pPr>
            <a:r>
              <a:rPr lang="en-GB" sz="1200" dirty="0" err="1">
                <a:solidFill>
                  <a:srgbClr val="7F7F7F"/>
                </a:solidFill>
              </a:rPr>
              <a:t>Tertiärsektor</a:t>
            </a:r>
            <a:r>
              <a:rPr lang="en-GB" sz="1200" dirty="0">
                <a:solidFill>
                  <a:srgbClr val="7F7F7F"/>
                </a:solidFill>
              </a:rPr>
              <a:t> (</a:t>
            </a:r>
            <a:r>
              <a:rPr lang="en-GB" sz="1200" dirty="0" err="1">
                <a:solidFill>
                  <a:srgbClr val="7F7F7F"/>
                </a:solidFill>
              </a:rPr>
              <a:t>nichtkommunale</a:t>
            </a:r>
            <a:r>
              <a:rPr lang="en-GB" sz="1200" dirty="0">
                <a:solidFill>
                  <a:srgbClr val="7F7F7F"/>
                </a:solidFill>
              </a:rPr>
              <a:t> </a:t>
            </a:r>
            <a:r>
              <a:rPr lang="en-GB" sz="1200" dirty="0" err="1">
                <a:solidFill>
                  <a:srgbClr val="7F7F7F"/>
                </a:solidFill>
              </a:rPr>
              <a:t>Gebäude</a:t>
            </a:r>
            <a:r>
              <a:rPr lang="en-GB" sz="1200" dirty="0">
                <a:solidFill>
                  <a:srgbClr val="7F7F7F"/>
                </a:solidFill>
              </a:rPr>
              <a:t>, </a:t>
            </a:r>
            <a:r>
              <a:rPr lang="en-GB" sz="1200" dirty="0" err="1">
                <a:solidFill>
                  <a:srgbClr val="7F7F7F"/>
                </a:solidFill>
              </a:rPr>
              <a:t>Ausrüstung</a:t>
            </a:r>
            <a:r>
              <a:rPr lang="en-GB" sz="1200" dirty="0">
                <a:solidFill>
                  <a:srgbClr val="7F7F7F"/>
                </a:solidFill>
              </a:rPr>
              <a:t>, </a:t>
            </a:r>
            <a:r>
              <a:rPr lang="en-GB" sz="1200" dirty="0" err="1">
                <a:solidFill>
                  <a:srgbClr val="7F7F7F"/>
                </a:solidFill>
              </a:rPr>
              <a:t>Einrichtungen</a:t>
            </a:r>
            <a:r>
              <a:rPr lang="en-GB" sz="1200" dirty="0">
                <a:solidFill>
                  <a:srgbClr val="7F7F7F"/>
                </a:solidFill>
              </a:rPr>
              <a:t>)</a:t>
            </a:r>
            <a:endParaRPr dirty="0"/>
          </a:p>
          <a:p>
            <a:pPr marL="742950" lvl="1" indent="-285750">
              <a:lnSpc>
                <a:spcPct val="105000"/>
              </a:lnSpc>
              <a:spcBef>
                <a:spcPts val="900"/>
              </a:spcBef>
              <a:buClr>
                <a:schemeClr val="dk1"/>
              </a:buClr>
              <a:buSzPts val="1100"/>
              <a:defRPr/>
            </a:pPr>
            <a:r>
              <a:rPr lang="en-GB" sz="1200" dirty="0" err="1">
                <a:solidFill>
                  <a:srgbClr val="7F7F7F"/>
                </a:solidFill>
              </a:rPr>
              <a:t>Wohnbereich</a:t>
            </a:r>
            <a:r>
              <a:rPr lang="en-GB" sz="1200" dirty="0">
                <a:solidFill>
                  <a:srgbClr val="7F7F7F"/>
                </a:solidFill>
              </a:rPr>
              <a:t> (</a:t>
            </a:r>
            <a:r>
              <a:rPr lang="en-GB" sz="1200" dirty="0" err="1">
                <a:solidFill>
                  <a:srgbClr val="7F7F7F"/>
                </a:solidFill>
              </a:rPr>
              <a:t>Gebäude</a:t>
            </a:r>
            <a:r>
              <a:rPr lang="en-GB" sz="1200" dirty="0">
                <a:solidFill>
                  <a:srgbClr val="7F7F7F"/>
                </a:solidFill>
              </a:rPr>
              <a:t>)</a:t>
            </a:r>
            <a:endParaRPr dirty="0"/>
          </a:p>
          <a:p>
            <a:pPr marL="742950" lvl="1" indent="-285750">
              <a:lnSpc>
                <a:spcPct val="105000"/>
              </a:lnSpc>
              <a:spcBef>
                <a:spcPts val="900"/>
              </a:spcBef>
              <a:buClr>
                <a:schemeClr val="dk1"/>
              </a:buClr>
              <a:buSzPts val="1100"/>
              <a:defRPr/>
            </a:pPr>
            <a:r>
              <a:rPr lang="en-GB" sz="1200" dirty="0">
                <a:solidFill>
                  <a:srgbClr val="7F7F7F"/>
                </a:solidFill>
              </a:rPr>
              <a:t>Verkehr </a:t>
            </a:r>
            <a:endParaRPr dirty="0"/>
          </a:p>
          <a:p>
            <a:pPr marL="285750" indent="-285750">
              <a:lnSpc>
                <a:spcPct val="105000"/>
              </a:lnSpc>
              <a:spcBef>
                <a:spcPts val="900"/>
              </a:spcBef>
              <a:buClr>
                <a:schemeClr val="dk1"/>
              </a:buClr>
              <a:buSzPts val="1100"/>
              <a:defRPr/>
            </a:pPr>
            <a:r>
              <a:rPr lang="en-GB" sz="1400" dirty="0">
                <a:solidFill>
                  <a:srgbClr val="7F7F7F"/>
                </a:solidFill>
              </a:rPr>
              <a:t>Die </a:t>
            </a:r>
            <a:r>
              <a:rPr lang="en-GB" sz="1400" dirty="0" err="1">
                <a:solidFill>
                  <a:srgbClr val="7F7F7F"/>
                </a:solidFill>
              </a:rPr>
              <a:t>Methodik</a:t>
            </a:r>
            <a:r>
              <a:rPr lang="en-GB" sz="1400" dirty="0">
                <a:solidFill>
                  <a:srgbClr val="7F7F7F"/>
                </a:solidFill>
              </a:rPr>
              <a:t> </a:t>
            </a:r>
            <a:r>
              <a:rPr lang="en-GB" sz="1400" dirty="0" err="1">
                <a:solidFill>
                  <a:srgbClr val="7F7F7F"/>
                </a:solidFill>
              </a:rPr>
              <a:t>konzentriert</a:t>
            </a:r>
            <a:r>
              <a:rPr lang="en-GB" sz="1400" dirty="0">
                <a:solidFill>
                  <a:srgbClr val="7F7F7F"/>
                </a:solidFill>
              </a:rPr>
              <a:t> </a:t>
            </a:r>
            <a:r>
              <a:rPr lang="en-GB" sz="1400" dirty="0" err="1">
                <a:solidFill>
                  <a:srgbClr val="7F7F7F"/>
                </a:solidFill>
              </a:rPr>
              <a:t>sich</a:t>
            </a:r>
            <a:r>
              <a:rPr lang="en-GB" sz="1400" dirty="0">
                <a:solidFill>
                  <a:srgbClr val="7F7F7F"/>
                </a:solidFill>
              </a:rPr>
              <a:t> </a:t>
            </a:r>
            <a:r>
              <a:rPr lang="en-GB" sz="1400" dirty="0" err="1">
                <a:solidFill>
                  <a:srgbClr val="7F7F7F"/>
                </a:solidFill>
              </a:rPr>
              <a:t>hauptsächlich</a:t>
            </a:r>
            <a:r>
              <a:rPr lang="en-GB" sz="1400" dirty="0">
                <a:solidFill>
                  <a:srgbClr val="7F7F7F"/>
                </a:solidFill>
              </a:rPr>
              <a:t> auf CO2, </a:t>
            </a:r>
            <a:r>
              <a:rPr lang="en-GB" sz="1400" dirty="0" err="1">
                <a:solidFill>
                  <a:srgbClr val="7F7F7F"/>
                </a:solidFill>
              </a:rPr>
              <a:t>aber</a:t>
            </a:r>
            <a:r>
              <a:rPr lang="en-GB" sz="1400" dirty="0">
                <a:solidFill>
                  <a:srgbClr val="7F7F7F"/>
                </a:solidFill>
              </a:rPr>
              <a:t> </a:t>
            </a:r>
            <a:r>
              <a:rPr lang="en-GB" sz="1400" dirty="0" err="1">
                <a:solidFill>
                  <a:srgbClr val="7F7F7F"/>
                </a:solidFill>
              </a:rPr>
              <a:t>auch</a:t>
            </a:r>
            <a:r>
              <a:rPr lang="en-GB" sz="1400" dirty="0">
                <a:solidFill>
                  <a:srgbClr val="7F7F7F"/>
                </a:solidFill>
              </a:rPr>
              <a:t> </a:t>
            </a:r>
            <a:r>
              <a:rPr lang="en-GB" sz="1400" dirty="0" err="1">
                <a:solidFill>
                  <a:srgbClr val="7F7F7F"/>
                </a:solidFill>
              </a:rPr>
              <a:t>andere</a:t>
            </a:r>
            <a:r>
              <a:rPr lang="en-GB" sz="1400" dirty="0">
                <a:solidFill>
                  <a:srgbClr val="7F7F7F"/>
                </a:solidFill>
              </a:rPr>
              <a:t> </a:t>
            </a:r>
            <a:r>
              <a:rPr lang="en-GB" sz="1400" dirty="0" err="1">
                <a:solidFill>
                  <a:srgbClr val="7F7F7F"/>
                </a:solidFill>
              </a:rPr>
              <a:t>Treibhausgase</a:t>
            </a:r>
            <a:r>
              <a:rPr lang="en-GB" sz="1400" dirty="0">
                <a:solidFill>
                  <a:srgbClr val="7F7F7F"/>
                </a:solidFill>
              </a:rPr>
              <a:t> </a:t>
            </a:r>
            <a:r>
              <a:rPr lang="en-GB" sz="1400" dirty="0" err="1">
                <a:solidFill>
                  <a:srgbClr val="7F7F7F"/>
                </a:solidFill>
              </a:rPr>
              <a:t>können</a:t>
            </a:r>
            <a:r>
              <a:rPr lang="en-GB" sz="1400" dirty="0">
                <a:solidFill>
                  <a:srgbClr val="7F7F7F"/>
                </a:solidFill>
              </a:rPr>
              <a:t> </a:t>
            </a:r>
            <a:r>
              <a:rPr lang="en-GB" sz="1400" dirty="0" err="1">
                <a:solidFill>
                  <a:srgbClr val="7F7F7F"/>
                </a:solidFill>
              </a:rPr>
              <a:t>berücksichtigt</a:t>
            </a:r>
            <a:r>
              <a:rPr lang="en-GB" sz="1400" dirty="0">
                <a:solidFill>
                  <a:srgbClr val="7F7F7F"/>
                </a:solidFill>
              </a:rPr>
              <a:t> </a:t>
            </a:r>
            <a:r>
              <a:rPr lang="en-GB" sz="1400" dirty="0" err="1">
                <a:solidFill>
                  <a:srgbClr val="7F7F7F"/>
                </a:solidFill>
              </a:rPr>
              <a:t>werden</a:t>
            </a:r>
            <a:endParaRPr dirty="0"/>
          </a:p>
          <a:p>
            <a:pPr marL="285750" indent="-285750">
              <a:lnSpc>
                <a:spcPct val="105000"/>
              </a:lnSpc>
              <a:spcBef>
                <a:spcPts val="900"/>
              </a:spcBef>
              <a:buClr>
                <a:schemeClr val="dk1"/>
              </a:buClr>
              <a:buSzPts val="1100"/>
              <a:defRPr/>
            </a:pPr>
            <a:r>
              <a:rPr lang="en-GB" sz="1400" dirty="0" err="1">
                <a:solidFill>
                  <a:srgbClr val="7F7F7F"/>
                </a:solidFill>
              </a:rPr>
              <a:t>Makrosektoren</a:t>
            </a:r>
            <a:r>
              <a:rPr lang="en-GB" sz="1400" dirty="0">
                <a:solidFill>
                  <a:srgbClr val="7F7F7F"/>
                </a:solidFill>
              </a:rPr>
              <a:t>: </a:t>
            </a:r>
            <a:endParaRPr dirty="0"/>
          </a:p>
          <a:p>
            <a:pPr marL="742950" lvl="1" indent="-285750">
              <a:lnSpc>
                <a:spcPct val="105000"/>
              </a:lnSpc>
              <a:spcBef>
                <a:spcPts val="900"/>
              </a:spcBef>
              <a:buClr>
                <a:schemeClr val="dk1"/>
              </a:buClr>
              <a:buSzPts val="1100"/>
              <a:defRPr/>
            </a:pPr>
            <a:r>
              <a:rPr lang="en-GB" sz="1200" dirty="0" err="1">
                <a:solidFill>
                  <a:srgbClr val="7F7F7F"/>
                </a:solidFill>
              </a:rPr>
              <a:t>Gebäude</a:t>
            </a:r>
            <a:r>
              <a:rPr lang="en-GB" sz="1200" dirty="0">
                <a:solidFill>
                  <a:srgbClr val="7F7F7F"/>
                </a:solidFill>
              </a:rPr>
              <a:t>, </a:t>
            </a:r>
            <a:r>
              <a:rPr lang="en-GB" sz="1200" dirty="0" err="1">
                <a:solidFill>
                  <a:srgbClr val="7F7F7F"/>
                </a:solidFill>
              </a:rPr>
              <a:t>Ausrüstung</a:t>
            </a:r>
            <a:r>
              <a:rPr lang="en-GB" sz="1200" dirty="0">
                <a:solidFill>
                  <a:srgbClr val="7F7F7F"/>
                </a:solidFill>
              </a:rPr>
              <a:t> und </a:t>
            </a:r>
            <a:r>
              <a:rPr lang="en-GB" sz="1200" dirty="0" err="1">
                <a:solidFill>
                  <a:srgbClr val="7F7F7F"/>
                </a:solidFill>
              </a:rPr>
              <a:t>Einrichtungen</a:t>
            </a:r>
            <a:endParaRPr dirty="0"/>
          </a:p>
          <a:p>
            <a:pPr marL="742950" lvl="1" indent="-285750">
              <a:lnSpc>
                <a:spcPct val="105000"/>
              </a:lnSpc>
              <a:spcBef>
                <a:spcPts val="900"/>
              </a:spcBef>
              <a:buClr>
                <a:schemeClr val="dk1"/>
              </a:buClr>
              <a:buSzPts val="1100"/>
              <a:defRPr/>
            </a:pPr>
            <a:r>
              <a:rPr lang="en-GB" sz="1200" dirty="0">
                <a:solidFill>
                  <a:srgbClr val="7F7F7F"/>
                </a:solidFill>
              </a:rPr>
              <a:t>Verkehr</a:t>
            </a:r>
            <a:endParaRPr dirty="0"/>
          </a:p>
          <a:p>
            <a:pPr marL="742950" lvl="1" indent="-285750">
              <a:lnSpc>
                <a:spcPct val="105000"/>
              </a:lnSpc>
              <a:spcBef>
                <a:spcPts val="900"/>
              </a:spcBef>
              <a:buClr>
                <a:schemeClr val="dk1"/>
              </a:buClr>
              <a:buSzPts val="1100"/>
              <a:defRPr/>
            </a:pPr>
            <a:r>
              <a:rPr lang="en-GB" sz="1200" dirty="0" err="1">
                <a:solidFill>
                  <a:srgbClr val="7F7F7F"/>
                </a:solidFill>
              </a:rPr>
              <a:t>Energieversorgung</a:t>
            </a:r>
            <a:r>
              <a:rPr lang="en-GB" sz="1200" dirty="0">
                <a:solidFill>
                  <a:srgbClr val="7F7F7F"/>
                </a:solidFill>
              </a:rPr>
              <a:t>; und </a:t>
            </a:r>
            <a:r>
              <a:rPr lang="en-GB" sz="1200" dirty="0" err="1">
                <a:solidFill>
                  <a:srgbClr val="7F7F7F"/>
                </a:solidFill>
              </a:rPr>
              <a:t>Sonstige</a:t>
            </a:r>
            <a:r>
              <a:rPr lang="en-GB" sz="1200" dirty="0">
                <a:solidFill>
                  <a:srgbClr val="7F7F7F"/>
                </a:solidFill>
              </a:rPr>
              <a:t> </a:t>
            </a:r>
            <a:r>
              <a:rPr lang="en-GB" sz="1200" dirty="0" err="1">
                <a:solidFill>
                  <a:srgbClr val="7F7F7F"/>
                </a:solidFill>
              </a:rPr>
              <a:t>nicht</a:t>
            </a:r>
            <a:r>
              <a:rPr lang="en-GB" sz="1200" dirty="0">
                <a:solidFill>
                  <a:srgbClr val="7F7F7F"/>
                </a:solidFill>
              </a:rPr>
              <a:t> </a:t>
            </a:r>
            <a:r>
              <a:rPr lang="en-GB" sz="1200" dirty="0" err="1">
                <a:solidFill>
                  <a:srgbClr val="7F7F7F"/>
                </a:solidFill>
              </a:rPr>
              <a:t>energiebezogene</a:t>
            </a:r>
            <a:r>
              <a:rPr lang="en-GB" sz="1200" dirty="0">
                <a:solidFill>
                  <a:srgbClr val="7F7F7F"/>
                </a:solidFill>
              </a:rPr>
              <a:t> </a:t>
            </a:r>
            <a:r>
              <a:rPr lang="en-GB" sz="1200" dirty="0" err="1">
                <a:solidFill>
                  <a:srgbClr val="7F7F7F"/>
                </a:solidFill>
              </a:rPr>
              <a:t>Bereiche</a:t>
            </a:r>
            <a:endParaRPr dirty="0"/>
          </a:p>
          <a:p>
            <a:pPr marL="742950" lvl="1" indent="-285750">
              <a:lnSpc>
                <a:spcPct val="105000"/>
              </a:lnSpc>
              <a:spcBef>
                <a:spcPts val="900"/>
              </a:spcBef>
              <a:buClr>
                <a:schemeClr val="dk1"/>
              </a:buClr>
              <a:buSzPts val="1100"/>
              <a:defRPr/>
            </a:pPr>
            <a:endParaRPr lang="en-GB" sz="1200" dirty="0">
              <a:solidFill>
                <a:srgbClr val="7F7F7F"/>
              </a:solidFill>
            </a:endParaRPr>
          </a:p>
        </p:txBody>
      </p:sp>
      <p:sp>
        <p:nvSpPr>
          <p:cNvPr id="1576896606" name="Google Shape;262;p14"/>
          <p:cNvSpPr/>
          <p:nvPr/>
        </p:nvSpPr>
        <p:spPr bwMode="auto">
          <a:xfrm>
            <a:off x="140157" y="198437"/>
            <a:ext cx="8828124" cy="47466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78350915" name="TextBox 5"/>
          <p:cNvSpPr txBox="1"/>
          <p:nvPr/>
        </p:nvSpPr>
        <p:spPr bwMode="auto">
          <a:xfrm>
            <a:off x="0" y="4922681"/>
            <a:ext cx="7485888" cy="215444"/>
          </a:xfrm>
          <a:prstGeom prst="rect">
            <a:avLst/>
          </a:prstGeom>
          <a:noFill/>
        </p:spPr>
        <p:txBody>
          <a:bodyPr wrap="square" rtlCol="0">
            <a:spAutoFit/>
          </a:bodyPr>
          <a:lstStyle/>
          <a:p>
            <a:pPr>
              <a:defRPr/>
            </a:pPr>
            <a:r>
              <a:rPr lang="en-GB" sz="800" dirty="0"/>
              <a:t>Quelle: </a:t>
            </a:r>
            <a:r>
              <a:rPr lang="en-GB" sz="800" u="sng" dirty="0">
                <a:hlinkClick r:id="rId3"/>
              </a:rPr>
              <a:t>https://www.globalcovenantofmayors.</a:t>
            </a:r>
            <a:r>
              <a:rPr lang="en-GB" sz="800" dirty="0"/>
              <a:t>org/  </a:t>
            </a:r>
            <a:endParaRPr dirty="0"/>
          </a:p>
        </p:txBody>
      </p:sp>
      <p:sp>
        <p:nvSpPr>
          <p:cNvPr id="1948518723" name="Google Shape;262;p14"/>
          <p:cNvSpPr/>
          <p:nvPr/>
        </p:nvSpPr>
        <p:spPr bwMode="auto">
          <a:xfrm>
            <a:off x="0" y="0"/>
            <a:ext cx="9082124" cy="513812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pic>
        <p:nvPicPr>
          <p:cNvPr id="6" name="Picture 5" descr="A diagram of a company's quality&#10;&#10;AI-generated content may be incorrect.">
            <a:extLst>
              <a:ext uri="{FF2B5EF4-FFF2-40B4-BE49-F238E27FC236}">
                <a16:creationId xmlns:a16="http://schemas.microsoft.com/office/drawing/2014/main" id="{FC4EF527-53CF-7A12-9D26-6EEBE614280C}"/>
              </a:ext>
            </a:extLst>
          </p:cNvPr>
          <p:cNvPicPr>
            <a:picLocks noChangeAspect="1"/>
          </p:cNvPicPr>
          <p:nvPr/>
        </p:nvPicPr>
        <p:blipFill>
          <a:blip r:embed="rId4"/>
          <a:stretch>
            <a:fillRect/>
          </a:stretch>
        </p:blipFill>
        <p:spPr bwMode="auto">
          <a:xfrm>
            <a:off x="1919636" y="283779"/>
            <a:ext cx="4875301" cy="4580116"/>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92991317" name="Google Shape;135;p2"/>
          <p:cNvSpPr txBox="1">
            <a:spLocks noGrp="1"/>
          </p:cNvSpPr>
          <p:nvPr>
            <p:ph type="title"/>
          </p:nvPr>
        </p:nvSpPr>
        <p:spPr bwMode="auto">
          <a:xfrm>
            <a:off x="613295" y="214925"/>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ANFORDERUNGEN AN EMISSIONSINVENTARE:</a:t>
            </a:r>
            <a:endParaRPr>
              <a:solidFill>
                <a:srgbClr val="70AD47"/>
              </a:solidFill>
            </a:endParaRPr>
          </a:p>
        </p:txBody>
      </p:sp>
      <p:sp>
        <p:nvSpPr>
          <p:cNvPr id="877682382" name="Google Shape;141;p3"/>
          <p:cNvSpPr txBox="1">
            <a:spLocks noGrp="1"/>
          </p:cNvSpPr>
          <p:nvPr>
            <p:ph type="body" idx="1"/>
          </p:nvPr>
        </p:nvSpPr>
        <p:spPr bwMode="auto">
          <a:xfrm>
            <a:off x="632600" y="2715059"/>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200">
                <a:solidFill>
                  <a:srgbClr val="7F7F7F"/>
                </a:solidFill>
              </a:rPr>
              <a:t>Genehmigt durch den Gemeinderat oder eine gleichwertige Stelle</a:t>
            </a:r>
            <a:endParaRPr/>
          </a:p>
          <a:p>
            <a:pPr marL="285750" indent="-285750">
              <a:lnSpc>
                <a:spcPct val="105000"/>
              </a:lnSpc>
              <a:spcBef>
                <a:spcPts val="900"/>
              </a:spcBef>
              <a:buClr>
                <a:schemeClr val="dk1"/>
              </a:buClr>
              <a:buSzPts val="1100"/>
              <a:defRPr/>
            </a:pPr>
            <a:r>
              <a:rPr lang="en-GB" sz="1200">
                <a:solidFill>
                  <a:srgbClr val="7F7F7F"/>
                </a:solidFill>
              </a:rPr>
              <a:t>Legt Verpflichtungen zu Klimaschutz, Anpassung und Energiearmut fest</a:t>
            </a:r>
            <a:endParaRPr/>
          </a:p>
          <a:p>
            <a:pPr marL="285750" indent="-285750">
              <a:lnSpc>
                <a:spcPct val="105000"/>
              </a:lnSpc>
              <a:spcBef>
                <a:spcPts val="900"/>
              </a:spcBef>
              <a:buClr>
                <a:schemeClr val="dk1"/>
              </a:buClr>
              <a:buSzPts val="1100"/>
              <a:defRPr/>
            </a:pPr>
            <a:r>
              <a:rPr lang="en-GB" sz="1200">
                <a:solidFill>
                  <a:srgbClr val="7F7F7F"/>
                </a:solidFill>
              </a:rPr>
              <a:t>Basierend auf den Ergebnissen der Basisemissionsinventur (BEI) und der Klimarisiko- und Vulnerabilitätsbewertung (RVA) </a:t>
            </a:r>
            <a:endParaRPr/>
          </a:p>
          <a:p>
            <a:pPr marL="285750" indent="-285750">
              <a:lnSpc>
                <a:spcPct val="105000"/>
              </a:lnSpc>
              <a:spcBef>
                <a:spcPts val="900"/>
              </a:spcBef>
              <a:buClr>
                <a:schemeClr val="dk1"/>
              </a:buClr>
              <a:buSzPts val="1100"/>
              <a:defRPr/>
            </a:pPr>
            <a:r>
              <a:rPr lang="en-GB" sz="1200">
                <a:solidFill>
                  <a:srgbClr val="7F7F7F"/>
                </a:solidFill>
              </a:rPr>
              <a:t>Anforderungen an die Minderung: </a:t>
            </a:r>
            <a:endParaRPr/>
          </a:p>
          <a:p>
            <a:pPr marL="742950" lvl="1" indent="-285750">
              <a:lnSpc>
                <a:spcPct val="105000"/>
              </a:lnSpc>
              <a:spcBef>
                <a:spcPts val="900"/>
              </a:spcBef>
              <a:buClr>
                <a:schemeClr val="dk1"/>
              </a:buClr>
              <a:buSzPts val="1100"/>
              <a:defRPr/>
            </a:pPr>
            <a:r>
              <a:rPr lang="en-GB" sz="1000">
                <a:solidFill>
                  <a:srgbClr val="7F7F7F"/>
                </a:solidFill>
              </a:rPr>
              <a:t>Das BEI sollte mindestens drei Schlüsselbereiche abdecken</a:t>
            </a:r>
            <a:endParaRPr/>
          </a:p>
          <a:p>
            <a:pPr marL="742950" lvl="1" indent="-285750">
              <a:lnSpc>
                <a:spcPct val="105000"/>
              </a:lnSpc>
              <a:spcBef>
                <a:spcPts val="900"/>
              </a:spcBef>
              <a:buClr>
                <a:schemeClr val="dk1"/>
              </a:buClr>
              <a:buSzPts val="1100"/>
              <a:defRPr/>
            </a:pPr>
            <a:r>
              <a:rPr lang="en-GB" sz="1000">
                <a:solidFill>
                  <a:srgbClr val="7F7F7F"/>
                </a:solidFill>
              </a:rPr>
              <a:t>Die Minderungsmaßnahmen sollten mindestens zwei Sektoren abdecken</a:t>
            </a:r>
            <a:endParaRPr/>
          </a:p>
          <a:p>
            <a:pPr marL="742950" lvl="1" indent="-285750">
              <a:lnSpc>
                <a:spcPct val="105000"/>
              </a:lnSpc>
              <a:spcBef>
                <a:spcPts val="900"/>
              </a:spcBef>
              <a:buClr>
                <a:schemeClr val="dk1"/>
              </a:buClr>
              <a:buSzPts val="1100"/>
              <a:defRPr/>
            </a:pPr>
            <a:r>
              <a:rPr lang="en-GB" sz="1000">
                <a:solidFill>
                  <a:srgbClr val="7F7F7F"/>
                </a:solidFill>
              </a:rPr>
              <a:t>Der Aktionsplan sollte eine Reihe von Maßnahmen enthalten, darunter mindestens drei wichtige Klimaschutzmaßnahmen</a:t>
            </a:r>
            <a:endParaRPr/>
          </a:p>
          <a:p>
            <a:pPr marL="285750" indent="-285750">
              <a:lnSpc>
                <a:spcPct val="105000"/>
              </a:lnSpc>
              <a:spcBef>
                <a:spcPts val="900"/>
              </a:spcBef>
              <a:buClr>
                <a:schemeClr val="dk1"/>
              </a:buClr>
              <a:buSzPts val="1100"/>
              <a:defRPr/>
            </a:pPr>
            <a:r>
              <a:rPr lang="en-GB" sz="1200">
                <a:solidFill>
                  <a:srgbClr val="7F7F7F"/>
                </a:solidFill>
              </a:rPr>
              <a:t>Anpassungsanforderungen:</a:t>
            </a:r>
            <a:endParaRPr/>
          </a:p>
          <a:p>
            <a:pPr marL="742950" lvl="1" indent="-285750">
              <a:lnSpc>
                <a:spcPct val="105000"/>
              </a:lnSpc>
              <a:spcBef>
                <a:spcPts val="900"/>
              </a:spcBef>
              <a:buClr>
                <a:schemeClr val="dk1"/>
              </a:buClr>
              <a:buSzPts val="1100"/>
              <a:defRPr/>
            </a:pPr>
            <a:r>
              <a:rPr lang="en-GB" sz="1000">
                <a:solidFill>
                  <a:srgbClr val="7F7F7F"/>
                </a:solidFill>
              </a:rPr>
              <a:t>Sollte mindestens ein Anpassungsziel enthalten</a:t>
            </a:r>
            <a:endParaRPr/>
          </a:p>
          <a:p>
            <a:pPr marL="742950" lvl="1" indent="-285750">
              <a:lnSpc>
                <a:spcPct val="105000"/>
              </a:lnSpc>
              <a:spcBef>
                <a:spcPts val="900"/>
              </a:spcBef>
              <a:buClr>
                <a:schemeClr val="dk1"/>
              </a:buClr>
              <a:buSzPts val="1100"/>
              <a:defRPr/>
            </a:pPr>
            <a:r>
              <a:rPr lang="en-GB" sz="1000">
                <a:solidFill>
                  <a:srgbClr val="7F7F7F"/>
                </a:solidFill>
              </a:rPr>
              <a:t>Eine Reihe von Maßnahmen auflisten, darunter 3 wichtige Anpassungsmaßnahmen</a:t>
            </a:r>
            <a:endParaRPr/>
          </a:p>
          <a:p>
            <a:pPr marL="285750" indent="-285750">
              <a:lnSpc>
                <a:spcPct val="105000"/>
              </a:lnSpc>
              <a:spcBef>
                <a:spcPts val="900"/>
              </a:spcBef>
              <a:buClr>
                <a:schemeClr val="dk1"/>
              </a:buClr>
              <a:buSzPts val="1100"/>
              <a:defRPr/>
            </a:pPr>
            <a:r>
              <a:rPr lang="en-GB" sz="1200">
                <a:solidFill>
                  <a:srgbClr val="7F7F7F"/>
                </a:solidFill>
              </a:rPr>
              <a:t>Anforderungen hinsichtlich Energiearmut: </a:t>
            </a:r>
            <a:endParaRPr/>
          </a:p>
          <a:p>
            <a:pPr marL="742950" lvl="1" indent="-285750">
              <a:lnSpc>
                <a:spcPct val="105000"/>
              </a:lnSpc>
              <a:spcBef>
                <a:spcPts val="900"/>
              </a:spcBef>
              <a:buClr>
                <a:schemeClr val="dk1"/>
              </a:buClr>
              <a:buSzPts val="1100"/>
              <a:defRPr/>
            </a:pPr>
            <a:r>
              <a:rPr lang="en-GB" sz="1000">
                <a:solidFill>
                  <a:srgbClr val="7F7F7F"/>
                </a:solidFill>
              </a:rPr>
              <a:t>Ein Ziel zur Energiearmut</a:t>
            </a:r>
            <a:endParaRPr/>
          </a:p>
          <a:p>
            <a:pPr marL="742950" lvl="1" indent="-285750">
              <a:lnSpc>
                <a:spcPct val="105000"/>
              </a:lnSpc>
              <a:spcBef>
                <a:spcPts val="900"/>
              </a:spcBef>
              <a:buClr>
                <a:schemeClr val="dk1"/>
              </a:buClr>
              <a:buSzPts val="1100"/>
              <a:defRPr/>
            </a:pPr>
            <a:r>
              <a:rPr lang="en-GB" sz="1000">
                <a:solidFill>
                  <a:srgbClr val="7F7F7F"/>
                </a:solidFill>
              </a:rPr>
              <a:t>Ein Indikator</a:t>
            </a:r>
            <a:endParaRPr/>
          </a:p>
          <a:p>
            <a:pPr marL="742950" lvl="1" indent="-285750">
              <a:lnSpc>
                <a:spcPct val="105000"/>
              </a:lnSpc>
              <a:spcBef>
                <a:spcPts val="900"/>
              </a:spcBef>
              <a:buClr>
                <a:schemeClr val="dk1"/>
              </a:buClr>
              <a:buSzPts val="1100"/>
              <a:defRPr/>
            </a:pPr>
            <a:r>
              <a:rPr lang="en-GB" sz="1000">
                <a:solidFill>
                  <a:srgbClr val="7F7F7F"/>
                </a:solidFill>
              </a:rPr>
              <a:t>Mindestens eine wichtige Maßnahme zur Bekämpfung der Energiearmut</a:t>
            </a:r>
            <a:endParaRPr/>
          </a:p>
          <a:p>
            <a:pPr marL="742950" lvl="1" indent="-285750">
              <a:lnSpc>
                <a:spcPct val="105000"/>
              </a:lnSpc>
              <a:spcBef>
                <a:spcPts val="900"/>
              </a:spcBef>
              <a:buClr>
                <a:schemeClr val="dk1"/>
              </a:buClr>
              <a:buSzPts val="1100"/>
              <a:defRPr/>
            </a:pPr>
            <a:endParaRPr lang="en-GB" sz="1000">
              <a:solidFill>
                <a:srgbClr val="7F7F7F"/>
              </a:solidFill>
            </a:endParaRPr>
          </a:p>
          <a:p>
            <a:pPr marL="742950" lvl="1" indent="-285750">
              <a:lnSpc>
                <a:spcPct val="105000"/>
              </a:lnSpc>
              <a:spcBef>
                <a:spcPts val="900"/>
              </a:spcBef>
              <a:buClr>
                <a:schemeClr val="dk1"/>
              </a:buClr>
              <a:buSzPts val="1100"/>
              <a:defRPr/>
            </a:pPr>
            <a:endParaRPr lang="en-GB" sz="1000">
              <a:solidFill>
                <a:srgbClr val="7F7F7F"/>
              </a:solidFill>
            </a:endParaRPr>
          </a:p>
        </p:txBody>
      </p:sp>
      <p:sp>
        <p:nvSpPr>
          <p:cNvPr id="1759357798" name="Google Shape;262;p14"/>
          <p:cNvSpPr/>
          <p:nvPr/>
        </p:nvSpPr>
        <p:spPr bwMode="auto">
          <a:xfrm>
            <a:off x="-15874" y="79374"/>
            <a:ext cx="9175749" cy="49688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12295002"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EMISSIONENKATALOG FÜR GEBÄUDE (BEI)</a:t>
            </a:r>
            <a:endParaRPr>
              <a:solidFill>
                <a:srgbClr val="70AD47"/>
              </a:solidFill>
            </a:endParaRPr>
          </a:p>
        </p:txBody>
      </p:sp>
      <p:sp>
        <p:nvSpPr>
          <p:cNvPr id="678915097"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Methodik: </a:t>
            </a:r>
            <a:endParaRPr/>
          </a:p>
          <a:p>
            <a:pPr marL="742950" lvl="1" indent="-285750">
              <a:lnSpc>
                <a:spcPct val="105000"/>
              </a:lnSpc>
              <a:spcBef>
                <a:spcPts val="900"/>
              </a:spcBef>
              <a:buClr>
                <a:schemeClr val="dk1"/>
              </a:buClr>
              <a:buSzPts val="1100"/>
              <a:defRPr/>
            </a:pPr>
            <a:r>
              <a:rPr lang="en-GB" sz="1200">
                <a:solidFill>
                  <a:srgbClr val="7F7F7F"/>
                </a:solidFill>
              </a:rPr>
              <a:t>Fokus auf dem Endenergieverbrauch</a:t>
            </a:r>
            <a:endParaRPr/>
          </a:p>
          <a:p>
            <a:pPr marL="742950" lvl="1" indent="-285750">
              <a:lnSpc>
                <a:spcPct val="105000"/>
              </a:lnSpc>
              <a:spcBef>
                <a:spcPts val="900"/>
              </a:spcBef>
              <a:buClr>
                <a:schemeClr val="dk1"/>
              </a:buClr>
              <a:buSzPts val="1100"/>
              <a:defRPr/>
            </a:pPr>
            <a:r>
              <a:rPr lang="en-GB" sz="1200">
                <a:solidFill>
                  <a:srgbClr val="7F7F7F"/>
                </a:solidFill>
              </a:rPr>
              <a:t>Fokus auf den geografischen Zuständigkeitsbereich der lokalen Behörde</a:t>
            </a:r>
            <a:endParaRPr/>
          </a:p>
          <a:p>
            <a:pPr marL="742950" lvl="1" indent="-285750">
              <a:lnSpc>
                <a:spcPct val="105000"/>
              </a:lnSpc>
              <a:spcBef>
                <a:spcPts val="900"/>
              </a:spcBef>
              <a:buClr>
                <a:schemeClr val="dk1"/>
              </a:buClr>
              <a:buSzPts val="1100"/>
              <a:defRPr/>
            </a:pPr>
            <a:r>
              <a:rPr lang="en-GB" sz="1200">
                <a:solidFill>
                  <a:srgbClr val="7F7F7F"/>
                </a:solidFill>
              </a:rPr>
              <a:t>Zuordnung der Emissionen zur Verbraucherseite</a:t>
            </a:r>
            <a:endParaRPr/>
          </a:p>
          <a:p>
            <a:pPr marL="742950" lvl="1" indent="-285750">
              <a:lnSpc>
                <a:spcPct val="105000"/>
              </a:lnSpc>
              <a:spcBef>
                <a:spcPts val="900"/>
              </a:spcBef>
              <a:buClr>
                <a:schemeClr val="dk1"/>
              </a:buClr>
              <a:buSzPts val="1100"/>
              <a:defRPr/>
            </a:pPr>
            <a:r>
              <a:rPr lang="en-GB" sz="1200">
                <a:solidFill>
                  <a:srgbClr val="7F7F7F"/>
                </a:solidFill>
              </a:rPr>
              <a:t>Bottom-up-Erhebung von Daten</a:t>
            </a:r>
            <a:endParaRPr/>
          </a:p>
          <a:p>
            <a:pPr marL="742950" lvl="1" indent="-285750">
              <a:lnSpc>
                <a:spcPct val="105000"/>
              </a:lnSpc>
              <a:spcBef>
                <a:spcPts val="900"/>
              </a:spcBef>
              <a:buClr>
                <a:schemeClr val="dk1"/>
              </a:buClr>
              <a:buSzPts val="1100"/>
              <a:defRPr/>
            </a:pPr>
            <a:r>
              <a:rPr lang="en-GB" sz="1200">
                <a:solidFill>
                  <a:srgbClr val="7F7F7F"/>
                </a:solidFill>
              </a:rPr>
              <a:t>Überwachung der Fortschritte bei der Zielerreichung</a:t>
            </a:r>
            <a:endParaRPr/>
          </a:p>
          <a:p>
            <a:pPr marL="285750" indent="-285750">
              <a:lnSpc>
                <a:spcPct val="105000"/>
              </a:lnSpc>
              <a:spcBef>
                <a:spcPts val="900"/>
              </a:spcBef>
              <a:buClr>
                <a:schemeClr val="dk1"/>
              </a:buClr>
              <a:buSzPts val="1100"/>
              <a:defRPr/>
            </a:pPr>
            <a:r>
              <a:rPr lang="en-GB" sz="1400">
                <a:solidFill>
                  <a:srgbClr val="7F7F7F"/>
                </a:solidFill>
              </a:rPr>
              <a:t>Relevant, flexibel und genau</a:t>
            </a:r>
            <a:endParaRPr/>
          </a:p>
          <a:p>
            <a:pPr marL="285750" indent="-285750">
              <a:lnSpc>
                <a:spcPct val="105000"/>
              </a:lnSpc>
              <a:spcBef>
                <a:spcPts val="900"/>
              </a:spcBef>
              <a:buClr>
                <a:schemeClr val="dk1"/>
              </a:buClr>
              <a:buSzPts val="1100"/>
              <a:defRPr/>
            </a:pPr>
            <a:r>
              <a:rPr lang="en-GB" sz="1400">
                <a:solidFill>
                  <a:srgbClr val="7F7F7F"/>
                </a:solidFill>
              </a:rPr>
              <a:t>Sollte vier Schlüsselbereiche abdecken</a:t>
            </a:r>
            <a:endParaRPr/>
          </a:p>
          <a:p>
            <a:pPr marL="285750" indent="-285750">
              <a:lnSpc>
                <a:spcPct val="105000"/>
              </a:lnSpc>
              <a:spcBef>
                <a:spcPts val="900"/>
              </a:spcBef>
              <a:buClr>
                <a:schemeClr val="dk1"/>
              </a:buClr>
              <a:buSzPts val="1100"/>
              <a:defRPr/>
            </a:pPr>
            <a:endParaRPr lang="en-GB" sz="1400">
              <a:solidFill>
                <a:srgbClr val="7F7F7F"/>
              </a:solidFill>
            </a:endParaRPr>
          </a:p>
          <a:p>
            <a:pPr marL="742950" lvl="1" indent="-285750">
              <a:lnSpc>
                <a:spcPct val="105000"/>
              </a:lnSpc>
              <a:spcBef>
                <a:spcPts val="900"/>
              </a:spcBef>
              <a:buClr>
                <a:schemeClr val="dk1"/>
              </a:buClr>
              <a:buSzPts val="1100"/>
              <a:defRPr/>
            </a:pPr>
            <a:endParaRPr lang="en-GB" sz="1000">
              <a:solidFill>
                <a:srgbClr val="7F7F7F"/>
              </a:solidFill>
            </a:endParaRPr>
          </a:p>
        </p:txBody>
      </p:sp>
      <p:sp>
        <p:nvSpPr>
          <p:cNvPr id="1529011430" name="Google Shape;262;p14"/>
          <p:cNvSpPr/>
          <p:nvPr/>
        </p:nvSpPr>
        <p:spPr bwMode="auto">
          <a:xfrm>
            <a:off x="17499" y="79373"/>
            <a:ext cx="9175748" cy="49688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8126911"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EMISSIONEN-INVENTAR-ÜBERWACHUNG (MEI)</a:t>
            </a:r>
            <a:endParaRPr>
              <a:solidFill>
                <a:srgbClr val="70AD47"/>
              </a:solidFill>
            </a:endParaRPr>
          </a:p>
        </p:txBody>
      </p:sp>
      <p:sp>
        <p:nvSpPr>
          <p:cNvPr id="522179238"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Die Methodik ähnelt der des BEI</a:t>
            </a:r>
            <a:endParaRPr/>
          </a:p>
          <a:p>
            <a:pPr marL="285750" indent="-285750">
              <a:lnSpc>
                <a:spcPct val="105000"/>
              </a:lnSpc>
              <a:spcBef>
                <a:spcPts val="900"/>
              </a:spcBef>
              <a:buClr>
                <a:schemeClr val="dk1"/>
              </a:buClr>
              <a:buSzPts val="1100"/>
              <a:defRPr/>
            </a:pPr>
            <a:r>
              <a:rPr lang="en-GB" sz="1400">
                <a:solidFill>
                  <a:srgbClr val="7F7F7F"/>
                </a:solidFill>
              </a:rPr>
              <a:t>Es wird empfohlen, die Erfassung jährlich durchzuführen (kann auch in 2- oder 4-Jahres-Intervallen erfolgen) </a:t>
            </a:r>
            <a:endParaRPr/>
          </a:p>
          <a:p>
            <a:pPr marL="285750" indent="-285750">
              <a:lnSpc>
                <a:spcPct val="105000"/>
              </a:lnSpc>
              <a:spcBef>
                <a:spcPts val="900"/>
              </a:spcBef>
              <a:buClr>
                <a:schemeClr val="dk1"/>
              </a:buClr>
              <a:buSzPts val="1100"/>
              <a:defRPr/>
            </a:pPr>
            <a:r>
              <a:rPr lang="en-GB" sz="1400">
                <a:solidFill>
                  <a:srgbClr val="7F7F7F"/>
                </a:solidFill>
              </a:rPr>
              <a:t>Vorteile: </a:t>
            </a:r>
            <a:endParaRPr/>
          </a:p>
          <a:p>
            <a:pPr marL="742950" lvl="1" indent="-285750">
              <a:lnSpc>
                <a:spcPct val="105000"/>
              </a:lnSpc>
              <a:spcBef>
                <a:spcPts val="900"/>
              </a:spcBef>
              <a:buClr>
                <a:schemeClr val="dk1"/>
              </a:buClr>
              <a:buSzPts val="1100"/>
              <a:defRPr/>
            </a:pPr>
            <a:r>
              <a:rPr lang="en-GB" sz="1200">
                <a:solidFill>
                  <a:srgbClr val="7F7F7F"/>
                </a:solidFill>
              </a:rPr>
              <a:t>Genauere Überwachung</a:t>
            </a:r>
            <a:endParaRPr/>
          </a:p>
          <a:p>
            <a:pPr marL="742950" lvl="1" indent="-285750">
              <a:lnSpc>
                <a:spcPct val="105000"/>
              </a:lnSpc>
              <a:spcBef>
                <a:spcPts val="900"/>
              </a:spcBef>
              <a:buClr>
                <a:schemeClr val="dk1"/>
              </a:buClr>
              <a:buSzPts val="1100"/>
              <a:defRPr/>
            </a:pPr>
            <a:r>
              <a:rPr lang="en-GB" sz="1200">
                <a:solidFill>
                  <a:srgbClr val="7F7F7F"/>
                </a:solidFill>
              </a:rPr>
              <a:t>Besseres Verständnis der Faktoren, die die CO2-Emissionen beeinflussen</a:t>
            </a:r>
            <a:endParaRPr/>
          </a:p>
          <a:p>
            <a:pPr marL="742950" lvl="1" indent="-285750">
              <a:lnSpc>
                <a:spcPct val="105000"/>
              </a:lnSpc>
              <a:spcBef>
                <a:spcPts val="900"/>
              </a:spcBef>
              <a:buClr>
                <a:schemeClr val="dk1"/>
              </a:buClr>
              <a:buSzPts val="1100"/>
              <a:defRPr/>
            </a:pPr>
            <a:r>
              <a:rPr lang="en-GB" sz="1200">
                <a:solidFill>
                  <a:srgbClr val="7F7F7F"/>
                </a:solidFill>
              </a:rPr>
              <a:t>Jährlicher Beitrag zur Politikgestaltung</a:t>
            </a:r>
            <a:endParaRPr/>
          </a:p>
          <a:p>
            <a:pPr marL="742950" lvl="1" indent="-285750">
              <a:lnSpc>
                <a:spcPct val="105000"/>
              </a:lnSpc>
              <a:spcBef>
                <a:spcPts val="900"/>
              </a:spcBef>
              <a:buClr>
                <a:schemeClr val="dk1"/>
              </a:buClr>
              <a:buSzPts val="1100"/>
              <a:defRPr/>
            </a:pPr>
            <a:r>
              <a:rPr lang="en-GB" sz="1200">
                <a:solidFill>
                  <a:srgbClr val="7F7F7F"/>
                </a:solidFill>
              </a:rPr>
              <a:t>Spezifisches Fachwissen, das für Inventare erforderlich ist, kann gepflegt und konsolidiert werden </a:t>
            </a:r>
            <a:endParaRPr/>
          </a:p>
          <a:p>
            <a:pPr marL="0" indent="0">
              <a:lnSpc>
                <a:spcPct val="105000"/>
              </a:lnSpc>
              <a:spcBef>
                <a:spcPts val="900"/>
              </a:spcBef>
              <a:buClr>
                <a:schemeClr val="dk1"/>
              </a:buClr>
              <a:buSzPts val="1100"/>
              <a:buNone/>
              <a:defRPr/>
            </a:pPr>
            <a:endParaRPr lang="en-GB" sz="1000">
              <a:solidFill>
                <a:srgbClr val="7F7F7F"/>
              </a:solidFill>
            </a:endParaRPr>
          </a:p>
          <a:p>
            <a:pPr marL="285750" indent="-285750">
              <a:lnSpc>
                <a:spcPct val="105000"/>
              </a:lnSpc>
              <a:spcBef>
                <a:spcPts val="900"/>
              </a:spcBef>
              <a:buClr>
                <a:schemeClr val="dk1"/>
              </a:buClr>
              <a:buSzPts val="1100"/>
              <a:defRPr/>
            </a:pPr>
            <a:endParaRPr lang="en-GB" sz="1400">
              <a:solidFill>
                <a:srgbClr val="7F7F7F"/>
              </a:solidFill>
            </a:endParaRPr>
          </a:p>
          <a:p>
            <a:pPr marL="742950" lvl="1" indent="-285750">
              <a:lnSpc>
                <a:spcPct val="105000"/>
              </a:lnSpc>
              <a:spcBef>
                <a:spcPts val="900"/>
              </a:spcBef>
              <a:buClr>
                <a:schemeClr val="dk1"/>
              </a:buClr>
              <a:buSzPts val="1100"/>
              <a:defRPr/>
            </a:pPr>
            <a:endParaRPr lang="en-GB" sz="1000">
              <a:solidFill>
                <a:srgbClr val="7F7F7F"/>
              </a:solidFill>
            </a:endParaRPr>
          </a:p>
        </p:txBody>
      </p:sp>
      <p:sp>
        <p:nvSpPr>
          <p:cNvPr id="990068057" name="Google Shape;262;p14"/>
          <p:cNvSpPr/>
          <p:nvPr/>
        </p:nvSpPr>
        <p:spPr bwMode="auto">
          <a:xfrm>
            <a:off x="45719" y="79373"/>
            <a:ext cx="8957029" cy="49688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49577329"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INHALT DES EMISSIONENVERZEICHNISSES </a:t>
            </a:r>
            <a:endParaRPr>
              <a:solidFill>
                <a:srgbClr val="70AD47"/>
              </a:solidFill>
            </a:endParaRPr>
          </a:p>
        </p:txBody>
      </p:sp>
      <p:sp>
        <p:nvSpPr>
          <p:cNvPr id="17338050"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Definition des lokalen Gebiets</a:t>
            </a:r>
            <a:endParaRPr/>
          </a:p>
          <a:p>
            <a:pPr marL="285750" indent="-285750">
              <a:lnSpc>
                <a:spcPct val="105000"/>
              </a:lnSpc>
              <a:spcBef>
                <a:spcPts val="900"/>
              </a:spcBef>
              <a:buClr>
                <a:schemeClr val="dk1"/>
              </a:buClr>
              <a:buSzPts val="1100"/>
              <a:defRPr/>
            </a:pPr>
            <a:r>
              <a:rPr lang="en-GB" sz="1400">
                <a:solidFill>
                  <a:srgbClr val="7F7F7F"/>
                </a:solidFill>
              </a:rPr>
              <a:t>Bevölkerung im BEI-Jahr</a:t>
            </a:r>
            <a:endParaRPr/>
          </a:p>
          <a:p>
            <a:pPr marL="285750" indent="-285750">
              <a:lnSpc>
                <a:spcPct val="105000"/>
              </a:lnSpc>
              <a:spcBef>
                <a:spcPts val="900"/>
              </a:spcBef>
              <a:buClr>
                <a:schemeClr val="dk1"/>
              </a:buClr>
              <a:buSzPts val="1100"/>
              <a:defRPr/>
            </a:pPr>
            <a:r>
              <a:rPr lang="en-GB" sz="1400">
                <a:solidFill>
                  <a:srgbClr val="7F7F7F"/>
                </a:solidFill>
              </a:rPr>
              <a:t>BEI-Jahr</a:t>
            </a:r>
            <a:endParaRPr/>
          </a:p>
          <a:p>
            <a:pPr marL="285750" indent="-285750">
              <a:lnSpc>
                <a:spcPct val="105000"/>
              </a:lnSpc>
              <a:spcBef>
                <a:spcPts val="900"/>
              </a:spcBef>
              <a:buClr>
                <a:schemeClr val="dk1"/>
              </a:buClr>
              <a:buSzPts val="1100"/>
              <a:defRPr/>
            </a:pPr>
            <a:r>
              <a:rPr lang="en-GB" sz="1400">
                <a:solidFill>
                  <a:srgbClr val="7F7F7F"/>
                </a:solidFill>
              </a:rPr>
              <a:t>Reduktionsziel (in %)</a:t>
            </a:r>
            <a:endParaRPr/>
          </a:p>
          <a:p>
            <a:pPr marL="285750" indent="-285750">
              <a:lnSpc>
                <a:spcPct val="105000"/>
              </a:lnSpc>
              <a:spcBef>
                <a:spcPts val="900"/>
              </a:spcBef>
              <a:buClr>
                <a:schemeClr val="dk1"/>
              </a:buClr>
              <a:buSzPts val="1100"/>
              <a:defRPr/>
            </a:pPr>
            <a:r>
              <a:rPr lang="en-GB" sz="1400">
                <a:solidFill>
                  <a:srgbClr val="7F7F7F"/>
                </a:solidFill>
              </a:rPr>
              <a:t>Art des Reduktionsziels (absolut oder pro Kopf) </a:t>
            </a:r>
            <a:endParaRPr/>
          </a:p>
          <a:p>
            <a:pPr marL="285750" indent="-285750">
              <a:lnSpc>
                <a:spcPct val="105000"/>
              </a:lnSpc>
              <a:spcBef>
                <a:spcPts val="900"/>
              </a:spcBef>
              <a:buClr>
                <a:schemeClr val="dk1"/>
              </a:buClr>
              <a:buSzPts val="1100"/>
              <a:defRPr/>
            </a:pPr>
            <a:r>
              <a:rPr lang="en-GB" sz="1400">
                <a:solidFill>
                  <a:srgbClr val="7F7F7F"/>
                </a:solidFill>
              </a:rPr>
              <a:t>Emissionsinventaransatz (Standard oder LCA)</a:t>
            </a:r>
            <a:endParaRPr/>
          </a:p>
          <a:p>
            <a:pPr marL="285750" indent="-285750">
              <a:lnSpc>
                <a:spcPct val="105000"/>
              </a:lnSpc>
              <a:spcBef>
                <a:spcPts val="900"/>
              </a:spcBef>
              <a:buClr>
                <a:schemeClr val="dk1"/>
              </a:buClr>
              <a:buSzPts val="1100"/>
              <a:defRPr/>
            </a:pPr>
            <a:r>
              <a:rPr lang="en-GB" sz="1400">
                <a:solidFill>
                  <a:srgbClr val="7F7F7F"/>
                </a:solidFill>
              </a:rPr>
              <a:t>Emissionsberichts-Einheit (CO2 oder CO2-Äquivalent) </a:t>
            </a:r>
            <a:endParaRPr/>
          </a:p>
          <a:p>
            <a:pPr marL="285750" indent="-285750">
              <a:lnSpc>
                <a:spcPct val="105000"/>
              </a:lnSpc>
              <a:spcBef>
                <a:spcPts val="900"/>
              </a:spcBef>
              <a:buClr>
                <a:schemeClr val="dk1"/>
              </a:buClr>
              <a:buSzPts val="1100"/>
              <a:defRPr/>
            </a:pPr>
            <a:r>
              <a:rPr lang="en-GB" sz="1400">
                <a:solidFill>
                  <a:srgbClr val="7F7F7F"/>
                </a:solidFill>
              </a:rPr>
              <a:t>Verwendete Emissionsfaktoren </a:t>
            </a:r>
            <a:endParaRPr/>
          </a:p>
          <a:p>
            <a:pPr marL="285750" indent="-285750">
              <a:lnSpc>
                <a:spcPct val="105000"/>
              </a:lnSpc>
              <a:spcBef>
                <a:spcPts val="900"/>
              </a:spcBef>
              <a:buClr>
                <a:schemeClr val="dk1"/>
              </a:buClr>
              <a:buSzPts val="1100"/>
              <a:defRPr/>
            </a:pPr>
            <a:r>
              <a:rPr lang="en-GB" sz="1400">
                <a:solidFill>
                  <a:srgbClr val="7F7F7F"/>
                </a:solidFill>
              </a:rPr>
              <a:t>Zuständige Stelle/Abteilung/Berater</a:t>
            </a:r>
            <a:endParaRPr/>
          </a:p>
          <a:p>
            <a:pPr marL="285750" indent="-285750">
              <a:lnSpc>
                <a:spcPct val="105000"/>
              </a:lnSpc>
              <a:spcBef>
                <a:spcPts val="900"/>
              </a:spcBef>
              <a:buClr>
                <a:schemeClr val="dk1"/>
              </a:buClr>
              <a:buSzPts val="1100"/>
              <a:defRPr/>
            </a:pPr>
            <a:r>
              <a:rPr lang="en-GB" sz="1400">
                <a:solidFill>
                  <a:srgbClr val="7F7F7F"/>
                </a:solidFill>
              </a:rPr>
              <a:t>Detaillierte Ergebnisse pro Tätigkeitsbereich und Energieträger</a:t>
            </a:r>
            <a:endParaRPr/>
          </a:p>
          <a:p>
            <a:pPr marL="285750" indent="-285750">
              <a:lnSpc>
                <a:spcPct val="105000"/>
              </a:lnSpc>
              <a:spcBef>
                <a:spcPts val="900"/>
              </a:spcBef>
              <a:buClr>
                <a:schemeClr val="dk1"/>
              </a:buClr>
              <a:buSzPts val="1100"/>
              <a:defRPr/>
            </a:pPr>
            <a:r>
              <a:rPr lang="en-GB" sz="1400">
                <a:solidFill>
                  <a:srgbClr val="7F7F7F"/>
                </a:solidFill>
              </a:rPr>
              <a:t>Ergebnisse der Schätzung der geplanten Emissionsminderung pro Schlüsselbereich </a:t>
            </a:r>
            <a:endParaRPr/>
          </a:p>
        </p:txBody>
      </p:sp>
      <p:sp>
        <p:nvSpPr>
          <p:cNvPr id="1245583311" name="Google Shape;262;p14"/>
          <p:cNvSpPr/>
          <p:nvPr/>
        </p:nvSpPr>
        <p:spPr bwMode="auto">
          <a:xfrm>
            <a:off x="0" y="0"/>
            <a:ext cx="9082123" cy="51381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54457397"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EMISSIONSKATALOGSTRUKTUR IN SECAP</a:t>
            </a:r>
            <a:endParaRPr>
              <a:solidFill>
                <a:srgbClr val="70AD47"/>
              </a:solidFill>
            </a:endParaRPr>
          </a:p>
        </p:txBody>
      </p:sp>
      <p:sp>
        <p:nvSpPr>
          <p:cNvPr id="620802980"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Abschnitt A: Endenergieverbrauch</a:t>
            </a:r>
            <a:endParaRPr/>
          </a:p>
          <a:p>
            <a:pPr marL="742950" lvl="1" indent="-285750">
              <a:lnSpc>
                <a:spcPct val="105000"/>
              </a:lnSpc>
              <a:spcBef>
                <a:spcPts val="900"/>
              </a:spcBef>
              <a:buClr>
                <a:schemeClr val="dk1"/>
              </a:buClr>
              <a:buSzPts val="1100"/>
              <a:defRPr/>
            </a:pPr>
            <a:r>
              <a:rPr lang="en-GB" sz="1200">
                <a:solidFill>
                  <a:srgbClr val="7F7F7F"/>
                </a:solidFill>
              </a:rPr>
              <a:t>Berichtet über den Endenergieverbrauch nach Tätigkeitsbereich und Energieträger</a:t>
            </a:r>
            <a:endParaRPr/>
          </a:p>
          <a:p>
            <a:pPr marL="285750" indent="-285750">
              <a:lnSpc>
                <a:spcPct val="105000"/>
              </a:lnSpc>
              <a:spcBef>
                <a:spcPts val="900"/>
              </a:spcBef>
              <a:buClr>
                <a:schemeClr val="dk1"/>
              </a:buClr>
              <a:buSzPts val="1100"/>
              <a:defRPr/>
            </a:pPr>
            <a:r>
              <a:rPr lang="en-GB" sz="1400">
                <a:solidFill>
                  <a:srgbClr val="7F7F7F"/>
                </a:solidFill>
              </a:rPr>
              <a:t>Abschnitt B: Energieversorgung </a:t>
            </a:r>
            <a:endParaRPr/>
          </a:p>
          <a:p>
            <a:pPr marL="742950" lvl="1" indent="-285750">
              <a:lnSpc>
                <a:spcPct val="105000"/>
              </a:lnSpc>
              <a:spcBef>
                <a:spcPts val="900"/>
              </a:spcBef>
              <a:buClr>
                <a:schemeClr val="dk1"/>
              </a:buClr>
              <a:buSzPts val="1100"/>
              <a:defRPr/>
            </a:pPr>
            <a:r>
              <a:rPr lang="en-GB" sz="1200">
                <a:solidFill>
                  <a:srgbClr val="7F7F7F"/>
                </a:solidFill>
              </a:rPr>
              <a:t>Daten zum Kauf von Ökostrom und zur lokalen Energieerzeugung</a:t>
            </a:r>
            <a:endParaRPr/>
          </a:p>
          <a:p>
            <a:pPr marL="285750" indent="-285750">
              <a:lnSpc>
                <a:spcPct val="105000"/>
              </a:lnSpc>
              <a:spcBef>
                <a:spcPts val="900"/>
              </a:spcBef>
              <a:buClr>
                <a:schemeClr val="dk1"/>
              </a:buClr>
              <a:buSzPts val="1100"/>
              <a:defRPr/>
            </a:pPr>
            <a:r>
              <a:rPr lang="en-GB" sz="1400">
                <a:solidFill>
                  <a:srgbClr val="7F7F7F"/>
                </a:solidFill>
              </a:rPr>
              <a:t>Abschnitt C: CO2-Emissions-Tabellen</a:t>
            </a:r>
            <a:endParaRPr/>
          </a:p>
          <a:p>
            <a:pPr marL="742950" lvl="1" indent="-285750">
              <a:lnSpc>
                <a:spcPct val="105000"/>
              </a:lnSpc>
              <a:spcBef>
                <a:spcPts val="900"/>
              </a:spcBef>
              <a:buClr>
                <a:schemeClr val="dk1"/>
              </a:buClr>
              <a:buSzPts val="1100"/>
              <a:defRPr/>
            </a:pPr>
            <a:r>
              <a:rPr lang="en-GB" sz="1200">
                <a:solidFill>
                  <a:srgbClr val="7F7F7F"/>
                </a:solidFill>
              </a:rPr>
              <a:t>Enthält Emissionsfaktoren </a:t>
            </a:r>
            <a:endParaRPr/>
          </a:p>
          <a:p>
            <a:pPr marL="457200" lvl="1" indent="0">
              <a:lnSpc>
                <a:spcPct val="105000"/>
              </a:lnSpc>
              <a:spcBef>
                <a:spcPts val="900"/>
              </a:spcBef>
              <a:buClr>
                <a:schemeClr val="dk1"/>
              </a:buClr>
              <a:buSzPts val="1100"/>
              <a:buNone/>
              <a:defRPr/>
            </a:pPr>
            <a:endParaRPr lang="en-GB" sz="1200">
              <a:solidFill>
                <a:srgbClr val="7F7F7F"/>
              </a:solidFill>
            </a:endParaRPr>
          </a:p>
          <a:p>
            <a:pPr marL="285750" indent="-285750">
              <a:lnSpc>
                <a:spcPct val="105000"/>
              </a:lnSpc>
              <a:spcBef>
                <a:spcPts val="900"/>
              </a:spcBef>
              <a:buClr>
                <a:schemeClr val="dk1"/>
              </a:buClr>
              <a:buSzPts val="1100"/>
              <a:defRPr/>
            </a:pPr>
            <a:endParaRPr lang="en-GB" sz="1200">
              <a:solidFill>
                <a:srgbClr val="7F7F7F"/>
              </a:solidFill>
            </a:endParaRPr>
          </a:p>
        </p:txBody>
      </p:sp>
      <p:sp>
        <p:nvSpPr>
          <p:cNvPr id="537437769" name="Google Shape;262;p14"/>
          <p:cNvSpPr/>
          <p:nvPr/>
        </p:nvSpPr>
        <p:spPr bwMode="auto">
          <a:xfrm>
            <a:off x="0" y="0"/>
            <a:ext cx="9082123" cy="51381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661415867"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RISIKO- UND ANFÄLLIGKEITSBEWERTUNG (RVA) IN SECAP</a:t>
            </a:r>
            <a:endParaRPr>
              <a:solidFill>
                <a:srgbClr val="70AD47"/>
              </a:solidFill>
            </a:endParaRPr>
          </a:p>
        </p:txBody>
      </p:sp>
      <p:sp>
        <p:nvSpPr>
          <p:cNvPr id="247636587" name="Google Shape;141;p3"/>
          <p:cNvSpPr txBox="1">
            <a:spLocks noGrp="1"/>
          </p:cNvSpPr>
          <p:nvPr>
            <p:ph type="body" idx="1"/>
          </p:nvPr>
        </p:nvSpPr>
        <p:spPr bwMode="auto">
          <a:xfrm>
            <a:off x="632600" y="2690675"/>
            <a:ext cx="7901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Die Minimierung der Auswirkungen des Klimawandels in Städten ist eine Priorität für den öffentlichen und den privaten Sektor</a:t>
            </a:r>
            <a:endParaRPr/>
          </a:p>
          <a:p>
            <a:pPr marL="285750" indent="-285750">
              <a:lnSpc>
                <a:spcPct val="105000"/>
              </a:lnSpc>
              <a:spcBef>
                <a:spcPts val="900"/>
              </a:spcBef>
              <a:buClr>
                <a:schemeClr val="dk1"/>
              </a:buClr>
              <a:buSzPts val="1100"/>
              <a:defRPr/>
            </a:pPr>
            <a:r>
              <a:rPr lang="en-GB" sz="1400">
                <a:solidFill>
                  <a:srgbClr val="7F7F7F"/>
                </a:solidFill>
              </a:rPr>
              <a:t>Die Bewertung von Klimarisiken ist einer der ersten Schritte im Anpassungszyklus. </a:t>
            </a:r>
            <a:endParaRPr lang="en-GB" sz="1200">
              <a:solidFill>
                <a:srgbClr val="7F7F7F"/>
              </a:solidFill>
            </a:endParaRPr>
          </a:p>
          <a:p>
            <a:pPr marL="285750" indent="-285750">
              <a:lnSpc>
                <a:spcPct val="105000"/>
              </a:lnSpc>
              <a:spcBef>
                <a:spcPts val="900"/>
              </a:spcBef>
              <a:buClr>
                <a:schemeClr val="dk1"/>
              </a:buClr>
              <a:buSzPts val="1100"/>
              <a:defRPr/>
            </a:pPr>
            <a:r>
              <a:rPr lang="en-GB" sz="1400">
                <a:solidFill>
                  <a:srgbClr val="7F7F7F"/>
                </a:solidFill>
              </a:rPr>
              <a:t>Das optimale Anpassungsniveau ist ein Gleichgewicht zwischen den Investitionskosten und den erwarteten Vorteilen in Form von geringeren Verlusten und Schäden</a:t>
            </a:r>
            <a:endParaRPr lang="en-GB" sz="1200">
              <a:solidFill>
                <a:srgbClr val="7F7F7F"/>
              </a:solidFill>
            </a:endParaRPr>
          </a:p>
          <a:p>
            <a:pPr marL="285750" indent="-285750">
              <a:lnSpc>
                <a:spcPct val="105000"/>
              </a:lnSpc>
              <a:spcBef>
                <a:spcPts val="900"/>
              </a:spcBef>
              <a:buClr>
                <a:schemeClr val="dk1"/>
              </a:buClr>
              <a:buSzPts val="1100"/>
              <a:defRPr/>
            </a:pPr>
            <a:r>
              <a:rPr lang="en-GB" sz="1400">
                <a:solidFill>
                  <a:srgbClr val="7F7F7F"/>
                </a:solidFill>
              </a:rPr>
              <a:t>Bestimmt die Art und das Ausmaß eines Risikos durch die Analyse potenzieller Gefahren und die Bewertung der Anfälligkeit  </a:t>
            </a:r>
            <a:endParaRPr/>
          </a:p>
          <a:p>
            <a:pPr marL="285750" indent="-285750">
              <a:lnSpc>
                <a:spcPct val="105000"/>
              </a:lnSpc>
              <a:spcBef>
                <a:spcPts val="900"/>
              </a:spcBef>
              <a:buClr>
                <a:schemeClr val="dk1"/>
              </a:buClr>
              <a:buSzPts val="1100"/>
              <a:defRPr/>
            </a:pPr>
            <a:r>
              <a:rPr lang="en-GB" sz="1400">
                <a:solidFill>
                  <a:srgbClr val="7F7F7F"/>
                </a:solidFill>
              </a:rPr>
              <a:t>Risiken können qualitativ oder quantitativ sein</a:t>
            </a:r>
            <a:endParaRPr/>
          </a:p>
          <a:p>
            <a:pPr marL="285750" indent="-285750">
              <a:lnSpc>
                <a:spcPct val="105000"/>
              </a:lnSpc>
              <a:spcBef>
                <a:spcPts val="900"/>
              </a:spcBef>
              <a:buClr>
                <a:schemeClr val="dk1"/>
              </a:buClr>
              <a:buSzPts val="1100"/>
              <a:defRPr/>
            </a:pPr>
            <a:r>
              <a:rPr lang="en-GB" sz="1400">
                <a:solidFill>
                  <a:srgbClr val="7F7F7F"/>
                </a:solidFill>
              </a:rPr>
              <a:t>2 Ansätze für die RVA</a:t>
            </a:r>
            <a:endParaRPr/>
          </a:p>
          <a:p>
            <a:pPr marL="742950" lvl="1" indent="-285750">
              <a:lnSpc>
                <a:spcPct val="105000"/>
              </a:lnSpc>
              <a:spcBef>
                <a:spcPts val="900"/>
              </a:spcBef>
              <a:buClr>
                <a:schemeClr val="dk1"/>
              </a:buClr>
              <a:buSzPts val="1100"/>
              <a:defRPr/>
            </a:pPr>
            <a:r>
              <a:rPr lang="en-GB" sz="1200">
                <a:solidFill>
                  <a:srgbClr val="7F7F7F"/>
                </a:solidFill>
              </a:rPr>
              <a:t>Bewertung auf der Grundlage räumlich expliziter Klimawirkungsmodelle </a:t>
            </a:r>
            <a:endParaRPr/>
          </a:p>
          <a:p>
            <a:pPr marL="742950" lvl="1" indent="-285750">
              <a:lnSpc>
                <a:spcPct val="105000"/>
              </a:lnSpc>
              <a:spcBef>
                <a:spcPts val="900"/>
              </a:spcBef>
              <a:buClr>
                <a:schemeClr val="dk1"/>
              </a:buClr>
              <a:buSzPts val="1100"/>
              <a:defRPr/>
            </a:pPr>
            <a:r>
              <a:rPr lang="en-GB" sz="1200">
                <a:solidFill>
                  <a:srgbClr val="7F7F7F"/>
                </a:solidFill>
              </a:rPr>
              <a:t>Indikatorbasierte Bewertung </a:t>
            </a:r>
            <a:endParaRPr lang="en-GB" sz="1400">
              <a:solidFill>
                <a:srgbClr val="7F7F7F"/>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F0E2673-D8B3-3435-72E0-728DE8208F73}"/>
            </a:ext>
          </a:extLst>
        </p:cNvPr>
        <p:cNvGrpSpPr/>
        <p:nvPr/>
      </p:nvGrpSpPr>
      <p:grpSpPr bwMode="auto">
        <a:xfrm>
          <a:off x="0" y="0"/>
          <a:ext cx="0" cy="0"/>
          <a:chOff x="0" y="0"/>
          <a:chExt cx="0" cy="0"/>
        </a:xfrm>
      </p:grpSpPr>
      <p:sp>
        <p:nvSpPr>
          <p:cNvPr id="392502126" name="Google Shape;141;p3">
            <a:extLst>
              <a:ext uri="{FF2B5EF4-FFF2-40B4-BE49-F238E27FC236}">
                <a16:creationId xmlns:a16="http://schemas.microsoft.com/office/drawing/2014/main" id="{85486F00-4B95-592A-D3BB-4CB9B6808C31}"/>
              </a:ext>
            </a:extLst>
          </p:cNvPr>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endParaRPr lang="en-GB" sz="1200">
              <a:solidFill>
                <a:srgbClr val="7F7F7F"/>
              </a:solidFill>
            </a:endParaRPr>
          </a:p>
          <a:p>
            <a:pPr marL="457200" lvl="1" indent="0">
              <a:lnSpc>
                <a:spcPct val="105000"/>
              </a:lnSpc>
              <a:spcBef>
                <a:spcPts val="900"/>
              </a:spcBef>
              <a:buClr>
                <a:schemeClr val="dk1"/>
              </a:buClr>
              <a:buSzPts val="1100"/>
              <a:buNone/>
              <a:defRPr/>
            </a:pPr>
            <a:endParaRPr lang="en-GB" sz="1200">
              <a:solidFill>
                <a:srgbClr val="7F7F7F"/>
              </a:solidFill>
            </a:endParaRPr>
          </a:p>
          <a:p>
            <a:pPr marL="285750" indent="-285750">
              <a:lnSpc>
                <a:spcPct val="105000"/>
              </a:lnSpc>
              <a:spcBef>
                <a:spcPts val="900"/>
              </a:spcBef>
              <a:buClr>
                <a:schemeClr val="dk1"/>
              </a:buClr>
              <a:buSzPts val="1100"/>
              <a:defRPr/>
            </a:pPr>
            <a:endParaRPr lang="en-GB" sz="1200">
              <a:solidFill>
                <a:srgbClr val="7F7F7F"/>
              </a:solidFill>
            </a:endParaRPr>
          </a:p>
        </p:txBody>
      </p:sp>
      <p:sp>
        <p:nvSpPr>
          <p:cNvPr id="520002663" name="TextBox 3">
            <a:extLst>
              <a:ext uri="{FF2B5EF4-FFF2-40B4-BE49-F238E27FC236}">
                <a16:creationId xmlns:a16="http://schemas.microsoft.com/office/drawing/2014/main" id="{FED6366F-4C4E-FBF9-F842-9444859DF9B9}"/>
              </a:ext>
            </a:extLst>
          </p:cNvPr>
          <p:cNvSpPr txBox="1"/>
          <p:nvPr/>
        </p:nvSpPr>
        <p:spPr bwMode="auto">
          <a:xfrm>
            <a:off x="0" y="4922681"/>
            <a:ext cx="7485888" cy="215444"/>
          </a:xfrm>
          <a:prstGeom prst="rect">
            <a:avLst/>
          </a:prstGeom>
          <a:noFill/>
        </p:spPr>
        <p:txBody>
          <a:bodyPr wrap="square" rtlCol="0">
            <a:spAutoFit/>
          </a:bodyPr>
          <a:lstStyle/>
          <a:p>
            <a:pPr>
              <a:defRPr/>
            </a:pPr>
            <a:r>
              <a:rPr lang="en-GB" sz="800" dirty="0"/>
              <a:t>Quelle: </a:t>
            </a:r>
            <a:r>
              <a:rPr lang="en-GB" sz="800" u="sng" dirty="0">
                <a:hlinkClick r:id="rId3"/>
              </a:rPr>
              <a:t>https://www.globalcovenantofmayors.</a:t>
            </a:r>
            <a:r>
              <a:rPr lang="en-GB" sz="800" dirty="0"/>
              <a:t>org/  </a:t>
            </a:r>
            <a:endParaRPr dirty="0"/>
          </a:p>
        </p:txBody>
      </p:sp>
      <p:grpSp>
        <p:nvGrpSpPr>
          <p:cNvPr id="13" name="Group 12">
            <a:extLst>
              <a:ext uri="{FF2B5EF4-FFF2-40B4-BE49-F238E27FC236}">
                <a16:creationId xmlns:a16="http://schemas.microsoft.com/office/drawing/2014/main" id="{F9175564-7D60-671B-47BC-2C124EDAB4D7}"/>
              </a:ext>
            </a:extLst>
          </p:cNvPr>
          <p:cNvGrpSpPr/>
          <p:nvPr/>
        </p:nvGrpSpPr>
        <p:grpSpPr>
          <a:xfrm>
            <a:off x="628600" y="129456"/>
            <a:ext cx="7719908" cy="5014044"/>
            <a:chOff x="628600" y="129456"/>
            <a:chExt cx="7719908" cy="5014044"/>
          </a:xfrm>
        </p:grpSpPr>
        <p:pic>
          <p:nvPicPr>
            <p:cNvPr id="1238326167" name="Picture 7">
              <a:extLst>
                <a:ext uri="{FF2B5EF4-FFF2-40B4-BE49-F238E27FC236}">
                  <a16:creationId xmlns:a16="http://schemas.microsoft.com/office/drawing/2014/main" id="{01E8F246-82AB-104A-935D-22FD019B2E2E}"/>
                </a:ext>
              </a:extLst>
            </p:cNvPr>
            <p:cNvPicPr>
              <a:picLocks noChangeAspect="1"/>
            </p:cNvPicPr>
            <p:nvPr/>
          </p:nvPicPr>
          <p:blipFill>
            <a:blip r:embed="rId4"/>
            <a:srcRect l="3376" t="2721" b="-1"/>
            <a:stretch/>
          </p:blipFill>
          <p:spPr bwMode="auto">
            <a:xfrm>
              <a:off x="628600" y="129456"/>
              <a:ext cx="7719908" cy="5014044"/>
            </a:xfrm>
            <a:prstGeom prst="rect">
              <a:avLst/>
            </a:prstGeom>
          </p:spPr>
        </p:pic>
        <p:sp>
          <p:nvSpPr>
            <p:cNvPr id="11" name="Rectangle 10">
              <a:extLst>
                <a:ext uri="{FF2B5EF4-FFF2-40B4-BE49-F238E27FC236}">
                  <a16:creationId xmlns:a16="http://schemas.microsoft.com/office/drawing/2014/main" id="{E66A94F7-239C-C00C-8565-0C18A736AEC6}"/>
                </a:ext>
              </a:extLst>
            </p:cNvPr>
            <p:cNvSpPr/>
            <p:nvPr/>
          </p:nvSpPr>
          <p:spPr bwMode="auto">
            <a:xfrm>
              <a:off x="1803576" y="1026397"/>
              <a:ext cx="1578694" cy="839335"/>
            </a:xfrm>
            <a:prstGeom prst="rect">
              <a:avLst/>
            </a:prstGeom>
            <a:solidFill>
              <a:srgbClr val="4F6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Box 11">
              <a:extLst>
                <a:ext uri="{FF2B5EF4-FFF2-40B4-BE49-F238E27FC236}">
                  <a16:creationId xmlns:a16="http://schemas.microsoft.com/office/drawing/2014/main" id="{32069CA9-D402-512F-07E9-002064D92641}"/>
                </a:ext>
              </a:extLst>
            </p:cNvPr>
            <p:cNvSpPr txBox="1"/>
            <p:nvPr/>
          </p:nvSpPr>
          <p:spPr bwMode="auto">
            <a:xfrm>
              <a:off x="1533460" y="1161372"/>
              <a:ext cx="2036908" cy="569387"/>
            </a:xfrm>
            <a:prstGeom prst="rect">
              <a:avLst/>
            </a:prstGeom>
            <a:noFill/>
          </p:spPr>
          <p:txBody>
            <a:bodyPr wrap="square" rtlCol="0">
              <a:spAutoFit/>
            </a:bodyPr>
            <a:lstStyle/>
            <a:p>
              <a:pPr algn="ctr"/>
              <a:r>
                <a:rPr lang="de-DE" sz="1550" dirty="0">
                  <a:solidFill>
                    <a:schemeClr val="bg1"/>
                  </a:solidFill>
                </a:rPr>
                <a:t>6) Monitoring und Bewertung</a:t>
              </a:r>
            </a:p>
          </p:txBody>
        </p:sp>
        <p:sp>
          <p:nvSpPr>
            <p:cNvPr id="2" name="TextBox 1">
              <a:extLst>
                <a:ext uri="{FF2B5EF4-FFF2-40B4-BE49-F238E27FC236}">
                  <a16:creationId xmlns:a16="http://schemas.microsoft.com/office/drawing/2014/main" id="{D12AEA9A-1580-301C-17EF-937510BB403B}"/>
                </a:ext>
              </a:extLst>
            </p:cNvPr>
            <p:cNvSpPr txBox="1"/>
            <p:nvPr/>
          </p:nvSpPr>
          <p:spPr>
            <a:xfrm>
              <a:off x="4486862" y="414099"/>
              <a:ext cx="1463043" cy="584775"/>
            </a:xfrm>
            <a:prstGeom prst="rect">
              <a:avLst/>
            </a:prstGeom>
            <a:solidFill>
              <a:srgbClr val="4F6D3F"/>
            </a:solidFill>
          </p:spPr>
          <p:txBody>
            <a:bodyPr wrap="square" rtlCol="0">
              <a:spAutoFit/>
            </a:bodyPr>
            <a:lstStyle/>
            <a:p>
              <a:r>
                <a:rPr lang="de-DE" sz="1600" dirty="0">
                  <a:solidFill>
                    <a:schemeClr val="bg1"/>
                  </a:solidFill>
                </a:rPr>
                <a:t>1) Boden vorbereiten</a:t>
              </a:r>
              <a:endParaRPr lang="de-DE" sz="1200" dirty="0">
                <a:solidFill>
                  <a:schemeClr val="bg1"/>
                </a:solidFill>
              </a:endParaRPr>
            </a:p>
          </p:txBody>
        </p:sp>
        <p:sp>
          <p:nvSpPr>
            <p:cNvPr id="4" name="TextBox 3">
              <a:extLst>
                <a:ext uri="{FF2B5EF4-FFF2-40B4-BE49-F238E27FC236}">
                  <a16:creationId xmlns:a16="http://schemas.microsoft.com/office/drawing/2014/main" id="{0188521A-9200-0FCE-FD7B-642B68EBA19A}"/>
                </a:ext>
              </a:extLst>
            </p:cNvPr>
            <p:cNvSpPr txBox="1"/>
            <p:nvPr/>
          </p:nvSpPr>
          <p:spPr bwMode="auto">
            <a:xfrm>
              <a:off x="6186388" y="1556572"/>
              <a:ext cx="1659582" cy="830997"/>
            </a:xfrm>
            <a:prstGeom prst="rect">
              <a:avLst/>
            </a:prstGeom>
            <a:solidFill>
              <a:srgbClr val="4F6D3F"/>
            </a:solidFill>
          </p:spPr>
          <p:txBody>
            <a:bodyPr wrap="square" rtlCol="0">
              <a:spAutoFit/>
            </a:bodyPr>
            <a:lstStyle/>
            <a:p>
              <a:r>
                <a:rPr lang="de-DE" sz="1600" dirty="0">
                  <a:solidFill>
                    <a:schemeClr val="bg1"/>
                  </a:solidFill>
                </a:rPr>
                <a:t>2) Bewertung von Risiken und Anfälligkeiten</a:t>
              </a:r>
            </a:p>
          </p:txBody>
        </p:sp>
        <p:sp>
          <p:nvSpPr>
            <p:cNvPr id="6" name="Rectangle 5">
              <a:extLst>
                <a:ext uri="{FF2B5EF4-FFF2-40B4-BE49-F238E27FC236}">
                  <a16:creationId xmlns:a16="http://schemas.microsoft.com/office/drawing/2014/main" id="{19F481CE-DB76-8E1C-F4C1-800472D1665D}"/>
                </a:ext>
              </a:extLst>
            </p:cNvPr>
            <p:cNvSpPr/>
            <p:nvPr/>
          </p:nvSpPr>
          <p:spPr>
            <a:xfrm>
              <a:off x="5347663" y="4174709"/>
              <a:ext cx="1494571" cy="839335"/>
            </a:xfrm>
            <a:prstGeom prst="rect">
              <a:avLst/>
            </a:prstGeom>
            <a:solidFill>
              <a:srgbClr val="4F6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Box 4">
              <a:extLst>
                <a:ext uri="{FF2B5EF4-FFF2-40B4-BE49-F238E27FC236}">
                  <a16:creationId xmlns:a16="http://schemas.microsoft.com/office/drawing/2014/main" id="{A7469863-A2A3-1257-9397-A24627304C0A}"/>
                </a:ext>
              </a:extLst>
            </p:cNvPr>
            <p:cNvSpPr txBox="1"/>
            <p:nvPr/>
          </p:nvSpPr>
          <p:spPr bwMode="auto">
            <a:xfrm>
              <a:off x="5054425" y="4257846"/>
              <a:ext cx="2036908" cy="584775"/>
            </a:xfrm>
            <a:prstGeom prst="rect">
              <a:avLst/>
            </a:prstGeom>
            <a:noFill/>
          </p:spPr>
          <p:txBody>
            <a:bodyPr wrap="square" rtlCol="0">
              <a:spAutoFit/>
            </a:bodyPr>
            <a:lstStyle/>
            <a:p>
              <a:r>
                <a:rPr lang="de-DE" sz="1550" dirty="0">
                  <a:solidFill>
                    <a:schemeClr val="bg1"/>
                  </a:solidFill>
                </a:rPr>
                <a:t>3) Identifizierung von Anpassungsoptionen</a:t>
              </a:r>
            </a:p>
          </p:txBody>
        </p:sp>
        <p:sp>
          <p:nvSpPr>
            <p:cNvPr id="7" name="Rectangle 6">
              <a:extLst>
                <a:ext uri="{FF2B5EF4-FFF2-40B4-BE49-F238E27FC236}">
                  <a16:creationId xmlns:a16="http://schemas.microsoft.com/office/drawing/2014/main" id="{0C07456F-8B3F-E1D1-2918-99A70F821174}"/>
                </a:ext>
              </a:extLst>
            </p:cNvPr>
            <p:cNvSpPr/>
            <p:nvPr/>
          </p:nvSpPr>
          <p:spPr bwMode="auto">
            <a:xfrm>
              <a:off x="2346818" y="4043316"/>
              <a:ext cx="1494571" cy="839335"/>
            </a:xfrm>
            <a:prstGeom prst="rect">
              <a:avLst/>
            </a:prstGeom>
            <a:solidFill>
              <a:srgbClr val="4F6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Box 7">
              <a:extLst>
                <a:ext uri="{FF2B5EF4-FFF2-40B4-BE49-F238E27FC236}">
                  <a16:creationId xmlns:a16="http://schemas.microsoft.com/office/drawing/2014/main" id="{CEDB5DBA-4EA6-049B-6BBB-1030AD31CEB3}"/>
                </a:ext>
              </a:extLst>
            </p:cNvPr>
            <p:cNvSpPr txBox="1"/>
            <p:nvPr/>
          </p:nvSpPr>
          <p:spPr bwMode="auto">
            <a:xfrm>
              <a:off x="2189305" y="4126467"/>
              <a:ext cx="2036908" cy="569387"/>
            </a:xfrm>
            <a:prstGeom prst="rect">
              <a:avLst/>
            </a:prstGeom>
            <a:noFill/>
          </p:spPr>
          <p:txBody>
            <a:bodyPr wrap="square" rtlCol="0">
              <a:spAutoFit/>
            </a:bodyPr>
            <a:lstStyle/>
            <a:p>
              <a:r>
                <a:rPr lang="de-DE" sz="1550" dirty="0">
                  <a:solidFill>
                    <a:schemeClr val="bg1"/>
                  </a:solidFill>
                </a:rPr>
                <a:t>4) Auswahl von Anpassungsoptionen</a:t>
              </a:r>
            </a:p>
          </p:txBody>
        </p:sp>
        <p:sp>
          <p:nvSpPr>
            <p:cNvPr id="9" name="Rectangle 8">
              <a:extLst>
                <a:ext uri="{FF2B5EF4-FFF2-40B4-BE49-F238E27FC236}">
                  <a16:creationId xmlns:a16="http://schemas.microsoft.com/office/drawing/2014/main" id="{648F04A7-4168-C728-CED3-3D320BDABC02}"/>
                </a:ext>
              </a:extLst>
            </p:cNvPr>
            <p:cNvSpPr/>
            <p:nvPr/>
          </p:nvSpPr>
          <p:spPr bwMode="auto">
            <a:xfrm>
              <a:off x="1184374" y="2675809"/>
              <a:ext cx="1751165" cy="839335"/>
            </a:xfrm>
            <a:prstGeom prst="rect">
              <a:avLst/>
            </a:prstGeom>
            <a:solidFill>
              <a:srgbClr val="4F6D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Box 9">
              <a:extLst>
                <a:ext uri="{FF2B5EF4-FFF2-40B4-BE49-F238E27FC236}">
                  <a16:creationId xmlns:a16="http://schemas.microsoft.com/office/drawing/2014/main" id="{EACD6628-0B46-1E9A-58C3-056B7675A1A7}"/>
                </a:ext>
              </a:extLst>
            </p:cNvPr>
            <p:cNvSpPr txBox="1"/>
            <p:nvPr/>
          </p:nvSpPr>
          <p:spPr bwMode="auto">
            <a:xfrm>
              <a:off x="1184374" y="2930046"/>
              <a:ext cx="2036908" cy="330860"/>
            </a:xfrm>
            <a:prstGeom prst="rect">
              <a:avLst/>
            </a:prstGeom>
            <a:noFill/>
          </p:spPr>
          <p:txBody>
            <a:bodyPr wrap="square" rtlCol="0">
              <a:spAutoFit/>
            </a:bodyPr>
            <a:lstStyle/>
            <a:p>
              <a:r>
                <a:rPr lang="de-DE" sz="1550" dirty="0">
                  <a:solidFill>
                    <a:schemeClr val="bg1"/>
                  </a:solidFill>
                </a:rPr>
                <a:t>5) Umsetzung</a:t>
              </a:r>
            </a:p>
          </p:txBody>
        </p:sp>
      </p:grpSp>
    </p:spTree>
    <p:extLst>
      <p:ext uri="{BB962C8B-B14F-4D97-AF65-F5344CB8AC3E}">
        <p14:creationId xmlns:p14="http://schemas.microsoft.com/office/powerpoint/2010/main" val="25611474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62863984"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INDIKATORBASIERTE RVA</a:t>
            </a:r>
            <a:endParaRPr>
              <a:solidFill>
                <a:srgbClr val="70AD47"/>
              </a:solidFill>
            </a:endParaRPr>
          </a:p>
        </p:txBody>
      </p:sp>
      <p:sp>
        <p:nvSpPr>
          <p:cNvPr id="169589133" name="Google Shape;141;p3"/>
          <p:cNvSpPr txBox="1">
            <a:spLocks noGrp="1"/>
          </p:cNvSpPr>
          <p:nvPr>
            <p:ph type="body" idx="1"/>
          </p:nvPr>
        </p:nvSpPr>
        <p:spPr bwMode="auto">
          <a:xfrm>
            <a:off x="632600" y="2690675"/>
            <a:ext cx="7901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Geeignet für kleinere und mittelgroße Städte</a:t>
            </a:r>
            <a:endParaRPr/>
          </a:p>
          <a:p>
            <a:pPr marL="285750" indent="-285750">
              <a:lnSpc>
                <a:spcPct val="105000"/>
              </a:lnSpc>
              <a:spcBef>
                <a:spcPts val="900"/>
              </a:spcBef>
              <a:buClr>
                <a:schemeClr val="dk1"/>
              </a:buClr>
              <a:buSzPts val="1100"/>
              <a:defRPr/>
            </a:pPr>
            <a:r>
              <a:rPr lang="en-GB" sz="1400">
                <a:solidFill>
                  <a:srgbClr val="7F7F7F"/>
                </a:solidFill>
              </a:rPr>
              <a:t>Der Aggregationsgrad hängt von den allgemeinen Zielen der Studie, den technischen Fähigkeiten der lokalen Behörden und der Verfügbarkeit von Daten ab</a:t>
            </a:r>
            <a:endParaRPr/>
          </a:p>
          <a:p>
            <a:pPr marL="285750" indent="-285750">
              <a:lnSpc>
                <a:spcPct val="105000"/>
              </a:lnSpc>
              <a:spcBef>
                <a:spcPts val="900"/>
              </a:spcBef>
              <a:buClr>
                <a:schemeClr val="dk1"/>
              </a:buClr>
              <a:buSzPts val="1100"/>
              <a:defRPr/>
            </a:pPr>
            <a:r>
              <a:rPr lang="en-GB" sz="1400">
                <a:solidFill>
                  <a:srgbClr val="7F7F7F"/>
                </a:solidFill>
              </a:rPr>
              <a:t>Schritte zur Erstellung einer RVA: </a:t>
            </a:r>
            <a:endParaRPr/>
          </a:p>
          <a:p>
            <a:pPr marL="742950" lvl="1" indent="-285750">
              <a:lnSpc>
                <a:spcPct val="105000"/>
              </a:lnSpc>
              <a:spcBef>
                <a:spcPts val="900"/>
              </a:spcBef>
              <a:buClr>
                <a:schemeClr val="dk1"/>
              </a:buClr>
              <a:buSzPts val="1100"/>
              <a:buFont typeface="+mj-lt"/>
              <a:buAutoNum type="arabicPeriod"/>
              <a:defRPr/>
            </a:pPr>
            <a:r>
              <a:rPr lang="en-GB" sz="1200">
                <a:solidFill>
                  <a:srgbClr val="7F7F7F"/>
                </a:solidFill>
              </a:rPr>
              <a:t>Explorative Analyse der Stadt (Einbeziehung von Interessengruppen, qualitatives Verständnis) </a:t>
            </a:r>
            <a:endParaRPr/>
          </a:p>
          <a:p>
            <a:pPr marL="742950" lvl="1" indent="-285750">
              <a:lnSpc>
                <a:spcPct val="105000"/>
              </a:lnSpc>
              <a:spcBef>
                <a:spcPts val="900"/>
              </a:spcBef>
              <a:buClr>
                <a:schemeClr val="dk1"/>
              </a:buClr>
              <a:buSzPts val="1100"/>
              <a:buFont typeface="+mj-lt"/>
              <a:buAutoNum type="arabicPeriod"/>
              <a:defRPr/>
            </a:pPr>
            <a:r>
              <a:rPr lang="en-GB" sz="1200">
                <a:solidFill>
                  <a:srgbClr val="7F7F7F"/>
                </a:solidFill>
              </a:rPr>
              <a:t>Identifizierung von Klimagefahren </a:t>
            </a:r>
            <a:endParaRPr/>
          </a:p>
          <a:p>
            <a:pPr marL="742950" lvl="1" indent="-285750">
              <a:lnSpc>
                <a:spcPct val="105000"/>
              </a:lnSpc>
              <a:spcBef>
                <a:spcPts val="900"/>
              </a:spcBef>
              <a:buClr>
                <a:schemeClr val="dk1"/>
              </a:buClr>
              <a:buSzPts val="1100"/>
              <a:buFont typeface="+mj-lt"/>
              <a:buAutoNum type="arabicPeriod"/>
              <a:defRPr/>
            </a:pPr>
            <a:r>
              <a:rPr lang="en-GB" sz="1200">
                <a:solidFill>
                  <a:srgbClr val="7F7F7F"/>
                </a:solidFill>
              </a:rPr>
              <a:t>Auswahl von Vulnerabilitätsindikatoren</a:t>
            </a:r>
            <a:endParaRPr/>
          </a:p>
          <a:p>
            <a:pPr marL="742950" lvl="1" indent="-285750">
              <a:lnSpc>
                <a:spcPct val="105000"/>
              </a:lnSpc>
              <a:spcBef>
                <a:spcPts val="900"/>
              </a:spcBef>
              <a:buClr>
                <a:schemeClr val="dk1"/>
              </a:buClr>
              <a:buSzPts val="1100"/>
              <a:buFont typeface="+mj-lt"/>
              <a:buAutoNum type="arabicPeriod"/>
              <a:defRPr/>
            </a:pPr>
            <a:r>
              <a:rPr lang="en-GB" sz="1200">
                <a:solidFill>
                  <a:srgbClr val="7F7F7F"/>
                </a:solidFill>
              </a:rPr>
              <a:t>Datenerhebung und -verarbeitung</a:t>
            </a:r>
            <a:endParaRPr/>
          </a:p>
          <a:p>
            <a:pPr marL="742950" lvl="1" indent="-285750">
              <a:lnSpc>
                <a:spcPct val="105000"/>
              </a:lnSpc>
              <a:spcBef>
                <a:spcPts val="900"/>
              </a:spcBef>
              <a:buClr>
                <a:schemeClr val="dk1"/>
              </a:buClr>
              <a:buSzPts val="1100"/>
              <a:buFont typeface="+mj-lt"/>
              <a:buAutoNum type="arabicPeriod"/>
              <a:defRPr/>
            </a:pPr>
            <a:r>
              <a:rPr lang="en-GB" sz="1200">
                <a:solidFill>
                  <a:srgbClr val="7F7F7F"/>
                </a:solidFill>
              </a:rPr>
              <a:t>Bewertung der Vulnerabilitätsbewertung für jede Gefahr</a:t>
            </a:r>
            <a:endParaRPr/>
          </a:p>
          <a:p>
            <a:pPr marL="742950" lvl="1" indent="-285750">
              <a:lnSpc>
                <a:spcPct val="105000"/>
              </a:lnSpc>
              <a:spcBef>
                <a:spcPts val="900"/>
              </a:spcBef>
              <a:buClr>
                <a:schemeClr val="dk1"/>
              </a:buClr>
              <a:buSzPts val="1100"/>
              <a:buFont typeface="+mj-lt"/>
              <a:buAutoNum type="arabicPeriod"/>
              <a:defRPr/>
            </a:pPr>
            <a:endParaRPr lang="en-GB" sz="1000">
              <a:solidFill>
                <a:srgbClr val="7F7F7F"/>
              </a:solidFill>
            </a:endParaRPr>
          </a:p>
        </p:txBody>
      </p:sp>
      <p:sp>
        <p:nvSpPr>
          <p:cNvPr id="1703798914" name="Google Shape;262;p14"/>
          <p:cNvSpPr/>
          <p:nvPr/>
        </p:nvSpPr>
        <p:spPr bwMode="auto">
          <a:xfrm>
            <a:off x="0" y="0"/>
            <a:ext cx="9082123" cy="51381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52798984" name="Google Shape;135;p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a:lnSpc>
                <a:spcPct val="100000"/>
              </a:lnSpc>
              <a:spcBef>
                <a:spcPts val="0"/>
              </a:spcBef>
              <a:spcAft>
                <a:spcPts val="0"/>
              </a:spcAft>
              <a:buClr>
                <a:srgbClr val="48BAA2"/>
              </a:buClr>
              <a:buSzPts val="4000"/>
              <a:buFont typeface="Trebuchet MS"/>
              <a:buNone/>
              <a:defRPr/>
            </a:pPr>
            <a:r>
              <a:rPr lang="en-GB">
                <a:solidFill>
                  <a:srgbClr val="70AD47"/>
                </a:solidFill>
              </a:rPr>
              <a:t>SCHRITT FÜR SCHRITT RVA</a:t>
            </a:r>
            <a:endParaRPr>
              <a:solidFill>
                <a:srgbClr val="70AD47"/>
              </a:solidFill>
            </a:endParaRPr>
          </a:p>
        </p:txBody>
      </p:sp>
      <p:sp>
        <p:nvSpPr>
          <p:cNvPr id="1369607483" name="Google Shape;141;p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342900">
              <a:lnSpc>
                <a:spcPct val="105000"/>
              </a:lnSpc>
              <a:spcBef>
                <a:spcPts val="900"/>
              </a:spcBef>
              <a:buClr>
                <a:schemeClr val="dk1"/>
              </a:buClr>
              <a:buSzPts val="1100"/>
              <a:buFont typeface="+mj-lt"/>
              <a:buAutoNum type="arabicPeriod"/>
              <a:defRPr/>
            </a:pPr>
            <a:r>
              <a:rPr lang="en-GB" sz="1400">
                <a:solidFill>
                  <a:srgbClr val="7F7F7F"/>
                </a:solidFill>
              </a:rPr>
              <a:t>Umfang und Ziele definieren (was wird bewertet, warum und in welchem Zeitrahmen)</a:t>
            </a:r>
            <a:endParaRPr/>
          </a:p>
          <a:p>
            <a:pPr marL="342900">
              <a:lnSpc>
                <a:spcPct val="105000"/>
              </a:lnSpc>
              <a:spcBef>
                <a:spcPts val="900"/>
              </a:spcBef>
              <a:buClr>
                <a:schemeClr val="dk1"/>
              </a:buClr>
              <a:buSzPts val="1100"/>
              <a:buFont typeface="+mj-lt"/>
              <a:buAutoNum type="arabicPeriod"/>
              <a:defRPr/>
            </a:pPr>
            <a:r>
              <a:rPr lang="en-GB" sz="1400">
                <a:solidFill>
                  <a:srgbClr val="7F7F7F"/>
                </a:solidFill>
              </a:rPr>
              <a:t>Relevante Daten sammeln </a:t>
            </a:r>
            <a:endParaRPr/>
          </a:p>
          <a:p>
            <a:pPr marL="342900">
              <a:lnSpc>
                <a:spcPct val="105000"/>
              </a:lnSpc>
              <a:spcBef>
                <a:spcPts val="900"/>
              </a:spcBef>
              <a:buClr>
                <a:schemeClr val="dk1"/>
              </a:buClr>
              <a:buSzPts val="1100"/>
              <a:buFont typeface="+mj-lt"/>
              <a:buAutoNum type="arabicPeriod"/>
              <a:defRPr/>
            </a:pPr>
            <a:r>
              <a:rPr lang="en-GB" sz="1400">
                <a:solidFill>
                  <a:srgbClr val="7F7F7F"/>
                </a:solidFill>
              </a:rPr>
              <a:t>Identifizieren Sie Klimagefahren (unter Verwendung von Klimadaten und -szenarien) </a:t>
            </a:r>
            <a:endParaRPr/>
          </a:p>
          <a:p>
            <a:pPr marL="342900">
              <a:lnSpc>
                <a:spcPct val="105000"/>
              </a:lnSpc>
              <a:spcBef>
                <a:spcPts val="900"/>
              </a:spcBef>
              <a:buClr>
                <a:schemeClr val="dk1"/>
              </a:buClr>
              <a:buSzPts val="1100"/>
              <a:buFont typeface="+mj-lt"/>
              <a:buAutoNum type="arabicPeriod"/>
              <a:defRPr/>
            </a:pPr>
            <a:r>
              <a:rPr lang="en-GB" sz="1400">
                <a:solidFill>
                  <a:srgbClr val="7F7F7F"/>
                </a:solidFill>
              </a:rPr>
              <a:t>Exposition bewerten (wer und was ist gefährdet)</a:t>
            </a:r>
            <a:endParaRPr/>
          </a:p>
          <a:p>
            <a:pPr marL="342900">
              <a:lnSpc>
                <a:spcPct val="105000"/>
              </a:lnSpc>
              <a:spcBef>
                <a:spcPts val="900"/>
              </a:spcBef>
              <a:buClr>
                <a:schemeClr val="dk1"/>
              </a:buClr>
              <a:buSzPts val="1100"/>
              <a:buFont typeface="+mj-lt"/>
              <a:buAutoNum type="arabicPeriod"/>
              <a:defRPr/>
            </a:pPr>
            <a:r>
              <a:rPr lang="en-GB" sz="1400">
                <a:solidFill>
                  <a:srgbClr val="7F7F7F"/>
                </a:solidFill>
              </a:rPr>
              <a:t>Bewertung der Sensibilität (wie anfällig und exponiert sind die Systeme)</a:t>
            </a:r>
            <a:endParaRPr/>
          </a:p>
          <a:p>
            <a:pPr marL="342900">
              <a:lnSpc>
                <a:spcPct val="105000"/>
              </a:lnSpc>
              <a:spcBef>
                <a:spcPts val="900"/>
              </a:spcBef>
              <a:buClr>
                <a:schemeClr val="dk1"/>
              </a:buClr>
              <a:buSzPts val="1100"/>
              <a:buFont typeface="+mj-lt"/>
              <a:buAutoNum type="arabicPeriod"/>
              <a:defRPr/>
            </a:pPr>
            <a:r>
              <a:rPr lang="en-GB" sz="1400">
                <a:solidFill>
                  <a:srgbClr val="7F7F7F"/>
                </a:solidFill>
              </a:rPr>
              <a:t>Bewertung der Anpassungsfähigkeit (Fähigkeit zur Bewältigung, Reaktion oder Erholung) </a:t>
            </a:r>
            <a:endParaRPr/>
          </a:p>
          <a:p>
            <a:pPr marL="342900">
              <a:lnSpc>
                <a:spcPct val="105000"/>
              </a:lnSpc>
              <a:spcBef>
                <a:spcPts val="900"/>
              </a:spcBef>
              <a:buClr>
                <a:schemeClr val="dk1"/>
              </a:buClr>
              <a:buSzPts val="1100"/>
              <a:buFont typeface="+mj-lt"/>
              <a:buAutoNum type="arabicPeriod"/>
              <a:defRPr/>
            </a:pPr>
            <a:r>
              <a:rPr lang="en-GB" sz="1400">
                <a:solidFill>
                  <a:srgbClr val="7F7F7F"/>
                </a:solidFill>
              </a:rPr>
              <a:t>Hervorhebung der wichtigsten Risiken (wer und was ist am stärksten gefährdet)</a:t>
            </a:r>
            <a:endParaRPr/>
          </a:p>
          <a:p>
            <a:pPr marL="342900">
              <a:lnSpc>
                <a:spcPct val="105000"/>
              </a:lnSpc>
              <a:spcBef>
                <a:spcPts val="900"/>
              </a:spcBef>
              <a:buClr>
                <a:schemeClr val="dk1"/>
              </a:buClr>
              <a:buSzPts val="1100"/>
              <a:buFont typeface="+mj-lt"/>
              <a:buAutoNum type="arabicPeriod"/>
              <a:defRPr/>
            </a:pPr>
            <a:r>
              <a:rPr lang="en-GB" sz="1400">
                <a:solidFill>
                  <a:srgbClr val="7F7F7F"/>
                </a:solidFill>
              </a:rPr>
              <a:t>Festlegung von Anpassungsprioritäten und Anpassungszielen</a:t>
            </a:r>
            <a:endParaRPr/>
          </a:p>
          <a:p>
            <a:pPr marL="342900">
              <a:lnSpc>
                <a:spcPct val="105000"/>
              </a:lnSpc>
              <a:spcBef>
                <a:spcPts val="900"/>
              </a:spcBef>
              <a:buClr>
                <a:schemeClr val="dk1"/>
              </a:buClr>
              <a:buSzPts val="1100"/>
              <a:buFont typeface="+mj-lt"/>
              <a:buAutoNum type="arabicPeriod"/>
              <a:defRPr/>
            </a:pPr>
            <a:r>
              <a:rPr lang="en-GB" sz="1400">
                <a:solidFill>
                  <a:srgbClr val="7F7F7F"/>
                </a:solidFill>
              </a:rPr>
              <a:t>Einbeziehung relevanter Interessengruppen in den gesamten Prozess</a:t>
            </a:r>
            <a:endParaRPr/>
          </a:p>
          <a:p>
            <a:pPr marL="342900">
              <a:lnSpc>
                <a:spcPct val="105000"/>
              </a:lnSpc>
              <a:spcBef>
                <a:spcPts val="900"/>
              </a:spcBef>
              <a:buClr>
                <a:schemeClr val="dk1"/>
              </a:buClr>
              <a:buSzPts val="1100"/>
              <a:buFont typeface="+mj-lt"/>
              <a:buAutoNum type="arabicPeriod"/>
              <a:defRPr/>
            </a:pPr>
            <a:endParaRPr lang="en-GB" sz="1400">
              <a:solidFill>
                <a:srgbClr val="7F7F7F"/>
              </a:solidFill>
            </a:endParaRPr>
          </a:p>
          <a:p>
            <a:pPr marL="342900">
              <a:lnSpc>
                <a:spcPct val="105000"/>
              </a:lnSpc>
              <a:spcBef>
                <a:spcPts val="900"/>
              </a:spcBef>
              <a:buClr>
                <a:schemeClr val="dk1"/>
              </a:buClr>
              <a:buSzPts val="1100"/>
              <a:buFont typeface="+mj-lt"/>
              <a:buAutoNum type="arabicPeriod"/>
              <a:defRPr/>
            </a:pPr>
            <a:endParaRPr lang="en-GB" sz="1400">
              <a:solidFill>
                <a:srgbClr val="7F7F7F"/>
              </a:solidFill>
            </a:endParaRPr>
          </a:p>
        </p:txBody>
      </p:sp>
      <p:sp>
        <p:nvSpPr>
          <p:cNvPr id="327291678" name="Google Shape;262;p14"/>
          <p:cNvSpPr/>
          <p:nvPr/>
        </p:nvSpPr>
        <p:spPr bwMode="auto">
          <a:xfrm>
            <a:off x="0" y="0"/>
            <a:ext cx="9082123" cy="51381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theme/theme1.xml><?xml version="1.0" encoding="utf-8"?>
<a:theme xmlns:a="http://schemas.openxmlformats.org/drawingml/2006/main" name="1_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A5BEFD945B94F468B40E6DBDC85F5C8" ma:contentTypeVersion="10" ma:contentTypeDescription="Ein neues Dokument erstellen." ma:contentTypeScope="" ma:versionID="5071041d3a3b52894aae5c15f2a85605">
  <xsd:schema xmlns:xsd="http://www.w3.org/2001/XMLSchema" xmlns:xs="http://www.w3.org/2001/XMLSchema" xmlns:p="http://schemas.microsoft.com/office/2006/metadata/properties" xmlns:ns2="82c72582-1e0e-404f-b736-23bae653ca93" targetNamespace="http://schemas.microsoft.com/office/2006/metadata/properties" ma:root="true" ma:fieldsID="9c33ad6b2cd46c3919c69f138abcc2d0" ns2:_="">
    <xsd:import namespace="82c72582-1e0e-404f-b736-23bae653ca9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2:MediaServiceOCR" minOccurs="0"/>
                <xsd:element ref="ns2:MediaServiceGenerationTime" minOccurs="0"/>
                <xsd:element ref="ns2:MediaServiceEventHashCod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c72582-1e0e-404f-b736-23bae653ca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ad8510f0-9dc6-4e82-8924-35a6e74ed70e"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BillingMetadata" ma:index="17"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2c72582-1e0e-404f-b736-23bae653ca9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4B42418-6C75-4E86-B1AD-C5264406CE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c72582-1e0e-404f-b736-23bae653ca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30CC6CA-2510-4AA5-96BB-9599FB27A684}">
  <ds:schemaRefs>
    <ds:schemaRef ds:uri="http://schemas.microsoft.com/sharepoint/v3/contenttype/forms"/>
  </ds:schemaRefs>
</ds:datastoreItem>
</file>

<file path=customXml/itemProps3.xml><?xml version="1.0" encoding="utf-8"?>
<ds:datastoreItem xmlns:ds="http://schemas.openxmlformats.org/officeDocument/2006/customXml" ds:itemID="{E5201B79-E9EA-428B-BCA4-DE21279E8721}">
  <ds:schemaRefs>
    <ds:schemaRef ds:uri="http://schemas.microsoft.com/office/2006/metadata/properties"/>
    <ds:schemaRef ds:uri="http://schemas.microsoft.com/office/infopath/2007/PartnerControls"/>
    <ds:schemaRef ds:uri="82c72582-1e0e-404f-b736-23bae653ca93"/>
  </ds:schemaRefs>
</ds:datastoreItem>
</file>

<file path=docProps/app.xml><?xml version="1.0" encoding="utf-8"?>
<Properties xmlns="http://schemas.openxmlformats.org/officeDocument/2006/extended-properties" xmlns:vt="http://schemas.openxmlformats.org/officeDocument/2006/docPropsVTypes">
  <TotalTime>0</TotalTime>
  <Words>3822</Words>
  <Application>Microsoft Office PowerPoint</Application>
  <PresentationFormat>On-screen Show (16:9)</PresentationFormat>
  <Paragraphs>517</Paragraphs>
  <Slides>37</Slides>
  <Notes>37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Montserrat</vt:lpstr>
      <vt:lpstr>Trebuchet MS</vt:lpstr>
      <vt:lpstr>Noto Sans Symbols</vt:lpstr>
      <vt:lpstr>Calibri</vt:lpstr>
      <vt:lpstr>Arial</vt:lpstr>
      <vt:lpstr>1_CentralEurope_iService</vt:lpstr>
      <vt:lpstr>PowerPoint Presentation</vt:lpstr>
      <vt:lpstr>EINLEITUNG</vt:lpstr>
      <vt:lpstr>GEFAHREN</vt:lpstr>
      <vt:lpstr>Klimabedingte Gefahren</vt:lpstr>
      <vt:lpstr>Nicht klimabedingte Gefahren</vt:lpstr>
      <vt:lpstr>KLIMARISIKO</vt:lpstr>
      <vt:lpstr>Risikokomponenten</vt:lpstr>
      <vt:lpstr>VERWUNDBARKEIT</vt:lpstr>
      <vt:lpstr>PowerPoint Presentation</vt:lpstr>
      <vt:lpstr>KLIMASCHUTZLÖSUNGEN</vt:lpstr>
      <vt:lpstr>Infrastrukturelle Lösungen</vt:lpstr>
      <vt:lpstr>PowerPoint Presentation</vt:lpstr>
      <vt:lpstr>Institutionelle Lösungen</vt:lpstr>
      <vt:lpstr>PowerPoint Presentation</vt:lpstr>
      <vt:lpstr>Verhaltensbezogene und soziale Lösungen</vt:lpstr>
      <vt:lpstr>PowerPoint Presentation</vt:lpstr>
      <vt:lpstr>Naturbasierte Lösungen (NBS)</vt:lpstr>
      <vt:lpstr>PowerPoint Presentation</vt:lpstr>
      <vt:lpstr>Technische Lösungen</vt:lpstr>
      <vt:lpstr>PowerPoint Presentation</vt:lpstr>
      <vt:lpstr>STRUKTURELLE LÖSUNGEN</vt:lpstr>
      <vt:lpstr>NICHT-STRUKTURELLE LÖSUNGEN</vt:lpstr>
      <vt:lpstr>Entscheidung zwischen strukturellen und nicht-strukturellen Lösungen</vt:lpstr>
      <vt:lpstr>Wie man die richtigen Lösungen auswählt</vt:lpstr>
      <vt:lpstr>SEKTORÜBERGREIFENDE PLÄNE</vt:lpstr>
      <vt:lpstr>AKTIONSPLAN FÜR NACHHALTIGE ENERGIE UND KLIMASCHUTZ (SECAP)</vt:lpstr>
      <vt:lpstr>EMISSIONENINVENTARE</vt:lpstr>
      <vt:lpstr>PowerPoint Presentation</vt:lpstr>
      <vt:lpstr>ANFORDERUNGEN AN EMISSIONSINVENTARE:</vt:lpstr>
      <vt:lpstr>EMISSIONENKATALOG FÜR GEBÄUDE (BEI)</vt:lpstr>
      <vt:lpstr>EMISSIONEN-INVENTAR-ÜBERWACHUNG (MEI)</vt:lpstr>
      <vt:lpstr>INHALT DES EMISSIONENVERZEICHNISSES </vt:lpstr>
      <vt:lpstr>EMISSIONSKATALOGSTRUKTUR IN SECAP</vt:lpstr>
      <vt:lpstr>RISIKO- UND ANFÄLLIGKEITSBEWERTUNG (RVA) IN SECAP</vt:lpstr>
      <vt:lpstr>PowerPoint Presentation</vt:lpstr>
      <vt:lpstr>INDIKATORBASIERTE RVA</vt:lpstr>
      <vt:lpstr>SCHRITT FÜR SCHRITT RVA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Claudio Capitanio</dc:creator>
  <cp:keywords>, docId:CDA7B0E32062DEF200120AD5F037D779</cp:keywords>
  <cp:lastModifiedBy>B ROQUETA VIVES - FINAL</cp:lastModifiedBy>
  <cp:revision>5</cp:revision>
  <dcterms:created xsi:type="dcterms:W3CDTF">2025-03-18T17:43:02Z</dcterms:created>
  <dcterms:modified xsi:type="dcterms:W3CDTF">2025-08-26T13:39:45Z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0x0101002A5BEFD945B94F468B40E6DBDC85F5C8</vt:lpwstr>
  </property>
  <property fmtid="{D5CDD505-2E9C-101B-9397-08002B2CF9AE}" pid="3" name="MediaServiceImageTags">
    <vt:lpwstr/>
  </property>
</Properties>
</file>