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5"/>
  </p:notesMasterIdLst>
  <p:sldIdLst>
    <p:sldId id="257" r:id="rId5"/>
    <p:sldId id="311" r:id="rId6"/>
    <p:sldId id="325" r:id="rId7"/>
    <p:sldId id="339" r:id="rId8"/>
    <p:sldId id="258" r:id="rId9"/>
    <p:sldId id="326" r:id="rId10"/>
    <p:sldId id="327" r:id="rId11"/>
    <p:sldId id="329" r:id="rId12"/>
    <p:sldId id="318" r:id="rId13"/>
    <p:sldId id="319" r:id="rId14"/>
    <p:sldId id="320" r:id="rId15"/>
    <p:sldId id="330" r:id="rId16"/>
    <p:sldId id="331" r:id="rId17"/>
    <p:sldId id="332" r:id="rId18"/>
    <p:sldId id="333" r:id="rId19"/>
    <p:sldId id="334" r:id="rId20"/>
    <p:sldId id="335" r:id="rId21"/>
    <p:sldId id="336" r:id="rId22"/>
    <p:sldId id="337" r:id="rId23"/>
    <p:sldId id="338"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8" userDrawn="1">
          <p15:clr>
            <a:srgbClr val="A4A3A4"/>
          </p15:clr>
        </p15:guide>
        <p15:guide id="2" pos="2880">
          <p15:clr>
            <a:srgbClr val="A4A3A4"/>
          </p15:clr>
        </p15:guide>
        <p15:guide id="3" pos="363">
          <p15:clr>
            <a:srgbClr val="A4A3A4"/>
          </p15:clr>
        </p15:guide>
        <p15:guide id="4" pos="3220">
          <p15:clr>
            <a:srgbClr val="A4A3A4"/>
          </p15:clr>
        </p15:guide>
        <p15:guide id="5" pos="113" userDrawn="1">
          <p15:clr>
            <a:srgbClr val="A4A3A4"/>
          </p15:clr>
        </p15:guide>
        <p15:guide id="6" orient="horz" pos="16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6D6514-60F9-C0B8-E02F-0008DBF421BA}" name="Felicioni, Licia" initials="FL" userId="S::feliclic@cvut.cz::d14afec8-200e-4809-9e7b-d7cb15307a5d" providerId="AD"/>
  <p188:author id="{3D7860A2-58AF-9BF4-4B90-A096E2EF94E7}" name="Klepacova, Katerina" initials="KK" userId="S::salkokat@cvut.cz::c272bbc8-7130-440e-ad94-e85deacc14a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A3C"/>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A66A05-9D84-488F-B6C8-40B3BC8D1553}" v="4" dt="2025-11-25T15:39:32.228"/>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Světlý sty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52" y="1588"/>
      </p:cViewPr>
      <p:guideLst>
        <p:guide pos="5488"/>
        <p:guide pos="2880"/>
        <p:guide pos="363"/>
        <p:guide pos="3220"/>
        <p:guide pos="113"/>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fo - FINAL" userId="36cb7b17-d288-4f9a-af75-c51e2086a10c" providerId="ADAL" clId="{F09CDAE5-509B-48B8-BFC3-5E202E1D32B5}"/>
    <pc:docChg chg="undo custSel modSld">
      <pc:chgData name="Info - FINAL" userId="36cb7b17-d288-4f9a-af75-c51e2086a10c" providerId="ADAL" clId="{F09CDAE5-509B-48B8-BFC3-5E202E1D32B5}" dt="2025-11-25T15:40:41.777" v="226" actId="20577"/>
      <pc:docMkLst>
        <pc:docMk/>
      </pc:docMkLst>
      <pc:sldChg chg="modSp mod">
        <pc:chgData name="Info - FINAL" userId="36cb7b17-d288-4f9a-af75-c51e2086a10c" providerId="ADAL" clId="{F09CDAE5-509B-48B8-BFC3-5E202E1D32B5}" dt="2025-11-25T15:32:29.841" v="131" actId="20577"/>
        <pc:sldMkLst>
          <pc:docMk/>
          <pc:sldMk cId="0" sldId="258"/>
        </pc:sldMkLst>
        <pc:graphicFrameChg chg="modGraphic">
          <ac:chgData name="Info - FINAL" userId="36cb7b17-d288-4f9a-af75-c51e2086a10c" providerId="ADAL" clId="{F09CDAE5-509B-48B8-BFC3-5E202E1D32B5}" dt="2025-11-25T15:32:29.841" v="131" actId="20577"/>
          <ac:graphicFrameMkLst>
            <pc:docMk/>
            <pc:sldMk cId="0" sldId="258"/>
            <ac:graphicFrameMk id="2" creationId="{5A6F15A7-F577-18B0-A244-8EC4D316FC4A}"/>
          </ac:graphicFrameMkLst>
        </pc:graphicFrameChg>
      </pc:sldChg>
      <pc:sldChg chg="modSp mod">
        <pc:chgData name="Info - FINAL" userId="36cb7b17-d288-4f9a-af75-c51e2086a10c" providerId="ADAL" clId="{F09CDAE5-509B-48B8-BFC3-5E202E1D32B5}" dt="2025-11-25T15:26:42.785" v="73" actId="255"/>
        <pc:sldMkLst>
          <pc:docMk/>
          <pc:sldMk cId="4242410467" sldId="311"/>
        </pc:sldMkLst>
        <pc:spChg chg="mod">
          <ac:chgData name="Info - FINAL" userId="36cb7b17-d288-4f9a-af75-c51e2086a10c" providerId="ADAL" clId="{F09CDAE5-509B-48B8-BFC3-5E202E1D32B5}" dt="2025-11-25T15:26:42.785" v="73" actId="255"/>
          <ac:spMkLst>
            <pc:docMk/>
            <pc:sldMk cId="4242410467" sldId="311"/>
            <ac:spMk id="8" creationId="{6A2FE9D0-920A-2778-4FD2-C67F787BAF6A}"/>
          </ac:spMkLst>
        </pc:spChg>
        <pc:spChg chg="mod">
          <ac:chgData name="Info - FINAL" userId="36cb7b17-d288-4f9a-af75-c51e2086a10c" providerId="ADAL" clId="{F09CDAE5-509B-48B8-BFC3-5E202E1D32B5}" dt="2025-11-25T15:25:50.808" v="70" actId="14100"/>
          <ac:spMkLst>
            <pc:docMk/>
            <pc:sldMk cId="4242410467" sldId="311"/>
            <ac:spMk id="20" creationId="{AA4D09C8-D014-8DA9-2F4F-64FBE4FEE30A}"/>
          </ac:spMkLst>
        </pc:spChg>
        <pc:spChg chg="mod">
          <ac:chgData name="Info - FINAL" userId="36cb7b17-d288-4f9a-af75-c51e2086a10c" providerId="ADAL" clId="{F09CDAE5-509B-48B8-BFC3-5E202E1D32B5}" dt="2025-11-25T15:25:38.044" v="66" actId="255"/>
          <ac:spMkLst>
            <pc:docMk/>
            <pc:sldMk cId="4242410467" sldId="311"/>
            <ac:spMk id="22" creationId="{365212DC-7FBE-C217-8ACC-2A0647F6383A}"/>
          </ac:spMkLst>
        </pc:spChg>
        <pc:grpChg chg="mod">
          <ac:chgData name="Info - FINAL" userId="36cb7b17-d288-4f9a-af75-c51e2086a10c" providerId="ADAL" clId="{F09CDAE5-509B-48B8-BFC3-5E202E1D32B5}" dt="2025-11-25T15:25:10.408" v="33" actId="1036"/>
          <ac:grpSpMkLst>
            <pc:docMk/>
            <pc:sldMk cId="4242410467" sldId="311"/>
            <ac:grpSpMk id="31" creationId="{98EAEEFF-FCE2-003B-11DE-9B76356B284A}"/>
          </ac:grpSpMkLst>
        </pc:grpChg>
        <pc:grpChg chg="mod">
          <ac:chgData name="Info - FINAL" userId="36cb7b17-d288-4f9a-af75-c51e2086a10c" providerId="ADAL" clId="{F09CDAE5-509B-48B8-BFC3-5E202E1D32B5}" dt="2025-11-25T15:25:02.542" v="15" actId="1036"/>
          <ac:grpSpMkLst>
            <pc:docMk/>
            <pc:sldMk cId="4242410467" sldId="311"/>
            <ac:grpSpMk id="32" creationId="{5783E03E-F641-F593-4B31-F2BBC2F37E7B}"/>
          </ac:grpSpMkLst>
        </pc:grpChg>
      </pc:sldChg>
      <pc:sldChg chg="modSp mod">
        <pc:chgData name="Info - FINAL" userId="36cb7b17-d288-4f9a-af75-c51e2086a10c" providerId="ADAL" clId="{F09CDAE5-509B-48B8-BFC3-5E202E1D32B5}" dt="2025-11-25T15:35:16.684" v="207" actId="1076"/>
        <pc:sldMkLst>
          <pc:docMk/>
          <pc:sldMk cId="3426054934" sldId="318"/>
        </pc:sldMkLst>
        <pc:spChg chg="mod">
          <ac:chgData name="Info - FINAL" userId="36cb7b17-d288-4f9a-af75-c51e2086a10c" providerId="ADAL" clId="{F09CDAE5-509B-48B8-BFC3-5E202E1D32B5}" dt="2025-11-25T15:34:42.856" v="152" actId="27636"/>
          <ac:spMkLst>
            <pc:docMk/>
            <pc:sldMk cId="3426054934" sldId="318"/>
            <ac:spMk id="4" creationId="{4F24BD0E-DC34-4CA1-E7DF-4E1E139D210E}"/>
          </ac:spMkLst>
        </pc:spChg>
        <pc:spChg chg="mod">
          <ac:chgData name="Info - FINAL" userId="36cb7b17-d288-4f9a-af75-c51e2086a10c" providerId="ADAL" clId="{F09CDAE5-509B-48B8-BFC3-5E202E1D32B5}" dt="2025-11-25T15:35:16.684" v="207" actId="1076"/>
          <ac:spMkLst>
            <pc:docMk/>
            <pc:sldMk cId="3426054934" sldId="318"/>
            <ac:spMk id="5" creationId="{DF3C5CA9-C49C-8665-54C1-8155A54776CA}"/>
          </ac:spMkLst>
        </pc:spChg>
      </pc:sldChg>
      <pc:sldChg chg="modSp mod">
        <pc:chgData name="Info - FINAL" userId="36cb7b17-d288-4f9a-af75-c51e2086a10c" providerId="ADAL" clId="{F09CDAE5-509B-48B8-BFC3-5E202E1D32B5}" dt="2025-11-25T15:39:09.155" v="212" actId="20577"/>
        <pc:sldMkLst>
          <pc:docMk/>
          <pc:sldMk cId="1208425830" sldId="319"/>
        </pc:sldMkLst>
        <pc:spChg chg="mod">
          <ac:chgData name="Info - FINAL" userId="36cb7b17-d288-4f9a-af75-c51e2086a10c" providerId="ADAL" clId="{F09CDAE5-509B-48B8-BFC3-5E202E1D32B5}" dt="2025-11-25T15:39:09.155" v="212" actId="20577"/>
          <ac:spMkLst>
            <pc:docMk/>
            <pc:sldMk cId="1208425830" sldId="319"/>
            <ac:spMk id="6" creationId="{A70DAC13-DA04-4378-F4C5-3E39A1E60C77}"/>
          </ac:spMkLst>
        </pc:spChg>
      </pc:sldChg>
      <pc:sldChg chg="modSp">
        <pc:chgData name="Info - FINAL" userId="36cb7b17-d288-4f9a-af75-c51e2086a10c" providerId="ADAL" clId="{F09CDAE5-509B-48B8-BFC3-5E202E1D32B5}" dt="2025-11-25T15:39:32.228" v="213"/>
        <pc:sldMkLst>
          <pc:docMk/>
          <pc:sldMk cId="2626152441" sldId="320"/>
        </pc:sldMkLst>
        <pc:spChg chg="mod">
          <ac:chgData name="Info - FINAL" userId="36cb7b17-d288-4f9a-af75-c51e2086a10c" providerId="ADAL" clId="{F09CDAE5-509B-48B8-BFC3-5E202E1D32B5}" dt="2025-11-25T15:39:32.228" v="213"/>
          <ac:spMkLst>
            <pc:docMk/>
            <pc:sldMk cId="2626152441" sldId="320"/>
            <ac:spMk id="5" creationId="{C8E49B20-C516-D363-1C3F-E5B4A8F78489}"/>
          </ac:spMkLst>
        </pc:spChg>
      </pc:sldChg>
      <pc:sldChg chg="modSp mod">
        <pc:chgData name="Info - FINAL" userId="36cb7b17-d288-4f9a-af75-c51e2086a10c" providerId="ADAL" clId="{F09CDAE5-509B-48B8-BFC3-5E202E1D32B5}" dt="2025-11-25T15:28:46.029" v="86" actId="255"/>
        <pc:sldMkLst>
          <pc:docMk/>
          <pc:sldMk cId="4260914764" sldId="325"/>
        </pc:sldMkLst>
        <pc:spChg chg="mod">
          <ac:chgData name="Info - FINAL" userId="36cb7b17-d288-4f9a-af75-c51e2086a10c" providerId="ADAL" clId="{F09CDAE5-509B-48B8-BFC3-5E202E1D32B5}" dt="2025-11-25T15:27:36.457" v="81" actId="1076"/>
          <ac:spMkLst>
            <pc:docMk/>
            <pc:sldMk cId="4260914764" sldId="325"/>
            <ac:spMk id="30" creationId="{FFEF2355-903A-633C-8F93-BCC049EAAF1C}"/>
          </ac:spMkLst>
        </pc:spChg>
        <pc:spChg chg="mod">
          <ac:chgData name="Info - FINAL" userId="36cb7b17-d288-4f9a-af75-c51e2086a10c" providerId="ADAL" clId="{F09CDAE5-509B-48B8-BFC3-5E202E1D32B5}" dt="2025-11-25T15:28:46.029" v="86" actId="255"/>
          <ac:spMkLst>
            <pc:docMk/>
            <pc:sldMk cId="4260914764" sldId="325"/>
            <ac:spMk id="34" creationId="{7F54E0D4-63E6-AE87-E477-F69F40F708DE}"/>
          </ac:spMkLst>
        </pc:spChg>
        <pc:spChg chg="mod">
          <ac:chgData name="Info - FINAL" userId="36cb7b17-d288-4f9a-af75-c51e2086a10c" providerId="ADAL" clId="{F09CDAE5-509B-48B8-BFC3-5E202E1D32B5}" dt="2025-11-25T15:27:23.861" v="77" actId="1076"/>
          <ac:spMkLst>
            <pc:docMk/>
            <pc:sldMk cId="4260914764" sldId="325"/>
            <ac:spMk id="43" creationId="{C1862719-B7EA-03BC-AE85-50D1FAC2ADBE}"/>
          </ac:spMkLst>
        </pc:spChg>
        <pc:spChg chg="mod">
          <ac:chgData name="Info - FINAL" userId="36cb7b17-d288-4f9a-af75-c51e2086a10c" providerId="ADAL" clId="{F09CDAE5-509B-48B8-BFC3-5E202E1D32B5}" dt="2025-11-25T15:28:39.522" v="85" actId="255"/>
          <ac:spMkLst>
            <pc:docMk/>
            <pc:sldMk cId="4260914764" sldId="325"/>
            <ac:spMk id="44" creationId="{E6BB156F-B751-DB7E-D63A-0BF29FC66ADA}"/>
          </ac:spMkLst>
        </pc:spChg>
      </pc:sldChg>
      <pc:sldChg chg="modSp mod">
        <pc:chgData name="Info - FINAL" userId="36cb7b17-d288-4f9a-af75-c51e2086a10c" providerId="ADAL" clId="{F09CDAE5-509B-48B8-BFC3-5E202E1D32B5}" dt="2025-11-25T15:34:01.763" v="142" actId="14100"/>
        <pc:sldMkLst>
          <pc:docMk/>
          <pc:sldMk cId="612251016" sldId="326"/>
        </pc:sldMkLst>
        <pc:spChg chg="mod">
          <ac:chgData name="Info - FINAL" userId="36cb7b17-d288-4f9a-af75-c51e2086a10c" providerId="ADAL" clId="{F09CDAE5-509B-48B8-BFC3-5E202E1D32B5}" dt="2025-11-25T15:34:01.763" v="142" actId="14100"/>
          <ac:spMkLst>
            <pc:docMk/>
            <pc:sldMk cId="612251016" sldId="326"/>
            <ac:spMk id="4" creationId="{36B53AFE-5165-2E37-7D60-9A837E86D413}"/>
          </ac:spMkLst>
        </pc:spChg>
        <pc:spChg chg="mod">
          <ac:chgData name="Info - FINAL" userId="36cb7b17-d288-4f9a-af75-c51e2086a10c" providerId="ADAL" clId="{F09CDAE5-509B-48B8-BFC3-5E202E1D32B5}" dt="2025-11-25T15:33:53.939" v="141" actId="14100"/>
          <ac:spMkLst>
            <pc:docMk/>
            <pc:sldMk cId="612251016" sldId="326"/>
            <ac:spMk id="15" creationId="{3EB44542-0D80-304B-C768-AEBF327889EE}"/>
          </ac:spMkLst>
        </pc:spChg>
      </pc:sldChg>
      <pc:sldChg chg="modSp mod">
        <pc:chgData name="Info - FINAL" userId="36cb7b17-d288-4f9a-af75-c51e2086a10c" providerId="ADAL" clId="{F09CDAE5-509B-48B8-BFC3-5E202E1D32B5}" dt="2025-11-25T15:39:55.784" v="215" actId="20577"/>
        <pc:sldMkLst>
          <pc:docMk/>
          <pc:sldMk cId="2029605627" sldId="330"/>
        </pc:sldMkLst>
        <pc:spChg chg="mod">
          <ac:chgData name="Info - FINAL" userId="36cb7b17-d288-4f9a-af75-c51e2086a10c" providerId="ADAL" clId="{F09CDAE5-509B-48B8-BFC3-5E202E1D32B5}" dt="2025-11-25T15:34:42.876" v="153" actId="27636"/>
          <ac:spMkLst>
            <pc:docMk/>
            <pc:sldMk cId="2029605627" sldId="330"/>
            <ac:spMk id="4" creationId="{067C5847-8A46-9C2A-AB77-F2D55E780404}"/>
          </ac:spMkLst>
        </pc:spChg>
        <pc:spChg chg="mod">
          <ac:chgData name="Info - FINAL" userId="36cb7b17-d288-4f9a-af75-c51e2086a10c" providerId="ADAL" clId="{F09CDAE5-509B-48B8-BFC3-5E202E1D32B5}" dt="2025-11-25T15:39:55.784" v="215" actId="20577"/>
          <ac:spMkLst>
            <pc:docMk/>
            <pc:sldMk cId="2029605627" sldId="330"/>
            <ac:spMk id="5" creationId="{DDD8AF03-4216-5ED6-AC72-536D176D538A}"/>
          </ac:spMkLst>
        </pc:spChg>
      </pc:sldChg>
      <pc:sldChg chg="modSp mod">
        <pc:chgData name="Info - FINAL" userId="36cb7b17-d288-4f9a-af75-c51e2086a10c" providerId="ADAL" clId="{F09CDAE5-509B-48B8-BFC3-5E202E1D32B5}" dt="2025-11-25T15:34:42.883" v="154" actId="27636"/>
        <pc:sldMkLst>
          <pc:docMk/>
          <pc:sldMk cId="491112097" sldId="333"/>
        </pc:sldMkLst>
        <pc:spChg chg="mod">
          <ac:chgData name="Info - FINAL" userId="36cb7b17-d288-4f9a-af75-c51e2086a10c" providerId="ADAL" clId="{F09CDAE5-509B-48B8-BFC3-5E202E1D32B5}" dt="2025-11-25T15:34:42.883" v="154" actId="27636"/>
          <ac:spMkLst>
            <pc:docMk/>
            <pc:sldMk cId="491112097" sldId="333"/>
            <ac:spMk id="4" creationId="{5F743779-8188-33BF-1C10-8748D1413773}"/>
          </ac:spMkLst>
        </pc:spChg>
      </pc:sldChg>
      <pc:sldChg chg="modSp mod">
        <pc:chgData name="Info - FINAL" userId="36cb7b17-d288-4f9a-af75-c51e2086a10c" providerId="ADAL" clId="{F09CDAE5-509B-48B8-BFC3-5E202E1D32B5}" dt="2025-11-25T15:34:42.949" v="155" actId="27636"/>
        <pc:sldMkLst>
          <pc:docMk/>
          <pc:sldMk cId="1242387902" sldId="335"/>
        </pc:sldMkLst>
        <pc:spChg chg="mod">
          <ac:chgData name="Info - FINAL" userId="36cb7b17-d288-4f9a-af75-c51e2086a10c" providerId="ADAL" clId="{F09CDAE5-509B-48B8-BFC3-5E202E1D32B5}" dt="2025-11-25T15:34:42.949" v="155" actId="27636"/>
          <ac:spMkLst>
            <pc:docMk/>
            <pc:sldMk cId="1242387902" sldId="335"/>
            <ac:spMk id="6" creationId="{5C25CDAB-AE80-9901-26ED-ADFA705D3E5A}"/>
          </ac:spMkLst>
        </pc:spChg>
      </pc:sldChg>
      <pc:sldChg chg="modSp mod">
        <pc:chgData name="Info - FINAL" userId="36cb7b17-d288-4f9a-af75-c51e2086a10c" providerId="ADAL" clId="{F09CDAE5-509B-48B8-BFC3-5E202E1D32B5}" dt="2025-11-25T15:40:41.777" v="226" actId="20577"/>
        <pc:sldMkLst>
          <pc:docMk/>
          <pc:sldMk cId="3031926419" sldId="336"/>
        </pc:sldMkLst>
        <pc:spChg chg="mod">
          <ac:chgData name="Info - FINAL" userId="36cb7b17-d288-4f9a-af75-c51e2086a10c" providerId="ADAL" clId="{F09CDAE5-509B-48B8-BFC3-5E202E1D32B5}" dt="2025-11-25T15:34:42.959" v="156" actId="27636"/>
          <ac:spMkLst>
            <pc:docMk/>
            <pc:sldMk cId="3031926419" sldId="336"/>
            <ac:spMk id="4" creationId="{41BDFD3B-437B-4104-1936-AD4FF6999BD6}"/>
          </ac:spMkLst>
        </pc:spChg>
        <pc:spChg chg="mod">
          <ac:chgData name="Info - FINAL" userId="36cb7b17-d288-4f9a-af75-c51e2086a10c" providerId="ADAL" clId="{F09CDAE5-509B-48B8-BFC3-5E202E1D32B5}" dt="2025-11-25T15:40:41.777" v="226" actId="20577"/>
          <ac:spMkLst>
            <pc:docMk/>
            <pc:sldMk cId="3031926419" sldId="336"/>
            <ac:spMk id="5" creationId="{1C939EBB-6FF5-A077-D18A-96D72FC1DBE7}"/>
          </ac:spMkLst>
        </pc:spChg>
      </pc:sldChg>
      <pc:sldChg chg="modSp mod">
        <pc:chgData name="Info - FINAL" userId="36cb7b17-d288-4f9a-af75-c51e2086a10c" providerId="ADAL" clId="{F09CDAE5-509B-48B8-BFC3-5E202E1D32B5}" dt="2025-11-25T15:34:42.967" v="157" actId="27636"/>
        <pc:sldMkLst>
          <pc:docMk/>
          <pc:sldMk cId="2628775356" sldId="338"/>
        </pc:sldMkLst>
        <pc:spChg chg="mod">
          <ac:chgData name="Info - FINAL" userId="36cb7b17-d288-4f9a-af75-c51e2086a10c" providerId="ADAL" clId="{F09CDAE5-509B-48B8-BFC3-5E202E1D32B5}" dt="2025-11-25T15:34:42.967" v="157" actId="27636"/>
          <ac:spMkLst>
            <pc:docMk/>
            <pc:sldMk cId="2628775356" sldId="338"/>
            <ac:spMk id="6" creationId="{2BBBF659-3453-AB3C-4A51-443CC1DA5F17}"/>
          </ac:spMkLst>
        </pc:spChg>
      </pc:sldChg>
      <pc:sldChg chg="modSp mod">
        <pc:chgData name="Info - FINAL" userId="36cb7b17-d288-4f9a-af75-c51e2086a10c" providerId="ADAL" clId="{F09CDAE5-509B-48B8-BFC3-5E202E1D32B5}" dt="2025-11-25T15:31:29.427" v="129" actId="20577"/>
        <pc:sldMkLst>
          <pc:docMk/>
          <pc:sldMk cId="3205618647" sldId="339"/>
        </pc:sldMkLst>
        <pc:spChg chg="mod">
          <ac:chgData name="Info - FINAL" userId="36cb7b17-d288-4f9a-af75-c51e2086a10c" providerId="ADAL" clId="{F09CDAE5-509B-48B8-BFC3-5E202E1D32B5}" dt="2025-11-25T15:31:29.427" v="129" actId="20577"/>
          <ac:spMkLst>
            <pc:docMk/>
            <pc:sldMk cId="3205618647" sldId="339"/>
            <ac:spMk id="4" creationId="{D99864A0-6500-5DBB-00D8-BCC30D44EFC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431296304"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832296881"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8940723"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0721539"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936004516"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853542374"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‹Nr.›</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raha.camp/magazin/detail/obyvatele-mesta-kdo-zije-v-praz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raha.camp/magazin/detail/obyvatele-mesta-kdo-zije-v-praz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raha.camp/magazin/detail/obyvatele-mesta-kdo-zije-v-praz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raha.camp/magazin/detail/obyvatele-mesta-kdo-zije-v-praz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raha.camp/magazin/detail/obyvatele-mesta-kdo-zije-v-praz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323490022"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91176"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2074153571"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79861011" name="Slide Image Placeholder 1"/>
          <p:cNvSpPr>
            <a:spLocks noGrp="1" noRot="1" noChangeAspect="1"/>
          </p:cNvSpPr>
          <p:nvPr>
            <p:ph type="sldImg"/>
          </p:nvPr>
        </p:nvSpPr>
        <p:spPr bwMode="auto"/>
      </p:sp>
      <p:sp>
        <p:nvSpPr>
          <p:cNvPr id="498805785" name="Notes Placeholder 2"/>
          <p:cNvSpPr>
            <a:spLocks noGrp="1"/>
          </p:cNvSpPr>
          <p:nvPr>
            <p:ph type="body" idx="1"/>
          </p:nvPr>
        </p:nvSpPr>
        <p:spPr bwMode="auto"/>
        <p:txBody>
          <a:bodyPr/>
          <a:lstStyle/>
          <a:p>
            <a:pPr>
              <a:defRPr/>
            </a:pPr>
            <a:endParaRPr/>
          </a:p>
        </p:txBody>
      </p:sp>
      <p:sp>
        <p:nvSpPr>
          <p:cNvPr id="178196576" name="Slide Number Placeholder 3"/>
          <p:cNvSpPr>
            <a:spLocks noGrp="1"/>
          </p:cNvSpPr>
          <p:nvPr>
            <p:ph type="sldNum" sz="quarter" idx="10"/>
          </p:nvPr>
        </p:nvSpPr>
        <p:spPr bwMode="auto"/>
        <p:txBody>
          <a:bodyPr/>
          <a:lstStyle/>
          <a:p>
            <a:pPr>
              <a:defRPr/>
            </a:pPr>
            <a:fld id="{3DC4A1F8-DBEC-B497-A2F0-BB54EEF9FDFB}" type="slidenum">
              <a:rPr/>
              <a:t>5</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0CF5-E3C4-505D-D37B-EDA6EE9DC4C1}"/>
            </a:ext>
          </a:extLst>
        </p:cNvPr>
        <p:cNvGrpSpPr/>
        <p:nvPr/>
      </p:nvGrpSpPr>
      <p:grpSpPr bwMode="auto">
        <a:xfrm>
          <a:off x="0" y="0"/>
          <a:ext cx="0" cy="0"/>
          <a:chOff x="0" y="0"/>
          <a:chExt cx="0" cy="0"/>
        </a:xfrm>
      </p:grpSpPr>
      <p:sp>
        <p:nvSpPr>
          <p:cNvPr id="367352431" name="Slide Image Placeholder 1">
            <a:extLst>
              <a:ext uri="{FF2B5EF4-FFF2-40B4-BE49-F238E27FC236}">
                <a16:creationId xmlns:a16="http://schemas.microsoft.com/office/drawing/2014/main" id="{B37B0B40-74DD-DCAA-9EC9-12FB0786167D}"/>
              </a:ext>
            </a:extLst>
          </p:cNvPr>
          <p:cNvSpPr>
            <a:spLocks noGrp="1" noRot="1" noChangeAspect="1"/>
          </p:cNvSpPr>
          <p:nvPr>
            <p:ph type="sldImg"/>
          </p:nvPr>
        </p:nvSpPr>
        <p:spPr bwMode="auto"/>
      </p:sp>
      <p:sp>
        <p:nvSpPr>
          <p:cNvPr id="419588351" name="Notes Placeholder 2">
            <a:extLst>
              <a:ext uri="{FF2B5EF4-FFF2-40B4-BE49-F238E27FC236}">
                <a16:creationId xmlns:a16="http://schemas.microsoft.com/office/drawing/2014/main" id="{11F29BBC-39FE-A84A-3308-F6A92044EF1F}"/>
              </a:ext>
            </a:extLst>
          </p:cNvPr>
          <p:cNvSpPr>
            <a:spLocks noGrp="1"/>
          </p:cNvSpPr>
          <p:nvPr>
            <p:ph type="body" idx="1"/>
          </p:nvPr>
        </p:nvSpPr>
        <p:spPr bwMode="auto"/>
        <p:txBody>
          <a:bodyPr/>
          <a:lstStyle/>
          <a:p>
            <a:pPr>
              <a:defRPr/>
            </a:pPr>
            <a:endParaRPr/>
          </a:p>
        </p:txBody>
      </p:sp>
      <p:sp>
        <p:nvSpPr>
          <p:cNvPr id="561294482" name="Slide Number Placeholder 3">
            <a:extLst>
              <a:ext uri="{FF2B5EF4-FFF2-40B4-BE49-F238E27FC236}">
                <a16:creationId xmlns:a16="http://schemas.microsoft.com/office/drawing/2014/main" id="{1A2C0075-E99C-3B92-3A7C-A9834C56DCD9}"/>
              </a:ext>
            </a:extLst>
          </p:cNvPr>
          <p:cNvSpPr>
            <a:spLocks noGrp="1"/>
          </p:cNvSpPr>
          <p:nvPr>
            <p:ph type="sldNum" sz="quarter" idx="10"/>
          </p:nvPr>
        </p:nvSpPr>
        <p:spPr bwMode="auto"/>
        <p:txBody>
          <a:bodyPr/>
          <a:lstStyle/>
          <a:p>
            <a:pPr>
              <a:defRPr/>
            </a:pPr>
            <a:fld id="{3DC4A1F8-DBEC-B497-A2F0-BB54EEF9FDFB}" type="slidenum">
              <a:rPr/>
              <a:t>6</a:t>
            </a:fld>
            <a:endParaRPr/>
          </a:p>
        </p:txBody>
      </p:sp>
    </p:spTree>
    <p:extLst>
      <p:ext uri="{BB962C8B-B14F-4D97-AF65-F5344CB8AC3E}">
        <p14:creationId xmlns:p14="http://schemas.microsoft.com/office/powerpoint/2010/main" val="98335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AD3F-C01C-D4FE-20DE-EF1A9C623744}"/>
            </a:ext>
          </a:extLst>
        </p:cNvPr>
        <p:cNvGrpSpPr/>
        <p:nvPr/>
      </p:nvGrpSpPr>
      <p:grpSpPr bwMode="auto">
        <a:xfrm>
          <a:off x="0" y="0"/>
          <a:ext cx="0" cy="0"/>
          <a:chOff x="0" y="0"/>
          <a:chExt cx="0" cy="0"/>
        </a:xfrm>
      </p:grpSpPr>
      <p:sp>
        <p:nvSpPr>
          <p:cNvPr id="826579" name="Slide Image Placeholder 1">
            <a:extLst>
              <a:ext uri="{FF2B5EF4-FFF2-40B4-BE49-F238E27FC236}">
                <a16:creationId xmlns:a16="http://schemas.microsoft.com/office/drawing/2014/main" id="{AE760C6F-1C8F-83DF-54BA-F7F957EC4E12}"/>
              </a:ext>
            </a:extLst>
          </p:cNvPr>
          <p:cNvSpPr>
            <a:spLocks noGrp="1" noRot="1" noChangeAspect="1"/>
          </p:cNvSpPr>
          <p:nvPr>
            <p:ph type="sldImg"/>
          </p:nvPr>
        </p:nvSpPr>
        <p:spPr bwMode="auto"/>
      </p:sp>
      <p:sp>
        <p:nvSpPr>
          <p:cNvPr id="498346333" name="Notes Placeholder 2">
            <a:extLst>
              <a:ext uri="{FF2B5EF4-FFF2-40B4-BE49-F238E27FC236}">
                <a16:creationId xmlns:a16="http://schemas.microsoft.com/office/drawing/2014/main" id="{25806B5C-4B63-568C-BA29-5BEC603792DA}"/>
              </a:ext>
            </a:extLst>
          </p:cNvPr>
          <p:cNvSpPr>
            <a:spLocks noGrp="1"/>
          </p:cNvSpPr>
          <p:nvPr>
            <p:ph type="body" idx="1"/>
          </p:nvPr>
        </p:nvSpPr>
        <p:spPr bwMode="auto"/>
        <p:txBody>
          <a:bodyPr/>
          <a:lstStyle/>
          <a:p>
            <a:pPr>
              <a:defRPr/>
            </a:pPr>
            <a:r>
              <a:rPr lang="en-US">
                <a:hlinkClick r:id="rId3"/>
              </a:rPr>
              <a:t>https://praha.camp/magazin/detail/obyvatele-mesta-kdo-zije-v-praze</a:t>
            </a:r>
            <a:endParaRPr lang="en-US"/>
          </a:p>
          <a:p>
            <a:pPr>
              <a:defRPr/>
            </a:pPr>
            <a:endParaRPr lang="en-US"/>
          </a:p>
        </p:txBody>
      </p:sp>
      <p:sp>
        <p:nvSpPr>
          <p:cNvPr id="970826" name="Slide Number Placeholder 3">
            <a:extLst>
              <a:ext uri="{FF2B5EF4-FFF2-40B4-BE49-F238E27FC236}">
                <a16:creationId xmlns:a16="http://schemas.microsoft.com/office/drawing/2014/main" id="{164A0E4F-3698-49D8-E468-82EE52239311}"/>
              </a:ext>
            </a:extLst>
          </p:cNvPr>
          <p:cNvSpPr>
            <a:spLocks noGrp="1"/>
          </p:cNvSpPr>
          <p:nvPr>
            <p:ph type="sldNum" sz="quarter" idx="10"/>
          </p:nvPr>
        </p:nvSpPr>
        <p:spPr bwMode="auto"/>
        <p:txBody>
          <a:bodyPr/>
          <a:lstStyle/>
          <a:p>
            <a:pPr>
              <a:defRPr/>
            </a:pPr>
            <a:fld id="{9EBEB1DD-38F0-9022-FC46-7C595A8A0BD8}" type="slidenum">
              <a:rPr/>
              <a:t>7</a:t>
            </a:fld>
            <a:endParaRPr/>
          </a:p>
        </p:txBody>
      </p:sp>
    </p:spTree>
    <p:extLst>
      <p:ext uri="{BB962C8B-B14F-4D97-AF65-F5344CB8AC3E}">
        <p14:creationId xmlns:p14="http://schemas.microsoft.com/office/powerpoint/2010/main" val="4196913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11F5F-B7D6-56D0-7A78-593797A6181F}"/>
            </a:ext>
          </a:extLst>
        </p:cNvPr>
        <p:cNvGrpSpPr/>
        <p:nvPr/>
      </p:nvGrpSpPr>
      <p:grpSpPr bwMode="auto">
        <a:xfrm>
          <a:off x="0" y="0"/>
          <a:ext cx="0" cy="0"/>
          <a:chOff x="0" y="0"/>
          <a:chExt cx="0" cy="0"/>
        </a:xfrm>
      </p:grpSpPr>
      <p:sp>
        <p:nvSpPr>
          <p:cNvPr id="1539219598" name="Slide Image Placeholder 1">
            <a:extLst>
              <a:ext uri="{FF2B5EF4-FFF2-40B4-BE49-F238E27FC236}">
                <a16:creationId xmlns:a16="http://schemas.microsoft.com/office/drawing/2014/main" id="{F058D9DA-8BDD-032A-2D3B-1AC330175BB1}"/>
              </a:ext>
            </a:extLst>
          </p:cNvPr>
          <p:cNvSpPr>
            <a:spLocks noGrp="1" noRot="1" noChangeAspect="1"/>
          </p:cNvSpPr>
          <p:nvPr>
            <p:ph type="sldImg"/>
          </p:nvPr>
        </p:nvSpPr>
        <p:spPr bwMode="auto"/>
      </p:sp>
      <p:sp>
        <p:nvSpPr>
          <p:cNvPr id="412199939" name="Notes Placeholder 2">
            <a:extLst>
              <a:ext uri="{FF2B5EF4-FFF2-40B4-BE49-F238E27FC236}">
                <a16:creationId xmlns:a16="http://schemas.microsoft.com/office/drawing/2014/main" id="{96A5BB06-EA1C-EC30-1C4C-56D8550A6DB9}"/>
              </a:ext>
            </a:extLst>
          </p:cNvPr>
          <p:cNvSpPr>
            <a:spLocks noGrp="1"/>
          </p:cNvSpPr>
          <p:nvPr>
            <p:ph type="body" idx="1"/>
          </p:nvPr>
        </p:nvSpPr>
        <p:spPr bwMode="auto"/>
        <p:txBody>
          <a:bodyPr/>
          <a:lstStyle/>
          <a:p>
            <a:pPr>
              <a:defRPr/>
            </a:pPr>
            <a:endParaRPr/>
          </a:p>
        </p:txBody>
      </p:sp>
      <p:sp>
        <p:nvSpPr>
          <p:cNvPr id="1617045838" name="Slide Number Placeholder 3">
            <a:extLst>
              <a:ext uri="{FF2B5EF4-FFF2-40B4-BE49-F238E27FC236}">
                <a16:creationId xmlns:a16="http://schemas.microsoft.com/office/drawing/2014/main" id="{7B02E855-E808-ADC1-BF7F-C228200A9D95}"/>
              </a:ext>
            </a:extLst>
          </p:cNvPr>
          <p:cNvSpPr>
            <a:spLocks noGrp="1"/>
          </p:cNvSpPr>
          <p:nvPr>
            <p:ph type="sldNum" sz="quarter" idx="10"/>
          </p:nvPr>
        </p:nvSpPr>
        <p:spPr bwMode="auto"/>
        <p:txBody>
          <a:bodyPr/>
          <a:lstStyle/>
          <a:p>
            <a:pPr>
              <a:defRPr/>
            </a:pPr>
            <a:fld id="{53B36908-F48F-4420-534A-AD9D78777813}" type="slidenum">
              <a:rPr/>
              <a:t>8</a:t>
            </a:fld>
            <a:endParaRPr/>
          </a:p>
        </p:txBody>
      </p:sp>
    </p:spTree>
    <p:extLst>
      <p:ext uri="{BB962C8B-B14F-4D97-AF65-F5344CB8AC3E}">
        <p14:creationId xmlns:p14="http://schemas.microsoft.com/office/powerpoint/2010/main" val="252614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5ADC6-77F3-9CCC-55CF-5AC4941905EC}"/>
            </a:ext>
          </a:extLst>
        </p:cNvPr>
        <p:cNvGrpSpPr/>
        <p:nvPr/>
      </p:nvGrpSpPr>
      <p:grpSpPr bwMode="auto">
        <a:xfrm>
          <a:off x="0" y="0"/>
          <a:ext cx="0" cy="0"/>
          <a:chOff x="0" y="0"/>
          <a:chExt cx="0" cy="0"/>
        </a:xfrm>
      </p:grpSpPr>
      <p:sp>
        <p:nvSpPr>
          <p:cNvPr id="367352431" name="Slide Image Placeholder 1">
            <a:extLst>
              <a:ext uri="{FF2B5EF4-FFF2-40B4-BE49-F238E27FC236}">
                <a16:creationId xmlns:a16="http://schemas.microsoft.com/office/drawing/2014/main" id="{55216278-3000-E380-10B4-FC98EE098295}"/>
              </a:ext>
            </a:extLst>
          </p:cNvPr>
          <p:cNvSpPr>
            <a:spLocks noGrp="1" noRot="1" noChangeAspect="1"/>
          </p:cNvSpPr>
          <p:nvPr>
            <p:ph type="sldImg"/>
          </p:nvPr>
        </p:nvSpPr>
        <p:spPr bwMode="auto"/>
      </p:sp>
      <p:sp>
        <p:nvSpPr>
          <p:cNvPr id="419588351" name="Notes Placeholder 2">
            <a:extLst>
              <a:ext uri="{FF2B5EF4-FFF2-40B4-BE49-F238E27FC236}">
                <a16:creationId xmlns:a16="http://schemas.microsoft.com/office/drawing/2014/main" id="{D4FE1307-F82A-D065-3C55-6E586629EC96}"/>
              </a:ext>
            </a:extLst>
          </p:cNvPr>
          <p:cNvSpPr>
            <a:spLocks noGrp="1"/>
          </p:cNvSpPr>
          <p:nvPr>
            <p:ph type="body" idx="1"/>
          </p:nvPr>
        </p:nvSpPr>
        <p:spPr bwMode="auto"/>
        <p:txBody>
          <a:bodyPr/>
          <a:lstStyle/>
          <a:p>
            <a:pPr>
              <a:defRPr/>
            </a:pPr>
            <a:endParaRPr/>
          </a:p>
        </p:txBody>
      </p:sp>
      <p:sp>
        <p:nvSpPr>
          <p:cNvPr id="561294482" name="Slide Number Placeholder 3">
            <a:extLst>
              <a:ext uri="{FF2B5EF4-FFF2-40B4-BE49-F238E27FC236}">
                <a16:creationId xmlns:a16="http://schemas.microsoft.com/office/drawing/2014/main" id="{8EB923F0-21C8-D1D4-3335-E92662F37634}"/>
              </a:ext>
            </a:extLst>
          </p:cNvPr>
          <p:cNvSpPr>
            <a:spLocks noGrp="1"/>
          </p:cNvSpPr>
          <p:nvPr>
            <p:ph type="sldNum" sz="quarter" idx="10"/>
          </p:nvPr>
        </p:nvSpPr>
        <p:spPr bwMode="auto"/>
        <p:txBody>
          <a:bodyPr/>
          <a:lstStyle/>
          <a:p>
            <a:pPr>
              <a:defRPr/>
            </a:pPr>
            <a:fld id="{3DC4A1F8-DBEC-B497-A2F0-BB54EEF9FDFB}" type="slidenum">
              <a:rPr/>
              <a:t>9</a:t>
            </a:fld>
            <a:endParaRPr/>
          </a:p>
        </p:txBody>
      </p:sp>
    </p:spTree>
    <p:extLst>
      <p:ext uri="{BB962C8B-B14F-4D97-AF65-F5344CB8AC3E}">
        <p14:creationId xmlns:p14="http://schemas.microsoft.com/office/powerpoint/2010/main" val="2906210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8E478-2BEC-866F-5A94-86456DCE5E31}"/>
            </a:ext>
          </a:extLst>
        </p:cNvPr>
        <p:cNvGrpSpPr/>
        <p:nvPr/>
      </p:nvGrpSpPr>
      <p:grpSpPr bwMode="auto">
        <a:xfrm>
          <a:off x="0" y="0"/>
          <a:ext cx="0" cy="0"/>
          <a:chOff x="0" y="0"/>
          <a:chExt cx="0" cy="0"/>
        </a:xfrm>
      </p:grpSpPr>
      <p:sp>
        <p:nvSpPr>
          <p:cNvPr id="826579" name="Slide Image Placeholder 1">
            <a:extLst>
              <a:ext uri="{FF2B5EF4-FFF2-40B4-BE49-F238E27FC236}">
                <a16:creationId xmlns:a16="http://schemas.microsoft.com/office/drawing/2014/main" id="{DE4A5856-6D88-D62F-A482-62B0846CDCAE}"/>
              </a:ext>
            </a:extLst>
          </p:cNvPr>
          <p:cNvSpPr>
            <a:spLocks noGrp="1" noRot="1" noChangeAspect="1"/>
          </p:cNvSpPr>
          <p:nvPr>
            <p:ph type="sldImg"/>
          </p:nvPr>
        </p:nvSpPr>
        <p:spPr bwMode="auto"/>
      </p:sp>
      <p:sp>
        <p:nvSpPr>
          <p:cNvPr id="498346333" name="Notes Placeholder 2">
            <a:extLst>
              <a:ext uri="{FF2B5EF4-FFF2-40B4-BE49-F238E27FC236}">
                <a16:creationId xmlns:a16="http://schemas.microsoft.com/office/drawing/2014/main" id="{927593EF-B1C7-622B-2A7A-FEB5EC584EE2}"/>
              </a:ext>
            </a:extLst>
          </p:cNvPr>
          <p:cNvSpPr>
            <a:spLocks noGrp="1"/>
          </p:cNvSpPr>
          <p:nvPr>
            <p:ph type="body" idx="1"/>
          </p:nvPr>
        </p:nvSpPr>
        <p:spPr bwMode="auto"/>
        <p:txBody>
          <a:bodyPr/>
          <a:lstStyle/>
          <a:p>
            <a:pPr>
              <a:defRPr/>
            </a:pPr>
            <a:r>
              <a:rPr lang="en-US">
                <a:hlinkClick r:id="rId3"/>
              </a:rPr>
              <a:t>https://praha.camp/magazin/detail/obyvatele-mesta-kdo-zije-v-praze</a:t>
            </a:r>
            <a:endParaRPr lang="en-US"/>
          </a:p>
          <a:p>
            <a:pPr>
              <a:defRPr/>
            </a:pPr>
            <a:endParaRPr lang="en-US"/>
          </a:p>
        </p:txBody>
      </p:sp>
      <p:sp>
        <p:nvSpPr>
          <p:cNvPr id="970826" name="Slide Number Placeholder 3">
            <a:extLst>
              <a:ext uri="{FF2B5EF4-FFF2-40B4-BE49-F238E27FC236}">
                <a16:creationId xmlns:a16="http://schemas.microsoft.com/office/drawing/2014/main" id="{E182B922-DBA2-1A23-4615-6F621F468B90}"/>
              </a:ext>
            </a:extLst>
          </p:cNvPr>
          <p:cNvSpPr>
            <a:spLocks noGrp="1"/>
          </p:cNvSpPr>
          <p:nvPr>
            <p:ph type="sldNum" sz="quarter" idx="10"/>
          </p:nvPr>
        </p:nvSpPr>
        <p:spPr bwMode="auto"/>
        <p:txBody>
          <a:bodyPr/>
          <a:lstStyle/>
          <a:p>
            <a:pPr>
              <a:defRPr/>
            </a:pPr>
            <a:fld id="{9EBEB1DD-38F0-9022-FC46-7C595A8A0BD8}" type="slidenum">
              <a:rPr/>
              <a:t>10</a:t>
            </a:fld>
            <a:endParaRPr/>
          </a:p>
        </p:txBody>
      </p:sp>
    </p:spTree>
    <p:extLst>
      <p:ext uri="{BB962C8B-B14F-4D97-AF65-F5344CB8AC3E}">
        <p14:creationId xmlns:p14="http://schemas.microsoft.com/office/powerpoint/2010/main" val="3536013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D2DAE-7AD9-8B4D-4716-2AA1C4E4DBE2}"/>
            </a:ext>
          </a:extLst>
        </p:cNvPr>
        <p:cNvGrpSpPr/>
        <p:nvPr/>
      </p:nvGrpSpPr>
      <p:grpSpPr bwMode="auto">
        <a:xfrm>
          <a:off x="0" y="0"/>
          <a:ext cx="0" cy="0"/>
          <a:chOff x="0" y="0"/>
          <a:chExt cx="0" cy="0"/>
        </a:xfrm>
      </p:grpSpPr>
      <p:sp>
        <p:nvSpPr>
          <p:cNvPr id="1539219598" name="Slide Image Placeholder 1">
            <a:extLst>
              <a:ext uri="{FF2B5EF4-FFF2-40B4-BE49-F238E27FC236}">
                <a16:creationId xmlns:a16="http://schemas.microsoft.com/office/drawing/2014/main" id="{38F357A5-FE74-F19E-C0B4-A27E406C13A7}"/>
              </a:ext>
            </a:extLst>
          </p:cNvPr>
          <p:cNvSpPr>
            <a:spLocks noGrp="1" noRot="1" noChangeAspect="1"/>
          </p:cNvSpPr>
          <p:nvPr>
            <p:ph type="sldImg"/>
          </p:nvPr>
        </p:nvSpPr>
        <p:spPr bwMode="auto"/>
      </p:sp>
      <p:sp>
        <p:nvSpPr>
          <p:cNvPr id="412199939" name="Notes Placeholder 2">
            <a:extLst>
              <a:ext uri="{FF2B5EF4-FFF2-40B4-BE49-F238E27FC236}">
                <a16:creationId xmlns:a16="http://schemas.microsoft.com/office/drawing/2014/main" id="{44FE2632-C310-A43F-C5D4-CA215DF8B88D}"/>
              </a:ext>
            </a:extLst>
          </p:cNvPr>
          <p:cNvSpPr>
            <a:spLocks noGrp="1"/>
          </p:cNvSpPr>
          <p:nvPr>
            <p:ph type="body" idx="1"/>
          </p:nvPr>
        </p:nvSpPr>
        <p:spPr bwMode="auto"/>
        <p:txBody>
          <a:bodyPr/>
          <a:lstStyle/>
          <a:p>
            <a:pPr>
              <a:defRPr/>
            </a:pPr>
            <a:endParaRPr/>
          </a:p>
        </p:txBody>
      </p:sp>
      <p:sp>
        <p:nvSpPr>
          <p:cNvPr id="1617045838" name="Slide Number Placeholder 3">
            <a:extLst>
              <a:ext uri="{FF2B5EF4-FFF2-40B4-BE49-F238E27FC236}">
                <a16:creationId xmlns:a16="http://schemas.microsoft.com/office/drawing/2014/main" id="{A4EB777D-88DF-75A2-A56B-44059AB3060E}"/>
              </a:ext>
            </a:extLst>
          </p:cNvPr>
          <p:cNvSpPr>
            <a:spLocks noGrp="1"/>
          </p:cNvSpPr>
          <p:nvPr>
            <p:ph type="sldNum" sz="quarter" idx="10"/>
          </p:nvPr>
        </p:nvSpPr>
        <p:spPr bwMode="auto"/>
        <p:txBody>
          <a:bodyPr/>
          <a:lstStyle/>
          <a:p>
            <a:pPr>
              <a:defRPr/>
            </a:pPr>
            <a:fld id="{53B36908-F48F-4420-534A-AD9D78777813}" type="slidenum">
              <a:rPr/>
              <a:t>11</a:t>
            </a:fld>
            <a:endParaRPr/>
          </a:p>
        </p:txBody>
      </p:sp>
    </p:spTree>
    <p:extLst>
      <p:ext uri="{BB962C8B-B14F-4D97-AF65-F5344CB8AC3E}">
        <p14:creationId xmlns:p14="http://schemas.microsoft.com/office/powerpoint/2010/main" val="3199821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D7903-D1F7-3655-6962-39431E1C1B61}"/>
            </a:ext>
          </a:extLst>
        </p:cNvPr>
        <p:cNvGrpSpPr/>
        <p:nvPr/>
      </p:nvGrpSpPr>
      <p:grpSpPr bwMode="auto">
        <a:xfrm>
          <a:off x="0" y="0"/>
          <a:ext cx="0" cy="0"/>
          <a:chOff x="0" y="0"/>
          <a:chExt cx="0" cy="0"/>
        </a:xfrm>
      </p:grpSpPr>
      <p:sp>
        <p:nvSpPr>
          <p:cNvPr id="367352431" name="Slide Image Placeholder 1">
            <a:extLst>
              <a:ext uri="{FF2B5EF4-FFF2-40B4-BE49-F238E27FC236}">
                <a16:creationId xmlns:a16="http://schemas.microsoft.com/office/drawing/2014/main" id="{331D7AC3-EE95-1023-6F13-D05D2580CAEF}"/>
              </a:ext>
            </a:extLst>
          </p:cNvPr>
          <p:cNvSpPr>
            <a:spLocks noGrp="1" noRot="1" noChangeAspect="1"/>
          </p:cNvSpPr>
          <p:nvPr>
            <p:ph type="sldImg"/>
          </p:nvPr>
        </p:nvSpPr>
        <p:spPr bwMode="auto"/>
      </p:sp>
      <p:sp>
        <p:nvSpPr>
          <p:cNvPr id="419588351" name="Notes Placeholder 2">
            <a:extLst>
              <a:ext uri="{FF2B5EF4-FFF2-40B4-BE49-F238E27FC236}">
                <a16:creationId xmlns:a16="http://schemas.microsoft.com/office/drawing/2014/main" id="{EDC70CB7-EFEC-B409-8A26-0BB38C0381F5}"/>
              </a:ext>
            </a:extLst>
          </p:cNvPr>
          <p:cNvSpPr>
            <a:spLocks noGrp="1"/>
          </p:cNvSpPr>
          <p:nvPr>
            <p:ph type="body" idx="1"/>
          </p:nvPr>
        </p:nvSpPr>
        <p:spPr bwMode="auto"/>
        <p:txBody>
          <a:bodyPr/>
          <a:lstStyle/>
          <a:p>
            <a:pPr>
              <a:defRPr/>
            </a:pPr>
            <a:endParaRPr/>
          </a:p>
        </p:txBody>
      </p:sp>
      <p:sp>
        <p:nvSpPr>
          <p:cNvPr id="561294482" name="Slide Number Placeholder 3">
            <a:extLst>
              <a:ext uri="{FF2B5EF4-FFF2-40B4-BE49-F238E27FC236}">
                <a16:creationId xmlns:a16="http://schemas.microsoft.com/office/drawing/2014/main" id="{C76AC9B5-D38A-B2FC-9952-FD1213247D89}"/>
              </a:ext>
            </a:extLst>
          </p:cNvPr>
          <p:cNvSpPr>
            <a:spLocks noGrp="1"/>
          </p:cNvSpPr>
          <p:nvPr>
            <p:ph type="sldNum" sz="quarter" idx="10"/>
          </p:nvPr>
        </p:nvSpPr>
        <p:spPr bwMode="auto"/>
        <p:txBody>
          <a:bodyPr/>
          <a:lstStyle/>
          <a:p>
            <a:pPr>
              <a:defRPr/>
            </a:pPr>
            <a:fld id="{3DC4A1F8-DBEC-B497-A2F0-BB54EEF9FDFB}" type="slidenum">
              <a:rPr/>
              <a:t>12</a:t>
            </a:fld>
            <a:endParaRPr/>
          </a:p>
        </p:txBody>
      </p:sp>
    </p:spTree>
    <p:extLst>
      <p:ext uri="{BB962C8B-B14F-4D97-AF65-F5344CB8AC3E}">
        <p14:creationId xmlns:p14="http://schemas.microsoft.com/office/powerpoint/2010/main" val="3451121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CC434-5A64-5EB5-827F-91170245AFBB}"/>
            </a:ext>
          </a:extLst>
        </p:cNvPr>
        <p:cNvGrpSpPr/>
        <p:nvPr/>
      </p:nvGrpSpPr>
      <p:grpSpPr bwMode="auto">
        <a:xfrm>
          <a:off x="0" y="0"/>
          <a:ext cx="0" cy="0"/>
          <a:chOff x="0" y="0"/>
          <a:chExt cx="0" cy="0"/>
        </a:xfrm>
      </p:grpSpPr>
      <p:sp>
        <p:nvSpPr>
          <p:cNvPr id="826579" name="Slide Image Placeholder 1">
            <a:extLst>
              <a:ext uri="{FF2B5EF4-FFF2-40B4-BE49-F238E27FC236}">
                <a16:creationId xmlns:a16="http://schemas.microsoft.com/office/drawing/2014/main" id="{2B7F7CAE-9B7E-DEF9-6427-4A170AF608D5}"/>
              </a:ext>
            </a:extLst>
          </p:cNvPr>
          <p:cNvSpPr>
            <a:spLocks noGrp="1" noRot="1" noChangeAspect="1"/>
          </p:cNvSpPr>
          <p:nvPr>
            <p:ph type="sldImg"/>
          </p:nvPr>
        </p:nvSpPr>
        <p:spPr bwMode="auto"/>
      </p:sp>
      <p:sp>
        <p:nvSpPr>
          <p:cNvPr id="498346333" name="Notes Placeholder 2">
            <a:extLst>
              <a:ext uri="{FF2B5EF4-FFF2-40B4-BE49-F238E27FC236}">
                <a16:creationId xmlns:a16="http://schemas.microsoft.com/office/drawing/2014/main" id="{1688CD3B-7B03-FE17-ED98-881489925904}"/>
              </a:ext>
            </a:extLst>
          </p:cNvPr>
          <p:cNvSpPr>
            <a:spLocks noGrp="1"/>
          </p:cNvSpPr>
          <p:nvPr>
            <p:ph type="body" idx="1"/>
          </p:nvPr>
        </p:nvSpPr>
        <p:spPr bwMode="auto"/>
        <p:txBody>
          <a:bodyPr/>
          <a:lstStyle/>
          <a:p>
            <a:pPr>
              <a:defRPr/>
            </a:pPr>
            <a:r>
              <a:rPr lang="en-US">
                <a:hlinkClick r:id="rId3"/>
              </a:rPr>
              <a:t>https://praha.camp/magazin/detail/obyvatele-mesta-kdo-zije-v-praze</a:t>
            </a:r>
            <a:endParaRPr lang="en-US"/>
          </a:p>
          <a:p>
            <a:pPr>
              <a:defRPr/>
            </a:pPr>
            <a:endParaRPr lang="en-US"/>
          </a:p>
        </p:txBody>
      </p:sp>
      <p:sp>
        <p:nvSpPr>
          <p:cNvPr id="970826" name="Slide Number Placeholder 3">
            <a:extLst>
              <a:ext uri="{FF2B5EF4-FFF2-40B4-BE49-F238E27FC236}">
                <a16:creationId xmlns:a16="http://schemas.microsoft.com/office/drawing/2014/main" id="{AD6FBA9B-3289-99B8-01E3-415CACB852F8}"/>
              </a:ext>
            </a:extLst>
          </p:cNvPr>
          <p:cNvSpPr>
            <a:spLocks noGrp="1"/>
          </p:cNvSpPr>
          <p:nvPr>
            <p:ph type="sldNum" sz="quarter" idx="10"/>
          </p:nvPr>
        </p:nvSpPr>
        <p:spPr bwMode="auto"/>
        <p:txBody>
          <a:bodyPr/>
          <a:lstStyle/>
          <a:p>
            <a:pPr>
              <a:defRPr/>
            </a:pPr>
            <a:fld id="{9EBEB1DD-38F0-9022-FC46-7C595A8A0BD8}" type="slidenum">
              <a:rPr/>
              <a:t>13</a:t>
            </a:fld>
            <a:endParaRPr/>
          </a:p>
        </p:txBody>
      </p:sp>
    </p:spTree>
    <p:extLst>
      <p:ext uri="{BB962C8B-B14F-4D97-AF65-F5344CB8AC3E}">
        <p14:creationId xmlns:p14="http://schemas.microsoft.com/office/powerpoint/2010/main" val="1405618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76C3-1DF9-F12E-9D97-427448BB5436}"/>
            </a:ext>
          </a:extLst>
        </p:cNvPr>
        <p:cNvGrpSpPr/>
        <p:nvPr/>
      </p:nvGrpSpPr>
      <p:grpSpPr bwMode="auto">
        <a:xfrm>
          <a:off x="0" y="0"/>
          <a:ext cx="0" cy="0"/>
          <a:chOff x="0" y="0"/>
          <a:chExt cx="0" cy="0"/>
        </a:xfrm>
      </p:grpSpPr>
      <p:sp>
        <p:nvSpPr>
          <p:cNvPr id="1539219598" name="Slide Image Placeholder 1">
            <a:extLst>
              <a:ext uri="{FF2B5EF4-FFF2-40B4-BE49-F238E27FC236}">
                <a16:creationId xmlns:a16="http://schemas.microsoft.com/office/drawing/2014/main" id="{18C0EF3B-1763-1B98-90F0-C1896732FFC5}"/>
              </a:ext>
            </a:extLst>
          </p:cNvPr>
          <p:cNvSpPr>
            <a:spLocks noGrp="1" noRot="1" noChangeAspect="1"/>
          </p:cNvSpPr>
          <p:nvPr>
            <p:ph type="sldImg"/>
          </p:nvPr>
        </p:nvSpPr>
        <p:spPr bwMode="auto"/>
      </p:sp>
      <p:sp>
        <p:nvSpPr>
          <p:cNvPr id="412199939" name="Notes Placeholder 2">
            <a:extLst>
              <a:ext uri="{FF2B5EF4-FFF2-40B4-BE49-F238E27FC236}">
                <a16:creationId xmlns:a16="http://schemas.microsoft.com/office/drawing/2014/main" id="{A415D3BE-5FAE-CF45-1E27-D9A9271F3D22}"/>
              </a:ext>
            </a:extLst>
          </p:cNvPr>
          <p:cNvSpPr>
            <a:spLocks noGrp="1"/>
          </p:cNvSpPr>
          <p:nvPr>
            <p:ph type="body" idx="1"/>
          </p:nvPr>
        </p:nvSpPr>
        <p:spPr bwMode="auto"/>
        <p:txBody>
          <a:bodyPr/>
          <a:lstStyle/>
          <a:p>
            <a:pPr>
              <a:defRPr/>
            </a:pPr>
            <a:endParaRPr/>
          </a:p>
        </p:txBody>
      </p:sp>
      <p:sp>
        <p:nvSpPr>
          <p:cNvPr id="1617045838" name="Slide Number Placeholder 3">
            <a:extLst>
              <a:ext uri="{FF2B5EF4-FFF2-40B4-BE49-F238E27FC236}">
                <a16:creationId xmlns:a16="http://schemas.microsoft.com/office/drawing/2014/main" id="{8ABCB1DA-DF4C-1350-2C2C-85DDA880E20E}"/>
              </a:ext>
            </a:extLst>
          </p:cNvPr>
          <p:cNvSpPr>
            <a:spLocks noGrp="1"/>
          </p:cNvSpPr>
          <p:nvPr>
            <p:ph type="sldNum" sz="quarter" idx="10"/>
          </p:nvPr>
        </p:nvSpPr>
        <p:spPr bwMode="auto"/>
        <p:txBody>
          <a:bodyPr/>
          <a:lstStyle/>
          <a:p>
            <a:pPr>
              <a:defRPr/>
            </a:pPr>
            <a:fld id="{53B36908-F48F-4420-534A-AD9D78777813}" type="slidenum">
              <a:rPr/>
              <a:t>14</a:t>
            </a:fld>
            <a:endParaRPr/>
          </a:p>
        </p:txBody>
      </p:sp>
    </p:spTree>
    <p:extLst>
      <p:ext uri="{BB962C8B-B14F-4D97-AF65-F5344CB8AC3E}">
        <p14:creationId xmlns:p14="http://schemas.microsoft.com/office/powerpoint/2010/main" val="4094408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5B5BB-075F-BFC9-C23C-32A1EE631946}"/>
            </a:ext>
          </a:extLst>
        </p:cNvPr>
        <p:cNvGrpSpPr/>
        <p:nvPr/>
      </p:nvGrpSpPr>
      <p:grpSpPr bwMode="auto">
        <a:xfrm>
          <a:off x="0" y="0"/>
          <a:ext cx="0" cy="0"/>
          <a:chOff x="0" y="0"/>
          <a:chExt cx="0" cy="0"/>
        </a:xfrm>
      </p:grpSpPr>
      <p:sp>
        <p:nvSpPr>
          <p:cNvPr id="367352431" name="Slide Image Placeholder 1">
            <a:extLst>
              <a:ext uri="{FF2B5EF4-FFF2-40B4-BE49-F238E27FC236}">
                <a16:creationId xmlns:a16="http://schemas.microsoft.com/office/drawing/2014/main" id="{00945265-E018-D888-6C40-A4E022549BF1}"/>
              </a:ext>
            </a:extLst>
          </p:cNvPr>
          <p:cNvSpPr>
            <a:spLocks noGrp="1" noRot="1" noChangeAspect="1"/>
          </p:cNvSpPr>
          <p:nvPr>
            <p:ph type="sldImg"/>
          </p:nvPr>
        </p:nvSpPr>
        <p:spPr bwMode="auto"/>
      </p:sp>
      <p:sp>
        <p:nvSpPr>
          <p:cNvPr id="419588351" name="Notes Placeholder 2">
            <a:extLst>
              <a:ext uri="{FF2B5EF4-FFF2-40B4-BE49-F238E27FC236}">
                <a16:creationId xmlns:a16="http://schemas.microsoft.com/office/drawing/2014/main" id="{27448627-9A2D-8B21-2406-8A3E6507AC5B}"/>
              </a:ext>
            </a:extLst>
          </p:cNvPr>
          <p:cNvSpPr>
            <a:spLocks noGrp="1"/>
          </p:cNvSpPr>
          <p:nvPr>
            <p:ph type="body" idx="1"/>
          </p:nvPr>
        </p:nvSpPr>
        <p:spPr bwMode="auto"/>
        <p:txBody>
          <a:bodyPr/>
          <a:lstStyle/>
          <a:p>
            <a:pPr>
              <a:defRPr/>
            </a:pPr>
            <a:endParaRPr/>
          </a:p>
        </p:txBody>
      </p:sp>
      <p:sp>
        <p:nvSpPr>
          <p:cNvPr id="561294482" name="Slide Number Placeholder 3">
            <a:extLst>
              <a:ext uri="{FF2B5EF4-FFF2-40B4-BE49-F238E27FC236}">
                <a16:creationId xmlns:a16="http://schemas.microsoft.com/office/drawing/2014/main" id="{BAB1CD1D-D6C1-5A34-7A61-56C0430AFA6B}"/>
              </a:ext>
            </a:extLst>
          </p:cNvPr>
          <p:cNvSpPr>
            <a:spLocks noGrp="1"/>
          </p:cNvSpPr>
          <p:nvPr>
            <p:ph type="sldNum" sz="quarter" idx="10"/>
          </p:nvPr>
        </p:nvSpPr>
        <p:spPr bwMode="auto"/>
        <p:txBody>
          <a:bodyPr/>
          <a:lstStyle/>
          <a:p>
            <a:pPr>
              <a:defRPr/>
            </a:pPr>
            <a:fld id="{3DC4A1F8-DBEC-B497-A2F0-BB54EEF9FDFB}" type="slidenum">
              <a:rPr/>
              <a:t>15</a:t>
            </a:fld>
            <a:endParaRPr/>
          </a:p>
        </p:txBody>
      </p:sp>
    </p:spTree>
    <p:extLst>
      <p:ext uri="{BB962C8B-B14F-4D97-AF65-F5344CB8AC3E}">
        <p14:creationId xmlns:p14="http://schemas.microsoft.com/office/powerpoint/2010/main" val="3215237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493A-29FF-4C59-9997-361B5AC84FAE}"/>
            </a:ext>
          </a:extLst>
        </p:cNvPr>
        <p:cNvGrpSpPr/>
        <p:nvPr/>
      </p:nvGrpSpPr>
      <p:grpSpPr bwMode="auto">
        <a:xfrm>
          <a:off x="0" y="0"/>
          <a:ext cx="0" cy="0"/>
          <a:chOff x="0" y="0"/>
          <a:chExt cx="0" cy="0"/>
        </a:xfrm>
      </p:grpSpPr>
      <p:sp>
        <p:nvSpPr>
          <p:cNvPr id="826579" name="Slide Image Placeholder 1">
            <a:extLst>
              <a:ext uri="{FF2B5EF4-FFF2-40B4-BE49-F238E27FC236}">
                <a16:creationId xmlns:a16="http://schemas.microsoft.com/office/drawing/2014/main" id="{F79CE4C6-0BFD-54F3-9902-C9855DF55C69}"/>
              </a:ext>
            </a:extLst>
          </p:cNvPr>
          <p:cNvSpPr>
            <a:spLocks noGrp="1" noRot="1" noChangeAspect="1"/>
          </p:cNvSpPr>
          <p:nvPr>
            <p:ph type="sldImg"/>
          </p:nvPr>
        </p:nvSpPr>
        <p:spPr bwMode="auto"/>
      </p:sp>
      <p:sp>
        <p:nvSpPr>
          <p:cNvPr id="498346333" name="Notes Placeholder 2">
            <a:extLst>
              <a:ext uri="{FF2B5EF4-FFF2-40B4-BE49-F238E27FC236}">
                <a16:creationId xmlns:a16="http://schemas.microsoft.com/office/drawing/2014/main" id="{292B624B-20CD-3510-5063-0C5BA2C63995}"/>
              </a:ext>
            </a:extLst>
          </p:cNvPr>
          <p:cNvSpPr>
            <a:spLocks noGrp="1"/>
          </p:cNvSpPr>
          <p:nvPr>
            <p:ph type="body" idx="1"/>
          </p:nvPr>
        </p:nvSpPr>
        <p:spPr bwMode="auto"/>
        <p:txBody>
          <a:bodyPr/>
          <a:lstStyle/>
          <a:p>
            <a:pPr>
              <a:defRPr/>
            </a:pPr>
            <a:r>
              <a:rPr lang="en-US">
                <a:hlinkClick r:id="rId3"/>
              </a:rPr>
              <a:t>https://praha.camp/magazin/detail/obyvatele-mesta-kdo-zije-v-praze</a:t>
            </a:r>
            <a:endParaRPr lang="en-US"/>
          </a:p>
          <a:p>
            <a:pPr>
              <a:defRPr/>
            </a:pPr>
            <a:endParaRPr lang="en-US"/>
          </a:p>
        </p:txBody>
      </p:sp>
      <p:sp>
        <p:nvSpPr>
          <p:cNvPr id="970826" name="Slide Number Placeholder 3">
            <a:extLst>
              <a:ext uri="{FF2B5EF4-FFF2-40B4-BE49-F238E27FC236}">
                <a16:creationId xmlns:a16="http://schemas.microsoft.com/office/drawing/2014/main" id="{C780EC33-3858-1840-17AC-CD2F82027EC8}"/>
              </a:ext>
            </a:extLst>
          </p:cNvPr>
          <p:cNvSpPr>
            <a:spLocks noGrp="1"/>
          </p:cNvSpPr>
          <p:nvPr>
            <p:ph type="sldNum" sz="quarter" idx="10"/>
          </p:nvPr>
        </p:nvSpPr>
        <p:spPr bwMode="auto"/>
        <p:txBody>
          <a:bodyPr/>
          <a:lstStyle/>
          <a:p>
            <a:pPr>
              <a:defRPr/>
            </a:pPr>
            <a:fld id="{9EBEB1DD-38F0-9022-FC46-7C595A8A0BD8}" type="slidenum">
              <a:rPr/>
              <a:t>16</a:t>
            </a:fld>
            <a:endParaRPr/>
          </a:p>
        </p:txBody>
      </p:sp>
    </p:spTree>
    <p:extLst>
      <p:ext uri="{BB962C8B-B14F-4D97-AF65-F5344CB8AC3E}">
        <p14:creationId xmlns:p14="http://schemas.microsoft.com/office/powerpoint/2010/main" val="4070129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D4B47-800F-5858-EB0C-1A9F9E76881A}"/>
            </a:ext>
          </a:extLst>
        </p:cNvPr>
        <p:cNvGrpSpPr/>
        <p:nvPr/>
      </p:nvGrpSpPr>
      <p:grpSpPr bwMode="auto">
        <a:xfrm>
          <a:off x="0" y="0"/>
          <a:ext cx="0" cy="0"/>
          <a:chOff x="0" y="0"/>
          <a:chExt cx="0" cy="0"/>
        </a:xfrm>
      </p:grpSpPr>
      <p:sp>
        <p:nvSpPr>
          <p:cNvPr id="1539219598" name="Slide Image Placeholder 1">
            <a:extLst>
              <a:ext uri="{FF2B5EF4-FFF2-40B4-BE49-F238E27FC236}">
                <a16:creationId xmlns:a16="http://schemas.microsoft.com/office/drawing/2014/main" id="{E63D2897-73CA-9FC2-5A98-D589D08326CA}"/>
              </a:ext>
            </a:extLst>
          </p:cNvPr>
          <p:cNvSpPr>
            <a:spLocks noGrp="1" noRot="1" noChangeAspect="1"/>
          </p:cNvSpPr>
          <p:nvPr>
            <p:ph type="sldImg"/>
          </p:nvPr>
        </p:nvSpPr>
        <p:spPr bwMode="auto"/>
      </p:sp>
      <p:sp>
        <p:nvSpPr>
          <p:cNvPr id="412199939" name="Notes Placeholder 2">
            <a:extLst>
              <a:ext uri="{FF2B5EF4-FFF2-40B4-BE49-F238E27FC236}">
                <a16:creationId xmlns:a16="http://schemas.microsoft.com/office/drawing/2014/main" id="{803CBEE0-B0F9-A74D-D376-95701FB742E4}"/>
              </a:ext>
            </a:extLst>
          </p:cNvPr>
          <p:cNvSpPr>
            <a:spLocks noGrp="1"/>
          </p:cNvSpPr>
          <p:nvPr>
            <p:ph type="body" idx="1"/>
          </p:nvPr>
        </p:nvSpPr>
        <p:spPr bwMode="auto"/>
        <p:txBody>
          <a:bodyPr/>
          <a:lstStyle/>
          <a:p>
            <a:pPr>
              <a:defRPr/>
            </a:pPr>
            <a:endParaRPr/>
          </a:p>
        </p:txBody>
      </p:sp>
      <p:sp>
        <p:nvSpPr>
          <p:cNvPr id="1617045838" name="Slide Number Placeholder 3">
            <a:extLst>
              <a:ext uri="{FF2B5EF4-FFF2-40B4-BE49-F238E27FC236}">
                <a16:creationId xmlns:a16="http://schemas.microsoft.com/office/drawing/2014/main" id="{488D4DE1-E963-0A35-869C-92A3190EDAD1}"/>
              </a:ext>
            </a:extLst>
          </p:cNvPr>
          <p:cNvSpPr>
            <a:spLocks noGrp="1"/>
          </p:cNvSpPr>
          <p:nvPr>
            <p:ph type="sldNum" sz="quarter" idx="10"/>
          </p:nvPr>
        </p:nvSpPr>
        <p:spPr bwMode="auto"/>
        <p:txBody>
          <a:bodyPr/>
          <a:lstStyle/>
          <a:p>
            <a:pPr>
              <a:defRPr/>
            </a:pPr>
            <a:fld id="{53B36908-F48F-4420-534A-AD9D78777813}" type="slidenum">
              <a:rPr/>
              <a:t>17</a:t>
            </a:fld>
            <a:endParaRPr/>
          </a:p>
        </p:txBody>
      </p:sp>
    </p:spTree>
    <p:extLst>
      <p:ext uri="{BB962C8B-B14F-4D97-AF65-F5344CB8AC3E}">
        <p14:creationId xmlns:p14="http://schemas.microsoft.com/office/powerpoint/2010/main" val="224203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972B9-94E0-B38C-79BA-904270FCAE8C}"/>
            </a:ext>
          </a:extLst>
        </p:cNvPr>
        <p:cNvGrpSpPr/>
        <p:nvPr/>
      </p:nvGrpSpPr>
      <p:grpSpPr bwMode="auto">
        <a:xfrm>
          <a:off x="0" y="0"/>
          <a:ext cx="0" cy="0"/>
          <a:chOff x="0" y="0"/>
          <a:chExt cx="0" cy="0"/>
        </a:xfrm>
      </p:grpSpPr>
      <p:sp>
        <p:nvSpPr>
          <p:cNvPr id="367352431" name="Slide Image Placeholder 1">
            <a:extLst>
              <a:ext uri="{FF2B5EF4-FFF2-40B4-BE49-F238E27FC236}">
                <a16:creationId xmlns:a16="http://schemas.microsoft.com/office/drawing/2014/main" id="{E0F0C737-5C5E-0BD7-1B69-77EAB27A7833}"/>
              </a:ext>
            </a:extLst>
          </p:cNvPr>
          <p:cNvSpPr>
            <a:spLocks noGrp="1" noRot="1" noChangeAspect="1"/>
          </p:cNvSpPr>
          <p:nvPr>
            <p:ph type="sldImg"/>
          </p:nvPr>
        </p:nvSpPr>
        <p:spPr bwMode="auto"/>
      </p:sp>
      <p:sp>
        <p:nvSpPr>
          <p:cNvPr id="419588351" name="Notes Placeholder 2">
            <a:extLst>
              <a:ext uri="{FF2B5EF4-FFF2-40B4-BE49-F238E27FC236}">
                <a16:creationId xmlns:a16="http://schemas.microsoft.com/office/drawing/2014/main" id="{6CE7499D-B9D8-CEE3-10A2-C5AF1E184700}"/>
              </a:ext>
            </a:extLst>
          </p:cNvPr>
          <p:cNvSpPr>
            <a:spLocks noGrp="1"/>
          </p:cNvSpPr>
          <p:nvPr>
            <p:ph type="body" idx="1"/>
          </p:nvPr>
        </p:nvSpPr>
        <p:spPr bwMode="auto"/>
        <p:txBody>
          <a:bodyPr/>
          <a:lstStyle/>
          <a:p>
            <a:pPr>
              <a:defRPr/>
            </a:pPr>
            <a:endParaRPr/>
          </a:p>
        </p:txBody>
      </p:sp>
      <p:sp>
        <p:nvSpPr>
          <p:cNvPr id="561294482" name="Slide Number Placeholder 3">
            <a:extLst>
              <a:ext uri="{FF2B5EF4-FFF2-40B4-BE49-F238E27FC236}">
                <a16:creationId xmlns:a16="http://schemas.microsoft.com/office/drawing/2014/main" id="{4527B608-7782-BF64-086E-2DFBB6D73767}"/>
              </a:ext>
            </a:extLst>
          </p:cNvPr>
          <p:cNvSpPr>
            <a:spLocks noGrp="1"/>
          </p:cNvSpPr>
          <p:nvPr>
            <p:ph type="sldNum" sz="quarter" idx="10"/>
          </p:nvPr>
        </p:nvSpPr>
        <p:spPr bwMode="auto"/>
        <p:txBody>
          <a:bodyPr/>
          <a:lstStyle/>
          <a:p>
            <a:pPr>
              <a:defRPr/>
            </a:pPr>
            <a:fld id="{3DC4A1F8-DBEC-B497-A2F0-BB54EEF9FDFB}" type="slidenum">
              <a:rPr/>
              <a:t>18</a:t>
            </a:fld>
            <a:endParaRPr/>
          </a:p>
        </p:txBody>
      </p:sp>
    </p:spTree>
    <p:extLst>
      <p:ext uri="{BB962C8B-B14F-4D97-AF65-F5344CB8AC3E}">
        <p14:creationId xmlns:p14="http://schemas.microsoft.com/office/powerpoint/2010/main" val="1304371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99F43-9C3E-8917-8BB6-40B375B391A1}"/>
            </a:ext>
          </a:extLst>
        </p:cNvPr>
        <p:cNvGrpSpPr/>
        <p:nvPr/>
      </p:nvGrpSpPr>
      <p:grpSpPr bwMode="auto">
        <a:xfrm>
          <a:off x="0" y="0"/>
          <a:ext cx="0" cy="0"/>
          <a:chOff x="0" y="0"/>
          <a:chExt cx="0" cy="0"/>
        </a:xfrm>
      </p:grpSpPr>
      <p:sp>
        <p:nvSpPr>
          <p:cNvPr id="826579" name="Slide Image Placeholder 1">
            <a:extLst>
              <a:ext uri="{FF2B5EF4-FFF2-40B4-BE49-F238E27FC236}">
                <a16:creationId xmlns:a16="http://schemas.microsoft.com/office/drawing/2014/main" id="{4830876C-5D25-6BB7-0269-DACE08C07EA5}"/>
              </a:ext>
            </a:extLst>
          </p:cNvPr>
          <p:cNvSpPr>
            <a:spLocks noGrp="1" noRot="1" noChangeAspect="1"/>
          </p:cNvSpPr>
          <p:nvPr>
            <p:ph type="sldImg"/>
          </p:nvPr>
        </p:nvSpPr>
        <p:spPr bwMode="auto"/>
      </p:sp>
      <p:sp>
        <p:nvSpPr>
          <p:cNvPr id="498346333" name="Notes Placeholder 2">
            <a:extLst>
              <a:ext uri="{FF2B5EF4-FFF2-40B4-BE49-F238E27FC236}">
                <a16:creationId xmlns:a16="http://schemas.microsoft.com/office/drawing/2014/main" id="{614130D9-C1DB-21B2-904A-E040D7FDBA6D}"/>
              </a:ext>
            </a:extLst>
          </p:cNvPr>
          <p:cNvSpPr>
            <a:spLocks noGrp="1"/>
          </p:cNvSpPr>
          <p:nvPr>
            <p:ph type="body" idx="1"/>
          </p:nvPr>
        </p:nvSpPr>
        <p:spPr bwMode="auto"/>
        <p:txBody>
          <a:bodyPr/>
          <a:lstStyle/>
          <a:p>
            <a:pPr>
              <a:defRPr/>
            </a:pPr>
            <a:r>
              <a:rPr lang="en-US">
                <a:hlinkClick r:id="rId3"/>
              </a:rPr>
              <a:t>https://praha.camp/magazin/detail/obyvatele-mesta-kdo-zije-v-praze</a:t>
            </a:r>
            <a:endParaRPr lang="en-US"/>
          </a:p>
          <a:p>
            <a:pPr>
              <a:defRPr/>
            </a:pPr>
            <a:endParaRPr lang="en-US"/>
          </a:p>
        </p:txBody>
      </p:sp>
      <p:sp>
        <p:nvSpPr>
          <p:cNvPr id="970826" name="Slide Number Placeholder 3">
            <a:extLst>
              <a:ext uri="{FF2B5EF4-FFF2-40B4-BE49-F238E27FC236}">
                <a16:creationId xmlns:a16="http://schemas.microsoft.com/office/drawing/2014/main" id="{568C863D-2C71-385E-AD6D-F5F98F3E5642}"/>
              </a:ext>
            </a:extLst>
          </p:cNvPr>
          <p:cNvSpPr>
            <a:spLocks noGrp="1"/>
          </p:cNvSpPr>
          <p:nvPr>
            <p:ph type="sldNum" sz="quarter" idx="10"/>
          </p:nvPr>
        </p:nvSpPr>
        <p:spPr bwMode="auto"/>
        <p:txBody>
          <a:bodyPr/>
          <a:lstStyle/>
          <a:p>
            <a:pPr>
              <a:defRPr/>
            </a:pPr>
            <a:fld id="{9EBEB1DD-38F0-9022-FC46-7C595A8A0BD8}" type="slidenum">
              <a:rPr/>
              <a:t>19</a:t>
            </a:fld>
            <a:endParaRPr/>
          </a:p>
        </p:txBody>
      </p:sp>
    </p:spTree>
    <p:extLst>
      <p:ext uri="{BB962C8B-B14F-4D97-AF65-F5344CB8AC3E}">
        <p14:creationId xmlns:p14="http://schemas.microsoft.com/office/powerpoint/2010/main" val="850064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BB74-C950-5BB4-1C67-3CC0C13F8533}"/>
            </a:ext>
          </a:extLst>
        </p:cNvPr>
        <p:cNvGrpSpPr/>
        <p:nvPr/>
      </p:nvGrpSpPr>
      <p:grpSpPr bwMode="auto">
        <a:xfrm>
          <a:off x="0" y="0"/>
          <a:ext cx="0" cy="0"/>
          <a:chOff x="0" y="0"/>
          <a:chExt cx="0" cy="0"/>
        </a:xfrm>
      </p:grpSpPr>
      <p:sp>
        <p:nvSpPr>
          <p:cNvPr id="1539219598" name="Slide Image Placeholder 1">
            <a:extLst>
              <a:ext uri="{FF2B5EF4-FFF2-40B4-BE49-F238E27FC236}">
                <a16:creationId xmlns:a16="http://schemas.microsoft.com/office/drawing/2014/main" id="{152181D0-0F8E-B9B9-D119-9755519A8C80}"/>
              </a:ext>
            </a:extLst>
          </p:cNvPr>
          <p:cNvSpPr>
            <a:spLocks noGrp="1" noRot="1" noChangeAspect="1"/>
          </p:cNvSpPr>
          <p:nvPr>
            <p:ph type="sldImg"/>
          </p:nvPr>
        </p:nvSpPr>
        <p:spPr bwMode="auto"/>
      </p:sp>
      <p:sp>
        <p:nvSpPr>
          <p:cNvPr id="412199939" name="Notes Placeholder 2">
            <a:extLst>
              <a:ext uri="{FF2B5EF4-FFF2-40B4-BE49-F238E27FC236}">
                <a16:creationId xmlns:a16="http://schemas.microsoft.com/office/drawing/2014/main" id="{C654E2B1-0E82-DF22-6DA4-579F246D0275}"/>
              </a:ext>
            </a:extLst>
          </p:cNvPr>
          <p:cNvSpPr>
            <a:spLocks noGrp="1"/>
          </p:cNvSpPr>
          <p:nvPr>
            <p:ph type="body" idx="1"/>
          </p:nvPr>
        </p:nvSpPr>
        <p:spPr bwMode="auto"/>
        <p:txBody>
          <a:bodyPr/>
          <a:lstStyle/>
          <a:p>
            <a:pPr>
              <a:defRPr/>
            </a:pPr>
            <a:endParaRPr/>
          </a:p>
        </p:txBody>
      </p:sp>
      <p:sp>
        <p:nvSpPr>
          <p:cNvPr id="1617045838" name="Slide Number Placeholder 3">
            <a:extLst>
              <a:ext uri="{FF2B5EF4-FFF2-40B4-BE49-F238E27FC236}">
                <a16:creationId xmlns:a16="http://schemas.microsoft.com/office/drawing/2014/main" id="{60AABA3D-4726-A76C-7789-53BBF947DABC}"/>
              </a:ext>
            </a:extLst>
          </p:cNvPr>
          <p:cNvSpPr>
            <a:spLocks noGrp="1"/>
          </p:cNvSpPr>
          <p:nvPr>
            <p:ph type="sldNum" sz="quarter" idx="10"/>
          </p:nvPr>
        </p:nvSpPr>
        <p:spPr bwMode="auto"/>
        <p:txBody>
          <a:bodyPr/>
          <a:lstStyle/>
          <a:p>
            <a:pPr>
              <a:defRPr/>
            </a:pPr>
            <a:fld id="{53B36908-F48F-4420-534A-AD9D78777813}" type="slidenum">
              <a:rPr/>
              <a:t>20</a:t>
            </a:fld>
            <a:endParaRPr/>
          </a:p>
        </p:txBody>
      </p:sp>
    </p:spTree>
    <p:extLst>
      <p:ext uri="{BB962C8B-B14F-4D97-AF65-F5344CB8AC3E}">
        <p14:creationId xmlns:p14="http://schemas.microsoft.com/office/powerpoint/2010/main" val="472993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600297114"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613269535"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58184887" name="Google Shape;35;p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012175335" name="Google Shape;36;p7"/>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18601683" name="Google Shape;37;p7"/>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568610130"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586568124"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31271593"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19762977"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1928873817"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26092925"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1107808838"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673526646"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368977465" name="Google Shape;49;p10"/>
          <p:cNvSpPr>
            <a:spLocks noGrp="1"/>
          </p:cNvSpPr>
          <p:nvPr>
            <p:ph type="pic" idx="2"/>
          </p:nvPr>
        </p:nvSpPr>
        <p:spPr bwMode="auto">
          <a:xfrm>
            <a:off x="4572000" y="0"/>
            <a:ext cx="4572000" cy="5143500"/>
          </a:xfrm>
          <a:prstGeom prst="rect">
            <a:avLst/>
          </a:prstGeom>
          <a:noFill/>
          <a:ln>
            <a:noFill/>
          </a:ln>
        </p:spPr>
      </p:sp>
      <p:sp>
        <p:nvSpPr>
          <p:cNvPr id="392394970"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29176684"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25249440"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270639005"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356441670"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675312607" name="Google Shape;56;p11"/>
          <p:cNvSpPr>
            <a:spLocks noGrp="1"/>
          </p:cNvSpPr>
          <p:nvPr>
            <p:ph type="pic" idx="2"/>
          </p:nvPr>
        </p:nvSpPr>
        <p:spPr bwMode="auto">
          <a:xfrm>
            <a:off x="0" y="-14748"/>
            <a:ext cx="4572000" cy="5143500"/>
          </a:xfrm>
          <a:prstGeom prst="rect">
            <a:avLst/>
          </a:prstGeom>
          <a:noFill/>
          <a:ln>
            <a:noFill/>
          </a:ln>
        </p:spPr>
      </p:sp>
      <p:sp>
        <p:nvSpPr>
          <p:cNvPr id="2003654085"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31131196"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58875618"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1143002742"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95459311"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082989917"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695266708"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42896565"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396170644"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1725931651"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024191954"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29924217"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816296287"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343424365"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480776614"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‹Nr.›</a:t>
            </a:fld>
            <a:endParaRPr/>
          </a:p>
        </p:txBody>
      </p:sp>
      <p:sp>
        <p:nvSpPr>
          <p:cNvPr id="1806424134" name="Google Shape;75;p14"/>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1153293914"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23932754"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95866496"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1556757"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30963406"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08320038"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023682373"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591293976"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519740839"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538840709"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734124083"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2139577228"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91903997"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83321844"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39089330"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9164874"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30046518"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30870304"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687580272" name="Google Shape;96;p17"/>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304311998"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558018614"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693537486"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996929407"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333704412" name="Google Shape;10;p5"/>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851219756"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038536963"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337513549"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‹Nr.›</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op.europa.eu/en/publication-detail/-/publication/b175c9cb-cc5b-11ed-a05c-01aa75ed71a1/language-en"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climatetechhandbook.com/solution-high-performance-glas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archinfo.sk/diela/bytovy-dom/nikola-house.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solinear.co.uk/five-award-winning-buildings-with-solar-shading/"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guthriedouglas.com/shading-for/external-blind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deavita.fr/design-exterieur/volets-papillon-bois-espaces-fluide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44892690"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highlight>
                  <a:srgbClr val="FFFF00"/>
                </a:highlight>
              </a:rPr>
              <a:t>SuPeRBE-Schulungsmaterial</a:t>
            </a:r>
            <a:endParaRPr>
              <a:highlight>
                <a:srgbClr val="FFFF00"/>
              </a:highlight>
            </a:endParaRPr>
          </a:p>
          <a:p>
            <a:pPr marL="0" lvl="0" indent="0" algn="l" rtl="0">
              <a:lnSpc>
                <a:spcPct val="100000"/>
              </a:lnSpc>
              <a:spcBef>
                <a:spcPts val="0"/>
              </a:spcBef>
              <a:spcAft>
                <a:spcPts val="0"/>
              </a:spcAft>
              <a:buSzPts val="1920"/>
              <a:buNone/>
              <a:defRPr/>
            </a:pPr>
            <a:endParaRPr sz="2400" b="1">
              <a:solidFill>
                <a:srgbClr val="53656D"/>
              </a:solidFill>
              <a:highlight>
                <a:srgbClr val="FFFF00"/>
              </a:highlight>
            </a:endParaRPr>
          </a:p>
        </p:txBody>
      </p:sp>
      <p:sp>
        <p:nvSpPr>
          <p:cNvPr id="683180622"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highlight>
                  <a:srgbClr val="FFFF00"/>
                </a:highlight>
                <a:latin typeface="Trebuchet MS"/>
                <a:ea typeface="Trebuchet MS"/>
                <a:cs typeface="Trebuchet MS"/>
              </a:rPr>
              <a:t>Klimawandel und bebaute Umwelt</a:t>
            </a:r>
            <a:endParaRPr sz="1400" b="0" i="0" u="none" strike="noStrike" cap="none">
              <a:solidFill>
                <a:srgbClr val="000000"/>
              </a:solidFill>
              <a:highlight>
                <a:srgbClr val="FFFF00"/>
              </a:highlight>
              <a:latin typeface="Arial"/>
              <a:ea typeface="Arial"/>
              <a:cs typeface="Arial"/>
            </a:endParaRPr>
          </a:p>
        </p:txBody>
      </p:sp>
      <p:sp>
        <p:nvSpPr>
          <p:cNvPr id="1203673983"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highlight>
                  <a:srgbClr val="FFFF00"/>
                </a:highlight>
                <a:latin typeface="Trebuchet MS"/>
                <a:ea typeface="Trebuchet MS"/>
                <a:cs typeface="Trebuchet MS"/>
              </a:rPr>
              <a:t>Grund</a:t>
            </a:r>
            <a:r>
              <a:rPr sz="1800" b="1" i="0" u="none" strike="noStrike" cap="none">
                <a:solidFill>
                  <a:schemeClr val="accent4"/>
                </a:solidFill>
                <a:highlight>
                  <a:srgbClr val="FFFF00"/>
                </a:highlight>
                <a:latin typeface="Trebuchet MS"/>
                <a:ea typeface="Trebuchet MS"/>
                <a:cs typeface="Trebuchet MS"/>
              </a:rPr>
              <a:t>lagen</a:t>
            </a:r>
            <a:r>
              <a:rPr sz="2400" b="1" i="0" u="none" strike="noStrike" cap="none">
                <a:solidFill>
                  <a:schemeClr val="accent4"/>
                </a:solidFill>
                <a:highlight>
                  <a:srgbClr val="FFFF00"/>
                </a:highlight>
                <a:latin typeface="Trebuchet MS"/>
                <a:ea typeface="Trebuchet MS"/>
                <a:cs typeface="Trebuchet MS"/>
              </a:rPr>
              <a:t> des Klimawandels </a:t>
            </a:r>
            <a:endParaRPr sz="1400" b="0" i="0" u="none" strike="noStrike" cap="none">
              <a:solidFill>
                <a:srgbClr val="000000"/>
              </a:solidFill>
              <a:highlight>
                <a:srgbClr val="FFFF00"/>
              </a:highlight>
              <a:latin typeface="Arial"/>
              <a:ea typeface="Arial"/>
              <a:cs typeface="Arial"/>
            </a:endParaRPr>
          </a:p>
        </p:txBody>
      </p:sp>
      <p:sp>
        <p:nvSpPr>
          <p:cNvPr id="58878134"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highlight>
                  <a:srgbClr val="FFFF00"/>
                </a:highlight>
                <a:latin typeface="Trebuchet MS"/>
                <a:ea typeface="Trebuchet MS"/>
                <a:cs typeface="Trebuchet MS"/>
              </a:rPr>
              <a:t>Kompetenzstufe: 2</a:t>
            </a:r>
          </a:p>
        </p:txBody>
      </p:sp>
      <p:pic>
        <p:nvPicPr>
          <p:cNvPr id="1785906781" name="Google Shape;118;g35670ae33ce_0_0"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752314531"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Aktivität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SuPeRBE-Projekt (CE0200768)</a:t>
            </a:r>
          </a:p>
        </p:txBody>
      </p:sp>
      <p:sp>
        <p:nvSpPr>
          <p:cNvPr id="974014367"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44219064"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Kompetenzstufe:</a:t>
            </a:r>
            <a:r>
              <a:rPr sz="1800" b="1">
                <a:solidFill>
                  <a:schemeClr val="accent4"/>
                </a:solidFill>
                <a:latin typeface="Trebuchet MS"/>
                <a:ea typeface="Trebuchet MS"/>
                <a:cs typeface="Trebuchet MS"/>
              </a:rPr>
              <a:t> 1/2/3</a:t>
            </a:r>
            <a:endParaRPr sz="1800" b="1" i="0" u="none" strike="noStrike" cap="none">
              <a:solidFill>
                <a:schemeClr val="accent4"/>
              </a:solidFill>
              <a:latin typeface="Trebuchet MS"/>
              <a:ea typeface="Trebuchet MS"/>
              <a:cs typeface="Trebuchet MS"/>
            </a:endParaRPr>
          </a:p>
        </p:txBody>
      </p:sp>
      <p:sp>
        <p:nvSpPr>
          <p:cNvPr id="1193562998"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cs-CZ" sz="1300" b="1" i="0" u="none" strike="noStrike" cap="none">
                <a:solidFill>
                  <a:schemeClr val="accent4"/>
                </a:solidFill>
                <a:highlight>
                  <a:srgbClr val="FFFF00"/>
                </a:highlight>
                <a:latin typeface="Trebuchet MS"/>
                <a:ea typeface="Trebuchet MS"/>
                <a:cs typeface="Trebuchet MS"/>
              </a:rPr>
              <a:t>MAE 10:</a:t>
            </a:r>
            <a:endParaRPr sz="300" b="0" i="0" u="none" strike="noStrike" cap="none">
              <a:solidFill>
                <a:srgbClr val="000000"/>
              </a:solidFill>
              <a:highlight>
                <a:srgbClr val="FFFF00"/>
              </a:highlight>
              <a:latin typeface="Arial"/>
              <a:ea typeface="Arial"/>
              <a:cs typeface="Arial"/>
            </a:endParaRPr>
          </a:p>
        </p:txBody>
      </p:sp>
      <p:sp>
        <p:nvSpPr>
          <p:cNvPr id="2090108323"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err="1">
                <a:solidFill>
                  <a:srgbClr val="9ACA3C"/>
                </a:solidFill>
                <a:latin typeface="Trebuchet MS"/>
                <a:ea typeface="Trebuchet MS"/>
                <a:cs typeface="Trebuchet MS"/>
              </a:rPr>
              <a:t>Risikobewertung</a:t>
            </a:r>
            <a:r>
              <a:rPr sz="2000" b="1" i="0" u="none" strike="noStrike" cap="none" dirty="0">
                <a:solidFill>
                  <a:srgbClr val="9ACA3C"/>
                </a:solidFill>
                <a:latin typeface="Trebuchet MS"/>
                <a:ea typeface="Trebuchet MS"/>
                <a:cs typeface="Trebuchet MS"/>
              </a:rPr>
              <a:t> auf </a:t>
            </a:r>
            <a:r>
              <a:rPr lang="cs-CZ" sz="2000" b="1" i="0" u="none" strike="noStrike" cap="none" dirty="0">
                <a:solidFill>
                  <a:srgbClr val="9ACA3C"/>
                </a:solidFill>
                <a:latin typeface="Trebuchet MS"/>
                <a:ea typeface="Trebuchet MS"/>
                <a:cs typeface="Trebuchet MS"/>
              </a:rPr>
              <a:t>Gebäudeebene</a:t>
            </a:r>
            <a:endParaRPr sz="1400" b="0" i="0" u="none" strike="noStrike" cap="none" dirty="0">
              <a:solidFill>
                <a:srgbClr val="000000"/>
              </a:solidFill>
              <a:latin typeface="Arial"/>
              <a:ea typeface="Arial"/>
              <a:cs typeface="Arial"/>
            </a:endParaRPr>
          </a:p>
        </p:txBody>
      </p:sp>
      <p:sp>
        <p:nvSpPr>
          <p:cNvPr id="57613648"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err="1">
                <a:solidFill>
                  <a:srgbClr val="9ACA3C"/>
                </a:solidFill>
                <a:latin typeface="Trebuchet MS"/>
                <a:ea typeface="Trebuchet MS"/>
                <a:cs typeface="Trebuchet MS"/>
              </a:rPr>
              <a:t>Gefahr</a:t>
            </a:r>
            <a:r>
              <a:rPr sz="2000" b="1" i="0" u="none" strike="noStrike" cap="none" dirty="0">
                <a:solidFill>
                  <a:srgbClr val="9ACA3C"/>
                </a:solidFill>
                <a:latin typeface="Trebuchet MS"/>
                <a:ea typeface="Trebuchet MS"/>
                <a:cs typeface="Trebuchet MS"/>
              </a:rPr>
              <a:t>: </a:t>
            </a:r>
            <a:r>
              <a:rPr sz="2000" b="0" i="0" u="none" strike="noStrike" cap="none" dirty="0">
                <a:solidFill>
                  <a:srgbClr val="9ACA3C"/>
                </a:solidFill>
                <a:latin typeface="Trebuchet MS"/>
                <a:ea typeface="Trebuchet MS"/>
                <a:cs typeface="Trebuchet MS"/>
              </a:rPr>
              <a:t>Extreme Hitze </a:t>
            </a:r>
            <a:r>
              <a:rPr lang="en-GB" sz="2000" b="0" i="0" u="none" strike="noStrike" cap="none" dirty="0">
                <a:solidFill>
                  <a:srgbClr val="9ACA3C"/>
                </a:solidFill>
                <a:latin typeface="Trebuchet MS"/>
                <a:ea typeface="Trebuchet MS"/>
                <a:cs typeface="Trebuchet MS"/>
              </a:rPr>
              <a:t>(C)</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2031441870" name="Google Shape;126;g35670ae33ce_0_0"/>
          <p:cNvSpPr txBox="1"/>
          <p:nvPr/>
        </p:nvSpPr>
        <p:spPr bwMode="auto">
          <a:xfrm>
            <a:off x="544925" y="3379650"/>
            <a:ext cx="6276600" cy="5499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Risikokategorie: </a:t>
            </a:r>
            <a:r>
              <a:rPr lang="cs-CZ" sz="2000" err="1">
                <a:solidFill>
                  <a:srgbClr val="9ACA3C"/>
                </a:solidFill>
                <a:latin typeface="Trebuchet MS"/>
                <a:ea typeface="Trebuchet MS"/>
                <a:cs typeface="Trebuchet MS"/>
              </a:rPr>
              <a:t>Fassadenöffnung </a:t>
            </a:r>
            <a:r>
              <a:rPr sz="2000" b="0" i="0" u="none" strike="noStrike" cap="none">
                <a:solidFill>
                  <a:srgbClr val="9ACA3C"/>
                </a:solidFill>
                <a:latin typeface="Trebuchet MS"/>
                <a:ea typeface="Trebuchet MS"/>
                <a:cs typeface="Trebuchet MS"/>
              </a:rPr>
              <a:t>(</a:t>
            </a:r>
            <a:r>
              <a:rPr lang="cs-CZ" sz="2000" b="0" i="0" u="none" strike="noStrike" cap="none">
                <a:solidFill>
                  <a:srgbClr val="9ACA3C"/>
                </a:solidFill>
                <a:latin typeface="Trebuchet MS"/>
                <a:ea typeface="Trebuchet MS"/>
                <a:cs typeface="Trebuchet MS"/>
              </a:rPr>
              <a:t>C4</a:t>
            </a:r>
            <a:r>
              <a:rPr sz="2000" b="0" i="0" u="none" strike="noStrike" cap="none">
                <a:solidFill>
                  <a:srgbClr val="9ACA3C"/>
                </a:solidFill>
                <a:latin typeface="Trebuchet MS"/>
                <a:ea typeface="Trebuchet MS"/>
                <a:cs typeface="Trebuchet MS"/>
              </a:rPr>
              <a:t>.</a:t>
            </a:r>
            <a:r>
              <a:rPr lang="cs-CZ" sz="2000" b="0" i="0" u="none" strike="noStrike" cap="none">
                <a:solidFill>
                  <a:srgbClr val="9ACA3C"/>
                </a:solidFill>
                <a:latin typeface="Trebuchet MS"/>
                <a:ea typeface="Trebuchet MS"/>
                <a:cs typeface="Trebuchet MS"/>
              </a:rPr>
              <a:t>2</a:t>
            </a:r>
            <a:r>
              <a:rPr sz="2000" b="0" i="0" u="none" strike="noStrike" cap="none">
                <a:solidFill>
                  <a:srgbClr val="9ACA3C"/>
                </a:solidFill>
                <a:latin typeface="Trebuchet MS"/>
                <a:ea typeface="Trebuchet MS"/>
                <a:cs typeface="Trebuchet MS"/>
              </a:rPr>
              <a:t>)</a:t>
            </a:r>
            <a:endParaRPr sz="2400" b="0" i="0" u="none" strike="noStrike" cap="none">
              <a:solidFill>
                <a:srgbClr val="9ACA3C"/>
              </a:solidFill>
              <a:latin typeface="Trebuchet MS"/>
              <a:ea typeface="Trebuchet MS"/>
              <a:cs typeface="Trebuchet MS"/>
            </a:endParaRPr>
          </a:p>
        </p:txBody>
      </p:sp>
      <p:sp>
        <p:nvSpPr>
          <p:cNvPr id="252696908" name="Google Shape;127;g35670ae33ce_0_0"/>
          <p:cNvSpPr txBox="1"/>
          <p:nvPr/>
        </p:nvSpPr>
        <p:spPr bwMode="auto">
          <a:xfrm>
            <a:off x="712575" y="2893375"/>
            <a:ext cx="4183800" cy="36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cs-CZ" sz="2000" b="1" i="0" u="none" strike="noStrike" cap="none" dirty="0">
                <a:solidFill>
                  <a:schemeClr val="accent4"/>
                </a:solidFill>
                <a:latin typeface="Trebuchet MS"/>
                <a:ea typeface="Trebuchet MS"/>
                <a:cs typeface="Trebuchet MS"/>
              </a:rPr>
              <a:t>Gebäudeteil</a:t>
            </a:r>
            <a:r>
              <a:rPr sz="2000" b="1" i="0" u="none" strike="noStrike" cap="none" dirty="0">
                <a:solidFill>
                  <a:schemeClr val="accent4"/>
                </a:solidFill>
                <a:latin typeface="Trebuchet MS"/>
                <a:ea typeface="Trebuchet MS"/>
                <a:cs typeface="Trebuchet MS"/>
              </a:rPr>
              <a:t>: </a:t>
            </a:r>
            <a:r>
              <a:rPr lang="cs-CZ" sz="2000" b="1" i="0" u="none" strike="noStrike" cap="none" dirty="0">
                <a:solidFill>
                  <a:schemeClr val="accent4"/>
                </a:solidFill>
                <a:latin typeface="Trebuchet MS"/>
                <a:ea typeface="Trebuchet MS"/>
                <a:cs typeface="Trebuchet MS"/>
              </a:rPr>
              <a:t>Fassade </a:t>
            </a:r>
            <a:r>
              <a:rPr lang="en-GB" sz="2000" b="0" i="0" u="none" strike="noStrike" cap="none" dirty="0">
                <a:solidFill>
                  <a:schemeClr val="accent4"/>
                </a:solidFill>
                <a:latin typeface="Trebuchet MS"/>
                <a:ea typeface="Trebuchet MS"/>
                <a:cs typeface="Trebuchet MS"/>
              </a:rPr>
              <a:t>(</a:t>
            </a:r>
            <a:r>
              <a:rPr lang="cs-CZ" sz="2000" b="0" i="0" u="none" strike="noStrike" cap="none" dirty="0">
                <a:solidFill>
                  <a:schemeClr val="accent4"/>
                </a:solidFill>
                <a:latin typeface="Trebuchet MS"/>
                <a:ea typeface="Trebuchet MS"/>
                <a:cs typeface="Trebuchet MS"/>
              </a:rPr>
              <a:t>C4</a:t>
            </a:r>
            <a:r>
              <a:rPr lang="en-GB" sz="2000" b="0" i="0" u="none" strike="noStrike" cap="none" dirty="0">
                <a:solidFill>
                  <a:schemeClr val="accent4"/>
                </a:solidFill>
                <a:latin typeface="Trebuchet MS"/>
                <a:ea typeface="Trebuchet MS"/>
                <a:cs typeface="Trebuchet MS"/>
              </a:rPr>
              <a:t>)</a:t>
            </a:r>
            <a:endParaRPr sz="2400" b="0" i="0" u="none" strike="noStrike" cap="none" dirty="0">
              <a:solidFill>
                <a:schemeClr val="lt2"/>
              </a:solidFill>
              <a:latin typeface="Trebuchet MS"/>
              <a:ea typeface="Trebuchet MS"/>
              <a:cs typeface="Trebuchet MS"/>
            </a:endParaRPr>
          </a:p>
        </p:txBody>
      </p:sp>
      <p:sp>
        <p:nvSpPr>
          <p:cNvPr id="1248510142" name="Google Shape;128;g35670ae33ce_0_0"/>
          <p:cNvSpPr txBox="1"/>
          <p:nvPr/>
        </p:nvSpPr>
        <p:spPr bwMode="auto">
          <a:xfrm>
            <a:off x="576270" y="26721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cs-CZ" sz="1300" b="1" i="0" u="none" strike="noStrike" cap="none" dirty="0">
                <a:solidFill>
                  <a:schemeClr val="accent4"/>
                </a:solidFill>
                <a:highlight>
                  <a:srgbClr val="FFFF00"/>
                </a:highlight>
                <a:latin typeface="Trebuchet MS"/>
                <a:ea typeface="Trebuchet MS"/>
                <a:cs typeface="Trebuchet MS"/>
              </a:rPr>
              <a:t>AE 10</a:t>
            </a:r>
            <a:r>
              <a:rPr sz="1300" b="1" i="0" u="none" strike="noStrike" cap="none" dirty="0">
                <a:solidFill>
                  <a:schemeClr val="accent4"/>
                </a:solidFill>
                <a:highlight>
                  <a:srgbClr val="FFFF00"/>
                </a:highlight>
                <a:latin typeface="Trebuchet MS"/>
                <a:ea typeface="Trebuchet MS"/>
                <a:cs typeface="Trebuchet MS"/>
              </a:rPr>
              <a:t>:</a:t>
            </a:r>
            <a:endParaRPr sz="300" b="0" i="0" u="none" strike="noStrike" cap="none" dirty="0">
              <a:solidFill>
                <a:srgbClr val="000000"/>
              </a:solidFill>
              <a:highlight>
                <a:srgbClr val="FFFF00"/>
              </a:highlight>
              <a:latin typeface="Arial"/>
              <a:ea typeface="Arial"/>
              <a:cs typeface="Arial"/>
            </a:endParaRPr>
          </a:p>
        </p:txBody>
      </p:sp>
      <p:sp>
        <p:nvSpPr>
          <p:cNvPr id="3" name="Google Shape;121;g35670ae33ce_0_0">
            <a:extLst>
              <a:ext uri="{FF2B5EF4-FFF2-40B4-BE49-F238E27FC236}">
                <a16:creationId xmlns:a16="http://schemas.microsoft.com/office/drawing/2014/main" id="{9C5C22DB-0B3E-2A37-6DBB-83CE236A3DAC}"/>
              </a:ext>
            </a:extLst>
          </p:cNvPr>
          <p:cNvSpPr txBox="1">
            <a:spLocks noGrp="1"/>
          </p:cNvSpPr>
          <p:nvPr/>
        </p:nvSpPr>
        <p:spPr bwMode="auto">
          <a:xfrm>
            <a:off x="5821330" y="4548413"/>
            <a:ext cx="3170400" cy="709500"/>
          </a:xfrm>
          <a:prstGeom prst="rect">
            <a:avLst/>
          </a:prstGeom>
          <a:noFill/>
          <a:ln>
            <a:noFill/>
          </a:ln>
        </p:spPr>
        <p:txBody>
          <a:bodyPr spcFirstLastPara="1" wrap="square" lIns="217575" tIns="108775" rIns="217575" bIns="108775" anchor="t" anchorCtr="0">
            <a:normAutofit/>
          </a:bodyPr>
          <a:lstStyle>
            <a:defPPr marR="0" lvl="0" algn="l" rtl="0">
              <a:lnSpc>
                <a:spcPct val="100000"/>
              </a:lnSpc>
              <a:spcBef>
                <a:spcPts val="0"/>
              </a:spcBef>
              <a:spcAft>
                <a:spcPts val="0"/>
              </a:spcAft>
            </a:defPPr>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marL="0" marR="0" lvl="0" indent="0" algn="r" rtl="0">
              <a:lnSpc>
                <a:spcPct val="100000"/>
              </a:lnSpc>
              <a:spcBef>
                <a:spcPts val="0"/>
              </a:spcBef>
              <a:spcAft>
                <a:spcPts val="0"/>
              </a:spcAft>
              <a:buClr>
                <a:schemeClr val="lt2"/>
              </a:buClr>
              <a:buSzPts val="800"/>
              <a:buFont typeface="Noto Sans Symbols"/>
              <a:buNone/>
            </a:pPr>
            <a:r>
              <a:rPr lang="en-MT" sz="1000" b="1">
                <a:latin typeface="Trebuchet MS"/>
                <a:ea typeface="Trebuchet MS"/>
                <a:cs typeface="Trebuchet MS"/>
                <a:sym typeface="Trebuchet MS"/>
              </a:rPr>
              <a:t>Makrofachgebiet</a:t>
            </a:r>
            <a:r>
              <a:rPr lang="en-MT" sz="1000" b="1"/>
              <a:t>: </a:t>
            </a:r>
            <a:r>
              <a:rPr lang="en-GB" sz="1000" b="1"/>
              <a:t>MAE10 </a:t>
            </a:r>
            <a:r>
              <a:rPr lang="en-MT" sz="1000"/>
              <a:t>gemäß </a:t>
            </a:r>
            <a:endParaRPr lang="en-US"/>
          </a:p>
          <a:p>
            <a:pPr marL="0" marR="0" lvl="0" indent="0" algn="r" rtl="0">
              <a:lnSpc>
                <a:spcPct val="100000"/>
              </a:lnSpc>
              <a:spcBef>
                <a:spcPts val="0"/>
              </a:spcBef>
              <a:spcAft>
                <a:spcPts val="0"/>
              </a:spcAft>
              <a:buClr>
                <a:schemeClr val="lt2"/>
              </a:buClr>
              <a:buSzPts val="800"/>
              <a:buFont typeface="Noto Sans Symbols"/>
              <a:buNone/>
            </a:pPr>
            <a:r>
              <a:rPr lang="en-MT" sz="1000">
                <a:latin typeface="Trebuchet MS"/>
                <a:ea typeface="Trebuchet MS"/>
                <a:cs typeface="Trebuchet MS"/>
                <a:sym typeface="Trebuchet MS"/>
              </a:rPr>
              <a:t>CEN-Workshop-Vereinbarung 17939</a:t>
            </a:r>
            <a:endParaRPr/>
          </a:p>
          <a:p>
            <a:pPr marL="0" marR="0" lvl="0" indent="0" algn="r" rtl="0">
              <a:lnSpc>
                <a:spcPct val="100000"/>
              </a:lnSpc>
              <a:spcBef>
                <a:spcPts val="0"/>
              </a:spcBef>
              <a:spcAft>
                <a:spcPts val="0"/>
              </a:spcAft>
              <a:buClr>
                <a:schemeClr val="lt2"/>
              </a:buClr>
              <a:buSzPts val="960"/>
              <a:buFont typeface="Noto Sans Symbols"/>
              <a:buNone/>
            </a:pP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50C7D-4A0D-32B8-807A-B90631673B31}"/>
            </a:ext>
          </a:extLst>
        </p:cNvPr>
        <p:cNvGrpSpPr/>
        <p:nvPr/>
      </p:nvGrpSpPr>
      <p:grpSpPr>
        <a:xfrm>
          <a:off x="0" y="0"/>
          <a:ext cx="0" cy="0"/>
          <a:chOff x="0" y="0"/>
          <a:chExt cx="0" cy="0"/>
        </a:xfrm>
      </p:grpSpPr>
      <p:grpSp>
        <p:nvGrpSpPr>
          <p:cNvPr id="4" name="Skupina 3">
            <a:extLst>
              <a:ext uri="{FF2B5EF4-FFF2-40B4-BE49-F238E27FC236}">
                <a16:creationId xmlns:a16="http://schemas.microsoft.com/office/drawing/2014/main" id="{DE9C15DB-CAF0-D3A1-55E2-627168AADF79}"/>
              </a:ext>
            </a:extLst>
          </p:cNvPr>
          <p:cNvGrpSpPr>
            <a:grpSpLocks/>
          </p:cNvGrpSpPr>
          <p:nvPr/>
        </p:nvGrpSpPr>
        <p:grpSpPr>
          <a:xfrm>
            <a:off x="4572000" y="246221"/>
            <a:ext cx="4572000" cy="4897279"/>
            <a:chOff x="4572000" y="246221"/>
            <a:chExt cx="4572000" cy="4897279"/>
          </a:xfrm>
        </p:grpSpPr>
        <p:pic>
          <p:nvPicPr>
            <p:cNvPr id="7" name="Picture 6" descr="A city with trees and buildings in the background&#10;&#10;AI-generated content may be incorrect.">
              <a:extLst>
                <a:ext uri="{FF2B5EF4-FFF2-40B4-BE49-F238E27FC236}">
                  <a16:creationId xmlns:a16="http://schemas.microsoft.com/office/drawing/2014/main" id="{8858D90A-CAB7-E5C9-AE97-B0394DFAEAC7}"/>
                </a:ext>
              </a:extLst>
            </p:cNvPr>
            <p:cNvPicPr>
              <a:picLocks noChangeAspect="1"/>
            </p:cNvPicPr>
            <p:nvPr/>
          </p:nvPicPr>
          <p:blipFill>
            <a:blip r:embed="rId2">
              <a:alphaModFix/>
            </a:blip>
            <a:srcRect l="23333" r="26667" b="3074"/>
            <a:stretch/>
          </p:blipFill>
          <p:spPr>
            <a:xfrm>
              <a:off x="4572000" y="246221"/>
              <a:ext cx="4572000" cy="4897279"/>
            </a:xfrm>
            <a:prstGeom prst="rect">
              <a:avLst/>
            </a:prstGeom>
          </p:spPr>
        </p:pic>
        <p:sp>
          <p:nvSpPr>
            <p:cNvPr id="3" name="Rectangle 2">
              <a:extLst>
                <a:ext uri="{FF2B5EF4-FFF2-40B4-BE49-F238E27FC236}">
                  <a16:creationId xmlns:a16="http://schemas.microsoft.com/office/drawing/2014/main" id="{D8EEDD10-A74D-027E-C32C-71D6F7C36CC8}"/>
                </a:ext>
              </a:extLst>
            </p:cNvPr>
            <p:cNvSpPr>
              <a:spLocks/>
            </p:cNvSpPr>
            <p:nvPr/>
          </p:nvSpPr>
          <p:spPr>
            <a:xfrm>
              <a:off x="4572001" y="246221"/>
              <a:ext cx="4324350" cy="4897279"/>
            </a:xfrm>
            <a:prstGeom prst="rect">
              <a:avLst/>
            </a:prstGeom>
            <a:gradFill flip="none" rotWithShape="1">
              <a:gsLst>
                <a:gs pos="15000">
                  <a:srgbClr val="FFFFFF"/>
                </a:gs>
                <a:gs pos="0">
                  <a:schemeClr val="bg1"/>
                </a:gs>
                <a:gs pos="100000">
                  <a:srgbClr val="FFFFFF">
                    <a:alpha val="0"/>
                  </a:srgbClr>
                </a:gs>
                <a:gs pos="42000">
                  <a:schemeClr val="bg1">
                    <a:alpha val="41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Rectangle 2">
            <a:extLst>
              <a:ext uri="{FF2B5EF4-FFF2-40B4-BE49-F238E27FC236}">
                <a16:creationId xmlns:a16="http://schemas.microsoft.com/office/drawing/2014/main" id="{9B9A9D77-FE74-44B2-6463-E1CAFA9B6C26}"/>
              </a:ext>
            </a:extLst>
          </p:cNvPr>
          <p:cNvSpPr/>
          <p:nvPr/>
        </p:nvSpPr>
        <p:spPr>
          <a:xfrm>
            <a:off x="296865" y="990762"/>
            <a:ext cx="4814886" cy="954107"/>
          </a:xfrm>
          <a:prstGeom prst="rect">
            <a:avLst/>
          </a:prstGeom>
        </p:spPr>
        <p:txBody>
          <a:bodyPr wrap="square">
            <a:spAutoFit/>
          </a:bodyPr>
          <a:lstStyle/>
          <a:p>
            <a:pPr algn="just"/>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Hitzewellen</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sind</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längere</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Perioden</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extremer Hitze, die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Gebäude</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und die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menschliche</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Gesundheit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belasten</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Stadtgebiete</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sind</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aufgrund</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des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Wärmeinseleffekts</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und des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schlechten</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thermischen</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Komforts</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in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Gebäuden</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besonders</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 </a:t>
            </a:r>
            <a:r>
              <a:rPr lang="en-US" dirty="0" err="1">
                <a:solidFill>
                  <a:schemeClr val="bg2"/>
                </a:solidFill>
                <a:latin typeface="Trebuchet MS" panose="020B0603020202020204" pitchFamily="34" charset="0"/>
                <a:ea typeface="Roboto" panose="02000000000000000000" pitchFamily="2" charset="0"/>
                <a:cs typeface="Arial" panose="020B0604020202020204" pitchFamily="34" charset="0"/>
              </a:rPr>
              <a:t>anfällig</a:t>
            </a:r>
            <a:r>
              <a:rPr lang="en-US" dirty="0">
                <a:solidFill>
                  <a:schemeClr val="bg2"/>
                </a:solidFill>
                <a:latin typeface="Trebuchet MS" panose="020B0603020202020204" pitchFamily="34" charset="0"/>
                <a:ea typeface="Roboto" panose="02000000000000000000" pitchFamily="2" charset="0"/>
                <a:cs typeface="Arial" panose="020B0604020202020204" pitchFamily="34" charset="0"/>
              </a:rPr>
              <a:t>.</a:t>
            </a:r>
          </a:p>
        </p:txBody>
      </p:sp>
      <p:sp>
        <p:nvSpPr>
          <p:cNvPr id="8" name="Title 1">
            <a:extLst>
              <a:ext uri="{FF2B5EF4-FFF2-40B4-BE49-F238E27FC236}">
                <a16:creationId xmlns:a16="http://schemas.microsoft.com/office/drawing/2014/main" id="{6A2FE9D0-920A-2778-4FD2-C67F787BAF6A}"/>
              </a:ext>
            </a:extLst>
          </p:cNvPr>
          <p:cNvSpPr>
            <a:spLocks noGrp="1"/>
          </p:cNvSpPr>
          <p:nvPr>
            <p:ph type="title"/>
          </p:nvPr>
        </p:nvSpPr>
        <p:spPr>
          <a:xfrm>
            <a:off x="1008063" y="460299"/>
            <a:ext cx="5380705" cy="514505"/>
          </a:xfrm>
          <a:noFill/>
          <a:ln>
            <a:noFill/>
          </a:ln>
        </p:spPr>
        <p:txBody>
          <a:bodyPr spcFirstLastPara="1" wrap="square" lIns="91425" tIns="45700" rIns="91425" bIns="45700" anchor="ctr" anchorCtr="0">
            <a:normAutofit/>
          </a:bodyPr>
          <a:lstStyle/>
          <a:p>
            <a:r>
              <a:rPr lang="cs-CZ" sz="2000" dirty="0">
                <a:latin typeface="Trebuchet MS" panose="020B0603020202020204" pitchFamily="34" charset="0"/>
                <a:ea typeface="Tahoma" panose="020B0604030504040204" pitchFamily="34" charset="0"/>
                <a:cs typeface="Tahoma" panose="020B0604030504040204" pitchFamily="34" charset="0"/>
              </a:rPr>
              <a:t>Hitzewellen und städtische Überhitzung</a:t>
            </a:r>
            <a:endParaRPr lang="en-US" sz="2000" dirty="0">
              <a:latin typeface="Trebuchet MS" panose="020B0603020202020204" pitchFamily="34" charset="0"/>
              <a:ea typeface="Tahoma" panose="020B0604030504040204" pitchFamily="34" charset="0"/>
              <a:cs typeface="Tahoma" panose="020B0604030504040204" pitchFamily="34" charset="0"/>
            </a:endParaRPr>
          </a:p>
        </p:txBody>
      </p:sp>
      <p:grpSp>
        <p:nvGrpSpPr>
          <p:cNvPr id="31" name="Skupina 30">
            <a:extLst>
              <a:ext uri="{FF2B5EF4-FFF2-40B4-BE49-F238E27FC236}">
                <a16:creationId xmlns:a16="http://schemas.microsoft.com/office/drawing/2014/main" id="{98EAEEFF-FCE2-003B-11DE-9B76356B284A}"/>
              </a:ext>
            </a:extLst>
          </p:cNvPr>
          <p:cNvGrpSpPr>
            <a:grpSpLocks/>
          </p:cNvGrpSpPr>
          <p:nvPr/>
        </p:nvGrpSpPr>
        <p:grpSpPr>
          <a:xfrm>
            <a:off x="2782895" y="2394288"/>
            <a:ext cx="2239459" cy="2466705"/>
            <a:chOff x="2782895" y="2512321"/>
            <a:chExt cx="2246400" cy="2246400"/>
          </a:xfrm>
        </p:grpSpPr>
        <p:pic>
          <p:nvPicPr>
            <p:cNvPr id="27" name="Obrázek 26" descr="Obsah obrázku snímek obrazovky, Obdélník, černá, design&#10;&#10;Obsah generovaný pomocí AI může být nesprávný.">
              <a:extLst>
                <a:ext uri="{FF2B5EF4-FFF2-40B4-BE49-F238E27FC236}">
                  <a16:creationId xmlns:a16="http://schemas.microsoft.com/office/drawing/2014/main" id="{70F7ABAC-661A-0C89-B945-653E579E86E2}"/>
                </a:ext>
              </a:extLst>
            </p:cNvPr>
            <p:cNvPicPr>
              <a:picLocks/>
            </p:cNvPicPr>
            <p:nvPr/>
          </p:nvPicPr>
          <p:blipFill>
            <a:blip r:embed="rId3"/>
            <a:stretch>
              <a:fillRect/>
            </a:stretch>
          </p:blipFill>
          <p:spPr>
            <a:xfrm>
              <a:off x="2782895" y="2512321"/>
              <a:ext cx="2246400" cy="2246400"/>
            </a:xfrm>
            <a:prstGeom prst="rect">
              <a:avLst/>
            </a:prstGeom>
          </p:spPr>
        </p:pic>
        <p:pic>
          <p:nvPicPr>
            <p:cNvPr id="15" name="Obrázek 14" descr="Obsah obrázku snímek obrazovky, Obdélník, design, smartphone&#10;&#10;Obsah generovaný pomocí AI může být nesprávný.">
              <a:extLst>
                <a:ext uri="{FF2B5EF4-FFF2-40B4-BE49-F238E27FC236}">
                  <a16:creationId xmlns:a16="http://schemas.microsoft.com/office/drawing/2014/main" id="{8C4C83CF-5289-E17F-E52D-6CECDBFF21B9}"/>
                </a:ext>
              </a:extLst>
            </p:cNvPr>
            <p:cNvPicPr>
              <a:picLocks noChangeAspect="1"/>
            </p:cNvPicPr>
            <p:nvPr/>
          </p:nvPicPr>
          <p:blipFill>
            <a:blip r:embed="rId4"/>
            <a:stretch>
              <a:fillRect/>
            </a:stretch>
          </p:blipFill>
          <p:spPr>
            <a:xfrm>
              <a:off x="4696725" y="2604654"/>
              <a:ext cx="240269" cy="216000"/>
            </a:xfrm>
            <a:prstGeom prst="rect">
              <a:avLst/>
            </a:prstGeom>
          </p:spPr>
        </p:pic>
      </p:grpSp>
      <p:grpSp>
        <p:nvGrpSpPr>
          <p:cNvPr id="32" name="Skupina 31">
            <a:extLst>
              <a:ext uri="{FF2B5EF4-FFF2-40B4-BE49-F238E27FC236}">
                <a16:creationId xmlns:a16="http://schemas.microsoft.com/office/drawing/2014/main" id="{5783E03E-F641-F593-4B31-F2BBC2F37E7B}"/>
              </a:ext>
            </a:extLst>
          </p:cNvPr>
          <p:cNvGrpSpPr>
            <a:grpSpLocks/>
          </p:cNvGrpSpPr>
          <p:nvPr/>
        </p:nvGrpSpPr>
        <p:grpSpPr>
          <a:xfrm>
            <a:off x="393659" y="2382256"/>
            <a:ext cx="2323370" cy="2466705"/>
            <a:chOff x="393659" y="2512321"/>
            <a:chExt cx="2246400" cy="2246400"/>
          </a:xfrm>
        </p:grpSpPr>
        <p:pic>
          <p:nvPicPr>
            <p:cNvPr id="28" name="Obrázek 27" descr="Obsah obrázku snímek obrazovky, Obdélník, černá, design&#10;&#10;Obsah generovaný pomocí AI může být nesprávný.">
              <a:extLst>
                <a:ext uri="{FF2B5EF4-FFF2-40B4-BE49-F238E27FC236}">
                  <a16:creationId xmlns:a16="http://schemas.microsoft.com/office/drawing/2014/main" id="{C5ADD87E-63D9-0C98-B86C-8766E488BFF3}"/>
                </a:ext>
              </a:extLst>
            </p:cNvPr>
            <p:cNvPicPr>
              <a:picLocks/>
            </p:cNvPicPr>
            <p:nvPr/>
          </p:nvPicPr>
          <p:blipFill>
            <a:blip r:embed="rId3"/>
            <a:stretch>
              <a:fillRect/>
            </a:stretch>
          </p:blipFill>
          <p:spPr>
            <a:xfrm>
              <a:off x="393659" y="2512321"/>
              <a:ext cx="2246400" cy="2246400"/>
            </a:xfrm>
            <a:prstGeom prst="rect">
              <a:avLst/>
            </a:prstGeom>
          </p:spPr>
        </p:pic>
        <p:pic>
          <p:nvPicPr>
            <p:cNvPr id="17" name="Obrázek 16" descr="Obsah obrázku symbol, kreativita&#10;&#10;Obsah generovaný pomocí AI může být nesprávný.">
              <a:extLst>
                <a:ext uri="{FF2B5EF4-FFF2-40B4-BE49-F238E27FC236}">
                  <a16:creationId xmlns:a16="http://schemas.microsoft.com/office/drawing/2014/main" id="{2CE8A297-8292-227E-363C-F16B962ED267}"/>
                </a:ext>
              </a:extLst>
            </p:cNvPr>
            <p:cNvPicPr>
              <a:picLocks noChangeAspect="1"/>
            </p:cNvPicPr>
            <p:nvPr/>
          </p:nvPicPr>
          <p:blipFill>
            <a:blip r:embed="rId5"/>
            <a:stretch>
              <a:fillRect/>
            </a:stretch>
          </p:blipFill>
          <p:spPr>
            <a:xfrm>
              <a:off x="2322606" y="2604654"/>
              <a:ext cx="211636" cy="216000"/>
            </a:xfrm>
            <a:prstGeom prst="rect">
              <a:avLst/>
            </a:prstGeom>
          </p:spPr>
        </p:pic>
      </p:grpSp>
      <p:sp>
        <p:nvSpPr>
          <p:cNvPr id="20" name="TextovéPole 19">
            <a:extLst>
              <a:ext uri="{FF2B5EF4-FFF2-40B4-BE49-F238E27FC236}">
                <a16:creationId xmlns:a16="http://schemas.microsoft.com/office/drawing/2014/main" id="{AA4D09C8-D014-8DA9-2F4F-64FBE4FEE30A}"/>
              </a:ext>
            </a:extLst>
          </p:cNvPr>
          <p:cNvSpPr txBox="1"/>
          <p:nvPr/>
        </p:nvSpPr>
        <p:spPr>
          <a:xfrm>
            <a:off x="442600" y="2443844"/>
            <a:ext cx="2380365" cy="461665"/>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r>
              <a:rPr lang="cs-CZ" sz="1200" dirty="0"/>
              <a:t>Was verschlimmert die Situation?</a:t>
            </a:r>
          </a:p>
        </p:txBody>
      </p:sp>
      <p:sp>
        <p:nvSpPr>
          <p:cNvPr id="22" name="TextovéPole 21">
            <a:extLst>
              <a:ext uri="{FF2B5EF4-FFF2-40B4-BE49-F238E27FC236}">
                <a16:creationId xmlns:a16="http://schemas.microsoft.com/office/drawing/2014/main" id="{365212DC-7FBE-C217-8ACC-2A0647F6383A}"/>
              </a:ext>
            </a:extLst>
          </p:cNvPr>
          <p:cNvSpPr txBox="1"/>
          <p:nvPr/>
        </p:nvSpPr>
        <p:spPr>
          <a:xfrm>
            <a:off x="2822967" y="2586606"/>
            <a:ext cx="2170231" cy="276999"/>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panose="020B0603020202020204" pitchFamily="34" charset="0"/>
                <a:ea typeface="Roboto" panose="02000000000000000000" pitchFamily="2" charset="0"/>
                <a:cs typeface="Arial" panose="020B0604020202020204" pitchFamily="34" charset="0"/>
              </a:defRPr>
            </a:lvl1pPr>
          </a:lstStyle>
          <a:p>
            <a:r>
              <a:rPr lang="cs-CZ" sz="1200" dirty="0"/>
              <a:t>Was können wir tun?</a:t>
            </a:r>
          </a:p>
        </p:txBody>
      </p:sp>
      <p:sp>
        <p:nvSpPr>
          <p:cNvPr id="29" name="TextovéPole 28">
            <a:extLst>
              <a:ext uri="{FF2B5EF4-FFF2-40B4-BE49-F238E27FC236}">
                <a16:creationId xmlns:a16="http://schemas.microsoft.com/office/drawing/2014/main" id="{5C682471-987B-1EB5-A0CB-68E649FDF1D2}"/>
              </a:ext>
            </a:extLst>
          </p:cNvPr>
          <p:cNvSpPr txBox="1"/>
          <p:nvPr/>
        </p:nvSpPr>
        <p:spPr>
          <a:xfrm>
            <a:off x="386719" y="3075940"/>
            <a:ext cx="2246399" cy="1323439"/>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pPr marL="177800" indent="-177800">
              <a:spcAft>
                <a:spcPts val="600"/>
              </a:spcAft>
              <a:buFont typeface="Courier New" panose="02070309020205020404" pitchFamily="49" charset="0"/>
              <a:buChar char="o"/>
            </a:pPr>
            <a:r>
              <a:rPr lang="cs-CZ" sz="1300" dirty="0"/>
              <a:t>Dunkle Oberflächen</a:t>
            </a:r>
          </a:p>
          <a:p>
            <a:pPr marL="177800" indent="-177800">
              <a:spcAft>
                <a:spcPts val="600"/>
              </a:spcAft>
              <a:buFont typeface="Courier New" panose="02070309020205020404" pitchFamily="49" charset="0"/>
              <a:buChar char="o"/>
            </a:pPr>
            <a:r>
              <a:rPr lang="cs-CZ" sz="1300" dirty="0"/>
              <a:t>Mangelnde Vegetation</a:t>
            </a:r>
          </a:p>
          <a:p>
            <a:pPr marL="177800" indent="-177800">
              <a:spcAft>
                <a:spcPts val="600"/>
              </a:spcAft>
              <a:buFont typeface="Courier New" panose="02070309020205020404" pitchFamily="49" charset="0"/>
              <a:buChar char="o"/>
            </a:pPr>
            <a:r>
              <a:rPr lang="cs-CZ" sz="1300" dirty="0"/>
              <a:t>Schlechte Gebäudedämmung oder Belüftung</a:t>
            </a:r>
          </a:p>
          <a:p>
            <a:pPr marL="177800" indent="-177800">
              <a:spcAft>
                <a:spcPts val="600"/>
              </a:spcAft>
              <a:buFont typeface="Courier New" panose="02070309020205020404" pitchFamily="49" charset="0"/>
              <a:buChar char="o"/>
            </a:pPr>
            <a:r>
              <a:rPr lang="cs-CZ" sz="1300" dirty="0"/>
              <a:t>Städtischer Wärmeinseleffekt  </a:t>
            </a:r>
          </a:p>
        </p:txBody>
      </p:sp>
      <p:sp>
        <p:nvSpPr>
          <p:cNvPr id="36" name="TextovéPole 35">
            <a:extLst>
              <a:ext uri="{FF2B5EF4-FFF2-40B4-BE49-F238E27FC236}">
                <a16:creationId xmlns:a16="http://schemas.microsoft.com/office/drawing/2014/main" id="{8B962D32-5636-6570-BFB2-8BC7F56BC64E}"/>
              </a:ext>
            </a:extLst>
          </p:cNvPr>
          <p:cNvSpPr txBox="1"/>
          <p:nvPr/>
        </p:nvSpPr>
        <p:spPr>
          <a:xfrm>
            <a:off x="2775954" y="3075940"/>
            <a:ext cx="2246400" cy="1369606"/>
          </a:xfrm>
          <a:prstGeom prst="rect">
            <a:avLst/>
          </a:prstGeom>
        </p:spPr>
        <p:txBody>
          <a:bodyPr wrap="square" lIns="91440" tIns="45720" rIns="91440" bIns="45720" anchor="t">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pPr marL="177800" indent="-177800">
              <a:spcAft>
                <a:spcPts val="600"/>
              </a:spcAft>
              <a:buFont typeface="Courier New" panose="02070309020205020404" pitchFamily="49" charset="0"/>
              <a:buChar char="o"/>
            </a:pPr>
            <a:r>
              <a:rPr lang="cs-CZ" sz="1600" err="1">
                <a:solidFill>
                  <a:srgbClr val="9ACA3C"/>
                </a:solidFill>
                <a:latin typeface="Trebuchet MS"/>
                <a:ea typeface="Roboto"/>
                <a:cs typeface="Arial"/>
              </a:rPr>
              <a:t>Beschattung</a:t>
            </a:r>
            <a:endParaRPr lang="cs-CZ" sz="1300">
              <a:solidFill>
                <a:srgbClr val="9ACA3C"/>
              </a:solidFill>
              <a:latin typeface="Trebuchet MS"/>
              <a:ea typeface="Roboto"/>
              <a:cs typeface="Arial"/>
            </a:endParaRPr>
          </a:p>
          <a:p>
            <a:pPr marL="177800" indent="-177800">
              <a:spcAft>
                <a:spcPts val="600"/>
              </a:spcAft>
              <a:buFont typeface="Courier New" panose="02070309020205020404" pitchFamily="49" charset="0"/>
              <a:buChar char="o"/>
            </a:pPr>
            <a:r>
              <a:rPr lang="cs-CZ" sz="1300"/>
              <a:t>Natürliche </a:t>
            </a:r>
            <a:r>
              <a:rPr lang="cs-CZ" sz="1300" err="1"/>
              <a:t>Belüftung</a:t>
            </a:r>
            <a:endParaRPr lang="cs-CZ" sz="1300"/>
          </a:p>
          <a:p>
            <a:pPr marL="177800" indent="-177800">
              <a:spcAft>
                <a:spcPts val="600"/>
              </a:spcAft>
              <a:buFont typeface="Courier New" panose="02070309020205020404" pitchFamily="49" charset="0"/>
              <a:buChar char="o"/>
            </a:pPr>
            <a:r>
              <a:rPr lang="cs-CZ" sz="1300" err="1"/>
              <a:t>Gründächer </a:t>
            </a:r>
            <a:r>
              <a:rPr lang="cs-CZ" sz="1300"/>
              <a:t>und </a:t>
            </a:r>
            <a:r>
              <a:rPr lang="cs-CZ" sz="1300" err="1"/>
              <a:t>Bäume</a:t>
            </a:r>
            <a:endParaRPr lang="cs-CZ" sz="1300"/>
          </a:p>
          <a:p>
            <a:pPr marL="177800" indent="-177800">
              <a:spcAft>
                <a:spcPts val="600"/>
              </a:spcAft>
              <a:buFont typeface="Courier New" panose="02070309020205020404" pitchFamily="49" charset="0"/>
              <a:buChar char="o"/>
            </a:pPr>
            <a:r>
              <a:rPr lang="cs-CZ" sz="1300" err="1">
                <a:latin typeface="Trebuchet MS"/>
                <a:ea typeface="Roboto"/>
                <a:cs typeface="Arial"/>
              </a:rPr>
              <a:t>Reflektierende Materialien </a:t>
            </a:r>
            <a:r>
              <a:rPr lang="cs-CZ" sz="1300">
                <a:latin typeface="Trebuchet MS"/>
                <a:ea typeface="Roboto"/>
                <a:cs typeface="Arial"/>
              </a:rPr>
              <a:t>und </a:t>
            </a:r>
            <a:r>
              <a:rPr lang="cs-CZ" sz="1300" err="1">
                <a:latin typeface="Trebuchet MS"/>
                <a:ea typeface="Roboto"/>
                <a:cs typeface="Arial"/>
              </a:rPr>
              <a:t>Wärmedämmung</a:t>
            </a:r>
            <a:endParaRPr lang="cs-CZ"/>
          </a:p>
        </p:txBody>
      </p:sp>
      <p:pic>
        <p:nvPicPr>
          <p:cNvPr id="40" name="Obrázek 39" descr="Obsah obrázku symbol, kruh, Grafika, Písmo&#10;&#10;Obsah generovaný pomocí AI může být nesprávný.">
            <a:extLst>
              <a:ext uri="{FF2B5EF4-FFF2-40B4-BE49-F238E27FC236}">
                <a16:creationId xmlns:a16="http://schemas.microsoft.com/office/drawing/2014/main" id="{80190834-B72E-48DD-31A5-3426C6EAD642}"/>
              </a:ext>
            </a:extLst>
          </p:cNvPr>
          <p:cNvPicPr>
            <a:picLocks noChangeAspect="1"/>
          </p:cNvPicPr>
          <p:nvPr/>
        </p:nvPicPr>
        <p:blipFill>
          <a:blip r:embed="rId6"/>
          <a:stretch>
            <a:fillRect/>
          </a:stretch>
        </p:blipFill>
        <p:spPr>
          <a:xfrm>
            <a:off x="393659" y="472920"/>
            <a:ext cx="514505" cy="514505"/>
          </a:xfrm>
          <a:prstGeom prst="rect">
            <a:avLst/>
          </a:prstGeom>
        </p:spPr>
      </p:pic>
      <p:sp>
        <p:nvSpPr>
          <p:cNvPr id="10" name="TextBox 9">
            <a:extLst>
              <a:ext uri="{FF2B5EF4-FFF2-40B4-BE49-F238E27FC236}">
                <a16:creationId xmlns:a16="http://schemas.microsoft.com/office/drawing/2014/main" id="{D5938230-F9CA-3C80-1986-B310B985A0EF}"/>
              </a:ext>
            </a:extLst>
          </p:cNvPr>
          <p:cNvSpPr txBox="1"/>
          <p:nvPr/>
        </p:nvSpPr>
        <p:spPr>
          <a:xfrm>
            <a:off x="-55482" y="0"/>
            <a:ext cx="9254964" cy="246221"/>
          </a:xfrm>
          <a:prstGeom prst="rect">
            <a:avLst/>
          </a:prstGeom>
          <a:solidFill>
            <a:schemeClr val="bg2">
              <a:lumMod val="10000"/>
              <a:lumOff val="90000"/>
            </a:schemeClr>
          </a:solidFill>
        </p:spPr>
        <p:txBody>
          <a:bodyPr wrap="square">
            <a:spAutoFit/>
          </a:bodyPr>
          <a:lstStyle/>
          <a:p>
            <a:pPr algn="r"/>
            <a:r>
              <a:rPr lang="en-GB" sz="1000" i="1">
                <a:solidFill>
                  <a:schemeClr val="bg1">
                    <a:lumMod val="65000"/>
                  </a:schemeClr>
                </a:solidFill>
                <a:latin typeface="Trebuchet MS" panose="020B0603020202020204" pitchFamily="34" charset="0"/>
              </a:rPr>
              <a:t>Erkennung klimabezogener Risiken für die bebaute Umwelt</a:t>
            </a:r>
          </a:p>
        </p:txBody>
      </p:sp>
      <p:sp>
        <p:nvSpPr>
          <p:cNvPr id="6" name="TextovéPole 5">
            <a:extLst>
              <a:ext uri="{FF2B5EF4-FFF2-40B4-BE49-F238E27FC236}">
                <a16:creationId xmlns:a16="http://schemas.microsoft.com/office/drawing/2014/main" id="{728A9793-9239-1160-1DCC-1114966507F1}"/>
              </a:ext>
            </a:extLst>
          </p:cNvPr>
          <p:cNvSpPr txBox="1"/>
          <p:nvPr/>
        </p:nvSpPr>
        <p:spPr>
          <a:xfrm>
            <a:off x="0" y="4885880"/>
            <a:ext cx="2303836" cy="246221"/>
          </a:xfrm>
          <a:prstGeom prst="rect">
            <a:avLst/>
          </a:prstGeom>
          <a:noFill/>
        </p:spPr>
        <p:txBody>
          <a:bodyPr wrap="none" rtlCol="0">
            <a:spAutoFit/>
          </a:bodyPr>
          <a:lstStyle/>
          <a:p>
            <a:r>
              <a:rPr lang="cs-CZ" sz="1000" u="sng">
                <a:solidFill>
                  <a:schemeClr val="tx2"/>
                </a:solidFill>
                <a:latin typeface="Trebuchet MS" panose="020B0603020202020204" pitchFamily="34" charset="0"/>
              </a:rPr>
              <a:t>Quelle: </a:t>
            </a:r>
            <a:r>
              <a:rPr lang="cs-CZ" sz="1000" u="sng" err="1">
                <a:solidFill>
                  <a:schemeClr val="tx2"/>
                </a:solidFill>
                <a:latin typeface="Trebuchet MS" panose="020B0603020202020204" pitchFamily="34" charset="0"/>
                <a:hlinkClick r:id="rId7">
                  <a:extLst>
                    <a:ext uri="{A12FA001-AC4F-418D-AE19-62706E023703}">
                      <ahyp:hlinkClr xmlns:ahyp="http://schemas.microsoft.com/office/drawing/2018/hyperlinkcolor" val="tx"/>
                    </a:ext>
                  </a:extLst>
                </a:hlinkClick>
              </a:rPr>
              <a:t>Europäische Kommission</a:t>
            </a:r>
            <a:r>
              <a:rPr lang="cs-CZ" sz="1000" u="sng">
                <a:solidFill>
                  <a:schemeClr val="tx2"/>
                </a:solidFill>
                <a:latin typeface="Trebuchet MS" panose="020B0603020202020204" pitchFamily="34" charset="0"/>
              </a:rPr>
              <a:t>, 2023</a:t>
            </a:r>
          </a:p>
        </p:txBody>
      </p:sp>
    </p:spTree>
    <p:extLst>
      <p:ext uri="{BB962C8B-B14F-4D97-AF65-F5344CB8AC3E}">
        <p14:creationId xmlns:p14="http://schemas.microsoft.com/office/powerpoint/2010/main" val="4242410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7C90-2239-0CBA-1917-7B0A3480450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BBE8C20-82E6-804C-B422-A84C98041C5E}"/>
              </a:ext>
            </a:extLst>
          </p:cNvPr>
          <p:cNvSpPr>
            <a:spLocks noGrp="1"/>
          </p:cNvSpPr>
          <p:nvPr>
            <p:ph type="title"/>
          </p:nvPr>
        </p:nvSpPr>
        <p:spPr>
          <a:xfrm>
            <a:off x="1008063" y="460299"/>
            <a:ext cx="8135937" cy="514505"/>
          </a:xfrm>
          <a:noFill/>
          <a:ln>
            <a:noFill/>
          </a:ln>
        </p:spPr>
        <p:txBody>
          <a:bodyPr spcFirstLastPara="1" wrap="square" lIns="91425" tIns="45700" rIns="91425" bIns="45700" anchor="ctr" anchorCtr="0">
            <a:normAutofit/>
          </a:bodyPr>
          <a:lstStyle/>
          <a:p>
            <a:r>
              <a:rPr lang="cs-CZ" sz="2000" dirty="0">
                <a:ea typeface="Tahoma"/>
                <a:cs typeface="Tahoma"/>
              </a:rPr>
              <a:t>Hitzewellen und Überhitzung von Gebäuden</a:t>
            </a:r>
            <a:endParaRPr lang="en-US" sz="2000" dirty="0">
              <a:ea typeface="Tahoma"/>
              <a:cs typeface="Tahoma"/>
            </a:endParaRPr>
          </a:p>
        </p:txBody>
      </p:sp>
      <p:pic>
        <p:nvPicPr>
          <p:cNvPr id="40" name="Obrázek 39" descr="Obsah obrázku symbol, kruh, Grafika, Písmo&#10;&#10;Obsah generovaný pomocí AI může být nesprávný.">
            <a:extLst>
              <a:ext uri="{FF2B5EF4-FFF2-40B4-BE49-F238E27FC236}">
                <a16:creationId xmlns:a16="http://schemas.microsoft.com/office/drawing/2014/main" id="{F606003B-767A-B073-9FD9-1CB483452587}"/>
              </a:ext>
            </a:extLst>
          </p:cNvPr>
          <p:cNvPicPr>
            <a:picLocks noChangeAspect="1"/>
          </p:cNvPicPr>
          <p:nvPr/>
        </p:nvPicPr>
        <p:blipFill>
          <a:blip r:embed="rId2"/>
          <a:stretch>
            <a:fillRect/>
          </a:stretch>
        </p:blipFill>
        <p:spPr>
          <a:xfrm>
            <a:off x="382876" y="462137"/>
            <a:ext cx="514505" cy="514505"/>
          </a:xfrm>
          <a:prstGeom prst="rect">
            <a:avLst/>
          </a:prstGeom>
        </p:spPr>
      </p:pic>
      <p:sp>
        <p:nvSpPr>
          <p:cNvPr id="10" name="TextBox 9">
            <a:extLst>
              <a:ext uri="{FF2B5EF4-FFF2-40B4-BE49-F238E27FC236}">
                <a16:creationId xmlns:a16="http://schemas.microsoft.com/office/drawing/2014/main" id="{5004AC88-9835-7738-1695-9E06769A3D3D}"/>
              </a:ext>
            </a:extLst>
          </p:cNvPr>
          <p:cNvSpPr txBox="1"/>
          <p:nvPr/>
        </p:nvSpPr>
        <p:spPr>
          <a:xfrm>
            <a:off x="-55482" y="0"/>
            <a:ext cx="9254964" cy="246221"/>
          </a:xfrm>
          <a:prstGeom prst="rect">
            <a:avLst/>
          </a:prstGeom>
          <a:solidFill>
            <a:schemeClr val="bg2">
              <a:lumMod val="10000"/>
              <a:lumOff val="90000"/>
            </a:schemeClr>
          </a:solidFill>
        </p:spPr>
        <p:txBody>
          <a:bodyPr wrap="square">
            <a:spAutoFit/>
          </a:bodyPr>
          <a:lstStyle/>
          <a:p>
            <a:pPr algn="r"/>
            <a:r>
              <a:rPr lang="en-GB" sz="1000" i="1">
                <a:solidFill>
                  <a:schemeClr val="bg1">
                    <a:lumMod val="65000"/>
                  </a:schemeClr>
                </a:solidFill>
                <a:latin typeface="Trebuchet MS" panose="020B0603020202020204" pitchFamily="34" charset="0"/>
              </a:rPr>
              <a:t>Erkennen von Klimarisiken für die bebaute Umwelt</a:t>
            </a:r>
          </a:p>
        </p:txBody>
      </p:sp>
      <p:sp>
        <p:nvSpPr>
          <p:cNvPr id="2" name="Google Shape;37;p7">
            <a:extLst>
              <a:ext uri="{FF2B5EF4-FFF2-40B4-BE49-F238E27FC236}">
                <a16:creationId xmlns:a16="http://schemas.microsoft.com/office/drawing/2014/main" id="{DC662ED4-066F-58E5-817A-557D5178783B}"/>
              </a:ext>
            </a:extLst>
          </p:cNvPr>
          <p:cNvSpPr txBox="1">
            <a:spLocks/>
          </p:cNvSpPr>
          <p:nvPr/>
        </p:nvSpPr>
        <p:spPr bwMode="auto">
          <a:xfrm>
            <a:off x="845837" y="979846"/>
            <a:ext cx="8014000" cy="58460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89285"/>
              </a:lnSpc>
              <a:spcBef>
                <a:spcPts val="0"/>
              </a:spcBef>
              <a:spcAft>
                <a:spcPts val="0"/>
              </a:spcAft>
              <a:buClr>
                <a:schemeClr val="lt2"/>
              </a:buClr>
              <a:buSzPts val="2240"/>
              <a:buFont typeface="Trebuchet MS"/>
              <a:buNone/>
              <a:defRPr sz="2800" b="0" i="0" u="none" strike="noStrike" cap="none">
                <a:solidFill>
                  <a:schemeClr val="accent4"/>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a:defRPr/>
            </a:pPr>
            <a:r>
              <a:rPr lang="cs-CZ" err="1"/>
              <a:t>Fassadenöffnungen</a:t>
            </a:r>
            <a:endParaRPr lang="cs-CZ"/>
          </a:p>
        </p:txBody>
      </p:sp>
      <p:grpSp>
        <p:nvGrpSpPr>
          <p:cNvPr id="28" name="Skupina 31">
            <a:extLst>
              <a:ext uri="{FF2B5EF4-FFF2-40B4-BE49-F238E27FC236}">
                <a16:creationId xmlns:a16="http://schemas.microsoft.com/office/drawing/2014/main" id="{730D3DC4-8AC5-4875-FDD5-5869C40A6BA3}"/>
              </a:ext>
            </a:extLst>
          </p:cNvPr>
          <p:cNvGrpSpPr>
            <a:grpSpLocks/>
          </p:cNvGrpSpPr>
          <p:nvPr/>
        </p:nvGrpSpPr>
        <p:grpSpPr>
          <a:xfrm>
            <a:off x="393659" y="1434020"/>
            <a:ext cx="3788371" cy="3497229"/>
            <a:chOff x="393659" y="2512321"/>
            <a:chExt cx="2246400" cy="2246400"/>
          </a:xfrm>
        </p:grpSpPr>
        <p:pic>
          <p:nvPicPr>
            <p:cNvPr id="26" name="Obrázek 27" descr="Obsah obrázku snímek obrazovky, Obdélník, černá, design&#10;&#10;Obsah generovaný pomocí AI může být nesprávný.">
              <a:extLst>
                <a:ext uri="{FF2B5EF4-FFF2-40B4-BE49-F238E27FC236}">
                  <a16:creationId xmlns:a16="http://schemas.microsoft.com/office/drawing/2014/main" id="{5A285942-1199-1D15-0A4A-4D416FE0916A}"/>
                </a:ext>
              </a:extLst>
            </p:cNvPr>
            <p:cNvPicPr>
              <a:picLocks/>
            </p:cNvPicPr>
            <p:nvPr/>
          </p:nvPicPr>
          <p:blipFill>
            <a:blip r:embed="rId3"/>
            <a:stretch>
              <a:fillRect/>
            </a:stretch>
          </p:blipFill>
          <p:spPr>
            <a:xfrm>
              <a:off x="393659" y="2512321"/>
              <a:ext cx="2246400" cy="2246400"/>
            </a:xfrm>
            <a:prstGeom prst="rect">
              <a:avLst/>
            </a:prstGeom>
          </p:spPr>
        </p:pic>
        <p:pic>
          <p:nvPicPr>
            <p:cNvPr id="27" name="Obrázek 16" descr="Obsah obrázku symbol, kreativita&#10;&#10;Obsah generovaný pomocí AI může být nesprávný.">
              <a:extLst>
                <a:ext uri="{FF2B5EF4-FFF2-40B4-BE49-F238E27FC236}">
                  <a16:creationId xmlns:a16="http://schemas.microsoft.com/office/drawing/2014/main" id="{DD72764D-BA46-BA2F-F955-47AAE18FA6DD}"/>
                </a:ext>
              </a:extLst>
            </p:cNvPr>
            <p:cNvPicPr>
              <a:picLocks noChangeAspect="1"/>
            </p:cNvPicPr>
            <p:nvPr/>
          </p:nvPicPr>
          <p:blipFill>
            <a:blip r:embed="rId4"/>
            <a:stretch>
              <a:fillRect/>
            </a:stretch>
          </p:blipFill>
          <p:spPr>
            <a:xfrm>
              <a:off x="2354576" y="2612611"/>
              <a:ext cx="211636" cy="263740"/>
            </a:xfrm>
            <a:prstGeom prst="rect">
              <a:avLst/>
            </a:prstGeom>
          </p:spPr>
        </p:pic>
      </p:grpSp>
      <p:sp>
        <p:nvSpPr>
          <p:cNvPr id="30" name="TextovéPole 19">
            <a:extLst>
              <a:ext uri="{FF2B5EF4-FFF2-40B4-BE49-F238E27FC236}">
                <a16:creationId xmlns:a16="http://schemas.microsoft.com/office/drawing/2014/main" id="{FFEF2355-903A-633C-8F93-BCC049EAAF1C}"/>
              </a:ext>
            </a:extLst>
          </p:cNvPr>
          <p:cNvSpPr txBox="1"/>
          <p:nvPr/>
        </p:nvSpPr>
        <p:spPr>
          <a:xfrm>
            <a:off x="490700" y="1616132"/>
            <a:ext cx="2825230" cy="553998"/>
          </a:xfrm>
          <a:prstGeom prst="rect">
            <a:avLst/>
          </a:prstGeom>
        </p:spPr>
        <p:txBody>
          <a:bodyPr wrap="square" lIns="91440" tIns="45720" rIns="91440" bIns="45720" anchor="b">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r>
              <a:rPr lang="cs-CZ" sz="1500" b="1" dirty="0">
                <a:solidFill>
                  <a:srgbClr val="7F7F7F"/>
                </a:solidFill>
                <a:latin typeface="Trebuchet MS"/>
                <a:sym typeface="Arial"/>
              </a:rPr>
              <a:t>Warum verschlimmert </a:t>
            </a:r>
            <a:r>
              <a:rPr lang="de-DE" sz="1500" b="1" dirty="0">
                <a:solidFill>
                  <a:srgbClr val="7F7F7F"/>
                </a:solidFill>
                <a:latin typeface="Trebuchet MS"/>
                <a:sym typeface="Arial"/>
              </a:rPr>
              <a:t>es</a:t>
            </a:r>
            <a:r>
              <a:rPr lang="cs-CZ" sz="1500" b="1" dirty="0">
                <a:solidFill>
                  <a:srgbClr val="7F7F7F"/>
                </a:solidFill>
                <a:latin typeface="Trebuchet MS"/>
                <a:sym typeface="Arial"/>
              </a:rPr>
              <a:t> die Situation</a:t>
            </a:r>
            <a:r>
              <a:rPr lang="cs-CZ" sz="1500" b="1" dirty="0">
                <a:solidFill>
                  <a:srgbClr val="7F7F7F"/>
                </a:solidFill>
                <a:latin typeface="Trebuchet MS"/>
                <a:ea typeface="Roboto"/>
                <a:cs typeface="Arial"/>
                <a:sym typeface="Arial"/>
              </a:rPr>
              <a:t>?</a:t>
            </a:r>
            <a:endParaRPr lang="en-US" dirty="0"/>
          </a:p>
        </p:txBody>
      </p:sp>
      <p:sp>
        <p:nvSpPr>
          <p:cNvPr id="34" name="TextovéPole 28">
            <a:extLst>
              <a:ext uri="{FF2B5EF4-FFF2-40B4-BE49-F238E27FC236}">
                <a16:creationId xmlns:a16="http://schemas.microsoft.com/office/drawing/2014/main" id="{7F54E0D4-63E6-AE87-E477-F69F40F708DE}"/>
              </a:ext>
            </a:extLst>
          </p:cNvPr>
          <p:cNvSpPr txBox="1"/>
          <p:nvPr/>
        </p:nvSpPr>
        <p:spPr>
          <a:xfrm>
            <a:off x="375936" y="2277997"/>
            <a:ext cx="3745238" cy="2970044"/>
          </a:xfrm>
          <a:prstGeom prst="rect">
            <a:avLst/>
          </a:prstGeom>
        </p:spPr>
        <p:txBody>
          <a:bodyPr wrap="square" lIns="91440" tIns="45720" rIns="91440" bIns="45720" anchor="t">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sym typeface="Arial"/>
              </a:rPr>
              <a:t>Fenster </a:t>
            </a:r>
            <a:r>
              <a:rPr lang="cs-CZ" sz="1050" dirty="0">
                <a:solidFill>
                  <a:srgbClr val="7F7F7F"/>
                </a:solidFill>
                <a:latin typeface="Trebuchet MS"/>
                <a:ea typeface="Roboto"/>
                <a:cs typeface="Arial"/>
              </a:rPr>
              <a:t>sind der Hauptzugangspunkt für solare Gewinne</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Überhitzung ist eine Kombination aus hoher Sonneneinstrahlung und unzureichender Belüftung</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Sonnenschutz wird zu einem der wichtigsten Elemente zur Begrenzung der Überhitzung</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Große, schlecht beschattete Verglasungen erhöhen das Überhitzungsrisiko erheblich</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Fassadenöffnungen sind entscheidend für die passive Kühlung</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Fenster verbinden das Gebäude mit dem Mikroklima im Außenbereich</a:t>
            </a:r>
          </a:p>
          <a:p>
            <a:pPr marL="177800" indent="-177800">
              <a:spcAft>
                <a:spcPts val="600"/>
              </a:spcAft>
              <a:buFont typeface="Courier New" panose="02070309020205020404" pitchFamily="49" charset="0"/>
              <a:buChar char="o"/>
            </a:pPr>
            <a:endParaRPr lang="cs-CZ" sz="1050" dirty="0">
              <a:solidFill>
                <a:srgbClr val="7F7F7F"/>
              </a:solidFill>
              <a:latin typeface="Trebuchet MS"/>
              <a:ea typeface="Roboto"/>
              <a:cs typeface="Arial"/>
            </a:endParaRPr>
          </a:p>
          <a:p>
            <a:pPr marL="177800" indent="-177800">
              <a:spcAft>
                <a:spcPts val="600"/>
              </a:spcAft>
              <a:buFont typeface="Courier New" panose="02070309020205020404" pitchFamily="49" charset="0"/>
              <a:buChar char="o"/>
            </a:pPr>
            <a:endParaRPr lang="cs-CZ" sz="1050" dirty="0">
              <a:solidFill>
                <a:srgbClr val="7F7F7F"/>
              </a:solidFill>
              <a:latin typeface="Trebuchet MS"/>
              <a:ea typeface="Roboto"/>
              <a:cs typeface="Arial"/>
            </a:endParaRPr>
          </a:p>
          <a:p>
            <a:pPr marL="177800" indent="-177800">
              <a:spcAft>
                <a:spcPts val="600"/>
              </a:spcAft>
              <a:buFont typeface="Courier New" panose="02070309020205020404" pitchFamily="49" charset="0"/>
              <a:buChar char="o"/>
            </a:pPr>
            <a:endParaRPr lang="cs-CZ" sz="1050" dirty="0">
              <a:solidFill>
                <a:srgbClr val="7F7F7F"/>
              </a:solidFill>
              <a:latin typeface="Trebuchet MS"/>
              <a:ea typeface="Roboto"/>
              <a:cs typeface="Arial"/>
            </a:endParaRPr>
          </a:p>
        </p:txBody>
      </p:sp>
      <p:pic>
        <p:nvPicPr>
          <p:cNvPr id="38" name="Obrázek 27" descr="Obsah obrázku snímek obrazovky, Obdélník, černá, design&#10;&#10;Obsah generovaný pomocí AI může být nesprávný.">
            <a:extLst>
              <a:ext uri="{FF2B5EF4-FFF2-40B4-BE49-F238E27FC236}">
                <a16:creationId xmlns:a16="http://schemas.microsoft.com/office/drawing/2014/main" id="{40FFB377-6711-01D2-A0FB-F0E7B542252D}"/>
              </a:ext>
            </a:extLst>
          </p:cNvPr>
          <p:cNvPicPr>
            <a:picLocks/>
          </p:cNvPicPr>
          <p:nvPr/>
        </p:nvPicPr>
        <p:blipFill>
          <a:blip r:embed="rId3"/>
          <a:stretch>
            <a:fillRect/>
          </a:stretch>
        </p:blipFill>
        <p:spPr>
          <a:xfrm>
            <a:off x="4566686" y="1434020"/>
            <a:ext cx="3788371" cy="3508012"/>
          </a:xfrm>
          <a:prstGeom prst="rect">
            <a:avLst/>
          </a:prstGeom>
        </p:spPr>
      </p:pic>
      <p:pic>
        <p:nvPicPr>
          <p:cNvPr id="42" name="Obrázek 14" descr="Obsah obrázku snímek obrazovky, Obdélník, design, smartphone&#10;&#10;Obsah generovaný pomocí AI může být nesprávný.">
            <a:extLst>
              <a:ext uri="{FF2B5EF4-FFF2-40B4-BE49-F238E27FC236}">
                <a16:creationId xmlns:a16="http://schemas.microsoft.com/office/drawing/2014/main" id="{B6DBD1DD-B191-2799-137C-C7421728DAD9}"/>
              </a:ext>
            </a:extLst>
          </p:cNvPr>
          <p:cNvPicPr>
            <a:picLocks noChangeAspect="1"/>
          </p:cNvPicPr>
          <p:nvPr/>
        </p:nvPicPr>
        <p:blipFill>
          <a:blip r:embed="rId5"/>
          <a:stretch>
            <a:fillRect/>
          </a:stretch>
        </p:blipFill>
        <p:spPr>
          <a:xfrm>
            <a:off x="7803673" y="1754233"/>
            <a:ext cx="402014" cy="388528"/>
          </a:xfrm>
          <a:prstGeom prst="rect">
            <a:avLst/>
          </a:prstGeom>
        </p:spPr>
      </p:pic>
      <p:sp>
        <p:nvSpPr>
          <p:cNvPr id="43" name="TextovéPole 19">
            <a:extLst>
              <a:ext uri="{FF2B5EF4-FFF2-40B4-BE49-F238E27FC236}">
                <a16:creationId xmlns:a16="http://schemas.microsoft.com/office/drawing/2014/main" id="{C1862719-B7EA-03BC-AE85-50D1FAC2ADBE}"/>
              </a:ext>
            </a:extLst>
          </p:cNvPr>
          <p:cNvSpPr txBox="1"/>
          <p:nvPr/>
        </p:nvSpPr>
        <p:spPr>
          <a:xfrm>
            <a:off x="4624445" y="1795450"/>
            <a:ext cx="3502202" cy="323165"/>
          </a:xfrm>
          <a:prstGeom prst="rect">
            <a:avLst/>
          </a:prstGeom>
        </p:spPr>
        <p:txBody>
          <a:bodyPr wrap="square" lIns="91440" tIns="45720" rIns="91440" bIns="45720" anchor="b">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r>
              <a:rPr lang="cs-CZ" sz="1500" b="1" dirty="0">
                <a:solidFill>
                  <a:srgbClr val="7F7F7F"/>
                </a:solidFill>
                <a:latin typeface="Trebuchet MS"/>
                <a:ea typeface="Roboto"/>
                <a:cs typeface="Arial"/>
                <a:sym typeface="Arial"/>
              </a:rPr>
              <a:t>Was können wir besser machen?</a:t>
            </a:r>
          </a:p>
        </p:txBody>
      </p:sp>
      <p:sp>
        <p:nvSpPr>
          <p:cNvPr id="44" name="TextovéPole 28">
            <a:extLst>
              <a:ext uri="{FF2B5EF4-FFF2-40B4-BE49-F238E27FC236}">
                <a16:creationId xmlns:a16="http://schemas.microsoft.com/office/drawing/2014/main" id="{E6BB156F-B751-DB7E-D63A-0BF29FC66ADA}"/>
              </a:ext>
            </a:extLst>
          </p:cNvPr>
          <p:cNvSpPr txBox="1"/>
          <p:nvPr/>
        </p:nvSpPr>
        <p:spPr>
          <a:xfrm>
            <a:off x="4624445" y="2277997"/>
            <a:ext cx="3734455" cy="2970044"/>
          </a:xfrm>
          <a:prstGeom prst="rect">
            <a:avLst/>
          </a:prstGeom>
        </p:spPr>
        <p:txBody>
          <a:bodyPr wrap="square" lIns="91440" tIns="45720" rIns="91440" bIns="45720" anchor="t">
            <a:spAutoFit/>
          </a:bodyPr>
          <a:lstStyle>
            <a:defPPr marR="0" lvl="0" algn="l" rtl="0">
              <a:lnSpc>
                <a:spcPct val="100000"/>
              </a:lnSpc>
              <a:spcBef>
                <a:spcPts val="0"/>
              </a:spcBef>
              <a:spcAft>
                <a:spcPts val="0"/>
              </a:spcAft>
            </a:defPPr>
            <a:lvl1pPr>
              <a:defRPr>
                <a:latin typeface="Trebuchet MS" panose="020B0603020202020204" pitchFamily="34" charset="0"/>
                <a:ea typeface="Roboto" panose="02000000000000000000" pitchFamily="2" charset="0"/>
                <a:cs typeface="Arial" panose="020B0604020202020204" pitchFamily="34" charset="0"/>
              </a:defRPr>
            </a:lvl1pPr>
          </a:lstStyle>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sym typeface="Arial"/>
              </a:rPr>
              <a:t>Red</a:t>
            </a:r>
            <a:r>
              <a:rPr lang="cs-CZ" sz="1050" dirty="0">
                <a:solidFill>
                  <a:srgbClr val="7F7F7F"/>
                </a:solidFill>
                <a:latin typeface="Trebuchet MS"/>
                <a:ea typeface="Roboto"/>
                <a:cs typeface="Arial"/>
              </a:rPr>
              <a:t>uz</a:t>
            </a:r>
            <a:r>
              <a:rPr lang="cs-CZ" sz="1050" dirty="0">
                <a:solidFill>
                  <a:srgbClr val="7F7F7F"/>
                </a:solidFill>
                <a:latin typeface="Trebuchet MS"/>
                <a:ea typeface="Roboto"/>
                <a:cs typeface="Arial"/>
                <a:sym typeface="Arial"/>
              </a:rPr>
              <a:t>ierung </a:t>
            </a:r>
            <a:r>
              <a:rPr lang="cs-CZ" sz="1050" dirty="0">
                <a:solidFill>
                  <a:srgbClr val="7F7F7F"/>
                </a:solidFill>
                <a:latin typeface="Trebuchet MS"/>
                <a:ea typeface="Roboto"/>
                <a:cs typeface="Arial"/>
              </a:rPr>
              <a:t>der Sonneneinstrahlung durch Verglasung </a:t>
            </a:r>
          </a:p>
          <a:p>
            <a:pPr marL="635000" lvl="1"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Optimierung der Größe und Ausrichtung der Verglasung</a:t>
            </a:r>
            <a:r>
              <a:rPr lang="cs-CZ" sz="1050" dirty="0">
                <a:solidFill>
                  <a:srgbClr val="7F7F7F"/>
                </a:solidFill>
                <a:latin typeface="Trebuchet MS"/>
                <a:ea typeface="Roboto"/>
              </a:rPr>
              <a:t>, angemessener Sonnenfaktor</a:t>
            </a:r>
            <a:endParaRPr lang="cs-CZ" sz="1050" dirty="0">
              <a:solidFill>
                <a:srgbClr val="7F7F7F"/>
              </a:solidFill>
              <a:latin typeface="Trebuchet MS"/>
              <a:ea typeface="Roboto"/>
              <a:cs typeface="Arial"/>
            </a:endParaRP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Integrieren Sie einen wirksamen Außenbeschattung</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Außenbeschattung gegenüber Innenbeschattung priorisieren</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Passive Kühlung und sichere Nachtlüftung unterstützen</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Fördern Sie „gutes“ Nutzerverhalten statt Fehlanpassungen</a:t>
            </a:r>
          </a:p>
          <a:p>
            <a:pPr marL="177800" indent="-177800">
              <a:spcAft>
                <a:spcPts val="600"/>
              </a:spcAft>
              <a:buFont typeface="Courier New" panose="02070309020205020404" pitchFamily="49" charset="0"/>
              <a:buChar char="o"/>
            </a:pPr>
            <a:r>
              <a:rPr lang="cs-CZ" sz="1050" dirty="0">
                <a:solidFill>
                  <a:srgbClr val="7F7F7F"/>
                </a:solidFill>
                <a:latin typeface="Trebuchet MS"/>
                <a:ea typeface="Roboto"/>
                <a:cs typeface="Arial"/>
              </a:rPr>
              <a:t>Entwerfen Sie Sonnenschutzvorrichtungen so, dass sie bei Gebrauch weder Tageslicht noch Aussicht beeinträchtigen.</a:t>
            </a:r>
          </a:p>
          <a:p>
            <a:pPr marL="177800" indent="-177800">
              <a:spcAft>
                <a:spcPts val="600"/>
              </a:spcAft>
              <a:buFont typeface="Courier New" panose="02070309020205020404" pitchFamily="49" charset="0"/>
              <a:buChar char="o"/>
            </a:pPr>
            <a:endParaRPr lang="cs-CZ" sz="1050" dirty="0">
              <a:solidFill>
                <a:srgbClr val="7F7F7F"/>
              </a:solidFill>
              <a:latin typeface="Trebuchet MS"/>
              <a:ea typeface="Roboto"/>
              <a:cs typeface="Arial"/>
            </a:endParaRPr>
          </a:p>
          <a:p>
            <a:pPr marL="177800" indent="-177800">
              <a:spcAft>
                <a:spcPts val="600"/>
              </a:spcAft>
              <a:buFont typeface="Courier New" panose="02070309020205020404" pitchFamily="49" charset="0"/>
              <a:buChar char="o"/>
            </a:pPr>
            <a:endParaRPr lang="cs-CZ" sz="1050" dirty="0">
              <a:solidFill>
                <a:srgbClr val="7F7F7F"/>
              </a:solidFill>
              <a:latin typeface="Trebuchet MS"/>
              <a:ea typeface="Roboto"/>
              <a:cs typeface="Arial"/>
            </a:endParaRPr>
          </a:p>
        </p:txBody>
      </p:sp>
    </p:spTree>
    <p:extLst>
      <p:ext uri="{BB962C8B-B14F-4D97-AF65-F5344CB8AC3E}">
        <p14:creationId xmlns:p14="http://schemas.microsoft.com/office/powerpoint/2010/main" val="426091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C52F-C082-F22B-C496-C1B197C5D5ED}"/>
            </a:ext>
          </a:extLst>
        </p:cNvPr>
        <p:cNvGrpSpPr/>
        <p:nvPr/>
      </p:nvGrpSpPr>
      <p:grpSpPr>
        <a:xfrm>
          <a:off x="0" y="0"/>
          <a:ext cx="0" cy="0"/>
          <a:chOff x="0" y="0"/>
          <a:chExt cx="0" cy="0"/>
        </a:xfrm>
      </p:grpSpPr>
      <p:sp>
        <p:nvSpPr>
          <p:cNvPr id="4" name="Google Shape;211;p12">
            <a:extLst>
              <a:ext uri="{FF2B5EF4-FFF2-40B4-BE49-F238E27FC236}">
                <a16:creationId xmlns:a16="http://schemas.microsoft.com/office/drawing/2014/main" id="{D99864A0-6500-5DBB-00D8-BCC30D44EFCE}"/>
              </a:ext>
            </a:extLst>
          </p:cNvPr>
          <p:cNvSpPr txBox="1"/>
          <p:nvPr/>
        </p:nvSpPr>
        <p:spPr bwMode="auto">
          <a:xfrm>
            <a:off x="382864" y="1821284"/>
            <a:ext cx="8533436" cy="3106276"/>
          </a:xfrm>
          <a:prstGeom prst="rect">
            <a:avLst/>
          </a:prstGeom>
          <a:noFill/>
          <a:ln>
            <a:noFill/>
          </a:ln>
        </p:spPr>
        <p:txBody>
          <a:bodyPr spcFirstLastPara="1" wrap="square" lIns="68550" tIns="34275" rIns="68550" bIns="34275"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spcBef>
                <a:spcPts val="563"/>
              </a:spcBef>
            </a:pPr>
            <a:r>
              <a:rPr lang="en-US" sz="1800" dirty="0" err="1">
                <a:solidFill>
                  <a:srgbClr val="7F7F7F"/>
                </a:solidFill>
                <a:latin typeface="Trebuchet MS"/>
                <a:sym typeface="Trebuchet MS"/>
              </a:rPr>
              <a:t>beeinflussen</a:t>
            </a:r>
            <a:r>
              <a:rPr lang="en-US" sz="1800" dirty="0">
                <a:solidFill>
                  <a:srgbClr val="7F7F7F"/>
                </a:solidFill>
                <a:latin typeface="Trebuchet MS"/>
                <a:sym typeface="Trebuchet MS"/>
              </a:rPr>
              <a:t> die </a:t>
            </a:r>
            <a:r>
              <a:rPr lang="en-US" sz="1800" dirty="0">
                <a:solidFill>
                  <a:srgbClr val="9ACA3C"/>
                </a:solidFill>
                <a:latin typeface="Trebuchet MS"/>
                <a:sym typeface="Trebuchet MS"/>
              </a:rPr>
              <a:t>Exposition </a:t>
            </a:r>
            <a:r>
              <a:rPr lang="en-US" sz="1800" dirty="0">
                <a:solidFill>
                  <a:srgbClr val="7F7F7F"/>
                </a:solidFill>
                <a:latin typeface="Trebuchet MS"/>
                <a:sym typeface="Trebuchet MS"/>
              </a:rPr>
              <a:t>und </a:t>
            </a:r>
            <a:r>
              <a:rPr lang="en-US" sz="1800" dirty="0" err="1">
                <a:solidFill>
                  <a:srgbClr val="9ACA3C"/>
                </a:solidFill>
                <a:latin typeface="Trebuchet MS"/>
                <a:sym typeface="Trebuchet MS"/>
              </a:rPr>
              <a:t>Anfälligkeit</a:t>
            </a:r>
            <a:r>
              <a:rPr lang="en-US" sz="1800" dirty="0">
                <a:solidFill>
                  <a:srgbClr val="9ACA3C"/>
                </a:solidFill>
                <a:latin typeface="Trebuchet MS"/>
                <a:sym typeface="Trebuchet MS"/>
              </a:rPr>
              <a:t> </a:t>
            </a:r>
            <a:r>
              <a:rPr lang="en-US" sz="1800" dirty="0">
                <a:solidFill>
                  <a:srgbClr val="7F7F7F"/>
                </a:solidFill>
                <a:latin typeface="Trebuchet MS"/>
                <a:sym typeface="Trebuchet MS"/>
              </a:rPr>
              <a:t>des </a:t>
            </a:r>
            <a:r>
              <a:rPr lang="en-US" sz="1800" dirty="0" err="1">
                <a:solidFill>
                  <a:srgbClr val="7F7F7F"/>
                </a:solidFill>
                <a:latin typeface="Trebuchet MS"/>
                <a:sym typeface="Trebuchet MS"/>
              </a:rPr>
              <a:t>Gebäudes</a:t>
            </a:r>
            <a:r>
              <a:rPr lang="en-US" sz="1800" dirty="0">
                <a:solidFill>
                  <a:srgbClr val="7F7F7F"/>
                </a:solidFill>
                <a:latin typeface="Trebuchet MS"/>
                <a:sym typeface="Trebuchet MS"/>
              </a:rPr>
              <a:t> </a:t>
            </a:r>
            <a:r>
              <a:rPr lang="en-US" sz="1800" dirty="0" err="1">
                <a:solidFill>
                  <a:srgbClr val="7F7F7F"/>
                </a:solidFill>
                <a:latin typeface="Trebuchet MS"/>
                <a:sym typeface="Trebuchet MS"/>
              </a:rPr>
              <a:t>erheblich</a:t>
            </a:r>
            <a:r>
              <a:rPr lang="en-US" sz="1800" dirty="0">
                <a:solidFill>
                  <a:srgbClr val="7F7F7F"/>
                </a:solidFill>
                <a:latin typeface="Trebuchet MS"/>
                <a:sym typeface="Trebuchet MS"/>
              </a:rPr>
              <a:t> und </a:t>
            </a:r>
            <a:r>
              <a:rPr lang="en-US" sz="1800" dirty="0" err="1">
                <a:solidFill>
                  <a:srgbClr val="7F7F7F"/>
                </a:solidFill>
                <a:latin typeface="Trebuchet MS"/>
                <a:sym typeface="Trebuchet MS"/>
              </a:rPr>
              <a:t>sind</a:t>
            </a:r>
            <a:r>
              <a:rPr lang="en-US" sz="1800" dirty="0">
                <a:solidFill>
                  <a:srgbClr val="7F7F7F"/>
                </a:solidFill>
                <a:latin typeface="Trebuchet MS"/>
                <a:sym typeface="Trebuchet MS"/>
              </a:rPr>
              <a:t> </a:t>
            </a:r>
            <a:r>
              <a:rPr lang="en-US" sz="1800" dirty="0" err="1">
                <a:solidFill>
                  <a:srgbClr val="7F7F7F"/>
                </a:solidFill>
                <a:latin typeface="Trebuchet MS"/>
                <a:sym typeface="Trebuchet MS"/>
              </a:rPr>
              <a:t>ein</a:t>
            </a:r>
            <a:r>
              <a:rPr lang="en-US" sz="1800" dirty="0">
                <a:solidFill>
                  <a:srgbClr val="7F7F7F"/>
                </a:solidFill>
                <a:latin typeface="Trebuchet MS"/>
                <a:sym typeface="Trebuchet MS"/>
              </a:rPr>
              <a:t> </a:t>
            </a:r>
            <a:r>
              <a:rPr lang="en-US" sz="1800" dirty="0" err="1">
                <a:solidFill>
                  <a:srgbClr val="7F7F7F"/>
                </a:solidFill>
                <a:latin typeface="Trebuchet MS"/>
                <a:sym typeface="Trebuchet MS"/>
              </a:rPr>
              <a:t>wichtiger</a:t>
            </a:r>
            <a:r>
              <a:rPr lang="en-US" sz="1800" dirty="0">
                <a:solidFill>
                  <a:srgbClr val="7F7F7F"/>
                </a:solidFill>
                <a:latin typeface="Trebuchet MS"/>
                <a:sym typeface="Trebuchet MS"/>
              </a:rPr>
              <a:t> Hebel für </a:t>
            </a:r>
            <a:r>
              <a:rPr lang="en-US" sz="1800" dirty="0" err="1">
                <a:solidFill>
                  <a:srgbClr val="9ACA3C"/>
                </a:solidFill>
                <a:latin typeface="Trebuchet MS"/>
                <a:sym typeface="Trebuchet MS"/>
              </a:rPr>
              <a:t>Maßnahmen</a:t>
            </a:r>
            <a:r>
              <a:rPr lang="en-US" sz="1800" dirty="0">
                <a:solidFill>
                  <a:srgbClr val="9ACA3C"/>
                </a:solidFill>
                <a:latin typeface="Trebuchet MS"/>
                <a:sym typeface="Trebuchet MS"/>
              </a:rPr>
              <a:t> </a:t>
            </a:r>
            <a:r>
              <a:rPr lang="en-US" sz="1800" dirty="0" err="1">
                <a:solidFill>
                  <a:srgbClr val="9ACA3C"/>
                </a:solidFill>
                <a:latin typeface="Trebuchet MS"/>
                <a:sym typeface="Trebuchet MS"/>
              </a:rPr>
              <a:t>zur</a:t>
            </a:r>
            <a:r>
              <a:rPr lang="en-US" sz="1800" dirty="0">
                <a:solidFill>
                  <a:srgbClr val="9ACA3C"/>
                </a:solidFill>
                <a:latin typeface="Trebuchet MS"/>
                <a:sym typeface="Trebuchet MS"/>
              </a:rPr>
              <a:t> </a:t>
            </a:r>
            <a:r>
              <a:rPr lang="en-US" sz="1800" dirty="0" err="1">
                <a:solidFill>
                  <a:srgbClr val="9ACA3C"/>
                </a:solidFill>
                <a:latin typeface="Trebuchet MS"/>
                <a:sym typeface="Trebuchet MS"/>
              </a:rPr>
              <a:t>Anpassung</a:t>
            </a:r>
            <a:r>
              <a:rPr lang="en-US" sz="1800" dirty="0">
                <a:solidFill>
                  <a:srgbClr val="9ACA3C"/>
                </a:solidFill>
                <a:latin typeface="Trebuchet MS"/>
                <a:sym typeface="Trebuchet MS"/>
              </a:rPr>
              <a:t> an </a:t>
            </a:r>
            <a:r>
              <a:rPr lang="cs-CZ" sz="1800" dirty="0">
                <a:solidFill>
                  <a:srgbClr val="9ACA3C"/>
                </a:solidFill>
                <a:latin typeface="Trebuchet MS"/>
                <a:sym typeface="Trebuchet MS"/>
              </a:rPr>
              <a:t>extreme Hitze</a:t>
            </a:r>
          </a:p>
          <a:p>
            <a:pPr>
              <a:lnSpc>
                <a:spcPct val="90000"/>
              </a:lnSpc>
              <a:spcBef>
                <a:spcPts val="563"/>
              </a:spcBef>
            </a:pPr>
            <a:endParaRPr lang="cs-CZ" sz="1800" dirty="0">
              <a:solidFill>
                <a:srgbClr val="9ACA3C"/>
              </a:solidFill>
              <a:latin typeface="Trebuchet MS"/>
              <a:sym typeface="Trebuchet MS"/>
            </a:endParaRPr>
          </a:p>
          <a:p>
            <a:pPr marL="171450" indent="-171450">
              <a:lnSpc>
                <a:spcPct val="90000"/>
              </a:lnSpc>
              <a:spcBef>
                <a:spcPts val="563"/>
              </a:spcBef>
              <a:buFont typeface="Arial" panose="020B0604020202020204" pitchFamily="34" charset="0"/>
              <a:buChar char="•"/>
            </a:pPr>
            <a:r>
              <a:rPr lang="en-US" b="1" dirty="0">
                <a:solidFill>
                  <a:srgbClr val="9ACA3C"/>
                </a:solidFill>
                <a:latin typeface="Trebuchet MS"/>
                <a:sym typeface="Trebuchet MS"/>
              </a:rPr>
              <a:t>Exposition – </a:t>
            </a:r>
            <a:r>
              <a:rPr lang="en-US" dirty="0" err="1">
                <a:solidFill>
                  <a:srgbClr val="7F7F7F"/>
                </a:solidFill>
                <a:latin typeface="Trebuchet MS"/>
                <a:sym typeface="Trebuchet MS"/>
              </a:rPr>
              <a:t>erhöht</a:t>
            </a:r>
            <a:r>
              <a:rPr lang="en-US" dirty="0">
                <a:solidFill>
                  <a:srgbClr val="7F7F7F"/>
                </a:solidFill>
                <a:latin typeface="Trebuchet MS"/>
                <a:sym typeface="Trebuchet MS"/>
              </a:rPr>
              <a:t> </a:t>
            </a:r>
            <a:r>
              <a:rPr lang="en-US" dirty="0" err="1">
                <a:solidFill>
                  <a:srgbClr val="7F7F7F"/>
                </a:solidFill>
                <a:latin typeface="Trebuchet MS"/>
                <a:sym typeface="Trebuchet MS"/>
              </a:rPr>
              <a:t>oder</a:t>
            </a:r>
            <a:r>
              <a:rPr lang="en-US" dirty="0">
                <a:solidFill>
                  <a:srgbClr val="7F7F7F"/>
                </a:solidFill>
                <a:latin typeface="Trebuchet MS"/>
                <a:sym typeface="Trebuchet MS"/>
              </a:rPr>
              <a:t> </a:t>
            </a:r>
            <a:r>
              <a:rPr lang="en-US" dirty="0" err="1">
                <a:solidFill>
                  <a:srgbClr val="7F7F7F"/>
                </a:solidFill>
                <a:latin typeface="Trebuchet MS"/>
                <a:sym typeface="Trebuchet MS"/>
              </a:rPr>
              <a:t>verringert</a:t>
            </a:r>
            <a:r>
              <a:rPr lang="en-US" dirty="0">
                <a:solidFill>
                  <a:srgbClr val="7F7F7F"/>
                </a:solidFill>
                <a:latin typeface="Trebuchet MS"/>
                <a:sym typeface="Trebuchet MS"/>
              </a:rPr>
              <a:t> </a:t>
            </a:r>
            <a:r>
              <a:rPr lang="en-US" dirty="0" err="1">
                <a:solidFill>
                  <a:srgbClr val="7F7F7F"/>
                </a:solidFill>
                <a:latin typeface="Trebuchet MS"/>
                <a:sym typeface="Trebuchet MS"/>
              </a:rPr>
              <a:t>sich</a:t>
            </a:r>
            <a:r>
              <a:rPr lang="en-US" dirty="0">
                <a:solidFill>
                  <a:srgbClr val="7F7F7F"/>
                </a:solidFill>
                <a:latin typeface="Trebuchet MS"/>
                <a:sym typeface="Trebuchet MS"/>
              </a:rPr>
              <a:t> je </a:t>
            </a:r>
            <a:r>
              <a:rPr lang="en-US" dirty="0" err="1">
                <a:solidFill>
                  <a:srgbClr val="7F7F7F"/>
                </a:solidFill>
                <a:latin typeface="Trebuchet MS"/>
                <a:sym typeface="Trebuchet MS"/>
              </a:rPr>
              <a:t>nachdem</a:t>
            </a:r>
            <a:r>
              <a:rPr lang="en-US" dirty="0">
                <a:solidFill>
                  <a:srgbClr val="7F7F7F"/>
                </a:solidFill>
                <a:latin typeface="Trebuchet MS"/>
                <a:sym typeface="Trebuchet MS"/>
              </a:rPr>
              <a:t>, </a:t>
            </a:r>
            <a:r>
              <a:rPr lang="en-US" dirty="0" err="1">
                <a:solidFill>
                  <a:srgbClr val="7F7F7F"/>
                </a:solidFill>
                <a:latin typeface="Trebuchet MS"/>
                <a:sym typeface="Trebuchet MS"/>
              </a:rPr>
              <a:t>wie</a:t>
            </a:r>
            <a:r>
              <a:rPr lang="en-US" dirty="0">
                <a:solidFill>
                  <a:srgbClr val="7F7F7F"/>
                </a:solidFill>
                <a:latin typeface="Trebuchet MS"/>
                <a:sym typeface="Trebuchet MS"/>
              </a:rPr>
              <a:t> </a:t>
            </a:r>
            <a:r>
              <a:rPr lang="en-US" dirty="0" err="1">
                <a:solidFill>
                  <a:srgbClr val="7F7F7F"/>
                </a:solidFill>
                <a:latin typeface="Trebuchet MS"/>
                <a:sym typeface="Trebuchet MS"/>
              </a:rPr>
              <a:t>viel</a:t>
            </a:r>
            <a:r>
              <a:rPr lang="en-US" dirty="0">
                <a:solidFill>
                  <a:srgbClr val="7F7F7F"/>
                </a:solidFill>
                <a:latin typeface="Trebuchet MS"/>
                <a:sym typeface="Trebuchet MS"/>
              </a:rPr>
              <a:t> </a:t>
            </a:r>
            <a:r>
              <a:rPr lang="en-US" dirty="0" err="1">
                <a:solidFill>
                  <a:srgbClr val="7F7F7F"/>
                </a:solidFill>
                <a:latin typeface="Trebuchet MS"/>
                <a:sym typeface="Trebuchet MS"/>
              </a:rPr>
              <a:t>Sonnenenergie</a:t>
            </a:r>
            <a:r>
              <a:rPr lang="en-US" dirty="0">
                <a:solidFill>
                  <a:srgbClr val="7F7F7F"/>
                </a:solidFill>
                <a:latin typeface="Trebuchet MS"/>
                <a:sym typeface="Trebuchet MS"/>
              </a:rPr>
              <a:t> und </a:t>
            </a:r>
            <a:r>
              <a:rPr lang="en-US" dirty="0" err="1">
                <a:solidFill>
                  <a:srgbClr val="7F7F7F"/>
                </a:solidFill>
                <a:latin typeface="Trebuchet MS"/>
                <a:sym typeface="Trebuchet MS"/>
              </a:rPr>
              <a:t>heiße</a:t>
            </a:r>
            <a:r>
              <a:rPr lang="en-US" dirty="0">
                <a:solidFill>
                  <a:srgbClr val="7F7F7F"/>
                </a:solidFill>
                <a:latin typeface="Trebuchet MS"/>
                <a:sym typeface="Trebuchet MS"/>
              </a:rPr>
              <a:t> Luft in das </a:t>
            </a:r>
            <a:r>
              <a:rPr lang="en-US" dirty="0" err="1">
                <a:solidFill>
                  <a:srgbClr val="7F7F7F"/>
                </a:solidFill>
                <a:latin typeface="Trebuchet MS"/>
                <a:sym typeface="Trebuchet MS"/>
              </a:rPr>
              <a:t>Gebäude</a:t>
            </a:r>
            <a:r>
              <a:rPr lang="en-US" dirty="0">
                <a:solidFill>
                  <a:srgbClr val="7F7F7F"/>
                </a:solidFill>
                <a:latin typeface="Trebuchet MS"/>
                <a:sym typeface="Trebuchet MS"/>
              </a:rPr>
              <a:t> </a:t>
            </a:r>
            <a:r>
              <a:rPr lang="en-US" dirty="0" err="1">
                <a:solidFill>
                  <a:srgbClr val="7F7F7F"/>
                </a:solidFill>
                <a:latin typeface="Trebuchet MS"/>
                <a:sym typeface="Trebuchet MS"/>
              </a:rPr>
              <a:t>eindringen</a:t>
            </a:r>
            <a:endParaRPr lang="cs-CZ" dirty="0">
              <a:solidFill>
                <a:srgbClr val="7F7F7F"/>
              </a:solidFill>
              <a:latin typeface="Trebuchet MS"/>
            </a:endParaRPr>
          </a:p>
          <a:p>
            <a:pPr marL="171450" indent="-171450">
              <a:lnSpc>
                <a:spcPct val="90000"/>
              </a:lnSpc>
              <a:spcBef>
                <a:spcPts val="563"/>
              </a:spcBef>
              <a:buFont typeface="Arial" panose="020B0604020202020204" pitchFamily="34" charset="0"/>
              <a:buChar char="•"/>
            </a:pPr>
            <a:endParaRPr lang="en-US" dirty="0">
              <a:solidFill>
                <a:srgbClr val="7F7F7F"/>
              </a:solidFill>
              <a:latin typeface="Trebuchet MS"/>
            </a:endParaRPr>
          </a:p>
          <a:p>
            <a:pPr marL="171450" indent="-171450">
              <a:lnSpc>
                <a:spcPct val="90000"/>
              </a:lnSpc>
              <a:spcBef>
                <a:spcPts val="563"/>
              </a:spcBef>
              <a:buFont typeface="Arial" panose="020B0604020202020204" pitchFamily="34" charset="0"/>
              <a:buChar char="•"/>
            </a:pPr>
            <a:r>
              <a:rPr lang="en-US" b="1" dirty="0" err="1">
                <a:solidFill>
                  <a:srgbClr val="9ACA3C"/>
                </a:solidFill>
                <a:latin typeface="Trebuchet MS"/>
              </a:rPr>
              <a:t>Anfälligkeit</a:t>
            </a:r>
            <a:r>
              <a:rPr lang="en-US" b="1" dirty="0">
                <a:solidFill>
                  <a:srgbClr val="9ACA3C"/>
                </a:solidFill>
                <a:latin typeface="Trebuchet MS"/>
              </a:rPr>
              <a:t> – </a:t>
            </a:r>
            <a:r>
              <a:rPr lang="en-US" b="1" dirty="0">
                <a:solidFill>
                  <a:srgbClr val="7F7F7F"/>
                </a:solidFill>
                <a:latin typeface="Trebuchet MS"/>
              </a:rPr>
              <a:t>W</a:t>
            </a:r>
            <a:r>
              <a:rPr lang="en-US" dirty="0">
                <a:solidFill>
                  <a:srgbClr val="7F7F7F"/>
                </a:solidFill>
                <a:latin typeface="Trebuchet MS"/>
              </a:rPr>
              <a:t>ie </a:t>
            </a:r>
            <a:r>
              <a:rPr lang="en-US" dirty="0" err="1">
                <a:solidFill>
                  <a:srgbClr val="7F7F7F"/>
                </a:solidFill>
                <a:latin typeface="Trebuchet MS"/>
              </a:rPr>
              <a:t>Fassadenöffnungen</a:t>
            </a:r>
            <a:r>
              <a:rPr lang="en-US" dirty="0">
                <a:solidFill>
                  <a:srgbClr val="7F7F7F"/>
                </a:solidFill>
                <a:latin typeface="Trebuchet MS"/>
              </a:rPr>
              <a:t> die passive </a:t>
            </a:r>
            <a:r>
              <a:rPr lang="en-US" dirty="0" err="1">
                <a:solidFill>
                  <a:srgbClr val="7F7F7F"/>
                </a:solidFill>
                <a:latin typeface="Trebuchet MS"/>
              </a:rPr>
              <a:t>Kühlung</a:t>
            </a:r>
            <a:r>
              <a:rPr lang="en-US" dirty="0">
                <a:solidFill>
                  <a:srgbClr val="7F7F7F"/>
                </a:solidFill>
                <a:latin typeface="Trebuchet MS"/>
              </a:rPr>
              <a:t> </a:t>
            </a:r>
            <a:r>
              <a:rPr lang="en-US" dirty="0" err="1">
                <a:solidFill>
                  <a:srgbClr val="7F7F7F"/>
                </a:solidFill>
                <a:latin typeface="Trebuchet MS"/>
              </a:rPr>
              <a:t>unterstützen</a:t>
            </a:r>
            <a:r>
              <a:rPr lang="en-US" dirty="0">
                <a:solidFill>
                  <a:srgbClr val="7F7F7F"/>
                </a:solidFill>
                <a:latin typeface="Trebuchet MS"/>
              </a:rPr>
              <a:t> und es dem </a:t>
            </a:r>
            <a:r>
              <a:rPr lang="en-US" dirty="0" err="1">
                <a:solidFill>
                  <a:srgbClr val="7F7F7F"/>
                </a:solidFill>
                <a:latin typeface="Trebuchet MS"/>
              </a:rPr>
              <a:t>Gebäude</a:t>
            </a:r>
            <a:r>
              <a:rPr lang="en-US" dirty="0">
                <a:solidFill>
                  <a:srgbClr val="7F7F7F"/>
                </a:solidFill>
                <a:latin typeface="Trebuchet MS"/>
              </a:rPr>
              <a:t> </a:t>
            </a:r>
            <a:r>
              <a:rPr lang="en-US" dirty="0" err="1">
                <a:solidFill>
                  <a:srgbClr val="7F7F7F"/>
                </a:solidFill>
                <a:latin typeface="Trebuchet MS"/>
              </a:rPr>
              <a:t>ermöglichen</a:t>
            </a:r>
            <a:r>
              <a:rPr lang="en-US" dirty="0">
                <a:solidFill>
                  <a:srgbClr val="7F7F7F"/>
                </a:solidFill>
                <a:latin typeface="Trebuchet MS"/>
              </a:rPr>
              <a:t>, </a:t>
            </a:r>
            <a:r>
              <a:rPr lang="en-US" dirty="0" err="1">
                <a:solidFill>
                  <a:srgbClr val="7F7F7F"/>
                </a:solidFill>
                <a:latin typeface="Trebuchet MS"/>
              </a:rPr>
              <a:t>auch</a:t>
            </a:r>
            <a:r>
              <a:rPr lang="en-US" dirty="0">
                <a:solidFill>
                  <a:srgbClr val="7F7F7F"/>
                </a:solidFill>
                <a:latin typeface="Trebuchet MS"/>
              </a:rPr>
              <a:t> </a:t>
            </a:r>
            <a:r>
              <a:rPr lang="en-US" dirty="0" err="1">
                <a:solidFill>
                  <a:srgbClr val="7F7F7F"/>
                </a:solidFill>
                <a:latin typeface="Trebuchet MS"/>
              </a:rPr>
              <a:t>bei</a:t>
            </a:r>
            <a:r>
              <a:rPr lang="en-US" dirty="0">
                <a:solidFill>
                  <a:srgbClr val="7F7F7F"/>
                </a:solidFill>
                <a:latin typeface="Trebuchet MS"/>
              </a:rPr>
              <a:t> </a:t>
            </a:r>
            <a:r>
              <a:rPr lang="en-US" dirty="0" err="1">
                <a:solidFill>
                  <a:srgbClr val="7F7F7F"/>
                </a:solidFill>
                <a:latin typeface="Trebuchet MS"/>
              </a:rPr>
              <a:t>Kühlungs</a:t>
            </a:r>
            <a:r>
              <a:rPr lang="en-US" dirty="0">
                <a:solidFill>
                  <a:srgbClr val="7F7F7F"/>
                </a:solidFill>
                <a:latin typeface="Trebuchet MS"/>
              </a:rPr>
              <a:t>- </a:t>
            </a:r>
            <a:r>
              <a:rPr lang="en-US" dirty="0" err="1">
                <a:solidFill>
                  <a:srgbClr val="7F7F7F"/>
                </a:solidFill>
                <a:latin typeface="Trebuchet MS"/>
              </a:rPr>
              <a:t>oder</a:t>
            </a:r>
            <a:r>
              <a:rPr lang="en-US" dirty="0">
                <a:solidFill>
                  <a:srgbClr val="7F7F7F"/>
                </a:solidFill>
                <a:latin typeface="Trebuchet MS"/>
              </a:rPr>
              <a:t> </a:t>
            </a:r>
            <a:r>
              <a:rPr lang="en-US" dirty="0" err="1">
                <a:solidFill>
                  <a:srgbClr val="7F7F7F"/>
                </a:solidFill>
                <a:latin typeface="Trebuchet MS"/>
              </a:rPr>
              <a:t>Stromausfällen</a:t>
            </a:r>
            <a:r>
              <a:rPr lang="en-US" dirty="0">
                <a:solidFill>
                  <a:srgbClr val="7F7F7F"/>
                </a:solidFill>
                <a:latin typeface="Trebuchet MS"/>
              </a:rPr>
              <a:t> </a:t>
            </a:r>
            <a:r>
              <a:rPr lang="en-US" dirty="0" err="1">
                <a:solidFill>
                  <a:srgbClr val="7F7F7F"/>
                </a:solidFill>
                <a:latin typeface="Trebuchet MS"/>
              </a:rPr>
              <a:t>einen</a:t>
            </a:r>
            <a:r>
              <a:rPr lang="en-US" dirty="0">
                <a:solidFill>
                  <a:srgbClr val="7F7F7F"/>
                </a:solidFill>
                <a:latin typeface="Trebuchet MS"/>
              </a:rPr>
              <a:t> </a:t>
            </a:r>
            <a:r>
              <a:rPr lang="en-US" dirty="0" err="1">
                <a:solidFill>
                  <a:srgbClr val="7F7F7F"/>
                </a:solidFill>
                <a:latin typeface="Trebuchet MS"/>
              </a:rPr>
              <a:t>akzeptablen</a:t>
            </a:r>
            <a:r>
              <a:rPr lang="en-US" dirty="0">
                <a:solidFill>
                  <a:srgbClr val="7F7F7F"/>
                </a:solidFill>
                <a:latin typeface="Trebuchet MS"/>
              </a:rPr>
              <a:t> </a:t>
            </a:r>
            <a:r>
              <a:rPr lang="en-US" dirty="0" err="1">
                <a:solidFill>
                  <a:srgbClr val="7F7F7F"/>
                </a:solidFill>
                <a:latin typeface="Trebuchet MS"/>
              </a:rPr>
              <a:t>Raumkomfort</a:t>
            </a:r>
            <a:r>
              <a:rPr lang="en-US" dirty="0">
                <a:solidFill>
                  <a:srgbClr val="7F7F7F"/>
                </a:solidFill>
                <a:latin typeface="Trebuchet MS"/>
              </a:rPr>
              <a:t> </a:t>
            </a:r>
            <a:r>
              <a:rPr lang="en-US" dirty="0" err="1">
                <a:solidFill>
                  <a:srgbClr val="7F7F7F"/>
                </a:solidFill>
                <a:latin typeface="Trebuchet MS"/>
              </a:rPr>
              <a:t>aufrechtzuerhalten</a:t>
            </a:r>
            <a:endParaRPr lang="en-US" dirty="0">
              <a:solidFill>
                <a:srgbClr val="7F7F7F"/>
              </a:solidFill>
              <a:latin typeface="Trebuchet MS"/>
            </a:endParaRPr>
          </a:p>
          <a:p>
            <a:pPr marL="171450" indent="-171450">
              <a:lnSpc>
                <a:spcPct val="90000"/>
              </a:lnSpc>
              <a:spcBef>
                <a:spcPts val="563"/>
              </a:spcBef>
              <a:buFont typeface="Arial" panose="020B0604020202020204" pitchFamily="34" charset="0"/>
              <a:buChar char="•"/>
            </a:pPr>
            <a:endParaRPr lang="en-US" dirty="0">
              <a:solidFill>
                <a:srgbClr val="7F7F7F"/>
              </a:solidFill>
              <a:latin typeface="Trebuchet MS"/>
            </a:endParaRPr>
          </a:p>
          <a:p>
            <a:pPr marL="171450" indent="-171450">
              <a:lnSpc>
                <a:spcPct val="90000"/>
              </a:lnSpc>
              <a:spcBef>
                <a:spcPts val="563"/>
              </a:spcBef>
              <a:buFont typeface="Arial" panose="020B0604020202020204" pitchFamily="34" charset="0"/>
              <a:buChar char="•"/>
            </a:pPr>
            <a:r>
              <a:rPr lang="en-US" b="1" dirty="0" err="1">
                <a:solidFill>
                  <a:srgbClr val="9ACA3C"/>
                </a:solidFill>
                <a:latin typeface="Trebuchet MS"/>
              </a:rPr>
              <a:t>Anpassungsmaßnahmen</a:t>
            </a:r>
            <a:r>
              <a:rPr lang="en-US" b="1" dirty="0">
                <a:solidFill>
                  <a:srgbClr val="9ACA3C"/>
                </a:solidFill>
                <a:latin typeface="Trebuchet MS"/>
              </a:rPr>
              <a:t> </a:t>
            </a:r>
            <a:r>
              <a:rPr lang="en-US" dirty="0">
                <a:solidFill>
                  <a:srgbClr val="7F7F7F"/>
                </a:solidFill>
                <a:latin typeface="Trebuchet MS"/>
              </a:rPr>
              <a:t>– </a:t>
            </a:r>
            <a:r>
              <a:rPr lang="en-US" dirty="0" err="1">
                <a:solidFill>
                  <a:srgbClr val="7F7F7F"/>
                </a:solidFill>
                <a:latin typeface="Trebuchet MS"/>
              </a:rPr>
              <a:t>Fokus</a:t>
            </a:r>
            <a:r>
              <a:rPr lang="en-US" dirty="0">
                <a:solidFill>
                  <a:srgbClr val="7F7F7F"/>
                </a:solidFill>
                <a:latin typeface="Trebuchet MS"/>
              </a:rPr>
              <a:t> auf die </a:t>
            </a:r>
            <a:r>
              <a:rPr lang="en-US" dirty="0" err="1">
                <a:solidFill>
                  <a:srgbClr val="7F7F7F"/>
                </a:solidFill>
                <a:latin typeface="Trebuchet MS"/>
              </a:rPr>
              <a:t>Nutzung</a:t>
            </a:r>
            <a:r>
              <a:rPr lang="en-US" dirty="0">
                <a:solidFill>
                  <a:srgbClr val="7F7F7F"/>
                </a:solidFill>
                <a:latin typeface="Trebuchet MS"/>
              </a:rPr>
              <a:t> von </a:t>
            </a:r>
            <a:r>
              <a:rPr lang="en-US" dirty="0" err="1">
                <a:solidFill>
                  <a:srgbClr val="7F7F7F"/>
                </a:solidFill>
                <a:latin typeface="Trebuchet MS"/>
              </a:rPr>
              <a:t>Fassadenöffnungen</a:t>
            </a:r>
            <a:r>
              <a:rPr lang="en-US" dirty="0">
                <a:solidFill>
                  <a:srgbClr val="7F7F7F"/>
                </a:solidFill>
                <a:latin typeface="Trebuchet MS"/>
              </a:rPr>
              <a:t> für </a:t>
            </a:r>
            <a:r>
              <a:rPr lang="en-US" dirty="0" err="1">
                <a:solidFill>
                  <a:srgbClr val="7F7F7F"/>
                </a:solidFill>
                <a:latin typeface="Trebuchet MS"/>
              </a:rPr>
              <a:t>eine</a:t>
            </a:r>
            <a:r>
              <a:rPr lang="en-US" dirty="0">
                <a:solidFill>
                  <a:srgbClr val="7F7F7F"/>
                </a:solidFill>
                <a:latin typeface="Trebuchet MS"/>
              </a:rPr>
              <a:t> </a:t>
            </a:r>
            <a:r>
              <a:rPr lang="en-US" dirty="0" err="1">
                <a:solidFill>
                  <a:srgbClr val="7F7F7F"/>
                </a:solidFill>
                <a:latin typeface="Trebuchet MS"/>
              </a:rPr>
              <a:t>effektive</a:t>
            </a:r>
            <a:r>
              <a:rPr lang="en-US" dirty="0">
                <a:solidFill>
                  <a:srgbClr val="7F7F7F"/>
                </a:solidFill>
                <a:latin typeface="Trebuchet MS"/>
              </a:rPr>
              <a:t> </a:t>
            </a:r>
            <a:r>
              <a:rPr lang="en-US" dirty="0" err="1">
                <a:solidFill>
                  <a:srgbClr val="7F7F7F"/>
                </a:solidFill>
                <a:latin typeface="Trebuchet MS"/>
              </a:rPr>
              <a:t>Beschattung</a:t>
            </a:r>
            <a:r>
              <a:rPr lang="en-US" dirty="0">
                <a:solidFill>
                  <a:srgbClr val="7F7F7F"/>
                </a:solidFill>
                <a:latin typeface="Trebuchet MS"/>
              </a:rPr>
              <a:t>, </a:t>
            </a:r>
            <a:r>
              <a:rPr lang="en-US" dirty="0" err="1">
                <a:solidFill>
                  <a:srgbClr val="7F7F7F"/>
                </a:solidFill>
                <a:latin typeface="Trebuchet MS"/>
              </a:rPr>
              <a:t>natürliche</a:t>
            </a:r>
            <a:r>
              <a:rPr lang="en-US" dirty="0">
                <a:solidFill>
                  <a:srgbClr val="7F7F7F"/>
                </a:solidFill>
                <a:latin typeface="Trebuchet MS"/>
              </a:rPr>
              <a:t> und </a:t>
            </a:r>
            <a:r>
              <a:rPr lang="en-US" dirty="0" err="1">
                <a:solidFill>
                  <a:srgbClr val="7F7F7F"/>
                </a:solidFill>
                <a:latin typeface="Trebuchet MS"/>
              </a:rPr>
              <a:t>nächtliche</a:t>
            </a:r>
            <a:r>
              <a:rPr lang="en-US" dirty="0">
                <a:solidFill>
                  <a:srgbClr val="7F7F7F"/>
                </a:solidFill>
                <a:latin typeface="Trebuchet MS"/>
              </a:rPr>
              <a:t> Belüftung </a:t>
            </a:r>
            <a:r>
              <a:rPr lang="en-US" dirty="0" err="1">
                <a:solidFill>
                  <a:srgbClr val="7F7F7F"/>
                </a:solidFill>
                <a:latin typeface="Trebuchet MS"/>
              </a:rPr>
              <a:t>sowie</a:t>
            </a:r>
            <a:r>
              <a:rPr lang="en-US" dirty="0">
                <a:solidFill>
                  <a:srgbClr val="7F7F7F"/>
                </a:solidFill>
                <a:latin typeface="Trebuchet MS"/>
              </a:rPr>
              <a:t> </a:t>
            </a:r>
            <a:r>
              <a:rPr lang="en-US" dirty="0" err="1">
                <a:solidFill>
                  <a:srgbClr val="7F7F7F"/>
                </a:solidFill>
                <a:latin typeface="Trebuchet MS"/>
              </a:rPr>
              <a:t>Automatisierungsstrategien</a:t>
            </a:r>
            <a:r>
              <a:rPr lang="en-US" dirty="0">
                <a:solidFill>
                  <a:srgbClr val="7F7F7F"/>
                </a:solidFill>
                <a:latin typeface="Trebuchet MS"/>
              </a:rPr>
              <a:t>, die den </a:t>
            </a:r>
            <a:r>
              <a:rPr lang="en-US" dirty="0" err="1">
                <a:solidFill>
                  <a:srgbClr val="7F7F7F"/>
                </a:solidFill>
                <a:latin typeface="Trebuchet MS"/>
              </a:rPr>
              <a:t>Wärmegewinn</a:t>
            </a:r>
            <a:r>
              <a:rPr lang="en-US" dirty="0">
                <a:solidFill>
                  <a:srgbClr val="7F7F7F"/>
                </a:solidFill>
                <a:latin typeface="Trebuchet MS"/>
              </a:rPr>
              <a:t> </a:t>
            </a:r>
            <a:r>
              <a:rPr lang="en-US" dirty="0" err="1">
                <a:solidFill>
                  <a:srgbClr val="7F7F7F"/>
                </a:solidFill>
                <a:latin typeface="Trebuchet MS"/>
              </a:rPr>
              <a:t>reduzieren</a:t>
            </a:r>
            <a:r>
              <a:rPr lang="en-US" dirty="0">
                <a:solidFill>
                  <a:srgbClr val="7F7F7F"/>
                </a:solidFill>
                <a:latin typeface="Trebuchet MS"/>
              </a:rPr>
              <a:t> und die passive </a:t>
            </a:r>
            <a:r>
              <a:rPr lang="en-US" dirty="0" err="1">
                <a:solidFill>
                  <a:srgbClr val="7F7F7F"/>
                </a:solidFill>
                <a:latin typeface="Trebuchet MS"/>
              </a:rPr>
              <a:t>Kühlung</a:t>
            </a:r>
            <a:r>
              <a:rPr lang="en-US" dirty="0">
                <a:solidFill>
                  <a:srgbClr val="7F7F7F"/>
                </a:solidFill>
                <a:latin typeface="Trebuchet MS"/>
              </a:rPr>
              <a:t> </a:t>
            </a:r>
            <a:r>
              <a:rPr lang="en-US" dirty="0" err="1">
                <a:solidFill>
                  <a:srgbClr val="7F7F7F"/>
                </a:solidFill>
                <a:latin typeface="Trebuchet MS"/>
              </a:rPr>
              <a:t>verbessern</a:t>
            </a:r>
            <a:endParaRPr lang="en-US" sz="1600" dirty="0"/>
          </a:p>
          <a:p>
            <a:pPr>
              <a:lnSpc>
                <a:spcPct val="90000"/>
              </a:lnSpc>
              <a:spcBef>
                <a:spcPts val="563"/>
              </a:spcBef>
            </a:pPr>
            <a:endParaRPr lang="en-US" sz="1200" dirty="0">
              <a:solidFill>
                <a:srgbClr val="7F7F7F"/>
              </a:solidFill>
              <a:latin typeface="Trebuchet MS"/>
            </a:endParaRPr>
          </a:p>
        </p:txBody>
      </p:sp>
      <p:sp>
        <p:nvSpPr>
          <p:cNvPr id="8" name="Title 1">
            <a:extLst>
              <a:ext uri="{FF2B5EF4-FFF2-40B4-BE49-F238E27FC236}">
                <a16:creationId xmlns:a16="http://schemas.microsoft.com/office/drawing/2014/main" id="{10794448-0695-5A45-14F9-BCABB53D5742}"/>
              </a:ext>
            </a:extLst>
          </p:cNvPr>
          <p:cNvSpPr>
            <a:spLocks noGrp="1"/>
          </p:cNvSpPr>
          <p:nvPr>
            <p:ph type="title"/>
          </p:nvPr>
        </p:nvSpPr>
        <p:spPr>
          <a:xfrm>
            <a:off x="1008063" y="460299"/>
            <a:ext cx="8135937" cy="514505"/>
          </a:xfrm>
          <a:noFill/>
          <a:ln>
            <a:noFill/>
          </a:ln>
        </p:spPr>
        <p:txBody>
          <a:bodyPr spcFirstLastPara="1" wrap="square" lIns="91425" tIns="45700" rIns="91425" bIns="45700" anchor="ctr" anchorCtr="0">
            <a:normAutofit/>
          </a:bodyPr>
          <a:lstStyle/>
          <a:p>
            <a:r>
              <a:rPr lang="cs-CZ" sz="2000" err="1">
                <a:ea typeface="Tahoma"/>
                <a:cs typeface="Tahoma"/>
              </a:rPr>
              <a:t>Hitzewellen </a:t>
            </a:r>
            <a:r>
              <a:rPr lang="cs-CZ" sz="2000">
                <a:ea typeface="Tahoma"/>
                <a:cs typeface="Tahoma"/>
              </a:rPr>
              <a:t>und </a:t>
            </a:r>
            <a:r>
              <a:rPr lang="cs-CZ" sz="2000" err="1">
                <a:ea typeface="Tahoma"/>
                <a:cs typeface="Tahoma"/>
              </a:rPr>
              <a:t>Überhitzung von Gebäuden</a:t>
            </a:r>
            <a:endParaRPr lang="en-US" sz="2000">
              <a:ea typeface="Tahoma"/>
              <a:cs typeface="Tahoma"/>
            </a:endParaRPr>
          </a:p>
        </p:txBody>
      </p:sp>
      <p:pic>
        <p:nvPicPr>
          <p:cNvPr id="40" name="Obrázek 39" descr="Obsah obrázku symbol, kruh, Grafika, Písmo&#10;&#10;Obsah generovaný pomocí AI může být nesprávný.">
            <a:extLst>
              <a:ext uri="{FF2B5EF4-FFF2-40B4-BE49-F238E27FC236}">
                <a16:creationId xmlns:a16="http://schemas.microsoft.com/office/drawing/2014/main" id="{6F4C02CC-3E7E-255C-D0C5-B5B9B44F9FCA}"/>
              </a:ext>
            </a:extLst>
          </p:cNvPr>
          <p:cNvPicPr>
            <a:picLocks noChangeAspect="1"/>
          </p:cNvPicPr>
          <p:nvPr/>
        </p:nvPicPr>
        <p:blipFill>
          <a:blip r:embed="rId2"/>
          <a:stretch>
            <a:fillRect/>
          </a:stretch>
        </p:blipFill>
        <p:spPr>
          <a:xfrm>
            <a:off x="382876" y="462137"/>
            <a:ext cx="514505" cy="514505"/>
          </a:xfrm>
          <a:prstGeom prst="rect">
            <a:avLst/>
          </a:prstGeom>
        </p:spPr>
      </p:pic>
      <p:sp>
        <p:nvSpPr>
          <p:cNvPr id="10" name="TextBox 9">
            <a:extLst>
              <a:ext uri="{FF2B5EF4-FFF2-40B4-BE49-F238E27FC236}">
                <a16:creationId xmlns:a16="http://schemas.microsoft.com/office/drawing/2014/main" id="{F5B67EDA-0037-E6DA-6A58-0B47EC097CDD}"/>
              </a:ext>
            </a:extLst>
          </p:cNvPr>
          <p:cNvSpPr txBox="1"/>
          <p:nvPr/>
        </p:nvSpPr>
        <p:spPr>
          <a:xfrm>
            <a:off x="-55482" y="0"/>
            <a:ext cx="9254964" cy="246221"/>
          </a:xfrm>
          <a:prstGeom prst="rect">
            <a:avLst/>
          </a:prstGeom>
          <a:solidFill>
            <a:schemeClr val="bg2">
              <a:lumMod val="10000"/>
              <a:lumOff val="90000"/>
            </a:schemeClr>
          </a:solidFill>
        </p:spPr>
        <p:txBody>
          <a:bodyPr wrap="square">
            <a:spAutoFit/>
          </a:bodyPr>
          <a:lstStyle/>
          <a:p>
            <a:pPr algn="r"/>
            <a:r>
              <a:rPr lang="en-GB" sz="1000" i="1">
                <a:solidFill>
                  <a:schemeClr val="bg1">
                    <a:lumMod val="65000"/>
                  </a:schemeClr>
                </a:solidFill>
                <a:latin typeface="Trebuchet MS" panose="020B0603020202020204" pitchFamily="34" charset="0"/>
              </a:rPr>
              <a:t>Erkennen von Klimarisiken, die für die bebaute Umwelt relevant sind</a:t>
            </a:r>
          </a:p>
        </p:txBody>
      </p:sp>
      <p:sp>
        <p:nvSpPr>
          <p:cNvPr id="2" name="Google Shape;37;p7">
            <a:extLst>
              <a:ext uri="{FF2B5EF4-FFF2-40B4-BE49-F238E27FC236}">
                <a16:creationId xmlns:a16="http://schemas.microsoft.com/office/drawing/2014/main" id="{0A6E4D49-FD31-1D82-2430-693AA973A0AD}"/>
              </a:ext>
            </a:extLst>
          </p:cNvPr>
          <p:cNvSpPr txBox="1">
            <a:spLocks/>
          </p:cNvSpPr>
          <p:nvPr/>
        </p:nvSpPr>
        <p:spPr bwMode="auto">
          <a:xfrm>
            <a:off x="845837" y="979846"/>
            <a:ext cx="8014000" cy="58460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89285"/>
              </a:lnSpc>
              <a:spcBef>
                <a:spcPts val="0"/>
              </a:spcBef>
              <a:spcAft>
                <a:spcPts val="0"/>
              </a:spcAft>
              <a:buClr>
                <a:schemeClr val="lt2"/>
              </a:buClr>
              <a:buSzPts val="2240"/>
              <a:buFont typeface="Trebuchet MS"/>
              <a:buNone/>
              <a:defRPr sz="2800" b="0" i="0" u="none" strike="noStrike" cap="none">
                <a:solidFill>
                  <a:schemeClr val="accent4"/>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a:defRPr/>
            </a:pPr>
            <a:r>
              <a:rPr lang="cs-CZ" err="1"/>
              <a:t>Fassadenöffnungen</a:t>
            </a:r>
            <a:endParaRPr lang="cs-CZ"/>
          </a:p>
        </p:txBody>
      </p:sp>
    </p:spTree>
    <p:extLst>
      <p:ext uri="{BB962C8B-B14F-4D97-AF65-F5344CB8AC3E}">
        <p14:creationId xmlns:p14="http://schemas.microsoft.com/office/powerpoint/2010/main" val="3205618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0101749" name="Google Shape;35;p7"/>
          <p:cNvSpPr txBox="1">
            <a:spLocks noGrp="1"/>
          </p:cNvSpPr>
          <p:nvPr>
            <p:ph type="title"/>
          </p:nvPr>
        </p:nvSpPr>
        <p:spPr bwMode="auto">
          <a:xfrm>
            <a:off x="907201" y="249929"/>
            <a:ext cx="8093924" cy="514504"/>
          </a:xfrm>
          <a:prstGeom prst="rect">
            <a:avLst/>
          </a:prstGeom>
          <a:noFill/>
          <a:ln>
            <a:noFill/>
          </a:ln>
        </p:spPr>
        <p:txBody>
          <a:bodyPr>
            <a:normAutofit fontScale="90000"/>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r>
              <a:rPr lang="cs-CZ"/>
              <a:t>Gefahr: </a:t>
            </a:r>
            <a:r>
              <a:rPr lang="cs-CZ" err="1"/>
              <a:t>Extreme </a:t>
            </a:r>
            <a:r>
              <a:rPr lang="cs-CZ"/>
              <a:t>Hitze</a:t>
            </a:r>
            <a:endParaRPr/>
          </a:p>
        </p:txBody>
      </p:sp>
      <p:sp>
        <p:nvSpPr>
          <p:cNvPr id="509686385" name="Google Shape;37;p7"/>
          <p:cNvSpPr txBox="1">
            <a:spLocks noGrp="1"/>
          </p:cNvSpPr>
          <p:nvPr>
            <p:ph type="body" idx="2"/>
          </p:nvPr>
        </p:nvSpPr>
        <p:spPr bwMode="auto">
          <a:xfrm>
            <a:off x="576262" y="1001412"/>
            <a:ext cx="8283575" cy="563042"/>
          </a:xfrm>
          <a:prstGeom prst="rect">
            <a:avLst/>
          </a:prstGeom>
          <a:noFill/>
          <a:ln>
            <a:noFill/>
          </a:ln>
        </p:spPr>
        <p:txBody>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r>
              <a:rPr lang="cs-CZ"/>
              <a:t>C4 – </a:t>
            </a:r>
            <a:r>
              <a:rPr lang="cs-CZ" err="1"/>
              <a:t>Fassade</a:t>
            </a:r>
            <a:endParaRPr/>
          </a:p>
        </p:txBody>
      </p:sp>
      <p:graphicFrame>
        <p:nvGraphicFramePr>
          <p:cNvPr id="2" name="Tabulka 1">
            <a:extLst>
              <a:ext uri="{FF2B5EF4-FFF2-40B4-BE49-F238E27FC236}">
                <a16:creationId xmlns:a16="http://schemas.microsoft.com/office/drawing/2014/main" id="{5A6F15A7-F577-18B0-A244-8EC4D316FC4A}"/>
              </a:ext>
            </a:extLst>
          </p:cNvPr>
          <p:cNvGraphicFramePr>
            <a:graphicFrameLocks noGrp="1"/>
          </p:cNvGraphicFramePr>
          <p:nvPr>
            <p:extLst>
              <p:ext uri="{D42A27DB-BD31-4B8C-83A1-F6EECF244321}">
                <p14:modId xmlns:p14="http://schemas.microsoft.com/office/powerpoint/2010/main" val="3727036782"/>
              </p:ext>
            </p:extLst>
          </p:nvPr>
        </p:nvGraphicFramePr>
        <p:xfrm>
          <a:off x="576262" y="2004131"/>
          <a:ext cx="8135938" cy="2294268"/>
        </p:xfrm>
        <a:graphic>
          <a:graphicData uri="http://schemas.openxmlformats.org/drawingml/2006/table">
            <a:tbl>
              <a:tblPr firstRow="1" bandRow="1">
                <a:tableStyleId>{9D7B26C5-4107-4FEC-AEDC-1716B250A1EF}</a:tableStyleId>
              </a:tblPr>
              <a:tblGrid>
                <a:gridCol w="941972">
                  <a:extLst>
                    <a:ext uri="{9D8B030D-6E8A-4147-A177-3AD203B41FA5}">
                      <a16:colId xmlns:a16="http://schemas.microsoft.com/office/drawing/2014/main" val="3560455216"/>
                    </a:ext>
                  </a:extLst>
                </a:gridCol>
                <a:gridCol w="7193966">
                  <a:extLst>
                    <a:ext uri="{9D8B030D-6E8A-4147-A177-3AD203B41FA5}">
                      <a16:colId xmlns:a16="http://schemas.microsoft.com/office/drawing/2014/main" val="1729793842"/>
                    </a:ext>
                  </a:extLst>
                </a:gridCol>
              </a:tblGrid>
              <a:tr h="382378">
                <a:tc gridSpan="2">
                  <a:txBody>
                    <a:bodyPr/>
                    <a:lstStyle/>
                    <a:p>
                      <a:pPr algn="l" fontAlgn="ctr">
                        <a:buNone/>
                      </a:pPr>
                      <a:r>
                        <a:rPr lang="cs-CZ" sz="1800" err="1">
                          <a:effectLst/>
                          <a:latin typeface="Trebuchet MS"/>
                        </a:rPr>
                        <a:t>Kriterium</a:t>
                      </a:r>
                      <a:endParaRPr lang="cs-CZ" sz="1800">
                        <a:effectLst/>
                        <a:latin typeface="Trebuchet MS"/>
                      </a:endParaRPr>
                    </a:p>
                  </a:txBody>
                  <a:tcPr marL="0" marR="0" marT="0" marB="0" anchor="ctr"/>
                </a:tc>
                <a:tc hMerge="1">
                  <a:txBody>
                    <a:bodyPr/>
                    <a:lstStyle/>
                    <a:p>
                      <a:endParaRPr/>
                    </a:p>
                  </a:txBody>
                  <a:tcPr marL="0" marR="0" marT="0" marB="0" anchor="ctr"/>
                </a:tc>
                <a:extLst>
                  <a:ext uri="{0D108BD9-81ED-4DB2-BD59-A6C34878D82A}">
                    <a16:rowId xmlns:a16="http://schemas.microsoft.com/office/drawing/2014/main" val="214514449"/>
                  </a:ext>
                </a:extLst>
              </a:tr>
              <a:tr h="382378">
                <a:tc>
                  <a:txBody>
                    <a:bodyPr/>
                    <a:lstStyle/>
                    <a:p>
                      <a:pPr algn="ctr" fontAlgn="ctr">
                        <a:buNone/>
                      </a:pPr>
                      <a:r>
                        <a:rPr lang="cs-CZ">
                          <a:effectLst/>
                          <a:latin typeface="Trebuchet MS"/>
                        </a:rPr>
                        <a:t>C4.2.1</a:t>
                      </a:r>
                    </a:p>
                  </a:txBody>
                  <a:tcPr marL="0" marR="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lvl="5" algn="l" fontAlgn="ctr">
                        <a:buNone/>
                      </a:pPr>
                      <a:r>
                        <a:rPr lang="cs-CZ">
                          <a:effectLst/>
                          <a:latin typeface="Trebuchet MS"/>
                        </a:rPr>
                        <a:t>  Hochleistungsfähige </a:t>
                      </a:r>
                      <a:r>
                        <a:rPr lang="cs-CZ" err="1">
                          <a:effectLst/>
                          <a:latin typeface="Trebuchet MS"/>
                        </a:rPr>
                        <a:t>Fensterverglasung</a:t>
                      </a:r>
                      <a:endParaRPr lang="cs-CZ">
                        <a:effectLst/>
                        <a:latin typeface="Trebuchet MS"/>
                      </a:endParaRPr>
                    </a:p>
                  </a:txBody>
                  <a:tcPr marL="0" marR="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8105925"/>
                  </a:ext>
                </a:extLst>
              </a:tr>
              <a:tr h="382378">
                <a:tc>
                  <a:txBody>
                    <a:bodyPr/>
                    <a:lstStyle/>
                    <a:p>
                      <a:pPr algn="ctr" fontAlgn="ctr">
                        <a:buNone/>
                      </a:pPr>
                      <a:r>
                        <a:rPr lang="cs-CZ">
                          <a:effectLst/>
                          <a:latin typeface="Trebuchet MS"/>
                        </a:rPr>
                        <a:t>C4.2.2</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5" algn="l" fontAlgn="ctr">
                        <a:buNone/>
                      </a:pPr>
                      <a:r>
                        <a:rPr lang="en-US" dirty="0">
                          <a:effectLst/>
                          <a:latin typeface="Trebuchet MS"/>
                        </a:rPr>
                        <a:t>  </a:t>
                      </a:r>
                      <a:r>
                        <a:rPr lang="en-US" dirty="0" err="1">
                          <a:effectLst/>
                          <a:latin typeface="Trebuchet MS"/>
                        </a:rPr>
                        <a:t>Optimierte</a:t>
                      </a:r>
                      <a:r>
                        <a:rPr lang="en-US" dirty="0">
                          <a:effectLst/>
                          <a:latin typeface="Trebuchet MS"/>
                        </a:rPr>
                        <a:t> </a:t>
                      </a:r>
                      <a:r>
                        <a:rPr lang="en-US" dirty="0" err="1">
                          <a:effectLst/>
                          <a:latin typeface="Trebuchet MS"/>
                        </a:rPr>
                        <a:t>Ausrichtung</a:t>
                      </a:r>
                      <a:r>
                        <a:rPr lang="en-US" dirty="0">
                          <a:effectLst/>
                          <a:latin typeface="Trebuchet MS"/>
                        </a:rPr>
                        <a:t> und </a:t>
                      </a:r>
                      <a:r>
                        <a:rPr lang="en-US" dirty="0" err="1">
                          <a:effectLst/>
                          <a:latin typeface="Trebuchet MS"/>
                        </a:rPr>
                        <a:t>Anordnung</a:t>
                      </a:r>
                      <a:r>
                        <a:rPr lang="en-US" dirty="0">
                          <a:effectLst/>
                          <a:latin typeface="Trebuchet MS"/>
                        </a:rPr>
                        <a:t> der Fenster</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4134266"/>
                  </a:ext>
                </a:extLst>
              </a:tr>
              <a:tr h="382378">
                <a:tc>
                  <a:txBody>
                    <a:bodyPr/>
                    <a:lstStyle/>
                    <a:p>
                      <a:pPr algn="ctr" fontAlgn="ctr">
                        <a:buNone/>
                      </a:pPr>
                      <a:r>
                        <a:rPr lang="cs-CZ">
                          <a:effectLst/>
                          <a:latin typeface="Trebuchet MS"/>
                        </a:rPr>
                        <a:t>C4.2.3</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5" algn="l" fontAlgn="ctr">
                        <a:buNone/>
                      </a:pPr>
                      <a:r>
                        <a:rPr lang="en-US">
                          <a:effectLst/>
                          <a:latin typeface="Trebuchet MS"/>
                        </a:rPr>
                        <a:t>  Sonnenschutzvorrichtungen für Fenster</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3231918"/>
                  </a:ext>
                </a:extLst>
              </a:tr>
              <a:tr h="382378">
                <a:tc>
                  <a:txBody>
                    <a:bodyPr/>
                    <a:lstStyle/>
                    <a:p>
                      <a:pPr algn="ctr" fontAlgn="ctr">
                        <a:buNone/>
                      </a:pPr>
                      <a:r>
                        <a:rPr lang="cs-CZ">
                          <a:effectLst/>
                          <a:latin typeface="Trebuchet MS"/>
                        </a:rPr>
                        <a:t>C4.2.4</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5" algn="l" fontAlgn="ctr">
                        <a:buNone/>
                      </a:pPr>
                      <a:r>
                        <a:rPr lang="cs-CZ" err="1">
                          <a:effectLst/>
                          <a:latin typeface="Trebuchet MS"/>
                        </a:rPr>
                        <a:t>  Automatisierte </a:t>
                      </a:r>
                      <a:r>
                        <a:rPr lang="cs-CZ">
                          <a:effectLst/>
                          <a:latin typeface="Trebuchet MS"/>
                        </a:rPr>
                        <a:t>Jalousiesysteme</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3720467"/>
                  </a:ext>
                </a:extLst>
              </a:tr>
              <a:tr h="382378">
                <a:tc>
                  <a:txBody>
                    <a:bodyPr/>
                    <a:lstStyle/>
                    <a:p>
                      <a:pPr algn="ctr" fontAlgn="ctr">
                        <a:buNone/>
                      </a:pPr>
                      <a:r>
                        <a:rPr lang="cs-CZ">
                          <a:effectLst/>
                          <a:latin typeface="Trebuchet MS"/>
                        </a:rPr>
                        <a:t>C4.2.5</a:t>
                      </a:r>
                    </a:p>
                  </a:txBody>
                  <a:tcPr marL="0" marR="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lvl="5" algn="l" fontAlgn="ctr">
                        <a:buNone/>
                      </a:pPr>
                      <a:r>
                        <a:rPr lang="cs-CZ" dirty="0">
                          <a:effectLst/>
                          <a:latin typeface="Trebuchet MS"/>
                        </a:rPr>
                        <a:t>  Sonneneinstrahlungssteuerung</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690859513"/>
                  </a:ext>
                </a:extLst>
              </a:tr>
            </a:tbl>
          </a:graphicData>
        </a:graphic>
      </p:graphicFrame>
      <p:sp>
        <p:nvSpPr>
          <p:cNvPr id="4" name="Zástupný text 3">
            <a:extLst>
              <a:ext uri="{FF2B5EF4-FFF2-40B4-BE49-F238E27FC236}">
                <a16:creationId xmlns:a16="http://schemas.microsoft.com/office/drawing/2014/main" id="{55A47BB8-6CBC-1312-BF0C-7393E450D77B}"/>
              </a:ext>
            </a:extLst>
          </p:cNvPr>
          <p:cNvSpPr>
            <a:spLocks noGrp="1"/>
          </p:cNvSpPr>
          <p:nvPr>
            <p:ph type="body" idx="1"/>
          </p:nvPr>
        </p:nvSpPr>
        <p:spPr>
          <a:xfrm>
            <a:off x="576261" y="1387729"/>
            <a:ext cx="8283576" cy="353449"/>
          </a:xfrm>
        </p:spPr>
        <p:txBody>
          <a:bodyPr/>
          <a:lstStyle/>
          <a:p>
            <a:r>
              <a:rPr lang="cs-CZ"/>
              <a:t>C4.2 – </a:t>
            </a:r>
            <a:r>
              <a:rPr lang="cs-CZ" err="1"/>
              <a:t>Fassadenöffnungen</a:t>
            </a:r>
            <a:endParaRPr lang="cs-CZ"/>
          </a:p>
        </p:txBody>
      </p:sp>
      <p:pic>
        <p:nvPicPr>
          <p:cNvPr id="5" name="Obrázek 4" descr="Obsah obrázku symbol, kruh, Grafika, Písmo&#10;&#10;Obsah generovaný pomocí AI může být nesprávný.">
            <a:extLst>
              <a:ext uri="{FF2B5EF4-FFF2-40B4-BE49-F238E27FC236}">
                <a16:creationId xmlns:a16="http://schemas.microsoft.com/office/drawing/2014/main" id="{C8017482-DD01-69EC-F5B1-CB5E6D283556}"/>
              </a:ext>
            </a:extLst>
          </p:cNvPr>
          <p:cNvPicPr>
            <a:picLocks noChangeAspect="1"/>
          </p:cNvPicPr>
          <p:nvPr/>
        </p:nvPicPr>
        <p:blipFill>
          <a:blip r:embed="rId3"/>
          <a:stretch>
            <a:fillRect/>
          </a:stretch>
        </p:blipFill>
        <p:spPr>
          <a:xfrm>
            <a:off x="142875" y="175419"/>
            <a:ext cx="663524" cy="6635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A1F04CA-1A84-22FC-FF2D-7E5921A9AC21}"/>
            </a:ext>
          </a:extLst>
        </p:cNvPr>
        <p:cNvGrpSpPr/>
        <p:nvPr/>
      </p:nvGrpSpPr>
      <p:grpSpPr bwMode="auto">
        <a:xfrm>
          <a:off x="0" y="0"/>
          <a:ext cx="0" cy="0"/>
          <a:chOff x="0" y="0"/>
          <a:chExt cx="0" cy="0"/>
        </a:xfrm>
      </p:grpSpPr>
      <p:sp>
        <p:nvSpPr>
          <p:cNvPr id="4" name="Google Shape;211;p12">
            <a:extLst>
              <a:ext uri="{FF2B5EF4-FFF2-40B4-BE49-F238E27FC236}">
                <a16:creationId xmlns:a16="http://schemas.microsoft.com/office/drawing/2014/main" id="{36B53AFE-5165-2E37-7D60-9A837E86D413}"/>
              </a:ext>
            </a:extLst>
          </p:cNvPr>
          <p:cNvSpPr txBox="1"/>
          <p:nvPr/>
        </p:nvSpPr>
        <p:spPr bwMode="auto">
          <a:xfrm>
            <a:off x="344628" y="825377"/>
            <a:ext cx="4940218" cy="3699206"/>
          </a:xfrm>
          <a:prstGeom prst="rect">
            <a:avLst/>
          </a:prstGeom>
          <a:noFill/>
          <a:ln>
            <a:noFill/>
          </a:ln>
        </p:spPr>
        <p:txBody>
          <a:bodyPr spcFirstLastPara="1" wrap="square" lIns="68550" tIns="34275" rIns="68550" bIns="34275" anchor="t" anchorCtr="0">
            <a:normAutofit fontScale="9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ts val="563"/>
              </a:spcBef>
              <a:spcAft>
                <a:spcPts val="0"/>
              </a:spcAft>
              <a:buClr>
                <a:srgbClr val="000000"/>
              </a:buClr>
              <a:buSzPts val="1500"/>
              <a:buFont typeface="Arial"/>
              <a:buNone/>
            </a:pPr>
            <a:r>
              <a:rPr lang="en-MT" sz="1500" b="1" i="0" u="none" strike="noStrike" cap="none" dirty="0">
                <a:solidFill>
                  <a:srgbClr val="7F7F7F"/>
                </a:solidFill>
                <a:latin typeface="Trebuchet MS"/>
                <a:ea typeface="Trebuchet MS"/>
                <a:cs typeface="Trebuchet MS"/>
                <a:sym typeface="Trebuchet MS"/>
              </a:rPr>
              <a:t>Beschreibung:</a:t>
            </a:r>
            <a:endParaRPr sz="1500" b="1" i="0" u="none" strike="noStrike" cap="none" dirty="0">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dirty="0">
                <a:solidFill>
                  <a:srgbClr val="7F7F7F"/>
                </a:solidFill>
                <a:latin typeface="Trebuchet MS"/>
                <a:ea typeface="Trebuchet MS"/>
                <a:cs typeface="Trebuchet MS"/>
                <a:sym typeface="Trebuchet MS"/>
              </a:rPr>
              <a:t>Dieses </a:t>
            </a:r>
            <a:r>
              <a:rPr lang="en-US" sz="1200" dirty="0" err="1">
                <a:solidFill>
                  <a:srgbClr val="7F7F7F"/>
                </a:solidFill>
                <a:latin typeface="Trebuchet MS"/>
                <a:ea typeface="Trebuchet MS"/>
                <a:cs typeface="Trebuchet MS"/>
                <a:sym typeface="Trebuchet MS"/>
              </a:rPr>
              <a:t>Kriterium</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bewertet</a:t>
            </a:r>
            <a:r>
              <a:rPr lang="en-US" sz="1200" dirty="0">
                <a:solidFill>
                  <a:srgbClr val="7F7F7F"/>
                </a:solidFill>
                <a:latin typeface="Trebuchet MS"/>
                <a:ea typeface="Trebuchet MS"/>
                <a:cs typeface="Trebuchet MS"/>
                <a:sym typeface="Trebuchet MS"/>
              </a:rPr>
              <a:t> die </a:t>
            </a:r>
            <a:r>
              <a:rPr lang="en-US" sz="1200" dirty="0" err="1">
                <a:solidFill>
                  <a:srgbClr val="7F7F7F"/>
                </a:solidFill>
                <a:latin typeface="Trebuchet MS"/>
                <a:ea typeface="Trebuchet MS"/>
                <a:cs typeface="Trebuchet MS"/>
                <a:sym typeface="Trebuchet MS"/>
              </a:rPr>
              <a:t>Verwendung</a:t>
            </a:r>
            <a:r>
              <a:rPr lang="en-US" sz="1200" dirty="0">
                <a:solidFill>
                  <a:srgbClr val="7F7F7F"/>
                </a:solidFill>
                <a:latin typeface="Trebuchet MS"/>
                <a:ea typeface="Trebuchet MS"/>
                <a:cs typeface="Trebuchet MS"/>
                <a:sym typeface="Trebuchet MS"/>
              </a:rPr>
              <a:t> von </a:t>
            </a:r>
            <a:r>
              <a:rPr lang="en-US" sz="1200" dirty="0" err="1">
                <a:solidFill>
                  <a:srgbClr val="7F7F7F"/>
                </a:solidFill>
                <a:latin typeface="Trebuchet MS"/>
                <a:ea typeface="Trebuchet MS"/>
                <a:cs typeface="Trebuchet MS"/>
                <a:sym typeface="Trebuchet MS"/>
              </a:rPr>
              <a:t>hochleistungsfähigen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Fensterverglasungen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mit</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niedrigem</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Wärmedurchgangskoeffizienten</a:t>
            </a:r>
            <a:r>
              <a:rPr lang="en-US" sz="1200" dirty="0">
                <a:solidFill>
                  <a:srgbClr val="7F7F7F"/>
                </a:solidFill>
                <a:latin typeface="Trebuchet MS"/>
                <a:ea typeface="Trebuchet MS"/>
                <a:cs typeface="Trebuchet MS"/>
                <a:sym typeface="Trebuchet MS"/>
              </a:rPr>
              <a:t> (U-Wert), um den </a:t>
            </a:r>
            <a:r>
              <a:rPr lang="en-US" sz="1200" dirty="0" err="1">
                <a:solidFill>
                  <a:srgbClr val="7F7F7F"/>
                </a:solidFill>
                <a:latin typeface="Trebuchet MS"/>
                <a:ea typeface="Trebuchet MS"/>
                <a:cs typeface="Trebuchet MS"/>
                <a:sym typeface="Trebuchet MS"/>
              </a:rPr>
              <a:t>Wärmegewinn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bei</a:t>
            </a:r>
            <a:r>
              <a:rPr lang="en-US" sz="1200" dirty="0">
                <a:solidFill>
                  <a:srgbClr val="7F7F7F"/>
                </a:solidFill>
                <a:latin typeface="Trebuchet MS"/>
                <a:ea typeface="Trebuchet MS"/>
                <a:cs typeface="Trebuchet MS"/>
                <a:sym typeface="Trebuchet MS"/>
              </a:rPr>
              <a:t> extremer Hitze </a:t>
            </a:r>
            <a:r>
              <a:rPr lang="en-US" sz="1200" dirty="0" err="1">
                <a:solidFill>
                  <a:srgbClr val="7F7F7F"/>
                </a:solidFill>
                <a:latin typeface="Trebuchet MS"/>
                <a:ea typeface="Trebuchet MS"/>
                <a:cs typeface="Trebuchet MS"/>
                <a:sym typeface="Trebuchet MS"/>
              </a:rPr>
              <a:t>zu</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reduzieren</a:t>
            </a:r>
            <a:r>
              <a:rPr lang="en-US" sz="1200" dirty="0">
                <a:solidFill>
                  <a:srgbClr val="7F7F7F"/>
                </a:solidFill>
                <a:latin typeface="Trebuchet MS"/>
                <a:ea typeface="Trebuchet MS"/>
                <a:cs typeface="Trebuchet MS"/>
                <a:sym typeface="Trebuchet MS"/>
              </a:rPr>
              <a:t>, den </a:t>
            </a:r>
            <a:r>
              <a:rPr lang="en-US" sz="1200" dirty="0" err="1">
                <a:solidFill>
                  <a:srgbClr val="7F7F7F"/>
                </a:solidFill>
                <a:latin typeface="Trebuchet MS"/>
                <a:ea typeface="Trebuchet MS"/>
                <a:cs typeface="Trebuchet MS"/>
                <a:sym typeface="Trebuchet MS"/>
              </a:rPr>
              <a:t>thermischen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Komfort</a:t>
            </a:r>
            <a:r>
              <a:rPr lang="en-US" sz="1200" dirty="0">
                <a:solidFill>
                  <a:srgbClr val="7F7F7F"/>
                </a:solidFill>
                <a:latin typeface="Trebuchet MS"/>
                <a:ea typeface="Trebuchet MS"/>
                <a:cs typeface="Trebuchet MS"/>
                <a:sym typeface="Trebuchet MS"/>
              </a:rPr>
              <a:t> in </a:t>
            </a:r>
            <a:r>
              <a:rPr lang="en-US" sz="1200" dirty="0" err="1">
                <a:solidFill>
                  <a:srgbClr val="7F7F7F"/>
                </a:solidFill>
                <a:latin typeface="Trebuchet MS"/>
                <a:ea typeface="Trebuchet MS"/>
                <a:cs typeface="Trebuchet MS"/>
                <a:sym typeface="Trebuchet MS"/>
              </a:rPr>
              <a:t>Innenräumen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zu</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verbessern</a:t>
            </a:r>
            <a:r>
              <a:rPr lang="en-US" sz="1200" dirty="0">
                <a:solidFill>
                  <a:srgbClr val="7F7F7F"/>
                </a:solidFill>
                <a:latin typeface="Trebuchet MS"/>
                <a:ea typeface="Trebuchet MS"/>
                <a:cs typeface="Trebuchet MS"/>
                <a:sym typeface="Trebuchet MS"/>
              </a:rPr>
              <a:t> und die passive </a:t>
            </a:r>
            <a:r>
              <a:rPr lang="en-US" sz="1200" dirty="0" err="1">
                <a:solidFill>
                  <a:srgbClr val="7F7F7F"/>
                </a:solidFill>
                <a:latin typeface="Trebuchet MS"/>
                <a:ea typeface="Trebuchet MS"/>
                <a:cs typeface="Trebuchet MS"/>
                <a:sym typeface="Trebuchet MS"/>
              </a:rPr>
              <a:t>Kühlung</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zu</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unterstützen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während</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gleichzeitig</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eine</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ausreichende</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Tageslichtverfügbarkeit</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gewährleistet</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bleibt</a:t>
            </a:r>
            <a:r>
              <a:rPr lang="en-US" sz="1200" dirty="0">
                <a:solidFill>
                  <a:srgbClr val="7F7F7F"/>
                </a:solidFill>
                <a:latin typeface="Trebuchet MS"/>
                <a:ea typeface="Trebuchet MS"/>
                <a:cs typeface="Trebuchet MS"/>
                <a:sym typeface="Trebuchet MS"/>
              </a:rPr>
              <a:t>.</a:t>
            </a:r>
            <a:endParaRPr lang="cs-CZ" sz="1200" b="0" i="0" u="none" strike="noStrike" cap="none" dirty="0">
              <a:solidFill>
                <a:srgbClr val="7F7F7F"/>
              </a:solidFill>
              <a:latin typeface="Trebuchet MS"/>
              <a:ea typeface="Trebuchet MS"/>
              <a:cs typeface="Trebuchet MS"/>
              <a:sym typeface="Trebuchet MS"/>
            </a:endParaRPr>
          </a:p>
          <a:p>
            <a:pPr>
              <a:lnSpc>
                <a:spcPct val="90000"/>
              </a:lnSpc>
              <a:spcBef>
                <a:spcPts val="563"/>
              </a:spcBef>
              <a:buSzPts val="1200"/>
            </a:pPr>
            <a:endParaRPr lang="en-US" sz="1200" dirty="0">
              <a:solidFill>
                <a:srgbClr val="7F7F7F"/>
              </a:solidFill>
              <a:latin typeface="Trebuchet MS"/>
              <a:ea typeface="Trebuchet MS"/>
              <a:cs typeface="Trebuchet MS"/>
              <a:sym typeface="Trebuchet MS"/>
            </a:endParaRPr>
          </a:p>
          <a:p>
            <a:pPr marL="0" marR="0" lvl="0" indent="0" algn="l" rtl="0">
              <a:lnSpc>
                <a:spcPct val="90000"/>
              </a:lnSpc>
              <a:spcBef>
                <a:spcPts val="563"/>
              </a:spcBef>
              <a:spcAft>
                <a:spcPts val="0"/>
              </a:spcAft>
              <a:buClr>
                <a:srgbClr val="000000"/>
              </a:buClr>
              <a:buSzPts val="1200"/>
              <a:buFont typeface="Arial"/>
              <a:buNone/>
            </a:pPr>
            <a:r>
              <a:rPr lang="en-MT" sz="1500" b="1" i="0" u="none" strike="noStrike" cap="none" dirty="0">
                <a:solidFill>
                  <a:srgbClr val="7F7F7F"/>
                </a:solidFill>
                <a:latin typeface="Trebuchet MS"/>
                <a:ea typeface="Trebuchet MS"/>
                <a:cs typeface="Trebuchet MS"/>
                <a:sym typeface="Trebuchet MS"/>
              </a:rPr>
              <a:t>Ziel:</a:t>
            </a:r>
            <a:endParaRPr sz="975" b="1" i="0" u="none" strike="noStrike" cap="none" dirty="0">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dirty="0" err="1">
                <a:solidFill>
                  <a:srgbClr val="7F7F7F"/>
                </a:solidFill>
                <a:latin typeface="Trebuchet MS"/>
              </a:rPr>
              <a:t>Förderung</a:t>
            </a:r>
            <a:r>
              <a:rPr lang="en-US" sz="1200" dirty="0">
                <a:solidFill>
                  <a:srgbClr val="7F7F7F"/>
                </a:solidFill>
                <a:latin typeface="Trebuchet MS"/>
              </a:rPr>
              <a:t> der Installation von </a:t>
            </a:r>
            <a:r>
              <a:rPr lang="en-US" sz="1200" dirty="0" err="1">
                <a:solidFill>
                  <a:srgbClr val="7F7F7F"/>
                </a:solidFill>
                <a:latin typeface="Trebuchet MS"/>
              </a:rPr>
              <a:t>Fensterverglasungssystemen</a:t>
            </a:r>
            <a:r>
              <a:rPr lang="en-US" sz="1200" dirty="0">
                <a:solidFill>
                  <a:srgbClr val="7F7F7F"/>
                </a:solidFill>
                <a:latin typeface="Trebuchet MS"/>
              </a:rPr>
              <a:t> </a:t>
            </a:r>
            <a:r>
              <a:rPr lang="en-US" sz="1200" dirty="0" err="1">
                <a:solidFill>
                  <a:srgbClr val="7F7F7F"/>
                </a:solidFill>
                <a:latin typeface="Trebuchet MS"/>
              </a:rPr>
              <a:t>mit</a:t>
            </a:r>
            <a:r>
              <a:rPr lang="en-US" sz="1200" dirty="0">
                <a:solidFill>
                  <a:srgbClr val="7F7F7F"/>
                </a:solidFill>
                <a:latin typeface="Trebuchet MS"/>
              </a:rPr>
              <a:t> </a:t>
            </a:r>
            <a:r>
              <a:rPr lang="en-US" sz="1200" dirty="0" err="1">
                <a:solidFill>
                  <a:srgbClr val="7F7F7F"/>
                </a:solidFill>
                <a:latin typeface="Trebuchet MS"/>
              </a:rPr>
              <a:t>niedrigen</a:t>
            </a:r>
            <a:r>
              <a:rPr lang="en-US" sz="1200" dirty="0">
                <a:solidFill>
                  <a:srgbClr val="7F7F7F"/>
                </a:solidFill>
                <a:latin typeface="Trebuchet MS"/>
              </a:rPr>
              <a:t> U-</a:t>
            </a:r>
            <a:r>
              <a:rPr lang="en-US" sz="1200" dirty="0" err="1">
                <a:solidFill>
                  <a:srgbClr val="7F7F7F"/>
                </a:solidFill>
                <a:latin typeface="Trebuchet MS"/>
              </a:rPr>
              <a:t>Werten</a:t>
            </a:r>
            <a:r>
              <a:rPr lang="en-US" sz="1200" dirty="0">
                <a:solidFill>
                  <a:srgbClr val="7F7F7F"/>
                </a:solidFill>
                <a:latin typeface="Trebuchet MS"/>
              </a:rPr>
              <a:t>, die </a:t>
            </a:r>
            <a:r>
              <a:rPr lang="en-US" sz="1200" dirty="0" err="1">
                <a:solidFill>
                  <a:srgbClr val="7F7F7F"/>
                </a:solidFill>
                <a:latin typeface="Trebuchet MS"/>
              </a:rPr>
              <a:t>unerwünschte</a:t>
            </a:r>
            <a:r>
              <a:rPr lang="en-US" sz="1200" dirty="0">
                <a:solidFill>
                  <a:srgbClr val="7F7F7F"/>
                </a:solidFill>
                <a:latin typeface="Trebuchet MS"/>
              </a:rPr>
              <a:t> </a:t>
            </a:r>
            <a:r>
              <a:rPr lang="en-US" sz="1200" dirty="0" err="1">
                <a:solidFill>
                  <a:srgbClr val="7F7F7F"/>
                </a:solidFill>
                <a:latin typeface="Trebuchet MS"/>
              </a:rPr>
              <a:t>Sonneneinstrahlung</a:t>
            </a:r>
            <a:r>
              <a:rPr lang="en-US" sz="1200" dirty="0">
                <a:solidFill>
                  <a:srgbClr val="7F7F7F"/>
                </a:solidFill>
                <a:latin typeface="Trebuchet MS"/>
              </a:rPr>
              <a:t> und </a:t>
            </a:r>
            <a:r>
              <a:rPr lang="en-US" sz="1200" dirty="0" err="1">
                <a:solidFill>
                  <a:srgbClr val="7F7F7F"/>
                </a:solidFill>
                <a:latin typeface="Trebuchet MS"/>
              </a:rPr>
              <a:t>Wärmeleitung</a:t>
            </a:r>
            <a:r>
              <a:rPr lang="en-US" sz="1200" dirty="0">
                <a:solidFill>
                  <a:srgbClr val="7F7F7F"/>
                </a:solidFill>
                <a:latin typeface="Trebuchet MS"/>
              </a:rPr>
              <a:t> in </a:t>
            </a:r>
            <a:r>
              <a:rPr lang="en-US" sz="1200" dirty="0" err="1">
                <a:solidFill>
                  <a:srgbClr val="7F7F7F"/>
                </a:solidFill>
                <a:latin typeface="Trebuchet MS"/>
              </a:rPr>
              <a:t>heißen</a:t>
            </a:r>
            <a:r>
              <a:rPr lang="en-US" sz="1200" dirty="0">
                <a:solidFill>
                  <a:srgbClr val="7F7F7F"/>
                </a:solidFill>
                <a:latin typeface="Trebuchet MS"/>
              </a:rPr>
              <a:t> </a:t>
            </a:r>
            <a:r>
              <a:rPr lang="en-US" sz="1200" dirty="0" err="1">
                <a:solidFill>
                  <a:srgbClr val="7F7F7F"/>
                </a:solidFill>
                <a:latin typeface="Trebuchet MS"/>
              </a:rPr>
              <a:t>Perioden</a:t>
            </a:r>
            <a:r>
              <a:rPr lang="en-US" sz="1200" dirty="0">
                <a:solidFill>
                  <a:srgbClr val="7F7F7F"/>
                </a:solidFill>
                <a:latin typeface="Trebuchet MS"/>
              </a:rPr>
              <a:t> </a:t>
            </a:r>
            <a:r>
              <a:rPr lang="en-US" sz="1200" dirty="0" err="1">
                <a:solidFill>
                  <a:srgbClr val="7F7F7F"/>
                </a:solidFill>
                <a:latin typeface="Trebuchet MS"/>
              </a:rPr>
              <a:t>begrenzen</a:t>
            </a:r>
            <a:r>
              <a:rPr lang="en-US" sz="1200" dirty="0">
                <a:solidFill>
                  <a:srgbClr val="7F7F7F"/>
                </a:solidFill>
                <a:latin typeface="Trebuchet MS"/>
              </a:rPr>
              <a:t>, </a:t>
            </a:r>
            <a:r>
              <a:rPr lang="en-US" sz="1200" dirty="0" err="1">
                <a:solidFill>
                  <a:srgbClr val="7F7F7F"/>
                </a:solidFill>
                <a:latin typeface="Trebuchet MS"/>
              </a:rPr>
              <a:t>wodurch</a:t>
            </a:r>
            <a:r>
              <a:rPr lang="en-US" sz="1200" dirty="0">
                <a:solidFill>
                  <a:srgbClr val="7F7F7F"/>
                </a:solidFill>
                <a:latin typeface="Trebuchet MS"/>
              </a:rPr>
              <a:t> der </a:t>
            </a:r>
            <a:r>
              <a:rPr lang="en-US" sz="1200" dirty="0" err="1">
                <a:solidFill>
                  <a:srgbClr val="7F7F7F"/>
                </a:solidFill>
                <a:latin typeface="Trebuchet MS"/>
              </a:rPr>
              <a:t>Kühlbedarf</a:t>
            </a:r>
            <a:r>
              <a:rPr lang="en-US" sz="1200" dirty="0">
                <a:solidFill>
                  <a:srgbClr val="7F7F7F"/>
                </a:solidFill>
                <a:latin typeface="Trebuchet MS"/>
              </a:rPr>
              <a:t> </a:t>
            </a:r>
            <a:r>
              <a:rPr lang="en-US" sz="1200" dirty="0" err="1">
                <a:solidFill>
                  <a:srgbClr val="7F7F7F"/>
                </a:solidFill>
                <a:latin typeface="Trebuchet MS"/>
              </a:rPr>
              <a:t>reduziert</a:t>
            </a:r>
            <a:r>
              <a:rPr lang="en-US" sz="1200" dirty="0">
                <a:solidFill>
                  <a:srgbClr val="7F7F7F"/>
                </a:solidFill>
                <a:latin typeface="Trebuchet MS"/>
              </a:rPr>
              <a:t>, </a:t>
            </a:r>
            <a:r>
              <a:rPr lang="en-US" sz="1200" dirty="0" err="1">
                <a:solidFill>
                  <a:srgbClr val="7F7F7F"/>
                </a:solidFill>
                <a:latin typeface="Trebuchet MS"/>
              </a:rPr>
              <a:t>Überhitzung</a:t>
            </a:r>
            <a:r>
              <a:rPr lang="en-US" sz="1200" dirty="0">
                <a:solidFill>
                  <a:srgbClr val="7F7F7F"/>
                </a:solidFill>
                <a:latin typeface="Trebuchet MS"/>
              </a:rPr>
              <a:t> </a:t>
            </a:r>
            <a:r>
              <a:rPr lang="en-US" sz="1200" dirty="0" err="1">
                <a:solidFill>
                  <a:srgbClr val="7F7F7F"/>
                </a:solidFill>
                <a:latin typeface="Trebuchet MS"/>
              </a:rPr>
              <a:t>vermieden</a:t>
            </a:r>
            <a:r>
              <a:rPr lang="en-US" sz="1200" dirty="0">
                <a:solidFill>
                  <a:srgbClr val="7F7F7F"/>
                </a:solidFill>
                <a:latin typeface="Trebuchet MS"/>
              </a:rPr>
              <a:t> und </a:t>
            </a:r>
            <a:r>
              <a:rPr lang="en-US" sz="1200" dirty="0" err="1">
                <a:solidFill>
                  <a:srgbClr val="7F7F7F"/>
                </a:solidFill>
                <a:latin typeface="Trebuchet MS"/>
              </a:rPr>
              <a:t>ein</a:t>
            </a:r>
            <a:r>
              <a:rPr lang="en-US" sz="1200" dirty="0">
                <a:solidFill>
                  <a:srgbClr val="7F7F7F"/>
                </a:solidFill>
                <a:latin typeface="Trebuchet MS"/>
              </a:rPr>
              <a:t> </a:t>
            </a:r>
            <a:r>
              <a:rPr lang="en-US" sz="1200" dirty="0" err="1">
                <a:solidFill>
                  <a:srgbClr val="7F7F7F"/>
                </a:solidFill>
                <a:latin typeface="Trebuchet MS"/>
              </a:rPr>
              <a:t>angenehmes</a:t>
            </a:r>
            <a:r>
              <a:rPr lang="en-US" sz="1200" dirty="0">
                <a:solidFill>
                  <a:srgbClr val="7F7F7F"/>
                </a:solidFill>
                <a:latin typeface="Trebuchet MS"/>
              </a:rPr>
              <a:t> </a:t>
            </a:r>
            <a:r>
              <a:rPr lang="en-US" sz="1200" dirty="0" err="1">
                <a:solidFill>
                  <a:srgbClr val="7F7F7F"/>
                </a:solidFill>
                <a:latin typeface="Trebuchet MS"/>
              </a:rPr>
              <a:t>Raumklima</a:t>
            </a:r>
            <a:r>
              <a:rPr lang="en-US" sz="1200" dirty="0">
                <a:solidFill>
                  <a:srgbClr val="7F7F7F"/>
                </a:solidFill>
                <a:latin typeface="Trebuchet MS"/>
              </a:rPr>
              <a:t> </a:t>
            </a:r>
            <a:r>
              <a:rPr lang="en-US" sz="1200" dirty="0" err="1">
                <a:solidFill>
                  <a:srgbClr val="7F7F7F"/>
                </a:solidFill>
                <a:latin typeface="Trebuchet MS"/>
              </a:rPr>
              <a:t>gewährleistet</a:t>
            </a:r>
            <a:r>
              <a:rPr lang="en-US" sz="1200" dirty="0">
                <a:solidFill>
                  <a:srgbClr val="7F7F7F"/>
                </a:solidFill>
                <a:latin typeface="Trebuchet MS"/>
              </a:rPr>
              <a:t> </a:t>
            </a:r>
            <a:r>
              <a:rPr lang="en-US" sz="1200" dirty="0" err="1">
                <a:solidFill>
                  <a:srgbClr val="7F7F7F"/>
                </a:solidFill>
                <a:latin typeface="Trebuchet MS"/>
              </a:rPr>
              <a:t>wird</a:t>
            </a:r>
            <a:r>
              <a:rPr lang="en-US" sz="1200" dirty="0">
                <a:solidFill>
                  <a:srgbClr val="7F7F7F"/>
                </a:solidFill>
                <a:latin typeface="Trebuchet MS"/>
              </a:rPr>
              <a:t>, </a:t>
            </a:r>
            <a:r>
              <a:rPr lang="en-US" sz="1200" dirty="0" err="1">
                <a:solidFill>
                  <a:srgbClr val="7F7F7F"/>
                </a:solidFill>
                <a:latin typeface="Trebuchet MS"/>
              </a:rPr>
              <a:t>ohne</a:t>
            </a:r>
            <a:r>
              <a:rPr lang="en-US" sz="1200" dirty="0">
                <a:solidFill>
                  <a:srgbClr val="7F7F7F"/>
                </a:solidFill>
                <a:latin typeface="Trebuchet MS"/>
              </a:rPr>
              <a:t> den </a:t>
            </a:r>
            <a:r>
              <a:rPr lang="en-US" sz="1200" dirty="0" err="1">
                <a:solidFill>
                  <a:srgbClr val="7F7F7F"/>
                </a:solidFill>
                <a:latin typeface="Trebuchet MS"/>
              </a:rPr>
              <a:t>Tageslichteinfall</a:t>
            </a:r>
            <a:r>
              <a:rPr lang="en-US" sz="1200" dirty="0">
                <a:solidFill>
                  <a:srgbClr val="7F7F7F"/>
                </a:solidFill>
                <a:latin typeface="Trebuchet MS"/>
              </a:rPr>
              <a:t> </a:t>
            </a:r>
            <a:r>
              <a:rPr lang="en-US" sz="1200" dirty="0" err="1">
                <a:solidFill>
                  <a:srgbClr val="7F7F7F"/>
                </a:solidFill>
                <a:latin typeface="Trebuchet MS"/>
              </a:rPr>
              <a:t>zu</a:t>
            </a:r>
            <a:r>
              <a:rPr lang="en-US" sz="1200" dirty="0">
                <a:solidFill>
                  <a:srgbClr val="7F7F7F"/>
                </a:solidFill>
                <a:latin typeface="Trebuchet MS"/>
              </a:rPr>
              <a:t> </a:t>
            </a:r>
            <a:r>
              <a:rPr lang="en-US" sz="1200" dirty="0" err="1">
                <a:solidFill>
                  <a:srgbClr val="7F7F7F"/>
                </a:solidFill>
                <a:latin typeface="Trebuchet MS"/>
              </a:rPr>
              <a:t>beeinträchtigen</a:t>
            </a:r>
            <a:r>
              <a:rPr lang="en-US" sz="1200" dirty="0">
                <a:solidFill>
                  <a:srgbClr val="7F7F7F"/>
                </a:solidFill>
                <a:latin typeface="Trebuchet MS"/>
              </a:rPr>
              <a:t>.</a:t>
            </a:r>
            <a:endParaRPr sz="1200" dirty="0">
              <a:solidFill>
                <a:srgbClr val="7F7F7F"/>
              </a:solidFill>
              <a:latin typeface="Trebuchet MS"/>
              <a:sym typeface="Trebuchet MS"/>
            </a:endParaRPr>
          </a:p>
          <a:p>
            <a:pPr>
              <a:lnSpc>
                <a:spcPct val="90000"/>
              </a:lnSpc>
              <a:spcBef>
                <a:spcPts val="563"/>
              </a:spcBef>
              <a:buSzPts val="1200"/>
            </a:pPr>
            <a:endParaRPr lang="en-US" sz="1200" dirty="0">
              <a:solidFill>
                <a:srgbClr val="7F7F7F"/>
              </a:solidFill>
              <a:latin typeface="Trebuchet MS"/>
              <a:sym typeface="Trebuchet MS"/>
            </a:endParaRPr>
          </a:p>
          <a:p>
            <a:pPr>
              <a:lnSpc>
                <a:spcPct val="90000"/>
              </a:lnSpc>
              <a:spcBef>
                <a:spcPts val="563"/>
              </a:spcBef>
              <a:buSzPts val="1200"/>
            </a:pPr>
            <a:r>
              <a:rPr lang="en-MT" sz="1500" b="1" dirty="0">
                <a:solidFill>
                  <a:srgbClr val="7F7F7F"/>
                </a:solidFill>
                <a:latin typeface="Trebuchet MS"/>
                <a:sym typeface="Trebuchet MS"/>
              </a:rPr>
              <a:t>Relevanz:</a:t>
            </a:r>
            <a:endParaRPr sz="1500" b="1" dirty="0">
              <a:solidFill>
                <a:srgbClr val="7F7F7F"/>
              </a:solidFill>
              <a:latin typeface="Trebuchet MS"/>
              <a:sym typeface="Trebuchet MS"/>
            </a:endParaRPr>
          </a:p>
          <a:p>
            <a:pPr lvl="0">
              <a:lnSpc>
                <a:spcPct val="90000"/>
              </a:lnSpc>
              <a:spcBef>
                <a:spcPts val="563"/>
              </a:spcBef>
              <a:buSzPts val="1200"/>
            </a:pPr>
            <a:r>
              <a:rPr lang="en-US" sz="1200" dirty="0">
                <a:solidFill>
                  <a:srgbClr val="7F7F7F"/>
                </a:solidFill>
                <a:latin typeface="Trebuchet MS"/>
              </a:rPr>
              <a:t>Bei </a:t>
            </a:r>
            <a:r>
              <a:rPr lang="en-US" sz="1200" dirty="0" err="1">
                <a:solidFill>
                  <a:srgbClr val="7F7F7F"/>
                </a:solidFill>
                <a:latin typeface="Trebuchet MS"/>
              </a:rPr>
              <a:t>häufigeren</a:t>
            </a:r>
            <a:r>
              <a:rPr lang="en-US" sz="1200" dirty="0">
                <a:solidFill>
                  <a:srgbClr val="7F7F7F"/>
                </a:solidFill>
                <a:latin typeface="Trebuchet MS"/>
              </a:rPr>
              <a:t> und </a:t>
            </a:r>
            <a:r>
              <a:rPr lang="en-US" sz="1200" dirty="0" err="1">
                <a:solidFill>
                  <a:srgbClr val="7F7F7F"/>
                </a:solidFill>
                <a:latin typeface="Trebuchet MS"/>
              </a:rPr>
              <a:t>intensiveren</a:t>
            </a:r>
            <a:r>
              <a:rPr lang="en-US" sz="1200" dirty="0">
                <a:solidFill>
                  <a:srgbClr val="7F7F7F"/>
                </a:solidFill>
                <a:latin typeface="Trebuchet MS"/>
              </a:rPr>
              <a:t> </a:t>
            </a:r>
            <a:r>
              <a:rPr lang="en-US" sz="1200" dirty="0" err="1">
                <a:solidFill>
                  <a:srgbClr val="7F7F7F"/>
                </a:solidFill>
                <a:latin typeface="Trebuchet MS"/>
              </a:rPr>
              <a:t>Hitzewellen</a:t>
            </a:r>
            <a:r>
              <a:rPr lang="en-US" sz="1200" dirty="0">
                <a:solidFill>
                  <a:srgbClr val="7F7F7F"/>
                </a:solidFill>
                <a:latin typeface="Trebuchet MS"/>
              </a:rPr>
              <a:t> </a:t>
            </a:r>
            <a:r>
              <a:rPr lang="en-US" sz="1200" dirty="0" err="1">
                <a:solidFill>
                  <a:srgbClr val="7F7F7F"/>
                </a:solidFill>
                <a:latin typeface="Trebuchet MS"/>
              </a:rPr>
              <a:t>können</a:t>
            </a:r>
            <a:r>
              <a:rPr lang="en-US" sz="1200" dirty="0">
                <a:solidFill>
                  <a:srgbClr val="7F7F7F"/>
                </a:solidFill>
                <a:latin typeface="Trebuchet MS"/>
              </a:rPr>
              <a:t> </a:t>
            </a:r>
            <a:r>
              <a:rPr lang="en-US" sz="1200" dirty="0" err="1">
                <a:solidFill>
                  <a:srgbClr val="7F7F7F"/>
                </a:solidFill>
                <a:latin typeface="Trebuchet MS"/>
              </a:rPr>
              <a:t>schlecht</a:t>
            </a:r>
            <a:r>
              <a:rPr lang="en-US" sz="1200" dirty="0">
                <a:solidFill>
                  <a:srgbClr val="7F7F7F"/>
                </a:solidFill>
                <a:latin typeface="Trebuchet MS"/>
              </a:rPr>
              <a:t> </a:t>
            </a:r>
            <a:r>
              <a:rPr lang="en-US" sz="1200" dirty="0" err="1">
                <a:solidFill>
                  <a:srgbClr val="7F7F7F"/>
                </a:solidFill>
                <a:latin typeface="Trebuchet MS"/>
              </a:rPr>
              <a:t>isolierende</a:t>
            </a:r>
            <a:r>
              <a:rPr lang="en-US" sz="1200" dirty="0">
                <a:solidFill>
                  <a:srgbClr val="7F7F7F"/>
                </a:solidFill>
                <a:latin typeface="Trebuchet MS"/>
              </a:rPr>
              <a:t> </a:t>
            </a:r>
            <a:r>
              <a:rPr lang="en-US" sz="1200" dirty="0" err="1">
                <a:solidFill>
                  <a:srgbClr val="7F7F7F"/>
                </a:solidFill>
                <a:latin typeface="Trebuchet MS"/>
              </a:rPr>
              <a:t>Verglasungen</a:t>
            </a:r>
            <a:r>
              <a:rPr lang="en-US" sz="1200" dirty="0">
                <a:solidFill>
                  <a:srgbClr val="7F7F7F"/>
                </a:solidFill>
                <a:latin typeface="Trebuchet MS"/>
              </a:rPr>
              <a:t> die </a:t>
            </a:r>
            <a:r>
              <a:rPr lang="en-US" sz="1200" dirty="0" err="1">
                <a:solidFill>
                  <a:srgbClr val="7F7F7F"/>
                </a:solidFill>
                <a:latin typeface="Trebuchet MS"/>
              </a:rPr>
              <a:t>Innentemperaturen</a:t>
            </a:r>
            <a:r>
              <a:rPr lang="en-US" sz="1200" dirty="0">
                <a:solidFill>
                  <a:srgbClr val="7F7F7F"/>
                </a:solidFill>
                <a:latin typeface="Trebuchet MS"/>
              </a:rPr>
              <a:t>, die </a:t>
            </a:r>
            <a:r>
              <a:rPr lang="en-US" sz="1200" dirty="0" err="1">
                <a:solidFill>
                  <a:srgbClr val="7F7F7F"/>
                </a:solidFill>
                <a:latin typeface="Trebuchet MS"/>
              </a:rPr>
              <a:t>Kühllasten</a:t>
            </a:r>
            <a:r>
              <a:rPr lang="en-US" sz="1200" dirty="0">
                <a:solidFill>
                  <a:srgbClr val="7F7F7F"/>
                </a:solidFill>
                <a:latin typeface="Trebuchet MS"/>
              </a:rPr>
              <a:t> und das </a:t>
            </a:r>
            <a:r>
              <a:rPr lang="en-US" sz="1200" dirty="0" err="1">
                <a:solidFill>
                  <a:srgbClr val="7F7F7F"/>
                </a:solidFill>
                <a:latin typeface="Trebuchet MS"/>
              </a:rPr>
              <a:t>Risiko</a:t>
            </a:r>
            <a:r>
              <a:rPr lang="en-US" sz="1200" dirty="0">
                <a:solidFill>
                  <a:srgbClr val="7F7F7F"/>
                </a:solidFill>
                <a:latin typeface="Trebuchet MS"/>
              </a:rPr>
              <a:t> </a:t>
            </a:r>
            <a:r>
              <a:rPr lang="en-US" sz="1200" dirty="0" err="1">
                <a:solidFill>
                  <a:srgbClr val="7F7F7F"/>
                </a:solidFill>
                <a:latin typeface="Trebuchet MS"/>
              </a:rPr>
              <a:t>einer</a:t>
            </a:r>
            <a:r>
              <a:rPr lang="en-US" sz="1200" dirty="0">
                <a:solidFill>
                  <a:srgbClr val="7F7F7F"/>
                </a:solidFill>
                <a:latin typeface="Trebuchet MS"/>
              </a:rPr>
              <a:t> </a:t>
            </a:r>
            <a:r>
              <a:rPr lang="en-US" sz="1200" dirty="0" err="1">
                <a:solidFill>
                  <a:srgbClr val="7F7F7F"/>
                </a:solidFill>
                <a:latin typeface="Trebuchet MS"/>
              </a:rPr>
              <a:t>Überhitzung</a:t>
            </a:r>
            <a:r>
              <a:rPr lang="en-US" sz="1200" dirty="0">
                <a:solidFill>
                  <a:srgbClr val="7F7F7F"/>
                </a:solidFill>
                <a:latin typeface="Trebuchet MS"/>
              </a:rPr>
              <a:t> </a:t>
            </a:r>
            <a:r>
              <a:rPr lang="en-US" sz="1200" dirty="0" err="1">
                <a:solidFill>
                  <a:srgbClr val="7F7F7F"/>
                </a:solidFill>
                <a:latin typeface="Trebuchet MS"/>
              </a:rPr>
              <a:t>erheblich</a:t>
            </a:r>
            <a:r>
              <a:rPr lang="en-US" sz="1200" dirty="0">
                <a:solidFill>
                  <a:srgbClr val="7F7F7F"/>
                </a:solidFill>
                <a:latin typeface="Trebuchet MS"/>
              </a:rPr>
              <a:t> </a:t>
            </a:r>
            <a:r>
              <a:rPr lang="en-US" sz="1200" dirty="0" err="1">
                <a:solidFill>
                  <a:srgbClr val="7F7F7F"/>
                </a:solidFill>
                <a:latin typeface="Trebuchet MS"/>
              </a:rPr>
              <a:t>erhöhen</a:t>
            </a:r>
            <a:r>
              <a:rPr lang="en-US" sz="1200" dirty="0">
                <a:solidFill>
                  <a:srgbClr val="7F7F7F"/>
                </a:solidFill>
                <a:latin typeface="Trebuchet MS"/>
              </a:rPr>
              <a:t>. Die </a:t>
            </a:r>
            <a:r>
              <a:rPr lang="en-US" sz="1200" dirty="0" err="1">
                <a:solidFill>
                  <a:srgbClr val="7F7F7F"/>
                </a:solidFill>
                <a:latin typeface="Trebuchet MS"/>
              </a:rPr>
              <a:t>Auswahl</a:t>
            </a:r>
            <a:r>
              <a:rPr lang="en-US" sz="1200" dirty="0">
                <a:solidFill>
                  <a:srgbClr val="7F7F7F"/>
                </a:solidFill>
                <a:latin typeface="Trebuchet MS"/>
              </a:rPr>
              <a:t> von </a:t>
            </a:r>
            <a:r>
              <a:rPr lang="en-US" sz="1200" dirty="0" err="1">
                <a:solidFill>
                  <a:srgbClr val="7F7F7F"/>
                </a:solidFill>
                <a:latin typeface="Trebuchet MS"/>
              </a:rPr>
              <a:t>Verglasungen</a:t>
            </a:r>
            <a:r>
              <a:rPr lang="en-US" sz="1200" dirty="0">
                <a:solidFill>
                  <a:srgbClr val="7F7F7F"/>
                </a:solidFill>
                <a:latin typeface="Trebuchet MS"/>
              </a:rPr>
              <a:t> </a:t>
            </a:r>
            <a:r>
              <a:rPr lang="en-US" sz="1200" dirty="0" err="1">
                <a:solidFill>
                  <a:srgbClr val="7F7F7F"/>
                </a:solidFill>
                <a:latin typeface="Trebuchet MS"/>
              </a:rPr>
              <a:t>mit</a:t>
            </a:r>
            <a:r>
              <a:rPr lang="en-US" sz="1200" dirty="0">
                <a:solidFill>
                  <a:srgbClr val="7F7F7F"/>
                </a:solidFill>
                <a:latin typeface="Trebuchet MS"/>
              </a:rPr>
              <a:t> </a:t>
            </a:r>
            <a:r>
              <a:rPr lang="en-US" sz="1200" dirty="0" err="1">
                <a:solidFill>
                  <a:srgbClr val="7F7F7F"/>
                </a:solidFill>
                <a:latin typeface="Trebuchet MS"/>
              </a:rPr>
              <a:t>niedrigem</a:t>
            </a:r>
            <a:r>
              <a:rPr lang="en-US" sz="1200" dirty="0">
                <a:solidFill>
                  <a:srgbClr val="7F7F7F"/>
                </a:solidFill>
                <a:latin typeface="Trebuchet MS"/>
              </a:rPr>
              <a:t> U-Wert und </a:t>
            </a:r>
            <a:r>
              <a:rPr lang="en-US" sz="1200" dirty="0" err="1">
                <a:solidFill>
                  <a:srgbClr val="7F7F7F"/>
                </a:solidFill>
                <a:latin typeface="Trebuchet MS"/>
              </a:rPr>
              <a:t>geeigneten</a:t>
            </a:r>
            <a:r>
              <a:rPr lang="en-US" sz="1200" dirty="0">
                <a:solidFill>
                  <a:srgbClr val="7F7F7F"/>
                </a:solidFill>
                <a:latin typeface="Trebuchet MS"/>
              </a:rPr>
              <a:t> </a:t>
            </a:r>
            <a:r>
              <a:rPr lang="en-US" sz="1200" dirty="0" err="1">
                <a:solidFill>
                  <a:srgbClr val="7F7F7F"/>
                </a:solidFill>
                <a:latin typeface="Trebuchet MS"/>
              </a:rPr>
              <a:t>Beschichtungen</a:t>
            </a:r>
            <a:r>
              <a:rPr lang="en-US" sz="1200" dirty="0">
                <a:solidFill>
                  <a:srgbClr val="7F7F7F"/>
                </a:solidFill>
                <a:latin typeface="Trebuchet MS"/>
              </a:rPr>
              <a:t> </a:t>
            </a:r>
            <a:r>
              <a:rPr lang="en-US" sz="1200" dirty="0" err="1">
                <a:solidFill>
                  <a:srgbClr val="7F7F7F"/>
                </a:solidFill>
                <a:latin typeface="Trebuchet MS"/>
              </a:rPr>
              <a:t>ist</a:t>
            </a:r>
            <a:r>
              <a:rPr lang="en-US" sz="1200" dirty="0">
                <a:solidFill>
                  <a:srgbClr val="7F7F7F"/>
                </a:solidFill>
                <a:latin typeface="Trebuchet MS"/>
              </a:rPr>
              <a:t> </a:t>
            </a:r>
            <a:r>
              <a:rPr lang="en-US" sz="1200" dirty="0" err="1">
                <a:solidFill>
                  <a:srgbClr val="7F7F7F"/>
                </a:solidFill>
                <a:latin typeface="Trebuchet MS"/>
              </a:rPr>
              <a:t>eine</a:t>
            </a:r>
            <a:r>
              <a:rPr lang="en-US" sz="1200" dirty="0">
                <a:solidFill>
                  <a:srgbClr val="7F7F7F"/>
                </a:solidFill>
                <a:latin typeface="Trebuchet MS"/>
              </a:rPr>
              <a:t> </a:t>
            </a:r>
            <a:r>
              <a:rPr lang="en-US" sz="1200" dirty="0" err="1">
                <a:solidFill>
                  <a:srgbClr val="7F7F7F"/>
                </a:solidFill>
                <a:latin typeface="Trebuchet MS"/>
              </a:rPr>
              <a:t>wichtige</a:t>
            </a:r>
            <a:r>
              <a:rPr lang="en-US" sz="1200" dirty="0">
                <a:solidFill>
                  <a:srgbClr val="7F7F7F"/>
                </a:solidFill>
                <a:latin typeface="Trebuchet MS"/>
              </a:rPr>
              <a:t> passive </a:t>
            </a:r>
            <a:r>
              <a:rPr lang="en-US" sz="1200" dirty="0" err="1">
                <a:solidFill>
                  <a:srgbClr val="7F7F7F"/>
                </a:solidFill>
                <a:latin typeface="Trebuchet MS"/>
              </a:rPr>
              <a:t>Designmaßnahme</a:t>
            </a:r>
            <a:r>
              <a:rPr lang="en-US" sz="1200" dirty="0">
                <a:solidFill>
                  <a:srgbClr val="7F7F7F"/>
                </a:solidFill>
                <a:latin typeface="Trebuchet MS"/>
              </a:rPr>
              <a:t>, die </a:t>
            </a:r>
            <a:r>
              <a:rPr lang="en-US" sz="1200" dirty="0" err="1">
                <a:solidFill>
                  <a:srgbClr val="7F7F7F"/>
                </a:solidFill>
                <a:latin typeface="Trebuchet MS"/>
              </a:rPr>
              <a:t>einen</a:t>
            </a:r>
            <a:r>
              <a:rPr lang="en-US" sz="1200" dirty="0">
                <a:solidFill>
                  <a:srgbClr val="7F7F7F"/>
                </a:solidFill>
                <a:latin typeface="Trebuchet MS"/>
              </a:rPr>
              <a:t> </a:t>
            </a:r>
            <a:r>
              <a:rPr lang="en-US" sz="1200" dirty="0" err="1">
                <a:solidFill>
                  <a:srgbClr val="7F7F7F"/>
                </a:solidFill>
                <a:latin typeface="Trebuchet MS"/>
              </a:rPr>
              <a:t>widerstandsfähigen</a:t>
            </a:r>
            <a:r>
              <a:rPr lang="en-US" sz="1200" dirty="0">
                <a:solidFill>
                  <a:srgbClr val="7F7F7F"/>
                </a:solidFill>
                <a:latin typeface="Trebuchet MS"/>
              </a:rPr>
              <a:t> </a:t>
            </a:r>
            <a:r>
              <a:rPr lang="en-US" sz="1200" dirty="0" err="1">
                <a:solidFill>
                  <a:srgbClr val="7F7F7F"/>
                </a:solidFill>
                <a:latin typeface="Trebuchet MS"/>
              </a:rPr>
              <a:t>Gebäudebetrieb</a:t>
            </a:r>
            <a:r>
              <a:rPr lang="en-US" sz="1200" dirty="0">
                <a:solidFill>
                  <a:srgbClr val="7F7F7F"/>
                </a:solidFill>
                <a:latin typeface="Trebuchet MS"/>
              </a:rPr>
              <a:t> </a:t>
            </a:r>
            <a:r>
              <a:rPr lang="en-US" sz="1200" dirty="0" err="1">
                <a:solidFill>
                  <a:srgbClr val="7F7F7F"/>
                </a:solidFill>
                <a:latin typeface="Trebuchet MS"/>
              </a:rPr>
              <a:t>unterstützt</a:t>
            </a:r>
            <a:r>
              <a:rPr lang="en-US" sz="1200" dirty="0">
                <a:solidFill>
                  <a:srgbClr val="7F7F7F"/>
                </a:solidFill>
                <a:latin typeface="Trebuchet MS"/>
              </a:rPr>
              <a:t>, den </a:t>
            </a:r>
            <a:r>
              <a:rPr lang="en-US" sz="1200" dirty="0" err="1">
                <a:solidFill>
                  <a:srgbClr val="7F7F7F"/>
                </a:solidFill>
                <a:latin typeface="Trebuchet MS"/>
              </a:rPr>
              <a:t>Energieverbrauch</a:t>
            </a:r>
            <a:r>
              <a:rPr lang="en-US" sz="1200" dirty="0">
                <a:solidFill>
                  <a:srgbClr val="7F7F7F"/>
                </a:solidFill>
                <a:latin typeface="Trebuchet MS"/>
              </a:rPr>
              <a:t> </a:t>
            </a:r>
            <a:r>
              <a:rPr lang="en-US" sz="1200" dirty="0" err="1">
                <a:solidFill>
                  <a:srgbClr val="7F7F7F"/>
                </a:solidFill>
                <a:latin typeface="Trebuchet MS"/>
              </a:rPr>
              <a:t>senkt</a:t>
            </a:r>
            <a:r>
              <a:rPr lang="en-US" sz="1200" dirty="0">
                <a:solidFill>
                  <a:srgbClr val="7F7F7F"/>
                </a:solidFill>
                <a:latin typeface="Trebuchet MS"/>
              </a:rPr>
              <a:t> und den </a:t>
            </a:r>
            <a:r>
              <a:rPr lang="en-US" sz="1200" dirty="0" err="1">
                <a:solidFill>
                  <a:srgbClr val="7F7F7F"/>
                </a:solidFill>
                <a:latin typeface="Trebuchet MS"/>
              </a:rPr>
              <a:t>Komfort</a:t>
            </a:r>
            <a:r>
              <a:rPr lang="en-US" sz="1200" dirty="0">
                <a:solidFill>
                  <a:srgbClr val="7F7F7F"/>
                </a:solidFill>
                <a:latin typeface="Trebuchet MS"/>
              </a:rPr>
              <a:t> der </a:t>
            </a:r>
            <a:r>
              <a:rPr lang="en-US" sz="1200" dirty="0" err="1">
                <a:solidFill>
                  <a:srgbClr val="7F7F7F"/>
                </a:solidFill>
                <a:latin typeface="Trebuchet MS"/>
              </a:rPr>
              <a:t>Bewohner</a:t>
            </a:r>
            <a:r>
              <a:rPr lang="en-US" sz="1200" dirty="0">
                <a:solidFill>
                  <a:srgbClr val="7F7F7F"/>
                </a:solidFill>
                <a:latin typeface="Trebuchet MS"/>
              </a:rPr>
              <a:t> </a:t>
            </a:r>
            <a:r>
              <a:rPr lang="en-US" sz="1200" dirty="0" err="1">
                <a:solidFill>
                  <a:srgbClr val="7F7F7F"/>
                </a:solidFill>
                <a:latin typeface="Trebuchet MS"/>
              </a:rPr>
              <a:t>verbessert</a:t>
            </a:r>
            <a:r>
              <a:rPr lang="en-US" sz="1200" dirty="0">
                <a:solidFill>
                  <a:srgbClr val="7F7F7F"/>
                </a:solidFill>
                <a:latin typeface="Trebuchet MS"/>
              </a:rPr>
              <a:t>, </a:t>
            </a:r>
            <a:r>
              <a:rPr lang="en-US" sz="1200" dirty="0" err="1">
                <a:solidFill>
                  <a:srgbClr val="7F7F7F"/>
                </a:solidFill>
                <a:latin typeface="Trebuchet MS"/>
              </a:rPr>
              <a:t>während</a:t>
            </a:r>
            <a:r>
              <a:rPr lang="en-US" sz="1200" dirty="0">
                <a:solidFill>
                  <a:srgbClr val="7F7F7F"/>
                </a:solidFill>
                <a:latin typeface="Trebuchet MS"/>
              </a:rPr>
              <a:t> </a:t>
            </a:r>
            <a:r>
              <a:rPr lang="en-US" sz="1200" dirty="0" err="1">
                <a:solidFill>
                  <a:srgbClr val="7F7F7F"/>
                </a:solidFill>
                <a:latin typeface="Trebuchet MS"/>
              </a:rPr>
              <a:t>gleichzeitig</a:t>
            </a:r>
            <a:r>
              <a:rPr lang="en-US" sz="1200" dirty="0">
                <a:solidFill>
                  <a:srgbClr val="7F7F7F"/>
                </a:solidFill>
                <a:latin typeface="Trebuchet MS"/>
              </a:rPr>
              <a:t> die </a:t>
            </a:r>
            <a:r>
              <a:rPr lang="en-US" sz="1200" dirty="0" err="1">
                <a:solidFill>
                  <a:srgbClr val="7F7F7F"/>
                </a:solidFill>
                <a:latin typeface="Trebuchet MS"/>
              </a:rPr>
              <a:t>visuelle</a:t>
            </a:r>
            <a:r>
              <a:rPr lang="en-US" sz="1200" dirty="0">
                <a:solidFill>
                  <a:srgbClr val="7F7F7F"/>
                </a:solidFill>
                <a:latin typeface="Trebuchet MS"/>
              </a:rPr>
              <a:t> </a:t>
            </a:r>
            <a:r>
              <a:rPr lang="en-US" sz="1200" dirty="0" err="1">
                <a:solidFill>
                  <a:srgbClr val="7F7F7F"/>
                </a:solidFill>
                <a:latin typeface="Trebuchet MS"/>
              </a:rPr>
              <a:t>Verbindung</a:t>
            </a:r>
            <a:r>
              <a:rPr lang="en-US" sz="1200" dirty="0">
                <a:solidFill>
                  <a:srgbClr val="7F7F7F"/>
                </a:solidFill>
                <a:latin typeface="Trebuchet MS"/>
              </a:rPr>
              <a:t> </a:t>
            </a:r>
            <a:r>
              <a:rPr lang="en-US" sz="1200" dirty="0" err="1">
                <a:solidFill>
                  <a:srgbClr val="7F7F7F"/>
                </a:solidFill>
                <a:latin typeface="Trebuchet MS"/>
              </a:rPr>
              <a:t>zum</a:t>
            </a:r>
            <a:r>
              <a:rPr lang="en-US" sz="1200" dirty="0">
                <a:solidFill>
                  <a:srgbClr val="7F7F7F"/>
                </a:solidFill>
                <a:latin typeface="Trebuchet MS"/>
              </a:rPr>
              <a:t> </a:t>
            </a:r>
            <a:r>
              <a:rPr lang="en-US" sz="1200" dirty="0" err="1">
                <a:solidFill>
                  <a:srgbClr val="7F7F7F"/>
                </a:solidFill>
                <a:latin typeface="Trebuchet MS"/>
              </a:rPr>
              <a:t>Außenbereich</a:t>
            </a:r>
            <a:r>
              <a:rPr lang="en-US" sz="1200" dirty="0">
                <a:solidFill>
                  <a:srgbClr val="7F7F7F"/>
                </a:solidFill>
                <a:latin typeface="Trebuchet MS"/>
              </a:rPr>
              <a:t> </a:t>
            </a:r>
            <a:r>
              <a:rPr lang="en-US" sz="1200" dirty="0" err="1">
                <a:solidFill>
                  <a:srgbClr val="7F7F7F"/>
                </a:solidFill>
                <a:latin typeface="Trebuchet MS"/>
              </a:rPr>
              <a:t>erhalten</a:t>
            </a:r>
            <a:r>
              <a:rPr lang="en-US" sz="1200" dirty="0">
                <a:solidFill>
                  <a:srgbClr val="7F7F7F"/>
                </a:solidFill>
                <a:latin typeface="Trebuchet MS"/>
              </a:rPr>
              <a:t> </a:t>
            </a:r>
            <a:r>
              <a:rPr lang="en-US" sz="1200" dirty="0" err="1">
                <a:solidFill>
                  <a:srgbClr val="7F7F7F"/>
                </a:solidFill>
                <a:latin typeface="Trebuchet MS"/>
              </a:rPr>
              <a:t>bleibt</a:t>
            </a:r>
            <a:r>
              <a:rPr lang="en-US" sz="1200" dirty="0">
                <a:solidFill>
                  <a:srgbClr val="7F7F7F"/>
                </a:solidFill>
                <a:latin typeface="Trebuchet MS"/>
              </a:rPr>
              <a:t>.</a:t>
            </a:r>
            <a:endParaRPr sz="1200" dirty="0">
              <a:solidFill>
                <a:srgbClr val="7F7F7F"/>
              </a:solidFill>
              <a:latin typeface="Trebuchet MS"/>
              <a:sym typeface="Trebuchet MS"/>
            </a:endParaRPr>
          </a:p>
        </p:txBody>
      </p:sp>
      <p:sp>
        <p:nvSpPr>
          <p:cNvPr id="5" name="Google Shape;347;p17">
            <a:extLst>
              <a:ext uri="{FF2B5EF4-FFF2-40B4-BE49-F238E27FC236}">
                <a16:creationId xmlns:a16="http://schemas.microsoft.com/office/drawing/2014/main" id="{30298A54-666C-67F1-7AB0-042FC56BB0C3}"/>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cs-CZ" sz="1700" b="1" cap="all" dirty="0">
                <a:solidFill>
                  <a:srgbClr val="70AD47"/>
                </a:solidFill>
                <a:latin typeface="Trebuchet MS"/>
              </a:rPr>
              <a:t>C4.2.1 Hochleistungsfähige Fensterverglasung</a:t>
            </a:r>
          </a:p>
        </p:txBody>
      </p:sp>
      <p:pic>
        <p:nvPicPr>
          <p:cNvPr id="8" name="Obrázek 7" descr="Obsah obrázku grafický design, meč, design, ilustrace&#10;&#10;Obsah generovaný pomocí AI může být nesprávný.">
            <a:extLst>
              <a:ext uri="{FF2B5EF4-FFF2-40B4-BE49-F238E27FC236}">
                <a16:creationId xmlns:a16="http://schemas.microsoft.com/office/drawing/2014/main" id="{5A1BB937-A41F-37DD-32DA-142375632CA2}"/>
              </a:ext>
            </a:extLst>
          </p:cNvPr>
          <p:cNvPicPr>
            <a:picLocks noChangeAspect="1"/>
          </p:cNvPicPr>
          <p:nvPr/>
        </p:nvPicPr>
        <p:blipFill>
          <a:blip r:embed="rId3"/>
          <a:srcRect l="20806"/>
          <a:stretch>
            <a:fillRect/>
          </a:stretch>
        </p:blipFill>
        <p:spPr>
          <a:xfrm>
            <a:off x="5606226" y="942607"/>
            <a:ext cx="3422701" cy="3794330"/>
          </a:xfrm>
          <a:prstGeom prst="rect">
            <a:avLst/>
          </a:prstGeom>
        </p:spPr>
      </p:pic>
      <p:sp>
        <p:nvSpPr>
          <p:cNvPr id="15" name="TextovéPole 14">
            <a:hlinkClick r:id="rId4"/>
            <a:extLst>
              <a:ext uri="{FF2B5EF4-FFF2-40B4-BE49-F238E27FC236}">
                <a16:creationId xmlns:a16="http://schemas.microsoft.com/office/drawing/2014/main" id="{3EB44542-0D80-304B-C768-AEBF327889EE}"/>
              </a:ext>
            </a:extLst>
          </p:cNvPr>
          <p:cNvSpPr txBox="1"/>
          <p:nvPr/>
        </p:nvSpPr>
        <p:spPr>
          <a:xfrm>
            <a:off x="4848726" y="4958834"/>
            <a:ext cx="1336075" cy="184666"/>
          </a:xfrm>
          <a:prstGeom prst="rect">
            <a:avLst/>
          </a:prstGeom>
          <a:noFill/>
        </p:spPr>
        <p:txBody>
          <a:bodyPr wrap="square" rtlCol="0">
            <a:spAutoFit/>
          </a:bodyPr>
          <a:lstStyle/>
          <a:p>
            <a:r>
              <a:rPr lang="cs-CZ" sz="600" dirty="0">
                <a:solidFill>
                  <a:srgbClr val="7F7F7F"/>
                </a:solidFill>
              </a:rPr>
              <a:t>Handbuch für Klimatechnik</a:t>
            </a:r>
          </a:p>
        </p:txBody>
      </p:sp>
      <p:pic>
        <p:nvPicPr>
          <p:cNvPr id="16" name="Obrázek 15" descr="Obsah obrázku grafický design, meč, design, ilustrace&#10;&#10;Obsah generovaný pomocí AI může být nesprávný.">
            <a:extLst>
              <a:ext uri="{FF2B5EF4-FFF2-40B4-BE49-F238E27FC236}">
                <a16:creationId xmlns:a16="http://schemas.microsoft.com/office/drawing/2014/main" id="{08726546-2567-565D-8147-BA24EC983823}"/>
              </a:ext>
            </a:extLst>
          </p:cNvPr>
          <p:cNvPicPr>
            <a:picLocks noChangeAspect="1"/>
          </p:cNvPicPr>
          <p:nvPr/>
        </p:nvPicPr>
        <p:blipFill>
          <a:blip r:embed="rId3"/>
          <a:srcRect l="-362" t="3805" r="80107" b="68744"/>
          <a:stretch>
            <a:fillRect/>
          </a:stretch>
        </p:blipFill>
        <p:spPr bwMode="auto">
          <a:xfrm>
            <a:off x="5284846" y="940207"/>
            <a:ext cx="985200" cy="1099900"/>
          </a:xfrm>
          <a:prstGeom prst="rect">
            <a:avLst/>
          </a:prstGeom>
        </p:spPr>
      </p:pic>
    </p:spTree>
    <p:extLst>
      <p:ext uri="{BB962C8B-B14F-4D97-AF65-F5344CB8AC3E}">
        <p14:creationId xmlns:p14="http://schemas.microsoft.com/office/powerpoint/2010/main" val="612251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A8B4626-286F-3CAC-AB24-FD708A3F2AC8}"/>
            </a:ext>
          </a:extLst>
        </p:cNvPr>
        <p:cNvGrpSpPr/>
        <p:nvPr/>
      </p:nvGrpSpPr>
      <p:grpSpPr bwMode="auto">
        <a:xfrm>
          <a:off x="0" y="0"/>
          <a:ext cx="0" cy="0"/>
          <a:chOff x="0" y="0"/>
          <a:chExt cx="0" cy="0"/>
        </a:xfrm>
      </p:grpSpPr>
      <p:sp>
        <p:nvSpPr>
          <p:cNvPr id="785101594" name="Google Shape;262;p14">
            <a:extLst>
              <a:ext uri="{FF2B5EF4-FFF2-40B4-BE49-F238E27FC236}">
                <a16:creationId xmlns:a16="http://schemas.microsoft.com/office/drawing/2014/main" id="{C81F45B9-66B0-CCCC-EE40-AE8169E1F98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144070" name="Google Shape;220;p13">
            <a:extLst>
              <a:ext uri="{FF2B5EF4-FFF2-40B4-BE49-F238E27FC236}">
                <a16:creationId xmlns:a16="http://schemas.microsoft.com/office/drawing/2014/main" id="{FA1D353C-191B-11D6-5C64-5E020F4D08F6}"/>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347;p17">
            <a:extLst>
              <a:ext uri="{FF2B5EF4-FFF2-40B4-BE49-F238E27FC236}">
                <a16:creationId xmlns:a16="http://schemas.microsoft.com/office/drawing/2014/main" id="{C99188AE-5BF5-BDBE-88DA-F21E77EC6A32}"/>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cs-CZ" sz="1700" b="1" cap="all">
                <a:solidFill>
                  <a:srgbClr val="70AD47"/>
                </a:solidFill>
                <a:latin typeface="Trebuchet MS"/>
              </a:rPr>
              <a:t>C4.2.1 Hochleistungsfähige </a:t>
            </a:r>
            <a:r>
              <a:rPr lang="cs-CZ" sz="1700" b="1" cap="all" err="1">
                <a:solidFill>
                  <a:srgbClr val="70AD47"/>
                </a:solidFill>
                <a:latin typeface="Trebuchet MS"/>
              </a:rPr>
              <a:t>Fensterverglasung</a:t>
            </a:r>
            <a:endParaRPr lang="cs-CZ" sz="1700" b="1" cap="all">
              <a:solidFill>
                <a:srgbClr val="70AD47"/>
              </a:solidFill>
              <a:latin typeface="Trebuchet MS"/>
            </a:endParaRPr>
          </a:p>
        </p:txBody>
      </p:sp>
      <p:sp>
        <p:nvSpPr>
          <p:cNvPr id="7" name="Google Shape;211;p12">
            <a:extLst>
              <a:ext uri="{FF2B5EF4-FFF2-40B4-BE49-F238E27FC236}">
                <a16:creationId xmlns:a16="http://schemas.microsoft.com/office/drawing/2014/main" id="{E5FF185B-B673-C12B-DA13-74A41C64502D}"/>
              </a:ext>
            </a:extLst>
          </p:cNvPr>
          <p:cNvSpPr txBox="1"/>
          <p:nvPr/>
        </p:nvSpPr>
        <p:spPr bwMode="auto">
          <a:xfrm>
            <a:off x="340002" y="1195200"/>
            <a:ext cx="8278398" cy="3742943"/>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90000"/>
              </a:lnSpc>
              <a:spcBef>
                <a:spcPts val="563"/>
              </a:spcBef>
              <a:buSzPts val="1500"/>
              <a:defRPr/>
            </a:pPr>
            <a:r>
              <a:rPr lang="cs-CZ" sz="1500" b="1" err="1">
                <a:solidFill>
                  <a:srgbClr val="7F7F7F"/>
                </a:solidFill>
                <a:latin typeface="Trebuchet MS" panose="020B0603020202020204" pitchFamily="34" charset="0"/>
              </a:rPr>
              <a:t>Indikator</a:t>
            </a:r>
            <a:r>
              <a:rPr lang="en-US" sz="1500" b="1">
                <a:solidFill>
                  <a:srgbClr val="7F7F7F"/>
                </a:solidFill>
                <a:latin typeface="Trebuchet MS" panose="020B0603020202020204" pitchFamily="34" charset="0"/>
              </a:rPr>
              <a:t>:</a:t>
            </a:r>
            <a:endParaRPr lang="cs-CZ" sz="1500" b="1">
              <a:solidFill>
                <a:srgbClr val="7F7F7F"/>
              </a:solidFill>
              <a:latin typeface="Trebuchet MS" panose="020B0603020202020204" pitchFamily="34" charset="0"/>
            </a:endParaRPr>
          </a:p>
          <a:p>
            <a:pPr lvl="0">
              <a:lnSpc>
                <a:spcPct val="90000"/>
              </a:lnSpc>
              <a:spcBef>
                <a:spcPts val="563"/>
              </a:spcBef>
              <a:buSzPts val="1200"/>
              <a:defRPr/>
            </a:pPr>
            <a:r>
              <a:rPr lang="en-US" sz="1200">
                <a:solidFill>
                  <a:srgbClr val="7F7F7F"/>
                </a:solidFill>
                <a:latin typeface="Trebuchet MS"/>
              </a:rPr>
              <a:t>U-Wert der eingebauten Fensterverglasungssysteme (einschließlich Rahmen, Abstandhalter und Glas), ausgedrückt in W/m²K, der die Wärmeübertragungsrate durch die Verglasung pro Flächeneinheit und Grad Temperaturunterschied zwischen Innen- und Außenluft angibt. Der Indikator wird durch den charakteristischen U-Wert der im Gebäude verwendeten Verglasungssysteme dargestellt.</a:t>
            </a:r>
            <a:endParaRPr lang="cs-CZ" sz="1200">
              <a:solidFill>
                <a:srgbClr val="7F7F7F"/>
              </a:solidFill>
              <a:latin typeface="Trebuchet MS"/>
            </a:endParaRPr>
          </a:p>
          <a:p>
            <a:pPr lvl="0">
              <a:lnSpc>
                <a:spcPct val="90000"/>
              </a:lnSpc>
              <a:spcBef>
                <a:spcPts val="563"/>
              </a:spcBef>
              <a:buSzPts val="1200"/>
              <a:defRPr/>
            </a:pPr>
            <a:endParaRPr lang="cs-CZ" sz="1200">
              <a:solidFill>
                <a:srgbClr val="7F7F7F"/>
              </a:solidFill>
              <a:latin typeface="Trebuchet MS"/>
            </a:endParaRPr>
          </a:p>
          <a:p>
            <a:pPr lvl="0">
              <a:lnSpc>
                <a:spcPct val="90000"/>
              </a:lnSpc>
              <a:spcBef>
                <a:spcPts val="563"/>
              </a:spcBef>
              <a:buSzPts val="1200"/>
              <a:defRPr/>
            </a:pPr>
            <a:r>
              <a:rPr lang="cs-CZ" sz="1500" b="1" err="1">
                <a:solidFill>
                  <a:srgbClr val="7F7F7F"/>
                </a:solidFill>
                <a:latin typeface="Trebuchet MS" panose="020B0603020202020204" pitchFamily="34" charset="0"/>
              </a:rPr>
              <a:t>Benchmarks</a:t>
            </a:r>
            <a:r>
              <a:rPr lang="en-US" sz="1500" b="1">
                <a:solidFill>
                  <a:srgbClr val="7F7F7F"/>
                </a:solidFill>
                <a:latin typeface="Trebuchet MS" panose="020B0603020202020204" pitchFamily="34" charset="0"/>
              </a:rPr>
              <a:t>:</a:t>
            </a:r>
          </a:p>
          <a:p>
            <a:pPr>
              <a:lnSpc>
                <a:spcPct val="90000"/>
              </a:lnSpc>
              <a:spcBef>
                <a:spcPts val="563"/>
              </a:spcBef>
              <a:buSzPts val="1500"/>
              <a:defRPr/>
            </a:pPr>
            <a:r>
              <a:rPr lang="cs-CZ" sz="1200" err="1">
                <a:solidFill>
                  <a:srgbClr val="7F7F7F"/>
                </a:solidFill>
                <a:latin typeface="Trebuchet MS" panose="020B0603020202020204" pitchFamily="34" charset="0"/>
              </a:rPr>
              <a:t>Kritischer Wert </a:t>
            </a:r>
            <a:r>
              <a:rPr lang="cs-CZ" sz="1200">
                <a:solidFill>
                  <a:srgbClr val="7F7F7F"/>
                </a:solidFill>
                <a:latin typeface="Trebuchet MS" panose="020B0603020202020204" pitchFamily="34" charset="0"/>
              </a:rPr>
              <a:t>(1): </a:t>
            </a:r>
            <a:r>
              <a:rPr lang="cs-CZ" sz="1200">
                <a:solidFill>
                  <a:srgbClr val="7F7F7F"/>
                </a:solidFill>
                <a:latin typeface="Trebuchet MS"/>
              </a:rPr>
              <a:t>U ≥ 1,41 W/m²K</a:t>
            </a:r>
            <a:endParaRPr lang="cs-CZ" sz="1200">
              <a:solidFill>
                <a:srgbClr val="7F7F7F"/>
              </a:solidFill>
              <a:latin typeface="Trebuchet MS" panose="020B0603020202020204" pitchFamily="34" charset="0"/>
            </a:endParaRPr>
          </a:p>
          <a:p>
            <a:pPr>
              <a:lnSpc>
                <a:spcPct val="90000"/>
              </a:lnSpc>
              <a:spcBef>
                <a:spcPts val="563"/>
              </a:spcBef>
              <a:buSzPts val="1500"/>
              <a:defRPr/>
            </a:pPr>
            <a:r>
              <a:rPr lang="en-US" sz="1200">
                <a:solidFill>
                  <a:srgbClr val="7F7F7F"/>
                </a:solidFill>
                <a:latin typeface="Trebuchet MS" panose="020B0603020202020204" pitchFamily="34" charset="0"/>
              </a:rPr>
              <a:t>Optimaler Wert (0): </a:t>
            </a:r>
            <a:r>
              <a:rPr lang="cs-CZ" sz="1200">
                <a:solidFill>
                  <a:srgbClr val="7F7F7F"/>
                </a:solidFill>
                <a:latin typeface="Trebuchet MS"/>
              </a:rPr>
              <a:t>U ≤ 0,80 W/m²K</a:t>
            </a:r>
          </a:p>
          <a:p>
            <a:pPr>
              <a:lnSpc>
                <a:spcPct val="90000"/>
              </a:lnSpc>
              <a:spcBef>
                <a:spcPts val="563"/>
              </a:spcBef>
              <a:buSzPts val="1500"/>
              <a:defRPr/>
            </a:pPr>
            <a:endParaRPr lang="cs-CZ" sz="1200">
              <a:solidFill>
                <a:srgbClr val="7F7F7F"/>
              </a:solidFill>
              <a:latin typeface="Trebuchet MS"/>
            </a:endParaRPr>
          </a:p>
          <a:p>
            <a:pPr>
              <a:lnSpc>
                <a:spcPct val="90000"/>
              </a:lnSpc>
              <a:spcBef>
                <a:spcPts val="563"/>
              </a:spcBef>
              <a:buSzPts val="1500"/>
              <a:defRPr/>
            </a:pPr>
            <a:r>
              <a:rPr lang="cs-CZ" sz="1500" b="1" err="1">
                <a:solidFill>
                  <a:srgbClr val="7F7F7F"/>
                </a:solidFill>
                <a:latin typeface="Trebuchet MS" panose="020B0603020202020204" pitchFamily="34" charset="0"/>
              </a:rPr>
              <a:t>Berechnung</a:t>
            </a:r>
            <a:r>
              <a:rPr lang="en-US" sz="1500" b="1">
                <a:solidFill>
                  <a:srgbClr val="7F7F7F"/>
                </a:solidFill>
                <a:latin typeface="Trebuchet MS" panose="020B0603020202020204" pitchFamily="34" charset="0"/>
              </a:rPr>
              <a:t>:</a:t>
            </a:r>
            <a:endParaRPr lang="cs-CZ" sz="1500" b="1">
              <a:solidFill>
                <a:srgbClr val="7F7F7F"/>
              </a:solidFill>
              <a:latin typeface="Trebuchet MS" panose="020B0603020202020204" pitchFamily="34" charset="0"/>
            </a:endParaRPr>
          </a:p>
          <a:p>
            <a:pPr>
              <a:lnSpc>
                <a:spcPct val="90000"/>
              </a:lnSpc>
              <a:spcBef>
                <a:spcPts val="563"/>
              </a:spcBef>
              <a:buSzPts val="1200"/>
              <a:defRPr/>
            </a:pPr>
            <a:r>
              <a:rPr lang="en-US" sz="1200">
                <a:solidFill>
                  <a:srgbClr val="7F7F7F"/>
                </a:solidFill>
                <a:latin typeface="Trebuchet MS" panose="020B0603020202020204" pitchFamily="34" charset="0"/>
              </a:rPr>
              <a:t>Der Indikator wird als repräsentativer U-Wert (W/m²K) der im Gebäude installierten Fensterverglasungssysteme bestimmt, typischerweise ausgedrückt als flächengewichteter Durchschnitt der U-Werte aller Verglasungstypen oder, wenn es die Methode erfordert, als U-Wert des dominierenden Verglasungssystems.</a:t>
            </a:r>
          </a:p>
          <a:p>
            <a:pPr>
              <a:lnSpc>
                <a:spcPct val="90000"/>
              </a:lnSpc>
              <a:spcBef>
                <a:spcPts val="563"/>
              </a:spcBef>
              <a:buSzPts val="1500"/>
              <a:defRPr/>
            </a:pPr>
            <a:endParaRPr lang="cs-CZ" sz="1200">
              <a:solidFill>
                <a:srgbClr val="7F7F7F"/>
              </a:solidFill>
              <a:latin typeface="Trebuchet MS"/>
            </a:endParaRPr>
          </a:p>
          <a:p>
            <a:pPr>
              <a:lnSpc>
                <a:spcPct val="90000"/>
              </a:lnSpc>
              <a:spcBef>
                <a:spcPts val="563"/>
              </a:spcBef>
              <a:buSzPts val="1500"/>
              <a:defRPr/>
            </a:pPr>
            <a:endParaRPr lang="en-US" sz="1200">
              <a:solidFill>
                <a:srgbClr val="7F7F7F"/>
              </a:solidFill>
              <a:latin typeface="Trebuchet MS"/>
            </a:endParaRPr>
          </a:p>
        </p:txBody>
      </p:sp>
    </p:spTree>
    <p:extLst>
      <p:ext uri="{BB962C8B-B14F-4D97-AF65-F5344CB8AC3E}">
        <p14:creationId xmlns:p14="http://schemas.microsoft.com/office/powerpoint/2010/main" val="3922363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68F1C71-B406-49E0-468F-73BB9B152B4E}"/>
            </a:ext>
          </a:extLst>
        </p:cNvPr>
        <p:cNvGrpSpPr/>
        <p:nvPr/>
      </p:nvGrpSpPr>
      <p:grpSpPr bwMode="auto">
        <a:xfrm>
          <a:off x="0" y="0"/>
          <a:ext cx="0" cy="0"/>
          <a:chOff x="0" y="0"/>
          <a:chExt cx="0" cy="0"/>
        </a:xfrm>
      </p:grpSpPr>
      <p:sp>
        <p:nvSpPr>
          <p:cNvPr id="1623579794" name="Google Shape;262;p14">
            <a:extLst>
              <a:ext uri="{FF2B5EF4-FFF2-40B4-BE49-F238E27FC236}">
                <a16:creationId xmlns:a16="http://schemas.microsoft.com/office/drawing/2014/main" id="{0640A0D2-C443-F449-C91C-603952064D61}"/>
              </a:ext>
            </a:extLst>
          </p:cNvPr>
          <p:cNvSpPr/>
          <p:nvPr/>
        </p:nvSpPr>
        <p:spPr bwMode="auto">
          <a:xfrm>
            <a:off x="80999" y="79374"/>
            <a:ext cx="9016999" cy="4960932"/>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 name="Google Shape;347;p17">
            <a:extLst>
              <a:ext uri="{FF2B5EF4-FFF2-40B4-BE49-F238E27FC236}">
                <a16:creationId xmlns:a16="http://schemas.microsoft.com/office/drawing/2014/main" id="{3FEF6C2A-B17B-74D1-A29C-D66223EA7EAE}"/>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cs-CZ" sz="1700" b="1" cap="all">
                <a:solidFill>
                  <a:srgbClr val="70AD47"/>
                </a:solidFill>
                <a:latin typeface="Trebuchet MS"/>
              </a:rPr>
              <a:t>C4.2.1 Hochleistungsfähige </a:t>
            </a:r>
            <a:r>
              <a:rPr lang="cs-CZ" sz="1700" b="1" cap="all" err="1">
                <a:solidFill>
                  <a:srgbClr val="70AD47"/>
                </a:solidFill>
                <a:latin typeface="Trebuchet MS"/>
              </a:rPr>
              <a:t>Fensterverglasung</a:t>
            </a:r>
            <a:endParaRPr lang="cs-CZ" sz="1700" b="1" cap="all">
              <a:solidFill>
                <a:srgbClr val="70AD47"/>
              </a:solidFill>
              <a:latin typeface="Trebuchet MS"/>
            </a:endParaRPr>
          </a:p>
        </p:txBody>
      </p:sp>
      <p:sp>
        <p:nvSpPr>
          <p:cNvPr id="6" name="Google Shape;211;p12">
            <a:extLst>
              <a:ext uri="{FF2B5EF4-FFF2-40B4-BE49-F238E27FC236}">
                <a16:creationId xmlns:a16="http://schemas.microsoft.com/office/drawing/2014/main" id="{7545E48D-B3FB-1584-9286-AE8ADF3B7CDF}"/>
              </a:ext>
            </a:extLst>
          </p:cNvPr>
          <p:cNvSpPr txBox="1"/>
          <p:nvPr/>
        </p:nvSpPr>
        <p:spPr bwMode="auto">
          <a:xfrm>
            <a:off x="340003" y="1426860"/>
            <a:ext cx="8372197" cy="3500700"/>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eaLnBrk="0" fontAlgn="base" hangingPunct="0">
              <a:spcBef>
                <a:spcPct val="0"/>
              </a:spcBef>
              <a:spcAft>
                <a:spcPct val="0"/>
              </a:spcAft>
              <a:buClrTx/>
              <a:buFontTx/>
              <a:buChar char="•"/>
            </a:pPr>
            <a:r>
              <a:rPr lang="en-US" altLang="cs-CZ" sz="1200">
                <a:solidFill>
                  <a:srgbClr val="7F7F7F"/>
                </a:solidFill>
                <a:latin typeface="Trebuchet MS" panose="020B0603020202020204" pitchFamily="34" charset="0"/>
              </a:rPr>
              <a:t> Ermitteln Sie den vom Hersteller angegebenen U-Wert für jedes installierte Verglasungssystem (einschließlich Rahmen, Abstandhalter und Verglasung) oder berechnen Sie ihn gemäß ISO 10077-1.</a:t>
            </a:r>
            <a:endParaRPr lang="cs-CZ" altLang="cs-CZ" sz="1200">
              <a:solidFill>
                <a:srgbClr val="7F7F7F"/>
              </a:solidFill>
              <a:latin typeface="Trebuchet MS" panose="020B0603020202020204" pitchFamily="34" charset="0"/>
            </a:endParaRPr>
          </a:p>
          <a:p>
            <a:pPr lvl="0" eaLnBrk="0" fontAlgn="base" hangingPunct="0">
              <a:spcBef>
                <a:spcPct val="0"/>
              </a:spcBef>
              <a:spcAft>
                <a:spcPct val="0"/>
              </a:spcAft>
              <a:buClrTx/>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Bestätigen Sie den Verglasungsaufbau, die Beschichtungen (z. B. Low-E- oder Sonnenschutzbeschichtung), die Gasfüllung und die Rahmeneigenschaften, die im Projekt verwendet wurden.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Berechnen Sie den repräsentativen U-Wert für das Gebäude als flächengewichteten Durchschnitts-U-Wert aller Verglasungstypen oder verwenden Sie den U-Wert des dominierenden Verglasungssystems, sofern dies in der Bewertungsmethode angegeben ist.</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Überprüfen Sie den resultierenden U-Wert anhand der Bauunterlagen und Produktdaten (Produktdatenblätter des Herstellers, EPDs des Fenstersystems, Baupläne und Spezifikationen, U-Wert-Berechnungsberichte, Energieausweis oder Energiemodelle).</a:t>
            </a:r>
          </a:p>
          <a:p>
            <a:pPr lvl="0" eaLnBrk="0" fontAlgn="base" hangingPunct="0">
              <a:spcBef>
                <a:spcPct val="0"/>
              </a:spcBef>
              <a:spcAft>
                <a:spcPct val="0"/>
              </a:spcAft>
              <a:buClrTx/>
            </a:pPr>
            <a:endParaRPr lang="cs-CZ" altLang="cs-CZ" sz="1200">
              <a:solidFill>
                <a:srgbClr val="7F7F7F"/>
              </a:solidFill>
              <a:latin typeface="Trebuchet MS" panose="020B0603020202020204" pitchFamily="34" charset="0"/>
            </a:endParaRPr>
          </a:p>
          <a:p>
            <a:pPr lvl="0" eaLnBrk="0" fontAlgn="base" hangingPunct="0">
              <a:spcBef>
                <a:spcPct val="0"/>
              </a:spcBef>
              <a:spcAft>
                <a:spcPct val="0"/>
              </a:spcAft>
              <a:buClrTx/>
              <a:buFontTx/>
            </a:pPr>
            <a:endParaRPr lang="cs-CZ" altLang="cs-CZ" sz="1200">
              <a:solidFill>
                <a:srgbClr val="7F7F7F"/>
              </a:solidFill>
              <a:latin typeface="Trebuchet MS" panose="020B0603020202020204" pitchFamily="34" charset="0"/>
            </a:endParaRPr>
          </a:p>
        </p:txBody>
      </p:sp>
      <p:sp>
        <p:nvSpPr>
          <p:cNvPr id="2" name="Google Shape;347;p17">
            <a:extLst>
              <a:ext uri="{FF2B5EF4-FFF2-40B4-BE49-F238E27FC236}">
                <a16:creationId xmlns:a16="http://schemas.microsoft.com/office/drawing/2014/main" id="{97F3579A-B020-2EEF-5F9F-21E32E6AA554}"/>
              </a:ext>
            </a:extLst>
          </p:cNvPr>
          <p:cNvSpPr txBox="1"/>
          <p:nvPr/>
        </p:nvSpPr>
        <p:spPr bwMode="auto">
          <a:xfrm>
            <a:off x="340003" y="614176"/>
            <a:ext cx="7674286" cy="534803"/>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r>
              <a:rPr lang="en-GB" b="1" i="0" u="none" strike="noStrike" cap="none">
                <a:solidFill>
                  <a:srgbClr val="70AD47"/>
                </a:solidFill>
                <a:latin typeface="Trebuchet MS"/>
                <a:ea typeface="Trebuchet MS"/>
                <a:cs typeface="Trebuchet MS"/>
                <a:sym typeface="Trebuchet MS"/>
              </a:rPr>
              <a:t>BERECHNUNG SCHRITT FÜR SCHRITT</a:t>
            </a:r>
            <a:endParaRPr b="1" i="0" u="none" strike="noStrike" cap="none">
              <a:solidFill>
                <a:srgbClr val="70AD47"/>
              </a:solidFill>
              <a:latin typeface="Trebuchet MS"/>
              <a:ea typeface="Trebuchet MS"/>
              <a:cs typeface="Trebuchet MS"/>
              <a:sym typeface="Trebuchet MS"/>
            </a:endParaRPr>
          </a:p>
        </p:txBody>
      </p:sp>
    </p:spTree>
    <p:extLst>
      <p:ext uri="{BB962C8B-B14F-4D97-AF65-F5344CB8AC3E}">
        <p14:creationId xmlns:p14="http://schemas.microsoft.com/office/powerpoint/2010/main" val="94418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2389B2F-0159-4045-297F-7B04A4612D48}"/>
            </a:ext>
          </a:extLst>
        </p:cNvPr>
        <p:cNvGrpSpPr/>
        <p:nvPr/>
      </p:nvGrpSpPr>
      <p:grpSpPr bwMode="auto">
        <a:xfrm>
          <a:off x="0" y="0"/>
          <a:ext cx="0" cy="0"/>
          <a:chOff x="0" y="0"/>
          <a:chExt cx="0" cy="0"/>
        </a:xfrm>
      </p:grpSpPr>
      <p:pic>
        <p:nvPicPr>
          <p:cNvPr id="18" name="Obrázek 17" descr="Obsah obrázku venku, budova, obloha, auto&#10;&#10;Obsah generovaný pomocí AI může být nesprávný.">
            <a:extLst>
              <a:ext uri="{FF2B5EF4-FFF2-40B4-BE49-F238E27FC236}">
                <a16:creationId xmlns:a16="http://schemas.microsoft.com/office/drawing/2014/main" id="{B424D48D-17D3-33D1-34AA-3F854FEE22E4}"/>
              </a:ext>
            </a:extLst>
          </p:cNvPr>
          <p:cNvPicPr>
            <a:picLocks noChangeAspect="1"/>
          </p:cNvPicPr>
          <p:nvPr/>
        </p:nvPicPr>
        <p:blipFill>
          <a:blip r:embed="rId3"/>
          <a:srcRect l="12190" t="-231" r="37082" b="231"/>
          <a:stretch>
            <a:fillRect/>
          </a:stretch>
        </p:blipFill>
        <p:spPr>
          <a:xfrm>
            <a:off x="5515200" y="-11866"/>
            <a:ext cx="3628800" cy="5143500"/>
          </a:xfrm>
          <a:prstGeom prst="rect">
            <a:avLst/>
          </a:prstGeom>
        </p:spPr>
      </p:pic>
      <p:sp>
        <p:nvSpPr>
          <p:cNvPr id="4" name="Google Shape;211;p12">
            <a:extLst>
              <a:ext uri="{FF2B5EF4-FFF2-40B4-BE49-F238E27FC236}">
                <a16:creationId xmlns:a16="http://schemas.microsoft.com/office/drawing/2014/main" id="{4F24BD0E-DC34-4CA1-E7DF-4E1E139D210E}"/>
              </a:ext>
            </a:extLst>
          </p:cNvPr>
          <p:cNvSpPr txBox="1"/>
          <p:nvPr/>
        </p:nvSpPr>
        <p:spPr bwMode="auto">
          <a:xfrm>
            <a:off x="340002" y="1228354"/>
            <a:ext cx="5175198" cy="3699206"/>
          </a:xfrm>
          <a:prstGeom prst="rect">
            <a:avLst/>
          </a:prstGeom>
          <a:noFill/>
          <a:ln>
            <a:noFill/>
          </a:ln>
        </p:spPr>
        <p:txBody>
          <a:bodyPr spcFirstLastPara="1" wrap="square" lIns="68550" tIns="34275" rIns="68550" bIns="34275"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ts val="563"/>
              </a:spcBef>
              <a:spcAft>
                <a:spcPts val="0"/>
              </a:spcAft>
              <a:buClr>
                <a:srgbClr val="000000"/>
              </a:buClr>
              <a:buSzPts val="1500"/>
              <a:buFont typeface="Arial"/>
              <a:buNone/>
            </a:pPr>
            <a:r>
              <a:rPr lang="en-MT" sz="1500" b="1" i="0" u="none" strike="noStrike" cap="none" dirty="0">
                <a:solidFill>
                  <a:srgbClr val="7F7F7F"/>
                </a:solidFill>
                <a:latin typeface="Trebuchet MS"/>
                <a:ea typeface="Trebuchet MS"/>
                <a:cs typeface="Trebuchet MS"/>
                <a:sym typeface="Trebuchet MS"/>
              </a:rPr>
              <a:t>Beschreibung:</a:t>
            </a:r>
            <a:endParaRPr sz="1500" b="1" i="0" u="none" strike="noStrike" cap="none" dirty="0">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dirty="0">
                <a:solidFill>
                  <a:srgbClr val="7F7F7F"/>
                </a:solidFill>
                <a:latin typeface="Trebuchet MS"/>
                <a:ea typeface="Trebuchet MS"/>
                <a:cs typeface="Trebuchet MS"/>
                <a:sym typeface="Trebuchet MS"/>
              </a:rPr>
              <a:t>Dieses </a:t>
            </a:r>
            <a:r>
              <a:rPr lang="en-US" sz="1200" dirty="0" err="1">
                <a:solidFill>
                  <a:srgbClr val="7F7F7F"/>
                </a:solidFill>
                <a:latin typeface="Trebuchet MS"/>
                <a:ea typeface="Trebuchet MS"/>
                <a:cs typeface="Trebuchet MS"/>
                <a:sym typeface="Trebuchet MS"/>
              </a:rPr>
              <a:t>Kriterium</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bewertet</a:t>
            </a:r>
            <a:r>
              <a:rPr lang="en-US" sz="1200" dirty="0">
                <a:solidFill>
                  <a:srgbClr val="7F7F7F"/>
                </a:solidFill>
                <a:latin typeface="Trebuchet MS"/>
                <a:ea typeface="Trebuchet MS"/>
                <a:cs typeface="Trebuchet MS"/>
                <a:sym typeface="Trebuchet MS"/>
              </a:rPr>
              <a:t> die </a:t>
            </a:r>
            <a:r>
              <a:rPr lang="en-US" sz="1200" dirty="0" err="1">
                <a:solidFill>
                  <a:srgbClr val="7F7F7F"/>
                </a:solidFill>
                <a:latin typeface="Trebuchet MS"/>
                <a:ea typeface="Trebuchet MS"/>
                <a:cs typeface="Trebuchet MS"/>
                <a:sym typeface="Trebuchet MS"/>
              </a:rPr>
              <a:t>Gestaltung</a:t>
            </a:r>
            <a:r>
              <a:rPr lang="en-US" sz="1200" dirty="0">
                <a:solidFill>
                  <a:srgbClr val="7F7F7F"/>
                </a:solidFill>
                <a:latin typeface="Trebuchet MS"/>
                <a:ea typeface="Trebuchet MS"/>
                <a:cs typeface="Trebuchet MS"/>
                <a:sym typeface="Trebuchet MS"/>
              </a:rPr>
              <a:t> und </a:t>
            </a:r>
            <a:r>
              <a:rPr lang="en-US" sz="1200" dirty="0" err="1">
                <a:solidFill>
                  <a:srgbClr val="7F7F7F"/>
                </a:solidFill>
                <a:latin typeface="Trebuchet MS"/>
                <a:ea typeface="Trebuchet MS"/>
                <a:cs typeface="Trebuchet MS"/>
                <a:sym typeface="Trebuchet MS"/>
              </a:rPr>
              <a:t>Anordnung</a:t>
            </a:r>
            <a:r>
              <a:rPr lang="en-US" sz="1200" dirty="0">
                <a:solidFill>
                  <a:srgbClr val="7F7F7F"/>
                </a:solidFill>
                <a:latin typeface="Trebuchet MS"/>
                <a:ea typeface="Trebuchet MS"/>
                <a:cs typeface="Trebuchet MS"/>
                <a:sym typeface="Trebuchet MS"/>
              </a:rPr>
              <a:t> von </a:t>
            </a:r>
            <a:r>
              <a:rPr lang="en-US" sz="1200" dirty="0" err="1">
                <a:solidFill>
                  <a:srgbClr val="7F7F7F"/>
                </a:solidFill>
                <a:latin typeface="Trebuchet MS"/>
                <a:ea typeface="Trebuchet MS"/>
                <a:cs typeface="Trebuchet MS"/>
                <a:sym typeface="Trebuchet MS"/>
              </a:rPr>
              <a:t>Fenstern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zur</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Optimierung</a:t>
            </a:r>
            <a:r>
              <a:rPr lang="en-US" sz="1200" dirty="0">
                <a:solidFill>
                  <a:srgbClr val="7F7F7F"/>
                </a:solidFill>
                <a:latin typeface="Trebuchet MS"/>
                <a:ea typeface="Trebuchet MS"/>
                <a:cs typeface="Trebuchet MS"/>
                <a:sym typeface="Trebuchet MS"/>
              </a:rPr>
              <a:t> des </a:t>
            </a:r>
            <a:r>
              <a:rPr lang="en-US" sz="1200" dirty="0" err="1">
                <a:solidFill>
                  <a:srgbClr val="7F7F7F"/>
                </a:solidFill>
                <a:latin typeface="Trebuchet MS"/>
                <a:ea typeface="Trebuchet MS"/>
                <a:cs typeface="Trebuchet MS"/>
                <a:sym typeface="Trebuchet MS"/>
              </a:rPr>
              <a:t>solaren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Gewinns</a:t>
            </a:r>
            <a:r>
              <a:rPr lang="en-US" sz="1200" dirty="0">
                <a:solidFill>
                  <a:srgbClr val="7F7F7F"/>
                </a:solidFill>
                <a:latin typeface="Trebuchet MS"/>
                <a:ea typeface="Trebuchet MS"/>
                <a:cs typeface="Trebuchet MS"/>
                <a:sym typeface="Trebuchet MS"/>
              </a:rPr>
              <a:t> und des </a:t>
            </a:r>
            <a:r>
              <a:rPr lang="en-US" sz="1200" dirty="0" err="1">
                <a:solidFill>
                  <a:srgbClr val="7F7F7F"/>
                </a:solidFill>
                <a:latin typeface="Trebuchet MS"/>
                <a:ea typeface="Trebuchet MS"/>
                <a:cs typeface="Trebuchet MS"/>
                <a:sym typeface="Trebuchet MS"/>
              </a:rPr>
              <a:t>Tageslichts</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bei</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gleichzeitiger</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Minimierung</a:t>
            </a:r>
            <a:r>
              <a:rPr lang="en-US" sz="1200" dirty="0">
                <a:solidFill>
                  <a:srgbClr val="7F7F7F"/>
                </a:solidFill>
                <a:latin typeface="Trebuchet MS"/>
                <a:ea typeface="Trebuchet MS"/>
                <a:cs typeface="Trebuchet MS"/>
                <a:sym typeface="Trebuchet MS"/>
              </a:rPr>
              <a:t> der </a:t>
            </a:r>
            <a:r>
              <a:rPr lang="en-US" sz="1200" dirty="0" err="1">
                <a:solidFill>
                  <a:srgbClr val="7F7F7F"/>
                </a:solidFill>
                <a:latin typeface="Trebuchet MS"/>
                <a:ea typeface="Trebuchet MS"/>
                <a:cs typeface="Trebuchet MS"/>
                <a:sym typeface="Trebuchet MS"/>
              </a:rPr>
              <a:t>Überhitzungsgefahr</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bei</a:t>
            </a:r>
            <a:r>
              <a:rPr lang="en-US" sz="1200" dirty="0">
                <a:solidFill>
                  <a:srgbClr val="7F7F7F"/>
                </a:solidFill>
                <a:latin typeface="Trebuchet MS"/>
                <a:ea typeface="Trebuchet MS"/>
                <a:cs typeface="Trebuchet MS"/>
                <a:sym typeface="Trebuchet MS"/>
              </a:rPr>
              <a:t> extremer Hitze </a:t>
            </a:r>
            <a:r>
              <a:rPr lang="en-US" sz="1200" dirty="0" err="1">
                <a:solidFill>
                  <a:srgbClr val="7F7F7F"/>
                </a:solidFill>
                <a:latin typeface="Trebuchet MS"/>
                <a:ea typeface="Trebuchet MS"/>
                <a:cs typeface="Trebuchet MS"/>
                <a:sym typeface="Trebuchet MS"/>
              </a:rPr>
              <a:t>unter</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Berücksichtigung</a:t>
            </a:r>
            <a:r>
              <a:rPr lang="en-US" sz="1200" dirty="0">
                <a:solidFill>
                  <a:srgbClr val="7F7F7F"/>
                </a:solidFill>
                <a:latin typeface="Trebuchet MS"/>
                <a:ea typeface="Trebuchet MS"/>
                <a:cs typeface="Trebuchet MS"/>
                <a:sym typeface="Trebuchet MS"/>
              </a:rPr>
              <a:t> der </a:t>
            </a:r>
            <a:r>
              <a:rPr lang="en-US" sz="1200" dirty="0" err="1">
                <a:solidFill>
                  <a:srgbClr val="7F7F7F"/>
                </a:solidFill>
                <a:latin typeface="Trebuchet MS"/>
                <a:ea typeface="Trebuchet MS"/>
                <a:cs typeface="Trebuchet MS"/>
                <a:sym typeface="Trebuchet MS"/>
              </a:rPr>
              <a:t>Ausrichtung</a:t>
            </a:r>
            <a:r>
              <a:rPr lang="en-US" sz="1200" dirty="0">
                <a:solidFill>
                  <a:srgbClr val="7F7F7F"/>
                </a:solidFill>
                <a:latin typeface="Trebuchet MS"/>
                <a:ea typeface="Trebuchet MS"/>
                <a:cs typeface="Trebuchet MS"/>
                <a:sym typeface="Trebuchet MS"/>
              </a:rPr>
              <a:t> des </a:t>
            </a:r>
            <a:r>
              <a:rPr lang="en-US" sz="1200" dirty="0" err="1">
                <a:solidFill>
                  <a:srgbClr val="7F7F7F"/>
                </a:solidFill>
                <a:latin typeface="Trebuchet MS"/>
                <a:ea typeface="Trebuchet MS"/>
                <a:cs typeface="Trebuchet MS"/>
                <a:sym typeface="Trebuchet MS"/>
              </a:rPr>
              <a:t>Gebäudes</a:t>
            </a:r>
            <a:r>
              <a:rPr lang="en-US" sz="1200" dirty="0">
                <a:solidFill>
                  <a:srgbClr val="7F7F7F"/>
                </a:solidFill>
                <a:latin typeface="Trebuchet MS"/>
                <a:ea typeface="Trebuchet MS"/>
                <a:cs typeface="Trebuchet MS"/>
                <a:sym typeface="Trebuchet MS"/>
              </a:rPr>
              <a:t>, der </a:t>
            </a:r>
            <a:r>
              <a:rPr lang="en-US" sz="1200" dirty="0" err="1">
                <a:solidFill>
                  <a:srgbClr val="7F7F7F"/>
                </a:solidFill>
                <a:latin typeface="Trebuchet MS"/>
                <a:ea typeface="Trebuchet MS"/>
                <a:cs typeface="Trebuchet MS"/>
                <a:sym typeface="Trebuchet MS"/>
              </a:rPr>
              <a:t>Raumfunktion</a:t>
            </a:r>
            <a:r>
              <a:rPr lang="en-US" sz="1200" dirty="0">
                <a:solidFill>
                  <a:srgbClr val="7F7F7F"/>
                </a:solidFill>
                <a:latin typeface="Trebuchet MS"/>
                <a:ea typeface="Trebuchet MS"/>
                <a:cs typeface="Trebuchet MS"/>
                <a:sym typeface="Trebuchet MS"/>
              </a:rPr>
              <a:t>, des </a:t>
            </a:r>
            <a:r>
              <a:rPr lang="en-US" sz="1200" dirty="0" err="1">
                <a:solidFill>
                  <a:srgbClr val="7F7F7F"/>
                </a:solidFill>
                <a:latin typeface="Trebuchet MS"/>
                <a:ea typeface="Trebuchet MS"/>
                <a:cs typeface="Trebuchet MS"/>
                <a:sym typeface="Trebuchet MS"/>
              </a:rPr>
              <a:t>Beschattungspotenzials</a:t>
            </a:r>
            <a:r>
              <a:rPr lang="en-US" sz="1200" dirty="0">
                <a:solidFill>
                  <a:srgbClr val="7F7F7F"/>
                </a:solidFill>
                <a:latin typeface="Trebuchet MS"/>
                <a:ea typeface="Trebuchet MS"/>
                <a:cs typeface="Trebuchet MS"/>
                <a:sym typeface="Trebuchet MS"/>
              </a:rPr>
              <a:t> und der </a:t>
            </a:r>
            <a:r>
              <a:rPr lang="en-US" sz="1200" dirty="0" err="1">
                <a:solidFill>
                  <a:srgbClr val="7F7F7F"/>
                </a:solidFill>
                <a:latin typeface="Trebuchet MS"/>
                <a:ea typeface="Trebuchet MS"/>
                <a:cs typeface="Trebuchet MS"/>
                <a:sym typeface="Trebuchet MS"/>
              </a:rPr>
              <a:t>natürlichen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Belüftungsstrategien</a:t>
            </a:r>
            <a:r>
              <a:rPr lang="en-US" sz="1200" dirty="0">
                <a:solidFill>
                  <a:srgbClr val="7F7F7F"/>
                </a:solidFill>
                <a:latin typeface="Trebuchet MS"/>
                <a:ea typeface="Trebuchet MS"/>
                <a:cs typeface="Trebuchet MS"/>
                <a:sym typeface="Trebuchet MS"/>
              </a:rPr>
              <a:t>.</a:t>
            </a:r>
            <a:endParaRPr lang="cs-CZ" sz="1200" dirty="0">
              <a:solidFill>
                <a:srgbClr val="7F7F7F"/>
              </a:solidFill>
              <a:latin typeface="Trebuchet MS"/>
              <a:ea typeface="Trebuchet MS"/>
              <a:cs typeface="Trebuchet MS"/>
              <a:sym typeface="Trebuchet MS"/>
            </a:endParaRPr>
          </a:p>
          <a:p>
            <a:pPr>
              <a:lnSpc>
                <a:spcPct val="90000"/>
              </a:lnSpc>
              <a:spcBef>
                <a:spcPts val="563"/>
              </a:spcBef>
              <a:buSzPts val="1200"/>
            </a:pPr>
            <a:endParaRPr lang="en-US" sz="1200" dirty="0">
              <a:solidFill>
                <a:srgbClr val="7F7F7F"/>
              </a:solidFill>
              <a:latin typeface="Trebuchet MS"/>
              <a:ea typeface="Trebuchet MS"/>
              <a:cs typeface="Trebuchet MS"/>
              <a:sym typeface="Trebuchet MS"/>
            </a:endParaRPr>
          </a:p>
          <a:p>
            <a:pPr lvl="0">
              <a:lnSpc>
                <a:spcPct val="90000"/>
              </a:lnSpc>
              <a:spcBef>
                <a:spcPts val="563"/>
              </a:spcBef>
              <a:buSzPts val="1200"/>
            </a:pPr>
            <a:r>
              <a:rPr lang="en-MT" sz="1500" b="1" i="0" u="none" strike="noStrike" cap="none" dirty="0">
                <a:solidFill>
                  <a:srgbClr val="7F7F7F"/>
                </a:solidFill>
                <a:latin typeface="Trebuchet MS"/>
                <a:ea typeface="Trebuchet MS"/>
                <a:cs typeface="Trebuchet MS"/>
                <a:sym typeface="Trebuchet MS"/>
              </a:rPr>
              <a:t>Ziel:</a:t>
            </a:r>
            <a:endParaRPr sz="975" b="1" i="0" u="none" strike="noStrike" cap="none" dirty="0">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dirty="0" err="1">
                <a:solidFill>
                  <a:srgbClr val="7F7F7F"/>
                </a:solidFill>
                <a:latin typeface="Trebuchet MS"/>
              </a:rPr>
              <a:t>Förderung</a:t>
            </a:r>
            <a:r>
              <a:rPr lang="en-US" sz="1200" dirty="0">
                <a:solidFill>
                  <a:srgbClr val="7F7F7F"/>
                </a:solidFill>
                <a:latin typeface="Trebuchet MS"/>
              </a:rPr>
              <a:t> von </a:t>
            </a:r>
            <a:r>
              <a:rPr lang="en-US" sz="1200" dirty="0" err="1">
                <a:solidFill>
                  <a:srgbClr val="7F7F7F"/>
                </a:solidFill>
                <a:latin typeface="Trebuchet MS"/>
              </a:rPr>
              <a:t>Fensteranordnungen</a:t>
            </a:r>
            <a:r>
              <a:rPr lang="en-US" sz="1200" dirty="0">
                <a:solidFill>
                  <a:srgbClr val="7F7F7F"/>
                </a:solidFill>
                <a:latin typeface="Trebuchet MS"/>
              </a:rPr>
              <a:t>, die das </a:t>
            </a:r>
            <a:r>
              <a:rPr lang="en-US" sz="1200" dirty="0" err="1">
                <a:solidFill>
                  <a:srgbClr val="7F7F7F"/>
                </a:solidFill>
                <a:latin typeface="Trebuchet MS"/>
              </a:rPr>
              <a:t>Risiko</a:t>
            </a:r>
            <a:r>
              <a:rPr lang="en-US" sz="1200" dirty="0">
                <a:solidFill>
                  <a:srgbClr val="7F7F7F"/>
                </a:solidFill>
                <a:latin typeface="Trebuchet MS"/>
              </a:rPr>
              <a:t> </a:t>
            </a:r>
            <a:r>
              <a:rPr lang="en-US" sz="1200" dirty="0" err="1">
                <a:solidFill>
                  <a:srgbClr val="7F7F7F"/>
                </a:solidFill>
                <a:latin typeface="Trebuchet MS"/>
              </a:rPr>
              <a:t>einer</a:t>
            </a:r>
            <a:r>
              <a:rPr lang="en-US" sz="1200" dirty="0">
                <a:solidFill>
                  <a:srgbClr val="7F7F7F"/>
                </a:solidFill>
                <a:latin typeface="Trebuchet MS"/>
              </a:rPr>
              <a:t> </a:t>
            </a:r>
            <a:r>
              <a:rPr lang="en-US" sz="1200" dirty="0" err="1">
                <a:solidFill>
                  <a:srgbClr val="7F7F7F"/>
                </a:solidFill>
                <a:latin typeface="Trebuchet MS"/>
              </a:rPr>
              <a:t>Überhitzung</a:t>
            </a:r>
            <a:r>
              <a:rPr lang="en-US" sz="1200" dirty="0">
                <a:solidFill>
                  <a:srgbClr val="7F7F7F"/>
                </a:solidFill>
                <a:latin typeface="Trebuchet MS"/>
              </a:rPr>
              <a:t> </a:t>
            </a:r>
            <a:r>
              <a:rPr lang="en-US" sz="1200" dirty="0" err="1">
                <a:solidFill>
                  <a:srgbClr val="7F7F7F"/>
                </a:solidFill>
                <a:latin typeface="Trebuchet MS"/>
              </a:rPr>
              <a:t>bei</a:t>
            </a:r>
            <a:r>
              <a:rPr lang="en-US" sz="1200" dirty="0">
                <a:solidFill>
                  <a:srgbClr val="7F7F7F"/>
                </a:solidFill>
                <a:latin typeface="Trebuchet MS"/>
              </a:rPr>
              <a:t> extremer Hitze </a:t>
            </a:r>
            <a:r>
              <a:rPr lang="en-US" sz="1200" dirty="0" err="1">
                <a:solidFill>
                  <a:srgbClr val="7F7F7F"/>
                </a:solidFill>
                <a:latin typeface="Trebuchet MS"/>
              </a:rPr>
              <a:t>verringern</a:t>
            </a:r>
            <a:r>
              <a:rPr lang="en-US" sz="1200" dirty="0">
                <a:solidFill>
                  <a:srgbClr val="7F7F7F"/>
                </a:solidFill>
                <a:latin typeface="Trebuchet MS"/>
              </a:rPr>
              <a:t> und </a:t>
            </a:r>
            <a:r>
              <a:rPr lang="en-US" sz="1200" dirty="0" err="1">
                <a:solidFill>
                  <a:srgbClr val="7F7F7F"/>
                </a:solidFill>
                <a:latin typeface="Trebuchet MS"/>
              </a:rPr>
              <a:t>gleichzeitig</a:t>
            </a:r>
            <a:r>
              <a:rPr lang="en-US" sz="1200" dirty="0">
                <a:solidFill>
                  <a:srgbClr val="7F7F7F"/>
                </a:solidFill>
                <a:latin typeface="Trebuchet MS"/>
              </a:rPr>
              <a:t> für </a:t>
            </a:r>
            <a:r>
              <a:rPr lang="en-US" sz="1200" dirty="0" err="1">
                <a:solidFill>
                  <a:srgbClr val="7F7F7F"/>
                </a:solidFill>
                <a:latin typeface="Trebuchet MS"/>
              </a:rPr>
              <a:t>ausreichend</a:t>
            </a:r>
            <a:r>
              <a:rPr lang="en-US" sz="1200" dirty="0">
                <a:solidFill>
                  <a:srgbClr val="7F7F7F"/>
                </a:solidFill>
                <a:latin typeface="Trebuchet MS"/>
              </a:rPr>
              <a:t> </a:t>
            </a:r>
            <a:r>
              <a:rPr lang="en-US" sz="1200" dirty="0" err="1">
                <a:solidFill>
                  <a:srgbClr val="7F7F7F"/>
                </a:solidFill>
                <a:latin typeface="Trebuchet MS"/>
              </a:rPr>
              <a:t>Tageslicht</a:t>
            </a:r>
            <a:r>
              <a:rPr lang="en-US" sz="1200" dirty="0">
                <a:solidFill>
                  <a:srgbClr val="7F7F7F"/>
                </a:solidFill>
                <a:latin typeface="Trebuchet MS"/>
              </a:rPr>
              <a:t> und </a:t>
            </a:r>
            <a:r>
              <a:rPr lang="en-US" sz="1200" dirty="0" err="1">
                <a:solidFill>
                  <a:srgbClr val="7F7F7F"/>
                </a:solidFill>
                <a:latin typeface="Trebuchet MS"/>
              </a:rPr>
              <a:t>eine</a:t>
            </a:r>
            <a:r>
              <a:rPr lang="en-US" sz="1200" dirty="0">
                <a:solidFill>
                  <a:srgbClr val="7F7F7F"/>
                </a:solidFill>
                <a:latin typeface="Trebuchet MS"/>
              </a:rPr>
              <a:t> </a:t>
            </a:r>
            <a:r>
              <a:rPr lang="en-US" sz="1200" dirty="0" err="1">
                <a:solidFill>
                  <a:srgbClr val="7F7F7F"/>
                </a:solidFill>
                <a:latin typeface="Trebuchet MS"/>
              </a:rPr>
              <a:t>effektive</a:t>
            </a:r>
            <a:r>
              <a:rPr lang="en-US" sz="1200" dirty="0">
                <a:solidFill>
                  <a:srgbClr val="7F7F7F"/>
                </a:solidFill>
                <a:latin typeface="Trebuchet MS"/>
              </a:rPr>
              <a:t> </a:t>
            </a:r>
            <a:r>
              <a:rPr lang="en-US" sz="1200" dirty="0" err="1">
                <a:solidFill>
                  <a:srgbClr val="7F7F7F"/>
                </a:solidFill>
                <a:latin typeface="Trebuchet MS"/>
              </a:rPr>
              <a:t>natürliche</a:t>
            </a:r>
            <a:r>
              <a:rPr lang="en-US" sz="1200" dirty="0">
                <a:solidFill>
                  <a:srgbClr val="7F7F7F"/>
                </a:solidFill>
                <a:latin typeface="Trebuchet MS"/>
              </a:rPr>
              <a:t> Belüftung </a:t>
            </a:r>
            <a:r>
              <a:rPr lang="en-US" sz="1200" dirty="0" err="1">
                <a:solidFill>
                  <a:srgbClr val="7F7F7F"/>
                </a:solidFill>
                <a:latin typeface="Trebuchet MS"/>
              </a:rPr>
              <a:t>sorgen</a:t>
            </a:r>
            <a:r>
              <a:rPr lang="en-US" sz="1200" dirty="0">
                <a:solidFill>
                  <a:srgbClr val="7F7F7F"/>
                </a:solidFill>
                <a:latin typeface="Trebuchet MS"/>
              </a:rPr>
              <a:t>, </a:t>
            </a:r>
            <a:r>
              <a:rPr lang="en-US" sz="1200" dirty="0" err="1">
                <a:solidFill>
                  <a:srgbClr val="7F7F7F"/>
                </a:solidFill>
                <a:latin typeface="Trebuchet MS"/>
              </a:rPr>
              <a:t>indem</a:t>
            </a:r>
            <a:r>
              <a:rPr lang="en-US" sz="1200" dirty="0">
                <a:solidFill>
                  <a:srgbClr val="7F7F7F"/>
                </a:solidFill>
                <a:latin typeface="Trebuchet MS"/>
              </a:rPr>
              <a:t> </a:t>
            </a:r>
            <a:r>
              <a:rPr lang="en-US" sz="1200" dirty="0" err="1">
                <a:solidFill>
                  <a:srgbClr val="7F7F7F"/>
                </a:solidFill>
                <a:latin typeface="Trebuchet MS"/>
              </a:rPr>
              <a:t>bereits</a:t>
            </a:r>
            <a:r>
              <a:rPr lang="en-US" sz="1200" dirty="0">
                <a:solidFill>
                  <a:srgbClr val="7F7F7F"/>
                </a:solidFill>
                <a:latin typeface="Trebuchet MS"/>
              </a:rPr>
              <a:t> in </a:t>
            </a:r>
            <a:r>
              <a:rPr lang="en-US" sz="1200" dirty="0" err="1">
                <a:solidFill>
                  <a:srgbClr val="7F7F7F"/>
                </a:solidFill>
                <a:latin typeface="Trebuchet MS"/>
              </a:rPr>
              <a:t>frühen</a:t>
            </a:r>
            <a:r>
              <a:rPr lang="en-US" sz="1200" dirty="0">
                <a:solidFill>
                  <a:srgbClr val="7F7F7F"/>
                </a:solidFill>
                <a:latin typeface="Trebuchet MS"/>
              </a:rPr>
              <a:t> </a:t>
            </a:r>
            <a:r>
              <a:rPr lang="en-US" sz="1200" dirty="0" err="1">
                <a:solidFill>
                  <a:srgbClr val="7F7F7F"/>
                </a:solidFill>
                <a:latin typeface="Trebuchet MS"/>
              </a:rPr>
              <a:t>Planungsphasen</a:t>
            </a:r>
            <a:r>
              <a:rPr lang="en-US" sz="1200" dirty="0">
                <a:solidFill>
                  <a:srgbClr val="7F7F7F"/>
                </a:solidFill>
                <a:latin typeface="Trebuchet MS"/>
              </a:rPr>
              <a:t> die </a:t>
            </a:r>
            <a:r>
              <a:rPr lang="en-US" sz="1200" dirty="0" err="1">
                <a:solidFill>
                  <a:srgbClr val="7F7F7F"/>
                </a:solidFill>
                <a:latin typeface="Trebuchet MS"/>
              </a:rPr>
              <a:t>Ausrichtung</a:t>
            </a:r>
            <a:r>
              <a:rPr lang="en-US" sz="1200" dirty="0">
                <a:solidFill>
                  <a:srgbClr val="7F7F7F"/>
                </a:solidFill>
                <a:latin typeface="Trebuchet MS"/>
              </a:rPr>
              <a:t>, </a:t>
            </a:r>
            <a:r>
              <a:rPr lang="en-US" sz="1200" dirty="0" err="1">
                <a:solidFill>
                  <a:srgbClr val="7F7F7F"/>
                </a:solidFill>
                <a:latin typeface="Trebuchet MS"/>
              </a:rPr>
              <a:t>Größe</a:t>
            </a:r>
            <a:r>
              <a:rPr lang="en-US" sz="1200" dirty="0">
                <a:solidFill>
                  <a:srgbClr val="7F7F7F"/>
                </a:solidFill>
                <a:latin typeface="Trebuchet MS"/>
              </a:rPr>
              <a:t>, </a:t>
            </a:r>
            <a:r>
              <a:rPr lang="en-US" sz="1200" dirty="0" err="1">
                <a:solidFill>
                  <a:srgbClr val="7F7F7F"/>
                </a:solidFill>
                <a:latin typeface="Trebuchet MS"/>
              </a:rPr>
              <a:t>Verteilung</a:t>
            </a:r>
            <a:r>
              <a:rPr lang="en-US" sz="1200" dirty="0">
                <a:solidFill>
                  <a:srgbClr val="7F7F7F"/>
                </a:solidFill>
                <a:latin typeface="Trebuchet MS"/>
              </a:rPr>
              <a:t> und </a:t>
            </a:r>
            <a:r>
              <a:rPr lang="en-US" sz="1200" dirty="0" err="1">
                <a:solidFill>
                  <a:srgbClr val="7F7F7F"/>
                </a:solidFill>
                <a:latin typeface="Trebuchet MS"/>
              </a:rPr>
              <a:t>Beschattung</a:t>
            </a:r>
            <a:r>
              <a:rPr lang="en-US" sz="1200" dirty="0">
                <a:solidFill>
                  <a:srgbClr val="7F7F7F"/>
                </a:solidFill>
                <a:latin typeface="Trebuchet MS"/>
              </a:rPr>
              <a:t> </a:t>
            </a:r>
            <a:r>
              <a:rPr lang="en-US" sz="1200" dirty="0" err="1">
                <a:solidFill>
                  <a:srgbClr val="7F7F7F"/>
                </a:solidFill>
                <a:latin typeface="Trebuchet MS"/>
              </a:rPr>
              <a:t>berücksichtigt</a:t>
            </a:r>
            <a:r>
              <a:rPr lang="en-US" sz="1200" dirty="0">
                <a:solidFill>
                  <a:srgbClr val="7F7F7F"/>
                </a:solidFill>
                <a:latin typeface="Trebuchet MS"/>
              </a:rPr>
              <a:t> </a:t>
            </a:r>
            <a:r>
              <a:rPr lang="en-US" sz="1200" dirty="0" err="1">
                <a:solidFill>
                  <a:srgbClr val="7F7F7F"/>
                </a:solidFill>
                <a:latin typeface="Trebuchet MS"/>
              </a:rPr>
              <a:t>werden</a:t>
            </a:r>
            <a:r>
              <a:rPr lang="en-US" sz="1200" dirty="0">
                <a:solidFill>
                  <a:srgbClr val="7F7F7F"/>
                </a:solidFill>
                <a:latin typeface="Trebuchet MS"/>
              </a:rPr>
              <a:t>.</a:t>
            </a:r>
            <a:endParaRPr lang="cs-CZ" sz="1200" dirty="0">
              <a:solidFill>
                <a:srgbClr val="7F7F7F"/>
              </a:solidFill>
              <a:latin typeface="Trebuchet MS"/>
            </a:endParaRPr>
          </a:p>
          <a:p>
            <a:pPr>
              <a:lnSpc>
                <a:spcPct val="90000"/>
              </a:lnSpc>
              <a:spcBef>
                <a:spcPts val="563"/>
              </a:spcBef>
              <a:buSzPts val="1200"/>
            </a:pPr>
            <a:endParaRPr lang="en-US" sz="1200" dirty="0">
              <a:solidFill>
                <a:srgbClr val="7F7F7F"/>
              </a:solidFill>
              <a:latin typeface="Trebuchet MS"/>
            </a:endParaRPr>
          </a:p>
          <a:p>
            <a:pPr lvl="0">
              <a:lnSpc>
                <a:spcPct val="90000"/>
              </a:lnSpc>
              <a:spcBef>
                <a:spcPts val="563"/>
              </a:spcBef>
              <a:buSzPts val="1200"/>
            </a:pPr>
            <a:r>
              <a:rPr lang="en-MT" sz="1500" b="1" dirty="0">
                <a:solidFill>
                  <a:srgbClr val="7F7F7F"/>
                </a:solidFill>
                <a:latin typeface="Trebuchet MS"/>
                <a:sym typeface="Trebuchet MS"/>
              </a:rPr>
              <a:t>Relevanz:</a:t>
            </a:r>
            <a:endParaRPr sz="1500" b="1" dirty="0">
              <a:solidFill>
                <a:srgbClr val="7F7F7F"/>
              </a:solidFill>
              <a:latin typeface="Trebuchet MS"/>
              <a:sym typeface="Trebuchet MS"/>
            </a:endParaRPr>
          </a:p>
          <a:p>
            <a:pPr lvl="0">
              <a:lnSpc>
                <a:spcPct val="90000"/>
              </a:lnSpc>
              <a:spcBef>
                <a:spcPts val="563"/>
              </a:spcBef>
              <a:buSzPts val="1200"/>
            </a:pPr>
            <a:r>
              <a:rPr lang="en-US" sz="1200" dirty="0">
                <a:solidFill>
                  <a:srgbClr val="7F7F7F"/>
                </a:solidFill>
                <a:latin typeface="Trebuchet MS"/>
              </a:rPr>
              <a:t>In </a:t>
            </a:r>
            <a:r>
              <a:rPr lang="en-US" sz="1200" dirty="0" err="1">
                <a:solidFill>
                  <a:srgbClr val="7F7F7F"/>
                </a:solidFill>
                <a:latin typeface="Trebuchet MS"/>
              </a:rPr>
              <a:t>einem</a:t>
            </a:r>
            <a:r>
              <a:rPr lang="en-US" sz="1200" dirty="0">
                <a:solidFill>
                  <a:srgbClr val="7F7F7F"/>
                </a:solidFill>
                <a:latin typeface="Trebuchet MS"/>
              </a:rPr>
              <a:t> </a:t>
            </a:r>
            <a:r>
              <a:rPr lang="en-US" sz="1200" dirty="0" err="1">
                <a:solidFill>
                  <a:srgbClr val="7F7F7F"/>
                </a:solidFill>
                <a:latin typeface="Trebuchet MS"/>
              </a:rPr>
              <a:t>sich</a:t>
            </a:r>
            <a:r>
              <a:rPr lang="en-US" sz="1200" dirty="0">
                <a:solidFill>
                  <a:srgbClr val="7F7F7F"/>
                </a:solidFill>
                <a:latin typeface="Trebuchet MS"/>
              </a:rPr>
              <a:t> </a:t>
            </a:r>
            <a:r>
              <a:rPr lang="en-US" sz="1200" dirty="0" err="1">
                <a:solidFill>
                  <a:srgbClr val="7F7F7F"/>
                </a:solidFill>
                <a:latin typeface="Trebuchet MS"/>
              </a:rPr>
              <a:t>erwärmenden</a:t>
            </a:r>
            <a:r>
              <a:rPr lang="en-US" sz="1200" dirty="0">
                <a:solidFill>
                  <a:srgbClr val="7F7F7F"/>
                </a:solidFill>
                <a:latin typeface="Trebuchet MS"/>
              </a:rPr>
              <a:t> Klima </a:t>
            </a:r>
            <a:r>
              <a:rPr lang="en-US" sz="1200" dirty="0" err="1">
                <a:solidFill>
                  <a:srgbClr val="7F7F7F"/>
                </a:solidFill>
                <a:latin typeface="Trebuchet MS"/>
              </a:rPr>
              <a:t>mit</a:t>
            </a:r>
            <a:r>
              <a:rPr lang="en-US" sz="1200" dirty="0">
                <a:solidFill>
                  <a:srgbClr val="7F7F7F"/>
                </a:solidFill>
                <a:latin typeface="Trebuchet MS"/>
              </a:rPr>
              <a:t> </a:t>
            </a:r>
            <a:r>
              <a:rPr lang="en-US" sz="1200" dirty="0" err="1">
                <a:solidFill>
                  <a:srgbClr val="7F7F7F"/>
                </a:solidFill>
                <a:latin typeface="Trebuchet MS"/>
              </a:rPr>
              <a:t>häufigeren</a:t>
            </a:r>
            <a:r>
              <a:rPr lang="en-US" sz="1200" dirty="0">
                <a:solidFill>
                  <a:srgbClr val="7F7F7F"/>
                </a:solidFill>
                <a:latin typeface="Trebuchet MS"/>
              </a:rPr>
              <a:t> und </a:t>
            </a:r>
            <a:r>
              <a:rPr lang="en-US" sz="1200" dirty="0" err="1">
                <a:solidFill>
                  <a:srgbClr val="7F7F7F"/>
                </a:solidFill>
                <a:latin typeface="Trebuchet MS"/>
              </a:rPr>
              <a:t>intensiveren</a:t>
            </a:r>
            <a:r>
              <a:rPr lang="en-US" sz="1200" dirty="0">
                <a:solidFill>
                  <a:srgbClr val="7F7F7F"/>
                </a:solidFill>
                <a:latin typeface="Trebuchet MS"/>
              </a:rPr>
              <a:t> </a:t>
            </a:r>
            <a:r>
              <a:rPr lang="en-US" sz="1200" dirty="0" err="1">
                <a:solidFill>
                  <a:srgbClr val="7F7F7F"/>
                </a:solidFill>
                <a:latin typeface="Trebuchet MS"/>
              </a:rPr>
              <a:t>Hitzewellen</a:t>
            </a:r>
            <a:r>
              <a:rPr lang="en-US" sz="1200" dirty="0">
                <a:solidFill>
                  <a:srgbClr val="7F7F7F"/>
                </a:solidFill>
                <a:latin typeface="Trebuchet MS"/>
              </a:rPr>
              <a:t> </a:t>
            </a:r>
            <a:r>
              <a:rPr lang="en-US" sz="1200" dirty="0" err="1">
                <a:solidFill>
                  <a:srgbClr val="7F7F7F"/>
                </a:solidFill>
                <a:latin typeface="Trebuchet MS"/>
              </a:rPr>
              <a:t>können</a:t>
            </a:r>
            <a:r>
              <a:rPr lang="en-US" sz="1200" dirty="0">
                <a:solidFill>
                  <a:srgbClr val="7F7F7F"/>
                </a:solidFill>
                <a:latin typeface="Trebuchet MS"/>
              </a:rPr>
              <a:t> </a:t>
            </a:r>
            <a:r>
              <a:rPr lang="en-US" sz="1200" dirty="0" err="1">
                <a:solidFill>
                  <a:srgbClr val="7F7F7F"/>
                </a:solidFill>
                <a:latin typeface="Trebuchet MS"/>
              </a:rPr>
              <a:t>eine</a:t>
            </a:r>
            <a:r>
              <a:rPr lang="en-US" sz="1200" dirty="0">
                <a:solidFill>
                  <a:srgbClr val="7F7F7F"/>
                </a:solidFill>
                <a:latin typeface="Trebuchet MS"/>
              </a:rPr>
              <a:t> </a:t>
            </a:r>
            <a:r>
              <a:rPr lang="en-US" sz="1200" dirty="0" err="1">
                <a:solidFill>
                  <a:srgbClr val="7F7F7F"/>
                </a:solidFill>
                <a:latin typeface="Trebuchet MS"/>
              </a:rPr>
              <a:t>ungeeignete</a:t>
            </a:r>
            <a:r>
              <a:rPr lang="en-US" sz="1200" dirty="0">
                <a:solidFill>
                  <a:srgbClr val="7F7F7F"/>
                </a:solidFill>
                <a:latin typeface="Trebuchet MS"/>
              </a:rPr>
              <a:t> </a:t>
            </a:r>
            <a:r>
              <a:rPr lang="en-US" sz="1200" dirty="0" err="1">
                <a:solidFill>
                  <a:srgbClr val="7F7F7F"/>
                </a:solidFill>
                <a:latin typeface="Trebuchet MS"/>
              </a:rPr>
              <a:t>Ausrichtung</a:t>
            </a:r>
            <a:r>
              <a:rPr lang="en-US" sz="1200" dirty="0">
                <a:solidFill>
                  <a:srgbClr val="7F7F7F"/>
                </a:solidFill>
                <a:latin typeface="Trebuchet MS"/>
              </a:rPr>
              <a:t> und </a:t>
            </a:r>
            <a:r>
              <a:rPr lang="en-US" sz="1200" dirty="0" err="1">
                <a:solidFill>
                  <a:srgbClr val="7F7F7F"/>
                </a:solidFill>
                <a:latin typeface="Trebuchet MS"/>
              </a:rPr>
              <a:t>Anordnung</a:t>
            </a:r>
            <a:r>
              <a:rPr lang="en-US" sz="1200" dirty="0">
                <a:solidFill>
                  <a:srgbClr val="7F7F7F"/>
                </a:solidFill>
                <a:latin typeface="Trebuchet MS"/>
              </a:rPr>
              <a:t> der Fenster </a:t>
            </a:r>
            <a:r>
              <a:rPr lang="en-US" sz="1200" dirty="0" err="1">
                <a:solidFill>
                  <a:srgbClr val="7F7F7F"/>
                </a:solidFill>
                <a:latin typeface="Trebuchet MS"/>
              </a:rPr>
              <a:t>zu</a:t>
            </a:r>
            <a:r>
              <a:rPr lang="en-US" sz="1200" dirty="0">
                <a:solidFill>
                  <a:srgbClr val="7F7F7F"/>
                </a:solidFill>
                <a:latin typeface="Trebuchet MS"/>
              </a:rPr>
              <a:t> </a:t>
            </a:r>
            <a:r>
              <a:rPr lang="en-US" sz="1200" dirty="0" err="1">
                <a:solidFill>
                  <a:srgbClr val="7F7F7F"/>
                </a:solidFill>
                <a:latin typeface="Trebuchet MS"/>
              </a:rPr>
              <a:t>übermäßigen</a:t>
            </a:r>
            <a:r>
              <a:rPr lang="en-US" sz="1200" dirty="0">
                <a:solidFill>
                  <a:srgbClr val="7F7F7F"/>
                </a:solidFill>
                <a:latin typeface="Trebuchet MS"/>
              </a:rPr>
              <a:t> </a:t>
            </a:r>
            <a:r>
              <a:rPr lang="en-US" sz="1200" dirty="0" err="1">
                <a:solidFill>
                  <a:srgbClr val="7F7F7F"/>
                </a:solidFill>
                <a:latin typeface="Trebuchet MS"/>
              </a:rPr>
              <a:t>Sonneneinstrahlungen</a:t>
            </a:r>
            <a:r>
              <a:rPr lang="en-US" sz="1200" dirty="0">
                <a:solidFill>
                  <a:srgbClr val="7F7F7F"/>
                </a:solidFill>
                <a:latin typeface="Trebuchet MS"/>
              </a:rPr>
              <a:t>, </a:t>
            </a:r>
            <a:r>
              <a:rPr lang="en-US" sz="1200" dirty="0" err="1">
                <a:solidFill>
                  <a:srgbClr val="7F7F7F"/>
                </a:solidFill>
                <a:latin typeface="Trebuchet MS"/>
              </a:rPr>
              <a:t>einem</a:t>
            </a:r>
            <a:r>
              <a:rPr lang="en-US" sz="1200" dirty="0">
                <a:solidFill>
                  <a:srgbClr val="7F7F7F"/>
                </a:solidFill>
                <a:latin typeface="Trebuchet MS"/>
              </a:rPr>
              <a:t> </a:t>
            </a:r>
            <a:r>
              <a:rPr lang="en-US" sz="1200" dirty="0" err="1">
                <a:solidFill>
                  <a:srgbClr val="7F7F7F"/>
                </a:solidFill>
                <a:latin typeface="Trebuchet MS"/>
              </a:rPr>
              <a:t>erhöhten</a:t>
            </a:r>
            <a:r>
              <a:rPr lang="en-US" sz="1200" dirty="0">
                <a:solidFill>
                  <a:srgbClr val="7F7F7F"/>
                </a:solidFill>
                <a:latin typeface="Trebuchet MS"/>
              </a:rPr>
              <a:t> </a:t>
            </a:r>
            <a:r>
              <a:rPr lang="en-US" sz="1200" dirty="0" err="1">
                <a:solidFill>
                  <a:srgbClr val="7F7F7F"/>
                </a:solidFill>
                <a:latin typeface="Trebuchet MS"/>
              </a:rPr>
              <a:t>Kühlbedarf</a:t>
            </a:r>
            <a:r>
              <a:rPr lang="en-US" sz="1200" dirty="0">
                <a:solidFill>
                  <a:srgbClr val="7F7F7F"/>
                </a:solidFill>
                <a:latin typeface="Trebuchet MS"/>
              </a:rPr>
              <a:t> und </a:t>
            </a:r>
            <a:r>
              <a:rPr lang="en-US" sz="1200" dirty="0" err="1">
                <a:solidFill>
                  <a:srgbClr val="7F7F7F"/>
                </a:solidFill>
                <a:latin typeface="Trebuchet MS"/>
              </a:rPr>
              <a:t>einem</a:t>
            </a:r>
            <a:r>
              <a:rPr lang="en-US" sz="1200" dirty="0">
                <a:solidFill>
                  <a:srgbClr val="7F7F7F"/>
                </a:solidFill>
                <a:latin typeface="Trebuchet MS"/>
              </a:rPr>
              <a:t> </a:t>
            </a:r>
            <a:r>
              <a:rPr lang="en-US" sz="1200" dirty="0" err="1">
                <a:solidFill>
                  <a:srgbClr val="7F7F7F"/>
                </a:solidFill>
                <a:latin typeface="Trebuchet MS"/>
              </a:rPr>
              <a:t>schlechten</a:t>
            </a:r>
            <a:r>
              <a:rPr lang="en-US" sz="1200" dirty="0">
                <a:solidFill>
                  <a:srgbClr val="7F7F7F"/>
                </a:solidFill>
                <a:latin typeface="Trebuchet MS"/>
              </a:rPr>
              <a:t> </a:t>
            </a:r>
            <a:r>
              <a:rPr lang="en-US" sz="1200" dirty="0" err="1">
                <a:solidFill>
                  <a:srgbClr val="7F7F7F"/>
                </a:solidFill>
                <a:latin typeface="Trebuchet MS"/>
              </a:rPr>
              <a:t>thermischen</a:t>
            </a:r>
            <a:r>
              <a:rPr lang="en-US" sz="1200" dirty="0">
                <a:solidFill>
                  <a:srgbClr val="7F7F7F"/>
                </a:solidFill>
                <a:latin typeface="Trebuchet MS"/>
              </a:rPr>
              <a:t> </a:t>
            </a:r>
            <a:r>
              <a:rPr lang="en-US" sz="1200" dirty="0" err="1">
                <a:solidFill>
                  <a:srgbClr val="7F7F7F"/>
                </a:solidFill>
                <a:latin typeface="Trebuchet MS"/>
              </a:rPr>
              <a:t>Komfort</a:t>
            </a:r>
            <a:r>
              <a:rPr lang="en-US" sz="1200" dirty="0">
                <a:solidFill>
                  <a:srgbClr val="7F7F7F"/>
                </a:solidFill>
                <a:latin typeface="Trebuchet MS"/>
              </a:rPr>
              <a:t> </a:t>
            </a:r>
            <a:r>
              <a:rPr lang="en-US" sz="1200" dirty="0" err="1">
                <a:solidFill>
                  <a:srgbClr val="7F7F7F"/>
                </a:solidFill>
                <a:latin typeface="Trebuchet MS"/>
              </a:rPr>
              <a:t>führen</a:t>
            </a:r>
            <a:r>
              <a:rPr lang="en-US" sz="1200" dirty="0">
                <a:solidFill>
                  <a:srgbClr val="7F7F7F"/>
                </a:solidFill>
                <a:latin typeface="Trebuchet MS"/>
              </a:rPr>
              <a:t>. Gut </a:t>
            </a:r>
            <a:r>
              <a:rPr lang="en-US" sz="1200" dirty="0" err="1">
                <a:solidFill>
                  <a:srgbClr val="7F7F7F"/>
                </a:solidFill>
                <a:latin typeface="Trebuchet MS"/>
              </a:rPr>
              <a:t>gestaltete</a:t>
            </a:r>
            <a:r>
              <a:rPr lang="en-US" sz="1200" dirty="0">
                <a:solidFill>
                  <a:srgbClr val="7F7F7F"/>
                </a:solidFill>
                <a:latin typeface="Trebuchet MS"/>
              </a:rPr>
              <a:t> </a:t>
            </a:r>
            <a:r>
              <a:rPr lang="en-US" sz="1200" dirty="0" err="1">
                <a:solidFill>
                  <a:srgbClr val="7F7F7F"/>
                </a:solidFill>
                <a:latin typeface="Trebuchet MS"/>
              </a:rPr>
              <a:t>Fensteranordnungen</a:t>
            </a:r>
            <a:r>
              <a:rPr lang="en-US" sz="1200" dirty="0">
                <a:solidFill>
                  <a:srgbClr val="7F7F7F"/>
                </a:solidFill>
                <a:latin typeface="Trebuchet MS"/>
              </a:rPr>
              <a:t>, die </a:t>
            </a:r>
            <a:r>
              <a:rPr lang="en-US" sz="1200" dirty="0" err="1">
                <a:solidFill>
                  <a:srgbClr val="7F7F7F"/>
                </a:solidFill>
                <a:latin typeface="Trebuchet MS"/>
              </a:rPr>
              <a:t>Tageslichtzugang</a:t>
            </a:r>
            <a:r>
              <a:rPr lang="en-US" sz="1200" dirty="0">
                <a:solidFill>
                  <a:srgbClr val="7F7F7F"/>
                </a:solidFill>
                <a:latin typeface="Trebuchet MS"/>
              </a:rPr>
              <a:t>, </a:t>
            </a:r>
            <a:r>
              <a:rPr lang="en-US" sz="1200" dirty="0" err="1">
                <a:solidFill>
                  <a:srgbClr val="7F7F7F"/>
                </a:solidFill>
                <a:latin typeface="Trebuchet MS"/>
              </a:rPr>
              <a:t>Sonnenschutz</a:t>
            </a:r>
            <a:r>
              <a:rPr lang="en-US" sz="1200" dirty="0">
                <a:solidFill>
                  <a:srgbClr val="7F7F7F"/>
                </a:solidFill>
                <a:latin typeface="Trebuchet MS"/>
              </a:rPr>
              <a:t> und </a:t>
            </a:r>
            <a:r>
              <a:rPr lang="en-US" sz="1200" dirty="0" err="1">
                <a:solidFill>
                  <a:srgbClr val="7F7F7F"/>
                </a:solidFill>
                <a:latin typeface="Trebuchet MS"/>
              </a:rPr>
              <a:t>Querlüftung</a:t>
            </a:r>
            <a:r>
              <a:rPr lang="en-US" sz="1200" dirty="0">
                <a:solidFill>
                  <a:srgbClr val="7F7F7F"/>
                </a:solidFill>
                <a:latin typeface="Trebuchet MS"/>
              </a:rPr>
              <a:t> in </a:t>
            </a:r>
            <a:r>
              <a:rPr lang="en-US" sz="1200" dirty="0" err="1">
                <a:solidFill>
                  <a:srgbClr val="7F7F7F"/>
                </a:solidFill>
                <a:latin typeface="Trebuchet MS"/>
              </a:rPr>
              <a:t>Einklang</a:t>
            </a:r>
            <a:r>
              <a:rPr lang="en-US" sz="1200" dirty="0">
                <a:solidFill>
                  <a:srgbClr val="7F7F7F"/>
                </a:solidFill>
                <a:latin typeface="Trebuchet MS"/>
              </a:rPr>
              <a:t> </a:t>
            </a:r>
            <a:r>
              <a:rPr lang="en-US" sz="1200" dirty="0" err="1">
                <a:solidFill>
                  <a:srgbClr val="7F7F7F"/>
                </a:solidFill>
                <a:latin typeface="Trebuchet MS"/>
              </a:rPr>
              <a:t>bringen</a:t>
            </a:r>
            <a:r>
              <a:rPr lang="en-US" sz="1200" dirty="0">
                <a:solidFill>
                  <a:srgbClr val="7F7F7F"/>
                </a:solidFill>
                <a:latin typeface="Trebuchet MS"/>
              </a:rPr>
              <a:t>, </a:t>
            </a:r>
            <a:r>
              <a:rPr lang="en-US" sz="1200" dirty="0" err="1">
                <a:solidFill>
                  <a:srgbClr val="7F7F7F"/>
                </a:solidFill>
                <a:latin typeface="Trebuchet MS"/>
              </a:rPr>
              <a:t>sind</a:t>
            </a:r>
            <a:r>
              <a:rPr lang="en-US" sz="1200" dirty="0">
                <a:solidFill>
                  <a:srgbClr val="7F7F7F"/>
                </a:solidFill>
                <a:latin typeface="Trebuchet MS"/>
              </a:rPr>
              <a:t> </a:t>
            </a:r>
            <a:r>
              <a:rPr lang="en-US" sz="1200" dirty="0" err="1">
                <a:solidFill>
                  <a:srgbClr val="7F7F7F"/>
                </a:solidFill>
                <a:latin typeface="Trebuchet MS"/>
              </a:rPr>
              <a:t>eine</a:t>
            </a:r>
            <a:r>
              <a:rPr lang="en-US" sz="1200" dirty="0">
                <a:solidFill>
                  <a:srgbClr val="7F7F7F"/>
                </a:solidFill>
                <a:latin typeface="Trebuchet MS"/>
              </a:rPr>
              <a:t> </a:t>
            </a:r>
            <a:r>
              <a:rPr lang="en-US" sz="1200" dirty="0" err="1">
                <a:solidFill>
                  <a:srgbClr val="7F7F7F"/>
                </a:solidFill>
                <a:latin typeface="Trebuchet MS"/>
              </a:rPr>
              <a:t>wichtige</a:t>
            </a:r>
            <a:r>
              <a:rPr lang="en-US" sz="1200" dirty="0">
                <a:solidFill>
                  <a:srgbClr val="7F7F7F"/>
                </a:solidFill>
                <a:latin typeface="Trebuchet MS"/>
              </a:rPr>
              <a:t> passive </a:t>
            </a:r>
            <a:r>
              <a:rPr lang="en-US" sz="1200" dirty="0" err="1">
                <a:solidFill>
                  <a:srgbClr val="7F7F7F"/>
                </a:solidFill>
                <a:latin typeface="Trebuchet MS"/>
              </a:rPr>
              <a:t>Strategie</a:t>
            </a:r>
            <a:r>
              <a:rPr lang="en-US" sz="1200" dirty="0">
                <a:solidFill>
                  <a:srgbClr val="7F7F7F"/>
                </a:solidFill>
                <a:latin typeface="Trebuchet MS"/>
              </a:rPr>
              <a:t> für </a:t>
            </a:r>
            <a:r>
              <a:rPr lang="en-US" sz="1200" dirty="0" err="1">
                <a:solidFill>
                  <a:srgbClr val="7F7F7F"/>
                </a:solidFill>
                <a:latin typeface="Trebuchet MS"/>
              </a:rPr>
              <a:t>widerstandsfähige</a:t>
            </a:r>
            <a:r>
              <a:rPr lang="en-US" sz="1200" dirty="0">
                <a:solidFill>
                  <a:srgbClr val="7F7F7F"/>
                </a:solidFill>
                <a:latin typeface="Trebuchet MS"/>
              </a:rPr>
              <a:t> und </a:t>
            </a:r>
            <a:r>
              <a:rPr lang="en-US" sz="1200" dirty="0" err="1">
                <a:solidFill>
                  <a:srgbClr val="7F7F7F"/>
                </a:solidFill>
                <a:latin typeface="Trebuchet MS"/>
              </a:rPr>
              <a:t>energieeffiziente</a:t>
            </a:r>
            <a:r>
              <a:rPr lang="en-US" sz="1200" dirty="0">
                <a:solidFill>
                  <a:srgbClr val="7F7F7F"/>
                </a:solidFill>
                <a:latin typeface="Trebuchet MS"/>
              </a:rPr>
              <a:t> </a:t>
            </a:r>
            <a:r>
              <a:rPr lang="en-US" sz="1200" dirty="0" err="1">
                <a:solidFill>
                  <a:srgbClr val="7F7F7F"/>
                </a:solidFill>
                <a:latin typeface="Trebuchet MS"/>
              </a:rPr>
              <a:t>Gebäude</a:t>
            </a:r>
            <a:r>
              <a:rPr lang="en-US" sz="1200" dirty="0">
                <a:solidFill>
                  <a:srgbClr val="7F7F7F"/>
                </a:solidFill>
                <a:latin typeface="Trebuchet MS"/>
              </a:rPr>
              <a:t>.</a:t>
            </a:r>
            <a:endParaRPr sz="1200" dirty="0">
              <a:solidFill>
                <a:srgbClr val="7F7F7F"/>
              </a:solidFill>
              <a:latin typeface="Trebuchet MS"/>
              <a:sym typeface="Trebuchet MS"/>
            </a:endParaRPr>
          </a:p>
        </p:txBody>
      </p:sp>
      <p:sp>
        <p:nvSpPr>
          <p:cNvPr id="5" name="Google Shape;347;p17">
            <a:extLst>
              <a:ext uri="{FF2B5EF4-FFF2-40B4-BE49-F238E27FC236}">
                <a16:creationId xmlns:a16="http://schemas.microsoft.com/office/drawing/2014/main" id="{DF3C5CA9-C49C-8665-54C1-8155A54776CA}"/>
              </a:ext>
            </a:extLst>
          </p:cNvPr>
          <p:cNvSpPr txBox="1"/>
          <p:nvPr/>
        </p:nvSpPr>
        <p:spPr bwMode="auto">
          <a:xfrm>
            <a:off x="340002" y="215940"/>
            <a:ext cx="7674286" cy="621303"/>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dirty="0">
                <a:solidFill>
                  <a:srgbClr val="70AD47"/>
                </a:solidFill>
                <a:latin typeface="Trebuchet MS"/>
              </a:rPr>
              <a:t>C4.2.2 </a:t>
            </a:r>
            <a:r>
              <a:rPr lang="de-DE" sz="1700" b="1" cap="all" dirty="0">
                <a:solidFill>
                  <a:srgbClr val="70AD47"/>
                </a:solidFill>
                <a:latin typeface="Trebuchet MS"/>
              </a:rPr>
              <a:t>OPTIMIERTE AUSRICHTUNG UND</a:t>
            </a:r>
          </a:p>
          <a:p>
            <a:pPr>
              <a:buSzPts val="1725"/>
            </a:pPr>
            <a:r>
              <a:rPr lang="de-DE" sz="1700" b="1" cap="all" dirty="0">
                <a:solidFill>
                  <a:srgbClr val="70AD47"/>
                </a:solidFill>
                <a:latin typeface="Trebuchet MS"/>
              </a:rPr>
              <a:t> ANORDNUNG DER FENSTER</a:t>
            </a:r>
            <a:endParaRPr lang="cs-CZ" sz="1700" b="1" cap="all" dirty="0">
              <a:solidFill>
                <a:srgbClr val="70AD47"/>
              </a:solidFill>
              <a:latin typeface="Trebuchet MS"/>
            </a:endParaRPr>
          </a:p>
        </p:txBody>
      </p:sp>
      <p:sp>
        <p:nvSpPr>
          <p:cNvPr id="15" name="TextovéPole 14">
            <a:hlinkClick r:id="rId4"/>
            <a:extLst>
              <a:ext uri="{FF2B5EF4-FFF2-40B4-BE49-F238E27FC236}">
                <a16:creationId xmlns:a16="http://schemas.microsoft.com/office/drawing/2014/main" id="{EEB66773-9E5E-CB8C-FDF9-A349118FB615}"/>
              </a:ext>
            </a:extLst>
          </p:cNvPr>
          <p:cNvSpPr txBox="1"/>
          <p:nvPr/>
        </p:nvSpPr>
        <p:spPr>
          <a:xfrm>
            <a:off x="8175675" y="4927560"/>
            <a:ext cx="1073050" cy="184666"/>
          </a:xfrm>
          <a:prstGeom prst="rect">
            <a:avLst/>
          </a:prstGeom>
          <a:noFill/>
        </p:spPr>
        <p:txBody>
          <a:bodyPr wrap="square" rtlCol="0">
            <a:spAutoFit/>
          </a:bodyPr>
          <a:lstStyle/>
          <a:p>
            <a:r>
              <a:rPr lang="cs-CZ" sz="600">
                <a:solidFill>
                  <a:schemeClr val="bg1"/>
                </a:solidFill>
              </a:rPr>
              <a:t>Nikola-Haus, Bratislava</a:t>
            </a:r>
          </a:p>
        </p:txBody>
      </p:sp>
    </p:spTree>
    <p:extLst>
      <p:ext uri="{BB962C8B-B14F-4D97-AF65-F5344CB8AC3E}">
        <p14:creationId xmlns:p14="http://schemas.microsoft.com/office/powerpoint/2010/main" val="3426054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471116D-8A5D-2D8C-571D-1785A7A01E9D}"/>
            </a:ext>
          </a:extLst>
        </p:cNvPr>
        <p:cNvGrpSpPr/>
        <p:nvPr/>
      </p:nvGrpSpPr>
      <p:grpSpPr bwMode="auto">
        <a:xfrm>
          <a:off x="0" y="0"/>
          <a:ext cx="0" cy="0"/>
          <a:chOff x="0" y="0"/>
          <a:chExt cx="0" cy="0"/>
        </a:xfrm>
      </p:grpSpPr>
      <p:sp>
        <p:nvSpPr>
          <p:cNvPr id="785101594" name="Google Shape;262;p14">
            <a:extLst>
              <a:ext uri="{FF2B5EF4-FFF2-40B4-BE49-F238E27FC236}">
                <a16:creationId xmlns:a16="http://schemas.microsoft.com/office/drawing/2014/main" id="{BB36D846-5F29-BEE0-D9F6-8045D70BAB8F}"/>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144070" name="Google Shape;220;p13">
            <a:extLst>
              <a:ext uri="{FF2B5EF4-FFF2-40B4-BE49-F238E27FC236}">
                <a16:creationId xmlns:a16="http://schemas.microsoft.com/office/drawing/2014/main" id="{38D810B3-0976-CE83-213C-E0B63A0A7A79}"/>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347;p17">
            <a:extLst>
              <a:ext uri="{FF2B5EF4-FFF2-40B4-BE49-F238E27FC236}">
                <a16:creationId xmlns:a16="http://schemas.microsoft.com/office/drawing/2014/main" id="{A70DAC13-DA04-4378-F4C5-3E39A1E60C77}"/>
              </a:ext>
            </a:extLst>
          </p:cNvPr>
          <p:cNvSpPr txBox="1"/>
          <p:nvPr/>
        </p:nvSpPr>
        <p:spPr bwMode="auto">
          <a:xfrm>
            <a:off x="340003" y="402977"/>
            <a:ext cx="8599460"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dirty="0">
                <a:solidFill>
                  <a:srgbClr val="70AD47"/>
                </a:solidFill>
                <a:latin typeface="Trebuchet MS"/>
              </a:rPr>
              <a:t>C4.2.2 </a:t>
            </a:r>
            <a:r>
              <a:rPr lang="de-DE" sz="1700" b="1" cap="all" dirty="0">
                <a:solidFill>
                  <a:srgbClr val="70AD47"/>
                </a:solidFill>
                <a:latin typeface="Trebuchet MS"/>
              </a:rPr>
              <a:t>OPTIMIERTE AUSRICHTUNG UND ANORDNUNG DER FENSTER</a:t>
            </a:r>
            <a:endParaRPr lang="cs-CZ" sz="1700" b="1" cap="all" dirty="0">
              <a:solidFill>
                <a:srgbClr val="70AD47"/>
              </a:solidFill>
              <a:latin typeface="Trebuchet MS"/>
            </a:endParaRPr>
          </a:p>
        </p:txBody>
      </p:sp>
      <p:sp>
        <p:nvSpPr>
          <p:cNvPr id="7" name="Google Shape;211;p12">
            <a:extLst>
              <a:ext uri="{FF2B5EF4-FFF2-40B4-BE49-F238E27FC236}">
                <a16:creationId xmlns:a16="http://schemas.microsoft.com/office/drawing/2014/main" id="{0D06559C-9468-ACBF-1EA2-8B4FB1A02DD7}"/>
              </a:ext>
            </a:extLst>
          </p:cNvPr>
          <p:cNvSpPr txBox="1"/>
          <p:nvPr/>
        </p:nvSpPr>
        <p:spPr bwMode="auto">
          <a:xfrm>
            <a:off x="340002" y="1052936"/>
            <a:ext cx="8278398" cy="3885208"/>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90000"/>
              </a:lnSpc>
              <a:spcBef>
                <a:spcPts val="563"/>
              </a:spcBef>
              <a:buSzPts val="1500"/>
              <a:defRPr/>
            </a:pPr>
            <a:r>
              <a:rPr lang="cs-CZ" sz="1500" b="1" dirty="0">
                <a:solidFill>
                  <a:srgbClr val="7F7F7F"/>
                </a:solidFill>
                <a:latin typeface="Trebuchet MS" panose="020B0603020202020204" pitchFamily="34" charset="0"/>
              </a:rPr>
              <a:t>Indikator</a:t>
            </a:r>
            <a:r>
              <a:rPr lang="en-US" sz="1500" b="1" dirty="0">
                <a:solidFill>
                  <a:srgbClr val="7F7F7F"/>
                </a:solidFill>
                <a:latin typeface="Trebuchet MS" panose="020B0603020202020204" pitchFamily="34" charset="0"/>
              </a:rPr>
              <a:t>:</a:t>
            </a:r>
            <a:endParaRPr lang="cs-CZ" sz="1500" b="1" dirty="0">
              <a:solidFill>
                <a:srgbClr val="7F7F7F"/>
              </a:solidFill>
              <a:latin typeface="Trebuchet MS" panose="020B0603020202020204" pitchFamily="34" charset="0"/>
            </a:endParaRPr>
          </a:p>
          <a:p>
            <a:pPr lvl="0">
              <a:lnSpc>
                <a:spcPct val="90000"/>
              </a:lnSpc>
              <a:spcBef>
                <a:spcPts val="563"/>
              </a:spcBef>
              <a:buSzPts val="1200"/>
              <a:defRPr/>
            </a:pPr>
            <a:r>
              <a:rPr lang="en-US" sz="1200" dirty="0">
                <a:solidFill>
                  <a:srgbClr val="7F7F7F"/>
                </a:solidFill>
                <a:latin typeface="Trebuchet MS"/>
              </a:rPr>
              <a:t>Die </a:t>
            </a:r>
            <a:r>
              <a:rPr lang="en-US" sz="1200" dirty="0" err="1">
                <a:solidFill>
                  <a:srgbClr val="7F7F7F"/>
                </a:solidFill>
                <a:latin typeface="Trebuchet MS"/>
              </a:rPr>
              <a:t>richtige</a:t>
            </a:r>
            <a:r>
              <a:rPr lang="en-US" sz="1200" dirty="0">
                <a:solidFill>
                  <a:srgbClr val="7F7F7F"/>
                </a:solidFill>
                <a:latin typeface="Trebuchet MS"/>
              </a:rPr>
              <a:t> </a:t>
            </a:r>
            <a:r>
              <a:rPr lang="en-US" sz="1200" dirty="0" err="1">
                <a:solidFill>
                  <a:srgbClr val="7F7F7F"/>
                </a:solidFill>
                <a:latin typeface="Trebuchet MS"/>
              </a:rPr>
              <a:t>Platzierung</a:t>
            </a:r>
            <a:r>
              <a:rPr lang="en-US" sz="1200" dirty="0">
                <a:solidFill>
                  <a:srgbClr val="7F7F7F"/>
                </a:solidFill>
                <a:latin typeface="Trebuchet MS"/>
              </a:rPr>
              <a:t> von </a:t>
            </a:r>
            <a:r>
              <a:rPr lang="en-US" sz="1200" dirty="0" err="1">
                <a:solidFill>
                  <a:srgbClr val="7F7F7F"/>
                </a:solidFill>
                <a:latin typeface="Trebuchet MS"/>
              </a:rPr>
              <a:t>Fenstern</a:t>
            </a:r>
            <a:r>
              <a:rPr lang="en-US" sz="1200" dirty="0">
                <a:solidFill>
                  <a:srgbClr val="7F7F7F"/>
                </a:solidFill>
                <a:latin typeface="Trebuchet MS"/>
              </a:rPr>
              <a:t> </a:t>
            </a:r>
            <a:r>
              <a:rPr lang="en-US" sz="1200" dirty="0" err="1">
                <a:solidFill>
                  <a:srgbClr val="7F7F7F"/>
                </a:solidFill>
                <a:latin typeface="Trebuchet MS"/>
              </a:rPr>
              <a:t>wird</a:t>
            </a:r>
            <a:r>
              <a:rPr lang="en-US" sz="1200" dirty="0">
                <a:solidFill>
                  <a:srgbClr val="7F7F7F"/>
                </a:solidFill>
                <a:latin typeface="Trebuchet MS"/>
              </a:rPr>
              <a:t> </a:t>
            </a:r>
            <a:r>
              <a:rPr lang="en-US" sz="1200" dirty="0" err="1">
                <a:solidFill>
                  <a:srgbClr val="7F7F7F"/>
                </a:solidFill>
                <a:latin typeface="Trebuchet MS"/>
              </a:rPr>
              <a:t>qualitativ</a:t>
            </a:r>
            <a:r>
              <a:rPr lang="en-US" sz="1200" dirty="0">
                <a:solidFill>
                  <a:srgbClr val="7F7F7F"/>
                </a:solidFill>
                <a:latin typeface="Trebuchet MS"/>
              </a:rPr>
              <a:t> </a:t>
            </a:r>
            <a:r>
              <a:rPr lang="en-US" sz="1200" dirty="0" err="1">
                <a:solidFill>
                  <a:srgbClr val="7F7F7F"/>
                </a:solidFill>
                <a:latin typeface="Trebuchet MS"/>
              </a:rPr>
              <a:t>anhand</a:t>
            </a:r>
            <a:r>
              <a:rPr lang="en-US" sz="1200" dirty="0">
                <a:solidFill>
                  <a:srgbClr val="7F7F7F"/>
                </a:solidFill>
                <a:latin typeface="Trebuchet MS"/>
              </a:rPr>
              <a:t> </a:t>
            </a:r>
            <a:r>
              <a:rPr lang="en-US" sz="1200" dirty="0" err="1">
                <a:solidFill>
                  <a:srgbClr val="7F7F7F"/>
                </a:solidFill>
                <a:latin typeface="Trebuchet MS"/>
              </a:rPr>
              <a:t>ihrer</a:t>
            </a:r>
            <a:r>
              <a:rPr lang="en-US" sz="1200" dirty="0">
                <a:solidFill>
                  <a:srgbClr val="7F7F7F"/>
                </a:solidFill>
                <a:latin typeface="Trebuchet MS"/>
              </a:rPr>
              <a:t> </a:t>
            </a:r>
            <a:r>
              <a:rPr lang="en-US" sz="1200" dirty="0" err="1">
                <a:solidFill>
                  <a:srgbClr val="7F7F7F"/>
                </a:solidFill>
                <a:latin typeface="Trebuchet MS"/>
              </a:rPr>
              <a:t>Ausrichtung</a:t>
            </a:r>
            <a:r>
              <a:rPr lang="en-US" sz="1200" dirty="0">
                <a:solidFill>
                  <a:srgbClr val="7F7F7F"/>
                </a:solidFill>
                <a:latin typeface="Trebuchet MS"/>
              </a:rPr>
              <a:t>, </a:t>
            </a:r>
            <a:r>
              <a:rPr lang="en-US" sz="1200" dirty="0" err="1">
                <a:solidFill>
                  <a:srgbClr val="7F7F7F"/>
                </a:solidFill>
                <a:latin typeface="Trebuchet MS"/>
              </a:rPr>
              <a:t>Größe</a:t>
            </a:r>
            <a:r>
              <a:rPr lang="en-US" sz="1200" dirty="0">
                <a:solidFill>
                  <a:srgbClr val="7F7F7F"/>
                </a:solidFill>
                <a:latin typeface="Trebuchet MS"/>
              </a:rPr>
              <a:t> und </a:t>
            </a:r>
            <a:r>
              <a:rPr lang="en-US" sz="1200" dirty="0" err="1">
                <a:solidFill>
                  <a:srgbClr val="7F7F7F"/>
                </a:solidFill>
                <a:latin typeface="Trebuchet MS"/>
              </a:rPr>
              <a:t>Verteilung</a:t>
            </a:r>
            <a:r>
              <a:rPr lang="en-US" sz="1200" dirty="0">
                <a:solidFill>
                  <a:srgbClr val="7F7F7F"/>
                </a:solidFill>
                <a:latin typeface="Trebuchet MS"/>
              </a:rPr>
              <a:t> in </a:t>
            </a:r>
            <a:r>
              <a:rPr lang="en-US" sz="1200" dirty="0" err="1">
                <a:solidFill>
                  <a:srgbClr val="7F7F7F"/>
                </a:solidFill>
                <a:latin typeface="Trebuchet MS"/>
              </a:rPr>
              <a:t>Bezug</a:t>
            </a:r>
            <a:r>
              <a:rPr lang="en-US" sz="1200" dirty="0">
                <a:solidFill>
                  <a:srgbClr val="7F7F7F"/>
                </a:solidFill>
                <a:latin typeface="Trebuchet MS"/>
              </a:rPr>
              <a:t> auf die </a:t>
            </a:r>
            <a:r>
              <a:rPr lang="en-US" sz="1200" dirty="0" err="1">
                <a:solidFill>
                  <a:srgbClr val="7F7F7F"/>
                </a:solidFill>
                <a:latin typeface="Trebuchet MS"/>
              </a:rPr>
              <a:t>lokalen</a:t>
            </a:r>
            <a:r>
              <a:rPr lang="en-US" sz="1200" dirty="0">
                <a:solidFill>
                  <a:srgbClr val="7F7F7F"/>
                </a:solidFill>
                <a:latin typeface="Trebuchet MS"/>
              </a:rPr>
              <a:t> </a:t>
            </a:r>
            <a:r>
              <a:rPr lang="en-US" sz="1200" dirty="0" err="1">
                <a:solidFill>
                  <a:srgbClr val="7F7F7F"/>
                </a:solidFill>
                <a:latin typeface="Trebuchet MS"/>
              </a:rPr>
              <a:t>Klimabedingungen</a:t>
            </a:r>
            <a:r>
              <a:rPr lang="en-US" sz="1200" dirty="0">
                <a:solidFill>
                  <a:srgbClr val="7F7F7F"/>
                </a:solidFill>
                <a:latin typeface="Trebuchet MS"/>
              </a:rPr>
              <a:t>, das passive </a:t>
            </a:r>
            <a:r>
              <a:rPr lang="en-US" sz="1200" dirty="0" err="1">
                <a:solidFill>
                  <a:srgbClr val="7F7F7F"/>
                </a:solidFill>
                <a:latin typeface="Trebuchet MS"/>
              </a:rPr>
              <a:t>Kühlpotenzial</a:t>
            </a:r>
            <a:r>
              <a:rPr lang="en-US" sz="1200" dirty="0">
                <a:solidFill>
                  <a:srgbClr val="7F7F7F"/>
                </a:solidFill>
                <a:latin typeface="Trebuchet MS"/>
              </a:rPr>
              <a:t> (</a:t>
            </a:r>
            <a:r>
              <a:rPr lang="en-US" sz="1200" dirty="0" err="1">
                <a:solidFill>
                  <a:srgbClr val="7F7F7F"/>
                </a:solidFill>
                <a:latin typeface="Trebuchet MS"/>
              </a:rPr>
              <a:t>Querlüftung</a:t>
            </a:r>
            <a:r>
              <a:rPr lang="en-US" sz="1200" dirty="0">
                <a:solidFill>
                  <a:srgbClr val="7F7F7F"/>
                </a:solidFill>
                <a:latin typeface="Trebuchet MS"/>
              </a:rPr>
              <a:t>) und die Beschattungsmöglichkeiten (</a:t>
            </a:r>
            <a:r>
              <a:rPr lang="en-US" sz="1200" dirty="0" err="1">
                <a:solidFill>
                  <a:srgbClr val="7F7F7F"/>
                </a:solidFill>
                <a:latin typeface="Trebuchet MS"/>
              </a:rPr>
              <a:t>Überhänge</a:t>
            </a:r>
            <a:r>
              <a:rPr lang="en-US" sz="1200" dirty="0">
                <a:solidFill>
                  <a:srgbClr val="7F7F7F"/>
                </a:solidFill>
                <a:latin typeface="Trebuchet MS"/>
              </a:rPr>
              <a:t>, </a:t>
            </a:r>
            <a:r>
              <a:rPr lang="en-US" sz="1200" dirty="0" err="1">
                <a:solidFill>
                  <a:srgbClr val="7F7F7F"/>
                </a:solidFill>
                <a:latin typeface="Trebuchet MS"/>
              </a:rPr>
              <a:t>umgebende</a:t>
            </a:r>
            <a:r>
              <a:rPr lang="en-US" sz="1200" dirty="0">
                <a:solidFill>
                  <a:srgbClr val="7F7F7F"/>
                </a:solidFill>
                <a:latin typeface="Trebuchet MS"/>
              </a:rPr>
              <a:t> </a:t>
            </a:r>
            <a:r>
              <a:rPr lang="en-US" sz="1200" dirty="0" err="1">
                <a:solidFill>
                  <a:srgbClr val="7F7F7F"/>
                </a:solidFill>
                <a:latin typeface="Trebuchet MS"/>
              </a:rPr>
              <a:t>Strukturen</a:t>
            </a:r>
            <a:r>
              <a:rPr lang="en-US" sz="1200" dirty="0">
                <a:solidFill>
                  <a:srgbClr val="7F7F7F"/>
                </a:solidFill>
                <a:latin typeface="Trebuchet MS"/>
              </a:rPr>
              <a:t>, Vegetation) </a:t>
            </a:r>
            <a:r>
              <a:rPr lang="en-US" sz="1200" dirty="0" err="1">
                <a:solidFill>
                  <a:srgbClr val="7F7F7F"/>
                </a:solidFill>
                <a:latin typeface="Trebuchet MS"/>
              </a:rPr>
              <a:t>bewertet</a:t>
            </a:r>
            <a:r>
              <a:rPr lang="en-US" sz="1200" dirty="0">
                <a:solidFill>
                  <a:srgbClr val="7F7F7F"/>
                </a:solidFill>
                <a:latin typeface="Trebuchet MS"/>
              </a:rPr>
              <a:t>, um </a:t>
            </a:r>
            <a:r>
              <a:rPr lang="en-US" sz="1200" dirty="0" err="1">
                <a:solidFill>
                  <a:srgbClr val="7F7F7F"/>
                </a:solidFill>
                <a:latin typeface="Trebuchet MS"/>
              </a:rPr>
              <a:t>eine</a:t>
            </a:r>
            <a:r>
              <a:rPr lang="en-US" sz="1200" dirty="0">
                <a:solidFill>
                  <a:srgbClr val="7F7F7F"/>
                </a:solidFill>
                <a:latin typeface="Trebuchet MS"/>
              </a:rPr>
              <a:t> </a:t>
            </a:r>
            <a:r>
              <a:rPr lang="en-US" sz="1200" dirty="0" err="1">
                <a:solidFill>
                  <a:srgbClr val="7F7F7F"/>
                </a:solidFill>
                <a:latin typeface="Trebuchet MS"/>
              </a:rPr>
              <a:t>Überhitzung</a:t>
            </a:r>
            <a:r>
              <a:rPr lang="en-US" sz="1200" dirty="0">
                <a:solidFill>
                  <a:srgbClr val="7F7F7F"/>
                </a:solidFill>
                <a:latin typeface="Trebuchet MS"/>
              </a:rPr>
              <a:t> in </a:t>
            </a:r>
            <a:r>
              <a:rPr lang="en-US" sz="1200" dirty="0" err="1">
                <a:solidFill>
                  <a:srgbClr val="7F7F7F"/>
                </a:solidFill>
                <a:latin typeface="Trebuchet MS"/>
              </a:rPr>
              <a:t>regelmäßig</a:t>
            </a:r>
            <a:r>
              <a:rPr lang="en-US" sz="1200" dirty="0">
                <a:solidFill>
                  <a:srgbClr val="7F7F7F"/>
                </a:solidFill>
                <a:latin typeface="Trebuchet MS"/>
              </a:rPr>
              <a:t> </a:t>
            </a:r>
            <a:r>
              <a:rPr lang="en-US" sz="1200" dirty="0" err="1">
                <a:solidFill>
                  <a:srgbClr val="7F7F7F"/>
                </a:solidFill>
                <a:latin typeface="Trebuchet MS"/>
              </a:rPr>
              <a:t>genutzten</a:t>
            </a:r>
            <a:r>
              <a:rPr lang="en-US" sz="1200" dirty="0">
                <a:solidFill>
                  <a:srgbClr val="7F7F7F"/>
                </a:solidFill>
                <a:latin typeface="Trebuchet MS"/>
              </a:rPr>
              <a:t> </a:t>
            </a:r>
            <a:r>
              <a:rPr lang="en-US" sz="1200" dirty="0" err="1">
                <a:solidFill>
                  <a:srgbClr val="7F7F7F"/>
                </a:solidFill>
                <a:latin typeface="Trebuchet MS"/>
              </a:rPr>
              <a:t>Räumen</a:t>
            </a:r>
            <a:r>
              <a:rPr lang="en-US" sz="1200" dirty="0">
                <a:solidFill>
                  <a:srgbClr val="7F7F7F"/>
                </a:solidFill>
                <a:latin typeface="Trebuchet MS"/>
              </a:rPr>
              <a:t> </a:t>
            </a:r>
            <a:r>
              <a:rPr lang="en-US" sz="1200" dirty="0" err="1">
                <a:solidFill>
                  <a:srgbClr val="7F7F7F"/>
                </a:solidFill>
                <a:latin typeface="Trebuchet MS"/>
              </a:rPr>
              <a:t>zu</a:t>
            </a:r>
            <a:r>
              <a:rPr lang="en-US" sz="1200" dirty="0">
                <a:solidFill>
                  <a:srgbClr val="7F7F7F"/>
                </a:solidFill>
                <a:latin typeface="Trebuchet MS"/>
              </a:rPr>
              <a:t> </a:t>
            </a:r>
            <a:r>
              <a:rPr lang="en-US" sz="1200" dirty="0" err="1">
                <a:solidFill>
                  <a:srgbClr val="7F7F7F"/>
                </a:solidFill>
                <a:latin typeface="Trebuchet MS"/>
              </a:rPr>
              <a:t>verhindern</a:t>
            </a:r>
            <a:r>
              <a:rPr lang="en-US" sz="1200" dirty="0">
                <a:solidFill>
                  <a:srgbClr val="7F7F7F"/>
                </a:solidFill>
                <a:latin typeface="Trebuchet MS"/>
              </a:rPr>
              <a:t>.</a:t>
            </a:r>
            <a:endParaRPr lang="cs-CZ" sz="1200" dirty="0">
              <a:solidFill>
                <a:srgbClr val="7F7F7F"/>
              </a:solidFill>
              <a:latin typeface="Trebuchet MS"/>
            </a:endParaRPr>
          </a:p>
          <a:p>
            <a:pPr lvl="0">
              <a:lnSpc>
                <a:spcPct val="90000"/>
              </a:lnSpc>
              <a:spcBef>
                <a:spcPts val="563"/>
              </a:spcBef>
              <a:buSzPts val="1200"/>
              <a:defRPr/>
            </a:pPr>
            <a:endParaRPr lang="cs-CZ" sz="1200" dirty="0">
              <a:solidFill>
                <a:srgbClr val="7F7F7F"/>
              </a:solidFill>
              <a:latin typeface="Trebuchet MS"/>
            </a:endParaRPr>
          </a:p>
          <a:p>
            <a:pPr lvl="0">
              <a:lnSpc>
                <a:spcPct val="90000"/>
              </a:lnSpc>
              <a:spcBef>
                <a:spcPts val="563"/>
              </a:spcBef>
              <a:buSzPts val="1200"/>
              <a:defRPr/>
            </a:pPr>
            <a:r>
              <a:rPr lang="cs-CZ" sz="1500" b="1" dirty="0">
                <a:solidFill>
                  <a:srgbClr val="7F7F7F"/>
                </a:solidFill>
                <a:latin typeface="Trebuchet MS" panose="020B0603020202020204" pitchFamily="34" charset="0"/>
              </a:rPr>
              <a:t>Benchmarks</a:t>
            </a:r>
            <a:r>
              <a:rPr lang="en-US" sz="1500" b="1" dirty="0">
                <a:solidFill>
                  <a:srgbClr val="7F7F7F"/>
                </a:solidFill>
                <a:latin typeface="Trebuchet MS" panose="020B0603020202020204" pitchFamily="34" charset="0"/>
              </a:rPr>
              <a:t>:</a:t>
            </a:r>
          </a:p>
          <a:p>
            <a:pPr>
              <a:lnSpc>
                <a:spcPct val="90000"/>
              </a:lnSpc>
              <a:spcBef>
                <a:spcPts val="563"/>
              </a:spcBef>
              <a:buSzPts val="1500"/>
              <a:defRPr/>
            </a:pPr>
            <a:r>
              <a:rPr lang="cs-CZ" sz="1200" dirty="0">
                <a:solidFill>
                  <a:srgbClr val="7F7F7F"/>
                </a:solidFill>
                <a:latin typeface="Trebuchet MS" panose="020B0603020202020204" pitchFamily="34" charset="0"/>
              </a:rPr>
              <a:t>Kritischer Wert (1): </a:t>
            </a:r>
            <a:r>
              <a:rPr lang="en-US" sz="1200" dirty="0" err="1">
                <a:solidFill>
                  <a:srgbClr val="7F7F7F"/>
                </a:solidFill>
                <a:latin typeface="Trebuchet MS"/>
              </a:rPr>
              <a:t>schlechte</a:t>
            </a:r>
            <a:r>
              <a:rPr lang="en-US" sz="1200" dirty="0">
                <a:solidFill>
                  <a:srgbClr val="7F7F7F"/>
                </a:solidFill>
                <a:latin typeface="Trebuchet MS"/>
              </a:rPr>
              <a:t> </a:t>
            </a:r>
            <a:r>
              <a:rPr lang="en-US" sz="1200" dirty="0" err="1">
                <a:solidFill>
                  <a:srgbClr val="7F7F7F"/>
                </a:solidFill>
                <a:latin typeface="Trebuchet MS"/>
              </a:rPr>
              <a:t>Fensterplatzierung</a:t>
            </a:r>
            <a:r>
              <a:rPr lang="en-US" sz="1200" dirty="0">
                <a:solidFill>
                  <a:srgbClr val="7F7F7F"/>
                </a:solidFill>
                <a:latin typeface="Trebuchet MS"/>
              </a:rPr>
              <a:t> </a:t>
            </a:r>
            <a:r>
              <a:rPr lang="en-US" sz="1200" dirty="0" err="1">
                <a:solidFill>
                  <a:srgbClr val="7F7F7F"/>
                </a:solidFill>
                <a:latin typeface="Trebuchet MS"/>
              </a:rPr>
              <a:t>mit</a:t>
            </a:r>
            <a:r>
              <a:rPr lang="en-US" sz="1200" dirty="0">
                <a:solidFill>
                  <a:srgbClr val="7F7F7F"/>
                </a:solidFill>
                <a:latin typeface="Trebuchet MS"/>
              </a:rPr>
              <a:t> </a:t>
            </a:r>
            <a:r>
              <a:rPr lang="en-US" sz="1200" dirty="0" err="1">
                <a:solidFill>
                  <a:srgbClr val="7F7F7F"/>
                </a:solidFill>
                <a:latin typeface="Trebuchet MS"/>
              </a:rPr>
              <a:t>hohem</a:t>
            </a:r>
            <a:r>
              <a:rPr lang="en-US" sz="1200" dirty="0">
                <a:solidFill>
                  <a:srgbClr val="7F7F7F"/>
                </a:solidFill>
                <a:latin typeface="Trebuchet MS"/>
              </a:rPr>
              <a:t> </a:t>
            </a:r>
            <a:r>
              <a:rPr lang="en-US" sz="1200" dirty="0" err="1">
                <a:solidFill>
                  <a:srgbClr val="7F7F7F"/>
                </a:solidFill>
                <a:latin typeface="Trebuchet MS"/>
              </a:rPr>
              <a:t>Überhitzungsrisiko</a:t>
            </a:r>
            <a:r>
              <a:rPr lang="en-US" sz="1200" dirty="0">
                <a:solidFill>
                  <a:srgbClr val="7F7F7F"/>
                </a:solidFill>
                <a:latin typeface="Trebuchet MS"/>
              </a:rPr>
              <a:t> und </a:t>
            </a:r>
            <a:r>
              <a:rPr lang="en-US" sz="1200" dirty="0" err="1">
                <a:solidFill>
                  <a:srgbClr val="7F7F7F"/>
                </a:solidFill>
                <a:latin typeface="Trebuchet MS"/>
              </a:rPr>
              <a:t>ohne</a:t>
            </a:r>
            <a:r>
              <a:rPr lang="en-US" sz="1200" dirty="0">
                <a:solidFill>
                  <a:srgbClr val="7F7F7F"/>
                </a:solidFill>
                <a:latin typeface="Trebuchet MS"/>
              </a:rPr>
              <a:t> </a:t>
            </a:r>
            <a:r>
              <a:rPr lang="en-US" sz="1200" dirty="0" err="1">
                <a:solidFill>
                  <a:srgbClr val="7F7F7F"/>
                </a:solidFill>
                <a:latin typeface="Trebuchet MS"/>
              </a:rPr>
              <a:t>wirksame</a:t>
            </a:r>
            <a:r>
              <a:rPr lang="en-US" sz="1200" dirty="0">
                <a:solidFill>
                  <a:srgbClr val="7F7F7F"/>
                </a:solidFill>
                <a:latin typeface="Trebuchet MS"/>
              </a:rPr>
              <a:t> </a:t>
            </a:r>
            <a:r>
              <a:rPr lang="en-US" sz="1200" dirty="0" err="1">
                <a:solidFill>
                  <a:srgbClr val="7F7F7F"/>
                </a:solidFill>
                <a:latin typeface="Trebuchet MS"/>
              </a:rPr>
              <a:t>Maßnahmen</a:t>
            </a:r>
            <a:r>
              <a:rPr lang="en-US" sz="1200" dirty="0">
                <a:solidFill>
                  <a:srgbClr val="7F7F7F"/>
                </a:solidFill>
                <a:latin typeface="Trebuchet MS"/>
              </a:rPr>
              <a:t> </a:t>
            </a:r>
            <a:r>
              <a:rPr lang="en-US" sz="1200" dirty="0" err="1">
                <a:solidFill>
                  <a:srgbClr val="7F7F7F"/>
                </a:solidFill>
                <a:latin typeface="Trebuchet MS"/>
              </a:rPr>
              <a:t>zur</a:t>
            </a:r>
            <a:r>
              <a:rPr lang="en-US" sz="1200" dirty="0">
                <a:solidFill>
                  <a:srgbClr val="7F7F7F"/>
                </a:solidFill>
                <a:latin typeface="Trebuchet MS"/>
              </a:rPr>
              <a:t> </a:t>
            </a:r>
            <a:r>
              <a:rPr lang="en-US" sz="1200" dirty="0" err="1">
                <a:solidFill>
                  <a:srgbClr val="7F7F7F"/>
                </a:solidFill>
                <a:latin typeface="Trebuchet MS"/>
              </a:rPr>
              <a:t>Risikominderung</a:t>
            </a:r>
            <a:endParaRPr lang="cs-CZ" sz="1200" dirty="0">
              <a:solidFill>
                <a:srgbClr val="7F7F7F"/>
              </a:solidFill>
              <a:latin typeface="Trebuchet MS"/>
            </a:endParaRPr>
          </a:p>
          <a:p>
            <a:pPr>
              <a:lnSpc>
                <a:spcPct val="90000"/>
              </a:lnSpc>
              <a:spcBef>
                <a:spcPts val="563"/>
              </a:spcBef>
              <a:buSzPts val="1500"/>
              <a:defRPr/>
            </a:pPr>
            <a:r>
              <a:rPr lang="en-US" sz="1200" dirty="0" err="1">
                <a:solidFill>
                  <a:srgbClr val="7F7F7F"/>
                </a:solidFill>
                <a:latin typeface="Trebuchet MS" panose="020B0603020202020204" pitchFamily="34" charset="0"/>
              </a:rPr>
              <a:t>Optimaler</a:t>
            </a:r>
            <a:r>
              <a:rPr lang="en-US" sz="1200" dirty="0">
                <a:solidFill>
                  <a:srgbClr val="7F7F7F"/>
                </a:solidFill>
                <a:latin typeface="Trebuchet MS" panose="020B0603020202020204" pitchFamily="34" charset="0"/>
              </a:rPr>
              <a:t> Wert (0): </a:t>
            </a:r>
            <a:r>
              <a:rPr lang="en-US" sz="1200" dirty="0">
                <a:solidFill>
                  <a:srgbClr val="7F7F7F"/>
                </a:solidFill>
                <a:latin typeface="Trebuchet MS"/>
              </a:rPr>
              <a:t>Fenster </a:t>
            </a:r>
            <a:r>
              <a:rPr lang="en-US" sz="1200" dirty="0" err="1">
                <a:solidFill>
                  <a:srgbClr val="7F7F7F"/>
                </a:solidFill>
                <a:latin typeface="Trebuchet MS"/>
              </a:rPr>
              <a:t>überwiegend</a:t>
            </a:r>
            <a:r>
              <a:rPr lang="en-US" sz="1200" dirty="0">
                <a:solidFill>
                  <a:srgbClr val="7F7F7F"/>
                </a:solidFill>
                <a:latin typeface="Trebuchet MS"/>
              </a:rPr>
              <a:t> so </a:t>
            </a:r>
            <a:r>
              <a:rPr lang="en-US" sz="1200" dirty="0" err="1">
                <a:solidFill>
                  <a:srgbClr val="7F7F7F"/>
                </a:solidFill>
                <a:latin typeface="Trebuchet MS"/>
              </a:rPr>
              <a:t>ausgerichtet</a:t>
            </a:r>
            <a:r>
              <a:rPr lang="en-US" sz="1200" dirty="0">
                <a:solidFill>
                  <a:srgbClr val="7F7F7F"/>
                </a:solidFill>
                <a:latin typeface="Trebuchet MS"/>
              </a:rPr>
              <a:t>, </a:t>
            </a:r>
            <a:r>
              <a:rPr lang="en-US" sz="1200" dirty="0" err="1">
                <a:solidFill>
                  <a:srgbClr val="7F7F7F"/>
                </a:solidFill>
                <a:latin typeface="Trebuchet MS"/>
              </a:rPr>
              <a:t>dass</a:t>
            </a:r>
            <a:r>
              <a:rPr lang="en-US" sz="1200" dirty="0">
                <a:solidFill>
                  <a:srgbClr val="7F7F7F"/>
                </a:solidFill>
                <a:latin typeface="Trebuchet MS"/>
              </a:rPr>
              <a:t> das </a:t>
            </a:r>
            <a:r>
              <a:rPr lang="en-US" sz="1200" dirty="0" err="1">
                <a:solidFill>
                  <a:srgbClr val="7F7F7F"/>
                </a:solidFill>
                <a:latin typeface="Trebuchet MS"/>
              </a:rPr>
              <a:t>Tageslicht</a:t>
            </a:r>
            <a:r>
              <a:rPr lang="en-US" sz="1200" dirty="0">
                <a:solidFill>
                  <a:srgbClr val="7F7F7F"/>
                </a:solidFill>
                <a:latin typeface="Trebuchet MS"/>
              </a:rPr>
              <a:t> </a:t>
            </a:r>
            <a:r>
              <a:rPr lang="en-US" sz="1200" dirty="0" err="1">
                <a:solidFill>
                  <a:srgbClr val="7F7F7F"/>
                </a:solidFill>
                <a:latin typeface="Trebuchet MS"/>
              </a:rPr>
              <a:t>optimiert</a:t>
            </a:r>
            <a:r>
              <a:rPr lang="en-US" sz="1200" dirty="0">
                <a:solidFill>
                  <a:srgbClr val="7F7F7F"/>
                </a:solidFill>
                <a:latin typeface="Trebuchet MS"/>
              </a:rPr>
              <a:t> und </a:t>
            </a:r>
            <a:r>
              <a:rPr lang="en-US" sz="1200" dirty="0" err="1">
                <a:solidFill>
                  <a:srgbClr val="7F7F7F"/>
                </a:solidFill>
                <a:latin typeface="Trebuchet MS"/>
              </a:rPr>
              <a:t>gleichzeitig</a:t>
            </a:r>
            <a:r>
              <a:rPr lang="en-US" sz="1200" dirty="0">
                <a:solidFill>
                  <a:srgbClr val="7F7F7F"/>
                </a:solidFill>
                <a:latin typeface="Trebuchet MS"/>
              </a:rPr>
              <a:t> die </a:t>
            </a:r>
            <a:r>
              <a:rPr lang="en-US" sz="1200" dirty="0" err="1">
                <a:solidFill>
                  <a:srgbClr val="7F7F7F"/>
                </a:solidFill>
                <a:latin typeface="Trebuchet MS"/>
              </a:rPr>
              <a:t>direkte</a:t>
            </a:r>
            <a:r>
              <a:rPr lang="en-US" sz="1200" dirty="0">
                <a:solidFill>
                  <a:srgbClr val="7F7F7F"/>
                </a:solidFill>
                <a:latin typeface="Trebuchet MS"/>
              </a:rPr>
              <a:t> </a:t>
            </a:r>
            <a:r>
              <a:rPr lang="en-US" sz="1200" dirty="0" err="1">
                <a:solidFill>
                  <a:srgbClr val="7F7F7F"/>
                </a:solidFill>
                <a:latin typeface="Trebuchet MS"/>
              </a:rPr>
              <a:t>Sonneneinstrahlung</a:t>
            </a:r>
            <a:r>
              <a:rPr lang="en-US" sz="1200" dirty="0">
                <a:solidFill>
                  <a:srgbClr val="7F7F7F"/>
                </a:solidFill>
                <a:latin typeface="Trebuchet MS"/>
              </a:rPr>
              <a:t> </a:t>
            </a:r>
            <a:r>
              <a:rPr lang="en-US" sz="1200" dirty="0" err="1">
                <a:solidFill>
                  <a:srgbClr val="7F7F7F"/>
                </a:solidFill>
                <a:latin typeface="Trebuchet MS"/>
              </a:rPr>
              <a:t>im</a:t>
            </a:r>
            <a:r>
              <a:rPr lang="en-US" sz="1200" dirty="0">
                <a:solidFill>
                  <a:srgbClr val="7F7F7F"/>
                </a:solidFill>
                <a:latin typeface="Trebuchet MS"/>
              </a:rPr>
              <a:t> Sommer </a:t>
            </a:r>
            <a:r>
              <a:rPr lang="en-US" sz="1200" dirty="0" err="1">
                <a:solidFill>
                  <a:srgbClr val="7F7F7F"/>
                </a:solidFill>
                <a:latin typeface="Trebuchet MS"/>
              </a:rPr>
              <a:t>minimiert</a:t>
            </a:r>
            <a:r>
              <a:rPr lang="en-US" sz="1200" dirty="0">
                <a:solidFill>
                  <a:srgbClr val="7F7F7F"/>
                </a:solidFill>
                <a:latin typeface="Trebuchet MS"/>
              </a:rPr>
              <a:t> </a:t>
            </a:r>
            <a:r>
              <a:rPr lang="en-US" sz="1200" dirty="0" err="1">
                <a:solidFill>
                  <a:srgbClr val="7F7F7F"/>
                </a:solidFill>
                <a:latin typeface="Trebuchet MS"/>
              </a:rPr>
              <a:t>wird</a:t>
            </a:r>
            <a:r>
              <a:rPr lang="en-US" sz="1200" dirty="0">
                <a:solidFill>
                  <a:srgbClr val="7F7F7F"/>
                </a:solidFill>
                <a:latin typeface="Trebuchet MS"/>
              </a:rPr>
              <a:t> (z. B. </a:t>
            </a:r>
            <a:r>
              <a:rPr lang="en-US" sz="1200" dirty="0" err="1">
                <a:solidFill>
                  <a:srgbClr val="7F7F7F"/>
                </a:solidFill>
                <a:latin typeface="Trebuchet MS"/>
              </a:rPr>
              <a:t>nach</a:t>
            </a:r>
            <a:r>
              <a:rPr lang="en-US" sz="1200" dirty="0">
                <a:solidFill>
                  <a:srgbClr val="7F7F7F"/>
                </a:solidFill>
                <a:latin typeface="Trebuchet MS"/>
              </a:rPr>
              <a:t> Norden, </a:t>
            </a:r>
            <a:r>
              <a:rPr lang="en-US" sz="1200" dirty="0" err="1">
                <a:solidFill>
                  <a:srgbClr val="7F7F7F"/>
                </a:solidFill>
                <a:latin typeface="Trebuchet MS"/>
              </a:rPr>
              <a:t>schattig</a:t>
            </a:r>
            <a:r>
              <a:rPr lang="en-US" sz="1200" dirty="0">
                <a:solidFill>
                  <a:srgbClr val="7F7F7F"/>
                </a:solidFill>
                <a:latin typeface="Trebuchet MS"/>
              </a:rPr>
              <a:t> </a:t>
            </a:r>
            <a:r>
              <a:rPr lang="en-US" sz="1200" dirty="0" err="1">
                <a:solidFill>
                  <a:srgbClr val="7F7F7F"/>
                </a:solidFill>
                <a:latin typeface="Trebuchet MS"/>
              </a:rPr>
              <a:t>nach</a:t>
            </a:r>
            <a:r>
              <a:rPr lang="en-US" sz="1200" dirty="0">
                <a:solidFill>
                  <a:srgbClr val="7F7F7F"/>
                </a:solidFill>
                <a:latin typeface="Trebuchet MS"/>
              </a:rPr>
              <a:t> Osten/Westen, gut </a:t>
            </a:r>
            <a:r>
              <a:rPr lang="en-US" sz="1200" dirty="0" err="1">
                <a:solidFill>
                  <a:srgbClr val="7F7F7F"/>
                </a:solidFill>
                <a:latin typeface="Trebuchet MS"/>
              </a:rPr>
              <a:t>kontrolliert</a:t>
            </a:r>
            <a:r>
              <a:rPr lang="en-US" sz="1200" dirty="0">
                <a:solidFill>
                  <a:srgbClr val="7F7F7F"/>
                </a:solidFill>
                <a:latin typeface="Trebuchet MS"/>
              </a:rPr>
              <a:t> </a:t>
            </a:r>
            <a:r>
              <a:rPr lang="en-US" sz="1200" dirty="0" err="1">
                <a:solidFill>
                  <a:srgbClr val="7F7F7F"/>
                </a:solidFill>
                <a:latin typeface="Trebuchet MS"/>
              </a:rPr>
              <a:t>nach</a:t>
            </a:r>
            <a:r>
              <a:rPr lang="en-US" sz="1200" dirty="0">
                <a:solidFill>
                  <a:srgbClr val="7F7F7F"/>
                </a:solidFill>
                <a:latin typeface="Trebuchet MS"/>
              </a:rPr>
              <a:t> </a:t>
            </a:r>
            <a:r>
              <a:rPr lang="en-US" sz="1200" dirty="0" err="1">
                <a:solidFill>
                  <a:srgbClr val="7F7F7F"/>
                </a:solidFill>
                <a:latin typeface="Trebuchet MS"/>
              </a:rPr>
              <a:t>Süden</a:t>
            </a:r>
            <a:r>
              <a:rPr lang="en-US" sz="1200" dirty="0">
                <a:solidFill>
                  <a:srgbClr val="7F7F7F"/>
                </a:solidFill>
                <a:latin typeface="Trebuchet MS"/>
              </a:rPr>
              <a:t>), </a:t>
            </a:r>
            <a:r>
              <a:rPr lang="en-US" sz="1200" dirty="0" err="1">
                <a:solidFill>
                  <a:srgbClr val="7F7F7F"/>
                </a:solidFill>
                <a:latin typeface="Trebuchet MS"/>
              </a:rPr>
              <a:t>wobei</a:t>
            </a:r>
            <a:r>
              <a:rPr lang="en-US" sz="1200" dirty="0">
                <a:solidFill>
                  <a:srgbClr val="7F7F7F"/>
                </a:solidFill>
                <a:latin typeface="Trebuchet MS"/>
              </a:rPr>
              <a:t> die </a:t>
            </a:r>
            <a:r>
              <a:rPr lang="en-US" sz="1200" dirty="0" err="1">
                <a:solidFill>
                  <a:srgbClr val="7F7F7F"/>
                </a:solidFill>
                <a:latin typeface="Trebuchet MS"/>
              </a:rPr>
              <a:t>Anordnung</a:t>
            </a:r>
            <a:r>
              <a:rPr lang="en-US" sz="1200" dirty="0">
                <a:solidFill>
                  <a:srgbClr val="7F7F7F"/>
                </a:solidFill>
                <a:latin typeface="Trebuchet MS"/>
              </a:rPr>
              <a:t> die </a:t>
            </a:r>
            <a:r>
              <a:rPr lang="en-US" sz="1200" dirty="0" err="1">
                <a:solidFill>
                  <a:srgbClr val="7F7F7F"/>
                </a:solidFill>
                <a:latin typeface="Trebuchet MS"/>
              </a:rPr>
              <a:t>Querlüftung</a:t>
            </a:r>
            <a:r>
              <a:rPr lang="en-US" sz="1200" dirty="0">
                <a:solidFill>
                  <a:srgbClr val="7F7F7F"/>
                </a:solidFill>
                <a:latin typeface="Trebuchet MS"/>
              </a:rPr>
              <a:t> und den </a:t>
            </a:r>
            <a:r>
              <a:rPr lang="en-US" sz="1200" dirty="0" err="1">
                <a:solidFill>
                  <a:srgbClr val="7F7F7F"/>
                </a:solidFill>
                <a:latin typeface="Trebuchet MS"/>
              </a:rPr>
              <a:t>thermischen</a:t>
            </a:r>
            <a:r>
              <a:rPr lang="en-US" sz="1200" dirty="0">
                <a:solidFill>
                  <a:srgbClr val="7F7F7F"/>
                </a:solidFill>
                <a:latin typeface="Trebuchet MS"/>
              </a:rPr>
              <a:t> </a:t>
            </a:r>
            <a:r>
              <a:rPr lang="en-US" sz="1200" dirty="0" err="1">
                <a:solidFill>
                  <a:srgbClr val="7F7F7F"/>
                </a:solidFill>
                <a:latin typeface="Trebuchet MS"/>
              </a:rPr>
              <a:t>Komfort</a:t>
            </a:r>
            <a:r>
              <a:rPr lang="en-US" sz="1200" dirty="0">
                <a:solidFill>
                  <a:srgbClr val="7F7F7F"/>
                </a:solidFill>
                <a:latin typeface="Trebuchet MS"/>
              </a:rPr>
              <a:t> </a:t>
            </a:r>
            <a:r>
              <a:rPr lang="en-US" sz="1200" dirty="0" err="1">
                <a:solidFill>
                  <a:srgbClr val="7F7F7F"/>
                </a:solidFill>
                <a:latin typeface="Trebuchet MS"/>
              </a:rPr>
              <a:t>bei</a:t>
            </a:r>
            <a:r>
              <a:rPr lang="en-US" sz="1200" dirty="0">
                <a:solidFill>
                  <a:srgbClr val="7F7F7F"/>
                </a:solidFill>
                <a:latin typeface="Trebuchet MS"/>
              </a:rPr>
              <a:t> extremer Hitze </a:t>
            </a:r>
            <a:r>
              <a:rPr lang="en-US" sz="1200" dirty="0" err="1">
                <a:solidFill>
                  <a:srgbClr val="7F7F7F"/>
                </a:solidFill>
                <a:latin typeface="Trebuchet MS"/>
              </a:rPr>
              <a:t>unterstützt</a:t>
            </a:r>
            <a:r>
              <a:rPr lang="en-US" sz="1200" dirty="0">
                <a:solidFill>
                  <a:srgbClr val="7F7F7F"/>
                </a:solidFill>
                <a:latin typeface="Trebuchet MS"/>
              </a:rPr>
              <a:t>.</a:t>
            </a:r>
            <a:endParaRPr lang="cs-CZ" sz="1200" dirty="0">
              <a:solidFill>
                <a:srgbClr val="7F7F7F"/>
              </a:solidFill>
              <a:latin typeface="Trebuchet MS"/>
            </a:endParaRPr>
          </a:p>
          <a:p>
            <a:pPr>
              <a:lnSpc>
                <a:spcPct val="90000"/>
              </a:lnSpc>
              <a:spcBef>
                <a:spcPts val="563"/>
              </a:spcBef>
              <a:buSzPts val="1500"/>
              <a:defRPr/>
            </a:pPr>
            <a:endParaRPr lang="cs-CZ" sz="1200" dirty="0">
              <a:solidFill>
                <a:srgbClr val="7F7F7F"/>
              </a:solidFill>
              <a:latin typeface="Trebuchet MS"/>
            </a:endParaRPr>
          </a:p>
          <a:p>
            <a:pPr>
              <a:lnSpc>
                <a:spcPct val="90000"/>
              </a:lnSpc>
              <a:spcBef>
                <a:spcPts val="563"/>
              </a:spcBef>
              <a:buSzPts val="1500"/>
              <a:defRPr/>
            </a:pPr>
            <a:r>
              <a:rPr lang="cs-CZ" sz="1500" b="1" dirty="0">
                <a:solidFill>
                  <a:srgbClr val="7F7F7F"/>
                </a:solidFill>
                <a:latin typeface="Trebuchet MS" panose="020B0603020202020204" pitchFamily="34" charset="0"/>
              </a:rPr>
              <a:t>Berechnung</a:t>
            </a:r>
            <a:r>
              <a:rPr lang="en-US" sz="1500" b="1" dirty="0">
                <a:solidFill>
                  <a:srgbClr val="7F7F7F"/>
                </a:solidFill>
                <a:latin typeface="Trebuchet MS" panose="020B0603020202020204" pitchFamily="34" charset="0"/>
              </a:rPr>
              <a:t>:</a:t>
            </a:r>
            <a:endParaRPr lang="cs-CZ" sz="1500" b="1" dirty="0">
              <a:solidFill>
                <a:srgbClr val="7F7F7F"/>
              </a:solidFill>
              <a:latin typeface="Trebuchet MS" panose="020B0603020202020204" pitchFamily="34" charset="0"/>
            </a:endParaRPr>
          </a:p>
          <a:p>
            <a:pPr>
              <a:lnSpc>
                <a:spcPct val="90000"/>
              </a:lnSpc>
              <a:spcBef>
                <a:spcPts val="563"/>
              </a:spcBef>
              <a:buSzPts val="1200"/>
              <a:defRPr/>
            </a:pPr>
            <a:r>
              <a:rPr lang="en-US" sz="1200" dirty="0">
                <a:solidFill>
                  <a:srgbClr val="7F7F7F"/>
                </a:solidFill>
                <a:latin typeface="Trebuchet MS" panose="020B0603020202020204" pitchFamily="34" charset="0"/>
              </a:rPr>
              <a:t>Der </a:t>
            </a:r>
            <a:r>
              <a:rPr lang="en-US" sz="1200" dirty="0" err="1">
                <a:solidFill>
                  <a:srgbClr val="7F7F7F"/>
                </a:solidFill>
                <a:latin typeface="Trebuchet MS" panose="020B0603020202020204" pitchFamily="34" charset="0"/>
              </a:rPr>
              <a:t>Indikator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wird</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als</a:t>
            </a:r>
            <a:r>
              <a:rPr lang="en-US" sz="1200" dirty="0">
                <a:solidFill>
                  <a:srgbClr val="7F7F7F"/>
                </a:solidFill>
                <a:latin typeface="Trebuchet MS" panose="020B0603020202020204" pitchFamily="34" charset="0"/>
              </a:rPr>
              <a:t> qualitative </a:t>
            </a:r>
            <a:r>
              <a:rPr lang="en-US" sz="1200" dirty="0" err="1">
                <a:solidFill>
                  <a:srgbClr val="7F7F7F"/>
                </a:solidFill>
                <a:latin typeface="Trebuchet MS" panose="020B0603020202020204" pitchFamily="34" charset="0"/>
              </a:rPr>
              <a:t>Bewertung</a:t>
            </a:r>
            <a:r>
              <a:rPr lang="en-US" sz="1200" dirty="0">
                <a:solidFill>
                  <a:srgbClr val="7F7F7F"/>
                </a:solidFill>
                <a:latin typeface="Trebuchet MS" panose="020B0603020202020204" pitchFamily="34" charset="0"/>
              </a:rPr>
              <a:t> der </a:t>
            </a:r>
            <a:r>
              <a:rPr lang="en-US" sz="1200" dirty="0" err="1">
                <a:solidFill>
                  <a:srgbClr val="7F7F7F"/>
                </a:solidFill>
                <a:latin typeface="Trebuchet MS" panose="020B0603020202020204" pitchFamily="34" charset="0"/>
              </a:rPr>
              <a:t>Ausrichtung</a:t>
            </a:r>
            <a:r>
              <a:rPr lang="en-US" sz="1200" dirty="0">
                <a:solidFill>
                  <a:srgbClr val="7F7F7F"/>
                </a:solidFill>
                <a:latin typeface="Trebuchet MS" panose="020B0603020202020204" pitchFamily="34" charset="0"/>
              </a:rPr>
              <a:t> und </a:t>
            </a:r>
            <a:r>
              <a:rPr lang="en-US" sz="1200" dirty="0" err="1">
                <a:solidFill>
                  <a:srgbClr val="7F7F7F"/>
                </a:solidFill>
                <a:latin typeface="Trebuchet MS" panose="020B0603020202020204" pitchFamily="34" charset="0"/>
              </a:rPr>
              <a:t>Platzierung</a:t>
            </a:r>
            <a:r>
              <a:rPr lang="en-US" sz="1200" dirty="0">
                <a:solidFill>
                  <a:srgbClr val="7F7F7F"/>
                </a:solidFill>
                <a:latin typeface="Trebuchet MS" panose="020B0603020202020204" pitchFamily="34" charset="0"/>
              </a:rPr>
              <a:t> der Fenster </a:t>
            </a:r>
            <a:r>
              <a:rPr lang="en-US" sz="1200" dirty="0" err="1">
                <a:solidFill>
                  <a:srgbClr val="7F7F7F"/>
                </a:solidFill>
                <a:latin typeface="Trebuchet MS" panose="020B0603020202020204" pitchFamily="34" charset="0"/>
              </a:rPr>
              <a:t>ausgedrückt</a:t>
            </a:r>
            <a:r>
              <a:rPr lang="en-US" sz="1200" dirty="0">
                <a:solidFill>
                  <a:srgbClr val="7F7F7F"/>
                </a:solidFill>
                <a:latin typeface="Trebuchet MS" panose="020B0603020202020204" pitchFamily="34" charset="0"/>
              </a:rPr>
              <a:t>, die </a:t>
            </a:r>
            <a:r>
              <a:rPr lang="en-US" sz="1200" dirty="0" err="1">
                <a:solidFill>
                  <a:srgbClr val="7F7F7F"/>
                </a:solidFill>
                <a:latin typeface="Trebuchet MS" panose="020B0603020202020204" pitchFamily="34" charset="0"/>
              </a:rPr>
              <a:t>sich</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aus</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einer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Expertenprüfung</a:t>
            </a:r>
            <a:r>
              <a:rPr lang="en-US" sz="1200" dirty="0">
                <a:solidFill>
                  <a:srgbClr val="7F7F7F"/>
                </a:solidFill>
                <a:latin typeface="Trebuchet MS" panose="020B0603020202020204" pitchFamily="34" charset="0"/>
              </a:rPr>
              <a:t> der </a:t>
            </a:r>
            <a:r>
              <a:rPr lang="en-US" sz="1200" dirty="0" err="1">
                <a:solidFill>
                  <a:srgbClr val="7F7F7F"/>
                </a:solidFill>
                <a:latin typeface="Trebuchet MS" panose="020B0603020202020204" pitchFamily="34" charset="0"/>
              </a:rPr>
              <a:t>architektonischen</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Unterlagen</a:t>
            </a:r>
            <a:r>
              <a:rPr lang="en-US" sz="1200" dirty="0">
                <a:solidFill>
                  <a:srgbClr val="7F7F7F"/>
                </a:solidFill>
                <a:latin typeface="Trebuchet MS" panose="020B0603020202020204" pitchFamily="34" charset="0"/>
              </a:rPr>
              <a:t> und der </a:t>
            </a:r>
            <a:r>
              <a:rPr lang="en-US" sz="1200" dirty="0" err="1">
                <a:solidFill>
                  <a:srgbClr val="7F7F7F"/>
                </a:solidFill>
                <a:latin typeface="Trebuchet MS" panose="020B0603020202020204" pitchFamily="34" charset="0"/>
              </a:rPr>
              <a:t>Standortbedingungen</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ergibt</a:t>
            </a:r>
            <a:r>
              <a:rPr lang="en-US" sz="1200" dirty="0">
                <a:solidFill>
                  <a:srgbClr val="7F7F7F"/>
                </a:solidFill>
                <a:latin typeface="Trebuchet MS" panose="020B0603020202020204" pitchFamily="34" charset="0"/>
              </a:rPr>
              <a:t>. Die </a:t>
            </a:r>
            <a:r>
              <a:rPr lang="en-US" sz="1200" dirty="0" err="1">
                <a:solidFill>
                  <a:srgbClr val="7F7F7F"/>
                </a:solidFill>
                <a:latin typeface="Trebuchet MS" panose="020B0603020202020204" pitchFamily="34" charset="0"/>
              </a:rPr>
              <a:t>Bewertung</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spiegelt</a:t>
            </a:r>
            <a:r>
              <a:rPr lang="en-US" sz="1200" dirty="0">
                <a:solidFill>
                  <a:srgbClr val="7F7F7F"/>
                </a:solidFill>
                <a:latin typeface="Trebuchet MS" panose="020B0603020202020204" pitchFamily="34" charset="0"/>
              </a:rPr>
              <a:t> wider, </a:t>
            </a:r>
            <a:r>
              <a:rPr lang="en-US" sz="1200" dirty="0" err="1">
                <a:solidFill>
                  <a:srgbClr val="7F7F7F"/>
                </a:solidFill>
                <a:latin typeface="Trebuchet MS" panose="020B0603020202020204" pitchFamily="34" charset="0"/>
              </a:rPr>
              <a:t>wie</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effektiv</a:t>
            </a:r>
            <a:r>
              <a:rPr lang="en-US" sz="1200" dirty="0">
                <a:solidFill>
                  <a:srgbClr val="7F7F7F"/>
                </a:solidFill>
                <a:latin typeface="Trebuchet MS" panose="020B0603020202020204" pitchFamily="34" charset="0"/>
              </a:rPr>
              <a:t> die </a:t>
            </a:r>
            <a:r>
              <a:rPr lang="en-US" sz="1200" dirty="0" err="1">
                <a:solidFill>
                  <a:srgbClr val="7F7F7F"/>
                </a:solidFill>
                <a:latin typeface="Trebuchet MS" panose="020B0603020202020204" pitchFamily="34" charset="0"/>
              </a:rPr>
              <a:t>Fensterkonstruktion</a:t>
            </a:r>
            <a:r>
              <a:rPr lang="en-US" sz="1200" dirty="0">
                <a:solidFill>
                  <a:srgbClr val="7F7F7F"/>
                </a:solidFill>
                <a:latin typeface="Trebuchet MS" panose="020B0603020202020204" pitchFamily="34" charset="0"/>
              </a:rPr>
              <a:t> das </a:t>
            </a:r>
            <a:r>
              <a:rPr lang="en-US" sz="1200" dirty="0" err="1">
                <a:solidFill>
                  <a:srgbClr val="7F7F7F"/>
                </a:solidFill>
                <a:latin typeface="Trebuchet MS" panose="020B0603020202020204" pitchFamily="34" charset="0"/>
              </a:rPr>
              <a:t>Überhitzungsrisiko</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begrenzt</a:t>
            </a:r>
            <a:r>
              <a:rPr lang="en-US" sz="1200" dirty="0">
                <a:solidFill>
                  <a:srgbClr val="7F7F7F"/>
                </a:solidFill>
                <a:latin typeface="Trebuchet MS" panose="020B0603020202020204" pitchFamily="34" charset="0"/>
              </a:rPr>
              <a:t> und </a:t>
            </a:r>
            <a:r>
              <a:rPr lang="en-US" sz="1200" dirty="0" err="1">
                <a:solidFill>
                  <a:srgbClr val="7F7F7F"/>
                </a:solidFill>
                <a:latin typeface="Trebuchet MS" panose="020B0603020202020204" pitchFamily="34" charset="0"/>
              </a:rPr>
              <a:t>gleichzeitig</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Tageslicht</a:t>
            </a:r>
            <a:r>
              <a:rPr lang="en-US" sz="1200" dirty="0">
                <a:solidFill>
                  <a:srgbClr val="7F7F7F"/>
                </a:solidFill>
                <a:latin typeface="Trebuchet MS" panose="020B0603020202020204" pitchFamily="34" charset="0"/>
              </a:rPr>
              <a:t> und </a:t>
            </a:r>
            <a:r>
              <a:rPr lang="en-US" sz="1200" dirty="0" err="1">
                <a:solidFill>
                  <a:srgbClr val="7F7F7F"/>
                </a:solidFill>
                <a:latin typeface="Trebuchet MS" panose="020B0603020202020204" pitchFamily="34" charset="0"/>
              </a:rPr>
              <a:t>natürliche</a:t>
            </a:r>
            <a:r>
              <a:rPr lang="en-US" sz="1200" dirty="0">
                <a:solidFill>
                  <a:srgbClr val="7F7F7F"/>
                </a:solidFill>
                <a:latin typeface="Trebuchet MS" panose="020B0603020202020204" pitchFamily="34" charset="0"/>
              </a:rPr>
              <a:t> Belüftung </a:t>
            </a:r>
            <a:r>
              <a:rPr lang="en-US" sz="1200" dirty="0" err="1">
                <a:solidFill>
                  <a:srgbClr val="7F7F7F"/>
                </a:solidFill>
                <a:latin typeface="Trebuchet MS" panose="020B0603020202020204" pitchFamily="34" charset="0"/>
              </a:rPr>
              <a:t>gewährleistet</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gemäß</a:t>
            </a:r>
            <a:r>
              <a:rPr lang="en-US" sz="1200" dirty="0">
                <a:solidFill>
                  <a:srgbClr val="7F7F7F"/>
                </a:solidFill>
                <a:latin typeface="Trebuchet MS" panose="020B0603020202020204" pitchFamily="34" charset="0"/>
              </a:rPr>
              <a:t> der in der </a:t>
            </a:r>
            <a:r>
              <a:rPr lang="en-US" sz="1200" dirty="0" err="1">
                <a:solidFill>
                  <a:srgbClr val="7F7F7F"/>
                </a:solidFill>
                <a:latin typeface="Trebuchet MS" panose="020B0603020202020204" pitchFamily="34" charset="0"/>
              </a:rPr>
              <a:t>Bewertungsmethode</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definierten</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qualitativen</a:t>
            </a:r>
            <a:r>
              <a:rPr lang="en-US" sz="1200" dirty="0">
                <a:solidFill>
                  <a:srgbClr val="7F7F7F"/>
                </a:solidFill>
                <a:latin typeface="Trebuchet MS" panose="020B0603020202020204" pitchFamily="34" charset="0"/>
              </a:rPr>
              <a:t> Skala.</a:t>
            </a:r>
          </a:p>
          <a:p>
            <a:pPr>
              <a:lnSpc>
                <a:spcPct val="90000"/>
              </a:lnSpc>
              <a:spcBef>
                <a:spcPts val="563"/>
              </a:spcBef>
              <a:buSzPts val="1500"/>
              <a:defRPr/>
            </a:pPr>
            <a:endParaRPr lang="cs-CZ" sz="1200" dirty="0">
              <a:solidFill>
                <a:srgbClr val="7F7F7F"/>
              </a:solidFill>
              <a:latin typeface="Trebuchet MS"/>
            </a:endParaRPr>
          </a:p>
          <a:p>
            <a:pPr>
              <a:lnSpc>
                <a:spcPct val="90000"/>
              </a:lnSpc>
              <a:spcBef>
                <a:spcPts val="563"/>
              </a:spcBef>
              <a:buSzPts val="1500"/>
              <a:defRPr/>
            </a:pPr>
            <a:endParaRPr lang="en-US" sz="1200" dirty="0">
              <a:solidFill>
                <a:srgbClr val="7F7F7F"/>
              </a:solidFill>
              <a:latin typeface="Trebuchet MS"/>
            </a:endParaRPr>
          </a:p>
        </p:txBody>
      </p:sp>
    </p:spTree>
    <p:extLst>
      <p:ext uri="{BB962C8B-B14F-4D97-AF65-F5344CB8AC3E}">
        <p14:creationId xmlns:p14="http://schemas.microsoft.com/office/powerpoint/2010/main" val="120842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5C9FC6F-C2ED-CB12-A9F4-0C5A28D2C1B6}"/>
            </a:ext>
          </a:extLst>
        </p:cNvPr>
        <p:cNvGrpSpPr/>
        <p:nvPr/>
      </p:nvGrpSpPr>
      <p:grpSpPr bwMode="auto">
        <a:xfrm>
          <a:off x="0" y="0"/>
          <a:ext cx="0" cy="0"/>
          <a:chOff x="0" y="0"/>
          <a:chExt cx="0" cy="0"/>
        </a:xfrm>
      </p:grpSpPr>
      <p:sp>
        <p:nvSpPr>
          <p:cNvPr id="1623579794" name="Google Shape;262;p14">
            <a:extLst>
              <a:ext uri="{FF2B5EF4-FFF2-40B4-BE49-F238E27FC236}">
                <a16:creationId xmlns:a16="http://schemas.microsoft.com/office/drawing/2014/main" id="{B817BE29-7686-DE51-6402-7182022D1F24}"/>
              </a:ext>
            </a:extLst>
          </p:cNvPr>
          <p:cNvSpPr/>
          <p:nvPr/>
        </p:nvSpPr>
        <p:spPr bwMode="auto">
          <a:xfrm>
            <a:off x="80999" y="79374"/>
            <a:ext cx="9016999" cy="4960932"/>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 name="Google Shape;347;p17">
            <a:extLst>
              <a:ext uri="{FF2B5EF4-FFF2-40B4-BE49-F238E27FC236}">
                <a16:creationId xmlns:a16="http://schemas.microsoft.com/office/drawing/2014/main" id="{C8E49B20-C516-D363-1C3F-E5B4A8F78489}"/>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dirty="0">
                <a:solidFill>
                  <a:srgbClr val="70AD47"/>
                </a:solidFill>
                <a:latin typeface="Trebuchet MS"/>
              </a:rPr>
              <a:t>C4.2.2 </a:t>
            </a:r>
            <a:r>
              <a:rPr lang="de-DE" sz="1700" b="1" cap="all" dirty="0">
                <a:solidFill>
                  <a:srgbClr val="70AD47"/>
                </a:solidFill>
                <a:latin typeface="Trebuchet MS"/>
              </a:rPr>
              <a:t>OPTIMIERTE AUSRICHTUNG UND ANORDNUNG DER FENSTER</a:t>
            </a:r>
            <a:endParaRPr lang="cs-CZ" sz="1700" b="1" cap="all" dirty="0">
              <a:solidFill>
                <a:srgbClr val="70AD47"/>
              </a:solidFill>
              <a:latin typeface="Trebuchet MS"/>
            </a:endParaRPr>
          </a:p>
        </p:txBody>
      </p:sp>
      <p:sp>
        <p:nvSpPr>
          <p:cNvPr id="6" name="Google Shape;211;p12">
            <a:extLst>
              <a:ext uri="{FF2B5EF4-FFF2-40B4-BE49-F238E27FC236}">
                <a16:creationId xmlns:a16="http://schemas.microsoft.com/office/drawing/2014/main" id="{2210A802-126C-C76F-B4A6-66D2391E79A9}"/>
              </a:ext>
            </a:extLst>
          </p:cNvPr>
          <p:cNvSpPr txBox="1"/>
          <p:nvPr/>
        </p:nvSpPr>
        <p:spPr bwMode="auto">
          <a:xfrm>
            <a:off x="340002" y="1426860"/>
            <a:ext cx="8227847" cy="3500700"/>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eaLnBrk="0" fontAlgn="base" hangingPunct="0">
              <a:spcBef>
                <a:spcPct val="0"/>
              </a:spcBef>
              <a:spcAft>
                <a:spcPct val="0"/>
              </a:spcAft>
              <a:buClrTx/>
              <a:buFontTx/>
              <a:buChar char="•"/>
            </a:pPr>
            <a:r>
              <a:rPr lang="en-US" altLang="cs-CZ" sz="1200">
                <a:solidFill>
                  <a:srgbClr val="7F7F7F"/>
                </a:solidFill>
                <a:latin typeface="Trebuchet MS"/>
              </a:rPr>
              <a:t> Überprüfen Sie die Bauzeichnungen und Gebäudepläne, um die Ausrichtung, Größe und Position der Fenster in allen regelmäßig genutzten Räumen zu ermitteln.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Bewerten Sie das Verhältnis von Fensterfläche zu Wandfläche, das Beschattungspotenzial (Vorsprünge, Balkone, Außenbeschattungsvorrichtungen, umliegende Gebäude, Vegetation) und die Ausrichtung im Zusammenhang mit lokalen Klimadaten und Sonnenverlaufsdiagrammen.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Bewerten Sie das Potenzial für natürliche Belüftung und Querlüftung anhand der Fensteranordnung, der Öffnungsart und der Anordnung benachbarter Räume.</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Bestimmen Sie die Gesamteffektivität der Fensterkonstruktion hinsichtlich der Verringerung des Überhitzungsrisikos bei extremer Hitze bei gleichzeitiger Gewährleistung einer ausreichenden Tageslichtversorgung und weisen Sie gemäß der Methode eine qualitative Leistungsstufe zu (von „schlechte Fensteranordnung mit hohem Überhitzungsrisiko“ bis </a:t>
            </a:r>
            <a:r>
              <a:rPr lang="en-US" altLang="cs-CZ" sz="1200" err="1">
                <a:solidFill>
                  <a:srgbClr val="7F7F7F"/>
                </a:solidFill>
                <a:latin typeface="Trebuchet MS"/>
              </a:rPr>
              <a:t>„optimierte </a:t>
            </a:r>
            <a:r>
              <a:rPr lang="en-US" altLang="cs-CZ" sz="1200">
                <a:solidFill>
                  <a:srgbClr val="7F7F7F"/>
                </a:solidFill>
                <a:latin typeface="Trebuchet MS"/>
              </a:rPr>
              <a:t>Ausrichtung und Anordnung“).</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Dokumentieren Sie die qualitative Beurteilung, die wichtigsten Gestaltungsmerkmale und alle identifizierten Minderungsmaßnahmen (z. B. Außenbeschattung, Vegetation, verstellbare Jalousien) als Teil des Bewertungsprotokolls.</a:t>
            </a:r>
          </a:p>
          <a:p>
            <a:pPr lvl="0" eaLnBrk="0" fontAlgn="base" hangingPunct="0">
              <a:spcBef>
                <a:spcPct val="0"/>
              </a:spcBef>
              <a:spcAft>
                <a:spcPct val="0"/>
              </a:spcAft>
              <a:buClrTx/>
              <a:buFontTx/>
              <a:buChar char="•"/>
            </a:pPr>
            <a:endParaRPr lang="cs-CZ" altLang="cs-CZ" sz="1200">
              <a:solidFill>
                <a:srgbClr val="7F7F7F"/>
              </a:solidFill>
              <a:latin typeface="Trebuchet MS" panose="020B0603020202020204" pitchFamily="34" charset="0"/>
            </a:endParaRPr>
          </a:p>
          <a:p>
            <a:pPr lvl="0" eaLnBrk="0" fontAlgn="base" hangingPunct="0">
              <a:spcBef>
                <a:spcPct val="0"/>
              </a:spcBef>
              <a:spcAft>
                <a:spcPct val="0"/>
              </a:spcAft>
              <a:buClrTx/>
              <a:buFontTx/>
            </a:pPr>
            <a:endParaRPr lang="cs-CZ" altLang="cs-CZ" sz="1200">
              <a:solidFill>
                <a:srgbClr val="7F7F7F"/>
              </a:solidFill>
              <a:latin typeface="Trebuchet MS" panose="020B0603020202020204" pitchFamily="34" charset="0"/>
            </a:endParaRPr>
          </a:p>
        </p:txBody>
      </p:sp>
      <p:sp>
        <p:nvSpPr>
          <p:cNvPr id="2" name="Google Shape;347;p17">
            <a:extLst>
              <a:ext uri="{FF2B5EF4-FFF2-40B4-BE49-F238E27FC236}">
                <a16:creationId xmlns:a16="http://schemas.microsoft.com/office/drawing/2014/main" id="{B5292A44-8713-2793-8A56-717D8C6270C9}"/>
              </a:ext>
            </a:extLst>
          </p:cNvPr>
          <p:cNvSpPr txBox="1"/>
          <p:nvPr/>
        </p:nvSpPr>
        <p:spPr bwMode="auto">
          <a:xfrm>
            <a:off x="340003" y="892800"/>
            <a:ext cx="7674286" cy="256179"/>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725"/>
              <a:buFont typeface="Arial"/>
              <a:buNone/>
            </a:pPr>
            <a:endParaRPr lang="cs-CZ" b="1" i="0" u="none" strike="noStrike" cap="none" dirty="0">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dirty="0">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i="0" u="none" strike="noStrike" cap="none" dirty="0">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r>
              <a:rPr lang="en-GB" b="1" i="0" u="none" strike="noStrike" cap="none" dirty="0">
                <a:solidFill>
                  <a:srgbClr val="70AD47"/>
                </a:solidFill>
                <a:latin typeface="Trebuchet MS"/>
                <a:ea typeface="Trebuchet MS"/>
                <a:cs typeface="Trebuchet MS"/>
                <a:sym typeface="Trebuchet MS"/>
              </a:rPr>
              <a:t>BERECHNUNG SCHRITT FÜR SCHRITT</a:t>
            </a:r>
            <a:endParaRPr b="1" i="0" u="none" strike="noStrike" cap="none" dirty="0">
              <a:solidFill>
                <a:srgbClr val="70AD47"/>
              </a:solidFill>
              <a:latin typeface="Trebuchet MS"/>
              <a:ea typeface="Trebuchet MS"/>
              <a:cs typeface="Trebuchet MS"/>
              <a:sym typeface="Trebuchet MS"/>
            </a:endParaRPr>
          </a:p>
        </p:txBody>
      </p:sp>
    </p:spTree>
    <p:extLst>
      <p:ext uri="{BB962C8B-B14F-4D97-AF65-F5344CB8AC3E}">
        <p14:creationId xmlns:p14="http://schemas.microsoft.com/office/powerpoint/2010/main" val="262615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76D87B4-F12F-9F42-6E5B-EE7D1088FE86}"/>
            </a:ext>
          </a:extLst>
        </p:cNvPr>
        <p:cNvGrpSpPr/>
        <p:nvPr/>
      </p:nvGrpSpPr>
      <p:grpSpPr bwMode="auto">
        <a:xfrm>
          <a:off x="0" y="0"/>
          <a:ext cx="0" cy="0"/>
          <a:chOff x="0" y="0"/>
          <a:chExt cx="0" cy="0"/>
        </a:xfrm>
      </p:grpSpPr>
      <p:sp>
        <p:nvSpPr>
          <p:cNvPr id="4" name="Google Shape;211;p12">
            <a:extLst>
              <a:ext uri="{FF2B5EF4-FFF2-40B4-BE49-F238E27FC236}">
                <a16:creationId xmlns:a16="http://schemas.microsoft.com/office/drawing/2014/main" id="{067C5847-8A46-9C2A-AB77-F2D55E780404}"/>
              </a:ext>
            </a:extLst>
          </p:cNvPr>
          <p:cNvSpPr txBox="1"/>
          <p:nvPr/>
        </p:nvSpPr>
        <p:spPr bwMode="auto">
          <a:xfrm>
            <a:off x="340002" y="1173188"/>
            <a:ext cx="5035785" cy="3730480"/>
          </a:xfrm>
          <a:prstGeom prst="rect">
            <a:avLst/>
          </a:prstGeom>
          <a:noFill/>
          <a:ln>
            <a:noFill/>
          </a:ln>
        </p:spPr>
        <p:txBody>
          <a:bodyPr spcFirstLastPara="1" wrap="square" lIns="68550" tIns="34275" rIns="68550" bIns="34275" anchor="t" anchorCtr="0">
            <a:normAutofit fontScale="9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ts val="563"/>
              </a:spcBef>
              <a:spcAft>
                <a:spcPts val="0"/>
              </a:spcAft>
              <a:buClr>
                <a:srgbClr val="000000"/>
              </a:buClr>
              <a:buSzPts val="1500"/>
              <a:buFont typeface="Arial"/>
              <a:buNone/>
            </a:pPr>
            <a:r>
              <a:rPr lang="en-MT" sz="1500" b="1" i="0" u="none" strike="noStrike" cap="none">
                <a:solidFill>
                  <a:srgbClr val="7F7F7F"/>
                </a:solidFill>
                <a:latin typeface="Trebuchet MS"/>
                <a:ea typeface="Trebuchet MS"/>
                <a:cs typeface="Trebuchet MS"/>
                <a:sym typeface="Trebuchet MS"/>
              </a:rPr>
              <a:t>Beschreibung:</a:t>
            </a:r>
            <a:endParaRPr sz="1500" b="1" i="0" u="none" strike="noStrike" cap="none">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a:solidFill>
                  <a:srgbClr val="7F7F7F"/>
                </a:solidFill>
                <a:latin typeface="Trebuchet MS"/>
                <a:ea typeface="Trebuchet MS"/>
                <a:cs typeface="Trebuchet MS"/>
                <a:sym typeface="Trebuchet MS"/>
              </a:rPr>
              <a:t>Dieses Kriterium bewertet die Installation und Nutzung von externen oder integrierten Sonnenschutzvorrichtungen (z. B. Lamellen, Überhänge, Jalousien) an Fenstern, um den Sonneneintrag bei extremer Hitze zu reduzieren und gleichzeitig die Tageslichtverfügbarkeit und den Komfort für die Bewohner zu gewährleisten.</a:t>
            </a:r>
          </a:p>
          <a:p>
            <a:pPr lvl="0">
              <a:lnSpc>
                <a:spcPct val="90000"/>
              </a:lnSpc>
              <a:spcBef>
                <a:spcPts val="563"/>
              </a:spcBef>
              <a:buSzPts val="1200"/>
            </a:pPr>
            <a:endParaRPr lang="cs-CZ" sz="1200">
              <a:solidFill>
                <a:srgbClr val="7F7F7F"/>
              </a:solidFill>
              <a:latin typeface="Trebuchet MS"/>
              <a:ea typeface="Trebuchet MS"/>
              <a:cs typeface="Trebuchet MS"/>
              <a:sym typeface="Trebuchet MS"/>
            </a:endParaRPr>
          </a:p>
          <a:p>
            <a:pPr lvl="0">
              <a:lnSpc>
                <a:spcPct val="90000"/>
              </a:lnSpc>
              <a:spcBef>
                <a:spcPts val="563"/>
              </a:spcBef>
              <a:buSzPts val="1200"/>
            </a:pPr>
            <a:r>
              <a:rPr lang="en-MT" sz="1500" b="1" i="0" u="none" strike="noStrike" cap="none">
                <a:solidFill>
                  <a:srgbClr val="7F7F7F"/>
                </a:solidFill>
                <a:latin typeface="Trebuchet MS"/>
                <a:ea typeface="Trebuchet MS"/>
                <a:cs typeface="Trebuchet MS"/>
                <a:sym typeface="Trebuchet MS"/>
              </a:rPr>
              <a:t>Ziel:</a:t>
            </a:r>
            <a:endParaRPr sz="975" b="1" i="0" u="none" strike="noStrike" cap="none">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a:solidFill>
                  <a:srgbClr val="7F7F7F"/>
                </a:solidFill>
                <a:latin typeface="Trebuchet MS"/>
              </a:rPr>
              <a:t>Förderung der Planung und Installation wirksamer Sonnenschutzvorrichtungen, die unerwünschte Sonneneinstrahlung durch Fenster bei extremer Hitze deutlich reduzieren und so Überhitzung begrenzen, den Kühlbedarf senken und ein angenehmes Raumklima gewährleisten, während Tageslicht und Ausblick erhalten bleiben.</a:t>
            </a:r>
          </a:p>
          <a:p>
            <a:pPr lvl="0">
              <a:lnSpc>
                <a:spcPct val="90000"/>
              </a:lnSpc>
              <a:spcBef>
                <a:spcPts val="563"/>
              </a:spcBef>
              <a:buSzPts val="1200"/>
            </a:pPr>
            <a:endParaRPr lang="cs-CZ" sz="1200">
              <a:solidFill>
                <a:srgbClr val="7F7F7F"/>
              </a:solidFill>
              <a:latin typeface="Trebuchet MS"/>
            </a:endParaRPr>
          </a:p>
          <a:p>
            <a:pPr lvl="0">
              <a:lnSpc>
                <a:spcPct val="90000"/>
              </a:lnSpc>
              <a:spcBef>
                <a:spcPts val="563"/>
              </a:spcBef>
              <a:buSzPts val="1200"/>
            </a:pPr>
            <a:r>
              <a:rPr lang="en-MT" sz="1500" b="1">
                <a:solidFill>
                  <a:srgbClr val="7F7F7F"/>
                </a:solidFill>
                <a:latin typeface="Trebuchet MS"/>
                <a:sym typeface="Trebuchet MS"/>
              </a:rPr>
              <a:t>Relevanz:</a:t>
            </a:r>
            <a:endParaRPr sz="1500" b="1">
              <a:solidFill>
                <a:srgbClr val="7F7F7F"/>
              </a:solidFill>
              <a:latin typeface="Trebuchet MS"/>
              <a:sym typeface="Trebuchet MS"/>
            </a:endParaRPr>
          </a:p>
          <a:p>
            <a:pPr lvl="0">
              <a:lnSpc>
                <a:spcPct val="90000"/>
              </a:lnSpc>
              <a:spcBef>
                <a:spcPts val="563"/>
              </a:spcBef>
              <a:buSzPts val="1200"/>
            </a:pPr>
            <a:r>
              <a:rPr lang="en-US" sz="1200">
                <a:solidFill>
                  <a:srgbClr val="7F7F7F"/>
                </a:solidFill>
                <a:latin typeface="Trebuchet MS"/>
              </a:rPr>
              <a:t>In einem sich erwärmenden Klima können Fenster ohne ausreichenden Sonnenschutz zu hohen Sonneneinstrahlungen, erhöhten Kühlungsanforderungen, Blendung und thermischem Unbehagen führen, insbesondere während Hitzewellen. Entsprechend konzipierte und betriebene Sonnenschutzvorrichtungen (fest, beweglich oder dynamisch) sind eine wichtige passive Maßnahme zur Kontrolle der Sonneneinstrahlung, zur Unterstützung des thermischen Komforts und zur Verbesserung der Widerstandsfähigkeit und Energieeffizienz von Gebäuden.</a:t>
            </a:r>
            <a:endParaRPr sz="1200">
              <a:solidFill>
                <a:srgbClr val="7F7F7F"/>
              </a:solidFill>
              <a:latin typeface="Trebuchet MS"/>
              <a:sym typeface="Trebuchet MS"/>
            </a:endParaRPr>
          </a:p>
        </p:txBody>
      </p:sp>
      <p:sp>
        <p:nvSpPr>
          <p:cNvPr id="5" name="Google Shape;347;p17">
            <a:extLst>
              <a:ext uri="{FF2B5EF4-FFF2-40B4-BE49-F238E27FC236}">
                <a16:creationId xmlns:a16="http://schemas.microsoft.com/office/drawing/2014/main" id="{DDD8AF03-4216-5ED6-AC72-536D176D538A}"/>
              </a:ext>
            </a:extLst>
          </p:cNvPr>
          <p:cNvSpPr txBox="1"/>
          <p:nvPr/>
        </p:nvSpPr>
        <p:spPr bwMode="auto">
          <a:xfrm>
            <a:off x="340003" y="402977"/>
            <a:ext cx="5124273"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dirty="0">
                <a:solidFill>
                  <a:srgbClr val="70AD47"/>
                </a:solidFill>
                <a:latin typeface="Trebuchet MS"/>
              </a:rPr>
              <a:t>C4.2.3 </a:t>
            </a:r>
            <a:r>
              <a:rPr lang="en-US" sz="1700" b="1" cap="all" dirty="0" err="1">
                <a:solidFill>
                  <a:srgbClr val="70AD47"/>
                </a:solidFill>
                <a:latin typeface="Trebuchet MS"/>
              </a:rPr>
              <a:t>Sonnenschutzvorrichtungen</a:t>
            </a:r>
            <a:r>
              <a:rPr lang="en-US" sz="1700" b="1" cap="all" dirty="0">
                <a:solidFill>
                  <a:srgbClr val="70AD47"/>
                </a:solidFill>
                <a:latin typeface="Trebuchet MS"/>
              </a:rPr>
              <a:t> </a:t>
            </a:r>
          </a:p>
          <a:p>
            <a:pPr>
              <a:buSzPts val="1725"/>
            </a:pPr>
            <a:r>
              <a:rPr lang="en-US" sz="1700" b="1" cap="all" dirty="0">
                <a:solidFill>
                  <a:srgbClr val="70AD47"/>
                </a:solidFill>
                <a:latin typeface="Trebuchet MS"/>
              </a:rPr>
              <a:t>für Fenster</a:t>
            </a:r>
            <a:endParaRPr lang="cs-CZ" sz="1700" b="1" cap="all" dirty="0">
              <a:solidFill>
                <a:srgbClr val="70AD47"/>
              </a:solidFill>
              <a:latin typeface="Trebuchet MS"/>
            </a:endParaRPr>
          </a:p>
        </p:txBody>
      </p:sp>
      <p:pic>
        <p:nvPicPr>
          <p:cNvPr id="3" name="Obrázek 2" descr="Obsah obrázku budova, Kompozitní materiál, mrakodrap, venku&#10;&#10;Obsah generovaný pomocí AI může být nesprávný.">
            <a:extLst>
              <a:ext uri="{FF2B5EF4-FFF2-40B4-BE49-F238E27FC236}">
                <a16:creationId xmlns:a16="http://schemas.microsoft.com/office/drawing/2014/main" id="{88C053ED-A879-7EF7-C6A8-97DD0C54085D}"/>
              </a:ext>
            </a:extLst>
          </p:cNvPr>
          <p:cNvPicPr>
            <a:picLocks noChangeAspect="1"/>
          </p:cNvPicPr>
          <p:nvPr/>
        </p:nvPicPr>
        <p:blipFill>
          <a:blip r:embed="rId3"/>
          <a:srcRect l="-931" r="29390"/>
          <a:stretch>
            <a:fillRect/>
          </a:stretch>
        </p:blipFill>
        <p:spPr>
          <a:xfrm>
            <a:off x="5464276" y="0"/>
            <a:ext cx="3679723" cy="5143500"/>
          </a:xfrm>
          <a:prstGeom prst="rect">
            <a:avLst/>
          </a:prstGeom>
        </p:spPr>
      </p:pic>
      <p:sp>
        <p:nvSpPr>
          <p:cNvPr id="15" name="TextovéPole 14">
            <a:hlinkClick r:id="rId4"/>
            <a:extLst>
              <a:ext uri="{FF2B5EF4-FFF2-40B4-BE49-F238E27FC236}">
                <a16:creationId xmlns:a16="http://schemas.microsoft.com/office/drawing/2014/main" id="{E222ECE4-AE38-0393-23A7-18AD92CC9C72}"/>
              </a:ext>
            </a:extLst>
          </p:cNvPr>
          <p:cNvSpPr txBox="1"/>
          <p:nvPr/>
        </p:nvSpPr>
        <p:spPr>
          <a:xfrm>
            <a:off x="7470876" y="4903668"/>
            <a:ext cx="2160640" cy="184666"/>
          </a:xfrm>
          <a:prstGeom prst="rect">
            <a:avLst/>
          </a:prstGeom>
          <a:noFill/>
        </p:spPr>
        <p:txBody>
          <a:bodyPr wrap="square" lIns="91440" tIns="45720" rIns="91440" bIns="45720" rtlCol="0" anchor="t">
            <a:spAutoFit/>
          </a:bodyPr>
          <a:lstStyle/>
          <a:p>
            <a:r>
              <a:rPr lang="en-US" sz="600">
                <a:solidFill>
                  <a:schemeClr val="bg1"/>
                </a:solidFill>
              </a:rPr>
              <a:t>Krebszentrum der Universität von Arizona</a:t>
            </a:r>
            <a:endParaRPr lang="cs-CZ" sz="600">
              <a:solidFill>
                <a:schemeClr val="bg1"/>
              </a:solidFill>
            </a:endParaRPr>
          </a:p>
        </p:txBody>
      </p:sp>
    </p:spTree>
    <p:extLst>
      <p:ext uri="{BB962C8B-B14F-4D97-AF65-F5344CB8AC3E}">
        <p14:creationId xmlns:p14="http://schemas.microsoft.com/office/powerpoint/2010/main" val="202960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EB05F0B-EDB2-BC92-7903-D0C7DC62C643}"/>
            </a:ext>
          </a:extLst>
        </p:cNvPr>
        <p:cNvGrpSpPr/>
        <p:nvPr/>
      </p:nvGrpSpPr>
      <p:grpSpPr bwMode="auto">
        <a:xfrm>
          <a:off x="0" y="0"/>
          <a:ext cx="0" cy="0"/>
          <a:chOff x="0" y="0"/>
          <a:chExt cx="0" cy="0"/>
        </a:xfrm>
      </p:grpSpPr>
      <p:sp>
        <p:nvSpPr>
          <p:cNvPr id="785101594" name="Google Shape;262;p14">
            <a:extLst>
              <a:ext uri="{FF2B5EF4-FFF2-40B4-BE49-F238E27FC236}">
                <a16:creationId xmlns:a16="http://schemas.microsoft.com/office/drawing/2014/main" id="{312034AA-71F8-E6D8-606B-06294DA18083}"/>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144070" name="Google Shape;220;p13">
            <a:extLst>
              <a:ext uri="{FF2B5EF4-FFF2-40B4-BE49-F238E27FC236}">
                <a16:creationId xmlns:a16="http://schemas.microsoft.com/office/drawing/2014/main" id="{AD4EC287-666F-ABCF-3FDB-AB6B002BA9C7}"/>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347;p17">
            <a:extLst>
              <a:ext uri="{FF2B5EF4-FFF2-40B4-BE49-F238E27FC236}">
                <a16:creationId xmlns:a16="http://schemas.microsoft.com/office/drawing/2014/main" id="{25A8A07B-E14D-6DB8-080E-E5637FB44289}"/>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C4.2.3 Sonnenschutzvorrichtungen für Fenster</a:t>
            </a:r>
            <a:endParaRPr lang="cs-CZ" sz="1700" b="1" cap="all">
              <a:solidFill>
                <a:srgbClr val="70AD47"/>
              </a:solidFill>
              <a:latin typeface="Trebuchet MS"/>
            </a:endParaRPr>
          </a:p>
        </p:txBody>
      </p:sp>
      <p:sp>
        <p:nvSpPr>
          <p:cNvPr id="7" name="Google Shape;211;p12">
            <a:extLst>
              <a:ext uri="{FF2B5EF4-FFF2-40B4-BE49-F238E27FC236}">
                <a16:creationId xmlns:a16="http://schemas.microsoft.com/office/drawing/2014/main" id="{EF1C6381-B326-9A87-629E-FA1CF4E8D063}"/>
              </a:ext>
            </a:extLst>
          </p:cNvPr>
          <p:cNvSpPr txBox="1"/>
          <p:nvPr/>
        </p:nvSpPr>
        <p:spPr bwMode="auto">
          <a:xfrm>
            <a:off x="340002" y="1052936"/>
            <a:ext cx="8278398" cy="3885208"/>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90000"/>
              </a:lnSpc>
              <a:spcBef>
                <a:spcPts val="563"/>
              </a:spcBef>
              <a:buSzPts val="1500"/>
              <a:defRPr/>
            </a:pPr>
            <a:r>
              <a:rPr lang="cs-CZ" sz="1500" b="1" err="1">
                <a:solidFill>
                  <a:srgbClr val="7F7F7F"/>
                </a:solidFill>
                <a:latin typeface="Trebuchet MS" panose="020B0603020202020204" pitchFamily="34" charset="0"/>
              </a:rPr>
              <a:t>Indikator</a:t>
            </a:r>
            <a:r>
              <a:rPr lang="en-US" sz="1500" b="1">
                <a:solidFill>
                  <a:srgbClr val="7F7F7F"/>
                </a:solidFill>
                <a:latin typeface="Trebuchet MS" panose="020B0603020202020204" pitchFamily="34" charset="0"/>
              </a:rPr>
              <a:t>:</a:t>
            </a:r>
            <a:endParaRPr lang="cs-CZ" sz="1500" b="1">
              <a:solidFill>
                <a:srgbClr val="7F7F7F"/>
              </a:solidFill>
              <a:latin typeface="Trebuchet MS" panose="020B0603020202020204" pitchFamily="34" charset="0"/>
            </a:endParaRPr>
          </a:p>
          <a:p>
            <a:pPr lvl="0">
              <a:lnSpc>
                <a:spcPct val="90000"/>
              </a:lnSpc>
              <a:spcBef>
                <a:spcPts val="563"/>
              </a:spcBef>
              <a:buSzPts val="1200"/>
              <a:defRPr/>
            </a:pPr>
            <a:r>
              <a:rPr lang="en-US" sz="1200">
                <a:solidFill>
                  <a:srgbClr val="7F7F7F"/>
                </a:solidFill>
                <a:latin typeface="Trebuchet MS"/>
              </a:rPr>
              <a:t>Der Sonnenschutzkoeffizient des Fensters mit Sonnenschutzvorrichtung, ausgedrückt in Prozent, der die relative Sonnenschutzleistung des Fensters mit Sonnenschutz im Vergleich zum gleichen Fenster ohne Sonnenschutz angibt. Der Indikator kann als prozentuale Reduzierung des solaren Wärmegewinns interpretiert werden, die durch die Sonnenschutzvorrichtung unter definierten Bedingungen erreicht wird (0–100 %, wobei höhere Werte einem effektiveren Sonnenschutz entsprechen).</a:t>
            </a:r>
            <a:endParaRPr lang="cs-CZ" sz="1200">
              <a:solidFill>
                <a:srgbClr val="7F7F7F"/>
              </a:solidFill>
              <a:latin typeface="Trebuchet MS"/>
            </a:endParaRPr>
          </a:p>
          <a:p>
            <a:pPr>
              <a:lnSpc>
                <a:spcPct val="90000"/>
              </a:lnSpc>
              <a:spcBef>
                <a:spcPts val="563"/>
              </a:spcBef>
              <a:buSzPts val="1200"/>
              <a:defRPr/>
            </a:pPr>
            <a:endParaRPr lang="en-US" sz="1200">
              <a:solidFill>
                <a:srgbClr val="7F7F7F"/>
              </a:solidFill>
              <a:latin typeface="Trebuchet MS"/>
            </a:endParaRPr>
          </a:p>
          <a:p>
            <a:pPr lvl="0">
              <a:lnSpc>
                <a:spcPct val="90000"/>
              </a:lnSpc>
              <a:spcBef>
                <a:spcPts val="563"/>
              </a:spcBef>
              <a:buSzPts val="1200"/>
              <a:defRPr/>
            </a:pPr>
            <a:r>
              <a:rPr lang="cs-CZ" sz="1500" b="1" err="1">
                <a:solidFill>
                  <a:srgbClr val="7F7F7F"/>
                </a:solidFill>
                <a:latin typeface="Trebuchet MS" panose="020B0603020202020204" pitchFamily="34" charset="0"/>
              </a:rPr>
              <a:t>Benchmarks</a:t>
            </a:r>
            <a:r>
              <a:rPr lang="en-US" sz="1500" b="1">
                <a:solidFill>
                  <a:srgbClr val="7F7F7F"/>
                </a:solidFill>
                <a:latin typeface="Trebuchet MS" panose="020B0603020202020204" pitchFamily="34" charset="0"/>
              </a:rPr>
              <a:t>:</a:t>
            </a:r>
          </a:p>
          <a:p>
            <a:pPr>
              <a:lnSpc>
                <a:spcPct val="90000"/>
              </a:lnSpc>
              <a:spcBef>
                <a:spcPts val="563"/>
              </a:spcBef>
              <a:buSzPts val="1500"/>
              <a:defRPr/>
            </a:pPr>
            <a:r>
              <a:rPr lang="cs-CZ" sz="1200" err="1">
                <a:solidFill>
                  <a:srgbClr val="7F7F7F"/>
                </a:solidFill>
                <a:latin typeface="Trebuchet MS" panose="020B0603020202020204" pitchFamily="34" charset="0"/>
              </a:rPr>
              <a:t>Kritischer Wert </a:t>
            </a:r>
            <a:r>
              <a:rPr lang="cs-CZ" sz="1200">
                <a:solidFill>
                  <a:srgbClr val="7F7F7F"/>
                </a:solidFill>
                <a:latin typeface="Trebuchet MS" panose="020B0603020202020204" pitchFamily="34" charset="0"/>
              </a:rPr>
              <a:t>(1): </a:t>
            </a:r>
            <a:r>
              <a:rPr lang="cs-CZ" sz="1200">
                <a:solidFill>
                  <a:srgbClr val="7F7F7F"/>
                </a:solidFill>
                <a:latin typeface="Trebuchet MS"/>
              </a:rPr>
              <a:t>≤ 30 %</a:t>
            </a:r>
          </a:p>
          <a:p>
            <a:pPr>
              <a:lnSpc>
                <a:spcPct val="90000"/>
              </a:lnSpc>
              <a:spcBef>
                <a:spcPts val="563"/>
              </a:spcBef>
              <a:buSzPts val="1500"/>
              <a:defRPr/>
            </a:pPr>
            <a:r>
              <a:rPr lang="en-US" sz="1200">
                <a:solidFill>
                  <a:srgbClr val="7F7F7F"/>
                </a:solidFill>
                <a:latin typeface="Trebuchet MS" panose="020B0603020202020204" pitchFamily="34" charset="0"/>
              </a:rPr>
              <a:t>Optimaler Wert (0): </a:t>
            </a:r>
            <a:r>
              <a:rPr lang="cs-CZ" sz="1200">
                <a:solidFill>
                  <a:srgbClr val="7F7F7F"/>
                </a:solidFill>
                <a:latin typeface="Trebuchet MS"/>
              </a:rPr>
              <a:t>≥ 60 %</a:t>
            </a:r>
          </a:p>
          <a:p>
            <a:pPr>
              <a:lnSpc>
                <a:spcPct val="90000"/>
              </a:lnSpc>
              <a:spcBef>
                <a:spcPts val="563"/>
              </a:spcBef>
              <a:buSzPts val="1500"/>
              <a:defRPr/>
            </a:pPr>
            <a:endParaRPr lang="cs-CZ" sz="1200">
              <a:solidFill>
                <a:srgbClr val="7F7F7F"/>
              </a:solidFill>
              <a:latin typeface="Trebuchet MS"/>
            </a:endParaRPr>
          </a:p>
          <a:p>
            <a:pPr>
              <a:lnSpc>
                <a:spcPct val="90000"/>
              </a:lnSpc>
              <a:spcBef>
                <a:spcPts val="563"/>
              </a:spcBef>
              <a:buSzPts val="1500"/>
              <a:defRPr/>
            </a:pPr>
            <a:r>
              <a:rPr lang="cs-CZ" sz="1500" b="1" err="1">
                <a:solidFill>
                  <a:srgbClr val="7F7F7F"/>
                </a:solidFill>
                <a:latin typeface="Trebuchet MS" panose="020B0603020202020204" pitchFamily="34" charset="0"/>
              </a:rPr>
              <a:t>Berechnung</a:t>
            </a:r>
            <a:r>
              <a:rPr lang="en-US" sz="1500" b="1">
                <a:solidFill>
                  <a:srgbClr val="7F7F7F"/>
                </a:solidFill>
                <a:latin typeface="Trebuchet MS" panose="020B0603020202020204" pitchFamily="34" charset="0"/>
              </a:rPr>
              <a:t>:</a:t>
            </a:r>
            <a:endParaRPr lang="cs-CZ" sz="1500" b="1">
              <a:solidFill>
                <a:srgbClr val="7F7F7F"/>
              </a:solidFill>
              <a:latin typeface="Trebuchet MS" panose="020B0603020202020204" pitchFamily="34" charset="0"/>
            </a:endParaRPr>
          </a:p>
          <a:p>
            <a:pPr>
              <a:lnSpc>
                <a:spcPct val="90000"/>
              </a:lnSpc>
              <a:spcBef>
                <a:spcPts val="563"/>
              </a:spcBef>
              <a:buSzPts val="1200"/>
              <a:defRPr/>
            </a:pPr>
            <a:r>
              <a:rPr lang="en-US" sz="1200">
                <a:solidFill>
                  <a:srgbClr val="7F7F7F"/>
                </a:solidFill>
                <a:latin typeface="Trebuchet MS"/>
              </a:rPr>
              <a:t>Der Indikator wird als Beschattungskoeffizient (oder gleichwertiger Wert für die Sonnenschutzleistung) des Fenster-Beschattungssystems bestimmt, der aus Herstellerangaben, dynamischen Simulationsergebnissen oder geometrischen/optischen Berechnungen gewonnen wird. Falls erforderlich, wird das Verhältnis der solaren Gewinne mit und ohne Beschattung in eine prozentuale Reduzierung umgerechnet, um einen Vergleich mit den Referenzwerten zu ermöglichen.</a:t>
            </a:r>
            <a:endParaRPr lang="cs-CZ" sz="1200">
              <a:solidFill>
                <a:srgbClr val="7F7F7F"/>
              </a:solidFill>
              <a:latin typeface="Trebuchet MS"/>
            </a:endParaRPr>
          </a:p>
          <a:p>
            <a:pPr>
              <a:lnSpc>
                <a:spcPct val="90000"/>
              </a:lnSpc>
              <a:spcBef>
                <a:spcPts val="563"/>
              </a:spcBef>
              <a:buSzPts val="1500"/>
              <a:defRPr/>
            </a:pPr>
            <a:endParaRPr lang="en-US" sz="1200">
              <a:solidFill>
                <a:srgbClr val="7F7F7F"/>
              </a:solidFill>
              <a:latin typeface="Trebuchet MS"/>
            </a:endParaRPr>
          </a:p>
        </p:txBody>
      </p:sp>
    </p:spTree>
    <p:extLst>
      <p:ext uri="{BB962C8B-B14F-4D97-AF65-F5344CB8AC3E}">
        <p14:creationId xmlns:p14="http://schemas.microsoft.com/office/powerpoint/2010/main" val="496761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7AA0C4C-3CF8-843B-702E-A3798C4CAE66}"/>
            </a:ext>
          </a:extLst>
        </p:cNvPr>
        <p:cNvGrpSpPr/>
        <p:nvPr/>
      </p:nvGrpSpPr>
      <p:grpSpPr bwMode="auto">
        <a:xfrm>
          <a:off x="0" y="0"/>
          <a:ext cx="0" cy="0"/>
          <a:chOff x="0" y="0"/>
          <a:chExt cx="0" cy="0"/>
        </a:xfrm>
      </p:grpSpPr>
      <p:sp>
        <p:nvSpPr>
          <p:cNvPr id="2" name="Google Shape;347;p17">
            <a:extLst>
              <a:ext uri="{FF2B5EF4-FFF2-40B4-BE49-F238E27FC236}">
                <a16:creationId xmlns:a16="http://schemas.microsoft.com/office/drawing/2014/main" id="{85D5C58C-6376-6140-DFFB-AAE168FD8D79}"/>
              </a:ext>
            </a:extLst>
          </p:cNvPr>
          <p:cNvSpPr txBox="1"/>
          <p:nvPr/>
        </p:nvSpPr>
        <p:spPr bwMode="auto">
          <a:xfrm>
            <a:off x="340003" y="892800"/>
            <a:ext cx="7674286" cy="256179"/>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r>
              <a:rPr lang="en-GB" b="1" i="0" u="none" strike="noStrike" cap="none">
                <a:solidFill>
                  <a:srgbClr val="70AD47"/>
                </a:solidFill>
                <a:latin typeface="Trebuchet MS"/>
                <a:ea typeface="Trebuchet MS"/>
                <a:cs typeface="Trebuchet MS"/>
                <a:sym typeface="Trebuchet MS"/>
              </a:rPr>
              <a:t>BERECHNUNG SCHRITT FÜR SCHRITT</a:t>
            </a:r>
            <a:endParaRPr b="1" i="0" u="none" strike="noStrike" cap="none">
              <a:solidFill>
                <a:srgbClr val="70AD47"/>
              </a:solidFill>
              <a:latin typeface="Trebuchet MS"/>
              <a:ea typeface="Trebuchet MS"/>
              <a:cs typeface="Trebuchet MS"/>
              <a:sym typeface="Trebuchet MS"/>
            </a:endParaRPr>
          </a:p>
        </p:txBody>
      </p:sp>
      <p:sp>
        <p:nvSpPr>
          <p:cNvPr id="1623579794" name="Google Shape;262;p14">
            <a:extLst>
              <a:ext uri="{FF2B5EF4-FFF2-40B4-BE49-F238E27FC236}">
                <a16:creationId xmlns:a16="http://schemas.microsoft.com/office/drawing/2014/main" id="{C4DBF40B-65F4-CB83-6281-D20BAF03546D}"/>
              </a:ext>
            </a:extLst>
          </p:cNvPr>
          <p:cNvSpPr/>
          <p:nvPr/>
        </p:nvSpPr>
        <p:spPr bwMode="auto">
          <a:xfrm>
            <a:off x="80999" y="79374"/>
            <a:ext cx="9016999" cy="4960932"/>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 name="Google Shape;347;p17">
            <a:extLst>
              <a:ext uri="{FF2B5EF4-FFF2-40B4-BE49-F238E27FC236}">
                <a16:creationId xmlns:a16="http://schemas.microsoft.com/office/drawing/2014/main" id="{134BD327-E691-B420-4F67-62988DE70F8B}"/>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C4.2.3 Sonnenschutzvorrichtungen für Fenster</a:t>
            </a:r>
            <a:endParaRPr lang="cs-CZ" sz="1700" b="1" cap="all">
              <a:solidFill>
                <a:srgbClr val="70AD47"/>
              </a:solidFill>
              <a:latin typeface="Trebuchet MS"/>
            </a:endParaRPr>
          </a:p>
        </p:txBody>
      </p:sp>
      <p:sp>
        <p:nvSpPr>
          <p:cNvPr id="6" name="Google Shape;211;p12">
            <a:extLst>
              <a:ext uri="{FF2B5EF4-FFF2-40B4-BE49-F238E27FC236}">
                <a16:creationId xmlns:a16="http://schemas.microsoft.com/office/drawing/2014/main" id="{E361DEA0-CB7E-D1DC-EE0E-35B72068EDE5}"/>
              </a:ext>
            </a:extLst>
          </p:cNvPr>
          <p:cNvSpPr txBox="1"/>
          <p:nvPr/>
        </p:nvSpPr>
        <p:spPr bwMode="auto">
          <a:xfrm>
            <a:off x="340003" y="1300331"/>
            <a:ext cx="8271809" cy="3544661"/>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eaLnBrk="0" fontAlgn="base" hangingPunct="0">
              <a:spcBef>
                <a:spcPct val="0"/>
              </a:spcBef>
              <a:spcAft>
                <a:spcPct val="0"/>
              </a:spcAft>
              <a:buClrTx/>
              <a:buFontTx/>
              <a:buChar char="•"/>
            </a:pPr>
            <a:r>
              <a:rPr lang="en-US" altLang="cs-CZ" sz="1200">
                <a:solidFill>
                  <a:srgbClr val="7F7F7F"/>
                </a:solidFill>
                <a:latin typeface="Trebuchet MS"/>
              </a:rPr>
              <a:t> Bestimmen Sie die Art der an jedem relevanten Fenster installierten Sonnenschutzvorrichtungen (z. B. feste Überstände, Außenjalousien, Außenrollos, dynamische oder automatisierte Systeme).</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Ermitteln Sie den vom Hersteller angegebenen Sonnenschutzkoeffizienten oder einen gleichwertigen Wert für die Sonnenschutzleistung des kombinierten Fenster-Sonnenschutzsystems unter den relevanten Bedingungen (Ausrichtung, Verglasungstyp, Steuerungsstrategie).</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Wenn keine Herstellerangaben verfügbar sind, verwenden Sie eine Gebäudeenergiemodellierungssoftware (z. B. </a:t>
            </a:r>
            <a:r>
              <a:rPr lang="en-US" altLang="cs-CZ" sz="1200" err="1">
                <a:solidFill>
                  <a:srgbClr val="7F7F7F"/>
                </a:solidFill>
                <a:latin typeface="Trebuchet MS"/>
              </a:rPr>
              <a:t>EnergyPlus, </a:t>
            </a:r>
            <a:r>
              <a:rPr lang="en-US" altLang="cs-CZ" sz="1200">
                <a:solidFill>
                  <a:srgbClr val="7F7F7F"/>
                </a:solidFill>
                <a:latin typeface="Trebuchet MS"/>
              </a:rPr>
              <a:t>IES VE) oder spezielle Tools zur Berechnung des Sonnenschutzkoeffizienten/der Geometrie, um den solaren Wärmegewinn durch das Fenster mit und ohne Sonnenschutz zu simulieren.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Leiten Sie den Sonnenschutzkoeffizienten als Prozentsatz ab, der die Reduzierung des solaren Wärmegewinns durch die Sonnenschutzvorrichtung darstellt, und berechnen Sie einen repräsentativen Wert für das Gebäude (z. B. flächengewichteter Durchschnitt für alle bewerteten Fenster).</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Vergleichen Sie den resultierenden Wert mit den Referenzschwellenwerten (kritisch ≤ 30 %; optimal ≥ 60 %) und dokumentieren Sie die verwendeten Methoden, Datenquellen und Annahmen, einschließlich Verweisen auf Produktdatenblätter des Herstellers, EPDs des Fenstersystems, Ergebnisse dynamischer Simulationen und gegebenenfalls vor Ort durchgeführte Messungen.</a:t>
            </a:r>
          </a:p>
          <a:p>
            <a:pPr lvl="0" eaLnBrk="0" fontAlgn="base" hangingPunct="0">
              <a:spcBef>
                <a:spcPct val="0"/>
              </a:spcBef>
              <a:spcAft>
                <a:spcPct val="0"/>
              </a:spcAft>
              <a:buClrTx/>
              <a:buFontTx/>
            </a:pPr>
            <a:endParaRPr lang="cs-CZ" altLang="cs-CZ" sz="1200">
              <a:solidFill>
                <a:srgbClr val="7F7F7F"/>
              </a:solidFill>
              <a:latin typeface="Trebuchet MS" panose="020B0603020202020204" pitchFamily="34" charset="0"/>
            </a:endParaRPr>
          </a:p>
        </p:txBody>
      </p:sp>
    </p:spTree>
    <p:extLst>
      <p:ext uri="{BB962C8B-B14F-4D97-AF65-F5344CB8AC3E}">
        <p14:creationId xmlns:p14="http://schemas.microsoft.com/office/powerpoint/2010/main" val="2866755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BA2D6D9-8D36-6271-C698-D9F2EBABFD90}"/>
            </a:ext>
          </a:extLst>
        </p:cNvPr>
        <p:cNvGrpSpPr/>
        <p:nvPr/>
      </p:nvGrpSpPr>
      <p:grpSpPr bwMode="auto">
        <a:xfrm>
          <a:off x="0" y="0"/>
          <a:ext cx="0" cy="0"/>
          <a:chOff x="0" y="0"/>
          <a:chExt cx="0" cy="0"/>
        </a:xfrm>
      </p:grpSpPr>
      <p:pic>
        <p:nvPicPr>
          <p:cNvPr id="3" name="Obrázek 2" descr="Obsah obrázku venku, obloha, mrak, strom&#10;&#10;Obsah generovaný pomocí AI může být nesprávný.">
            <a:extLst>
              <a:ext uri="{FF2B5EF4-FFF2-40B4-BE49-F238E27FC236}">
                <a16:creationId xmlns:a16="http://schemas.microsoft.com/office/drawing/2014/main" id="{624149E6-F2F8-C3CB-64D3-339EF39BDB20}"/>
              </a:ext>
            </a:extLst>
          </p:cNvPr>
          <p:cNvPicPr>
            <a:picLocks noChangeAspect="1"/>
          </p:cNvPicPr>
          <p:nvPr/>
        </p:nvPicPr>
        <p:blipFill>
          <a:blip r:embed="rId3"/>
          <a:srcRect l="49712" t="-231" r="6398" b="231"/>
          <a:stretch>
            <a:fillRect/>
          </a:stretch>
        </p:blipFill>
        <p:spPr>
          <a:xfrm>
            <a:off x="5746750" y="0"/>
            <a:ext cx="3397250" cy="5143500"/>
          </a:xfrm>
          <a:prstGeom prst="rect">
            <a:avLst/>
          </a:prstGeom>
        </p:spPr>
      </p:pic>
      <p:sp>
        <p:nvSpPr>
          <p:cNvPr id="4" name="Google Shape;211;p12">
            <a:extLst>
              <a:ext uri="{FF2B5EF4-FFF2-40B4-BE49-F238E27FC236}">
                <a16:creationId xmlns:a16="http://schemas.microsoft.com/office/drawing/2014/main" id="{5F743779-8188-33BF-1C10-8748D1413773}"/>
              </a:ext>
            </a:extLst>
          </p:cNvPr>
          <p:cNvSpPr txBox="1"/>
          <p:nvPr/>
        </p:nvSpPr>
        <p:spPr bwMode="auto">
          <a:xfrm>
            <a:off x="340001" y="952500"/>
            <a:ext cx="5176135" cy="3975060"/>
          </a:xfrm>
          <a:prstGeom prst="rect">
            <a:avLst/>
          </a:prstGeom>
          <a:noFill/>
          <a:ln>
            <a:noFill/>
          </a:ln>
        </p:spPr>
        <p:txBody>
          <a:bodyPr spcFirstLastPara="1" wrap="square" lIns="68550" tIns="34275" rIns="68550" bIns="34275"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ts val="563"/>
              </a:spcBef>
              <a:spcAft>
                <a:spcPts val="0"/>
              </a:spcAft>
              <a:buClr>
                <a:srgbClr val="000000"/>
              </a:buClr>
              <a:buSzPts val="1500"/>
              <a:buFont typeface="Arial"/>
              <a:buNone/>
            </a:pPr>
            <a:r>
              <a:rPr lang="en-MT" sz="1500" b="1" i="0" u="none" strike="noStrike" cap="none">
                <a:solidFill>
                  <a:srgbClr val="7F7F7F"/>
                </a:solidFill>
                <a:latin typeface="Trebuchet MS"/>
                <a:ea typeface="Trebuchet MS"/>
                <a:cs typeface="Trebuchet MS"/>
                <a:sym typeface="Trebuchet MS"/>
              </a:rPr>
              <a:t>Beschreibung:</a:t>
            </a:r>
            <a:endParaRPr sz="1500" b="1" i="0" u="none" strike="noStrike" cap="none">
              <a:solidFill>
                <a:srgbClr val="7F7F7F"/>
              </a:solidFill>
              <a:latin typeface="Trebuchet MS"/>
              <a:ea typeface="Trebuchet MS"/>
              <a:cs typeface="Trebuchet MS"/>
              <a:sym typeface="Trebuchet MS"/>
            </a:endParaRPr>
          </a:p>
          <a:p>
            <a:pPr>
              <a:lnSpc>
                <a:spcPct val="90000"/>
              </a:lnSpc>
              <a:spcBef>
                <a:spcPts val="563"/>
              </a:spcBef>
              <a:buSzPts val="1200"/>
            </a:pPr>
            <a:r>
              <a:rPr lang="en-US" sz="1200">
                <a:solidFill>
                  <a:srgbClr val="7F7F7F"/>
                </a:solidFill>
                <a:latin typeface="Trebuchet MS"/>
                <a:ea typeface="Trebuchet MS"/>
                <a:cs typeface="Trebuchet MS"/>
                <a:sym typeface="Trebuchet MS"/>
              </a:rPr>
              <a:t>Dieses Kriterium bewertet die Implementierung automatisierter Jalousiesysteme, die auf Sonneneinstrahlung, Innentemperatur oder Zeitpläne reagieren, um den Wärmegewinn zu reduzieren und den thermischen Komfort bei extremer Hitze zu verbessern, während gleichzeitig die Tageslichtverfügbarkeit erhalten bleibt und passive Kühlstrategien unterstützt werden.</a:t>
            </a:r>
            <a:endParaRPr lang="cs-CZ" sz="1200">
              <a:solidFill>
                <a:srgbClr val="7F7F7F"/>
              </a:solidFill>
              <a:latin typeface="Trebuchet MS"/>
              <a:ea typeface="Trebuchet MS"/>
              <a:cs typeface="Trebuchet MS"/>
              <a:sym typeface="Trebuchet MS"/>
            </a:endParaRPr>
          </a:p>
          <a:p>
            <a:pPr lvl="0">
              <a:lnSpc>
                <a:spcPct val="90000"/>
              </a:lnSpc>
              <a:spcBef>
                <a:spcPts val="563"/>
              </a:spcBef>
              <a:buSzPts val="1200"/>
            </a:pPr>
            <a:endParaRPr lang="en-US" sz="1200">
              <a:solidFill>
                <a:srgbClr val="7F7F7F"/>
              </a:solidFill>
              <a:latin typeface="Trebuchet MS"/>
              <a:ea typeface="Trebuchet MS"/>
              <a:cs typeface="Trebuchet MS"/>
            </a:endParaRPr>
          </a:p>
          <a:p>
            <a:pPr lvl="0">
              <a:lnSpc>
                <a:spcPct val="90000"/>
              </a:lnSpc>
              <a:spcBef>
                <a:spcPts val="563"/>
              </a:spcBef>
              <a:buSzPts val="1200"/>
            </a:pPr>
            <a:r>
              <a:rPr lang="en-MT" sz="1500" b="1" i="0" u="none" strike="noStrike" cap="none">
                <a:solidFill>
                  <a:srgbClr val="7F7F7F"/>
                </a:solidFill>
                <a:latin typeface="Trebuchet MS"/>
                <a:ea typeface="Trebuchet MS"/>
                <a:cs typeface="Trebuchet MS"/>
                <a:sym typeface="Trebuchet MS"/>
              </a:rPr>
              <a:t>Ziel:</a:t>
            </a:r>
            <a:endParaRPr sz="975" b="1" i="0" u="none" strike="noStrike" cap="none">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a:solidFill>
                  <a:srgbClr val="7F7F7F"/>
                </a:solidFill>
                <a:latin typeface="Trebuchet MS"/>
              </a:rPr>
              <a:t>Verstärkter Einsatz automatisierter Jalousiesysteme in regelmäßig genutzten Räumen, damit die Jalousien zuverlässig auf Überhitzung und Sonneneinstrahlung reagieren und so die interne Wärmebelastung begrenzen, den Kühlbedarf reduzieren und den thermischen und visuellen Komfort verbessern, ohne sich ausschließlich auf </a:t>
            </a:r>
            <a:r>
              <a:rPr lang="en-US" sz="1200" err="1">
                <a:solidFill>
                  <a:srgbClr val="7F7F7F"/>
                </a:solidFill>
                <a:latin typeface="Trebuchet MS"/>
              </a:rPr>
              <a:t>das Verhalten</a:t>
            </a:r>
            <a:r>
              <a:rPr lang="en-US" sz="1200">
                <a:solidFill>
                  <a:srgbClr val="7F7F7F"/>
                </a:solidFill>
                <a:latin typeface="Trebuchet MS"/>
              </a:rPr>
              <a:t> der Nutzer zu verlassen.</a:t>
            </a:r>
            <a:endParaRPr lang="cs-CZ" sz="1200">
              <a:solidFill>
                <a:srgbClr val="7F7F7F"/>
              </a:solidFill>
              <a:latin typeface="Trebuchet MS"/>
            </a:endParaRPr>
          </a:p>
          <a:p>
            <a:pPr>
              <a:lnSpc>
                <a:spcPct val="90000"/>
              </a:lnSpc>
              <a:spcBef>
                <a:spcPts val="563"/>
              </a:spcBef>
              <a:buSzPts val="1200"/>
            </a:pPr>
            <a:endParaRPr lang="en-US" sz="1200">
              <a:solidFill>
                <a:srgbClr val="7F7F7F"/>
              </a:solidFill>
              <a:latin typeface="Trebuchet MS"/>
              <a:sym typeface="Trebuchet MS"/>
            </a:endParaRPr>
          </a:p>
          <a:p>
            <a:pPr lvl="0">
              <a:lnSpc>
                <a:spcPct val="90000"/>
              </a:lnSpc>
              <a:spcBef>
                <a:spcPts val="563"/>
              </a:spcBef>
              <a:buSzPts val="1200"/>
            </a:pPr>
            <a:r>
              <a:rPr lang="en-MT" sz="1500" b="1">
                <a:solidFill>
                  <a:srgbClr val="7F7F7F"/>
                </a:solidFill>
                <a:latin typeface="Trebuchet MS"/>
                <a:sym typeface="Trebuchet MS"/>
              </a:rPr>
              <a:t>Relevanz:</a:t>
            </a:r>
            <a:endParaRPr sz="1500" b="1">
              <a:solidFill>
                <a:srgbClr val="7F7F7F"/>
              </a:solidFill>
              <a:latin typeface="Trebuchet MS"/>
              <a:sym typeface="Trebuchet MS"/>
            </a:endParaRPr>
          </a:p>
          <a:p>
            <a:pPr lvl="0">
              <a:lnSpc>
                <a:spcPct val="90000"/>
              </a:lnSpc>
              <a:spcBef>
                <a:spcPts val="563"/>
              </a:spcBef>
              <a:buSzPts val="1200"/>
            </a:pPr>
            <a:r>
              <a:rPr lang="en-US" sz="1200">
                <a:solidFill>
                  <a:srgbClr val="7F7F7F"/>
                </a:solidFill>
                <a:latin typeface="Trebuchet MS"/>
              </a:rPr>
              <a:t>Bei extremer Hitze werden manuell bedienbare Jalousien oft uneinheitlich verwendet, was zu anhaltenden Sonneneinstrahlungen, Blendung und Überhitzung führt. Automatisierte Jalousiesysteme, die auf Sonneneinstrahlung, Innentemperatur oder Zeitpläne reagieren, ermöglichen eine vorhersehbare Steuerung der Sonneneinstrahlung, unterstützen passive Kühlungs- und natürliche Belüftungsstrategien und verbessern die Widerstandsfähigkeit und Energieeffizienz des Gebäudes, insbesondere in regelmäßig genutzten Räumen.</a:t>
            </a:r>
            <a:endParaRPr sz="1200">
              <a:solidFill>
                <a:srgbClr val="7F7F7F"/>
              </a:solidFill>
              <a:latin typeface="Trebuchet MS"/>
              <a:sym typeface="Trebuchet MS"/>
            </a:endParaRPr>
          </a:p>
        </p:txBody>
      </p:sp>
      <p:sp>
        <p:nvSpPr>
          <p:cNvPr id="5" name="Google Shape;347;p17">
            <a:extLst>
              <a:ext uri="{FF2B5EF4-FFF2-40B4-BE49-F238E27FC236}">
                <a16:creationId xmlns:a16="http://schemas.microsoft.com/office/drawing/2014/main" id="{4486409F-82B5-F45B-4D17-A5E3F37310EB}"/>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C4.2.4 Automatisierte Jalousiesysteme</a:t>
            </a:r>
            <a:endParaRPr lang="cs-CZ" sz="1700" b="1" cap="all">
              <a:solidFill>
                <a:srgbClr val="70AD47"/>
              </a:solidFill>
              <a:latin typeface="Trebuchet MS"/>
            </a:endParaRPr>
          </a:p>
        </p:txBody>
      </p:sp>
      <p:sp>
        <p:nvSpPr>
          <p:cNvPr id="15" name="TextovéPole 14">
            <a:hlinkClick r:id="rId4"/>
            <a:extLst>
              <a:ext uri="{FF2B5EF4-FFF2-40B4-BE49-F238E27FC236}">
                <a16:creationId xmlns:a16="http://schemas.microsoft.com/office/drawing/2014/main" id="{5832E03B-E9C1-85A2-4255-19A0004A8C48}"/>
              </a:ext>
            </a:extLst>
          </p:cNvPr>
          <p:cNvSpPr txBox="1"/>
          <p:nvPr/>
        </p:nvSpPr>
        <p:spPr>
          <a:xfrm>
            <a:off x="8464323" y="4891484"/>
            <a:ext cx="1073050" cy="184666"/>
          </a:xfrm>
          <a:prstGeom prst="rect">
            <a:avLst/>
          </a:prstGeom>
          <a:noFill/>
        </p:spPr>
        <p:txBody>
          <a:bodyPr wrap="square" rtlCol="0">
            <a:spAutoFit/>
          </a:bodyPr>
          <a:lstStyle/>
          <a:p>
            <a:r>
              <a:rPr lang="cs-CZ" sz="600" err="1">
                <a:solidFill>
                  <a:schemeClr val="bg1"/>
                </a:solidFill>
              </a:rPr>
              <a:t>Guthrie Doiglas</a:t>
            </a:r>
            <a:endParaRPr lang="cs-CZ" sz="600">
              <a:solidFill>
                <a:schemeClr val="bg1"/>
              </a:solidFill>
            </a:endParaRPr>
          </a:p>
        </p:txBody>
      </p:sp>
    </p:spTree>
    <p:extLst>
      <p:ext uri="{BB962C8B-B14F-4D97-AF65-F5344CB8AC3E}">
        <p14:creationId xmlns:p14="http://schemas.microsoft.com/office/powerpoint/2010/main" val="491112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BCBF4F3-8695-A997-86C9-344F586A43C7}"/>
            </a:ext>
          </a:extLst>
        </p:cNvPr>
        <p:cNvGrpSpPr/>
        <p:nvPr/>
      </p:nvGrpSpPr>
      <p:grpSpPr bwMode="auto">
        <a:xfrm>
          <a:off x="0" y="0"/>
          <a:ext cx="0" cy="0"/>
          <a:chOff x="0" y="0"/>
          <a:chExt cx="0" cy="0"/>
        </a:xfrm>
      </p:grpSpPr>
      <p:sp>
        <p:nvSpPr>
          <p:cNvPr id="785101594" name="Google Shape;262;p14">
            <a:extLst>
              <a:ext uri="{FF2B5EF4-FFF2-40B4-BE49-F238E27FC236}">
                <a16:creationId xmlns:a16="http://schemas.microsoft.com/office/drawing/2014/main" id="{D5DC8BBC-5A6E-9DB7-49F2-8C06054BD9E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144070" name="Google Shape;220;p13">
            <a:extLst>
              <a:ext uri="{FF2B5EF4-FFF2-40B4-BE49-F238E27FC236}">
                <a16:creationId xmlns:a16="http://schemas.microsoft.com/office/drawing/2014/main" id="{244E3E47-2D1C-1CF5-15C1-097E38A32047}"/>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347;p17">
            <a:extLst>
              <a:ext uri="{FF2B5EF4-FFF2-40B4-BE49-F238E27FC236}">
                <a16:creationId xmlns:a16="http://schemas.microsoft.com/office/drawing/2014/main" id="{5F0500AD-25E2-795F-1994-C52204E58047}"/>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C4.2.4 Automatisierte Jalousiesysteme</a:t>
            </a:r>
            <a:endParaRPr lang="cs-CZ" sz="1700" b="1" cap="all">
              <a:solidFill>
                <a:srgbClr val="70AD47"/>
              </a:solidFill>
              <a:latin typeface="Trebuchet MS"/>
            </a:endParaRPr>
          </a:p>
        </p:txBody>
      </p:sp>
      <p:sp>
        <p:nvSpPr>
          <p:cNvPr id="7" name="Google Shape;211;p12">
            <a:extLst>
              <a:ext uri="{FF2B5EF4-FFF2-40B4-BE49-F238E27FC236}">
                <a16:creationId xmlns:a16="http://schemas.microsoft.com/office/drawing/2014/main" id="{914283BD-BBF2-A231-F0CD-54C4B286989B}"/>
              </a:ext>
            </a:extLst>
          </p:cNvPr>
          <p:cNvSpPr txBox="1"/>
          <p:nvPr/>
        </p:nvSpPr>
        <p:spPr bwMode="auto">
          <a:xfrm>
            <a:off x="340002" y="1052936"/>
            <a:ext cx="8278398" cy="3885208"/>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90000"/>
              </a:lnSpc>
              <a:spcBef>
                <a:spcPts val="563"/>
              </a:spcBef>
              <a:buSzPts val="1500"/>
              <a:defRPr/>
            </a:pPr>
            <a:r>
              <a:rPr lang="cs-CZ" sz="1500" b="1" err="1">
                <a:solidFill>
                  <a:srgbClr val="7F7F7F"/>
                </a:solidFill>
                <a:latin typeface="Trebuchet MS" panose="020B0603020202020204" pitchFamily="34" charset="0"/>
              </a:rPr>
              <a:t>Indikator</a:t>
            </a:r>
            <a:r>
              <a:rPr lang="en-US" sz="1500" b="1">
                <a:solidFill>
                  <a:srgbClr val="7F7F7F"/>
                </a:solidFill>
                <a:latin typeface="Trebuchet MS" panose="020B0603020202020204" pitchFamily="34" charset="0"/>
              </a:rPr>
              <a:t>:</a:t>
            </a:r>
            <a:endParaRPr lang="cs-CZ" sz="1500" b="1">
              <a:solidFill>
                <a:srgbClr val="7F7F7F"/>
              </a:solidFill>
              <a:latin typeface="Trebuchet MS" panose="020B0603020202020204" pitchFamily="34" charset="0"/>
            </a:endParaRPr>
          </a:p>
          <a:p>
            <a:pPr lvl="0">
              <a:lnSpc>
                <a:spcPct val="90000"/>
              </a:lnSpc>
              <a:spcBef>
                <a:spcPts val="563"/>
              </a:spcBef>
              <a:buSzPts val="1200"/>
              <a:defRPr/>
            </a:pPr>
            <a:r>
              <a:rPr lang="en-US" sz="1200">
                <a:solidFill>
                  <a:srgbClr val="7F7F7F"/>
                </a:solidFill>
                <a:latin typeface="Trebuchet MS"/>
              </a:rPr>
              <a:t>Anteil der regelmäßig genutzten Räume im Gebäude, die mit automatisierten Jalousiesystemen ausgestattet sind, die bei extremer Hitze den Sonneneintrag reduzieren können, ausgedrückt als Prozentsatz aller regelmäßig genutzten Räume (0–100 %).</a:t>
            </a:r>
            <a:endParaRPr lang="cs-CZ" sz="1200">
              <a:solidFill>
                <a:srgbClr val="7F7F7F"/>
              </a:solidFill>
              <a:latin typeface="Trebuchet MS"/>
            </a:endParaRPr>
          </a:p>
          <a:p>
            <a:pPr>
              <a:lnSpc>
                <a:spcPct val="90000"/>
              </a:lnSpc>
              <a:spcBef>
                <a:spcPts val="563"/>
              </a:spcBef>
              <a:buSzPts val="1200"/>
              <a:defRPr/>
            </a:pPr>
            <a:endParaRPr lang="en-US" sz="1200">
              <a:solidFill>
                <a:srgbClr val="7F7F7F"/>
              </a:solidFill>
              <a:latin typeface="Trebuchet MS"/>
            </a:endParaRPr>
          </a:p>
          <a:p>
            <a:pPr lvl="0">
              <a:lnSpc>
                <a:spcPct val="90000"/>
              </a:lnSpc>
              <a:spcBef>
                <a:spcPts val="563"/>
              </a:spcBef>
              <a:buSzPts val="1200"/>
              <a:defRPr/>
            </a:pPr>
            <a:r>
              <a:rPr lang="cs-CZ" sz="1500" b="1" err="1">
                <a:solidFill>
                  <a:srgbClr val="7F7F7F"/>
                </a:solidFill>
                <a:latin typeface="Trebuchet MS" panose="020B0603020202020204" pitchFamily="34" charset="0"/>
              </a:rPr>
              <a:t>Benchmarks</a:t>
            </a:r>
            <a:r>
              <a:rPr lang="en-US" sz="1500" b="1">
                <a:solidFill>
                  <a:srgbClr val="7F7F7F"/>
                </a:solidFill>
                <a:latin typeface="Trebuchet MS" panose="020B0603020202020204" pitchFamily="34" charset="0"/>
              </a:rPr>
              <a:t>:</a:t>
            </a:r>
          </a:p>
          <a:p>
            <a:pPr>
              <a:lnSpc>
                <a:spcPct val="90000"/>
              </a:lnSpc>
              <a:spcBef>
                <a:spcPts val="563"/>
              </a:spcBef>
              <a:buSzPts val="1500"/>
              <a:defRPr/>
            </a:pPr>
            <a:r>
              <a:rPr lang="cs-CZ" sz="1200" err="1">
                <a:solidFill>
                  <a:srgbClr val="7F7F7F"/>
                </a:solidFill>
                <a:latin typeface="Trebuchet MS" panose="020B0603020202020204" pitchFamily="34" charset="0"/>
              </a:rPr>
              <a:t>Kritischer Wert </a:t>
            </a:r>
            <a:r>
              <a:rPr lang="cs-CZ" sz="1200">
                <a:solidFill>
                  <a:srgbClr val="7F7F7F"/>
                </a:solidFill>
                <a:latin typeface="Trebuchet MS" panose="020B0603020202020204" pitchFamily="34" charset="0"/>
              </a:rPr>
              <a:t>(1): </a:t>
            </a:r>
            <a:r>
              <a:rPr lang="cs-CZ" sz="1200">
                <a:solidFill>
                  <a:srgbClr val="7F7F7F"/>
                </a:solidFill>
                <a:latin typeface="Trebuchet MS"/>
              </a:rPr>
              <a:t>&lt; 50 %</a:t>
            </a:r>
          </a:p>
          <a:p>
            <a:pPr>
              <a:lnSpc>
                <a:spcPct val="90000"/>
              </a:lnSpc>
              <a:spcBef>
                <a:spcPts val="563"/>
              </a:spcBef>
              <a:buSzPts val="1500"/>
              <a:defRPr/>
            </a:pPr>
            <a:r>
              <a:rPr lang="en-US" sz="1200">
                <a:solidFill>
                  <a:srgbClr val="7F7F7F"/>
                </a:solidFill>
                <a:latin typeface="Trebuchet MS" panose="020B0603020202020204" pitchFamily="34" charset="0"/>
              </a:rPr>
              <a:t>Optimaler Wert (0): </a:t>
            </a:r>
            <a:r>
              <a:rPr lang="cs-CZ" sz="1200">
                <a:solidFill>
                  <a:srgbClr val="7F7F7F"/>
                </a:solidFill>
                <a:latin typeface="Trebuchet MS"/>
              </a:rPr>
              <a:t>≥ 90 %</a:t>
            </a:r>
          </a:p>
          <a:p>
            <a:pPr>
              <a:lnSpc>
                <a:spcPct val="90000"/>
              </a:lnSpc>
              <a:spcBef>
                <a:spcPts val="563"/>
              </a:spcBef>
              <a:buSzPts val="1500"/>
              <a:defRPr/>
            </a:pPr>
            <a:endParaRPr lang="cs-CZ" sz="1200">
              <a:solidFill>
                <a:srgbClr val="7F7F7F"/>
              </a:solidFill>
              <a:latin typeface="Trebuchet MS"/>
            </a:endParaRPr>
          </a:p>
          <a:p>
            <a:pPr>
              <a:lnSpc>
                <a:spcPct val="90000"/>
              </a:lnSpc>
              <a:spcBef>
                <a:spcPts val="563"/>
              </a:spcBef>
              <a:buSzPts val="1500"/>
              <a:defRPr/>
            </a:pPr>
            <a:r>
              <a:rPr lang="cs-CZ" sz="1500" b="1" err="1">
                <a:solidFill>
                  <a:srgbClr val="7F7F7F"/>
                </a:solidFill>
                <a:latin typeface="Trebuchet MS" panose="020B0603020202020204" pitchFamily="34" charset="0"/>
              </a:rPr>
              <a:t>Berechnung</a:t>
            </a:r>
            <a:r>
              <a:rPr lang="en-US" sz="1500" b="1">
                <a:solidFill>
                  <a:srgbClr val="7F7F7F"/>
                </a:solidFill>
                <a:latin typeface="Trebuchet MS" panose="020B0603020202020204" pitchFamily="34" charset="0"/>
              </a:rPr>
              <a:t>:</a:t>
            </a:r>
            <a:endParaRPr lang="cs-CZ" sz="1500" b="1">
              <a:solidFill>
                <a:srgbClr val="7F7F7F"/>
              </a:solidFill>
              <a:latin typeface="Trebuchet MS" panose="020B0603020202020204" pitchFamily="34" charset="0"/>
            </a:endParaRPr>
          </a:p>
          <a:p>
            <a:pPr>
              <a:lnSpc>
                <a:spcPct val="90000"/>
              </a:lnSpc>
              <a:spcBef>
                <a:spcPts val="563"/>
              </a:spcBef>
              <a:buSzPts val="1200"/>
              <a:defRPr/>
            </a:pPr>
            <a:r>
              <a:rPr lang="en-US" sz="1200">
                <a:solidFill>
                  <a:srgbClr val="7F7F7F"/>
                </a:solidFill>
                <a:latin typeface="Trebuchet MS" panose="020B0603020202020204" pitchFamily="34" charset="0"/>
              </a:rPr>
              <a:t>Der Indikator wird als Prozentsatz aller regelmäßig genutzten Räume ausgedrückt, die mit automatisierten Jalousiesystemen ausgestattet sind, die die definierten Steuerungskriterien erfüllen (Reaktion auf Sonneneinstrahlung, Innentemperatur oder Zeitpläne). Er wird als Prozentsatz der regelmäßig genutzten Räume berechnet, die mit automatisierten Jalousiesystemen ausgestattet sind.</a:t>
            </a:r>
            <a:endParaRPr lang="en-US" sz="1200">
              <a:solidFill>
                <a:srgbClr val="7F7F7F"/>
              </a:solidFill>
              <a:latin typeface="Trebuchet MS"/>
            </a:endParaRPr>
          </a:p>
        </p:txBody>
      </p:sp>
    </p:spTree>
    <p:extLst>
      <p:ext uri="{BB962C8B-B14F-4D97-AF65-F5344CB8AC3E}">
        <p14:creationId xmlns:p14="http://schemas.microsoft.com/office/powerpoint/2010/main" val="3426768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B3CB185-1C05-F030-E213-D1AD18A091FC}"/>
            </a:ext>
          </a:extLst>
        </p:cNvPr>
        <p:cNvGrpSpPr/>
        <p:nvPr/>
      </p:nvGrpSpPr>
      <p:grpSpPr bwMode="auto">
        <a:xfrm>
          <a:off x="0" y="0"/>
          <a:ext cx="0" cy="0"/>
          <a:chOff x="0" y="0"/>
          <a:chExt cx="0" cy="0"/>
        </a:xfrm>
      </p:grpSpPr>
      <p:sp>
        <p:nvSpPr>
          <p:cNvPr id="1623579794" name="Google Shape;262;p14">
            <a:extLst>
              <a:ext uri="{FF2B5EF4-FFF2-40B4-BE49-F238E27FC236}">
                <a16:creationId xmlns:a16="http://schemas.microsoft.com/office/drawing/2014/main" id="{499DE6CF-DD54-7922-03B8-BCA84FCE8D23}"/>
              </a:ext>
            </a:extLst>
          </p:cNvPr>
          <p:cNvSpPr/>
          <p:nvPr/>
        </p:nvSpPr>
        <p:spPr bwMode="auto">
          <a:xfrm>
            <a:off x="80999" y="79374"/>
            <a:ext cx="9016999" cy="4960932"/>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 name="Google Shape;347;p17">
            <a:extLst>
              <a:ext uri="{FF2B5EF4-FFF2-40B4-BE49-F238E27FC236}">
                <a16:creationId xmlns:a16="http://schemas.microsoft.com/office/drawing/2014/main" id="{73B229D0-28B8-9AF6-F33C-5071A1382F44}"/>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C4.2.4 Automatisierte Jalousiesysteme</a:t>
            </a:r>
            <a:endParaRPr lang="cs-CZ" sz="1700" b="1" cap="all">
              <a:solidFill>
                <a:srgbClr val="70AD47"/>
              </a:solidFill>
              <a:latin typeface="Trebuchet MS"/>
            </a:endParaRPr>
          </a:p>
        </p:txBody>
      </p:sp>
      <mc:AlternateContent xmlns:mc="http://schemas.openxmlformats.org/markup-compatibility/2006">
        <mc:Choice xmlns:a14="http://schemas.microsoft.com/office/drawing/2010/main" Requires="a14">
          <p:sp>
            <p:nvSpPr>
              <p:cNvPr id="6" name="Google Shape;211;p12">
                <a:extLst>
                  <a:ext uri="{FF2B5EF4-FFF2-40B4-BE49-F238E27FC236}">
                    <a16:creationId xmlns:a16="http://schemas.microsoft.com/office/drawing/2014/main" id="{5C25CDAB-AE80-9901-26ED-ADFA705D3E5A}"/>
                  </a:ext>
                </a:extLst>
              </p:cNvPr>
              <p:cNvSpPr txBox="1"/>
              <p:nvPr/>
            </p:nvSpPr>
            <p:spPr bwMode="auto">
              <a:xfrm>
                <a:off x="340002" y="1287648"/>
                <a:ext cx="8247671" cy="3500700"/>
              </a:xfrm>
              <a:prstGeom prst="rect">
                <a:avLst/>
              </a:prstGeom>
              <a:noFill/>
              <a:ln>
                <a:noFill/>
              </a:ln>
            </p:spPr>
            <p:txBody>
              <a:bodyPr spcFirstLastPara="1" wrap="square" lIns="68550" tIns="34275" rIns="68550" bIns="34275"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eaLnBrk="0" fontAlgn="base" hangingPunct="0">
                  <a:spcBef>
                    <a:spcPct val="0"/>
                  </a:spcBef>
                  <a:spcAft>
                    <a:spcPct val="0"/>
                  </a:spcAft>
                  <a:buClrTx/>
                </a:pPr>
                <a:endParaRPr lang="cs-CZ" altLang="cs-CZ" sz="1200">
                  <a:solidFill>
                    <a:srgbClr val="7F7F7F"/>
                  </a:solidFill>
                  <a:latin typeface="Trebuchet MS" panose="020B0603020202020204" pitchFamily="34" charset="0"/>
                </a:endParaRPr>
              </a:p>
              <a:p>
                <a:pPr marL="171450" indent="-171450">
                  <a:buFont typeface="Arial" panose="020B0604020202020204" pitchFamily="34" charset="0"/>
                  <a:buChar char="•"/>
                </a:pPr>
                <a:r>
                  <a:rPr lang="cs-CZ" sz="1200" err="1">
                    <a:solidFill>
                      <a:srgbClr val="7F7F7F"/>
                    </a:solidFill>
                    <a:latin typeface="Trebuchet MS"/>
                  </a:rPr>
                  <a:t>Führen Sie anhand von Bauplänen </a:t>
                </a:r>
                <a:r>
                  <a:rPr lang="cs-CZ" sz="1200">
                    <a:solidFill>
                      <a:srgbClr val="7F7F7F"/>
                    </a:solidFill>
                    <a:latin typeface="Trebuchet MS"/>
                  </a:rPr>
                  <a:t>und </a:t>
                </a:r>
                <a:r>
                  <a:rPr lang="cs-CZ" sz="1200" err="1">
                    <a:solidFill>
                      <a:srgbClr val="7F7F7F"/>
                    </a:solidFill>
                    <a:latin typeface="Trebuchet MS"/>
                  </a:rPr>
                  <a:t>der Dokumentation des Gebäudemanagementsystems </a:t>
                </a:r>
                <a:r>
                  <a:rPr lang="cs-CZ" sz="1200">
                    <a:solidFill>
                      <a:srgbClr val="7F7F7F"/>
                    </a:solidFill>
                    <a:latin typeface="Trebuchet MS"/>
                  </a:rPr>
                  <a:t>(BMS) eine Gebäudeprüfung</a:t>
                </a:r>
                <a:r>
                  <a:rPr lang="cs-CZ" sz="1200" err="1">
                    <a:solidFill>
                      <a:srgbClr val="7F7F7F"/>
                    </a:solidFill>
                    <a:latin typeface="Trebuchet MS"/>
                  </a:rPr>
                  <a:t> durch</a:t>
                </a:r>
                <a:r>
                  <a:rPr lang="cs-CZ" sz="1200">
                    <a:solidFill>
                      <a:srgbClr val="7F7F7F"/>
                    </a:solidFill>
                    <a:latin typeface="Trebuchet MS"/>
                  </a:rPr>
                  <a:t>, um </a:t>
                </a:r>
                <a:r>
                  <a:rPr lang="cs-CZ" sz="1200" err="1">
                    <a:solidFill>
                      <a:srgbClr val="7F7F7F"/>
                    </a:solidFill>
                    <a:latin typeface="Trebuchet MS"/>
                  </a:rPr>
                  <a:t>die Gesamtzahl der regelmäßig genutzten Räume im Gebäude zu ermitteln</a:t>
                </a:r>
                <a:r>
                  <a:rPr lang="cs-CZ" sz="1200">
                    <a:solidFill>
                      <a:srgbClr val="7F7F7F"/>
                    </a:solidFill>
                    <a:latin typeface="Trebuchet MS"/>
                  </a:rPr>
                  <a:t>.</a:t>
                </a:r>
              </a:p>
              <a:p>
                <a:pPr marL="171450" indent="-171450">
                  <a:buFont typeface="Arial" panose="020B0604020202020204" pitchFamily="34" charset="0"/>
                  <a:buChar char="•"/>
                </a:pPr>
                <a:endParaRPr lang="cs-CZ" sz="1200">
                  <a:solidFill>
                    <a:srgbClr val="7F7F7F"/>
                  </a:solidFill>
                  <a:latin typeface="Trebuchet MS"/>
                </a:endParaRPr>
              </a:p>
              <a:p>
                <a:pPr marL="171450" indent="-171450">
                  <a:buFont typeface="Arial" panose="020B0604020202020204" pitchFamily="34" charset="0"/>
                  <a:buChar char="•"/>
                </a:pPr>
                <a:r>
                  <a:rPr lang="cs-CZ" sz="1200" err="1">
                    <a:solidFill>
                      <a:srgbClr val="7F7F7F"/>
                    </a:solidFill>
                    <a:latin typeface="Trebuchet MS"/>
                  </a:rPr>
                  <a:t>Stellen Sie Raum </a:t>
                </a:r>
                <a:r>
                  <a:rPr lang="cs-CZ" sz="1200">
                    <a:solidFill>
                      <a:srgbClr val="7F7F7F"/>
                    </a:solidFill>
                    <a:latin typeface="Trebuchet MS"/>
                  </a:rPr>
                  <a:t>für </a:t>
                </a:r>
                <a:r>
                  <a:rPr lang="cs-CZ" sz="1200" err="1">
                    <a:solidFill>
                      <a:srgbClr val="7F7F7F"/>
                    </a:solidFill>
                    <a:latin typeface="Trebuchet MS"/>
                  </a:rPr>
                  <a:t>Raum fest</a:t>
                </a:r>
                <a:r>
                  <a:rPr lang="cs-CZ" sz="1200">
                    <a:solidFill>
                      <a:srgbClr val="7F7F7F"/>
                    </a:solidFill>
                    <a:latin typeface="Trebuchet MS"/>
                  </a:rPr>
                  <a:t>, </a:t>
                </a:r>
                <a:r>
                  <a:rPr lang="cs-CZ" sz="1200" err="1">
                    <a:solidFill>
                      <a:srgbClr val="7F7F7F"/>
                    </a:solidFill>
                    <a:latin typeface="Trebuchet MS"/>
                  </a:rPr>
                  <a:t>welche </a:t>
                </a:r>
                <a:r>
                  <a:rPr lang="cs-CZ" sz="1200">
                    <a:solidFill>
                      <a:srgbClr val="7F7F7F"/>
                    </a:solidFill>
                    <a:latin typeface="Trebuchet MS"/>
                  </a:rPr>
                  <a:t>dieser </a:t>
                </a:r>
                <a:r>
                  <a:rPr lang="cs-CZ" sz="1200" err="1">
                    <a:solidFill>
                      <a:srgbClr val="7F7F7F"/>
                    </a:solidFill>
                    <a:latin typeface="Trebuchet MS"/>
                  </a:rPr>
                  <a:t>regelmäßig genutzten Räume mit Jalousiesystemen ausgestattet</a:t>
                </a:r>
                <a:r>
                  <a:rPr lang="cs-CZ" sz="1200">
                    <a:solidFill>
                      <a:srgbClr val="7F7F7F"/>
                    </a:solidFill>
                    <a:latin typeface="Trebuchet MS"/>
                  </a:rPr>
                  <a:t> sind.</a:t>
                </a:r>
              </a:p>
              <a:p>
                <a:pPr marL="171450" indent="-171450">
                  <a:buFont typeface="Arial" panose="020B0604020202020204" pitchFamily="34" charset="0"/>
                  <a:buChar char="•"/>
                </a:pPr>
                <a:endParaRPr lang="cs-CZ" sz="1200">
                  <a:solidFill>
                    <a:srgbClr val="7F7F7F"/>
                  </a:solidFill>
                  <a:latin typeface="Trebuchet MS"/>
                </a:endParaRPr>
              </a:p>
              <a:p>
                <a:pPr marL="171450" indent="-171450">
                  <a:buFont typeface="Arial" panose="020B0604020202020204" pitchFamily="34" charset="0"/>
                  <a:buChar char="•"/>
                </a:pPr>
                <a:r>
                  <a:rPr lang="cs-CZ" sz="1200" err="1">
                    <a:solidFill>
                      <a:srgbClr val="7F7F7F"/>
                    </a:solidFill>
                    <a:latin typeface="Trebuchet MS"/>
                  </a:rPr>
                  <a:t>Überprüfen Sie für jeden Raum mit Jalousien anhand der Spezifikationen des Steuerungssystems</a:t>
                </a:r>
                <a:r>
                  <a:rPr lang="cs-CZ" sz="1200">
                    <a:solidFill>
                      <a:srgbClr val="7F7F7F"/>
                    </a:solidFill>
                    <a:latin typeface="Trebuchet MS"/>
                  </a:rPr>
                  <a:t>, </a:t>
                </a:r>
                <a:r>
                  <a:rPr lang="cs-CZ" sz="1200" err="1">
                    <a:solidFill>
                      <a:srgbClr val="7F7F7F"/>
                    </a:solidFill>
                    <a:latin typeface="Trebuchet MS"/>
                  </a:rPr>
                  <a:t>der BMS-Dokumentation </a:t>
                </a:r>
                <a:r>
                  <a:rPr lang="cs-CZ" sz="1200">
                    <a:solidFill>
                      <a:srgbClr val="7F7F7F"/>
                    </a:solidFill>
                    <a:latin typeface="Trebuchet MS"/>
                  </a:rPr>
                  <a:t>und </a:t>
                </a:r>
                <a:r>
                  <a:rPr lang="cs-CZ" sz="1200" err="1">
                    <a:solidFill>
                      <a:srgbClr val="7F7F7F"/>
                    </a:solidFill>
                    <a:latin typeface="Trebuchet MS"/>
                  </a:rPr>
                  <a:t>der Herstellerangaben</a:t>
                </a:r>
                <a:r>
                  <a:rPr lang="cs-CZ" sz="1200">
                    <a:solidFill>
                      <a:srgbClr val="7F7F7F"/>
                    </a:solidFill>
                    <a:latin typeface="Trebuchet MS"/>
                  </a:rPr>
                  <a:t>, </a:t>
                </a:r>
                <a:r>
                  <a:rPr lang="cs-CZ" sz="1200" err="1">
                    <a:solidFill>
                      <a:srgbClr val="7F7F7F"/>
                    </a:solidFill>
                    <a:latin typeface="Trebuchet MS"/>
                  </a:rPr>
                  <a:t>ob die Jalousien automatisiert</a:t>
                </a:r>
                <a:r>
                  <a:rPr lang="cs-CZ" sz="1200">
                    <a:solidFill>
                      <a:srgbClr val="7F7F7F"/>
                    </a:solidFill>
                    <a:latin typeface="Trebuchet MS"/>
                  </a:rPr>
                  <a:t> sind und auf mindestens </a:t>
                </a:r>
                <a:r>
                  <a:rPr lang="cs-CZ" sz="1200" err="1">
                    <a:solidFill>
                      <a:srgbClr val="7F7F7F"/>
                    </a:solidFill>
                    <a:latin typeface="Trebuchet MS"/>
                  </a:rPr>
                  <a:t>einen der folgenden Faktoren reagieren können</a:t>
                </a:r>
                <a:r>
                  <a:rPr lang="cs-CZ" sz="1200">
                    <a:solidFill>
                      <a:srgbClr val="7F7F7F"/>
                    </a:solidFill>
                    <a:latin typeface="Trebuchet MS"/>
                  </a:rPr>
                  <a:t>: </a:t>
                </a:r>
                <a:r>
                  <a:rPr lang="cs-CZ" sz="1200" err="1">
                    <a:solidFill>
                      <a:srgbClr val="7F7F7F"/>
                    </a:solidFill>
                    <a:latin typeface="Trebuchet MS"/>
                  </a:rPr>
                  <a:t>Sonneneinstrahlung</a:t>
                </a:r>
                <a:r>
                  <a:rPr lang="cs-CZ" sz="1200">
                    <a:solidFill>
                      <a:srgbClr val="7F7F7F"/>
                    </a:solidFill>
                    <a:latin typeface="Trebuchet MS"/>
                  </a:rPr>
                  <a:t>, </a:t>
                </a:r>
                <a:r>
                  <a:rPr lang="cs-CZ" sz="1200" err="1">
                    <a:solidFill>
                      <a:srgbClr val="7F7F7F"/>
                    </a:solidFill>
                    <a:latin typeface="Trebuchet MS"/>
                  </a:rPr>
                  <a:t>Innentemperatur oder vordefinierte Zeitpläne</a:t>
                </a:r>
                <a:r>
                  <a:rPr lang="cs-CZ" sz="1200">
                    <a:solidFill>
                      <a:srgbClr val="7F7F7F"/>
                    </a:solidFill>
                    <a:latin typeface="Trebuchet MS"/>
                  </a:rPr>
                  <a:t>.</a:t>
                </a:r>
              </a:p>
              <a:p>
                <a:pPr marL="171450" indent="-171450">
                  <a:buFont typeface="Arial" panose="020B0604020202020204" pitchFamily="34" charset="0"/>
                  <a:buChar char="•"/>
                </a:pPr>
                <a:endParaRPr lang="cs-CZ" sz="1200">
                  <a:solidFill>
                    <a:srgbClr val="7F7F7F"/>
                  </a:solidFill>
                  <a:latin typeface="Trebuchet MS"/>
                </a:endParaRPr>
              </a:p>
              <a:p>
                <a:pPr marL="171450" indent="-171450">
                  <a:buFont typeface="Arial" panose="020B0604020202020204" pitchFamily="34" charset="0"/>
                  <a:buChar char="•"/>
                </a:pPr>
                <a:r>
                  <a:rPr lang="cs-CZ" sz="1200" err="1">
                    <a:solidFill>
                      <a:srgbClr val="7F7F7F"/>
                    </a:solidFill>
                    <a:latin typeface="Trebuchet MS"/>
                  </a:rPr>
                  <a:t>Zählen Sie die Anzahl der regelmäßig genutzten Räume, die die oben genannten Automatisierungskriterien </a:t>
                </a:r>
                <a:r>
                  <a:rPr lang="cs-CZ" sz="1200">
                    <a:solidFill>
                      <a:srgbClr val="7F7F7F"/>
                    </a:solidFill>
                    <a:latin typeface="Trebuchet MS"/>
                  </a:rPr>
                  <a:t>erfüllen.</a:t>
                </a:r>
              </a:p>
              <a:p>
                <a:pPr marL="171450" indent="-171450">
                  <a:buFont typeface="Arial" panose="020B0604020202020204" pitchFamily="34" charset="0"/>
                  <a:buChar char="•"/>
                </a:pPr>
                <a:endParaRPr lang="cs-CZ" sz="1200">
                  <a:solidFill>
                    <a:srgbClr val="7F7F7F"/>
                  </a:solidFill>
                  <a:latin typeface="Trebuchet MS"/>
                </a:endParaRPr>
              </a:p>
              <a:p>
                <a:pPr marL="171450" indent="-171450">
                  <a:buFont typeface="Arial" panose="020B0604020202020204" pitchFamily="34" charset="0"/>
                  <a:buChar char="•"/>
                </a:pPr>
                <a:r>
                  <a:rPr lang="cs-CZ" sz="1200" err="1">
                    <a:solidFill>
                      <a:srgbClr val="7F7F7F"/>
                    </a:solidFill>
                    <a:latin typeface="Trebuchet MS"/>
                  </a:rPr>
                  <a:t>Berechnen Sie den Indikator </a:t>
                </a:r>
                <a:r>
                  <a:rPr lang="cs-CZ" sz="1200">
                    <a:solidFill>
                      <a:srgbClr val="7F7F7F"/>
                    </a:solidFill>
                    <a:latin typeface="Trebuchet MS"/>
                  </a:rPr>
                  <a:t>wie folgt:</a:t>
                </a:r>
              </a:p>
              <a:p>
                <a:pPr/>
                <a14:m>
                  <m:oMathPara xmlns:m="http://schemas.openxmlformats.org/officeDocument/2006/math">
                    <m:oMathParaPr>
                      <m:jc m:val="centerGroup"/>
                    </m:oMathParaPr>
                    <m:oMath xmlns:m="http://schemas.openxmlformats.org/officeDocument/2006/math">
                      <m:r>
                        <m:rPr>
                          <m:nor/>
                        </m:rPr>
                        <a:rPr lang="cs-CZ" sz="1050">
                          <a:solidFill>
                            <a:srgbClr val="7F7F7F"/>
                          </a:solidFill>
                          <a:latin typeface="Trebuchet MS"/>
                        </a:rPr>
                        <m:t>Share</m:t>
                      </m:r>
                      <m:r>
                        <m:rPr>
                          <m:nor/>
                        </m:rPr>
                        <a:rPr lang="cs-CZ" sz="1050">
                          <a:solidFill>
                            <a:srgbClr val="7F7F7F"/>
                          </a:solidFill>
                          <a:latin typeface="Trebuchet MS"/>
                        </a:rPr>
                        <m:t> </m:t>
                      </m:r>
                      <m:r>
                        <m:rPr>
                          <m:nor/>
                        </m:rPr>
                        <a:rPr lang="cs-CZ" sz="1050">
                          <a:solidFill>
                            <a:srgbClr val="7F7F7F"/>
                          </a:solidFill>
                          <a:latin typeface="Trebuchet MS"/>
                        </a:rPr>
                        <m:t>of</m:t>
                      </m:r>
                      <m:r>
                        <m:rPr>
                          <m:nor/>
                        </m:rPr>
                        <a:rPr lang="cs-CZ" sz="1050">
                          <a:solidFill>
                            <a:srgbClr val="7F7F7F"/>
                          </a:solidFill>
                          <a:latin typeface="Trebuchet MS"/>
                        </a:rPr>
                        <m:t> </m:t>
                      </m:r>
                      <m:r>
                        <m:rPr>
                          <m:nor/>
                        </m:rPr>
                        <a:rPr lang="cs-CZ" sz="1050">
                          <a:solidFill>
                            <a:srgbClr val="7F7F7F"/>
                          </a:solidFill>
                          <a:latin typeface="Trebuchet MS"/>
                        </a:rPr>
                        <m:t>rooms</m:t>
                      </m:r>
                      <m:r>
                        <m:rPr>
                          <m:nor/>
                        </m:rPr>
                        <a:rPr lang="cs-CZ" sz="1050">
                          <a:solidFill>
                            <a:srgbClr val="7F7F7F"/>
                          </a:solidFill>
                          <a:latin typeface="Trebuchet MS"/>
                        </a:rPr>
                        <m:t> </m:t>
                      </m:r>
                      <m:r>
                        <m:rPr>
                          <m:nor/>
                        </m:rPr>
                        <a:rPr lang="cs-CZ" sz="1050">
                          <a:solidFill>
                            <a:srgbClr val="7F7F7F"/>
                          </a:solidFill>
                          <a:latin typeface="Trebuchet MS"/>
                        </a:rPr>
                        <m:t>with</m:t>
                      </m:r>
                      <m:r>
                        <m:rPr>
                          <m:nor/>
                        </m:rPr>
                        <a:rPr lang="cs-CZ" sz="1050">
                          <a:solidFill>
                            <a:srgbClr val="7F7F7F"/>
                          </a:solidFill>
                          <a:latin typeface="Trebuchet MS"/>
                        </a:rPr>
                        <m:t> </m:t>
                      </m:r>
                      <m:r>
                        <m:rPr>
                          <m:nor/>
                        </m:rPr>
                        <a:rPr lang="cs-CZ" sz="1050">
                          <a:solidFill>
                            <a:srgbClr val="7F7F7F"/>
                          </a:solidFill>
                          <a:latin typeface="Trebuchet MS"/>
                        </a:rPr>
                        <m:t>automated</m:t>
                      </m:r>
                      <m:r>
                        <m:rPr>
                          <m:nor/>
                        </m:rPr>
                        <a:rPr lang="cs-CZ" sz="1050">
                          <a:solidFill>
                            <a:srgbClr val="7F7F7F"/>
                          </a:solidFill>
                          <a:latin typeface="Trebuchet MS"/>
                        </a:rPr>
                        <m:t> </m:t>
                      </m:r>
                      <m:r>
                        <m:rPr>
                          <m:nor/>
                        </m:rPr>
                        <a:rPr lang="cs-CZ" sz="1050">
                          <a:solidFill>
                            <a:srgbClr val="7F7F7F"/>
                          </a:solidFill>
                          <a:latin typeface="Trebuchet MS"/>
                        </a:rPr>
                        <m:t>blinds</m:t>
                      </m:r>
                      <m:r>
                        <a:rPr lang="cs-CZ" sz="1050">
                          <a:solidFill>
                            <a:srgbClr val="7F7F7F"/>
                          </a:solidFill>
                          <a:latin typeface="Cambria Math" panose="02040503050406030204" pitchFamily="18" charset="0"/>
                        </a:rPr>
                        <m:t>=</m:t>
                      </m:r>
                      <m:f>
                        <m:fPr>
                          <m:ctrlPr>
                            <a:rPr lang="ar-AE" sz="1050" i="1">
                              <a:solidFill>
                                <a:srgbClr val="7F7F7F"/>
                              </a:solidFill>
                              <a:latin typeface="Cambria Math" panose="02040503050406030204" pitchFamily="18" charset="0"/>
                            </a:rPr>
                          </m:ctrlPr>
                        </m:fPr>
                        <m:num>
                          <m:r>
                            <m:rPr>
                              <m:nor/>
                            </m:rPr>
                            <a:rPr lang="cs-CZ" sz="1050">
                              <a:solidFill>
                                <a:srgbClr val="7F7F7F"/>
                              </a:solidFill>
                              <a:latin typeface="Trebuchet MS"/>
                            </a:rPr>
                            <m:t>Number</m:t>
                          </m:r>
                          <m:r>
                            <m:rPr>
                              <m:nor/>
                            </m:rPr>
                            <a:rPr lang="cs-CZ" sz="1050">
                              <a:solidFill>
                                <a:srgbClr val="7F7F7F"/>
                              </a:solidFill>
                              <a:latin typeface="Trebuchet MS"/>
                            </a:rPr>
                            <m:t> </m:t>
                          </m:r>
                          <m:r>
                            <m:rPr>
                              <m:nor/>
                            </m:rPr>
                            <a:rPr lang="cs-CZ" sz="1050">
                              <a:solidFill>
                                <a:srgbClr val="7F7F7F"/>
                              </a:solidFill>
                              <a:latin typeface="Trebuchet MS"/>
                            </a:rPr>
                            <m:t>of</m:t>
                          </m:r>
                          <m:r>
                            <m:rPr>
                              <m:nor/>
                            </m:rPr>
                            <a:rPr lang="cs-CZ" sz="1050">
                              <a:solidFill>
                                <a:srgbClr val="7F7F7F"/>
                              </a:solidFill>
                              <a:latin typeface="Trebuchet MS"/>
                            </a:rPr>
                            <m:t> </m:t>
                          </m:r>
                          <m:r>
                            <m:rPr>
                              <m:nor/>
                            </m:rPr>
                            <a:rPr lang="cs-CZ" sz="1050">
                              <a:solidFill>
                                <a:srgbClr val="7F7F7F"/>
                              </a:solidFill>
                              <a:latin typeface="Trebuchet MS"/>
                            </a:rPr>
                            <m:t>regularly</m:t>
                          </m:r>
                          <m:r>
                            <m:rPr>
                              <m:nor/>
                            </m:rPr>
                            <a:rPr lang="cs-CZ" sz="1050">
                              <a:solidFill>
                                <a:srgbClr val="7F7F7F"/>
                              </a:solidFill>
                              <a:latin typeface="Trebuchet MS"/>
                            </a:rPr>
                            <m:t> </m:t>
                          </m:r>
                          <m:r>
                            <m:rPr>
                              <m:nor/>
                            </m:rPr>
                            <a:rPr lang="cs-CZ" sz="1050">
                              <a:solidFill>
                                <a:srgbClr val="7F7F7F"/>
                              </a:solidFill>
                              <a:latin typeface="Trebuchet MS"/>
                            </a:rPr>
                            <m:t>occupied</m:t>
                          </m:r>
                          <m:r>
                            <m:rPr>
                              <m:nor/>
                            </m:rPr>
                            <a:rPr lang="cs-CZ" sz="1050">
                              <a:solidFill>
                                <a:srgbClr val="7F7F7F"/>
                              </a:solidFill>
                              <a:latin typeface="Trebuchet MS"/>
                            </a:rPr>
                            <m:t> </m:t>
                          </m:r>
                          <m:r>
                            <m:rPr>
                              <m:nor/>
                            </m:rPr>
                            <a:rPr lang="cs-CZ" sz="1050">
                              <a:solidFill>
                                <a:srgbClr val="7F7F7F"/>
                              </a:solidFill>
                              <a:latin typeface="Trebuchet MS"/>
                            </a:rPr>
                            <m:t>rooms</m:t>
                          </m:r>
                          <m:r>
                            <m:rPr>
                              <m:nor/>
                            </m:rPr>
                            <a:rPr lang="cs-CZ" sz="1050">
                              <a:solidFill>
                                <a:srgbClr val="7F7F7F"/>
                              </a:solidFill>
                              <a:latin typeface="Trebuchet MS"/>
                            </a:rPr>
                            <m:t> </m:t>
                          </m:r>
                          <m:r>
                            <m:rPr>
                              <m:nor/>
                            </m:rPr>
                            <a:rPr lang="cs-CZ" sz="1050">
                              <a:solidFill>
                                <a:srgbClr val="7F7F7F"/>
                              </a:solidFill>
                              <a:latin typeface="Trebuchet MS"/>
                            </a:rPr>
                            <m:t>with</m:t>
                          </m:r>
                          <m:r>
                            <m:rPr>
                              <m:nor/>
                            </m:rPr>
                            <a:rPr lang="cs-CZ" sz="1050">
                              <a:solidFill>
                                <a:srgbClr val="7F7F7F"/>
                              </a:solidFill>
                              <a:latin typeface="Trebuchet MS"/>
                            </a:rPr>
                            <m:t> </m:t>
                          </m:r>
                          <m:r>
                            <m:rPr>
                              <m:nor/>
                            </m:rPr>
                            <a:rPr lang="cs-CZ" sz="1050">
                              <a:solidFill>
                                <a:srgbClr val="7F7F7F"/>
                              </a:solidFill>
                              <a:latin typeface="Trebuchet MS"/>
                            </a:rPr>
                            <m:t>qualifying</m:t>
                          </m:r>
                          <m:r>
                            <m:rPr>
                              <m:nor/>
                            </m:rPr>
                            <a:rPr lang="cs-CZ" sz="1050">
                              <a:solidFill>
                                <a:srgbClr val="7F7F7F"/>
                              </a:solidFill>
                              <a:latin typeface="Trebuchet MS"/>
                            </a:rPr>
                            <m:t> </m:t>
                          </m:r>
                          <m:r>
                            <m:rPr>
                              <m:nor/>
                            </m:rPr>
                            <a:rPr lang="cs-CZ" sz="1050">
                              <a:solidFill>
                                <a:srgbClr val="7F7F7F"/>
                              </a:solidFill>
                              <a:latin typeface="Trebuchet MS"/>
                            </a:rPr>
                            <m:t>automated</m:t>
                          </m:r>
                          <m:r>
                            <m:rPr>
                              <m:nor/>
                            </m:rPr>
                            <a:rPr lang="cs-CZ" sz="1050">
                              <a:solidFill>
                                <a:srgbClr val="7F7F7F"/>
                              </a:solidFill>
                              <a:latin typeface="Trebuchet MS"/>
                            </a:rPr>
                            <m:t> </m:t>
                          </m:r>
                          <m:r>
                            <m:rPr>
                              <m:nor/>
                            </m:rPr>
                            <a:rPr lang="cs-CZ" sz="1050">
                              <a:solidFill>
                                <a:srgbClr val="7F7F7F"/>
                              </a:solidFill>
                              <a:latin typeface="Trebuchet MS"/>
                            </a:rPr>
                            <m:t>blinds</m:t>
                          </m:r>
                        </m:num>
                        <m:den>
                          <m:r>
                            <m:rPr>
                              <m:nor/>
                            </m:rPr>
                            <a:rPr lang="cs-CZ" sz="1050">
                              <a:solidFill>
                                <a:srgbClr val="7F7F7F"/>
                              </a:solidFill>
                              <a:latin typeface="Trebuchet MS"/>
                            </a:rPr>
                            <m:t>Total</m:t>
                          </m:r>
                          <m:r>
                            <m:rPr>
                              <m:nor/>
                            </m:rPr>
                            <a:rPr lang="cs-CZ" sz="1050">
                              <a:solidFill>
                                <a:srgbClr val="7F7F7F"/>
                              </a:solidFill>
                              <a:latin typeface="Trebuchet MS"/>
                            </a:rPr>
                            <m:t> </m:t>
                          </m:r>
                          <m:r>
                            <m:rPr>
                              <m:nor/>
                            </m:rPr>
                            <a:rPr lang="cs-CZ" sz="1050">
                              <a:solidFill>
                                <a:srgbClr val="7F7F7F"/>
                              </a:solidFill>
                              <a:latin typeface="Trebuchet MS"/>
                            </a:rPr>
                            <m:t>number</m:t>
                          </m:r>
                          <m:r>
                            <m:rPr>
                              <m:nor/>
                            </m:rPr>
                            <a:rPr lang="cs-CZ" sz="1050">
                              <a:solidFill>
                                <a:srgbClr val="7F7F7F"/>
                              </a:solidFill>
                              <a:latin typeface="Trebuchet MS"/>
                            </a:rPr>
                            <m:t> </m:t>
                          </m:r>
                          <m:r>
                            <m:rPr>
                              <m:nor/>
                            </m:rPr>
                            <a:rPr lang="cs-CZ" sz="1050">
                              <a:solidFill>
                                <a:srgbClr val="7F7F7F"/>
                              </a:solidFill>
                              <a:latin typeface="Trebuchet MS"/>
                            </a:rPr>
                            <m:t>of</m:t>
                          </m:r>
                          <m:r>
                            <m:rPr>
                              <m:nor/>
                            </m:rPr>
                            <a:rPr lang="cs-CZ" sz="1050">
                              <a:solidFill>
                                <a:srgbClr val="7F7F7F"/>
                              </a:solidFill>
                              <a:latin typeface="Trebuchet MS"/>
                            </a:rPr>
                            <m:t> </m:t>
                          </m:r>
                          <m:r>
                            <m:rPr>
                              <m:nor/>
                            </m:rPr>
                            <a:rPr lang="cs-CZ" sz="1050">
                              <a:solidFill>
                                <a:srgbClr val="7F7F7F"/>
                              </a:solidFill>
                              <a:latin typeface="Trebuchet MS"/>
                            </a:rPr>
                            <m:t>regularly</m:t>
                          </m:r>
                          <m:r>
                            <m:rPr>
                              <m:nor/>
                            </m:rPr>
                            <a:rPr lang="cs-CZ" sz="1050">
                              <a:solidFill>
                                <a:srgbClr val="7F7F7F"/>
                              </a:solidFill>
                              <a:latin typeface="Trebuchet MS"/>
                            </a:rPr>
                            <m:t> </m:t>
                          </m:r>
                          <m:r>
                            <m:rPr>
                              <m:nor/>
                            </m:rPr>
                            <a:rPr lang="cs-CZ" sz="1050">
                              <a:solidFill>
                                <a:srgbClr val="7F7F7F"/>
                              </a:solidFill>
                              <a:latin typeface="Trebuchet MS"/>
                            </a:rPr>
                            <m:t>occupied</m:t>
                          </m:r>
                          <m:r>
                            <m:rPr>
                              <m:nor/>
                            </m:rPr>
                            <a:rPr lang="cs-CZ" sz="1050">
                              <a:solidFill>
                                <a:srgbClr val="7F7F7F"/>
                              </a:solidFill>
                              <a:latin typeface="Trebuchet MS"/>
                            </a:rPr>
                            <m:t> </m:t>
                          </m:r>
                          <m:r>
                            <m:rPr>
                              <m:nor/>
                            </m:rPr>
                            <a:rPr lang="cs-CZ" sz="1050">
                              <a:solidFill>
                                <a:srgbClr val="7F7F7F"/>
                              </a:solidFill>
                              <a:latin typeface="Trebuchet MS"/>
                            </a:rPr>
                            <m:t>rooms</m:t>
                          </m:r>
                        </m:den>
                      </m:f>
                      <m:r>
                        <a:rPr lang="ar-AE" sz="1050">
                          <a:solidFill>
                            <a:srgbClr val="7F7F7F"/>
                          </a:solidFill>
                          <a:latin typeface="Cambria Math" panose="02040503050406030204" pitchFamily="18" charset="0"/>
                        </a:rPr>
                        <m:t>×</m:t>
                      </m:r>
                      <m:r>
                        <a:rPr lang="ar-AE" sz="1050">
                          <a:solidFill>
                            <a:srgbClr val="7F7F7F"/>
                          </a:solidFill>
                          <a:latin typeface="Cambria Math" panose="02040503050406030204" pitchFamily="18" charset="0"/>
                        </a:rPr>
                        <m:t>100</m:t>
                      </m:r>
                      <m:r>
                        <a:rPr lang="ar-AE" sz="1050">
                          <a:solidFill>
                            <a:srgbClr val="7F7F7F"/>
                          </a:solidFill>
                          <a:latin typeface="Cambria Math" panose="02040503050406030204" pitchFamily="18" charset="0"/>
                        </a:rPr>
                        <m:t>%</m:t>
                      </m:r>
                    </m:oMath>
                  </m:oMathPara>
                </a14:m>
                <a:endParaRPr lang="cs-CZ" sz="1050">
                  <a:solidFill>
                    <a:srgbClr val="7F7F7F"/>
                  </a:solidFill>
                  <a:latin typeface="Trebuchet MS"/>
                </a:endParaRPr>
              </a:p>
              <a:p>
                <a:pPr marL="171450" indent="-171450">
                  <a:buFont typeface="Arial" panose="020B0604020202020204" pitchFamily="34" charset="0"/>
                  <a:buChar char="•"/>
                </a:pPr>
                <a:endParaRPr lang="ar-AE" sz="1050">
                  <a:solidFill>
                    <a:srgbClr val="7F7F7F"/>
                  </a:solidFill>
                  <a:latin typeface="Trebuchet MS"/>
                </a:endParaRPr>
              </a:p>
              <a:p>
                <a:pPr marL="171450" indent="-171450">
                  <a:buFont typeface="Arial" panose="020B0604020202020204" pitchFamily="34" charset="0"/>
                  <a:buChar char="•"/>
                </a:pPr>
                <a:r>
                  <a:rPr lang="cs-CZ" sz="1200" err="1">
                    <a:solidFill>
                      <a:srgbClr val="7F7F7F"/>
                    </a:solidFill>
                    <a:latin typeface="Trebuchet MS"/>
                  </a:rPr>
                  <a:t>Dokumentieren Sie das Ergebnis</a:t>
                </a:r>
                <a:r>
                  <a:rPr lang="cs-CZ" sz="1200">
                    <a:solidFill>
                      <a:srgbClr val="7F7F7F"/>
                    </a:solidFill>
                    <a:latin typeface="Trebuchet MS"/>
                  </a:rPr>
                  <a:t>, </a:t>
                </a:r>
                <a:r>
                  <a:rPr lang="cs-CZ" sz="1200" err="1">
                    <a:solidFill>
                      <a:srgbClr val="7F7F7F"/>
                    </a:solidFill>
                    <a:latin typeface="Trebuchet MS"/>
                  </a:rPr>
                  <a:t>die verwendeten Datenquellen </a:t>
                </a:r>
                <a:r>
                  <a:rPr lang="cs-CZ" sz="1200">
                    <a:solidFill>
                      <a:srgbClr val="7F7F7F"/>
                    </a:solidFill>
                    <a:latin typeface="Trebuchet MS"/>
                  </a:rPr>
                  <a:t>(</a:t>
                </a:r>
                <a:r>
                  <a:rPr lang="cs-CZ" sz="1200" err="1">
                    <a:solidFill>
                      <a:srgbClr val="7F7F7F"/>
                    </a:solidFill>
                    <a:latin typeface="Trebuchet MS"/>
                  </a:rPr>
                  <a:t>BMS-Dokumentation</a:t>
                </a:r>
                <a:r>
                  <a:rPr lang="cs-CZ" sz="1200">
                    <a:solidFill>
                      <a:srgbClr val="7F7F7F"/>
                    </a:solidFill>
                    <a:latin typeface="Trebuchet MS"/>
                  </a:rPr>
                  <a:t>, </a:t>
                </a:r>
                <a:r>
                  <a:rPr lang="cs-CZ" sz="1200" err="1">
                    <a:solidFill>
                      <a:srgbClr val="7F7F7F"/>
                    </a:solidFill>
                    <a:latin typeface="Trebuchet MS"/>
                  </a:rPr>
                  <a:t>Baupläne</a:t>
                </a:r>
                <a:r>
                  <a:rPr lang="cs-CZ" sz="1200">
                    <a:solidFill>
                      <a:srgbClr val="7F7F7F"/>
                    </a:solidFill>
                    <a:latin typeface="Trebuchet MS"/>
                  </a:rPr>
                  <a:t>, </a:t>
                </a:r>
                <a:r>
                  <a:rPr lang="cs-CZ" sz="1200" err="1">
                    <a:solidFill>
                      <a:srgbClr val="7F7F7F"/>
                    </a:solidFill>
                    <a:latin typeface="Trebuchet MS"/>
                  </a:rPr>
                  <a:t>Spezifikationen des Steuerungssystems</a:t>
                </a:r>
                <a:r>
                  <a:rPr lang="cs-CZ" sz="1200">
                    <a:solidFill>
                      <a:srgbClr val="7F7F7F"/>
                    </a:solidFill>
                    <a:latin typeface="Trebuchet MS"/>
                  </a:rPr>
                  <a:t>, </a:t>
                </a:r>
                <a:r>
                  <a:rPr lang="cs-CZ" sz="1200" err="1">
                    <a:solidFill>
                      <a:srgbClr val="7F7F7F"/>
                    </a:solidFill>
                    <a:latin typeface="Trebuchet MS"/>
                  </a:rPr>
                  <a:t>Überprüfung vor Ort</a:t>
                </a:r>
                <a:r>
                  <a:rPr lang="cs-CZ" sz="1200">
                    <a:solidFill>
                      <a:srgbClr val="7F7F7F"/>
                    </a:solidFill>
                    <a:latin typeface="Trebuchet MS"/>
                  </a:rPr>
                  <a:t>, </a:t>
                </a:r>
                <a:r>
                  <a:rPr lang="cs-CZ" sz="1200" err="1">
                    <a:solidFill>
                      <a:srgbClr val="7F7F7F"/>
                    </a:solidFill>
                    <a:latin typeface="Trebuchet MS"/>
                  </a:rPr>
                  <a:t>Herstellerunterlagen</a:t>
                </a:r>
                <a:r>
                  <a:rPr lang="cs-CZ" sz="1200">
                    <a:solidFill>
                      <a:srgbClr val="7F7F7F"/>
                    </a:solidFill>
                    <a:latin typeface="Trebuchet MS"/>
                  </a:rPr>
                  <a:t>) sowie alle </a:t>
                </a:r>
                <a:r>
                  <a:rPr lang="cs-CZ" sz="1200" err="1">
                    <a:solidFill>
                      <a:srgbClr val="7F7F7F"/>
                    </a:solidFill>
                    <a:latin typeface="Trebuchet MS"/>
                  </a:rPr>
                  <a:t>Annahmen oder Ausschlüsse</a:t>
                </a:r>
                <a:r>
                  <a:rPr lang="cs-CZ" sz="1200">
                    <a:solidFill>
                      <a:srgbClr val="7F7F7F"/>
                    </a:solidFill>
                    <a:latin typeface="Trebuchet MS"/>
                  </a:rPr>
                  <a:t>, </a:t>
                </a:r>
                <a:r>
                  <a:rPr lang="cs-CZ" sz="1200" err="1">
                    <a:solidFill>
                      <a:srgbClr val="7F7F7F"/>
                    </a:solidFill>
                    <a:latin typeface="Trebuchet MS"/>
                  </a:rPr>
                  <a:t>die </a:t>
                </a:r>
                <a:r>
                  <a:rPr lang="cs-CZ" sz="1200">
                    <a:solidFill>
                      <a:srgbClr val="7F7F7F"/>
                    </a:solidFill>
                    <a:latin typeface="Trebuchet MS"/>
                  </a:rPr>
                  <a:t>bei </a:t>
                </a:r>
                <a:r>
                  <a:rPr lang="cs-CZ" sz="1200" err="1">
                    <a:solidFill>
                      <a:srgbClr val="7F7F7F"/>
                    </a:solidFill>
                    <a:latin typeface="Trebuchet MS"/>
                  </a:rPr>
                  <a:t>der Bewertung berücksichtigt wurden</a:t>
                </a:r>
                <a:r>
                  <a:rPr lang="cs-CZ" sz="1200">
                    <a:solidFill>
                      <a:srgbClr val="7F7F7F"/>
                    </a:solidFill>
                    <a:latin typeface="Trebuchet MS"/>
                  </a:rPr>
                  <a:t>.</a:t>
                </a:r>
              </a:p>
              <a:p>
                <a:pPr lvl="0" eaLnBrk="0" fontAlgn="base" hangingPunct="0">
                  <a:spcBef>
                    <a:spcPct val="0"/>
                  </a:spcBef>
                  <a:spcAft>
                    <a:spcPct val="0"/>
                  </a:spcAft>
                  <a:buClrTx/>
                  <a:buFontTx/>
                  <a:buChar char="•"/>
                </a:pPr>
                <a:endParaRPr lang="cs-CZ" altLang="cs-CZ" sz="1200">
                  <a:solidFill>
                    <a:srgbClr val="7F7F7F"/>
                  </a:solidFill>
                  <a:latin typeface="Trebuchet MS"/>
                </a:endParaRPr>
              </a:p>
              <a:p>
                <a:pPr lvl="0" eaLnBrk="0" fontAlgn="base" hangingPunct="0">
                  <a:spcBef>
                    <a:spcPct val="0"/>
                  </a:spcBef>
                  <a:spcAft>
                    <a:spcPct val="0"/>
                  </a:spcAft>
                  <a:buClrTx/>
                  <a:buFontTx/>
                </a:pPr>
                <a:endParaRPr lang="cs-CZ" altLang="cs-CZ" sz="1200">
                  <a:solidFill>
                    <a:srgbClr val="7F7F7F"/>
                  </a:solidFill>
                  <a:latin typeface="Trebuchet MS" panose="020B0603020202020204" pitchFamily="34" charset="0"/>
                </a:endParaRPr>
              </a:p>
            </p:txBody>
          </p:sp>
        </mc:Choice>
        <mc:Fallback>
          <p:sp>
            <p:nvSpPr>
              <p:cNvPr id="6" name="Google Shape;211;p12">
                <a:extLst>
                  <a:ext uri="{FF2B5EF4-FFF2-40B4-BE49-F238E27FC236}">
                    <a16:creationId xmlns:a16="http://schemas.microsoft.com/office/drawing/2014/main" id="{5C25CDAB-AE80-9901-26ED-ADFA705D3E5A}"/>
                  </a:ext>
                </a:extLst>
              </p:cNvPr>
              <p:cNvSpPr txBox="1">
                <a:spLocks noRot="1" noChangeAspect="1" noMove="1" noResize="1" noEditPoints="1" noAdjustHandles="1" noChangeArrowheads="1" noChangeShapeType="1" noTextEdit="1"/>
              </p:cNvSpPr>
              <p:nvPr/>
            </p:nvSpPr>
            <p:spPr bwMode="auto">
              <a:xfrm>
                <a:off x="340002" y="1287648"/>
                <a:ext cx="8247671" cy="3500700"/>
              </a:xfrm>
              <a:prstGeom prst="rect">
                <a:avLst/>
              </a:prstGeom>
              <a:blipFill>
                <a:blip r:embed="rId3"/>
                <a:stretch>
                  <a:fillRect l="-222"/>
                </a:stretch>
              </a:blipFill>
              <a:ln>
                <a:noFill/>
              </a:ln>
            </p:spPr>
            <p:txBody>
              <a:bodyPr/>
              <a:lstStyle/>
              <a:p>
                <a:r>
                  <a:rPr lang="de-DE">
                    <a:noFill/>
                  </a:rPr>
                  <a:t> </a:t>
                </a:r>
              </a:p>
            </p:txBody>
          </p:sp>
        </mc:Fallback>
      </mc:AlternateContent>
      <p:sp>
        <p:nvSpPr>
          <p:cNvPr id="2" name="Google Shape;347;p17">
            <a:extLst>
              <a:ext uri="{FF2B5EF4-FFF2-40B4-BE49-F238E27FC236}">
                <a16:creationId xmlns:a16="http://schemas.microsoft.com/office/drawing/2014/main" id="{E8063154-DA80-2F61-4837-40BB1950BEE6}"/>
              </a:ext>
            </a:extLst>
          </p:cNvPr>
          <p:cNvSpPr txBox="1"/>
          <p:nvPr/>
        </p:nvSpPr>
        <p:spPr bwMode="auto">
          <a:xfrm>
            <a:off x="340003" y="892800"/>
            <a:ext cx="7674286" cy="256179"/>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r>
              <a:rPr lang="en-GB" b="1" i="0" u="none" strike="noStrike" cap="none">
                <a:solidFill>
                  <a:srgbClr val="70AD47"/>
                </a:solidFill>
                <a:latin typeface="Trebuchet MS"/>
                <a:ea typeface="Trebuchet MS"/>
                <a:cs typeface="Trebuchet MS"/>
                <a:sym typeface="Trebuchet MS"/>
              </a:rPr>
              <a:t>BERECHNUNG SCHRITT FÜR SCHRITT</a:t>
            </a:r>
            <a:endParaRPr b="1" i="0" u="none" strike="noStrike" cap="none">
              <a:solidFill>
                <a:srgbClr val="70AD47"/>
              </a:solidFill>
              <a:latin typeface="Trebuchet MS"/>
              <a:ea typeface="Trebuchet MS"/>
              <a:cs typeface="Trebuchet MS"/>
              <a:sym typeface="Trebuchet MS"/>
            </a:endParaRPr>
          </a:p>
        </p:txBody>
      </p:sp>
    </p:spTree>
    <p:extLst>
      <p:ext uri="{BB962C8B-B14F-4D97-AF65-F5344CB8AC3E}">
        <p14:creationId xmlns:p14="http://schemas.microsoft.com/office/powerpoint/2010/main" val="1242387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A32ADFF-9AD6-94C3-CCCA-0B3336FC952A}"/>
            </a:ext>
          </a:extLst>
        </p:cNvPr>
        <p:cNvGrpSpPr/>
        <p:nvPr/>
      </p:nvGrpSpPr>
      <p:grpSpPr bwMode="auto">
        <a:xfrm>
          <a:off x="0" y="0"/>
          <a:ext cx="0" cy="0"/>
          <a:chOff x="0" y="0"/>
          <a:chExt cx="0" cy="0"/>
        </a:xfrm>
      </p:grpSpPr>
      <p:sp>
        <p:nvSpPr>
          <p:cNvPr id="4" name="Google Shape;211;p12">
            <a:extLst>
              <a:ext uri="{FF2B5EF4-FFF2-40B4-BE49-F238E27FC236}">
                <a16:creationId xmlns:a16="http://schemas.microsoft.com/office/drawing/2014/main" id="{41BDFD3B-437B-4104-1936-AD4FF6999BD6}"/>
              </a:ext>
            </a:extLst>
          </p:cNvPr>
          <p:cNvSpPr txBox="1"/>
          <p:nvPr/>
        </p:nvSpPr>
        <p:spPr bwMode="auto">
          <a:xfrm>
            <a:off x="340003" y="1259628"/>
            <a:ext cx="5261598" cy="3699206"/>
          </a:xfrm>
          <a:prstGeom prst="rect">
            <a:avLst/>
          </a:prstGeom>
          <a:noFill/>
          <a:ln>
            <a:noFill/>
          </a:ln>
        </p:spPr>
        <p:txBody>
          <a:bodyPr spcFirstLastPara="1" wrap="square" lIns="68550" tIns="34275" rIns="68550" bIns="34275"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ts val="563"/>
              </a:spcBef>
              <a:spcAft>
                <a:spcPts val="0"/>
              </a:spcAft>
              <a:buClr>
                <a:srgbClr val="000000"/>
              </a:buClr>
              <a:buSzPts val="1500"/>
              <a:buFont typeface="Arial"/>
              <a:buNone/>
            </a:pPr>
            <a:r>
              <a:rPr lang="en-MT" sz="1500" b="1" i="0" u="none" strike="noStrike" cap="none" dirty="0">
                <a:solidFill>
                  <a:srgbClr val="7F7F7F"/>
                </a:solidFill>
                <a:latin typeface="Trebuchet MS"/>
                <a:ea typeface="Trebuchet MS"/>
                <a:cs typeface="Trebuchet MS"/>
                <a:sym typeface="Trebuchet MS"/>
              </a:rPr>
              <a:t>Beschreibung:</a:t>
            </a:r>
            <a:endParaRPr sz="1500" b="1" i="0" u="none" strike="noStrike" cap="none" dirty="0">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dirty="0">
                <a:solidFill>
                  <a:srgbClr val="7F7F7F"/>
                </a:solidFill>
                <a:latin typeface="Trebuchet MS"/>
                <a:ea typeface="Trebuchet MS"/>
                <a:cs typeface="Trebuchet MS"/>
                <a:sym typeface="Trebuchet MS"/>
              </a:rPr>
              <a:t>Dieser </a:t>
            </a:r>
            <a:r>
              <a:rPr lang="en-US" sz="1200" dirty="0" err="1">
                <a:solidFill>
                  <a:srgbClr val="7F7F7F"/>
                </a:solidFill>
                <a:latin typeface="Trebuchet MS"/>
                <a:ea typeface="Trebuchet MS"/>
                <a:cs typeface="Trebuchet MS"/>
                <a:sym typeface="Trebuchet MS"/>
              </a:rPr>
              <a:t>Indikator</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bewertet</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ob</a:t>
            </a:r>
            <a:r>
              <a:rPr lang="en-US" sz="1200" dirty="0">
                <a:solidFill>
                  <a:srgbClr val="7F7F7F"/>
                </a:solidFill>
                <a:latin typeface="Trebuchet MS"/>
                <a:ea typeface="Trebuchet MS"/>
                <a:cs typeface="Trebuchet MS"/>
                <a:sym typeface="Trebuchet MS"/>
              </a:rPr>
              <a:t> das </a:t>
            </a:r>
            <a:r>
              <a:rPr lang="en-US" sz="1200" dirty="0" err="1">
                <a:solidFill>
                  <a:srgbClr val="7F7F7F"/>
                </a:solidFill>
                <a:latin typeface="Trebuchet MS"/>
                <a:ea typeface="Trebuchet MS"/>
                <a:cs typeface="Trebuchet MS"/>
                <a:sym typeface="Trebuchet MS"/>
              </a:rPr>
              <a:t>Gebäude</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eine</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Überhitzung</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während</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Hitzewellen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durch</a:t>
            </a:r>
            <a:r>
              <a:rPr lang="en-US" sz="1200" dirty="0">
                <a:solidFill>
                  <a:srgbClr val="7F7F7F"/>
                </a:solidFill>
                <a:latin typeface="Trebuchet MS"/>
                <a:ea typeface="Trebuchet MS"/>
                <a:cs typeface="Trebuchet MS"/>
                <a:sym typeface="Trebuchet MS"/>
              </a:rPr>
              <a:t> die </a:t>
            </a:r>
            <a:r>
              <a:rPr lang="en-US" sz="1200" dirty="0" err="1">
                <a:solidFill>
                  <a:srgbClr val="7F7F7F"/>
                </a:solidFill>
                <a:latin typeface="Trebuchet MS"/>
                <a:ea typeface="Trebuchet MS"/>
                <a:cs typeface="Trebuchet MS"/>
                <a:sym typeface="Trebuchet MS"/>
              </a:rPr>
              <a:t>Steuerung</a:t>
            </a:r>
            <a:r>
              <a:rPr lang="en-US" sz="1200" dirty="0">
                <a:solidFill>
                  <a:srgbClr val="7F7F7F"/>
                </a:solidFill>
                <a:latin typeface="Trebuchet MS"/>
                <a:ea typeface="Trebuchet MS"/>
                <a:cs typeface="Trebuchet MS"/>
                <a:sym typeface="Trebuchet MS"/>
              </a:rPr>
              <a:t> der </a:t>
            </a:r>
            <a:r>
              <a:rPr lang="en-US" sz="1200" dirty="0" err="1">
                <a:solidFill>
                  <a:srgbClr val="7F7F7F"/>
                </a:solidFill>
                <a:latin typeface="Trebuchet MS"/>
                <a:ea typeface="Trebuchet MS"/>
                <a:cs typeface="Trebuchet MS"/>
                <a:sym typeface="Trebuchet MS"/>
              </a:rPr>
              <a:t>gesamten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Sonnenenergiedurchlässigkeit</a:t>
            </a:r>
            <a:r>
              <a:rPr lang="en-US" sz="1200" dirty="0">
                <a:solidFill>
                  <a:srgbClr val="7F7F7F"/>
                </a:solidFill>
                <a:latin typeface="Trebuchet MS"/>
                <a:ea typeface="Trebuchet MS"/>
                <a:cs typeface="Trebuchet MS"/>
                <a:sym typeface="Trebuchet MS"/>
              </a:rPr>
              <a:t> von </a:t>
            </a:r>
            <a:r>
              <a:rPr lang="en-US" sz="1200" dirty="0" err="1">
                <a:solidFill>
                  <a:srgbClr val="7F7F7F"/>
                </a:solidFill>
                <a:latin typeface="Trebuchet MS"/>
                <a:ea typeface="Trebuchet MS"/>
                <a:cs typeface="Trebuchet MS"/>
                <a:sym typeface="Trebuchet MS"/>
              </a:rPr>
              <a:t>Fenstersystemen</a:t>
            </a:r>
            <a:r>
              <a:rPr lang="en-US" sz="1200" dirty="0">
                <a:solidFill>
                  <a:srgbClr val="7F7F7F"/>
                </a:solidFill>
                <a:latin typeface="Trebuchet MS"/>
                <a:ea typeface="Trebuchet MS"/>
                <a:cs typeface="Trebuchet MS"/>
                <a:sym typeface="Trebuchet MS"/>
              </a:rPr>
              <a:t>, d. h. </a:t>
            </a:r>
            <a:r>
              <a:rPr lang="en-US" sz="1200" dirty="0" err="1">
                <a:solidFill>
                  <a:srgbClr val="7F7F7F"/>
                </a:solidFill>
                <a:latin typeface="Trebuchet MS"/>
                <a:ea typeface="Trebuchet MS"/>
                <a:cs typeface="Trebuchet MS"/>
                <a:sym typeface="Trebuchet MS"/>
              </a:rPr>
              <a:t>Verglasungen</a:t>
            </a:r>
            <a:r>
              <a:rPr lang="en-US" sz="1200" dirty="0">
                <a:solidFill>
                  <a:srgbClr val="7F7F7F"/>
                </a:solidFill>
                <a:latin typeface="Trebuchet MS"/>
                <a:ea typeface="Trebuchet MS"/>
                <a:cs typeface="Trebuchet MS"/>
                <a:sym typeface="Trebuchet MS"/>
              </a:rPr>
              <a:t> in </a:t>
            </a:r>
            <a:r>
              <a:rPr lang="en-US" sz="1200" dirty="0" err="1">
                <a:solidFill>
                  <a:srgbClr val="7F7F7F"/>
                </a:solidFill>
                <a:latin typeface="Trebuchet MS"/>
                <a:ea typeface="Trebuchet MS"/>
                <a:cs typeface="Trebuchet MS"/>
                <a:sym typeface="Trebuchet MS"/>
              </a:rPr>
              <a:t>Kombination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mit</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festen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oder</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beweglichen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Sonnenschutzvorrichtungen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begrenzen</a:t>
            </a:r>
            <a:r>
              <a:rPr lang="en-US" sz="1200" dirty="0">
                <a:solidFill>
                  <a:srgbClr val="7F7F7F"/>
                </a:solidFill>
                <a:latin typeface="Trebuchet MS"/>
                <a:ea typeface="Trebuchet MS"/>
                <a:cs typeface="Trebuchet MS"/>
                <a:sym typeface="Trebuchet MS"/>
              </a:rPr>
              <a:t> </a:t>
            </a:r>
            <a:r>
              <a:rPr lang="en-US" sz="1200" dirty="0" err="1">
                <a:solidFill>
                  <a:srgbClr val="7F7F7F"/>
                </a:solidFill>
                <a:latin typeface="Trebuchet MS"/>
                <a:ea typeface="Trebuchet MS"/>
                <a:cs typeface="Trebuchet MS"/>
                <a:sym typeface="Trebuchet MS"/>
              </a:rPr>
              <a:t>kann</a:t>
            </a:r>
            <a:r>
              <a:rPr lang="en-US" sz="1200" dirty="0">
                <a:solidFill>
                  <a:srgbClr val="7F7F7F"/>
                </a:solidFill>
                <a:latin typeface="Trebuchet MS"/>
                <a:ea typeface="Trebuchet MS"/>
                <a:cs typeface="Trebuchet MS"/>
                <a:sym typeface="Trebuchet MS"/>
              </a:rPr>
              <a:t>.</a:t>
            </a:r>
            <a:endParaRPr lang="cs-CZ" sz="1200" dirty="0">
              <a:solidFill>
                <a:srgbClr val="7F7F7F"/>
              </a:solidFill>
              <a:latin typeface="Trebuchet MS"/>
              <a:ea typeface="Trebuchet MS"/>
              <a:cs typeface="Trebuchet MS"/>
              <a:sym typeface="Trebuchet MS"/>
            </a:endParaRPr>
          </a:p>
          <a:p>
            <a:pPr>
              <a:lnSpc>
                <a:spcPct val="90000"/>
              </a:lnSpc>
              <a:spcBef>
                <a:spcPts val="563"/>
              </a:spcBef>
              <a:buSzPts val="1200"/>
            </a:pPr>
            <a:endParaRPr lang="en-US" sz="1200" dirty="0">
              <a:solidFill>
                <a:srgbClr val="7F7F7F"/>
              </a:solidFill>
              <a:latin typeface="Trebuchet MS"/>
              <a:ea typeface="Trebuchet MS"/>
              <a:cs typeface="Trebuchet MS"/>
              <a:sym typeface="Trebuchet MS"/>
            </a:endParaRPr>
          </a:p>
          <a:p>
            <a:pPr lvl="0">
              <a:lnSpc>
                <a:spcPct val="90000"/>
              </a:lnSpc>
              <a:spcBef>
                <a:spcPts val="563"/>
              </a:spcBef>
              <a:buSzPts val="1200"/>
            </a:pPr>
            <a:r>
              <a:rPr lang="en-MT" sz="1500" b="1" i="0" u="none" strike="noStrike" cap="none" dirty="0">
                <a:solidFill>
                  <a:srgbClr val="7F7F7F"/>
                </a:solidFill>
                <a:latin typeface="Trebuchet MS"/>
                <a:ea typeface="Trebuchet MS"/>
                <a:cs typeface="Trebuchet MS"/>
                <a:sym typeface="Trebuchet MS"/>
              </a:rPr>
              <a:t>Ziel:</a:t>
            </a:r>
            <a:endParaRPr sz="975" b="1" i="0" u="none" strike="noStrike" cap="none" dirty="0">
              <a:solidFill>
                <a:srgbClr val="7F7F7F"/>
              </a:solidFill>
              <a:latin typeface="Trebuchet MS"/>
              <a:ea typeface="Trebuchet MS"/>
              <a:cs typeface="Trebuchet MS"/>
              <a:sym typeface="Trebuchet MS"/>
            </a:endParaRPr>
          </a:p>
          <a:p>
            <a:pPr lvl="0">
              <a:lnSpc>
                <a:spcPct val="90000"/>
              </a:lnSpc>
              <a:spcBef>
                <a:spcPts val="563"/>
              </a:spcBef>
              <a:buSzPts val="1200"/>
            </a:pPr>
            <a:r>
              <a:rPr lang="en-US" sz="1200" dirty="0" err="1">
                <a:solidFill>
                  <a:srgbClr val="7F7F7F"/>
                </a:solidFill>
                <a:latin typeface="Trebuchet MS"/>
              </a:rPr>
              <a:t>Förderung</a:t>
            </a:r>
            <a:r>
              <a:rPr lang="en-US" sz="1200" dirty="0">
                <a:solidFill>
                  <a:srgbClr val="7F7F7F"/>
                </a:solidFill>
                <a:latin typeface="Trebuchet MS"/>
              </a:rPr>
              <a:t> von Fenster- und </a:t>
            </a:r>
            <a:r>
              <a:rPr lang="en-US" sz="1200" dirty="0" err="1">
                <a:solidFill>
                  <a:srgbClr val="7F7F7F"/>
                </a:solidFill>
                <a:latin typeface="Trebuchet MS"/>
              </a:rPr>
              <a:t>Beschattungskonstruktionen</a:t>
            </a:r>
            <a:r>
              <a:rPr lang="en-US" sz="1200" dirty="0">
                <a:solidFill>
                  <a:srgbClr val="7F7F7F"/>
                </a:solidFill>
                <a:latin typeface="Trebuchet MS"/>
              </a:rPr>
              <a:t> </a:t>
            </a:r>
            <a:r>
              <a:rPr lang="en-US" sz="1200" dirty="0" err="1">
                <a:solidFill>
                  <a:srgbClr val="7F7F7F"/>
                </a:solidFill>
                <a:latin typeface="Trebuchet MS"/>
              </a:rPr>
              <a:t>mit</a:t>
            </a:r>
            <a:r>
              <a:rPr lang="en-US" sz="1200" dirty="0">
                <a:solidFill>
                  <a:srgbClr val="7F7F7F"/>
                </a:solidFill>
                <a:latin typeface="Trebuchet MS"/>
              </a:rPr>
              <a:t> </a:t>
            </a:r>
            <a:r>
              <a:rPr lang="en-US" sz="1200" dirty="0" err="1">
                <a:solidFill>
                  <a:srgbClr val="7F7F7F"/>
                </a:solidFill>
                <a:latin typeface="Trebuchet MS"/>
              </a:rPr>
              <a:t>geringer</a:t>
            </a:r>
            <a:r>
              <a:rPr lang="en-US" sz="1200" dirty="0">
                <a:solidFill>
                  <a:srgbClr val="7F7F7F"/>
                </a:solidFill>
                <a:latin typeface="Trebuchet MS"/>
              </a:rPr>
              <a:t> </a:t>
            </a:r>
            <a:r>
              <a:rPr lang="en-US" sz="1200" dirty="0" err="1">
                <a:solidFill>
                  <a:srgbClr val="7F7F7F"/>
                </a:solidFill>
                <a:latin typeface="Trebuchet MS"/>
              </a:rPr>
              <a:t>Gesamtsonnenenergiedurchlässigkeit</a:t>
            </a:r>
            <a:r>
              <a:rPr lang="en-US" sz="1200" dirty="0">
                <a:solidFill>
                  <a:srgbClr val="7F7F7F"/>
                </a:solidFill>
                <a:latin typeface="Trebuchet MS"/>
              </a:rPr>
              <a:t>, </a:t>
            </a:r>
            <a:r>
              <a:rPr lang="en-US" sz="1200" dirty="0" err="1">
                <a:solidFill>
                  <a:srgbClr val="7F7F7F"/>
                </a:solidFill>
                <a:latin typeface="Trebuchet MS"/>
              </a:rPr>
              <a:t>damit</a:t>
            </a:r>
            <a:r>
              <a:rPr lang="en-US" sz="1200" dirty="0">
                <a:solidFill>
                  <a:srgbClr val="7F7F7F"/>
                </a:solidFill>
                <a:latin typeface="Trebuchet MS"/>
              </a:rPr>
              <a:t> die </a:t>
            </a:r>
            <a:r>
              <a:rPr lang="en-US" sz="1200" dirty="0" err="1">
                <a:solidFill>
                  <a:srgbClr val="7F7F7F"/>
                </a:solidFill>
                <a:latin typeface="Trebuchet MS"/>
              </a:rPr>
              <a:t>Sonneneinstrahlung</a:t>
            </a:r>
            <a:r>
              <a:rPr lang="en-US" sz="1200" dirty="0">
                <a:solidFill>
                  <a:srgbClr val="7F7F7F"/>
                </a:solidFill>
                <a:latin typeface="Trebuchet MS"/>
              </a:rPr>
              <a:t> </a:t>
            </a:r>
            <a:r>
              <a:rPr lang="en-US" sz="1200" dirty="0" err="1">
                <a:solidFill>
                  <a:srgbClr val="7F7F7F"/>
                </a:solidFill>
                <a:latin typeface="Trebuchet MS"/>
              </a:rPr>
              <a:t>im</a:t>
            </a:r>
            <a:r>
              <a:rPr lang="en-US" sz="1200" dirty="0">
                <a:solidFill>
                  <a:srgbClr val="7F7F7F"/>
                </a:solidFill>
                <a:latin typeface="Trebuchet MS"/>
              </a:rPr>
              <a:t> Sommer </a:t>
            </a:r>
            <a:r>
              <a:rPr lang="en-US" sz="1200" dirty="0" err="1">
                <a:solidFill>
                  <a:srgbClr val="7F7F7F"/>
                </a:solidFill>
                <a:latin typeface="Trebuchet MS"/>
              </a:rPr>
              <a:t>effektiv</a:t>
            </a:r>
            <a:r>
              <a:rPr lang="en-US" sz="1200" dirty="0">
                <a:solidFill>
                  <a:srgbClr val="7F7F7F"/>
                </a:solidFill>
                <a:latin typeface="Trebuchet MS"/>
              </a:rPr>
              <a:t> </a:t>
            </a:r>
            <a:r>
              <a:rPr lang="en-US" sz="1200" dirty="0" err="1">
                <a:solidFill>
                  <a:srgbClr val="7F7F7F"/>
                </a:solidFill>
                <a:latin typeface="Trebuchet MS"/>
              </a:rPr>
              <a:t>kontrolliert</a:t>
            </a:r>
            <a:r>
              <a:rPr lang="en-US" sz="1200" dirty="0">
                <a:solidFill>
                  <a:srgbClr val="7F7F7F"/>
                </a:solidFill>
                <a:latin typeface="Trebuchet MS"/>
              </a:rPr>
              <a:t> </a:t>
            </a:r>
            <a:r>
              <a:rPr lang="en-US" sz="1200" dirty="0" err="1">
                <a:solidFill>
                  <a:srgbClr val="7F7F7F"/>
                </a:solidFill>
                <a:latin typeface="Trebuchet MS"/>
              </a:rPr>
              <a:t>wird</a:t>
            </a:r>
            <a:r>
              <a:rPr lang="en-US" sz="1200" dirty="0">
                <a:solidFill>
                  <a:srgbClr val="7F7F7F"/>
                </a:solidFill>
                <a:latin typeface="Trebuchet MS"/>
              </a:rPr>
              <a:t>, </a:t>
            </a:r>
            <a:r>
              <a:rPr lang="en-US" sz="1200" dirty="0" err="1">
                <a:solidFill>
                  <a:srgbClr val="7F7F7F"/>
                </a:solidFill>
                <a:latin typeface="Trebuchet MS"/>
              </a:rPr>
              <a:t>wodurch</a:t>
            </a:r>
            <a:r>
              <a:rPr lang="en-US" sz="1200" dirty="0">
                <a:solidFill>
                  <a:srgbClr val="7F7F7F"/>
                </a:solidFill>
                <a:latin typeface="Trebuchet MS"/>
              </a:rPr>
              <a:t> das </a:t>
            </a:r>
            <a:r>
              <a:rPr lang="en-US" sz="1200" dirty="0" err="1">
                <a:solidFill>
                  <a:srgbClr val="7F7F7F"/>
                </a:solidFill>
                <a:latin typeface="Trebuchet MS"/>
              </a:rPr>
              <a:t>Risiko</a:t>
            </a:r>
            <a:r>
              <a:rPr lang="en-US" sz="1200" dirty="0">
                <a:solidFill>
                  <a:srgbClr val="7F7F7F"/>
                </a:solidFill>
                <a:latin typeface="Trebuchet MS"/>
              </a:rPr>
              <a:t> </a:t>
            </a:r>
            <a:r>
              <a:rPr lang="en-US" sz="1200" dirty="0" err="1">
                <a:solidFill>
                  <a:srgbClr val="7F7F7F"/>
                </a:solidFill>
                <a:latin typeface="Trebuchet MS"/>
              </a:rPr>
              <a:t>einer</a:t>
            </a:r>
            <a:r>
              <a:rPr lang="en-US" sz="1200" dirty="0">
                <a:solidFill>
                  <a:srgbClr val="7F7F7F"/>
                </a:solidFill>
                <a:latin typeface="Trebuchet MS"/>
              </a:rPr>
              <a:t> </a:t>
            </a:r>
            <a:r>
              <a:rPr lang="en-US" sz="1200" dirty="0" err="1">
                <a:solidFill>
                  <a:srgbClr val="7F7F7F"/>
                </a:solidFill>
                <a:latin typeface="Trebuchet MS"/>
              </a:rPr>
              <a:t>Überhitzung</a:t>
            </a:r>
            <a:r>
              <a:rPr lang="en-US" sz="1200" dirty="0">
                <a:solidFill>
                  <a:srgbClr val="7F7F7F"/>
                </a:solidFill>
                <a:latin typeface="Trebuchet MS"/>
              </a:rPr>
              <a:t> und der </a:t>
            </a:r>
            <a:r>
              <a:rPr lang="en-US" sz="1200" dirty="0" err="1">
                <a:solidFill>
                  <a:srgbClr val="7F7F7F"/>
                </a:solidFill>
                <a:latin typeface="Trebuchet MS"/>
              </a:rPr>
              <a:t>Kühlbedarf</a:t>
            </a:r>
            <a:r>
              <a:rPr lang="en-US" sz="1200" dirty="0">
                <a:solidFill>
                  <a:srgbClr val="7F7F7F"/>
                </a:solidFill>
                <a:latin typeface="Trebuchet MS"/>
              </a:rPr>
              <a:t> </a:t>
            </a:r>
            <a:r>
              <a:rPr lang="en-US" sz="1200" dirty="0" err="1">
                <a:solidFill>
                  <a:srgbClr val="7F7F7F"/>
                </a:solidFill>
                <a:latin typeface="Trebuchet MS"/>
              </a:rPr>
              <a:t>reduziert</a:t>
            </a:r>
            <a:r>
              <a:rPr lang="en-US" sz="1200" dirty="0">
                <a:solidFill>
                  <a:srgbClr val="7F7F7F"/>
                </a:solidFill>
                <a:latin typeface="Trebuchet MS"/>
              </a:rPr>
              <a:t> </a:t>
            </a:r>
            <a:r>
              <a:rPr lang="en-US" sz="1200" dirty="0" err="1">
                <a:solidFill>
                  <a:srgbClr val="7F7F7F"/>
                </a:solidFill>
                <a:latin typeface="Trebuchet MS"/>
              </a:rPr>
              <a:t>werden</a:t>
            </a:r>
            <a:r>
              <a:rPr lang="en-US" sz="1200" dirty="0">
                <a:solidFill>
                  <a:srgbClr val="7F7F7F"/>
                </a:solidFill>
                <a:latin typeface="Trebuchet MS"/>
              </a:rPr>
              <a:t>, </a:t>
            </a:r>
            <a:r>
              <a:rPr lang="en-US" sz="1200" dirty="0" err="1">
                <a:solidFill>
                  <a:srgbClr val="7F7F7F"/>
                </a:solidFill>
                <a:latin typeface="Trebuchet MS"/>
              </a:rPr>
              <a:t>während</a:t>
            </a:r>
            <a:r>
              <a:rPr lang="en-US" sz="1200" dirty="0">
                <a:solidFill>
                  <a:srgbClr val="7F7F7F"/>
                </a:solidFill>
                <a:latin typeface="Trebuchet MS"/>
              </a:rPr>
              <a:t> </a:t>
            </a:r>
            <a:r>
              <a:rPr lang="en-US" sz="1200" dirty="0" err="1">
                <a:solidFill>
                  <a:srgbClr val="7F7F7F"/>
                </a:solidFill>
                <a:latin typeface="Trebuchet MS"/>
              </a:rPr>
              <a:t>gleichzeitig</a:t>
            </a:r>
            <a:r>
              <a:rPr lang="en-US" sz="1200" dirty="0">
                <a:solidFill>
                  <a:srgbClr val="7F7F7F"/>
                </a:solidFill>
                <a:latin typeface="Trebuchet MS"/>
              </a:rPr>
              <a:t> </a:t>
            </a:r>
            <a:r>
              <a:rPr lang="en-US" sz="1200" dirty="0" err="1">
                <a:solidFill>
                  <a:srgbClr val="7F7F7F"/>
                </a:solidFill>
                <a:latin typeface="Trebuchet MS"/>
              </a:rPr>
              <a:t>ausreichend</a:t>
            </a:r>
            <a:r>
              <a:rPr lang="en-US" sz="1200" dirty="0">
                <a:solidFill>
                  <a:srgbClr val="7F7F7F"/>
                </a:solidFill>
                <a:latin typeface="Trebuchet MS"/>
              </a:rPr>
              <a:t> </a:t>
            </a:r>
            <a:r>
              <a:rPr lang="en-US" sz="1200" dirty="0" err="1">
                <a:solidFill>
                  <a:srgbClr val="7F7F7F"/>
                </a:solidFill>
                <a:latin typeface="Trebuchet MS"/>
              </a:rPr>
              <a:t>Tageslicht</a:t>
            </a:r>
            <a:r>
              <a:rPr lang="en-US" sz="1200" dirty="0">
                <a:solidFill>
                  <a:srgbClr val="7F7F7F"/>
                </a:solidFill>
                <a:latin typeface="Trebuchet MS"/>
              </a:rPr>
              <a:t> und </a:t>
            </a:r>
            <a:r>
              <a:rPr lang="en-US" sz="1200" dirty="0" err="1">
                <a:solidFill>
                  <a:srgbClr val="7F7F7F"/>
                </a:solidFill>
                <a:latin typeface="Trebuchet MS"/>
              </a:rPr>
              <a:t>Ausblick</a:t>
            </a:r>
            <a:r>
              <a:rPr lang="en-US" sz="1200" dirty="0">
                <a:solidFill>
                  <a:srgbClr val="7F7F7F"/>
                </a:solidFill>
                <a:latin typeface="Trebuchet MS"/>
              </a:rPr>
              <a:t> </a:t>
            </a:r>
            <a:r>
              <a:rPr lang="en-US" sz="1200" dirty="0" err="1">
                <a:solidFill>
                  <a:srgbClr val="7F7F7F"/>
                </a:solidFill>
                <a:latin typeface="Trebuchet MS"/>
              </a:rPr>
              <a:t>gewährleistet</a:t>
            </a:r>
            <a:r>
              <a:rPr lang="en-US" sz="1200" dirty="0">
                <a:solidFill>
                  <a:srgbClr val="7F7F7F"/>
                </a:solidFill>
                <a:latin typeface="Trebuchet MS"/>
              </a:rPr>
              <a:t> </a:t>
            </a:r>
            <a:r>
              <a:rPr lang="en-US" sz="1200" dirty="0" err="1">
                <a:solidFill>
                  <a:srgbClr val="7F7F7F"/>
                </a:solidFill>
                <a:latin typeface="Trebuchet MS"/>
              </a:rPr>
              <a:t>sind</a:t>
            </a:r>
            <a:r>
              <a:rPr lang="en-US" sz="1200" dirty="0">
                <a:solidFill>
                  <a:srgbClr val="7F7F7F"/>
                </a:solidFill>
                <a:latin typeface="Trebuchet MS"/>
              </a:rPr>
              <a:t>.</a:t>
            </a:r>
            <a:endParaRPr lang="cs-CZ" sz="1200" dirty="0">
              <a:solidFill>
                <a:srgbClr val="7F7F7F"/>
              </a:solidFill>
              <a:latin typeface="Trebuchet MS"/>
            </a:endParaRPr>
          </a:p>
          <a:p>
            <a:pPr>
              <a:lnSpc>
                <a:spcPct val="90000"/>
              </a:lnSpc>
              <a:spcBef>
                <a:spcPts val="563"/>
              </a:spcBef>
              <a:buSzPts val="1200"/>
            </a:pPr>
            <a:endParaRPr lang="en-US" sz="1200" dirty="0">
              <a:solidFill>
                <a:srgbClr val="7F7F7F"/>
              </a:solidFill>
              <a:latin typeface="Trebuchet MS"/>
            </a:endParaRPr>
          </a:p>
          <a:p>
            <a:pPr lvl="0">
              <a:lnSpc>
                <a:spcPct val="90000"/>
              </a:lnSpc>
              <a:spcBef>
                <a:spcPts val="563"/>
              </a:spcBef>
              <a:buSzPts val="1200"/>
            </a:pPr>
            <a:r>
              <a:rPr lang="en-MT" sz="1500" b="1" dirty="0">
                <a:solidFill>
                  <a:srgbClr val="7F7F7F"/>
                </a:solidFill>
                <a:latin typeface="Trebuchet MS"/>
                <a:sym typeface="Trebuchet MS"/>
              </a:rPr>
              <a:t>Relevanz:</a:t>
            </a:r>
            <a:endParaRPr sz="1500" b="1" dirty="0">
              <a:solidFill>
                <a:srgbClr val="7F7F7F"/>
              </a:solidFill>
              <a:latin typeface="Trebuchet MS"/>
              <a:sym typeface="Trebuchet MS"/>
            </a:endParaRPr>
          </a:p>
          <a:p>
            <a:pPr lvl="0">
              <a:lnSpc>
                <a:spcPct val="90000"/>
              </a:lnSpc>
              <a:spcBef>
                <a:spcPts val="563"/>
              </a:spcBef>
              <a:buSzPts val="1200"/>
            </a:pPr>
            <a:r>
              <a:rPr lang="en-US" sz="1200" dirty="0">
                <a:solidFill>
                  <a:srgbClr val="7F7F7F"/>
                </a:solidFill>
                <a:latin typeface="Trebuchet MS"/>
              </a:rPr>
              <a:t>Bei </a:t>
            </a:r>
            <a:r>
              <a:rPr lang="en-US" sz="1200" dirty="0" err="1">
                <a:solidFill>
                  <a:srgbClr val="7F7F7F"/>
                </a:solidFill>
                <a:latin typeface="Trebuchet MS"/>
              </a:rPr>
              <a:t>häufigeren</a:t>
            </a:r>
            <a:r>
              <a:rPr lang="en-US" sz="1200" dirty="0">
                <a:solidFill>
                  <a:srgbClr val="7F7F7F"/>
                </a:solidFill>
                <a:latin typeface="Trebuchet MS"/>
              </a:rPr>
              <a:t> und </a:t>
            </a:r>
            <a:r>
              <a:rPr lang="en-US" sz="1200" dirty="0" err="1">
                <a:solidFill>
                  <a:srgbClr val="7F7F7F"/>
                </a:solidFill>
                <a:latin typeface="Trebuchet MS"/>
              </a:rPr>
              <a:t>intensiveren</a:t>
            </a:r>
            <a:r>
              <a:rPr lang="en-US" sz="1200" dirty="0">
                <a:solidFill>
                  <a:srgbClr val="7F7F7F"/>
                </a:solidFill>
                <a:latin typeface="Trebuchet MS"/>
              </a:rPr>
              <a:t> </a:t>
            </a:r>
            <a:r>
              <a:rPr lang="en-US" sz="1200" dirty="0" err="1">
                <a:solidFill>
                  <a:srgbClr val="7F7F7F"/>
                </a:solidFill>
                <a:latin typeface="Trebuchet MS"/>
              </a:rPr>
              <a:t>Hitzewellen</a:t>
            </a:r>
            <a:r>
              <a:rPr lang="en-US" sz="1200" dirty="0">
                <a:solidFill>
                  <a:srgbClr val="7F7F7F"/>
                </a:solidFill>
                <a:latin typeface="Trebuchet MS"/>
              </a:rPr>
              <a:t> </a:t>
            </a:r>
            <a:r>
              <a:rPr lang="en-US" sz="1200" dirty="0" err="1">
                <a:solidFill>
                  <a:srgbClr val="7F7F7F"/>
                </a:solidFill>
                <a:latin typeface="Trebuchet MS"/>
              </a:rPr>
              <a:t>können</a:t>
            </a:r>
            <a:r>
              <a:rPr lang="en-US" sz="1200" dirty="0">
                <a:solidFill>
                  <a:srgbClr val="7F7F7F"/>
                </a:solidFill>
                <a:latin typeface="Trebuchet MS"/>
              </a:rPr>
              <a:t> </a:t>
            </a:r>
            <a:r>
              <a:rPr lang="en-US" sz="1200" dirty="0" err="1">
                <a:solidFill>
                  <a:srgbClr val="7F7F7F"/>
                </a:solidFill>
                <a:latin typeface="Trebuchet MS"/>
              </a:rPr>
              <a:t>übermäßige</a:t>
            </a:r>
            <a:r>
              <a:rPr lang="en-US" sz="1200" dirty="0">
                <a:solidFill>
                  <a:srgbClr val="7F7F7F"/>
                </a:solidFill>
                <a:latin typeface="Trebuchet MS"/>
              </a:rPr>
              <a:t> </a:t>
            </a:r>
            <a:r>
              <a:rPr lang="en-US" sz="1200" dirty="0" err="1">
                <a:solidFill>
                  <a:srgbClr val="7F7F7F"/>
                </a:solidFill>
                <a:latin typeface="Trebuchet MS"/>
              </a:rPr>
              <a:t>Sonneneinstrahlung</a:t>
            </a:r>
            <a:r>
              <a:rPr lang="en-US" sz="1200" dirty="0">
                <a:solidFill>
                  <a:srgbClr val="7F7F7F"/>
                </a:solidFill>
                <a:latin typeface="Trebuchet MS"/>
              </a:rPr>
              <a:t> </a:t>
            </a:r>
            <a:r>
              <a:rPr lang="en-US" sz="1200" dirty="0" err="1">
                <a:solidFill>
                  <a:srgbClr val="7F7F7F"/>
                </a:solidFill>
                <a:latin typeface="Trebuchet MS"/>
              </a:rPr>
              <a:t>durch</a:t>
            </a:r>
            <a:r>
              <a:rPr lang="en-US" sz="1200" dirty="0">
                <a:solidFill>
                  <a:srgbClr val="7F7F7F"/>
                </a:solidFill>
                <a:latin typeface="Trebuchet MS"/>
              </a:rPr>
              <a:t> </a:t>
            </a:r>
            <a:r>
              <a:rPr lang="en-US" sz="1200" dirty="0" err="1">
                <a:solidFill>
                  <a:srgbClr val="7F7F7F"/>
                </a:solidFill>
                <a:latin typeface="Trebuchet MS"/>
              </a:rPr>
              <a:t>schlecht</a:t>
            </a:r>
            <a:r>
              <a:rPr lang="en-US" sz="1200" dirty="0">
                <a:solidFill>
                  <a:srgbClr val="7F7F7F"/>
                </a:solidFill>
                <a:latin typeface="Trebuchet MS"/>
              </a:rPr>
              <a:t> </a:t>
            </a:r>
            <a:r>
              <a:rPr lang="en-US" sz="1200" dirty="0" err="1">
                <a:solidFill>
                  <a:srgbClr val="7F7F7F"/>
                </a:solidFill>
                <a:latin typeface="Trebuchet MS"/>
              </a:rPr>
              <a:t>konzipierte</a:t>
            </a:r>
            <a:r>
              <a:rPr lang="en-US" sz="1200" dirty="0">
                <a:solidFill>
                  <a:srgbClr val="7F7F7F"/>
                </a:solidFill>
                <a:latin typeface="Trebuchet MS"/>
              </a:rPr>
              <a:t> </a:t>
            </a:r>
            <a:r>
              <a:rPr lang="en-US" sz="1200" dirty="0" err="1">
                <a:solidFill>
                  <a:srgbClr val="7F7F7F"/>
                </a:solidFill>
                <a:latin typeface="Trebuchet MS"/>
              </a:rPr>
              <a:t>Verglasungen</a:t>
            </a:r>
            <a:r>
              <a:rPr lang="en-US" sz="1200" dirty="0">
                <a:solidFill>
                  <a:srgbClr val="7F7F7F"/>
                </a:solidFill>
                <a:latin typeface="Trebuchet MS"/>
              </a:rPr>
              <a:t> und </a:t>
            </a:r>
            <a:r>
              <a:rPr lang="en-US" sz="1200" dirty="0" err="1">
                <a:solidFill>
                  <a:srgbClr val="7F7F7F"/>
                </a:solidFill>
                <a:latin typeface="Trebuchet MS"/>
              </a:rPr>
              <a:t>Sonnenschutzvorrichtungen</a:t>
            </a:r>
            <a:r>
              <a:rPr lang="en-US" sz="1200" dirty="0">
                <a:solidFill>
                  <a:srgbClr val="7F7F7F"/>
                </a:solidFill>
                <a:latin typeface="Trebuchet MS"/>
              </a:rPr>
              <a:t> </a:t>
            </a:r>
            <a:r>
              <a:rPr lang="en-US" sz="1200" dirty="0" err="1">
                <a:solidFill>
                  <a:srgbClr val="7F7F7F"/>
                </a:solidFill>
                <a:latin typeface="Trebuchet MS"/>
              </a:rPr>
              <a:t>zu</a:t>
            </a:r>
            <a:r>
              <a:rPr lang="en-US" sz="1200" dirty="0">
                <a:solidFill>
                  <a:srgbClr val="7F7F7F"/>
                </a:solidFill>
                <a:latin typeface="Trebuchet MS"/>
              </a:rPr>
              <a:t> </a:t>
            </a:r>
            <a:r>
              <a:rPr lang="en-US" sz="1200" dirty="0" err="1">
                <a:solidFill>
                  <a:srgbClr val="7F7F7F"/>
                </a:solidFill>
                <a:latin typeface="Trebuchet MS"/>
              </a:rPr>
              <a:t>hohen</a:t>
            </a:r>
            <a:r>
              <a:rPr lang="en-US" sz="1200" dirty="0">
                <a:solidFill>
                  <a:srgbClr val="7F7F7F"/>
                </a:solidFill>
                <a:latin typeface="Trebuchet MS"/>
              </a:rPr>
              <a:t> </a:t>
            </a:r>
            <a:r>
              <a:rPr lang="en-US" sz="1200" dirty="0" err="1">
                <a:solidFill>
                  <a:srgbClr val="7F7F7F"/>
                </a:solidFill>
                <a:latin typeface="Trebuchet MS"/>
              </a:rPr>
              <a:t>Innentemperaturen</a:t>
            </a:r>
            <a:r>
              <a:rPr lang="en-US" sz="1200" dirty="0">
                <a:solidFill>
                  <a:srgbClr val="7F7F7F"/>
                </a:solidFill>
                <a:latin typeface="Trebuchet MS"/>
              </a:rPr>
              <a:t>, Unbehagen und </a:t>
            </a:r>
            <a:r>
              <a:rPr lang="en-US" sz="1200" dirty="0" err="1">
                <a:solidFill>
                  <a:srgbClr val="7F7F7F"/>
                </a:solidFill>
                <a:latin typeface="Trebuchet MS"/>
              </a:rPr>
              <a:t>erhöhtem</a:t>
            </a:r>
            <a:r>
              <a:rPr lang="en-US" sz="1200" dirty="0">
                <a:solidFill>
                  <a:srgbClr val="7F7F7F"/>
                </a:solidFill>
                <a:latin typeface="Trebuchet MS"/>
              </a:rPr>
              <a:t> </a:t>
            </a:r>
            <a:r>
              <a:rPr lang="en-US" sz="1200" dirty="0" err="1">
                <a:solidFill>
                  <a:srgbClr val="7F7F7F"/>
                </a:solidFill>
                <a:latin typeface="Trebuchet MS"/>
              </a:rPr>
              <a:t>Kühlbedarf</a:t>
            </a:r>
            <a:r>
              <a:rPr lang="en-US" sz="1200" dirty="0">
                <a:solidFill>
                  <a:srgbClr val="7F7F7F"/>
                </a:solidFill>
                <a:latin typeface="Trebuchet MS"/>
              </a:rPr>
              <a:t> </a:t>
            </a:r>
            <a:r>
              <a:rPr lang="en-US" sz="1200" dirty="0" err="1">
                <a:solidFill>
                  <a:srgbClr val="7F7F7F"/>
                </a:solidFill>
                <a:latin typeface="Trebuchet MS"/>
              </a:rPr>
              <a:t>führen</a:t>
            </a:r>
            <a:r>
              <a:rPr lang="en-US" sz="1200" dirty="0">
                <a:solidFill>
                  <a:srgbClr val="7F7F7F"/>
                </a:solidFill>
                <a:latin typeface="Trebuchet MS"/>
              </a:rPr>
              <a:t>. Die </a:t>
            </a:r>
            <a:r>
              <a:rPr lang="en-US" sz="1200" dirty="0" err="1">
                <a:solidFill>
                  <a:srgbClr val="7F7F7F"/>
                </a:solidFill>
                <a:latin typeface="Trebuchet MS"/>
              </a:rPr>
              <a:t>Steuerung</a:t>
            </a:r>
            <a:r>
              <a:rPr lang="en-US" sz="1200" dirty="0">
                <a:solidFill>
                  <a:srgbClr val="7F7F7F"/>
                </a:solidFill>
                <a:latin typeface="Trebuchet MS"/>
              </a:rPr>
              <a:t> des </a:t>
            </a:r>
            <a:r>
              <a:rPr lang="en-US" sz="1200" dirty="0" err="1">
                <a:solidFill>
                  <a:srgbClr val="7F7F7F"/>
                </a:solidFill>
                <a:latin typeface="Trebuchet MS"/>
              </a:rPr>
              <a:t>Gesamtsonnenfaktors</a:t>
            </a:r>
            <a:r>
              <a:rPr lang="en-US" sz="1200" dirty="0">
                <a:solidFill>
                  <a:srgbClr val="7F7F7F"/>
                </a:solidFill>
                <a:latin typeface="Trebuchet MS"/>
              </a:rPr>
              <a:t> von </a:t>
            </a:r>
            <a:r>
              <a:rPr lang="en-US" sz="1200" dirty="0" err="1">
                <a:solidFill>
                  <a:srgbClr val="7F7F7F"/>
                </a:solidFill>
                <a:latin typeface="Trebuchet MS"/>
              </a:rPr>
              <a:t>Fenstersystemen</a:t>
            </a:r>
            <a:r>
              <a:rPr lang="en-US" sz="1200" dirty="0">
                <a:solidFill>
                  <a:srgbClr val="7F7F7F"/>
                </a:solidFill>
                <a:latin typeface="Trebuchet MS"/>
              </a:rPr>
              <a:t> </a:t>
            </a:r>
            <a:r>
              <a:rPr lang="en-US" sz="1200" dirty="0" err="1">
                <a:solidFill>
                  <a:srgbClr val="7F7F7F"/>
                </a:solidFill>
                <a:latin typeface="Trebuchet MS"/>
              </a:rPr>
              <a:t>ist</a:t>
            </a:r>
            <a:r>
              <a:rPr lang="en-US" sz="1200" dirty="0">
                <a:solidFill>
                  <a:srgbClr val="7F7F7F"/>
                </a:solidFill>
                <a:latin typeface="Trebuchet MS"/>
              </a:rPr>
              <a:t> </a:t>
            </a:r>
            <a:r>
              <a:rPr lang="en-US" sz="1200" dirty="0" err="1">
                <a:solidFill>
                  <a:srgbClr val="7F7F7F"/>
                </a:solidFill>
                <a:latin typeface="Trebuchet MS"/>
              </a:rPr>
              <a:t>daher</a:t>
            </a:r>
            <a:r>
              <a:rPr lang="en-US" sz="1200" dirty="0">
                <a:solidFill>
                  <a:srgbClr val="7F7F7F"/>
                </a:solidFill>
                <a:latin typeface="Trebuchet MS"/>
              </a:rPr>
              <a:t> </a:t>
            </a:r>
            <a:r>
              <a:rPr lang="en-US" sz="1200" dirty="0" err="1">
                <a:solidFill>
                  <a:srgbClr val="7F7F7F"/>
                </a:solidFill>
                <a:latin typeface="Trebuchet MS"/>
              </a:rPr>
              <a:t>eine</a:t>
            </a:r>
            <a:r>
              <a:rPr lang="en-US" sz="1200" dirty="0">
                <a:solidFill>
                  <a:srgbClr val="7F7F7F"/>
                </a:solidFill>
                <a:latin typeface="Trebuchet MS"/>
              </a:rPr>
              <a:t> </a:t>
            </a:r>
            <a:r>
              <a:rPr lang="en-US" sz="1200" dirty="0" err="1">
                <a:solidFill>
                  <a:srgbClr val="7F7F7F"/>
                </a:solidFill>
                <a:latin typeface="Trebuchet MS"/>
              </a:rPr>
              <a:t>wichtige</a:t>
            </a:r>
            <a:r>
              <a:rPr lang="en-US" sz="1200" dirty="0">
                <a:solidFill>
                  <a:srgbClr val="7F7F7F"/>
                </a:solidFill>
                <a:latin typeface="Trebuchet MS"/>
              </a:rPr>
              <a:t> passive </a:t>
            </a:r>
            <a:r>
              <a:rPr lang="en-US" sz="1200" dirty="0" err="1">
                <a:solidFill>
                  <a:srgbClr val="7F7F7F"/>
                </a:solidFill>
                <a:latin typeface="Trebuchet MS"/>
              </a:rPr>
              <a:t>Designstrategie</a:t>
            </a:r>
            <a:r>
              <a:rPr lang="en-US" sz="1200" dirty="0">
                <a:solidFill>
                  <a:srgbClr val="7F7F7F"/>
                </a:solidFill>
                <a:latin typeface="Trebuchet MS"/>
              </a:rPr>
              <a:t> für </a:t>
            </a:r>
            <a:r>
              <a:rPr lang="en-US" sz="1200" dirty="0" err="1">
                <a:solidFill>
                  <a:srgbClr val="7F7F7F"/>
                </a:solidFill>
                <a:latin typeface="Trebuchet MS"/>
              </a:rPr>
              <a:t>klimaresistente</a:t>
            </a:r>
            <a:r>
              <a:rPr lang="en-US" sz="1200" dirty="0">
                <a:solidFill>
                  <a:srgbClr val="7F7F7F"/>
                </a:solidFill>
                <a:latin typeface="Trebuchet MS"/>
              </a:rPr>
              <a:t> und </a:t>
            </a:r>
            <a:r>
              <a:rPr lang="en-US" sz="1200" dirty="0" err="1">
                <a:solidFill>
                  <a:srgbClr val="7F7F7F"/>
                </a:solidFill>
                <a:latin typeface="Trebuchet MS"/>
              </a:rPr>
              <a:t>energieeffiziente</a:t>
            </a:r>
            <a:r>
              <a:rPr lang="en-US" sz="1200" dirty="0">
                <a:solidFill>
                  <a:srgbClr val="7F7F7F"/>
                </a:solidFill>
                <a:latin typeface="Trebuchet MS"/>
              </a:rPr>
              <a:t> </a:t>
            </a:r>
            <a:r>
              <a:rPr lang="en-US" sz="1200" dirty="0" err="1">
                <a:solidFill>
                  <a:srgbClr val="7F7F7F"/>
                </a:solidFill>
                <a:latin typeface="Trebuchet MS"/>
              </a:rPr>
              <a:t>Gebäude</a:t>
            </a:r>
            <a:r>
              <a:rPr lang="en-US" sz="1200" dirty="0">
                <a:solidFill>
                  <a:srgbClr val="7F7F7F"/>
                </a:solidFill>
                <a:latin typeface="Trebuchet MS"/>
              </a:rPr>
              <a:t>.</a:t>
            </a:r>
            <a:endParaRPr sz="1200" dirty="0">
              <a:solidFill>
                <a:srgbClr val="7F7F7F"/>
              </a:solidFill>
              <a:latin typeface="Trebuchet MS"/>
              <a:sym typeface="Trebuchet MS"/>
            </a:endParaRPr>
          </a:p>
        </p:txBody>
      </p:sp>
      <p:sp>
        <p:nvSpPr>
          <p:cNvPr id="5" name="Google Shape;347;p17">
            <a:extLst>
              <a:ext uri="{FF2B5EF4-FFF2-40B4-BE49-F238E27FC236}">
                <a16:creationId xmlns:a16="http://schemas.microsoft.com/office/drawing/2014/main" id="{1C939EBB-6FF5-A077-D18A-96D72FC1DBE7}"/>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dirty="0">
                <a:solidFill>
                  <a:srgbClr val="70AD47"/>
                </a:solidFill>
                <a:latin typeface="Trebuchet MS"/>
              </a:rPr>
              <a:t>C4.2.5 </a:t>
            </a:r>
            <a:r>
              <a:rPr lang="en-US" sz="1700" b="1" cap="all" dirty="0" err="1">
                <a:solidFill>
                  <a:srgbClr val="70AD47"/>
                </a:solidFill>
                <a:latin typeface="Trebuchet MS"/>
              </a:rPr>
              <a:t>STEUERUNg</a:t>
            </a:r>
            <a:r>
              <a:rPr lang="en-US" sz="1700" b="1" cap="all" dirty="0">
                <a:solidFill>
                  <a:srgbClr val="70AD47"/>
                </a:solidFill>
                <a:latin typeface="Trebuchet MS"/>
              </a:rPr>
              <a:t> der </a:t>
            </a:r>
            <a:r>
              <a:rPr lang="en-US" sz="1700" b="1" cap="all" dirty="0" err="1">
                <a:solidFill>
                  <a:srgbClr val="70AD47"/>
                </a:solidFill>
                <a:latin typeface="Trebuchet MS"/>
              </a:rPr>
              <a:t>Sonneneinstrahlung</a:t>
            </a:r>
            <a:endParaRPr lang="cs-CZ" sz="1700" b="1" cap="all" dirty="0">
              <a:solidFill>
                <a:srgbClr val="70AD47"/>
              </a:solidFill>
              <a:latin typeface="Trebuchet MS"/>
            </a:endParaRPr>
          </a:p>
        </p:txBody>
      </p:sp>
      <p:pic>
        <p:nvPicPr>
          <p:cNvPr id="3" name="Obrázek 2" descr="Obsah obrázku budova, okno, rošt, klec&#10;&#10;Obsah generovaný pomocí AI může být nesprávný.">
            <a:extLst>
              <a:ext uri="{FF2B5EF4-FFF2-40B4-BE49-F238E27FC236}">
                <a16:creationId xmlns:a16="http://schemas.microsoft.com/office/drawing/2014/main" id="{B06FA021-CBC5-E9F4-5184-22ECE34FB07D}"/>
              </a:ext>
            </a:extLst>
          </p:cNvPr>
          <p:cNvPicPr>
            <a:picLocks noChangeAspect="1"/>
          </p:cNvPicPr>
          <p:nvPr/>
        </p:nvPicPr>
        <p:blipFill>
          <a:blip r:embed="rId3"/>
          <a:stretch>
            <a:fillRect/>
          </a:stretch>
        </p:blipFill>
        <p:spPr>
          <a:xfrm>
            <a:off x="5715000" y="0"/>
            <a:ext cx="3429000" cy="5143500"/>
          </a:xfrm>
          <a:prstGeom prst="rect">
            <a:avLst/>
          </a:prstGeom>
        </p:spPr>
      </p:pic>
      <p:sp>
        <p:nvSpPr>
          <p:cNvPr id="15" name="TextovéPole 14">
            <a:hlinkClick r:id="rId4"/>
            <a:extLst>
              <a:ext uri="{FF2B5EF4-FFF2-40B4-BE49-F238E27FC236}">
                <a16:creationId xmlns:a16="http://schemas.microsoft.com/office/drawing/2014/main" id="{A3A4E88A-770B-2D99-B86B-51F65004A4B2}"/>
              </a:ext>
            </a:extLst>
          </p:cNvPr>
          <p:cNvSpPr txBox="1"/>
          <p:nvPr/>
        </p:nvSpPr>
        <p:spPr>
          <a:xfrm>
            <a:off x="5658007" y="4958834"/>
            <a:ext cx="1073050" cy="184666"/>
          </a:xfrm>
          <a:prstGeom prst="rect">
            <a:avLst/>
          </a:prstGeom>
          <a:noFill/>
        </p:spPr>
        <p:txBody>
          <a:bodyPr wrap="square" rtlCol="0">
            <a:spAutoFit/>
          </a:bodyPr>
          <a:lstStyle/>
          <a:p>
            <a:r>
              <a:rPr lang="cs-CZ" sz="600" err="1">
                <a:solidFill>
                  <a:schemeClr val="bg1"/>
                </a:solidFill>
              </a:rPr>
              <a:t>Holz-Flügeljalousien</a:t>
            </a:r>
            <a:endParaRPr lang="cs-CZ" sz="600">
              <a:solidFill>
                <a:schemeClr val="bg1"/>
              </a:solidFill>
            </a:endParaRPr>
          </a:p>
        </p:txBody>
      </p:sp>
    </p:spTree>
    <p:extLst>
      <p:ext uri="{BB962C8B-B14F-4D97-AF65-F5344CB8AC3E}">
        <p14:creationId xmlns:p14="http://schemas.microsoft.com/office/powerpoint/2010/main" val="3031926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C5FF2A6-B95A-D3E2-293A-3B2B9D5309F6}"/>
            </a:ext>
          </a:extLst>
        </p:cNvPr>
        <p:cNvGrpSpPr/>
        <p:nvPr/>
      </p:nvGrpSpPr>
      <p:grpSpPr bwMode="auto">
        <a:xfrm>
          <a:off x="0" y="0"/>
          <a:ext cx="0" cy="0"/>
          <a:chOff x="0" y="0"/>
          <a:chExt cx="0" cy="0"/>
        </a:xfrm>
      </p:grpSpPr>
      <p:sp>
        <p:nvSpPr>
          <p:cNvPr id="785101594" name="Google Shape;262;p14">
            <a:extLst>
              <a:ext uri="{FF2B5EF4-FFF2-40B4-BE49-F238E27FC236}">
                <a16:creationId xmlns:a16="http://schemas.microsoft.com/office/drawing/2014/main" id="{3E2EB9BC-71E4-7FA3-698D-4FA61BE1CC84}"/>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144070" name="Google Shape;220;p13">
            <a:extLst>
              <a:ext uri="{FF2B5EF4-FFF2-40B4-BE49-F238E27FC236}">
                <a16:creationId xmlns:a16="http://schemas.microsoft.com/office/drawing/2014/main" id="{D386FC58-DC4C-60FA-A396-145B40C54310}"/>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347;p17">
            <a:extLst>
              <a:ext uri="{FF2B5EF4-FFF2-40B4-BE49-F238E27FC236}">
                <a16:creationId xmlns:a16="http://schemas.microsoft.com/office/drawing/2014/main" id="{5FE366F1-D1FF-BFA5-8667-FD9AAEBE5A66}"/>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C4.2.5 Steuerung der Sonneneinstrahlung</a:t>
            </a:r>
            <a:endParaRPr lang="cs-CZ" sz="1700" b="1" cap="all">
              <a:solidFill>
                <a:srgbClr val="70AD47"/>
              </a:solidFill>
              <a:latin typeface="Trebuchet MS"/>
            </a:endParaRPr>
          </a:p>
        </p:txBody>
      </p:sp>
      <p:sp>
        <p:nvSpPr>
          <p:cNvPr id="7" name="Google Shape;211;p12">
            <a:extLst>
              <a:ext uri="{FF2B5EF4-FFF2-40B4-BE49-F238E27FC236}">
                <a16:creationId xmlns:a16="http://schemas.microsoft.com/office/drawing/2014/main" id="{421EE112-7845-28EF-77D5-9E6F6886AF4F}"/>
              </a:ext>
            </a:extLst>
          </p:cNvPr>
          <p:cNvSpPr txBox="1"/>
          <p:nvPr/>
        </p:nvSpPr>
        <p:spPr bwMode="auto">
          <a:xfrm>
            <a:off x="340002" y="1052936"/>
            <a:ext cx="8278398" cy="3885208"/>
          </a:xfrm>
          <a:prstGeom prst="rect">
            <a:avLst/>
          </a:prstGeom>
          <a:noFill/>
          <a:ln>
            <a:noFill/>
          </a:ln>
        </p:spPr>
        <p:txBody>
          <a:bodyPr spcFirstLastPara="1" wrap="square" lIns="68550" tIns="34275" rIns="68550"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90000"/>
              </a:lnSpc>
              <a:spcBef>
                <a:spcPts val="563"/>
              </a:spcBef>
              <a:buSzPts val="1500"/>
              <a:defRPr/>
            </a:pPr>
            <a:r>
              <a:rPr lang="cs-CZ" sz="1500" b="1" dirty="0">
                <a:solidFill>
                  <a:srgbClr val="7F7F7F"/>
                </a:solidFill>
                <a:latin typeface="Trebuchet MS" panose="020B0603020202020204" pitchFamily="34" charset="0"/>
              </a:rPr>
              <a:t>Indikator</a:t>
            </a:r>
            <a:r>
              <a:rPr lang="en-US" sz="1500" b="1" dirty="0">
                <a:solidFill>
                  <a:srgbClr val="7F7F7F"/>
                </a:solidFill>
                <a:latin typeface="Trebuchet MS" panose="020B0603020202020204" pitchFamily="34" charset="0"/>
              </a:rPr>
              <a:t>:</a:t>
            </a:r>
            <a:endParaRPr lang="cs-CZ" sz="1500" b="1" dirty="0">
              <a:solidFill>
                <a:srgbClr val="7F7F7F"/>
              </a:solidFill>
              <a:latin typeface="Trebuchet MS" panose="020B0603020202020204" pitchFamily="34" charset="0"/>
            </a:endParaRPr>
          </a:p>
          <a:p>
            <a:pPr lvl="0">
              <a:lnSpc>
                <a:spcPct val="90000"/>
              </a:lnSpc>
              <a:spcBef>
                <a:spcPts val="563"/>
              </a:spcBef>
              <a:buSzPts val="1200"/>
              <a:defRPr/>
            </a:pPr>
            <a:r>
              <a:rPr lang="en-US" sz="1200" dirty="0" err="1">
                <a:solidFill>
                  <a:srgbClr val="7F7F7F"/>
                </a:solidFill>
                <a:latin typeface="Trebuchet MS"/>
              </a:rPr>
              <a:t>Gesamtsonnenschutzfaktor</a:t>
            </a:r>
            <a:r>
              <a:rPr lang="en-US" sz="1200" dirty="0">
                <a:solidFill>
                  <a:srgbClr val="7F7F7F"/>
                </a:solidFill>
                <a:latin typeface="Trebuchet MS"/>
              </a:rPr>
              <a:t> des </a:t>
            </a:r>
            <a:r>
              <a:rPr lang="en-US" sz="1200" dirty="0" err="1">
                <a:solidFill>
                  <a:srgbClr val="7F7F7F"/>
                </a:solidFill>
                <a:latin typeface="Trebuchet MS"/>
              </a:rPr>
              <a:t>Fenstersystems</a:t>
            </a:r>
            <a:r>
              <a:rPr lang="en-US" sz="1200" dirty="0">
                <a:solidFill>
                  <a:srgbClr val="7F7F7F"/>
                </a:solidFill>
                <a:latin typeface="Trebuchet MS"/>
              </a:rPr>
              <a:t> (</a:t>
            </a:r>
            <a:r>
              <a:rPr lang="en-US" sz="1200" dirty="0" err="1">
                <a:solidFill>
                  <a:srgbClr val="7F7F7F"/>
                </a:solidFill>
                <a:latin typeface="Trebuchet MS"/>
              </a:rPr>
              <a:t>g_tot</a:t>
            </a:r>
            <a:r>
              <a:rPr lang="en-US" sz="1200" dirty="0">
                <a:solidFill>
                  <a:srgbClr val="7F7F7F"/>
                </a:solidFill>
                <a:latin typeface="Trebuchet MS"/>
              </a:rPr>
              <a:t>), </a:t>
            </a:r>
            <a:r>
              <a:rPr lang="en-US" sz="1200" dirty="0" err="1">
                <a:solidFill>
                  <a:srgbClr val="7F7F7F"/>
                </a:solidFill>
                <a:latin typeface="Trebuchet MS"/>
              </a:rPr>
              <a:t>dimensionslos</a:t>
            </a:r>
            <a:r>
              <a:rPr lang="en-US" sz="1200" dirty="0">
                <a:solidFill>
                  <a:srgbClr val="7F7F7F"/>
                </a:solidFill>
                <a:latin typeface="Trebuchet MS"/>
              </a:rPr>
              <a:t>, der den </a:t>
            </a:r>
            <a:r>
              <a:rPr lang="en-US" sz="1200" dirty="0" err="1">
                <a:solidFill>
                  <a:srgbClr val="7F7F7F"/>
                </a:solidFill>
                <a:latin typeface="Trebuchet MS"/>
              </a:rPr>
              <a:t>Anteil</a:t>
            </a:r>
            <a:r>
              <a:rPr lang="en-US" sz="1200" dirty="0">
                <a:solidFill>
                  <a:srgbClr val="7F7F7F"/>
                </a:solidFill>
                <a:latin typeface="Trebuchet MS"/>
              </a:rPr>
              <a:t> der </a:t>
            </a:r>
            <a:r>
              <a:rPr lang="en-US" sz="1200" dirty="0" err="1">
                <a:solidFill>
                  <a:srgbClr val="7F7F7F"/>
                </a:solidFill>
                <a:latin typeface="Trebuchet MS"/>
              </a:rPr>
              <a:t>einfallenden</a:t>
            </a:r>
            <a:r>
              <a:rPr lang="en-US" sz="1200" dirty="0">
                <a:solidFill>
                  <a:srgbClr val="7F7F7F"/>
                </a:solidFill>
                <a:latin typeface="Trebuchet MS"/>
              </a:rPr>
              <a:t> </a:t>
            </a:r>
            <a:r>
              <a:rPr lang="en-US" sz="1200" dirty="0" err="1">
                <a:solidFill>
                  <a:srgbClr val="7F7F7F"/>
                </a:solidFill>
                <a:latin typeface="Trebuchet MS"/>
              </a:rPr>
              <a:t>Sonnenstrahlung</a:t>
            </a:r>
            <a:r>
              <a:rPr lang="en-US" sz="1200" dirty="0">
                <a:solidFill>
                  <a:srgbClr val="7F7F7F"/>
                </a:solidFill>
                <a:latin typeface="Trebuchet MS"/>
              </a:rPr>
              <a:t> </a:t>
            </a:r>
            <a:r>
              <a:rPr lang="en-US" sz="1200" dirty="0" err="1">
                <a:solidFill>
                  <a:srgbClr val="7F7F7F"/>
                </a:solidFill>
                <a:latin typeface="Trebuchet MS"/>
              </a:rPr>
              <a:t>angibt</a:t>
            </a:r>
            <a:r>
              <a:rPr lang="en-US" sz="1200" dirty="0">
                <a:solidFill>
                  <a:srgbClr val="7F7F7F"/>
                </a:solidFill>
                <a:latin typeface="Trebuchet MS"/>
              </a:rPr>
              <a:t>, der </a:t>
            </a:r>
            <a:r>
              <a:rPr lang="en-US" sz="1200" dirty="0" err="1">
                <a:solidFill>
                  <a:srgbClr val="7F7F7F"/>
                </a:solidFill>
                <a:latin typeface="Trebuchet MS"/>
              </a:rPr>
              <a:t>durch</a:t>
            </a:r>
            <a:r>
              <a:rPr lang="en-US" sz="1200" dirty="0">
                <a:solidFill>
                  <a:srgbClr val="7F7F7F"/>
                </a:solidFill>
                <a:latin typeface="Trebuchet MS"/>
              </a:rPr>
              <a:t> die </a:t>
            </a:r>
            <a:r>
              <a:rPr lang="en-US" sz="1200" dirty="0" err="1">
                <a:solidFill>
                  <a:srgbClr val="7F7F7F"/>
                </a:solidFill>
                <a:latin typeface="Trebuchet MS"/>
              </a:rPr>
              <a:t>kombinierte</a:t>
            </a:r>
            <a:r>
              <a:rPr lang="en-US" sz="1200" dirty="0">
                <a:solidFill>
                  <a:srgbClr val="7F7F7F"/>
                </a:solidFill>
                <a:latin typeface="Trebuchet MS"/>
              </a:rPr>
              <a:t> </a:t>
            </a:r>
            <a:r>
              <a:rPr lang="en-US" sz="1200" dirty="0" err="1">
                <a:solidFill>
                  <a:srgbClr val="7F7F7F"/>
                </a:solidFill>
                <a:latin typeface="Trebuchet MS"/>
              </a:rPr>
              <a:t>Wirkung</a:t>
            </a:r>
            <a:r>
              <a:rPr lang="en-US" sz="1200" dirty="0">
                <a:solidFill>
                  <a:srgbClr val="7F7F7F"/>
                </a:solidFill>
                <a:latin typeface="Trebuchet MS"/>
              </a:rPr>
              <a:t> von </a:t>
            </a:r>
            <a:r>
              <a:rPr lang="en-US" sz="1200" dirty="0" err="1">
                <a:solidFill>
                  <a:srgbClr val="7F7F7F"/>
                </a:solidFill>
                <a:latin typeface="Trebuchet MS"/>
              </a:rPr>
              <a:t>Verglasung</a:t>
            </a:r>
            <a:r>
              <a:rPr lang="en-US" sz="1200" dirty="0">
                <a:solidFill>
                  <a:srgbClr val="7F7F7F"/>
                </a:solidFill>
                <a:latin typeface="Trebuchet MS"/>
              </a:rPr>
              <a:t> und </a:t>
            </a:r>
            <a:r>
              <a:rPr lang="en-US" sz="1200" dirty="0" err="1">
                <a:solidFill>
                  <a:srgbClr val="7F7F7F"/>
                </a:solidFill>
                <a:latin typeface="Trebuchet MS"/>
              </a:rPr>
              <a:t>festen</a:t>
            </a:r>
            <a:r>
              <a:rPr lang="en-US" sz="1200" dirty="0">
                <a:solidFill>
                  <a:srgbClr val="7F7F7F"/>
                </a:solidFill>
                <a:latin typeface="Trebuchet MS"/>
              </a:rPr>
              <a:t> </a:t>
            </a:r>
            <a:r>
              <a:rPr lang="en-US" sz="1200" dirty="0" err="1">
                <a:solidFill>
                  <a:srgbClr val="7F7F7F"/>
                </a:solidFill>
                <a:latin typeface="Trebuchet MS"/>
              </a:rPr>
              <a:t>oder</a:t>
            </a:r>
            <a:r>
              <a:rPr lang="en-US" sz="1200" dirty="0">
                <a:solidFill>
                  <a:srgbClr val="7F7F7F"/>
                </a:solidFill>
                <a:latin typeface="Trebuchet MS"/>
              </a:rPr>
              <a:t> </a:t>
            </a:r>
            <a:r>
              <a:rPr lang="en-US" sz="1200" dirty="0" err="1">
                <a:solidFill>
                  <a:srgbClr val="7F7F7F"/>
                </a:solidFill>
                <a:latin typeface="Trebuchet MS"/>
              </a:rPr>
              <a:t>beweglichen</a:t>
            </a:r>
            <a:r>
              <a:rPr lang="en-US" sz="1200" dirty="0">
                <a:solidFill>
                  <a:srgbClr val="7F7F7F"/>
                </a:solidFill>
                <a:latin typeface="Trebuchet MS"/>
              </a:rPr>
              <a:t> </a:t>
            </a:r>
            <a:r>
              <a:rPr lang="en-US" sz="1200" dirty="0" err="1">
                <a:solidFill>
                  <a:srgbClr val="7F7F7F"/>
                </a:solidFill>
                <a:latin typeface="Trebuchet MS"/>
              </a:rPr>
              <a:t>Sonnenschutzvorrichtungen</a:t>
            </a:r>
            <a:r>
              <a:rPr lang="en-US" sz="1200" dirty="0">
                <a:solidFill>
                  <a:srgbClr val="7F7F7F"/>
                </a:solidFill>
                <a:latin typeface="Trebuchet MS"/>
              </a:rPr>
              <a:t> </a:t>
            </a:r>
            <a:r>
              <a:rPr lang="en-US" sz="1200" dirty="0" err="1">
                <a:solidFill>
                  <a:srgbClr val="7F7F7F"/>
                </a:solidFill>
                <a:latin typeface="Trebuchet MS"/>
              </a:rPr>
              <a:t>als</a:t>
            </a:r>
            <a:r>
              <a:rPr lang="en-US" sz="1200" dirty="0">
                <a:solidFill>
                  <a:srgbClr val="7F7F7F"/>
                </a:solidFill>
                <a:latin typeface="Trebuchet MS"/>
              </a:rPr>
              <a:t> </a:t>
            </a:r>
            <a:r>
              <a:rPr lang="en-US" sz="1200" dirty="0" err="1">
                <a:solidFill>
                  <a:srgbClr val="7F7F7F"/>
                </a:solidFill>
                <a:latin typeface="Trebuchet MS"/>
              </a:rPr>
              <a:t>Wärme</a:t>
            </a:r>
            <a:r>
              <a:rPr lang="en-US" sz="1200" dirty="0">
                <a:solidFill>
                  <a:srgbClr val="7F7F7F"/>
                </a:solidFill>
                <a:latin typeface="Trebuchet MS"/>
              </a:rPr>
              <a:t> in den </a:t>
            </a:r>
            <a:r>
              <a:rPr lang="en-US" sz="1200" dirty="0" err="1">
                <a:solidFill>
                  <a:srgbClr val="7F7F7F"/>
                </a:solidFill>
                <a:latin typeface="Trebuchet MS"/>
              </a:rPr>
              <a:t>Innenraum</a:t>
            </a:r>
            <a:r>
              <a:rPr lang="en-US" sz="1200" dirty="0">
                <a:solidFill>
                  <a:srgbClr val="7F7F7F"/>
                </a:solidFill>
                <a:latin typeface="Trebuchet MS"/>
              </a:rPr>
              <a:t> </a:t>
            </a:r>
            <a:r>
              <a:rPr lang="en-US" sz="1200" dirty="0" err="1">
                <a:solidFill>
                  <a:srgbClr val="7F7F7F"/>
                </a:solidFill>
                <a:latin typeface="Trebuchet MS"/>
              </a:rPr>
              <a:t>gelangt</a:t>
            </a:r>
            <a:r>
              <a:rPr lang="en-US" sz="1200" dirty="0">
                <a:solidFill>
                  <a:srgbClr val="7F7F7F"/>
                </a:solidFill>
                <a:latin typeface="Trebuchet MS"/>
              </a:rPr>
              <a:t>.</a:t>
            </a:r>
            <a:endParaRPr lang="cs-CZ" sz="1200" dirty="0">
              <a:solidFill>
                <a:srgbClr val="7F7F7F"/>
              </a:solidFill>
              <a:latin typeface="Trebuchet MS"/>
            </a:endParaRPr>
          </a:p>
          <a:p>
            <a:pPr>
              <a:lnSpc>
                <a:spcPct val="90000"/>
              </a:lnSpc>
              <a:spcBef>
                <a:spcPts val="563"/>
              </a:spcBef>
              <a:buSzPts val="1200"/>
              <a:defRPr/>
            </a:pPr>
            <a:endParaRPr lang="en-US" sz="1200" dirty="0">
              <a:solidFill>
                <a:srgbClr val="7F7F7F"/>
              </a:solidFill>
              <a:latin typeface="Trebuchet MS"/>
            </a:endParaRPr>
          </a:p>
          <a:p>
            <a:pPr lvl="0">
              <a:lnSpc>
                <a:spcPct val="90000"/>
              </a:lnSpc>
              <a:spcBef>
                <a:spcPts val="563"/>
              </a:spcBef>
              <a:buSzPts val="1200"/>
              <a:defRPr/>
            </a:pPr>
            <a:r>
              <a:rPr lang="cs-CZ" sz="1500" b="1" dirty="0">
                <a:solidFill>
                  <a:srgbClr val="7F7F7F"/>
                </a:solidFill>
                <a:latin typeface="Trebuchet MS" panose="020B0603020202020204" pitchFamily="34" charset="0"/>
              </a:rPr>
              <a:t>Richtwerte</a:t>
            </a:r>
            <a:r>
              <a:rPr lang="en-US" sz="1500" b="1">
                <a:solidFill>
                  <a:srgbClr val="7F7F7F"/>
                </a:solidFill>
                <a:latin typeface="Trebuchet MS" panose="020B0603020202020204" pitchFamily="34" charset="0"/>
              </a:rPr>
              <a:t>:</a:t>
            </a:r>
          </a:p>
          <a:p>
            <a:pPr>
              <a:lnSpc>
                <a:spcPct val="90000"/>
              </a:lnSpc>
              <a:spcBef>
                <a:spcPts val="563"/>
              </a:spcBef>
              <a:buSzPts val="1500"/>
              <a:defRPr/>
            </a:pPr>
            <a:r>
              <a:rPr lang="cs-CZ" sz="1200" dirty="0">
                <a:solidFill>
                  <a:srgbClr val="7F7F7F"/>
                </a:solidFill>
                <a:latin typeface="Trebuchet MS" panose="020B0603020202020204" pitchFamily="34" charset="0"/>
              </a:rPr>
              <a:t>Kritischer Wert (1): </a:t>
            </a:r>
            <a:r>
              <a:rPr lang="cs-CZ" sz="1200" dirty="0">
                <a:solidFill>
                  <a:srgbClr val="7F7F7F"/>
                </a:solidFill>
                <a:latin typeface="Trebuchet MS"/>
              </a:rPr>
              <a:t>g_tot ≥ 0,55</a:t>
            </a:r>
          </a:p>
          <a:p>
            <a:pPr>
              <a:lnSpc>
                <a:spcPct val="90000"/>
              </a:lnSpc>
              <a:spcBef>
                <a:spcPts val="563"/>
              </a:spcBef>
              <a:buSzPts val="1500"/>
              <a:defRPr/>
            </a:pPr>
            <a:r>
              <a:rPr lang="en-US" sz="1200" dirty="0" err="1">
                <a:solidFill>
                  <a:srgbClr val="7F7F7F"/>
                </a:solidFill>
                <a:latin typeface="Trebuchet MS" panose="020B0603020202020204" pitchFamily="34" charset="0"/>
              </a:rPr>
              <a:t>Optimaler</a:t>
            </a:r>
            <a:r>
              <a:rPr lang="en-US" sz="1200" dirty="0">
                <a:solidFill>
                  <a:srgbClr val="7F7F7F"/>
                </a:solidFill>
                <a:latin typeface="Trebuchet MS" panose="020B0603020202020204" pitchFamily="34" charset="0"/>
              </a:rPr>
              <a:t> Wert (0): </a:t>
            </a:r>
            <a:r>
              <a:rPr lang="cs-CZ" sz="1200" dirty="0">
                <a:solidFill>
                  <a:srgbClr val="7F7F7F"/>
                </a:solidFill>
                <a:latin typeface="Trebuchet MS"/>
              </a:rPr>
              <a:t>g_tot ≤ 0,35</a:t>
            </a:r>
          </a:p>
          <a:p>
            <a:pPr>
              <a:lnSpc>
                <a:spcPct val="90000"/>
              </a:lnSpc>
              <a:spcBef>
                <a:spcPts val="563"/>
              </a:spcBef>
              <a:buSzPts val="1500"/>
              <a:defRPr/>
            </a:pPr>
            <a:endParaRPr lang="cs-CZ" sz="1200" dirty="0">
              <a:solidFill>
                <a:srgbClr val="7F7F7F"/>
              </a:solidFill>
              <a:latin typeface="Trebuchet MS"/>
            </a:endParaRPr>
          </a:p>
          <a:p>
            <a:pPr>
              <a:lnSpc>
                <a:spcPct val="90000"/>
              </a:lnSpc>
              <a:spcBef>
                <a:spcPts val="563"/>
              </a:spcBef>
              <a:buSzPts val="1500"/>
              <a:defRPr/>
            </a:pPr>
            <a:r>
              <a:rPr lang="cs-CZ" sz="1500" b="1" dirty="0">
                <a:solidFill>
                  <a:srgbClr val="7F7F7F"/>
                </a:solidFill>
                <a:latin typeface="Trebuchet MS" panose="020B0603020202020204" pitchFamily="34" charset="0"/>
              </a:rPr>
              <a:t>Berechnung</a:t>
            </a:r>
            <a:r>
              <a:rPr lang="en-US" sz="1500" b="1" dirty="0">
                <a:solidFill>
                  <a:srgbClr val="7F7F7F"/>
                </a:solidFill>
                <a:latin typeface="Trebuchet MS" panose="020B0603020202020204" pitchFamily="34" charset="0"/>
              </a:rPr>
              <a:t>:</a:t>
            </a:r>
            <a:endParaRPr lang="cs-CZ" sz="1500" b="1" dirty="0">
              <a:solidFill>
                <a:srgbClr val="7F7F7F"/>
              </a:solidFill>
              <a:latin typeface="Trebuchet MS" panose="020B0603020202020204" pitchFamily="34" charset="0"/>
            </a:endParaRPr>
          </a:p>
          <a:p>
            <a:pPr>
              <a:lnSpc>
                <a:spcPct val="90000"/>
              </a:lnSpc>
              <a:spcBef>
                <a:spcPts val="563"/>
              </a:spcBef>
              <a:buSzPts val="1200"/>
              <a:defRPr/>
            </a:pPr>
            <a:r>
              <a:rPr lang="en-US" sz="1200" dirty="0">
                <a:solidFill>
                  <a:srgbClr val="7F7F7F"/>
                </a:solidFill>
                <a:latin typeface="Trebuchet MS" panose="020B0603020202020204" pitchFamily="34" charset="0"/>
              </a:rPr>
              <a:t>Der </a:t>
            </a:r>
            <a:r>
              <a:rPr lang="en-US" sz="1200" dirty="0" err="1">
                <a:solidFill>
                  <a:srgbClr val="7F7F7F"/>
                </a:solidFill>
                <a:latin typeface="Trebuchet MS" panose="020B0603020202020204" pitchFamily="34" charset="0"/>
              </a:rPr>
              <a:t>Indikator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wird</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als</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repräsentativer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Gesamtsonneneintrag</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g_tot</a:t>
            </a:r>
            <a:r>
              <a:rPr lang="en-US" sz="1200" dirty="0">
                <a:solidFill>
                  <a:srgbClr val="7F7F7F"/>
                </a:solidFill>
                <a:latin typeface="Trebuchet MS" panose="020B0603020202020204" pitchFamily="34" charset="0"/>
              </a:rPr>
              <a:t> der </a:t>
            </a:r>
            <a:r>
              <a:rPr lang="en-US" sz="1200" dirty="0" err="1">
                <a:solidFill>
                  <a:srgbClr val="7F7F7F"/>
                </a:solidFill>
                <a:latin typeface="Trebuchet MS" panose="020B0603020202020204" pitchFamily="34" charset="0"/>
              </a:rPr>
              <a:t>Fenstersysteme</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ausgedrückt</a:t>
            </a:r>
            <a:r>
              <a:rPr lang="en-US" sz="1200" dirty="0">
                <a:solidFill>
                  <a:srgbClr val="7F7F7F"/>
                </a:solidFill>
                <a:latin typeface="Trebuchet MS" panose="020B0603020202020204" pitchFamily="34" charset="0"/>
              </a:rPr>
              <a:t>, der für </a:t>
            </a:r>
            <a:r>
              <a:rPr lang="en-US" sz="1200" dirty="0" err="1">
                <a:solidFill>
                  <a:srgbClr val="7F7F7F"/>
                </a:solidFill>
                <a:latin typeface="Trebuchet MS" panose="020B0603020202020204" pitchFamily="34" charset="0"/>
              </a:rPr>
              <a:t>jede</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relevante</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Fassade</a:t>
            </a:r>
            <a:r>
              <a:rPr lang="en-US" sz="1200" dirty="0">
                <a:solidFill>
                  <a:srgbClr val="7F7F7F"/>
                </a:solidFill>
                <a:latin typeface="Trebuchet MS" panose="020B0603020202020204" pitchFamily="34" charset="0"/>
              </a:rPr>
              <a:t> und </a:t>
            </a:r>
            <a:r>
              <a:rPr lang="en-US" sz="1200" dirty="0" err="1">
                <a:solidFill>
                  <a:srgbClr val="7F7F7F"/>
                </a:solidFill>
                <a:latin typeface="Trebuchet MS" panose="020B0603020202020204" pitchFamily="34" charset="0"/>
              </a:rPr>
              <a:t>Ausrichtung</a:t>
            </a:r>
            <a:r>
              <a:rPr lang="en-US" sz="1200" dirty="0">
                <a:solidFill>
                  <a:srgbClr val="7F7F7F"/>
                </a:solidFill>
                <a:latin typeface="Trebuchet MS" panose="020B0603020202020204" pitchFamily="34" charset="0"/>
              </a:rPr>
              <a:t> auf der </a:t>
            </a:r>
            <a:r>
              <a:rPr lang="en-US" sz="1200" dirty="0" err="1">
                <a:solidFill>
                  <a:srgbClr val="7F7F7F"/>
                </a:solidFill>
                <a:latin typeface="Trebuchet MS" panose="020B0603020202020204" pitchFamily="34" charset="0"/>
              </a:rPr>
              <a:t>Grundlage</a:t>
            </a:r>
            <a:r>
              <a:rPr lang="en-US" sz="1200" dirty="0">
                <a:solidFill>
                  <a:srgbClr val="7F7F7F"/>
                </a:solidFill>
                <a:latin typeface="Trebuchet MS" panose="020B0603020202020204" pitchFamily="34" charset="0"/>
              </a:rPr>
              <a:t> der </a:t>
            </a:r>
            <a:r>
              <a:rPr lang="en-US" sz="1200" dirty="0" err="1">
                <a:solidFill>
                  <a:srgbClr val="7F7F7F"/>
                </a:solidFill>
                <a:latin typeface="Trebuchet MS" panose="020B0603020202020204" pitchFamily="34" charset="0"/>
              </a:rPr>
              <a:t>Verglasungseigenschaften</a:t>
            </a:r>
            <a:r>
              <a:rPr lang="en-US" sz="1200" dirty="0">
                <a:solidFill>
                  <a:srgbClr val="7F7F7F"/>
                </a:solidFill>
                <a:latin typeface="Trebuchet MS" panose="020B0603020202020204" pitchFamily="34" charset="0"/>
              </a:rPr>
              <a:t> und der </a:t>
            </a:r>
            <a:r>
              <a:rPr lang="en-US" sz="1200" dirty="0" err="1">
                <a:solidFill>
                  <a:srgbClr val="7F7F7F"/>
                </a:solidFill>
                <a:latin typeface="Trebuchet MS" panose="020B0603020202020204" pitchFamily="34" charset="0"/>
              </a:rPr>
              <a:t>Beschattungskonfiguration</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unter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Verwendung</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standardisierter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Methoden</a:t>
            </a:r>
            <a:r>
              <a:rPr lang="en-US" sz="1200" dirty="0">
                <a:solidFill>
                  <a:srgbClr val="7F7F7F"/>
                </a:solidFill>
                <a:latin typeface="Trebuchet MS" panose="020B0603020202020204" pitchFamily="34" charset="0"/>
              </a:rPr>
              <a:t> und </a:t>
            </a:r>
            <a:r>
              <a:rPr lang="en-US" sz="1200" dirty="0" err="1">
                <a:solidFill>
                  <a:srgbClr val="7F7F7F"/>
                </a:solidFill>
                <a:latin typeface="Trebuchet MS" panose="020B0603020202020204" pitchFamily="34" charset="0"/>
              </a:rPr>
              <a:t>typischer</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Sommerbetriebspositionen</a:t>
            </a:r>
            <a:r>
              <a:rPr lang="en-US" sz="1200" dirty="0">
                <a:solidFill>
                  <a:srgbClr val="7F7F7F"/>
                </a:solidFill>
                <a:latin typeface="Trebuchet MS" panose="020B0603020202020204" pitchFamily="34" charset="0"/>
              </a:rPr>
              <a:t> der </a:t>
            </a:r>
            <a:r>
              <a:rPr lang="en-US" sz="1200" dirty="0" err="1">
                <a:solidFill>
                  <a:srgbClr val="7F7F7F"/>
                </a:solidFill>
                <a:latin typeface="Trebuchet MS" panose="020B0603020202020204" pitchFamily="34" charset="0"/>
              </a:rPr>
              <a:t>Beschattungsvorrichtungen</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berechnet</a:t>
            </a:r>
            <a:r>
              <a:rPr lang="en-US" sz="1200" dirty="0">
                <a:solidFill>
                  <a:srgbClr val="7F7F7F"/>
                </a:solidFill>
                <a:latin typeface="Trebuchet MS" panose="020B0603020202020204" pitchFamily="34" charset="0"/>
              </a:rPr>
              <a:t> </a:t>
            </a:r>
            <a:r>
              <a:rPr lang="en-US" sz="1200" dirty="0" err="1">
                <a:solidFill>
                  <a:srgbClr val="7F7F7F"/>
                </a:solidFill>
                <a:latin typeface="Trebuchet MS" panose="020B0603020202020204" pitchFamily="34" charset="0"/>
              </a:rPr>
              <a:t>wird</a:t>
            </a:r>
            <a:r>
              <a:rPr lang="en-US" sz="1200" dirty="0">
                <a:solidFill>
                  <a:srgbClr val="7F7F7F"/>
                </a:solidFill>
                <a:latin typeface="Trebuchet MS" panose="020B0603020202020204" pitchFamily="34" charset="0"/>
              </a:rPr>
              <a:t>.</a:t>
            </a:r>
            <a:endParaRPr lang="en-US" sz="1200" dirty="0">
              <a:solidFill>
                <a:srgbClr val="7F7F7F"/>
              </a:solidFill>
              <a:latin typeface="Trebuchet MS"/>
            </a:endParaRPr>
          </a:p>
        </p:txBody>
      </p:sp>
    </p:spTree>
    <p:extLst>
      <p:ext uri="{BB962C8B-B14F-4D97-AF65-F5344CB8AC3E}">
        <p14:creationId xmlns:p14="http://schemas.microsoft.com/office/powerpoint/2010/main" val="3931628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A1555A5-BA99-830B-D3A9-83B920C0979D}"/>
            </a:ext>
          </a:extLst>
        </p:cNvPr>
        <p:cNvGrpSpPr/>
        <p:nvPr/>
      </p:nvGrpSpPr>
      <p:grpSpPr bwMode="auto">
        <a:xfrm>
          <a:off x="0" y="0"/>
          <a:ext cx="0" cy="0"/>
          <a:chOff x="0" y="0"/>
          <a:chExt cx="0" cy="0"/>
        </a:xfrm>
      </p:grpSpPr>
      <p:sp>
        <p:nvSpPr>
          <p:cNvPr id="1623579794" name="Google Shape;262;p14">
            <a:extLst>
              <a:ext uri="{FF2B5EF4-FFF2-40B4-BE49-F238E27FC236}">
                <a16:creationId xmlns:a16="http://schemas.microsoft.com/office/drawing/2014/main" id="{44B7C559-AE35-6A53-B6AA-BC7C1AE1A369}"/>
              </a:ext>
            </a:extLst>
          </p:cNvPr>
          <p:cNvSpPr/>
          <p:nvPr/>
        </p:nvSpPr>
        <p:spPr bwMode="auto">
          <a:xfrm>
            <a:off x="80999" y="79374"/>
            <a:ext cx="9016999" cy="4960932"/>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 name="Google Shape;347;p17">
            <a:extLst>
              <a:ext uri="{FF2B5EF4-FFF2-40B4-BE49-F238E27FC236}">
                <a16:creationId xmlns:a16="http://schemas.microsoft.com/office/drawing/2014/main" id="{B9560AD5-FE67-C160-4DF0-7DE17CF4104D}"/>
              </a:ext>
            </a:extLst>
          </p:cNvPr>
          <p:cNvSpPr txBox="1"/>
          <p:nvPr/>
        </p:nvSpPr>
        <p:spPr bwMode="auto">
          <a:xfrm>
            <a:off x="340003" y="402977"/>
            <a:ext cx="7674286" cy="422400"/>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725"/>
            </a:pPr>
            <a:r>
              <a:rPr lang="en-US" sz="1700" b="1" cap="all">
                <a:solidFill>
                  <a:srgbClr val="70AD47"/>
                </a:solidFill>
                <a:latin typeface="Trebuchet MS"/>
              </a:rPr>
              <a:t>C4.2.5 Steuerung der Sonneneinstrahlung</a:t>
            </a:r>
            <a:endParaRPr lang="cs-CZ" sz="1700" b="1" cap="all">
              <a:solidFill>
                <a:srgbClr val="70AD47"/>
              </a:solidFill>
              <a:latin typeface="Trebuchet MS"/>
            </a:endParaRPr>
          </a:p>
        </p:txBody>
      </p:sp>
      <p:sp>
        <p:nvSpPr>
          <p:cNvPr id="6" name="Google Shape;211;p12">
            <a:extLst>
              <a:ext uri="{FF2B5EF4-FFF2-40B4-BE49-F238E27FC236}">
                <a16:creationId xmlns:a16="http://schemas.microsoft.com/office/drawing/2014/main" id="{2BBBF659-3453-AB3C-4A51-443CC1DA5F17}"/>
              </a:ext>
            </a:extLst>
          </p:cNvPr>
          <p:cNvSpPr txBox="1"/>
          <p:nvPr/>
        </p:nvSpPr>
        <p:spPr bwMode="auto">
          <a:xfrm>
            <a:off x="340002" y="1426860"/>
            <a:ext cx="8249828" cy="3500700"/>
          </a:xfrm>
          <a:prstGeom prst="rect">
            <a:avLst/>
          </a:prstGeom>
          <a:noFill/>
          <a:ln>
            <a:noFill/>
          </a:ln>
        </p:spPr>
        <p:txBody>
          <a:bodyPr spcFirstLastPara="1" wrap="square" lIns="68550" tIns="34275" rIns="68550" bIns="34275"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eaLnBrk="0" fontAlgn="base" hangingPunct="0">
              <a:spcBef>
                <a:spcPct val="0"/>
              </a:spcBef>
              <a:spcAft>
                <a:spcPct val="0"/>
              </a:spcAft>
              <a:buClrTx/>
              <a:buFontTx/>
              <a:buChar char="•"/>
            </a:pPr>
            <a:r>
              <a:rPr lang="en-US" altLang="cs-CZ" sz="1200">
                <a:solidFill>
                  <a:srgbClr val="7F7F7F"/>
                </a:solidFill>
                <a:latin typeface="Trebuchet MS"/>
              </a:rPr>
              <a:t> Erfassen Sie detaillierte Produktdaten für alle Fenstersysteme, einschließlich Verglasungsaufbau (Schichten, Beschichtungen, Dicken, Spektraldaten), Rahmenanteil und Art der externen oder integrierten Sonnenschutzvorrichtungen.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Bestimmen Sie für jeden Verglasungstyp den Sonnenfaktor g gemäß EN 410 unter Verwendung der Spektraldaten des Herstellers oder gleichwertiger zertifizierter Werte.</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Berechnen Sie für jede Kombination aus Verglasung und Sonnenschutzvorrichtung den Gesamtsonneneinfallsgrad </a:t>
            </a:r>
            <a:r>
              <a:rPr lang="en-US" altLang="cs-CZ" sz="1200" err="1">
                <a:solidFill>
                  <a:srgbClr val="7F7F7F"/>
                </a:solidFill>
                <a:latin typeface="Trebuchet MS"/>
              </a:rPr>
              <a:t>g_tot </a:t>
            </a:r>
            <a:r>
              <a:rPr lang="en-US" altLang="cs-CZ" sz="1200">
                <a:solidFill>
                  <a:srgbClr val="7F7F7F"/>
                </a:solidFill>
                <a:latin typeface="Trebuchet MS"/>
              </a:rPr>
              <a:t>gemäß EN ISO 52022-3 unter Berücksichtigung der relevanten Fassadenausrichtung, des Einfallswinkels und der typischen saisonalen/betrieblichen Sonnenschutzpositionen (z. B. Sommer-Tageskonfiguration).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Bestimmen Sie einen repräsentativen g_tot-Wert für jede Fassade oder Fenstergruppe (z. B. durch flächengewichteten Mittelwert von </a:t>
            </a:r>
            <a:r>
              <a:rPr lang="en-US" altLang="cs-CZ" sz="1200" err="1">
                <a:solidFill>
                  <a:srgbClr val="7F7F7F"/>
                </a:solidFill>
                <a:latin typeface="Trebuchet MS"/>
              </a:rPr>
              <a:t>g_tot </a:t>
            </a:r>
            <a:r>
              <a:rPr lang="en-US" altLang="cs-CZ" sz="1200">
                <a:solidFill>
                  <a:srgbClr val="7F7F7F"/>
                </a:solidFill>
                <a:latin typeface="Trebuchet MS"/>
              </a:rPr>
              <a:t>für alle Fenster mit derselben Ausrichtung und Nutzung).</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Falls verfügbar, überprüfen Sie die Angemessenheit der </a:t>
            </a:r>
            <a:r>
              <a:rPr lang="en-US" altLang="cs-CZ" sz="1200" err="1">
                <a:solidFill>
                  <a:srgbClr val="7F7F7F"/>
                </a:solidFill>
                <a:latin typeface="Trebuchet MS"/>
              </a:rPr>
              <a:t>g_tot</a:t>
            </a:r>
            <a:r>
              <a:rPr lang="en-US" altLang="cs-CZ" sz="1200">
                <a:solidFill>
                  <a:srgbClr val="7F7F7F"/>
                </a:solidFill>
                <a:latin typeface="Trebuchet MS"/>
              </a:rPr>
              <a:t>-Werte anhand vereinfachter dynamischer Simulationen der Innentemperaturen an Spitzentagen in wichtigen Räumen.</a:t>
            </a:r>
            <a:endParaRPr lang="cs-CZ" altLang="cs-CZ" sz="1200">
              <a:solidFill>
                <a:srgbClr val="7F7F7F"/>
              </a:solidFill>
              <a:latin typeface="Trebuchet MS"/>
            </a:endParaRPr>
          </a:p>
          <a:p>
            <a:pPr lvl="0" eaLnBrk="0" fontAlgn="base" hangingPunct="0">
              <a:spcBef>
                <a:spcPct val="0"/>
              </a:spcBef>
              <a:spcAft>
                <a:spcPct val="0"/>
              </a:spcAft>
              <a:buClrTx/>
              <a:buFontTx/>
              <a:buChar char="•"/>
            </a:pPr>
            <a:endParaRPr lang="en-US" altLang="cs-CZ" sz="1200">
              <a:solidFill>
                <a:srgbClr val="7F7F7F"/>
              </a:solidFill>
              <a:latin typeface="Trebuchet MS" panose="020B0603020202020204" pitchFamily="34" charset="0"/>
            </a:endParaRPr>
          </a:p>
          <a:p>
            <a:pPr eaLnBrk="0" fontAlgn="base" hangingPunct="0">
              <a:spcBef>
                <a:spcPct val="0"/>
              </a:spcBef>
              <a:spcAft>
                <a:spcPct val="0"/>
              </a:spcAft>
              <a:buClrTx/>
              <a:buFontTx/>
              <a:buChar char="•"/>
            </a:pPr>
            <a:r>
              <a:rPr lang="en-US" altLang="cs-CZ" sz="1200">
                <a:solidFill>
                  <a:srgbClr val="7F7F7F"/>
                </a:solidFill>
                <a:latin typeface="Trebuchet MS"/>
              </a:rPr>
              <a:t> Dokumentieren Sie den endgültigen repräsentativen g_tot-Wert, der bei der Bewertung verwendet wurde, zusammen mit allen wichtigen Annahmen (spektrale Datenquellen, Einfallswinkel, Verschattungspläne und Steuerungsstrategien).</a:t>
            </a:r>
          </a:p>
          <a:p>
            <a:pPr lvl="0" eaLnBrk="0" fontAlgn="base" hangingPunct="0">
              <a:spcBef>
                <a:spcPct val="0"/>
              </a:spcBef>
              <a:spcAft>
                <a:spcPct val="0"/>
              </a:spcAft>
              <a:buClrTx/>
              <a:buFontTx/>
              <a:buChar char="•"/>
            </a:pPr>
            <a:endParaRPr lang="cs-CZ" altLang="cs-CZ" sz="1200">
              <a:solidFill>
                <a:srgbClr val="7F7F7F"/>
              </a:solidFill>
              <a:latin typeface="Trebuchet MS" panose="020B0603020202020204" pitchFamily="34" charset="0"/>
            </a:endParaRPr>
          </a:p>
          <a:p>
            <a:pPr lvl="0" eaLnBrk="0" fontAlgn="base" hangingPunct="0">
              <a:spcBef>
                <a:spcPct val="0"/>
              </a:spcBef>
              <a:spcAft>
                <a:spcPct val="0"/>
              </a:spcAft>
              <a:buClrTx/>
              <a:buFontTx/>
            </a:pPr>
            <a:endParaRPr lang="cs-CZ" altLang="cs-CZ" sz="1200">
              <a:solidFill>
                <a:srgbClr val="7F7F7F"/>
              </a:solidFill>
              <a:latin typeface="Trebuchet MS" panose="020B0603020202020204" pitchFamily="34" charset="0"/>
            </a:endParaRPr>
          </a:p>
        </p:txBody>
      </p:sp>
      <p:sp>
        <p:nvSpPr>
          <p:cNvPr id="2" name="Google Shape;347;p17">
            <a:extLst>
              <a:ext uri="{FF2B5EF4-FFF2-40B4-BE49-F238E27FC236}">
                <a16:creationId xmlns:a16="http://schemas.microsoft.com/office/drawing/2014/main" id="{AEDF07DF-8AAA-B182-B4FE-E50FCD92B0B2}"/>
              </a:ext>
            </a:extLst>
          </p:cNvPr>
          <p:cNvSpPr txBox="1"/>
          <p:nvPr/>
        </p:nvSpPr>
        <p:spPr bwMode="auto">
          <a:xfrm>
            <a:off x="340003" y="892800"/>
            <a:ext cx="7674286" cy="256179"/>
          </a:xfrm>
          <a:prstGeom prst="rect">
            <a:avLst/>
          </a:prstGeom>
          <a:noFill/>
          <a:ln>
            <a:noFill/>
          </a:ln>
        </p:spPr>
        <p:txBody>
          <a:bodyPr spcFirstLastPara="1" wrap="square" lIns="68550" tIns="34275" rIns="68550" bIns="3427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endParaRPr lang="cs-CZ" b="1" i="0" u="none" strike="noStrike" cap="none">
              <a:solidFill>
                <a:srgbClr val="70AD47"/>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725"/>
              <a:buFont typeface="Arial"/>
              <a:buNone/>
            </a:pPr>
            <a:r>
              <a:rPr lang="en-GB" b="1" i="0" u="none" strike="noStrike" cap="none">
                <a:solidFill>
                  <a:srgbClr val="70AD47"/>
                </a:solidFill>
                <a:latin typeface="Trebuchet MS"/>
                <a:ea typeface="Trebuchet MS"/>
                <a:cs typeface="Trebuchet MS"/>
                <a:sym typeface="Trebuchet MS"/>
              </a:rPr>
              <a:t>BERECHNUNG SCHRITT FÜR SCHRITT</a:t>
            </a:r>
            <a:endParaRPr b="1" i="0" u="none" strike="noStrike" cap="none">
              <a:solidFill>
                <a:srgbClr val="70AD47"/>
              </a:solidFill>
              <a:latin typeface="Trebuchet MS"/>
              <a:ea typeface="Trebuchet MS"/>
              <a:cs typeface="Trebuchet MS"/>
              <a:sym typeface="Trebuchet MS"/>
            </a:endParaRPr>
          </a:p>
        </p:txBody>
      </p:sp>
    </p:spTree>
    <p:extLst>
      <p:ext uri="{BB962C8B-B14F-4D97-AF65-F5344CB8AC3E}">
        <p14:creationId xmlns:p14="http://schemas.microsoft.com/office/powerpoint/2010/main" val="2628775356"/>
      </p:ext>
    </p:extLst>
  </p:cSld>
  <p:clrMapOvr>
    <a:masterClrMapping/>
  </p:clrMapOvr>
</p:sld>
</file>

<file path=ppt/theme/theme1.xml><?xml version="1.0" encoding="utf-8"?>
<a:theme xmlns:a="http://schemas.openxmlformats.org/drawing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1" ma:contentTypeDescription="Ein neues Dokument erstellen." ma:contentTypeScope="" ma:versionID="3f859d1a4d487400310d9d06f7ab28b2">
  <xsd:schema xmlns:xsd="http://www.w3.org/2001/XMLSchema" xmlns:xs="http://www.w3.org/2001/XMLSchema" xmlns:p="http://schemas.microsoft.com/office/2006/metadata/properties" xmlns:ns2="82c72582-1e0e-404f-b736-23bae653ca93" targetNamespace="http://schemas.microsoft.com/office/2006/metadata/properties" ma:root="true" ma:fieldsID="80319660747b71fe481430641aa94cda"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4F5238-1B12-4E6B-9D63-32FB8497F9C3}">
  <ds:schemaRefs>
    <ds:schemaRef ds:uri="http://schemas.microsoft.com/sharepoint/v3/contenttype/forms"/>
  </ds:schemaRefs>
</ds:datastoreItem>
</file>

<file path=customXml/itemProps2.xml><?xml version="1.0" encoding="utf-8"?>
<ds:datastoreItem xmlns:ds="http://schemas.openxmlformats.org/officeDocument/2006/customXml" ds:itemID="{41CBA135-A0C7-4C0E-A0F1-6A627468D22A}">
  <ds:schemaRefs>
    <ds:schemaRef ds:uri="ce60cd6d-3977-486f-a814-132bf722bbce"/>
    <ds:schemaRef ds:uri="d3b63abe-a700-4914-8878-a8a488c562b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B3C5F35-8A8C-4F04-AAF5-82EE3D392D99}"/>
</file>

<file path=docProps/app.xml><?xml version="1.0" encoding="utf-8"?>
<Properties xmlns="http://schemas.openxmlformats.org/officeDocument/2006/extended-properties" xmlns:vt="http://schemas.openxmlformats.org/officeDocument/2006/docPropsVTypes">
  <TotalTime>0</TotalTime>
  <Words>2778</Words>
  <Application>Microsoft Office PowerPoint</Application>
  <PresentationFormat>Bildschirmpräsentation (16:9)</PresentationFormat>
  <Paragraphs>272</Paragraphs>
  <Slides>20</Slides>
  <Notes>17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20</vt:i4>
      </vt:variant>
    </vt:vector>
  </HeadingPairs>
  <TitlesOfParts>
    <vt:vector size="28" baseType="lpstr">
      <vt:lpstr>Arial</vt:lpstr>
      <vt:lpstr>Calibri</vt:lpstr>
      <vt:lpstr>Cambria Math</vt:lpstr>
      <vt:lpstr>Courier New</vt:lpstr>
      <vt:lpstr>Noto Sans Symbols</vt:lpstr>
      <vt:lpstr>Tahoma</vt:lpstr>
      <vt:lpstr>Trebuchet MS</vt:lpstr>
      <vt:lpstr>CentralEurope_iService</vt:lpstr>
      <vt:lpstr>PowerPoint-Präsentation</vt:lpstr>
      <vt:lpstr>Hitzewellen und städtische Überhitzung</vt:lpstr>
      <vt:lpstr>Hitzewellen und Überhitzung von Gebäuden</vt:lpstr>
      <vt:lpstr>Hitzewellen und Überhitzung von Gebäuden</vt:lpstr>
      <vt:lpstr>Gefahr: Extreme Hitze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keywords>, docId:11DC50D9ACE809CC72CFDE7B546F8935</cp:keywords>
  <cp:lastModifiedBy>Info - FINAL</cp:lastModifiedBy>
  <cp:revision>4</cp:revision>
  <dcterms:created xsi:type="dcterms:W3CDTF">2025-03-18T17:43:02Z</dcterms:created>
  <dcterms:modified xsi:type="dcterms:W3CDTF">2025-11-25T15:40:56Z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