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51"/>
  </p:notesMasterIdLst>
  <p:sldIdLst>
    <p:sldId id="256" r:id="rId5"/>
    <p:sldId id="257" r:id="rId6"/>
    <p:sldId id="258" r:id="rId7"/>
    <p:sldId id="307" r:id="rId8"/>
    <p:sldId id="353" r:id="rId9"/>
    <p:sldId id="306" r:id="rId10"/>
    <p:sldId id="308" r:id="rId11"/>
    <p:sldId id="309" r:id="rId12"/>
    <p:sldId id="264" r:id="rId13"/>
    <p:sldId id="265" r:id="rId14"/>
    <p:sldId id="312" r:id="rId15"/>
    <p:sldId id="356" r:id="rId16"/>
    <p:sldId id="340" r:id="rId17"/>
    <p:sldId id="314" r:id="rId18"/>
    <p:sldId id="320" r:id="rId19"/>
    <p:sldId id="315" r:id="rId20"/>
    <p:sldId id="316" r:id="rId21"/>
    <p:sldId id="321" r:id="rId22"/>
    <p:sldId id="322" r:id="rId23"/>
    <p:sldId id="323" r:id="rId24"/>
    <p:sldId id="324" r:id="rId25"/>
    <p:sldId id="325" r:id="rId26"/>
    <p:sldId id="326" r:id="rId27"/>
    <p:sldId id="327" r:id="rId28"/>
    <p:sldId id="328" r:id="rId29"/>
    <p:sldId id="330" r:id="rId30"/>
    <p:sldId id="329" r:id="rId31"/>
    <p:sldId id="33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347" r:id="rId46"/>
    <p:sldId id="297" r:id="rId47"/>
    <p:sldId id="349" r:id="rId48"/>
    <p:sldId id="299" r:id="rId49"/>
    <p:sldId id="351" r:id="rId50"/>
  </p:sldIdLst>
  <p:sldSz cx="9144000" cy="5143500" type="screen16x9"/>
  <p:notesSz cx="6858000" cy="9144000"/>
  <p:embeddedFontLst>
    <p:embeddedFont>
      <p:font typeface="Cambria Math" panose="02040503050406030204" pitchFamily="18" charset="0"/>
      <p:regular r:id="rId52"/>
    </p:embeddedFont>
    <p:embeddedFont>
      <p:font typeface="Montserrat" panose="00000500000000000000" pitchFamily="2" charset="0"/>
      <p:regular r:id="rId53"/>
      <p:bold r:id="rId54"/>
      <p:italic r:id="rId55"/>
      <p:boldItalic r:id="rId56"/>
    </p:embeddedFont>
    <p:embeddedFont>
      <p:font typeface="Trebuchet MS" panose="020B0603020202020204" pitchFamily="34"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4" roundtripDataSignature="AMtx7miq9xO33d3g4XwuPoHKlzc62ZivJ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entina Restrepo" initials="VR" lastIdx="2" clrIdx="0">
    <p:extLst>
      <p:ext uri="{19B8F6BF-5375-455C-9EA6-DF929625EA0E}">
        <p15:presenceInfo xmlns:p15="http://schemas.microsoft.com/office/powerpoint/2012/main" userId="af5fac109be07f7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FDFD4C-CD01-4152-AF40-0E895A95C363}" v="1" dt="2025-09-03T13:10:01.595"/>
  </p1510:revLst>
</p1510:revInfo>
</file>

<file path=ppt/tableStyles.xml><?xml version="1.0" encoding="utf-8"?>
<a:tblStyleLst xmlns:a="http://schemas.openxmlformats.org/drawingml/2006/main" def="{434DCDA1-2905-4F39-BDB8-6E48AD9FA57C}">
  <a:tblStyle styleId="{434DCDA1-2905-4F39-BDB8-6E48AD9FA57C}"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16" autoAdjust="0"/>
    <p:restoredTop sz="94660"/>
  </p:normalViewPr>
  <p:slideViewPr>
    <p:cSldViewPr snapToGrid="0">
      <p:cViewPr varScale="1">
        <p:scale>
          <a:sx n="202" d="100"/>
          <a:sy n="202" d="100"/>
        </p:scale>
        <p:origin x="492" y="112"/>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4.fntdata"/><Relationship Id="rId68" Type="http://schemas.openxmlformats.org/officeDocument/2006/relationships/theme" Target="theme/theme1.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customschemas.google.com/relationships/presentationmetadata" Target="meta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3.fntdata"/><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ROQUETA VIVES - FINAL" userId="94e3dead-90cd-4b39-9559-439209b309e7" providerId="ADAL" clId="{2CFDFD4C-CD01-4152-AF40-0E895A95C363}"/>
    <pc:docChg chg="undo custSel modSld">
      <pc:chgData name="B ROQUETA VIVES - FINAL" userId="94e3dead-90cd-4b39-9559-439209b309e7" providerId="ADAL" clId="{2CFDFD4C-CD01-4152-AF40-0E895A95C363}" dt="2025-09-03T13:10:24.751" v="491" actId="20577"/>
      <pc:docMkLst>
        <pc:docMk/>
      </pc:docMkLst>
      <pc:sldChg chg="modSp mod">
        <pc:chgData name="B ROQUETA VIVES - FINAL" userId="94e3dead-90cd-4b39-9559-439209b309e7" providerId="ADAL" clId="{2CFDFD4C-CD01-4152-AF40-0E895A95C363}" dt="2025-09-01T15:42:53.360" v="10" actId="1038"/>
        <pc:sldMkLst>
          <pc:docMk/>
          <pc:sldMk cId="0" sldId="257"/>
        </pc:sldMkLst>
        <pc:spChg chg="mod">
          <ac:chgData name="B ROQUETA VIVES - FINAL" userId="94e3dead-90cd-4b39-9559-439209b309e7" providerId="ADAL" clId="{2CFDFD4C-CD01-4152-AF40-0E895A95C363}" dt="2025-09-01T15:42:53.360" v="10" actId="1038"/>
          <ac:spMkLst>
            <pc:docMk/>
            <pc:sldMk cId="0" sldId="257"/>
            <ac:spMk id="133" creationId="{00000000-0000-0000-0000-000000000000}"/>
          </ac:spMkLst>
        </pc:spChg>
      </pc:sldChg>
      <pc:sldChg chg="modSp mod">
        <pc:chgData name="B ROQUETA VIVES - FINAL" userId="94e3dead-90cd-4b39-9559-439209b309e7" providerId="ADAL" clId="{2CFDFD4C-CD01-4152-AF40-0E895A95C363}" dt="2025-09-01T15:45:33.857" v="220" actId="1037"/>
        <pc:sldMkLst>
          <pc:docMk/>
          <pc:sldMk cId="0" sldId="264"/>
        </pc:sldMkLst>
        <pc:spChg chg="mod">
          <ac:chgData name="B ROQUETA VIVES - FINAL" userId="94e3dead-90cd-4b39-9559-439209b309e7" providerId="ADAL" clId="{2CFDFD4C-CD01-4152-AF40-0E895A95C363}" dt="2025-09-01T15:45:29.492" v="205" actId="1037"/>
          <ac:spMkLst>
            <pc:docMk/>
            <pc:sldMk cId="0" sldId="264"/>
            <ac:spMk id="195" creationId="{00000000-0000-0000-0000-000000000000}"/>
          </ac:spMkLst>
        </pc:spChg>
        <pc:graphicFrameChg chg="mod modGraphic">
          <ac:chgData name="B ROQUETA VIVES - FINAL" userId="94e3dead-90cd-4b39-9559-439209b309e7" providerId="ADAL" clId="{2CFDFD4C-CD01-4152-AF40-0E895A95C363}" dt="2025-09-01T15:45:33.857" v="220" actId="1037"/>
          <ac:graphicFrameMkLst>
            <pc:docMk/>
            <pc:sldMk cId="0" sldId="264"/>
            <ac:graphicFrameMk id="196" creationId="{00000000-0000-0000-0000-000000000000}"/>
          </ac:graphicFrameMkLst>
        </pc:graphicFrameChg>
      </pc:sldChg>
      <pc:sldChg chg="modSp mod">
        <pc:chgData name="B ROQUETA VIVES - FINAL" userId="94e3dead-90cd-4b39-9559-439209b309e7" providerId="ADAL" clId="{2CFDFD4C-CD01-4152-AF40-0E895A95C363}" dt="2025-09-01T15:45:45.654" v="245" actId="14100"/>
        <pc:sldMkLst>
          <pc:docMk/>
          <pc:sldMk cId="0" sldId="265"/>
        </pc:sldMkLst>
        <pc:spChg chg="mod">
          <ac:chgData name="B ROQUETA VIVES - FINAL" userId="94e3dead-90cd-4b39-9559-439209b309e7" providerId="ADAL" clId="{2CFDFD4C-CD01-4152-AF40-0E895A95C363}" dt="2025-09-01T15:45:41.069" v="243" actId="1037"/>
          <ac:spMkLst>
            <pc:docMk/>
            <pc:sldMk cId="0" sldId="265"/>
            <ac:spMk id="201" creationId="{00000000-0000-0000-0000-000000000000}"/>
          </ac:spMkLst>
        </pc:spChg>
        <pc:graphicFrameChg chg="mod modGraphic">
          <ac:chgData name="B ROQUETA VIVES - FINAL" userId="94e3dead-90cd-4b39-9559-439209b309e7" providerId="ADAL" clId="{2CFDFD4C-CD01-4152-AF40-0E895A95C363}" dt="2025-09-01T15:45:45.654" v="245" actId="14100"/>
          <ac:graphicFrameMkLst>
            <pc:docMk/>
            <pc:sldMk cId="0" sldId="265"/>
            <ac:graphicFrameMk id="202" creationId="{00000000-0000-0000-0000-000000000000}"/>
          </ac:graphicFrameMkLst>
        </pc:graphicFrameChg>
      </pc:sldChg>
      <pc:sldChg chg="modSp mod">
        <pc:chgData name="B ROQUETA VIVES - FINAL" userId="94e3dead-90cd-4b39-9559-439209b309e7" providerId="ADAL" clId="{2CFDFD4C-CD01-4152-AF40-0E895A95C363}" dt="2025-09-01T15:47:06.123" v="315" actId="255"/>
        <pc:sldMkLst>
          <pc:docMk/>
          <pc:sldMk cId="0" sldId="284"/>
        </pc:sldMkLst>
        <pc:spChg chg="mod">
          <ac:chgData name="B ROQUETA VIVES - FINAL" userId="94e3dead-90cd-4b39-9559-439209b309e7" providerId="ADAL" clId="{2CFDFD4C-CD01-4152-AF40-0E895A95C363}" dt="2025-09-01T15:47:06.123" v="315" actId="255"/>
          <ac:spMkLst>
            <pc:docMk/>
            <pc:sldMk cId="0" sldId="284"/>
            <ac:spMk id="391" creationId="{00000000-0000-0000-0000-000000000000}"/>
          </ac:spMkLst>
        </pc:spChg>
      </pc:sldChg>
      <pc:sldChg chg="modSp mod">
        <pc:chgData name="B ROQUETA VIVES - FINAL" userId="94e3dead-90cd-4b39-9559-439209b309e7" providerId="ADAL" clId="{2CFDFD4C-CD01-4152-AF40-0E895A95C363}" dt="2025-09-01T15:53:02.535" v="431" actId="14100"/>
        <pc:sldMkLst>
          <pc:docMk/>
          <pc:sldMk cId="0" sldId="285"/>
        </pc:sldMkLst>
        <pc:graphicFrameChg chg="mod modGraphic">
          <ac:chgData name="B ROQUETA VIVES - FINAL" userId="94e3dead-90cd-4b39-9559-439209b309e7" providerId="ADAL" clId="{2CFDFD4C-CD01-4152-AF40-0E895A95C363}" dt="2025-09-01T15:53:02.535" v="431" actId="14100"/>
          <ac:graphicFrameMkLst>
            <pc:docMk/>
            <pc:sldMk cId="0" sldId="285"/>
            <ac:graphicFrameMk id="405" creationId="{00000000-0000-0000-0000-000000000000}"/>
          </ac:graphicFrameMkLst>
        </pc:graphicFrameChg>
      </pc:sldChg>
      <pc:sldChg chg="modSp mod">
        <pc:chgData name="B ROQUETA VIVES - FINAL" userId="94e3dead-90cd-4b39-9559-439209b309e7" providerId="ADAL" clId="{2CFDFD4C-CD01-4152-AF40-0E895A95C363}" dt="2025-09-01T15:53:37.670" v="442" actId="404"/>
        <pc:sldMkLst>
          <pc:docMk/>
          <pc:sldMk cId="0" sldId="286"/>
        </pc:sldMkLst>
        <pc:graphicFrameChg chg="mod modGraphic">
          <ac:chgData name="B ROQUETA VIVES - FINAL" userId="94e3dead-90cd-4b39-9559-439209b309e7" providerId="ADAL" clId="{2CFDFD4C-CD01-4152-AF40-0E895A95C363}" dt="2025-09-01T15:53:37.670" v="442" actId="404"/>
          <ac:graphicFrameMkLst>
            <pc:docMk/>
            <pc:sldMk cId="0" sldId="286"/>
            <ac:graphicFrameMk id="415" creationId="{00000000-0000-0000-0000-000000000000}"/>
          </ac:graphicFrameMkLst>
        </pc:graphicFrameChg>
      </pc:sldChg>
      <pc:sldChg chg="modSp mod">
        <pc:chgData name="B ROQUETA VIVES - FINAL" userId="94e3dead-90cd-4b39-9559-439209b309e7" providerId="ADAL" clId="{2CFDFD4C-CD01-4152-AF40-0E895A95C363}" dt="2025-09-01T15:47:48.614" v="328" actId="1035"/>
        <pc:sldMkLst>
          <pc:docMk/>
          <pc:sldMk cId="0" sldId="287"/>
        </pc:sldMkLst>
        <pc:spChg chg="mod">
          <ac:chgData name="B ROQUETA VIVES - FINAL" userId="94e3dead-90cd-4b39-9559-439209b309e7" providerId="ADAL" clId="{2CFDFD4C-CD01-4152-AF40-0E895A95C363}" dt="2025-09-01T15:47:48.614" v="328" actId="1035"/>
          <ac:spMkLst>
            <pc:docMk/>
            <pc:sldMk cId="0" sldId="287"/>
            <ac:spMk id="423" creationId="{00000000-0000-0000-0000-000000000000}"/>
          </ac:spMkLst>
        </pc:spChg>
        <pc:spChg chg="mod">
          <ac:chgData name="B ROQUETA VIVES - FINAL" userId="94e3dead-90cd-4b39-9559-439209b309e7" providerId="ADAL" clId="{2CFDFD4C-CD01-4152-AF40-0E895A95C363}" dt="2025-09-01T15:47:48.614" v="328" actId="1035"/>
          <ac:spMkLst>
            <pc:docMk/>
            <pc:sldMk cId="0" sldId="287"/>
            <ac:spMk id="424" creationId="{00000000-0000-0000-0000-000000000000}"/>
          </ac:spMkLst>
        </pc:spChg>
      </pc:sldChg>
      <pc:sldChg chg="modSp mod">
        <pc:chgData name="B ROQUETA VIVES - FINAL" userId="94e3dead-90cd-4b39-9559-439209b309e7" providerId="ADAL" clId="{2CFDFD4C-CD01-4152-AF40-0E895A95C363}" dt="2025-09-01T15:53:55.360" v="443" actId="20577"/>
        <pc:sldMkLst>
          <pc:docMk/>
          <pc:sldMk cId="0" sldId="290"/>
        </pc:sldMkLst>
        <pc:spChg chg="mod">
          <ac:chgData name="B ROQUETA VIVES - FINAL" userId="94e3dead-90cd-4b39-9559-439209b309e7" providerId="ADAL" clId="{2CFDFD4C-CD01-4152-AF40-0E895A95C363}" dt="2025-09-01T15:53:55.360" v="443" actId="20577"/>
          <ac:spMkLst>
            <pc:docMk/>
            <pc:sldMk cId="0" sldId="290"/>
            <ac:spMk id="456" creationId="{00000000-0000-0000-0000-000000000000}"/>
          </ac:spMkLst>
        </pc:spChg>
      </pc:sldChg>
      <pc:sldChg chg="modSp mod">
        <pc:chgData name="B ROQUETA VIVES - FINAL" userId="94e3dead-90cd-4b39-9559-439209b309e7" providerId="ADAL" clId="{2CFDFD4C-CD01-4152-AF40-0E895A95C363}" dt="2025-09-01T15:48:06.201" v="329" actId="1076"/>
        <pc:sldMkLst>
          <pc:docMk/>
          <pc:sldMk cId="0" sldId="292"/>
        </pc:sldMkLst>
        <pc:picChg chg="mod">
          <ac:chgData name="B ROQUETA VIVES - FINAL" userId="94e3dead-90cd-4b39-9559-439209b309e7" providerId="ADAL" clId="{2CFDFD4C-CD01-4152-AF40-0E895A95C363}" dt="2025-09-01T15:48:06.201" v="329" actId="1076"/>
          <ac:picMkLst>
            <pc:docMk/>
            <pc:sldMk cId="0" sldId="292"/>
            <ac:picMk id="482" creationId="{00000000-0000-0000-0000-000000000000}"/>
          </ac:picMkLst>
        </pc:picChg>
      </pc:sldChg>
      <pc:sldChg chg="modSp mod">
        <pc:chgData name="B ROQUETA VIVES - FINAL" userId="94e3dead-90cd-4b39-9559-439209b309e7" providerId="ADAL" clId="{2CFDFD4C-CD01-4152-AF40-0E895A95C363}" dt="2025-09-01T15:43:36.812" v="73" actId="1076"/>
        <pc:sldMkLst>
          <pc:docMk/>
          <pc:sldMk cId="1320945654" sldId="306"/>
        </pc:sldMkLst>
        <pc:spChg chg="mod">
          <ac:chgData name="B ROQUETA VIVES - FINAL" userId="94e3dead-90cd-4b39-9559-439209b309e7" providerId="ADAL" clId="{2CFDFD4C-CD01-4152-AF40-0E895A95C363}" dt="2025-09-01T15:43:24.601" v="69" actId="1076"/>
          <ac:spMkLst>
            <pc:docMk/>
            <pc:sldMk cId="1320945654" sldId="306"/>
            <ac:spMk id="5" creationId="{28E7F9ED-AA8D-4FE9-8BE0-D88D46E12856}"/>
          </ac:spMkLst>
        </pc:spChg>
        <pc:spChg chg="mod">
          <ac:chgData name="B ROQUETA VIVES - FINAL" userId="94e3dead-90cd-4b39-9559-439209b309e7" providerId="ADAL" clId="{2CFDFD4C-CD01-4152-AF40-0E895A95C363}" dt="2025-09-01T15:43:02.877" v="22" actId="1035"/>
          <ac:spMkLst>
            <pc:docMk/>
            <pc:sldMk cId="1320945654" sldId="306"/>
            <ac:spMk id="6" creationId="{8B715D87-5062-4478-B3F9-7E8D187F654F}"/>
          </ac:spMkLst>
        </pc:spChg>
        <pc:spChg chg="mod">
          <ac:chgData name="B ROQUETA VIVES - FINAL" userId="94e3dead-90cd-4b39-9559-439209b309e7" providerId="ADAL" clId="{2CFDFD4C-CD01-4152-AF40-0E895A95C363}" dt="2025-09-01T15:43:31.678" v="71" actId="1076"/>
          <ac:spMkLst>
            <pc:docMk/>
            <pc:sldMk cId="1320945654" sldId="306"/>
            <ac:spMk id="12" creationId="{F91FEE8F-056A-471C-8D0B-3D19C41F81E6}"/>
          </ac:spMkLst>
        </pc:spChg>
        <pc:spChg chg="mod">
          <ac:chgData name="B ROQUETA VIVES - FINAL" userId="94e3dead-90cd-4b39-9559-439209b309e7" providerId="ADAL" clId="{2CFDFD4C-CD01-4152-AF40-0E895A95C363}" dt="2025-09-01T15:43:36.812" v="73" actId="1076"/>
          <ac:spMkLst>
            <pc:docMk/>
            <pc:sldMk cId="1320945654" sldId="306"/>
            <ac:spMk id="14" creationId="{356D18BF-C3B4-4BC7-B854-019611B01EB6}"/>
          </ac:spMkLst>
        </pc:spChg>
        <pc:spChg chg="mod">
          <ac:chgData name="B ROQUETA VIVES - FINAL" userId="94e3dead-90cd-4b39-9559-439209b309e7" providerId="ADAL" clId="{2CFDFD4C-CD01-4152-AF40-0E895A95C363}" dt="2025-09-01T15:43:07.553" v="48" actId="1035"/>
          <ac:spMkLst>
            <pc:docMk/>
            <pc:sldMk cId="1320945654" sldId="306"/>
            <ac:spMk id="17" creationId="{BD1AB905-ED60-47D9-8F40-0A54F4F19A41}"/>
          </ac:spMkLst>
        </pc:spChg>
        <pc:spChg chg="mod">
          <ac:chgData name="B ROQUETA VIVES - FINAL" userId="94e3dead-90cd-4b39-9559-439209b309e7" providerId="ADAL" clId="{2CFDFD4C-CD01-4152-AF40-0E895A95C363}" dt="2025-09-01T15:43:09.999" v="62" actId="1038"/>
          <ac:spMkLst>
            <pc:docMk/>
            <pc:sldMk cId="1320945654" sldId="306"/>
            <ac:spMk id="18" creationId="{E9E952DF-DB45-47C7-BB5B-7453172756F0}"/>
          </ac:spMkLst>
        </pc:spChg>
      </pc:sldChg>
      <pc:sldChg chg="modSp mod">
        <pc:chgData name="B ROQUETA VIVES - FINAL" userId="94e3dead-90cd-4b39-9559-439209b309e7" providerId="ADAL" clId="{2CFDFD4C-CD01-4152-AF40-0E895A95C363}" dt="2025-09-03T13:10:01.627" v="481" actId="27636"/>
        <pc:sldMkLst>
          <pc:docMk/>
          <pc:sldMk cId="2832356536" sldId="308"/>
        </pc:sldMkLst>
        <pc:spChg chg="mod">
          <ac:chgData name="B ROQUETA VIVES - FINAL" userId="94e3dead-90cd-4b39-9559-439209b309e7" providerId="ADAL" clId="{2CFDFD4C-CD01-4152-AF40-0E895A95C363}" dt="2025-09-03T13:10:01.627" v="481" actId="27636"/>
          <ac:spMkLst>
            <pc:docMk/>
            <pc:sldMk cId="2832356536" sldId="308"/>
            <ac:spMk id="3" creationId="{D0B36BBE-30E6-4D90-B9B2-4E9E6030EA67}"/>
          </ac:spMkLst>
        </pc:spChg>
      </pc:sldChg>
      <pc:sldChg chg="modSp mod">
        <pc:chgData name="B ROQUETA VIVES - FINAL" userId="94e3dead-90cd-4b39-9559-439209b309e7" providerId="ADAL" clId="{2CFDFD4C-CD01-4152-AF40-0E895A95C363}" dt="2025-09-01T15:44:29.887" v="173" actId="1035"/>
        <pc:sldMkLst>
          <pc:docMk/>
          <pc:sldMk cId="2817555668" sldId="309"/>
        </pc:sldMkLst>
        <pc:spChg chg="mod">
          <ac:chgData name="B ROQUETA VIVES - FINAL" userId="94e3dead-90cd-4b39-9559-439209b309e7" providerId="ADAL" clId="{2CFDFD4C-CD01-4152-AF40-0E895A95C363}" dt="2025-09-01T15:44:17.346" v="168" actId="122"/>
          <ac:spMkLst>
            <pc:docMk/>
            <pc:sldMk cId="2817555668" sldId="309"/>
            <ac:spMk id="11" creationId="{F21A3805-BB55-4E58-A093-D9BC8554829C}"/>
          </ac:spMkLst>
        </pc:spChg>
        <pc:spChg chg="mod">
          <ac:chgData name="B ROQUETA VIVES - FINAL" userId="94e3dead-90cd-4b39-9559-439209b309e7" providerId="ADAL" clId="{2CFDFD4C-CD01-4152-AF40-0E895A95C363}" dt="2025-09-01T15:44:08.818" v="161" actId="1036"/>
          <ac:spMkLst>
            <pc:docMk/>
            <pc:sldMk cId="2817555668" sldId="309"/>
            <ac:spMk id="12" creationId="{C0970D79-B027-4633-96AF-7B323C0A2C6C}"/>
          </ac:spMkLst>
        </pc:spChg>
        <pc:spChg chg="mod">
          <ac:chgData name="B ROQUETA VIVES - FINAL" userId="94e3dead-90cd-4b39-9559-439209b309e7" providerId="ADAL" clId="{2CFDFD4C-CD01-4152-AF40-0E895A95C363}" dt="2025-09-01T15:44:22.039" v="169" actId="122"/>
          <ac:spMkLst>
            <pc:docMk/>
            <pc:sldMk cId="2817555668" sldId="309"/>
            <ac:spMk id="13" creationId="{1570DE5D-59A0-4FB8-8BE6-47F1F409D3F7}"/>
          </ac:spMkLst>
        </pc:spChg>
        <pc:spChg chg="mod">
          <ac:chgData name="B ROQUETA VIVES - FINAL" userId="94e3dead-90cd-4b39-9559-439209b309e7" providerId="ADAL" clId="{2CFDFD4C-CD01-4152-AF40-0E895A95C363}" dt="2025-09-01T15:44:05.311" v="146" actId="1037"/>
          <ac:spMkLst>
            <pc:docMk/>
            <pc:sldMk cId="2817555668" sldId="309"/>
            <ac:spMk id="14" creationId="{66DCD104-4EB8-4970-901B-FF3FC63AAED0}"/>
          </ac:spMkLst>
        </pc:spChg>
        <pc:spChg chg="mod">
          <ac:chgData name="B ROQUETA VIVES - FINAL" userId="94e3dead-90cd-4b39-9559-439209b309e7" providerId="ADAL" clId="{2CFDFD4C-CD01-4152-AF40-0E895A95C363}" dt="2025-09-01T15:44:29.887" v="173" actId="1035"/>
          <ac:spMkLst>
            <pc:docMk/>
            <pc:sldMk cId="2817555668" sldId="309"/>
            <ac:spMk id="15" creationId="{3FC4DD37-E9CC-408B-93C4-A5DF91535F64}"/>
          </ac:spMkLst>
        </pc:spChg>
        <pc:spChg chg="mod">
          <ac:chgData name="B ROQUETA VIVES - FINAL" userId="94e3dead-90cd-4b39-9559-439209b309e7" providerId="ADAL" clId="{2CFDFD4C-CD01-4152-AF40-0E895A95C363}" dt="2025-09-01T15:43:50.960" v="95" actId="1035"/>
          <ac:spMkLst>
            <pc:docMk/>
            <pc:sldMk cId="2817555668" sldId="309"/>
            <ac:spMk id="16" creationId="{57A87DF6-5815-49CC-AB1B-650800DD1CFA}"/>
          </ac:spMkLst>
        </pc:spChg>
      </pc:sldChg>
      <pc:sldChg chg="modSp mod">
        <pc:chgData name="B ROQUETA VIVES - FINAL" userId="94e3dead-90cd-4b39-9559-439209b309e7" providerId="ADAL" clId="{2CFDFD4C-CD01-4152-AF40-0E895A95C363}" dt="2025-09-01T15:45:55.852" v="260" actId="1037"/>
        <pc:sldMkLst>
          <pc:docMk/>
          <pc:sldMk cId="292280115" sldId="312"/>
        </pc:sldMkLst>
        <pc:spChg chg="mod">
          <ac:chgData name="B ROQUETA VIVES - FINAL" userId="94e3dead-90cd-4b39-9559-439209b309e7" providerId="ADAL" clId="{2CFDFD4C-CD01-4152-AF40-0E895A95C363}" dt="2025-09-01T15:45:55.852" v="260" actId="1037"/>
          <ac:spMkLst>
            <pc:docMk/>
            <pc:sldMk cId="292280115" sldId="312"/>
            <ac:spMk id="3" creationId="{E6B47FE0-9CFE-4894-A96A-31B2944A9168}"/>
          </ac:spMkLst>
        </pc:spChg>
      </pc:sldChg>
      <pc:sldChg chg="modSp mod">
        <pc:chgData name="B ROQUETA VIVES - FINAL" userId="94e3dead-90cd-4b39-9559-439209b309e7" providerId="ADAL" clId="{2CFDFD4C-CD01-4152-AF40-0E895A95C363}" dt="2025-09-01T15:46:09.159" v="280" actId="1037"/>
        <pc:sldMkLst>
          <pc:docMk/>
          <pc:sldMk cId="3719358684" sldId="320"/>
        </pc:sldMkLst>
        <pc:spChg chg="mod">
          <ac:chgData name="B ROQUETA VIVES - FINAL" userId="94e3dead-90cd-4b39-9559-439209b309e7" providerId="ADAL" clId="{2CFDFD4C-CD01-4152-AF40-0E895A95C363}" dt="2025-09-01T15:46:09.159" v="280" actId="1037"/>
          <ac:spMkLst>
            <pc:docMk/>
            <pc:sldMk cId="3719358684" sldId="320"/>
            <ac:spMk id="7" creationId="{9578F751-87C0-4D54-B961-527847C37F68}"/>
          </ac:spMkLst>
        </pc:spChg>
      </pc:sldChg>
      <pc:sldChg chg="modSp mod">
        <pc:chgData name="B ROQUETA VIVES - FINAL" userId="94e3dead-90cd-4b39-9559-439209b309e7" providerId="ADAL" clId="{2CFDFD4C-CD01-4152-AF40-0E895A95C363}" dt="2025-09-01T15:50:15.327" v="386" actId="20577"/>
        <pc:sldMkLst>
          <pc:docMk/>
          <pc:sldMk cId="2834089748" sldId="324"/>
        </pc:sldMkLst>
        <pc:graphicFrameChg chg="mod modGraphic">
          <ac:chgData name="B ROQUETA VIVES - FINAL" userId="94e3dead-90cd-4b39-9559-439209b309e7" providerId="ADAL" clId="{2CFDFD4C-CD01-4152-AF40-0E895A95C363}" dt="2025-09-01T15:50:15.327" v="386" actId="20577"/>
          <ac:graphicFrameMkLst>
            <pc:docMk/>
            <pc:sldMk cId="2834089748" sldId="324"/>
            <ac:graphicFrameMk id="2" creationId="{8DC35931-B8A5-41EA-96CC-0F681A93DFB3}"/>
          </ac:graphicFrameMkLst>
        </pc:graphicFrameChg>
      </pc:sldChg>
      <pc:sldChg chg="modSp mod">
        <pc:chgData name="B ROQUETA VIVES - FINAL" userId="94e3dead-90cd-4b39-9559-439209b309e7" providerId="ADAL" clId="{2CFDFD4C-CD01-4152-AF40-0E895A95C363}" dt="2025-09-01T15:46:36.451" v="312" actId="20577"/>
        <pc:sldMkLst>
          <pc:docMk/>
          <pc:sldMk cId="1447313231" sldId="325"/>
        </pc:sldMkLst>
        <pc:spChg chg="mod">
          <ac:chgData name="B ROQUETA VIVES - FINAL" userId="94e3dead-90cd-4b39-9559-439209b309e7" providerId="ADAL" clId="{2CFDFD4C-CD01-4152-AF40-0E895A95C363}" dt="2025-09-01T15:46:36.451" v="312" actId="20577"/>
          <ac:spMkLst>
            <pc:docMk/>
            <pc:sldMk cId="1447313231" sldId="325"/>
            <ac:spMk id="6" creationId="{E9E50B99-26FF-411E-BF33-307B6103F3F0}"/>
          </ac:spMkLst>
        </pc:spChg>
      </pc:sldChg>
      <pc:sldChg chg="modSp mod">
        <pc:chgData name="B ROQUETA VIVES - FINAL" userId="94e3dead-90cd-4b39-9559-439209b309e7" providerId="ADAL" clId="{2CFDFD4C-CD01-4152-AF40-0E895A95C363}" dt="2025-09-01T15:52:16.570" v="427" actId="20577"/>
        <pc:sldMkLst>
          <pc:docMk/>
          <pc:sldMk cId="3825858211" sldId="329"/>
        </pc:sldMkLst>
        <pc:spChg chg="mod">
          <ac:chgData name="B ROQUETA VIVES - FINAL" userId="94e3dead-90cd-4b39-9559-439209b309e7" providerId="ADAL" clId="{2CFDFD4C-CD01-4152-AF40-0E895A95C363}" dt="2025-09-01T15:52:16.570" v="427" actId="20577"/>
          <ac:spMkLst>
            <pc:docMk/>
            <pc:sldMk cId="3825858211" sldId="329"/>
            <ac:spMk id="13" creationId="{7B9DBB43-EC7E-4232-A8BA-687042FCF8BF}"/>
          </ac:spMkLst>
        </pc:spChg>
      </pc:sldChg>
      <pc:sldChg chg="modSp mod">
        <pc:chgData name="B ROQUETA VIVES - FINAL" userId="94e3dead-90cd-4b39-9559-439209b309e7" providerId="ADAL" clId="{2CFDFD4C-CD01-4152-AF40-0E895A95C363}" dt="2025-09-01T15:51:45.119" v="415" actId="14100"/>
        <pc:sldMkLst>
          <pc:docMk/>
          <pc:sldMk cId="1005468029" sldId="330"/>
        </pc:sldMkLst>
        <pc:graphicFrameChg chg="mod modGraphic">
          <ac:chgData name="B ROQUETA VIVES - FINAL" userId="94e3dead-90cd-4b39-9559-439209b309e7" providerId="ADAL" clId="{2CFDFD4C-CD01-4152-AF40-0E895A95C363}" dt="2025-09-01T15:51:45.119" v="415" actId="14100"/>
          <ac:graphicFrameMkLst>
            <pc:docMk/>
            <pc:sldMk cId="1005468029" sldId="330"/>
            <ac:graphicFrameMk id="11" creationId="{60C5BCF9-9454-472E-ACDD-8F240FA8EF50}"/>
          </ac:graphicFrameMkLst>
        </pc:graphicFrameChg>
      </pc:sldChg>
      <pc:sldChg chg="addSp modSp mod">
        <pc:chgData name="B ROQUETA VIVES - FINAL" userId="94e3dead-90cd-4b39-9559-439209b309e7" providerId="ADAL" clId="{2CFDFD4C-CD01-4152-AF40-0E895A95C363}" dt="2025-09-01T15:55:12.124" v="455" actId="20577"/>
        <pc:sldMkLst>
          <pc:docMk/>
          <pc:sldMk cId="3008894799" sldId="347"/>
        </pc:sldMkLst>
        <pc:spChg chg="mod">
          <ac:chgData name="B ROQUETA VIVES - FINAL" userId="94e3dead-90cd-4b39-9559-439209b309e7" providerId="ADAL" clId="{2CFDFD4C-CD01-4152-AF40-0E895A95C363}" dt="2025-09-01T15:55:12.124" v="455" actId="20577"/>
          <ac:spMkLst>
            <pc:docMk/>
            <pc:sldMk cId="3008894799" sldId="347"/>
            <ac:spMk id="6" creationId="{E9E50B99-26FF-411E-BF33-307B6103F3F0}"/>
          </ac:spMkLst>
        </pc:spChg>
        <pc:picChg chg="add mod">
          <ac:chgData name="B ROQUETA VIVES - FINAL" userId="94e3dead-90cd-4b39-9559-439209b309e7" providerId="ADAL" clId="{2CFDFD4C-CD01-4152-AF40-0E895A95C363}" dt="2025-09-01T15:54:56.396" v="445" actId="1076"/>
          <ac:picMkLst>
            <pc:docMk/>
            <pc:sldMk cId="3008894799" sldId="347"/>
            <ac:picMk id="3" creationId="{B1117C6F-45FF-6441-473A-25843611C5CB}"/>
          </ac:picMkLst>
        </pc:picChg>
      </pc:sldChg>
      <pc:sldChg chg="addSp modSp mod">
        <pc:chgData name="B ROQUETA VIVES - FINAL" userId="94e3dead-90cd-4b39-9559-439209b309e7" providerId="ADAL" clId="{2CFDFD4C-CD01-4152-AF40-0E895A95C363}" dt="2025-09-01T15:55:59.066" v="478" actId="20577"/>
        <pc:sldMkLst>
          <pc:docMk/>
          <pc:sldMk cId="910440477" sldId="349"/>
        </pc:sldMkLst>
        <pc:spChg chg="mod">
          <ac:chgData name="B ROQUETA VIVES - FINAL" userId="94e3dead-90cd-4b39-9559-439209b309e7" providerId="ADAL" clId="{2CFDFD4C-CD01-4152-AF40-0E895A95C363}" dt="2025-09-01T15:55:59.066" v="478" actId="20577"/>
          <ac:spMkLst>
            <pc:docMk/>
            <pc:sldMk cId="910440477" sldId="349"/>
            <ac:spMk id="6" creationId="{E9E50B99-26FF-411E-BF33-307B6103F3F0}"/>
          </ac:spMkLst>
        </pc:spChg>
        <pc:picChg chg="add mod">
          <ac:chgData name="B ROQUETA VIVES - FINAL" userId="94e3dead-90cd-4b39-9559-439209b309e7" providerId="ADAL" clId="{2CFDFD4C-CD01-4152-AF40-0E895A95C363}" dt="2025-09-01T15:55:45.363" v="466" actId="1036"/>
          <ac:picMkLst>
            <pc:docMk/>
            <pc:sldMk cId="910440477" sldId="349"/>
            <ac:picMk id="3" creationId="{97DBF0E8-D353-07DE-7A40-529884769728}"/>
          </ac:picMkLst>
        </pc:picChg>
      </pc:sldChg>
      <pc:sldChg chg="modSp mod">
        <pc:chgData name="B ROQUETA VIVES - FINAL" userId="94e3dead-90cd-4b39-9559-439209b309e7" providerId="ADAL" clId="{2CFDFD4C-CD01-4152-AF40-0E895A95C363}" dt="2025-09-01T15:48:50.718" v="366" actId="1036"/>
        <pc:sldMkLst>
          <pc:docMk/>
          <pc:sldMk cId="2923287686" sldId="351"/>
        </pc:sldMkLst>
        <pc:spChg chg="mod">
          <ac:chgData name="B ROQUETA VIVES - FINAL" userId="94e3dead-90cd-4b39-9559-439209b309e7" providerId="ADAL" clId="{2CFDFD4C-CD01-4152-AF40-0E895A95C363}" dt="2025-09-01T15:48:50.718" v="366" actId="1036"/>
          <ac:spMkLst>
            <pc:docMk/>
            <pc:sldMk cId="2923287686" sldId="351"/>
            <ac:spMk id="21" creationId="{A1282399-2CFE-4FD8-BD89-3A6A73FACAD4}"/>
          </ac:spMkLst>
        </pc:spChg>
        <pc:spChg chg="mod">
          <ac:chgData name="B ROQUETA VIVES - FINAL" userId="94e3dead-90cd-4b39-9559-439209b309e7" providerId="ADAL" clId="{2CFDFD4C-CD01-4152-AF40-0E895A95C363}" dt="2025-09-01T15:48:42.741" v="338" actId="1035"/>
          <ac:spMkLst>
            <pc:docMk/>
            <pc:sldMk cId="2923287686" sldId="351"/>
            <ac:spMk id="23" creationId="{8B810666-57DF-4484-ADE2-C5E16DCAF9BE}"/>
          </ac:spMkLst>
        </pc:spChg>
      </pc:sldChg>
      <pc:sldChg chg="modSp mod">
        <pc:chgData name="B ROQUETA VIVES - FINAL" userId="94e3dead-90cd-4b39-9559-439209b309e7" providerId="ADAL" clId="{2CFDFD4C-CD01-4152-AF40-0E895A95C363}" dt="2025-09-03T13:10:24.751" v="491" actId="20577"/>
        <pc:sldMkLst>
          <pc:docMk/>
          <pc:sldMk cId="1573915297" sldId="356"/>
        </pc:sldMkLst>
        <pc:graphicFrameChg chg="mod modGraphic">
          <ac:chgData name="B ROQUETA VIVES - FINAL" userId="94e3dead-90cd-4b39-9559-439209b309e7" providerId="ADAL" clId="{2CFDFD4C-CD01-4152-AF40-0E895A95C363}" dt="2025-09-03T13:10:24.751" v="491" actId="20577"/>
          <ac:graphicFrameMkLst>
            <pc:docMk/>
            <pc:sldMk cId="1573915297" sldId="356"/>
            <ac:graphicFrameMk id="7" creationId="{635EFDB9-078C-4C3F-B927-5590765BFDA7}"/>
          </ac:graphicFrameMkLst>
        </pc:graphicFrame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5-08-08T14:50:39.324" idx="2">
    <p:pos x="10" y="10"/>
    <p:text>Sollen wir es hinzufügen? Wo?</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MT" sz="1200" b="0" i="0" u="none" strike="noStrike" cap="none">
                <a:solidFill>
                  <a:schemeClr val="dk1"/>
                </a:solidFill>
                <a:latin typeface="Trebuchet MS"/>
                <a:ea typeface="Trebuchet MS"/>
                <a:cs typeface="Trebuchet MS"/>
                <a:sym typeface="Trebuchet MS"/>
              </a:rPr>
              <a:t>‹#›</a:t>
            </a:fld>
            <a:endParaRPr sz="1200" b="0" i="0" u="none" strike="noStrike" cap="none">
              <a:solidFill>
                <a:schemeClr val="dk1"/>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32797305"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2885804"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345781581"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GB" b="1" dirty="0"/>
              <a:t>Die RBE-Methode </a:t>
            </a:r>
            <a:r>
              <a:rPr lang="en-GB" dirty="0"/>
              <a:t>dient als methodische Grundlage des RBE-Bewertungssystems. Es handelt sich um einen </a:t>
            </a:r>
            <a:r>
              <a:rPr lang="en-GB" b="1" dirty="0"/>
              <a:t>multikriteriellen </a:t>
            </a:r>
            <a:r>
              <a:rPr lang="en-GB" dirty="0"/>
              <a:t>Analyseansatz, der entwickelt wurde, um </a:t>
            </a:r>
            <a:r>
              <a:rPr lang="en-GB" b="1" dirty="0"/>
              <a:t>Klimarisiken </a:t>
            </a:r>
            <a:r>
              <a:rPr lang="en-GB" dirty="0"/>
              <a:t>auf </a:t>
            </a:r>
            <a:r>
              <a:rPr lang="en-GB" b="1" dirty="0"/>
              <a:t>Gebäude- </a:t>
            </a:r>
            <a:r>
              <a:rPr lang="en-GB" dirty="0"/>
              <a:t>und Nachbarschaftsebene zu bewerten.</a:t>
            </a:r>
            <a:br>
              <a:rPr lang="en-GB" dirty="0"/>
            </a:br>
            <a:r>
              <a:rPr lang="en-GB" dirty="0"/>
              <a:t>Basierend auf dem </a:t>
            </a:r>
            <a:r>
              <a:rPr lang="en-GB" b="1" dirty="0"/>
              <a:t>konzeptionellen Modell der Wirkungsketten </a:t>
            </a:r>
            <a:r>
              <a:rPr lang="en-GB" dirty="0"/>
              <a:t>generiert die Methode:</a:t>
            </a:r>
          </a:p>
          <a:p>
            <a:pPr>
              <a:buFont typeface="Arial" panose="020B0604020202020204" pitchFamily="34" charset="0"/>
              <a:buChar char="•"/>
            </a:pPr>
            <a:r>
              <a:rPr lang="en-GB" dirty="0"/>
              <a:t>eine </a:t>
            </a:r>
            <a:r>
              <a:rPr lang="en-GB" b="1" dirty="0"/>
              <a:t>Gesamtrisikobewertung </a:t>
            </a:r>
            <a:r>
              <a:rPr lang="en-GB" dirty="0"/>
              <a:t>für ein bestimmtes Gebiet und</a:t>
            </a:r>
          </a:p>
          <a:p>
            <a:pPr>
              <a:buFont typeface="Arial" panose="020B0604020202020204" pitchFamily="34" charset="0"/>
              <a:buChar char="•"/>
            </a:pPr>
            <a:r>
              <a:rPr lang="en-GB" dirty="0"/>
              <a:t>eine Reihe </a:t>
            </a:r>
            <a:r>
              <a:rPr lang="en-GB" b="1" dirty="0"/>
              <a:t>ergänzender Indikatoren</a:t>
            </a:r>
            <a:r>
              <a:rPr lang="en-GB" dirty="0"/>
              <a:t>, die das Ausmaß klimabedingter Risiken in bestimmten </a:t>
            </a:r>
            <a:r>
              <a:rPr lang="en-GB" b="1" dirty="0"/>
              <a:t>Risikokategorien </a:t>
            </a:r>
            <a:r>
              <a:rPr lang="en-GB" dirty="0"/>
              <a:t>und </a:t>
            </a:r>
            <a:r>
              <a:rPr lang="en-GB" b="1" dirty="0"/>
              <a:t>städtischen Sektoren </a:t>
            </a:r>
            <a:r>
              <a:rPr lang="en-GB" dirty="0"/>
              <a:t>detailliert beschreiben.</a:t>
            </a:r>
          </a:p>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MT" b="1" dirty="0"/>
              <a:t>Die RBE-Methode </a:t>
            </a:r>
            <a:r>
              <a:rPr lang="en-MT" dirty="0"/>
              <a:t>dient als methodische Grundlage des RBE-Bewertungssystems. Es handelt sich um einen </a:t>
            </a:r>
            <a:r>
              <a:rPr lang="en-MT" b="1" dirty="0"/>
              <a:t>multikriteriellen </a:t>
            </a:r>
            <a:r>
              <a:rPr lang="en-MT" dirty="0"/>
              <a:t>Analyseansatz, der entwickelt wurde, um </a:t>
            </a:r>
            <a:r>
              <a:rPr lang="en-MT" b="1" dirty="0"/>
              <a:t>Klimarisiken </a:t>
            </a:r>
            <a:r>
              <a:rPr lang="en-MT" dirty="0"/>
              <a:t>auf </a:t>
            </a:r>
            <a:r>
              <a:rPr lang="en-MT" b="1" dirty="0"/>
              <a:t>Gebäude- </a:t>
            </a:r>
            <a:r>
              <a:rPr lang="en-MT" dirty="0"/>
              <a:t>und Nachbarschaftsebene zu bewerten.</a:t>
            </a:r>
            <a:br>
              <a:rPr lang="en-MT" dirty="0"/>
            </a:br>
            <a:r>
              <a:rPr lang="en-MT" dirty="0"/>
              <a:t>Basierend auf dem </a:t>
            </a:r>
            <a:r>
              <a:rPr lang="en-MT" b="1" dirty="0"/>
              <a:t>konzeptionellen Modell der Wirkungsketten </a:t>
            </a:r>
            <a:r>
              <a:rPr lang="en-MT" dirty="0"/>
              <a:t>generiert die Methode:</a:t>
            </a:r>
            <a:endParaRPr dirty="0"/>
          </a:p>
          <a:p>
            <a:pPr marL="457200" lvl="0" indent="-228600" algn="l" rtl="0">
              <a:lnSpc>
                <a:spcPct val="100000"/>
              </a:lnSpc>
              <a:spcBef>
                <a:spcPts val="0"/>
              </a:spcBef>
              <a:spcAft>
                <a:spcPts val="0"/>
              </a:spcAft>
              <a:buSzPts val="1400"/>
              <a:buFont typeface="Arial"/>
              <a:buChar char="•"/>
            </a:pPr>
            <a:r>
              <a:rPr lang="en-MT" dirty="0"/>
              <a:t>eine </a:t>
            </a:r>
            <a:r>
              <a:rPr lang="en-MT" b="1" dirty="0"/>
              <a:t>Gesamtrisikobewertung </a:t>
            </a:r>
            <a:r>
              <a:rPr lang="en-MT" dirty="0"/>
              <a:t>für ein bestimmtes Gebiet und</a:t>
            </a:r>
            <a:endParaRPr dirty="0"/>
          </a:p>
          <a:p>
            <a:pPr marL="457200" lvl="0" indent="-228600" algn="l" rtl="0">
              <a:lnSpc>
                <a:spcPct val="100000"/>
              </a:lnSpc>
              <a:spcBef>
                <a:spcPts val="0"/>
              </a:spcBef>
              <a:spcAft>
                <a:spcPts val="0"/>
              </a:spcAft>
              <a:buSzPts val="1400"/>
              <a:buFont typeface="Arial"/>
              <a:buChar char="•"/>
            </a:pPr>
            <a:r>
              <a:rPr lang="en-MT" dirty="0"/>
              <a:t>eine Reihe </a:t>
            </a:r>
            <a:r>
              <a:rPr lang="en-MT" b="1" dirty="0"/>
              <a:t>ergänzender Indikatoren</a:t>
            </a:r>
            <a:r>
              <a:rPr lang="en-MT" dirty="0"/>
              <a:t>, die das Ausmaß klimabedingter Risiken in bestimmten </a:t>
            </a:r>
            <a:r>
              <a:rPr lang="en-MT" b="1" dirty="0"/>
              <a:t>Risikokategorien </a:t>
            </a:r>
            <a:r>
              <a:rPr lang="en-MT" dirty="0"/>
              <a:t>und </a:t>
            </a:r>
            <a:r>
              <a:rPr lang="en-MT" b="1" dirty="0"/>
              <a:t>städtischen Sektoren </a:t>
            </a:r>
            <a:r>
              <a:rPr lang="en-MT" dirty="0"/>
              <a:t>detailliert beschreiben.</a:t>
            </a:r>
            <a:endParaRPr dirty="0"/>
          </a:p>
          <a:p>
            <a:pPr marL="0" lvl="0" indent="0" algn="l" rtl="0">
              <a:lnSpc>
                <a:spcPct val="100000"/>
              </a:lnSpc>
              <a:spcBef>
                <a:spcPts val="0"/>
              </a:spcBef>
              <a:spcAft>
                <a:spcPts val="0"/>
              </a:spcAft>
              <a:buClr>
                <a:schemeClr val="dk1"/>
              </a:buClr>
              <a:buSzPts val="1400"/>
              <a:buFont typeface="Trebuchet MS"/>
              <a:buNone/>
            </a:pPr>
            <a:endParaRPr dirty="0"/>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2147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63404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745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2168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8044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93" name="Google Shape;193;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99" name="Google Shape;199;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6075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7190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59991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2585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11786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20525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5861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645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47183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04129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60115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7128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7225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6965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6581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16256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12217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4928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75" name="Google Shape;375;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85" name="Google Shape;385;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96" name="Google Shape;396;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08" name="Google Shape;408;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18" name="Google Shape;418;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28" name="Google Shape;428;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38" name="Google Shape;438;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50" name="Google Shape;450;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59" name="Google Shape;459;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74" name="Google Shape;474;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85" name="Google Shape;485;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94" name="Google Shape;494;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504" name="Google Shape;504;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3821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523" name="Google Shape;523;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36087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546" name="Google Shape;546;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32411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light">
  <p:cSld name="Title Slide - light">
    <p:spTree>
      <p:nvGrpSpPr>
        <p:cNvPr id="1" name="Shape 14"/>
        <p:cNvGrpSpPr/>
        <p:nvPr/>
      </p:nvGrpSpPr>
      <p:grpSpPr>
        <a:xfrm>
          <a:off x="0" y="0"/>
          <a:ext cx="0" cy="0"/>
          <a:chOff x="0" y="0"/>
          <a:chExt cx="0" cy="0"/>
        </a:xfrm>
      </p:grpSpPr>
      <p:sp>
        <p:nvSpPr>
          <p:cNvPr id="15" name="Google Shape;15;p44"/>
          <p:cNvSpPr/>
          <p:nvPr/>
        </p:nvSpPr>
        <p:spPr>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6" name="Google Shape;16;p44"/>
          <p:cNvSpPr txBox="1">
            <a:spLocks noGrp="1"/>
          </p:cNvSpPr>
          <p:nvPr>
            <p:ph type="body" idx="1"/>
          </p:nvPr>
        </p:nvSpPr>
        <p:spPr>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17" name="Google Shape;17;p44"/>
          <p:cNvSpPr/>
          <p:nvPr/>
        </p:nvSpPr>
        <p:spPr>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8" name="Google Shape;18;p44"/>
          <p:cNvSpPr/>
          <p:nvPr/>
        </p:nvSpPr>
        <p:spPr>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9" name="Google Shape;19;p44"/>
          <p:cNvSpPr/>
          <p:nvPr/>
        </p:nvSpPr>
        <p:spPr>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0" name="Google Shape;20;p44"/>
          <p:cNvSpPr/>
          <p:nvPr/>
        </p:nvSpPr>
        <p:spPr>
          <a:xfrm rot="-8360992">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1" name="Google Shape;21;p44"/>
          <p:cNvSpPr/>
          <p:nvPr/>
        </p:nvSpPr>
        <p:spPr>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2" name="Google Shape;22;p44"/>
          <p:cNvSpPr/>
          <p:nvPr/>
        </p:nvSpPr>
        <p:spPr>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3" name="Google Shape;23;p44"/>
          <p:cNvSpPr/>
          <p:nvPr/>
        </p:nvSpPr>
        <p:spPr>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4" name="Google Shape;24;p44"/>
          <p:cNvSpPr/>
          <p:nvPr/>
        </p:nvSpPr>
        <p:spPr>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5" name="Google Shape;25;p44"/>
          <p:cNvSpPr/>
          <p:nvPr/>
        </p:nvSpPr>
        <p:spPr>
          <a:xfrm rot="9190019">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grpSp>
        <p:nvGrpSpPr>
          <p:cNvPr id="26" name="Google Shape;26;p44"/>
          <p:cNvGrpSpPr/>
          <p:nvPr/>
        </p:nvGrpSpPr>
        <p:grpSpPr>
          <a:xfrm>
            <a:off x="-715024" y="1671219"/>
            <a:ext cx="4169925" cy="3905352"/>
            <a:chOff x="-586420" y="1648608"/>
            <a:chExt cx="4586919" cy="4295887"/>
          </a:xfrm>
        </p:grpSpPr>
        <p:sp>
          <p:nvSpPr>
            <p:cNvPr id="27" name="Google Shape;27;p44"/>
            <p:cNvSpPr/>
            <p:nvPr/>
          </p:nvSpPr>
          <p:spPr>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8" name="Google Shape;28;p44"/>
            <p:cNvSpPr/>
            <p:nvPr/>
          </p:nvSpPr>
          <p:spPr>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9" name="Google Shape;29;p44"/>
            <p:cNvSpPr/>
            <p:nvPr/>
          </p:nvSpPr>
          <p:spPr>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grpSp>
      <p:pic>
        <p:nvPicPr>
          <p:cNvPr id="30" name="Google Shape;30;p44" descr="Immagine che contiene testo, schermata, Carattere, logo&#10;&#10;Descrizione generata automaticamente"/>
          <p:cNvPicPr preferRelativeResize="0"/>
          <p:nvPr/>
        </p:nvPicPr>
        <p:blipFill rotWithShape="1">
          <a:blip r:embed="rId2">
            <a:alphaModFix/>
          </a:blip>
          <a:srcRect/>
          <a:stretch/>
        </p:blipFill>
        <p:spPr>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45"/>
          <p:cNvSpPr txBox="1">
            <a:spLocks noGrp="1"/>
          </p:cNvSpPr>
          <p:nvPr>
            <p:ph type="title"/>
          </p:nvPr>
        </p:nvSpPr>
        <p:spPr>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5"/>
          <p:cNvSpPr txBox="1">
            <a:spLocks noGrp="1"/>
          </p:cNvSpPr>
          <p:nvPr>
            <p:ph type="dt" idx="10"/>
          </p:nvPr>
        </p:nvSpPr>
        <p:spPr>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4" name="Google Shape;34;p45"/>
          <p:cNvSpPr txBox="1">
            <a:spLocks noGrp="1"/>
          </p:cNvSpPr>
          <p:nvPr>
            <p:ph type="ftr" idx="11"/>
          </p:nvPr>
        </p:nvSpPr>
        <p:spPr>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5" name="Google Shape;35;p45"/>
          <p:cNvSpPr txBox="1">
            <a:spLocks noGrp="1"/>
          </p:cNvSpPr>
          <p:nvPr>
            <p:ph type="sldNum" idx="12"/>
          </p:nvPr>
        </p:nvSpPr>
        <p:spPr>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MT"/>
              <a:t>‹#›</a:t>
            </a:fld>
            <a:endParaRPr/>
          </a:p>
        </p:txBody>
      </p:sp>
      <p:sp>
        <p:nvSpPr>
          <p:cNvPr id="36" name="Google Shape;36;p45"/>
          <p:cNvSpPr txBox="1">
            <a:spLocks noGrp="1"/>
          </p:cNvSpPr>
          <p:nvPr>
            <p:ph type="body" idx="1"/>
          </p:nvPr>
        </p:nvSpPr>
        <p:spPr>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Headlines + Text">
  <p:cSld name="Headlines + Text">
    <p:spTree>
      <p:nvGrpSpPr>
        <p:cNvPr id="1" name="Shape 37"/>
        <p:cNvGrpSpPr/>
        <p:nvPr/>
      </p:nvGrpSpPr>
      <p:grpSpPr>
        <a:xfrm>
          <a:off x="0" y="0"/>
          <a:ext cx="0" cy="0"/>
          <a:chOff x="0" y="0"/>
          <a:chExt cx="0" cy="0"/>
        </a:xfrm>
      </p:grpSpPr>
      <p:sp>
        <p:nvSpPr>
          <p:cNvPr id="38" name="Google Shape;38;p46"/>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6"/>
          <p:cNvSpPr txBox="1">
            <a:spLocks noGrp="1"/>
          </p:cNvSpPr>
          <p:nvPr>
            <p:ph type="body" idx="1"/>
          </p:nvPr>
        </p:nvSpPr>
        <p:spPr>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0" name="Google Shape;40;p46"/>
          <p:cNvSpPr txBox="1">
            <a:spLocks noGrp="1"/>
          </p:cNvSpPr>
          <p:nvPr>
            <p:ph type="body" idx="2"/>
          </p:nvPr>
        </p:nvSpPr>
        <p:spPr>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Headlines + two columns">
  <p:cSld name="1_Headlines + two columns">
    <p:spTree>
      <p:nvGrpSpPr>
        <p:cNvPr id="1" name="Shape 41"/>
        <p:cNvGrpSpPr/>
        <p:nvPr/>
      </p:nvGrpSpPr>
      <p:grpSpPr>
        <a:xfrm>
          <a:off x="0" y="0"/>
          <a:ext cx="0" cy="0"/>
          <a:chOff x="0" y="0"/>
          <a:chExt cx="0" cy="0"/>
        </a:xfrm>
      </p:grpSpPr>
      <p:sp>
        <p:nvSpPr>
          <p:cNvPr id="42" name="Google Shape;42;p47"/>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7"/>
          <p:cNvSpPr txBox="1">
            <a:spLocks noGrp="1"/>
          </p:cNvSpPr>
          <p:nvPr>
            <p:ph type="body" idx="1"/>
          </p:nvPr>
        </p:nvSpPr>
        <p:spPr>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4" name="Google Shape;44;p47"/>
          <p:cNvSpPr txBox="1">
            <a:spLocks noGrp="1"/>
          </p:cNvSpPr>
          <p:nvPr>
            <p:ph type="body" idx="2"/>
          </p:nvPr>
        </p:nvSpPr>
        <p:spPr>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5" name="Google Shape;45;p47"/>
          <p:cNvSpPr txBox="1">
            <a:spLocks noGrp="1"/>
          </p:cNvSpPr>
          <p:nvPr>
            <p:ph type="body" idx="3"/>
          </p:nvPr>
        </p:nvSpPr>
        <p:spPr>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eadline + Text / no subline">
  <p:cSld name="Headline + Text / no subline">
    <p:spTree>
      <p:nvGrpSpPr>
        <p:cNvPr id="1" name="Shape 46"/>
        <p:cNvGrpSpPr/>
        <p:nvPr/>
      </p:nvGrpSpPr>
      <p:grpSpPr>
        <a:xfrm>
          <a:off x="0" y="0"/>
          <a:ext cx="0" cy="0"/>
          <a:chOff x="0" y="0"/>
          <a:chExt cx="0" cy="0"/>
        </a:xfrm>
      </p:grpSpPr>
      <p:sp>
        <p:nvSpPr>
          <p:cNvPr id="47" name="Google Shape;47;p48"/>
          <p:cNvSpPr txBox="1">
            <a:spLocks noGrp="1"/>
          </p:cNvSpPr>
          <p:nvPr>
            <p:ph type="title"/>
          </p:nvPr>
        </p:nvSpPr>
        <p:spPr>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8"/>
          <p:cNvSpPr txBox="1">
            <a:spLocks noGrp="1"/>
          </p:cNvSpPr>
          <p:nvPr>
            <p:ph type="body" idx="1"/>
          </p:nvPr>
        </p:nvSpPr>
        <p:spPr>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hapter Break with Pic left">
  <p:cSld name="Chapter Break with Pic left">
    <p:spTree>
      <p:nvGrpSpPr>
        <p:cNvPr id="1" name="Shape 49"/>
        <p:cNvGrpSpPr/>
        <p:nvPr/>
      </p:nvGrpSpPr>
      <p:grpSpPr>
        <a:xfrm>
          <a:off x="0" y="0"/>
          <a:ext cx="0" cy="0"/>
          <a:chOff x="0" y="0"/>
          <a:chExt cx="0" cy="0"/>
        </a:xfrm>
      </p:grpSpPr>
      <p:sp>
        <p:nvSpPr>
          <p:cNvPr id="50" name="Google Shape;50;p49"/>
          <p:cNvSpPr/>
          <p:nvPr/>
        </p:nvSpPr>
        <p:spPr>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cxnSp>
        <p:nvCxnSpPr>
          <p:cNvPr id="51" name="Google Shape;51;p49"/>
          <p:cNvCxnSpPr/>
          <p:nvPr/>
        </p:nvCxnSpPr>
        <p:spPr>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52" name="Google Shape;52;p49"/>
          <p:cNvSpPr>
            <a:spLocks noGrp="1"/>
          </p:cNvSpPr>
          <p:nvPr>
            <p:ph type="pic" idx="2"/>
          </p:nvPr>
        </p:nvSpPr>
        <p:spPr>
          <a:xfrm>
            <a:off x="4572000" y="0"/>
            <a:ext cx="4572000" cy="5143500"/>
          </a:xfrm>
          <a:prstGeom prst="rect">
            <a:avLst/>
          </a:prstGeom>
          <a:noFill/>
          <a:ln>
            <a:noFill/>
          </a:ln>
        </p:spPr>
      </p:sp>
      <p:sp>
        <p:nvSpPr>
          <p:cNvPr id="53" name="Google Shape;53;p49"/>
          <p:cNvSpPr txBox="1">
            <a:spLocks noGrp="1"/>
          </p:cNvSpPr>
          <p:nvPr>
            <p:ph type="body" idx="1"/>
          </p:nvPr>
        </p:nvSpPr>
        <p:spPr>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4" name="Google Shape;54;p49"/>
          <p:cNvSpPr txBox="1">
            <a:spLocks noGrp="1"/>
          </p:cNvSpPr>
          <p:nvPr>
            <p:ph type="body" idx="3"/>
          </p:nvPr>
        </p:nvSpPr>
        <p:spPr>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5" name="Google Shape;55;p49"/>
          <p:cNvSpPr txBox="1">
            <a:spLocks noGrp="1"/>
          </p:cNvSpPr>
          <p:nvPr>
            <p:ph type="body" idx="4"/>
          </p:nvPr>
        </p:nvSpPr>
        <p:spPr>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hapter Break with Pic right">
  <p:cSld name="Chapter Break with Pic right">
    <p:spTree>
      <p:nvGrpSpPr>
        <p:cNvPr id="1" name="Shape 56"/>
        <p:cNvGrpSpPr/>
        <p:nvPr/>
      </p:nvGrpSpPr>
      <p:grpSpPr>
        <a:xfrm>
          <a:off x="0" y="0"/>
          <a:ext cx="0" cy="0"/>
          <a:chOff x="0" y="0"/>
          <a:chExt cx="0" cy="0"/>
        </a:xfrm>
      </p:grpSpPr>
      <p:sp>
        <p:nvSpPr>
          <p:cNvPr id="57" name="Google Shape;57;p50"/>
          <p:cNvSpPr/>
          <p:nvPr/>
        </p:nvSpPr>
        <p:spPr>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cxnSp>
        <p:nvCxnSpPr>
          <p:cNvPr id="58" name="Google Shape;58;p50"/>
          <p:cNvCxnSpPr/>
          <p:nvPr/>
        </p:nvCxnSpPr>
        <p:spPr>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59" name="Google Shape;59;p50"/>
          <p:cNvSpPr>
            <a:spLocks noGrp="1"/>
          </p:cNvSpPr>
          <p:nvPr>
            <p:ph type="pic" idx="2"/>
          </p:nvPr>
        </p:nvSpPr>
        <p:spPr>
          <a:xfrm>
            <a:off x="0" y="-14748"/>
            <a:ext cx="4572000" cy="5143500"/>
          </a:xfrm>
          <a:prstGeom prst="rect">
            <a:avLst/>
          </a:prstGeom>
          <a:noFill/>
          <a:ln>
            <a:noFill/>
          </a:ln>
        </p:spPr>
      </p:sp>
      <p:sp>
        <p:nvSpPr>
          <p:cNvPr id="60" name="Google Shape;60;p50"/>
          <p:cNvSpPr txBox="1">
            <a:spLocks noGrp="1"/>
          </p:cNvSpPr>
          <p:nvPr>
            <p:ph type="body" idx="1"/>
          </p:nvPr>
        </p:nvSpPr>
        <p:spPr>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1" name="Google Shape;61;p50"/>
          <p:cNvSpPr txBox="1">
            <a:spLocks noGrp="1"/>
          </p:cNvSpPr>
          <p:nvPr>
            <p:ph type="body" idx="3"/>
          </p:nvPr>
        </p:nvSpPr>
        <p:spPr>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2" name="Google Shape;62;p50"/>
          <p:cNvSpPr txBox="1">
            <a:spLocks noGrp="1"/>
          </p:cNvSpPr>
          <p:nvPr>
            <p:ph type="body" idx="4"/>
          </p:nvPr>
        </p:nvSpPr>
        <p:spPr>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hapterbreak_2">
  <p:cSld name="Chapterbreak_2">
    <p:bg>
      <p:bgPr>
        <a:solidFill>
          <a:schemeClr val="accent4"/>
        </a:solidFill>
        <a:effectLst/>
      </p:bgPr>
    </p:bg>
    <p:spTree>
      <p:nvGrpSpPr>
        <p:cNvPr id="1" name="Shape 63"/>
        <p:cNvGrpSpPr/>
        <p:nvPr/>
      </p:nvGrpSpPr>
      <p:grpSpPr>
        <a:xfrm>
          <a:off x="0" y="0"/>
          <a:ext cx="0" cy="0"/>
          <a:chOff x="0" y="0"/>
          <a:chExt cx="0" cy="0"/>
        </a:xfrm>
      </p:grpSpPr>
      <p:sp>
        <p:nvSpPr>
          <p:cNvPr id="64" name="Google Shape;64;p51"/>
          <p:cNvSpPr txBox="1">
            <a:spLocks noGrp="1"/>
          </p:cNvSpPr>
          <p:nvPr>
            <p:ph type="body" idx="1"/>
          </p:nvPr>
        </p:nvSpPr>
        <p:spPr>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5" name="Google Shape;65;p51"/>
          <p:cNvSpPr txBox="1">
            <a:spLocks noGrp="1"/>
          </p:cNvSpPr>
          <p:nvPr>
            <p:ph type="body" idx="2"/>
          </p:nvPr>
        </p:nvSpPr>
        <p:spPr>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66" name="Google Shape;66;p51"/>
          <p:cNvCxnSpPr/>
          <p:nvPr/>
        </p:nvCxnSpPr>
        <p:spPr>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hapterbreak">
  <p:cSld name="Chapterbreak">
    <p:bg>
      <p:bgPr>
        <a:solidFill>
          <a:schemeClr val="accent4"/>
        </a:solidFill>
        <a:effectLst/>
      </p:bgPr>
    </p:bg>
    <p:spTree>
      <p:nvGrpSpPr>
        <p:cNvPr id="1" name="Shape 67"/>
        <p:cNvGrpSpPr/>
        <p:nvPr/>
      </p:nvGrpSpPr>
      <p:grpSpPr>
        <a:xfrm>
          <a:off x="0" y="0"/>
          <a:ext cx="0" cy="0"/>
          <a:chOff x="0" y="0"/>
          <a:chExt cx="0" cy="0"/>
        </a:xfrm>
      </p:grpSpPr>
      <p:sp>
        <p:nvSpPr>
          <p:cNvPr id="68" name="Google Shape;68;p52"/>
          <p:cNvSpPr txBox="1">
            <a:spLocks noGrp="1"/>
          </p:cNvSpPr>
          <p:nvPr>
            <p:ph type="body" idx="1"/>
          </p:nvPr>
        </p:nvSpPr>
        <p:spPr>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9" name="Google Shape;69;p52"/>
          <p:cNvSpPr txBox="1">
            <a:spLocks noGrp="1"/>
          </p:cNvSpPr>
          <p:nvPr>
            <p:ph type="body" idx="2"/>
          </p:nvPr>
        </p:nvSpPr>
        <p:spPr>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70" name="Google Shape;70;p52"/>
          <p:cNvCxnSpPr/>
          <p:nvPr/>
        </p:nvCxnSpPr>
        <p:spPr>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meline OVERVIEW">
  <p:cSld name="Timeline OVERVIEW">
    <p:spTree>
      <p:nvGrpSpPr>
        <p:cNvPr id="1" name="Shape 71"/>
        <p:cNvGrpSpPr/>
        <p:nvPr/>
      </p:nvGrpSpPr>
      <p:grpSpPr>
        <a:xfrm>
          <a:off x="0" y="0"/>
          <a:ext cx="0" cy="0"/>
          <a:chOff x="0" y="0"/>
          <a:chExt cx="0" cy="0"/>
        </a:xfrm>
      </p:grpSpPr>
      <p:cxnSp>
        <p:nvCxnSpPr>
          <p:cNvPr id="72" name="Google Shape;72;p53"/>
          <p:cNvCxnSpPr/>
          <p:nvPr/>
        </p:nvCxnSpPr>
        <p:spPr>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3" name="Google Shape;73;p53"/>
          <p:cNvCxnSpPr/>
          <p:nvPr/>
        </p:nvCxnSpPr>
        <p:spPr>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4" name="Google Shape;74;p53"/>
          <p:cNvCxnSpPr/>
          <p:nvPr/>
        </p:nvCxnSpPr>
        <p:spPr>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5" name="Google Shape;75;p53"/>
          <p:cNvCxnSpPr/>
          <p:nvPr/>
        </p:nvCxnSpPr>
        <p:spPr>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76" name="Google Shape;76;p53"/>
          <p:cNvCxnSpPr/>
          <p:nvPr/>
        </p:nvCxnSpPr>
        <p:spPr>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77" name="Google Shape;77;p53"/>
          <p:cNvSpPr txBox="1">
            <a:spLocks noGrp="1"/>
          </p:cNvSpPr>
          <p:nvPr>
            <p:ph type="sldNum" idx="12"/>
          </p:nvPr>
        </p:nvSpPr>
        <p:spPr>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MT"/>
              <a:t>‹#›</a:t>
            </a:fld>
            <a:endParaRPr/>
          </a:p>
        </p:txBody>
      </p:sp>
      <p:sp>
        <p:nvSpPr>
          <p:cNvPr id="78" name="Google Shape;78;p53"/>
          <p:cNvSpPr/>
          <p:nvPr/>
        </p:nvSpPr>
        <p:spPr>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meline middle">
  <p:cSld name="Timeline middle">
    <p:spTree>
      <p:nvGrpSpPr>
        <p:cNvPr id="1" name="Shape 82"/>
        <p:cNvGrpSpPr/>
        <p:nvPr/>
      </p:nvGrpSpPr>
      <p:grpSpPr>
        <a:xfrm>
          <a:off x="0" y="0"/>
          <a:ext cx="0" cy="0"/>
          <a:chOff x="0" y="0"/>
          <a:chExt cx="0" cy="0"/>
        </a:xfrm>
      </p:grpSpPr>
      <p:sp>
        <p:nvSpPr>
          <p:cNvPr id="83" name="Google Shape;83;p55"/>
          <p:cNvSpPr txBox="1">
            <a:spLocks noGrp="1"/>
          </p:cNvSpPr>
          <p:nvPr>
            <p:ph type="body" idx="1"/>
          </p:nvPr>
        </p:nvSpPr>
        <p:spPr>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4" name="Google Shape;84;p55"/>
          <p:cNvSpPr txBox="1">
            <a:spLocks noGrp="1"/>
          </p:cNvSpPr>
          <p:nvPr>
            <p:ph type="body" idx="2"/>
          </p:nvPr>
        </p:nvSpPr>
        <p:spPr>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5" name="Google Shape;85;p55"/>
          <p:cNvSpPr txBox="1">
            <a:spLocks noGrp="1"/>
          </p:cNvSpPr>
          <p:nvPr>
            <p:ph type="body" idx="3"/>
          </p:nvPr>
        </p:nvSpPr>
        <p:spPr>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6" name="Google Shape;86;p55"/>
          <p:cNvSpPr txBox="1">
            <a:spLocks noGrp="1"/>
          </p:cNvSpPr>
          <p:nvPr>
            <p:ph type="body" idx="4"/>
          </p:nvPr>
        </p:nvSpPr>
        <p:spPr>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7" name="Google Shape;87;p55"/>
          <p:cNvSpPr txBox="1">
            <a:spLocks noGrp="1"/>
          </p:cNvSpPr>
          <p:nvPr>
            <p:ph type="body" idx="5"/>
          </p:nvPr>
        </p:nvSpPr>
        <p:spPr>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8" name="Google Shape;88;p55"/>
          <p:cNvSpPr txBox="1">
            <a:spLocks noGrp="1"/>
          </p:cNvSpPr>
          <p:nvPr>
            <p:ph type="body" idx="6"/>
          </p:nvPr>
        </p:nvSpPr>
        <p:spPr>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89" name="Google Shape;89;p55"/>
          <p:cNvCxnSpPr/>
          <p:nvPr/>
        </p:nvCxnSpPr>
        <p:spPr>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90" name="Google Shape;90;p55"/>
          <p:cNvCxnSpPr/>
          <p:nvPr/>
        </p:nvCxnSpPr>
        <p:spPr>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91" name="Google Shape;91;p55"/>
          <p:cNvCxnSpPr/>
          <p:nvPr/>
        </p:nvCxnSpPr>
        <p:spPr>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meline End">
  <p:cSld name="Timeline End">
    <p:spTree>
      <p:nvGrpSpPr>
        <p:cNvPr id="1" name="Shape 92"/>
        <p:cNvGrpSpPr/>
        <p:nvPr/>
      </p:nvGrpSpPr>
      <p:grpSpPr>
        <a:xfrm>
          <a:off x="0" y="0"/>
          <a:ext cx="0" cy="0"/>
          <a:chOff x="0" y="0"/>
          <a:chExt cx="0" cy="0"/>
        </a:xfrm>
      </p:grpSpPr>
      <p:cxnSp>
        <p:nvCxnSpPr>
          <p:cNvPr id="93" name="Google Shape;93;p56"/>
          <p:cNvCxnSpPr/>
          <p:nvPr/>
        </p:nvCxnSpPr>
        <p:spPr>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94" name="Google Shape;94;p56"/>
          <p:cNvCxnSpPr/>
          <p:nvPr/>
        </p:nvCxnSpPr>
        <p:spPr>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95" name="Google Shape;95;p56"/>
          <p:cNvSpPr txBox="1">
            <a:spLocks noGrp="1"/>
          </p:cNvSpPr>
          <p:nvPr>
            <p:ph type="body" idx="1"/>
          </p:nvPr>
        </p:nvSpPr>
        <p:spPr>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6" name="Google Shape;96;p56"/>
          <p:cNvSpPr txBox="1">
            <a:spLocks noGrp="1"/>
          </p:cNvSpPr>
          <p:nvPr>
            <p:ph type="body" idx="2"/>
          </p:nvPr>
        </p:nvSpPr>
        <p:spPr>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7" name="Google Shape;97;p56"/>
          <p:cNvSpPr txBox="1">
            <a:spLocks noGrp="1"/>
          </p:cNvSpPr>
          <p:nvPr>
            <p:ph type="body" idx="3"/>
          </p:nvPr>
        </p:nvSpPr>
        <p:spPr>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8" name="Google Shape;98;p56"/>
          <p:cNvSpPr txBox="1">
            <a:spLocks noGrp="1"/>
          </p:cNvSpPr>
          <p:nvPr>
            <p:ph type="body" idx="4"/>
          </p:nvPr>
        </p:nvSpPr>
        <p:spPr>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9" name="Google Shape;99;p56"/>
          <p:cNvSpPr txBox="1">
            <a:spLocks noGrp="1"/>
          </p:cNvSpPr>
          <p:nvPr>
            <p:ph type="body" idx="5"/>
          </p:nvPr>
        </p:nvSpPr>
        <p:spPr>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100" name="Google Shape;100;p56"/>
          <p:cNvSpPr txBox="1">
            <a:spLocks noGrp="1"/>
          </p:cNvSpPr>
          <p:nvPr>
            <p:ph type="body" idx="6"/>
          </p:nvPr>
        </p:nvSpPr>
        <p:spPr>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101" name="Google Shape;101;p56"/>
          <p:cNvCxnSpPr/>
          <p:nvPr/>
        </p:nvCxnSpPr>
        <p:spPr>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02" name="Google Shape;102;p56"/>
          <p:cNvSpPr/>
          <p:nvPr/>
        </p:nvSpPr>
        <p:spPr>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ight grey background with page count">
  <p:cSld name="Light grey background with page count">
    <p:bg>
      <p:bgPr>
        <a:solidFill>
          <a:srgbClr val="E6E6E6"/>
        </a:solidFill>
        <a:effectLst/>
      </p:bgPr>
    </p:bg>
    <p:spTree>
      <p:nvGrpSpPr>
        <p:cNvPr id="1" name="Shape 103"/>
        <p:cNvGrpSpPr/>
        <p:nvPr/>
      </p:nvGrpSpPr>
      <p:grpSpPr>
        <a:xfrm>
          <a:off x="0" y="0"/>
          <a:ext cx="0" cy="0"/>
          <a:chOff x="0" y="0"/>
          <a:chExt cx="0" cy="0"/>
        </a:xfrm>
      </p:grpSpPr>
      <p:sp>
        <p:nvSpPr>
          <p:cNvPr id="104" name="Google Shape;104;p57"/>
          <p:cNvSpPr/>
          <p:nvPr/>
        </p:nvSpPr>
        <p:spPr>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05" name="Google Shape;105;p57"/>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rker grey background/empty">
  <p:cSld name="Darker grey background/empty">
    <p:bg>
      <p:bgPr>
        <a:solidFill>
          <a:srgbClr val="C8D3D8"/>
        </a:solidFill>
        <a:effectLst/>
      </p:bgPr>
    </p:bg>
    <p:spTree>
      <p:nvGrpSpPr>
        <p:cNvPr id="1" name="Shape 106"/>
        <p:cNvGrpSpPr/>
        <p:nvPr/>
      </p:nvGrpSpPr>
      <p:grpSpPr>
        <a:xfrm>
          <a:off x="0" y="0"/>
          <a:ext cx="0" cy="0"/>
          <a:chOff x="0" y="0"/>
          <a:chExt cx="0" cy="0"/>
        </a:xfrm>
      </p:grpSpPr>
      <p:sp>
        <p:nvSpPr>
          <p:cNvPr id="107" name="Google Shape;107;p58"/>
          <p:cNvSpPr/>
          <p:nvPr/>
        </p:nvSpPr>
        <p:spPr>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08" name="Google Shape;108;p58"/>
          <p:cNvSpPr/>
          <p:nvPr/>
        </p:nvSpPr>
        <p:spPr>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990949420"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924774589"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extLst>
      <p:ext uri="{BB962C8B-B14F-4D97-AF65-F5344CB8AC3E}">
        <p14:creationId xmlns:p14="http://schemas.microsoft.com/office/powerpoint/2010/main" val="2078518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1" name="Google Shape;11;p43"/>
          <p:cNvSpPr txBox="1">
            <a:spLocks noGrp="1"/>
          </p:cNvSpPr>
          <p:nvPr>
            <p:ph type="body" idx="1"/>
          </p:nvPr>
        </p:nvSpPr>
        <p:spPr>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43"/>
          <p:cNvSpPr txBox="1">
            <a:spLocks noGrp="1"/>
          </p:cNvSpPr>
          <p:nvPr>
            <p:ph type="title"/>
          </p:nvPr>
        </p:nvSpPr>
        <p:spPr>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43"/>
          <p:cNvSpPr txBox="1"/>
          <p:nvPr/>
        </p:nvSpPr>
        <p:spPr>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MT" sz="1000" b="0" i="0" u="none" strike="noStrike" cap="none">
                <a:solidFill>
                  <a:schemeClr val="lt1"/>
                </a:solidFill>
                <a:latin typeface="Trebuchet MS"/>
                <a:ea typeface="Trebuchet MS"/>
                <a:cs typeface="Trebuchet MS"/>
                <a:sym typeface="Trebuchet MS"/>
              </a:rPr>
              <a:t>‹#›</a:t>
            </a:fld>
            <a:endParaRPr sz="1000" b="0" i="0" u="none" strike="noStrike" cap="none">
              <a:solidFill>
                <a:schemeClr val="lt1"/>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29573803"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SuPeRBE-Schulungsmaterial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902832061"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Klimawandel und bebaute Umwelt</a:t>
            </a:r>
            <a:endParaRPr sz="1400" b="0" i="0" u="none" strike="noStrike" cap="none">
              <a:solidFill>
                <a:srgbClr val="000000"/>
              </a:solidFill>
              <a:latin typeface="Arial"/>
              <a:ea typeface="Arial"/>
              <a:cs typeface="Arial"/>
            </a:endParaRPr>
          </a:p>
        </p:txBody>
      </p:sp>
      <p:sp>
        <p:nvSpPr>
          <p:cNvPr id="1861541182"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Grund</a:t>
            </a:r>
            <a:r>
              <a:rPr lang="en-GB" sz="1800" b="1" i="0" u="none" strike="noStrike" cap="none">
                <a:solidFill>
                  <a:schemeClr val="accent4"/>
                </a:solidFill>
                <a:latin typeface="Trebuchet MS"/>
                <a:ea typeface="Trebuchet MS"/>
                <a:cs typeface="Trebuchet MS"/>
              </a:rPr>
              <a:t>lagen</a:t>
            </a:r>
            <a:r>
              <a:rPr lang="en-GB" sz="2400" b="1" i="0" u="none" strike="noStrike" cap="none">
                <a:solidFill>
                  <a:schemeClr val="accent4"/>
                </a:solidFill>
                <a:latin typeface="Trebuchet MS"/>
                <a:ea typeface="Trebuchet MS"/>
                <a:cs typeface="Trebuchet MS"/>
              </a:rPr>
              <a:t> des Klimawandels </a:t>
            </a:r>
            <a:endParaRPr sz="1400" b="0" i="0" u="none" strike="noStrike" cap="none">
              <a:solidFill>
                <a:srgbClr val="000000"/>
              </a:solidFill>
              <a:latin typeface="Arial"/>
              <a:ea typeface="Arial"/>
              <a:cs typeface="Arial"/>
            </a:endParaRPr>
          </a:p>
        </p:txBody>
      </p:sp>
      <p:sp>
        <p:nvSpPr>
          <p:cNvPr id="1390320710"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 2</a:t>
            </a:r>
            <a:endParaRPr sz="2000" b="1" i="0" u="none" strike="noStrike" cap="none">
              <a:solidFill>
                <a:schemeClr val="accent4"/>
              </a:solidFill>
              <a:latin typeface="Trebuchet MS"/>
              <a:ea typeface="Trebuchet MS"/>
              <a:cs typeface="Trebuchet MS"/>
            </a:endParaRPr>
          </a:p>
        </p:txBody>
      </p:sp>
      <p:pic>
        <p:nvPicPr>
          <p:cNvPr id="1954856889"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1252397771"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dirty="0"/>
          </a:p>
          <a:p>
            <a:pPr marL="0" marR="0" lvl="0" indent="0" algn="l" rtl="0">
              <a:lnSpc>
                <a:spcPct val="100000"/>
              </a:lnSpc>
              <a:spcBef>
                <a:spcPts val="0"/>
              </a:spcBef>
              <a:spcAft>
                <a:spcPts val="0"/>
              </a:spcAft>
              <a:buClr>
                <a:schemeClr val="lt2"/>
              </a:buClr>
              <a:buSzPts val="800"/>
              <a:buFont typeface="Noto Sans Symbols"/>
              <a:buNone/>
              <a:defRPr/>
            </a:pPr>
            <a:r>
              <a:rPr lang="en-GB" sz="1000" dirty="0"/>
              <a:t>Aktivität 3.2</a:t>
            </a:r>
            <a:endParaRPr dirty="0"/>
          </a:p>
          <a:p>
            <a:pPr marL="0" marR="0" lvl="0" indent="0" algn="l" rtl="0">
              <a:lnSpc>
                <a:spcPct val="100000"/>
              </a:lnSpc>
              <a:spcBef>
                <a:spcPts val="0"/>
              </a:spcBef>
              <a:spcAft>
                <a:spcPts val="0"/>
              </a:spcAft>
              <a:buClr>
                <a:schemeClr val="lt2"/>
              </a:buClr>
              <a:buSzPts val="800"/>
              <a:buFont typeface="Noto Sans Symbols"/>
              <a:buNone/>
              <a:defRPr/>
            </a:pPr>
            <a:r>
              <a:rPr lang="en-GB" sz="1000" dirty="0"/>
              <a:t>SuPeRBE-Projekt (CE0200768)</a:t>
            </a:r>
            <a:endParaRPr sz="1000" dirty="0"/>
          </a:p>
        </p:txBody>
      </p:sp>
      <p:sp>
        <p:nvSpPr>
          <p:cNvPr id="1782886618"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SuPeRBE-Schulungsmaterial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513063354"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dirty="0">
                <a:solidFill>
                  <a:schemeClr val="accent4"/>
                </a:solidFill>
                <a:latin typeface="Trebuchet MS"/>
                <a:ea typeface="Trebuchet MS"/>
                <a:cs typeface="Trebuchet MS"/>
              </a:rPr>
              <a:t>AD2 RBE-Bewertungssystem</a:t>
            </a:r>
            <a:endParaRPr sz="1400" b="0" i="0" u="none" strike="noStrike" cap="none" dirty="0">
              <a:solidFill>
                <a:srgbClr val="000000"/>
              </a:solidFill>
              <a:latin typeface="Arial"/>
              <a:ea typeface="Arial"/>
              <a:cs typeface="Arial"/>
            </a:endParaRPr>
          </a:p>
        </p:txBody>
      </p:sp>
      <p:sp>
        <p:nvSpPr>
          <p:cNvPr id="1517052136" name="Google Shape;117;g356110b305c_0_8"/>
          <p:cNvSpPr txBox="1"/>
          <p:nvPr/>
        </p:nvSpPr>
        <p:spPr bwMode="auto">
          <a:xfrm>
            <a:off x="5090401" y="3573131"/>
            <a:ext cx="412212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dirty="0">
                <a:solidFill>
                  <a:schemeClr val="accent4"/>
                </a:solidFill>
                <a:latin typeface="Trebuchet MS"/>
                <a:ea typeface="Trebuchet MS"/>
                <a:cs typeface="Trebuchet MS"/>
              </a:rPr>
              <a:t>Kompetenzniveau: 1,2,3</a:t>
            </a:r>
            <a:endParaRPr sz="2000" b="1" i="0" u="none" strike="noStrike" cap="none" dirty="0">
              <a:solidFill>
                <a:schemeClr val="accent4"/>
              </a:solidFill>
              <a:latin typeface="Trebuchet MS"/>
              <a:ea typeface="Trebuchet MS"/>
              <a:cs typeface="Trebuchet MS"/>
            </a:endParaRPr>
          </a:p>
        </p:txBody>
      </p:sp>
      <p:sp>
        <p:nvSpPr>
          <p:cNvPr id="1830183452" name="Google Shape;118;g356110b305c_0_8"/>
          <p:cNvSpPr txBox="1"/>
          <p:nvPr/>
        </p:nvSpPr>
        <p:spPr bwMode="auto">
          <a:xfrm>
            <a:off x="516270" y="29303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dirty="0">
                <a:solidFill>
                  <a:schemeClr val="accent4"/>
                </a:solidFill>
                <a:latin typeface="Trebuchet MS"/>
                <a:ea typeface="Trebuchet MS"/>
                <a:cs typeface="Trebuchet MS"/>
              </a:rPr>
              <a:t>AD2.1 RBE-Methode</a:t>
            </a:r>
            <a:endParaRPr sz="1400" b="0" i="0" u="none" strike="noStrike" cap="none" dirty="0">
              <a:solidFill>
                <a:srgbClr val="000000"/>
              </a:solidFill>
              <a:latin typeface="Arial"/>
              <a:ea typeface="Arial"/>
              <a:cs typeface="Arial"/>
            </a:endParaRPr>
          </a:p>
        </p:txBody>
      </p:sp>
      <p:sp>
        <p:nvSpPr>
          <p:cNvPr id="1430986560"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Makro-Fachgebiet:</a:t>
            </a:r>
            <a:endParaRPr sz="700" b="0" i="0" u="none" strike="noStrike" cap="none">
              <a:solidFill>
                <a:srgbClr val="000000"/>
              </a:solidFill>
              <a:latin typeface="Arial"/>
              <a:ea typeface="Arial"/>
              <a:cs typeface="Arial"/>
            </a:endParaRPr>
          </a:p>
        </p:txBody>
      </p:sp>
      <p:sp>
        <p:nvSpPr>
          <p:cNvPr id="1117976582"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Fachgebiet:</a:t>
            </a:r>
            <a:endParaRPr sz="700" b="0" i="0" u="none" strike="noStrike" cap="none">
              <a:solidFill>
                <a:srgbClr val="000000"/>
              </a:solidFill>
              <a:latin typeface="Arial"/>
              <a:ea typeface="Arial"/>
              <a:cs typeface="Arial"/>
            </a:endParaRPr>
          </a:p>
        </p:txBody>
      </p:sp>
      <p:sp>
        <p:nvSpPr>
          <p:cNvPr id="2" name="Text Placeholder 1">
            <a:extLst>
              <a:ext uri="{FF2B5EF4-FFF2-40B4-BE49-F238E27FC236}">
                <a16:creationId xmlns:a16="http://schemas.microsoft.com/office/drawing/2014/main" id="{4DCA41BD-5F13-2661-4A14-D3D35FF39CDF}"/>
              </a:ext>
            </a:extLst>
          </p:cNvPr>
          <p:cNvSpPr>
            <a:spLocks noGrp="1" noChangeArrowheads="1"/>
          </p:cNvSpPr>
          <p:nvPr>
            <p:ph type="body" idx="4294967295"/>
          </p:nvPr>
        </p:nvSpPr>
        <p:spPr bwMode="auto">
          <a:xfrm>
            <a:off x="5977877" y="4618112"/>
            <a:ext cx="2436886"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indent="0" algn="r" defTabSz="914400" eaLnBrk="0" fontAlgn="base" latinLnBrk="0" hangingPunct="0">
              <a:buSzPts val="800"/>
              <a:buNone/>
              <a:tabLst/>
              <a:defRPr/>
            </a:pPr>
            <a:r>
              <a:rPr lang="it-IT" altLang="it-IT" sz="1000" dirty="0"/>
              <a:t>Fachgebiet: AD2.1 </a:t>
            </a:r>
            <a:r>
              <a:rPr lang="it-IT" altLang="it-IT" sz="1000" dirty="0" err="1"/>
              <a:t>gemäß</a:t>
            </a:r>
            <a:endParaRPr lang="it-IT" altLang="it-IT" sz="1000" dirty="0"/>
          </a:p>
          <a:p>
            <a:pPr marL="0" indent="0" algn="r" defTabSz="914400" eaLnBrk="0" fontAlgn="base" latinLnBrk="0" hangingPunct="0">
              <a:buSzPts val="800"/>
              <a:buNone/>
              <a:tabLst/>
              <a:defRPr/>
            </a:pPr>
            <a:r>
              <a:rPr lang="it-IT" altLang="it-IT" sz="1000" dirty="0"/>
              <a:t>CEN-Workshop-Vereinbarung 17939</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
          <p:cNvSpPr txBox="1">
            <a:spLocks noGrp="1"/>
          </p:cNvSpPr>
          <p:nvPr>
            <p:ph type="body" idx="1"/>
          </p:nvPr>
        </p:nvSpPr>
        <p:spPr>
          <a:xfrm>
            <a:off x="424339" y="1113661"/>
            <a:ext cx="5233105" cy="1393902"/>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pPr>
            <a:r>
              <a:rPr lang="en-GB" sz="1200" dirty="0">
                <a:solidFill>
                  <a:schemeClr val="tx2"/>
                </a:solidFill>
              </a:rPr>
              <a:t>Die RBE-Methode dient als methodische Grundlage des RBE-Bewertungssystems. Es handelt sich um einen multikriteriellen Analyseansatz, der entwickelt wurde, um Klimarisiken auf Gebäude- und Nachbarschaftsebene zu bewerten. Basierend auf dem konzeptionellen Modell der Wirkungsketten generiert die Methode eine Gesamtrisikobewertung für ein bestimmtes Gebiet sowie eine Reihe ergänzender Indikatoren, die das Ausmaß klimabedingter Risiken in bestimmten Risikokategorien und städtischen Sektoren detailliert beschreiben.</a:t>
            </a:r>
          </a:p>
        </p:txBody>
      </p:sp>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Was ist die RBE-Methode?</a:t>
            </a:r>
            <a:endParaRPr dirty="0">
              <a:solidFill>
                <a:schemeClr val="accent4"/>
              </a:solidFill>
            </a:endParaRPr>
          </a:p>
        </p:txBody>
      </p:sp>
      <p:pic>
        <p:nvPicPr>
          <p:cNvPr id="1026" name="Picture 2" descr="Climate change concept illustration | Premium Vector">
            <a:extLst>
              <a:ext uri="{FF2B5EF4-FFF2-40B4-BE49-F238E27FC236}">
                <a16:creationId xmlns:a16="http://schemas.microsoft.com/office/drawing/2014/main" id="{3221E336-9508-4921-8453-3BFBA34A75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7855" y="944662"/>
            <a:ext cx="2833928" cy="2833928"/>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35;p2">
            <a:extLst>
              <a:ext uri="{FF2B5EF4-FFF2-40B4-BE49-F238E27FC236}">
                <a16:creationId xmlns:a16="http://schemas.microsoft.com/office/drawing/2014/main" id="{5B023983-98CA-4D70-A2EB-89B76D30A26F}"/>
              </a:ext>
            </a:extLst>
          </p:cNvPr>
          <p:cNvSpPr txBox="1">
            <a:spLocks/>
          </p:cNvSpPr>
          <p:nvPr/>
        </p:nvSpPr>
        <p:spPr>
          <a:xfrm>
            <a:off x="613295" y="2588506"/>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600" dirty="0">
                <a:solidFill>
                  <a:schemeClr val="accent4"/>
                </a:solidFill>
              </a:rPr>
              <a:t>Warum wird die RBE-Methode benötigt?</a:t>
            </a:r>
          </a:p>
        </p:txBody>
      </p:sp>
      <p:sp>
        <p:nvSpPr>
          <p:cNvPr id="8" name="Google Shape;133;p2">
            <a:extLst>
              <a:ext uri="{FF2B5EF4-FFF2-40B4-BE49-F238E27FC236}">
                <a16:creationId xmlns:a16="http://schemas.microsoft.com/office/drawing/2014/main" id="{C7FC7315-D403-4CBA-AAEB-877A1EEE5D22}"/>
              </a:ext>
            </a:extLst>
          </p:cNvPr>
          <p:cNvSpPr txBox="1">
            <a:spLocks/>
          </p:cNvSpPr>
          <p:nvPr/>
        </p:nvSpPr>
        <p:spPr>
          <a:xfrm>
            <a:off x="512495" y="3110453"/>
            <a:ext cx="5012550" cy="1290150"/>
          </a:xfrm>
          <a:prstGeom prst="rect">
            <a:avLst/>
          </a:prstGeom>
          <a:noFill/>
          <a:ln>
            <a:noFill/>
          </a:ln>
        </p:spPr>
        <p:txBody>
          <a:bodyPr spcFirstLastPara="1" wrap="square" lIns="68550" tIns="34275" rIns="68550" bIns="34275" anchor="ctr" anchorCtr="0">
            <a:noAutofit/>
          </a:bodyPr>
          <a:lstStyle>
            <a:defPPr marR="0" lvl="0" algn="l" rtl="0">
              <a:lnSpc>
                <a:spcPct val="100000"/>
              </a:lnSpc>
              <a:spcBef>
                <a:spcPts val="0"/>
              </a:spcBef>
              <a:spcAft>
                <a:spcPts val="0"/>
              </a:spcAft>
            </a:defPPr>
            <a:lvl1pPr marL="457200" marR="0" lvl="0" indent="-342900" algn="l" rtl="0">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42900" algn="l" rtl="0">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9pPr>
          </a:lstStyle>
          <a:p>
            <a:pPr marL="114300" indent="0">
              <a:lnSpc>
                <a:spcPct val="140000"/>
              </a:lnSpc>
              <a:spcBef>
                <a:spcPts val="1350"/>
              </a:spcBef>
              <a:buSzPts val="2400"/>
              <a:buNone/>
            </a:pPr>
            <a:r>
              <a:rPr lang="en-GB" sz="1200" dirty="0">
                <a:solidFill>
                  <a:schemeClr val="accent4"/>
                </a:solidFill>
              </a:rPr>
              <a:t>-Fehlende Bewertungsinstrumente auf </a:t>
            </a:r>
            <a:r>
              <a:rPr lang="en-GB" sz="1200" b="1" dirty="0">
                <a:solidFill>
                  <a:schemeClr val="accent4"/>
                </a:solidFill>
              </a:rPr>
              <a:t>Gebäude- </a:t>
            </a:r>
            <a:r>
              <a:rPr lang="en-GB" sz="1200" dirty="0">
                <a:solidFill>
                  <a:schemeClr val="accent4"/>
                </a:solidFill>
              </a:rPr>
              <a:t>und Stadtteilebene.</a:t>
            </a:r>
            <a:br>
              <a:rPr lang="en-GB" sz="1200" dirty="0">
                <a:solidFill>
                  <a:schemeClr val="accent4"/>
                </a:solidFill>
              </a:rPr>
            </a:br>
            <a:r>
              <a:rPr lang="en-GB" sz="1200" dirty="0">
                <a:solidFill>
                  <a:schemeClr val="accent4"/>
                </a:solidFill>
              </a:rPr>
              <a:t>-Bestehende Nachhaltigkeitsrahmen sind </a:t>
            </a:r>
            <a:r>
              <a:rPr lang="en-GB" sz="1200" b="1" dirty="0">
                <a:solidFill>
                  <a:schemeClr val="accent4"/>
                </a:solidFill>
              </a:rPr>
              <a:t>für die Bewertung von Klimarisiken nicht geeignet.</a:t>
            </a:r>
            <a:br>
              <a:rPr lang="en-GB" sz="1200" dirty="0">
                <a:solidFill>
                  <a:schemeClr val="accent4"/>
                </a:solidFill>
              </a:rPr>
            </a:br>
            <a:r>
              <a:rPr lang="en-GB" sz="1200" dirty="0">
                <a:solidFill>
                  <a:schemeClr val="accent4"/>
                </a:solidFill>
              </a:rPr>
              <a:t>-Bedarf an </a:t>
            </a:r>
            <a:r>
              <a:rPr lang="en-GB" sz="1200" b="1" dirty="0">
                <a:solidFill>
                  <a:schemeClr val="accent4"/>
                </a:solidFill>
              </a:rPr>
              <a:t>vergleichbaren</a:t>
            </a:r>
            <a:r>
              <a:rPr lang="en-GB" sz="1200" dirty="0">
                <a:solidFill>
                  <a:schemeClr val="accent4"/>
                </a:solidFill>
              </a:rPr>
              <a:t>, </a:t>
            </a:r>
            <a:r>
              <a:rPr lang="en-GB" sz="1200" b="1" dirty="0">
                <a:solidFill>
                  <a:schemeClr val="accent4"/>
                </a:solidFill>
              </a:rPr>
              <a:t>anpassungsfähigen </a:t>
            </a:r>
            <a:r>
              <a:rPr lang="en-GB" sz="1200" dirty="0">
                <a:solidFill>
                  <a:schemeClr val="accent4"/>
                </a:solidFill>
              </a:rPr>
              <a:t>und </a:t>
            </a:r>
            <a:r>
              <a:rPr lang="en-GB" sz="1200" b="1" dirty="0">
                <a:solidFill>
                  <a:schemeClr val="accent4"/>
                </a:solidFill>
              </a:rPr>
              <a:t>entscheidungsorientierten </a:t>
            </a:r>
            <a:r>
              <a:rPr lang="en-GB" sz="1200" dirty="0">
                <a:solidFill>
                  <a:schemeClr val="accent4"/>
                </a:solidFill>
              </a:rPr>
              <a:t>Instrumenten für </a:t>
            </a:r>
            <a:r>
              <a:rPr lang="en-GB" sz="1200" b="1" dirty="0">
                <a:solidFill>
                  <a:schemeClr val="accent4"/>
                </a:solidFill>
              </a:rPr>
              <a:t>die Klimaanpassung.</a:t>
            </a:r>
            <a:endParaRPr lang="en-GB" sz="1600" dirty="0">
              <a:solidFill>
                <a:schemeClr val="accent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Warum wird die RBE-Methode benötigt?</a:t>
            </a:r>
            <a:endParaRPr/>
          </a:p>
        </p:txBody>
      </p:sp>
      <p:sp>
        <p:nvSpPr>
          <p:cNvPr id="139" name="Google Shape;139;p2"/>
          <p:cNvSpPr txBox="1"/>
          <p:nvPr/>
        </p:nvSpPr>
        <p:spPr>
          <a:xfrm>
            <a:off x="460876" y="1495505"/>
            <a:ext cx="5012550" cy="1290150"/>
          </a:xfrm>
          <a:prstGeom prst="rect">
            <a:avLst/>
          </a:prstGeom>
          <a:noFill/>
          <a:ln>
            <a:noFill/>
          </a:ln>
        </p:spPr>
        <p:txBody>
          <a:bodyPr spcFirstLastPara="1" wrap="square" lIns="68550" tIns="34275" rIns="68550" bIns="34275" anchor="ctr" anchorCtr="0">
            <a:noAutofit/>
          </a:bodyPr>
          <a:lstStyle/>
          <a:p>
            <a:pPr marL="114300" marR="0" lvl="0" indent="0" algn="l" rtl="0">
              <a:lnSpc>
                <a:spcPct val="140000"/>
              </a:lnSpc>
              <a:spcBef>
                <a:spcPts val="1350"/>
              </a:spcBef>
              <a:spcAft>
                <a:spcPts val="0"/>
              </a:spcAft>
              <a:buClr>
                <a:srgbClr val="144194"/>
              </a:buClr>
              <a:buSzPts val="2400"/>
              <a:buFont typeface="Noto Sans Symbols"/>
              <a:buNone/>
            </a:pPr>
            <a:r>
              <a:rPr lang="en-GB" sz="1200" b="0" i="0" u="none" strike="noStrike" cap="none" dirty="0">
                <a:solidFill>
                  <a:schemeClr val="lt2"/>
                </a:solidFill>
                <a:latin typeface="Trebuchet MS"/>
                <a:ea typeface="Trebuchet MS"/>
                <a:cs typeface="Trebuchet MS"/>
                <a:sym typeface="Trebuchet MS"/>
              </a:rPr>
              <a:t>-Fehlende Instrumente zur Bewertung von Klimarisiken auf Gebäude- und Nachbarschaftsebene.</a:t>
            </a:r>
            <a:br>
              <a:rPr lang="en-GB" sz="1200" b="0" i="0" u="none" strike="noStrike" cap="none" dirty="0">
                <a:solidFill>
                  <a:schemeClr val="lt2"/>
                </a:solidFill>
                <a:latin typeface="Trebuchet MS"/>
                <a:ea typeface="Trebuchet MS"/>
                <a:cs typeface="Trebuchet MS"/>
                <a:sym typeface="Trebuchet MS"/>
              </a:rPr>
            </a:br>
            <a:r>
              <a:rPr lang="en-GB" sz="1200" b="0" i="0" u="none" strike="noStrike" cap="none" dirty="0">
                <a:solidFill>
                  <a:schemeClr val="lt2"/>
                </a:solidFill>
                <a:latin typeface="Trebuchet MS"/>
                <a:ea typeface="Trebuchet MS"/>
                <a:cs typeface="Trebuchet MS"/>
                <a:sym typeface="Trebuchet MS"/>
              </a:rPr>
              <a:t>-Bestehende Nachhaltigkeitsrahmen sind für die Klimarisikobewertung nicht geeignet, da sie nicht mit dem Risikokonzept des IPCC übereinstimmen.</a:t>
            </a:r>
            <a:br>
              <a:rPr lang="en-GB" sz="1200" b="0" i="0" u="none" strike="noStrike" cap="none" dirty="0">
                <a:solidFill>
                  <a:schemeClr val="lt2"/>
                </a:solidFill>
                <a:latin typeface="Trebuchet MS"/>
                <a:ea typeface="Trebuchet MS"/>
                <a:cs typeface="Trebuchet MS"/>
                <a:sym typeface="Trebuchet MS"/>
              </a:rPr>
            </a:br>
            <a:r>
              <a:rPr lang="en-GB" sz="1200" b="0" i="0" u="none" strike="noStrike" cap="none" dirty="0">
                <a:solidFill>
                  <a:schemeClr val="lt2"/>
                </a:solidFill>
                <a:latin typeface="Trebuchet MS"/>
                <a:ea typeface="Trebuchet MS"/>
                <a:cs typeface="Trebuchet MS"/>
                <a:sym typeface="Trebuchet MS"/>
              </a:rPr>
              <a:t>- Bedarf an vergleichbaren, anpassungsfähigen und entscheidungsorientierten Instrumenten für die Klimaanpassung.</a:t>
            </a:r>
            <a:endParaRPr lang="en-GB" dirty="0"/>
          </a:p>
        </p:txBody>
      </p:sp>
      <p:pic>
        <p:nvPicPr>
          <p:cNvPr id="1026" name="Picture 2" descr="Decision Making free icons designed by Freepik">
            <a:extLst>
              <a:ext uri="{FF2B5EF4-FFF2-40B4-BE49-F238E27FC236}">
                <a16:creationId xmlns:a16="http://schemas.microsoft.com/office/drawing/2014/main" id="{51B338E8-B4F6-4DA3-A5B8-1045A7BBD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0550" y="1340550"/>
            <a:ext cx="2309850" cy="2309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2050" name="Picture 2" descr="Climate Change 2023: AR6 Rapporto di sintesi - IPCC - Focal Point Italia">
            <a:extLst>
              <a:ext uri="{FF2B5EF4-FFF2-40B4-BE49-F238E27FC236}">
                <a16:creationId xmlns:a16="http://schemas.microsoft.com/office/drawing/2014/main" id="{E17D1BF5-98B8-4168-A922-EBD8CC474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887" y="0"/>
            <a:ext cx="3476389" cy="4500000"/>
          </a:xfrm>
          <a:prstGeom prst="rect">
            <a:avLst/>
          </a:prstGeom>
          <a:noFill/>
          <a:extLst>
            <a:ext uri="{909E8E84-426E-40DD-AFC4-6F175D3DCCD1}">
              <a14:hiddenFill xmlns:a14="http://schemas.microsoft.com/office/drawing/2010/main">
                <a:solidFill>
                  <a:srgbClr val="FFFFFF"/>
                </a:solidFill>
              </a14:hiddenFill>
            </a:ext>
          </a:extLst>
        </p:spPr>
      </p:pic>
      <p:sp>
        <p:nvSpPr>
          <p:cNvPr id="133" name="Google Shape;133;p2"/>
          <p:cNvSpPr txBox="1">
            <a:spLocks noGrp="1"/>
          </p:cNvSpPr>
          <p:nvPr>
            <p:ph type="body" idx="1"/>
          </p:nvPr>
        </p:nvSpPr>
        <p:spPr>
          <a:xfrm>
            <a:off x="380617" y="1553049"/>
            <a:ext cx="4572983" cy="1393902"/>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pPr>
            <a:r>
              <a:rPr lang="en-GB" sz="1200" dirty="0">
                <a:solidFill>
                  <a:schemeClr val="tx2"/>
                </a:solidFill>
              </a:rPr>
              <a:t>Die RBE-Methode basiert auf dem Risikokonzept des IPCC AR6. Der IPCC AR6, oder der Sechste Sachstandsbericht des Zwischenstaatlichen Ausschusses für Klimawandel, ist die aktuellste umfassende Bewertung wissenschaftlicher Erkenntnisse zum Klimawandel.</a:t>
            </a:r>
          </a:p>
          <a:p>
            <a:pPr marL="171450" lvl="0" indent="-57150" algn="just" rtl="0">
              <a:lnSpc>
                <a:spcPct val="100000"/>
              </a:lnSpc>
              <a:spcBef>
                <a:spcPts val="1350"/>
              </a:spcBef>
              <a:spcAft>
                <a:spcPts val="0"/>
              </a:spcAft>
              <a:buSzPts val="2400"/>
              <a:buNone/>
            </a:pPr>
            <a:r>
              <a:rPr lang="en-GB" sz="1200" dirty="0">
                <a:solidFill>
                  <a:schemeClr val="tx2"/>
                </a:solidFill>
              </a:rPr>
              <a:t>Der IPCC AR6 liefert ein detailliertes und differenziertes Risikokonzept im Zusammenhang mit dem Klimawandel. Der Bericht baut auf dem in früheren IPCC-Bewertungen festgelegten Risikorahmen auf, verfeinert diesen jedoch weiter</a:t>
            </a:r>
            <a:r>
              <a:rPr lang="en-GB" sz="1200" b="1" dirty="0">
                <a:solidFill>
                  <a:schemeClr val="tx2"/>
                </a:solidFill>
              </a:rPr>
              <a:t>,</a:t>
            </a:r>
            <a:r>
              <a:rPr lang="en-GB" sz="1200" dirty="0">
                <a:solidFill>
                  <a:schemeClr val="tx2"/>
                </a:solidFill>
              </a:rPr>
              <a:t> um den komplexen Wechselwirkungen zwischen </a:t>
            </a:r>
            <a:r>
              <a:rPr lang="en-GB" sz="1200" b="1" dirty="0">
                <a:solidFill>
                  <a:schemeClr val="tx2"/>
                </a:solidFill>
              </a:rPr>
              <a:t>Klimagefahren, Exposition und Anfälligkeit </a:t>
            </a:r>
            <a:r>
              <a:rPr lang="en-GB" sz="1200" dirty="0">
                <a:solidFill>
                  <a:schemeClr val="tx2"/>
                </a:solidFill>
              </a:rPr>
              <a:t>Rechnung zu tragen</a:t>
            </a:r>
            <a:r>
              <a:rPr lang="en-GB" sz="1200" b="1" dirty="0">
                <a:solidFill>
                  <a:schemeClr val="tx2"/>
                </a:solidFill>
              </a:rPr>
              <a:t>.</a:t>
            </a:r>
          </a:p>
        </p:txBody>
      </p:sp>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IPCC AR6</a:t>
            </a:r>
            <a:endParaRPr dirty="0">
              <a:solidFill>
                <a:schemeClr val="accent4"/>
              </a:solidFill>
            </a:endParaRPr>
          </a:p>
        </p:txBody>
      </p:sp>
    </p:spTree>
    <p:extLst>
      <p:ext uri="{BB962C8B-B14F-4D97-AF65-F5344CB8AC3E}">
        <p14:creationId xmlns:p14="http://schemas.microsoft.com/office/powerpoint/2010/main" val="396547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Risiko des Klimawandels</a:t>
            </a:r>
            <a:endParaRPr dirty="0">
              <a:solidFill>
                <a:schemeClr val="accent4"/>
              </a:solidFill>
            </a:endParaRPr>
          </a:p>
        </p:txBody>
      </p:sp>
      <p:pic>
        <p:nvPicPr>
          <p:cNvPr id="5" name="Imagen 4">
            <a:extLst>
              <a:ext uri="{FF2B5EF4-FFF2-40B4-BE49-F238E27FC236}">
                <a16:creationId xmlns:a16="http://schemas.microsoft.com/office/drawing/2014/main" id="{05D85A14-BE06-479C-90C5-DD3CE7FB6F7D}"/>
              </a:ext>
            </a:extLst>
          </p:cNvPr>
          <p:cNvPicPr>
            <a:picLocks noChangeAspect="1"/>
          </p:cNvPicPr>
          <p:nvPr/>
        </p:nvPicPr>
        <p:blipFill>
          <a:blip r:embed="rId3"/>
          <a:stretch>
            <a:fillRect/>
          </a:stretch>
        </p:blipFill>
        <p:spPr>
          <a:xfrm>
            <a:off x="2100459" y="2660003"/>
            <a:ext cx="4943073" cy="1147868"/>
          </a:xfrm>
          <a:prstGeom prst="rect">
            <a:avLst/>
          </a:prstGeom>
        </p:spPr>
      </p:pic>
      <p:sp>
        <p:nvSpPr>
          <p:cNvPr id="9" name="Google Shape;133;p2">
            <a:extLst>
              <a:ext uri="{FF2B5EF4-FFF2-40B4-BE49-F238E27FC236}">
                <a16:creationId xmlns:a16="http://schemas.microsoft.com/office/drawing/2014/main" id="{DC46BF98-23CE-46D1-8299-1422860F7AD2}"/>
              </a:ext>
            </a:extLst>
          </p:cNvPr>
          <p:cNvSpPr txBox="1">
            <a:spLocks noGrp="1"/>
          </p:cNvSpPr>
          <p:nvPr>
            <p:ph type="body" idx="1"/>
          </p:nvPr>
        </p:nvSpPr>
        <p:spPr>
          <a:xfrm>
            <a:off x="323505" y="1568501"/>
            <a:ext cx="8496983" cy="1393902"/>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pPr>
            <a:r>
              <a:rPr lang="en-GB" sz="1200" dirty="0">
                <a:solidFill>
                  <a:schemeClr val="tx2"/>
                </a:solidFill>
              </a:rPr>
              <a:t>Der IPCC AR6 liefert ein detailliertes und differenziertes Konzept des Risikos im Zusammenhang mit dem Klimawandel. Der Bericht baut auf dem in früheren IPCC-Bewertungen festgelegten Risikorahmen auf, verfeinert diesen jedoch weiter</a:t>
            </a:r>
            <a:r>
              <a:rPr lang="en-GB" sz="1200" b="1" dirty="0">
                <a:solidFill>
                  <a:schemeClr val="tx2"/>
                </a:solidFill>
              </a:rPr>
              <a:t>,</a:t>
            </a:r>
            <a:r>
              <a:rPr lang="en-GB" sz="1200" dirty="0">
                <a:solidFill>
                  <a:schemeClr val="tx2"/>
                </a:solidFill>
              </a:rPr>
              <a:t> um den komplexen Wechselwirkungen zwischen </a:t>
            </a:r>
            <a:r>
              <a:rPr lang="en-GB" sz="1200" b="1" dirty="0">
                <a:solidFill>
                  <a:schemeClr val="tx2"/>
                </a:solidFill>
              </a:rPr>
              <a:t>Klimagefahren, Exposition und Anfälligkeit </a:t>
            </a:r>
            <a:r>
              <a:rPr lang="en-GB" sz="1200" dirty="0">
                <a:solidFill>
                  <a:schemeClr val="tx2"/>
                </a:solidFill>
              </a:rPr>
              <a:t>Rechnung zu tragen</a:t>
            </a:r>
            <a:r>
              <a:rPr lang="en-GB" sz="1200" b="1" dirty="0">
                <a:solidFill>
                  <a:schemeClr val="tx2"/>
                </a:solidFill>
              </a:rPr>
              <a:t>.</a:t>
            </a:r>
          </a:p>
        </p:txBody>
      </p:sp>
    </p:spTree>
    <p:extLst>
      <p:ext uri="{BB962C8B-B14F-4D97-AF65-F5344CB8AC3E}">
        <p14:creationId xmlns:p14="http://schemas.microsoft.com/office/powerpoint/2010/main" val="933429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5695" y="3965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Hauptmerkmale</a:t>
            </a:r>
            <a:endParaRPr dirty="0">
              <a:solidFill>
                <a:schemeClr val="accent4"/>
              </a:solidFill>
            </a:endParaRPr>
          </a:p>
        </p:txBody>
      </p:sp>
      <p:sp>
        <p:nvSpPr>
          <p:cNvPr id="4" name="Elipse 3">
            <a:extLst>
              <a:ext uri="{FF2B5EF4-FFF2-40B4-BE49-F238E27FC236}">
                <a16:creationId xmlns:a16="http://schemas.microsoft.com/office/drawing/2014/main" id="{984D92F5-7D52-4A26-8ABF-13A9B82F1B6C}"/>
              </a:ext>
            </a:extLst>
          </p:cNvPr>
          <p:cNvSpPr/>
          <p:nvPr/>
        </p:nvSpPr>
        <p:spPr>
          <a:xfrm>
            <a:off x="394438" y="1547944"/>
            <a:ext cx="2599200" cy="2599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Elipse 7">
            <a:extLst>
              <a:ext uri="{FF2B5EF4-FFF2-40B4-BE49-F238E27FC236}">
                <a16:creationId xmlns:a16="http://schemas.microsoft.com/office/drawing/2014/main" id="{427A1AF5-9AEE-4950-AD39-03B8DDEE1D8C}"/>
              </a:ext>
            </a:extLst>
          </p:cNvPr>
          <p:cNvSpPr/>
          <p:nvPr/>
        </p:nvSpPr>
        <p:spPr>
          <a:xfrm>
            <a:off x="3492647" y="1821600"/>
            <a:ext cx="2158705" cy="21587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Elipse 8">
            <a:extLst>
              <a:ext uri="{FF2B5EF4-FFF2-40B4-BE49-F238E27FC236}">
                <a16:creationId xmlns:a16="http://schemas.microsoft.com/office/drawing/2014/main" id="{0D912273-ABF8-4210-A916-AC81076A9FBC}"/>
              </a:ext>
            </a:extLst>
          </p:cNvPr>
          <p:cNvSpPr/>
          <p:nvPr/>
        </p:nvSpPr>
        <p:spPr>
          <a:xfrm>
            <a:off x="6334342" y="1821600"/>
            <a:ext cx="2158705" cy="21587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uadroTexto 4">
            <a:extLst>
              <a:ext uri="{FF2B5EF4-FFF2-40B4-BE49-F238E27FC236}">
                <a16:creationId xmlns:a16="http://schemas.microsoft.com/office/drawing/2014/main" id="{28E7F9ED-AA8D-4FE9-8BE0-D88D46E12856}"/>
              </a:ext>
            </a:extLst>
          </p:cNvPr>
          <p:cNvSpPr txBox="1"/>
          <p:nvPr/>
        </p:nvSpPr>
        <p:spPr>
          <a:xfrm>
            <a:off x="618942" y="2173791"/>
            <a:ext cx="2193197" cy="1862048"/>
          </a:xfrm>
          <a:prstGeom prst="rect">
            <a:avLst/>
          </a:prstGeom>
          <a:noFill/>
        </p:spPr>
        <p:txBody>
          <a:bodyPr wrap="square" rtlCol="0">
            <a:spAutoFit/>
          </a:bodyPr>
          <a:lstStyle/>
          <a:p>
            <a:pPr algn="ctr"/>
            <a:r>
              <a:rPr lang="en-GB" sz="900" dirty="0">
                <a:solidFill>
                  <a:schemeClr val="bg1"/>
                </a:solidFill>
                <a:effectLst/>
                <a:latin typeface="Trebuchet MS" panose="020B0603020202020204" pitchFamily="34" charset="0"/>
                <a:ea typeface="Times New Roman" panose="02020603050405020304" pitchFamily="18" charset="0"/>
              </a:rPr>
              <a:t>Die städtischen Sektoren sind zwischen </a:t>
            </a:r>
            <a:r>
              <a:rPr lang="en-GB" sz="900" dirty="0" err="1">
                <a:solidFill>
                  <a:schemeClr val="bg1"/>
                </a:solidFill>
                <a:effectLst/>
                <a:latin typeface="Trebuchet MS" panose="020B0603020202020204" pitchFamily="34" charset="0"/>
                <a:ea typeface="Times New Roman" panose="02020603050405020304" pitchFamily="18" charset="0"/>
              </a:rPr>
              <a:t>RNTool </a:t>
            </a:r>
            <a:r>
              <a:rPr lang="en-GB" sz="900" dirty="0">
                <a:solidFill>
                  <a:schemeClr val="bg1"/>
                </a:solidFill>
                <a:effectLst/>
                <a:latin typeface="Trebuchet MS" panose="020B0603020202020204" pitchFamily="34" charset="0"/>
                <a:ea typeface="Times New Roman" panose="02020603050405020304" pitchFamily="18" charset="0"/>
              </a:rPr>
              <a:t>und </a:t>
            </a:r>
            <a:r>
              <a:rPr lang="en-GB" sz="900" dirty="0" err="1">
                <a:solidFill>
                  <a:schemeClr val="bg1"/>
                </a:solidFill>
                <a:effectLst/>
                <a:latin typeface="Trebuchet MS" panose="020B0603020202020204" pitchFamily="34" charset="0"/>
                <a:ea typeface="Times New Roman" panose="02020603050405020304" pitchFamily="18" charset="0"/>
              </a:rPr>
              <a:t>RBTool </a:t>
            </a:r>
            <a:r>
              <a:rPr lang="en-GB" sz="900" dirty="0">
                <a:solidFill>
                  <a:schemeClr val="bg1"/>
                </a:solidFill>
                <a:effectLst/>
                <a:latin typeface="Trebuchet MS" panose="020B0603020202020204" pitchFamily="34" charset="0"/>
                <a:ea typeface="Times New Roman" panose="02020603050405020304" pitchFamily="18" charset="0"/>
              </a:rPr>
              <a:t>harmonisiert, was eine konsistente Datennutzung und eine koordinierte Planung über verschiedene Maßstäbe hinweg ermöglicht. Dadurch wird sichergestellt, dass Maßnahmen auf Gebäudeebene zu den Zielen der städtischen Resilienz beitragen und dass Nachbarschaftsstrategien auf der Grundlage der Anfälligkeiten von Gebäuden entwickelt werden.</a:t>
            </a:r>
          </a:p>
          <a:p>
            <a:pPr algn="ctr"/>
            <a:endParaRPr lang="en-GB" sz="700" dirty="0">
              <a:solidFill>
                <a:schemeClr val="bg1"/>
              </a:solidFill>
              <a:latin typeface="Trebuchet MS" panose="020B0603020202020204" pitchFamily="34" charset="0"/>
            </a:endParaRPr>
          </a:p>
        </p:txBody>
      </p:sp>
      <p:sp>
        <p:nvSpPr>
          <p:cNvPr id="11" name="Elipse 10">
            <a:extLst>
              <a:ext uri="{FF2B5EF4-FFF2-40B4-BE49-F238E27FC236}">
                <a16:creationId xmlns:a16="http://schemas.microsoft.com/office/drawing/2014/main" id="{87A3437E-FE97-4D7F-A81A-6EADA962DA9B}"/>
              </a:ext>
            </a:extLst>
          </p:cNvPr>
          <p:cNvSpPr/>
          <p:nvPr/>
        </p:nvSpPr>
        <p:spPr>
          <a:xfrm>
            <a:off x="3192095" y="1605600"/>
            <a:ext cx="2599200" cy="2599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uadroTexto 11">
            <a:extLst>
              <a:ext uri="{FF2B5EF4-FFF2-40B4-BE49-F238E27FC236}">
                <a16:creationId xmlns:a16="http://schemas.microsoft.com/office/drawing/2014/main" id="{F91FEE8F-056A-471C-8D0B-3D19C41F81E6}"/>
              </a:ext>
            </a:extLst>
          </p:cNvPr>
          <p:cNvSpPr txBox="1"/>
          <p:nvPr/>
        </p:nvSpPr>
        <p:spPr>
          <a:xfrm>
            <a:off x="3390824" y="2093038"/>
            <a:ext cx="2158705" cy="1615827"/>
          </a:xfrm>
          <a:prstGeom prst="rect">
            <a:avLst/>
          </a:prstGeom>
          <a:noFill/>
        </p:spPr>
        <p:txBody>
          <a:bodyPr wrap="square" rtlCol="0">
            <a:spAutoFit/>
          </a:bodyPr>
          <a:lstStyle/>
          <a:p>
            <a:pPr algn="ctr"/>
            <a:r>
              <a:rPr lang="en-GB" sz="900" dirty="0">
                <a:solidFill>
                  <a:schemeClr val="bg1"/>
                </a:solidFill>
                <a:latin typeface="Trebuchet MS" panose="020B0603020202020204" pitchFamily="34" charset="0"/>
              </a:rPr>
              <a:t>Die RBE-Methode basiert auf klar definierten, messbaren Kriterien und Indikatoren. Die Methode ist kontextualisierbar, sodass sie an die lokalen Gegebenheiten und die Verfügbarkeit von Daten angepasst werden kann. Dies gewährleistet eine genauere und aussagekräftigere Diagnose klimabezogener Risiken und unterstützt eine evidenzbasierte Entscheidungsfindung.</a:t>
            </a:r>
          </a:p>
        </p:txBody>
      </p:sp>
      <p:sp>
        <p:nvSpPr>
          <p:cNvPr id="13" name="Elipse 12">
            <a:extLst>
              <a:ext uri="{FF2B5EF4-FFF2-40B4-BE49-F238E27FC236}">
                <a16:creationId xmlns:a16="http://schemas.microsoft.com/office/drawing/2014/main" id="{6836B840-E260-4B6A-8298-AB24A359E363}"/>
              </a:ext>
            </a:extLst>
          </p:cNvPr>
          <p:cNvSpPr/>
          <p:nvPr/>
        </p:nvSpPr>
        <p:spPr>
          <a:xfrm>
            <a:off x="5951904" y="1605600"/>
            <a:ext cx="2599200" cy="2599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uadroTexto 13">
            <a:extLst>
              <a:ext uri="{FF2B5EF4-FFF2-40B4-BE49-F238E27FC236}">
                <a16:creationId xmlns:a16="http://schemas.microsoft.com/office/drawing/2014/main" id="{356D18BF-C3B4-4BC7-B854-019611B01EB6}"/>
              </a:ext>
            </a:extLst>
          </p:cNvPr>
          <p:cNvSpPr txBox="1"/>
          <p:nvPr/>
        </p:nvSpPr>
        <p:spPr>
          <a:xfrm>
            <a:off x="6276285" y="2330567"/>
            <a:ext cx="1922400" cy="1215717"/>
          </a:xfrm>
          <a:prstGeom prst="rect">
            <a:avLst/>
          </a:prstGeom>
          <a:noFill/>
        </p:spPr>
        <p:txBody>
          <a:bodyPr wrap="square" rtlCol="0">
            <a:spAutoFit/>
          </a:bodyPr>
          <a:lstStyle/>
          <a:p>
            <a:pPr algn="ctr"/>
            <a:r>
              <a:rPr lang="en-GB" sz="900" dirty="0">
                <a:solidFill>
                  <a:schemeClr val="bg1"/>
                </a:solidFill>
                <a:effectLst/>
                <a:latin typeface="Trebuchet MS" panose="020B0603020202020204" pitchFamily="34" charset="0"/>
                <a:ea typeface="Arial" panose="020B0604020202020204" pitchFamily="34" charset="0"/>
              </a:rPr>
              <a:t>Dank ihrer modularen Struktur kann die RBE-Methode auf verschiedene Gebäudetypen und städtische Gebiete angewendet werden. Die Nutzer können die Benchmarks und die Relevanz der Indikatoren an die spezifischen lokalen Prioritäten anpassen.</a:t>
            </a:r>
            <a:endParaRPr lang="en-GB" sz="900" dirty="0">
              <a:solidFill>
                <a:schemeClr val="bg1"/>
              </a:solidFill>
              <a:effectLst/>
              <a:latin typeface="Trebuchet MS" panose="020B0603020202020204" pitchFamily="34" charset="0"/>
              <a:ea typeface="Times New Roman" panose="02020603050405020304" pitchFamily="18" charset="0"/>
            </a:endParaRPr>
          </a:p>
          <a:p>
            <a:pPr algn="ctr"/>
            <a:endParaRPr lang="en-GB" sz="100" dirty="0">
              <a:solidFill>
                <a:schemeClr val="bg1"/>
              </a:solidFill>
              <a:latin typeface="Trebuchet MS" panose="020B0603020202020204" pitchFamily="34" charset="0"/>
            </a:endParaRPr>
          </a:p>
        </p:txBody>
      </p:sp>
      <p:sp>
        <p:nvSpPr>
          <p:cNvPr id="6" name="CuadroTexto 5">
            <a:extLst>
              <a:ext uri="{FF2B5EF4-FFF2-40B4-BE49-F238E27FC236}">
                <a16:creationId xmlns:a16="http://schemas.microsoft.com/office/drawing/2014/main" id="{8B715D87-5062-4478-B3F9-7E8D187F654F}"/>
              </a:ext>
            </a:extLst>
          </p:cNvPr>
          <p:cNvSpPr txBox="1"/>
          <p:nvPr/>
        </p:nvSpPr>
        <p:spPr>
          <a:xfrm>
            <a:off x="804741" y="1604006"/>
            <a:ext cx="1821600"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Skalenübergreifend</a:t>
            </a:r>
          </a:p>
        </p:txBody>
      </p:sp>
      <p:sp>
        <p:nvSpPr>
          <p:cNvPr id="17" name="CuadroTexto 16">
            <a:extLst>
              <a:ext uri="{FF2B5EF4-FFF2-40B4-BE49-F238E27FC236}">
                <a16:creationId xmlns:a16="http://schemas.microsoft.com/office/drawing/2014/main" id="{BD1AB905-ED60-47D9-8F40-0A54F4F19A41}"/>
              </a:ext>
            </a:extLst>
          </p:cNvPr>
          <p:cNvSpPr txBox="1"/>
          <p:nvPr/>
        </p:nvSpPr>
        <p:spPr>
          <a:xfrm>
            <a:off x="3706255" y="1697720"/>
            <a:ext cx="1821600"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Messbar</a:t>
            </a:r>
          </a:p>
        </p:txBody>
      </p:sp>
      <p:sp>
        <p:nvSpPr>
          <p:cNvPr id="18" name="CuadroTexto 17">
            <a:extLst>
              <a:ext uri="{FF2B5EF4-FFF2-40B4-BE49-F238E27FC236}">
                <a16:creationId xmlns:a16="http://schemas.microsoft.com/office/drawing/2014/main" id="{E9E952DF-DB45-47C7-BB5B-7453172756F0}"/>
              </a:ext>
            </a:extLst>
          </p:cNvPr>
          <p:cNvSpPr txBox="1"/>
          <p:nvPr/>
        </p:nvSpPr>
        <p:spPr>
          <a:xfrm>
            <a:off x="6349090" y="1582024"/>
            <a:ext cx="2599199" cy="822305"/>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Modulare Struktur</a:t>
            </a:r>
          </a:p>
        </p:txBody>
      </p:sp>
    </p:spTree>
    <p:extLst>
      <p:ext uri="{BB962C8B-B14F-4D97-AF65-F5344CB8AC3E}">
        <p14:creationId xmlns:p14="http://schemas.microsoft.com/office/powerpoint/2010/main" val="1320945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Auswirkungsketten</a:t>
            </a:r>
            <a:endParaRPr dirty="0">
              <a:solidFill>
                <a:schemeClr val="accent4"/>
              </a:solidFill>
            </a:endParaRPr>
          </a:p>
        </p:txBody>
      </p:sp>
      <p:sp>
        <p:nvSpPr>
          <p:cNvPr id="3" name="Marcador de texto 2">
            <a:extLst>
              <a:ext uri="{FF2B5EF4-FFF2-40B4-BE49-F238E27FC236}">
                <a16:creationId xmlns:a16="http://schemas.microsoft.com/office/drawing/2014/main" id="{D0B36BBE-30E6-4D90-B9B2-4E9E6030EA67}"/>
              </a:ext>
            </a:extLst>
          </p:cNvPr>
          <p:cNvSpPr>
            <a:spLocks noGrp="1"/>
          </p:cNvSpPr>
          <p:nvPr>
            <p:ph type="body" idx="1"/>
          </p:nvPr>
        </p:nvSpPr>
        <p:spPr>
          <a:xfrm>
            <a:off x="454862" y="1414849"/>
            <a:ext cx="3393700" cy="2408168"/>
          </a:xfrm>
        </p:spPr>
        <p:txBody>
          <a:bodyPr>
            <a:normAutofit fontScale="92500"/>
          </a:bodyPr>
          <a:lstStyle/>
          <a:p>
            <a:pPr marL="114300" indent="0" algn="just">
              <a:buNone/>
            </a:pPr>
            <a:r>
              <a:rPr lang="en-GB" sz="1200" dirty="0">
                <a:solidFill>
                  <a:schemeClr val="tx2"/>
                </a:solidFill>
              </a:rPr>
              <a:t>Die RBE-Methode sieht die Anwendung des konzeptionellen Modells der Wirkungskette vor, um die am besten geeigneten Kriterien und Indikatoren zur Bewertung der drei Schlüsselkomponenten des Klimarisikos (Gefahr, Exposition und Anfälligkeit) auf Gebäude- und kleiner städtischer Ebene zu ermitteln, Ursache-Wirkungs-Zusammenhänge zu verfolgen und die Kommunikation der Ergebnisse zu erleichtern. Dieser Ansatz ermöglicht die Schaffung eines Bewertungssystems mit numerischen Einheiten, bei dem jedem Element in der Klimarisikomatrix (Gefahr, Exposition, Anfälligkeit) ein Wert zugewiesen wird.</a:t>
            </a:r>
          </a:p>
        </p:txBody>
      </p:sp>
      <p:grpSp>
        <p:nvGrpSpPr>
          <p:cNvPr id="6" name="Grupo 5">
            <a:extLst>
              <a:ext uri="{FF2B5EF4-FFF2-40B4-BE49-F238E27FC236}">
                <a16:creationId xmlns:a16="http://schemas.microsoft.com/office/drawing/2014/main" id="{6E0FDC62-BF61-497A-9C36-B2F72E81FE63}"/>
              </a:ext>
            </a:extLst>
          </p:cNvPr>
          <p:cNvGrpSpPr/>
          <p:nvPr/>
        </p:nvGrpSpPr>
        <p:grpSpPr>
          <a:xfrm>
            <a:off x="4039200" y="1150703"/>
            <a:ext cx="4749750" cy="3088285"/>
            <a:chOff x="308025" y="1008000"/>
            <a:chExt cx="5785264" cy="3647396"/>
          </a:xfrm>
        </p:grpSpPr>
        <p:sp>
          <p:nvSpPr>
            <p:cNvPr id="7" name="Rectángulo 6">
              <a:extLst>
                <a:ext uri="{FF2B5EF4-FFF2-40B4-BE49-F238E27FC236}">
                  <a16:creationId xmlns:a16="http://schemas.microsoft.com/office/drawing/2014/main" id="{8437CB4E-8135-45AA-B7B4-2896012AC877}"/>
                </a:ext>
              </a:extLst>
            </p:cNvPr>
            <p:cNvSpPr/>
            <p:nvPr/>
          </p:nvSpPr>
          <p:spPr>
            <a:xfrm>
              <a:off x="1900800" y="1008000"/>
              <a:ext cx="9288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8" name="Rectángulo 7">
              <a:extLst>
                <a:ext uri="{FF2B5EF4-FFF2-40B4-BE49-F238E27FC236}">
                  <a16:creationId xmlns:a16="http://schemas.microsoft.com/office/drawing/2014/main" id="{01A8DE06-3A94-4E8E-A513-E54312CF82C6}"/>
                </a:ext>
              </a:extLst>
            </p:cNvPr>
            <p:cNvSpPr/>
            <p:nvPr/>
          </p:nvSpPr>
          <p:spPr>
            <a:xfrm>
              <a:off x="1900800" y="1822800"/>
              <a:ext cx="9288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9" name="Rectángulo 8">
              <a:extLst>
                <a:ext uri="{FF2B5EF4-FFF2-40B4-BE49-F238E27FC236}">
                  <a16:creationId xmlns:a16="http://schemas.microsoft.com/office/drawing/2014/main" id="{E09F014F-B3BA-4CA2-BCE2-D9D0EE3CFDD4}"/>
                </a:ext>
              </a:extLst>
            </p:cNvPr>
            <p:cNvSpPr/>
            <p:nvPr/>
          </p:nvSpPr>
          <p:spPr>
            <a:xfrm>
              <a:off x="331873" y="2431783"/>
              <a:ext cx="928800" cy="432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0" name="Rectángulo 9">
              <a:extLst>
                <a:ext uri="{FF2B5EF4-FFF2-40B4-BE49-F238E27FC236}">
                  <a16:creationId xmlns:a16="http://schemas.microsoft.com/office/drawing/2014/main" id="{1B64232C-B585-493A-BBF5-200E9F5F28C4}"/>
                </a:ext>
              </a:extLst>
            </p:cNvPr>
            <p:cNvSpPr/>
            <p:nvPr/>
          </p:nvSpPr>
          <p:spPr>
            <a:xfrm>
              <a:off x="3808800" y="24317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1" name="Rectángulo 10">
              <a:extLst>
                <a:ext uri="{FF2B5EF4-FFF2-40B4-BE49-F238E27FC236}">
                  <a16:creationId xmlns:a16="http://schemas.microsoft.com/office/drawing/2014/main" id="{57882E22-466B-4136-AE39-43617608ABAF}"/>
                </a:ext>
              </a:extLst>
            </p:cNvPr>
            <p:cNvSpPr/>
            <p:nvPr/>
          </p:nvSpPr>
          <p:spPr>
            <a:xfrm>
              <a:off x="3234602" y="32033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2" name="Rectángulo 11">
              <a:extLst>
                <a:ext uri="{FF2B5EF4-FFF2-40B4-BE49-F238E27FC236}">
                  <a16:creationId xmlns:a16="http://schemas.microsoft.com/office/drawing/2014/main" id="{2893FCF5-783E-4EC3-92D4-F422D1E4E720}"/>
                </a:ext>
              </a:extLst>
            </p:cNvPr>
            <p:cNvSpPr/>
            <p:nvPr/>
          </p:nvSpPr>
          <p:spPr>
            <a:xfrm>
              <a:off x="4354801" y="32033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3" name="Rectángulo 12">
              <a:extLst>
                <a:ext uri="{FF2B5EF4-FFF2-40B4-BE49-F238E27FC236}">
                  <a16:creationId xmlns:a16="http://schemas.microsoft.com/office/drawing/2014/main" id="{5CC2F4C6-807B-445E-9F8D-74913DD6420A}"/>
                </a:ext>
              </a:extLst>
            </p:cNvPr>
            <p:cNvSpPr/>
            <p:nvPr/>
          </p:nvSpPr>
          <p:spPr>
            <a:xfrm>
              <a:off x="1900800" y="3271501"/>
              <a:ext cx="928800" cy="43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4" name="Flecha: a la derecha 13">
              <a:extLst>
                <a:ext uri="{FF2B5EF4-FFF2-40B4-BE49-F238E27FC236}">
                  <a16:creationId xmlns:a16="http://schemas.microsoft.com/office/drawing/2014/main" id="{FB59AE26-9657-4B0E-86EC-C0CA749B3DFA}"/>
                </a:ext>
              </a:extLst>
            </p:cNvPr>
            <p:cNvSpPr/>
            <p:nvPr/>
          </p:nvSpPr>
          <p:spPr>
            <a:xfrm rot="10800000">
              <a:off x="2947837" y="1101600"/>
              <a:ext cx="345600" cy="24480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5" name="Flecha: a la derecha 14">
              <a:extLst>
                <a:ext uri="{FF2B5EF4-FFF2-40B4-BE49-F238E27FC236}">
                  <a16:creationId xmlns:a16="http://schemas.microsoft.com/office/drawing/2014/main" id="{C8F56281-39EB-4CB5-8C98-4CDB9CB32E84}"/>
                </a:ext>
              </a:extLst>
            </p:cNvPr>
            <p:cNvSpPr/>
            <p:nvPr/>
          </p:nvSpPr>
          <p:spPr>
            <a:xfrm rot="10800000">
              <a:off x="3032437" y="1896917"/>
              <a:ext cx="345600" cy="24480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6" name="Flecha: a la derecha 15">
              <a:extLst>
                <a:ext uri="{FF2B5EF4-FFF2-40B4-BE49-F238E27FC236}">
                  <a16:creationId xmlns:a16="http://schemas.microsoft.com/office/drawing/2014/main" id="{AF83345A-D5B4-4034-95BE-8B07C672AB0D}"/>
                </a:ext>
              </a:extLst>
            </p:cNvPr>
            <p:cNvSpPr/>
            <p:nvPr/>
          </p:nvSpPr>
          <p:spPr>
            <a:xfrm rot="10800000">
              <a:off x="4924838" y="2525383"/>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7" name="Flecha: a la derecha 16">
              <a:extLst>
                <a:ext uri="{FF2B5EF4-FFF2-40B4-BE49-F238E27FC236}">
                  <a16:creationId xmlns:a16="http://schemas.microsoft.com/office/drawing/2014/main" id="{4CD0B431-351C-48FA-9382-66F77893E182}"/>
                </a:ext>
              </a:extLst>
            </p:cNvPr>
            <p:cNvSpPr/>
            <p:nvPr/>
          </p:nvSpPr>
          <p:spPr>
            <a:xfrm rot="16200000">
              <a:off x="4701638" y="3846679"/>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8" name="Flecha: a la derecha 17">
              <a:extLst>
                <a:ext uri="{FF2B5EF4-FFF2-40B4-BE49-F238E27FC236}">
                  <a16:creationId xmlns:a16="http://schemas.microsoft.com/office/drawing/2014/main" id="{CED83D14-954E-4D99-8BB0-7F66F6C193A7}"/>
                </a:ext>
              </a:extLst>
            </p:cNvPr>
            <p:cNvSpPr/>
            <p:nvPr/>
          </p:nvSpPr>
          <p:spPr>
            <a:xfrm rot="16200000">
              <a:off x="3579638" y="3846679"/>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9" name="Conector recto de flecha 18">
              <a:extLst>
                <a:ext uri="{FF2B5EF4-FFF2-40B4-BE49-F238E27FC236}">
                  <a16:creationId xmlns:a16="http://schemas.microsoft.com/office/drawing/2014/main" id="{6BE3E3A4-B064-439A-96EA-9651E8AD2995}"/>
                </a:ext>
              </a:extLst>
            </p:cNvPr>
            <p:cNvCxnSpPr>
              <a:stCxn id="7" idx="2"/>
              <a:endCxn id="8" idx="0"/>
            </p:cNvCxnSpPr>
            <p:nvPr/>
          </p:nvCxnSpPr>
          <p:spPr>
            <a:xfrm>
              <a:off x="2365200" y="1440000"/>
              <a:ext cx="0" cy="3828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F2D30A3C-98BE-438F-A812-A0EE8C2612A2}"/>
                </a:ext>
              </a:extLst>
            </p:cNvPr>
            <p:cNvCxnSpPr>
              <a:stCxn id="8" idx="2"/>
              <a:endCxn id="13" idx="0"/>
            </p:cNvCxnSpPr>
            <p:nvPr/>
          </p:nvCxnSpPr>
          <p:spPr>
            <a:xfrm>
              <a:off x="2365200" y="2254800"/>
              <a:ext cx="0" cy="101670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5E8E3715-6009-49F0-A281-235A4807C40B}"/>
                </a:ext>
              </a:extLst>
            </p:cNvPr>
            <p:cNvCxnSpPr>
              <a:stCxn id="9" idx="3"/>
            </p:cNvCxnSpPr>
            <p:nvPr/>
          </p:nvCxnSpPr>
          <p:spPr>
            <a:xfrm>
              <a:off x="1260673" y="2647783"/>
              <a:ext cx="100732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1A1D4A54-3929-4343-A045-FF97DC35977C}"/>
                </a:ext>
              </a:extLst>
            </p:cNvPr>
            <p:cNvCxnSpPr>
              <a:stCxn id="10" idx="1"/>
            </p:cNvCxnSpPr>
            <p:nvPr/>
          </p:nvCxnSpPr>
          <p:spPr>
            <a:xfrm flipH="1">
              <a:off x="2527200" y="2647783"/>
              <a:ext cx="12816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132FD7F3-1649-4D91-8AB6-695CE6442C8D}"/>
                </a:ext>
              </a:extLst>
            </p:cNvPr>
            <p:cNvCxnSpPr>
              <a:stCxn id="10" idx="2"/>
              <a:endCxn id="11" idx="0"/>
            </p:cNvCxnSpPr>
            <p:nvPr/>
          </p:nvCxnSpPr>
          <p:spPr>
            <a:xfrm flipH="1">
              <a:off x="3699002" y="2863783"/>
              <a:ext cx="574198" cy="33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a:extLst>
                <a:ext uri="{FF2B5EF4-FFF2-40B4-BE49-F238E27FC236}">
                  <a16:creationId xmlns:a16="http://schemas.microsoft.com/office/drawing/2014/main" id="{4DCB4E04-0E72-40FF-A491-B801F488949C}"/>
                </a:ext>
              </a:extLst>
            </p:cNvPr>
            <p:cNvCxnSpPr>
              <a:stCxn id="10" idx="2"/>
              <a:endCxn id="12" idx="0"/>
            </p:cNvCxnSpPr>
            <p:nvPr/>
          </p:nvCxnSpPr>
          <p:spPr>
            <a:xfrm>
              <a:off x="4273200" y="2863783"/>
              <a:ext cx="546001" cy="33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994098B6-7B43-46DF-A657-C9E8DC3B0353}"/>
                </a:ext>
              </a:extLst>
            </p:cNvPr>
            <p:cNvSpPr txBox="1"/>
            <p:nvPr/>
          </p:nvSpPr>
          <p:spPr>
            <a:xfrm>
              <a:off x="1954198" y="1058783"/>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GEFAHR</a:t>
              </a:r>
            </a:p>
          </p:txBody>
        </p:sp>
        <p:sp>
          <p:nvSpPr>
            <p:cNvPr id="26" name="CuadroTexto 25">
              <a:extLst>
                <a:ext uri="{FF2B5EF4-FFF2-40B4-BE49-F238E27FC236}">
                  <a16:creationId xmlns:a16="http://schemas.microsoft.com/office/drawing/2014/main" id="{854D8C9F-549E-49A3-BF46-33CB92E681F2}"/>
                </a:ext>
              </a:extLst>
            </p:cNvPr>
            <p:cNvSpPr txBox="1"/>
            <p:nvPr/>
          </p:nvSpPr>
          <p:spPr>
            <a:xfrm>
              <a:off x="2038799" y="1907704"/>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RISIKO</a:t>
              </a:r>
            </a:p>
          </p:txBody>
        </p:sp>
        <p:sp>
          <p:nvSpPr>
            <p:cNvPr id="27" name="CuadroTexto 26">
              <a:extLst>
                <a:ext uri="{FF2B5EF4-FFF2-40B4-BE49-F238E27FC236}">
                  <a16:creationId xmlns:a16="http://schemas.microsoft.com/office/drawing/2014/main" id="{883DE3E5-C770-47F8-A047-D7A47B6BB269}"/>
                </a:ext>
              </a:extLst>
            </p:cNvPr>
            <p:cNvSpPr txBox="1"/>
            <p:nvPr/>
          </p:nvSpPr>
          <p:spPr>
            <a:xfrm>
              <a:off x="308025" y="2493893"/>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EXPOSITION</a:t>
              </a:r>
            </a:p>
          </p:txBody>
        </p:sp>
        <p:sp>
          <p:nvSpPr>
            <p:cNvPr id="28" name="CuadroTexto 27">
              <a:extLst>
                <a:ext uri="{FF2B5EF4-FFF2-40B4-BE49-F238E27FC236}">
                  <a16:creationId xmlns:a16="http://schemas.microsoft.com/office/drawing/2014/main" id="{32F7E1F0-45D7-4079-AAAF-0B081A6C94BF}"/>
                </a:ext>
              </a:extLst>
            </p:cNvPr>
            <p:cNvSpPr txBox="1"/>
            <p:nvPr/>
          </p:nvSpPr>
          <p:spPr>
            <a:xfrm>
              <a:off x="3808800" y="2507078"/>
              <a:ext cx="1339238" cy="234019"/>
            </a:xfrm>
            <a:prstGeom prst="rect">
              <a:avLst/>
            </a:prstGeom>
            <a:noFill/>
          </p:spPr>
          <p:txBody>
            <a:bodyPr wrap="square" rtlCol="0">
              <a:spAutoFit/>
            </a:bodyPr>
            <a:lstStyle/>
            <a:p>
              <a:r>
                <a:rPr lang="en-GB" sz="600" dirty="0">
                  <a:solidFill>
                    <a:schemeClr val="bg1"/>
                  </a:solidFill>
                  <a:latin typeface="Trebuchet MS" panose="020B0603020202020204" pitchFamily="34" charset="0"/>
                </a:rPr>
                <a:t>ANFÄLLIGKEIT</a:t>
              </a:r>
            </a:p>
          </p:txBody>
        </p:sp>
        <p:sp>
          <p:nvSpPr>
            <p:cNvPr id="29" name="CuadroTexto 28">
              <a:extLst>
                <a:ext uri="{FF2B5EF4-FFF2-40B4-BE49-F238E27FC236}">
                  <a16:creationId xmlns:a16="http://schemas.microsoft.com/office/drawing/2014/main" id="{7867E51E-71AD-4FB2-94B3-70EBA92784F0}"/>
                </a:ext>
              </a:extLst>
            </p:cNvPr>
            <p:cNvSpPr txBox="1"/>
            <p:nvPr/>
          </p:nvSpPr>
          <p:spPr>
            <a:xfrm>
              <a:off x="1867653" y="3357918"/>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RISIKOSTUFE</a:t>
              </a:r>
            </a:p>
          </p:txBody>
        </p:sp>
        <p:sp>
          <p:nvSpPr>
            <p:cNvPr id="30" name="CuadroTexto 29">
              <a:extLst>
                <a:ext uri="{FF2B5EF4-FFF2-40B4-BE49-F238E27FC236}">
                  <a16:creationId xmlns:a16="http://schemas.microsoft.com/office/drawing/2014/main" id="{B1CE2A0C-3974-48C9-84E3-6E6353FAB694}"/>
                </a:ext>
              </a:extLst>
            </p:cNvPr>
            <p:cNvSpPr txBox="1"/>
            <p:nvPr/>
          </p:nvSpPr>
          <p:spPr>
            <a:xfrm>
              <a:off x="3328463" y="3311033"/>
              <a:ext cx="1339238" cy="234019"/>
            </a:xfrm>
            <a:prstGeom prst="rect">
              <a:avLst/>
            </a:prstGeom>
            <a:noFill/>
          </p:spPr>
          <p:txBody>
            <a:bodyPr wrap="square" rtlCol="0">
              <a:spAutoFit/>
            </a:bodyPr>
            <a:lstStyle/>
            <a:p>
              <a:r>
                <a:rPr lang="en-GB" sz="600" dirty="0">
                  <a:solidFill>
                    <a:schemeClr val="bg1"/>
                  </a:solidFill>
                  <a:latin typeface="Trebuchet MS" panose="020B0603020202020204" pitchFamily="34" charset="0"/>
                </a:rPr>
                <a:t>Empfindlichkeit</a:t>
              </a:r>
            </a:p>
          </p:txBody>
        </p:sp>
        <p:sp>
          <p:nvSpPr>
            <p:cNvPr id="31" name="CuadroTexto 30">
              <a:extLst>
                <a:ext uri="{FF2B5EF4-FFF2-40B4-BE49-F238E27FC236}">
                  <a16:creationId xmlns:a16="http://schemas.microsoft.com/office/drawing/2014/main" id="{EECA45AE-3B2E-4A16-A52F-AB9A53920B1A}"/>
                </a:ext>
              </a:extLst>
            </p:cNvPr>
            <p:cNvSpPr txBox="1"/>
            <p:nvPr/>
          </p:nvSpPr>
          <p:spPr>
            <a:xfrm>
              <a:off x="4426774" y="3241622"/>
              <a:ext cx="784854" cy="351028"/>
            </a:xfrm>
            <a:prstGeom prst="rect">
              <a:avLst/>
            </a:prstGeom>
            <a:noFill/>
          </p:spPr>
          <p:txBody>
            <a:bodyPr wrap="square" rtlCol="0">
              <a:spAutoFit/>
            </a:bodyPr>
            <a:lstStyle/>
            <a:p>
              <a:pPr algn="ctr"/>
              <a:r>
                <a:rPr lang="en-GB" sz="600" dirty="0">
                  <a:solidFill>
                    <a:schemeClr val="bg1"/>
                  </a:solidFill>
                  <a:latin typeface="Trebuchet MS" panose="020B0603020202020204" pitchFamily="34" charset="0"/>
                </a:rPr>
                <a:t>Anpassungsgrad </a:t>
              </a:r>
            </a:p>
            <a:p>
              <a:pPr algn="ctr"/>
              <a:r>
                <a:rPr lang="en-GB" sz="600" dirty="0">
                  <a:solidFill>
                    <a:schemeClr val="bg1"/>
                  </a:solidFill>
                  <a:latin typeface="Trebuchet MS" panose="020B0603020202020204" pitchFamily="34" charset="0"/>
                </a:rPr>
                <a:t>Anpassung</a:t>
              </a:r>
            </a:p>
          </p:txBody>
        </p:sp>
        <p:sp>
          <p:nvSpPr>
            <p:cNvPr id="32" name="CuadroTexto 31">
              <a:extLst>
                <a:ext uri="{FF2B5EF4-FFF2-40B4-BE49-F238E27FC236}">
                  <a16:creationId xmlns:a16="http://schemas.microsoft.com/office/drawing/2014/main" id="{A66F9E47-7B9B-4B3D-A535-8F666C4ED847}"/>
                </a:ext>
              </a:extLst>
            </p:cNvPr>
            <p:cNvSpPr txBox="1"/>
            <p:nvPr/>
          </p:nvSpPr>
          <p:spPr>
            <a:xfrm>
              <a:off x="3378548" y="4187359"/>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INDIKATOR</a:t>
              </a:r>
            </a:p>
          </p:txBody>
        </p:sp>
        <p:sp>
          <p:nvSpPr>
            <p:cNvPr id="33" name="CuadroTexto 32">
              <a:extLst>
                <a:ext uri="{FF2B5EF4-FFF2-40B4-BE49-F238E27FC236}">
                  <a16:creationId xmlns:a16="http://schemas.microsoft.com/office/drawing/2014/main" id="{A7D5B47C-5FC4-4D65-AD61-688B1DD42C31}"/>
                </a:ext>
              </a:extLst>
            </p:cNvPr>
            <p:cNvSpPr txBox="1"/>
            <p:nvPr/>
          </p:nvSpPr>
          <p:spPr>
            <a:xfrm>
              <a:off x="4465822" y="4187359"/>
              <a:ext cx="784854" cy="468037"/>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WERT DES INDIKATORS</a:t>
              </a:r>
            </a:p>
          </p:txBody>
        </p:sp>
        <p:sp>
          <p:nvSpPr>
            <p:cNvPr id="34" name="CuadroTexto 33">
              <a:extLst>
                <a:ext uri="{FF2B5EF4-FFF2-40B4-BE49-F238E27FC236}">
                  <a16:creationId xmlns:a16="http://schemas.microsoft.com/office/drawing/2014/main" id="{BC51C370-2062-49A9-A7CE-B09AD6FAE2A6}"/>
                </a:ext>
              </a:extLst>
            </p:cNvPr>
            <p:cNvSpPr txBox="1"/>
            <p:nvPr/>
          </p:nvSpPr>
          <p:spPr>
            <a:xfrm>
              <a:off x="5308435" y="2539353"/>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KRITERIUM</a:t>
              </a:r>
            </a:p>
          </p:txBody>
        </p:sp>
        <p:sp>
          <p:nvSpPr>
            <p:cNvPr id="35" name="CuadroTexto 34">
              <a:extLst>
                <a:ext uri="{FF2B5EF4-FFF2-40B4-BE49-F238E27FC236}">
                  <a16:creationId xmlns:a16="http://schemas.microsoft.com/office/drawing/2014/main" id="{1B485094-63AC-4EA6-8B22-1F41F6CAD0EB}"/>
                </a:ext>
              </a:extLst>
            </p:cNvPr>
            <p:cNvSpPr txBox="1"/>
            <p:nvPr/>
          </p:nvSpPr>
          <p:spPr>
            <a:xfrm>
              <a:off x="3246529" y="1127690"/>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THEMA</a:t>
              </a:r>
            </a:p>
          </p:txBody>
        </p:sp>
        <p:sp>
          <p:nvSpPr>
            <p:cNvPr id="36" name="CuadroTexto 35">
              <a:extLst>
                <a:ext uri="{FF2B5EF4-FFF2-40B4-BE49-F238E27FC236}">
                  <a16:creationId xmlns:a16="http://schemas.microsoft.com/office/drawing/2014/main" id="{8902E574-6F27-4F35-99FD-D34294F0E873}"/>
                </a:ext>
              </a:extLst>
            </p:cNvPr>
            <p:cNvSpPr txBox="1"/>
            <p:nvPr/>
          </p:nvSpPr>
          <p:spPr>
            <a:xfrm>
              <a:off x="3338927" y="1907794"/>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KATEGORIE</a:t>
              </a:r>
            </a:p>
          </p:txBody>
        </p:sp>
      </p:grpSp>
    </p:spTree>
    <p:extLst>
      <p:ext uri="{BB962C8B-B14F-4D97-AF65-F5344CB8AC3E}">
        <p14:creationId xmlns:p14="http://schemas.microsoft.com/office/powerpoint/2010/main" val="283235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Drei Achsen der Risikobewertung</a:t>
            </a:r>
            <a:endParaRPr dirty="0">
              <a:solidFill>
                <a:schemeClr val="accent4"/>
              </a:solidFill>
            </a:endParaRPr>
          </a:p>
        </p:txBody>
      </p:sp>
      <p:sp>
        <p:nvSpPr>
          <p:cNvPr id="6" name="Rectángulo: esquinas redondeadas 5">
            <a:extLst>
              <a:ext uri="{FF2B5EF4-FFF2-40B4-BE49-F238E27FC236}">
                <a16:creationId xmlns:a16="http://schemas.microsoft.com/office/drawing/2014/main" id="{9098C321-2EAA-4E2B-AF42-8EFFA06D0047}"/>
              </a:ext>
            </a:extLst>
          </p:cNvPr>
          <p:cNvSpPr/>
          <p:nvPr/>
        </p:nvSpPr>
        <p:spPr>
          <a:xfrm>
            <a:off x="613295" y="1324800"/>
            <a:ext cx="2390401" cy="3412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ángulo: esquinas redondeadas 8">
            <a:extLst>
              <a:ext uri="{FF2B5EF4-FFF2-40B4-BE49-F238E27FC236}">
                <a16:creationId xmlns:a16="http://schemas.microsoft.com/office/drawing/2014/main" id="{B63F378F-1B26-4394-8164-ADBD2F424868}"/>
              </a:ext>
            </a:extLst>
          </p:cNvPr>
          <p:cNvSpPr/>
          <p:nvPr/>
        </p:nvSpPr>
        <p:spPr>
          <a:xfrm>
            <a:off x="3284495" y="1324800"/>
            <a:ext cx="2390401" cy="34128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0" name="Rectángulo: esquinas redondeadas 9">
            <a:extLst>
              <a:ext uri="{FF2B5EF4-FFF2-40B4-BE49-F238E27FC236}">
                <a16:creationId xmlns:a16="http://schemas.microsoft.com/office/drawing/2014/main" id="{4254A2CF-D5B2-4028-BE5E-595120BEC4F0}"/>
              </a:ext>
            </a:extLst>
          </p:cNvPr>
          <p:cNvSpPr/>
          <p:nvPr/>
        </p:nvSpPr>
        <p:spPr>
          <a:xfrm>
            <a:off x="5899295" y="1324800"/>
            <a:ext cx="2390401" cy="341280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1" name="CuadroTexto 10">
            <a:extLst>
              <a:ext uri="{FF2B5EF4-FFF2-40B4-BE49-F238E27FC236}">
                <a16:creationId xmlns:a16="http://schemas.microsoft.com/office/drawing/2014/main" id="{F21A3805-BB55-4E58-A093-D9BC8554829C}"/>
              </a:ext>
            </a:extLst>
          </p:cNvPr>
          <p:cNvSpPr txBox="1"/>
          <p:nvPr/>
        </p:nvSpPr>
        <p:spPr>
          <a:xfrm>
            <a:off x="854304" y="1681638"/>
            <a:ext cx="1922400" cy="2723823"/>
          </a:xfrm>
          <a:prstGeom prst="rect">
            <a:avLst/>
          </a:prstGeom>
          <a:noFill/>
        </p:spPr>
        <p:txBody>
          <a:bodyPr wrap="square" rtlCol="0">
            <a:spAutoFit/>
          </a:bodyPr>
          <a:lstStyle/>
          <a:p>
            <a:pPr algn="ctr"/>
            <a:r>
              <a:rPr lang="en-GB" sz="1000" dirty="0">
                <a:solidFill>
                  <a:schemeClr val="bg1"/>
                </a:solidFill>
                <a:effectLst/>
                <a:latin typeface="Trebuchet MS" panose="020B0603020202020204" pitchFamily="34" charset="0"/>
                <a:ea typeface="Times New Roman" panose="02020603050405020304" pitchFamily="18" charset="0"/>
              </a:rPr>
              <a:t>Die RBE-Methode berücksichtigt sowohl klimabedingte als auch nicht klimabedingte Gefahren. Klimabedingte Gefahren umfassen extreme Wetterereignisse (z. B. extreme Hitze, Dürren, starke Niederschläge) sowie langsam einsetzende Klimaprozesse (z. B. Anstieg des Meeresspiegels). Nicht klimabedingte Gefahren sind solche, die durch klimatische Gefahren ausgelöst werden (z. B. Massenbewegungen, biologische Ereignisse).</a:t>
            </a:r>
          </a:p>
          <a:p>
            <a:pPr algn="just"/>
            <a:endParaRPr lang="en-GB" sz="100" dirty="0">
              <a:solidFill>
                <a:schemeClr val="bg1"/>
              </a:solidFill>
              <a:latin typeface="Trebuchet MS" panose="020B0603020202020204" pitchFamily="34" charset="0"/>
            </a:endParaRPr>
          </a:p>
        </p:txBody>
      </p:sp>
      <p:sp>
        <p:nvSpPr>
          <p:cNvPr id="12" name="CuadroTexto 11">
            <a:extLst>
              <a:ext uri="{FF2B5EF4-FFF2-40B4-BE49-F238E27FC236}">
                <a16:creationId xmlns:a16="http://schemas.microsoft.com/office/drawing/2014/main" id="{C0970D79-B027-4633-96AF-7B323C0A2C6C}"/>
              </a:ext>
            </a:extLst>
          </p:cNvPr>
          <p:cNvSpPr txBox="1"/>
          <p:nvPr/>
        </p:nvSpPr>
        <p:spPr>
          <a:xfrm>
            <a:off x="1095504" y="1301429"/>
            <a:ext cx="1821600"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Gefahr</a:t>
            </a:r>
          </a:p>
        </p:txBody>
      </p:sp>
      <p:sp>
        <p:nvSpPr>
          <p:cNvPr id="13" name="CuadroTexto 12">
            <a:extLst>
              <a:ext uri="{FF2B5EF4-FFF2-40B4-BE49-F238E27FC236}">
                <a16:creationId xmlns:a16="http://schemas.microsoft.com/office/drawing/2014/main" id="{1570DE5D-59A0-4FB8-8BE6-47F1F409D3F7}"/>
              </a:ext>
            </a:extLst>
          </p:cNvPr>
          <p:cNvSpPr txBox="1"/>
          <p:nvPr/>
        </p:nvSpPr>
        <p:spPr>
          <a:xfrm>
            <a:off x="3508800" y="1695324"/>
            <a:ext cx="1922400" cy="2554545"/>
          </a:xfrm>
          <a:prstGeom prst="rect">
            <a:avLst/>
          </a:prstGeom>
          <a:noFill/>
        </p:spPr>
        <p:txBody>
          <a:bodyPr wrap="square" rtlCol="0">
            <a:spAutoFit/>
          </a:bodyPr>
          <a:lstStyle/>
          <a:p>
            <a:pPr algn="ctr"/>
            <a:r>
              <a:rPr lang="en-GB" sz="10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Exposition beschreibt, wer oder was exponiert ist. Gemäß dem IPCC ist Exposition die Anwesenheit von Menschen, Lebensgrundlagen, Arten oder Ökosystemen, Umweltfunktionen, Dienstleistungen und Ressourcen, Infrastruktur oder wirtschaftlichen, sozialen oder kulturellen Gütern an Orten und in Umgebungen, die beeinträchtigt werden könnten (IPCC, 2021a).</a:t>
            </a:r>
            <a:endParaRPr lang="en-GB" sz="100" dirty="0">
              <a:solidFill>
                <a:schemeClr val="bg1"/>
              </a:solidFill>
              <a:latin typeface="Trebuchet MS" panose="020B0603020202020204" pitchFamily="34" charset="0"/>
            </a:endParaRPr>
          </a:p>
        </p:txBody>
      </p:sp>
      <p:sp>
        <p:nvSpPr>
          <p:cNvPr id="14" name="CuadroTexto 13">
            <a:extLst>
              <a:ext uri="{FF2B5EF4-FFF2-40B4-BE49-F238E27FC236}">
                <a16:creationId xmlns:a16="http://schemas.microsoft.com/office/drawing/2014/main" id="{66DCD104-4EB8-4970-901B-FF3FC63AAED0}"/>
              </a:ext>
            </a:extLst>
          </p:cNvPr>
          <p:cNvSpPr txBox="1"/>
          <p:nvPr/>
        </p:nvSpPr>
        <p:spPr>
          <a:xfrm>
            <a:off x="3536149" y="1307741"/>
            <a:ext cx="1821600"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Exposition</a:t>
            </a:r>
          </a:p>
        </p:txBody>
      </p:sp>
      <p:sp>
        <p:nvSpPr>
          <p:cNvPr id="15" name="CuadroTexto 14">
            <a:extLst>
              <a:ext uri="{FF2B5EF4-FFF2-40B4-BE49-F238E27FC236}">
                <a16:creationId xmlns:a16="http://schemas.microsoft.com/office/drawing/2014/main" id="{3FC4DD37-E9CC-408B-93C4-A5DF91535F64}"/>
              </a:ext>
            </a:extLst>
          </p:cNvPr>
          <p:cNvSpPr txBox="1"/>
          <p:nvPr/>
        </p:nvSpPr>
        <p:spPr>
          <a:xfrm>
            <a:off x="6162001" y="1660710"/>
            <a:ext cx="1922400" cy="3162404"/>
          </a:xfrm>
          <a:prstGeom prst="rect">
            <a:avLst/>
          </a:prstGeom>
          <a:noFill/>
        </p:spPr>
        <p:txBody>
          <a:bodyPr wrap="square" rtlCol="0">
            <a:spAutoFit/>
          </a:bodyPr>
          <a:lstStyle/>
          <a:p>
            <a:pPr algn="ctr"/>
            <a:r>
              <a:rPr lang="en-GB" sz="105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Anfälligkeit ist die Veranlagung eines exponierten Elements, nachteilig beeinflusst zu werden. Anfälligkeitsaspekte beziehen sich auf die Kriterien, die die Anfälligkeit eines exponierten Elements gegenüber einer Klimagefahr beeinflussen und das damit verbundene Risiko potenziell erhöhen oder verringern können. Dieses Kriterium ist möglicherweise kein direktes Merkmal des exponierten Elements selbst, kann jedoch das Risikoniveau beeinflussen.</a:t>
            </a:r>
            <a:endParaRPr lang="en-GB" sz="100" dirty="0">
              <a:solidFill>
                <a:schemeClr val="bg1"/>
              </a:solidFill>
              <a:latin typeface="Trebuchet MS" panose="020B0603020202020204" pitchFamily="34" charset="0"/>
            </a:endParaRPr>
          </a:p>
        </p:txBody>
      </p:sp>
      <p:sp>
        <p:nvSpPr>
          <p:cNvPr id="16" name="CuadroTexto 15">
            <a:extLst>
              <a:ext uri="{FF2B5EF4-FFF2-40B4-BE49-F238E27FC236}">
                <a16:creationId xmlns:a16="http://schemas.microsoft.com/office/drawing/2014/main" id="{57A87DF6-5815-49CC-AB1B-650800DD1CFA}"/>
              </a:ext>
            </a:extLst>
          </p:cNvPr>
          <p:cNvSpPr txBox="1"/>
          <p:nvPr/>
        </p:nvSpPr>
        <p:spPr>
          <a:xfrm>
            <a:off x="6081001" y="1341932"/>
            <a:ext cx="2084400"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Anfälligkeit</a:t>
            </a:r>
          </a:p>
        </p:txBody>
      </p:sp>
    </p:spTree>
    <p:extLst>
      <p:ext uri="{BB962C8B-B14F-4D97-AF65-F5344CB8AC3E}">
        <p14:creationId xmlns:p14="http://schemas.microsoft.com/office/powerpoint/2010/main" val="2817555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64"/>
          <p:cNvSpPr txBox="1">
            <a:spLocks noGrp="1"/>
          </p:cNvSpPr>
          <p:nvPr>
            <p:ph type="title"/>
          </p:nvPr>
        </p:nvSpPr>
        <p:spPr>
          <a:xfrm>
            <a:off x="458537" y="4264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dirty="0">
                <a:solidFill>
                  <a:schemeClr val="accent4"/>
                </a:solidFill>
              </a:rPr>
              <a:t>Gefahren</a:t>
            </a:r>
            <a:endParaRPr dirty="0">
              <a:solidFill>
                <a:schemeClr val="accent4"/>
              </a:solidFill>
            </a:endParaRPr>
          </a:p>
        </p:txBody>
      </p:sp>
      <p:graphicFrame>
        <p:nvGraphicFramePr>
          <p:cNvPr id="196" name="Google Shape;196;p64"/>
          <p:cNvGraphicFramePr/>
          <p:nvPr>
            <p:extLst>
              <p:ext uri="{D42A27DB-BD31-4B8C-83A1-F6EECF244321}">
                <p14:modId xmlns:p14="http://schemas.microsoft.com/office/powerpoint/2010/main" val="2625610018"/>
              </p:ext>
            </p:extLst>
          </p:nvPr>
        </p:nvGraphicFramePr>
        <p:xfrm>
          <a:off x="390310" y="589777"/>
          <a:ext cx="8473471" cy="4458894"/>
        </p:xfrm>
        <a:graphic>
          <a:graphicData uri="http://schemas.openxmlformats.org/drawingml/2006/table">
            <a:tbl>
              <a:tblPr firstRow="1" bandRow="1">
                <a:noFill/>
              </a:tblPr>
              <a:tblGrid>
                <a:gridCol w="2468653">
                  <a:extLst>
                    <a:ext uri="{9D8B030D-6E8A-4147-A177-3AD203B41FA5}">
                      <a16:colId xmlns:a16="http://schemas.microsoft.com/office/drawing/2014/main" val="20000"/>
                    </a:ext>
                  </a:extLst>
                </a:gridCol>
                <a:gridCol w="6004818">
                  <a:extLst>
                    <a:ext uri="{9D8B030D-6E8A-4147-A177-3AD203B41FA5}">
                      <a16:colId xmlns:a16="http://schemas.microsoft.com/office/drawing/2014/main" val="20001"/>
                    </a:ext>
                  </a:extLst>
                </a:gridCol>
              </a:tblGrid>
              <a:tr h="182018">
                <a:tc>
                  <a:txBody>
                    <a:bodyPr/>
                    <a:lstStyle/>
                    <a:p>
                      <a:pPr marL="900430" marR="215265" lvl="0" indent="0" algn="l" rtl="0">
                        <a:lnSpc>
                          <a:spcPct val="115000"/>
                        </a:lnSpc>
                        <a:spcBef>
                          <a:spcPts val="0"/>
                        </a:spcBef>
                        <a:spcAft>
                          <a:spcPts val="0"/>
                        </a:spcAft>
                        <a:buNone/>
                      </a:pPr>
                      <a:r>
                        <a:rPr lang="en-MT" sz="1000" b="1" u="none" strike="noStrike" cap="none" dirty="0">
                          <a:solidFill>
                            <a:schemeClr val="bg1"/>
                          </a:solidFill>
                          <a:latin typeface="Trebuchet MS"/>
                          <a:ea typeface="Trebuchet MS"/>
                          <a:cs typeface="Trebuchet MS"/>
                          <a:sym typeface="Trebuchet MS"/>
                        </a:rPr>
                        <a:t>Gefahr</a:t>
                      </a:r>
                      <a:endParaRPr sz="1000" u="none" strike="noStrike" cap="none" dirty="0">
                        <a:solidFill>
                          <a:schemeClr val="bg1"/>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tc>
                  <a:txBody>
                    <a:bodyPr/>
                    <a:lstStyle/>
                    <a:p>
                      <a:pPr marL="900430" marR="215265" lvl="0" indent="0" algn="l" rtl="0">
                        <a:lnSpc>
                          <a:spcPct val="115000"/>
                        </a:lnSpc>
                        <a:spcBef>
                          <a:spcPts val="0"/>
                        </a:spcBef>
                        <a:spcAft>
                          <a:spcPts val="0"/>
                        </a:spcAft>
                        <a:buNone/>
                      </a:pPr>
                      <a:r>
                        <a:rPr lang="en-MT" sz="1000" b="1" u="none" strike="noStrike" cap="none" dirty="0">
                          <a:solidFill>
                            <a:schemeClr val="bg1"/>
                          </a:solidFill>
                          <a:latin typeface="Trebuchet MS"/>
                          <a:ea typeface="Trebuchet MS"/>
                          <a:cs typeface="Trebuchet MS"/>
                          <a:sym typeface="Trebuchet MS"/>
                        </a:rPr>
                        <a:t>Beschreibung</a:t>
                      </a:r>
                      <a:endParaRPr sz="1000" u="none" strike="noStrike" cap="none" dirty="0">
                        <a:solidFill>
                          <a:schemeClr val="bg1"/>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extLst>
                  <a:ext uri="{0D108BD9-81ED-4DB2-BD59-A6C34878D82A}">
                    <a16:rowId xmlns:a16="http://schemas.microsoft.com/office/drawing/2014/main" val="10000"/>
                  </a:ext>
                </a:extLst>
              </a:tr>
              <a:tr h="509851">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Starker Niederschlag</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dirty="0">
                          <a:solidFill>
                            <a:schemeClr val="lt2"/>
                          </a:solidFill>
                          <a:latin typeface="Trebuchet MS"/>
                          <a:ea typeface="Trebuchet MS"/>
                          <a:cs typeface="Trebuchet MS"/>
                          <a:sym typeface="Trebuchet MS"/>
                        </a:rPr>
                        <a:t>Ein ausgeprägtes Niederschlagsereignis, das während eines Zeitraums von 1 Stunde, 3 Stunden, 6 Stunden, 12 Stunden, 24 Stunden oder 48 Stunden auftritt und dessen Gesamtniederschlagsmenge einen für einen bestimmten Ort festgelegten Schwellenwert überschreitet. Untergefahren: Regensturm, Monsun, starker Schneefall, Nebel, Hagel</a:t>
                      </a:r>
                      <a:endParaRPr sz="10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509851">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Überschwemmungen</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Das Überlaufen eines Flusses oder eines anderen Gewässers über seine normalen Ufer oder der vorübergehende Anstieg des Meeresspiegels oder eines Seespiegels, der zur Überflutung von trockenem Land führt. Untergefahren: Sturzflut/Oberflächenflut, Flusshochwasser, Küstenhochwasser, Grundwasserhochwasser</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274757">
                <a:tc>
                  <a:txBody>
                    <a:bodyPr/>
                    <a:lstStyle/>
                    <a:p>
                      <a:pPr marL="900430" marR="215265" lvl="0" indent="0" algn="l" rtl="0">
                        <a:lnSpc>
                          <a:spcPct val="115000"/>
                        </a:lnSpc>
                        <a:spcBef>
                          <a:spcPts val="0"/>
                        </a:spcBef>
                        <a:spcAft>
                          <a:spcPts val="0"/>
                        </a:spcAft>
                        <a:buNone/>
                      </a:pPr>
                      <a:r>
                        <a:rPr lang="en-MT" sz="800" b="1" u="none" strike="noStrike" cap="none">
                          <a:solidFill>
                            <a:schemeClr val="tx2"/>
                          </a:solidFill>
                          <a:latin typeface="Trebuchet MS"/>
                          <a:ea typeface="Trebuchet MS"/>
                          <a:cs typeface="Trebuchet MS"/>
                          <a:sym typeface="Trebuchet MS"/>
                        </a:rPr>
                        <a:t>Extreme Hitze</a:t>
                      </a:r>
                      <a:endParaRPr sz="1000" u="none" strike="noStrike" cap="none">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Deutliche Erwärmung der Luft oder Eindringen sehr warmer Luft über einen großen Bereich, die einige Tage bis einige Wochen andauert. Untergefahren: Hitzewelle, extrem heiße Tage.</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79661">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Dürre</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dirty="0">
                          <a:solidFill>
                            <a:schemeClr val="lt2"/>
                          </a:solidFill>
                          <a:latin typeface="Trebuchet MS"/>
                          <a:ea typeface="Trebuchet MS"/>
                          <a:cs typeface="Trebuchet MS"/>
                          <a:sym typeface="Trebuchet MS"/>
                        </a:rPr>
                        <a:t>Eine Periode ungewöhnlich trockenen Wetters, die lang genug ist, um ein ernsthaftes hydrologisches Ungleichgewicht zu verursachen, das zu langfristigen Wasserungleichgewichten und unzureichenden Wasserressourcen führen kann, um den langfristigen Durchschnittsbedarf zu decken.</a:t>
                      </a:r>
                      <a:endParaRPr sz="10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379661">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Stürme</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Eine atmosphärische Störung, die sich in starken Winden äußern kann und von Regen, Schnee oder anderen Niederschlägen sowie von Donner und Blitz begleitet wird. Untergefahren: starker Wind, Tornado, Zyklon, außertropischer Sturm, tropischer Sturm, Sturmflut, Blitz/Gewitter</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182018">
                <a:tc>
                  <a:txBody>
                    <a:bodyPr/>
                    <a:lstStyle/>
                    <a:p>
                      <a:pPr marL="900430" marR="215265" lvl="0" indent="0" algn="l" rtl="0">
                        <a:lnSpc>
                          <a:spcPct val="115000"/>
                        </a:lnSpc>
                        <a:spcBef>
                          <a:spcPts val="0"/>
                        </a:spcBef>
                        <a:spcAft>
                          <a:spcPts val="0"/>
                        </a:spcAft>
                        <a:buNone/>
                      </a:pPr>
                      <a:r>
                        <a:rPr lang="en-MT" sz="800" b="1" u="none" strike="noStrike" cap="none">
                          <a:solidFill>
                            <a:schemeClr val="tx2"/>
                          </a:solidFill>
                          <a:latin typeface="Trebuchet MS"/>
                          <a:ea typeface="Trebuchet MS"/>
                          <a:cs typeface="Trebuchet MS"/>
                          <a:sym typeface="Trebuchet MS"/>
                        </a:rPr>
                        <a:t>Extreme Kälte</a:t>
                      </a:r>
                      <a:endParaRPr sz="1000" u="none" strike="noStrike" cap="none">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Deutliche Abkühlung der Luft oder Eindringen sehr kalter Luft über ein großes Gebiet</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r h="509851">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Lauffeuer</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Jede unkontrollierte und nicht vorgesehene Verbrennung oder jedes unkontrollierte und nicht vorgesehene Abbrennen von Pflanzen in einer natürlichen Umgebung wie Wald, Grasland, Buschland oder Tundra, das natürliche Brennstoffe verbraucht und sich je nach Umweltbedingungen ausbreitet. Untergefahren: Waldbrand, Flächenbrand</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7"/>
                  </a:ext>
                </a:extLst>
              </a:tr>
              <a:tr h="249472">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Anstieg des Meeresspiegels</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Langfristiger Anstieg des durchschnittlichen Meeresspiegels weltweit, der zu einer dauerhaften Überflutung führt.</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8"/>
                  </a:ext>
                </a:extLst>
              </a:tr>
              <a:tr h="379661">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Chemische Veränderung</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Veränderungen der üblichen chemischen Zusammensetzung von Luft, Wasser und Boden, z. B. Veränderung der CO2-Konzentrationen in der Atmosphäre, Versauerung der Ozeane, Eindringen von Salzwasser</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9"/>
                  </a:ext>
                </a:extLst>
              </a:tr>
              <a:tr h="249472">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Massenbewegung</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Jede Art von Abwärtsbewegung von Erdmaterialien. Teilgefahren: Erdrutsch, Lawine, Steinschlag, Bodensenkung, Bodendegradation, Bodenerosion</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0"/>
                  </a:ext>
                </a:extLst>
              </a:tr>
              <a:tr h="379661">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Biologische Gefahren</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dirty="0">
                          <a:solidFill>
                            <a:schemeClr val="lt2"/>
                          </a:solidFill>
                          <a:latin typeface="Trebuchet MS"/>
                          <a:ea typeface="Trebuchet MS"/>
                          <a:cs typeface="Trebuchet MS"/>
                          <a:sym typeface="Trebuchet MS"/>
                        </a:rPr>
                        <a:t>Exposition gegenüber Lebewesen und ihren toxischen Substanzen oder durch Vektoren übertragenen Krankheiten, die sie übertragen können; Beispiele sind giftige Wildtiere und Insekten, giftige Pflanzen, Moskitos, die Krankheitserreger übertragen</a:t>
                      </a:r>
                      <a:endParaRPr sz="10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65"/>
          <p:cNvSpPr txBox="1">
            <a:spLocks noGrp="1"/>
          </p:cNvSpPr>
          <p:nvPr>
            <p:ph type="title"/>
          </p:nvPr>
        </p:nvSpPr>
        <p:spPr>
          <a:xfrm>
            <a:off x="272497" y="-897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dirty="0">
                <a:solidFill>
                  <a:schemeClr val="accent4"/>
                </a:solidFill>
              </a:rPr>
              <a:t>Städtische Sektoren</a:t>
            </a:r>
            <a:endParaRPr dirty="0">
              <a:solidFill>
                <a:schemeClr val="accent4"/>
              </a:solidFill>
            </a:endParaRPr>
          </a:p>
        </p:txBody>
      </p:sp>
      <p:graphicFrame>
        <p:nvGraphicFramePr>
          <p:cNvPr id="202" name="Google Shape;202;p65"/>
          <p:cNvGraphicFramePr/>
          <p:nvPr>
            <p:extLst>
              <p:ext uri="{D42A27DB-BD31-4B8C-83A1-F6EECF244321}">
                <p14:modId xmlns:p14="http://schemas.microsoft.com/office/powerpoint/2010/main" val="1349990474"/>
              </p:ext>
            </p:extLst>
          </p:nvPr>
        </p:nvGraphicFramePr>
        <p:xfrm>
          <a:off x="375736" y="548038"/>
          <a:ext cx="8193077" cy="4513422"/>
        </p:xfrm>
        <a:graphic>
          <a:graphicData uri="http://schemas.openxmlformats.org/drawingml/2006/table">
            <a:tbl>
              <a:tblPr firstRow="1" bandRow="1">
                <a:noFill/>
              </a:tblPr>
              <a:tblGrid>
                <a:gridCol w="2386964">
                  <a:extLst>
                    <a:ext uri="{9D8B030D-6E8A-4147-A177-3AD203B41FA5}">
                      <a16:colId xmlns:a16="http://schemas.microsoft.com/office/drawing/2014/main" val="20000"/>
                    </a:ext>
                  </a:extLst>
                </a:gridCol>
                <a:gridCol w="5806113">
                  <a:extLst>
                    <a:ext uri="{9D8B030D-6E8A-4147-A177-3AD203B41FA5}">
                      <a16:colId xmlns:a16="http://schemas.microsoft.com/office/drawing/2014/main" val="20001"/>
                    </a:ext>
                  </a:extLst>
                </a:gridCol>
              </a:tblGrid>
              <a:tr h="196025">
                <a:tc>
                  <a:txBody>
                    <a:bodyPr/>
                    <a:lstStyle/>
                    <a:p>
                      <a:pPr marL="900430" marR="215265" lvl="0" indent="0" algn="l" rtl="0">
                        <a:lnSpc>
                          <a:spcPct val="115000"/>
                        </a:lnSpc>
                        <a:spcBef>
                          <a:spcPts val="0"/>
                        </a:spcBef>
                        <a:spcAft>
                          <a:spcPts val="0"/>
                        </a:spcAft>
                        <a:buNone/>
                      </a:pPr>
                      <a:r>
                        <a:rPr lang="en-MT" sz="1000" u="none" strike="noStrike" cap="none">
                          <a:solidFill>
                            <a:schemeClr val="bg1"/>
                          </a:solidFill>
                          <a:latin typeface="Trebuchet MS"/>
                          <a:ea typeface="Trebuchet MS"/>
                          <a:cs typeface="Trebuchet MS"/>
                          <a:sym typeface="Trebuchet MS"/>
                        </a:rPr>
                        <a:t>Städtischer Sektor</a:t>
                      </a:r>
                      <a:endParaRPr>
                        <a:solidFill>
                          <a:schemeClr val="bg1"/>
                        </a:solidFill>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tc>
                  <a:txBody>
                    <a:bodyPr/>
                    <a:lstStyle/>
                    <a:p>
                      <a:pPr marL="900430" marR="215265" lvl="0" indent="0" algn="l" rtl="0">
                        <a:lnSpc>
                          <a:spcPct val="115000"/>
                        </a:lnSpc>
                        <a:spcBef>
                          <a:spcPts val="0"/>
                        </a:spcBef>
                        <a:spcAft>
                          <a:spcPts val="0"/>
                        </a:spcAft>
                        <a:buNone/>
                      </a:pPr>
                      <a:r>
                        <a:rPr lang="en-MT" sz="1000" b="1" u="none" strike="noStrike" cap="none" dirty="0">
                          <a:solidFill>
                            <a:schemeClr val="bg1"/>
                          </a:solidFill>
                          <a:latin typeface="Trebuchet MS"/>
                          <a:ea typeface="Trebuchet MS"/>
                          <a:cs typeface="Trebuchet MS"/>
                          <a:sym typeface="Trebuchet MS"/>
                        </a:rPr>
                        <a:t>Beschreibung</a:t>
                      </a:r>
                      <a:endParaRPr sz="1000" u="none" strike="noStrike" cap="none" dirty="0">
                        <a:solidFill>
                          <a:schemeClr val="bg1"/>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extLst>
                  <a:ext uri="{0D108BD9-81ED-4DB2-BD59-A6C34878D82A}">
                    <a16:rowId xmlns:a16="http://schemas.microsoft.com/office/drawing/2014/main" val="10000"/>
                  </a:ext>
                </a:extLst>
              </a:tr>
              <a:tr h="2715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 Gebäude</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b="0" u="none" strike="noStrike" cap="none">
                          <a:solidFill>
                            <a:schemeClr val="lt2"/>
                          </a:solidFill>
                          <a:latin typeface="Trebuchet MS"/>
                          <a:ea typeface="Trebuchet MS"/>
                          <a:cs typeface="Trebuchet MS"/>
                          <a:sym typeface="Trebuchet MS"/>
                        </a:rPr>
                        <a:t>Bezieht sich auf alle (kommunalen/Wohn-/Dienstleistungs-, öffentlichen/privaten) Gebäude oder Gebäudegruppen, umgebende Flächen, die dauerhaft an ihrem Standort errichtet oder gebaut wurden.</a:t>
                      </a:r>
                      <a:endParaRPr sz="900" b="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024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2. Verkehr</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Umfasst Straßen-, Schienen-, Luft- und Wasserverkehrsnetze und die dazugehörige Infrastruktur (z. B. Straßen, Brücken, Knotenpunkte, Tunnel, Häfen und Flughäfen).</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2880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3. Energie</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Bezieht sich auf die Energieversorgung und die damit verbundene Infrastruktur (Erzeugungs-, Übertragungs- und Verteilungsnetze, alle Energiearten).</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2959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4. Wasser</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Bezieht sich auf die Wasserversorgung und die damit verbundene Infrastruktur. Dazu gehören auch die Wassernutzung und das (Abwasser-, Regenwasser-)Managementsystem, das Kanalisation, Entwässerung und Aufbereitungssysteme umfasst.</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174325">
                <a:tc>
                  <a:txBody>
                    <a:bodyPr/>
                    <a:lstStyle/>
                    <a:p>
                      <a:pPr marL="900430" marR="215265" lvl="0" indent="0" algn="l" rtl="0">
                        <a:lnSpc>
                          <a:spcPct val="150000"/>
                        </a:lnSpc>
                        <a:spcBef>
                          <a:spcPts val="0"/>
                        </a:spcBef>
                        <a:spcAft>
                          <a:spcPts val="0"/>
                        </a:spcAft>
                        <a:buNone/>
                      </a:pPr>
                      <a:r>
                        <a:rPr lang="en-MT" sz="900" b="1" u="none" strike="noStrike" cap="none">
                          <a:solidFill>
                            <a:schemeClr val="tx2"/>
                          </a:solidFill>
                          <a:latin typeface="Trebuchet MS"/>
                          <a:ea typeface="Trebuchet MS"/>
                          <a:cs typeface="Trebuchet MS"/>
                          <a:sym typeface="Trebuchet MS"/>
                        </a:rPr>
                        <a:t>5. Abfall</a:t>
                      </a:r>
                      <a:endParaRPr sz="1000" u="none" strike="noStrike" cap="none">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Umfasst Tätigkeiten im Zusammenhang mit der Entsorgung (einschließlich Sammlung, Behandlung und Beseitigung).</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96975">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6. Land- und Forstwirtschaft</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Umfasst Flächen, die für die Land- und Forstwirtschaft klassifiziert/ausgewiesen sind. Dazu gehören Tierhaltung, Aquakultur, Agroforstwirtschaft, Imkerei, Gartenbau und andere land- und forstwirtschaftliche Bewirtschaftungsformen und Dienstleistungen in diesem Bereich.</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r h="196025">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7. Umwelt und Biodiversität</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Umwelt bezieht sich auf grüne und blaue Landschaften, Luftqualität, einschließlich des städtischen Hinterlands. Biodiversität bezieht sich auf die Vielfalt des Lebens in einer bestimmten Region, gemessen als Vielfalt innerhalb von Arten, zwischen Arten und als Vielfalt von Ökosystemen.</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7"/>
                  </a:ext>
                </a:extLst>
              </a:tr>
              <a:tr h="3072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8. Gesundheit</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Bezieht sich auf das Wohlbefinden des Menschen. Dazu gehören auch das Gesundheitswesen und die damit verbundene Infrastruktur (z. B. Krankenhäuser).</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8"/>
                  </a:ext>
                </a:extLst>
              </a:tr>
              <a:tr h="1984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9. Katastrophenschutz und Notfall</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Bezieht sich auf den Betrieb von Katastrophenschutz- und Rettungsdiensten durch oder im Auftrag von Behörden (z. B. Katastrophenschutzbehörden, Polizei, Feuerwehr, Rettungsdienst, Rettungssanitäter und Notfallmedizin).</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9"/>
                  </a:ext>
                </a:extLst>
              </a:tr>
              <a:tr h="2527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10. Tourismus</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Bezieht sich auf die Aktivitäten von Personen, die zu Orten außerhalb ihrer gewohnten Umgebung reisen und sich dort aufhalten.</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0"/>
                  </a:ext>
                </a:extLst>
              </a:tr>
              <a:tr h="2527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11. IKT</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Bezieht sich auf verschiedene Arten von Kommunikationsnetzen und die darin verwendeten Technologien.</a:t>
                      </a:r>
                      <a:endParaRPr sz="900" u="none" strike="noStrike" cap="none">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1"/>
                  </a:ext>
                </a:extLst>
              </a:tr>
              <a:tr h="19840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12. Wirtschaftssysteme</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en-MT" sz="800" u="none" strike="noStrike" cap="none" dirty="0">
                          <a:solidFill>
                            <a:schemeClr val="lt2"/>
                          </a:solidFill>
                          <a:latin typeface="Trebuchet MS"/>
                          <a:ea typeface="Trebuchet MS"/>
                          <a:cs typeface="Trebuchet MS"/>
                          <a:sym typeface="Trebuchet MS"/>
                        </a:rPr>
                        <a:t>Bezieht sich auf die Gesamtheit der wirtschaftlichen Aktivitäten, Finanzinfrastrukturen und Handelsnetzwerke.</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Risikokategorien</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563763" y="1971923"/>
            <a:ext cx="3697356" cy="1546577"/>
          </a:xfrm>
          <a:prstGeom prst="rect">
            <a:avLst/>
          </a:prstGeom>
          <a:noFill/>
        </p:spPr>
        <p:txBody>
          <a:bodyPr wrap="square" rtlCol="0">
            <a:spAutoFit/>
          </a:bodyPr>
          <a:lstStyle/>
          <a:p>
            <a:pPr algn="just"/>
            <a:r>
              <a:rPr lang="en-GB" sz="1200" dirty="0">
                <a:solidFill>
                  <a:schemeClr val="tx2"/>
                </a:solidFill>
                <a:effectLst/>
                <a:latin typeface="Trebuchet MS" panose="020B0603020202020204" pitchFamily="34" charset="0"/>
                <a:ea typeface="Times New Roman" panose="02020603050405020304" pitchFamily="18" charset="0"/>
              </a:rPr>
              <a:t>Eine „Risikokategorie“ steht für die spezifische Art von Risiko, das sich aus dem Zusammenspiel zwischen einer definierten klimatischen Gefahr und einem exponierten Element innerhalb eines städtischen Systems ergibt. Beispielsweise ergibt sich aus der Korrelation zwischen der Gefahr „Extreme Hitze“ und dem exponierten Element „Bevölkerung“ die Risikokategorie „Gesundheitsrisiko für die Bevölkerung“.</a:t>
            </a:r>
          </a:p>
          <a:p>
            <a:pPr algn="just"/>
            <a:endParaRPr lang="en-GB" sz="1050" dirty="0">
              <a:solidFill>
                <a:schemeClr val="tx2"/>
              </a:solidFill>
              <a:latin typeface="Trebuchet MS" panose="020B0603020202020204" pitchFamily="34" charset="0"/>
            </a:endParaRPr>
          </a:p>
        </p:txBody>
      </p:sp>
      <p:grpSp>
        <p:nvGrpSpPr>
          <p:cNvPr id="16" name="Grupo 15">
            <a:extLst>
              <a:ext uri="{FF2B5EF4-FFF2-40B4-BE49-F238E27FC236}">
                <a16:creationId xmlns:a16="http://schemas.microsoft.com/office/drawing/2014/main" id="{AB91CA33-1FC8-4DBD-8A79-D1BDADFBBEDD}"/>
              </a:ext>
            </a:extLst>
          </p:cNvPr>
          <p:cNvGrpSpPr/>
          <p:nvPr/>
        </p:nvGrpSpPr>
        <p:grpSpPr>
          <a:xfrm>
            <a:off x="4981116" y="1569125"/>
            <a:ext cx="3226884" cy="2419675"/>
            <a:chOff x="4577916" y="2548083"/>
            <a:chExt cx="2575866" cy="1934571"/>
          </a:xfrm>
        </p:grpSpPr>
        <p:sp>
          <p:nvSpPr>
            <p:cNvPr id="5" name="Rectángulo 4">
              <a:extLst>
                <a:ext uri="{FF2B5EF4-FFF2-40B4-BE49-F238E27FC236}">
                  <a16:creationId xmlns:a16="http://schemas.microsoft.com/office/drawing/2014/main" id="{B430383A-B3B1-4F5A-9DDB-F7C3C0B01A44}"/>
                </a:ext>
              </a:extLst>
            </p:cNvPr>
            <p:cNvSpPr/>
            <p:nvPr/>
          </p:nvSpPr>
          <p:spPr>
            <a:xfrm>
              <a:off x="6019763" y="2844000"/>
              <a:ext cx="9288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ángulo 6">
              <a:extLst>
                <a:ext uri="{FF2B5EF4-FFF2-40B4-BE49-F238E27FC236}">
                  <a16:creationId xmlns:a16="http://schemas.microsoft.com/office/drawing/2014/main" id="{911604D0-D8DE-4C53-9EDA-030CE110D936}"/>
                </a:ext>
              </a:extLst>
            </p:cNvPr>
            <p:cNvSpPr/>
            <p:nvPr/>
          </p:nvSpPr>
          <p:spPr>
            <a:xfrm>
              <a:off x="6019763" y="3658800"/>
              <a:ext cx="9288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Conector recto de flecha 7">
              <a:extLst>
                <a:ext uri="{FF2B5EF4-FFF2-40B4-BE49-F238E27FC236}">
                  <a16:creationId xmlns:a16="http://schemas.microsoft.com/office/drawing/2014/main" id="{957B2D34-30B2-4DAB-B982-9C82035AE021}"/>
                </a:ext>
              </a:extLst>
            </p:cNvPr>
            <p:cNvCxnSpPr>
              <a:stCxn id="5" idx="2"/>
              <a:endCxn id="7" idx="0"/>
            </p:cNvCxnSpPr>
            <p:nvPr/>
          </p:nvCxnSpPr>
          <p:spPr>
            <a:xfrm>
              <a:off x="6484163" y="3276000"/>
              <a:ext cx="0" cy="3828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0F3B8329-39A9-42C6-8C23-FF4B57AD09E6}"/>
                </a:ext>
              </a:extLst>
            </p:cNvPr>
            <p:cNvSpPr txBox="1"/>
            <p:nvPr/>
          </p:nvSpPr>
          <p:spPr>
            <a:xfrm>
              <a:off x="5814544" y="2873048"/>
              <a:ext cx="1339238" cy="415498"/>
            </a:xfrm>
            <a:prstGeom prst="rect">
              <a:avLst/>
            </a:prstGeom>
            <a:noFill/>
          </p:spPr>
          <p:txBody>
            <a:bodyPr wrap="square" rtlCol="0">
              <a:spAutoFit/>
            </a:bodyPr>
            <a:lstStyle/>
            <a:p>
              <a:pPr algn="ctr"/>
              <a:r>
                <a:rPr lang="en-GB" sz="1050" b="1" dirty="0">
                  <a:solidFill>
                    <a:schemeClr val="bg1"/>
                  </a:solidFill>
                  <a:latin typeface="Trebuchet MS" panose="020B0603020202020204" pitchFamily="34" charset="0"/>
                </a:rPr>
                <a:t>EXTREME</a:t>
              </a:r>
            </a:p>
            <a:p>
              <a:pPr algn="ctr"/>
              <a:r>
                <a:rPr lang="en-GB" sz="1050" b="1" dirty="0">
                  <a:solidFill>
                    <a:schemeClr val="bg1"/>
                  </a:solidFill>
                  <a:latin typeface="Trebuchet MS" panose="020B0603020202020204" pitchFamily="34" charset="0"/>
                </a:rPr>
                <a:t> HITZE</a:t>
              </a:r>
            </a:p>
          </p:txBody>
        </p:sp>
        <p:sp>
          <p:nvSpPr>
            <p:cNvPr id="10" name="CuadroTexto 9">
              <a:extLst>
                <a:ext uri="{FF2B5EF4-FFF2-40B4-BE49-F238E27FC236}">
                  <a16:creationId xmlns:a16="http://schemas.microsoft.com/office/drawing/2014/main" id="{CFDD9159-2884-4A26-9FB5-30E5976D455C}"/>
                </a:ext>
              </a:extLst>
            </p:cNvPr>
            <p:cNvSpPr txBox="1"/>
            <p:nvPr/>
          </p:nvSpPr>
          <p:spPr>
            <a:xfrm>
              <a:off x="6091736" y="2548083"/>
              <a:ext cx="784854" cy="230832"/>
            </a:xfrm>
            <a:prstGeom prst="rect">
              <a:avLst/>
            </a:prstGeom>
            <a:noFill/>
          </p:spPr>
          <p:txBody>
            <a:bodyPr wrap="square" rtlCol="0">
              <a:spAutoFit/>
            </a:bodyPr>
            <a:lstStyle/>
            <a:p>
              <a:pPr algn="ctr"/>
              <a:r>
                <a:rPr lang="en-GB" sz="900" b="1" dirty="0">
                  <a:solidFill>
                    <a:schemeClr val="tx2"/>
                  </a:solidFill>
                  <a:latin typeface="Trebuchet MS" panose="020B0603020202020204" pitchFamily="34" charset="0"/>
                </a:rPr>
                <a:t>GEFAHR</a:t>
              </a:r>
            </a:p>
          </p:txBody>
        </p:sp>
        <p:sp>
          <p:nvSpPr>
            <p:cNvPr id="11" name="CuadroTexto 10">
              <a:extLst>
                <a:ext uri="{FF2B5EF4-FFF2-40B4-BE49-F238E27FC236}">
                  <a16:creationId xmlns:a16="http://schemas.microsoft.com/office/drawing/2014/main" id="{3896CF00-D76F-4FD6-A63B-7458871DB799}"/>
                </a:ext>
              </a:extLst>
            </p:cNvPr>
            <p:cNvSpPr txBox="1"/>
            <p:nvPr/>
          </p:nvSpPr>
          <p:spPr>
            <a:xfrm>
              <a:off x="6091736" y="4113322"/>
              <a:ext cx="784854" cy="369332"/>
            </a:xfrm>
            <a:prstGeom prst="rect">
              <a:avLst/>
            </a:prstGeom>
            <a:noFill/>
          </p:spPr>
          <p:txBody>
            <a:bodyPr wrap="square" rtlCol="0">
              <a:spAutoFit/>
            </a:bodyPr>
            <a:lstStyle/>
            <a:p>
              <a:pPr algn="ctr"/>
              <a:r>
                <a:rPr lang="en-GB" sz="900" b="1" dirty="0">
                  <a:solidFill>
                    <a:schemeClr val="tx2"/>
                  </a:solidFill>
                  <a:latin typeface="Trebuchet MS" panose="020B0603020202020204" pitchFamily="34" charset="0"/>
                </a:rPr>
                <a:t>RISIKOKATEGORIE</a:t>
              </a:r>
            </a:p>
          </p:txBody>
        </p:sp>
        <p:sp>
          <p:nvSpPr>
            <p:cNvPr id="12" name="CuadroTexto 11">
              <a:extLst>
                <a:ext uri="{FF2B5EF4-FFF2-40B4-BE49-F238E27FC236}">
                  <a16:creationId xmlns:a16="http://schemas.microsoft.com/office/drawing/2014/main" id="{A0B1F149-1D16-4102-8820-8D308787055C}"/>
                </a:ext>
              </a:extLst>
            </p:cNvPr>
            <p:cNvSpPr txBox="1"/>
            <p:nvPr/>
          </p:nvSpPr>
          <p:spPr>
            <a:xfrm>
              <a:off x="5814544" y="3680400"/>
              <a:ext cx="1339238" cy="338554"/>
            </a:xfrm>
            <a:prstGeom prst="rect">
              <a:avLst/>
            </a:prstGeom>
            <a:noFill/>
          </p:spPr>
          <p:txBody>
            <a:bodyPr wrap="square" rtlCol="0">
              <a:spAutoFit/>
            </a:bodyPr>
            <a:lstStyle/>
            <a:p>
              <a:pPr algn="ctr"/>
              <a:r>
                <a:rPr lang="en-GB" sz="800" b="1" dirty="0">
                  <a:solidFill>
                    <a:schemeClr val="bg1"/>
                  </a:solidFill>
                  <a:latin typeface="Trebuchet MS" panose="020B0603020202020204" pitchFamily="34" charset="0"/>
                </a:rPr>
                <a:t>GESUNDHEITSRISIKO</a:t>
              </a:r>
            </a:p>
            <a:p>
              <a:pPr algn="ctr"/>
              <a:r>
                <a:rPr lang="en-GB" sz="800" b="1" dirty="0">
                  <a:solidFill>
                    <a:schemeClr val="bg1"/>
                  </a:solidFill>
                  <a:latin typeface="Trebuchet MS" panose="020B0603020202020204" pitchFamily="34" charset="0"/>
                </a:rPr>
                <a:t> FÜR DIE BEVÖLKERUNG</a:t>
              </a:r>
            </a:p>
          </p:txBody>
        </p:sp>
        <p:sp>
          <p:nvSpPr>
            <p:cNvPr id="13" name="Rectángulo 12">
              <a:extLst>
                <a:ext uri="{FF2B5EF4-FFF2-40B4-BE49-F238E27FC236}">
                  <a16:creationId xmlns:a16="http://schemas.microsoft.com/office/drawing/2014/main" id="{E26C7408-7CF5-4B9D-8DFE-297CE40A9D89}"/>
                </a:ext>
              </a:extLst>
            </p:cNvPr>
            <p:cNvSpPr/>
            <p:nvPr/>
          </p:nvSpPr>
          <p:spPr>
            <a:xfrm>
              <a:off x="4783135" y="3680400"/>
              <a:ext cx="928800" cy="432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CuadroTexto 13">
              <a:extLst>
                <a:ext uri="{FF2B5EF4-FFF2-40B4-BE49-F238E27FC236}">
                  <a16:creationId xmlns:a16="http://schemas.microsoft.com/office/drawing/2014/main" id="{C7F0F1A4-B494-4B4D-9F27-5B26B9A7B02B}"/>
                </a:ext>
              </a:extLst>
            </p:cNvPr>
            <p:cNvSpPr txBox="1"/>
            <p:nvPr/>
          </p:nvSpPr>
          <p:spPr>
            <a:xfrm>
              <a:off x="4577916" y="3757344"/>
              <a:ext cx="1339238" cy="261610"/>
            </a:xfrm>
            <a:prstGeom prst="rect">
              <a:avLst/>
            </a:prstGeom>
            <a:noFill/>
          </p:spPr>
          <p:txBody>
            <a:bodyPr wrap="square" rtlCol="0">
              <a:spAutoFit/>
            </a:bodyPr>
            <a:lstStyle/>
            <a:p>
              <a:pPr algn="ctr"/>
              <a:r>
                <a:rPr lang="en-GB" sz="1100" b="1" dirty="0">
                  <a:solidFill>
                    <a:schemeClr val="bg1"/>
                  </a:solidFill>
                  <a:latin typeface="Trebuchet MS" panose="020B0603020202020204" pitchFamily="34" charset="0"/>
                </a:rPr>
                <a:t>BEVÖLKERUNG</a:t>
              </a:r>
            </a:p>
          </p:txBody>
        </p:sp>
        <p:sp>
          <p:nvSpPr>
            <p:cNvPr id="15" name="CuadroTexto 14">
              <a:extLst>
                <a:ext uri="{FF2B5EF4-FFF2-40B4-BE49-F238E27FC236}">
                  <a16:creationId xmlns:a16="http://schemas.microsoft.com/office/drawing/2014/main" id="{E61102E1-DBC9-4982-B8B9-88DE508F9046}"/>
                </a:ext>
              </a:extLst>
            </p:cNvPr>
            <p:cNvSpPr txBox="1"/>
            <p:nvPr/>
          </p:nvSpPr>
          <p:spPr>
            <a:xfrm>
              <a:off x="4858626" y="3231610"/>
              <a:ext cx="784854" cy="369332"/>
            </a:xfrm>
            <a:prstGeom prst="rect">
              <a:avLst/>
            </a:prstGeom>
            <a:noFill/>
          </p:spPr>
          <p:txBody>
            <a:bodyPr wrap="square" rtlCol="0">
              <a:spAutoFit/>
            </a:bodyPr>
            <a:lstStyle/>
            <a:p>
              <a:pPr algn="ctr"/>
              <a:r>
                <a:rPr lang="en-GB" sz="900" b="1" dirty="0">
                  <a:solidFill>
                    <a:schemeClr val="tx2"/>
                  </a:solidFill>
                  <a:latin typeface="Trebuchet MS" panose="020B0603020202020204" pitchFamily="34" charset="0"/>
                </a:rPr>
                <a:t>EXPOSIERTES ELEMENT</a:t>
              </a:r>
            </a:p>
          </p:txBody>
        </p:sp>
        <p:cxnSp>
          <p:nvCxnSpPr>
            <p:cNvPr id="4" name="Conector recto de flecha 3">
              <a:extLst>
                <a:ext uri="{FF2B5EF4-FFF2-40B4-BE49-F238E27FC236}">
                  <a16:creationId xmlns:a16="http://schemas.microsoft.com/office/drawing/2014/main" id="{9BA61F29-F880-4948-A285-55AC20EF086B}"/>
                </a:ext>
              </a:extLst>
            </p:cNvPr>
            <p:cNvCxnSpPr/>
            <p:nvPr/>
          </p:nvCxnSpPr>
          <p:spPr>
            <a:xfrm>
              <a:off x="5711935" y="3849677"/>
              <a:ext cx="30782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280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Risikokategorien</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554400" y="932199"/>
            <a:ext cx="8176132" cy="830997"/>
          </a:xfrm>
          <a:prstGeom prst="rect">
            <a:avLst/>
          </a:prstGeom>
          <a:noFill/>
        </p:spPr>
        <p:txBody>
          <a:bodyPr wrap="square" rtlCol="0">
            <a:spAutoFit/>
          </a:bodyPr>
          <a:lstStyle/>
          <a:p>
            <a:pPr algn="just"/>
            <a:r>
              <a:rPr lang="en-GB" sz="1200"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Durch die Definition einer spezifischen Risikokategorie für jede Kombination aus Gefahr und exponiertem Element ermöglicht das RBE-Bewertungssystem Städten, genau zu identifizieren, </a:t>
            </a:r>
            <a:r>
              <a:rPr lang="en-GB" sz="1200" i="1"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wer oder was </a:t>
            </a:r>
            <a:r>
              <a:rPr lang="en-GB" sz="1200"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gefährdet ist und </a:t>
            </a:r>
            <a:r>
              <a:rPr lang="en-GB" sz="1200" i="1"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warum</a:t>
            </a:r>
            <a:r>
              <a:rPr lang="en-GB" sz="1200"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 Dieser gezielte Ansatz unterstützt die Entwicklung maßgeschneiderter Anpassungsstrategien, die auf verschiedenen räumlichen Ebenen, wie z. B. Gebäuden oder Stadtvierteln, umgesetzt werden können, und hilft zu klären, welche Institution oder Abteilung für Maßnahmen verantwortlich ist. </a:t>
            </a:r>
            <a:endParaRPr lang="en-GB" sz="800" dirty="0">
              <a:solidFill>
                <a:schemeClr val="tx2"/>
              </a:solidFill>
              <a:latin typeface="Trebuchet MS" panose="020B0603020202020204" pitchFamily="34" charset="0"/>
            </a:endParaRPr>
          </a:p>
        </p:txBody>
      </p:sp>
      <p:sp>
        <p:nvSpPr>
          <p:cNvPr id="5" name="Google Shape;262;p14">
            <a:extLst>
              <a:ext uri="{FF2B5EF4-FFF2-40B4-BE49-F238E27FC236}">
                <a16:creationId xmlns:a16="http://schemas.microsoft.com/office/drawing/2014/main" id="{F2E0502B-E6D2-449F-9BFA-1569065AC972}"/>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9DEE1D0F-A91F-4CAD-AC30-66C9FA2CB102}"/>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7" name="Table 1">
            <a:extLst>
              <a:ext uri="{FF2B5EF4-FFF2-40B4-BE49-F238E27FC236}">
                <a16:creationId xmlns:a16="http://schemas.microsoft.com/office/drawing/2014/main" id="{635EFDB9-078C-4C3F-B927-5590765BFDA7}"/>
              </a:ext>
            </a:extLst>
          </p:cNvPr>
          <p:cNvGraphicFramePr>
            <a:graphicFrameLocks noGrp="1"/>
          </p:cNvGraphicFramePr>
          <p:nvPr>
            <p:extLst>
              <p:ext uri="{D42A27DB-BD31-4B8C-83A1-F6EECF244321}">
                <p14:modId xmlns:p14="http://schemas.microsoft.com/office/powerpoint/2010/main" val="1924813516"/>
              </p:ext>
            </p:extLst>
          </p:nvPr>
        </p:nvGraphicFramePr>
        <p:xfrm>
          <a:off x="356302" y="1885275"/>
          <a:ext cx="8280045" cy="2882793"/>
        </p:xfrm>
        <a:graphic>
          <a:graphicData uri="http://schemas.openxmlformats.org/drawingml/2006/table">
            <a:tbl>
              <a:tblPr firstRow="1" bandRow="1">
                <a:tableStyleId>{5C22544A-7EE6-4342-B048-85BDC9FD1C3A}</a:tableStyleId>
              </a:tblPr>
              <a:tblGrid>
                <a:gridCol w="1293757">
                  <a:extLst>
                    <a:ext uri="{9D8B030D-6E8A-4147-A177-3AD203B41FA5}">
                      <a16:colId xmlns:a16="http://schemas.microsoft.com/office/drawing/2014/main" val="20000"/>
                    </a:ext>
                  </a:extLst>
                </a:gridCol>
                <a:gridCol w="1035005">
                  <a:extLst>
                    <a:ext uri="{9D8B030D-6E8A-4147-A177-3AD203B41FA5}">
                      <a16:colId xmlns:a16="http://schemas.microsoft.com/office/drawing/2014/main" val="20001"/>
                    </a:ext>
                  </a:extLst>
                </a:gridCol>
                <a:gridCol w="1035005">
                  <a:extLst>
                    <a:ext uri="{9D8B030D-6E8A-4147-A177-3AD203B41FA5}">
                      <a16:colId xmlns:a16="http://schemas.microsoft.com/office/drawing/2014/main" val="20002"/>
                    </a:ext>
                  </a:extLst>
                </a:gridCol>
                <a:gridCol w="1035007">
                  <a:extLst>
                    <a:ext uri="{9D8B030D-6E8A-4147-A177-3AD203B41FA5}">
                      <a16:colId xmlns:a16="http://schemas.microsoft.com/office/drawing/2014/main" val="20003"/>
                    </a:ext>
                  </a:extLst>
                </a:gridCol>
                <a:gridCol w="1293757">
                  <a:extLst>
                    <a:ext uri="{9D8B030D-6E8A-4147-A177-3AD203B41FA5}">
                      <a16:colId xmlns:a16="http://schemas.microsoft.com/office/drawing/2014/main" val="20004"/>
                    </a:ext>
                  </a:extLst>
                </a:gridCol>
                <a:gridCol w="1293757">
                  <a:extLst>
                    <a:ext uri="{9D8B030D-6E8A-4147-A177-3AD203B41FA5}">
                      <a16:colId xmlns:a16="http://schemas.microsoft.com/office/drawing/2014/main" val="20005"/>
                    </a:ext>
                  </a:extLst>
                </a:gridCol>
                <a:gridCol w="1293757">
                  <a:extLst>
                    <a:ext uri="{9D8B030D-6E8A-4147-A177-3AD203B41FA5}">
                      <a16:colId xmlns:a16="http://schemas.microsoft.com/office/drawing/2014/main" val="20006"/>
                    </a:ext>
                  </a:extLst>
                </a:gridCol>
              </a:tblGrid>
              <a:tr h="381811">
                <a:tc rowSpan="4">
                  <a:txBody>
                    <a:bodyPr/>
                    <a:lstStyle/>
                    <a:p>
                      <a:pPr algn="ctr"/>
                      <a:r>
                        <a:rPr sz="1200" dirty="0">
                          <a:solidFill>
                            <a:schemeClr val="bg1"/>
                          </a:solidFill>
                          <a:latin typeface="Trebuchet MS" panose="020B0603020202020204" pitchFamily="34" charset="0"/>
                        </a:rPr>
                        <a:t>Gefahr</a:t>
                      </a:r>
                    </a:p>
                  </a:txBody>
                  <a:tcPr>
                    <a:solidFill>
                      <a:schemeClr val="accent1"/>
                    </a:solidFill>
                  </a:tcPr>
                </a:tc>
                <a:tc gridSpan="6">
                  <a:txBody>
                    <a:bodyPr/>
                    <a:lstStyle/>
                    <a:p>
                      <a:pPr algn="ctr"/>
                      <a:r>
                        <a:rPr sz="1200" dirty="0">
                          <a:solidFill>
                            <a:schemeClr val="bg1"/>
                          </a:solidFill>
                          <a:latin typeface="Trebuchet MS" panose="020B0603020202020204" pitchFamily="34" charset="0"/>
                        </a:rPr>
                        <a:t>Städtische Systeme</a:t>
                      </a:r>
                    </a:p>
                  </a:txBody>
                  <a:tcPr>
                    <a:solidFill>
                      <a:schemeClr val="accent1"/>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381811">
                <a:tc vMerge="1">
                  <a:txBody>
                    <a:bodyPr/>
                    <a:lstStyle/>
                    <a:p>
                      <a:endParaRPr/>
                    </a:p>
                  </a:txBody>
                  <a:tcPr/>
                </a:tc>
                <a:tc gridSpan="2">
                  <a:txBody>
                    <a:bodyPr/>
                    <a:lstStyle/>
                    <a:p>
                      <a:pPr algn="ctr"/>
                      <a:r>
                        <a:rPr sz="1200" dirty="0">
                          <a:solidFill>
                            <a:schemeClr val="bg1"/>
                          </a:solidFill>
                          <a:latin typeface="Trebuchet MS" panose="020B0603020202020204" pitchFamily="34" charset="0"/>
                        </a:rPr>
                        <a:t>Bebaute Umwelt</a:t>
                      </a:r>
                    </a:p>
                  </a:txBody>
                  <a:tcPr anchor="ctr">
                    <a:solidFill>
                      <a:schemeClr val="accent1"/>
                    </a:solidFill>
                  </a:tcPr>
                </a:tc>
                <a:tc hMerge="1">
                  <a:txBody>
                    <a:bodyPr/>
                    <a:lstStyle/>
                    <a:p>
                      <a:endParaRPr/>
                    </a:p>
                  </a:txBody>
                  <a:tcPr/>
                </a:tc>
                <a:tc gridSpan="2">
                  <a:txBody>
                    <a:bodyPr/>
                    <a:lstStyle/>
                    <a:p>
                      <a:pPr algn="ctr"/>
                      <a:r>
                        <a:rPr sz="1200" dirty="0">
                          <a:solidFill>
                            <a:schemeClr val="bg1"/>
                          </a:solidFill>
                          <a:latin typeface="Trebuchet MS" panose="020B0603020202020204" pitchFamily="34" charset="0"/>
                        </a:rPr>
                        <a:t>Gesundheit</a:t>
                      </a:r>
                    </a:p>
                  </a:txBody>
                  <a:tcPr anchor="ctr">
                    <a:solidFill>
                      <a:schemeClr val="accent1"/>
                    </a:solidFill>
                  </a:tcPr>
                </a:tc>
                <a:tc hMerge="1">
                  <a:txBody>
                    <a:bodyPr/>
                    <a:lstStyle/>
                    <a:p>
                      <a:pPr algn="ctr"/>
                      <a:endParaRPr sz="1200" dirty="0">
                        <a:latin typeface="Trebuchet MS" panose="020B0603020202020204" pitchFamily="34" charset="0"/>
                      </a:endParaRPr>
                    </a:p>
                  </a:txBody>
                  <a:tcPr/>
                </a:tc>
                <a:tc gridSpan="2">
                  <a:txBody>
                    <a:bodyPr/>
                    <a:lstStyle/>
                    <a:p>
                      <a:pPr algn="ctr"/>
                      <a:r>
                        <a:rPr lang="en-GB" sz="1200" dirty="0">
                          <a:solidFill>
                            <a:schemeClr val="bg1"/>
                          </a:solidFill>
                          <a:latin typeface="Trebuchet MS" panose="020B0603020202020204" pitchFamily="34" charset="0"/>
                        </a:rPr>
                        <a:t>Verkehr</a:t>
                      </a:r>
                      <a:endParaRPr dirty="0">
                        <a:solidFill>
                          <a:schemeClr val="bg1"/>
                        </a:solidFill>
                      </a:endParaRPr>
                    </a:p>
                  </a:txBody>
                  <a:tcPr anchor="ctr">
                    <a:solidFill>
                      <a:schemeClr val="accent1"/>
                    </a:solidFill>
                  </a:tcPr>
                </a:tc>
                <a:tc hMerge="1">
                  <a:txBody>
                    <a:bodyPr/>
                    <a:lstStyle/>
                    <a:p>
                      <a:endParaRPr/>
                    </a:p>
                  </a:txBody>
                  <a:tcPr/>
                </a:tc>
                <a:extLst>
                  <a:ext uri="{0D108BD9-81ED-4DB2-BD59-A6C34878D82A}">
                    <a16:rowId xmlns:a16="http://schemas.microsoft.com/office/drawing/2014/main" val="10001"/>
                  </a:ext>
                </a:extLst>
              </a:tr>
              <a:tr h="381811">
                <a:tc vMerge="1">
                  <a:txBody>
                    <a:bodyPr/>
                    <a:lstStyle/>
                    <a:p>
                      <a:endParaRPr lang="en-GB"/>
                    </a:p>
                  </a:txBody>
                  <a:tcPr/>
                </a:tc>
                <a:tc gridSpan="6">
                  <a:txBody>
                    <a:bodyPr/>
                    <a:lstStyle/>
                    <a:p>
                      <a:pPr algn="ctr"/>
                      <a:r>
                        <a:rPr lang="en-GB" sz="1200" dirty="0">
                          <a:solidFill>
                            <a:schemeClr val="bg1"/>
                          </a:solidFill>
                          <a:latin typeface="Trebuchet MS" panose="020B0603020202020204" pitchFamily="34" charset="0"/>
                        </a:rPr>
                        <a:t>Freiliegende Elemente</a:t>
                      </a:r>
                      <a:endParaRPr sz="1200" dirty="0">
                        <a:solidFill>
                          <a:schemeClr val="bg1"/>
                        </a:solidFill>
                        <a:latin typeface="Trebuchet MS" panose="020B0603020202020204" pitchFamily="34" charset="0"/>
                      </a:endParaRPr>
                    </a:p>
                  </a:txBody>
                  <a:tcPr>
                    <a:solidFill>
                      <a:schemeClr val="accent1"/>
                    </a:solidFill>
                  </a:tcPr>
                </a:tc>
                <a:tc hMerge="1">
                  <a:txBody>
                    <a:bodyPr/>
                    <a:lstStyle/>
                    <a:p>
                      <a:endParaRPr lang="en-GB"/>
                    </a:p>
                  </a:txBody>
                  <a:tcPr/>
                </a:tc>
                <a:tc hMerge="1">
                  <a:txBody>
                    <a:bodyPr/>
                    <a:lstStyle/>
                    <a:p>
                      <a:pPr algn="ctr"/>
                      <a:endParaRPr sz="1200" dirty="0">
                        <a:latin typeface="Trebuchet MS" panose="020B0603020202020204" pitchFamily="34" charset="0"/>
                      </a:endParaRPr>
                    </a:p>
                  </a:txBody>
                  <a:tcPr/>
                </a:tc>
                <a:tc hMerge="1">
                  <a:txBody>
                    <a:bodyPr/>
                    <a:lstStyle/>
                    <a:p>
                      <a:pPr algn="ctr"/>
                      <a:endParaRPr sz="1200" dirty="0">
                        <a:latin typeface="Trebuchet MS" panose="020B0603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39617938"/>
                  </a:ext>
                </a:extLst>
              </a:tr>
              <a:tr h="381811">
                <a:tc vMerge="1">
                  <a:txBody>
                    <a:bodyPr/>
                    <a:lstStyle/>
                    <a:p>
                      <a:endParaRPr/>
                    </a:p>
                  </a:txBody>
                  <a:tcPr/>
                </a:tc>
                <a:tc>
                  <a:txBody>
                    <a:bodyPr/>
                    <a:lstStyle/>
                    <a:p>
                      <a:pPr algn="ctr"/>
                      <a:r>
                        <a:rPr sz="1200" dirty="0">
                          <a:latin typeface="Trebuchet MS" panose="020B0603020202020204" pitchFamily="34" charset="0"/>
                        </a:rPr>
                        <a:t>Wohn</a:t>
                      </a:r>
                      <a:r>
                        <a:rPr lang="de-DE" sz="1200" dirty="0">
                          <a:latin typeface="Trebuchet MS" panose="020B0603020202020204" pitchFamily="34" charset="0"/>
                        </a:rPr>
                        <a:t>-</a:t>
                      </a:r>
                      <a:r>
                        <a:rPr sz="1200" dirty="0" err="1">
                          <a:latin typeface="Trebuchet MS" panose="020B0603020202020204" pitchFamily="34" charset="0"/>
                        </a:rPr>
                        <a:t>gebäude</a:t>
                      </a:r>
                      <a:endParaRPr sz="1200" dirty="0">
                        <a:latin typeface="Trebuchet MS" panose="020B0603020202020204" pitchFamily="34" charset="0"/>
                      </a:endParaRPr>
                    </a:p>
                  </a:txBody>
                  <a:tcPr>
                    <a:solidFill>
                      <a:srgbClr val="FFFF00"/>
                    </a:solidFill>
                  </a:tcPr>
                </a:tc>
                <a:tc>
                  <a:txBody>
                    <a:bodyPr/>
                    <a:lstStyle/>
                    <a:p>
                      <a:pPr algn="ctr"/>
                      <a:r>
                        <a:rPr sz="1200" dirty="0">
                          <a:latin typeface="Trebuchet MS" panose="020B0603020202020204" pitchFamily="34" charset="0"/>
                        </a:rPr>
                        <a:t>Öffentliche Gebäude</a:t>
                      </a:r>
                    </a:p>
                  </a:txBody>
                  <a:tcPr>
                    <a:solidFill>
                      <a:srgbClr val="FFFF00"/>
                    </a:solidFill>
                  </a:tcPr>
                </a:tc>
                <a:tc>
                  <a:txBody>
                    <a:bodyPr/>
                    <a:lstStyle/>
                    <a:p>
                      <a:pPr algn="ctr"/>
                      <a:r>
                        <a:rPr sz="1200" dirty="0">
                          <a:latin typeface="Trebuchet MS" panose="020B0603020202020204" pitchFamily="34" charset="0"/>
                        </a:rPr>
                        <a:t>Bevölkerung</a:t>
                      </a:r>
                    </a:p>
                  </a:txBody>
                  <a:tcPr>
                    <a:solidFill>
                      <a:srgbClr val="FFFF00"/>
                    </a:solidFill>
                  </a:tcPr>
                </a:tc>
                <a:tc>
                  <a:txBody>
                    <a:bodyPr/>
                    <a:lstStyle/>
                    <a:p>
                      <a:pPr algn="ctr"/>
                      <a:r>
                        <a:rPr sz="1200" dirty="0">
                          <a:latin typeface="Trebuchet MS" panose="020B0603020202020204" pitchFamily="34" charset="0"/>
                        </a:rPr>
                        <a:t>Gesundheitseinrichtungen</a:t>
                      </a:r>
                    </a:p>
                  </a:txBody>
                  <a:tcPr>
                    <a:solidFill>
                      <a:srgbClr val="FFFF00"/>
                    </a:solidFill>
                  </a:tcPr>
                </a:tc>
                <a:tc>
                  <a:txBody>
                    <a:bodyPr/>
                    <a:lstStyle/>
                    <a:p>
                      <a:pPr algn="ctr"/>
                      <a:r>
                        <a:rPr sz="1200" dirty="0">
                          <a:latin typeface="Trebuchet MS" panose="020B0603020202020204" pitchFamily="34" charset="0"/>
                        </a:rPr>
                        <a:t>Straßennetz</a:t>
                      </a:r>
                    </a:p>
                  </a:txBody>
                  <a:tcPr>
                    <a:solidFill>
                      <a:srgbClr val="FFFF00"/>
                    </a:solidFill>
                  </a:tcPr>
                </a:tc>
                <a:tc>
                  <a:txBody>
                    <a:bodyPr/>
                    <a:lstStyle/>
                    <a:p>
                      <a:pPr algn="ctr"/>
                      <a:r>
                        <a:rPr sz="1200" dirty="0">
                          <a:latin typeface="Trebuchet MS" panose="020B0603020202020204" pitchFamily="34" charset="0"/>
                        </a:rPr>
                        <a:t>Schienennetz.</a:t>
                      </a:r>
                    </a:p>
                  </a:txBody>
                  <a:tcPr>
                    <a:solidFill>
                      <a:srgbClr val="FFFF00"/>
                    </a:solidFill>
                  </a:tcPr>
                </a:tc>
                <a:extLst>
                  <a:ext uri="{0D108BD9-81ED-4DB2-BD59-A6C34878D82A}">
                    <a16:rowId xmlns:a16="http://schemas.microsoft.com/office/drawing/2014/main" val="10002"/>
                  </a:ext>
                </a:extLst>
              </a:tr>
              <a:tr h="509081">
                <a:tc>
                  <a:txBody>
                    <a:bodyPr/>
                    <a:lstStyle/>
                    <a:p>
                      <a:pPr algn="ctr"/>
                      <a:r>
                        <a:rPr sz="1200">
                          <a:solidFill>
                            <a:schemeClr val="bg1"/>
                          </a:solidFill>
                          <a:latin typeface="Trebuchet MS" panose="020B0603020202020204" pitchFamily="34" charset="0"/>
                        </a:rPr>
                        <a:t>Extreme Hitze</a:t>
                      </a:r>
                    </a:p>
                  </a:txBody>
                  <a:tcPr>
                    <a:solidFill>
                      <a:schemeClr val="accent6"/>
                    </a:solidFill>
                  </a:tcPr>
                </a:tc>
                <a:tc>
                  <a:txBody>
                    <a:bodyPr/>
                    <a:lstStyle/>
                    <a:p>
                      <a:pPr algn="ctr"/>
                      <a:r>
                        <a:rPr sz="1200" dirty="0" err="1">
                          <a:solidFill>
                            <a:schemeClr val="bg1"/>
                          </a:solidFill>
                          <a:latin typeface="Trebuchet MS" panose="020B0603020202020204" pitchFamily="34" charset="0"/>
                        </a:rPr>
                        <a:t>Risiko</a:t>
                      </a:r>
                      <a:r>
                        <a:rPr lang="de-DE" sz="1200" dirty="0">
                          <a:solidFill>
                            <a:schemeClr val="bg1"/>
                          </a:solidFill>
                          <a:latin typeface="Trebuchet MS" panose="020B0603020202020204" pitchFamily="34" charset="0"/>
                        </a:rPr>
                        <a:t>-</a:t>
                      </a:r>
                      <a:r>
                        <a:rPr sz="1200" dirty="0" err="1">
                          <a:solidFill>
                            <a:schemeClr val="bg1"/>
                          </a:solidFill>
                          <a:latin typeface="Trebuchet MS" panose="020B0603020202020204" pitchFamily="34" charset="0"/>
                        </a:rPr>
                        <a:t>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1</a:t>
                      </a:r>
                    </a:p>
                  </a:txBody>
                  <a:tcPr>
                    <a:solidFill>
                      <a:srgbClr val="FFC000"/>
                    </a:solidFill>
                  </a:tcPr>
                </a:tc>
                <a:tc>
                  <a:txBody>
                    <a:bodyPr/>
                    <a:lstStyle/>
                    <a:p>
                      <a:pPr algn="ctr"/>
                      <a:r>
                        <a:rPr sz="1200" dirty="0" err="1">
                          <a:solidFill>
                            <a:schemeClr val="bg1"/>
                          </a:solidFill>
                          <a:latin typeface="Trebuchet MS" panose="020B0603020202020204" pitchFamily="34" charset="0"/>
                        </a:rPr>
                        <a:t>Risiko</a:t>
                      </a:r>
                      <a:r>
                        <a:rPr lang="de-DE" sz="1200" dirty="0">
                          <a:solidFill>
                            <a:schemeClr val="bg1"/>
                          </a:solidFill>
                          <a:latin typeface="Trebuchet MS" panose="020B0603020202020204" pitchFamily="34" charset="0"/>
                        </a:rPr>
                        <a:t>-</a:t>
                      </a:r>
                      <a:r>
                        <a:rPr sz="1200" dirty="0" err="1">
                          <a:solidFill>
                            <a:schemeClr val="bg1"/>
                          </a:solidFill>
                          <a:latin typeface="Trebuchet MS" panose="020B0603020202020204" pitchFamily="34" charset="0"/>
                        </a:rPr>
                        <a:t>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2</a:t>
                      </a:r>
                    </a:p>
                  </a:txBody>
                  <a:tcPr>
                    <a:solidFill>
                      <a:srgbClr val="FFC000"/>
                    </a:solidFill>
                  </a:tcPr>
                </a:tc>
                <a:tc>
                  <a:txBody>
                    <a:bodyPr/>
                    <a:lstStyle/>
                    <a:p>
                      <a:pPr algn="ctr"/>
                      <a:r>
                        <a:rPr sz="1200" dirty="0" err="1">
                          <a:solidFill>
                            <a:schemeClr val="bg1"/>
                          </a:solidFill>
                          <a:latin typeface="Trebuchet MS" panose="020B0603020202020204" pitchFamily="34" charset="0"/>
                        </a:rPr>
                        <a:t>Risiko</a:t>
                      </a:r>
                      <a:r>
                        <a:rPr lang="de-DE" sz="1200" dirty="0">
                          <a:solidFill>
                            <a:schemeClr val="bg1"/>
                          </a:solidFill>
                          <a:latin typeface="Trebuchet MS" panose="020B0603020202020204" pitchFamily="34" charset="0"/>
                        </a:rPr>
                        <a:t>-</a:t>
                      </a:r>
                      <a:r>
                        <a:rPr sz="1200" dirty="0" err="1">
                          <a:solidFill>
                            <a:schemeClr val="bg1"/>
                          </a:solidFill>
                          <a:latin typeface="Trebuchet MS" panose="020B0603020202020204" pitchFamily="34" charset="0"/>
                        </a:rPr>
                        <a:t>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3</a:t>
                      </a:r>
                    </a:p>
                  </a:txBody>
                  <a:tcPr>
                    <a:solidFill>
                      <a:srgbClr val="FFC000"/>
                    </a:solidFill>
                  </a:tcPr>
                </a:tc>
                <a:tc>
                  <a:txBody>
                    <a:bodyPr/>
                    <a:lstStyle/>
                    <a:p>
                      <a:pPr algn="ctr"/>
                      <a:r>
                        <a:rPr sz="1200" dirty="0" err="1">
                          <a:solidFill>
                            <a:schemeClr val="bg1"/>
                          </a:solidFill>
                          <a:latin typeface="Trebuchet MS" panose="020B0603020202020204" pitchFamily="34" charset="0"/>
                        </a:rPr>
                        <a:t>Risikokategorie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4</a:t>
                      </a:r>
                    </a:p>
                  </a:txBody>
                  <a:tcPr>
                    <a:solidFill>
                      <a:srgbClr val="FFC000"/>
                    </a:solidFill>
                  </a:tcPr>
                </a:tc>
                <a:tc>
                  <a:txBody>
                    <a:bodyPr/>
                    <a:lstStyle/>
                    <a:p>
                      <a:pPr algn="ctr"/>
                      <a:r>
                        <a:rPr sz="1200" dirty="0" err="1">
                          <a:solidFill>
                            <a:schemeClr val="bg1"/>
                          </a:solidFill>
                          <a:latin typeface="Trebuchet MS" panose="020B0603020202020204" pitchFamily="34" charset="0"/>
                        </a:rPr>
                        <a:t>Risikokategorie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5</a:t>
                      </a:r>
                    </a:p>
                  </a:txBody>
                  <a:tcPr>
                    <a:solidFill>
                      <a:srgbClr val="FFC000"/>
                    </a:solidFill>
                  </a:tcPr>
                </a:tc>
                <a:tc>
                  <a:txBody>
                    <a:bodyPr/>
                    <a:lstStyle/>
                    <a:p>
                      <a:pPr algn="ctr"/>
                      <a:r>
                        <a:rPr sz="1200">
                          <a:solidFill>
                            <a:schemeClr val="bg1"/>
                          </a:solidFill>
                          <a:latin typeface="Trebuchet MS" panose="020B0603020202020204" pitchFamily="34" charset="0"/>
                        </a:rPr>
                        <a:t>Risikokategorie</a:t>
                      </a:r>
                    </a:p>
                    <a:p>
                      <a:pPr algn="ctr"/>
                      <a:r>
                        <a:rPr sz="1200">
                          <a:solidFill>
                            <a:schemeClr val="bg1"/>
                          </a:solidFill>
                          <a:latin typeface="Trebuchet MS" panose="020B0603020202020204" pitchFamily="34" charset="0"/>
                        </a:rPr>
                        <a:t>6</a:t>
                      </a:r>
                    </a:p>
                  </a:txBody>
                  <a:tcPr>
                    <a:solidFill>
                      <a:srgbClr val="FFC000"/>
                    </a:solidFill>
                  </a:tcPr>
                </a:tc>
                <a:extLst>
                  <a:ext uri="{0D108BD9-81ED-4DB2-BD59-A6C34878D82A}">
                    <a16:rowId xmlns:a16="http://schemas.microsoft.com/office/drawing/2014/main" val="10003"/>
                  </a:ext>
                </a:extLst>
              </a:tr>
              <a:tr h="509081">
                <a:tc>
                  <a:txBody>
                    <a:bodyPr/>
                    <a:lstStyle/>
                    <a:p>
                      <a:pPr algn="ctr"/>
                      <a:r>
                        <a:rPr sz="1200" dirty="0">
                          <a:solidFill>
                            <a:schemeClr val="bg1"/>
                          </a:solidFill>
                          <a:latin typeface="Trebuchet MS" panose="020B0603020202020204" pitchFamily="34" charset="0"/>
                        </a:rPr>
                        <a:t>Starke Niederschläge</a:t>
                      </a:r>
                    </a:p>
                  </a:txBody>
                  <a:tcPr>
                    <a:solidFill>
                      <a:schemeClr val="accent6"/>
                    </a:solidFill>
                  </a:tcPr>
                </a:tc>
                <a:tc>
                  <a:txBody>
                    <a:bodyPr/>
                    <a:lstStyle/>
                    <a:p>
                      <a:pPr algn="ctr"/>
                      <a:r>
                        <a:rPr sz="1200" dirty="0" err="1">
                          <a:solidFill>
                            <a:schemeClr val="bg1"/>
                          </a:solidFill>
                          <a:latin typeface="Trebuchet MS" panose="020B0603020202020204" pitchFamily="34" charset="0"/>
                        </a:rPr>
                        <a:t>Risiko</a:t>
                      </a:r>
                      <a:r>
                        <a:rPr lang="de-DE" sz="1200" dirty="0">
                          <a:solidFill>
                            <a:schemeClr val="bg1"/>
                          </a:solidFill>
                          <a:latin typeface="Trebuchet MS" panose="020B0603020202020204" pitchFamily="34" charset="0"/>
                        </a:rPr>
                        <a:t>-</a:t>
                      </a:r>
                      <a:r>
                        <a:rPr sz="1200" dirty="0" err="1">
                          <a:solidFill>
                            <a:schemeClr val="bg1"/>
                          </a:solidFill>
                          <a:latin typeface="Trebuchet MS" panose="020B0603020202020204" pitchFamily="34" charset="0"/>
                        </a:rPr>
                        <a:t>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7</a:t>
                      </a:r>
                    </a:p>
                  </a:txBody>
                  <a:tcPr>
                    <a:solidFill>
                      <a:srgbClr val="FFC000"/>
                    </a:solidFill>
                  </a:tcPr>
                </a:tc>
                <a:tc>
                  <a:txBody>
                    <a:bodyPr/>
                    <a:lstStyle/>
                    <a:p>
                      <a:pPr algn="ctr"/>
                      <a:r>
                        <a:rPr sz="1200" dirty="0" err="1">
                          <a:solidFill>
                            <a:schemeClr val="bg1"/>
                          </a:solidFill>
                          <a:latin typeface="Trebuchet MS" panose="020B0603020202020204" pitchFamily="34" charset="0"/>
                        </a:rPr>
                        <a:t>Risiko</a:t>
                      </a:r>
                      <a:r>
                        <a:rPr lang="de-DE" sz="1200" dirty="0">
                          <a:solidFill>
                            <a:schemeClr val="bg1"/>
                          </a:solidFill>
                          <a:latin typeface="Trebuchet MS" panose="020B0603020202020204" pitchFamily="34" charset="0"/>
                        </a:rPr>
                        <a:t>-</a:t>
                      </a:r>
                      <a:r>
                        <a:rPr sz="1200" dirty="0" err="1">
                          <a:solidFill>
                            <a:schemeClr val="bg1"/>
                          </a:solidFill>
                          <a:latin typeface="Trebuchet MS" panose="020B0603020202020204" pitchFamily="34" charset="0"/>
                        </a:rPr>
                        <a:t>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8</a:t>
                      </a:r>
                    </a:p>
                  </a:txBody>
                  <a:tcPr>
                    <a:solidFill>
                      <a:srgbClr val="FFC000"/>
                    </a:solidFill>
                  </a:tcPr>
                </a:tc>
                <a:tc>
                  <a:txBody>
                    <a:bodyPr/>
                    <a:lstStyle/>
                    <a:p>
                      <a:pPr algn="ctr"/>
                      <a:r>
                        <a:rPr sz="1200" dirty="0" err="1">
                          <a:solidFill>
                            <a:schemeClr val="bg1"/>
                          </a:solidFill>
                          <a:latin typeface="Trebuchet MS" panose="020B0603020202020204" pitchFamily="34" charset="0"/>
                        </a:rPr>
                        <a:t>Risiko</a:t>
                      </a:r>
                      <a:r>
                        <a:rPr lang="de-DE" sz="1200" dirty="0">
                          <a:solidFill>
                            <a:schemeClr val="bg1"/>
                          </a:solidFill>
                          <a:latin typeface="Trebuchet MS" panose="020B0603020202020204" pitchFamily="34" charset="0"/>
                        </a:rPr>
                        <a:t>-</a:t>
                      </a:r>
                      <a:r>
                        <a:rPr sz="1200" dirty="0" err="1">
                          <a:solidFill>
                            <a:schemeClr val="bg1"/>
                          </a:solidFill>
                          <a:latin typeface="Trebuchet MS" panose="020B0603020202020204" pitchFamily="34" charset="0"/>
                        </a:rPr>
                        <a:t>kategorie</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9</a:t>
                      </a:r>
                    </a:p>
                  </a:txBody>
                  <a:tcPr>
                    <a:solidFill>
                      <a:srgbClr val="FFC000"/>
                    </a:solidFill>
                  </a:tcPr>
                </a:tc>
                <a:tc>
                  <a:txBody>
                    <a:bodyPr/>
                    <a:lstStyle/>
                    <a:p>
                      <a:pPr algn="ctr"/>
                      <a:r>
                        <a:rPr sz="1200" dirty="0">
                          <a:solidFill>
                            <a:schemeClr val="bg1"/>
                          </a:solidFill>
                          <a:latin typeface="Trebuchet MS" panose="020B0603020202020204" pitchFamily="34" charset="0"/>
                        </a:rPr>
                        <a:t>Risikokategorie</a:t>
                      </a:r>
                    </a:p>
                    <a:p>
                      <a:pPr algn="ctr"/>
                      <a:r>
                        <a:rPr sz="1200" dirty="0">
                          <a:solidFill>
                            <a:schemeClr val="bg1"/>
                          </a:solidFill>
                          <a:latin typeface="Trebuchet MS" panose="020B0603020202020204" pitchFamily="34" charset="0"/>
                        </a:rPr>
                        <a:t>10</a:t>
                      </a:r>
                    </a:p>
                  </a:txBody>
                  <a:tcPr>
                    <a:solidFill>
                      <a:srgbClr val="FFC000"/>
                    </a:solidFill>
                  </a:tcPr>
                </a:tc>
                <a:tc>
                  <a:txBody>
                    <a:bodyPr/>
                    <a:lstStyle/>
                    <a:p>
                      <a:pPr algn="ctr"/>
                      <a:r>
                        <a:rPr sz="1200" dirty="0">
                          <a:solidFill>
                            <a:schemeClr val="bg1"/>
                          </a:solidFill>
                          <a:latin typeface="Trebuchet MS" panose="020B0603020202020204" pitchFamily="34" charset="0"/>
                        </a:rPr>
                        <a:t>Risikokategorie</a:t>
                      </a:r>
                    </a:p>
                    <a:p>
                      <a:pPr algn="ctr"/>
                      <a:r>
                        <a:rPr sz="1200" dirty="0">
                          <a:solidFill>
                            <a:schemeClr val="bg1"/>
                          </a:solidFill>
                          <a:latin typeface="Trebuchet MS" panose="020B0603020202020204" pitchFamily="34" charset="0"/>
                        </a:rPr>
                        <a:t>11</a:t>
                      </a:r>
                    </a:p>
                  </a:txBody>
                  <a:tcPr>
                    <a:solidFill>
                      <a:srgbClr val="FFC000"/>
                    </a:solidFill>
                  </a:tcPr>
                </a:tc>
                <a:tc>
                  <a:txBody>
                    <a:bodyPr/>
                    <a:lstStyle/>
                    <a:p>
                      <a:pPr algn="ctr"/>
                      <a:r>
                        <a:rPr sz="1200" dirty="0">
                          <a:solidFill>
                            <a:schemeClr val="bg1"/>
                          </a:solidFill>
                          <a:latin typeface="Trebuchet MS" panose="020B0603020202020204" pitchFamily="34" charset="0"/>
                        </a:rPr>
                        <a:t>Risikokategorie</a:t>
                      </a:r>
                    </a:p>
                    <a:p>
                      <a:pPr algn="ctr"/>
                      <a:r>
                        <a:rPr sz="1200" dirty="0">
                          <a:solidFill>
                            <a:schemeClr val="bg1"/>
                          </a:solidFill>
                          <a:latin typeface="Trebuchet MS" panose="020B0603020202020204" pitchFamily="34" charset="0"/>
                        </a:rPr>
                        <a:t>12</a:t>
                      </a:r>
                    </a:p>
                  </a:txBody>
                  <a:tcPr>
                    <a:solidFill>
                      <a:srgbClr val="FFC000"/>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73915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026" name="Picture 2" descr="Business concept vector illustration of a businessman who running with  increase graphic chart to see the imagination future. | Free Vector">
            <a:extLst>
              <a:ext uri="{FF2B5EF4-FFF2-40B4-BE49-F238E27FC236}">
                <a16:creationId xmlns:a16="http://schemas.microsoft.com/office/drawing/2014/main" id="{1587433F-16AE-4DB2-B07D-D7C71D2E0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376" y="1206795"/>
            <a:ext cx="3636425" cy="2422347"/>
          </a:xfrm>
          <a:prstGeom prst="rect">
            <a:avLst/>
          </a:prstGeom>
          <a:noFill/>
          <a:extLst>
            <a:ext uri="{909E8E84-426E-40DD-AFC4-6F175D3DCCD1}">
              <a14:hiddenFill xmlns:a14="http://schemas.microsoft.com/office/drawing/2010/main">
                <a:solidFill>
                  <a:srgbClr val="FFFFFF"/>
                </a:solidFill>
              </a14:hiddenFill>
            </a:ext>
          </a:extLst>
        </p:spPr>
      </p:pic>
      <p:sp>
        <p:nvSpPr>
          <p:cNvPr id="135" name="Google Shape;135;p2"/>
          <p:cNvSpPr txBox="1">
            <a:spLocks noGrp="1"/>
          </p:cNvSpPr>
          <p:nvPr>
            <p:ph type="title"/>
          </p:nvPr>
        </p:nvSpPr>
        <p:spPr>
          <a:xfrm>
            <a:off x="508599" y="225431"/>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in Bezug auf zukünftige Bedingungen</a:t>
            </a:r>
            <a:endParaRPr dirty="0">
              <a:solidFill>
                <a:schemeClr val="accent4"/>
              </a:solidFill>
            </a:endParaRPr>
          </a:p>
        </p:txBody>
      </p:sp>
      <p:sp>
        <p:nvSpPr>
          <p:cNvPr id="6" name="CuadroTexto 5">
            <a:extLst>
              <a:ext uri="{FF2B5EF4-FFF2-40B4-BE49-F238E27FC236}">
                <a16:creationId xmlns:a16="http://schemas.microsoft.com/office/drawing/2014/main" id="{E9E50B99-26FF-411E-BF33-307B6103F3F0}"/>
              </a:ext>
            </a:extLst>
          </p:cNvPr>
          <p:cNvSpPr txBox="1"/>
          <p:nvPr/>
        </p:nvSpPr>
        <p:spPr>
          <a:xfrm>
            <a:off x="691199" y="1386795"/>
            <a:ext cx="3765601" cy="2492990"/>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Die RBE-Methode kann verwendet werden, um das Ausmaß des Klimarisikos in Bezug auf zukünftige klimatische Bedingungen zu bewerten. Auswahl von Gefahrenwerten, die die erwarteten Klimaveränderungen im Laufe der Zeit genau widerspiegeln. Dazu gehört die Bewertung potenzieller Gefahren auf der Grundlage von Zukunftsprognosen, wie z. B. Temperaturanstieg, Veränderungen der Niederschlagsmuster und Häufigkeit oder Intensität extremer Wetterereignisse. Diese Prognosen können aus Modellen abgeleitet werden, wie sie in den Berichten des Zwischenstaatlichen Ausschusses für Klimawandel (IPCC) beschrieben sind, insbesondere den Representative Concentration Pathways (RCPs).</a:t>
            </a:r>
          </a:p>
        </p:txBody>
      </p:sp>
    </p:spTree>
    <p:extLst>
      <p:ext uri="{BB962C8B-B14F-4D97-AF65-F5344CB8AC3E}">
        <p14:creationId xmlns:p14="http://schemas.microsoft.com/office/powerpoint/2010/main" val="871436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Aufbau der RBE-Methode</a:t>
            </a:r>
            <a:endParaRPr dirty="0">
              <a:solidFill>
                <a:schemeClr val="accent4"/>
              </a:solidFill>
            </a:endParaRPr>
          </a:p>
        </p:txBody>
      </p:sp>
      <p:graphicFrame>
        <p:nvGraphicFramePr>
          <p:cNvPr id="5" name="Tabla 5">
            <a:extLst>
              <a:ext uri="{FF2B5EF4-FFF2-40B4-BE49-F238E27FC236}">
                <a16:creationId xmlns:a16="http://schemas.microsoft.com/office/drawing/2014/main" id="{145E08BE-6E54-4581-9DBA-F615BC75AB9B}"/>
              </a:ext>
            </a:extLst>
          </p:cNvPr>
          <p:cNvGraphicFramePr>
            <a:graphicFrameLocks noGrp="1"/>
          </p:cNvGraphicFramePr>
          <p:nvPr>
            <p:extLst>
              <p:ext uri="{D42A27DB-BD31-4B8C-83A1-F6EECF244321}">
                <p14:modId xmlns:p14="http://schemas.microsoft.com/office/powerpoint/2010/main" val="1584981552"/>
              </p:ext>
            </p:extLst>
          </p:nvPr>
        </p:nvGraphicFramePr>
        <p:xfrm>
          <a:off x="1524000" y="1931229"/>
          <a:ext cx="6096000" cy="1854200"/>
        </p:xfrm>
        <a:graphic>
          <a:graphicData uri="http://schemas.openxmlformats.org/drawingml/2006/table">
            <a:tbl>
              <a:tblPr firstRow="1" bandRow="1">
                <a:tableStyleId>{434DCDA1-2905-4F39-BDB8-6E48AD9FA57C}</a:tableStyleId>
              </a:tblPr>
              <a:tblGrid>
                <a:gridCol w="3048000">
                  <a:extLst>
                    <a:ext uri="{9D8B030D-6E8A-4147-A177-3AD203B41FA5}">
                      <a16:colId xmlns:a16="http://schemas.microsoft.com/office/drawing/2014/main" val="3660604403"/>
                    </a:ext>
                  </a:extLst>
                </a:gridCol>
                <a:gridCol w="3048000">
                  <a:extLst>
                    <a:ext uri="{9D8B030D-6E8A-4147-A177-3AD203B41FA5}">
                      <a16:colId xmlns:a16="http://schemas.microsoft.com/office/drawing/2014/main" val="1601081178"/>
                    </a:ext>
                  </a:extLst>
                </a:gridCol>
              </a:tblGrid>
              <a:tr h="370840">
                <a:tc>
                  <a:txBody>
                    <a:bodyPr/>
                    <a:lstStyle/>
                    <a:p>
                      <a:r>
                        <a:rPr lang="en-GB" dirty="0">
                          <a:solidFill>
                            <a:schemeClr val="bg1"/>
                          </a:solidFill>
                          <a:latin typeface="Trebuchet MS" panose="020B0603020202020204" pitchFamily="34" charset="0"/>
                        </a:rPr>
                        <a:t>Stufe 1</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dirty="0">
                          <a:solidFill>
                            <a:schemeClr val="tx2"/>
                          </a:solidFill>
                          <a:latin typeface="Trebuchet MS" panose="020B0603020202020204" pitchFamily="34" charset="0"/>
                        </a:rPr>
                        <a:t>Gefahr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43106818"/>
                  </a:ext>
                </a:extLst>
              </a:tr>
              <a:tr h="370840">
                <a:tc>
                  <a:txBody>
                    <a:bodyPr/>
                    <a:lstStyle/>
                    <a:p>
                      <a:r>
                        <a:rPr lang="en-GB" dirty="0">
                          <a:solidFill>
                            <a:schemeClr val="bg1"/>
                          </a:solidFill>
                          <a:latin typeface="Trebuchet MS" panose="020B0603020202020204" pitchFamily="34" charset="0"/>
                        </a:rPr>
                        <a:t>Stufe 2</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dirty="0">
                          <a:solidFill>
                            <a:schemeClr val="tx2"/>
                          </a:solidFill>
                          <a:latin typeface="Trebuchet MS" panose="020B0603020202020204" pitchFamily="34" charset="0"/>
                        </a:rPr>
                        <a:t>Städtische Systeme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6995688"/>
                  </a:ext>
                </a:extLst>
              </a:tr>
              <a:tr h="370840">
                <a:tc>
                  <a:txBody>
                    <a:bodyPr/>
                    <a:lstStyle/>
                    <a:p>
                      <a:r>
                        <a:rPr lang="en-GB" dirty="0">
                          <a:solidFill>
                            <a:schemeClr val="bg1"/>
                          </a:solidFill>
                          <a:latin typeface="Trebuchet MS" panose="020B0603020202020204" pitchFamily="34" charset="0"/>
                        </a:rPr>
                        <a:t>Stufe 3</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dirty="0">
                          <a:solidFill>
                            <a:schemeClr val="tx2"/>
                          </a:solidFill>
                          <a:latin typeface="Trebuchet MS" panose="020B0603020202020204" pitchFamily="34" charset="0"/>
                        </a:rPr>
                        <a:t>Risikokategorien</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2497618"/>
                  </a:ext>
                </a:extLst>
              </a:tr>
              <a:tr h="370840">
                <a:tc>
                  <a:txBody>
                    <a:bodyPr/>
                    <a:lstStyle/>
                    <a:p>
                      <a:r>
                        <a:rPr lang="en-GB" dirty="0">
                          <a:solidFill>
                            <a:schemeClr val="bg1"/>
                          </a:solidFill>
                          <a:latin typeface="Trebuchet MS" panose="020B0603020202020204" pitchFamily="34" charset="0"/>
                        </a:rPr>
                        <a:t>Stufe 4</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dirty="0">
                          <a:solidFill>
                            <a:schemeClr val="tx2"/>
                          </a:solidFill>
                          <a:latin typeface="Trebuchet MS" panose="020B0603020202020204" pitchFamily="34" charset="0"/>
                        </a:rPr>
                        <a:t>Kriterien</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2037030"/>
                  </a:ext>
                </a:extLst>
              </a:tr>
              <a:tr h="370840">
                <a:tc>
                  <a:txBody>
                    <a:bodyPr/>
                    <a:lstStyle/>
                    <a:p>
                      <a:r>
                        <a:rPr lang="en-GB" dirty="0">
                          <a:solidFill>
                            <a:schemeClr val="bg1"/>
                          </a:solidFill>
                          <a:latin typeface="Trebuchet MS" panose="020B0603020202020204" pitchFamily="34" charset="0"/>
                        </a:rPr>
                        <a:t>Stufe 5</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dirty="0">
                          <a:solidFill>
                            <a:schemeClr val="tx2"/>
                          </a:solidFill>
                          <a:latin typeface="Trebuchet MS" panose="020B0603020202020204" pitchFamily="34" charset="0"/>
                        </a:rPr>
                        <a:t>Indikator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6732557"/>
                  </a:ext>
                </a:extLst>
              </a:tr>
            </a:tbl>
          </a:graphicData>
        </a:graphic>
      </p:graphicFrame>
      <p:sp>
        <p:nvSpPr>
          <p:cNvPr id="7" name="CuadroTexto 6">
            <a:extLst>
              <a:ext uri="{FF2B5EF4-FFF2-40B4-BE49-F238E27FC236}">
                <a16:creationId xmlns:a16="http://schemas.microsoft.com/office/drawing/2014/main" id="{9578F751-87C0-4D54-B961-527847C37F68}"/>
              </a:ext>
            </a:extLst>
          </p:cNvPr>
          <p:cNvSpPr txBox="1"/>
          <p:nvPr/>
        </p:nvSpPr>
        <p:spPr>
          <a:xfrm>
            <a:off x="554400" y="1029486"/>
            <a:ext cx="8176132" cy="353943"/>
          </a:xfrm>
          <a:prstGeom prst="rect">
            <a:avLst/>
          </a:prstGeom>
          <a:noFill/>
        </p:spPr>
        <p:txBody>
          <a:bodyPr wrap="square" rtlCol="0">
            <a:spAutoFit/>
          </a:bodyPr>
          <a:lstStyle/>
          <a:p>
            <a:pPr algn="just"/>
            <a:r>
              <a:rPr lang="en-GB" sz="1200" dirty="0">
                <a:solidFill>
                  <a:schemeClr val="tx2"/>
                </a:solidFill>
                <a:effectLst/>
                <a:latin typeface="Trebuchet MS" panose="020B0603020202020204" pitchFamily="34" charset="0"/>
                <a:ea typeface="Times New Roman" panose="02020603050405020304" pitchFamily="18" charset="0"/>
              </a:rPr>
              <a:t>Die RBE-Methode organisiert ihre Komponenten (siehe 4.1) in verschachtelten Hierarchieebenen (5):</a:t>
            </a:r>
          </a:p>
          <a:p>
            <a:pPr algn="just"/>
            <a:endParaRPr lang="en-GB" sz="500" dirty="0">
              <a:solidFill>
                <a:schemeClr val="tx2"/>
              </a:solidFill>
              <a:latin typeface="Trebuchet MS" panose="020B0603020202020204" pitchFamily="34" charset="0"/>
            </a:endParaRPr>
          </a:p>
        </p:txBody>
      </p:sp>
    </p:spTree>
    <p:extLst>
      <p:ext uri="{BB962C8B-B14F-4D97-AF65-F5344CB8AC3E}">
        <p14:creationId xmlns:p14="http://schemas.microsoft.com/office/powerpoint/2010/main" val="4274998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722207" y="26161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Struktur der RBE-Methode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729395" y="1202022"/>
            <a:ext cx="3604132" cy="1688667"/>
          </a:xfrm>
          <a:prstGeom prst="rect">
            <a:avLst/>
          </a:prstGeom>
          <a:noFill/>
        </p:spPr>
        <p:txBody>
          <a:bodyPr wrap="square" rtlCol="0">
            <a:spAutoFit/>
          </a:bodyPr>
          <a:lstStyle/>
          <a:p>
            <a:pPr marR="215265" lvl="0" algn="just">
              <a:lnSpc>
                <a:spcPct val="107000"/>
              </a:lnSpc>
              <a:spcBef>
                <a:spcPts val="600"/>
              </a:spcBef>
              <a:spcAft>
                <a:spcPts val="0"/>
              </a:spcAft>
              <a:tabLst>
                <a:tab pos="1890395" algn="l"/>
              </a:tabLst>
            </a:pPr>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Ebene 1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entspricht den </a:t>
            </a:r>
            <a:r>
              <a:rPr lang="en-GB" sz="1200" b="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Gefahren</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die in ein strategisches „Thema” übersetzt werden. Themen stehen an der Spitze der Hierarchie und enthalten Makrokategorien, die den 12 städtischen Systemen entsprechen. Auf der Ebene „Thema” werden die Gefahren in alphabetischer Reihenfolge klassifiziert. Zum Beispiel: A. Starke Niederschläge, B. Überschwemmungen, C. Extreme Hitze, D. Dürre usw.</a:t>
            </a:r>
          </a:p>
          <a:p>
            <a:pPr algn="just"/>
            <a:endParaRPr lang="en-GB" sz="200" dirty="0">
              <a:solidFill>
                <a:schemeClr val="tx2"/>
              </a:solidFill>
              <a:latin typeface="Trebuchet MS" panose="020B0603020202020204" pitchFamily="34" charset="0"/>
            </a:endParaRPr>
          </a:p>
        </p:txBody>
      </p:sp>
      <p:sp>
        <p:nvSpPr>
          <p:cNvPr id="8" name="CuadroTexto 7">
            <a:extLst>
              <a:ext uri="{FF2B5EF4-FFF2-40B4-BE49-F238E27FC236}">
                <a16:creationId xmlns:a16="http://schemas.microsoft.com/office/drawing/2014/main" id="{7BD5D66E-A752-4F8D-AD8B-EE968EB84590}"/>
              </a:ext>
            </a:extLst>
          </p:cNvPr>
          <p:cNvSpPr txBox="1"/>
          <p:nvPr/>
        </p:nvSpPr>
        <p:spPr>
          <a:xfrm>
            <a:off x="722207" y="3161636"/>
            <a:ext cx="3604132" cy="1308820"/>
          </a:xfrm>
          <a:prstGeom prst="rect">
            <a:avLst/>
          </a:prstGeom>
          <a:noFill/>
        </p:spPr>
        <p:txBody>
          <a:bodyPr wrap="square" rtlCol="0">
            <a:spAutoFit/>
          </a:bodyPr>
          <a:lstStyle/>
          <a:p>
            <a:pPr marR="215265" lvl="0" algn="just">
              <a:lnSpc>
                <a:spcPct val="107000"/>
              </a:lnSpc>
              <a:spcAft>
                <a:spcPts val="0"/>
              </a:spcAft>
              <a:tabLst>
                <a:tab pos="1890395" algn="l"/>
              </a:tabLst>
            </a:pPr>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Ebene 2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entspricht </a:t>
            </a:r>
            <a:r>
              <a:rPr lang="en-GB" sz="1200" b="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den städtischen Systemen</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die in „Makrokategorien“ übersetzt werden. Makrokategorien enthalten die Risikokategorien und werden in alphabetischer Reihenfolge klassifiziert. Zum Beispiel: A1 Gebäude, A2 Verkehr, A3 Energie usw.</a:t>
            </a:r>
          </a:p>
          <a:p>
            <a:pPr algn="just"/>
            <a:endParaRPr lang="en-GB" sz="200" dirty="0">
              <a:solidFill>
                <a:schemeClr val="tx2"/>
              </a:solidFill>
              <a:latin typeface="Trebuchet MS" panose="020B0603020202020204" pitchFamily="34" charset="0"/>
            </a:endParaRPr>
          </a:p>
        </p:txBody>
      </p:sp>
      <p:graphicFrame>
        <p:nvGraphicFramePr>
          <p:cNvPr id="5" name="Tabla 5">
            <a:extLst>
              <a:ext uri="{FF2B5EF4-FFF2-40B4-BE49-F238E27FC236}">
                <a16:creationId xmlns:a16="http://schemas.microsoft.com/office/drawing/2014/main" id="{BCC481A2-2D71-4233-9D31-A8AF23CE5E31}"/>
              </a:ext>
            </a:extLst>
          </p:cNvPr>
          <p:cNvGraphicFramePr>
            <a:graphicFrameLocks noGrp="1"/>
          </p:cNvGraphicFramePr>
          <p:nvPr>
            <p:extLst>
              <p:ext uri="{D42A27DB-BD31-4B8C-83A1-F6EECF244321}">
                <p14:modId xmlns:p14="http://schemas.microsoft.com/office/powerpoint/2010/main" val="2019663400"/>
              </p:ext>
            </p:extLst>
          </p:nvPr>
        </p:nvGraphicFramePr>
        <p:xfrm>
          <a:off x="7062642" y="1669947"/>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68750">
                <a:tc gridSpan="2">
                  <a:txBody>
                    <a:bodyPr/>
                    <a:lstStyle/>
                    <a:p>
                      <a:pPr algn="ctr"/>
                      <a:r>
                        <a:rPr lang="en-GB" sz="700" dirty="0">
                          <a:latin typeface="Trebuchet MS" panose="020B0603020202020204" pitchFamily="34" charset="0"/>
                        </a:rPr>
                        <a:t>Gefahr</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68750">
                <a:tc>
                  <a:txBody>
                    <a:bodyPr/>
                    <a:lstStyle/>
                    <a:p>
                      <a:r>
                        <a:rPr lang="en-GB" sz="700" b="1" dirty="0">
                          <a:latin typeface="Trebuchet MS" panose="020B0603020202020204" pitchFamily="34" charset="0"/>
                        </a:rPr>
                        <a:t>A-H1</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335031179"/>
                  </a:ext>
                </a:extLst>
              </a:tr>
              <a:tr h="168750">
                <a:tc>
                  <a:txBody>
                    <a:bodyPr/>
                    <a:lstStyle/>
                    <a:p>
                      <a:endParaRPr lang="en-GB" sz="700" dirty="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970588310"/>
                  </a:ext>
                </a:extLst>
              </a:tr>
              <a:tr h="1687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543230390"/>
                  </a:ext>
                </a:extLst>
              </a:tr>
              <a:tr h="168750">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202026510"/>
                  </a:ext>
                </a:extLst>
              </a:tr>
              <a:tr h="1687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err="1">
                          <a:latin typeface="Trebuchet MS" panose="020B0603020202020204" pitchFamily="34" charset="0"/>
                        </a:rPr>
                        <a:t>A-Hn</a:t>
                      </a:r>
                      <a:endParaRPr lang="en-GB" sz="700" b="1" dirty="0">
                        <a:latin typeface="Trebuchet MS" panose="020B0603020202020204" pitchFamily="34" charset="0"/>
                      </a:endParaRP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877070772"/>
                  </a:ext>
                </a:extLst>
              </a:tr>
              <a:tr h="168750">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152671757"/>
                  </a:ext>
                </a:extLst>
              </a:tr>
            </a:tbl>
          </a:graphicData>
        </a:graphic>
      </p:graphicFrame>
      <p:graphicFrame>
        <p:nvGraphicFramePr>
          <p:cNvPr id="11" name="Tabla 11">
            <a:extLst>
              <a:ext uri="{FF2B5EF4-FFF2-40B4-BE49-F238E27FC236}">
                <a16:creationId xmlns:a16="http://schemas.microsoft.com/office/drawing/2014/main" id="{EB44409E-FFC7-467D-A2DD-89AC99A06F78}"/>
              </a:ext>
            </a:extLst>
          </p:cNvPr>
          <p:cNvGraphicFramePr>
            <a:graphicFrameLocks noGrp="1"/>
          </p:cNvGraphicFramePr>
          <p:nvPr>
            <p:extLst>
              <p:ext uri="{D42A27DB-BD31-4B8C-83A1-F6EECF244321}">
                <p14:modId xmlns:p14="http://schemas.microsoft.com/office/powerpoint/2010/main" val="1546585344"/>
              </p:ext>
            </p:extLst>
          </p:nvPr>
        </p:nvGraphicFramePr>
        <p:xfrm>
          <a:off x="4326339" y="1679113"/>
          <a:ext cx="2060061" cy="243642"/>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en-GB" sz="900" dirty="0">
                          <a:solidFill>
                            <a:schemeClr val="bg1"/>
                          </a:solidFill>
                        </a:rPr>
                        <a:t>PROBLEM (Gefahr)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bl>
          </a:graphicData>
        </a:graphic>
      </p:graphicFrame>
      <p:sp>
        <p:nvSpPr>
          <p:cNvPr id="12" name="Flecha: a la derecha 11">
            <a:extLst>
              <a:ext uri="{FF2B5EF4-FFF2-40B4-BE49-F238E27FC236}">
                <a16:creationId xmlns:a16="http://schemas.microsoft.com/office/drawing/2014/main" id="{41052F87-6AEA-4601-B35A-A09C110F4722}"/>
              </a:ext>
            </a:extLst>
          </p:cNvPr>
          <p:cNvSpPr/>
          <p:nvPr/>
        </p:nvSpPr>
        <p:spPr>
          <a:xfrm>
            <a:off x="6562521" y="1658789"/>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4" name="Tabla 5">
            <a:extLst>
              <a:ext uri="{FF2B5EF4-FFF2-40B4-BE49-F238E27FC236}">
                <a16:creationId xmlns:a16="http://schemas.microsoft.com/office/drawing/2014/main" id="{3D1EDB23-3C35-4B7C-B897-C40E84DED097}"/>
              </a:ext>
            </a:extLst>
          </p:cNvPr>
          <p:cNvGraphicFramePr>
            <a:graphicFrameLocks noGrp="1"/>
          </p:cNvGraphicFramePr>
          <p:nvPr>
            <p:extLst>
              <p:ext uri="{D42A27DB-BD31-4B8C-83A1-F6EECF244321}">
                <p14:modId xmlns:p14="http://schemas.microsoft.com/office/powerpoint/2010/main" val="25726608"/>
              </p:ext>
            </p:extLst>
          </p:nvPr>
        </p:nvGraphicFramePr>
        <p:xfrm>
          <a:off x="7062641" y="3237327"/>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Gefahr</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err="1">
                          <a:latin typeface="Trebuchet MS" panose="020B0603020202020204" pitchFamily="34" charset="0"/>
                        </a:rPr>
                        <a:t>A-Hn</a:t>
                      </a:r>
                      <a:endParaRPr lang="en-GB" sz="700" b="1" dirty="0">
                        <a:latin typeface="Trebuchet MS" panose="020B0603020202020204" pitchFamily="34" charset="0"/>
                      </a:endParaRP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152671757"/>
                  </a:ext>
                </a:extLst>
              </a:tr>
            </a:tbl>
          </a:graphicData>
        </a:graphic>
      </p:graphicFrame>
      <p:graphicFrame>
        <p:nvGraphicFramePr>
          <p:cNvPr id="15" name="Tabla 11">
            <a:extLst>
              <a:ext uri="{FF2B5EF4-FFF2-40B4-BE49-F238E27FC236}">
                <a16:creationId xmlns:a16="http://schemas.microsoft.com/office/drawing/2014/main" id="{DD8D170A-A95D-4F3D-8B5B-ED71E3D2C148}"/>
              </a:ext>
            </a:extLst>
          </p:cNvPr>
          <p:cNvGraphicFramePr>
            <a:graphicFrameLocks noGrp="1"/>
          </p:cNvGraphicFramePr>
          <p:nvPr>
            <p:extLst>
              <p:ext uri="{D42A27DB-BD31-4B8C-83A1-F6EECF244321}">
                <p14:modId xmlns:p14="http://schemas.microsoft.com/office/powerpoint/2010/main" val="4165305518"/>
              </p:ext>
            </p:extLst>
          </p:nvPr>
        </p:nvGraphicFramePr>
        <p:xfrm>
          <a:off x="4326339" y="3237327"/>
          <a:ext cx="2060061" cy="548442"/>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en-GB" sz="900" dirty="0">
                          <a:solidFill>
                            <a:schemeClr val="bg1"/>
                          </a:solidFill>
                        </a:rPr>
                        <a:t>PROBLEM (Gefahr)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MAKROKATEGORIE (Städtisches System)</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bl>
          </a:graphicData>
        </a:graphic>
      </p:graphicFrame>
      <p:sp>
        <p:nvSpPr>
          <p:cNvPr id="16" name="Flecha: a la derecha 15">
            <a:extLst>
              <a:ext uri="{FF2B5EF4-FFF2-40B4-BE49-F238E27FC236}">
                <a16:creationId xmlns:a16="http://schemas.microsoft.com/office/drawing/2014/main" id="{83B29FC2-019C-4E7A-8895-9F405EFF0076}"/>
              </a:ext>
            </a:extLst>
          </p:cNvPr>
          <p:cNvSpPr/>
          <p:nvPr/>
        </p:nvSpPr>
        <p:spPr>
          <a:xfrm>
            <a:off x="6562521" y="3220746"/>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9358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Struktur der RBE-Methode</a:t>
            </a:r>
            <a:endParaRPr dirty="0">
              <a:solidFill>
                <a:schemeClr val="accent4"/>
              </a:solidFill>
            </a:endParaRPr>
          </a:p>
        </p:txBody>
      </p:sp>
      <p:sp>
        <p:nvSpPr>
          <p:cNvPr id="4" name="CuadroTexto 3">
            <a:extLst>
              <a:ext uri="{FF2B5EF4-FFF2-40B4-BE49-F238E27FC236}">
                <a16:creationId xmlns:a16="http://schemas.microsoft.com/office/drawing/2014/main" id="{B48E181D-A516-41DB-A47C-9A2CEAA60354}"/>
              </a:ext>
            </a:extLst>
          </p:cNvPr>
          <p:cNvSpPr txBox="1"/>
          <p:nvPr/>
        </p:nvSpPr>
        <p:spPr>
          <a:xfrm>
            <a:off x="554400" y="1327868"/>
            <a:ext cx="3635937" cy="1569660"/>
          </a:xfrm>
          <a:prstGeom prst="rect">
            <a:avLst/>
          </a:prstGeom>
          <a:noFill/>
        </p:spPr>
        <p:txBody>
          <a:bodyPr wrap="square" rtlCol="0">
            <a:spAutoFit/>
          </a:bodyPr>
          <a:lstStyle/>
          <a:p>
            <a:pPr algn="just"/>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Stufe 3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entspricht </a:t>
            </a:r>
            <a:r>
              <a:rPr lang="en-GB" sz="1200" b="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den Risikokategorien</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Die Risikokategorien enthalten Kriterien für die Anfälligkeit und Exposition und sind in alphabetischer Reihenfolge klassifiziert. Zum Beispiel: A1.1 Schadensrisiko für Wohngebäude, A1.2 Schadensrisiko für öffentliche Gebäude, A1.3 Schadensrisiko für Gewerbegebäude usw.</a:t>
            </a:r>
          </a:p>
          <a:p>
            <a:pPr algn="just"/>
            <a:endParaRPr lang="en-GB" sz="1200" dirty="0"/>
          </a:p>
        </p:txBody>
      </p:sp>
      <p:sp>
        <p:nvSpPr>
          <p:cNvPr id="9" name="CuadroTexto 8">
            <a:extLst>
              <a:ext uri="{FF2B5EF4-FFF2-40B4-BE49-F238E27FC236}">
                <a16:creationId xmlns:a16="http://schemas.microsoft.com/office/drawing/2014/main" id="{C7E07508-5C85-41D6-BC62-0CE495E06296}"/>
              </a:ext>
            </a:extLst>
          </p:cNvPr>
          <p:cNvSpPr txBox="1"/>
          <p:nvPr/>
        </p:nvSpPr>
        <p:spPr>
          <a:xfrm>
            <a:off x="554400" y="3093057"/>
            <a:ext cx="3524619" cy="1200329"/>
          </a:xfrm>
          <a:prstGeom prst="rect">
            <a:avLst/>
          </a:prstGeom>
          <a:noFill/>
        </p:spPr>
        <p:txBody>
          <a:bodyPr wrap="square" rtlCol="0">
            <a:spAutoFit/>
          </a:bodyPr>
          <a:lstStyle/>
          <a:p>
            <a:pPr algn="just"/>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Stufe 4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entspricht </a:t>
            </a:r>
            <a:r>
              <a:rPr lang="en-GB" sz="1200" b="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den Bewertungskriterien</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Die RBE-Methode umfasst drei Arten von Kriterien: Anfälligkeits- und Expositionskriterien, die mit Risikokategorien verbunden sind, und Gefahrenkriterien, die mit Problemen verbunden sind.</a:t>
            </a:r>
          </a:p>
          <a:p>
            <a:pPr algn="just"/>
            <a:endParaRPr lang="en-GB" sz="1200" dirty="0">
              <a:solidFill>
                <a:schemeClr val="tx2"/>
              </a:solidFill>
            </a:endParaRPr>
          </a:p>
        </p:txBody>
      </p:sp>
      <p:graphicFrame>
        <p:nvGraphicFramePr>
          <p:cNvPr id="15" name="Tabla 5">
            <a:extLst>
              <a:ext uri="{FF2B5EF4-FFF2-40B4-BE49-F238E27FC236}">
                <a16:creationId xmlns:a16="http://schemas.microsoft.com/office/drawing/2014/main" id="{9B8FCE84-CAB0-4BBF-9780-C0114B9A811C}"/>
              </a:ext>
            </a:extLst>
          </p:cNvPr>
          <p:cNvGraphicFramePr>
            <a:graphicFrameLocks noGrp="1"/>
          </p:cNvGraphicFramePr>
          <p:nvPr>
            <p:extLst>
              <p:ext uri="{D42A27DB-BD31-4B8C-83A1-F6EECF244321}">
                <p14:modId xmlns:p14="http://schemas.microsoft.com/office/powerpoint/2010/main" val="496683033"/>
              </p:ext>
            </p:extLst>
          </p:nvPr>
        </p:nvGraphicFramePr>
        <p:xfrm>
          <a:off x="7236740" y="1344449"/>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Gefahr</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err="1">
                          <a:latin typeface="Trebuchet MS" panose="020B0603020202020204" pitchFamily="34" charset="0"/>
                        </a:rPr>
                        <a:t>A-Hn</a:t>
                      </a:r>
                      <a:endParaRPr lang="en-GB" sz="700" b="1" dirty="0">
                        <a:latin typeface="Trebuchet MS" panose="020B0603020202020204" pitchFamily="34" charset="0"/>
                      </a:endParaRP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152671757"/>
                  </a:ext>
                </a:extLst>
              </a:tr>
            </a:tbl>
          </a:graphicData>
        </a:graphic>
      </p:graphicFrame>
      <p:graphicFrame>
        <p:nvGraphicFramePr>
          <p:cNvPr id="16" name="Tabla 11">
            <a:extLst>
              <a:ext uri="{FF2B5EF4-FFF2-40B4-BE49-F238E27FC236}">
                <a16:creationId xmlns:a16="http://schemas.microsoft.com/office/drawing/2014/main" id="{CA6E1EC4-3EE2-4A8B-B61A-F366757A9620}"/>
              </a:ext>
            </a:extLst>
          </p:cNvPr>
          <p:cNvGraphicFramePr>
            <a:graphicFrameLocks noGrp="1"/>
          </p:cNvGraphicFramePr>
          <p:nvPr>
            <p:extLst>
              <p:ext uri="{D42A27DB-BD31-4B8C-83A1-F6EECF244321}">
                <p14:modId xmlns:p14="http://schemas.microsoft.com/office/powerpoint/2010/main" val="1430024279"/>
              </p:ext>
            </p:extLst>
          </p:nvPr>
        </p:nvGraphicFramePr>
        <p:xfrm>
          <a:off x="4500438" y="1344449"/>
          <a:ext cx="2060061" cy="853242"/>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en-GB" sz="900" dirty="0">
                          <a:solidFill>
                            <a:schemeClr val="bg1"/>
                          </a:solidFill>
                        </a:rPr>
                        <a:t>PROBLEM (Gefahr)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MAKROKATEGORIE (Städtisches System)</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r h="243642">
                <a:tc>
                  <a:txBody>
                    <a:bodyPr/>
                    <a:lstStyle/>
                    <a:p>
                      <a:r>
                        <a:rPr lang="en-GB" sz="900" dirty="0">
                          <a:solidFill>
                            <a:schemeClr val="bg1"/>
                          </a:solidFill>
                        </a:rPr>
                        <a:t>A1.1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r>
                        <a:rPr lang="en-GB" sz="700" dirty="0">
                          <a:solidFill>
                            <a:schemeClr val="bg1"/>
                          </a:solidFill>
                        </a:rPr>
                        <a:t>RISIKOKATEGORIE (Exponiertes Element)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81031488"/>
                  </a:ext>
                </a:extLst>
              </a:tr>
            </a:tbl>
          </a:graphicData>
        </a:graphic>
      </p:graphicFrame>
      <p:sp>
        <p:nvSpPr>
          <p:cNvPr id="17" name="Flecha: a la derecha 16">
            <a:extLst>
              <a:ext uri="{FF2B5EF4-FFF2-40B4-BE49-F238E27FC236}">
                <a16:creationId xmlns:a16="http://schemas.microsoft.com/office/drawing/2014/main" id="{1FC10B95-D3D6-4421-9FF5-734BE91E5151}"/>
              </a:ext>
            </a:extLst>
          </p:cNvPr>
          <p:cNvSpPr/>
          <p:nvPr/>
        </p:nvSpPr>
        <p:spPr>
          <a:xfrm>
            <a:off x="6736620" y="1327868"/>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8" name="Tabla 5">
            <a:extLst>
              <a:ext uri="{FF2B5EF4-FFF2-40B4-BE49-F238E27FC236}">
                <a16:creationId xmlns:a16="http://schemas.microsoft.com/office/drawing/2014/main" id="{7B092D9C-7DE0-43B8-9F4C-B7E025E6B6AC}"/>
              </a:ext>
            </a:extLst>
          </p:cNvPr>
          <p:cNvGraphicFramePr>
            <a:graphicFrameLocks noGrp="1"/>
          </p:cNvGraphicFramePr>
          <p:nvPr>
            <p:extLst>
              <p:ext uri="{D42A27DB-BD31-4B8C-83A1-F6EECF244321}">
                <p14:modId xmlns:p14="http://schemas.microsoft.com/office/powerpoint/2010/main" val="859142343"/>
              </p:ext>
            </p:extLst>
          </p:nvPr>
        </p:nvGraphicFramePr>
        <p:xfrm>
          <a:off x="7236740" y="2973682"/>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Gefahr</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err="1">
                          <a:latin typeface="Trebuchet MS" panose="020B0603020202020204" pitchFamily="34" charset="0"/>
                        </a:rPr>
                        <a:t>A-Hn</a:t>
                      </a:r>
                      <a:endParaRPr lang="en-GB" sz="700" b="1" dirty="0">
                        <a:latin typeface="Trebuchet MS" panose="020B0603020202020204" pitchFamily="34" charset="0"/>
                      </a:endParaRP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152671757"/>
                  </a:ext>
                </a:extLst>
              </a:tr>
            </a:tbl>
          </a:graphicData>
        </a:graphic>
      </p:graphicFrame>
      <p:graphicFrame>
        <p:nvGraphicFramePr>
          <p:cNvPr id="19" name="Tabla 11">
            <a:extLst>
              <a:ext uri="{FF2B5EF4-FFF2-40B4-BE49-F238E27FC236}">
                <a16:creationId xmlns:a16="http://schemas.microsoft.com/office/drawing/2014/main" id="{BF8B97B9-1DA0-4A19-82D8-6067D64C3050}"/>
              </a:ext>
            </a:extLst>
          </p:cNvPr>
          <p:cNvGraphicFramePr>
            <a:graphicFrameLocks noGrp="1"/>
          </p:cNvGraphicFramePr>
          <p:nvPr>
            <p:extLst>
              <p:ext uri="{D42A27DB-BD31-4B8C-83A1-F6EECF244321}">
                <p14:modId xmlns:p14="http://schemas.microsoft.com/office/powerpoint/2010/main" val="3062071613"/>
              </p:ext>
            </p:extLst>
          </p:nvPr>
        </p:nvGraphicFramePr>
        <p:xfrm>
          <a:off x="4500438" y="2973682"/>
          <a:ext cx="2060061" cy="1782288"/>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en-GB" sz="900" dirty="0">
                          <a:solidFill>
                            <a:schemeClr val="bg1"/>
                          </a:solidFill>
                        </a:rPr>
                        <a:t>PROBLEM (Gefahr)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MAKROKATEGORIE (Städtisches System)</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r h="243642">
                <a:tc>
                  <a:txBody>
                    <a:bodyPr/>
                    <a:lstStyle/>
                    <a:p>
                      <a:r>
                        <a:rPr lang="en-GB" sz="900" dirty="0">
                          <a:solidFill>
                            <a:schemeClr val="bg1"/>
                          </a:solidFill>
                        </a:rPr>
                        <a:t>A1.1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r>
                        <a:rPr lang="en-GB" sz="700" dirty="0">
                          <a:solidFill>
                            <a:schemeClr val="bg1"/>
                          </a:solidFill>
                        </a:rPr>
                        <a:t>RISIKOKATEGORIE (Exponiertes Element)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81031488"/>
                  </a:ext>
                </a:extLst>
              </a:tr>
              <a:tr h="243642">
                <a:tc gridSpan="2">
                  <a:txBody>
                    <a:bodyPr/>
                    <a:lstStyle/>
                    <a:p>
                      <a:pPr algn="ctr"/>
                      <a:r>
                        <a:rPr lang="en-GB" sz="900" dirty="0">
                          <a:solidFill>
                            <a:schemeClr val="bg1"/>
                          </a:solidFill>
                        </a:rPr>
                        <a:t>ANFÄLLIGKEIT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76962143"/>
                  </a:ext>
                </a:extLst>
              </a:tr>
              <a:tr h="243642">
                <a:tc>
                  <a:txBody>
                    <a:bodyPr/>
                    <a:lstStyle/>
                    <a:p>
                      <a:r>
                        <a:rPr lang="en-GB" sz="700" dirty="0">
                          <a:solidFill>
                            <a:schemeClr val="tx2"/>
                          </a:solidFill>
                        </a:rPr>
                        <a:t>A1.1.1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700" dirty="0">
                          <a:solidFill>
                            <a:schemeClr val="tx2"/>
                          </a:solidFill>
                        </a:rPr>
                        <a:t>Anfälligkeitskriterium</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37634920"/>
                  </a:ext>
                </a:extLst>
              </a:tr>
              <a:tr h="243642">
                <a:tc gridSpan="2">
                  <a:txBody>
                    <a:bodyPr/>
                    <a:lstStyle/>
                    <a:p>
                      <a:pPr algn="ctr"/>
                      <a:r>
                        <a:rPr lang="en-GB" sz="900" dirty="0">
                          <a:solidFill>
                            <a:schemeClr val="bg1"/>
                          </a:solidFill>
                        </a:rPr>
                        <a:t>EXPOSITION</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21343748"/>
                  </a:ext>
                </a:extLst>
              </a:tr>
              <a:tr h="136832">
                <a:tc>
                  <a:txBody>
                    <a:bodyPr/>
                    <a:lstStyle/>
                    <a:p>
                      <a:r>
                        <a:rPr lang="en-GB" sz="600" dirty="0">
                          <a:solidFill>
                            <a:schemeClr val="tx2"/>
                          </a:solidFill>
                        </a:rPr>
                        <a:t>A1.1-E1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700" dirty="0">
                          <a:solidFill>
                            <a:schemeClr val="tx2"/>
                          </a:solidFill>
                        </a:rPr>
                        <a:t>Kriterium für die Exposition</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75803065"/>
                  </a:ext>
                </a:extLst>
              </a:tr>
            </a:tbl>
          </a:graphicData>
        </a:graphic>
      </p:graphicFrame>
      <p:sp>
        <p:nvSpPr>
          <p:cNvPr id="20" name="Flecha: a la derecha 19">
            <a:extLst>
              <a:ext uri="{FF2B5EF4-FFF2-40B4-BE49-F238E27FC236}">
                <a16:creationId xmlns:a16="http://schemas.microsoft.com/office/drawing/2014/main" id="{35E9E02A-6A65-4398-B269-0AFAB4A984CD}"/>
              </a:ext>
            </a:extLst>
          </p:cNvPr>
          <p:cNvSpPr/>
          <p:nvPr/>
        </p:nvSpPr>
        <p:spPr>
          <a:xfrm>
            <a:off x="6736620" y="2957101"/>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11322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Struktur der RBE-Methode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45013" y="1927983"/>
            <a:ext cx="3604132" cy="1506438"/>
          </a:xfrm>
          <a:prstGeom prst="rect">
            <a:avLst/>
          </a:prstGeom>
          <a:noFill/>
        </p:spPr>
        <p:txBody>
          <a:bodyPr wrap="square" rtlCol="0">
            <a:spAutoFit/>
          </a:bodyPr>
          <a:lstStyle/>
          <a:p>
            <a:pPr marR="215265" lvl="0" algn="just">
              <a:lnSpc>
                <a:spcPct val="107000"/>
              </a:lnSpc>
              <a:spcAft>
                <a:spcPts val="0"/>
              </a:spcAft>
              <a:tabLst>
                <a:tab pos="1890395" algn="l"/>
              </a:tabLst>
            </a:pPr>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Stufe 5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entspricht </a:t>
            </a:r>
            <a:r>
              <a:rPr lang="en-GB" sz="1200" b="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den Indikatoren</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Jeder Indikator ist mit einem bestimmten Kriterium (Gefahr, Exposition oder Anfälligkeit) verbunden und dient zur Quantifizierung der Leistung in Bezug auf dieses Kriterium. Indikatoren können sowohl quantitativ als auch qualitativ sein. Ein Kriterium kann nur mit einem Indikator verbunden sein.</a:t>
            </a:r>
          </a:p>
          <a:p>
            <a:pPr algn="just"/>
            <a:endParaRPr lang="en-GB" sz="200" dirty="0">
              <a:solidFill>
                <a:schemeClr val="tx2"/>
              </a:solidFill>
              <a:latin typeface="Trebuchet MS" panose="020B0603020202020204" pitchFamily="34" charset="0"/>
            </a:endParaRPr>
          </a:p>
        </p:txBody>
      </p:sp>
      <p:graphicFrame>
        <p:nvGraphicFramePr>
          <p:cNvPr id="5" name="Tabla 5">
            <a:extLst>
              <a:ext uri="{FF2B5EF4-FFF2-40B4-BE49-F238E27FC236}">
                <a16:creationId xmlns:a16="http://schemas.microsoft.com/office/drawing/2014/main" id="{8DE8CFB0-F11A-4773-B8C7-493133647272}"/>
              </a:ext>
            </a:extLst>
          </p:cNvPr>
          <p:cNvGraphicFramePr>
            <a:graphicFrameLocks noGrp="1"/>
          </p:cNvGraphicFramePr>
          <p:nvPr>
            <p:extLst>
              <p:ext uri="{D42A27DB-BD31-4B8C-83A1-F6EECF244321}">
                <p14:modId xmlns:p14="http://schemas.microsoft.com/office/powerpoint/2010/main" val="2719917787"/>
              </p:ext>
            </p:extLst>
          </p:nvPr>
        </p:nvGraphicFramePr>
        <p:xfrm>
          <a:off x="7049540" y="1944564"/>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Gefahr</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err="1">
                          <a:latin typeface="Trebuchet MS" panose="020B0603020202020204" pitchFamily="34" charset="0"/>
                        </a:rPr>
                        <a:t>A-Hn</a:t>
                      </a:r>
                      <a:endParaRPr lang="en-GB" sz="700" b="1" dirty="0">
                        <a:latin typeface="Trebuchet MS" panose="020B0603020202020204" pitchFamily="34" charset="0"/>
                      </a:endParaRPr>
                    </a:p>
                  </a:txBody>
                  <a:tcPr/>
                </a:tc>
                <a:tc>
                  <a:txBody>
                    <a:bodyPr/>
                    <a:lstStyle/>
                    <a:p>
                      <a:r>
                        <a:rPr lang="en-GB" sz="700" b="1" i="0" dirty="0">
                          <a:latin typeface="Trebuchet MS" panose="020B0603020202020204" pitchFamily="34" charset="0"/>
                        </a:rPr>
                        <a:t>Gefahrenkriterium</a:t>
                      </a: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en-GB" sz="700" dirty="0">
                          <a:latin typeface="Trebuchet MS" panose="020B0603020202020204" pitchFamily="34" charset="0"/>
                        </a:rPr>
                        <a:t>Gefahrenindikator</a:t>
                      </a:r>
                    </a:p>
                  </a:txBody>
                  <a:tcPr/>
                </a:tc>
                <a:extLst>
                  <a:ext uri="{0D108BD9-81ED-4DB2-BD59-A6C34878D82A}">
                    <a16:rowId xmlns:a16="http://schemas.microsoft.com/office/drawing/2014/main" val="1152671757"/>
                  </a:ext>
                </a:extLst>
              </a:tr>
            </a:tbl>
          </a:graphicData>
        </a:graphic>
      </p:graphicFrame>
      <p:graphicFrame>
        <p:nvGraphicFramePr>
          <p:cNvPr id="6" name="Tabla 11">
            <a:extLst>
              <a:ext uri="{FF2B5EF4-FFF2-40B4-BE49-F238E27FC236}">
                <a16:creationId xmlns:a16="http://schemas.microsoft.com/office/drawing/2014/main" id="{16BBEFDB-C30C-469C-8950-8B3B68800037}"/>
              </a:ext>
            </a:extLst>
          </p:cNvPr>
          <p:cNvGraphicFramePr>
            <a:graphicFrameLocks noGrp="1"/>
          </p:cNvGraphicFramePr>
          <p:nvPr>
            <p:extLst>
              <p:ext uri="{D42A27DB-BD31-4B8C-83A1-F6EECF244321}">
                <p14:modId xmlns:p14="http://schemas.microsoft.com/office/powerpoint/2010/main" val="3374187298"/>
              </p:ext>
            </p:extLst>
          </p:nvPr>
        </p:nvGraphicFramePr>
        <p:xfrm>
          <a:off x="4313238" y="1944564"/>
          <a:ext cx="2060061" cy="2224050"/>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en-GB" sz="900" dirty="0">
                          <a:solidFill>
                            <a:schemeClr val="bg1"/>
                          </a:solidFill>
                        </a:rPr>
                        <a:t>PROBLEM (Gefahr)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MAKROKATEGORIE (Städtisches System)</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r h="243642">
                <a:tc>
                  <a:txBody>
                    <a:bodyPr/>
                    <a:lstStyle/>
                    <a:p>
                      <a:r>
                        <a:rPr lang="en-GB" sz="900" dirty="0">
                          <a:solidFill>
                            <a:schemeClr val="bg1"/>
                          </a:solidFill>
                        </a:rPr>
                        <a:t>A1.1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r>
                        <a:rPr lang="en-GB" sz="700" dirty="0">
                          <a:solidFill>
                            <a:schemeClr val="bg1"/>
                          </a:solidFill>
                        </a:rPr>
                        <a:t>RISIKOKATEGORIE (Exponiertes Element)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81031488"/>
                  </a:ext>
                </a:extLst>
              </a:tr>
              <a:tr h="243642">
                <a:tc gridSpan="2">
                  <a:txBody>
                    <a:bodyPr/>
                    <a:lstStyle/>
                    <a:p>
                      <a:pPr algn="ctr"/>
                      <a:r>
                        <a:rPr lang="en-GB" sz="900" dirty="0">
                          <a:solidFill>
                            <a:schemeClr val="bg1"/>
                          </a:solidFill>
                        </a:rPr>
                        <a:t>ANFÄLLIGKEIT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76962143"/>
                  </a:ext>
                </a:extLst>
              </a:tr>
              <a:tr h="243642">
                <a:tc>
                  <a:txBody>
                    <a:bodyPr/>
                    <a:lstStyle/>
                    <a:p>
                      <a:r>
                        <a:rPr lang="en-GB" sz="700" dirty="0">
                          <a:solidFill>
                            <a:schemeClr val="tx2"/>
                          </a:solidFill>
                        </a:rPr>
                        <a:t>A1.1.1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700" dirty="0">
                          <a:solidFill>
                            <a:schemeClr val="tx2"/>
                          </a:solidFill>
                        </a:rPr>
                        <a:t>Anfälligkeitskriterium</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37634920"/>
                  </a:ext>
                </a:extLst>
              </a:tr>
              <a:tr h="243642">
                <a:tc>
                  <a:txBody>
                    <a:bodyPr/>
                    <a:lstStyle/>
                    <a:p>
                      <a:endParaRPr lang="en-GB" sz="7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tc>
                  <a:txBody>
                    <a:bodyPr/>
                    <a:lstStyle/>
                    <a:p>
                      <a:r>
                        <a:rPr lang="en-GB" sz="700" dirty="0">
                          <a:solidFill>
                            <a:schemeClr val="accent1"/>
                          </a:solidFill>
                        </a:rPr>
                        <a:t>Anfälligkeitsindikator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0622676"/>
                  </a:ext>
                </a:extLst>
              </a:tr>
              <a:tr h="243642">
                <a:tc gridSpan="2">
                  <a:txBody>
                    <a:bodyPr/>
                    <a:lstStyle/>
                    <a:p>
                      <a:pPr algn="ctr"/>
                      <a:r>
                        <a:rPr lang="en-GB" sz="900" dirty="0">
                          <a:solidFill>
                            <a:schemeClr val="bg1"/>
                          </a:solidFill>
                        </a:rPr>
                        <a:t>EXPOSITION</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21343748"/>
                  </a:ext>
                </a:extLst>
              </a:tr>
              <a:tr h="136832">
                <a:tc>
                  <a:txBody>
                    <a:bodyPr/>
                    <a:lstStyle/>
                    <a:p>
                      <a:r>
                        <a:rPr lang="en-GB" sz="600" dirty="0">
                          <a:solidFill>
                            <a:schemeClr val="tx2"/>
                          </a:solidFill>
                        </a:rPr>
                        <a:t>A1.1-E1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700" dirty="0">
                          <a:solidFill>
                            <a:schemeClr val="tx2"/>
                          </a:solidFill>
                        </a:rPr>
                        <a:t>Expositionskriterium</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75803065"/>
                  </a:ext>
                </a:extLst>
              </a:tr>
              <a:tr h="136832">
                <a:tc>
                  <a:txBody>
                    <a:bodyPr/>
                    <a:lstStyle/>
                    <a:p>
                      <a:endParaRPr lang="en-GB" sz="6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tc>
                  <a:txBody>
                    <a:bodyPr/>
                    <a:lstStyle/>
                    <a:p>
                      <a:r>
                        <a:rPr lang="en-GB" sz="700" dirty="0">
                          <a:solidFill>
                            <a:schemeClr val="accent1"/>
                          </a:solidFill>
                        </a:rPr>
                        <a:t>Expositionsindikator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2343436"/>
                  </a:ext>
                </a:extLst>
              </a:tr>
            </a:tbl>
          </a:graphicData>
        </a:graphic>
      </p:graphicFrame>
      <p:sp>
        <p:nvSpPr>
          <p:cNvPr id="8" name="Flecha: a la derecha 7">
            <a:extLst>
              <a:ext uri="{FF2B5EF4-FFF2-40B4-BE49-F238E27FC236}">
                <a16:creationId xmlns:a16="http://schemas.microsoft.com/office/drawing/2014/main" id="{1D25A841-6351-4DEA-A72D-87373CAADAFE}"/>
              </a:ext>
            </a:extLst>
          </p:cNvPr>
          <p:cNvSpPr/>
          <p:nvPr/>
        </p:nvSpPr>
        <p:spPr>
          <a:xfrm>
            <a:off x="6549420" y="1927983"/>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0392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RBE-Methoden-Bewertungsprozess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13207" y="1291878"/>
            <a:ext cx="8013957" cy="3080010"/>
          </a:xfrm>
          <a:prstGeom prst="rect">
            <a:avLst/>
          </a:prstGeom>
          <a:noFill/>
        </p:spPr>
        <p:txBody>
          <a:bodyPr wrap="square" rtlCol="0">
            <a:spAutoFit/>
          </a:bodyPr>
          <a:lstStyle/>
          <a:p>
            <a:pPr marR="215265" algn="just">
              <a:lnSpc>
                <a:spcPct val="107000"/>
              </a:lnSpc>
              <a:spcBef>
                <a:spcPts val="600"/>
              </a:spcBef>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Der Bewertungsprozess der RBE-Methode umfasst die folgenden Schritte:</a:t>
            </a:r>
          </a:p>
          <a:p>
            <a:pPr marR="215265" lvl="0" algn="just">
              <a:lnSpc>
                <a:spcPct val="107000"/>
              </a:lnSpc>
              <a:spcBef>
                <a:spcPts val="600"/>
              </a:spcBef>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1. Berechnung des Vulnerabilitätswerts (VV) für jede Risikokategorie</a:t>
            </a:r>
          </a:p>
          <a:p>
            <a:pPr marR="215265" lvl="0" algn="just">
              <a:lnSpc>
                <a:spcPct val="107000"/>
              </a:lnSpc>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2. Berechnung des Expositionswerts (EV) für jede Risikokategorie</a:t>
            </a:r>
          </a:p>
          <a:p>
            <a:pPr marR="215265" lvl="0" algn="just">
              <a:lnSpc>
                <a:spcPct val="107000"/>
              </a:lnSpc>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3. Berechnung des Gefährdungswerts (HV) für jedes Problem</a:t>
            </a:r>
          </a:p>
          <a:p>
            <a:pPr marR="215265" lvl="0" algn="just">
              <a:lnSpc>
                <a:spcPct val="107000"/>
              </a:lnSpc>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4. Berechnung des Risikowerts für jede Risikokategorie</a:t>
            </a:r>
          </a:p>
          <a:p>
            <a:pPr marR="215265" lvl="0" algn="just">
              <a:lnSpc>
                <a:spcPct val="107000"/>
              </a:lnSpc>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5. Aggregation der Risikokategorienwerte zur Berechnung des Risikowerts der Makrokategorien (urbane Systeme)</a:t>
            </a:r>
          </a:p>
          <a:p>
            <a:pPr marR="215265" lvl="0" algn="just">
              <a:lnSpc>
                <a:spcPct val="107000"/>
              </a:lnSpc>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6. Aggregation der Makrokategorienwerte zur Berechnung des Risikowerts von Themen (Gefahren)</a:t>
            </a:r>
          </a:p>
          <a:p>
            <a:pPr marR="215265" lvl="0" algn="just">
              <a:lnSpc>
                <a:spcPct val="107000"/>
              </a:lnSpc>
              <a:spcAft>
                <a:spcPts val="800"/>
              </a:spcAft>
              <a:tabLst>
                <a:tab pos="1890395" algn="l"/>
              </a:tabLst>
            </a:pPr>
            <a:r>
              <a:rPr lang="en-GB" dirty="0">
                <a:solidFill>
                  <a:schemeClr val="tx2"/>
                </a:solidFill>
                <a:effectLst/>
                <a:latin typeface="Trebuchet MS" panose="020B0603020202020204" pitchFamily="34" charset="0"/>
                <a:ea typeface="Times New Roman" panose="02020603050405020304" pitchFamily="18" charset="0"/>
              </a:rPr>
              <a:t>7. Aggregation der Themenwerte zur Berechnung des Gesamtrisikowerts</a:t>
            </a:r>
          </a:p>
          <a:p>
            <a:pPr algn="just"/>
            <a:endParaRPr lang="en-GB" sz="100" dirty="0">
              <a:solidFill>
                <a:schemeClr val="tx2"/>
              </a:solidFill>
              <a:latin typeface="Trebuchet MS" panose="020B0603020202020204" pitchFamily="34" charset="0"/>
            </a:endParaRPr>
          </a:p>
        </p:txBody>
      </p:sp>
    </p:spTree>
    <p:extLst>
      <p:ext uri="{BB962C8B-B14F-4D97-AF65-F5344CB8AC3E}">
        <p14:creationId xmlns:p14="http://schemas.microsoft.com/office/powerpoint/2010/main" val="3754547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52964" y="2007495"/>
            <a:ext cx="8013957" cy="1982338"/>
          </a:xfrm>
          <a:prstGeom prst="rect">
            <a:avLst/>
          </a:prstGeom>
          <a:noFill/>
        </p:spPr>
        <p:txBody>
          <a:bodyPr wrap="square" rtlCol="0">
            <a:spAutoFit/>
          </a:bodyPr>
          <a:lstStyle/>
          <a:p>
            <a:pPr marR="215265" algn="just">
              <a:lnSpc>
                <a:spcPct val="107000"/>
              </a:lnSpc>
              <a:spcBef>
                <a:spcPts val="600"/>
              </a:spcBef>
              <a:spcAft>
                <a:spcPts val="800"/>
              </a:spcAft>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Zur Berechnung des Vulnerabilitätswerts einer Risikokategorie:</a:t>
            </a:r>
          </a:p>
          <a:p>
            <a:pPr marR="215265" algn="just">
              <a:lnSpc>
                <a:spcPct val="107000"/>
              </a:lnSpc>
              <a:spcBef>
                <a:spcPts val="600"/>
              </a:spcBef>
              <a:spcAft>
                <a:spcPts val="800"/>
              </a:spcAft>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 Die Werte der quantitativen Indikatoren werden berechnet.</a:t>
            </a:r>
          </a:p>
          <a:p>
            <a:pPr marR="215265" algn="just">
              <a:lnSpc>
                <a:spcPct val="107000"/>
              </a:lnSpc>
              <a:spcBef>
                <a:spcPts val="600"/>
              </a:spcBef>
              <a:spcAft>
                <a:spcPts val="800"/>
              </a:spcAft>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-Die berechneten Werte werden im Intervall (0,1) normalisiert</a:t>
            </a:r>
          </a:p>
          <a:p>
            <a:pPr marR="215265" algn="just">
              <a:lnSpc>
                <a:spcPct val="107000"/>
              </a:lnSpc>
              <a:spcBef>
                <a:spcPts val="600"/>
              </a:spcBef>
              <a:spcAft>
                <a:spcPts val="800"/>
              </a:spcAft>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-Den qualitativen Indikatoren wird eine normalisierte Punktzahl (0,1) zugewiesen</a:t>
            </a:r>
          </a:p>
          <a:p>
            <a:pPr marR="215265" algn="just">
              <a:lnSpc>
                <a:spcPct val="107000"/>
              </a:lnSpc>
              <a:spcBef>
                <a:spcPts val="600"/>
              </a:spcBef>
              <a:spcAft>
                <a:spcPts val="800"/>
              </a:spcAft>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 Die Punktzahlen der quantitativen und qualitativen Indikatoren werden durch eine gewichtete Summe aggregiert.</a:t>
            </a:r>
          </a:p>
          <a:p>
            <a:pPr algn="just"/>
            <a:endParaRPr lang="en-GB" sz="100" dirty="0">
              <a:solidFill>
                <a:schemeClr val="tx2"/>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52964" y="976720"/>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5" name="Google Shape;262;p14">
            <a:extLst>
              <a:ext uri="{FF2B5EF4-FFF2-40B4-BE49-F238E27FC236}">
                <a16:creationId xmlns:a16="http://schemas.microsoft.com/office/drawing/2014/main" id="{CF08DF27-D3C9-4FC4-8EFA-81EFDF7DB0C3}"/>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07BCD950-4A75-4912-8F60-C8038D4B24BE}"/>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4191808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510631"/>
            <a:ext cx="8013957" cy="830997"/>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 Berechnung quantitativer Indikatoren</a:t>
            </a:r>
          </a:p>
          <a:p>
            <a:pPr algn="just"/>
            <a:r>
              <a:rPr lang="en-GB" sz="1200" dirty="0">
                <a:solidFill>
                  <a:schemeClr val="tx2"/>
                </a:solidFill>
                <a:latin typeface="Trebuchet MS" panose="020B0603020202020204" pitchFamily="34" charset="0"/>
              </a:rPr>
              <a:t>Die Werte der quantitativen Vulnerabilitätsindikatoren, die mit den Kriterien der Risikokategorie verknüpft sind, werden berechnet. Das Ergebnis besteht aus einer Reihe von Größen, die in verschiedenen Maßeinheiten ausgedrückt werden.</a:t>
            </a:r>
          </a:p>
          <a:p>
            <a:pPr algn="just"/>
            <a:endParaRPr lang="en-GB" sz="1200" dirty="0">
              <a:solidFill>
                <a:schemeClr val="tx2"/>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13207"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Google Shape;262;p14">
            <a:extLst>
              <a:ext uri="{FF2B5EF4-FFF2-40B4-BE49-F238E27FC236}">
                <a16:creationId xmlns:a16="http://schemas.microsoft.com/office/drawing/2014/main" id="{1C69F10C-D33B-42E1-A81D-3DA0904E0082}"/>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 name="Google Shape;220;p13">
            <a:extLst>
              <a:ext uri="{FF2B5EF4-FFF2-40B4-BE49-F238E27FC236}">
                <a16:creationId xmlns:a16="http://schemas.microsoft.com/office/drawing/2014/main" id="{47BB7BB2-3E42-4E4B-B2F1-8DC6B1865292}"/>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9" name="Table 2">
            <a:extLst>
              <a:ext uri="{FF2B5EF4-FFF2-40B4-BE49-F238E27FC236}">
                <a16:creationId xmlns:a16="http://schemas.microsoft.com/office/drawing/2014/main" id="{605E26FF-FAC3-4D71-A902-96D1B3727AE2}"/>
              </a:ext>
            </a:extLst>
          </p:cNvPr>
          <p:cNvGraphicFramePr>
            <a:graphicFrameLocks noGrp="1"/>
          </p:cNvGraphicFramePr>
          <p:nvPr>
            <p:extLst>
              <p:ext uri="{D42A27DB-BD31-4B8C-83A1-F6EECF244321}">
                <p14:modId xmlns:p14="http://schemas.microsoft.com/office/powerpoint/2010/main" val="1890985048"/>
              </p:ext>
            </p:extLst>
          </p:nvPr>
        </p:nvGraphicFramePr>
        <p:xfrm>
          <a:off x="1155600" y="2463707"/>
          <a:ext cx="6627600" cy="2129010"/>
        </p:xfrm>
        <a:graphic>
          <a:graphicData uri="http://schemas.openxmlformats.org/drawingml/2006/table">
            <a:tbl>
              <a:tblPr firstRow="1" bandRow="1">
                <a:tableStyleId>{5C22544A-7EE6-4342-B048-85BDC9FD1C3A}</a:tableStyleId>
              </a:tblPr>
              <a:tblGrid>
                <a:gridCol w="2397076">
                  <a:extLst>
                    <a:ext uri="{9D8B030D-6E8A-4147-A177-3AD203B41FA5}">
                      <a16:colId xmlns:a16="http://schemas.microsoft.com/office/drawing/2014/main" val="20000"/>
                    </a:ext>
                  </a:extLst>
                </a:gridCol>
                <a:gridCol w="3295565">
                  <a:extLst>
                    <a:ext uri="{9D8B030D-6E8A-4147-A177-3AD203B41FA5}">
                      <a16:colId xmlns:a16="http://schemas.microsoft.com/office/drawing/2014/main" val="20001"/>
                    </a:ext>
                  </a:extLst>
                </a:gridCol>
                <a:gridCol w="934959">
                  <a:extLst>
                    <a:ext uri="{9D8B030D-6E8A-4147-A177-3AD203B41FA5}">
                      <a16:colId xmlns:a16="http://schemas.microsoft.com/office/drawing/2014/main" val="20002"/>
                    </a:ext>
                  </a:extLst>
                </a:gridCol>
              </a:tblGrid>
              <a:tr h="332985">
                <a:tc>
                  <a:txBody>
                    <a:bodyPr/>
                    <a:lstStyle/>
                    <a:p>
                      <a:pPr algn="ctr">
                        <a:defRPr sz="1200"/>
                      </a:pPr>
                      <a:r>
                        <a:rPr lang="en-GB" sz="900" dirty="0">
                          <a:latin typeface="Trebuchet MS" panose="020B0603020202020204" pitchFamily="34" charset="0"/>
                        </a:rPr>
                        <a:t>Gefahr</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defRPr sz="1200"/>
                      </a:pPr>
                      <a:r>
                        <a:rPr lang="en-GB" sz="900" dirty="0">
                          <a:latin typeface="Trebuchet MS" panose="020B0603020202020204" pitchFamily="34" charset="0"/>
                        </a:rPr>
                        <a:t>Extreme Hitze</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200974416"/>
                  </a:ext>
                </a:extLst>
              </a:tr>
              <a:tr h="332985">
                <a:tc>
                  <a:txBody>
                    <a:bodyPr/>
                    <a:lstStyle/>
                    <a:p>
                      <a:pPr algn="ctr">
                        <a:defRPr sz="1200"/>
                      </a:pPr>
                      <a:r>
                        <a:rPr sz="900" dirty="0">
                          <a:solidFill>
                            <a:schemeClr val="bg1"/>
                          </a:solidFill>
                          <a:latin typeface="Trebuchet MS" panose="020B0603020202020204" pitchFamily="34" charset="0"/>
                        </a:rPr>
                        <a:t>Risikokategorie</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defRPr sz="1200"/>
                      </a:pPr>
                      <a:r>
                        <a:rPr sz="900" dirty="0">
                          <a:solidFill>
                            <a:schemeClr val="bg1"/>
                          </a:solidFill>
                          <a:latin typeface="Trebuchet MS" panose="020B0603020202020204" pitchFamily="34" charset="0"/>
                        </a:rPr>
                        <a:t>Gesundheitsrisiko für die Bevölkerung</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10000"/>
                  </a:ext>
                </a:extLst>
              </a:tr>
              <a:tr h="336630">
                <a:tc>
                  <a:txBody>
                    <a:bodyPr/>
                    <a:lstStyle/>
                    <a:p>
                      <a:pPr algn="ctr">
                        <a:defRPr sz="1200"/>
                      </a:pPr>
                      <a:r>
                        <a:rPr sz="900">
                          <a:solidFill>
                            <a:schemeClr val="bg1"/>
                          </a:solidFill>
                          <a:latin typeface="Trebuchet MS" panose="020B0603020202020204" pitchFamily="34" charset="0"/>
                        </a:rPr>
                        <a:t>Anfälligkeitskriterium</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sz="900" dirty="0">
                          <a:solidFill>
                            <a:schemeClr val="bg1"/>
                          </a:solidFill>
                          <a:latin typeface="Trebuchet MS" panose="020B0603020202020204" pitchFamily="34" charset="0"/>
                        </a:rPr>
                        <a:t>Indikator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sz="900" dirty="0">
                          <a:solidFill>
                            <a:schemeClr val="bg1"/>
                          </a:solidFill>
                          <a:latin typeface="Trebuchet MS" panose="020B0603020202020204" pitchFamily="34" charset="0"/>
                        </a:rPr>
                        <a:t>Berechneter Wert</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6630">
                <a:tc>
                  <a:txBody>
                    <a:bodyPr/>
                    <a:lstStyle/>
                    <a:p>
                      <a:pPr algn="ctr">
                        <a:defRPr sz="1200"/>
                      </a:pPr>
                      <a:r>
                        <a:rPr sz="900" dirty="0">
                          <a:solidFill>
                            <a:schemeClr val="tx2"/>
                          </a:solidFill>
                          <a:latin typeface="Trebuchet MS" panose="020B0603020202020204" pitchFamily="34" charset="0"/>
                        </a:rPr>
                        <a:t>Fähigkeit von befestigten Flächen, Sonnenstrahlung zu reflektieren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Mittlerer Sonnenreflexionsindex von befestigten Flächen in dem Gebiet</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a:solidFill>
                            <a:schemeClr val="tx2"/>
                          </a:solidFill>
                          <a:latin typeface="Trebuchet MS" panose="020B0603020202020204" pitchFamily="34" charset="0"/>
                        </a:rPr>
                        <a:t>76</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2985">
                <a:tc>
                  <a:txBody>
                    <a:bodyPr/>
                    <a:lstStyle/>
                    <a:p>
                      <a:pPr algn="ctr">
                        <a:defRPr sz="1200"/>
                      </a:pPr>
                      <a:r>
                        <a:rPr sz="900">
                          <a:solidFill>
                            <a:schemeClr val="tx2"/>
                          </a:solidFill>
                          <a:latin typeface="Trebuchet MS" panose="020B0603020202020204" pitchFamily="34" charset="0"/>
                        </a:rPr>
                        <a:t>Verfügbarkeit von Grünflächen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Prozentualer Anteil der Grünflächen an der gesamten städtischen Fläche</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15</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2985">
                <a:tc>
                  <a:txBody>
                    <a:bodyPr/>
                    <a:lstStyle/>
                    <a:p>
                      <a:pPr algn="ctr">
                        <a:defRPr sz="1200"/>
                      </a:pPr>
                      <a:r>
                        <a:rPr sz="900">
                          <a:solidFill>
                            <a:schemeClr val="tx2"/>
                          </a:solidFill>
                          <a:latin typeface="Trebuchet MS" panose="020B0603020202020204" pitchFamily="34" charset="0"/>
                        </a:rPr>
                        <a:t>Beschattung befestigter Flächen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Prozentualer Anteil der am 21. Juni um 12:00 Uhr beschatteten befestigten Flächen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5</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98432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462925"/>
            <a:ext cx="8013957" cy="1015663"/>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-Normalisierung der Werte quantitativer Indikatoren</a:t>
            </a:r>
          </a:p>
          <a:p>
            <a:pPr algn="just"/>
            <a:r>
              <a:rPr lang="en-GB" sz="1200" dirty="0">
                <a:solidFill>
                  <a:schemeClr val="tx2"/>
                </a:solidFill>
                <a:latin typeface="Trebuchet MS" panose="020B0603020202020204" pitchFamily="34" charset="0"/>
              </a:rPr>
              <a:t>Die berechneten Werte der quantitativen Indikatoren werden im Intervall (0,1) normalisiert. Der Begriff „Normalisierung” bezieht sich auf die Umwandlung von Indikatorwerten, die in verschiedenen Einheiten gemessen wurden, in einheitslose Werte auf einer gemeinsamen Skala. Das in der RBE-Methode verwendete Normalisierungsintervall ist ein Wertebereich von 0 bis 1, der in Klimarisikostudien im Allgemeinen am häufigsten verwendet wird. Ein Wert von Null wird als „optimal” definiert, d. h. keine Verbesserung erforderlich oder möglich, und ein Wert von 1 als „kritisch”. </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13207"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Google Shape;262;p14">
            <a:extLst>
              <a:ext uri="{FF2B5EF4-FFF2-40B4-BE49-F238E27FC236}">
                <a16:creationId xmlns:a16="http://schemas.microsoft.com/office/drawing/2014/main" id="{23A04BF4-DA67-4878-91A7-9B0A3025CF1A}"/>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 name="Google Shape;220;p13">
            <a:extLst>
              <a:ext uri="{FF2B5EF4-FFF2-40B4-BE49-F238E27FC236}">
                <a16:creationId xmlns:a16="http://schemas.microsoft.com/office/drawing/2014/main" id="{232CD29B-644C-474F-8A76-4BFBAB026736}"/>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2" name="Tabla 2">
            <a:extLst>
              <a:ext uri="{FF2B5EF4-FFF2-40B4-BE49-F238E27FC236}">
                <a16:creationId xmlns:a16="http://schemas.microsoft.com/office/drawing/2014/main" id="{8DC35931-B8A5-41EA-96CC-0F681A93DFB3}"/>
              </a:ext>
            </a:extLst>
          </p:cNvPr>
          <p:cNvGraphicFramePr>
            <a:graphicFrameLocks noGrp="1"/>
          </p:cNvGraphicFramePr>
          <p:nvPr>
            <p:extLst>
              <p:ext uri="{D42A27DB-BD31-4B8C-83A1-F6EECF244321}">
                <p14:modId xmlns:p14="http://schemas.microsoft.com/office/powerpoint/2010/main" val="36761334"/>
              </p:ext>
            </p:extLst>
          </p:nvPr>
        </p:nvGraphicFramePr>
        <p:xfrm>
          <a:off x="1834800" y="2851971"/>
          <a:ext cx="5474400" cy="1998156"/>
        </p:xfrm>
        <a:graphic>
          <a:graphicData uri="http://schemas.openxmlformats.org/drawingml/2006/table">
            <a:tbl>
              <a:tblPr firstRow="1" bandRow="1">
                <a:tableStyleId>{434DCDA1-2905-4F39-BDB8-6E48AD9FA57C}</a:tableStyleId>
              </a:tblPr>
              <a:tblGrid>
                <a:gridCol w="1676804">
                  <a:extLst>
                    <a:ext uri="{9D8B030D-6E8A-4147-A177-3AD203B41FA5}">
                      <a16:colId xmlns:a16="http://schemas.microsoft.com/office/drawing/2014/main" val="990204014"/>
                    </a:ext>
                  </a:extLst>
                </a:gridCol>
                <a:gridCol w="3797596">
                  <a:extLst>
                    <a:ext uri="{9D8B030D-6E8A-4147-A177-3AD203B41FA5}">
                      <a16:colId xmlns:a16="http://schemas.microsoft.com/office/drawing/2014/main" val="4150978606"/>
                    </a:ext>
                  </a:extLst>
                </a:gridCol>
              </a:tblGrid>
              <a:tr h="333026">
                <a:tc>
                  <a:txBody>
                    <a:bodyPr/>
                    <a:lstStyle/>
                    <a:p>
                      <a:pPr algn="ctr"/>
                      <a:r>
                        <a:rPr lang="en-GB" sz="1000" dirty="0">
                          <a:solidFill>
                            <a:schemeClr val="bg1"/>
                          </a:solidFill>
                          <a:latin typeface="Trebuchet MS" panose="020B0603020202020204" pitchFamily="34" charset="0"/>
                        </a:rPr>
                        <a:t>Normalisierungswerte</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en-GB" sz="1000" dirty="0">
                          <a:solidFill>
                            <a:schemeClr val="bg1"/>
                          </a:solidFill>
                          <a:latin typeface="Trebuchet MS" panose="020B0603020202020204" pitchFamily="34" charset="0"/>
                        </a:rPr>
                        <a:t>Beschreibung</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extLst>
                  <a:ext uri="{0D108BD9-81ED-4DB2-BD59-A6C34878D82A}">
                    <a16:rowId xmlns:a16="http://schemas.microsoft.com/office/drawing/2014/main" val="2060819006"/>
                  </a:ext>
                </a:extLst>
              </a:tr>
              <a:tr h="333026">
                <a:tc>
                  <a:txBody>
                    <a:bodyPr/>
                    <a:lstStyle/>
                    <a:p>
                      <a:pPr algn="ctr"/>
                      <a:r>
                        <a:rPr lang="en-GB" sz="1000" dirty="0">
                          <a:solidFill>
                            <a:schemeClr val="tx2"/>
                          </a:solidFill>
                          <a:latin typeface="Trebuchet MS" panose="020B0603020202020204" pitchFamily="34" charset="0"/>
                        </a:rPr>
                        <a:t>0</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Optimal (keine Verbesserung erforderlich)</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86275225"/>
                  </a:ext>
                </a:extLst>
              </a:tr>
              <a:tr h="333026">
                <a:tc>
                  <a:txBody>
                    <a:bodyPr/>
                    <a:lstStyle/>
                    <a:p>
                      <a:pPr algn="ctr"/>
                      <a:r>
                        <a:rPr lang="en-GB" sz="1000" dirty="0">
                          <a:solidFill>
                            <a:schemeClr val="tx2"/>
                          </a:solidFill>
                          <a:latin typeface="Trebuchet MS" panose="020B0603020202020204" pitchFamily="34" charset="0"/>
                        </a:rPr>
                        <a:t>&gt;0,2–0,4</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Eher positiv</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37917399"/>
                  </a:ext>
                </a:extLst>
              </a:tr>
              <a:tr h="333026">
                <a:tc>
                  <a:txBody>
                    <a:bodyPr/>
                    <a:lstStyle/>
                    <a:p>
                      <a:pPr algn="ctr"/>
                      <a:r>
                        <a:rPr lang="en-GB" sz="1000" dirty="0">
                          <a:solidFill>
                            <a:schemeClr val="tx2"/>
                          </a:solidFill>
                          <a:latin typeface="Trebuchet MS" panose="020B0603020202020204" pitchFamily="34" charset="0"/>
                        </a:rPr>
                        <a:t>&gt;0,4–0,6</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Neutral</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0577274"/>
                  </a:ext>
                </a:extLst>
              </a:tr>
              <a:tr h="333026">
                <a:tc>
                  <a:txBody>
                    <a:bodyPr/>
                    <a:lstStyle/>
                    <a:p>
                      <a:pPr algn="ctr"/>
                      <a:r>
                        <a:rPr lang="en-GB" sz="1000" dirty="0">
                          <a:solidFill>
                            <a:schemeClr val="tx2"/>
                          </a:solidFill>
                          <a:latin typeface="Trebuchet MS" panose="020B0603020202020204" pitchFamily="34" charset="0"/>
                        </a:rPr>
                        <a:t>&gt;0,6–0,8</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Eher negativ</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46374637"/>
                  </a:ext>
                </a:extLst>
              </a:tr>
              <a:tr h="333026">
                <a:tc>
                  <a:txBody>
                    <a:bodyPr/>
                    <a:lstStyle/>
                    <a:p>
                      <a:pPr algn="ctr"/>
                      <a:r>
                        <a:rPr lang="en-GB" sz="1000" dirty="0">
                          <a:solidFill>
                            <a:schemeClr val="tx2"/>
                          </a:solidFill>
                          <a:latin typeface="Trebuchet MS" panose="020B0603020202020204" pitchFamily="34" charset="0"/>
                        </a:rPr>
                        <a:t>&gt;0,8–1</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Kritisch (könnte zu schwerwiegenden Folgen führen)</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33361398"/>
                  </a:ext>
                </a:extLst>
              </a:tr>
            </a:tbl>
          </a:graphicData>
        </a:graphic>
      </p:graphicFrame>
    </p:spTree>
    <p:extLst>
      <p:ext uri="{BB962C8B-B14F-4D97-AF65-F5344CB8AC3E}">
        <p14:creationId xmlns:p14="http://schemas.microsoft.com/office/powerpoint/2010/main" val="2834089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391366"/>
            <a:ext cx="8013957" cy="830997"/>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-Normalisierung der Werte quantitativer Indikatoren</a:t>
            </a:r>
          </a:p>
          <a:p>
            <a:pPr algn="just"/>
            <a:r>
              <a:rPr lang="en-GB" sz="1200" dirty="0">
                <a:solidFill>
                  <a:schemeClr val="tx2"/>
                </a:solidFill>
                <a:latin typeface="Trebuchet MS" panose="020B0603020202020204" pitchFamily="34" charset="0"/>
              </a:rPr>
              <a:t>Bei den „höher ist besser“-Indikatoren (je höher der numerische Wert des Indikators, desto höher das Leistungsniveau) wird der Wert anhand der folgenden Formel normalisiert:</a:t>
            </a:r>
          </a:p>
          <a:p>
            <a:pPr algn="just"/>
            <a:endParaRPr lang="en-GB" sz="1200" b="1" dirty="0">
              <a:solidFill>
                <a:schemeClr val="accent4"/>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13207"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pic>
        <p:nvPicPr>
          <p:cNvPr id="3" name="Imagen 2">
            <a:extLst>
              <a:ext uri="{FF2B5EF4-FFF2-40B4-BE49-F238E27FC236}">
                <a16:creationId xmlns:a16="http://schemas.microsoft.com/office/drawing/2014/main" id="{88B1A87B-CA0A-4830-8C2B-EF21CA0B0710}"/>
              </a:ext>
            </a:extLst>
          </p:cNvPr>
          <p:cNvPicPr>
            <a:picLocks noChangeAspect="1"/>
          </p:cNvPicPr>
          <p:nvPr/>
        </p:nvPicPr>
        <p:blipFill>
          <a:blip r:embed="rId3"/>
          <a:stretch>
            <a:fillRect/>
          </a:stretch>
        </p:blipFill>
        <p:spPr>
          <a:xfrm>
            <a:off x="554400" y="2647019"/>
            <a:ext cx="3078227" cy="1063524"/>
          </a:xfrm>
          <a:prstGeom prst="rect">
            <a:avLst/>
          </a:prstGeom>
        </p:spPr>
      </p:pic>
      <p:sp>
        <p:nvSpPr>
          <p:cNvPr id="6" name="CuadroTexto 5">
            <a:extLst>
              <a:ext uri="{FF2B5EF4-FFF2-40B4-BE49-F238E27FC236}">
                <a16:creationId xmlns:a16="http://schemas.microsoft.com/office/drawing/2014/main" id="{E9E50B99-26FF-411E-BF33-307B6103F3F0}"/>
              </a:ext>
            </a:extLst>
          </p:cNvPr>
          <p:cNvSpPr txBox="1"/>
          <p:nvPr/>
        </p:nvSpPr>
        <p:spPr>
          <a:xfrm>
            <a:off x="3135463" y="2051578"/>
            <a:ext cx="5856136" cy="2967992"/>
          </a:xfrm>
          <a:prstGeom prst="rect">
            <a:avLst/>
          </a:prstGeom>
          <a:noFill/>
        </p:spPr>
        <p:txBody>
          <a:bodyPr wrap="square" rtlCol="0">
            <a:spAutoFit/>
          </a:bodyPr>
          <a:lstStyle/>
          <a:p>
            <a:pPr marL="900430" marR="215265" algn="just">
              <a:lnSpc>
                <a:spcPct val="115000"/>
              </a:lnSpc>
              <a:spcBef>
                <a:spcPts val="600"/>
              </a:spcBef>
              <a:tabLst>
                <a:tab pos="1890395" algn="l"/>
              </a:tabLst>
            </a:pPr>
            <a:r>
              <a:rPr lang="en-GB" sz="1000" dirty="0" err="1">
                <a:solidFill>
                  <a:schemeClr val="tx2"/>
                </a:solidFill>
                <a:effectLst/>
                <a:latin typeface="Trebuchet MS" panose="020B0603020202020204" pitchFamily="34" charset="0"/>
                <a:ea typeface="Times New Roman" panose="02020603050405020304" pitchFamily="18" charset="0"/>
              </a:rPr>
              <a:t>Wobei</a:t>
            </a:r>
            <a:r>
              <a:rPr lang="en-GB" sz="1000" dirty="0">
                <a:solidFill>
                  <a:schemeClr val="tx2"/>
                </a:solidFill>
                <a:effectLst/>
                <a:latin typeface="Trebuchet MS" panose="020B0603020202020204" pitchFamily="34" charset="0"/>
                <a:ea typeface="Times New Roman" panose="02020603050405020304" pitchFamily="18" charset="0"/>
              </a:rPr>
              <a:t>:</a:t>
            </a:r>
          </a:p>
          <a:p>
            <a:pPr marL="900430" marR="215265" algn="just">
              <a:lnSpc>
                <a:spcPct val="115000"/>
              </a:lnSpc>
              <a:spcBef>
                <a:spcPts val="600"/>
              </a:spcBef>
              <a:tabLst>
                <a:tab pos="1890395" algn="l"/>
              </a:tabLst>
            </a:pPr>
            <a:r>
              <a:rPr lang="en-GB" sz="1000" dirty="0">
                <a:solidFill>
                  <a:schemeClr val="tx2"/>
                </a:solidFill>
                <a:effectLst/>
                <a:latin typeface="Trebuchet MS" panose="020B0603020202020204" pitchFamily="34" charset="0"/>
                <a:ea typeface="Times New Roman" panose="02020603050405020304" pitchFamily="18" charset="0"/>
              </a:rPr>
              <a:t>Xi: Wert des Indikators</a:t>
            </a:r>
          </a:p>
          <a:p>
            <a:pPr marL="900430" marR="215265" algn="just">
              <a:lnSpc>
                <a:spcPct val="115000"/>
              </a:lnSpc>
              <a:spcBef>
                <a:spcPts val="600"/>
              </a:spcBef>
              <a:tabLst>
                <a:tab pos="1890395" algn="l"/>
              </a:tabLst>
            </a:pPr>
            <a:r>
              <a:rPr lang="en-GB" sz="1000" dirty="0">
                <a:solidFill>
                  <a:schemeClr val="tx2"/>
                </a:solidFill>
                <a:effectLst/>
                <a:latin typeface="Trebuchet MS" panose="020B0603020202020204" pitchFamily="34" charset="0"/>
                <a:ea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imes New Roman" panose="02020603050405020304" pitchFamily="18" charset="0"/>
              </a:rPr>
              <a:t>min</a:t>
            </a:r>
            <a:r>
              <a:rPr lang="en-GB" sz="1000" dirty="0">
                <a:solidFill>
                  <a:schemeClr val="tx2"/>
                </a:solidFill>
                <a:effectLst/>
                <a:latin typeface="Trebuchet MS" panose="020B0603020202020204" pitchFamily="34" charset="0"/>
                <a:ea typeface="Times New Roman" panose="02020603050405020304" pitchFamily="18" charset="0"/>
              </a:rPr>
              <a:t> = kritischer Indikatorwert (entspricht der Punktzahl 1)</a:t>
            </a:r>
          </a:p>
          <a:p>
            <a:pPr marL="900430" marR="215265" algn="just">
              <a:lnSpc>
                <a:spcPct val="115000"/>
              </a:lnSpc>
              <a:spcBef>
                <a:spcPts val="600"/>
              </a:spcBef>
              <a:tabLst>
                <a:tab pos="1890395" algn="l"/>
              </a:tabLst>
            </a:pPr>
            <a:r>
              <a:rPr lang="en-GB" sz="1000" dirty="0" err="1">
                <a:solidFill>
                  <a:schemeClr val="tx2"/>
                </a:solidFill>
                <a:effectLst/>
                <a:latin typeface="Trebuchet MS" panose="020B0603020202020204" pitchFamily="34" charset="0"/>
                <a:ea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imes New Roman" panose="02020603050405020304" pitchFamily="18" charset="0"/>
              </a:rPr>
              <a:t>max</a:t>
            </a:r>
            <a:r>
              <a:rPr lang="en-GB" sz="1000" dirty="0">
                <a:solidFill>
                  <a:schemeClr val="tx2"/>
                </a:solidFill>
                <a:effectLst/>
                <a:latin typeface="Trebuchet MS" panose="020B0603020202020204" pitchFamily="34" charset="0"/>
                <a:ea typeface="Times New Roman" panose="02020603050405020304" pitchFamily="18" charset="0"/>
              </a:rPr>
              <a:t> = optimaler Indikatorwert (entspricht der Punktzahl 0)</a:t>
            </a:r>
          </a:p>
          <a:p>
            <a:pPr marL="900430" marR="215265" algn="just">
              <a:lnSpc>
                <a:spcPct val="115000"/>
              </a:lnSpc>
              <a:spcBef>
                <a:spcPts val="600"/>
              </a:spcBef>
              <a:tabLst>
                <a:tab pos="1890395" algn="l"/>
              </a:tabLst>
            </a:pPr>
            <a:r>
              <a:rPr lang="en-GB" sz="1000" dirty="0">
                <a:solidFill>
                  <a:schemeClr val="tx2"/>
                </a:solidFill>
                <a:effectLst/>
                <a:latin typeface="Trebuchet MS" panose="020B0603020202020204" pitchFamily="34" charset="0"/>
                <a:ea typeface="Times New Roman" panose="02020603050405020304" pitchFamily="18" charset="0"/>
              </a:rPr>
              <a:t>Indikatorwerte, die schlechter als </a:t>
            </a:r>
            <a:r>
              <a:rPr lang="en-GB" sz="1000" dirty="0" err="1">
                <a:solidFill>
                  <a:schemeClr val="tx2"/>
                </a:solidFill>
                <a:effectLst/>
                <a:latin typeface="Trebuchet MS" panose="020B0603020202020204" pitchFamily="34" charset="0"/>
                <a:ea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imes New Roman" panose="02020603050405020304" pitchFamily="18" charset="0"/>
              </a:rPr>
              <a:t>min</a:t>
            </a:r>
            <a:r>
              <a:rPr lang="en-GB" sz="1000" dirty="0">
                <a:solidFill>
                  <a:schemeClr val="tx2"/>
                </a:solidFill>
                <a:effectLst/>
                <a:latin typeface="Trebuchet MS" panose="020B0603020202020204" pitchFamily="34" charset="0"/>
                <a:ea typeface="Times New Roman" panose="02020603050405020304" pitchFamily="18" charset="0"/>
              </a:rPr>
              <a:t> sind, werden dem Wert </a:t>
            </a:r>
            <a:r>
              <a:rPr lang="en-GB" sz="1000" dirty="0" err="1">
                <a:solidFill>
                  <a:schemeClr val="tx2"/>
                </a:solidFill>
                <a:effectLst/>
                <a:latin typeface="Trebuchet MS" panose="020B0603020202020204" pitchFamily="34" charset="0"/>
                <a:ea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imes New Roman" panose="02020603050405020304" pitchFamily="18" charset="0"/>
              </a:rPr>
              <a:t>min</a:t>
            </a:r>
            <a:r>
              <a:rPr lang="en-GB" sz="1000" dirty="0">
                <a:solidFill>
                  <a:schemeClr val="tx2"/>
                </a:solidFill>
                <a:effectLst/>
                <a:latin typeface="Trebuchet MS" panose="020B0603020202020204" pitchFamily="34" charset="0"/>
                <a:ea typeface="Times New Roman" panose="02020603050405020304" pitchFamily="18" charset="0"/>
              </a:rPr>
              <a:t> zugeordnet, und Indikatorwerte, die </a:t>
            </a:r>
            <a:r>
              <a:rPr lang="en-GB" sz="1000" dirty="0" err="1">
                <a:solidFill>
                  <a:schemeClr val="tx2"/>
                </a:solidFill>
                <a:effectLst/>
                <a:latin typeface="Trebuchet MS" panose="020B0603020202020204" pitchFamily="34" charset="0"/>
                <a:ea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imes New Roman" panose="02020603050405020304" pitchFamily="18" charset="0"/>
              </a:rPr>
              <a:t>max</a:t>
            </a:r>
            <a:r>
              <a:rPr lang="en-GB" sz="1000" dirty="0">
                <a:solidFill>
                  <a:schemeClr val="tx2"/>
                </a:solidFill>
                <a:effectLst/>
                <a:latin typeface="Trebuchet MS" panose="020B0603020202020204" pitchFamily="34" charset="0"/>
                <a:ea typeface="Times New Roman" panose="02020603050405020304" pitchFamily="18" charset="0"/>
              </a:rPr>
              <a:t> überschreiten, werden dem Wert </a:t>
            </a:r>
            <a:r>
              <a:rPr lang="en-GB" sz="1000" dirty="0" err="1">
                <a:solidFill>
                  <a:schemeClr val="tx2"/>
                </a:solidFill>
                <a:effectLst/>
                <a:latin typeface="Trebuchet MS" panose="020B0603020202020204" pitchFamily="34" charset="0"/>
                <a:ea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imes New Roman" panose="02020603050405020304" pitchFamily="18" charset="0"/>
              </a:rPr>
              <a:t>max</a:t>
            </a:r>
            <a:r>
              <a:rPr lang="en-GB" sz="1000" dirty="0">
                <a:solidFill>
                  <a:schemeClr val="tx2"/>
                </a:solidFill>
                <a:effectLst/>
                <a:latin typeface="Trebuchet MS" panose="020B0603020202020204" pitchFamily="34" charset="0"/>
                <a:ea typeface="Times New Roman" panose="02020603050405020304" pitchFamily="18" charset="0"/>
              </a:rPr>
              <a:t> zugeordnet:</a:t>
            </a:r>
          </a:p>
          <a:p>
            <a:pPr marL="900430" marR="215265" algn="just">
              <a:lnSpc>
                <a:spcPct val="115000"/>
              </a:lnSpc>
              <a:spcBef>
                <a:spcPts val="600"/>
              </a:spcBef>
              <a:tabLst>
                <a:tab pos="1890395" algn="l"/>
              </a:tabLst>
            </a:pPr>
            <a:r>
              <a:rPr lang="en-GB" sz="1000" dirty="0">
                <a:solidFill>
                  <a:schemeClr val="tx2"/>
                </a:solidFill>
                <a:effectLst/>
                <a:latin typeface="Trebuchet MS" panose="020B0603020202020204" pitchFamily="34" charset="0"/>
                <a:ea typeface="Times New Roman" panose="02020603050405020304" pitchFamily="18" charset="0"/>
              </a:rPr>
              <a:t>Wenn beispielsweise der Wert (Xi) des Indikators „mittlerer Sonnenreflexionsindex der befestigten Flächen in der Region” 14 beträgt, mit den folgenden Benchmarks:</a:t>
            </a:r>
          </a:p>
          <a:p>
            <a:pPr marL="900430" marR="215265" algn="just">
              <a:lnSpc>
                <a:spcPct val="115000"/>
              </a:lnSpc>
              <a:spcBef>
                <a:spcPts val="600"/>
              </a:spcBef>
              <a:tabLst>
                <a:tab pos="1890395" algn="l"/>
              </a:tabLst>
            </a:pPr>
            <a:r>
              <a:rPr lang="en-GB" sz="1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max</a:t>
            </a:r>
            <a:r>
              <a:rPr lang="en-GB" sz="1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(optimale Leistung) = 58, Benchmark verbunden mit </a:t>
            </a:r>
            <a:r>
              <a:rPr lang="en-GB" sz="1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Punktzahl</a:t>
            </a:r>
            <a:r>
              <a:rPr lang="en-GB" sz="1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0</a:t>
            </a:r>
          </a:p>
          <a:p>
            <a:pPr marL="900430" marR="215265" algn="just">
              <a:lnSpc>
                <a:spcPct val="115000"/>
              </a:lnSpc>
              <a:spcBef>
                <a:spcPts val="600"/>
              </a:spcBef>
              <a:tabLst>
                <a:tab pos="1890395" algn="l"/>
              </a:tabLst>
            </a:pPr>
            <a:r>
              <a:rPr lang="en-GB" sz="1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X</a:t>
            </a:r>
            <a:r>
              <a:rPr lang="en-GB" sz="1000" baseline="-25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min</a:t>
            </a:r>
            <a:r>
              <a:rPr lang="en-GB" sz="1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(kritische Leistung) = 0, Benchmark verbunden mit der Punktzahl 1</a:t>
            </a:r>
          </a:p>
          <a:p>
            <a:pPr marL="900430" marR="215265" algn="just">
              <a:lnSpc>
                <a:spcPct val="115000"/>
              </a:lnSpc>
              <a:spcBef>
                <a:spcPts val="600"/>
              </a:spcBef>
              <a:tabLst>
                <a:tab pos="1890395" algn="l"/>
              </a:tabLst>
            </a:pPr>
            <a:r>
              <a:rPr lang="en-GB" sz="1000" dirty="0">
                <a:solidFill>
                  <a:schemeClr val="tx2"/>
                </a:solidFill>
                <a:effectLst/>
                <a:latin typeface="Trebuchet MS" panose="020B0603020202020204" pitchFamily="34" charset="0"/>
                <a:ea typeface="Times New Roman" panose="02020603050405020304" pitchFamily="18" charset="0"/>
              </a:rPr>
              <a:t>Der resultierende normalisierte Wert lautet: X</a:t>
            </a:r>
            <a:r>
              <a:rPr lang="en-GB" sz="1000" baseline="-25000" dirty="0" err="1">
                <a:solidFill>
                  <a:schemeClr val="tx2"/>
                </a:solidFill>
                <a:effectLst/>
                <a:latin typeface="Trebuchet MS" panose="020B0603020202020204" pitchFamily="34" charset="0"/>
                <a:ea typeface="Times New Roman" panose="02020603050405020304" pitchFamily="18" charset="0"/>
              </a:rPr>
              <a:t>norm</a:t>
            </a:r>
            <a:r>
              <a:rPr lang="en-GB" sz="1000" dirty="0">
                <a:solidFill>
                  <a:schemeClr val="tx2"/>
                </a:solidFill>
                <a:effectLst/>
                <a:latin typeface="Trebuchet MS" panose="020B0603020202020204" pitchFamily="34" charset="0"/>
                <a:ea typeface="Times New Roman" panose="02020603050405020304" pitchFamily="18" charset="0"/>
              </a:rPr>
              <a:t> = 0,76 (eher negativ)</a:t>
            </a:r>
          </a:p>
          <a:p>
            <a:endParaRPr lang="en-GB" sz="800" dirty="0">
              <a:solidFill>
                <a:schemeClr val="tx2"/>
              </a:solidFill>
              <a:latin typeface="Trebuchet MS" panose="020B0603020202020204" pitchFamily="34" charset="0"/>
            </a:endParaRPr>
          </a:p>
        </p:txBody>
      </p:sp>
      <p:sp>
        <p:nvSpPr>
          <p:cNvPr id="8" name="Google Shape;262;p14">
            <a:extLst>
              <a:ext uri="{FF2B5EF4-FFF2-40B4-BE49-F238E27FC236}">
                <a16:creationId xmlns:a16="http://schemas.microsoft.com/office/drawing/2014/main" id="{6C43B43C-20F1-47C6-B608-88EB62D20943}"/>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1447313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391366"/>
            <a:ext cx="8013957" cy="646331"/>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-Normalisierung der Werte quantitativer Indikatoren</a:t>
            </a:r>
          </a:p>
          <a:p>
            <a:pPr algn="just"/>
            <a:r>
              <a:rPr lang="en-GB" sz="1200" dirty="0">
                <a:solidFill>
                  <a:schemeClr val="tx2"/>
                </a:solidFill>
                <a:latin typeface="Trebuchet MS" panose="020B0603020202020204" pitchFamily="34" charset="0"/>
              </a:rPr>
              <a:t>Bei den „je niedriger, desto besser“-Indikatoren (je niedriger der numerische Wert des Indikators, desto höher das Leistungsniveau) wird der Wert anhand der folgenden Formel normalisiert:</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13207"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CuadroTexto 5">
            <a:extLst>
              <a:ext uri="{FF2B5EF4-FFF2-40B4-BE49-F238E27FC236}">
                <a16:creationId xmlns:a16="http://schemas.microsoft.com/office/drawing/2014/main" id="{E9E50B99-26FF-411E-BF33-307B6103F3F0}"/>
              </a:ext>
            </a:extLst>
          </p:cNvPr>
          <p:cNvSpPr txBox="1"/>
          <p:nvPr/>
        </p:nvSpPr>
        <p:spPr>
          <a:xfrm>
            <a:off x="4283764" y="2873667"/>
            <a:ext cx="4446768" cy="938719"/>
          </a:xfrm>
          <a:prstGeom prst="rect">
            <a:avLst/>
          </a:prstGeom>
          <a:noFill/>
        </p:spPr>
        <p:txBody>
          <a:bodyPr wrap="square" rtlCol="0">
            <a:spAutoFit/>
          </a:bodyPr>
          <a:lstStyle/>
          <a:p>
            <a:r>
              <a:rPr lang="en-GB" sz="1100" dirty="0">
                <a:solidFill>
                  <a:schemeClr val="tx2"/>
                </a:solidFill>
                <a:latin typeface="Trebuchet MS" panose="020B0603020202020204" pitchFamily="34" charset="0"/>
              </a:rPr>
              <a:t>wobei:</a:t>
            </a:r>
          </a:p>
          <a:p>
            <a:r>
              <a:rPr lang="en-GB" sz="1100" dirty="0">
                <a:solidFill>
                  <a:schemeClr val="tx2"/>
                </a:solidFill>
                <a:latin typeface="Trebuchet MS" panose="020B0603020202020204" pitchFamily="34" charset="0"/>
              </a:rPr>
              <a:t>Xi: Wert des Indikators</a:t>
            </a:r>
          </a:p>
          <a:p>
            <a:r>
              <a:rPr lang="en-GB" sz="1100" dirty="0" err="1">
                <a:solidFill>
                  <a:schemeClr val="tx2"/>
                </a:solidFill>
                <a:latin typeface="Trebuchet MS" panose="020B0603020202020204" pitchFamily="34" charset="0"/>
              </a:rPr>
              <a:t>Xmin </a:t>
            </a:r>
            <a:r>
              <a:rPr lang="en-GB" sz="1100" dirty="0">
                <a:solidFill>
                  <a:schemeClr val="tx2"/>
                </a:solidFill>
                <a:latin typeface="Trebuchet MS" panose="020B0603020202020204" pitchFamily="34" charset="0"/>
              </a:rPr>
              <a:t>= optimaler Indikatorwert (entspricht der Punktzahl 0)</a:t>
            </a:r>
          </a:p>
          <a:p>
            <a:r>
              <a:rPr lang="en-GB" sz="1100" dirty="0" err="1">
                <a:solidFill>
                  <a:schemeClr val="tx2"/>
                </a:solidFill>
                <a:latin typeface="Trebuchet MS" panose="020B0603020202020204" pitchFamily="34" charset="0"/>
              </a:rPr>
              <a:t>Xmax </a:t>
            </a:r>
            <a:r>
              <a:rPr lang="en-GB" sz="1100" dirty="0">
                <a:solidFill>
                  <a:schemeClr val="tx2"/>
                </a:solidFill>
                <a:latin typeface="Trebuchet MS" panose="020B0603020202020204" pitchFamily="34" charset="0"/>
              </a:rPr>
              <a:t>= kritischer Indikatorwert (entspricht der Punktzahl 1)</a:t>
            </a:r>
          </a:p>
          <a:p>
            <a:endParaRPr lang="en-GB" sz="1100" dirty="0">
              <a:solidFill>
                <a:schemeClr val="tx2"/>
              </a:solidFill>
              <a:latin typeface="Trebuchet MS" panose="020B0603020202020204" pitchFamily="34" charset="0"/>
            </a:endParaRPr>
          </a:p>
        </p:txBody>
      </p:sp>
      <p:pic>
        <p:nvPicPr>
          <p:cNvPr id="5" name="Imagen 4">
            <a:extLst>
              <a:ext uri="{FF2B5EF4-FFF2-40B4-BE49-F238E27FC236}">
                <a16:creationId xmlns:a16="http://schemas.microsoft.com/office/drawing/2014/main" id="{059406A6-0847-455B-B0AF-74820F6FFFBA}"/>
              </a:ext>
            </a:extLst>
          </p:cNvPr>
          <p:cNvPicPr>
            <a:picLocks noChangeAspect="1"/>
          </p:cNvPicPr>
          <p:nvPr/>
        </p:nvPicPr>
        <p:blipFill>
          <a:blip r:embed="rId3"/>
          <a:stretch>
            <a:fillRect/>
          </a:stretch>
        </p:blipFill>
        <p:spPr>
          <a:xfrm>
            <a:off x="889412" y="2699080"/>
            <a:ext cx="3093988" cy="1287892"/>
          </a:xfrm>
          <a:prstGeom prst="rect">
            <a:avLst/>
          </a:prstGeom>
        </p:spPr>
      </p:pic>
      <p:sp>
        <p:nvSpPr>
          <p:cNvPr id="8" name="Google Shape;262;p14">
            <a:extLst>
              <a:ext uri="{FF2B5EF4-FFF2-40B4-BE49-F238E27FC236}">
                <a16:creationId xmlns:a16="http://schemas.microsoft.com/office/drawing/2014/main" id="{2AAE784B-AAEA-4D75-B387-910A9E2F503E}"/>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1719449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13206" y="1355322"/>
            <a:ext cx="8013957" cy="338554"/>
          </a:xfrm>
          <a:prstGeom prst="rect">
            <a:avLst/>
          </a:prstGeom>
          <a:noFill/>
        </p:spPr>
        <p:txBody>
          <a:bodyPr wrap="square" rtlCol="0">
            <a:spAutoFit/>
          </a:bodyPr>
          <a:lstStyle/>
          <a:p>
            <a:pPr algn="just"/>
            <a:r>
              <a:rPr lang="en-GB" sz="1600" b="1" dirty="0">
                <a:solidFill>
                  <a:schemeClr val="accent4"/>
                </a:solidFill>
                <a:latin typeface="Trebuchet MS" panose="020B0603020202020204" pitchFamily="34" charset="0"/>
              </a:rPr>
              <a:t>Beispiel: Normalisierung quantitativer Indikatoren</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13207" y="842615"/>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CuadroTexto 5">
            <a:extLst>
              <a:ext uri="{FF2B5EF4-FFF2-40B4-BE49-F238E27FC236}">
                <a16:creationId xmlns:a16="http://schemas.microsoft.com/office/drawing/2014/main" id="{E9E50B99-26FF-411E-BF33-307B6103F3F0}"/>
              </a:ext>
            </a:extLst>
          </p:cNvPr>
          <p:cNvSpPr txBox="1"/>
          <p:nvPr/>
        </p:nvSpPr>
        <p:spPr>
          <a:xfrm>
            <a:off x="613207" y="1999545"/>
            <a:ext cx="8013957" cy="2677656"/>
          </a:xfrm>
          <a:prstGeom prst="rect">
            <a:avLst/>
          </a:prstGeom>
          <a:noFill/>
        </p:spPr>
        <p:txBody>
          <a:bodyPr wrap="square" rtlCol="0">
            <a:spAutoFit/>
          </a:bodyPr>
          <a:lstStyle/>
          <a:p>
            <a:r>
              <a:rPr lang="en-GB" sz="1200" dirty="0">
                <a:solidFill>
                  <a:schemeClr val="tx2"/>
                </a:solidFill>
                <a:latin typeface="Trebuchet MS" panose="020B0603020202020204" pitchFamily="34" charset="0"/>
              </a:rPr>
              <a:t>Wenn der Wert (Xi) des Indikators „Anteil undurchlässiger Flächen im Gebiet” 85 % beträgt, mit folgenden Benchmarks:</a:t>
            </a:r>
          </a:p>
          <a:p>
            <a:endParaRPr lang="en-GB" sz="1200" dirty="0">
              <a:solidFill>
                <a:schemeClr val="tx2"/>
              </a:solidFill>
              <a:latin typeface="Trebuchet MS" panose="020B0603020202020204" pitchFamily="34" charset="0"/>
            </a:endParaRPr>
          </a:p>
          <a:p>
            <a:r>
              <a:rPr lang="en-GB" sz="1200" dirty="0" err="1">
                <a:solidFill>
                  <a:schemeClr val="tx2"/>
                </a:solidFill>
                <a:latin typeface="Trebuchet MS" panose="020B0603020202020204" pitchFamily="34" charset="0"/>
              </a:rPr>
              <a:t>-Xmin </a:t>
            </a:r>
            <a:r>
              <a:rPr lang="en-GB" sz="1200" dirty="0">
                <a:solidFill>
                  <a:schemeClr val="tx2"/>
                </a:solidFill>
                <a:latin typeface="Trebuchet MS" panose="020B0603020202020204" pitchFamily="34" charset="0"/>
              </a:rPr>
              <a:t>(optimale Leistung) = 50 %, Benchmark verbunden mit der Punktzahl 0</a:t>
            </a:r>
          </a:p>
          <a:p>
            <a:r>
              <a:rPr lang="en-GB" sz="1200" dirty="0" err="1">
                <a:solidFill>
                  <a:schemeClr val="tx2"/>
                </a:solidFill>
                <a:latin typeface="Trebuchet MS" panose="020B0603020202020204" pitchFamily="34" charset="0"/>
              </a:rPr>
              <a:t>-Xmax </a:t>
            </a:r>
            <a:r>
              <a:rPr lang="en-GB" sz="1200" dirty="0">
                <a:solidFill>
                  <a:schemeClr val="tx2"/>
                </a:solidFill>
                <a:latin typeface="Trebuchet MS" panose="020B0603020202020204" pitchFamily="34" charset="0"/>
              </a:rPr>
              <a:t>(kritische Leistung) = 100 %, Benchmark verbunden mit der Punktzahl 1</a:t>
            </a:r>
          </a:p>
          <a:p>
            <a:endParaRPr lang="en-GB" sz="1200" dirty="0">
              <a:solidFill>
                <a:schemeClr val="tx2"/>
              </a:solidFill>
              <a:latin typeface="Trebuchet MS" panose="020B0603020202020204" pitchFamily="34" charset="0"/>
            </a:endParaRPr>
          </a:p>
          <a:p>
            <a:r>
              <a:rPr lang="en-GB" sz="1200" dirty="0">
                <a:solidFill>
                  <a:schemeClr val="tx2"/>
                </a:solidFill>
                <a:latin typeface="Trebuchet MS" panose="020B0603020202020204" pitchFamily="34" charset="0"/>
              </a:rPr>
              <a:t>Der resultierende normalisierte Wert lautet: </a:t>
            </a:r>
            <a:r>
              <a:rPr lang="en-GB" sz="1200" dirty="0" err="1">
                <a:solidFill>
                  <a:schemeClr val="tx2"/>
                </a:solidFill>
                <a:latin typeface="Trebuchet MS" panose="020B0603020202020204" pitchFamily="34" charset="0"/>
              </a:rPr>
              <a:t>Xnorm </a:t>
            </a:r>
            <a:r>
              <a:rPr lang="en-GB" sz="1200" dirty="0">
                <a:solidFill>
                  <a:schemeClr val="tx2"/>
                </a:solidFill>
                <a:latin typeface="Trebuchet MS" panose="020B0603020202020204" pitchFamily="34" charset="0"/>
              </a:rPr>
              <a:t>= 0,7 (eher negativ)</a:t>
            </a:r>
          </a:p>
          <a:p>
            <a:endParaRPr lang="en-GB" sz="1200" dirty="0">
              <a:solidFill>
                <a:schemeClr val="tx2"/>
              </a:solidFill>
              <a:latin typeface="Trebuchet MS" panose="020B0603020202020204" pitchFamily="34" charset="0"/>
            </a:endParaRPr>
          </a:p>
          <a:p>
            <a:endParaRPr lang="en-GB" sz="1200" dirty="0">
              <a:solidFill>
                <a:schemeClr val="tx2"/>
              </a:solidFill>
              <a:latin typeface="Trebuchet MS" panose="020B0603020202020204" pitchFamily="34" charset="0"/>
            </a:endParaRPr>
          </a:p>
          <a:p>
            <a:endParaRPr lang="en-GB" sz="1200" dirty="0">
              <a:solidFill>
                <a:schemeClr val="tx2"/>
              </a:solidFill>
              <a:latin typeface="Trebuchet MS" panose="020B0603020202020204" pitchFamily="34" charset="0"/>
            </a:endParaRPr>
          </a:p>
          <a:p>
            <a:r>
              <a:rPr lang="en-GB" sz="1200" dirty="0">
                <a:solidFill>
                  <a:schemeClr val="accent6"/>
                </a:solidFill>
                <a:latin typeface="Trebuchet MS" panose="020B0603020202020204" pitchFamily="34" charset="0"/>
              </a:rPr>
              <a:t>Hinweis: Das Normalisierungsintervall (0,1) und das in diesem Absatz beschriebene Verfahren sind anzuwenden, um die Gefahren- und Expositionsindikatoren zu normalisieren, die zur Berechnung des Expositionswerts (siehe 4.3.2) und des Gefahrenwerts (siehe 4.3.3) verwendet werden.</a:t>
            </a:r>
          </a:p>
          <a:p>
            <a:endParaRPr lang="en-GB" sz="1200" dirty="0">
              <a:solidFill>
                <a:schemeClr val="tx2"/>
              </a:solidFill>
              <a:latin typeface="Trebuchet MS" panose="020B0603020202020204" pitchFamily="34" charset="0"/>
            </a:endParaRPr>
          </a:p>
        </p:txBody>
      </p:sp>
      <p:sp>
        <p:nvSpPr>
          <p:cNvPr id="8" name="Google Shape;262;p14">
            <a:extLst>
              <a:ext uri="{FF2B5EF4-FFF2-40B4-BE49-F238E27FC236}">
                <a16:creationId xmlns:a16="http://schemas.microsoft.com/office/drawing/2014/main" id="{747C69A0-5152-4500-80BC-0F01C5E97209}"/>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 name="Google Shape;220;p13">
            <a:extLst>
              <a:ext uri="{FF2B5EF4-FFF2-40B4-BE49-F238E27FC236}">
                <a16:creationId xmlns:a16="http://schemas.microsoft.com/office/drawing/2014/main" id="{86AA8A88-D058-4F2B-957E-C4CFF2E1193E}"/>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742450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13207" y="1372131"/>
            <a:ext cx="8013957" cy="276999"/>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-Normalisierung qualitativer Indikatoren</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13207"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CuadroTexto 5">
            <a:extLst>
              <a:ext uri="{FF2B5EF4-FFF2-40B4-BE49-F238E27FC236}">
                <a16:creationId xmlns:a16="http://schemas.microsoft.com/office/drawing/2014/main" id="{E9E50B99-26FF-411E-BF33-307B6103F3F0}"/>
              </a:ext>
            </a:extLst>
          </p:cNvPr>
          <p:cNvSpPr txBox="1"/>
          <p:nvPr/>
        </p:nvSpPr>
        <p:spPr>
          <a:xfrm>
            <a:off x="613206" y="1723965"/>
            <a:ext cx="8013957" cy="461665"/>
          </a:xfrm>
          <a:prstGeom prst="rect">
            <a:avLst/>
          </a:prstGeom>
          <a:noFill/>
        </p:spPr>
        <p:txBody>
          <a:bodyPr wrap="square" rtlCol="0">
            <a:spAutoFit/>
          </a:bodyPr>
          <a:lstStyle/>
          <a:p>
            <a:r>
              <a:rPr lang="en-GB" sz="1200" dirty="0">
                <a:solidFill>
                  <a:schemeClr val="tx2"/>
                </a:solidFill>
                <a:latin typeface="Trebuchet MS" panose="020B0603020202020204" pitchFamily="34" charset="0"/>
              </a:rPr>
              <a:t>Qualitative Indikatoren, die durch kategoriale Werte (Szenarien) spezifiziert sind, werden anhand eines fünfstufigen Bewertungsschemas normalisiert</a:t>
            </a:r>
          </a:p>
          <a:p>
            <a:endParaRPr lang="en-GB" sz="1200" dirty="0">
              <a:solidFill>
                <a:schemeClr val="tx2"/>
              </a:solidFill>
              <a:latin typeface="Trebuchet MS" panose="020B0603020202020204" pitchFamily="34" charset="0"/>
            </a:endParaRPr>
          </a:p>
        </p:txBody>
      </p:sp>
      <p:sp>
        <p:nvSpPr>
          <p:cNvPr id="8" name="Google Shape;262;p14">
            <a:extLst>
              <a:ext uri="{FF2B5EF4-FFF2-40B4-BE49-F238E27FC236}">
                <a16:creationId xmlns:a16="http://schemas.microsoft.com/office/drawing/2014/main" id="{EEDF7298-FEC5-4602-AF23-7E4430C37457}"/>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 name="Google Shape;220;p13">
            <a:extLst>
              <a:ext uri="{FF2B5EF4-FFF2-40B4-BE49-F238E27FC236}">
                <a16:creationId xmlns:a16="http://schemas.microsoft.com/office/drawing/2014/main" id="{0A9674A7-B4B4-4135-BD70-8163042C36BA}"/>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11" name="Tabla 2">
            <a:extLst>
              <a:ext uri="{FF2B5EF4-FFF2-40B4-BE49-F238E27FC236}">
                <a16:creationId xmlns:a16="http://schemas.microsoft.com/office/drawing/2014/main" id="{A13199E2-A869-4BDC-BB55-D47C219987CA}"/>
              </a:ext>
            </a:extLst>
          </p:cNvPr>
          <p:cNvGraphicFramePr>
            <a:graphicFrameLocks noGrp="1"/>
          </p:cNvGraphicFramePr>
          <p:nvPr>
            <p:extLst>
              <p:ext uri="{D42A27DB-BD31-4B8C-83A1-F6EECF244321}">
                <p14:modId xmlns:p14="http://schemas.microsoft.com/office/powerpoint/2010/main" val="642260891"/>
              </p:ext>
            </p:extLst>
          </p:nvPr>
        </p:nvGraphicFramePr>
        <p:xfrm>
          <a:off x="1834800" y="2571750"/>
          <a:ext cx="5474400" cy="1998156"/>
        </p:xfrm>
        <a:graphic>
          <a:graphicData uri="http://schemas.openxmlformats.org/drawingml/2006/table">
            <a:tbl>
              <a:tblPr firstRow="1" bandRow="1">
                <a:tableStyleId>{434DCDA1-2905-4F39-BDB8-6E48AD9FA57C}</a:tableStyleId>
              </a:tblPr>
              <a:tblGrid>
                <a:gridCol w="1676804">
                  <a:extLst>
                    <a:ext uri="{9D8B030D-6E8A-4147-A177-3AD203B41FA5}">
                      <a16:colId xmlns:a16="http://schemas.microsoft.com/office/drawing/2014/main" val="990204014"/>
                    </a:ext>
                  </a:extLst>
                </a:gridCol>
                <a:gridCol w="3797596">
                  <a:extLst>
                    <a:ext uri="{9D8B030D-6E8A-4147-A177-3AD203B41FA5}">
                      <a16:colId xmlns:a16="http://schemas.microsoft.com/office/drawing/2014/main" val="4150978606"/>
                    </a:ext>
                  </a:extLst>
                </a:gridCol>
              </a:tblGrid>
              <a:tr h="333026">
                <a:tc>
                  <a:txBody>
                    <a:bodyPr/>
                    <a:lstStyle/>
                    <a:p>
                      <a:pPr algn="ctr"/>
                      <a:r>
                        <a:rPr lang="en-GB" sz="1000" dirty="0">
                          <a:solidFill>
                            <a:schemeClr val="bg1"/>
                          </a:solidFill>
                          <a:latin typeface="Trebuchet MS" panose="020B0603020202020204" pitchFamily="34" charset="0"/>
                        </a:rPr>
                        <a:t>Normalisierungswerte</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en-GB" sz="1000" dirty="0">
                          <a:solidFill>
                            <a:schemeClr val="bg1"/>
                          </a:solidFill>
                          <a:latin typeface="Trebuchet MS" panose="020B0603020202020204" pitchFamily="34" charset="0"/>
                        </a:rPr>
                        <a:t>Beschreibung</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extLst>
                  <a:ext uri="{0D108BD9-81ED-4DB2-BD59-A6C34878D82A}">
                    <a16:rowId xmlns:a16="http://schemas.microsoft.com/office/drawing/2014/main" val="2060819006"/>
                  </a:ext>
                </a:extLst>
              </a:tr>
              <a:tr h="333026">
                <a:tc>
                  <a:txBody>
                    <a:bodyPr/>
                    <a:lstStyle/>
                    <a:p>
                      <a:pPr algn="ctr"/>
                      <a:r>
                        <a:rPr lang="en-GB" sz="1000" dirty="0">
                          <a:solidFill>
                            <a:schemeClr val="tx2"/>
                          </a:solidFill>
                          <a:latin typeface="Trebuchet MS" panose="020B0603020202020204" pitchFamily="34" charset="0"/>
                        </a:rPr>
                        <a:t>0,1</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Optimal (keine Verbesserung erforderlich)</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86275225"/>
                  </a:ext>
                </a:extLst>
              </a:tr>
              <a:tr h="333026">
                <a:tc>
                  <a:txBody>
                    <a:bodyPr/>
                    <a:lstStyle/>
                    <a:p>
                      <a:pPr algn="ctr"/>
                      <a:r>
                        <a:rPr lang="en-GB" sz="1000" dirty="0">
                          <a:solidFill>
                            <a:schemeClr val="tx2"/>
                          </a:solidFill>
                          <a:latin typeface="Trebuchet MS" panose="020B0603020202020204" pitchFamily="34" charset="0"/>
                        </a:rPr>
                        <a:t>0,3</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Eher positiv</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37917399"/>
                  </a:ext>
                </a:extLst>
              </a:tr>
              <a:tr h="333026">
                <a:tc>
                  <a:txBody>
                    <a:bodyPr/>
                    <a:lstStyle/>
                    <a:p>
                      <a:pPr algn="ctr"/>
                      <a:r>
                        <a:rPr lang="en-GB" sz="1000" dirty="0">
                          <a:solidFill>
                            <a:schemeClr val="tx2"/>
                          </a:solidFill>
                          <a:latin typeface="Trebuchet MS" panose="020B0603020202020204" pitchFamily="34" charset="0"/>
                        </a:rPr>
                        <a:t>0,5</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Neutral</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0577274"/>
                  </a:ext>
                </a:extLst>
              </a:tr>
              <a:tr h="333026">
                <a:tc>
                  <a:txBody>
                    <a:bodyPr/>
                    <a:lstStyle/>
                    <a:p>
                      <a:pPr algn="ctr"/>
                      <a:r>
                        <a:rPr lang="en-GB" sz="1000" dirty="0">
                          <a:solidFill>
                            <a:schemeClr val="tx2"/>
                          </a:solidFill>
                          <a:latin typeface="Trebuchet MS" panose="020B0603020202020204" pitchFamily="34" charset="0"/>
                        </a:rPr>
                        <a:t>0,7</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Eher negativ</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46374637"/>
                  </a:ext>
                </a:extLst>
              </a:tr>
              <a:tr h="333026">
                <a:tc>
                  <a:txBody>
                    <a:bodyPr/>
                    <a:lstStyle/>
                    <a:p>
                      <a:pPr algn="ctr"/>
                      <a:r>
                        <a:rPr lang="en-GB" sz="1000" dirty="0">
                          <a:solidFill>
                            <a:schemeClr val="tx2"/>
                          </a:solidFill>
                          <a:latin typeface="Trebuchet MS" panose="020B0603020202020204" pitchFamily="34" charset="0"/>
                        </a:rPr>
                        <a:t>0,9</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Kritisch (könnte schwerwiegende Folgen haben)</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33361398"/>
                  </a:ext>
                </a:extLst>
              </a:tr>
            </a:tbl>
          </a:graphicData>
        </a:graphic>
      </p:graphicFrame>
    </p:spTree>
    <p:extLst>
      <p:ext uri="{BB962C8B-B14F-4D97-AF65-F5344CB8AC3E}">
        <p14:creationId xmlns:p14="http://schemas.microsoft.com/office/powerpoint/2010/main" val="3244739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54400" y="1213402"/>
            <a:ext cx="2656800" cy="584775"/>
          </a:xfrm>
          <a:prstGeom prst="rect">
            <a:avLst/>
          </a:prstGeom>
          <a:noFill/>
        </p:spPr>
        <p:txBody>
          <a:bodyPr wrap="square" rtlCol="0">
            <a:spAutoFit/>
          </a:bodyPr>
          <a:lstStyle/>
          <a:p>
            <a:pPr algn="just"/>
            <a:r>
              <a:rPr lang="en-GB" sz="1600" b="1" dirty="0">
                <a:solidFill>
                  <a:schemeClr val="accent4"/>
                </a:solidFill>
                <a:latin typeface="Trebuchet MS" panose="020B0603020202020204" pitchFamily="34" charset="0"/>
              </a:rPr>
              <a:t>Beispiel: Normalisierung qualitativer Indikatoren</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CuadroTexto 5">
            <a:extLst>
              <a:ext uri="{FF2B5EF4-FFF2-40B4-BE49-F238E27FC236}">
                <a16:creationId xmlns:a16="http://schemas.microsoft.com/office/drawing/2014/main" id="{E9E50B99-26FF-411E-BF33-307B6103F3F0}"/>
              </a:ext>
            </a:extLst>
          </p:cNvPr>
          <p:cNvSpPr txBox="1"/>
          <p:nvPr/>
        </p:nvSpPr>
        <p:spPr>
          <a:xfrm>
            <a:off x="554400" y="1980686"/>
            <a:ext cx="2735271" cy="1938992"/>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Die Tabelle zeigt die normalisierten Werte in Bezug auf die Szenarien des qualitativen Indikators „Qualität der städtischen Governance“.</a:t>
            </a:r>
          </a:p>
          <a:p>
            <a:pPr algn="just"/>
            <a:endParaRPr lang="en-GB" sz="1200" dirty="0">
              <a:solidFill>
                <a:schemeClr val="tx2"/>
              </a:solidFill>
              <a:latin typeface="Trebuchet MS" panose="020B0603020202020204" pitchFamily="34" charset="0"/>
            </a:endParaRPr>
          </a:p>
          <a:p>
            <a:pPr algn="just"/>
            <a:r>
              <a:rPr lang="en-GB" sz="1200" dirty="0">
                <a:solidFill>
                  <a:schemeClr val="tx2"/>
                </a:solidFill>
                <a:latin typeface="Trebuchet MS" panose="020B0603020202020204" pitchFamily="34" charset="0"/>
              </a:rPr>
              <a:t>Während der Normalisierungsphase muss das Szenario ausgewählt werden, das die tatsächliche Situation widerspiegelt, und die relative Punktzahl dem Indikator zugewiesen werden.</a:t>
            </a:r>
          </a:p>
        </p:txBody>
      </p:sp>
      <p:sp>
        <p:nvSpPr>
          <p:cNvPr id="8" name="Google Shape;262;p14">
            <a:extLst>
              <a:ext uri="{FF2B5EF4-FFF2-40B4-BE49-F238E27FC236}">
                <a16:creationId xmlns:a16="http://schemas.microsoft.com/office/drawing/2014/main" id="{A560CD5E-E25C-412F-A3E8-252078072625}"/>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0" name="Google Shape;220;p13">
            <a:extLst>
              <a:ext uri="{FF2B5EF4-FFF2-40B4-BE49-F238E27FC236}">
                <a16:creationId xmlns:a16="http://schemas.microsoft.com/office/drawing/2014/main" id="{D5D8BDAA-DD77-41CD-8261-9B097D8E789C}"/>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11" name="Tabla 2">
            <a:extLst>
              <a:ext uri="{FF2B5EF4-FFF2-40B4-BE49-F238E27FC236}">
                <a16:creationId xmlns:a16="http://schemas.microsoft.com/office/drawing/2014/main" id="{60C5BCF9-9454-472E-ACDD-8F240FA8EF50}"/>
              </a:ext>
            </a:extLst>
          </p:cNvPr>
          <p:cNvGraphicFramePr>
            <a:graphicFrameLocks noGrp="1"/>
          </p:cNvGraphicFramePr>
          <p:nvPr>
            <p:extLst>
              <p:ext uri="{D42A27DB-BD31-4B8C-83A1-F6EECF244321}">
                <p14:modId xmlns:p14="http://schemas.microsoft.com/office/powerpoint/2010/main" val="1640339525"/>
              </p:ext>
            </p:extLst>
          </p:nvPr>
        </p:nvGraphicFramePr>
        <p:xfrm>
          <a:off x="3298016" y="1213403"/>
          <a:ext cx="5455151" cy="3588509"/>
        </p:xfrm>
        <a:graphic>
          <a:graphicData uri="http://schemas.openxmlformats.org/drawingml/2006/table">
            <a:tbl>
              <a:tblPr firstRow="1" bandRow="1">
                <a:tableStyleId>{434DCDA1-2905-4F39-BDB8-6E48AD9FA57C}</a:tableStyleId>
              </a:tblPr>
              <a:tblGrid>
                <a:gridCol w="812022">
                  <a:extLst>
                    <a:ext uri="{9D8B030D-6E8A-4147-A177-3AD203B41FA5}">
                      <a16:colId xmlns:a16="http://schemas.microsoft.com/office/drawing/2014/main" val="990204014"/>
                    </a:ext>
                  </a:extLst>
                </a:gridCol>
                <a:gridCol w="980486">
                  <a:extLst>
                    <a:ext uri="{9D8B030D-6E8A-4147-A177-3AD203B41FA5}">
                      <a16:colId xmlns:a16="http://schemas.microsoft.com/office/drawing/2014/main" val="4150978606"/>
                    </a:ext>
                  </a:extLst>
                </a:gridCol>
                <a:gridCol w="3662643">
                  <a:extLst>
                    <a:ext uri="{9D8B030D-6E8A-4147-A177-3AD203B41FA5}">
                      <a16:colId xmlns:a16="http://schemas.microsoft.com/office/drawing/2014/main" val="3459813835"/>
                    </a:ext>
                  </a:extLst>
                </a:gridCol>
              </a:tblGrid>
              <a:tr h="338069">
                <a:tc>
                  <a:txBody>
                    <a:bodyPr/>
                    <a:lstStyle/>
                    <a:p>
                      <a:pPr algn="ctr"/>
                      <a:r>
                        <a:rPr lang="en-GB" sz="700" dirty="0">
                          <a:solidFill>
                            <a:schemeClr val="bg1"/>
                          </a:solidFill>
                          <a:latin typeface="Trebuchet MS" panose="020B0603020202020204" pitchFamily="34" charset="0"/>
                        </a:rPr>
                        <a:t>Normalisierungswerte</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en-GB" sz="800" dirty="0">
                          <a:solidFill>
                            <a:schemeClr val="bg1"/>
                          </a:solidFill>
                          <a:latin typeface="Trebuchet MS" panose="020B0603020202020204" pitchFamily="34" charset="0"/>
                        </a:rPr>
                        <a:t>Beschreibung</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en-GB" sz="800" dirty="0">
                          <a:solidFill>
                            <a:schemeClr val="bg1"/>
                          </a:solidFill>
                          <a:latin typeface="Trebuchet MS" panose="020B0603020202020204" pitchFamily="34" charset="0"/>
                        </a:rPr>
                        <a:t>Szenario</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extLst>
                  <a:ext uri="{0D108BD9-81ED-4DB2-BD59-A6C34878D82A}">
                    <a16:rowId xmlns:a16="http://schemas.microsoft.com/office/drawing/2014/main" val="2060819006"/>
                  </a:ext>
                </a:extLst>
              </a:tr>
              <a:tr h="562129">
                <a:tc>
                  <a:txBody>
                    <a:bodyPr/>
                    <a:lstStyle/>
                    <a:p>
                      <a:pPr algn="ctr"/>
                      <a:r>
                        <a:rPr lang="en-GB" sz="800" b="1" dirty="0">
                          <a:solidFill>
                            <a:schemeClr val="tx2"/>
                          </a:solidFill>
                          <a:latin typeface="Trebuchet MS" panose="020B0603020202020204" pitchFamily="34" charset="0"/>
                        </a:rPr>
                        <a:t>0,1</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a:solidFill>
                            <a:schemeClr val="tx2"/>
                          </a:solidFill>
                          <a:latin typeface="Trebuchet MS" panose="020B0603020202020204" pitchFamily="34" charset="0"/>
                        </a:rPr>
                        <a:t>Optimal (keine Verbesserung erforderlich)</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a:solidFill>
                            <a:schemeClr val="tx2"/>
                          </a:solidFill>
                          <a:latin typeface="Trebuchet MS" panose="020B0603020202020204" pitchFamily="34" charset="0"/>
                        </a:rPr>
                        <a:t>Vorbildliche Klimapolitik mit einer konsolidierten und integrativen Anpassungsstrategie, die in alle städtischen Politikbereiche integriert ist. Hohe Zusammenarbeit zwischen Institutionen, Bürgern, privaten Organisationen und der Wissenschaft. </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86275225"/>
                  </a:ext>
                </a:extLst>
              </a:tr>
              <a:tr h="648606">
                <a:tc>
                  <a:txBody>
                    <a:bodyPr/>
                    <a:lstStyle/>
                    <a:p>
                      <a:pPr algn="ctr"/>
                      <a:r>
                        <a:rPr lang="en-GB" sz="800" b="1" dirty="0">
                          <a:solidFill>
                            <a:schemeClr val="tx2"/>
                          </a:solidFill>
                          <a:latin typeface="Trebuchet MS" panose="020B0603020202020204" pitchFamily="34" charset="0"/>
                        </a:rPr>
                        <a:t>0,3</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a:solidFill>
                            <a:schemeClr val="tx2"/>
                          </a:solidFill>
                          <a:latin typeface="Trebuchet MS" panose="020B0603020202020204" pitchFamily="34" charset="0"/>
                        </a:rPr>
                        <a:t>Eher positiv</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a:solidFill>
                            <a:schemeClr val="tx2"/>
                          </a:solidFill>
                          <a:latin typeface="Trebuchet MS" panose="020B0603020202020204" pitchFamily="34" charset="0"/>
                        </a:rPr>
                        <a:t>Gut organisierte und integrierte Klimapolitik in Stadtplanungsprozessen. Starke Koordination zwischen allen Abteilungen und Interessengruppen. Aktive Beteiligung der Gemeinschaft und der Interessengruppen an der Planung und Umsetzung von Anpassungsstrategien. </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37917399"/>
                  </a:ext>
                </a:extLst>
              </a:tr>
              <a:tr h="658023">
                <a:tc>
                  <a:txBody>
                    <a:bodyPr/>
                    <a:lstStyle/>
                    <a:p>
                      <a:pPr algn="ctr"/>
                      <a:r>
                        <a:rPr lang="en-GB" sz="800" b="1" dirty="0">
                          <a:solidFill>
                            <a:schemeClr val="tx2"/>
                          </a:solidFill>
                          <a:latin typeface="Trebuchet MS" panose="020B0603020202020204" pitchFamily="34" charset="0"/>
                        </a:rPr>
                        <a:t>0,5</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a:solidFill>
                            <a:schemeClr val="tx2"/>
                          </a:solidFill>
                          <a:latin typeface="Trebuchet MS" panose="020B0603020202020204" pitchFamily="34" charset="0"/>
                        </a:rPr>
                        <a:t>Neutral</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a:solidFill>
                            <a:schemeClr val="tx2"/>
                          </a:solidFill>
                          <a:latin typeface="Trebuchet MS" panose="020B0603020202020204" pitchFamily="34" charset="0"/>
                        </a:rPr>
                        <a:t>Klimapläne sind vorhanden und werden mit einem angemessenen Maß an Koordination umgesetzt. Es besteht eine Zusammenarbeit zwischen verschiedenen Stellen, aber einige wichtige Sektoren werden weiterhin vernachlässigt. Die Beteiligung der Gemeinschaft und der Interessengruppen erfolgt nur bei bestimmten Entscheidungen. </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0577274"/>
                  </a:ext>
                </a:extLst>
              </a:tr>
              <a:tr h="658023">
                <a:tc>
                  <a:txBody>
                    <a:bodyPr/>
                    <a:lstStyle/>
                    <a:p>
                      <a:pPr algn="ctr"/>
                      <a:r>
                        <a:rPr lang="en-GB" sz="800" b="1" dirty="0">
                          <a:solidFill>
                            <a:schemeClr val="tx2"/>
                          </a:solidFill>
                          <a:latin typeface="Trebuchet MS" panose="020B0603020202020204" pitchFamily="34" charset="0"/>
                        </a:rPr>
                        <a:t>0,7</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a:solidFill>
                            <a:schemeClr val="tx2"/>
                          </a:solidFill>
                          <a:latin typeface="Trebuchet MS" panose="020B0603020202020204" pitchFamily="34" charset="0"/>
                        </a:rPr>
                        <a:t>Eher negativ</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a:solidFill>
                            <a:schemeClr val="tx2"/>
                          </a:solidFill>
                          <a:latin typeface="Trebuchet MS" panose="020B0603020202020204" pitchFamily="34" charset="0"/>
                        </a:rPr>
                        <a:t>Es gibt formelle Klimapläne, aber die Koordination zwischen den verschiedenen Abteilungen und Interessengruppen ist mangelhaft. Es ist unklar, wer für das Management von Klimarisiken verantwortlich ist. Die Beteiligung der Gemeinschaft und der Interessengruppen ist begrenzt oder fehlt ganz. </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46374637"/>
                  </a:ext>
                </a:extLst>
              </a:tr>
              <a:tr h="648606">
                <a:tc>
                  <a:txBody>
                    <a:bodyPr/>
                    <a:lstStyle/>
                    <a:p>
                      <a:pPr algn="ctr"/>
                      <a:r>
                        <a:rPr lang="en-GB" sz="800" b="1" dirty="0">
                          <a:solidFill>
                            <a:schemeClr val="tx2"/>
                          </a:solidFill>
                          <a:latin typeface="Trebuchet MS" panose="020B0603020202020204" pitchFamily="34" charset="0"/>
                        </a:rPr>
                        <a:t>0,9</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a:solidFill>
                            <a:schemeClr val="tx2"/>
                          </a:solidFill>
                          <a:latin typeface="Trebuchet MS" panose="020B0603020202020204" pitchFamily="34" charset="0"/>
                        </a:rPr>
                        <a:t>Kritisch (könnte schwerwiegende Folgen haben)</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a:solidFill>
                            <a:schemeClr val="tx2"/>
                          </a:solidFill>
                          <a:latin typeface="Trebuchet MS" panose="020B0603020202020204" pitchFamily="34" charset="0"/>
                        </a:rPr>
                        <a:t>Fragmentierte und ineffektive Klimapolitik. Fehlen klarer Klimapläne oder Anpassungsstrategien. Schlechte Zusammenarbeit zwischen verschiedenen Stellen und fehlende Beteiligung der Bürger. </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33361398"/>
                  </a:ext>
                </a:extLst>
              </a:tr>
            </a:tbl>
          </a:graphicData>
        </a:graphic>
      </p:graphicFrame>
    </p:spTree>
    <p:extLst>
      <p:ext uri="{BB962C8B-B14F-4D97-AF65-F5344CB8AC3E}">
        <p14:creationId xmlns:p14="http://schemas.microsoft.com/office/powerpoint/2010/main" val="1005468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54399" y="1426690"/>
            <a:ext cx="8080717" cy="276999"/>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-Aggregation der normalisierten Werte zur Berechnung des Vulnerabilitätswerts der Risikokategorie</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CuadroTexto 5">
            <a:extLst>
              <a:ext uri="{FF2B5EF4-FFF2-40B4-BE49-F238E27FC236}">
                <a16:creationId xmlns:a16="http://schemas.microsoft.com/office/drawing/2014/main" id="{E9E50B99-26FF-411E-BF33-307B6103F3F0}"/>
              </a:ext>
            </a:extLst>
          </p:cNvPr>
          <p:cNvSpPr txBox="1"/>
          <p:nvPr/>
        </p:nvSpPr>
        <p:spPr>
          <a:xfrm>
            <a:off x="554399" y="1796020"/>
            <a:ext cx="7842177" cy="646331"/>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Zur Berechnung des Vulnerabilitätswerts (VV) der Risikokategorie werden die normalisierten Werte der Indikatoren unter Verwendung eines arithmetischen Mittels aggregiert. Daraus ergibt sich der Gesamt-Vulnerabilitätswert für die Risikokategorie:</a:t>
            </a:r>
          </a:p>
          <a:p>
            <a:pPr algn="just"/>
            <a:endParaRPr lang="en-GB" sz="1200" dirty="0">
              <a:solidFill>
                <a:schemeClr val="tx2"/>
              </a:solidFill>
              <a:latin typeface="Trebuchet MS" panose="020B0603020202020204" pitchFamily="34" charset="0"/>
            </a:endParaRPr>
          </a:p>
        </p:txBody>
      </p:sp>
      <p:pic>
        <p:nvPicPr>
          <p:cNvPr id="11" name="Imagen 10">
            <a:extLst>
              <a:ext uri="{FF2B5EF4-FFF2-40B4-BE49-F238E27FC236}">
                <a16:creationId xmlns:a16="http://schemas.microsoft.com/office/drawing/2014/main" id="{D14E11F0-4685-4DB7-9F58-B1EF9551AA95}"/>
              </a:ext>
            </a:extLst>
          </p:cNvPr>
          <p:cNvPicPr>
            <a:picLocks noChangeAspect="1"/>
          </p:cNvPicPr>
          <p:nvPr/>
        </p:nvPicPr>
        <p:blipFill>
          <a:blip r:embed="rId3"/>
          <a:stretch>
            <a:fillRect/>
          </a:stretch>
        </p:blipFill>
        <p:spPr>
          <a:xfrm>
            <a:off x="1337062" y="2828988"/>
            <a:ext cx="2401605" cy="1016808"/>
          </a:xfrm>
          <a:prstGeom prst="rect">
            <a:avLst/>
          </a:prstGeom>
        </p:spPr>
      </p:pic>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7B9DBB43-EC7E-4232-A8BA-687042FCF8BF}"/>
                  </a:ext>
                </a:extLst>
              </p:cNvPr>
              <p:cNvSpPr txBox="1"/>
              <p:nvPr/>
            </p:nvSpPr>
            <p:spPr>
              <a:xfrm>
                <a:off x="4293703" y="2571750"/>
                <a:ext cx="4643561" cy="2567882"/>
              </a:xfrm>
              <a:prstGeom prst="rect">
                <a:avLst/>
              </a:prstGeom>
              <a:noFill/>
            </p:spPr>
            <p:txBody>
              <a:bodyPr wrap="square" rtlCol="0">
                <a:spAutoFit/>
              </a:bodyPr>
              <a:lstStyle/>
              <a:p>
                <a:pPr marR="215265">
                  <a:lnSpc>
                    <a:spcPct val="107000"/>
                  </a:lnSpc>
                  <a:spcBef>
                    <a:spcPts val="600"/>
                  </a:spcBef>
                  <a:spcAft>
                    <a:spcPts val="800"/>
                  </a:spcAft>
                  <a:tabLst>
                    <a:tab pos="1890395" algn="l"/>
                  </a:tabLst>
                </a:pPr>
                <a:r>
                  <a:rPr lang="en-GB" sz="1100" dirty="0">
                    <a:solidFill>
                      <a:schemeClr val="tx2"/>
                    </a:solidFill>
                    <a:effectLst/>
                    <a:latin typeface="Trebuchet MS" panose="020B0603020202020204" pitchFamily="34" charset="0"/>
                    <a:ea typeface="Arial" panose="020B0604020202020204" pitchFamily="34" charset="0"/>
                  </a:rPr>
                  <a:t>Dabei gilt:</a:t>
                </a:r>
                <a:endPar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Bef>
                    <a:spcPts val="600"/>
                  </a:spcBef>
                  <a:spcAft>
                    <a:spcPts val="800"/>
                  </a:spcAft>
                  <a:buFont typeface="Aptos"/>
                  <a:buChar char="-"/>
                  <a:tabLst>
                    <a:tab pos="1890395" algn="l"/>
                  </a:tabLst>
                </a:pPr>
                <a:r>
                  <a:rPr lang="en-GB" sz="1100" i="1"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i="1" baseline="-25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der normalisierte Wert des </a:t>
                </a:r>
                <a:r>
                  <a:rPr lang="en-GB" sz="11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i-ten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Indikators ist</a:t>
                </a:r>
              </a:p>
              <a:p>
                <a:pPr marL="342900" marR="215265" lvl="0" indent="-342900">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ist die Gewichtung des </a:t>
                </a:r>
                <a:r>
                  <a:rPr lang="en-GB" sz="11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i-ten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Indikators</a:t>
                </a:r>
              </a:p>
              <a:p>
                <a:pPr marL="342900" marR="215265" lvl="0" indent="-342900">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n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die Anzahl der berücksichtigten Indikatoren ist</a:t>
                </a:r>
              </a:p>
              <a:p>
                <a:pPr marR="215265">
                  <a:lnSpc>
                    <a:spcPct val="107000"/>
                  </a:lnSpc>
                  <a:spcAft>
                    <a:spcPts val="800"/>
                  </a:spcAft>
                  <a:tabLst>
                    <a:tab pos="1890395" algn="l"/>
                  </a:tabLst>
                </a:pPr>
                <a:r>
                  <a:rPr lang="en-GB" sz="1100" dirty="0">
                    <a:solidFill>
                      <a:schemeClr val="tx2"/>
                    </a:solidFill>
                    <a:effectLst/>
                    <a:latin typeface="Trebuchet MS" panose="020B0603020202020204" pitchFamily="34" charset="0"/>
                    <a:ea typeface="Times New Roman" panose="02020603050405020304" pitchFamily="18" charset="0"/>
                  </a:rPr>
                  <a:t>Die Gewichtungsfaktoren müssen die folgenden </a:t>
                </a:r>
                <a:r>
                  <a:rPr lang="en-GB" sz="1100" dirty="0" err="1">
                    <a:solidFill>
                      <a:schemeClr val="tx2"/>
                    </a:solidFill>
                    <a:effectLst/>
                    <a:latin typeface="Trebuchet MS" panose="020B0603020202020204" pitchFamily="34" charset="0"/>
                    <a:ea typeface="Times New Roman" panose="02020603050405020304" pitchFamily="18" charset="0"/>
                  </a:rPr>
                  <a:t>Eigenschaften</a:t>
                </a:r>
                <a:r>
                  <a:rPr lang="en-GB" sz="1100" dirty="0">
                    <a:solidFill>
                      <a:schemeClr val="tx2"/>
                    </a:solidFill>
                    <a:effectLst/>
                    <a:latin typeface="Trebuchet MS" panose="020B0603020202020204" pitchFamily="34" charset="0"/>
                    <a:ea typeface="Times New Roman" panose="02020603050405020304" pitchFamily="18" charset="0"/>
                  </a:rPr>
                  <a:t> erfüllen</a:t>
                </a:r>
                <a:r>
                  <a:rPr lang="en-GB" sz="1100" dirty="0" err="1">
                    <a:solidFill>
                      <a:schemeClr val="tx2"/>
                    </a:solidFill>
                    <a:effectLst/>
                    <a:latin typeface="Trebuchet MS" panose="020B0603020202020204" pitchFamily="34" charset="0"/>
                    <a:ea typeface="Times New Roman" panose="02020603050405020304" pitchFamily="18" charset="0"/>
                  </a:rPr>
                  <a:t>:ì</a:t>
                </a:r>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Bef>
                    <a:spcPts val="600"/>
                  </a:spcBef>
                  <a:spcAft>
                    <a:spcPts val="800"/>
                  </a:spcAft>
                  <a:buFont typeface="Aptos"/>
                  <a:buChar char="-"/>
                  <a:tabLst>
                    <a:tab pos="1890395" algn="l"/>
                  </a:tabLst>
                </a:pP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0&lt;= </a:t>
                </a: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&lt;</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=1</a:t>
                </a:r>
              </a:p>
              <a:p>
                <a:pPr marL="342900" marR="215265" lvl="0" indent="-342900">
                  <a:lnSpc>
                    <a:spcPct val="107000"/>
                  </a:lnSpc>
                  <a:spcAft>
                    <a:spcPts val="800"/>
                  </a:spcAft>
                  <a:buFont typeface="Aptos"/>
                  <a:buChar char="-"/>
                  <a:tabLst>
                    <a:tab pos="1890395" algn="l"/>
                  </a:tabLst>
                </a:pPr>
                <a14:m>
                  <m:oMath xmlns:m="http://schemas.openxmlformats.org/officeDocument/2006/math">
                    <m:nary>
                      <m:naryPr>
                        <m:chr m:val="∑"/>
                        <m:limLoc m:val="undOv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naryPr>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sub>
                      <m:sup>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𝑛</m:t>
                        </m:r>
                      </m:sup>
                      <m:e>
                        <m:sSub>
                          <m:sSubP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sSubPr>
                          <m:e>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𝑊</m:t>
                            </m:r>
                          </m:e>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sub>
                        </m:s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e>
                    </m:nary>
                  </m:oMath>
                </a14:m>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endParaRPr lang="en-GB" sz="1000" dirty="0">
                  <a:solidFill>
                    <a:schemeClr val="tx2"/>
                  </a:solidFill>
                  <a:latin typeface="Trebuchet MS" panose="020B0603020202020204" pitchFamily="34" charset="0"/>
                </a:endParaRPr>
              </a:p>
            </p:txBody>
          </p:sp>
        </mc:Choice>
        <mc:Fallback xmlns="">
          <p:sp>
            <p:nvSpPr>
              <p:cNvPr id="13" name="CuadroTexto 12">
                <a:extLst>
                  <a:ext uri="{FF2B5EF4-FFF2-40B4-BE49-F238E27FC236}">
                    <a16:creationId xmlns:a16="http://schemas.microsoft.com/office/drawing/2014/main" id="{7B9DBB43-EC7E-4232-A8BA-687042FCF8BF}"/>
                  </a:ext>
                </a:extLst>
              </p:cNvPr>
              <p:cNvSpPr txBox="1">
                <a:spLocks noRot="1" noChangeAspect="1" noMove="1" noResize="1" noEditPoints="1" noAdjustHandles="1" noChangeArrowheads="1" noChangeShapeType="1" noTextEdit="1"/>
              </p:cNvSpPr>
              <p:nvPr/>
            </p:nvSpPr>
            <p:spPr>
              <a:xfrm>
                <a:off x="4293703" y="2571750"/>
                <a:ext cx="4643561" cy="2567882"/>
              </a:xfrm>
              <a:prstGeom prst="rect">
                <a:avLst/>
              </a:prstGeom>
              <a:blipFill>
                <a:blip r:embed="rId4"/>
                <a:stretch>
                  <a:fillRect t="-238" b="-4276"/>
                </a:stretch>
              </a:blipFill>
            </p:spPr>
            <p:txBody>
              <a:bodyPr/>
              <a:lstStyle/>
              <a:p>
                <a:r>
                  <a:rPr lang="de-DE">
                    <a:noFill/>
                  </a:rPr>
                  <a:t> </a:t>
                </a:r>
              </a:p>
            </p:txBody>
          </p:sp>
        </mc:Fallback>
      </mc:AlternateContent>
      <p:sp>
        <p:nvSpPr>
          <p:cNvPr id="8" name="Google Shape;262;p14">
            <a:extLst>
              <a:ext uri="{FF2B5EF4-FFF2-40B4-BE49-F238E27FC236}">
                <a16:creationId xmlns:a16="http://schemas.microsoft.com/office/drawing/2014/main" id="{3BDCCDB0-81A1-4773-AB32-D74358808D18}"/>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825858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RBE-Methodenbewertungsprozess</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54399" y="1116586"/>
            <a:ext cx="8080717" cy="276999"/>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-Beispiel: Aggregation normalisierter Werte zur Berechnung des Vulnerabilitätswerts der Risikokategorie</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1: Berechnung des Vulnerabilitätswerts (VV) für Risikokategorien</a:t>
            </a:r>
          </a:p>
        </p:txBody>
      </p:sp>
      <p:sp>
        <p:nvSpPr>
          <p:cNvPr id="6" name="CuadroTexto 5">
            <a:extLst>
              <a:ext uri="{FF2B5EF4-FFF2-40B4-BE49-F238E27FC236}">
                <a16:creationId xmlns:a16="http://schemas.microsoft.com/office/drawing/2014/main" id="{E9E50B99-26FF-411E-BF33-307B6103F3F0}"/>
              </a:ext>
            </a:extLst>
          </p:cNvPr>
          <p:cNvSpPr txBox="1"/>
          <p:nvPr/>
        </p:nvSpPr>
        <p:spPr>
          <a:xfrm>
            <a:off x="629809" y="1393585"/>
            <a:ext cx="7842177" cy="646331"/>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Die Risikokategorie „Gesundheitsrisiko für die Bevölkerung”, die zur Gefahr „Extreme Hitze” gehört, umfasst drei Kriterien. Das Kriterium „Fähigkeit von befestigten Oberflächen, Sonnenstrahlung zu reflektieren” wurde als relevanter angesehen als die beiden anderen Kriterien in der folgenden Tabelle </a:t>
            </a:r>
          </a:p>
        </p:txBody>
      </p:sp>
      <mc:AlternateContent xmlns:mc="http://schemas.openxmlformats.org/markup-compatibility/2006" xmlns:a14="http://schemas.microsoft.com/office/drawing/2010/main">
        <mc:Choice Requires="a14">
          <p:sp>
            <p:nvSpPr>
              <p:cNvPr id="2" name="CuadroTexto 1">
                <a:extLst>
                  <a:ext uri="{FF2B5EF4-FFF2-40B4-BE49-F238E27FC236}">
                    <a16:creationId xmlns:a16="http://schemas.microsoft.com/office/drawing/2014/main" id="{9891A2D8-E53F-4F34-A1A3-D6B50E3167D8}"/>
                  </a:ext>
                </a:extLst>
              </p:cNvPr>
              <p:cNvSpPr txBox="1"/>
              <p:nvPr/>
            </p:nvSpPr>
            <p:spPr>
              <a:xfrm>
                <a:off x="1633367" y="3990769"/>
                <a:ext cx="7227736" cy="907171"/>
              </a:xfrm>
              <a:prstGeom prst="rect">
                <a:avLst/>
              </a:prstGeom>
              <a:noFill/>
            </p:spPr>
            <p:txBody>
              <a:bodyPr wrap="square" rtlCol="0">
                <a:spAutoFit/>
              </a:bodyPr>
              <a:lstStyle/>
              <a:p>
                <a:pPr marL="900430" marR="215265" algn="just">
                  <a:lnSpc>
                    <a:spcPct val="115000"/>
                  </a:lnSpc>
                  <a:spcBef>
                    <a:spcPts val="600"/>
                  </a:spcBef>
                  <a:tabLst>
                    <a:tab pos="1890395" algn="l"/>
                  </a:tabLst>
                </a:pPr>
                <a:r>
                  <a:rPr lang="en-GB" sz="1100" dirty="0">
                    <a:solidFill>
                      <a:schemeClr val="tx2"/>
                    </a:solidFill>
                    <a:effectLst/>
                    <a:latin typeface="Trebuchet MS" panose="020B0603020202020204" pitchFamily="34" charset="0"/>
                    <a:ea typeface="Times New Roman" panose="02020603050405020304" pitchFamily="18" charset="0"/>
                  </a:rPr>
                  <a:t>Der Vulnerabilitätswert (VV) der Risikokategorie ergibt sich zu:</a:t>
                </a:r>
              </a:p>
              <a:p>
                <a:pPr marL="900430" marR="215265" algn="just">
                  <a:lnSpc>
                    <a:spcPct val="115000"/>
                  </a:lnSpc>
                  <a:spcBef>
                    <a:spcPts val="600"/>
                  </a:spcBef>
                  <a:tabLst>
                    <a:tab pos="1890395" algn="l"/>
                  </a:tabLst>
                </a:pPr>
                <a14:m>
                  <m:oMathPara xmlns:m="http://schemas.openxmlformats.org/officeDocument/2006/math">
                    <m:oMathParaPr>
                      <m:jc m:val="centerGroup"/>
                    </m:oMathParaPr>
                    <m:oMath xmlns:m="http://schemas.openxmlformats.org/officeDocument/2006/math">
                      <m:r>
                        <a:rPr lang="en-GB" sz="1100" i="1">
                          <a:solidFill>
                            <a:schemeClr val="tx2"/>
                          </a:solidFill>
                          <a:effectLst/>
                          <a:latin typeface="Cambria Math" panose="02040503050406030204" pitchFamily="18" charset="0"/>
                          <a:ea typeface="Times New Roman" panose="02020603050405020304" pitchFamily="18" charset="0"/>
                        </a:rPr>
                        <m:t>𝑉𝑉</m:t>
                      </m:r>
                      <m:r>
                        <a:rPr lang="en-GB" sz="1100" i="1">
                          <a:solidFill>
                            <a:schemeClr val="tx2"/>
                          </a:solidFill>
                          <a:effectLst/>
                          <a:latin typeface="Cambria Math" panose="02040503050406030204" pitchFamily="18" charset="0"/>
                          <a:ea typeface="Times New Roman" panose="02020603050405020304" pitchFamily="18" charset="0"/>
                        </a:rPr>
                        <m:t>=(0,65 ∙0,5)+(0,70 ∙0,25)+(0,40 ∙0,25)=0,6</m:t>
                      </m:r>
                    </m:oMath>
                  </m:oMathPara>
                </a14:m>
                <a:endParaRPr lang="en-GB" sz="1100" dirty="0">
                  <a:solidFill>
                    <a:schemeClr val="tx2"/>
                  </a:solidFill>
                  <a:effectLst/>
                  <a:latin typeface="Trebuchet MS" panose="020B0603020202020204" pitchFamily="34" charset="0"/>
                  <a:ea typeface="Times New Roman" panose="02020603050405020304" pitchFamily="18" charset="0"/>
                </a:endParaRPr>
              </a:p>
              <a:p>
                <a:pPr marL="900430" marR="215265" algn="just">
                  <a:lnSpc>
                    <a:spcPct val="115000"/>
                  </a:lnSpc>
                  <a:spcBef>
                    <a:spcPts val="600"/>
                  </a:spcBef>
                  <a:tabLst>
                    <a:tab pos="1890395" algn="l"/>
                  </a:tabLst>
                </a:pPr>
                <a:r>
                  <a:rPr lang="en-GB" sz="1100" dirty="0">
                    <a:solidFill>
                      <a:schemeClr val="tx2"/>
                    </a:solidFill>
                    <a:effectLst/>
                    <a:latin typeface="Trebuchet MS" panose="020B0603020202020204" pitchFamily="34" charset="0"/>
                    <a:ea typeface="Times New Roman" panose="02020603050405020304" pitchFamily="18" charset="0"/>
                  </a:rPr>
                  <a:t> </a:t>
                </a:r>
              </a:p>
              <a:p>
                <a:endParaRPr lang="en-GB" sz="1000" dirty="0">
                  <a:solidFill>
                    <a:schemeClr val="tx2"/>
                  </a:solidFill>
                  <a:latin typeface="Trebuchet MS" panose="020B0603020202020204" pitchFamily="34" charset="0"/>
                </a:endParaRPr>
              </a:p>
            </p:txBody>
          </p:sp>
        </mc:Choice>
        <mc:Fallback xmlns="" xmlns:a16="http://schemas.microsoft.com/office/drawing/2014/main" xmlns:p14="http://schemas.microsoft.com/office/powerpoint/2010/main">
          <p:sp>
            <p:nvSpPr>
              <p:cNvPr id="2" name="CuadroTexto 1">
                <a:extLst>
                  <a:ext uri="{FF2B5EF4-FFF2-40B4-BE49-F238E27FC236}">
                    <a16:creationId xmlns:a16="http://schemas.microsoft.com/office/drawing/2014/main" id="{9891A2D8-E53F-4F34-A1A3-D6B50E3167D8}"/>
                  </a:ext>
                </a:extLst>
              </p:cNvPr>
              <p:cNvSpPr txBox="1">
                <a:spLocks noRot="1" noChangeAspect="1" noMove="1" noResize="1" noEditPoints="1" noAdjustHandles="1" noChangeArrowheads="1" noChangeShapeType="1" noTextEdit="1"/>
              </p:cNvSpPr>
              <p:nvPr/>
            </p:nvSpPr>
            <p:spPr>
              <a:xfrm>
                <a:off x="1633367" y="3990769"/>
                <a:ext cx="7227736" cy="907171"/>
              </a:xfrm>
              <a:prstGeom prst="rect">
                <a:avLst/>
              </a:prstGeom>
              <a:blipFill>
                <a:blip r:embed="rId4"/>
                <a:stretch>
                  <a:fillRect/>
                </a:stretch>
              </a:blipFill>
            </p:spPr>
            <p:txBody>
              <a:bodyPr/>
              <a:lstStyle/>
              <a:p>
                <a:r>
                  <a:rPr lang="en-GB">
                    <a:noFill/>
                  </a:rPr>
                  <a:t> </a:t>
                </a:r>
              </a:p>
            </p:txBody>
          </p:sp>
        </mc:Fallback>
      </mc:AlternateContent>
      <p:sp>
        <p:nvSpPr>
          <p:cNvPr id="8" name="CuadroTexto 7">
            <a:extLst>
              <a:ext uri="{FF2B5EF4-FFF2-40B4-BE49-F238E27FC236}">
                <a16:creationId xmlns:a16="http://schemas.microsoft.com/office/drawing/2014/main" id="{3E1B197E-699C-4DF8-B379-B0E96B5E0F5E}"/>
              </a:ext>
            </a:extLst>
          </p:cNvPr>
          <p:cNvSpPr txBox="1"/>
          <p:nvPr/>
        </p:nvSpPr>
        <p:spPr>
          <a:xfrm>
            <a:off x="508886" y="4515997"/>
            <a:ext cx="7842177" cy="276999"/>
          </a:xfrm>
          <a:prstGeom prst="rect">
            <a:avLst/>
          </a:prstGeom>
          <a:noFill/>
        </p:spPr>
        <p:txBody>
          <a:bodyPr wrap="square" rtlCol="0">
            <a:spAutoFit/>
          </a:bodyPr>
          <a:lstStyle/>
          <a:p>
            <a:pPr algn="just"/>
            <a:r>
              <a:rPr lang="en-GB" sz="1200" b="1" dirty="0">
                <a:solidFill>
                  <a:schemeClr val="tx2"/>
                </a:solidFill>
                <a:latin typeface="Trebuchet MS" panose="020B0603020202020204" pitchFamily="34" charset="0"/>
              </a:rPr>
              <a:t>Das Ergebnis dieses Schritts ist eine Reihe von Vulnerabilitätswerten (VV), einer pro Risikokategorie.</a:t>
            </a:r>
          </a:p>
        </p:txBody>
      </p:sp>
      <p:sp>
        <p:nvSpPr>
          <p:cNvPr id="9" name="Google Shape;262;p14">
            <a:extLst>
              <a:ext uri="{FF2B5EF4-FFF2-40B4-BE49-F238E27FC236}">
                <a16:creationId xmlns:a16="http://schemas.microsoft.com/office/drawing/2014/main" id="{8BFD06FB-91AC-46A9-8BED-5A47ACFF0D3F}"/>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0" name="Google Shape;220;p13">
            <a:extLst>
              <a:ext uri="{FF2B5EF4-FFF2-40B4-BE49-F238E27FC236}">
                <a16:creationId xmlns:a16="http://schemas.microsoft.com/office/drawing/2014/main" id="{36C25679-BF1F-41DC-A83F-A933C62FE39E}"/>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12" name="Table 2">
            <a:extLst>
              <a:ext uri="{FF2B5EF4-FFF2-40B4-BE49-F238E27FC236}">
                <a16:creationId xmlns:a16="http://schemas.microsoft.com/office/drawing/2014/main" id="{0DDF5722-6B4C-4B48-91AF-6EEDD3B494C1}"/>
              </a:ext>
            </a:extLst>
          </p:cNvPr>
          <p:cNvGraphicFramePr>
            <a:graphicFrameLocks noGrp="1"/>
          </p:cNvGraphicFramePr>
          <p:nvPr>
            <p:extLst>
              <p:ext uri="{D42A27DB-BD31-4B8C-83A1-F6EECF244321}">
                <p14:modId xmlns:p14="http://schemas.microsoft.com/office/powerpoint/2010/main" val="672564539"/>
              </p:ext>
            </p:extLst>
          </p:nvPr>
        </p:nvGraphicFramePr>
        <p:xfrm>
          <a:off x="1199393" y="2018055"/>
          <a:ext cx="6627600" cy="2436105"/>
        </p:xfrm>
        <a:graphic>
          <a:graphicData uri="http://schemas.openxmlformats.org/drawingml/2006/table">
            <a:tbl>
              <a:tblPr firstRow="1" bandRow="1">
                <a:tableStyleId>{5C22544A-7EE6-4342-B048-85BDC9FD1C3A}</a:tableStyleId>
              </a:tblPr>
              <a:tblGrid>
                <a:gridCol w="1600987">
                  <a:extLst>
                    <a:ext uri="{9D8B030D-6E8A-4147-A177-3AD203B41FA5}">
                      <a16:colId xmlns:a16="http://schemas.microsoft.com/office/drawing/2014/main" val="20000"/>
                    </a:ext>
                  </a:extLst>
                </a:gridCol>
                <a:gridCol w="3569256">
                  <a:extLst>
                    <a:ext uri="{9D8B030D-6E8A-4147-A177-3AD203B41FA5}">
                      <a16:colId xmlns:a16="http://schemas.microsoft.com/office/drawing/2014/main" val="20001"/>
                    </a:ext>
                  </a:extLst>
                </a:gridCol>
                <a:gridCol w="686957">
                  <a:extLst>
                    <a:ext uri="{9D8B030D-6E8A-4147-A177-3AD203B41FA5}">
                      <a16:colId xmlns:a16="http://schemas.microsoft.com/office/drawing/2014/main" val="14788656"/>
                    </a:ext>
                  </a:extLst>
                </a:gridCol>
                <a:gridCol w="770400">
                  <a:extLst>
                    <a:ext uri="{9D8B030D-6E8A-4147-A177-3AD203B41FA5}">
                      <a16:colId xmlns:a16="http://schemas.microsoft.com/office/drawing/2014/main" val="20002"/>
                    </a:ext>
                  </a:extLst>
                </a:gridCol>
              </a:tblGrid>
              <a:tr h="0">
                <a:tc>
                  <a:txBody>
                    <a:bodyPr/>
                    <a:lstStyle/>
                    <a:p>
                      <a:pPr algn="ctr">
                        <a:defRPr sz="1200"/>
                      </a:pPr>
                      <a:r>
                        <a:rPr lang="en-GB" sz="900" dirty="0">
                          <a:latin typeface="Trebuchet MS" panose="020B0603020202020204" pitchFamily="34" charset="0"/>
                        </a:rPr>
                        <a:t>Gefahr</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defRPr sz="1200"/>
                      </a:pPr>
                      <a:r>
                        <a:rPr lang="en-GB" sz="900" dirty="0">
                          <a:latin typeface="Trebuchet MS" panose="020B0603020202020204" pitchFamily="34" charset="0"/>
                        </a:rPr>
                        <a:t>Extreme Hitze</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GB"/>
                    </a:p>
                  </a:txBody>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200974416"/>
                  </a:ext>
                </a:extLst>
              </a:tr>
              <a:tr h="332985">
                <a:tc>
                  <a:txBody>
                    <a:bodyPr/>
                    <a:lstStyle/>
                    <a:p>
                      <a:pPr algn="ctr">
                        <a:defRPr sz="1200"/>
                      </a:pPr>
                      <a:r>
                        <a:rPr sz="900" dirty="0">
                          <a:solidFill>
                            <a:schemeClr val="bg1"/>
                          </a:solidFill>
                          <a:latin typeface="Trebuchet MS" panose="020B0603020202020204" pitchFamily="34" charset="0"/>
                        </a:rPr>
                        <a:t>Risikokategorie</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defRPr sz="1200"/>
                      </a:pPr>
                      <a:r>
                        <a:rPr sz="900" dirty="0">
                          <a:solidFill>
                            <a:schemeClr val="bg1"/>
                          </a:solidFill>
                          <a:latin typeface="Trebuchet MS" panose="020B0603020202020204" pitchFamily="34" charset="0"/>
                        </a:rPr>
                        <a:t>Gesundheitsrisiko für die Bevölkerung</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GB"/>
                    </a:p>
                  </a:txBody>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10000"/>
                  </a:ext>
                </a:extLst>
              </a:tr>
              <a:tr h="336630">
                <a:tc>
                  <a:txBody>
                    <a:bodyPr/>
                    <a:lstStyle/>
                    <a:p>
                      <a:pPr algn="ctr">
                        <a:defRPr sz="1200"/>
                      </a:pPr>
                      <a:r>
                        <a:rPr sz="900">
                          <a:solidFill>
                            <a:schemeClr val="bg1"/>
                          </a:solidFill>
                          <a:latin typeface="Trebuchet MS" panose="020B0603020202020204" pitchFamily="34" charset="0"/>
                        </a:rPr>
                        <a:t>Anfälligkeitskriterium</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sz="900" dirty="0">
                          <a:solidFill>
                            <a:schemeClr val="bg1"/>
                          </a:solidFill>
                          <a:latin typeface="Trebuchet MS" panose="020B0603020202020204" pitchFamily="34" charset="0"/>
                        </a:rPr>
                        <a:t>Indikator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lang="en-GB" sz="900" dirty="0">
                          <a:solidFill>
                            <a:schemeClr val="bg1"/>
                          </a:solidFill>
                          <a:latin typeface="Trebuchet MS" panose="020B0603020202020204" pitchFamily="34" charset="0"/>
                        </a:rPr>
                        <a:t>Normalisierter Wert</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lang="en-GB" sz="900" dirty="0">
                          <a:solidFill>
                            <a:schemeClr val="bg1"/>
                          </a:solidFill>
                          <a:latin typeface="Trebuchet MS" panose="020B0603020202020204" pitchFamily="34" charset="0"/>
                        </a:rPr>
                        <a:t>Gewichtung</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6630">
                <a:tc>
                  <a:txBody>
                    <a:bodyPr/>
                    <a:lstStyle/>
                    <a:p>
                      <a:pPr algn="ctr">
                        <a:defRPr sz="1200"/>
                      </a:pPr>
                      <a:r>
                        <a:rPr sz="900" dirty="0">
                          <a:solidFill>
                            <a:schemeClr val="tx2"/>
                          </a:solidFill>
                          <a:latin typeface="Trebuchet MS" panose="020B0603020202020204" pitchFamily="34" charset="0"/>
                        </a:rPr>
                        <a:t>Fähigkeit von befestigten Oberflächen, Sonnenstrahlung zu reflektieren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Mittlerer Sonnenreflexionsindex von befestigten Flächen in der Umgebung</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0,65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2985">
                <a:tc>
                  <a:txBody>
                    <a:bodyPr/>
                    <a:lstStyle/>
                    <a:p>
                      <a:pPr algn="ctr">
                        <a:defRPr sz="1200"/>
                      </a:pPr>
                      <a:r>
                        <a:rPr sz="900">
                          <a:solidFill>
                            <a:schemeClr val="tx2"/>
                          </a:solidFill>
                          <a:latin typeface="Trebuchet MS" panose="020B0603020202020204" pitchFamily="34" charset="0"/>
                        </a:rPr>
                        <a:t>Verfügbarkeit von Grünflächen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Prozentualer Anteil der Grünflächen an der gesamten städtischen Fläche</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0,70</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0,25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2985">
                <a:tc>
                  <a:txBody>
                    <a:bodyPr/>
                    <a:lstStyle/>
                    <a:p>
                      <a:pPr algn="ctr">
                        <a:defRPr sz="1200"/>
                      </a:pPr>
                      <a:r>
                        <a:rPr sz="900">
                          <a:solidFill>
                            <a:schemeClr val="tx2"/>
                          </a:solidFill>
                          <a:latin typeface="Trebuchet MS" panose="020B0603020202020204" pitchFamily="34" charset="0"/>
                        </a:rPr>
                        <a:t>Beschattung von befestigten Flächen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Prozentualer Anteil der beschatteten befestigten Flächen am 21. Juni um 12:00 Uhr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0,40</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0,25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95602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83"/>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8" name="Google Shape;378;p83"/>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9" name="Google Shape;379;p83"/>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380" name="Google Shape;380;p83"/>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2: Berechnung des Expositionswerts (EV) für Risikokategorien</a:t>
            </a:r>
            <a:endParaRPr/>
          </a:p>
        </p:txBody>
      </p:sp>
      <p:sp>
        <p:nvSpPr>
          <p:cNvPr id="381" name="Google Shape;381;p83"/>
          <p:cNvSpPr txBox="1"/>
          <p:nvPr/>
        </p:nvSpPr>
        <p:spPr>
          <a:xfrm>
            <a:off x="554400" y="1334359"/>
            <a:ext cx="7842177"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a:solidFill>
                  <a:schemeClr val="lt2"/>
                </a:solidFill>
                <a:latin typeface="Trebuchet MS"/>
                <a:ea typeface="Trebuchet MS"/>
                <a:cs typeface="Trebuchet MS"/>
                <a:sym typeface="Trebuchet MS"/>
              </a:rPr>
              <a:t>Die RBE-Methode sieht die Zuweisung eines Expositionswerts (EV) zu jeder in die Bewertung einbezogenen Risikokategorie vor. Dieser Wert gibt die Größe der exponierten Elemente an, wie in der folgenden Tabelle 10 dargestellt.</a:t>
            </a:r>
            <a:endParaRPr/>
          </a:p>
        </p:txBody>
      </p:sp>
      <p:graphicFrame>
        <p:nvGraphicFramePr>
          <p:cNvPr id="382" name="Google Shape;382;p83"/>
          <p:cNvGraphicFramePr/>
          <p:nvPr/>
        </p:nvGraphicFramePr>
        <p:xfrm>
          <a:off x="2159000" y="2210063"/>
          <a:ext cx="4826000" cy="2270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tblGrid>
              <a:tr h="295450">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Ausmaß der Exposition</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Expositionswert (EV)</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Gering</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0,01–0,10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Gering</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0,11–0,20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Mittel</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0,21–0,30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Kritisch</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0,31–0,50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Erheblich</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0,51–1</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84"/>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8" name="Google Shape;388;p84"/>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389" name="Google Shape;389;p84"/>
          <p:cNvSpPr txBox="1"/>
          <p:nvPr/>
        </p:nvSpPr>
        <p:spPr>
          <a:xfrm>
            <a:off x="554399" y="1117256"/>
            <a:ext cx="8080800" cy="276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1" i="0" u="none" strike="noStrike" cap="none">
                <a:solidFill>
                  <a:schemeClr val="accent4"/>
                </a:solidFill>
                <a:latin typeface="Trebuchet MS"/>
                <a:ea typeface="Trebuchet MS"/>
                <a:cs typeface="Trebuchet MS"/>
                <a:sym typeface="Trebuchet MS"/>
              </a:rPr>
              <a:t>-Normalisierung quantitativer Indikatoren</a:t>
            </a:r>
            <a:endParaRPr/>
          </a:p>
        </p:txBody>
      </p:sp>
      <p:sp>
        <p:nvSpPr>
          <p:cNvPr id="390" name="Google Shape;390;p84"/>
          <p:cNvSpPr txBox="1"/>
          <p:nvPr/>
        </p:nvSpPr>
        <p:spPr>
          <a:xfrm>
            <a:off x="592104" y="1420520"/>
            <a:ext cx="7842300"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dirty="0">
                <a:solidFill>
                  <a:schemeClr val="lt2"/>
                </a:solidFill>
                <a:latin typeface="Trebuchet MS"/>
                <a:ea typeface="Trebuchet MS"/>
                <a:cs typeface="Trebuchet MS"/>
                <a:sym typeface="Trebuchet MS"/>
              </a:rPr>
              <a:t>Um den EV einer Risikokategorie zu bestimmen, wird zunächst der Wert der zugehörigen Expositionsindikatoren berechnet und unter Anwendung des in 4.3.1.2 (Normalisierung der Werte quantitativer Indikatoren) beschriebenen Verfahrens im Intervall (0,1) normalisiert. </a:t>
            </a:r>
            <a:endParaRPr dirty="0"/>
          </a:p>
          <a:p>
            <a:pPr marL="0" marR="0" lvl="0" indent="0" algn="just" rtl="0">
              <a:lnSpc>
                <a:spcPct val="100000"/>
              </a:lnSpc>
              <a:spcBef>
                <a:spcPts val="0"/>
              </a:spcBef>
              <a:spcAft>
                <a:spcPts val="0"/>
              </a:spcAft>
              <a:buNone/>
            </a:pPr>
            <a:r>
              <a:rPr lang="en-MT" sz="1200" b="0" i="0" u="none" strike="noStrike" cap="none" dirty="0">
                <a:solidFill>
                  <a:schemeClr val="lt2"/>
                </a:solidFill>
                <a:latin typeface="Trebuchet MS"/>
                <a:ea typeface="Trebuchet MS"/>
                <a:cs typeface="Trebuchet MS"/>
                <a:sym typeface="Trebuchet MS"/>
              </a:rPr>
              <a:t>Anschließend wird der EV anhand der folgenden Formel berechnet:</a:t>
            </a:r>
            <a:endParaRPr dirty="0"/>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sp>
        <p:nvSpPr>
          <p:cNvPr id="391" name="Google Shape;391;p84"/>
          <p:cNvSpPr txBox="1"/>
          <p:nvPr/>
        </p:nvSpPr>
        <p:spPr>
          <a:xfrm>
            <a:off x="4158531" y="2233848"/>
            <a:ext cx="4643700" cy="2672230"/>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None/>
            </a:pPr>
            <a:r>
              <a:rPr lang="en-MT" sz="1150" i="0" u="none" strike="noStrike" cap="none" dirty="0">
                <a:solidFill>
                  <a:schemeClr val="lt2"/>
                </a:solidFill>
                <a:latin typeface="Trebuchet MS"/>
                <a:ea typeface="Trebuchet MS"/>
                <a:cs typeface="Trebuchet MS"/>
                <a:sym typeface="Trebuchet MS"/>
              </a:rPr>
              <a:t>Dabei gilt:</a:t>
            </a:r>
            <a:endParaRPr lang="de-DE" sz="1150" i="0" u="none" strike="noStrike" cap="none" dirty="0">
              <a:solidFill>
                <a:schemeClr val="lt2"/>
              </a:solidFill>
              <a:latin typeface="Trebuchet MS"/>
              <a:ea typeface="Trebuchet MS"/>
              <a:cs typeface="Trebuchet MS"/>
              <a:sym typeface="Trebuchet MS"/>
            </a:endParaRPr>
          </a:p>
          <a:p>
            <a:pPr marL="0" marR="215265" lvl="0" indent="0" algn="just" rtl="0">
              <a:lnSpc>
                <a:spcPct val="107000"/>
              </a:lnSpc>
              <a:spcBef>
                <a:spcPts val="0"/>
              </a:spcBef>
              <a:spcAft>
                <a:spcPts val="0"/>
              </a:spcAft>
              <a:buNone/>
            </a:pPr>
            <a:r>
              <a:rPr lang="en-MT" sz="1150" i="1" u="none" strike="noStrike" cap="none" dirty="0">
                <a:solidFill>
                  <a:schemeClr val="lt2"/>
                </a:solidFill>
                <a:latin typeface="Trebuchet MS"/>
                <a:ea typeface="Trebuchet MS"/>
                <a:cs typeface="Trebuchet MS"/>
                <a:sym typeface="Trebuchet MS"/>
              </a:rPr>
              <a:t>I</a:t>
            </a:r>
            <a:r>
              <a:rPr lang="en-MT" sz="1150" i="1" u="none" strike="noStrike" cap="none" baseline="-25000" dirty="0">
                <a:solidFill>
                  <a:schemeClr val="lt2"/>
                </a:solidFill>
                <a:latin typeface="Trebuchet MS"/>
                <a:ea typeface="Trebuchet MS"/>
                <a:cs typeface="Trebuchet MS"/>
                <a:sym typeface="Trebuchet MS"/>
              </a:rPr>
              <a:t>i</a:t>
            </a:r>
            <a:r>
              <a:rPr lang="en-MT" sz="1150" i="0" u="none" strike="noStrike" cap="none" dirty="0">
                <a:solidFill>
                  <a:schemeClr val="lt2"/>
                </a:solidFill>
                <a:latin typeface="Trebuchet MS"/>
                <a:ea typeface="Trebuchet MS"/>
                <a:cs typeface="Trebuchet MS"/>
                <a:sym typeface="Trebuchet MS"/>
              </a:rPr>
              <a:t> der normalisierte Wert des i-ten Expositionsindikators ist</a:t>
            </a:r>
            <a:endParaRPr sz="1150" dirty="0">
              <a:latin typeface="Trebuchet MS"/>
              <a:ea typeface="Trebuchet MS"/>
              <a:cs typeface="Trebuchet MS"/>
              <a:sym typeface="Trebuchet MS"/>
            </a:endParaRPr>
          </a:p>
          <a:p>
            <a:pPr marL="342900" marR="215265" lvl="0" indent="-355600" algn="just" rtl="0">
              <a:lnSpc>
                <a:spcPct val="107000"/>
              </a:lnSpc>
              <a:spcBef>
                <a:spcPts val="800"/>
              </a:spcBef>
              <a:spcAft>
                <a:spcPts val="0"/>
              </a:spcAft>
              <a:buClr>
                <a:srgbClr val="000000"/>
              </a:buClr>
              <a:buSzPts val="1200"/>
              <a:buFont typeface="Trebuchet MS"/>
              <a:buChar char="-"/>
            </a:pPr>
            <a:r>
              <a:rPr lang="en-MT" sz="1150" i="1" u="none" strike="noStrike" cap="none" dirty="0">
                <a:solidFill>
                  <a:schemeClr val="lt2"/>
                </a:solidFill>
                <a:latin typeface="Trebuchet MS"/>
                <a:ea typeface="Trebuchet MS"/>
                <a:cs typeface="Trebuchet MS"/>
                <a:sym typeface="Trebuchet MS"/>
              </a:rPr>
              <a:t>W</a:t>
            </a:r>
            <a:r>
              <a:rPr lang="en-MT" sz="1150" i="1" u="none" strike="noStrike" cap="none" baseline="-25000" dirty="0">
                <a:solidFill>
                  <a:schemeClr val="lt2"/>
                </a:solidFill>
                <a:latin typeface="Trebuchet MS"/>
                <a:ea typeface="Trebuchet MS"/>
                <a:cs typeface="Trebuchet MS"/>
                <a:sym typeface="Trebuchet MS"/>
              </a:rPr>
              <a:t>i</a:t>
            </a:r>
            <a:r>
              <a:rPr lang="en-MT" sz="1150" i="0" u="none" strike="noStrike" cap="none" dirty="0">
                <a:solidFill>
                  <a:schemeClr val="lt2"/>
                </a:solidFill>
                <a:latin typeface="Trebuchet MS"/>
                <a:ea typeface="Trebuchet MS"/>
                <a:cs typeface="Trebuchet MS"/>
                <a:sym typeface="Trebuchet MS"/>
              </a:rPr>
              <a:t> die mit dem i-ten Expositionsindikator verbundene </a:t>
            </a:r>
            <a:r>
              <a:rPr lang="en-MT" sz="1150" dirty="0">
                <a:solidFill>
                  <a:schemeClr val="lt2"/>
                </a:solidFill>
                <a:latin typeface="Trebuchet MS"/>
                <a:ea typeface="Trebuchet MS"/>
                <a:cs typeface="Trebuchet MS"/>
                <a:sym typeface="Trebuchet MS"/>
              </a:rPr>
              <a:t>Gewichtung</a:t>
            </a:r>
            <a:r>
              <a:rPr lang="en-MT" sz="1150" i="0" u="none" strike="noStrike" cap="none" dirty="0">
                <a:solidFill>
                  <a:schemeClr val="lt2"/>
                </a:solidFill>
                <a:latin typeface="Trebuchet MS"/>
                <a:ea typeface="Trebuchet MS"/>
                <a:cs typeface="Trebuchet MS"/>
                <a:sym typeface="Trebuchet MS"/>
              </a:rPr>
              <a:t> ist</a:t>
            </a:r>
            <a:endParaRPr sz="1150" dirty="0">
              <a:latin typeface="Trebuchet MS"/>
              <a:ea typeface="Trebuchet MS"/>
              <a:cs typeface="Trebuchet MS"/>
              <a:sym typeface="Trebuchet MS"/>
            </a:endParaRPr>
          </a:p>
          <a:p>
            <a:pPr marL="342900" marR="215265" lvl="0" indent="-355600" algn="just" rtl="0">
              <a:lnSpc>
                <a:spcPct val="107000"/>
              </a:lnSpc>
              <a:spcBef>
                <a:spcPts val="800"/>
              </a:spcBef>
              <a:spcAft>
                <a:spcPts val="0"/>
              </a:spcAft>
              <a:buClr>
                <a:srgbClr val="000000"/>
              </a:buClr>
              <a:buSzPts val="1200"/>
              <a:buFont typeface="Trebuchet MS"/>
              <a:buChar char="-"/>
            </a:pPr>
            <a:r>
              <a:rPr lang="en-MT" sz="1150" i="1" u="none" strike="noStrike" cap="none" dirty="0">
                <a:solidFill>
                  <a:schemeClr val="lt2"/>
                </a:solidFill>
                <a:latin typeface="Trebuchet MS"/>
                <a:ea typeface="Trebuchet MS"/>
                <a:cs typeface="Trebuchet MS"/>
                <a:sym typeface="Trebuchet MS"/>
              </a:rPr>
              <a:t>n </a:t>
            </a:r>
            <a:r>
              <a:rPr lang="en-MT" sz="1150" i="0" u="none" strike="noStrike" cap="none" dirty="0">
                <a:solidFill>
                  <a:schemeClr val="lt2"/>
                </a:solidFill>
                <a:latin typeface="Trebuchet MS"/>
                <a:ea typeface="Trebuchet MS"/>
                <a:cs typeface="Trebuchet MS"/>
                <a:sym typeface="Trebuchet MS"/>
              </a:rPr>
              <a:t>die Anzahl der berücksichtigten Expositionsindikatoren ist.</a:t>
            </a:r>
            <a:endParaRPr sz="1150" dirty="0">
              <a:latin typeface="Trebuchet MS"/>
              <a:ea typeface="Trebuchet MS"/>
              <a:cs typeface="Trebuchet MS"/>
              <a:sym typeface="Trebuchet MS"/>
            </a:endParaRPr>
          </a:p>
          <a:p>
            <a:pPr marL="0" marR="215265" lvl="0" indent="0" algn="just" rtl="0">
              <a:lnSpc>
                <a:spcPct val="107000"/>
              </a:lnSpc>
              <a:spcBef>
                <a:spcPts val="800"/>
              </a:spcBef>
              <a:spcAft>
                <a:spcPts val="0"/>
              </a:spcAft>
              <a:buNone/>
            </a:pPr>
            <a:r>
              <a:rPr lang="en-MT" sz="1150" i="0" u="none" strike="noStrike" cap="none" dirty="0">
                <a:solidFill>
                  <a:schemeClr val="lt2"/>
                </a:solidFill>
                <a:latin typeface="Trebuchet MS"/>
                <a:ea typeface="Trebuchet MS"/>
                <a:cs typeface="Trebuchet MS"/>
                <a:sym typeface="Trebuchet MS"/>
              </a:rPr>
              <a:t>Die verschiedenen Gewichte, die den Expositionsindikatoren zugewiesen werden, können aus der vorhandenen Literatur, Informationen von Interessengruppen oder der Gewichtung durch Experten abgeleitet werden. Um den Indikator zu normalisieren, müssen die Werte bestimmt werden, die den optimalen (0) und kritischen (1) Expositionsniveaus entsprechen</a:t>
            </a:r>
            <a:r>
              <a:rPr lang="en-MT" sz="1150" dirty="0">
                <a:latin typeface="Trebuchet MS"/>
                <a:ea typeface="Trebuchet MS"/>
                <a:cs typeface="Trebuchet MS"/>
                <a:sym typeface="Trebuchet MS"/>
              </a:rPr>
              <a:t>.</a:t>
            </a:r>
            <a:endParaRPr sz="1150" i="0" u="none" strike="noStrike" cap="none" dirty="0">
              <a:solidFill>
                <a:schemeClr val="lt2"/>
              </a:solidFill>
              <a:latin typeface="Trebuchet MS"/>
              <a:ea typeface="Trebuchet MS"/>
              <a:cs typeface="Trebuchet MS"/>
              <a:sym typeface="Trebuchet MS"/>
            </a:endParaRPr>
          </a:p>
        </p:txBody>
      </p:sp>
      <p:sp>
        <p:nvSpPr>
          <p:cNvPr id="392" name="Google Shape;392;p84"/>
          <p:cNvSpPr txBox="1"/>
          <p:nvPr/>
        </p:nvSpPr>
        <p:spPr>
          <a:xfrm>
            <a:off x="554400" y="583159"/>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2: Berechnung des Expositionswerts (EV) für Risikokategorien</a:t>
            </a:r>
            <a:endParaRPr/>
          </a:p>
        </p:txBody>
      </p:sp>
      <p:pic>
        <p:nvPicPr>
          <p:cNvPr id="393" name="Google Shape;393;p84"/>
          <p:cNvPicPr preferRelativeResize="0"/>
          <p:nvPr/>
        </p:nvPicPr>
        <p:blipFill rotWithShape="1">
          <a:blip r:embed="rId3">
            <a:alphaModFix/>
          </a:blip>
          <a:srcRect/>
          <a:stretch/>
        </p:blipFill>
        <p:spPr>
          <a:xfrm>
            <a:off x="962394" y="2744741"/>
            <a:ext cx="2842054" cy="118126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85"/>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99" name="Google Shape;399;p85"/>
          <p:cNvSpPr/>
          <p:nvPr/>
        </p:nvSpPr>
        <p:spPr>
          <a:xfrm>
            <a:off x="58640" y="53253"/>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00" name="Google Shape;400;p85"/>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01" name="Google Shape;401;p85"/>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2: Berechnung des Expositionswerts (EV) für Risikokategorien</a:t>
            </a:r>
            <a:endParaRPr/>
          </a:p>
        </p:txBody>
      </p:sp>
      <p:sp>
        <p:nvSpPr>
          <p:cNvPr id="402" name="Google Shape;402;p85"/>
          <p:cNvSpPr txBox="1"/>
          <p:nvPr/>
        </p:nvSpPr>
        <p:spPr>
          <a:xfrm>
            <a:off x="554398" y="1449854"/>
            <a:ext cx="78423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a:solidFill>
                  <a:schemeClr val="lt2"/>
                </a:solidFill>
                <a:latin typeface="Trebuchet MS"/>
                <a:ea typeface="Trebuchet MS"/>
                <a:cs typeface="Trebuchet MS"/>
                <a:sym typeface="Trebuchet MS"/>
              </a:rPr>
              <a:t>Die folgende Tabelle zeigt die Expositionswerte, die den Risikokategorien zugewiesen wurden, unter Berücksichtigung eines Expositionsindikators für jede Risikokategorie.</a:t>
            </a:r>
            <a:endParaRPr/>
          </a:p>
        </p:txBody>
      </p:sp>
      <p:sp>
        <p:nvSpPr>
          <p:cNvPr id="403" name="Google Shape;403;p85"/>
          <p:cNvSpPr txBox="1"/>
          <p:nvPr/>
        </p:nvSpPr>
        <p:spPr>
          <a:xfrm>
            <a:off x="554399" y="1117256"/>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600" b="1" i="0" u="none" strike="noStrike" cap="none">
                <a:solidFill>
                  <a:schemeClr val="accent4"/>
                </a:solidFill>
                <a:latin typeface="Trebuchet MS"/>
                <a:ea typeface="Trebuchet MS"/>
                <a:cs typeface="Trebuchet MS"/>
                <a:sym typeface="Trebuchet MS"/>
              </a:rPr>
              <a:t>Beispiel</a:t>
            </a:r>
            <a:endParaRPr/>
          </a:p>
        </p:txBody>
      </p:sp>
      <p:sp>
        <p:nvSpPr>
          <p:cNvPr id="404" name="Google Shape;404;p85"/>
          <p:cNvSpPr txBox="1"/>
          <p:nvPr/>
        </p:nvSpPr>
        <p:spPr>
          <a:xfrm>
            <a:off x="554397" y="4428536"/>
            <a:ext cx="7842177"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1" i="0" u="none" strike="noStrike" cap="none">
                <a:solidFill>
                  <a:schemeClr val="lt2"/>
                </a:solidFill>
                <a:latin typeface="Trebuchet MS"/>
                <a:ea typeface="Trebuchet MS"/>
                <a:cs typeface="Trebuchet MS"/>
                <a:sym typeface="Trebuchet MS"/>
              </a:rPr>
              <a:t>Das Ergebnis dieses Schritts ist eine Reihe von Expositionswerten (EV), einer pro Risikokategorie.</a:t>
            </a:r>
            <a:endParaRPr/>
          </a:p>
        </p:txBody>
      </p:sp>
      <p:graphicFrame>
        <p:nvGraphicFramePr>
          <p:cNvPr id="405" name="Google Shape;405;p85"/>
          <p:cNvGraphicFramePr/>
          <p:nvPr>
            <p:extLst>
              <p:ext uri="{D42A27DB-BD31-4B8C-83A1-F6EECF244321}">
                <p14:modId xmlns:p14="http://schemas.microsoft.com/office/powerpoint/2010/main" val="3153797393"/>
              </p:ext>
            </p:extLst>
          </p:nvPr>
        </p:nvGraphicFramePr>
        <p:xfrm>
          <a:off x="683271" y="2011846"/>
          <a:ext cx="7842177" cy="2377320"/>
        </p:xfrm>
        <a:graphic>
          <a:graphicData uri="http://schemas.openxmlformats.org/drawingml/2006/table">
            <a:tbl>
              <a:tblPr>
                <a:noFill/>
              </a:tblPr>
              <a:tblGrid>
                <a:gridCol w="1176679">
                  <a:extLst>
                    <a:ext uri="{9D8B030D-6E8A-4147-A177-3AD203B41FA5}">
                      <a16:colId xmlns:a16="http://schemas.microsoft.com/office/drawing/2014/main" val="20000"/>
                    </a:ext>
                  </a:extLst>
                </a:gridCol>
                <a:gridCol w="1788025">
                  <a:extLst>
                    <a:ext uri="{9D8B030D-6E8A-4147-A177-3AD203B41FA5}">
                      <a16:colId xmlns:a16="http://schemas.microsoft.com/office/drawing/2014/main" val="20001"/>
                    </a:ext>
                  </a:extLst>
                </a:gridCol>
                <a:gridCol w="1046138">
                  <a:extLst>
                    <a:ext uri="{9D8B030D-6E8A-4147-A177-3AD203B41FA5}">
                      <a16:colId xmlns:a16="http://schemas.microsoft.com/office/drawing/2014/main" val="20002"/>
                    </a:ext>
                  </a:extLst>
                </a:gridCol>
                <a:gridCol w="2682091">
                  <a:extLst>
                    <a:ext uri="{9D8B030D-6E8A-4147-A177-3AD203B41FA5}">
                      <a16:colId xmlns:a16="http://schemas.microsoft.com/office/drawing/2014/main" val="20003"/>
                    </a:ext>
                  </a:extLst>
                </a:gridCol>
                <a:gridCol w="1149244">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r>
                        <a:rPr lang="en-MT" sz="1200" b="1">
                          <a:solidFill>
                            <a:schemeClr val="lt1"/>
                          </a:solidFill>
                          <a:latin typeface="Trebuchet MS"/>
                          <a:ea typeface="Trebuchet MS"/>
                          <a:cs typeface="Trebuchet MS"/>
                          <a:sym typeface="Trebuchet MS"/>
                        </a:rPr>
                        <a:t>Gefahr</a:t>
                      </a:r>
                      <a:endParaRPr sz="1200" b="1">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Risikokategorie</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en-MT" sz="1200" b="1">
                          <a:solidFill>
                            <a:schemeClr val="lt1"/>
                          </a:solidFill>
                          <a:latin typeface="Trebuchet MS"/>
                          <a:ea typeface="Trebuchet MS"/>
                          <a:cs typeface="Trebuchet MS"/>
                          <a:sym typeface="Trebuchet MS"/>
                        </a:rPr>
                        <a:t>Exponiertes Element</a:t>
                      </a:r>
                      <a:endParaRPr sz="1200" b="1">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Expositionsindikator</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Belichtungswert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extLst>
                  <a:ext uri="{0D108BD9-81ED-4DB2-BD59-A6C34878D82A}">
                    <a16:rowId xmlns:a16="http://schemas.microsoft.com/office/drawing/2014/main" val="10000"/>
                  </a:ext>
                </a:extLst>
              </a:tr>
              <a:tr h="381000">
                <a:tc rowSpan="2">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Extreme Hitze</a:t>
                      </a:r>
                      <a:endParaRPr sz="1200" dirty="0">
                        <a:solidFill>
                          <a:schemeClr val="lt2"/>
                        </a:solidFill>
                        <a:latin typeface="Trebuchet MS"/>
                        <a:ea typeface="Trebuchet MS"/>
                        <a:cs typeface="Trebuchet MS"/>
                        <a:sym typeface="Trebuchet MS"/>
                      </a:endParaRPr>
                    </a:p>
                    <a:p>
                      <a:pPr marL="0" lvl="0" indent="0" algn="ctr" rtl="0">
                        <a:spcBef>
                          <a:spcPts val="0"/>
                        </a:spcBef>
                        <a:spcAft>
                          <a:spcPts val="0"/>
                        </a:spcAft>
                        <a:buNone/>
                      </a:pP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en-MT" sz="1200">
                          <a:solidFill>
                            <a:schemeClr val="lt2"/>
                          </a:solidFill>
                          <a:latin typeface="Trebuchet MS"/>
                          <a:ea typeface="Trebuchet MS"/>
                          <a:cs typeface="Trebuchet MS"/>
                          <a:sym typeface="Trebuchet MS"/>
                        </a:rPr>
                        <a:t>Gesundheitsrisiko für die Bevölkerung</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Bevölkerung</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Bevölkerungsdichte (n/km²)</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0,32 (kritisch)</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lvl="0" indent="0" algn="l" rtl="0">
                        <a:spcBef>
                          <a:spcPts val="0"/>
                        </a:spcBef>
                        <a:spcAft>
                          <a:spcPts val="0"/>
                        </a:spcAft>
                        <a:buNone/>
                      </a:pPr>
                      <a:r>
                        <a:rPr lang="en-MT" sz="1200">
                          <a:solidFill>
                            <a:schemeClr val="lt2"/>
                          </a:solidFill>
                          <a:latin typeface="Trebuchet MS"/>
                          <a:ea typeface="Trebuchet MS"/>
                          <a:cs typeface="Trebuchet MS"/>
                          <a:sym typeface="Trebuchet MS"/>
                        </a:rPr>
                        <a:t>Schadensrisiko für Wohngebäude</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Wohngebäude</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Anteil der Wohngebäude, die älter als 50 Jahre sind (%)</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0,7 (hoch)</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2"/>
                  </a:ext>
                </a:extLst>
              </a:tr>
              <a:tr h="537275">
                <a:tc>
                  <a:txBody>
                    <a:bodyPr/>
                    <a:lstStyle/>
                    <a:p>
                      <a:pPr marL="0" lvl="0" indent="0" algn="ctr" rtl="0">
                        <a:spcBef>
                          <a:spcPts val="0"/>
                        </a:spcBef>
                        <a:spcAft>
                          <a:spcPts val="0"/>
                        </a:spcAft>
                        <a:buClr>
                          <a:schemeClr val="dk1"/>
                        </a:buClr>
                        <a:buSzPts val="1100"/>
                        <a:buFont typeface="Arial"/>
                        <a:buNone/>
                      </a:pPr>
                      <a:r>
                        <a:rPr lang="en-MT" sz="1200">
                          <a:solidFill>
                            <a:schemeClr val="lt2"/>
                          </a:solidFill>
                          <a:latin typeface="Trebuchet MS"/>
                          <a:ea typeface="Trebuchet MS"/>
                          <a:cs typeface="Trebuchet MS"/>
                          <a:sym typeface="Trebuchet MS"/>
                        </a:rPr>
                        <a:t>Starke Niederschläge</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en-MT" sz="1200">
                          <a:solidFill>
                            <a:schemeClr val="lt2"/>
                          </a:solidFill>
                          <a:latin typeface="Trebuchet MS"/>
                          <a:ea typeface="Trebuchet MS"/>
                          <a:cs typeface="Trebuchet MS"/>
                          <a:sym typeface="Trebuchet MS"/>
                        </a:rPr>
                        <a:t>Entwässerungskapazität des Straßennetzes</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Straßennetz</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Gesamtlänge der Straßen in hochwassergefährdeten Gebieten (km)</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0,18 (gering)</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86"/>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1" name="Google Shape;411;p86"/>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2" name="Google Shape;412;p86"/>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13" name="Google Shape;413;p86"/>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3: Berechnung des Gefahrenwerts (HV) für Probleme</a:t>
            </a:r>
            <a:endParaRPr/>
          </a:p>
        </p:txBody>
      </p:sp>
      <p:sp>
        <p:nvSpPr>
          <p:cNvPr id="414" name="Google Shape;414;p86"/>
          <p:cNvSpPr txBox="1"/>
          <p:nvPr/>
        </p:nvSpPr>
        <p:spPr>
          <a:xfrm>
            <a:off x="554397" y="1244445"/>
            <a:ext cx="7842177"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a:solidFill>
                  <a:schemeClr val="lt2"/>
                </a:solidFill>
                <a:latin typeface="Trebuchet MS"/>
                <a:ea typeface="Trebuchet MS"/>
                <a:cs typeface="Trebuchet MS"/>
                <a:sym typeface="Trebuchet MS"/>
              </a:rPr>
              <a:t>Die RBE-Methode sieht die Zuweisung eines Gefahrenwerts (HV) für jedes in die Bewertung einbezogene Problem (Gefahr) vor. Dieser Wert steht für die Relevanz der Gefahr in Bezug auf den lokalen Kontext, wie in der folgenden Tabelle definiert.</a:t>
            </a:r>
            <a:endParaRPr/>
          </a:p>
          <a:p>
            <a:pPr marL="0" marR="0" lvl="0" indent="0" algn="just" rtl="0">
              <a:lnSpc>
                <a:spcPct val="100000"/>
              </a:lnSpc>
              <a:spcBef>
                <a:spcPts val="0"/>
              </a:spcBef>
              <a:spcAft>
                <a:spcPts val="0"/>
              </a:spcAft>
              <a:buNone/>
            </a:pPr>
            <a:endParaRPr sz="1200" b="0" i="0" u="none" strike="noStrike" cap="none">
              <a:solidFill>
                <a:schemeClr val="lt2"/>
              </a:solidFill>
              <a:latin typeface="Trebuchet MS"/>
              <a:ea typeface="Trebuchet MS"/>
              <a:cs typeface="Trebuchet MS"/>
              <a:sym typeface="Trebuchet MS"/>
            </a:endParaRPr>
          </a:p>
        </p:txBody>
      </p:sp>
      <p:graphicFrame>
        <p:nvGraphicFramePr>
          <p:cNvPr id="415" name="Google Shape;415;p86"/>
          <p:cNvGraphicFramePr/>
          <p:nvPr>
            <p:extLst>
              <p:ext uri="{D42A27DB-BD31-4B8C-83A1-F6EECF244321}">
                <p14:modId xmlns:p14="http://schemas.microsoft.com/office/powerpoint/2010/main" val="2076735697"/>
              </p:ext>
            </p:extLst>
          </p:nvPr>
        </p:nvGraphicFramePr>
        <p:xfrm>
          <a:off x="368709" y="1904657"/>
          <a:ext cx="8568813" cy="2590710"/>
        </p:xfrm>
        <a:graphic>
          <a:graphicData uri="http://schemas.openxmlformats.org/drawingml/2006/table">
            <a:tbl>
              <a:tblPr>
                <a:noFill/>
              </a:tblPr>
              <a:tblGrid>
                <a:gridCol w="1180210">
                  <a:extLst>
                    <a:ext uri="{9D8B030D-6E8A-4147-A177-3AD203B41FA5}">
                      <a16:colId xmlns:a16="http://schemas.microsoft.com/office/drawing/2014/main" val="20000"/>
                    </a:ext>
                  </a:extLst>
                </a:gridCol>
                <a:gridCol w="4350692">
                  <a:extLst>
                    <a:ext uri="{9D8B030D-6E8A-4147-A177-3AD203B41FA5}">
                      <a16:colId xmlns:a16="http://schemas.microsoft.com/office/drawing/2014/main" val="20001"/>
                    </a:ext>
                  </a:extLst>
                </a:gridCol>
                <a:gridCol w="1566570">
                  <a:extLst>
                    <a:ext uri="{9D8B030D-6E8A-4147-A177-3AD203B41FA5}">
                      <a16:colId xmlns:a16="http://schemas.microsoft.com/office/drawing/2014/main" val="20002"/>
                    </a:ext>
                  </a:extLst>
                </a:gridCol>
                <a:gridCol w="1471341">
                  <a:extLst>
                    <a:ext uri="{9D8B030D-6E8A-4147-A177-3AD203B41FA5}">
                      <a16:colId xmlns:a16="http://schemas.microsoft.com/office/drawing/2014/main" val="20003"/>
                    </a:ext>
                  </a:extLst>
                </a:gridCol>
              </a:tblGrid>
              <a:tr h="381000">
                <a:tc gridSpan="2">
                  <a:txBody>
                    <a:bodyPr/>
                    <a:lstStyle/>
                    <a:p>
                      <a:pPr marL="0" lvl="0" indent="0" algn="ctr" rtl="0">
                        <a:spcBef>
                          <a:spcPts val="0"/>
                        </a:spcBef>
                        <a:spcAft>
                          <a:spcPts val="0"/>
                        </a:spcAft>
                        <a:buNone/>
                      </a:pPr>
                      <a:r>
                        <a:rPr lang="en-MT" sz="1200" b="1" dirty="0">
                          <a:solidFill>
                            <a:schemeClr val="lt1"/>
                          </a:solidFill>
                          <a:latin typeface="Trebuchet MS"/>
                          <a:ea typeface="Trebuchet MS"/>
                          <a:cs typeface="Trebuchet MS"/>
                          <a:sym typeface="Trebuchet MS"/>
                        </a:rPr>
                        <a:t>Gefahrenereignis</a:t>
                      </a:r>
                      <a:endParaRPr sz="1200" b="1"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hMerge="1">
                  <a:txBody>
                    <a:bodyPr/>
                    <a:lstStyle/>
                    <a:p>
                      <a:endParaRPr lang="en-US"/>
                    </a:p>
                  </a:txBody>
                  <a:tcPr/>
                </a:tc>
                <a:tc gridSpan="2">
                  <a:txBody>
                    <a:bodyPr/>
                    <a:lstStyle/>
                    <a:p>
                      <a:pPr marL="0" lvl="0" indent="0" algn="ctr" rtl="0">
                        <a:spcBef>
                          <a:spcPts val="0"/>
                        </a:spcBef>
                        <a:spcAft>
                          <a:spcPts val="0"/>
                        </a:spcAft>
                        <a:buNone/>
                      </a:pPr>
                      <a:r>
                        <a:rPr lang="en-MT" sz="1200" b="1">
                          <a:solidFill>
                            <a:schemeClr val="lt1"/>
                          </a:solidFill>
                          <a:latin typeface="Trebuchet MS"/>
                          <a:ea typeface="Trebuchet MS"/>
                          <a:cs typeface="Trebuchet MS"/>
                          <a:sym typeface="Trebuchet MS"/>
                        </a:rPr>
                        <a:t>Gefahrenwert (HV)</a:t>
                      </a:r>
                      <a:endParaRPr sz="1200" b="1">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Häufig</a:t>
                      </a:r>
                      <a:endParaRPr sz="11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en-MT" sz="1200">
                          <a:solidFill>
                            <a:schemeClr val="lt2"/>
                          </a:solidFill>
                          <a:latin typeface="Trebuchet MS"/>
                          <a:ea typeface="Trebuchet MS"/>
                          <a:cs typeface="Trebuchet MS"/>
                          <a:sym typeface="Trebuchet MS"/>
                        </a:rPr>
                        <a:t>Wahrscheinlich im Laufe eines Lebens (alle 0–10 Jahre)</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Sehr wahrscheinlich</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1-0,9</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Wahrscheinlich</a:t>
                      </a:r>
                      <a:endParaRPr sz="11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en-MT" sz="1200">
                          <a:solidFill>
                            <a:schemeClr val="lt2"/>
                          </a:solidFill>
                          <a:latin typeface="Trebuchet MS"/>
                          <a:ea typeface="Trebuchet MS"/>
                          <a:cs typeface="Trebuchet MS"/>
                          <a:sym typeface="Trebuchet MS"/>
                        </a:rPr>
                        <a:t>Wahrscheinlich mehrmals im Laufe des Lebens (alle 0–25 Jahre)</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Wahrscheinlich</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0,89-0,66</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Gelegentlich</a:t>
                      </a:r>
                      <a:endParaRPr sz="11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en-MT" sz="1200">
                          <a:solidFill>
                            <a:schemeClr val="lt2"/>
                          </a:solidFill>
                          <a:latin typeface="Trebuchet MS"/>
                          <a:ea typeface="Trebuchet MS"/>
                          <a:cs typeface="Trebuchet MS"/>
                          <a:sym typeface="Trebuchet MS"/>
                        </a:rPr>
                        <a:t>Wahrscheinlich irgendwann im Laufe des Lebens (alle 0–50 Jahre)</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Ebenso wahrscheinlich wie unwahrscheinlich</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0,65–0,33</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MT" sz="900" dirty="0">
                          <a:solidFill>
                            <a:schemeClr val="lt2"/>
                          </a:solidFill>
                          <a:latin typeface="Trebuchet MS"/>
                          <a:ea typeface="Trebuchet MS"/>
                          <a:cs typeface="Trebuchet MS"/>
                          <a:sym typeface="Trebuchet MS"/>
                        </a:rPr>
                        <a:t>Unwahrscheinlich</a:t>
                      </a:r>
                      <a:endParaRPr sz="9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en-MT" sz="1200">
                          <a:solidFill>
                            <a:schemeClr val="lt2"/>
                          </a:solidFill>
                          <a:latin typeface="Trebuchet MS"/>
                          <a:ea typeface="Trebuchet MS"/>
                          <a:cs typeface="Trebuchet MS"/>
                          <a:sym typeface="Trebuchet MS"/>
                        </a:rPr>
                        <a:t>Unwahrscheinlich, aber dennoch möglich, im Laufe des Lebens aufzutreten (0–100 Jahre)</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Unwahrscheinlich</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0,32-0,0</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87"/>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1" name="Google Shape;421;p87"/>
          <p:cNvSpPr/>
          <p:nvPr/>
        </p:nvSpPr>
        <p:spPr>
          <a:xfrm>
            <a:off x="58640" y="53253"/>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2" name="Google Shape;422;p87"/>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23" name="Google Shape;423;p87"/>
          <p:cNvSpPr txBox="1"/>
          <p:nvPr/>
        </p:nvSpPr>
        <p:spPr>
          <a:xfrm>
            <a:off x="554400" y="57087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dirty="0">
                <a:solidFill>
                  <a:schemeClr val="accent4"/>
                </a:solidFill>
                <a:latin typeface="Trebuchet MS"/>
                <a:ea typeface="Trebuchet MS"/>
                <a:cs typeface="Trebuchet MS"/>
                <a:sym typeface="Trebuchet MS"/>
              </a:rPr>
              <a:t>Schritt 3: Berechnung des Gefahrenwerts (HV) für Probleme</a:t>
            </a:r>
            <a:endParaRPr dirty="0"/>
          </a:p>
        </p:txBody>
      </p:sp>
      <p:sp>
        <p:nvSpPr>
          <p:cNvPr id="424" name="Google Shape;424;p87"/>
          <p:cNvSpPr txBox="1"/>
          <p:nvPr/>
        </p:nvSpPr>
        <p:spPr>
          <a:xfrm>
            <a:off x="478200" y="1079762"/>
            <a:ext cx="8034600" cy="13387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150" b="0" i="0" u="none" strike="noStrike" cap="none" dirty="0">
                <a:solidFill>
                  <a:schemeClr val="lt2"/>
                </a:solidFill>
                <a:latin typeface="Trebuchet MS"/>
                <a:ea typeface="Trebuchet MS"/>
                <a:cs typeface="Trebuchet MS"/>
                <a:sym typeface="Trebuchet MS"/>
              </a:rPr>
              <a:t>Der Gefahrenwert wird anhand der in den SECAPs bereitgestellten Informationen zugewiesen. Wenn keine Informationen verfügbar sind:</a:t>
            </a:r>
            <a:endParaRPr sz="1150" dirty="0"/>
          </a:p>
          <a:p>
            <a:pPr marL="0" marR="0" lvl="0" indent="0" algn="just" rtl="0">
              <a:lnSpc>
                <a:spcPct val="100000"/>
              </a:lnSpc>
              <a:spcBef>
                <a:spcPts val="0"/>
              </a:spcBef>
              <a:spcAft>
                <a:spcPts val="0"/>
              </a:spcAft>
              <a:buNone/>
            </a:pPr>
            <a:r>
              <a:rPr lang="en-MT" sz="1150" b="0" i="0" u="none" strike="noStrike" cap="none" dirty="0">
                <a:solidFill>
                  <a:schemeClr val="lt2"/>
                </a:solidFill>
                <a:latin typeface="Trebuchet MS"/>
                <a:ea typeface="Trebuchet MS"/>
                <a:cs typeface="Trebuchet MS"/>
                <a:sym typeface="Trebuchet MS"/>
              </a:rPr>
              <a:t>-wird der Gefahrenwert (HV) von Experten zugewiesen</a:t>
            </a:r>
            <a:endParaRPr sz="1150" dirty="0"/>
          </a:p>
          <a:p>
            <a:pPr marL="0" marR="0" lvl="0" indent="0" algn="just" rtl="0">
              <a:lnSpc>
                <a:spcPct val="100000"/>
              </a:lnSpc>
              <a:spcBef>
                <a:spcPts val="0"/>
              </a:spcBef>
              <a:spcAft>
                <a:spcPts val="0"/>
              </a:spcAft>
              <a:buNone/>
            </a:pPr>
            <a:r>
              <a:rPr lang="en-MT" sz="1150" b="0" i="0" u="none" strike="noStrike" cap="none" dirty="0">
                <a:solidFill>
                  <a:schemeClr val="lt2"/>
                </a:solidFill>
                <a:latin typeface="Trebuchet MS"/>
                <a:ea typeface="Trebuchet MS"/>
                <a:cs typeface="Trebuchet MS"/>
                <a:sym typeface="Trebuchet MS"/>
              </a:rPr>
              <a:t>- wird der Gefahrenwert (HV) durch Berechnung, Normalisierung und Aggregation spezifischer Gefahrenkriterien zugewiesen.In Bezug auf die zweite Option zeigt die Tabelle ein Beispiel für Gefahrenkriterien für das Problem „Extreme Hitze”. </a:t>
            </a:r>
            <a:endParaRPr sz="1150" dirty="0"/>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graphicFrame>
        <p:nvGraphicFramePr>
          <p:cNvPr id="425" name="Google Shape;425;p87"/>
          <p:cNvGraphicFramePr/>
          <p:nvPr/>
        </p:nvGraphicFramePr>
        <p:xfrm>
          <a:off x="630600" y="2176550"/>
          <a:ext cx="7719150" cy="2636490"/>
        </p:xfrm>
        <a:graphic>
          <a:graphicData uri="http://schemas.openxmlformats.org/drawingml/2006/table">
            <a:tbl>
              <a:tblPr>
                <a:noFill/>
              </a:tblPr>
              <a:tblGrid>
                <a:gridCol w="2415950">
                  <a:extLst>
                    <a:ext uri="{9D8B030D-6E8A-4147-A177-3AD203B41FA5}">
                      <a16:colId xmlns:a16="http://schemas.microsoft.com/office/drawing/2014/main" val="20000"/>
                    </a:ext>
                  </a:extLst>
                </a:gridCol>
                <a:gridCol w="5303200">
                  <a:extLst>
                    <a:ext uri="{9D8B030D-6E8A-4147-A177-3AD203B41FA5}">
                      <a16:colId xmlns:a16="http://schemas.microsoft.com/office/drawing/2014/main" val="20001"/>
                    </a:ext>
                  </a:extLst>
                </a:gridCol>
              </a:tblGrid>
              <a:tr h="295450">
                <a:tc>
                  <a:txBody>
                    <a:bodyPr/>
                    <a:lstStyle/>
                    <a:p>
                      <a:pPr marL="0" lvl="0" indent="0" algn="ctr" rtl="0">
                        <a:spcBef>
                          <a:spcPts val="0"/>
                        </a:spcBef>
                        <a:spcAft>
                          <a:spcPts val="0"/>
                        </a:spcAft>
                        <a:buNone/>
                      </a:pPr>
                      <a:r>
                        <a:rPr lang="en-MT" sz="1100">
                          <a:solidFill>
                            <a:schemeClr val="lt1"/>
                          </a:solidFill>
                          <a:latin typeface="Trebuchet MS"/>
                          <a:ea typeface="Trebuchet MS"/>
                          <a:cs typeface="Trebuchet MS"/>
                          <a:sym typeface="Trebuchet MS"/>
                        </a:rPr>
                        <a:t>Thema</a:t>
                      </a:r>
                      <a:endParaRPr sz="11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100">
                          <a:solidFill>
                            <a:schemeClr val="lt1"/>
                          </a:solidFill>
                          <a:latin typeface="Trebuchet MS"/>
                          <a:ea typeface="Trebuchet MS"/>
                          <a:cs typeface="Trebuchet MS"/>
                          <a:sym typeface="Trebuchet MS"/>
                        </a:rPr>
                        <a:t>Extreme Hitze</a:t>
                      </a:r>
                      <a:endParaRPr sz="11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Gefahrenkriterien</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Indikatoren</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SU25 (Sommertage)</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MT" sz="1100">
                          <a:solidFill>
                            <a:schemeClr val="lt2"/>
                          </a:solidFill>
                          <a:latin typeface="Trebuchet MS"/>
                          <a:ea typeface="Trebuchet MS"/>
                          <a:cs typeface="Trebuchet MS"/>
                          <a:sym typeface="Trebuchet MS"/>
                        </a:rPr>
                        <a:t>Anzahl der Tage pro Jahr mit einer Tageshöchsttemperatur von über 25 °C</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SU30 (warme Tage)</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MT" sz="1100">
                          <a:solidFill>
                            <a:schemeClr val="lt2"/>
                          </a:solidFill>
                          <a:latin typeface="Trebuchet MS"/>
                          <a:ea typeface="Trebuchet MS"/>
                          <a:cs typeface="Trebuchet MS"/>
                          <a:sym typeface="Trebuchet MS"/>
                        </a:rPr>
                        <a:t>Anzahl der Tage pro Jahr mit einer Tageshöchsttemperatur von über 30 °C</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TMAX</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Tägliche Höchsttemperatur ºC</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TR20 (tropische Nächte)</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MT" sz="1100">
                          <a:solidFill>
                            <a:schemeClr val="lt2"/>
                          </a:solidFill>
                          <a:latin typeface="Trebuchet MS"/>
                          <a:ea typeface="Trebuchet MS"/>
                          <a:cs typeface="Trebuchet MS"/>
                          <a:sym typeface="Trebuchet MS"/>
                        </a:rPr>
                        <a:t>Anzahl der Tage pro Jahr mit einer täglichen Mindesttemperatur von über 20 °C</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ctr" rtl="0">
                        <a:spcBef>
                          <a:spcPts val="0"/>
                        </a:spcBef>
                        <a:spcAft>
                          <a:spcPts val="0"/>
                        </a:spcAft>
                        <a:buNone/>
                      </a:pPr>
                      <a:r>
                        <a:rPr lang="en-MT" sz="1100" dirty="0">
                          <a:solidFill>
                            <a:schemeClr val="lt2"/>
                          </a:solidFill>
                          <a:latin typeface="Trebuchet MS"/>
                          <a:ea typeface="Trebuchet MS"/>
                          <a:cs typeface="Trebuchet MS"/>
                          <a:sym typeface="Trebuchet MS"/>
                        </a:rPr>
                        <a:t>HW</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100" dirty="0">
                          <a:solidFill>
                            <a:schemeClr val="lt2"/>
                          </a:solidFill>
                          <a:latin typeface="Trebuchet MS"/>
                          <a:ea typeface="Trebuchet MS"/>
                          <a:cs typeface="Trebuchet MS"/>
                          <a:sym typeface="Trebuchet MS"/>
                        </a:rPr>
                        <a:t>Anzahl der Tage pro Jahr mit einer täglichen Höchsttemperatur von über 30 ºC</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88"/>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1" name="Google Shape;431;p88"/>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32" name="Google Shape;432;p88"/>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3: Berechnung des Gefahrenwerts (HV) für Probleme</a:t>
            </a:r>
            <a:endParaRPr/>
          </a:p>
        </p:txBody>
      </p:sp>
      <p:sp>
        <p:nvSpPr>
          <p:cNvPr id="433" name="Google Shape;433;p88"/>
          <p:cNvSpPr txBox="1"/>
          <p:nvPr/>
        </p:nvSpPr>
        <p:spPr>
          <a:xfrm>
            <a:off x="554400" y="1334359"/>
            <a:ext cx="784217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a:solidFill>
                  <a:schemeClr val="lt2"/>
                </a:solidFill>
                <a:latin typeface="Trebuchet MS"/>
                <a:ea typeface="Trebuchet MS"/>
                <a:cs typeface="Trebuchet MS"/>
                <a:sym typeface="Trebuchet MS"/>
              </a:rPr>
              <a:t>Um den HV für ein Problem zu bestimmen, wird der Wert der zugehörigen Gefahrenindikatoren berechnet und im Intervall (0,1) normalisiert. Anschließend wird der HV anhand der folgenden Formel berechnet:</a:t>
            </a:r>
            <a:endParaRPr/>
          </a:p>
        </p:txBody>
      </p:sp>
      <p:sp>
        <p:nvSpPr>
          <p:cNvPr id="434" name="Google Shape;434;p88"/>
          <p:cNvSpPr txBox="1"/>
          <p:nvPr/>
        </p:nvSpPr>
        <p:spPr>
          <a:xfrm>
            <a:off x="3828275" y="2071875"/>
            <a:ext cx="4643700" cy="2902500"/>
          </a:xfrm>
          <a:prstGeom prst="rect">
            <a:avLst/>
          </a:prstGeom>
          <a:noFill/>
          <a:ln>
            <a:noFill/>
          </a:ln>
        </p:spPr>
        <p:txBody>
          <a:bodyPr spcFirstLastPara="1" wrap="square" lIns="91425" tIns="45700" rIns="91425" bIns="45700" anchor="t" anchorCtr="0">
            <a:spAutoFit/>
          </a:bodyPr>
          <a:lstStyle/>
          <a:p>
            <a:pPr marL="0" marR="215265" lvl="0" indent="0" algn="l" rtl="0">
              <a:lnSpc>
                <a:spcPct val="107000"/>
              </a:lnSpc>
              <a:spcBef>
                <a:spcPts val="0"/>
              </a:spcBef>
              <a:spcAft>
                <a:spcPts val="0"/>
              </a:spcAft>
              <a:buNone/>
            </a:pPr>
            <a:r>
              <a:rPr lang="en-MT" sz="1200" i="0" u="none" strike="noStrike" cap="none">
                <a:solidFill>
                  <a:schemeClr val="lt2"/>
                </a:solidFill>
                <a:latin typeface="Trebuchet MS"/>
                <a:ea typeface="Trebuchet MS"/>
                <a:cs typeface="Trebuchet MS"/>
                <a:sym typeface="Trebuchet MS"/>
              </a:rPr>
              <a:t>Dabei gilt:</a:t>
            </a:r>
            <a:endParaRPr sz="1200" i="1" u="none" strike="noStrike" cap="none">
              <a:solidFill>
                <a:schemeClr val="lt2"/>
              </a:solidFill>
              <a:latin typeface="Trebuchet MS"/>
              <a:ea typeface="Trebuchet MS"/>
              <a:cs typeface="Trebuchet MS"/>
              <a:sym typeface="Trebuchet MS"/>
            </a:endParaRPr>
          </a:p>
          <a:p>
            <a:pPr marL="342900" marR="215265" lvl="0" indent="-352425" algn="l" rtl="0">
              <a:lnSpc>
                <a:spcPct val="107000"/>
              </a:lnSpc>
              <a:spcBef>
                <a:spcPts val="1400"/>
              </a:spcBef>
              <a:spcAft>
                <a:spcPts val="0"/>
              </a:spcAft>
              <a:buClr>
                <a:srgbClr val="000000"/>
              </a:buClr>
              <a:buSzPts val="1200"/>
              <a:buFont typeface="Trebuchet MS"/>
              <a:buChar char="-"/>
            </a:pPr>
            <a:r>
              <a:rPr lang="en-MT" sz="1200" i="1" u="none" strike="noStrike" cap="none">
                <a:solidFill>
                  <a:schemeClr val="lt2"/>
                </a:solidFill>
                <a:latin typeface="Trebuchet MS"/>
                <a:ea typeface="Trebuchet MS"/>
                <a:cs typeface="Trebuchet MS"/>
                <a:sym typeface="Trebuchet MS"/>
              </a:rPr>
              <a:t>I</a:t>
            </a:r>
            <a:r>
              <a:rPr lang="en-MT" sz="1200" i="1" u="none" strike="noStrike" cap="none" baseline="-25000">
                <a:solidFill>
                  <a:schemeClr val="lt2"/>
                </a:solidFill>
                <a:latin typeface="Trebuchet MS"/>
                <a:ea typeface="Trebuchet MS"/>
                <a:cs typeface="Trebuchet MS"/>
                <a:sym typeface="Trebuchet MS"/>
              </a:rPr>
              <a:t>i</a:t>
            </a:r>
            <a:r>
              <a:rPr lang="en-MT" sz="1200" i="0" u="none" strike="noStrike" cap="none">
                <a:solidFill>
                  <a:schemeClr val="lt2"/>
                </a:solidFill>
                <a:latin typeface="Trebuchet MS"/>
                <a:ea typeface="Trebuchet MS"/>
                <a:cs typeface="Trebuchet MS"/>
                <a:sym typeface="Trebuchet MS"/>
              </a:rPr>
              <a:t> der normalisierte Wert des i-ten Gefahrenindikators ist</a:t>
            </a:r>
            <a:endParaRPr sz="1200">
              <a:latin typeface="Trebuchet MS"/>
              <a:ea typeface="Trebuchet MS"/>
              <a:cs typeface="Trebuchet MS"/>
              <a:sym typeface="Trebuchet MS"/>
            </a:endParaRPr>
          </a:p>
          <a:p>
            <a:pPr marL="342900" marR="215265" lvl="0" indent="-352425" algn="l" rtl="0">
              <a:lnSpc>
                <a:spcPct val="107000"/>
              </a:lnSpc>
              <a:spcBef>
                <a:spcPts val="800"/>
              </a:spcBef>
              <a:spcAft>
                <a:spcPts val="0"/>
              </a:spcAft>
              <a:buClr>
                <a:srgbClr val="000000"/>
              </a:buClr>
              <a:buSzPts val="1200"/>
              <a:buFont typeface="Trebuchet MS"/>
              <a:buChar char="-"/>
            </a:pPr>
            <a:r>
              <a:rPr lang="en-MT" sz="1200" i="1" u="none" strike="noStrike" cap="none">
                <a:solidFill>
                  <a:schemeClr val="lt2"/>
                </a:solidFill>
                <a:latin typeface="Trebuchet MS"/>
                <a:ea typeface="Trebuchet MS"/>
                <a:cs typeface="Trebuchet MS"/>
                <a:sym typeface="Trebuchet MS"/>
              </a:rPr>
              <a:t>W</a:t>
            </a:r>
            <a:r>
              <a:rPr lang="en-MT" sz="1200" i="1" u="none" strike="noStrike" cap="none" baseline="-25000">
                <a:solidFill>
                  <a:schemeClr val="lt2"/>
                </a:solidFill>
                <a:latin typeface="Trebuchet MS"/>
                <a:ea typeface="Trebuchet MS"/>
                <a:cs typeface="Trebuchet MS"/>
                <a:sym typeface="Trebuchet MS"/>
              </a:rPr>
              <a:t>i</a:t>
            </a:r>
            <a:r>
              <a:rPr lang="en-MT" sz="1200" i="0" u="none" strike="noStrike" cap="none">
                <a:solidFill>
                  <a:schemeClr val="lt2"/>
                </a:solidFill>
                <a:latin typeface="Trebuchet MS"/>
                <a:ea typeface="Trebuchet MS"/>
                <a:cs typeface="Trebuchet MS"/>
                <a:sym typeface="Trebuchet MS"/>
              </a:rPr>
              <a:t> die Gewichtung des i-ten Gefahrenindikators ist</a:t>
            </a:r>
            <a:endParaRPr sz="1200">
              <a:latin typeface="Trebuchet MS"/>
              <a:ea typeface="Trebuchet MS"/>
              <a:cs typeface="Trebuchet MS"/>
              <a:sym typeface="Trebuchet MS"/>
            </a:endParaRPr>
          </a:p>
          <a:p>
            <a:pPr marL="342900" marR="215265" lvl="0" indent="-352425" algn="l" rtl="0">
              <a:lnSpc>
                <a:spcPct val="107000"/>
              </a:lnSpc>
              <a:spcBef>
                <a:spcPts val="800"/>
              </a:spcBef>
              <a:spcAft>
                <a:spcPts val="0"/>
              </a:spcAft>
              <a:buClr>
                <a:srgbClr val="000000"/>
              </a:buClr>
              <a:buSzPts val="1200"/>
              <a:buFont typeface="Trebuchet MS"/>
              <a:buChar char="-"/>
            </a:pPr>
            <a:r>
              <a:rPr lang="en-MT" sz="1200" i="1" u="none" strike="noStrike" cap="none">
                <a:solidFill>
                  <a:schemeClr val="lt2"/>
                </a:solidFill>
                <a:latin typeface="Trebuchet MS"/>
                <a:ea typeface="Trebuchet MS"/>
                <a:cs typeface="Trebuchet MS"/>
                <a:sym typeface="Trebuchet MS"/>
              </a:rPr>
              <a:t>n </a:t>
            </a:r>
            <a:r>
              <a:rPr lang="en-MT" sz="1200" i="0" u="none" strike="noStrike" cap="none">
                <a:solidFill>
                  <a:schemeClr val="lt2"/>
                </a:solidFill>
                <a:latin typeface="Trebuchet MS"/>
                <a:ea typeface="Trebuchet MS"/>
                <a:cs typeface="Trebuchet MS"/>
                <a:sym typeface="Trebuchet MS"/>
              </a:rPr>
              <a:t>die Anzahl der berücksichtigten Gefahrenindikatoren ist</a:t>
            </a:r>
            <a:endParaRPr sz="1200">
              <a:latin typeface="Trebuchet MS"/>
              <a:ea typeface="Trebuchet MS"/>
              <a:cs typeface="Trebuchet MS"/>
              <a:sym typeface="Trebuchet MS"/>
            </a:endParaRPr>
          </a:p>
          <a:p>
            <a:pPr marL="0" marR="215265" lvl="0" indent="0" algn="l" rtl="0">
              <a:lnSpc>
                <a:spcPct val="107000"/>
              </a:lnSpc>
              <a:spcBef>
                <a:spcPts val="1400"/>
              </a:spcBef>
              <a:spcAft>
                <a:spcPts val="0"/>
              </a:spcAft>
              <a:buNone/>
            </a:pPr>
            <a:r>
              <a:rPr lang="en-MT" sz="1200" i="0" u="none" strike="noStrike" cap="none">
                <a:solidFill>
                  <a:schemeClr val="lt2"/>
                </a:solidFill>
                <a:latin typeface="Trebuchet MS"/>
                <a:ea typeface="Trebuchet MS"/>
                <a:cs typeface="Trebuchet MS"/>
                <a:sym typeface="Trebuchet MS"/>
              </a:rPr>
              <a:t>Die verschiedenen Gewichte, die den Gefahrenindikatoren zugewiesen werden, können aus der vorhandenen Literatur, Informationen von Interessengruppen oder der Gewichtung durch Experten abgeleitet werden.</a:t>
            </a:r>
            <a:endParaRPr sz="1200">
              <a:latin typeface="Trebuchet MS"/>
              <a:ea typeface="Trebuchet MS"/>
              <a:cs typeface="Trebuchet MS"/>
              <a:sym typeface="Trebuchet MS"/>
            </a:endParaRPr>
          </a:p>
          <a:p>
            <a:pPr marL="0" marR="215265" lvl="0" indent="0" algn="l" rtl="0">
              <a:lnSpc>
                <a:spcPct val="107000"/>
              </a:lnSpc>
              <a:spcBef>
                <a:spcPts val="1400"/>
              </a:spcBef>
              <a:spcAft>
                <a:spcPts val="0"/>
              </a:spcAft>
              <a:buNone/>
            </a:pPr>
            <a:endParaRPr sz="1200" i="0" u="none" strike="noStrike" cap="none">
              <a:solidFill>
                <a:schemeClr val="lt2"/>
              </a:solidFill>
              <a:latin typeface="Trebuchet MS"/>
              <a:ea typeface="Trebuchet MS"/>
              <a:cs typeface="Trebuchet MS"/>
              <a:sym typeface="Trebuchet MS"/>
            </a:endParaRPr>
          </a:p>
          <a:p>
            <a:pPr marL="0" marR="0" lvl="0" indent="0" algn="l" rtl="0">
              <a:lnSpc>
                <a:spcPct val="100000"/>
              </a:lnSpc>
              <a:spcBef>
                <a:spcPts val="800"/>
              </a:spcBef>
              <a:spcAft>
                <a:spcPts val="0"/>
              </a:spcAft>
              <a:buNone/>
            </a:pPr>
            <a:endParaRPr sz="1200" i="0" u="none" strike="noStrike" cap="none">
              <a:solidFill>
                <a:schemeClr val="lt2"/>
              </a:solidFill>
              <a:latin typeface="Trebuchet MS"/>
              <a:ea typeface="Trebuchet MS"/>
              <a:cs typeface="Trebuchet MS"/>
              <a:sym typeface="Trebuchet MS"/>
            </a:endParaRPr>
          </a:p>
        </p:txBody>
      </p:sp>
      <p:pic>
        <p:nvPicPr>
          <p:cNvPr id="435" name="Google Shape;435;p88"/>
          <p:cNvPicPr preferRelativeResize="0"/>
          <p:nvPr/>
        </p:nvPicPr>
        <p:blipFill rotWithShape="1">
          <a:blip r:embed="rId3">
            <a:alphaModFix/>
          </a:blip>
          <a:srcRect/>
          <a:stretch/>
        </p:blipFill>
        <p:spPr>
          <a:xfrm>
            <a:off x="722482" y="2400675"/>
            <a:ext cx="3105786" cy="135619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89"/>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1" name="Google Shape;441;p89"/>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2" name="Google Shape;442;p89"/>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43" name="Google Shape;443;p89"/>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3: Berechnung des Gefahrenwerts (HV) für Probleme</a:t>
            </a:r>
            <a:endParaRPr/>
          </a:p>
        </p:txBody>
      </p:sp>
      <p:sp>
        <p:nvSpPr>
          <p:cNvPr id="444" name="Google Shape;444;p89"/>
          <p:cNvSpPr txBox="1"/>
          <p:nvPr/>
        </p:nvSpPr>
        <p:spPr>
          <a:xfrm>
            <a:off x="554400" y="1655925"/>
            <a:ext cx="78423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a:solidFill>
                  <a:schemeClr val="lt2"/>
                </a:solidFill>
                <a:latin typeface="Trebuchet MS"/>
                <a:ea typeface="Trebuchet MS"/>
                <a:cs typeface="Trebuchet MS"/>
                <a:sym typeface="Trebuchet MS"/>
              </a:rPr>
              <a:t>Angenommen, es soll eine Risikobewertung für eine mitteleuropäische Stadt durchgeführt werden, dann sind in Tabelle 14 unten die Gefahrenwerte aufgeführt, die nach Konsultation des SECAP zugewiesen wurden.</a:t>
            </a:r>
            <a:endParaRPr/>
          </a:p>
        </p:txBody>
      </p:sp>
      <p:sp>
        <p:nvSpPr>
          <p:cNvPr id="445" name="Google Shape;445;p89"/>
          <p:cNvSpPr txBox="1"/>
          <p:nvPr/>
        </p:nvSpPr>
        <p:spPr>
          <a:xfrm>
            <a:off x="554397" y="1241282"/>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600" b="1" i="0" u="none" strike="noStrike" cap="none">
                <a:solidFill>
                  <a:schemeClr val="accent4"/>
                </a:solidFill>
                <a:latin typeface="Trebuchet MS"/>
                <a:ea typeface="Trebuchet MS"/>
                <a:cs typeface="Trebuchet MS"/>
                <a:sym typeface="Trebuchet MS"/>
              </a:rPr>
              <a:t>Beispiel</a:t>
            </a:r>
            <a:endParaRPr/>
          </a:p>
        </p:txBody>
      </p:sp>
      <p:sp>
        <p:nvSpPr>
          <p:cNvPr id="446" name="Google Shape;446;p89"/>
          <p:cNvSpPr txBox="1"/>
          <p:nvPr/>
        </p:nvSpPr>
        <p:spPr>
          <a:xfrm>
            <a:off x="554397" y="4428536"/>
            <a:ext cx="7842177"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1" i="0" u="none" strike="noStrike" cap="none">
                <a:solidFill>
                  <a:schemeClr val="lt2"/>
                </a:solidFill>
                <a:latin typeface="Trebuchet MS"/>
                <a:ea typeface="Trebuchet MS"/>
                <a:cs typeface="Trebuchet MS"/>
                <a:sym typeface="Trebuchet MS"/>
              </a:rPr>
              <a:t>Das Ergebnis dieses Schritts ist eine Reihe von Gefahrenwerten (EV), einer pro Problem.</a:t>
            </a:r>
            <a:endParaRPr/>
          </a:p>
        </p:txBody>
      </p:sp>
      <p:graphicFrame>
        <p:nvGraphicFramePr>
          <p:cNvPr id="447" name="Google Shape;447;p89"/>
          <p:cNvGraphicFramePr/>
          <p:nvPr/>
        </p:nvGraphicFramePr>
        <p:xfrm>
          <a:off x="2100175" y="2342425"/>
          <a:ext cx="4826000" cy="1508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tblGrid>
              <a:tr h="295450">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Gefahr</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Gefahrenwert (HV)</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Extreme Hitze</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0,8 (hoch)</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Starke Niederschläge</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0,6 (Mäßig)</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Stürme</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0,5 (mäßig)</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90"/>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3" name="Google Shape;453;p90"/>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4" name="Google Shape;454;p90"/>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55" name="Google Shape;455;p90"/>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4: Berechnung des Kategorie-Risikowerts</a:t>
            </a:r>
            <a:endParaRPr/>
          </a:p>
        </p:txBody>
      </p:sp>
      <p:sp>
        <p:nvSpPr>
          <p:cNvPr id="456" name="Google Shape;456;p90"/>
          <p:cNvSpPr txBox="1"/>
          <p:nvPr/>
        </p:nvSpPr>
        <p:spPr>
          <a:xfrm>
            <a:off x="635836" y="1694587"/>
            <a:ext cx="7754714"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dirty="0">
                <a:solidFill>
                  <a:schemeClr val="lt2"/>
                </a:solidFill>
                <a:latin typeface="Trebuchet MS"/>
                <a:ea typeface="Trebuchet MS"/>
                <a:cs typeface="Trebuchet MS"/>
                <a:sym typeface="Trebuchet MS"/>
              </a:rPr>
              <a:t>An diesem Punkt des Prozesses wird jede Risikokategorie durch folgende Werte charakterisiert:</a:t>
            </a:r>
            <a:endParaRPr dirty="0"/>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b="0" i="0" u="none" strike="noStrike" cap="none" dirty="0">
                <a:solidFill>
                  <a:schemeClr val="lt2"/>
                </a:solidFill>
                <a:latin typeface="Trebuchet MS"/>
                <a:ea typeface="Trebuchet MS"/>
                <a:cs typeface="Trebuchet MS"/>
                <a:sym typeface="Trebuchet MS"/>
              </a:rPr>
              <a:t>-einem Gefahrenwert (HV)</a:t>
            </a:r>
            <a:endParaRPr dirty="0"/>
          </a:p>
          <a:p>
            <a:pPr marL="0" marR="0" lvl="0" indent="0" algn="just" rtl="0">
              <a:lnSpc>
                <a:spcPct val="100000"/>
              </a:lnSpc>
              <a:spcBef>
                <a:spcPts val="0"/>
              </a:spcBef>
              <a:spcAft>
                <a:spcPts val="0"/>
              </a:spcAft>
              <a:buNone/>
            </a:pPr>
            <a:r>
              <a:rPr lang="en-MT" sz="1200" b="0" i="0" u="none" strike="noStrike" cap="none" dirty="0">
                <a:solidFill>
                  <a:schemeClr val="lt2"/>
                </a:solidFill>
                <a:latin typeface="Trebuchet MS"/>
                <a:ea typeface="Trebuchet MS"/>
                <a:cs typeface="Trebuchet MS"/>
                <a:sym typeface="Trebuchet MS"/>
              </a:rPr>
              <a:t>-einem Expositionswert (EV)</a:t>
            </a:r>
            <a:endParaRPr dirty="0"/>
          </a:p>
          <a:p>
            <a:pPr marL="0" marR="0" lvl="0" indent="0" algn="just" rtl="0">
              <a:lnSpc>
                <a:spcPct val="100000"/>
              </a:lnSpc>
              <a:spcBef>
                <a:spcPts val="0"/>
              </a:spcBef>
              <a:spcAft>
                <a:spcPts val="0"/>
              </a:spcAft>
              <a:buNone/>
            </a:pPr>
            <a:r>
              <a:rPr lang="en-MT" sz="1200" b="0" i="0" u="none" strike="noStrike" cap="none" dirty="0">
                <a:solidFill>
                  <a:schemeClr val="lt2"/>
                </a:solidFill>
                <a:latin typeface="Trebuchet MS"/>
                <a:ea typeface="Trebuchet MS"/>
                <a:cs typeface="Trebuchet MS"/>
                <a:sym typeface="Trebuchet MS"/>
              </a:rPr>
              <a:t>-einem Anfälligkeitswert (VV)</a:t>
            </a:r>
            <a:endParaRPr dirty="0"/>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b="0" i="0" u="none" strike="noStrike" cap="none" dirty="0">
                <a:solidFill>
                  <a:schemeClr val="lt2"/>
                </a:solidFill>
                <a:latin typeface="Trebuchet MS"/>
                <a:ea typeface="Trebuchet MS"/>
                <a:cs typeface="Trebuchet MS"/>
                <a:sym typeface="Trebuchet MS"/>
              </a:rPr>
              <a:t>Der letzte Schritt besteht in der Aggregation dieser drei Risikokomponenten unter Verwendung eines gewichteten geometrischen Mittels, um den Risikowert jeder Risikokategorie zu berechnen.</a:t>
            </a:r>
            <a:endParaRPr dirty="0"/>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91"/>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62" name="Google Shape;462;p91"/>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63" name="Google Shape;463;p91"/>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4: Berechnung des Kategorie-Risikowerts</a:t>
            </a:r>
            <a:endParaRPr/>
          </a:p>
        </p:txBody>
      </p:sp>
      <p:pic>
        <p:nvPicPr>
          <p:cNvPr id="464" name="Google Shape;464;p91"/>
          <p:cNvPicPr preferRelativeResize="0"/>
          <p:nvPr/>
        </p:nvPicPr>
        <p:blipFill rotWithShape="1">
          <a:blip r:embed="rId3">
            <a:alphaModFix/>
          </a:blip>
          <a:srcRect l="42696" t="25611" b="28432"/>
          <a:stretch/>
        </p:blipFill>
        <p:spPr>
          <a:xfrm>
            <a:off x="4247400" y="1180550"/>
            <a:ext cx="2547201" cy="297525"/>
          </a:xfrm>
          <a:prstGeom prst="rect">
            <a:avLst/>
          </a:prstGeom>
          <a:noFill/>
          <a:ln>
            <a:noFill/>
          </a:ln>
        </p:spPr>
      </p:pic>
      <p:pic>
        <p:nvPicPr>
          <p:cNvPr id="465" name="Google Shape;465;p91"/>
          <p:cNvPicPr preferRelativeResize="0"/>
          <p:nvPr/>
        </p:nvPicPr>
        <p:blipFill rotWithShape="1">
          <a:blip r:embed="rId4">
            <a:alphaModFix/>
          </a:blip>
          <a:srcRect l="47297" r="9945"/>
          <a:stretch/>
        </p:blipFill>
        <p:spPr>
          <a:xfrm>
            <a:off x="4399800" y="4294350"/>
            <a:ext cx="2725775" cy="611150"/>
          </a:xfrm>
          <a:prstGeom prst="rect">
            <a:avLst/>
          </a:prstGeom>
          <a:noFill/>
          <a:ln>
            <a:noFill/>
          </a:ln>
        </p:spPr>
      </p:pic>
      <p:cxnSp>
        <p:nvCxnSpPr>
          <p:cNvPr id="466" name="Google Shape;466;p91"/>
          <p:cNvCxnSpPr/>
          <p:nvPr/>
        </p:nvCxnSpPr>
        <p:spPr>
          <a:xfrm>
            <a:off x="4572000" y="1747300"/>
            <a:ext cx="0" cy="2547000"/>
          </a:xfrm>
          <a:prstGeom prst="straightConnector1">
            <a:avLst/>
          </a:prstGeom>
          <a:noFill/>
          <a:ln w="9525" cap="flat" cmpd="sng">
            <a:solidFill>
              <a:srgbClr val="8BA7AC"/>
            </a:solidFill>
            <a:prstDash val="solid"/>
            <a:round/>
            <a:headEnd type="none" w="sm" len="sm"/>
            <a:tailEnd type="none" w="sm" len="sm"/>
          </a:ln>
        </p:spPr>
      </p:cxnSp>
      <p:sp>
        <p:nvSpPr>
          <p:cNvPr id="467" name="Google Shape;467;p91"/>
          <p:cNvSpPr txBox="1"/>
          <p:nvPr/>
        </p:nvSpPr>
        <p:spPr>
          <a:xfrm>
            <a:off x="654522" y="1613700"/>
            <a:ext cx="2992800" cy="2678100"/>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Dabei gilt:</a:t>
            </a: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-HV der Gefahrenwert ist</a:t>
            </a:r>
            <a:br>
              <a:rPr lang="en-MT" sz="1200">
                <a:solidFill>
                  <a:schemeClr val="lt2"/>
                </a:solidFill>
                <a:latin typeface="Trebuchet MS"/>
                <a:ea typeface="Trebuchet MS"/>
                <a:cs typeface="Trebuchet MS"/>
                <a:sym typeface="Trebuchet MS"/>
              </a:rPr>
            </a:b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-EV der Expositionswert ist</a:t>
            </a:r>
            <a:br>
              <a:rPr lang="en-MT" sz="1200">
                <a:solidFill>
                  <a:schemeClr val="lt2"/>
                </a:solidFill>
                <a:latin typeface="Trebuchet MS"/>
                <a:ea typeface="Trebuchet MS"/>
                <a:cs typeface="Trebuchet MS"/>
                <a:sym typeface="Trebuchet MS"/>
              </a:rPr>
            </a:b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-VV der Anfälligkeitswert</a:t>
            </a:r>
            <a:br>
              <a:rPr lang="en-MT" sz="1200">
                <a:solidFill>
                  <a:schemeClr val="lt2"/>
                </a:solidFill>
                <a:latin typeface="Trebuchet MS"/>
                <a:ea typeface="Trebuchet MS"/>
                <a:cs typeface="Trebuchet MS"/>
                <a:sym typeface="Trebuchet MS"/>
              </a:rPr>
            </a:b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Whv der gewichtete Wert in Verbindung mit HV</a:t>
            </a:r>
            <a:br>
              <a:rPr lang="en-MT" sz="1200">
                <a:solidFill>
                  <a:schemeClr val="lt2"/>
                </a:solidFill>
                <a:latin typeface="Trebuchet MS"/>
                <a:ea typeface="Trebuchet MS"/>
                <a:cs typeface="Trebuchet MS"/>
                <a:sym typeface="Trebuchet MS"/>
              </a:rPr>
            </a:b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Wev ist der mit EV verbundene Gewichtungsfaktor</a:t>
            </a:r>
            <a:br>
              <a:rPr lang="en-MT" sz="1200">
                <a:solidFill>
                  <a:schemeClr val="lt2"/>
                </a:solidFill>
                <a:latin typeface="Trebuchet MS"/>
                <a:ea typeface="Trebuchet MS"/>
                <a:cs typeface="Trebuchet MS"/>
                <a:sym typeface="Trebuchet MS"/>
              </a:rPr>
            </a:b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Wv ist die mit VV verbundene Gewichtung</a:t>
            </a:r>
            <a:endParaRPr sz="120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endParaRPr sz="1200" b="0" i="0" u="none" strike="noStrike" cap="none">
              <a:solidFill>
                <a:schemeClr val="lt2"/>
              </a:solidFill>
              <a:latin typeface="Trebuchet MS"/>
              <a:ea typeface="Trebuchet MS"/>
              <a:cs typeface="Trebuchet MS"/>
              <a:sym typeface="Trebuchet MS"/>
            </a:endParaRPr>
          </a:p>
        </p:txBody>
      </p:sp>
      <p:sp>
        <p:nvSpPr>
          <p:cNvPr id="468" name="Google Shape;468;p91"/>
          <p:cNvSpPr txBox="1"/>
          <p:nvPr/>
        </p:nvSpPr>
        <p:spPr>
          <a:xfrm>
            <a:off x="4995925" y="1613700"/>
            <a:ext cx="3528300"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Angenommen, die Gewichtung erfüllt die folgenden Eigenschaften:</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a:solidFill>
                <a:schemeClr val="lt2"/>
              </a:solidFill>
              <a:latin typeface="Trebuchet MS"/>
              <a:ea typeface="Trebuchet MS"/>
              <a:cs typeface="Trebuchet MS"/>
              <a:sym typeface="Trebuchet MS"/>
            </a:endParaRPr>
          </a:p>
        </p:txBody>
      </p:sp>
      <p:pic>
        <p:nvPicPr>
          <p:cNvPr id="469" name="Google Shape;469;p91"/>
          <p:cNvPicPr preferRelativeResize="0"/>
          <p:nvPr/>
        </p:nvPicPr>
        <p:blipFill rotWithShape="1">
          <a:blip r:embed="rId5">
            <a:alphaModFix/>
          </a:blip>
          <a:srcRect b="17491"/>
          <a:stretch/>
        </p:blipFill>
        <p:spPr>
          <a:xfrm>
            <a:off x="6255600" y="2286524"/>
            <a:ext cx="1008950" cy="556925"/>
          </a:xfrm>
          <a:prstGeom prst="rect">
            <a:avLst/>
          </a:prstGeom>
          <a:noFill/>
          <a:ln>
            <a:noFill/>
          </a:ln>
        </p:spPr>
      </p:pic>
      <p:sp>
        <p:nvSpPr>
          <p:cNvPr id="470" name="Google Shape;470;p91"/>
          <p:cNvSpPr txBox="1"/>
          <p:nvPr/>
        </p:nvSpPr>
        <p:spPr>
          <a:xfrm>
            <a:off x="2558700" y="1250863"/>
            <a:ext cx="1841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Kategorie Risikowert = </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a:solidFill>
                <a:schemeClr val="lt2"/>
              </a:solidFill>
              <a:latin typeface="Trebuchet MS"/>
              <a:ea typeface="Trebuchet MS"/>
              <a:cs typeface="Trebuchet MS"/>
              <a:sym typeface="Trebuchet MS"/>
            </a:endParaRPr>
          </a:p>
        </p:txBody>
      </p:sp>
      <p:sp>
        <p:nvSpPr>
          <p:cNvPr id="471" name="Google Shape;471;p91"/>
          <p:cNvSpPr txBox="1"/>
          <p:nvPr/>
        </p:nvSpPr>
        <p:spPr>
          <a:xfrm>
            <a:off x="2127000" y="4459825"/>
            <a:ext cx="25014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MT" sz="1600">
                <a:solidFill>
                  <a:schemeClr val="lt2"/>
                </a:solidFill>
                <a:latin typeface="Trebuchet MS"/>
                <a:ea typeface="Trebuchet MS"/>
                <a:cs typeface="Trebuchet MS"/>
                <a:sym typeface="Trebuchet MS"/>
              </a:rPr>
              <a:t>Kategorie Risikowert = </a:t>
            </a:r>
            <a:endParaRPr sz="16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600" b="0" i="0" u="none" strike="noStrike" cap="none">
              <a:solidFill>
                <a:schemeClr val="lt2"/>
              </a:solidFill>
              <a:latin typeface="Trebuchet MS"/>
              <a:ea typeface="Trebuchet MS"/>
              <a:cs typeface="Trebuchet MS"/>
              <a:sym typeface="Trebuchet M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92"/>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7" name="Google Shape;477;p92"/>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8" name="Google Shape;478;p9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79" name="Google Shape;479;p92"/>
          <p:cNvSpPr txBox="1"/>
          <p:nvPr/>
        </p:nvSpPr>
        <p:spPr>
          <a:xfrm>
            <a:off x="554400" y="587797"/>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4: Berechnung des Kategorie-Risikowerts</a:t>
            </a:r>
            <a:endParaRPr/>
          </a:p>
        </p:txBody>
      </p:sp>
      <p:sp>
        <p:nvSpPr>
          <p:cNvPr id="480" name="Google Shape;480;p92"/>
          <p:cNvSpPr txBox="1"/>
          <p:nvPr/>
        </p:nvSpPr>
        <p:spPr>
          <a:xfrm>
            <a:off x="554400" y="1192399"/>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600" b="1" i="0" u="none" strike="noStrike" cap="none">
                <a:solidFill>
                  <a:schemeClr val="accent4"/>
                </a:solidFill>
                <a:latin typeface="Trebuchet MS"/>
                <a:ea typeface="Trebuchet MS"/>
                <a:cs typeface="Trebuchet MS"/>
                <a:sym typeface="Trebuchet MS"/>
              </a:rPr>
              <a:t>Beispiel</a:t>
            </a:r>
            <a:endParaRPr/>
          </a:p>
        </p:txBody>
      </p:sp>
      <p:sp>
        <p:nvSpPr>
          <p:cNvPr id="481" name="Google Shape;481;p92"/>
          <p:cNvSpPr txBox="1"/>
          <p:nvPr/>
        </p:nvSpPr>
        <p:spPr>
          <a:xfrm>
            <a:off x="559621" y="1534200"/>
            <a:ext cx="7836300" cy="3417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Zur Berechnung des Risikowerts der Risikokategorie „Gesundheitsrisiko für Bewohner” werden folgende Werte verwendet:</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Gefährdungswert (HV) = 0,68</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Whv = 0,25</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Expositionswert (EV) = 0,35</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Wev = 0,25</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Anfälligkeitswert (VV) = 0,6</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Wv = 0,5</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Der Wert der Risikokategorie „Gesundheitsrisiko für Einwohner” ergibt sich zu:</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Risikowert der Kategorie = </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a:solidFill>
                <a:schemeClr val="lt2"/>
              </a:solidFill>
              <a:latin typeface="Trebuchet MS"/>
              <a:ea typeface="Trebuchet MS"/>
              <a:cs typeface="Trebuchet MS"/>
              <a:sym typeface="Trebuchet MS"/>
            </a:endParaRPr>
          </a:p>
        </p:txBody>
      </p:sp>
      <p:pic>
        <p:nvPicPr>
          <p:cNvPr id="482" name="Google Shape;482;p92"/>
          <p:cNvPicPr preferRelativeResize="0"/>
          <p:nvPr/>
        </p:nvPicPr>
        <p:blipFill>
          <a:blip r:embed="rId3">
            <a:alphaModFix/>
          </a:blip>
          <a:stretch>
            <a:fillRect/>
          </a:stretch>
        </p:blipFill>
        <p:spPr>
          <a:xfrm>
            <a:off x="2602718" y="4585306"/>
            <a:ext cx="2587250" cy="3827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93"/>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8" name="Google Shape;488;p93"/>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9" name="Google Shape;489;p93"/>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90" name="Google Shape;490;p93"/>
          <p:cNvSpPr txBox="1"/>
          <p:nvPr/>
        </p:nvSpPr>
        <p:spPr>
          <a:xfrm>
            <a:off x="554400" y="1158845"/>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5: Aggregation der Risikokategorienwerte zur Berechnung des Risikowerts der Makrokategorien (urbane Systeme)</a:t>
            </a:r>
            <a:endParaRPr/>
          </a:p>
        </p:txBody>
      </p:sp>
      <p:sp>
        <p:nvSpPr>
          <p:cNvPr id="491" name="Google Shape;491;p93"/>
          <p:cNvSpPr txBox="1"/>
          <p:nvPr/>
        </p:nvSpPr>
        <p:spPr>
          <a:xfrm>
            <a:off x="554400" y="2278682"/>
            <a:ext cx="7754714"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600" b="0" i="0" u="none" strike="noStrike" cap="none" dirty="0">
                <a:solidFill>
                  <a:schemeClr val="lt2"/>
                </a:solidFill>
                <a:latin typeface="Trebuchet MS"/>
                <a:ea typeface="Trebuchet MS"/>
                <a:cs typeface="Trebuchet MS"/>
                <a:sym typeface="Trebuchet MS"/>
              </a:rPr>
              <a:t>In diesem Schritt werden die im vorherigen Schritt berechneten Risikowerte der Risikokategorien aggregiert, um einen Risikowert auf Makrokategorieebene zu ermitteln. Dieser Wert repräsentiert das spezifische Risiko von städtischen Systemen in Bezug auf die Gefahren.</a:t>
            </a:r>
            <a:endParaRPr sz="1800" dirty="0"/>
          </a:p>
          <a:p>
            <a:pPr marL="0" marR="0" lvl="0" indent="0" algn="just" rtl="0">
              <a:lnSpc>
                <a:spcPct val="100000"/>
              </a:lnSpc>
              <a:spcBef>
                <a:spcPts val="0"/>
              </a:spcBef>
              <a:spcAft>
                <a:spcPts val="0"/>
              </a:spcAft>
              <a:buNone/>
            </a:pPr>
            <a:endParaRPr sz="1600" b="0"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94"/>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7" name="Google Shape;497;p94"/>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498" name="Google Shape;498;p94"/>
          <p:cNvSpPr txBox="1"/>
          <p:nvPr/>
        </p:nvSpPr>
        <p:spPr>
          <a:xfrm>
            <a:off x="554400" y="83563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5: Aggregation der Risikokategorienwerte zur Berechnung des Risikowerts der Makrokategorien (urbane Systeme)</a:t>
            </a:r>
            <a:endParaRPr/>
          </a:p>
        </p:txBody>
      </p:sp>
      <p:sp>
        <p:nvSpPr>
          <p:cNvPr id="499" name="Google Shape;499;p94"/>
          <p:cNvSpPr txBox="1"/>
          <p:nvPr/>
        </p:nvSpPr>
        <p:spPr>
          <a:xfrm>
            <a:off x="554400" y="1776084"/>
            <a:ext cx="7754700" cy="2678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Da es sich um einen Multi-Risiko-Ansatz handelt, erfolgt die Aggregation der Risikokategorie-Werte durch einen arithmetischen Mittelwert.</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Risikowert der Makrokategorie = </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Dabei gilt:</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-Ci der Risikowert der i-ten Risikokategorie ist</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-Wi die Gewichtung der i-ten Risikokategorie ist</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-n = Gesamtzahl der berücksichtigten Risikokategorien </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Die Gewichtungsfaktoren müssen die folgenden Eigenschaften erfüllen:</a:t>
            </a:r>
            <a:endParaRPr sz="120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a:solidFill>
                <a:schemeClr val="lt2"/>
              </a:solidFill>
              <a:latin typeface="Trebuchet MS"/>
              <a:ea typeface="Trebuchet MS"/>
              <a:cs typeface="Trebuchet MS"/>
              <a:sym typeface="Trebuchet MS"/>
            </a:endParaRPr>
          </a:p>
        </p:txBody>
      </p:sp>
      <p:pic>
        <p:nvPicPr>
          <p:cNvPr id="500" name="Google Shape;500;p94"/>
          <p:cNvPicPr preferRelativeResize="0"/>
          <p:nvPr/>
        </p:nvPicPr>
        <p:blipFill>
          <a:blip r:embed="rId3">
            <a:alphaModFix/>
          </a:blip>
          <a:stretch>
            <a:fillRect/>
          </a:stretch>
        </p:blipFill>
        <p:spPr>
          <a:xfrm>
            <a:off x="2596263" y="2285738"/>
            <a:ext cx="1304925" cy="371475"/>
          </a:xfrm>
          <a:prstGeom prst="rect">
            <a:avLst/>
          </a:prstGeom>
          <a:noFill/>
          <a:ln>
            <a:noFill/>
          </a:ln>
        </p:spPr>
      </p:pic>
      <p:pic>
        <p:nvPicPr>
          <p:cNvPr id="501" name="Google Shape;501;p94"/>
          <p:cNvPicPr preferRelativeResize="0"/>
          <p:nvPr/>
        </p:nvPicPr>
        <p:blipFill rotWithShape="1">
          <a:blip r:embed="rId4">
            <a:alphaModFix/>
          </a:blip>
          <a:srcRect b="17491"/>
          <a:stretch/>
        </p:blipFill>
        <p:spPr>
          <a:xfrm>
            <a:off x="694650" y="4041449"/>
            <a:ext cx="1008950" cy="5569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95"/>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7" name="Google Shape;507;p95"/>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8" name="Google Shape;508;p95"/>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509" name="Google Shape;509;p95"/>
          <p:cNvSpPr txBox="1"/>
          <p:nvPr/>
        </p:nvSpPr>
        <p:spPr>
          <a:xfrm>
            <a:off x="554400" y="1158845"/>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6: Aggregation der Makrokategorie-Werte zur Berechnung des Risikowerts von Problemen (Gefahren)</a:t>
            </a:r>
            <a:endParaRPr/>
          </a:p>
        </p:txBody>
      </p:sp>
      <p:sp>
        <p:nvSpPr>
          <p:cNvPr id="510" name="Google Shape;510;p95"/>
          <p:cNvSpPr txBox="1"/>
          <p:nvPr/>
        </p:nvSpPr>
        <p:spPr>
          <a:xfrm>
            <a:off x="554400" y="2157084"/>
            <a:ext cx="7754700" cy="181584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600" b="0" i="0" u="none" strike="noStrike" cap="none" dirty="0">
                <a:solidFill>
                  <a:schemeClr val="lt2"/>
                </a:solidFill>
                <a:latin typeface="Trebuchet MS"/>
                <a:ea typeface="Trebuchet MS"/>
                <a:cs typeface="Trebuchet MS"/>
                <a:sym typeface="Trebuchet MS"/>
              </a:rPr>
              <a:t>In diesem Schritt werden die Risikowerte der Makrokategorien weiter aggregiert, um einen Risikowert für Probleme (Gefahren) zu ermitteln.</a:t>
            </a:r>
            <a:endParaRPr sz="1800" dirty="0"/>
          </a:p>
          <a:p>
            <a:pPr marL="0" marR="0" lvl="0" indent="0" algn="just" rtl="0">
              <a:lnSpc>
                <a:spcPct val="100000"/>
              </a:lnSpc>
              <a:spcBef>
                <a:spcPts val="0"/>
              </a:spcBef>
              <a:spcAft>
                <a:spcPts val="0"/>
              </a:spcAft>
              <a:buNone/>
            </a:pPr>
            <a:endParaRPr sz="1600" b="0" i="0" u="none" strike="noStrike" cap="none"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600" b="0" i="0" u="none" strike="noStrike" cap="none" dirty="0">
                <a:solidFill>
                  <a:schemeClr val="lt2"/>
                </a:solidFill>
                <a:latin typeface="Trebuchet MS"/>
                <a:ea typeface="Trebuchet MS"/>
                <a:cs typeface="Trebuchet MS"/>
                <a:sym typeface="Trebuchet MS"/>
              </a:rPr>
              <a:t>Da es sich um einen Multi-Risiko-Ansatz handelt, erfolgt die Aggregation der Makrokategorie-Werte anhand eines arithmetischen Mittels.</a:t>
            </a:r>
            <a:endParaRPr sz="1800" dirty="0"/>
          </a:p>
          <a:p>
            <a:pPr marL="0" marR="0" lvl="0" indent="0" algn="just" rtl="0">
              <a:lnSpc>
                <a:spcPct val="100000"/>
              </a:lnSpc>
              <a:spcBef>
                <a:spcPts val="0"/>
              </a:spcBef>
              <a:spcAft>
                <a:spcPts val="0"/>
              </a:spcAft>
              <a:buNone/>
            </a:pPr>
            <a:endParaRPr sz="1600" b="0" i="0" u="none" strike="noStrike" cap="none"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600" b="0"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7692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6: Aggregation der Makrokategorie-Werte zur Berechnung des Risikowerts von Problemen (Gefahren)</a:t>
            </a: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E9E50B99-26FF-411E-BF33-307B6103F3F0}"/>
                  </a:ext>
                </a:extLst>
              </p:cNvPr>
              <p:cNvSpPr txBox="1"/>
              <p:nvPr/>
            </p:nvSpPr>
            <p:spPr>
              <a:xfrm>
                <a:off x="554400" y="1606608"/>
                <a:ext cx="7754714" cy="3472617"/>
              </a:xfrm>
              <a:prstGeom prst="rect">
                <a:avLst/>
              </a:prstGeom>
              <a:noFill/>
            </p:spPr>
            <p:txBody>
              <a:bodyPr wrap="square" rtlCol="0">
                <a:spAutoFit/>
              </a:bodyPr>
              <a:lstStyle/>
              <a:p>
                <a:pPr algn="just"/>
                <a:r>
                  <a:rPr lang="en-GB" sz="1100" dirty="0">
                    <a:solidFill>
                      <a:schemeClr val="tx2"/>
                    </a:solidFill>
                    <a:latin typeface="Trebuchet MS" panose="020B0603020202020204" pitchFamily="34" charset="0"/>
                  </a:rPr>
                  <a:t>In diesem Schritt werden die Risikowerte der Makrokategorien weiter aggregiert, um einen Risikowert für Probleme (Gefahren) zu ermitteln.</a:t>
                </a:r>
              </a:p>
              <a:p>
                <a:pPr algn="just"/>
                <a:r>
                  <a:rPr lang="en-GB" sz="1100" dirty="0">
                    <a:solidFill>
                      <a:schemeClr val="tx2"/>
                    </a:solidFill>
                    <a:latin typeface="Trebuchet MS" panose="020B0603020202020204" pitchFamily="34" charset="0"/>
                  </a:rPr>
                  <a:t>Da es sich um einen Multi-Risiko-Ansatz handelt, erfolgt die Aggregation der Makrokategorie-Werte durch einen arithmetischen Mittelwert.</a:t>
                </a:r>
              </a:p>
              <a:p>
                <a:pPr algn="just"/>
                <a:endParaRPr lang="en-GB" sz="1100" i="1" dirty="0">
                  <a:solidFill>
                    <a:schemeClr val="tx2"/>
                  </a:solidFill>
                  <a:effectLst/>
                  <a:latin typeface="Trebuchet MS" panose="020B0603020202020204" pitchFamily="34" charset="0"/>
                  <a:ea typeface="Times New Roman" panose="02020603050405020304" pitchFamily="18" charset="0"/>
                </a:endParaRPr>
              </a:p>
              <a:p>
                <a:pPr algn="just"/>
                <a:r>
                  <a:rPr lang="en-GB" sz="1100" i="1" dirty="0">
                    <a:solidFill>
                      <a:schemeClr val="tx2"/>
                    </a:solidFill>
                    <a:effectLst/>
                    <a:latin typeface="Trebuchet MS" panose="020B0603020202020204" pitchFamily="34" charset="0"/>
                    <a:ea typeface="Times New Roman" panose="02020603050405020304" pitchFamily="18" charset="0"/>
                  </a:rPr>
                  <a:t>Risikowert des Problems </a:t>
                </a:r>
                <a:r>
                  <a:rPr lang="en-GB" sz="1100" dirty="0">
                    <a:solidFill>
                      <a:schemeClr val="tx2"/>
                    </a:solidFill>
                    <a:effectLst/>
                    <a:latin typeface="Trebuchet MS" panose="020B0603020202020204" pitchFamily="34" charset="0"/>
                    <a:ea typeface="Times New Roman" panose="02020603050405020304" pitchFamily="18" charset="0"/>
                  </a:rPr>
                  <a:t>= </a:t>
                </a:r>
                <a:endParaRPr lang="en-GB" sz="1100" dirty="0">
                  <a:solidFill>
                    <a:schemeClr val="tx2"/>
                  </a:solidFill>
                  <a:latin typeface="Trebuchet MS" panose="020B0603020202020204" pitchFamily="34" charset="0"/>
                  <a:ea typeface="Arial" panose="020B0604020202020204" pitchFamily="34" charset="0"/>
                </a:endParaRPr>
              </a:p>
              <a:p>
                <a:pPr algn="just"/>
                <a:r>
                  <a:rPr lang="en-GB" sz="1100" dirty="0">
                    <a:solidFill>
                      <a:schemeClr val="tx2"/>
                    </a:solidFill>
                    <a:effectLst/>
                    <a:latin typeface="Trebuchet MS" panose="020B0603020202020204" pitchFamily="34" charset="0"/>
                    <a:ea typeface="Arial" panose="020B0604020202020204" pitchFamily="34" charset="0"/>
                  </a:rPr>
                  <a:t>wobei:</a:t>
                </a:r>
                <a:endParaRPr lang="en-GB" sz="1100" dirty="0">
                  <a:solidFill>
                    <a:schemeClr val="tx2"/>
                  </a:solidFill>
                  <a:effectLst/>
                  <a:latin typeface="Trebuchet MS" panose="020B0603020202020204" pitchFamily="34" charset="0"/>
                  <a:ea typeface="Times New Roman" panose="02020603050405020304" pitchFamily="18" charset="0"/>
                </a:endParaRPr>
              </a:p>
              <a:p>
                <a:pPr marL="342900" marR="215265" lvl="0" indent="-342900" algn="l">
                  <a:lnSpc>
                    <a:spcPct val="107000"/>
                  </a:lnSpc>
                  <a:spcBef>
                    <a:spcPts val="600"/>
                  </a:spcBef>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C</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der Risikowert der </a:t>
                </a:r>
                <a:r>
                  <a:rPr lang="en-GB" sz="11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i-ten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Makrokategorie ist</a:t>
                </a:r>
              </a:p>
              <a:p>
                <a:pPr marL="342900" marR="215265" lvl="0" indent="-342900" algn="l">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ist die Gewichtung der </a:t>
                </a:r>
                <a:r>
                  <a:rPr lang="en-GB" sz="11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i-ten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Makrokategorie</a:t>
                </a:r>
              </a:p>
              <a:p>
                <a:pPr marL="342900" marR="215265" lvl="0" indent="-342900" algn="l">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n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Gesamtzahl der berücksichtigten Makrokategorien</a:t>
                </a:r>
              </a:p>
              <a:p>
                <a:pPr marR="215265" lvl="0" algn="l">
                  <a:lnSpc>
                    <a:spcPct val="107000"/>
                  </a:lnSpc>
                  <a:spcAft>
                    <a:spcPts val="800"/>
                  </a:spcAft>
                  <a:tabLst>
                    <a:tab pos="1890395" algn="l"/>
                  </a:tabLst>
                </a:pPr>
                <a:r>
                  <a:rPr lang="en-GB" sz="1100" dirty="0">
                    <a:solidFill>
                      <a:schemeClr val="tx2"/>
                    </a:solidFill>
                    <a:effectLst/>
                    <a:latin typeface="Trebuchet MS" panose="020B0603020202020204" pitchFamily="34" charset="0"/>
                    <a:ea typeface="Times New Roman" panose="02020603050405020304" pitchFamily="18" charset="0"/>
                  </a:rPr>
                  <a:t>Die Gewichtungsfaktoren müssen die folgenden Eigenschaften erfüllen:</a:t>
                </a:r>
              </a:p>
              <a:p>
                <a:pPr marL="342900" marR="215265" lvl="0" indent="-342900" algn="l">
                  <a:lnSpc>
                    <a:spcPct val="107000"/>
                  </a:lnSpc>
                  <a:spcBef>
                    <a:spcPts val="600"/>
                  </a:spcBef>
                  <a:spcAft>
                    <a:spcPts val="800"/>
                  </a:spcAft>
                  <a:buFont typeface="Aptos"/>
                  <a:buChar char="-"/>
                  <a:tabLst>
                    <a:tab pos="1890395" algn="l"/>
                  </a:tabLst>
                </a:pP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0</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&lt;</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W</a:t>
                </a:r>
                <a:r>
                  <a:rPr lang="en-GB" sz="1100"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&lt;</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=1</a:t>
                </a:r>
              </a:p>
              <a:p>
                <a:pPr marL="342900" marR="215265" lvl="0" indent="-342900" algn="l">
                  <a:lnSpc>
                    <a:spcPct val="107000"/>
                  </a:lnSpc>
                  <a:spcAft>
                    <a:spcPts val="800"/>
                  </a:spcAft>
                  <a:buFont typeface="Aptos"/>
                  <a:buChar char="-"/>
                  <a:tabLst>
                    <a:tab pos="1890395" algn="l"/>
                  </a:tabLst>
                </a:pPr>
                <a14:m>
                  <m:oMath xmlns:m="http://schemas.openxmlformats.org/officeDocument/2006/math">
                    <m:nary>
                      <m:naryPr>
                        <m:chr m:val="∑"/>
                        <m:limLoc m:val="undOv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naryPr>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sub>
                      <m:sup>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𝑛</m:t>
                        </m:r>
                      </m:sup>
                      <m:e>
                        <m:sSub>
                          <m:sSubP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sSubPr>
                          <m:e>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𝑊</m:t>
                            </m:r>
                          </m:e>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sub>
                        </m:s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e>
                    </m:nary>
                  </m:oMath>
                </a14:m>
                <a:endParaRPr lang="en-GB" sz="1600" dirty="0">
                  <a:effectLst/>
                  <a:latin typeface="Trebuchet MS" panose="020B0603020202020204" pitchFamily="34" charset="0"/>
                  <a:ea typeface="Trebuchet MS" panose="020B0603020202020204" pitchFamily="34" charset="0"/>
                  <a:cs typeface="Times New Roman" panose="02020603050405020304" pitchFamily="18" charset="0"/>
                </a:endParaRPr>
              </a:p>
              <a:p>
                <a:pPr algn="just"/>
                <a:endParaRPr lang="en-GB" sz="1100" dirty="0">
                  <a:solidFill>
                    <a:schemeClr val="tx2"/>
                  </a:solidFill>
                  <a:latin typeface="Trebuchet MS" panose="020B0603020202020204" pitchFamily="34" charset="0"/>
                </a:endParaRPr>
              </a:p>
              <a:p>
                <a:pPr algn="just"/>
                <a:endParaRPr lang="en-GB" sz="1100" dirty="0">
                  <a:solidFill>
                    <a:schemeClr val="tx2"/>
                  </a:solidFill>
                  <a:latin typeface="Trebuchet MS" panose="020B0603020202020204" pitchFamily="34" charset="0"/>
                </a:endParaRPr>
              </a:p>
            </p:txBody>
          </p:sp>
        </mc:Choice>
        <mc:Fallback xmlns="">
          <p:sp>
            <p:nvSpPr>
              <p:cNvPr id="6" name="CuadroTexto 5">
                <a:extLst>
                  <a:ext uri="{FF2B5EF4-FFF2-40B4-BE49-F238E27FC236}">
                    <a16:creationId xmlns:a16="http://schemas.microsoft.com/office/drawing/2014/main" id="{E9E50B99-26FF-411E-BF33-307B6103F3F0}"/>
                  </a:ext>
                </a:extLst>
              </p:cNvPr>
              <p:cNvSpPr txBox="1">
                <a:spLocks noRot="1" noChangeAspect="1" noMove="1" noResize="1" noEditPoints="1" noAdjustHandles="1" noChangeArrowheads="1" noChangeShapeType="1" noTextEdit="1"/>
              </p:cNvSpPr>
              <p:nvPr/>
            </p:nvSpPr>
            <p:spPr>
              <a:xfrm>
                <a:off x="554400" y="1606608"/>
                <a:ext cx="7754714" cy="3472617"/>
              </a:xfrm>
              <a:prstGeom prst="rect">
                <a:avLst/>
              </a:prstGeom>
              <a:blipFill>
                <a:blip r:embed="rId3"/>
                <a:stretch>
                  <a:fillRect t="-176"/>
                </a:stretch>
              </a:blipFill>
            </p:spPr>
            <p:txBody>
              <a:bodyPr/>
              <a:lstStyle/>
              <a:p>
                <a:r>
                  <a:rPr lang="de-DE">
                    <a:noFill/>
                  </a:rPr>
                  <a:t> </a:t>
                </a:r>
              </a:p>
            </p:txBody>
          </p:sp>
        </mc:Fallback>
      </mc:AlternateContent>
      <p:sp>
        <p:nvSpPr>
          <p:cNvPr id="5" name="Google Shape;262;p14">
            <a:extLst>
              <a:ext uri="{FF2B5EF4-FFF2-40B4-BE49-F238E27FC236}">
                <a16:creationId xmlns:a16="http://schemas.microsoft.com/office/drawing/2014/main" id="{1B66BF34-82E2-4455-8789-DB40B64B1CF9}"/>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a:extLst>
              <a:ext uri="{FF2B5EF4-FFF2-40B4-BE49-F238E27FC236}">
                <a16:creationId xmlns:a16="http://schemas.microsoft.com/office/drawing/2014/main" id="{B1117C6F-45FF-6441-473A-25843611C5CB}"/>
              </a:ext>
            </a:extLst>
          </p:cNvPr>
          <p:cNvPicPr>
            <a:picLocks noChangeAspect="1"/>
          </p:cNvPicPr>
          <p:nvPr/>
        </p:nvPicPr>
        <p:blipFill>
          <a:blip r:embed="rId4"/>
          <a:stretch>
            <a:fillRect/>
          </a:stretch>
        </p:blipFill>
        <p:spPr>
          <a:xfrm>
            <a:off x="2410314" y="2452686"/>
            <a:ext cx="901746" cy="266714"/>
          </a:xfrm>
          <a:prstGeom prst="rect">
            <a:avLst/>
          </a:prstGeom>
        </p:spPr>
      </p:pic>
    </p:spTree>
    <p:extLst>
      <p:ext uri="{BB962C8B-B14F-4D97-AF65-F5344CB8AC3E}">
        <p14:creationId xmlns:p14="http://schemas.microsoft.com/office/powerpoint/2010/main" val="3008894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97"/>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26" name="Google Shape;526;p97"/>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27" name="Google Shape;527;p97"/>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528" name="Google Shape;528;p97"/>
          <p:cNvSpPr txBox="1"/>
          <p:nvPr/>
        </p:nvSpPr>
        <p:spPr>
          <a:xfrm>
            <a:off x="554400" y="76923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6: Aggregation der Makrokategorie-Werte zur Berechnung des Risikowerts von Problemen (Gefahren)</a:t>
            </a:r>
            <a:endParaRPr/>
          </a:p>
        </p:txBody>
      </p:sp>
      <p:sp>
        <p:nvSpPr>
          <p:cNvPr id="529" name="Google Shape;529;p97"/>
          <p:cNvSpPr txBox="1"/>
          <p:nvPr/>
        </p:nvSpPr>
        <p:spPr>
          <a:xfrm>
            <a:off x="554400" y="1935256"/>
            <a:ext cx="77547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0" i="0" u="none" strike="noStrike" cap="none">
                <a:solidFill>
                  <a:schemeClr val="lt2"/>
                </a:solidFill>
                <a:latin typeface="Trebuchet MS"/>
                <a:ea typeface="Trebuchet MS"/>
                <a:cs typeface="Trebuchet MS"/>
                <a:sym typeface="Trebuchet MS"/>
              </a:rPr>
              <a:t>Das Problem „Extreme Hitze” umfasst drei Makrokategorien. In der folgenden Tabelle 15 sind der Risikowert jeder Kategorie und die relative Gewichtung aufgeführt.</a:t>
            </a:r>
            <a:endParaRPr sz="1200" b="0" i="0" u="none" strike="noStrike" cap="none">
              <a:solidFill>
                <a:schemeClr val="lt2"/>
              </a:solidFill>
              <a:latin typeface="Trebuchet MS"/>
              <a:ea typeface="Trebuchet MS"/>
              <a:cs typeface="Trebuchet MS"/>
              <a:sym typeface="Trebuchet MS"/>
            </a:endParaRPr>
          </a:p>
        </p:txBody>
      </p:sp>
      <p:sp>
        <p:nvSpPr>
          <p:cNvPr id="530" name="Google Shape;530;p97"/>
          <p:cNvSpPr txBox="1"/>
          <p:nvPr/>
        </p:nvSpPr>
        <p:spPr>
          <a:xfrm>
            <a:off x="554400" y="1517500"/>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600" b="1" i="0" u="none" strike="noStrike" cap="none">
                <a:solidFill>
                  <a:schemeClr val="accent4"/>
                </a:solidFill>
                <a:latin typeface="Trebuchet MS"/>
                <a:ea typeface="Trebuchet MS"/>
                <a:cs typeface="Trebuchet MS"/>
                <a:sym typeface="Trebuchet MS"/>
              </a:rPr>
              <a:t>Beispiel</a:t>
            </a:r>
            <a:endParaRPr/>
          </a:p>
        </p:txBody>
      </p:sp>
      <p:graphicFrame>
        <p:nvGraphicFramePr>
          <p:cNvPr id="531" name="Google Shape;531;p97"/>
          <p:cNvGraphicFramePr/>
          <p:nvPr/>
        </p:nvGraphicFramePr>
        <p:xfrm>
          <a:off x="952500" y="2553700"/>
          <a:ext cx="7239000" cy="1508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295450">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Makrokategorie</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Risikowert</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Gewichtung</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Gesundheit</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0,54</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0,7</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Energie</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0,32</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0,15</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Verkehr</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0,23</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0,15</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32" name="Google Shape;532;p97"/>
          <p:cNvSpPr txBox="1"/>
          <p:nvPr/>
        </p:nvSpPr>
        <p:spPr>
          <a:xfrm>
            <a:off x="554400" y="4179731"/>
            <a:ext cx="7754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MT" sz="1200">
                <a:solidFill>
                  <a:schemeClr val="lt2"/>
                </a:solidFill>
                <a:latin typeface="Trebuchet MS"/>
                <a:ea typeface="Trebuchet MS"/>
                <a:cs typeface="Trebuchet MS"/>
                <a:sym typeface="Trebuchet MS"/>
              </a:rPr>
              <a:t>Die Bewertung</a:t>
            </a:r>
            <a:r>
              <a:rPr lang="en-MT" sz="1200" b="0" i="0" u="none" strike="noStrike" cap="none">
                <a:solidFill>
                  <a:schemeClr val="lt2"/>
                </a:solidFill>
                <a:latin typeface="Trebuchet MS"/>
                <a:ea typeface="Trebuchet MS"/>
                <a:cs typeface="Trebuchet MS"/>
                <a:sym typeface="Trebuchet MS"/>
              </a:rPr>
              <a:t> des Problems </a:t>
            </a:r>
            <a:r>
              <a:rPr lang="en-MT" sz="1200">
                <a:solidFill>
                  <a:schemeClr val="lt2"/>
                </a:solidFill>
                <a:latin typeface="Trebuchet MS"/>
                <a:ea typeface="Trebuchet MS"/>
                <a:cs typeface="Trebuchet MS"/>
                <a:sym typeface="Trebuchet MS"/>
              </a:rPr>
              <a:t>in Bezug auf die Gefahr „Extreme Hitze” ergibt sich wie folgt:</a:t>
            </a:r>
            <a:br>
              <a:rPr lang="en-MT" sz="1200">
                <a:solidFill>
                  <a:schemeClr val="lt2"/>
                </a:solidFill>
                <a:latin typeface="Trebuchet MS"/>
                <a:ea typeface="Trebuchet MS"/>
                <a:cs typeface="Trebuchet MS"/>
                <a:sym typeface="Trebuchet MS"/>
              </a:rPr>
            </a:br>
            <a:r>
              <a:rPr lang="en-MT" sz="1200">
                <a:solidFill>
                  <a:schemeClr val="lt2"/>
                </a:solidFill>
                <a:latin typeface="Trebuchet MS"/>
                <a:ea typeface="Trebuchet MS"/>
                <a:cs typeface="Trebuchet MS"/>
                <a:sym typeface="Trebuchet MS"/>
              </a:rPr>
              <a:t>Gefahrenrisikostufe = (0,54*0,7)+(0,32*0,15)+(0,23*0,15)= 0,46 (neutral)</a:t>
            </a:r>
            <a:endParaRPr sz="1200" b="0" i="0" u="none" strike="noStrike" cap="none">
              <a:solidFill>
                <a:schemeClr val="lt2"/>
              </a:solidFill>
              <a:latin typeface="Trebuchet MS"/>
              <a:ea typeface="Trebuchet MS"/>
              <a:cs typeface="Trebuchet MS"/>
              <a:sym typeface="Trebuchet M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RBE-Methode Bewertungsprozess</a:t>
            </a:r>
            <a:endParaRPr dirty="0">
              <a:solidFill>
                <a:schemeClr val="accent4"/>
              </a:solidFill>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Schritt 7: Aggregation der Makrokategorie-Werte zur Berechnung des Risikowerts von Problemen (Gefahren)</a:t>
            </a:r>
          </a:p>
        </p:txBody>
      </p:sp>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E9E50B99-26FF-411E-BF33-307B6103F3F0}"/>
                  </a:ext>
                </a:extLst>
              </p:cNvPr>
              <p:cNvSpPr txBox="1"/>
              <p:nvPr/>
            </p:nvSpPr>
            <p:spPr>
              <a:xfrm>
                <a:off x="554400" y="1721794"/>
                <a:ext cx="7754714" cy="3633239"/>
              </a:xfrm>
              <a:prstGeom prst="rect">
                <a:avLst/>
              </a:prstGeom>
              <a:noFill/>
            </p:spPr>
            <p:txBody>
              <a:bodyPr wrap="square" rtlCol="0">
                <a:spAutoFit/>
              </a:bodyPr>
              <a:lstStyle/>
              <a:p>
                <a:pPr marL="900430" marR="215265" algn="just">
                  <a:lnSpc>
                    <a:spcPct val="115000"/>
                  </a:lnSpc>
                  <a:spcBef>
                    <a:spcPts val="600"/>
                  </a:spcBef>
                  <a:tabLst>
                    <a:tab pos="1890395" algn="l"/>
                  </a:tabLst>
                </a:pPr>
                <a:r>
                  <a:rPr lang="en-GB" sz="1200" dirty="0">
                    <a:solidFill>
                      <a:schemeClr val="tx2"/>
                    </a:solidFill>
                    <a:effectLst/>
                    <a:latin typeface="Trebuchet MS" panose="020B0603020202020204" pitchFamily="34" charset="0"/>
                    <a:ea typeface="Arial" panose="020B0604020202020204" pitchFamily="34" charset="0"/>
                  </a:rPr>
                  <a:t>Schließlich wird der Gesamtrisikowert als arithmetischer Mittelwert der Risikowerte der Probleme berechnet:</a:t>
                </a:r>
                <a:endParaRPr lang="en-GB" sz="1200" dirty="0">
                  <a:solidFill>
                    <a:schemeClr val="tx2"/>
                  </a:solidFill>
                  <a:effectLst/>
                  <a:latin typeface="Trebuchet MS" panose="020B0603020202020204" pitchFamily="34" charset="0"/>
                  <a:ea typeface="Times New Roman" panose="02020603050405020304" pitchFamily="18" charset="0"/>
                </a:endParaRPr>
              </a:p>
              <a:p>
                <a:pPr marL="900430" marR="215265" algn="ctr">
                  <a:lnSpc>
                    <a:spcPct val="115000"/>
                  </a:lnSpc>
                  <a:spcBef>
                    <a:spcPts val="600"/>
                  </a:spcBef>
                  <a:tabLst>
                    <a:tab pos="1890395" algn="l"/>
                  </a:tabLst>
                </a:pPr>
                <a:r>
                  <a:rPr lang="en-GB" sz="1200" dirty="0">
                    <a:solidFill>
                      <a:schemeClr val="tx2"/>
                    </a:solidFill>
                    <a:effectLst/>
                    <a:latin typeface="Trebuchet MS" panose="020B0603020202020204" pitchFamily="34" charset="0"/>
                    <a:ea typeface="Arial" panose="020B0604020202020204" pitchFamily="34" charset="0"/>
                  </a:rPr>
                  <a:t>Gesamtrisikowert = </a:t>
                </a:r>
                <a:endParaRPr lang="en-GB" sz="1200" dirty="0">
                  <a:solidFill>
                    <a:schemeClr val="tx2"/>
                  </a:solidFill>
                  <a:effectLst/>
                  <a:latin typeface="Trebuchet MS" panose="020B0603020202020204" pitchFamily="34" charset="0"/>
                  <a:ea typeface="Times New Roman" panose="02020603050405020304" pitchFamily="18" charset="0"/>
                </a:endParaRPr>
              </a:p>
              <a:p>
                <a:pPr marL="180340" marR="215265" algn="l">
                  <a:lnSpc>
                    <a:spcPct val="107000"/>
                  </a:lnSpc>
                  <a:spcBef>
                    <a:spcPts val="600"/>
                  </a:spcBef>
                  <a:spcAft>
                    <a:spcPts val="800"/>
                  </a:spcAft>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 </a:t>
                </a:r>
              </a:p>
              <a:p>
                <a:pPr marL="342900" marR="215265" lvl="0" indent="-342900" algn="l">
                  <a:lnSpc>
                    <a:spcPct val="107000"/>
                  </a:lnSpc>
                  <a:spcAft>
                    <a:spcPts val="800"/>
                  </a:spcAft>
                  <a:buFont typeface="Aptos"/>
                  <a:buChar char="-"/>
                  <a:tabLst>
                    <a:tab pos="1890395" algn="l"/>
                  </a:tabLst>
                </a:pPr>
                <a:r>
                  <a:rPr lang="en-GB" sz="1200" i="1"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200" i="1" baseline="-25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ist der Risikowert des </a:t>
                </a:r>
                <a:r>
                  <a:rPr lang="en-GB" sz="12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i-ten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Problems</a:t>
                </a:r>
              </a:p>
              <a:p>
                <a:pPr marL="342900" marR="215265" lvl="0" indent="-342900" algn="l">
                  <a:lnSpc>
                    <a:spcPct val="107000"/>
                  </a:lnSpc>
                  <a:spcAft>
                    <a:spcPts val="800"/>
                  </a:spcAft>
                  <a:buFont typeface="Aptos"/>
                  <a:buChar char="-"/>
                  <a:tabLst>
                    <a:tab pos="1890395" algn="l"/>
                  </a:tabLst>
                </a:pPr>
                <a:r>
                  <a:rPr lang="en-GB" sz="12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2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ist die Gewichtung, die mit der </a:t>
                </a:r>
                <a:r>
                  <a:rPr lang="en-GB" sz="12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i-ten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Gefahr verbunden ist</a:t>
                </a:r>
              </a:p>
              <a:p>
                <a:pPr marL="342900" marR="215265" lvl="0" indent="-342900" algn="l">
                  <a:lnSpc>
                    <a:spcPct val="107000"/>
                  </a:lnSpc>
                  <a:spcAft>
                    <a:spcPts val="800"/>
                  </a:spcAft>
                  <a:buFont typeface="Aptos"/>
                  <a:buChar char="-"/>
                  <a:tabLst>
                    <a:tab pos="1890395" algn="l"/>
                  </a:tabLst>
                </a:pPr>
                <a:r>
                  <a:rPr lang="en-GB" sz="12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n </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Gesamtzahl der berücksichtigten Gefahren</a:t>
                </a:r>
              </a:p>
              <a:p>
                <a:pPr marL="457200" marR="215265" algn="just">
                  <a:lnSpc>
                    <a:spcPct val="115000"/>
                  </a:lnSpc>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 </a:t>
                </a:r>
              </a:p>
              <a:p>
                <a:pPr marL="900430" marR="215265" algn="just">
                  <a:lnSpc>
                    <a:spcPct val="115000"/>
                  </a:lnSpc>
                  <a:spcBef>
                    <a:spcPts val="600"/>
                  </a:spcBef>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Die Gewichtungsfaktoren müssen die folgenden Eigenschaften erfüllen:</a:t>
                </a:r>
              </a:p>
              <a:p>
                <a:pPr marL="342900" marR="215265" lvl="0" indent="-342900" algn="l">
                  <a:lnSpc>
                    <a:spcPct val="107000"/>
                  </a:lnSpc>
                  <a:spcBef>
                    <a:spcPts val="600"/>
                  </a:spcBef>
                  <a:spcAft>
                    <a:spcPts val="800"/>
                  </a:spcAft>
                  <a:buFont typeface="Aptos"/>
                  <a:buChar char="-"/>
                  <a:tabLst>
                    <a:tab pos="1890395" algn="l"/>
                  </a:tabLst>
                </a:pP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0&lt;= </a:t>
                </a:r>
                <a:r>
                  <a:rPr lang="en-GB" sz="1200" i="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200" i="1" baseline="-2500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20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en-GB" sz="120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&lt;</a:t>
                </a:r>
                <a:r>
                  <a:rPr lang="en-GB" sz="120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1</a:t>
                </a:r>
              </a:p>
              <a:p>
                <a:pPr marL="342900" marR="215265" lvl="0" indent="-342900" algn="l">
                  <a:lnSpc>
                    <a:spcPct val="107000"/>
                  </a:lnSpc>
                  <a:spcAft>
                    <a:spcPts val="800"/>
                  </a:spcAft>
                  <a:buFont typeface="Aptos"/>
                  <a:buChar char="-"/>
                  <a:tabLst>
                    <a:tab pos="1890395" algn="l"/>
                  </a:tabLst>
                </a:pPr>
                <a14:m>
                  <m:oMath xmlns:m="http://schemas.openxmlformats.org/officeDocument/2006/math">
                    <m:nary>
                      <m:naryPr>
                        <m:chr m:val="∑"/>
                        <m:limLoc m:val="undOvr"/>
                        <m:ctrlP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naryPr>
                      <m:sub>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sub>
                      <m:sup>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𝑛</m:t>
                        </m:r>
                      </m:sup>
                      <m:e>
                        <m:sSub>
                          <m:sSubPr>
                            <m:ctrlP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sSubPr>
                          <m:e>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𝑊</m:t>
                            </m:r>
                          </m:e>
                          <m:sub>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sub>
                        </m:sSub>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e>
                    </m:nary>
                  </m:oMath>
                </a14:m>
                <a:endPar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algn="just"/>
                <a:endParaRPr lang="en-GB" sz="1200" dirty="0">
                  <a:solidFill>
                    <a:schemeClr val="tx2"/>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p:txBody>
          </p:sp>
        </mc:Choice>
        <mc:Fallback xmlns="">
          <p:sp>
            <p:nvSpPr>
              <p:cNvPr id="6" name="CuadroTexto 5">
                <a:extLst>
                  <a:ext uri="{FF2B5EF4-FFF2-40B4-BE49-F238E27FC236}">
                    <a16:creationId xmlns:a16="http://schemas.microsoft.com/office/drawing/2014/main" id="{E9E50B99-26FF-411E-BF33-307B6103F3F0}"/>
                  </a:ext>
                </a:extLst>
              </p:cNvPr>
              <p:cNvSpPr txBox="1">
                <a:spLocks noRot="1" noChangeAspect="1" noMove="1" noResize="1" noEditPoints="1" noAdjustHandles="1" noChangeArrowheads="1" noChangeShapeType="1" noTextEdit="1"/>
              </p:cNvSpPr>
              <p:nvPr/>
            </p:nvSpPr>
            <p:spPr>
              <a:xfrm>
                <a:off x="554400" y="1721794"/>
                <a:ext cx="7754714" cy="3633239"/>
              </a:xfrm>
              <a:prstGeom prst="rect">
                <a:avLst/>
              </a:prstGeom>
              <a:blipFill>
                <a:blip r:embed="rId3"/>
                <a:stretch>
                  <a:fillRect l="-79"/>
                </a:stretch>
              </a:blipFill>
            </p:spPr>
            <p:txBody>
              <a:bodyPr/>
              <a:lstStyle/>
              <a:p>
                <a:r>
                  <a:rPr lang="de-DE">
                    <a:noFill/>
                  </a:rPr>
                  <a:t> </a:t>
                </a:r>
              </a:p>
            </p:txBody>
          </p:sp>
        </mc:Fallback>
      </mc:AlternateContent>
      <p:sp>
        <p:nvSpPr>
          <p:cNvPr id="5" name="Google Shape;262;p14">
            <a:extLst>
              <a:ext uri="{FF2B5EF4-FFF2-40B4-BE49-F238E27FC236}">
                <a16:creationId xmlns:a16="http://schemas.microsoft.com/office/drawing/2014/main" id="{8CE10D06-D5C0-4967-BE96-614F98F60B62}"/>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7" name="Google Shape;220;p13">
            <a:extLst>
              <a:ext uri="{FF2B5EF4-FFF2-40B4-BE49-F238E27FC236}">
                <a16:creationId xmlns:a16="http://schemas.microsoft.com/office/drawing/2014/main" id="{995C9ED2-AF1B-48D9-BA1F-3532BFF29C6F}"/>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a:extLst>
              <a:ext uri="{FF2B5EF4-FFF2-40B4-BE49-F238E27FC236}">
                <a16:creationId xmlns:a16="http://schemas.microsoft.com/office/drawing/2014/main" id="{97DBF0E8-D353-07DE-7A40-529884769728}"/>
              </a:ext>
            </a:extLst>
          </p:cNvPr>
          <p:cNvPicPr>
            <a:picLocks noChangeAspect="1"/>
          </p:cNvPicPr>
          <p:nvPr/>
        </p:nvPicPr>
        <p:blipFill>
          <a:blip r:embed="rId4"/>
          <a:stretch>
            <a:fillRect/>
          </a:stretch>
        </p:blipFill>
        <p:spPr>
          <a:xfrm>
            <a:off x="5519865" y="2222461"/>
            <a:ext cx="1009702" cy="273064"/>
          </a:xfrm>
          <a:prstGeom prst="rect">
            <a:avLst/>
          </a:prstGeom>
        </p:spPr>
      </p:pic>
    </p:spTree>
    <p:extLst>
      <p:ext uri="{BB962C8B-B14F-4D97-AF65-F5344CB8AC3E}">
        <p14:creationId xmlns:p14="http://schemas.microsoft.com/office/powerpoint/2010/main" val="910440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99"/>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9" name="Google Shape;549;p99"/>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0" name="Google Shape;550;p99"/>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a:solidFill>
                  <a:schemeClr val="accent4"/>
                </a:solidFill>
              </a:rPr>
              <a:t>RBE-Methode Bewertungsprozess</a:t>
            </a:r>
            <a:endParaRPr>
              <a:solidFill>
                <a:schemeClr val="accent4"/>
              </a:solidFill>
            </a:endParaRPr>
          </a:p>
        </p:txBody>
      </p:sp>
      <p:sp>
        <p:nvSpPr>
          <p:cNvPr id="551" name="Google Shape;551;p99"/>
          <p:cNvSpPr txBox="1"/>
          <p:nvPr/>
        </p:nvSpPr>
        <p:spPr>
          <a:xfrm>
            <a:off x="554400" y="83563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Schritt 7: Aggregation der Makrokategoriewerte zur Berechnung des Risikowerts von Problemen (Gefahren)</a:t>
            </a:r>
            <a:endParaRPr/>
          </a:p>
        </p:txBody>
      </p:sp>
      <p:sp>
        <p:nvSpPr>
          <p:cNvPr id="552" name="Google Shape;552;p99"/>
          <p:cNvSpPr txBox="1"/>
          <p:nvPr/>
        </p:nvSpPr>
        <p:spPr>
          <a:xfrm>
            <a:off x="554400" y="1421512"/>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1800" b="1" i="0" u="none" strike="noStrike" cap="none">
                <a:solidFill>
                  <a:schemeClr val="accent4"/>
                </a:solidFill>
                <a:latin typeface="Trebuchet MS"/>
                <a:ea typeface="Trebuchet MS"/>
                <a:cs typeface="Trebuchet MS"/>
                <a:sym typeface="Trebuchet MS"/>
              </a:rPr>
              <a:t>Beispiel für </a:t>
            </a:r>
            <a:r>
              <a:rPr lang="en-MT" sz="1800" b="1">
                <a:solidFill>
                  <a:schemeClr val="accent4"/>
                </a:solidFill>
                <a:latin typeface="Trebuchet MS"/>
                <a:ea typeface="Trebuchet MS"/>
                <a:cs typeface="Trebuchet MS"/>
                <a:sym typeface="Trebuchet MS"/>
              </a:rPr>
              <a:t>Risikowerte und Gewichtungsfaktoren im Zusammenhang mit Problemen</a:t>
            </a:r>
            <a:endParaRPr/>
          </a:p>
        </p:txBody>
      </p:sp>
      <p:graphicFrame>
        <p:nvGraphicFramePr>
          <p:cNvPr id="553" name="Google Shape;553;p99"/>
          <p:cNvGraphicFramePr/>
          <p:nvPr/>
        </p:nvGraphicFramePr>
        <p:xfrm>
          <a:off x="952500" y="2096500"/>
          <a:ext cx="7239000" cy="1508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295450">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Problem</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Risikowert</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Gewichtung</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Extreme Hitze</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0,46</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0,5</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Starke Niederschläge</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0,73</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0,2</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Stürme</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0,65</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0,1</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54" name="Google Shape;554;p99"/>
          <p:cNvSpPr txBox="1"/>
          <p:nvPr/>
        </p:nvSpPr>
        <p:spPr>
          <a:xfrm>
            <a:off x="613188" y="3781956"/>
            <a:ext cx="7917600" cy="675000"/>
          </a:xfrm>
          <a:prstGeom prst="rect">
            <a:avLst/>
          </a:prstGeom>
          <a:noFill/>
          <a:ln>
            <a:noFill/>
          </a:ln>
        </p:spPr>
        <p:txBody>
          <a:bodyPr spcFirstLastPara="1" wrap="square" lIns="68550" tIns="34275" rIns="68550" bIns="34275" anchor="ctr" anchorCtr="0">
            <a:normAutofit/>
          </a:bodyPr>
          <a:lstStyle/>
          <a:p>
            <a:pPr marL="0" marR="0" lvl="0" indent="0" algn="ctr" rtl="0">
              <a:lnSpc>
                <a:spcPct val="100000"/>
              </a:lnSpc>
              <a:spcBef>
                <a:spcPts val="0"/>
              </a:spcBef>
              <a:spcAft>
                <a:spcPts val="0"/>
              </a:spcAft>
              <a:buClr>
                <a:srgbClr val="48BAA2"/>
              </a:buClr>
              <a:buSzPts val="4000"/>
              <a:buFont typeface="Trebuchet MS"/>
              <a:buNone/>
            </a:pPr>
            <a:r>
              <a:rPr lang="en-MT" sz="1200">
                <a:solidFill>
                  <a:srgbClr val="8BA7AC"/>
                </a:solidFill>
                <a:latin typeface="Trebuchet MS"/>
                <a:ea typeface="Trebuchet MS"/>
                <a:cs typeface="Trebuchet MS"/>
                <a:sym typeface="Trebuchet MS"/>
              </a:rPr>
              <a:t>Der Gesamtrisikowert ergibt sich zu:</a:t>
            </a:r>
            <a:endParaRPr sz="1200">
              <a:solidFill>
                <a:srgbClr val="8BA7AC"/>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48BAA2"/>
              </a:buClr>
              <a:buSzPts val="4000"/>
              <a:buFont typeface="Trebuchet MS"/>
              <a:buNone/>
            </a:pPr>
            <a:endParaRPr sz="1200">
              <a:solidFill>
                <a:srgbClr val="8BA7AC"/>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48BAA2"/>
              </a:buClr>
              <a:buSzPts val="4000"/>
              <a:buFont typeface="Trebuchet MS"/>
              <a:buNone/>
            </a:pPr>
            <a:r>
              <a:rPr lang="en-MT" sz="1200">
                <a:solidFill>
                  <a:srgbClr val="8BA7AC"/>
                </a:solidFill>
                <a:latin typeface="Trebuchet MS"/>
                <a:ea typeface="Trebuchet MS"/>
                <a:cs typeface="Trebuchet MS"/>
                <a:sym typeface="Trebuchet MS"/>
              </a:rPr>
              <a:t>Gesamtrisikowert = (0,46*0,5)+(0,73*0,2)+(0,65*0,1)= 0,44 (neutral)</a:t>
            </a:r>
            <a:endParaRPr sz="1200">
              <a:solidFill>
                <a:srgbClr val="8BA7AC"/>
              </a:solidFill>
              <a:latin typeface="Trebuchet MS"/>
              <a:ea typeface="Trebuchet MS"/>
              <a:cs typeface="Trebuchet MS"/>
              <a:sym typeface="Trebuchet M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25" name="Rectángulo: esquinas redondeadas 24">
            <a:extLst>
              <a:ext uri="{FF2B5EF4-FFF2-40B4-BE49-F238E27FC236}">
                <a16:creationId xmlns:a16="http://schemas.microsoft.com/office/drawing/2014/main" id="{015E07DB-F956-4BD2-8BEC-3C643C0B8D97}"/>
              </a:ext>
            </a:extLst>
          </p:cNvPr>
          <p:cNvSpPr/>
          <p:nvPr/>
        </p:nvSpPr>
        <p:spPr>
          <a:xfrm>
            <a:off x="3015882" y="2072045"/>
            <a:ext cx="2773403" cy="199688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5" name="Google Shape;135;p2"/>
          <p:cNvSpPr txBox="1">
            <a:spLocks noGrp="1"/>
          </p:cNvSpPr>
          <p:nvPr>
            <p:ph type="title"/>
          </p:nvPr>
        </p:nvSpPr>
        <p:spPr>
          <a:xfrm>
            <a:off x="267031" y="7263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Bewertungsergebnisse</a:t>
            </a:r>
            <a:endParaRPr dirty="0">
              <a:solidFill>
                <a:schemeClr val="accent4"/>
              </a:solidFill>
            </a:endParaRPr>
          </a:p>
        </p:txBody>
      </p:sp>
      <p:sp>
        <p:nvSpPr>
          <p:cNvPr id="5" name="Rectángulo: esquinas redondeadas 4">
            <a:extLst>
              <a:ext uri="{FF2B5EF4-FFF2-40B4-BE49-F238E27FC236}">
                <a16:creationId xmlns:a16="http://schemas.microsoft.com/office/drawing/2014/main" id="{6516941C-EC41-479C-9307-7FC89C468769}"/>
              </a:ext>
            </a:extLst>
          </p:cNvPr>
          <p:cNvSpPr/>
          <p:nvPr/>
        </p:nvSpPr>
        <p:spPr>
          <a:xfrm>
            <a:off x="1566663" y="993913"/>
            <a:ext cx="2043229" cy="176593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ángulo: esquinas redondeadas 10">
            <a:extLst>
              <a:ext uri="{FF2B5EF4-FFF2-40B4-BE49-F238E27FC236}">
                <a16:creationId xmlns:a16="http://schemas.microsoft.com/office/drawing/2014/main" id="{89E163DC-CF23-4CDC-ACCB-83C437490DA5}"/>
              </a:ext>
            </a:extLst>
          </p:cNvPr>
          <p:cNvSpPr/>
          <p:nvPr/>
        </p:nvSpPr>
        <p:spPr>
          <a:xfrm>
            <a:off x="5185832" y="993913"/>
            <a:ext cx="2043229" cy="176593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ángulo: esquinas redondeadas 11">
            <a:extLst>
              <a:ext uri="{FF2B5EF4-FFF2-40B4-BE49-F238E27FC236}">
                <a16:creationId xmlns:a16="http://schemas.microsoft.com/office/drawing/2014/main" id="{2FC604AF-C2C2-43C9-92EC-2023E1B24FB2}"/>
              </a:ext>
            </a:extLst>
          </p:cNvPr>
          <p:cNvSpPr/>
          <p:nvPr/>
        </p:nvSpPr>
        <p:spPr>
          <a:xfrm>
            <a:off x="1566663" y="3087335"/>
            <a:ext cx="2043229" cy="176593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ángulo: esquinas redondeadas 12">
            <a:extLst>
              <a:ext uri="{FF2B5EF4-FFF2-40B4-BE49-F238E27FC236}">
                <a16:creationId xmlns:a16="http://schemas.microsoft.com/office/drawing/2014/main" id="{426E74FC-8A73-4012-8E45-00F5C72CF5C1}"/>
              </a:ext>
            </a:extLst>
          </p:cNvPr>
          <p:cNvSpPr/>
          <p:nvPr/>
        </p:nvSpPr>
        <p:spPr>
          <a:xfrm>
            <a:off x="5280957" y="3063039"/>
            <a:ext cx="2043229" cy="176593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Google Shape;135;p2">
            <a:extLst>
              <a:ext uri="{FF2B5EF4-FFF2-40B4-BE49-F238E27FC236}">
                <a16:creationId xmlns:a16="http://schemas.microsoft.com/office/drawing/2014/main" id="{ABB289D7-81CD-41CB-A0FA-77C2504A1B2A}"/>
              </a:ext>
            </a:extLst>
          </p:cNvPr>
          <p:cNvSpPr txBox="1">
            <a:spLocks/>
          </p:cNvSpPr>
          <p:nvPr/>
        </p:nvSpPr>
        <p:spPr>
          <a:xfrm>
            <a:off x="1028913" y="2757942"/>
            <a:ext cx="6858000" cy="675000"/>
          </a:xfrm>
          <a:prstGeom prst="rect">
            <a:avLst/>
          </a:prstGeom>
          <a:noFill/>
          <a:ln>
            <a:noFill/>
          </a:ln>
        </p:spPr>
        <p:txBody>
          <a:bodyPr spcFirstLastPara="1" wrap="square" lIns="68550" tIns="34275" rIns="68550" bIns="34275" anchor="ctr" anchorCtr="0">
            <a:normAutofit fontScale="92500"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Clr>
                <a:srgbClr val="48BAA2"/>
              </a:buClr>
              <a:buSzPts val="4000"/>
            </a:pPr>
            <a:r>
              <a:rPr lang="en-GB" sz="2400" dirty="0">
                <a:solidFill>
                  <a:schemeClr val="tx2"/>
                </a:solidFill>
              </a:rPr>
              <a:t>RBE-Methode</a:t>
            </a:r>
          </a:p>
          <a:p>
            <a:pPr algn="ctr">
              <a:lnSpc>
                <a:spcPct val="100000"/>
              </a:lnSpc>
              <a:buClr>
                <a:srgbClr val="48BAA2"/>
              </a:buClr>
              <a:buSzPts val="4000"/>
            </a:pPr>
            <a:r>
              <a:rPr lang="en-GB" sz="2400" dirty="0">
                <a:solidFill>
                  <a:schemeClr val="tx2"/>
                </a:solidFill>
              </a:rPr>
              <a:t>Ergebnisse</a:t>
            </a:r>
          </a:p>
        </p:txBody>
      </p:sp>
      <p:sp>
        <p:nvSpPr>
          <p:cNvPr id="15" name="CuadroTexto 14">
            <a:extLst>
              <a:ext uri="{FF2B5EF4-FFF2-40B4-BE49-F238E27FC236}">
                <a16:creationId xmlns:a16="http://schemas.microsoft.com/office/drawing/2014/main" id="{1867CC26-8415-4563-AE6A-00004E2FA090}"/>
              </a:ext>
            </a:extLst>
          </p:cNvPr>
          <p:cNvSpPr txBox="1"/>
          <p:nvPr/>
        </p:nvSpPr>
        <p:spPr>
          <a:xfrm>
            <a:off x="1627077" y="1193916"/>
            <a:ext cx="1922400" cy="1323439"/>
          </a:xfrm>
          <a:prstGeom prst="rect">
            <a:avLst/>
          </a:prstGeom>
          <a:noFill/>
        </p:spPr>
        <p:txBody>
          <a:bodyPr wrap="square" rtlCol="0">
            <a:spAutoFit/>
          </a:bodyPr>
          <a:lstStyle/>
          <a:p>
            <a:pPr algn="just"/>
            <a:r>
              <a:rPr lang="en-GB" sz="1000" dirty="0">
                <a:solidFill>
                  <a:schemeClr val="bg1"/>
                </a:solidFill>
                <a:latin typeface="Trebuchet MS" panose="020B0603020202020204" pitchFamily="34" charset="0"/>
              </a:rPr>
              <a:t>Die Risikowerte der Risikokategorien vermitteln ein klares Verständnis dafür, welche Elemente innerhalb der städtischen Systeme am stärksten gefährdet sind, und zeigen Bereiche auf, die bei Anpassungsstrategien Vorrang haben müssen.</a:t>
            </a:r>
          </a:p>
        </p:txBody>
      </p:sp>
      <p:sp>
        <p:nvSpPr>
          <p:cNvPr id="16" name="CuadroTexto 15">
            <a:extLst>
              <a:ext uri="{FF2B5EF4-FFF2-40B4-BE49-F238E27FC236}">
                <a16:creationId xmlns:a16="http://schemas.microsoft.com/office/drawing/2014/main" id="{0E1DE322-8168-4424-A9D9-C71D949C9E88}"/>
              </a:ext>
            </a:extLst>
          </p:cNvPr>
          <p:cNvSpPr txBox="1"/>
          <p:nvPr/>
        </p:nvSpPr>
        <p:spPr>
          <a:xfrm>
            <a:off x="1142895" y="641780"/>
            <a:ext cx="2890763" cy="432792"/>
          </a:xfrm>
          <a:prstGeom prst="ellipse">
            <a:avLst/>
          </a:prstGeom>
          <a:noFill/>
        </p:spPr>
        <p:txBody>
          <a:bodyPr wrap="square" rtlCol="0">
            <a:spAutoFit/>
          </a:bodyPr>
          <a:lstStyle/>
          <a:p>
            <a:r>
              <a:rPr lang="en-GB" b="1" dirty="0">
                <a:solidFill>
                  <a:schemeClr val="accent5"/>
                </a:solidFill>
                <a:latin typeface="Trebuchet MS" panose="020B0603020202020204" pitchFamily="34" charset="0"/>
              </a:rPr>
              <a:t>Risikokategorien</a:t>
            </a:r>
          </a:p>
        </p:txBody>
      </p:sp>
      <p:sp>
        <p:nvSpPr>
          <p:cNvPr id="17" name="CuadroTexto 16">
            <a:extLst>
              <a:ext uri="{FF2B5EF4-FFF2-40B4-BE49-F238E27FC236}">
                <a16:creationId xmlns:a16="http://schemas.microsoft.com/office/drawing/2014/main" id="{CFB24A73-9756-430C-8FD3-2C9CE91ACF3B}"/>
              </a:ext>
            </a:extLst>
          </p:cNvPr>
          <p:cNvSpPr txBox="1"/>
          <p:nvPr/>
        </p:nvSpPr>
        <p:spPr>
          <a:xfrm>
            <a:off x="5262149" y="1227451"/>
            <a:ext cx="1922400" cy="1169551"/>
          </a:xfrm>
          <a:prstGeom prst="rect">
            <a:avLst/>
          </a:prstGeom>
          <a:noFill/>
        </p:spPr>
        <p:txBody>
          <a:bodyPr wrap="square" rtlCol="0">
            <a:spAutoFit/>
          </a:bodyPr>
          <a:lstStyle/>
          <a:p>
            <a:pPr algn="just"/>
            <a:r>
              <a:rPr lang="en-GB" sz="1000" dirty="0">
                <a:solidFill>
                  <a:schemeClr val="bg1"/>
                </a:solidFill>
                <a:latin typeface="Trebuchet MS" panose="020B0603020202020204" pitchFamily="34" charset="0"/>
              </a:rPr>
              <a:t>Die Risikowerte (0,1) der Makrokategorien vermitteln ein klares Verständnis dafür, welche städtischen Sektoren am stärksten gefährdet sind, und zeigen Bereiche auf, die bei Anpassungsstrategien Vorrang haben sollten.</a:t>
            </a:r>
          </a:p>
        </p:txBody>
      </p:sp>
      <p:sp>
        <p:nvSpPr>
          <p:cNvPr id="18" name="CuadroTexto 17">
            <a:extLst>
              <a:ext uri="{FF2B5EF4-FFF2-40B4-BE49-F238E27FC236}">
                <a16:creationId xmlns:a16="http://schemas.microsoft.com/office/drawing/2014/main" id="{52713BED-4233-4BF5-9ACB-0C8729C19276}"/>
              </a:ext>
            </a:extLst>
          </p:cNvPr>
          <p:cNvSpPr txBox="1"/>
          <p:nvPr/>
        </p:nvSpPr>
        <p:spPr>
          <a:xfrm>
            <a:off x="5185832" y="626529"/>
            <a:ext cx="2890763" cy="432792"/>
          </a:xfrm>
          <a:prstGeom prst="ellipse">
            <a:avLst/>
          </a:prstGeom>
          <a:noFill/>
        </p:spPr>
        <p:txBody>
          <a:bodyPr wrap="square" rtlCol="0">
            <a:spAutoFit/>
          </a:bodyPr>
          <a:lstStyle/>
          <a:p>
            <a:r>
              <a:rPr lang="en-GB" b="1" dirty="0">
                <a:solidFill>
                  <a:schemeClr val="accent4"/>
                </a:solidFill>
                <a:latin typeface="Trebuchet MS" panose="020B0603020202020204" pitchFamily="34" charset="0"/>
              </a:rPr>
              <a:t>Makrokategorien</a:t>
            </a:r>
          </a:p>
        </p:txBody>
      </p:sp>
      <p:sp>
        <p:nvSpPr>
          <p:cNvPr id="21" name="CuadroTexto 20">
            <a:extLst>
              <a:ext uri="{FF2B5EF4-FFF2-40B4-BE49-F238E27FC236}">
                <a16:creationId xmlns:a16="http://schemas.microsoft.com/office/drawing/2014/main" id="{A1282399-2CFE-4FD8-BD89-3A6A73FACAD4}"/>
              </a:ext>
            </a:extLst>
          </p:cNvPr>
          <p:cNvSpPr txBox="1"/>
          <p:nvPr/>
        </p:nvSpPr>
        <p:spPr>
          <a:xfrm>
            <a:off x="5338230" y="2995049"/>
            <a:ext cx="2043229" cy="1892826"/>
          </a:xfrm>
          <a:prstGeom prst="rect">
            <a:avLst/>
          </a:prstGeom>
          <a:noFill/>
        </p:spPr>
        <p:txBody>
          <a:bodyPr wrap="square" rtlCol="0">
            <a:spAutoFit/>
          </a:bodyPr>
          <a:lstStyle/>
          <a:p>
            <a:pPr algn="just"/>
            <a:r>
              <a:rPr lang="en-GB" sz="900" dirty="0">
                <a:solidFill>
                  <a:schemeClr val="bg1"/>
                </a:solidFill>
                <a:latin typeface="Trebuchet MS" panose="020B0603020202020204" pitchFamily="34" charset="0"/>
              </a:rPr>
              <a:t>Die RBE-Methode bietet eine klare Metrik zur Bewertung der Wirksamkeit aktueller Anpassungsmaßnahmen und der Dringlichkeit zusätzlicher Interventionen. Die Interpretation der Ergebnisse ist entscheidend für die Gestaltung von Klimaanpassungsstrategien und unterstreicht die Bedeutung der Integration dieser Erkenntnisse in umfassendere Stadtplanungs- und Politikrahmen.</a:t>
            </a:r>
          </a:p>
        </p:txBody>
      </p:sp>
      <p:sp>
        <p:nvSpPr>
          <p:cNvPr id="22" name="CuadroTexto 21">
            <a:extLst>
              <a:ext uri="{FF2B5EF4-FFF2-40B4-BE49-F238E27FC236}">
                <a16:creationId xmlns:a16="http://schemas.microsoft.com/office/drawing/2014/main" id="{7DC347FF-35E7-4CC7-AAEC-4F62F50AC2FD}"/>
              </a:ext>
            </a:extLst>
          </p:cNvPr>
          <p:cNvSpPr txBox="1"/>
          <p:nvPr/>
        </p:nvSpPr>
        <p:spPr>
          <a:xfrm>
            <a:off x="5679650" y="2689675"/>
            <a:ext cx="2890763" cy="432792"/>
          </a:xfrm>
          <a:prstGeom prst="ellipse">
            <a:avLst/>
          </a:prstGeom>
          <a:noFill/>
        </p:spPr>
        <p:txBody>
          <a:bodyPr wrap="square" rtlCol="0">
            <a:spAutoFit/>
          </a:bodyPr>
          <a:lstStyle/>
          <a:p>
            <a:r>
              <a:rPr lang="en-GB" b="1" dirty="0">
                <a:solidFill>
                  <a:schemeClr val="accent3"/>
                </a:solidFill>
                <a:latin typeface="Trebuchet MS" panose="020B0603020202020204" pitchFamily="34" charset="0"/>
              </a:rPr>
              <a:t>Gesamtrisiko</a:t>
            </a:r>
          </a:p>
        </p:txBody>
      </p:sp>
      <p:sp>
        <p:nvSpPr>
          <p:cNvPr id="23" name="CuadroTexto 22">
            <a:extLst>
              <a:ext uri="{FF2B5EF4-FFF2-40B4-BE49-F238E27FC236}">
                <a16:creationId xmlns:a16="http://schemas.microsoft.com/office/drawing/2014/main" id="{8B810666-57DF-4484-ADE2-C5E16DCAF9BE}"/>
              </a:ext>
            </a:extLst>
          </p:cNvPr>
          <p:cNvSpPr txBox="1"/>
          <p:nvPr/>
        </p:nvSpPr>
        <p:spPr>
          <a:xfrm>
            <a:off x="1627077" y="3086393"/>
            <a:ext cx="1922400" cy="1631216"/>
          </a:xfrm>
          <a:prstGeom prst="rect">
            <a:avLst/>
          </a:prstGeom>
          <a:noFill/>
        </p:spPr>
        <p:txBody>
          <a:bodyPr wrap="square" rtlCol="0">
            <a:spAutoFit/>
          </a:bodyPr>
          <a:lstStyle/>
          <a:p>
            <a:pPr algn="just"/>
            <a:r>
              <a:rPr lang="en-GB" sz="1000" dirty="0">
                <a:solidFill>
                  <a:schemeClr val="bg1"/>
                </a:solidFill>
                <a:latin typeface="Trebuchet MS" panose="020B0603020202020204" pitchFamily="34" charset="0"/>
              </a:rPr>
              <a:t>Die RBE-Methode ermöglicht eine aggregierte Sicht darauf, wie sich jede Gefahr auf das Gesamtrisikoprofil auswirkt. Gefahren mit höheren Risikowerten weisen auf eine größere Anfälligkeit für Klimafolgen hin und erfordern daher sofortige und nachhaltige Anstrengungen zur Minderung dieser Risiken.</a:t>
            </a:r>
          </a:p>
        </p:txBody>
      </p:sp>
      <p:sp>
        <p:nvSpPr>
          <p:cNvPr id="24" name="CuadroTexto 23">
            <a:extLst>
              <a:ext uri="{FF2B5EF4-FFF2-40B4-BE49-F238E27FC236}">
                <a16:creationId xmlns:a16="http://schemas.microsoft.com/office/drawing/2014/main" id="{49B36703-0170-4DA1-B900-8465402AC273}"/>
              </a:ext>
            </a:extLst>
          </p:cNvPr>
          <p:cNvSpPr txBox="1"/>
          <p:nvPr/>
        </p:nvSpPr>
        <p:spPr>
          <a:xfrm>
            <a:off x="1277775" y="2731844"/>
            <a:ext cx="2043229" cy="432792"/>
          </a:xfrm>
          <a:prstGeom prst="ellipse">
            <a:avLst/>
          </a:prstGeom>
          <a:noFill/>
        </p:spPr>
        <p:txBody>
          <a:bodyPr wrap="square" rtlCol="0">
            <a:spAutoFit/>
          </a:bodyPr>
          <a:lstStyle/>
          <a:p>
            <a:r>
              <a:rPr lang="en-GB" b="1" dirty="0">
                <a:solidFill>
                  <a:schemeClr val="accent6"/>
                </a:solidFill>
                <a:latin typeface="Trebuchet MS" panose="020B0603020202020204" pitchFamily="34" charset="0"/>
              </a:rPr>
              <a:t>Probleme</a:t>
            </a:r>
          </a:p>
        </p:txBody>
      </p:sp>
    </p:spTree>
    <p:extLst>
      <p:ext uri="{BB962C8B-B14F-4D97-AF65-F5344CB8AC3E}">
        <p14:creationId xmlns:p14="http://schemas.microsoft.com/office/powerpoint/2010/main" val="2923287686"/>
      </p:ext>
    </p:extLst>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0" ma:contentTypeDescription="Ein neues Dokument erstellen." ma:contentTypeScope="" ma:versionID="5071041d3a3b52894aae5c15f2a85605">
  <xsd:schema xmlns:xsd="http://www.w3.org/2001/XMLSchema" xmlns:xs="http://www.w3.org/2001/XMLSchema" xmlns:p="http://schemas.microsoft.com/office/2006/metadata/properties" xmlns:ns2="82c72582-1e0e-404f-b736-23bae653ca93" targetNamespace="http://schemas.microsoft.com/office/2006/metadata/properties" ma:root="true" ma:fieldsID="9c33ad6b2cd46c3919c69f138abcc2d0"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C0A3EE-7054-46EF-B674-1BB397257620}">
  <ds:schemaRefs>
    <ds:schemaRef ds:uri="http://schemas.microsoft.com/sharepoint/v3/contenttype/forms"/>
  </ds:schemaRefs>
</ds:datastoreItem>
</file>

<file path=customXml/itemProps2.xml><?xml version="1.0" encoding="utf-8"?>
<ds:datastoreItem xmlns:ds="http://schemas.openxmlformats.org/officeDocument/2006/customXml" ds:itemID="{5D5A0CBC-DD7A-4D24-BEE6-FC20B8503E60}">
  <ds:schemaRefs>
    <ds:schemaRef ds:uri="http://schemas.microsoft.com/office/2006/metadata/properties"/>
    <ds:schemaRef ds:uri="http://schemas.microsoft.com/office/infopath/2007/PartnerControls"/>
    <ds:schemaRef ds:uri="82c72582-1e0e-404f-b736-23bae653ca93"/>
  </ds:schemaRefs>
</ds:datastoreItem>
</file>

<file path=customXml/itemProps3.xml><?xml version="1.0" encoding="utf-8"?>
<ds:datastoreItem xmlns:ds="http://schemas.openxmlformats.org/officeDocument/2006/customXml" ds:itemID="{0E615A21-AB1A-4AF4-99DF-EFF388C9DB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72582-1e0e-404f-b736-23bae653c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5382</Words>
  <Application>Microsoft Office PowerPoint</Application>
  <PresentationFormat>On-screen Show (16:9)</PresentationFormat>
  <Paragraphs>684</Paragraphs>
  <Slides>46</Slides>
  <Notes>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Aptos</vt:lpstr>
      <vt:lpstr>Noto Sans Symbols</vt:lpstr>
      <vt:lpstr>Montserrat</vt:lpstr>
      <vt:lpstr>Trebuchet MS</vt:lpstr>
      <vt:lpstr>Calibri</vt:lpstr>
      <vt:lpstr>Arial</vt:lpstr>
      <vt:lpstr>Cambria Math</vt:lpstr>
      <vt:lpstr>1_CentralEurope_iService</vt:lpstr>
      <vt:lpstr>PowerPoint Presentation</vt:lpstr>
      <vt:lpstr>Was ist die RBE-Methode?</vt:lpstr>
      <vt:lpstr>Warum wird die RBE-Methode benötigt?</vt:lpstr>
      <vt:lpstr>IPCC AR6</vt:lpstr>
      <vt:lpstr>Risiko des Klimawandels</vt:lpstr>
      <vt:lpstr>RBE-Methode: Hauptmerkmale</vt:lpstr>
      <vt:lpstr>Auswirkungsketten</vt:lpstr>
      <vt:lpstr>Drei Achsen der Risikobewertung</vt:lpstr>
      <vt:lpstr>Gefahren</vt:lpstr>
      <vt:lpstr>Städtische Sektoren</vt:lpstr>
      <vt:lpstr>Risikokategorien</vt:lpstr>
      <vt:lpstr>Risikokategorien</vt:lpstr>
      <vt:lpstr>RBE-Methode in Bezug auf zukünftige Bedingungen</vt:lpstr>
      <vt:lpstr>Aufbau der RBE-Methode</vt:lpstr>
      <vt:lpstr>Struktur der RBE-Methode</vt:lpstr>
      <vt:lpstr>Struktur der RBE-Methode</vt:lpstr>
      <vt:lpstr>Struktur der RBE-Methode</vt:lpstr>
      <vt:lpstr>RBE-Methoden-Bewertungsprozess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RBE-Methodenbewertungsprozess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RBE-Methode Bewertungsprozess</vt:lpstr>
      <vt:lpstr>Bewertungsergebnisse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Claudio Capitanio</dc:creator>
  <cp:keywords>, docId:46459A112A9D781C5B6FA1FBD0925A28</cp:keywords>
  <cp:lastModifiedBy>B ROQUETA VIVES - FINAL</cp:lastModifiedBy>
  <cp:revision>52</cp:revision>
  <dcterms:created xsi:type="dcterms:W3CDTF">2025-03-18T17:43:02Z</dcterms:created>
  <dcterms:modified xsi:type="dcterms:W3CDTF">2025-09-03T13:10:33Z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