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44"/>
  </p:notesMasterIdLst>
  <p:sldIdLst>
    <p:sldId id="256" r:id="rId5"/>
    <p:sldId id="257" r:id="rId6"/>
    <p:sldId id="307" r:id="rId7"/>
    <p:sldId id="259" r:id="rId8"/>
    <p:sldId id="359" r:id="rId9"/>
    <p:sldId id="262" r:id="rId10"/>
    <p:sldId id="263" r:id="rId11"/>
    <p:sldId id="264" r:id="rId12"/>
    <p:sldId id="357" r:id="rId13"/>
    <p:sldId id="358" r:id="rId14"/>
    <p:sldId id="362" r:id="rId15"/>
    <p:sldId id="363" r:id="rId16"/>
    <p:sldId id="311" r:id="rId17"/>
    <p:sldId id="364" r:id="rId18"/>
    <p:sldId id="312" r:id="rId19"/>
    <p:sldId id="365" r:id="rId20"/>
    <p:sldId id="313" r:id="rId21"/>
    <p:sldId id="366" r:id="rId22"/>
    <p:sldId id="272" r:id="rId23"/>
    <p:sldId id="273" r:id="rId24"/>
    <p:sldId id="274" r:id="rId25"/>
    <p:sldId id="275" r:id="rId26"/>
    <p:sldId id="276" r:id="rId27"/>
    <p:sldId id="281" r:id="rId28"/>
    <p:sldId id="282" r:id="rId29"/>
    <p:sldId id="283" r:id="rId30"/>
    <p:sldId id="284" r:id="rId31"/>
    <p:sldId id="285" r:id="rId32"/>
    <p:sldId id="286" r:id="rId33"/>
    <p:sldId id="287" r:id="rId34"/>
    <p:sldId id="288" r:id="rId35"/>
    <p:sldId id="289" r:id="rId36"/>
    <p:sldId id="291" r:id="rId37"/>
    <p:sldId id="292" r:id="rId38"/>
    <p:sldId id="293" r:id="rId39"/>
    <p:sldId id="290" r:id="rId40"/>
    <p:sldId id="356" r:id="rId41"/>
    <p:sldId id="367" r:id="rId42"/>
    <p:sldId id="368" r:id="rId43"/>
  </p:sldIdLst>
  <p:sldSz cx="9144000" cy="5143500" type="screen16x9"/>
  <p:notesSz cx="6858000" cy="9144000"/>
  <p:embeddedFontLst>
    <p:embeddedFont>
      <p:font typeface="Montserrat" panose="00000500000000000000" pitchFamily="2" charset="0"/>
      <p:regular r:id="rId45"/>
      <p:bold r:id="rId46"/>
      <p:italic r:id="rId47"/>
      <p:boldItalic r:id="rId48"/>
    </p:embeddedFont>
    <p:embeddedFont>
      <p:font typeface="Trebuchet MS" panose="020B060302020202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iq9xO33d3g4XwuPoHKlzc62ZivJ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ntina Restrepo" initials="VR" lastIdx="2" clrIdx="0">
    <p:extLst>
      <p:ext uri="{19B8F6BF-5375-455C-9EA6-DF929625EA0E}">
        <p15:presenceInfo xmlns:p15="http://schemas.microsoft.com/office/powerpoint/2012/main" userId="af5fac109be07f7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14B95-F061-4706-97C5-70AB70E05EA0}" v="5" dt="2025-09-03T13:18:14.442"/>
  </p1510:revLst>
</p1510:revInfo>
</file>

<file path=ppt/tableStyles.xml><?xml version="1.0" encoding="utf-8"?>
<a:tblStyleLst xmlns:a="http://schemas.openxmlformats.org/drawingml/2006/main" def="{434DCDA1-2905-4F39-BDB8-6E48AD9FA57C}">
  <a:tblStyle styleId="{434DCDA1-2905-4F39-BDB8-6E48AD9FA57C}"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61" autoAdjust="0"/>
    <p:restoredTop sz="94660"/>
  </p:normalViewPr>
  <p:slideViewPr>
    <p:cSldViewPr snapToGrid="0">
      <p:cViewPr varScale="1">
        <p:scale>
          <a:sx n="93" d="100"/>
          <a:sy n="93" d="100"/>
        </p:scale>
        <p:origin x="592" y="56"/>
      </p:cViewPr>
      <p:guideLst>
        <p:guide pos="5480"/>
        <p:guide pos="2880"/>
        <p:guide pos="363"/>
        <p:guide pos="3220"/>
        <p:guide pos="90"/>
        <p:guide orient="horz" pos="16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68" Type="http://schemas.openxmlformats.org/officeDocument/2006/relationships/theme" Target="theme/theme1.xml"/><Relationship Id="rId7" Type="http://schemas.openxmlformats.org/officeDocument/2006/relationships/slide" Target="slides/slide3.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66"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4.fntdata"/><Relationship Id="rId64" Type="http://customschemas.google.com/relationships/presentationmetadata" Target="meta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openxmlformats.org/officeDocument/2006/relationships/font" Target="fonts/font8.fntdata"/><Relationship Id="rId65"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19814B95-F061-4706-97C5-70AB70E05EA0}"/>
    <pc:docChg chg="custSel modSld">
      <pc:chgData name="B ROQUETA VIVES - FINAL" userId="94e3dead-90cd-4b39-9559-439209b309e7" providerId="ADAL" clId="{19814B95-F061-4706-97C5-70AB70E05EA0}" dt="2025-09-03T13:18:14.442" v="529" actId="164"/>
      <pc:docMkLst>
        <pc:docMk/>
      </pc:docMkLst>
      <pc:sldChg chg="addSp modSp mod">
        <pc:chgData name="B ROQUETA VIVES - FINAL" userId="94e3dead-90cd-4b39-9559-439209b309e7" providerId="ADAL" clId="{19814B95-F061-4706-97C5-70AB70E05EA0}" dt="2025-09-03T13:18:14.442" v="529" actId="164"/>
        <pc:sldMkLst>
          <pc:docMk/>
          <pc:sldMk cId="0" sldId="262"/>
        </pc:sldMkLst>
        <pc:spChg chg="mod">
          <ac:chgData name="B ROQUETA VIVES - FINAL" userId="94e3dead-90cd-4b39-9559-439209b309e7" providerId="ADAL" clId="{19814B95-F061-4706-97C5-70AB70E05EA0}" dt="2025-09-03T13:18:14.442" v="529" actId="164"/>
          <ac:spMkLst>
            <pc:docMk/>
            <pc:sldMk cId="0" sldId="262"/>
            <ac:spMk id="174"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75"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76"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77"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78"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79" creationId="{00000000-0000-0000-0000-000000000000}"/>
          </ac:spMkLst>
        </pc:spChg>
        <pc:spChg chg="mod">
          <ac:chgData name="B ROQUETA VIVES - FINAL" userId="94e3dead-90cd-4b39-9559-439209b309e7" providerId="ADAL" clId="{19814B95-F061-4706-97C5-70AB70E05EA0}" dt="2025-09-03T13:18:14.442" v="529" actId="164"/>
          <ac:spMkLst>
            <pc:docMk/>
            <pc:sldMk cId="0" sldId="262"/>
            <ac:spMk id="180" creationId="{00000000-0000-0000-0000-000000000000}"/>
          </ac:spMkLst>
        </pc:spChg>
        <pc:picChg chg="mod">
          <ac:chgData name="B ROQUETA VIVES - FINAL" userId="94e3dead-90cd-4b39-9559-439209b309e7" providerId="ADAL" clId="{19814B95-F061-4706-97C5-70AB70E05EA0}" dt="2025-09-03T13:18:14.442" v="529" actId="164"/>
          <ac:picMkLst>
            <pc:docMk/>
            <pc:sldMk cId="0" sldId="262"/>
            <ac:picMk id="183" creationId="{00000000-0000-0000-0000-000000000000}"/>
          </ac:picMkLst>
        </pc:picChg>
        <pc:picChg chg="mod">
          <ac:chgData name="B ROQUETA VIVES - FINAL" userId="94e3dead-90cd-4b39-9559-439209b309e7" providerId="ADAL" clId="{19814B95-F061-4706-97C5-70AB70E05EA0}" dt="2025-09-03T13:17:59.072" v="528" actId="1076"/>
          <ac:picMkLst>
            <pc:docMk/>
            <pc:sldMk cId="0" sldId="262"/>
            <ac:picMk id="184" creationId="{00000000-0000-0000-0000-000000000000}"/>
          </ac:picMkLst>
        </pc:picChg>
        <pc:picChg chg="mod">
          <ac:chgData name="B ROQUETA VIVES - FINAL" userId="94e3dead-90cd-4b39-9559-439209b309e7" providerId="ADAL" clId="{19814B95-F061-4706-97C5-70AB70E05EA0}" dt="2025-09-03T13:18:14.442" v="529" actId="164"/>
          <ac:picMkLst>
            <pc:docMk/>
            <pc:sldMk cId="0" sldId="262"/>
            <ac:picMk id="185" creationId="{00000000-0000-0000-0000-000000000000}"/>
          </ac:picMkLst>
        </pc:picChg>
        <pc:picChg chg="mod">
          <ac:chgData name="B ROQUETA VIVES - FINAL" userId="94e3dead-90cd-4b39-9559-439209b309e7" providerId="ADAL" clId="{19814B95-F061-4706-97C5-70AB70E05EA0}" dt="2025-09-03T13:18:14.442" v="529" actId="164"/>
          <ac:picMkLst>
            <pc:docMk/>
            <pc:sldMk cId="0" sldId="262"/>
            <ac:picMk id="186" creationId="{00000000-0000-0000-0000-000000000000}"/>
          </ac:picMkLst>
        </pc:picChg>
        <pc:picChg chg="mod">
          <ac:chgData name="B ROQUETA VIVES - FINAL" userId="94e3dead-90cd-4b39-9559-439209b309e7" providerId="ADAL" clId="{19814B95-F061-4706-97C5-70AB70E05EA0}" dt="2025-09-03T13:17:59.072" v="528" actId="1076"/>
          <ac:picMkLst>
            <pc:docMk/>
            <pc:sldMk cId="0" sldId="262"/>
            <ac:picMk id="187" creationId="{00000000-0000-0000-0000-000000000000}"/>
          </ac:picMkLst>
        </pc:picChg>
        <pc:picChg chg="mod modCrop">
          <ac:chgData name="B ROQUETA VIVES - FINAL" userId="94e3dead-90cd-4b39-9559-439209b309e7" providerId="ADAL" clId="{19814B95-F061-4706-97C5-70AB70E05EA0}" dt="2025-09-03T13:15:39.370" v="527" actId="732"/>
          <ac:picMkLst>
            <pc:docMk/>
            <pc:sldMk cId="0" sldId="262"/>
            <ac:picMk id="188" creationId="{00000000-0000-0000-0000-000000000000}"/>
          </ac:picMkLst>
        </pc:picChg>
      </pc:sldChg>
      <pc:sldChg chg="modSp mod">
        <pc:chgData name="B ROQUETA VIVES - FINAL" userId="94e3dead-90cd-4b39-9559-439209b309e7" providerId="ADAL" clId="{19814B95-F061-4706-97C5-70AB70E05EA0}" dt="2025-09-01T15:59:13.172" v="34" actId="1035"/>
        <pc:sldMkLst>
          <pc:docMk/>
          <pc:sldMk cId="0" sldId="264"/>
        </pc:sldMkLst>
        <pc:cxnChg chg="mod">
          <ac:chgData name="B ROQUETA VIVES - FINAL" userId="94e3dead-90cd-4b39-9559-439209b309e7" providerId="ADAL" clId="{19814B95-F061-4706-97C5-70AB70E05EA0}" dt="2025-09-01T15:59:13.172" v="34" actId="1035"/>
          <ac:cxnSpMkLst>
            <pc:docMk/>
            <pc:sldMk cId="0" sldId="264"/>
            <ac:cxnSpMk id="234" creationId="{00000000-0000-0000-0000-000000000000}"/>
          </ac:cxnSpMkLst>
        </pc:cxnChg>
      </pc:sldChg>
      <pc:sldChg chg="modSp mod">
        <pc:chgData name="B ROQUETA VIVES - FINAL" userId="94e3dead-90cd-4b39-9559-439209b309e7" providerId="ADAL" clId="{19814B95-F061-4706-97C5-70AB70E05EA0}" dt="2025-09-01T15:59:53.186" v="51" actId="1035"/>
        <pc:sldMkLst>
          <pc:docMk/>
          <pc:sldMk cId="0" sldId="273"/>
        </pc:sldMkLst>
        <pc:graphicFrameChg chg="mod modGraphic">
          <ac:chgData name="B ROQUETA VIVES - FINAL" userId="94e3dead-90cd-4b39-9559-439209b309e7" providerId="ADAL" clId="{19814B95-F061-4706-97C5-70AB70E05EA0}" dt="2025-09-01T15:59:53.186" v="51" actId="1035"/>
          <ac:graphicFrameMkLst>
            <pc:docMk/>
            <pc:sldMk cId="0" sldId="273"/>
            <ac:graphicFrameMk id="338" creationId="{00000000-0000-0000-0000-000000000000}"/>
          </ac:graphicFrameMkLst>
        </pc:graphicFrameChg>
      </pc:sldChg>
      <pc:sldChg chg="modSp mod">
        <pc:chgData name="B ROQUETA VIVES - FINAL" userId="94e3dead-90cd-4b39-9559-439209b309e7" providerId="ADAL" clId="{19814B95-F061-4706-97C5-70AB70E05EA0}" dt="2025-09-01T16:00:48.490" v="111" actId="1038"/>
        <pc:sldMkLst>
          <pc:docMk/>
          <pc:sldMk cId="0" sldId="274"/>
        </pc:sldMkLst>
        <pc:spChg chg="mod">
          <ac:chgData name="B ROQUETA VIVES - FINAL" userId="94e3dead-90cd-4b39-9559-439209b309e7" providerId="ADAL" clId="{19814B95-F061-4706-97C5-70AB70E05EA0}" dt="2025-09-01T16:00:35.803" v="103" actId="1035"/>
          <ac:spMkLst>
            <pc:docMk/>
            <pc:sldMk cId="0" sldId="274"/>
            <ac:spMk id="351" creationId="{00000000-0000-0000-0000-000000000000}"/>
          </ac:spMkLst>
        </pc:spChg>
        <pc:grpChg chg="mod">
          <ac:chgData name="B ROQUETA VIVES - FINAL" userId="94e3dead-90cd-4b39-9559-439209b309e7" providerId="ADAL" clId="{19814B95-F061-4706-97C5-70AB70E05EA0}" dt="2025-09-01T16:00:48.490" v="111" actId="1038"/>
          <ac:grpSpMkLst>
            <pc:docMk/>
            <pc:sldMk cId="0" sldId="274"/>
            <ac:grpSpMk id="352" creationId="{00000000-0000-0000-0000-000000000000}"/>
          </ac:grpSpMkLst>
        </pc:grpChg>
        <pc:graphicFrameChg chg="mod">
          <ac:chgData name="B ROQUETA VIVES - FINAL" userId="94e3dead-90cd-4b39-9559-439209b309e7" providerId="ADAL" clId="{19814B95-F061-4706-97C5-70AB70E05EA0}" dt="2025-09-01T16:00:21.237" v="64" actId="1035"/>
          <ac:graphicFrameMkLst>
            <pc:docMk/>
            <pc:sldMk cId="0" sldId="274"/>
            <ac:graphicFrameMk id="349" creationId="{00000000-0000-0000-0000-000000000000}"/>
          </ac:graphicFrameMkLst>
        </pc:graphicFrameChg>
        <pc:graphicFrameChg chg="mod modGraphic">
          <ac:chgData name="B ROQUETA VIVES - FINAL" userId="94e3dead-90cd-4b39-9559-439209b309e7" providerId="ADAL" clId="{19814B95-F061-4706-97C5-70AB70E05EA0}" dt="2025-09-01T16:00:28.817" v="77" actId="1036"/>
          <ac:graphicFrameMkLst>
            <pc:docMk/>
            <pc:sldMk cId="0" sldId="274"/>
            <ac:graphicFrameMk id="350" creationId="{00000000-0000-0000-0000-000000000000}"/>
          </ac:graphicFrameMkLst>
        </pc:graphicFrameChg>
      </pc:sldChg>
      <pc:sldChg chg="modSp mod">
        <pc:chgData name="B ROQUETA VIVES - FINAL" userId="94e3dead-90cd-4b39-9559-439209b309e7" providerId="ADAL" clId="{19814B95-F061-4706-97C5-70AB70E05EA0}" dt="2025-09-01T16:01:11.698" v="139" actId="1076"/>
        <pc:sldMkLst>
          <pc:docMk/>
          <pc:sldMk cId="0" sldId="275"/>
        </pc:sldMkLst>
        <pc:spChg chg="mod">
          <ac:chgData name="B ROQUETA VIVES - FINAL" userId="94e3dead-90cd-4b39-9559-439209b309e7" providerId="ADAL" clId="{19814B95-F061-4706-97C5-70AB70E05EA0}" dt="2025-09-01T16:01:11.698" v="139" actId="1076"/>
          <ac:spMkLst>
            <pc:docMk/>
            <pc:sldMk cId="0" sldId="275"/>
            <ac:spMk id="366" creationId="{00000000-0000-0000-0000-000000000000}"/>
          </ac:spMkLst>
        </pc:spChg>
        <pc:spChg chg="mod">
          <ac:chgData name="B ROQUETA VIVES - FINAL" userId="94e3dead-90cd-4b39-9559-439209b309e7" providerId="ADAL" clId="{19814B95-F061-4706-97C5-70AB70E05EA0}" dt="2025-09-01T16:01:08.376" v="138" actId="1076"/>
          <ac:spMkLst>
            <pc:docMk/>
            <pc:sldMk cId="0" sldId="275"/>
            <ac:spMk id="367" creationId="{00000000-0000-0000-0000-000000000000}"/>
          </ac:spMkLst>
        </pc:spChg>
        <pc:graphicFrameChg chg="mod">
          <ac:chgData name="B ROQUETA VIVES - FINAL" userId="94e3dead-90cd-4b39-9559-439209b309e7" providerId="ADAL" clId="{19814B95-F061-4706-97C5-70AB70E05EA0}" dt="2025-09-01T16:01:02.288" v="136" actId="1035"/>
          <ac:graphicFrameMkLst>
            <pc:docMk/>
            <pc:sldMk cId="0" sldId="275"/>
            <ac:graphicFrameMk id="365" creationId="{00000000-0000-0000-0000-000000000000}"/>
          </ac:graphicFrameMkLst>
        </pc:graphicFrameChg>
      </pc:sldChg>
      <pc:sldChg chg="modSp mod">
        <pc:chgData name="B ROQUETA VIVES - FINAL" userId="94e3dead-90cd-4b39-9559-439209b309e7" providerId="ADAL" clId="{19814B95-F061-4706-97C5-70AB70E05EA0}" dt="2025-09-01T16:01:48.444" v="182" actId="1035"/>
        <pc:sldMkLst>
          <pc:docMk/>
          <pc:sldMk cId="0" sldId="276"/>
        </pc:sldMkLst>
        <pc:spChg chg="mod">
          <ac:chgData name="B ROQUETA VIVES - FINAL" userId="94e3dead-90cd-4b39-9559-439209b309e7" providerId="ADAL" clId="{19814B95-F061-4706-97C5-70AB70E05EA0}" dt="2025-09-01T16:01:45.796" v="171" actId="1035"/>
          <ac:spMkLst>
            <pc:docMk/>
            <pc:sldMk cId="0" sldId="276"/>
            <ac:spMk id="13" creationId="{FC4FA45E-A89C-4DFC-87DD-1B3574A8EB48}"/>
          </ac:spMkLst>
        </pc:spChg>
        <pc:graphicFrameChg chg="mod">
          <ac:chgData name="B ROQUETA VIVES - FINAL" userId="94e3dead-90cd-4b39-9559-439209b309e7" providerId="ADAL" clId="{19814B95-F061-4706-97C5-70AB70E05EA0}" dt="2025-09-01T16:01:48.444" v="182" actId="1035"/>
          <ac:graphicFrameMkLst>
            <pc:docMk/>
            <pc:sldMk cId="0" sldId="276"/>
            <ac:graphicFrameMk id="8" creationId="{9870BF72-B262-45E1-B105-74F13E36C499}"/>
          </ac:graphicFrameMkLst>
        </pc:graphicFrameChg>
        <pc:graphicFrameChg chg="mod modGraphic">
          <ac:chgData name="B ROQUETA VIVES - FINAL" userId="94e3dead-90cd-4b39-9559-439209b309e7" providerId="ADAL" clId="{19814B95-F061-4706-97C5-70AB70E05EA0}" dt="2025-09-01T16:01:42.578" v="159" actId="14100"/>
          <ac:graphicFrameMkLst>
            <pc:docMk/>
            <pc:sldMk cId="0" sldId="276"/>
            <ac:graphicFrameMk id="378" creationId="{00000000-0000-0000-0000-000000000000}"/>
          </ac:graphicFrameMkLst>
        </pc:graphicFrameChg>
      </pc:sldChg>
      <pc:sldChg chg="modSp mod">
        <pc:chgData name="B ROQUETA VIVES - FINAL" userId="94e3dead-90cd-4b39-9559-439209b309e7" providerId="ADAL" clId="{19814B95-F061-4706-97C5-70AB70E05EA0}" dt="2025-09-01T16:02:17.833" v="222" actId="14100"/>
        <pc:sldMkLst>
          <pc:docMk/>
          <pc:sldMk cId="0" sldId="282"/>
        </pc:sldMkLst>
        <pc:spChg chg="mod">
          <ac:chgData name="B ROQUETA VIVES - FINAL" userId="94e3dead-90cd-4b39-9559-439209b309e7" providerId="ADAL" clId="{19814B95-F061-4706-97C5-70AB70E05EA0}" dt="2025-09-01T16:02:09.238" v="202" actId="1035"/>
          <ac:spMkLst>
            <pc:docMk/>
            <pc:sldMk cId="0" sldId="282"/>
            <ac:spMk id="438" creationId="{00000000-0000-0000-0000-000000000000}"/>
          </ac:spMkLst>
        </pc:spChg>
        <pc:graphicFrameChg chg="mod modGraphic">
          <ac:chgData name="B ROQUETA VIVES - FINAL" userId="94e3dead-90cd-4b39-9559-439209b309e7" providerId="ADAL" clId="{19814B95-F061-4706-97C5-70AB70E05EA0}" dt="2025-09-01T16:02:17.833" v="222" actId="14100"/>
          <ac:graphicFrameMkLst>
            <pc:docMk/>
            <pc:sldMk cId="0" sldId="282"/>
            <ac:graphicFrameMk id="439" creationId="{00000000-0000-0000-0000-000000000000}"/>
          </ac:graphicFrameMkLst>
        </pc:graphicFrameChg>
      </pc:sldChg>
      <pc:sldChg chg="modSp mod">
        <pc:chgData name="B ROQUETA VIVES - FINAL" userId="94e3dead-90cd-4b39-9559-439209b309e7" providerId="ADAL" clId="{19814B95-F061-4706-97C5-70AB70E05EA0}" dt="2025-09-01T16:02:33.131" v="241" actId="1036"/>
        <pc:sldMkLst>
          <pc:docMk/>
          <pc:sldMk cId="0" sldId="283"/>
        </pc:sldMkLst>
        <pc:spChg chg="mod">
          <ac:chgData name="B ROQUETA VIVES - FINAL" userId="94e3dead-90cd-4b39-9559-439209b309e7" providerId="ADAL" clId="{19814B95-F061-4706-97C5-70AB70E05EA0}" dt="2025-09-01T16:02:28.604" v="224" actId="1036"/>
          <ac:spMkLst>
            <pc:docMk/>
            <pc:sldMk cId="0" sldId="283"/>
            <ac:spMk id="452" creationId="{00000000-0000-0000-0000-000000000000}"/>
          </ac:spMkLst>
        </pc:spChg>
        <pc:spChg chg="mod">
          <ac:chgData name="B ROQUETA VIVES - FINAL" userId="94e3dead-90cd-4b39-9559-439209b309e7" providerId="ADAL" clId="{19814B95-F061-4706-97C5-70AB70E05EA0}" dt="2025-09-01T16:02:33.131" v="241" actId="1036"/>
          <ac:spMkLst>
            <pc:docMk/>
            <pc:sldMk cId="0" sldId="283"/>
            <ac:spMk id="453" creationId="{00000000-0000-0000-0000-000000000000}"/>
          </ac:spMkLst>
        </pc:spChg>
      </pc:sldChg>
      <pc:sldChg chg="modSp mod">
        <pc:chgData name="B ROQUETA VIVES - FINAL" userId="94e3dead-90cd-4b39-9559-439209b309e7" providerId="ADAL" clId="{19814B95-F061-4706-97C5-70AB70E05EA0}" dt="2025-09-01T16:02:42.390" v="261" actId="1036"/>
        <pc:sldMkLst>
          <pc:docMk/>
          <pc:sldMk cId="0" sldId="284"/>
        </pc:sldMkLst>
        <pc:spChg chg="mod">
          <ac:chgData name="B ROQUETA VIVES - FINAL" userId="94e3dead-90cd-4b39-9559-439209b309e7" providerId="ADAL" clId="{19814B95-F061-4706-97C5-70AB70E05EA0}" dt="2025-09-01T16:02:39.007" v="250" actId="1036"/>
          <ac:spMkLst>
            <pc:docMk/>
            <pc:sldMk cId="0" sldId="284"/>
            <ac:spMk id="462" creationId="{00000000-0000-0000-0000-000000000000}"/>
          </ac:spMkLst>
        </pc:spChg>
        <pc:graphicFrameChg chg="mod">
          <ac:chgData name="B ROQUETA VIVES - FINAL" userId="94e3dead-90cd-4b39-9559-439209b309e7" providerId="ADAL" clId="{19814B95-F061-4706-97C5-70AB70E05EA0}" dt="2025-09-01T16:02:42.390" v="261" actId="1036"/>
          <ac:graphicFrameMkLst>
            <pc:docMk/>
            <pc:sldMk cId="0" sldId="284"/>
            <ac:graphicFrameMk id="7" creationId="{A55CB0C8-686A-41BB-9B3E-4CB846401CA1}"/>
          </ac:graphicFrameMkLst>
        </pc:graphicFrameChg>
      </pc:sldChg>
      <pc:sldChg chg="modSp mod">
        <pc:chgData name="B ROQUETA VIVES - FINAL" userId="94e3dead-90cd-4b39-9559-439209b309e7" providerId="ADAL" clId="{19814B95-F061-4706-97C5-70AB70E05EA0}" dt="2025-09-01T16:02:58.401" v="286" actId="14100"/>
        <pc:sldMkLst>
          <pc:docMk/>
          <pc:sldMk cId="0" sldId="285"/>
        </pc:sldMkLst>
        <pc:spChg chg="mod">
          <ac:chgData name="B ROQUETA VIVES - FINAL" userId="94e3dead-90cd-4b39-9559-439209b309e7" providerId="ADAL" clId="{19814B95-F061-4706-97C5-70AB70E05EA0}" dt="2025-09-01T16:02:50.407" v="285" actId="1036"/>
          <ac:spMkLst>
            <pc:docMk/>
            <pc:sldMk cId="0" sldId="285"/>
            <ac:spMk id="471" creationId="{00000000-0000-0000-0000-000000000000}"/>
          </ac:spMkLst>
        </pc:spChg>
        <pc:spChg chg="mod">
          <ac:chgData name="B ROQUETA VIVES - FINAL" userId="94e3dead-90cd-4b39-9559-439209b309e7" providerId="ADAL" clId="{19814B95-F061-4706-97C5-70AB70E05EA0}" dt="2025-09-01T16:02:47.844" v="272" actId="1035"/>
          <ac:spMkLst>
            <pc:docMk/>
            <pc:sldMk cId="0" sldId="285"/>
            <ac:spMk id="472" creationId="{00000000-0000-0000-0000-000000000000}"/>
          </ac:spMkLst>
        </pc:spChg>
        <pc:graphicFrameChg chg="mod modGraphic">
          <ac:chgData name="B ROQUETA VIVES - FINAL" userId="94e3dead-90cd-4b39-9559-439209b309e7" providerId="ADAL" clId="{19814B95-F061-4706-97C5-70AB70E05EA0}" dt="2025-09-01T16:02:58.401" v="286" actId="14100"/>
          <ac:graphicFrameMkLst>
            <pc:docMk/>
            <pc:sldMk cId="0" sldId="285"/>
            <ac:graphicFrameMk id="9" creationId="{25862FB8-FD2E-49AD-99C6-0AA2175FAB47}"/>
          </ac:graphicFrameMkLst>
        </pc:graphicFrameChg>
      </pc:sldChg>
      <pc:sldChg chg="modSp mod">
        <pc:chgData name="B ROQUETA VIVES - FINAL" userId="94e3dead-90cd-4b39-9559-439209b309e7" providerId="ADAL" clId="{19814B95-F061-4706-97C5-70AB70E05EA0}" dt="2025-09-01T16:03:11.623" v="323" actId="1036"/>
        <pc:sldMkLst>
          <pc:docMk/>
          <pc:sldMk cId="0" sldId="287"/>
        </pc:sldMkLst>
        <pc:graphicFrameChg chg="mod">
          <ac:chgData name="B ROQUETA VIVES - FINAL" userId="94e3dead-90cd-4b39-9559-439209b309e7" providerId="ADAL" clId="{19814B95-F061-4706-97C5-70AB70E05EA0}" dt="2025-09-01T16:03:11.623" v="323" actId="1036"/>
          <ac:graphicFrameMkLst>
            <pc:docMk/>
            <pc:sldMk cId="0" sldId="287"/>
            <ac:graphicFrameMk id="493" creationId="{00000000-0000-0000-0000-000000000000}"/>
          </ac:graphicFrameMkLst>
        </pc:graphicFrameChg>
      </pc:sldChg>
      <pc:sldChg chg="modSp mod">
        <pc:chgData name="B ROQUETA VIVES - FINAL" userId="94e3dead-90cd-4b39-9559-439209b309e7" providerId="ADAL" clId="{19814B95-F061-4706-97C5-70AB70E05EA0}" dt="2025-09-01T16:03:27.704" v="364" actId="14100"/>
        <pc:sldMkLst>
          <pc:docMk/>
          <pc:sldMk cId="0" sldId="291"/>
        </pc:sldMkLst>
        <pc:spChg chg="mod">
          <ac:chgData name="B ROQUETA VIVES - FINAL" userId="94e3dead-90cd-4b39-9559-439209b309e7" providerId="ADAL" clId="{19814B95-F061-4706-97C5-70AB70E05EA0}" dt="2025-09-01T16:03:27.704" v="364" actId="14100"/>
          <ac:spMkLst>
            <pc:docMk/>
            <pc:sldMk cId="0" sldId="291"/>
            <ac:spMk id="699" creationId="{00000000-0000-0000-0000-000000000000}"/>
          </ac:spMkLst>
        </pc:spChg>
        <pc:spChg chg="mod">
          <ac:chgData name="B ROQUETA VIVES - FINAL" userId="94e3dead-90cd-4b39-9559-439209b309e7" providerId="ADAL" clId="{19814B95-F061-4706-97C5-70AB70E05EA0}" dt="2025-09-01T16:03:21.175" v="339" actId="1036"/>
          <ac:spMkLst>
            <pc:docMk/>
            <pc:sldMk cId="0" sldId="291"/>
            <ac:spMk id="709" creationId="{00000000-0000-0000-0000-000000000000}"/>
          </ac:spMkLst>
        </pc:spChg>
        <pc:spChg chg="mod">
          <ac:chgData name="B ROQUETA VIVES - FINAL" userId="94e3dead-90cd-4b39-9559-439209b309e7" providerId="ADAL" clId="{19814B95-F061-4706-97C5-70AB70E05EA0}" dt="2025-09-01T16:03:23.560" v="363" actId="1036"/>
          <ac:spMkLst>
            <pc:docMk/>
            <pc:sldMk cId="0" sldId="291"/>
            <ac:spMk id="719" creationId="{00000000-0000-0000-0000-000000000000}"/>
          </ac:spMkLst>
        </pc:spChg>
      </pc:sldChg>
      <pc:sldChg chg="modSp mod">
        <pc:chgData name="B ROQUETA VIVES - FINAL" userId="94e3dead-90cd-4b39-9559-439209b309e7" providerId="ADAL" clId="{19814B95-F061-4706-97C5-70AB70E05EA0}" dt="2025-09-01T16:03:44.148" v="434" actId="1036"/>
        <pc:sldMkLst>
          <pc:docMk/>
          <pc:sldMk cId="0" sldId="292"/>
        </pc:sldMkLst>
        <pc:spChg chg="mod">
          <ac:chgData name="B ROQUETA VIVES - FINAL" userId="94e3dead-90cd-4b39-9559-439209b309e7" providerId="ADAL" clId="{19814B95-F061-4706-97C5-70AB70E05EA0}" dt="2025-09-01T16:03:44.148" v="434" actId="1036"/>
          <ac:spMkLst>
            <pc:docMk/>
            <pc:sldMk cId="0" sldId="292"/>
            <ac:spMk id="742" creationId="{00000000-0000-0000-0000-000000000000}"/>
          </ac:spMkLst>
        </pc:spChg>
        <pc:spChg chg="mod">
          <ac:chgData name="B ROQUETA VIVES - FINAL" userId="94e3dead-90cd-4b39-9559-439209b309e7" providerId="ADAL" clId="{19814B95-F061-4706-97C5-70AB70E05EA0}" dt="2025-09-01T16:03:38.834" v="398" actId="1037"/>
          <ac:spMkLst>
            <pc:docMk/>
            <pc:sldMk cId="0" sldId="292"/>
            <ac:spMk id="743" creationId="{00000000-0000-0000-0000-000000000000}"/>
          </ac:spMkLst>
        </pc:spChg>
        <pc:spChg chg="mod">
          <ac:chgData name="B ROQUETA VIVES - FINAL" userId="94e3dead-90cd-4b39-9559-439209b309e7" providerId="ADAL" clId="{19814B95-F061-4706-97C5-70AB70E05EA0}" dt="2025-09-01T16:03:40.458" v="408" actId="1037"/>
          <ac:spMkLst>
            <pc:docMk/>
            <pc:sldMk cId="0" sldId="292"/>
            <ac:spMk id="744" creationId="{00000000-0000-0000-0000-000000000000}"/>
          </ac:spMkLst>
        </pc:spChg>
      </pc:sldChg>
      <pc:sldChg chg="modSp mod">
        <pc:chgData name="B ROQUETA VIVES - FINAL" userId="94e3dead-90cd-4b39-9559-439209b309e7" providerId="ADAL" clId="{19814B95-F061-4706-97C5-70AB70E05EA0}" dt="2025-09-01T16:01:36.457" v="157" actId="27636"/>
        <pc:sldMkLst>
          <pc:docMk/>
          <pc:sldMk cId="3965473195" sldId="307"/>
        </pc:sldMkLst>
        <pc:spChg chg="mod">
          <ac:chgData name="B ROQUETA VIVES - FINAL" userId="94e3dead-90cd-4b39-9559-439209b309e7" providerId="ADAL" clId="{19814B95-F061-4706-97C5-70AB70E05EA0}" dt="2025-09-01T16:01:36.457" v="157" actId="27636"/>
          <ac:spMkLst>
            <pc:docMk/>
            <pc:sldMk cId="3965473195" sldId="307"/>
            <ac:spMk id="7" creationId="{5DCDB0B8-A00A-45B8-9AA2-F3ED22680F14}"/>
          </ac:spMkLst>
        </pc:spChg>
        <pc:spChg chg="mod">
          <ac:chgData name="B ROQUETA VIVES - FINAL" userId="94e3dead-90cd-4b39-9559-439209b309e7" providerId="ADAL" clId="{19814B95-F061-4706-97C5-70AB70E05EA0}" dt="2025-09-01T15:58:41.297" v="19" actId="1037"/>
          <ac:spMkLst>
            <pc:docMk/>
            <pc:sldMk cId="3965473195" sldId="307"/>
            <ac:spMk id="8" creationId="{C80DBB26-F30E-46B0-8212-9DBEEEA7B556}"/>
          </ac:spMkLst>
        </pc:spChg>
      </pc:sldChg>
      <pc:sldChg chg="modSp mod">
        <pc:chgData name="B ROQUETA VIVES - FINAL" userId="94e3dead-90cd-4b39-9559-439209b309e7" providerId="ADAL" clId="{19814B95-F061-4706-97C5-70AB70E05EA0}" dt="2025-09-01T15:59:34.908" v="35" actId="20577"/>
        <pc:sldMkLst>
          <pc:docMk/>
          <pc:sldMk cId="1492314368" sldId="313"/>
        </pc:sldMkLst>
        <pc:spChg chg="mod">
          <ac:chgData name="B ROQUETA VIVES - FINAL" userId="94e3dead-90cd-4b39-9559-439209b309e7" providerId="ADAL" clId="{19814B95-F061-4706-97C5-70AB70E05EA0}" dt="2025-09-01T15:59:34.908" v="35" actId="20577"/>
          <ac:spMkLst>
            <pc:docMk/>
            <pc:sldMk cId="1492314368" sldId="313"/>
            <ac:spMk id="3" creationId="{E6B47FE0-9CFE-4894-A96A-31B2944A9168}"/>
          </ac:spMkLst>
        </pc:spChg>
      </pc:sldChg>
      <pc:sldChg chg="addSp delSp modSp mod">
        <pc:chgData name="B ROQUETA VIVES - FINAL" userId="94e3dead-90cd-4b39-9559-439209b309e7" providerId="ADAL" clId="{19814B95-F061-4706-97C5-70AB70E05EA0}" dt="2025-09-03T13:14:58.663" v="493" actId="1076"/>
        <pc:sldMkLst>
          <pc:docMk/>
          <pc:sldMk cId="3659666800" sldId="359"/>
        </pc:sldMkLst>
        <pc:spChg chg="add del mod">
          <ac:chgData name="B ROQUETA VIVES - FINAL" userId="94e3dead-90cd-4b39-9559-439209b309e7" providerId="ADAL" clId="{19814B95-F061-4706-97C5-70AB70E05EA0}" dt="2025-09-03T13:11:34.655" v="437" actId="478"/>
          <ac:spMkLst>
            <pc:docMk/>
            <pc:sldMk cId="3659666800" sldId="359"/>
            <ac:spMk id="2" creationId="{039B2F4C-CC8C-4AA6-3199-16FB05B6DD90}"/>
          </ac:spMkLst>
        </pc:spChg>
        <pc:spChg chg="mod">
          <ac:chgData name="B ROQUETA VIVES - FINAL" userId="94e3dead-90cd-4b39-9559-439209b309e7" providerId="ADAL" clId="{19814B95-F061-4706-97C5-70AB70E05EA0}" dt="2025-09-03T13:11:38.238" v="438"/>
          <ac:spMkLst>
            <pc:docMk/>
            <pc:sldMk cId="3659666800" sldId="359"/>
            <ac:spMk id="7" creationId="{02B56F48-AEE6-C0D1-30D9-E145620D4FDE}"/>
          </ac:spMkLst>
        </pc:spChg>
        <pc:spChg chg="mod">
          <ac:chgData name="B ROQUETA VIVES - FINAL" userId="94e3dead-90cd-4b39-9559-439209b309e7" providerId="ADAL" clId="{19814B95-F061-4706-97C5-70AB70E05EA0}" dt="2025-09-03T13:11:38.238" v="438"/>
          <ac:spMkLst>
            <pc:docMk/>
            <pc:sldMk cId="3659666800" sldId="359"/>
            <ac:spMk id="8" creationId="{103A7850-DE00-1024-3B06-E09FB0C24F1F}"/>
          </ac:spMkLst>
        </pc:spChg>
        <pc:spChg chg="mod">
          <ac:chgData name="B ROQUETA VIVES - FINAL" userId="94e3dead-90cd-4b39-9559-439209b309e7" providerId="ADAL" clId="{19814B95-F061-4706-97C5-70AB70E05EA0}" dt="2025-09-03T13:11:38.238" v="438"/>
          <ac:spMkLst>
            <pc:docMk/>
            <pc:sldMk cId="3659666800" sldId="359"/>
            <ac:spMk id="12" creationId="{400E59AB-F229-2D77-06FF-A15A6D935F69}"/>
          </ac:spMkLst>
        </pc:spChg>
        <pc:spChg chg="mod">
          <ac:chgData name="B ROQUETA VIVES - FINAL" userId="94e3dead-90cd-4b39-9559-439209b309e7" providerId="ADAL" clId="{19814B95-F061-4706-97C5-70AB70E05EA0}" dt="2025-09-03T13:11:38.238" v="438"/>
          <ac:spMkLst>
            <pc:docMk/>
            <pc:sldMk cId="3659666800" sldId="359"/>
            <ac:spMk id="14" creationId="{6D567D61-2243-F117-57F1-836CEF95BF06}"/>
          </ac:spMkLst>
        </pc:spChg>
        <pc:spChg chg="mod">
          <ac:chgData name="B ROQUETA VIVES - FINAL" userId="94e3dead-90cd-4b39-9559-439209b309e7" providerId="ADAL" clId="{19814B95-F061-4706-97C5-70AB70E05EA0}" dt="2025-09-03T13:11:38.238" v="438"/>
          <ac:spMkLst>
            <pc:docMk/>
            <pc:sldMk cId="3659666800" sldId="359"/>
            <ac:spMk id="26" creationId="{22C1A04A-2A09-7FA2-65E6-C1CD3CC3983A}"/>
          </ac:spMkLst>
        </pc:spChg>
        <pc:spChg chg="mod">
          <ac:chgData name="B ROQUETA VIVES - FINAL" userId="94e3dead-90cd-4b39-9559-439209b309e7" providerId="ADAL" clId="{19814B95-F061-4706-97C5-70AB70E05EA0}" dt="2025-09-03T13:11:38.238" v="438"/>
          <ac:spMkLst>
            <pc:docMk/>
            <pc:sldMk cId="3659666800" sldId="359"/>
            <ac:spMk id="27" creationId="{EBD1E2FD-78AB-ADA8-8A11-3A32B24E5B49}"/>
          </ac:spMkLst>
        </pc:spChg>
        <pc:spChg chg="mod">
          <ac:chgData name="B ROQUETA VIVES - FINAL" userId="94e3dead-90cd-4b39-9559-439209b309e7" providerId="ADAL" clId="{19814B95-F061-4706-97C5-70AB70E05EA0}" dt="2025-09-03T13:11:38.238" v="438"/>
          <ac:spMkLst>
            <pc:docMk/>
            <pc:sldMk cId="3659666800" sldId="359"/>
            <ac:spMk id="29" creationId="{ECC31B40-256B-DA1F-2FEF-A43EFDC69B08}"/>
          </ac:spMkLst>
        </pc:spChg>
        <pc:spChg chg="mod">
          <ac:chgData name="B ROQUETA VIVES - FINAL" userId="94e3dead-90cd-4b39-9559-439209b309e7" providerId="ADAL" clId="{19814B95-F061-4706-97C5-70AB70E05EA0}" dt="2025-09-03T13:11:38.238" v="438"/>
          <ac:spMkLst>
            <pc:docMk/>
            <pc:sldMk cId="3659666800" sldId="359"/>
            <ac:spMk id="30" creationId="{C0D8AB24-C1F3-C3AA-25E0-FE2E594E808F}"/>
          </ac:spMkLst>
        </pc:spChg>
        <pc:spChg chg="mod">
          <ac:chgData name="B ROQUETA VIVES - FINAL" userId="94e3dead-90cd-4b39-9559-439209b309e7" providerId="ADAL" clId="{19814B95-F061-4706-97C5-70AB70E05EA0}" dt="2025-09-03T13:11:38.238" v="438"/>
          <ac:spMkLst>
            <pc:docMk/>
            <pc:sldMk cId="3659666800" sldId="359"/>
            <ac:spMk id="34" creationId="{A1C966BA-107F-8992-19B2-B24A85B86CE7}"/>
          </ac:spMkLst>
        </pc:spChg>
        <pc:spChg chg="mod">
          <ac:chgData name="B ROQUETA VIVES - FINAL" userId="94e3dead-90cd-4b39-9559-439209b309e7" providerId="ADAL" clId="{19814B95-F061-4706-97C5-70AB70E05EA0}" dt="2025-09-03T13:11:38.238" v="438"/>
          <ac:spMkLst>
            <pc:docMk/>
            <pc:sldMk cId="3659666800" sldId="359"/>
            <ac:spMk id="35" creationId="{E88677BD-DC38-7C37-C628-0E6F5D5CF3C5}"/>
          </ac:spMkLst>
        </pc:spChg>
        <pc:spChg chg="add mod">
          <ac:chgData name="B ROQUETA VIVES - FINAL" userId="94e3dead-90cd-4b39-9559-439209b309e7" providerId="ADAL" clId="{19814B95-F061-4706-97C5-70AB70E05EA0}" dt="2025-09-03T13:14:58.663" v="493" actId="1076"/>
          <ac:spMkLst>
            <pc:docMk/>
            <pc:sldMk cId="3659666800" sldId="359"/>
            <ac:spMk id="36" creationId="{A71BFDA4-9948-BB35-F83D-6629AB948276}"/>
          </ac:spMkLst>
        </pc:spChg>
        <pc:grpChg chg="mod">
          <ac:chgData name="B ROQUETA VIVES - FINAL" userId="94e3dead-90cd-4b39-9559-439209b309e7" providerId="ADAL" clId="{19814B95-F061-4706-97C5-70AB70E05EA0}" dt="2025-09-03T13:11:41.537" v="439" actId="1076"/>
          <ac:grpSpMkLst>
            <pc:docMk/>
            <pc:sldMk cId="3659666800" sldId="359"/>
            <ac:grpSpMk id="3" creationId="{B7C8F722-F2C7-045D-E10B-A31C64D349A9}"/>
          </ac:grpSpMkLst>
        </pc:grpChg>
        <pc:picChg chg="del mod modCrop">
          <ac:chgData name="B ROQUETA VIVES - FINAL" userId="94e3dead-90cd-4b39-9559-439209b309e7" providerId="ADAL" clId="{19814B95-F061-4706-97C5-70AB70E05EA0}" dt="2025-09-03T13:14:09.536" v="440" actId="478"/>
          <ac:picMkLst>
            <pc:docMk/>
            <pc:sldMk cId="3659666800" sldId="359"/>
            <ac:picMk id="22" creationId="{3E635B70-875C-41BA-B61A-A0F9BAE9F85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sym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MT" sz="1200" b="0" i="0" u="none" strike="noStrike" cap="none">
                <a:solidFill>
                  <a:schemeClr val="dk1"/>
                </a:solidFill>
                <a:latin typeface="Trebuchet MS"/>
                <a:ea typeface="Trebuchet MS"/>
                <a:cs typeface="Trebuchet MS"/>
                <a:sym typeface="Trebuchet MS"/>
              </a:rPr>
              <a:t>‹#›</a:t>
            </a:fld>
            <a:endParaRPr sz="1200" b="0" i="0" u="none" strike="noStrike" cap="none">
              <a:solidFill>
                <a:schemeClr val="dk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bwMode="auto">
        <a:xfrm>
          <a:off x="0" y="0"/>
          <a:ext cx="0" cy="0"/>
          <a:chOff x="0" y="0"/>
          <a:chExt cx="0" cy="0"/>
        </a:xfrm>
      </p:grpSpPr>
      <p:sp>
        <p:nvSpPr>
          <p:cNvPr id="632797305" name="Google Shape;104;g356110b305c_0_8:notes"/>
          <p:cNvSpPr>
            <a:spLocks noGrp="1" noRot="1" noChangeAspect="1"/>
          </p:cNvSpPr>
          <p:nvPr>
            <p:ph type="sldImg" idx="2"/>
          </p:nvPr>
        </p:nvSpPr>
        <p:spPr bwMode="auto">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2885804"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345781581"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GB" b="1" dirty="0"/>
              <a:t>Die RBE-Methode </a:t>
            </a:r>
            <a:r>
              <a:rPr lang="en-GB" dirty="0"/>
              <a:t>dient als methodische Grundlage des RBE-Bewertungssystems. Es handelt sich um einen </a:t>
            </a:r>
            <a:r>
              <a:rPr lang="en-GB" b="1" dirty="0"/>
              <a:t>multikriteriellen </a:t>
            </a:r>
            <a:r>
              <a:rPr lang="en-GB" dirty="0"/>
              <a:t>Analyseansatz, der entwickelt wurde, um </a:t>
            </a:r>
            <a:r>
              <a:rPr lang="en-GB" b="1" dirty="0"/>
              <a:t>Klimarisiken </a:t>
            </a:r>
            <a:r>
              <a:rPr lang="en-GB" dirty="0"/>
              <a:t>auf </a:t>
            </a:r>
            <a:r>
              <a:rPr lang="en-GB" b="1" dirty="0"/>
              <a:t>Gebäude- </a:t>
            </a:r>
            <a:r>
              <a:rPr lang="en-GB" dirty="0"/>
              <a:t>und Nachbarschaftsebene zu bewerten.</a:t>
            </a:r>
            <a:br>
              <a:rPr lang="en-GB" dirty="0"/>
            </a:br>
            <a:r>
              <a:rPr lang="en-GB" dirty="0"/>
              <a:t>Basierend auf dem </a:t>
            </a:r>
            <a:r>
              <a:rPr lang="en-GB" b="1" dirty="0"/>
              <a:t>konzeptionellen Modell der Wirkungsketten </a:t>
            </a:r>
            <a:r>
              <a:rPr lang="en-GB" dirty="0"/>
              <a:t>generiert die Methode:</a:t>
            </a:r>
          </a:p>
          <a:p>
            <a:pPr>
              <a:buFont typeface="Arial" panose="020B0604020202020204" pitchFamily="34" charset="0"/>
              <a:buChar char="•"/>
            </a:pPr>
            <a:r>
              <a:rPr lang="en-GB" dirty="0"/>
              <a:t>eine </a:t>
            </a:r>
            <a:r>
              <a:rPr lang="en-GB" b="1" dirty="0"/>
              <a:t>Gesamtrisikobewertung </a:t>
            </a:r>
            <a:r>
              <a:rPr lang="en-GB" dirty="0"/>
              <a:t>für ein bestimmtes Gebiet und</a:t>
            </a:r>
          </a:p>
          <a:p>
            <a:pPr>
              <a:buFont typeface="Arial" panose="020B0604020202020204" pitchFamily="34" charset="0"/>
              <a:buChar char="•"/>
            </a:pPr>
            <a:r>
              <a:rPr lang="en-GB" dirty="0"/>
              <a:t>eine Reihe </a:t>
            </a:r>
            <a:r>
              <a:rPr lang="en-GB" b="1" dirty="0"/>
              <a:t>ergänzender Indikatoren</a:t>
            </a:r>
            <a:r>
              <a:rPr lang="en-GB" dirty="0"/>
              <a:t>, die das Ausmaß klimabedingter Risiken in bestimmten </a:t>
            </a:r>
            <a:r>
              <a:rPr lang="en-GB" b="1" dirty="0"/>
              <a:t>Risikokategorien </a:t>
            </a:r>
            <a:r>
              <a:rPr lang="en-GB" dirty="0"/>
              <a:t>und </a:t>
            </a:r>
            <a:r>
              <a:rPr lang="en-GB" b="1" dirty="0"/>
              <a:t>städtischen Sektoren </a:t>
            </a:r>
            <a:r>
              <a:rPr lang="en-GB" dirty="0"/>
              <a:t>detailliert beschreiben.</a:t>
            </a:r>
          </a:p>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214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51" name="Google Shape;151;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1097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4" name="Google Shape;22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827831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47959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2723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162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44351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7859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96075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16711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848473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98694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7456e6fff4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7456e6fff4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747d3b61a1_4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747d3b61a1_4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747d3b61a1_4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747d3b61a1_4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747d3b61a1_4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747d3b61a1_4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747d3b61a1_4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747d3b61a1_4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747d3b61a1_4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747d3b61a1_4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644833dae4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4" name="Google Shape;434;g3644833dae4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3644833dae4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0" name="Google Shape;450;g3644833dae4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644833dae4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644833dae4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644833dae4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3644833dae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644833dae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3644833dae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3644833dae4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3644833dae4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3644833dae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3644833dae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644833dae4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644833dae4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455514c2a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3" name="Google Shape;693;g3455514c2ac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2" name="Google Shape;72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455514c2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8" name="Google Shape;748;g3455514c2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6455b5d5a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36455b5d5a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8935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4298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981058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light">
  <p:cSld name="Title Slide - light">
    <p:spTree>
      <p:nvGrpSpPr>
        <p:cNvPr id="1" name="Shape 14"/>
        <p:cNvGrpSpPr/>
        <p:nvPr/>
      </p:nvGrpSpPr>
      <p:grpSpPr>
        <a:xfrm>
          <a:off x="0" y="0"/>
          <a:ext cx="0" cy="0"/>
          <a:chOff x="0" y="0"/>
          <a:chExt cx="0" cy="0"/>
        </a:xfrm>
      </p:grpSpPr>
      <p:sp>
        <p:nvSpPr>
          <p:cNvPr id="15" name="Google Shape;15;p44"/>
          <p:cNvSpPr/>
          <p:nvPr/>
        </p:nvSpPr>
        <p:spPr>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6" name="Google Shape;16;p44"/>
          <p:cNvSpPr txBox="1">
            <a:spLocks noGrp="1"/>
          </p:cNvSpPr>
          <p:nvPr>
            <p:ph type="body" idx="1"/>
          </p:nvPr>
        </p:nvSpPr>
        <p:spPr>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7" name="Google Shape;17;p44"/>
          <p:cNvSpPr/>
          <p:nvPr/>
        </p:nvSpPr>
        <p:spPr>
          <a:xfrm rot="2654194">
            <a:off x="5682589" y="1643205"/>
            <a:ext cx="1775365" cy="1289096"/>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8" name="Google Shape;18;p44"/>
          <p:cNvSpPr/>
          <p:nvPr/>
        </p:nvSpPr>
        <p:spPr>
          <a:xfrm rot="2654194">
            <a:off x="3015230" y="2577859"/>
            <a:ext cx="963800" cy="1159461"/>
          </a:xfrm>
          <a:custGeom>
            <a:avLst/>
            <a:gdLst/>
            <a:ahLst/>
            <a:cxnLst/>
            <a:rect l="l" t="t" r="r" b="b"/>
            <a:pathLst>
              <a:path w="1808" h="2175"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9" name="Google Shape;19;p44"/>
          <p:cNvSpPr/>
          <p:nvPr/>
        </p:nvSpPr>
        <p:spPr>
          <a:xfrm rot="2654194">
            <a:off x="3661174" y="1663299"/>
            <a:ext cx="1821652" cy="1578517"/>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0" name="Google Shape;20;p44"/>
          <p:cNvSpPr/>
          <p:nvPr/>
        </p:nvSpPr>
        <p:spPr>
          <a:xfrm rot="-8360992">
            <a:off x="6899821" y="2238847"/>
            <a:ext cx="1098873" cy="816415"/>
          </a:xfrm>
          <a:custGeom>
            <a:avLst/>
            <a:gdLst/>
            <a:ahLst/>
            <a:cxnLst/>
            <a:rect l="l" t="t" r="r" b="b"/>
            <a:pathLst>
              <a:path w="1875" h="139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1" name="Google Shape;21;p44"/>
          <p:cNvSpPr/>
          <p:nvPr/>
        </p:nvSpPr>
        <p:spPr>
          <a:xfrm rot="2654194">
            <a:off x="1796542" y="2757811"/>
            <a:ext cx="1411316" cy="1197055"/>
          </a:xfrm>
          <a:custGeom>
            <a:avLst/>
            <a:gdLst/>
            <a:ahLst/>
            <a:cxnLst/>
            <a:rect l="l" t="t" r="r" b="b"/>
            <a:pathLst>
              <a:path w="2407" h="204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2" name="Google Shape;22;p44"/>
          <p:cNvSpPr/>
          <p:nvPr/>
        </p:nvSpPr>
        <p:spPr>
          <a:xfrm rot="2654194">
            <a:off x="4906581" y="2127987"/>
            <a:ext cx="1435015" cy="2054098"/>
          </a:xfrm>
          <a:custGeom>
            <a:avLst/>
            <a:gdLst/>
            <a:ahLst/>
            <a:cxnLst/>
            <a:rect l="l" t="t" r="r" b="b"/>
            <a:pathLst>
              <a:path w="2448" h="3502"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3" name="Google Shape;23;p44"/>
          <p:cNvSpPr/>
          <p:nvPr/>
        </p:nvSpPr>
        <p:spPr>
          <a:xfrm rot="2654194">
            <a:off x="2548038" y="2509086"/>
            <a:ext cx="1054815" cy="645464"/>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4" name="Google Shape;24;p44"/>
          <p:cNvSpPr/>
          <p:nvPr/>
        </p:nvSpPr>
        <p:spPr>
          <a:xfrm rot="2654194">
            <a:off x="6769924" y="1297758"/>
            <a:ext cx="811578" cy="961513"/>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431"/>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5" name="Google Shape;25;p44"/>
          <p:cNvSpPr/>
          <p:nvPr/>
        </p:nvSpPr>
        <p:spPr>
          <a:xfrm rot="9190019">
            <a:off x="3887684" y="3559733"/>
            <a:ext cx="1368634" cy="1185963"/>
          </a:xfrm>
          <a:custGeom>
            <a:avLst/>
            <a:gdLst/>
            <a:ahLst/>
            <a:cxnLst/>
            <a:rect l="l" t="t" r="r" b="b"/>
            <a:pathLst>
              <a:path w="2825" h="2446"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nvGrpSpPr>
          <p:cNvPr id="26" name="Google Shape;26;p44"/>
          <p:cNvGrpSpPr/>
          <p:nvPr/>
        </p:nvGrpSpPr>
        <p:grpSpPr>
          <a:xfrm>
            <a:off x="-715024" y="1671219"/>
            <a:ext cx="4169925" cy="3905352"/>
            <a:chOff x="-586420" y="1648608"/>
            <a:chExt cx="4586919" cy="4295887"/>
          </a:xfrm>
        </p:grpSpPr>
        <p:sp>
          <p:nvSpPr>
            <p:cNvPr id="27" name="Google Shape;27;p44"/>
            <p:cNvSpPr/>
            <p:nvPr/>
          </p:nvSpPr>
          <p:spPr>
            <a:xfrm rot="2654194">
              <a:off x="-333967" y="3455480"/>
              <a:ext cx="2264054" cy="1643932"/>
            </a:xfrm>
            <a:custGeom>
              <a:avLst/>
              <a:gdLst/>
              <a:ahLst/>
              <a:cxnLst/>
              <a:rect l="l" t="t" r="r" b="b"/>
              <a:pathLst>
                <a:path w="2752" h="1998"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8" name="Google Shape;28;p44"/>
            <p:cNvSpPr/>
            <p:nvPr/>
          </p:nvSpPr>
          <p:spPr>
            <a:xfrm rot="2654194">
              <a:off x="-31981" y="1854504"/>
              <a:ext cx="1138472" cy="134879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29" name="Google Shape;29;p44"/>
            <p:cNvSpPr/>
            <p:nvPr/>
          </p:nvSpPr>
          <p:spPr>
            <a:xfrm rot="2654194">
              <a:off x="263870" y="2526575"/>
              <a:ext cx="3276479" cy="2650851"/>
            </a:xfrm>
            <a:custGeom>
              <a:avLst/>
              <a:gdLst/>
              <a:ahLst/>
              <a:cxnLst/>
              <a:rect l="l" t="t" r="r" b="b"/>
              <a:pathLst>
                <a:path w="3984" h="322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666"/>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grpSp>
      <p:pic>
        <p:nvPicPr>
          <p:cNvPr id="30" name="Google Shape;30;p44" descr="Immagine che contiene testo, schermata, Carattere, logo&#10;&#10;Descrizione generata automaticamente"/>
          <p:cNvPicPr preferRelativeResize="0"/>
          <p:nvPr/>
        </p:nvPicPr>
        <p:blipFill rotWithShape="1">
          <a:blip r:embed="rId2">
            <a:alphaModFix/>
          </a:blip>
          <a:srcRect/>
          <a:stretch/>
        </p:blipFill>
        <p:spPr>
          <a:xfrm>
            <a:off x="6158783" y="81606"/>
            <a:ext cx="2782800" cy="118091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1"/>
        <p:cNvGrpSpPr/>
        <p:nvPr/>
      </p:nvGrpSpPr>
      <p:grpSpPr>
        <a:xfrm>
          <a:off x="0" y="0"/>
          <a:ext cx="0" cy="0"/>
          <a:chOff x="0" y="0"/>
          <a:chExt cx="0" cy="0"/>
        </a:xfrm>
      </p:grpSpPr>
      <p:sp>
        <p:nvSpPr>
          <p:cNvPr id="32" name="Google Shape;32;p45"/>
          <p:cNvSpPr txBox="1">
            <a:spLocks noGrp="1"/>
          </p:cNvSpPr>
          <p:nvPr>
            <p:ph type="title"/>
          </p:nvPr>
        </p:nvSpPr>
        <p:spPr>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5"/>
          <p:cNvSpPr txBox="1">
            <a:spLocks noGrp="1"/>
          </p:cNvSpPr>
          <p:nvPr>
            <p:ph type="dt" idx="10"/>
          </p:nvPr>
        </p:nvSpPr>
        <p:spPr>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4" name="Google Shape;34;p45"/>
          <p:cNvSpPr txBox="1">
            <a:spLocks noGrp="1"/>
          </p:cNvSpPr>
          <p:nvPr>
            <p:ph type="ftr" idx="11"/>
          </p:nvPr>
        </p:nvSpPr>
        <p:spPr>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sym typeface="Trebuchet MS"/>
              </a:defRPr>
            </a:lvl9pPr>
          </a:lstStyle>
          <a:p>
            <a:endParaRPr/>
          </a:p>
        </p:txBody>
      </p:sp>
      <p:sp>
        <p:nvSpPr>
          <p:cNvPr id="35" name="Google Shape;35;p45"/>
          <p:cNvSpPr txBox="1">
            <a:spLocks noGrp="1"/>
          </p:cNvSpPr>
          <p:nvPr>
            <p:ph type="sldNum" idx="12"/>
          </p:nvPr>
        </p:nvSpPr>
        <p:spPr>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MT"/>
              <a:t>‹#›</a:t>
            </a:fld>
            <a:endParaRPr/>
          </a:p>
        </p:txBody>
      </p:sp>
      <p:sp>
        <p:nvSpPr>
          <p:cNvPr id="36" name="Google Shape;36;p45"/>
          <p:cNvSpPr txBox="1">
            <a:spLocks noGrp="1"/>
          </p:cNvSpPr>
          <p:nvPr>
            <p:ph type="body" idx="1"/>
          </p:nvPr>
        </p:nvSpPr>
        <p:spPr>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Headlines + Text">
  <p:cSld name="Headlines + Text">
    <p:spTree>
      <p:nvGrpSpPr>
        <p:cNvPr id="1" name="Shape 37"/>
        <p:cNvGrpSpPr/>
        <p:nvPr/>
      </p:nvGrpSpPr>
      <p:grpSpPr>
        <a:xfrm>
          <a:off x="0" y="0"/>
          <a:ext cx="0" cy="0"/>
          <a:chOff x="0" y="0"/>
          <a:chExt cx="0" cy="0"/>
        </a:xfrm>
      </p:grpSpPr>
      <p:sp>
        <p:nvSpPr>
          <p:cNvPr id="38" name="Google Shape;38;p46"/>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6"/>
          <p:cNvSpPr txBox="1">
            <a:spLocks noGrp="1"/>
          </p:cNvSpPr>
          <p:nvPr>
            <p:ph type="body" idx="1"/>
          </p:nvPr>
        </p:nvSpPr>
        <p:spPr>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0" name="Google Shape;40;p46"/>
          <p:cNvSpPr txBox="1">
            <a:spLocks noGrp="1"/>
          </p:cNvSpPr>
          <p:nvPr>
            <p:ph type="body" idx="2"/>
          </p:nvPr>
        </p:nvSpPr>
        <p:spPr>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Headlines + two columns">
  <p:cSld name="1_Headlines + two columns">
    <p:spTree>
      <p:nvGrpSpPr>
        <p:cNvPr id="1" name="Shape 41"/>
        <p:cNvGrpSpPr/>
        <p:nvPr/>
      </p:nvGrpSpPr>
      <p:grpSpPr>
        <a:xfrm>
          <a:off x="0" y="0"/>
          <a:ext cx="0" cy="0"/>
          <a:chOff x="0" y="0"/>
          <a:chExt cx="0" cy="0"/>
        </a:xfrm>
      </p:grpSpPr>
      <p:sp>
        <p:nvSpPr>
          <p:cNvPr id="42" name="Google Shape;42;p4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7"/>
          <p:cNvSpPr txBox="1">
            <a:spLocks noGrp="1"/>
          </p:cNvSpPr>
          <p:nvPr>
            <p:ph type="body" idx="1"/>
          </p:nvPr>
        </p:nvSpPr>
        <p:spPr>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4" name="Google Shape;44;p47"/>
          <p:cNvSpPr txBox="1">
            <a:spLocks noGrp="1"/>
          </p:cNvSpPr>
          <p:nvPr>
            <p:ph type="body" idx="2"/>
          </p:nvPr>
        </p:nvSpPr>
        <p:spPr>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45" name="Google Shape;45;p47"/>
          <p:cNvSpPr txBox="1">
            <a:spLocks noGrp="1"/>
          </p:cNvSpPr>
          <p:nvPr>
            <p:ph type="body" idx="3"/>
          </p:nvPr>
        </p:nvSpPr>
        <p:spPr>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eadline + Text / no subline">
  <p:cSld name="Headline + Text / no subline">
    <p:spTree>
      <p:nvGrpSpPr>
        <p:cNvPr id="1" name="Shape 46"/>
        <p:cNvGrpSpPr/>
        <p:nvPr/>
      </p:nvGrpSpPr>
      <p:grpSpPr>
        <a:xfrm>
          <a:off x="0" y="0"/>
          <a:ext cx="0" cy="0"/>
          <a:chOff x="0" y="0"/>
          <a:chExt cx="0" cy="0"/>
        </a:xfrm>
      </p:grpSpPr>
      <p:sp>
        <p:nvSpPr>
          <p:cNvPr id="47" name="Google Shape;47;p48"/>
          <p:cNvSpPr txBox="1">
            <a:spLocks noGrp="1"/>
          </p:cNvSpPr>
          <p:nvPr>
            <p:ph type="title"/>
          </p:nvPr>
        </p:nvSpPr>
        <p:spPr>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8"/>
          <p:cNvSpPr txBox="1">
            <a:spLocks noGrp="1"/>
          </p:cNvSpPr>
          <p:nvPr>
            <p:ph type="body" idx="1"/>
          </p:nvPr>
        </p:nvSpPr>
        <p:spPr>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hapter Break with Pic left">
  <p:cSld name="Chapter Break with Pic left">
    <p:spTree>
      <p:nvGrpSpPr>
        <p:cNvPr id="1" name="Shape 49"/>
        <p:cNvGrpSpPr/>
        <p:nvPr/>
      </p:nvGrpSpPr>
      <p:grpSpPr>
        <a:xfrm>
          <a:off x="0" y="0"/>
          <a:ext cx="0" cy="0"/>
          <a:chOff x="0" y="0"/>
          <a:chExt cx="0" cy="0"/>
        </a:xfrm>
      </p:grpSpPr>
      <p:sp>
        <p:nvSpPr>
          <p:cNvPr id="50" name="Google Shape;50;p49"/>
          <p:cNvSpPr/>
          <p:nvPr/>
        </p:nvSpPr>
        <p:spPr>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1" name="Google Shape;51;p49"/>
          <p:cNvCxnSpPr/>
          <p:nvPr/>
        </p:nvCxnSpPr>
        <p:spPr>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2" name="Google Shape;52;p49"/>
          <p:cNvSpPr>
            <a:spLocks noGrp="1"/>
          </p:cNvSpPr>
          <p:nvPr>
            <p:ph type="pic" idx="2"/>
          </p:nvPr>
        </p:nvSpPr>
        <p:spPr>
          <a:xfrm>
            <a:off x="4572000" y="0"/>
            <a:ext cx="4572000" cy="5143500"/>
          </a:xfrm>
          <a:prstGeom prst="rect">
            <a:avLst/>
          </a:prstGeom>
          <a:noFill/>
          <a:ln>
            <a:noFill/>
          </a:ln>
        </p:spPr>
      </p:sp>
      <p:sp>
        <p:nvSpPr>
          <p:cNvPr id="53" name="Google Shape;53;p49"/>
          <p:cNvSpPr txBox="1">
            <a:spLocks noGrp="1"/>
          </p:cNvSpPr>
          <p:nvPr>
            <p:ph type="body" idx="1"/>
          </p:nvPr>
        </p:nvSpPr>
        <p:spPr>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4" name="Google Shape;54;p49"/>
          <p:cNvSpPr txBox="1">
            <a:spLocks noGrp="1"/>
          </p:cNvSpPr>
          <p:nvPr>
            <p:ph type="body" idx="3"/>
          </p:nvPr>
        </p:nvSpPr>
        <p:spPr>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55" name="Google Shape;55;p49"/>
          <p:cNvSpPr txBox="1">
            <a:spLocks noGrp="1"/>
          </p:cNvSpPr>
          <p:nvPr>
            <p:ph type="body" idx="4"/>
          </p:nvPr>
        </p:nvSpPr>
        <p:spPr>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hapter Break with Pic right">
  <p:cSld name="Chapter Break with Pic right">
    <p:spTree>
      <p:nvGrpSpPr>
        <p:cNvPr id="1" name="Shape 56"/>
        <p:cNvGrpSpPr/>
        <p:nvPr/>
      </p:nvGrpSpPr>
      <p:grpSpPr>
        <a:xfrm>
          <a:off x="0" y="0"/>
          <a:ext cx="0" cy="0"/>
          <a:chOff x="0" y="0"/>
          <a:chExt cx="0" cy="0"/>
        </a:xfrm>
      </p:grpSpPr>
      <p:sp>
        <p:nvSpPr>
          <p:cNvPr id="57" name="Google Shape;57;p50"/>
          <p:cNvSpPr/>
          <p:nvPr/>
        </p:nvSpPr>
        <p:spPr>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cxnSp>
        <p:nvCxnSpPr>
          <p:cNvPr id="58" name="Google Shape;58;p50"/>
          <p:cNvCxnSpPr/>
          <p:nvPr/>
        </p:nvCxnSpPr>
        <p:spPr>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59" name="Google Shape;59;p50"/>
          <p:cNvSpPr>
            <a:spLocks noGrp="1"/>
          </p:cNvSpPr>
          <p:nvPr>
            <p:ph type="pic" idx="2"/>
          </p:nvPr>
        </p:nvSpPr>
        <p:spPr>
          <a:xfrm>
            <a:off x="0" y="-14748"/>
            <a:ext cx="4572000" cy="5143500"/>
          </a:xfrm>
          <a:prstGeom prst="rect">
            <a:avLst/>
          </a:prstGeom>
          <a:noFill/>
          <a:ln>
            <a:noFill/>
          </a:ln>
        </p:spPr>
      </p:sp>
      <p:sp>
        <p:nvSpPr>
          <p:cNvPr id="60" name="Google Shape;60;p50"/>
          <p:cNvSpPr txBox="1">
            <a:spLocks noGrp="1"/>
          </p:cNvSpPr>
          <p:nvPr>
            <p:ph type="body" idx="1"/>
          </p:nvPr>
        </p:nvSpPr>
        <p:spPr>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1" name="Google Shape;61;p50"/>
          <p:cNvSpPr txBox="1">
            <a:spLocks noGrp="1"/>
          </p:cNvSpPr>
          <p:nvPr>
            <p:ph type="body" idx="3"/>
          </p:nvPr>
        </p:nvSpPr>
        <p:spPr>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2" name="Google Shape;62;p50"/>
          <p:cNvSpPr txBox="1">
            <a:spLocks noGrp="1"/>
          </p:cNvSpPr>
          <p:nvPr>
            <p:ph type="body" idx="4"/>
          </p:nvPr>
        </p:nvSpPr>
        <p:spPr>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hapterbreak_2">
  <p:cSld name="Chapterbreak_2">
    <p:bg>
      <p:bgPr>
        <a:solidFill>
          <a:schemeClr val="accent4"/>
        </a:solidFill>
        <a:effectLst/>
      </p:bgPr>
    </p:bg>
    <p:spTree>
      <p:nvGrpSpPr>
        <p:cNvPr id="1" name="Shape 63"/>
        <p:cNvGrpSpPr/>
        <p:nvPr/>
      </p:nvGrpSpPr>
      <p:grpSpPr>
        <a:xfrm>
          <a:off x="0" y="0"/>
          <a:ext cx="0" cy="0"/>
          <a:chOff x="0" y="0"/>
          <a:chExt cx="0" cy="0"/>
        </a:xfrm>
      </p:grpSpPr>
      <p:sp>
        <p:nvSpPr>
          <p:cNvPr id="64" name="Google Shape;64;p51"/>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5" name="Google Shape;65;p51"/>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66" name="Google Shape;66;p51"/>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pterbreak">
  <p:cSld name="Chapterbreak">
    <p:bg>
      <p:bgPr>
        <a:solidFill>
          <a:schemeClr val="accent4"/>
        </a:solidFill>
        <a:effectLst/>
      </p:bgPr>
    </p:bg>
    <p:spTree>
      <p:nvGrpSpPr>
        <p:cNvPr id="1" name="Shape 67"/>
        <p:cNvGrpSpPr/>
        <p:nvPr/>
      </p:nvGrpSpPr>
      <p:grpSpPr>
        <a:xfrm>
          <a:off x="0" y="0"/>
          <a:ext cx="0" cy="0"/>
          <a:chOff x="0" y="0"/>
          <a:chExt cx="0" cy="0"/>
        </a:xfrm>
      </p:grpSpPr>
      <p:sp>
        <p:nvSpPr>
          <p:cNvPr id="68" name="Google Shape;68;p52"/>
          <p:cNvSpPr txBox="1">
            <a:spLocks noGrp="1"/>
          </p:cNvSpPr>
          <p:nvPr>
            <p:ph type="body" idx="1"/>
          </p:nvPr>
        </p:nvSpPr>
        <p:spPr>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69" name="Google Shape;69;p52"/>
          <p:cNvSpPr txBox="1">
            <a:spLocks noGrp="1"/>
          </p:cNvSpPr>
          <p:nvPr>
            <p:ph type="body" idx="2"/>
          </p:nvPr>
        </p:nvSpPr>
        <p:spPr>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70" name="Google Shape;70;p52"/>
          <p:cNvCxnSpPr/>
          <p:nvPr/>
        </p:nvCxnSpPr>
        <p:spPr>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meline OVERVIEW">
  <p:cSld name="Timeline OVERVIEW">
    <p:spTree>
      <p:nvGrpSpPr>
        <p:cNvPr id="1" name="Shape 71"/>
        <p:cNvGrpSpPr/>
        <p:nvPr/>
      </p:nvGrpSpPr>
      <p:grpSpPr>
        <a:xfrm>
          <a:off x="0" y="0"/>
          <a:ext cx="0" cy="0"/>
          <a:chOff x="0" y="0"/>
          <a:chExt cx="0" cy="0"/>
        </a:xfrm>
      </p:grpSpPr>
      <p:cxnSp>
        <p:nvCxnSpPr>
          <p:cNvPr id="72" name="Google Shape;72;p53"/>
          <p:cNvCxnSpPr/>
          <p:nvPr/>
        </p:nvCxnSpPr>
        <p:spPr>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3" name="Google Shape;73;p53"/>
          <p:cNvCxnSpPr/>
          <p:nvPr/>
        </p:nvCxnSpPr>
        <p:spPr>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4" name="Google Shape;74;p53"/>
          <p:cNvCxnSpPr/>
          <p:nvPr/>
        </p:nvCxnSpPr>
        <p:spPr>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75" name="Google Shape;75;p53"/>
          <p:cNvCxnSpPr/>
          <p:nvPr/>
        </p:nvCxnSpPr>
        <p:spPr>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76" name="Google Shape;76;p53"/>
          <p:cNvCxnSpPr/>
          <p:nvPr/>
        </p:nvCxnSpPr>
        <p:spPr>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77" name="Google Shape;77;p53"/>
          <p:cNvSpPr txBox="1">
            <a:spLocks noGrp="1"/>
          </p:cNvSpPr>
          <p:nvPr>
            <p:ph type="sldNum" idx="12"/>
          </p:nvPr>
        </p:nvSpPr>
        <p:spPr>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MT"/>
              <a:t>‹#›</a:t>
            </a:fld>
            <a:endParaRPr/>
          </a:p>
        </p:txBody>
      </p:sp>
      <p:sp>
        <p:nvSpPr>
          <p:cNvPr id="78" name="Google Shape;78;p53"/>
          <p:cNvSpPr/>
          <p:nvPr/>
        </p:nvSpPr>
        <p:spPr>
          <a:xfrm rot="-2175147">
            <a:off x="4082178" y="431573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meline middle">
  <p:cSld name="Timeline middle">
    <p:spTree>
      <p:nvGrpSpPr>
        <p:cNvPr id="1" name="Shape 82"/>
        <p:cNvGrpSpPr/>
        <p:nvPr/>
      </p:nvGrpSpPr>
      <p:grpSpPr>
        <a:xfrm>
          <a:off x="0" y="0"/>
          <a:ext cx="0" cy="0"/>
          <a:chOff x="0" y="0"/>
          <a:chExt cx="0" cy="0"/>
        </a:xfrm>
      </p:grpSpPr>
      <p:sp>
        <p:nvSpPr>
          <p:cNvPr id="83" name="Google Shape;83;p55"/>
          <p:cNvSpPr txBox="1">
            <a:spLocks noGrp="1"/>
          </p:cNvSpPr>
          <p:nvPr>
            <p:ph type="body" idx="1"/>
          </p:nvPr>
        </p:nvSpPr>
        <p:spPr>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4" name="Google Shape;84;p55"/>
          <p:cNvSpPr txBox="1">
            <a:spLocks noGrp="1"/>
          </p:cNvSpPr>
          <p:nvPr>
            <p:ph type="body" idx="2"/>
          </p:nvPr>
        </p:nvSpPr>
        <p:spPr>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5" name="Google Shape;85;p55"/>
          <p:cNvSpPr txBox="1">
            <a:spLocks noGrp="1"/>
          </p:cNvSpPr>
          <p:nvPr>
            <p:ph type="body" idx="3"/>
          </p:nvPr>
        </p:nvSpPr>
        <p:spPr>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6" name="Google Shape;86;p55"/>
          <p:cNvSpPr txBox="1">
            <a:spLocks noGrp="1"/>
          </p:cNvSpPr>
          <p:nvPr>
            <p:ph type="body" idx="4"/>
          </p:nvPr>
        </p:nvSpPr>
        <p:spPr>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7" name="Google Shape;87;p55"/>
          <p:cNvSpPr txBox="1">
            <a:spLocks noGrp="1"/>
          </p:cNvSpPr>
          <p:nvPr>
            <p:ph type="body" idx="5"/>
          </p:nvPr>
        </p:nvSpPr>
        <p:spPr>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88" name="Google Shape;88;p55"/>
          <p:cNvSpPr txBox="1">
            <a:spLocks noGrp="1"/>
          </p:cNvSpPr>
          <p:nvPr>
            <p:ph type="body" idx="6"/>
          </p:nvPr>
        </p:nvSpPr>
        <p:spPr>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89" name="Google Shape;89;p55"/>
          <p:cNvCxnSpPr/>
          <p:nvPr/>
        </p:nvCxnSpPr>
        <p:spPr>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90" name="Google Shape;90;p55"/>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91" name="Google Shape;91;p55"/>
          <p:cNvCxnSpPr/>
          <p:nvPr/>
        </p:nvCxnSpPr>
        <p:spPr>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meline End">
  <p:cSld name="Timeline End">
    <p:spTree>
      <p:nvGrpSpPr>
        <p:cNvPr id="1" name="Shape 92"/>
        <p:cNvGrpSpPr/>
        <p:nvPr/>
      </p:nvGrpSpPr>
      <p:grpSpPr>
        <a:xfrm>
          <a:off x="0" y="0"/>
          <a:ext cx="0" cy="0"/>
          <a:chOff x="0" y="0"/>
          <a:chExt cx="0" cy="0"/>
        </a:xfrm>
      </p:grpSpPr>
      <p:cxnSp>
        <p:nvCxnSpPr>
          <p:cNvPr id="93" name="Google Shape;93;p56"/>
          <p:cNvCxnSpPr/>
          <p:nvPr/>
        </p:nvCxnSpPr>
        <p:spPr>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94" name="Google Shape;94;p56"/>
          <p:cNvCxnSpPr/>
          <p:nvPr/>
        </p:nvCxnSpPr>
        <p:spPr>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95" name="Google Shape;95;p56"/>
          <p:cNvSpPr txBox="1">
            <a:spLocks noGrp="1"/>
          </p:cNvSpPr>
          <p:nvPr>
            <p:ph type="body" idx="1"/>
          </p:nvPr>
        </p:nvSpPr>
        <p:spPr>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6" name="Google Shape;96;p56"/>
          <p:cNvSpPr txBox="1">
            <a:spLocks noGrp="1"/>
          </p:cNvSpPr>
          <p:nvPr>
            <p:ph type="body" idx="2"/>
          </p:nvPr>
        </p:nvSpPr>
        <p:spPr>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7" name="Google Shape;97;p56"/>
          <p:cNvSpPr txBox="1">
            <a:spLocks noGrp="1"/>
          </p:cNvSpPr>
          <p:nvPr>
            <p:ph type="body" idx="3"/>
          </p:nvPr>
        </p:nvSpPr>
        <p:spPr>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8" name="Google Shape;98;p56"/>
          <p:cNvSpPr txBox="1">
            <a:spLocks noGrp="1"/>
          </p:cNvSpPr>
          <p:nvPr>
            <p:ph type="body" idx="4"/>
          </p:nvPr>
        </p:nvSpPr>
        <p:spPr>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99" name="Google Shape;99;p56"/>
          <p:cNvSpPr txBox="1">
            <a:spLocks noGrp="1"/>
          </p:cNvSpPr>
          <p:nvPr>
            <p:ph type="body" idx="5"/>
          </p:nvPr>
        </p:nvSpPr>
        <p:spPr>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sp>
        <p:nvSpPr>
          <p:cNvPr id="100" name="Google Shape;100;p56"/>
          <p:cNvSpPr txBox="1">
            <a:spLocks noGrp="1"/>
          </p:cNvSpPr>
          <p:nvPr>
            <p:ph type="body" idx="6"/>
          </p:nvPr>
        </p:nvSpPr>
        <p:spPr>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endParaRPr/>
          </a:p>
        </p:txBody>
      </p:sp>
      <p:cxnSp>
        <p:nvCxnSpPr>
          <p:cNvPr id="101" name="Google Shape;101;p56"/>
          <p:cNvCxnSpPr/>
          <p:nvPr/>
        </p:nvCxnSpPr>
        <p:spPr>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02" name="Google Shape;102;p56"/>
          <p:cNvSpPr/>
          <p:nvPr/>
        </p:nvSpPr>
        <p:spPr>
          <a:xfrm rot="-2175147">
            <a:off x="4075828" y="4576080"/>
            <a:ext cx="922819" cy="564693"/>
          </a:xfrm>
          <a:custGeom>
            <a:avLst/>
            <a:gdLst/>
            <a:ahLst/>
            <a:cxnLst/>
            <a:rect l="l" t="t" r="r" b="b"/>
            <a:pathLst>
              <a:path w="1979" h="1210"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ight grey background with page count">
  <p:cSld name="Light grey background with page count">
    <p:bg>
      <p:bgPr>
        <a:solidFill>
          <a:srgbClr val="E6E6E6"/>
        </a:solidFill>
        <a:effectLst/>
      </p:bgPr>
    </p:bg>
    <p:spTree>
      <p:nvGrpSpPr>
        <p:cNvPr id="1" name="Shape 103"/>
        <p:cNvGrpSpPr/>
        <p:nvPr/>
      </p:nvGrpSpPr>
      <p:grpSpPr>
        <a:xfrm>
          <a:off x="0" y="0"/>
          <a:ext cx="0" cy="0"/>
          <a:chOff x="0" y="0"/>
          <a:chExt cx="0" cy="0"/>
        </a:xfrm>
      </p:grpSpPr>
      <p:sp>
        <p:nvSpPr>
          <p:cNvPr id="104" name="Google Shape;104;p57"/>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5" name="Google Shape;105;p57"/>
          <p:cNvSpPr txBox="1">
            <a:spLocks noGrp="1"/>
          </p:cNvSpPr>
          <p:nvPr>
            <p:ph type="title"/>
          </p:nvPr>
        </p:nvSpPr>
        <p:spPr>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Darker grey background/empty">
  <p:cSld name="Darker grey background/empty">
    <p:bg>
      <p:bgPr>
        <a:solidFill>
          <a:srgbClr val="C8D3D8"/>
        </a:solidFill>
        <a:effectLst/>
      </p:bgPr>
    </p:bg>
    <p:spTree>
      <p:nvGrpSpPr>
        <p:cNvPr id="1" name="Shape 106"/>
        <p:cNvGrpSpPr/>
        <p:nvPr/>
      </p:nvGrpSpPr>
      <p:grpSpPr>
        <a:xfrm>
          <a:off x="0" y="0"/>
          <a:ext cx="0" cy="0"/>
          <a:chOff x="0" y="0"/>
          <a:chExt cx="0" cy="0"/>
        </a:xfrm>
      </p:grpSpPr>
      <p:sp>
        <p:nvSpPr>
          <p:cNvPr id="107" name="Google Shape;107;p58"/>
          <p:cNvSpPr/>
          <p:nvPr/>
        </p:nvSpPr>
        <p:spPr>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
        <p:nvSpPr>
          <p:cNvPr id="108" name="Google Shape;108;p58"/>
          <p:cNvSpPr/>
          <p:nvPr/>
        </p:nvSpPr>
        <p:spPr>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endParaRPr sz="1500" b="0" i="0" u="none" strike="noStrike" cap="none">
              <a:solidFill>
                <a:schemeClr val="lt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showMasterPhAnim="0" matchingName="Timeline Start" userDrawn="1">
  <p:cSld name="Timeline Start">
    <p:spTree>
      <p:nvGrpSpPr>
        <p:cNvPr id="1" name=""/>
        <p:cNvGrpSpPr/>
        <p:nvPr/>
      </p:nvGrpSpPr>
      <p:grpSpPr bwMode="auto">
        <a:xfrm>
          <a:off x="0" y="0"/>
          <a:ext cx="0" cy="0"/>
          <a:chOff x="0" y="0"/>
          <a:chExt cx="0" cy="0"/>
        </a:xfrm>
      </p:grpSpPr>
      <p:cxnSp>
        <p:nvCxnSpPr>
          <p:cNvPr id="99094942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924774589"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extLst>
      <p:ext uri="{BB962C8B-B14F-4D97-AF65-F5344CB8AC3E}">
        <p14:creationId xmlns:p14="http://schemas.microsoft.com/office/powerpoint/2010/main" val="642229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extLst>
      <p:ext uri="{BB962C8B-B14F-4D97-AF65-F5344CB8AC3E}">
        <p14:creationId xmlns:p14="http://schemas.microsoft.com/office/powerpoint/2010/main" val="1458895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avLst/>
            <a:gdLst/>
            <a:ahLst/>
            <a:cxnLst/>
            <a:rect l="l" t="t" r="r" b="b"/>
            <a:pathLst>
              <a:path w="1384" h="1640"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Trebuchet MS"/>
              <a:ea typeface="Trebuchet MS"/>
              <a:cs typeface="Trebuchet MS"/>
              <a:sym typeface="Trebuchet MS"/>
            </a:endParaRPr>
          </a:p>
        </p:txBody>
      </p:sp>
      <p:sp>
        <p:nvSpPr>
          <p:cNvPr id="11" name="Google Shape;11;p43"/>
          <p:cNvSpPr txBox="1">
            <a:spLocks noGrp="1"/>
          </p:cNvSpPr>
          <p:nvPr>
            <p:ph type="body" idx="1"/>
          </p:nvPr>
        </p:nvSpPr>
        <p:spPr>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sym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43"/>
          <p:cNvSpPr txBox="1">
            <a:spLocks noGrp="1"/>
          </p:cNvSpPr>
          <p:nvPr>
            <p:ph type="title"/>
          </p:nvPr>
        </p:nvSpPr>
        <p:spPr>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43"/>
          <p:cNvSpPr txBox="1"/>
          <p:nvPr/>
        </p:nvSpPr>
        <p:spPr>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MT" sz="1000" b="0" i="0" u="none" strike="noStrike" cap="none">
                <a:solidFill>
                  <a:schemeClr val="lt1"/>
                </a:solidFill>
                <a:latin typeface="Trebuchet MS"/>
                <a:ea typeface="Trebuchet MS"/>
                <a:cs typeface="Trebuchet MS"/>
                <a:sym typeface="Trebuchet MS"/>
              </a:rPr>
              <a:t>‹#›</a:t>
            </a:fld>
            <a:endParaRPr sz="1000" b="0" i="0" u="none" strike="noStrike" cap="none">
              <a:solidFill>
                <a:schemeClr val="lt1"/>
              </a:solidFill>
              <a:latin typeface="Trebuchet MS"/>
              <a:ea typeface="Trebuchet MS"/>
              <a:cs typeface="Trebuchet MS"/>
              <a:sym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eg"/><Relationship Id="rId3" Type="http://schemas.openxmlformats.org/officeDocument/2006/relationships/image" Target="../media/image10.png"/><Relationship Id="rId7" Type="http://schemas.openxmlformats.org/officeDocument/2006/relationships/image" Target="../media/image14.jpeg"/><Relationship Id="rId12"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jpeg"/><Relationship Id="rId9" Type="http://schemas.openxmlformats.org/officeDocument/2006/relationships/image" Target="../media/image16.jpe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emf"/></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29573803"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SuPeRBE-Schulungsmaterial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902832061"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Klimawandel und bebaute Umwelt</a:t>
            </a:r>
            <a:endParaRPr sz="1400" b="0" i="0" u="none" strike="noStrike" cap="none">
              <a:solidFill>
                <a:srgbClr val="000000"/>
              </a:solidFill>
              <a:latin typeface="Arial"/>
              <a:ea typeface="Arial"/>
              <a:cs typeface="Arial"/>
            </a:endParaRPr>
          </a:p>
        </p:txBody>
      </p:sp>
      <p:sp>
        <p:nvSpPr>
          <p:cNvPr id="1861541182"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Grund</a:t>
            </a:r>
            <a:r>
              <a:rPr lang="en-GB" sz="1800" b="1" i="0" u="none" strike="noStrike" cap="none">
                <a:solidFill>
                  <a:schemeClr val="accent4"/>
                </a:solidFill>
                <a:latin typeface="Trebuchet MS"/>
                <a:ea typeface="Trebuchet MS"/>
                <a:cs typeface="Trebuchet MS"/>
              </a:rPr>
              <a:t>lagen</a:t>
            </a:r>
            <a:r>
              <a:rPr lang="en-GB" sz="2400" b="1" i="0" u="none" strike="noStrike" cap="none">
                <a:solidFill>
                  <a:schemeClr val="accent4"/>
                </a:solidFill>
                <a:latin typeface="Trebuchet MS"/>
                <a:ea typeface="Trebuchet MS"/>
                <a:cs typeface="Trebuchet MS"/>
              </a:rPr>
              <a:t> des Klimawandels </a:t>
            </a:r>
            <a:endParaRPr sz="1400" b="0" i="0" u="none" strike="noStrike" cap="none">
              <a:solidFill>
                <a:srgbClr val="000000"/>
              </a:solidFill>
              <a:latin typeface="Arial"/>
              <a:ea typeface="Arial"/>
              <a:cs typeface="Arial"/>
            </a:endParaRPr>
          </a:p>
        </p:txBody>
      </p:sp>
      <p:sp>
        <p:nvSpPr>
          <p:cNvPr id="1390320710"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Kompetenzniveau: 2</a:t>
            </a:r>
            <a:endParaRPr sz="2000" b="1" i="0" u="none" strike="noStrike" cap="none">
              <a:solidFill>
                <a:schemeClr val="accent4"/>
              </a:solidFill>
              <a:latin typeface="Trebuchet MS"/>
              <a:ea typeface="Trebuchet MS"/>
              <a:cs typeface="Trebuchet MS"/>
            </a:endParaRPr>
          </a:p>
        </p:txBody>
      </p:sp>
      <p:pic>
        <p:nvPicPr>
          <p:cNvPr id="1954856889" name="Google Shape;112;g356110b305c_0_8" title="superbe copertina.jpg"/>
          <p:cNvPicPr/>
          <p:nvPr/>
        </p:nvPicPr>
        <p:blipFill>
          <a:blip r:embed="rId3">
            <a:alphaModFix/>
          </a:blip>
          <a:stretch/>
        </p:blipFill>
        <p:spPr bwMode="auto">
          <a:xfrm>
            <a:off x="0" y="-14128"/>
            <a:ext cx="9168625" cy="5260328"/>
          </a:xfrm>
          <a:prstGeom prst="rect">
            <a:avLst/>
          </a:prstGeom>
          <a:noFill/>
          <a:ln>
            <a:noFill/>
          </a:ln>
        </p:spPr>
      </p:pic>
      <p:sp>
        <p:nvSpPr>
          <p:cNvPr id="1252397771"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dirty="0"/>
          </a:p>
          <a:p>
            <a:pPr marL="0" marR="0" lvl="0" indent="0" algn="l" rtl="0">
              <a:lnSpc>
                <a:spcPct val="100000"/>
              </a:lnSpc>
              <a:spcBef>
                <a:spcPts val="0"/>
              </a:spcBef>
              <a:spcAft>
                <a:spcPts val="0"/>
              </a:spcAft>
              <a:buClr>
                <a:schemeClr val="lt2"/>
              </a:buClr>
              <a:buSzPts val="800"/>
              <a:buFont typeface="Noto Sans Symbols"/>
              <a:buNone/>
              <a:defRPr/>
            </a:pPr>
            <a:r>
              <a:rPr lang="en-GB" sz="1000" dirty="0"/>
              <a:t>Aktivität 3.2</a:t>
            </a:r>
            <a:endParaRPr dirty="0"/>
          </a:p>
          <a:p>
            <a:pPr marL="0" marR="0" lvl="0" indent="0" algn="l" rtl="0">
              <a:lnSpc>
                <a:spcPct val="100000"/>
              </a:lnSpc>
              <a:spcBef>
                <a:spcPts val="0"/>
              </a:spcBef>
              <a:spcAft>
                <a:spcPts val="0"/>
              </a:spcAft>
              <a:buClr>
                <a:schemeClr val="lt2"/>
              </a:buClr>
              <a:buSzPts val="800"/>
              <a:buFont typeface="Noto Sans Symbols"/>
              <a:buNone/>
              <a:defRPr/>
            </a:pPr>
            <a:r>
              <a:rPr lang="en-GB" sz="1000" dirty="0"/>
              <a:t>SuPeRBE-Projekt (CE0200768)</a:t>
            </a:r>
            <a:endParaRPr sz="1000" dirty="0"/>
          </a:p>
        </p:txBody>
      </p:sp>
      <p:sp>
        <p:nvSpPr>
          <p:cNvPr id="1782886618"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SuPeRBE-Schulungsmaterial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513063354"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 RBE-Bewertungssystem</a:t>
            </a:r>
            <a:endParaRPr sz="1400" b="0" i="0" u="none" strike="noStrike" cap="none" dirty="0">
              <a:solidFill>
                <a:srgbClr val="000000"/>
              </a:solidFill>
              <a:latin typeface="Arial"/>
              <a:ea typeface="Arial"/>
              <a:cs typeface="Arial"/>
            </a:endParaRPr>
          </a:p>
        </p:txBody>
      </p:sp>
      <p:sp>
        <p:nvSpPr>
          <p:cNvPr id="1517052136" name="Google Shape;117;g356110b305c_0_8"/>
          <p:cNvSpPr txBox="1"/>
          <p:nvPr/>
        </p:nvSpPr>
        <p:spPr bwMode="auto">
          <a:xfrm>
            <a:off x="5334001" y="3573131"/>
            <a:ext cx="38785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dirty="0">
                <a:solidFill>
                  <a:schemeClr val="accent4"/>
                </a:solidFill>
                <a:latin typeface="Trebuchet MS"/>
                <a:ea typeface="Trebuchet MS"/>
                <a:cs typeface="Trebuchet MS"/>
              </a:rPr>
              <a:t>Kompetenzniveau: 1/2/3</a:t>
            </a:r>
            <a:endParaRPr sz="2000" b="1" i="0" u="none" strike="noStrike" cap="none" dirty="0">
              <a:solidFill>
                <a:schemeClr val="accent4"/>
              </a:solidFill>
              <a:latin typeface="Trebuchet MS"/>
              <a:ea typeface="Trebuchet MS"/>
              <a:cs typeface="Trebuchet MS"/>
            </a:endParaRPr>
          </a:p>
        </p:txBody>
      </p:sp>
      <p:sp>
        <p:nvSpPr>
          <p:cNvPr id="1830183452" name="Google Shape;118;g356110b305c_0_8"/>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dirty="0">
                <a:solidFill>
                  <a:schemeClr val="accent4"/>
                </a:solidFill>
                <a:latin typeface="Trebuchet MS"/>
                <a:ea typeface="Trebuchet MS"/>
                <a:cs typeface="Trebuchet MS"/>
              </a:rPr>
              <a:t>AD2.2 </a:t>
            </a:r>
            <a:r>
              <a:rPr lang="en-GB" sz="2400" b="1" i="0" u="none" strike="noStrike" cap="none" dirty="0" err="1">
                <a:solidFill>
                  <a:schemeClr val="accent4"/>
                </a:solidFill>
                <a:latin typeface="Trebuchet MS"/>
                <a:ea typeface="Trebuchet MS"/>
                <a:cs typeface="Trebuchet MS"/>
              </a:rPr>
              <a:t>RBTool</a:t>
            </a:r>
            <a:endParaRPr sz="1400" b="0" i="0" u="none" strike="noStrike" cap="none" dirty="0">
              <a:solidFill>
                <a:srgbClr val="000000"/>
              </a:solidFill>
              <a:latin typeface="Arial"/>
              <a:ea typeface="Arial"/>
              <a:cs typeface="Arial"/>
            </a:endParaRPr>
          </a:p>
        </p:txBody>
      </p:sp>
      <p:sp>
        <p:nvSpPr>
          <p:cNvPr id="1430986560" name="Google Shape;119;g356110b305c_0_8"/>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Makro-Fachgebiet:</a:t>
            </a:r>
            <a:endParaRPr sz="700" b="0" i="0" u="none" strike="noStrike" cap="none">
              <a:solidFill>
                <a:srgbClr val="000000"/>
              </a:solidFill>
              <a:latin typeface="Arial"/>
              <a:ea typeface="Arial"/>
              <a:cs typeface="Arial"/>
            </a:endParaRPr>
          </a:p>
        </p:txBody>
      </p:sp>
      <p:sp>
        <p:nvSpPr>
          <p:cNvPr id="1117976582"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Fachgebiet:</a:t>
            </a:r>
            <a:endParaRPr sz="700" b="0" i="0" u="none" strike="noStrike" cap="none">
              <a:solidFill>
                <a:srgbClr val="000000"/>
              </a:solidFill>
              <a:latin typeface="Arial"/>
              <a:ea typeface="Arial"/>
              <a:cs typeface="Arial"/>
            </a:endParaRPr>
          </a:p>
        </p:txBody>
      </p:sp>
      <p:sp>
        <p:nvSpPr>
          <p:cNvPr id="2" name="Text Placeholder 1">
            <a:extLst>
              <a:ext uri="{FF2B5EF4-FFF2-40B4-BE49-F238E27FC236}">
                <a16:creationId xmlns:a16="http://schemas.microsoft.com/office/drawing/2014/main" id="{4DCA41BD-5F13-2661-4A14-D3D35FF39CDF}"/>
              </a:ext>
            </a:extLst>
          </p:cNvPr>
          <p:cNvSpPr>
            <a:spLocks noGrp="1" noChangeArrowheads="1"/>
          </p:cNvSpPr>
          <p:nvPr>
            <p:ph type="body" idx="4294967295"/>
          </p:nvPr>
        </p:nvSpPr>
        <p:spPr bwMode="auto">
          <a:xfrm>
            <a:off x="5977877" y="4618112"/>
            <a:ext cx="2436886"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algn="r" defTabSz="914400" eaLnBrk="0" fontAlgn="base" latinLnBrk="0" hangingPunct="0">
              <a:buSzPts val="800"/>
              <a:buNone/>
              <a:tabLst/>
              <a:defRPr/>
            </a:pPr>
            <a:r>
              <a:rPr lang="it-IT" altLang="it-IT" sz="1000" dirty="0"/>
              <a:t>Fachgebiet: AD2.2 </a:t>
            </a:r>
            <a:r>
              <a:rPr lang="it-IT" altLang="it-IT" sz="1000" dirty="0" err="1"/>
              <a:t>gemäß</a:t>
            </a:r>
            <a:endParaRPr lang="it-IT" altLang="it-IT" sz="1000" dirty="0"/>
          </a:p>
          <a:p>
            <a:pPr marL="0" indent="0" algn="r" defTabSz="914400" eaLnBrk="0" fontAlgn="base" latinLnBrk="0" hangingPunct="0">
              <a:buSzPts val="800"/>
              <a:buNone/>
              <a:tabLst/>
              <a:defRPr/>
            </a:pPr>
            <a:r>
              <a:rPr lang="it-IT" altLang="it-IT" sz="1000" dirty="0"/>
              <a:t>CEN-Workshop-Vereinbarung 17939</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498095" y="6701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Was ist </a:t>
            </a:r>
            <a:r>
              <a:rPr lang="en-GB" dirty="0" err="1">
                <a:solidFill>
                  <a:schemeClr val="accent4"/>
                </a:solidFill>
              </a:rPr>
              <a:t>RBTool</a:t>
            </a:r>
            <a:r>
              <a:rPr lang="en-GB" dirty="0">
                <a:solidFill>
                  <a:schemeClr val="accent4"/>
                </a:solidFill>
              </a:rPr>
              <a:t>?</a:t>
            </a:r>
            <a:endParaRPr dirty="0">
              <a:solidFill>
                <a:schemeClr val="accent4"/>
              </a:solidFill>
            </a:endParaRPr>
          </a:p>
        </p:txBody>
      </p:sp>
      <p:pic>
        <p:nvPicPr>
          <p:cNvPr id="4" name="Imagen 3">
            <a:extLst>
              <a:ext uri="{FF2B5EF4-FFF2-40B4-BE49-F238E27FC236}">
                <a16:creationId xmlns:a16="http://schemas.microsoft.com/office/drawing/2014/main" id="{E66655BC-AE60-424F-A8F1-07D303F63EF0}"/>
              </a:ext>
            </a:extLst>
          </p:cNvPr>
          <p:cNvPicPr>
            <a:picLocks noChangeAspect="1"/>
          </p:cNvPicPr>
          <p:nvPr/>
        </p:nvPicPr>
        <p:blipFill>
          <a:blip r:embed="rId3"/>
          <a:stretch>
            <a:fillRect/>
          </a:stretch>
        </p:blipFill>
        <p:spPr>
          <a:xfrm>
            <a:off x="1928712" y="2517778"/>
            <a:ext cx="4912174" cy="2337722"/>
          </a:xfrm>
          <a:prstGeom prst="rect">
            <a:avLst/>
          </a:prstGeom>
        </p:spPr>
      </p:pic>
      <p:sp>
        <p:nvSpPr>
          <p:cNvPr id="133" name="Google Shape;133;p2"/>
          <p:cNvSpPr txBox="1">
            <a:spLocks noGrp="1"/>
          </p:cNvSpPr>
          <p:nvPr>
            <p:ph type="body" idx="1"/>
          </p:nvPr>
        </p:nvSpPr>
        <p:spPr>
          <a:xfrm>
            <a:off x="525354" y="1278648"/>
            <a:ext cx="8093292" cy="1393902"/>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pPr>
            <a:r>
              <a:rPr lang="en-GB" sz="1200" b="1" dirty="0" err="1">
                <a:solidFill>
                  <a:schemeClr val="tx2"/>
                </a:solidFill>
              </a:rPr>
              <a:t>RBTool </a:t>
            </a:r>
            <a:r>
              <a:rPr lang="en-GB" sz="1200" b="1" dirty="0">
                <a:solidFill>
                  <a:schemeClr val="tx2"/>
                </a:solidFill>
              </a:rPr>
              <a:t>(Resilient Building Tool) </a:t>
            </a:r>
            <a:r>
              <a:rPr lang="en-GB" sz="1200" dirty="0">
                <a:solidFill>
                  <a:schemeClr val="tx2"/>
                </a:solidFill>
              </a:rPr>
              <a:t>ist ein Rahmenwerk, das die RBE-Methode auf Gebäudeebene anwendet. Es ermöglicht die Bewertung des Klimarisikos für einzelne Gebäude, sowohl neue als auch bestehende, durch die Analyse der Anfälligkeit ihrer Komponenten. Das Tool gliedert diese Analyse in zwei Hauptkategorien: Gebäudekomponenten (wie Materialien, technische Systeme und strukturelle Elemente) und exponierte Elemente (einschließlich Bewohner, Funktionen und standortspezifische Faktoren). Durch diesen Ansatz </a:t>
            </a:r>
            <a:r>
              <a:rPr lang="en-GB" sz="1200" b="1" dirty="0">
                <a:solidFill>
                  <a:schemeClr val="tx2"/>
                </a:solidFill>
              </a:rPr>
              <a:t>integriert</a:t>
            </a:r>
            <a:r>
              <a:rPr lang="en-GB" sz="1200" dirty="0" err="1">
                <a:solidFill>
                  <a:schemeClr val="tx2"/>
                </a:solidFill>
              </a:rPr>
              <a:t> RBTool </a:t>
            </a:r>
            <a:r>
              <a:rPr lang="en-GB" sz="1200" b="1" dirty="0">
                <a:solidFill>
                  <a:schemeClr val="tx2"/>
                </a:solidFill>
              </a:rPr>
              <a:t>Gefahren, Exposition und Anfälligkeit, </a:t>
            </a:r>
            <a:r>
              <a:rPr lang="en-GB" sz="1200" dirty="0">
                <a:solidFill>
                  <a:schemeClr val="tx2"/>
                </a:solidFill>
              </a:rPr>
              <a:t>um ein genaues Risikoprofil eines Gebäudes zu erstellen. Die Ergebnisse unterstützen Anpassungsstrategien auf Gebäudeebene, die Planung von Renovierungen und klimaresistentes Design.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7" name="Google Shape;135;p2">
            <a:extLst>
              <a:ext uri="{FF2B5EF4-FFF2-40B4-BE49-F238E27FC236}">
                <a16:creationId xmlns:a16="http://schemas.microsoft.com/office/drawing/2014/main" id="{5DCDB0B8-A00A-45B8-9AA2-F3ED22680F14}"/>
              </a:ext>
            </a:extLst>
          </p:cNvPr>
          <p:cNvSpPr txBox="1">
            <a:spLocks/>
          </p:cNvSpPr>
          <p:nvPr/>
        </p:nvSpPr>
        <p:spPr>
          <a:xfrm>
            <a:off x="490895" y="461303"/>
            <a:ext cx="6858000" cy="675000"/>
          </a:xfrm>
          <a:prstGeom prst="rect">
            <a:avLst/>
          </a:prstGeom>
          <a:noFill/>
          <a:ln>
            <a:noFill/>
          </a:ln>
        </p:spPr>
        <p:txBody>
          <a:bodyPr spcFirstLastPara="1" wrap="square" lIns="68550" tIns="34275" rIns="68550" bIns="34275" anchor="ctr" anchorCtr="0">
            <a:normAutofit fontScale="925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48BAA2"/>
              </a:buClr>
              <a:buSzPts val="4000"/>
              <a:buFont typeface="Trebuchet MS"/>
              <a:buNone/>
            </a:pPr>
            <a:r>
              <a:rPr lang="en-GB" sz="2800" b="1" i="0" u="none" strike="noStrike" cap="none" dirty="0">
                <a:solidFill>
                  <a:schemeClr val="accent4"/>
                </a:solidFill>
                <a:latin typeface="Trebuchet MS"/>
                <a:ea typeface="Trebuchet MS"/>
                <a:cs typeface="Trebuchet MS"/>
                <a:sym typeface="Trebuchet MS"/>
              </a:rPr>
              <a:t>RBTOOL IMPLEMENTIERT DIE RBE-METHODE</a:t>
            </a:r>
            <a:endParaRPr lang="en-GB" dirty="0"/>
          </a:p>
        </p:txBody>
      </p:sp>
      <p:sp>
        <p:nvSpPr>
          <p:cNvPr id="8" name="Google Shape;133;p2">
            <a:extLst>
              <a:ext uri="{FF2B5EF4-FFF2-40B4-BE49-F238E27FC236}">
                <a16:creationId xmlns:a16="http://schemas.microsoft.com/office/drawing/2014/main" id="{C80DBB26-F30E-46B0-8212-9DBEEEA7B556}"/>
              </a:ext>
            </a:extLst>
          </p:cNvPr>
          <p:cNvSpPr txBox="1">
            <a:spLocks/>
          </p:cNvSpPr>
          <p:nvPr/>
        </p:nvSpPr>
        <p:spPr>
          <a:xfrm>
            <a:off x="430337" y="2494444"/>
            <a:ext cx="4140983" cy="1393902"/>
          </a:xfrm>
          <a:prstGeom prst="rect">
            <a:avLst/>
          </a:prstGeom>
          <a:noFill/>
          <a:ln>
            <a:noFill/>
          </a:ln>
        </p:spPr>
        <p:txBody>
          <a:bodyPr spcFirstLastPara="1" wrap="square" lIns="68550" tIns="34275" rIns="68550" bIns="34275"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9pPr>
          </a:lstStyle>
          <a:p>
            <a:pPr marL="171450" indent="-57150" algn="just">
              <a:lnSpc>
                <a:spcPct val="100000"/>
              </a:lnSpc>
              <a:spcBef>
                <a:spcPts val="1350"/>
              </a:spcBef>
              <a:buSzPts val="2400"/>
              <a:buNone/>
            </a:pPr>
            <a:r>
              <a:rPr lang="en-GB" sz="1200" dirty="0" err="1"/>
              <a:t>RBTool </a:t>
            </a:r>
            <a:r>
              <a:rPr lang="en-GB" sz="1200" dirty="0"/>
              <a:t>ist ein generisches Framework, das die RBE-Methode implementiert.</a:t>
            </a:r>
          </a:p>
          <a:p>
            <a:pPr marL="171450" indent="-57150" algn="just">
              <a:lnSpc>
                <a:spcPct val="100000"/>
              </a:lnSpc>
              <a:spcBef>
                <a:spcPts val="1350"/>
              </a:spcBef>
              <a:buSzPts val="2400"/>
              <a:buNone/>
            </a:pPr>
            <a:r>
              <a:rPr lang="en-GB" sz="1200" dirty="0"/>
              <a:t>Die RBE-Methode ist ein multikriterieller Analyseansatz, der entwickelt wurde, um Klimarisiken auf Gebäude- und Nachbarschaftsebene zu bewerten.</a:t>
            </a:r>
          </a:p>
          <a:p>
            <a:pPr marL="171450" indent="-57150" algn="just">
              <a:lnSpc>
                <a:spcPct val="100000"/>
              </a:lnSpc>
              <a:spcBef>
                <a:spcPts val="1350"/>
              </a:spcBef>
              <a:buSzPts val="2400"/>
              <a:buNone/>
            </a:pPr>
            <a:r>
              <a:rPr lang="en-GB" sz="1200" dirty="0" err="1"/>
              <a:t>RBTool </a:t>
            </a:r>
            <a:r>
              <a:rPr lang="en-GB" sz="1200" dirty="0"/>
              <a:t>generiert eine Gesamtrisikobewertung für ein bestimmtes Gebäude sowie eine Reihe ergänzender Indikatoren, die das Ausmaß klimabezogener Risiken in bestimmten Risikokategorien und Gebäudekomponenten detailliert beschreiben. </a:t>
            </a:r>
          </a:p>
          <a:p>
            <a:pPr marL="171450" indent="-57150" algn="just">
              <a:lnSpc>
                <a:spcPct val="100000"/>
              </a:lnSpc>
              <a:spcBef>
                <a:spcPts val="1350"/>
              </a:spcBef>
              <a:buSzPts val="2400"/>
              <a:buNone/>
            </a:pPr>
            <a:r>
              <a:rPr lang="en-GB" sz="1200" dirty="0"/>
              <a:t>Die RBE-Methode basiert auf dem Risikokonzept des IPCC AR6. Der IPCC AR6, oder der Sechste Sachstandsbericht des Zwischenstaatlichen Ausschusses für Klimawandel, ist die aktuellste umfassende Bewertung der wissenschaftlichen Erkenntnisse zum Klimawandel. Er definiert das Klimarisiko als das Zusammenspiel von Gefahr, Exposition und Anfälligkeit.</a:t>
            </a:r>
          </a:p>
          <a:p>
            <a:pPr marL="171450" indent="-57150" algn="just">
              <a:lnSpc>
                <a:spcPct val="100000"/>
              </a:lnSpc>
              <a:spcBef>
                <a:spcPts val="1350"/>
              </a:spcBef>
              <a:buSzPts val="2400"/>
              <a:buNone/>
            </a:pPr>
            <a:r>
              <a:rPr lang="en-GB" sz="1200" dirty="0"/>
              <a:t>.</a:t>
            </a:r>
            <a:br>
              <a:rPr lang="en-GB" sz="1200" dirty="0"/>
            </a:br>
            <a:endParaRPr lang="en-GB" sz="1200" dirty="0">
              <a:solidFill>
                <a:schemeClr val="tx2"/>
              </a:solidFill>
            </a:endParaRPr>
          </a:p>
        </p:txBody>
      </p:sp>
      <p:pic>
        <p:nvPicPr>
          <p:cNvPr id="11" name="Picture 2" descr="Climate change concept illustration | Premium Vector">
            <a:extLst>
              <a:ext uri="{FF2B5EF4-FFF2-40B4-BE49-F238E27FC236}">
                <a16:creationId xmlns:a16="http://schemas.microsoft.com/office/drawing/2014/main" id="{CE15CDD2-4BDD-4A08-8AD9-AED24F137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780" y="1297661"/>
            <a:ext cx="2833928" cy="283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5473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59"/>
          <p:cNvSpPr txBox="1">
            <a:spLocks noGrp="1"/>
          </p:cNvSpPr>
          <p:nvPr>
            <p:ph type="body" idx="1"/>
          </p:nvPr>
        </p:nvSpPr>
        <p:spPr>
          <a:xfrm>
            <a:off x="416991" y="1677732"/>
            <a:ext cx="6183833" cy="2104060"/>
          </a:xfrm>
          <a:prstGeom prst="rect">
            <a:avLst/>
          </a:prstGeom>
          <a:noFill/>
          <a:ln>
            <a:noFill/>
          </a:ln>
        </p:spPr>
        <p:txBody>
          <a:bodyPr spcFirstLastPara="1" wrap="square" lIns="91425" tIns="45700" rIns="91425" bIns="45700" anchor="ctr" anchorCtr="0">
            <a:noAutofit/>
          </a:bodyPr>
          <a:lstStyle/>
          <a:p>
            <a:pPr marL="114300" lvl="0" indent="0" algn="just" rtl="0">
              <a:lnSpc>
                <a:spcPct val="90000"/>
              </a:lnSpc>
              <a:spcBef>
                <a:spcPts val="750"/>
              </a:spcBef>
              <a:spcAft>
                <a:spcPts val="0"/>
              </a:spcAft>
              <a:buSzPts val="1800"/>
              <a:buNone/>
            </a:pPr>
            <a:r>
              <a:rPr lang="en-MT" sz="1800" dirty="0">
                <a:solidFill>
                  <a:schemeClr val="lt2"/>
                </a:solidFill>
              </a:rPr>
              <a:t>Die mitteleuropäische Version von RBTool unterstützt die Klimarisikobewertung auf der Grundlage der folgenden Struktur:</a:t>
            </a:r>
            <a:endParaRPr sz="1800" dirty="0"/>
          </a:p>
          <a:p>
            <a:pPr marL="114300" lvl="0" indent="0" algn="just" rtl="0">
              <a:lnSpc>
                <a:spcPct val="90000"/>
              </a:lnSpc>
              <a:spcBef>
                <a:spcPts val="750"/>
              </a:spcBef>
              <a:spcAft>
                <a:spcPts val="0"/>
              </a:spcAft>
              <a:buSzPts val="1800"/>
              <a:buNone/>
            </a:pPr>
            <a:r>
              <a:rPr lang="en-MT" sz="1800" dirty="0">
                <a:solidFill>
                  <a:schemeClr val="accent4"/>
                </a:solidFill>
              </a:rPr>
              <a:t>1. Themen (Gefahren</a:t>
            </a:r>
            <a:endParaRPr sz="1800" dirty="0">
              <a:solidFill>
                <a:schemeClr val="accent4"/>
              </a:solidFill>
            </a:endParaRPr>
          </a:p>
          <a:p>
            <a:pPr marL="114300" lvl="0" indent="0" algn="just" rtl="0">
              <a:lnSpc>
                <a:spcPct val="90000"/>
              </a:lnSpc>
              <a:spcBef>
                <a:spcPts val="750"/>
              </a:spcBef>
              <a:spcAft>
                <a:spcPts val="0"/>
              </a:spcAft>
              <a:buSzPts val="1800"/>
              <a:buNone/>
            </a:pPr>
            <a:r>
              <a:rPr lang="en-MT" sz="1800" dirty="0">
                <a:solidFill>
                  <a:schemeClr val="accent4"/>
                </a:solidFill>
              </a:rPr>
              <a:t>2. Makrokategorien (Gebäudekomponenten)</a:t>
            </a:r>
            <a:endParaRPr sz="1800" dirty="0">
              <a:solidFill>
                <a:schemeClr val="accent4"/>
              </a:solidFill>
            </a:endParaRPr>
          </a:p>
          <a:p>
            <a:pPr marL="114300" lvl="0" indent="0" algn="just" rtl="0">
              <a:lnSpc>
                <a:spcPct val="90000"/>
              </a:lnSpc>
              <a:spcBef>
                <a:spcPts val="750"/>
              </a:spcBef>
              <a:spcAft>
                <a:spcPts val="0"/>
              </a:spcAft>
              <a:buSzPts val="1800"/>
              <a:buNone/>
            </a:pPr>
            <a:r>
              <a:rPr lang="en-MT" sz="1800" dirty="0">
                <a:solidFill>
                  <a:schemeClr val="accent4"/>
                </a:solidFill>
              </a:rPr>
              <a:t>3.Risikokategorien (Gefahr x exponiertes Element)</a:t>
            </a:r>
            <a:endParaRPr sz="1800" dirty="0">
              <a:solidFill>
                <a:schemeClr val="accent4"/>
              </a:solidFill>
            </a:endParaRPr>
          </a:p>
          <a:p>
            <a:pPr marL="114300" lvl="0" indent="0" algn="just" rtl="0">
              <a:lnSpc>
                <a:spcPct val="90000"/>
              </a:lnSpc>
              <a:spcBef>
                <a:spcPts val="750"/>
              </a:spcBef>
              <a:spcAft>
                <a:spcPts val="0"/>
              </a:spcAft>
              <a:buSzPts val="1800"/>
              <a:buNone/>
            </a:pPr>
            <a:r>
              <a:rPr lang="en-MT" sz="1800" dirty="0">
                <a:solidFill>
                  <a:schemeClr val="accent4"/>
                </a:solidFill>
              </a:rPr>
              <a:t>4. Kriterien (Indikatoren)</a:t>
            </a:r>
            <a:endParaRPr sz="1800" dirty="0">
              <a:solidFill>
                <a:schemeClr val="accent4"/>
              </a:solidFill>
            </a:endParaRPr>
          </a:p>
          <a:p>
            <a:pPr marL="114300" lvl="0" indent="0" algn="just" rtl="0">
              <a:lnSpc>
                <a:spcPct val="90000"/>
              </a:lnSpc>
              <a:spcBef>
                <a:spcPts val="750"/>
              </a:spcBef>
              <a:spcAft>
                <a:spcPts val="0"/>
              </a:spcAft>
              <a:buSzPts val="1800"/>
              <a:buNone/>
            </a:pPr>
            <a:endParaRPr sz="1800" dirty="0">
              <a:solidFill>
                <a:schemeClr val="lt2"/>
              </a:solidFill>
            </a:endParaRPr>
          </a:p>
        </p:txBody>
      </p:sp>
      <p:sp>
        <p:nvSpPr>
          <p:cNvPr id="154" name="Google Shape;154;p59"/>
          <p:cNvSpPr txBox="1"/>
          <p:nvPr/>
        </p:nvSpPr>
        <p:spPr>
          <a:xfrm>
            <a:off x="490895" y="4613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n-MT" sz="2800" b="1" i="0" u="none" strike="noStrike" cap="none" dirty="0">
                <a:solidFill>
                  <a:schemeClr val="accent4"/>
                </a:solidFill>
                <a:latin typeface="Trebuchet MS"/>
                <a:ea typeface="Trebuchet MS"/>
                <a:cs typeface="Trebuchet MS"/>
                <a:sym typeface="Trebuchet MS"/>
              </a:rPr>
              <a:t>STRUKTUR VON RBTOOL</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err="1">
                <a:solidFill>
                  <a:schemeClr val="accent4"/>
                </a:solidFill>
              </a:rPr>
              <a:t>RBTool</a:t>
            </a:r>
            <a:r>
              <a:rPr lang="en-GB" dirty="0">
                <a:solidFill>
                  <a:schemeClr val="accent4"/>
                </a:solidFill>
              </a:rPr>
              <a:t>-Struktur</a:t>
            </a:r>
            <a:endParaRPr dirty="0">
              <a:solidFill>
                <a:schemeClr val="accent4"/>
              </a:solidFill>
            </a:endParaRPr>
          </a:p>
        </p:txBody>
      </p:sp>
      <p:sp>
        <p:nvSpPr>
          <p:cNvPr id="21" name="Marcador de texto 2">
            <a:extLst>
              <a:ext uri="{FF2B5EF4-FFF2-40B4-BE49-F238E27FC236}">
                <a16:creationId xmlns:a16="http://schemas.microsoft.com/office/drawing/2014/main" id="{E429495E-785E-42B7-8013-CAFEAB4E0A23}"/>
              </a:ext>
            </a:extLst>
          </p:cNvPr>
          <p:cNvSpPr>
            <a:spLocks noGrp="1"/>
          </p:cNvSpPr>
          <p:nvPr>
            <p:ph type="body" idx="1"/>
          </p:nvPr>
        </p:nvSpPr>
        <p:spPr>
          <a:xfrm>
            <a:off x="507600" y="1248889"/>
            <a:ext cx="3800305" cy="3650316"/>
          </a:xfrm>
        </p:spPr>
        <p:txBody>
          <a:bodyPr anchor="t">
            <a:noAutofit/>
          </a:bodyPr>
          <a:lstStyle/>
          <a:p>
            <a:pPr marL="114300" indent="0">
              <a:lnSpc>
                <a:spcPct val="100000"/>
              </a:lnSpc>
              <a:buNone/>
            </a:pPr>
            <a:r>
              <a:rPr lang="en-GB" sz="1200" dirty="0">
                <a:solidFill>
                  <a:schemeClr val="tx2"/>
                </a:solidFill>
              </a:rPr>
              <a:t>Das </a:t>
            </a:r>
            <a:r>
              <a:rPr lang="en-GB" sz="1200" dirty="0" err="1">
                <a:solidFill>
                  <a:schemeClr val="tx2"/>
                </a:solidFill>
              </a:rPr>
              <a:t>RNTool </a:t>
            </a:r>
            <a:r>
              <a:rPr lang="en-GB" sz="1200" dirty="0">
                <a:solidFill>
                  <a:schemeClr val="tx2"/>
                </a:solidFill>
              </a:rPr>
              <a:t>ist unterteilt in:</a:t>
            </a:r>
          </a:p>
          <a:p>
            <a:pPr marL="114300" indent="0">
              <a:lnSpc>
                <a:spcPct val="100000"/>
              </a:lnSpc>
              <a:buNone/>
            </a:pPr>
            <a:r>
              <a:rPr lang="en-GB" sz="1200" b="1" dirty="0">
                <a:solidFill>
                  <a:schemeClr val="tx2"/>
                </a:solidFill>
              </a:rPr>
              <a:t>1. Probleme: </a:t>
            </a:r>
            <a:r>
              <a:rPr lang="en-GB" sz="1200" dirty="0">
                <a:solidFill>
                  <a:schemeClr val="tx2"/>
                </a:solidFill>
              </a:rPr>
              <a:t>Die wichtigsten klimabedingten Gefahren für Gebäude in Mitteleuropa.</a:t>
            </a:r>
          </a:p>
          <a:p>
            <a:pPr marL="114300" indent="0">
              <a:lnSpc>
                <a:spcPct val="100000"/>
              </a:lnSpc>
              <a:buNone/>
            </a:pPr>
            <a:r>
              <a:rPr lang="en-GB" sz="1200" b="1" dirty="0">
                <a:solidFill>
                  <a:schemeClr val="tx2"/>
                </a:solidFill>
              </a:rPr>
              <a:t>2. Makrokategorien</a:t>
            </a:r>
            <a:r>
              <a:rPr lang="en-GB" sz="1200" dirty="0">
                <a:solidFill>
                  <a:schemeClr val="tx2"/>
                </a:solidFill>
              </a:rPr>
              <a:t>: Gebäudesysteme/-komponenten</a:t>
            </a:r>
          </a:p>
          <a:p>
            <a:pPr marL="114300" indent="0">
              <a:lnSpc>
                <a:spcPct val="100000"/>
              </a:lnSpc>
              <a:buNone/>
            </a:pPr>
            <a:r>
              <a:rPr lang="en-GB" sz="1200" b="1" dirty="0">
                <a:solidFill>
                  <a:schemeClr val="tx2"/>
                </a:solidFill>
              </a:rPr>
              <a:t>3. Exponierte Elemente: </a:t>
            </a:r>
            <a:r>
              <a:rPr lang="en-GB" sz="1200" dirty="0">
                <a:solidFill>
                  <a:schemeClr val="tx2"/>
                </a:solidFill>
              </a:rPr>
              <a:t>Physikalische Unterkomponenten innerhalb jeder Makrokategorie.</a:t>
            </a:r>
          </a:p>
          <a:p>
            <a:pPr marL="114300" indent="0">
              <a:lnSpc>
                <a:spcPct val="100000"/>
              </a:lnSpc>
              <a:buNone/>
            </a:pPr>
            <a:r>
              <a:rPr lang="en-GB" sz="1200" b="1" dirty="0">
                <a:solidFill>
                  <a:schemeClr val="tx2"/>
                </a:solidFill>
              </a:rPr>
              <a:t>4. Risikokategorien: </a:t>
            </a:r>
            <a:r>
              <a:rPr lang="en-GB" sz="1200" dirty="0">
                <a:solidFill>
                  <a:schemeClr val="tx2"/>
                </a:solidFill>
              </a:rPr>
              <a:t>Spezifische Gefahren-x-exponierte-Elemente-Paare</a:t>
            </a:r>
          </a:p>
          <a:p>
            <a:pPr marL="114300" indent="0">
              <a:lnSpc>
                <a:spcPct val="100000"/>
              </a:lnSpc>
              <a:buNone/>
            </a:pPr>
            <a:r>
              <a:rPr lang="en-GB" sz="1200" b="1" dirty="0">
                <a:solidFill>
                  <a:schemeClr val="tx2"/>
                </a:solidFill>
              </a:rPr>
              <a:t>5. Indikatoren: </a:t>
            </a:r>
            <a:r>
              <a:rPr lang="en-GB" sz="1200" dirty="0">
                <a:solidFill>
                  <a:schemeClr val="tx2"/>
                </a:solidFill>
              </a:rPr>
              <a:t>Qualitativ und quantitativ</a:t>
            </a:r>
          </a:p>
          <a:p>
            <a:pPr marL="114300" indent="0">
              <a:lnSpc>
                <a:spcPct val="100000"/>
              </a:lnSpc>
              <a:buNone/>
            </a:pPr>
            <a:endParaRPr lang="en-GB" sz="1200" dirty="0">
              <a:solidFill>
                <a:schemeClr val="tx2"/>
              </a:solidFill>
            </a:endParaRPr>
          </a:p>
          <a:p>
            <a:pPr marL="114300" indent="0">
              <a:lnSpc>
                <a:spcPct val="100000"/>
              </a:lnSpc>
              <a:buNone/>
            </a:pPr>
            <a:endParaRPr lang="en-GB" sz="1200" b="1" dirty="0">
              <a:solidFill>
                <a:schemeClr val="accent4"/>
              </a:solidFill>
            </a:endParaRPr>
          </a:p>
        </p:txBody>
      </p:sp>
      <p:grpSp>
        <p:nvGrpSpPr>
          <p:cNvPr id="3" name="Grupo 5">
            <a:extLst>
              <a:ext uri="{FF2B5EF4-FFF2-40B4-BE49-F238E27FC236}">
                <a16:creationId xmlns:a16="http://schemas.microsoft.com/office/drawing/2014/main" id="{B7C8F722-F2C7-045D-E10B-A31C64D349A9}"/>
              </a:ext>
            </a:extLst>
          </p:cNvPr>
          <p:cNvGrpSpPr/>
          <p:nvPr/>
        </p:nvGrpSpPr>
        <p:grpSpPr>
          <a:xfrm>
            <a:off x="4086496" y="927774"/>
            <a:ext cx="4749750" cy="3088285"/>
            <a:chOff x="308025" y="1008000"/>
            <a:chExt cx="5785264" cy="3647396"/>
          </a:xfrm>
        </p:grpSpPr>
        <p:sp>
          <p:nvSpPr>
            <p:cNvPr id="4" name="Rectángulo 6">
              <a:extLst>
                <a:ext uri="{FF2B5EF4-FFF2-40B4-BE49-F238E27FC236}">
                  <a16:creationId xmlns:a16="http://schemas.microsoft.com/office/drawing/2014/main" id="{8C684A34-0F84-261C-2E47-AE7A63B8A408}"/>
                </a:ext>
              </a:extLst>
            </p:cNvPr>
            <p:cNvSpPr/>
            <p:nvPr/>
          </p:nvSpPr>
          <p:spPr>
            <a:xfrm>
              <a:off x="1900800" y="1008000"/>
              <a:ext cx="928800" cy="43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 name="Rectángulo 7">
              <a:extLst>
                <a:ext uri="{FF2B5EF4-FFF2-40B4-BE49-F238E27FC236}">
                  <a16:creationId xmlns:a16="http://schemas.microsoft.com/office/drawing/2014/main" id="{409C9E46-BDA1-9FD1-1224-46C251D4338B}"/>
                </a:ext>
              </a:extLst>
            </p:cNvPr>
            <p:cNvSpPr/>
            <p:nvPr/>
          </p:nvSpPr>
          <p:spPr>
            <a:xfrm>
              <a:off x="1900800" y="1822800"/>
              <a:ext cx="9288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6" name="Rectángulo 8">
              <a:extLst>
                <a:ext uri="{FF2B5EF4-FFF2-40B4-BE49-F238E27FC236}">
                  <a16:creationId xmlns:a16="http://schemas.microsoft.com/office/drawing/2014/main" id="{8360DEB1-96C6-2652-334E-142CCCA53804}"/>
                </a:ext>
              </a:extLst>
            </p:cNvPr>
            <p:cNvSpPr/>
            <p:nvPr/>
          </p:nvSpPr>
          <p:spPr>
            <a:xfrm>
              <a:off x="331873" y="2431783"/>
              <a:ext cx="928800" cy="432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7" name="Rectángulo 9">
              <a:extLst>
                <a:ext uri="{FF2B5EF4-FFF2-40B4-BE49-F238E27FC236}">
                  <a16:creationId xmlns:a16="http://schemas.microsoft.com/office/drawing/2014/main" id="{02B56F48-AEE6-C0D1-30D9-E145620D4FDE}"/>
                </a:ext>
              </a:extLst>
            </p:cNvPr>
            <p:cNvSpPr/>
            <p:nvPr/>
          </p:nvSpPr>
          <p:spPr>
            <a:xfrm>
              <a:off x="3808800" y="24317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8" name="Rectángulo 10">
              <a:extLst>
                <a:ext uri="{FF2B5EF4-FFF2-40B4-BE49-F238E27FC236}">
                  <a16:creationId xmlns:a16="http://schemas.microsoft.com/office/drawing/2014/main" id="{103A7850-DE00-1024-3B06-E09FB0C24F1F}"/>
                </a:ext>
              </a:extLst>
            </p:cNvPr>
            <p:cNvSpPr/>
            <p:nvPr/>
          </p:nvSpPr>
          <p:spPr>
            <a:xfrm>
              <a:off x="3234602"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9" name="Rectángulo 11">
              <a:extLst>
                <a:ext uri="{FF2B5EF4-FFF2-40B4-BE49-F238E27FC236}">
                  <a16:creationId xmlns:a16="http://schemas.microsoft.com/office/drawing/2014/main" id="{BC2BCB5A-E43A-88B4-570C-3C7BE0705318}"/>
                </a:ext>
              </a:extLst>
            </p:cNvPr>
            <p:cNvSpPr/>
            <p:nvPr/>
          </p:nvSpPr>
          <p:spPr>
            <a:xfrm>
              <a:off x="4354801" y="3203383"/>
              <a:ext cx="928800" cy="43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10" name="Rectángulo 12">
              <a:extLst>
                <a:ext uri="{FF2B5EF4-FFF2-40B4-BE49-F238E27FC236}">
                  <a16:creationId xmlns:a16="http://schemas.microsoft.com/office/drawing/2014/main" id="{A4D23282-C634-8EE9-08E9-6E6A3FFDC518}"/>
                </a:ext>
              </a:extLst>
            </p:cNvPr>
            <p:cNvSpPr/>
            <p:nvPr/>
          </p:nvSpPr>
          <p:spPr>
            <a:xfrm>
              <a:off x="1900800" y="3271501"/>
              <a:ext cx="928800" cy="43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1" name="Flecha: a la derecha 13">
              <a:extLst>
                <a:ext uri="{FF2B5EF4-FFF2-40B4-BE49-F238E27FC236}">
                  <a16:creationId xmlns:a16="http://schemas.microsoft.com/office/drawing/2014/main" id="{40557896-8024-4753-D823-3ABDA63B164F}"/>
                </a:ext>
              </a:extLst>
            </p:cNvPr>
            <p:cNvSpPr/>
            <p:nvPr/>
          </p:nvSpPr>
          <p:spPr>
            <a:xfrm rot="10800000">
              <a:off x="2947837" y="1101600"/>
              <a:ext cx="345600" cy="2448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2" name="Flecha: a la derecha 14">
              <a:extLst>
                <a:ext uri="{FF2B5EF4-FFF2-40B4-BE49-F238E27FC236}">
                  <a16:creationId xmlns:a16="http://schemas.microsoft.com/office/drawing/2014/main" id="{400E59AB-F229-2D77-06FF-A15A6D935F69}"/>
                </a:ext>
              </a:extLst>
            </p:cNvPr>
            <p:cNvSpPr/>
            <p:nvPr/>
          </p:nvSpPr>
          <p:spPr>
            <a:xfrm rot="10800000">
              <a:off x="3032437" y="1896917"/>
              <a:ext cx="345600" cy="24480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3" name="Flecha: a la derecha 15">
              <a:extLst>
                <a:ext uri="{FF2B5EF4-FFF2-40B4-BE49-F238E27FC236}">
                  <a16:creationId xmlns:a16="http://schemas.microsoft.com/office/drawing/2014/main" id="{B6C0AFB3-AA95-BF1E-3FD6-EF7E24F42611}"/>
                </a:ext>
              </a:extLst>
            </p:cNvPr>
            <p:cNvSpPr/>
            <p:nvPr/>
          </p:nvSpPr>
          <p:spPr>
            <a:xfrm rot="10800000">
              <a:off x="4924838" y="2525383"/>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4" name="Flecha: a la derecha 16">
              <a:extLst>
                <a:ext uri="{FF2B5EF4-FFF2-40B4-BE49-F238E27FC236}">
                  <a16:creationId xmlns:a16="http://schemas.microsoft.com/office/drawing/2014/main" id="{6D567D61-2243-F117-57F1-836CEF95BF06}"/>
                </a:ext>
              </a:extLst>
            </p:cNvPr>
            <p:cNvSpPr/>
            <p:nvPr/>
          </p:nvSpPr>
          <p:spPr>
            <a:xfrm rot="16200000">
              <a:off x="4701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15" name="Flecha: a la derecha 17">
              <a:extLst>
                <a:ext uri="{FF2B5EF4-FFF2-40B4-BE49-F238E27FC236}">
                  <a16:creationId xmlns:a16="http://schemas.microsoft.com/office/drawing/2014/main" id="{7082F090-1B64-2B68-5F2D-D0F890666D83}"/>
                </a:ext>
              </a:extLst>
            </p:cNvPr>
            <p:cNvSpPr/>
            <p:nvPr/>
          </p:nvSpPr>
          <p:spPr>
            <a:xfrm rot="16200000">
              <a:off x="3579638" y="3846679"/>
              <a:ext cx="345600" cy="24480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cxnSp>
          <p:nvCxnSpPr>
            <p:cNvPr id="16" name="Conector recto de flecha 18">
              <a:extLst>
                <a:ext uri="{FF2B5EF4-FFF2-40B4-BE49-F238E27FC236}">
                  <a16:creationId xmlns:a16="http://schemas.microsoft.com/office/drawing/2014/main" id="{4FDD5E8B-664F-93A1-55AA-BF2CA25BC83C}"/>
                </a:ext>
              </a:extLst>
            </p:cNvPr>
            <p:cNvCxnSpPr>
              <a:stCxn id="4" idx="2"/>
              <a:endCxn id="5" idx="0"/>
            </p:cNvCxnSpPr>
            <p:nvPr/>
          </p:nvCxnSpPr>
          <p:spPr>
            <a:xfrm>
              <a:off x="2365200" y="1440000"/>
              <a:ext cx="0" cy="3828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9">
              <a:extLst>
                <a:ext uri="{FF2B5EF4-FFF2-40B4-BE49-F238E27FC236}">
                  <a16:creationId xmlns:a16="http://schemas.microsoft.com/office/drawing/2014/main" id="{2B4912AF-9A13-80C9-25C9-745383986671}"/>
                </a:ext>
              </a:extLst>
            </p:cNvPr>
            <p:cNvCxnSpPr>
              <a:stCxn id="5" idx="2"/>
              <a:endCxn id="10" idx="0"/>
            </p:cNvCxnSpPr>
            <p:nvPr/>
          </p:nvCxnSpPr>
          <p:spPr>
            <a:xfrm>
              <a:off x="2365200" y="2254800"/>
              <a:ext cx="0" cy="101670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20">
              <a:extLst>
                <a:ext uri="{FF2B5EF4-FFF2-40B4-BE49-F238E27FC236}">
                  <a16:creationId xmlns:a16="http://schemas.microsoft.com/office/drawing/2014/main" id="{87715283-5600-EF29-52EC-623E9E8A6425}"/>
                </a:ext>
              </a:extLst>
            </p:cNvPr>
            <p:cNvCxnSpPr>
              <a:stCxn id="6" idx="3"/>
            </p:cNvCxnSpPr>
            <p:nvPr/>
          </p:nvCxnSpPr>
          <p:spPr>
            <a:xfrm>
              <a:off x="1260673" y="2647783"/>
              <a:ext cx="1007327"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21">
              <a:extLst>
                <a:ext uri="{FF2B5EF4-FFF2-40B4-BE49-F238E27FC236}">
                  <a16:creationId xmlns:a16="http://schemas.microsoft.com/office/drawing/2014/main" id="{29DC0908-3024-27BE-B6F7-E81D127EE333}"/>
                </a:ext>
              </a:extLst>
            </p:cNvPr>
            <p:cNvCxnSpPr>
              <a:stCxn id="7" idx="1"/>
            </p:cNvCxnSpPr>
            <p:nvPr/>
          </p:nvCxnSpPr>
          <p:spPr>
            <a:xfrm flipH="1">
              <a:off x="2527200" y="2647783"/>
              <a:ext cx="12816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22">
              <a:extLst>
                <a:ext uri="{FF2B5EF4-FFF2-40B4-BE49-F238E27FC236}">
                  <a16:creationId xmlns:a16="http://schemas.microsoft.com/office/drawing/2014/main" id="{45ADA82C-12F5-FFC8-9306-9AF1B636AD24}"/>
                </a:ext>
              </a:extLst>
            </p:cNvPr>
            <p:cNvCxnSpPr>
              <a:stCxn id="7" idx="2"/>
              <a:endCxn id="8" idx="0"/>
            </p:cNvCxnSpPr>
            <p:nvPr/>
          </p:nvCxnSpPr>
          <p:spPr>
            <a:xfrm flipH="1">
              <a:off x="3699002" y="2863783"/>
              <a:ext cx="574198"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3">
              <a:extLst>
                <a:ext uri="{FF2B5EF4-FFF2-40B4-BE49-F238E27FC236}">
                  <a16:creationId xmlns:a16="http://schemas.microsoft.com/office/drawing/2014/main" id="{D47B6C3F-F336-ED9C-704D-D701CEA49691}"/>
                </a:ext>
              </a:extLst>
            </p:cNvPr>
            <p:cNvCxnSpPr>
              <a:stCxn id="7" idx="2"/>
              <a:endCxn id="9" idx="0"/>
            </p:cNvCxnSpPr>
            <p:nvPr/>
          </p:nvCxnSpPr>
          <p:spPr>
            <a:xfrm>
              <a:off x="4273200" y="2863783"/>
              <a:ext cx="546001" cy="3396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4" name="CuadroTexto 24">
              <a:extLst>
                <a:ext uri="{FF2B5EF4-FFF2-40B4-BE49-F238E27FC236}">
                  <a16:creationId xmlns:a16="http://schemas.microsoft.com/office/drawing/2014/main" id="{F8B3B0E8-D032-AAC9-1F2C-63095AC48167}"/>
                </a:ext>
              </a:extLst>
            </p:cNvPr>
            <p:cNvSpPr txBox="1"/>
            <p:nvPr/>
          </p:nvSpPr>
          <p:spPr>
            <a:xfrm>
              <a:off x="1954198" y="1058783"/>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GEFAHR</a:t>
              </a:r>
            </a:p>
          </p:txBody>
        </p:sp>
        <p:sp>
          <p:nvSpPr>
            <p:cNvPr id="25" name="CuadroTexto 25">
              <a:extLst>
                <a:ext uri="{FF2B5EF4-FFF2-40B4-BE49-F238E27FC236}">
                  <a16:creationId xmlns:a16="http://schemas.microsoft.com/office/drawing/2014/main" id="{985224B8-D614-0D01-AE34-599956C818FF}"/>
                </a:ext>
              </a:extLst>
            </p:cNvPr>
            <p:cNvSpPr txBox="1"/>
            <p:nvPr/>
          </p:nvSpPr>
          <p:spPr>
            <a:xfrm>
              <a:off x="2038799" y="1907704"/>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RISIKO</a:t>
              </a:r>
            </a:p>
          </p:txBody>
        </p:sp>
        <p:sp>
          <p:nvSpPr>
            <p:cNvPr id="26" name="CuadroTexto 26">
              <a:extLst>
                <a:ext uri="{FF2B5EF4-FFF2-40B4-BE49-F238E27FC236}">
                  <a16:creationId xmlns:a16="http://schemas.microsoft.com/office/drawing/2014/main" id="{22C1A04A-2A09-7FA2-65E6-C1CD3CC3983A}"/>
                </a:ext>
              </a:extLst>
            </p:cNvPr>
            <p:cNvSpPr txBox="1"/>
            <p:nvPr/>
          </p:nvSpPr>
          <p:spPr>
            <a:xfrm>
              <a:off x="308025" y="2493893"/>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EXPOSITION</a:t>
              </a:r>
            </a:p>
          </p:txBody>
        </p:sp>
        <p:sp>
          <p:nvSpPr>
            <p:cNvPr id="27" name="CuadroTexto 27">
              <a:extLst>
                <a:ext uri="{FF2B5EF4-FFF2-40B4-BE49-F238E27FC236}">
                  <a16:creationId xmlns:a16="http://schemas.microsoft.com/office/drawing/2014/main" id="{EBD1E2FD-78AB-ADA8-8A11-3A32B24E5B49}"/>
                </a:ext>
              </a:extLst>
            </p:cNvPr>
            <p:cNvSpPr txBox="1"/>
            <p:nvPr/>
          </p:nvSpPr>
          <p:spPr>
            <a:xfrm>
              <a:off x="3808800" y="2507078"/>
              <a:ext cx="1339238" cy="234019"/>
            </a:xfrm>
            <a:prstGeom prst="rect">
              <a:avLst/>
            </a:prstGeom>
            <a:noFill/>
          </p:spPr>
          <p:txBody>
            <a:bodyPr wrap="square" rtlCol="0">
              <a:spAutoFit/>
            </a:bodyPr>
            <a:lstStyle/>
            <a:p>
              <a:r>
                <a:rPr lang="en-GB" sz="600" dirty="0">
                  <a:solidFill>
                    <a:schemeClr val="bg1"/>
                  </a:solidFill>
                  <a:latin typeface="Trebuchet MS" panose="020B0603020202020204" pitchFamily="34" charset="0"/>
                </a:rPr>
                <a:t>ANFÄLLIGKEIT</a:t>
              </a:r>
            </a:p>
          </p:txBody>
        </p:sp>
        <p:sp>
          <p:nvSpPr>
            <p:cNvPr id="28" name="CuadroTexto 28">
              <a:extLst>
                <a:ext uri="{FF2B5EF4-FFF2-40B4-BE49-F238E27FC236}">
                  <a16:creationId xmlns:a16="http://schemas.microsoft.com/office/drawing/2014/main" id="{91404972-A2EF-7140-2D44-B1AFB9E777A2}"/>
                </a:ext>
              </a:extLst>
            </p:cNvPr>
            <p:cNvSpPr txBox="1"/>
            <p:nvPr/>
          </p:nvSpPr>
          <p:spPr>
            <a:xfrm>
              <a:off x="1867653" y="3357918"/>
              <a:ext cx="1339238" cy="312025"/>
            </a:xfrm>
            <a:prstGeom prst="rect">
              <a:avLst/>
            </a:prstGeom>
            <a:noFill/>
          </p:spPr>
          <p:txBody>
            <a:bodyPr wrap="square" rtlCol="0">
              <a:spAutoFit/>
            </a:bodyPr>
            <a:lstStyle/>
            <a:p>
              <a:r>
                <a:rPr lang="en-GB" sz="1000" dirty="0">
                  <a:solidFill>
                    <a:schemeClr val="bg1"/>
                  </a:solidFill>
                  <a:latin typeface="Trebuchet MS" panose="020B0603020202020204" pitchFamily="34" charset="0"/>
                </a:rPr>
                <a:t>RISIKOSTUFE</a:t>
              </a:r>
            </a:p>
          </p:txBody>
        </p:sp>
        <p:sp>
          <p:nvSpPr>
            <p:cNvPr id="29" name="CuadroTexto 29">
              <a:extLst>
                <a:ext uri="{FF2B5EF4-FFF2-40B4-BE49-F238E27FC236}">
                  <a16:creationId xmlns:a16="http://schemas.microsoft.com/office/drawing/2014/main" id="{ECC31B40-256B-DA1F-2FEF-A43EFDC69B08}"/>
                </a:ext>
              </a:extLst>
            </p:cNvPr>
            <p:cNvSpPr txBox="1"/>
            <p:nvPr/>
          </p:nvSpPr>
          <p:spPr>
            <a:xfrm>
              <a:off x="3328463" y="3311033"/>
              <a:ext cx="1339238" cy="234019"/>
            </a:xfrm>
            <a:prstGeom prst="rect">
              <a:avLst/>
            </a:prstGeom>
            <a:noFill/>
          </p:spPr>
          <p:txBody>
            <a:bodyPr wrap="square" rtlCol="0">
              <a:spAutoFit/>
            </a:bodyPr>
            <a:lstStyle/>
            <a:p>
              <a:r>
                <a:rPr lang="en-GB" sz="600" dirty="0">
                  <a:solidFill>
                    <a:schemeClr val="bg1"/>
                  </a:solidFill>
                  <a:latin typeface="Trebuchet MS" panose="020B0603020202020204" pitchFamily="34" charset="0"/>
                </a:rPr>
                <a:t>Empfindlichkeit</a:t>
              </a:r>
            </a:p>
          </p:txBody>
        </p:sp>
        <p:sp>
          <p:nvSpPr>
            <p:cNvPr id="30" name="CuadroTexto 30">
              <a:extLst>
                <a:ext uri="{FF2B5EF4-FFF2-40B4-BE49-F238E27FC236}">
                  <a16:creationId xmlns:a16="http://schemas.microsoft.com/office/drawing/2014/main" id="{C0D8AB24-C1F3-C3AA-25E0-FE2E594E808F}"/>
                </a:ext>
              </a:extLst>
            </p:cNvPr>
            <p:cNvSpPr txBox="1"/>
            <p:nvPr/>
          </p:nvSpPr>
          <p:spPr>
            <a:xfrm>
              <a:off x="4426774" y="3241622"/>
              <a:ext cx="784854" cy="351028"/>
            </a:xfrm>
            <a:prstGeom prst="rect">
              <a:avLst/>
            </a:prstGeom>
            <a:noFill/>
          </p:spPr>
          <p:txBody>
            <a:bodyPr wrap="square" rtlCol="0">
              <a:spAutoFit/>
            </a:bodyPr>
            <a:lstStyle/>
            <a:p>
              <a:pPr algn="ctr"/>
              <a:r>
                <a:rPr lang="en-GB" sz="600" dirty="0">
                  <a:solidFill>
                    <a:schemeClr val="bg1"/>
                  </a:solidFill>
                  <a:latin typeface="Trebuchet MS" panose="020B0603020202020204" pitchFamily="34" charset="0"/>
                </a:rPr>
                <a:t>Anpassungsgrad </a:t>
              </a:r>
            </a:p>
            <a:p>
              <a:pPr algn="ctr"/>
              <a:r>
                <a:rPr lang="en-GB" sz="600" dirty="0">
                  <a:solidFill>
                    <a:schemeClr val="bg1"/>
                  </a:solidFill>
                  <a:latin typeface="Trebuchet MS" panose="020B0603020202020204" pitchFamily="34" charset="0"/>
                </a:rPr>
                <a:t>Anpassung</a:t>
              </a:r>
            </a:p>
          </p:txBody>
        </p:sp>
        <p:sp>
          <p:nvSpPr>
            <p:cNvPr id="31" name="CuadroTexto 31">
              <a:extLst>
                <a:ext uri="{FF2B5EF4-FFF2-40B4-BE49-F238E27FC236}">
                  <a16:creationId xmlns:a16="http://schemas.microsoft.com/office/drawing/2014/main" id="{53B96A61-952A-8622-8B56-FB6065DFFB29}"/>
                </a:ext>
              </a:extLst>
            </p:cNvPr>
            <p:cNvSpPr txBox="1"/>
            <p:nvPr/>
          </p:nvSpPr>
          <p:spPr>
            <a:xfrm>
              <a:off x="3378548" y="4187359"/>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INDIKATOR</a:t>
              </a:r>
            </a:p>
          </p:txBody>
        </p:sp>
        <p:sp>
          <p:nvSpPr>
            <p:cNvPr id="32" name="CuadroTexto 32">
              <a:extLst>
                <a:ext uri="{FF2B5EF4-FFF2-40B4-BE49-F238E27FC236}">
                  <a16:creationId xmlns:a16="http://schemas.microsoft.com/office/drawing/2014/main" id="{4B2AEF54-BA74-5708-9190-4CBFFEAAE016}"/>
                </a:ext>
              </a:extLst>
            </p:cNvPr>
            <p:cNvSpPr txBox="1"/>
            <p:nvPr/>
          </p:nvSpPr>
          <p:spPr>
            <a:xfrm>
              <a:off x="4465822" y="4187359"/>
              <a:ext cx="784854" cy="468037"/>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WERT DES INDIKATORS</a:t>
              </a:r>
            </a:p>
          </p:txBody>
        </p:sp>
        <p:sp>
          <p:nvSpPr>
            <p:cNvPr id="33" name="CuadroTexto 33">
              <a:extLst>
                <a:ext uri="{FF2B5EF4-FFF2-40B4-BE49-F238E27FC236}">
                  <a16:creationId xmlns:a16="http://schemas.microsoft.com/office/drawing/2014/main" id="{F71F8210-9761-D5ED-3DE6-21E57C39BB9F}"/>
                </a:ext>
              </a:extLst>
            </p:cNvPr>
            <p:cNvSpPr txBox="1"/>
            <p:nvPr/>
          </p:nvSpPr>
          <p:spPr>
            <a:xfrm>
              <a:off x="5308435" y="2539353"/>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KRITERIUM</a:t>
              </a:r>
            </a:p>
          </p:txBody>
        </p:sp>
        <p:sp>
          <p:nvSpPr>
            <p:cNvPr id="34" name="CuadroTexto 34">
              <a:extLst>
                <a:ext uri="{FF2B5EF4-FFF2-40B4-BE49-F238E27FC236}">
                  <a16:creationId xmlns:a16="http://schemas.microsoft.com/office/drawing/2014/main" id="{A1C966BA-107F-8992-19B2-B24A85B86CE7}"/>
                </a:ext>
              </a:extLst>
            </p:cNvPr>
            <p:cNvSpPr txBox="1"/>
            <p:nvPr/>
          </p:nvSpPr>
          <p:spPr>
            <a:xfrm>
              <a:off x="3246529" y="1127690"/>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THEMA</a:t>
              </a:r>
            </a:p>
          </p:txBody>
        </p:sp>
        <p:sp>
          <p:nvSpPr>
            <p:cNvPr id="35" name="CuadroTexto 35">
              <a:extLst>
                <a:ext uri="{FF2B5EF4-FFF2-40B4-BE49-F238E27FC236}">
                  <a16:creationId xmlns:a16="http://schemas.microsoft.com/office/drawing/2014/main" id="{E88677BD-DC38-7C37-C628-0E6F5D5CF3C5}"/>
                </a:ext>
              </a:extLst>
            </p:cNvPr>
            <p:cNvSpPr txBox="1"/>
            <p:nvPr/>
          </p:nvSpPr>
          <p:spPr>
            <a:xfrm>
              <a:off x="3338927" y="1907794"/>
              <a:ext cx="784854" cy="234019"/>
            </a:xfrm>
            <a:prstGeom prst="rect">
              <a:avLst/>
            </a:prstGeom>
            <a:noFill/>
          </p:spPr>
          <p:txBody>
            <a:bodyPr wrap="square" rtlCol="0">
              <a:spAutoFit/>
            </a:bodyPr>
            <a:lstStyle/>
            <a:p>
              <a:pPr algn="ctr"/>
              <a:r>
                <a:rPr lang="en-GB" sz="600" b="1" dirty="0">
                  <a:solidFill>
                    <a:schemeClr val="tx2"/>
                  </a:solidFill>
                  <a:latin typeface="Trebuchet MS" panose="020B0603020202020204" pitchFamily="34" charset="0"/>
                </a:rPr>
                <a:t>KATEGORIE</a:t>
              </a:r>
            </a:p>
          </p:txBody>
        </p:sp>
      </p:grpSp>
      <p:sp>
        <p:nvSpPr>
          <p:cNvPr id="36" name="Marcador de texto 2">
            <a:extLst>
              <a:ext uri="{FF2B5EF4-FFF2-40B4-BE49-F238E27FC236}">
                <a16:creationId xmlns:a16="http://schemas.microsoft.com/office/drawing/2014/main" id="{A71BFDA4-9948-BB35-F83D-6629AB948276}"/>
              </a:ext>
            </a:extLst>
          </p:cNvPr>
          <p:cNvSpPr txBox="1">
            <a:spLocks/>
          </p:cNvSpPr>
          <p:nvPr/>
        </p:nvSpPr>
        <p:spPr>
          <a:xfrm>
            <a:off x="4531525" y="3866942"/>
            <a:ext cx="4086733" cy="7024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9pPr>
          </a:lstStyle>
          <a:p>
            <a:pPr marL="114300" indent="0">
              <a:lnSpc>
                <a:spcPct val="100000"/>
              </a:lnSpc>
              <a:buFont typeface="Noto Sans Symbols"/>
              <a:buNone/>
            </a:pPr>
            <a:r>
              <a:rPr lang="en-GB" sz="1200" dirty="0" err="1">
                <a:solidFill>
                  <a:schemeClr val="tx2"/>
                </a:solidFill>
              </a:rPr>
              <a:t>Wirkungsketten</a:t>
            </a:r>
            <a:r>
              <a:rPr lang="en-GB" sz="1200" dirty="0">
                <a:solidFill>
                  <a:schemeClr val="tx2"/>
                </a:solidFill>
              </a:rPr>
              <a:t> und </a:t>
            </a:r>
            <a:r>
              <a:rPr lang="en-GB" sz="1200" dirty="0" err="1">
                <a:solidFill>
                  <a:schemeClr val="tx2"/>
                </a:solidFill>
              </a:rPr>
              <a:t>Komponenten</a:t>
            </a:r>
            <a:r>
              <a:rPr lang="en-GB" sz="1200" dirty="0">
                <a:solidFill>
                  <a:schemeClr val="tx2"/>
                </a:solidFill>
              </a:rPr>
              <a:t> der RBE-Methode</a:t>
            </a:r>
          </a:p>
          <a:p>
            <a:pPr marL="114300" indent="0">
              <a:lnSpc>
                <a:spcPct val="100000"/>
              </a:lnSpc>
              <a:buFont typeface="Noto Sans Symbols"/>
              <a:buNone/>
            </a:pPr>
            <a:endParaRPr lang="en-GB" sz="1200" dirty="0">
              <a:solidFill>
                <a:schemeClr val="tx2"/>
              </a:solidFill>
            </a:endParaRPr>
          </a:p>
          <a:p>
            <a:pPr marL="114300" indent="0">
              <a:lnSpc>
                <a:spcPct val="100000"/>
              </a:lnSpc>
              <a:buFont typeface="Noto Sans Symbols"/>
              <a:buNone/>
            </a:pPr>
            <a:endParaRPr lang="en-GB" sz="1200" b="1" dirty="0">
              <a:solidFill>
                <a:schemeClr val="accent4"/>
              </a:solidFill>
            </a:endParaRPr>
          </a:p>
        </p:txBody>
      </p:sp>
    </p:spTree>
    <p:extLst>
      <p:ext uri="{BB962C8B-B14F-4D97-AF65-F5344CB8AC3E}">
        <p14:creationId xmlns:p14="http://schemas.microsoft.com/office/powerpoint/2010/main" val="3659666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
          <p:cNvSpPr txBox="1"/>
          <p:nvPr/>
        </p:nvSpPr>
        <p:spPr>
          <a:xfrm>
            <a:off x="402225" y="1565425"/>
            <a:ext cx="8282400"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Die mitteleuropäische Version von RBTool unterstützt die Bewertung von Klimarisiken in Bezug auf die folgenden 7 Themenbereiche:</a:t>
            </a:r>
            <a:endParaRPr sz="1200" b="0" i="0" u="none" strike="noStrike" cap="none" dirty="0">
              <a:solidFill>
                <a:srgbClr val="708792"/>
              </a:solidFill>
              <a:latin typeface="Trebuchet MS"/>
              <a:ea typeface="Trebuchet MS"/>
              <a:cs typeface="Trebuchet MS"/>
              <a:sym typeface="Trebuchet MS"/>
            </a:endParaRPr>
          </a:p>
        </p:txBody>
      </p:sp>
      <p:sp>
        <p:nvSpPr>
          <p:cNvPr id="173" name="Google Shape;173;p3"/>
          <p:cNvSpPr txBox="1"/>
          <p:nvPr/>
        </p:nvSpPr>
        <p:spPr>
          <a:xfrm>
            <a:off x="402225" y="26493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n-MT" sz="2800" b="1" i="0" u="none" strike="noStrike" cap="none" dirty="0">
                <a:solidFill>
                  <a:srgbClr val="9ACA3C"/>
                </a:solidFill>
                <a:latin typeface="Trebuchet MS"/>
                <a:ea typeface="Trebuchet MS"/>
                <a:cs typeface="Trebuchet MS"/>
                <a:sym typeface="Trebuchet MS"/>
              </a:rPr>
              <a:t>Aufbau von RBTool</a:t>
            </a:r>
            <a:endParaRPr sz="2800" b="1" i="0" u="none" strike="noStrike" cap="none" dirty="0">
              <a:solidFill>
                <a:srgbClr val="9ACA3C"/>
              </a:solidFill>
              <a:latin typeface="Trebuchet MS"/>
              <a:ea typeface="Trebuchet MS"/>
              <a:cs typeface="Trebuchet MS"/>
              <a:sym typeface="Trebuchet MS"/>
            </a:endParaRPr>
          </a:p>
        </p:txBody>
      </p:sp>
      <p:sp>
        <p:nvSpPr>
          <p:cNvPr id="181" name="Google Shape;181;p3"/>
          <p:cNvSpPr txBox="1"/>
          <p:nvPr/>
        </p:nvSpPr>
        <p:spPr>
          <a:xfrm>
            <a:off x="402225" y="1077638"/>
            <a:ext cx="16545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n-MT" sz="1800" b="1" i="0" u="none" strike="noStrike" cap="none">
                <a:solidFill>
                  <a:srgbClr val="9ACA3C"/>
                </a:solidFill>
                <a:latin typeface="Trebuchet MS"/>
                <a:ea typeface="Trebuchet MS"/>
                <a:cs typeface="Trebuchet MS"/>
                <a:sym typeface="Trebuchet MS"/>
              </a:rPr>
              <a:t>PROBLEME</a:t>
            </a:r>
            <a:endParaRPr sz="1800" b="1" i="0" u="none" strike="noStrike" cap="none">
              <a:solidFill>
                <a:srgbClr val="9ACA3C"/>
              </a:solidFill>
              <a:latin typeface="Trebuchet MS"/>
              <a:ea typeface="Trebuchet MS"/>
              <a:cs typeface="Trebuchet MS"/>
              <a:sym typeface="Trebuchet MS"/>
            </a:endParaRPr>
          </a:p>
        </p:txBody>
      </p:sp>
      <p:grpSp>
        <p:nvGrpSpPr>
          <p:cNvPr id="2" name="Group 1">
            <a:extLst>
              <a:ext uri="{FF2B5EF4-FFF2-40B4-BE49-F238E27FC236}">
                <a16:creationId xmlns:a16="http://schemas.microsoft.com/office/drawing/2014/main" id="{F5197E0B-A67A-301C-8B7E-40C18E687F80}"/>
              </a:ext>
            </a:extLst>
          </p:cNvPr>
          <p:cNvGrpSpPr/>
          <p:nvPr/>
        </p:nvGrpSpPr>
        <p:grpSpPr>
          <a:xfrm>
            <a:off x="1032147" y="2264019"/>
            <a:ext cx="7246940" cy="2219044"/>
            <a:chOff x="1032147" y="2264019"/>
            <a:chExt cx="7246940" cy="2219044"/>
          </a:xfrm>
        </p:grpSpPr>
        <p:sp>
          <p:nvSpPr>
            <p:cNvPr id="174" name="Google Shape;174;p3"/>
            <p:cNvSpPr txBox="1"/>
            <p:nvPr/>
          </p:nvSpPr>
          <p:spPr>
            <a:xfrm>
              <a:off x="1575459" y="3242845"/>
              <a:ext cx="2273588"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B Überschwemmungen</a:t>
              </a:r>
              <a:endParaRPr sz="1400" b="0" i="0" u="none" strike="noStrike" cap="none" dirty="0">
                <a:solidFill>
                  <a:srgbClr val="000000"/>
                </a:solidFill>
                <a:latin typeface="Arial"/>
                <a:ea typeface="Arial"/>
                <a:cs typeface="Arial"/>
                <a:sym typeface="Arial"/>
              </a:endParaRPr>
            </a:p>
          </p:txBody>
        </p:sp>
        <p:sp>
          <p:nvSpPr>
            <p:cNvPr id="175" name="Google Shape;175;p3"/>
            <p:cNvSpPr txBox="1"/>
            <p:nvPr/>
          </p:nvSpPr>
          <p:spPr>
            <a:xfrm>
              <a:off x="1575459" y="4068157"/>
              <a:ext cx="19224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C Extreme Hitze</a:t>
              </a:r>
              <a:endParaRPr sz="1400" b="0" i="0" u="none" strike="noStrike" cap="none" dirty="0">
                <a:solidFill>
                  <a:schemeClr val="dk1"/>
                </a:solidFill>
                <a:latin typeface="Arial"/>
                <a:ea typeface="Arial"/>
                <a:cs typeface="Arial"/>
                <a:sym typeface="Arial"/>
              </a:endParaRPr>
            </a:p>
          </p:txBody>
        </p:sp>
        <p:sp>
          <p:nvSpPr>
            <p:cNvPr id="176" name="Google Shape;176;p3"/>
            <p:cNvSpPr txBox="1"/>
            <p:nvPr/>
          </p:nvSpPr>
          <p:spPr>
            <a:xfrm>
              <a:off x="4041172" y="2366694"/>
              <a:ext cx="12261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D Dürren</a:t>
              </a:r>
              <a:endParaRPr sz="1400" b="0" i="0" u="none" strike="noStrike" cap="none" dirty="0">
                <a:solidFill>
                  <a:schemeClr val="dk1"/>
                </a:solidFill>
                <a:latin typeface="Arial"/>
                <a:ea typeface="Arial"/>
                <a:cs typeface="Arial"/>
                <a:sym typeface="Arial"/>
              </a:endParaRPr>
            </a:p>
          </p:txBody>
        </p:sp>
        <p:sp>
          <p:nvSpPr>
            <p:cNvPr id="177" name="Google Shape;177;p3"/>
            <p:cNvSpPr txBox="1"/>
            <p:nvPr/>
          </p:nvSpPr>
          <p:spPr>
            <a:xfrm>
              <a:off x="4041172" y="3243894"/>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E Stürme</a:t>
              </a:r>
              <a:endParaRPr sz="1400" b="0" i="0" u="none" strike="noStrike" cap="none" dirty="0">
                <a:solidFill>
                  <a:srgbClr val="000000"/>
                </a:solidFill>
                <a:latin typeface="Arial"/>
                <a:ea typeface="Arial"/>
                <a:cs typeface="Arial"/>
                <a:sym typeface="Arial"/>
              </a:endParaRPr>
            </a:p>
          </p:txBody>
        </p:sp>
        <p:sp>
          <p:nvSpPr>
            <p:cNvPr id="178" name="Google Shape;178;p3"/>
            <p:cNvSpPr txBox="1"/>
            <p:nvPr/>
          </p:nvSpPr>
          <p:spPr>
            <a:xfrm>
              <a:off x="4088536" y="4026771"/>
              <a:ext cx="171819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F Waldbrände</a:t>
              </a:r>
              <a:endParaRPr sz="1400" b="0" i="0" u="none" strike="noStrike" cap="none" dirty="0">
                <a:solidFill>
                  <a:srgbClr val="000000"/>
                </a:solidFill>
                <a:latin typeface="Arial"/>
                <a:ea typeface="Arial"/>
                <a:cs typeface="Arial"/>
                <a:sym typeface="Arial"/>
              </a:endParaRPr>
            </a:p>
          </p:txBody>
        </p:sp>
        <p:sp>
          <p:nvSpPr>
            <p:cNvPr id="179" name="Google Shape;179;p3"/>
            <p:cNvSpPr txBox="1"/>
            <p:nvPr/>
          </p:nvSpPr>
          <p:spPr>
            <a:xfrm>
              <a:off x="6116490" y="2380877"/>
              <a:ext cx="2162597"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G Massenbewegungen</a:t>
              </a:r>
              <a:endParaRPr sz="1400" b="0" i="0" u="none" strike="noStrike" cap="none" dirty="0">
                <a:solidFill>
                  <a:srgbClr val="000000"/>
                </a:solidFill>
                <a:latin typeface="Arial"/>
                <a:ea typeface="Arial"/>
                <a:cs typeface="Arial"/>
                <a:sym typeface="Arial"/>
              </a:endParaRPr>
            </a:p>
          </p:txBody>
        </p:sp>
        <p:sp>
          <p:nvSpPr>
            <p:cNvPr id="180" name="Google Shape;180;p3"/>
            <p:cNvSpPr txBox="1"/>
            <p:nvPr/>
          </p:nvSpPr>
          <p:spPr>
            <a:xfrm>
              <a:off x="1575458" y="2303932"/>
              <a:ext cx="2194865" cy="473946"/>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A Starke Niederschläge</a:t>
              </a:r>
              <a:endParaRPr sz="1400" b="0" i="0" u="none" strike="noStrike" cap="none" dirty="0">
                <a:solidFill>
                  <a:srgbClr val="000000"/>
                </a:solidFill>
                <a:latin typeface="Arial"/>
                <a:ea typeface="Arial"/>
                <a:cs typeface="Arial"/>
                <a:sym typeface="Arial"/>
              </a:endParaRPr>
            </a:p>
          </p:txBody>
        </p:sp>
        <p:pic>
          <p:nvPicPr>
            <p:cNvPr id="182" name="Google Shape;182;p3" title="ChatGPT Image 12 ago 2025, 10_55_32.png"/>
            <p:cNvPicPr preferRelativeResize="0"/>
            <p:nvPr/>
          </p:nvPicPr>
          <p:blipFill rotWithShape="1">
            <a:blip r:embed="rId3">
              <a:alphaModFix/>
            </a:blip>
            <a:srcRect/>
            <a:stretch/>
          </p:blipFill>
          <p:spPr>
            <a:xfrm>
              <a:off x="1032153" y="2300099"/>
              <a:ext cx="543301" cy="543301"/>
            </a:xfrm>
            <a:prstGeom prst="rect">
              <a:avLst/>
            </a:prstGeom>
            <a:noFill/>
            <a:ln>
              <a:noFill/>
            </a:ln>
          </p:spPr>
        </p:pic>
        <p:pic>
          <p:nvPicPr>
            <p:cNvPr id="183" name="Google Shape;183;p3" title="ChatGPT Image 12 ago 2025, 11_12_31.png"/>
            <p:cNvPicPr preferRelativeResize="0"/>
            <p:nvPr/>
          </p:nvPicPr>
          <p:blipFill rotWithShape="1">
            <a:blip r:embed="rId4">
              <a:alphaModFix/>
            </a:blip>
            <a:srcRect/>
            <a:stretch/>
          </p:blipFill>
          <p:spPr>
            <a:xfrm>
              <a:off x="3497876" y="3939762"/>
              <a:ext cx="543301" cy="543301"/>
            </a:xfrm>
            <a:prstGeom prst="rect">
              <a:avLst/>
            </a:prstGeom>
            <a:noFill/>
            <a:ln>
              <a:noFill/>
            </a:ln>
          </p:spPr>
        </p:pic>
        <p:pic>
          <p:nvPicPr>
            <p:cNvPr id="184" name="Google Shape;184;p3" title="ChatGPT Image 12 ago 2025, 11_12_37.png"/>
            <p:cNvPicPr preferRelativeResize="0"/>
            <p:nvPr/>
          </p:nvPicPr>
          <p:blipFill rotWithShape="1">
            <a:blip r:embed="rId5">
              <a:alphaModFix/>
            </a:blip>
            <a:srcRect/>
            <a:stretch/>
          </p:blipFill>
          <p:spPr>
            <a:xfrm>
              <a:off x="3497859" y="3176060"/>
              <a:ext cx="543301" cy="543332"/>
            </a:xfrm>
            <a:prstGeom prst="rect">
              <a:avLst/>
            </a:prstGeom>
            <a:noFill/>
            <a:ln>
              <a:noFill/>
            </a:ln>
          </p:spPr>
        </p:pic>
        <p:pic>
          <p:nvPicPr>
            <p:cNvPr id="185" name="Google Shape;185;p3" title="ChatGPT Image 12 ago 2025, 10_57_27.png"/>
            <p:cNvPicPr preferRelativeResize="0"/>
            <p:nvPr/>
          </p:nvPicPr>
          <p:blipFill rotWithShape="1">
            <a:blip r:embed="rId6">
              <a:alphaModFix/>
            </a:blip>
            <a:srcRect/>
            <a:stretch/>
          </p:blipFill>
          <p:spPr>
            <a:xfrm>
              <a:off x="1032154" y="3136657"/>
              <a:ext cx="543301" cy="543301"/>
            </a:xfrm>
            <a:prstGeom prst="rect">
              <a:avLst/>
            </a:prstGeom>
            <a:noFill/>
            <a:ln>
              <a:noFill/>
            </a:ln>
          </p:spPr>
        </p:pic>
        <p:pic>
          <p:nvPicPr>
            <p:cNvPr id="186" name="Google Shape;186;p3" title="ChatGPT Image 12 ago 2025, 10_58_21.png"/>
            <p:cNvPicPr preferRelativeResize="0"/>
            <p:nvPr/>
          </p:nvPicPr>
          <p:blipFill rotWithShape="1">
            <a:blip r:embed="rId7">
              <a:alphaModFix/>
            </a:blip>
            <a:srcRect l="66215" t="6785" r="10066" b="59322"/>
            <a:stretch/>
          </p:blipFill>
          <p:spPr>
            <a:xfrm>
              <a:off x="1032147" y="3939762"/>
              <a:ext cx="543302" cy="517604"/>
            </a:xfrm>
            <a:prstGeom prst="rect">
              <a:avLst/>
            </a:prstGeom>
            <a:noFill/>
            <a:ln>
              <a:noFill/>
            </a:ln>
          </p:spPr>
        </p:pic>
        <p:pic>
          <p:nvPicPr>
            <p:cNvPr id="187" name="Google Shape;187;p3" title="ChatGPT Image 12 ago 2025, 10_58_21.png"/>
            <p:cNvPicPr preferRelativeResize="0"/>
            <p:nvPr/>
          </p:nvPicPr>
          <p:blipFill rotWithShape="1">
            <a:blip r:embed="rId7">
              <a:alphaModFix/>
            </a:blip>
            <a:srcRect l="11409" t="52082" r="65323" b="11003"/>
            <a:stretch/>
          </p:blipFill>
          <p:spPr>
            <a:xfrm>
              <a:off x="3497863" y="2264019"/>
              <a:ext cx="543302" cy="574643"/>
            </a:xfrm>
            <a:prstGeom prst="rect">
              <a:avLst/>
            </a:prstGeom>
            <a:noFill/>
            <a:ln>
              <a:noFill/>
            </a:ln>
          </p:spPr>
        </p:pic>
        <p:pic>
          <p:nvPicPr>
            <p:cNvPr id="188" name="Google Shape;188;p3" title="ChatGPT Image 12 ago 2025, 11_45_50.png"/>
            <p:cNvPicPr preferRelativeResize="0"/>
            <p:nvPr/>
          </p:nvPicPr>
          <p:blipFill rotWithShape="1">
            <a:blip r:embed="rId8">
              <a:alphaModFix/>
              <a:extLst>
                <a:ext uri="{BEBA8EAE-BF5A-486C-A8C5-ECC9F3942E4B}">
                  <a14:imgProps xmlns:a14="http://schemas.microsoft.com/office/drawing/2010/main">
                    <a14:imgLayer r:embed="rId9">
                      <a14:imgEffect>
                        <a14:saturation sat="400000"/>
                      </a14:imgEffect>
                    </a14:imgLayer>
                  </a14:imgProps>
                </a:ext>
              </a:extLst>
            </a:blip>
            <a:srcRect l="9173" t="9328" r="9328" b="10327"/>
            <a:stretch>
              <a:fillRect/>
            </a:stretch>
          </p:blipFill>
          <p:spPr>
            <a:xfrm>
              <a:off x="5492706" y="2422589"/>
              <a:ext cx="488338" cy="481420"/>
            </a:xfrm>
            <a:prstGeom prst="rect">
              <a:avLst/>
            </a:prstGeom>
            <a:noFill/>
            <a:ln>
              <a:noFill/>
            </a:ln>
          </p:spPr>
        </p:pic>
      </p:grpSp>
      <p:grpSp>
        <p:nvGrpSpPr>
          <p:cNvPr id="189" name="Google Shape;189;p3"/>
          <p:cNvGrpSpPr/>
          <p:nvPr/>
        </p:nvGrpSpPr>
        <p:grpSpPr>
          <a:xfrm>
            <a:off x="8305799" y="4495700"/>
            <a:ext cx="838201" cy="594981"/>
            <a:chOff x="6739053" y="4087216"/>
            <a:chExt cx="838201" cy="594981"/>
          </a:xfrm>
        </p:grpSpPr>
        <p:sp>
          <p:nvSpPr>
            <p:cNvPr id="190" name="Google Shape;190;p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91" name="Google Shape;191;p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92" name="Google Shape;192;p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93" name="Google Shape;193;p3"/>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MT" sz="1400" b="0" i="0" u="none" strike="noStrike" cap="none">
                <a:solidFill>
                  <a:schemeClr val="lt1"/>
                </a:solidFill>
                <a:latin typeface="Arial"/>
                <a:ea typeface="Arial"/>
                <a:cs typeface="Arial"/>
                <a:sym typeface="Arial"/>
              </a:rPr>
              <a:t>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4"/>
          <p:cNvSpPr txBox="1"/>
          <p:nvPr/>
        </p:nvSpPr>
        <p:spPr>
          <a:xfrm>
            <a:off x="402225" y="1218987"/>
            <a:ext cx="8467500" cy="4056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n-GB" sz="1200" b="0" i="0" u="none" strike="noStrike" cap="none" dirty="0">
                <a:solidFill>
                  <a:srgbClr val="708792"/>
                </a:solidFill>
                <a:latin typeface="Trebuchet MS"/>
                <a:ea typeface="Trebuchet MS"/>
                <a:cs typeface="Trebuchet MS"/>
                <a:sym typeface="Trebuchet MS"/>
              </a:rPr>
              <a:t>Die </a:t>
            </a:r>
            <a:r>
              <a:rPr lang="en-MT" sz="1200" b="0" i="0" u="none" strike="noStrike" cap="none" dirty="0">
                <a:solidFill>
                  <a:srgbClr val="708792"/>
                </a:solidFill>
                <a:latin typeface="Trebuchet MS"/>
                <a:ea typeface="Trebuchet MS"/>
                <a:cs typeface="Trebuchet MS"/>
                <a:sym typeface="Trebuchet MS"/>
              </a:rPr>
              <a:t>wichtigsten </a:t>
            </a:r>
            <a:r>
              <a:rPr lang="en-GB" sz="1200" b="0" i="0" u="none" strike="noStrike" cap="none" dirty="0">
                <a:solidFill>
                  <a:srgbClr val="708792"/>
                </a:solidFill>
                <a:latin typeface="Trebuchet MS"/>
                <a:ea typeface="Trebuchet MS"/>
                <a:cs typeface="Trebuchet MS"/>
                <a:sym typeface="Trebuchet MS"/>
              </a:rPr>
              <a:t>Gebäudekomponenten </a:t>
            </a:r>
            <a:r>
              <a:rPr lang="en-MT" sz="1200" b="0" i="0" u="none" strike="noStrike" cap="none" dirty="0">
                <a:solidFill>
                  <a:srgbClr val="708792"/>
                </a:solidFill>
                <a:latin typeface="Trebuchet MS"/>
                <a:ea typeface="Trebuchet MS"/>
                <a:cs typeface="Trebuchet MS"/>
                <a:sym typeface="Trebuchet MS"/>
              </a:rPr>
              <a:t>(</a:t>
            </a:r>
            <a:r>
              <a:rPr lang="en-GB" sz="1200" dirty="0">
                <a:solidFill>
                  <a:srgbClr val="708792"/>
                </a:solidFill>
                <a:latin typeface="Trebuchet MS"/>
                <a:ea typeface="Trebuchet MS"/>
                <a:cs typeface="Trebuchet MS"/>
                <a:sym typeface="Trebuchet MS"/>
              </a:rPr>
              <a:t>12</a:t>
            </a:r>
            <a:r>
              <a:rPr lang="en-MT" sz="1200" b="0" i="0" u="none" strike="noStrike" cap="none" dirty="0">
                <a:solidFill>
                  <a:srgbClr val="708792"/>
                </a:solidFill>
                <a:latin typeface="Trebuchet MS"/>
                <a:ea typeface="Trebuchet MS"/>
                <a:cs typeface="Trebuchet MS"/>
                <a:sym typeface="Trebuchet MS"/>
              </a:rPr>
              <a:t>), die in RBTool für Mitteleuropa behandelt werden, sind:</a:t>
            </a:r>
            <a:endParaRPr sz="1200" b="0" i="0" u="none" strike="noStrike" cap="none" dirty="0">
              <a:solidFill>
                <a:srgbClr val="708792"/>
              </a:solidFill>
              <a:latin typeface="Trebuchet MS"/>
              <a:ea typeface="Trebuchet MS"/>
              <a:cs typeface="Trebuchet MS"/>
              <a:sym typeface="Trebuchet MS"/>
            </a:endParaRPr>
          </a:p>
        </p:txBody>
      </p:sp>
      <p:sp>
        <p:nvSpPr>
          <p:cNvPr id="199" name="Google Shape;199;p4"/>
          <p:cNvSpPr txBox="1"/>
          <p:nvPr/>
        </p:nvSpPr>
        <p:spPr>
          <a:xfrm>
            <a:off x="379725" y="22463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n-MT" sz="2800" b="1" i="0" u="none" strike="noStrike" cap="none" dirty="0">
                <a:solidFill>
                  <a:srgbClr val="9ACA3C"/>
                </a:solidFill>
                <a:latin typeface="Trebuchet MS"/>
                <a:ea typeface="Trebuchet MS"/>
                <a:cs typeface="Trebuchet MS"/>
                <a:sym typeface="Trebuchet MS"/>
              </a:rPr>
              <a:t>Aufbau von RBTool</a:t>
            </a:r>
            <a:endParaRPr sz="2800" b="1" i="0" u="none" strike="noStrike" cap="none" dirty="0">
              <a:solidFill>
                <a:srgbClr val="9ACA3C"/>
              </a:solidFill>
              <a:latin typeface="Trebuchet MS"/>
              <a:ea typeface="Trebuchet MS"/>
              <a:cs typeface="Trebuchet MS"/>
              <a:sym typeface="Trebuchet MS"/>
            </a:endParaRPr>
          </a:p>
        </p:txBody>
      </p:sp>
      <p:sp>
        <p:nvSpPr>
          <p:cNvPr id="202" name="Google Shape;202;p4"/>
          <p:cNvSpPr txBox="1"/>
          <p:nvPr/>
        </p:nvSpPr>
        <p:spPr>
          <a:xfrm>
            <a:off x="3947400" y="2776229"/>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Sanitäre Anlagen</a:t>
            </a:r>
            <a:endParaRPr sz="1400" b="0" i="0" u="none" strike="noStrike" cap="none" dirty="0">
              <a:solidFill>
                <a:srgbClr val="000000"/>
              </a:solidFill>
              <a:latin typeface="Arial"/>
              <a:ea typeface="Arial"/>
              <a:cs typeface="Arial"/>
              <a:sym typeface="Arial"/>
            </a:endParaRPr>
          </a:p>
        </p:txBody>
      </p:sp>
      <p:sp>
        <p:nvSpPr>
          <p:cNvPr id="203" name="Google Shape;203;p4"/>
          <p:cNvSpPr txBox="1"/>
          <p:nvPr/>
        </p:nvSpPr>
        <p:spPr>
          <a:xfrm>
            <a:off x="3947400" y="2209884"/>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Lüftungssystem</a:t>
            </a:r>
            <a:endParaRPr lang="en-GB" sz="1400" b="0" i="0" u="none" strike="noStrike" cap="none" dirty="0">
              <a:solidFill>
                <a:srgbClr val="000000"/>
              </a:solidFill>
              <a:latin typeface="Arial"/>
              <a:ea typeface="Arial"/>
              <a:cs typeface="Arial"/>
              <a:sym typeface="Arial"/>
            </a:endParaRPr>
          </a:p>
        </p:txBody>
      </p:sp>
      <p:sp>
        <p:nvSpPr>
          <p:cNvPr id="204" name="Google Shape;204;p4"/>
          <p:cNvSpPr txBox="1"/>
          <p:nvPr/>
        </p:nvSpPr>
        <p:spPr>
          <a:xfrm>
            <a:off x="402225" y="4036524"/>
            <a:ext cx="2598300" cy="397001"/>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Energiesystem</a:t>
            </a:r>
            <a:endParaRPr lang="en-GB" sz="1400" b="0" i="0" u="none" strike="noStrike" cap="none" dirty="0">
              <a:solidFill>
                <a:srgbClr val="000000"/>
              </a:solidFill>
              <a:latin typeface="Arial"/>
              <a:ea typeface="Arial"/>
              <a:cs typeface="Arial"/>
              <a:sym typeface="Arial"/>
            </a:endParaRPr>
          </a:p>
        </p:txBody>
      </p:sp>
      <p:sp>
        <p:nvSpPr>
          <p:cNvPr id="205" name="Google Shape;205;p4"/>
          <p:cNvSpPr txBox="1"/>
          <p:nvPr/>
        </p:nvSpPr>
        <p:spPr>
          <a:xfrm>
            <a:off x="964200" y="2807835"/>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5000"/>
              </a:lnSpc>
              <a:spcBef>
                <a:spcPts val="0"/>
              </a:spcBef>
              <a:spcAft>
                <a:spcPts val="0"/>
              </a:spcAft>
              <a:buClr>
                <a:srgbClr val="000000"/>
              </a:buClr>
              <a:buSzPts val="1200"/>
              <a:buFont typeface="Arial"/>
              <a:buNone/>
            </a:pPr>
            <a:r>
              <a:rPr lang="en-GB" sz="1200" b="0" i="0" u="none" strike="noStrike" cap="none" dirty="0">
                <a:solidFill>
                  <a:srgbClr val="708792"/>
                </a:solidFill>
                <a:latin typeface="Trebuchet MS"/>
                <a:ea typeface="Trebuchet MS"/>
                <a:cs typeface="Trebuchet MS"/>
                <a:sym typeface="Trebuchet MS"/>
              </a:rPr>
              <a:t>Tragender Rahmen</a:t>
            </a:r>
            <a:endParaRPr sz="1200" b="0" i="0" u="none" strike="noStrike" cap="none" dirty="0">
              <a:solidFill>
                <a:srgbClr val="708792"/>
              </a:solidFill>
              <a:latin typeface="Trebuchet MS"/>
              <a:ea typeface="Trebuchet MS"/>
              <a:cs typeface="Trebuchet MS"/>
              <a:sym typeface="Trebuchet MS"/>
            </a:endParaRPr>
          </a:p>
        </p:txBody>
      </p:sp>
      <p:sp>
        <p:nvSpPr>
          <p:cNvPr id="206" name="Google Shape;206;p4"/>
          <p:cNvSpPr txBox="1"/>
          <p:nvPr/>
        </p:nvSpPr>
        <p:spPr>
          <a:xfrm>
            <a:off x="964200" y="3465520"/>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Nichttragende Elemente</a:t>
            </a:r>
            <a:endParaRPr lang="en-GB" sz="1400" b="0" i="0" u="none" strike="noStrike" cap="none" dirty="0">
              <a:solidFill>
                <a:srgbClr val="000000"/>
              </a:solidFill>
              <a:latin typeface="Arial"/>
              <a:ea typeface="Arial"/>
              <a:cs typeface="Arial"/>
              <a:sym typeface="Arial"/>
            </a:endParaRPr>
          </a:p>
        </p:txBody>
      </p:sp>
      <p:sp>
        <p:nvSpPr>
          <p:cNvPr id="207" name="Google Shape;207;p4"/>
          <p:cNvSpPr txBox="1"/>
          <p:nvPr/>
        </p:nvSpPr>
        <p:spPr>
          <a:xfrm>
            <a:off x="964200" y="2175350"/>
            <a:ext cx="2598300" cy="473946"/>
          </a:xfrm>
          <a:prstGeom prst="rect">
            <a:avLst/>
          </a:prstGeom>
          <a:noFill/>
          <a:ln>
            <a:noFill/>
          </a:ln>
        </p:spPr>
        <p:txBody>
          <a:bodyPr spcFirstLastPara="1" wrap="square" lIns="91425" tIns="91425" rIns="91425" bIns="91425" anchor="t" anchorCtr="0">
            <a:spAutoFit/>
          </a:bodyPr>
          <a:lstStyle/>
          <a:p>
            <a:pPr marL="0" marR="215265" lvl="0" indent="0" rtl="0">
              <a:lnSpc>
                <a:spcPct val="115000"/>
              </a:lnSpc>
              <a:spcBef>
                <a:spcPts val="600"/>
              </a:spcBef>
              <a:spcAft>
                <a:spcPts val="0"/>
              </a:spcAft>
              <a:buClr>
                <a:srgbClr val="000000"/>
              </a:buClr>
              <a:buSzPts val="1200"/>
              <a:buFont typeface="Arial"/>
              <a:buNone/>
            </a:pPr>
            <a:r>
              <a:rPr lang="en-GB" sz="1200" b="0" i="0" u="none" strike="noStrike" cap="none" dirty="0">
                <a:solidFill>
                  <a:schemeClr val="tx2"/>
                </a:solidFill>
                <a:latin typeface="Trebuchet MS" panose="020B0603020202020204" pitchFamily="34" charset="0"/>
                <a:sym typeface="Arial"/>
              </a:rPr>
              <a:t>Fundamente </a:t>
            </a:r>
            <a:endParaRPr sz="1200" b="0" i="0" u="none" strike="noStrike" cap="none" dirty="0">
              <a:solidFill>
                <a:schemeClr val="tx2"/>
              </a:solidFill>
              <a:latin typeface="Trebuchet MS" panose="020B0603020202020204" pitchFamily="34" charset="0"/>
              <a:sym typeface="Arial"/>
            </a:endParaRPr>
          </a:p>
        </p:txBody>
      </p:sp>
      <p:sp>
        <p:nvSpPr>
          <p:cNvPr id="208" name="Google Shape;208;p4"/>
          <p:cNvSpPr txBox="1"/>
          <p:nvPr/>
        </p:nvSpPr>
        <p:spPr>
          <a:xfrm>
            <a:off x="402225" y="819237"/>
            <a:ext cx="22863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n-MT" sz="1800" b="1" i="0" u="none" strike="noStrike" cap="none" dirty="0">
                <a:solidFill>
                  <a:srgbClr val="9ACA3C"/>
                </a:solidFill>
                <a:latin typeface="Trebuchet MS"/>
                <a:ea typeface="Trebuchet MS"/>
                <a:cs typeface="Trebuchet MS"/>
                <a:sym typeface="Trebuchet MS"/>
              </a:rPr>
              <a:t>Makrokategorien</a:t>
            </a:r>
            <a:endParaRPr sz="1800" b="1" i="0" u="none" strike="noStrike" cap="none" dirty="0">
              <a:solidFill>
                <a:srgbClr val="9ACA3C"/>
              </a:solidFill>
              <a:latin typeface="Trebuchet MS"/>
              <a:ea typeface="Trebuchet MS"/>
              <a:cs typeface="Trebuchet MS"/>
              <a:sym typeface="Trebuchet MS"/>
            </a:endParaRPr>
          </a:p>
        </p:txBody>
      </p:sp>
      <p:sp>
        <p:nvSpPr>
          <p:cNvPr id="27" name="Google Shape;202;p4">
            <a:extLst>
              <a:ext uri="{FF2B5EF4-FFF2-40B4-BE49-F238E27FC236}">
                <a16:creationId xmlns:a16="http://schemas.microsoft.com/office/drawing/2014/main" id="{7C7387EE-8365-49BB-B9CC-A96C3797ED8A}"/>
              </a:ext>
            </a:extLst>
          </p:cNvPr>
          <p:cNvSpPr txBox="1"/>
          <p:nvPr/>
        </p:nvSpPr>
        <p:spPr>
          <a:xfrm>
            <a:off x="3947400" y="3427990"/>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Sonstige Systeme</a:t>
            </a:r>
            <a:endParaRPr sz="1400" b="0" i="0" u="none" strike="noStrike" cap="none" dirty="0">
              <a:solidFill>
                <a:srgbClr val="000000"/>
              </a:solidFill>
              <a:latin typeface="Arial"/>
              <a:ea typeface="Arial"/>
              <a:cs typeface="Arial"/>
              <a:sym typeface="Arial"/>
            </a:endParaRPr>
          </a:p>
        </p:txBody>
      </p:sp>
      <p:sp>
        <p:nvSpPr>
          <p:cNvPr id="28" name="Google Shape;202;p4">
            <a:extLst>
              <a:ext uri="{FF2B5EF4-FFF2-40B4-BE49-F238E27FC236}">
                <a16:creationId xmlns:a16="http://schemas.microsoft.com/office/drawing/2014/main" id="{D977C45D-021D-4616-A166-F4455F6FE62C}"/>
              </a:ext>
            </a:extLst>
          </p:cNvPr>
          <p:cNvSpPr txBox="1"/>
          <p:nvPr/>
        </p:nvSpPr>
        <p:spPr>
          <a:xfrm>
            <a:off x="3947400" y="4147391"/>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b="0" i="0" u="none" strike="noStrike" cap="none" dirty="0">
                <a:solidFill>
                  <a:srgbClr val="708792"/>
                </a:solidFill>
                <a:latin typeface="Trebuchet MS"/>
                <a:ea typeface="Arial"/>
                <a:cs typeface="Arial"/>
                <a:sym typeface="Trebuchet MS"/>
              </a:rPr>
              <a:t>Versorgungseinrichtungen</a:t>
            </a:r>
            <a:endParaRPr lang="en-GB" sz="1400" b="0" i="0" u="none" strike="noStrike" cap="none" dirty="0">
              <a:solidFill>
                <a:srgbClr val="000000"/>
              </a:solidFill>
              <a:latin typeface="Arial"/>
              <a:ea typeface="Arial"/>
              <a:cs typeface="Arial"/>
              <a:sym typeface="Arial"/>
            </a:endParaRPr>
          </a:p>
        </p:txBody>
      </p:sp>
      <p:sp>
        <p:nvSpPr>
          <p:cNvPr id="33" name="Google Shape;202;p4">
            <a:extLst>
              <a:ext uri="{FF2B5EF4-FFF2-40B4-BE49-F238E27FC236}">
                <a16:creationId xmlns:a16="http://schemas.microsoft.com/office/drawing/2014/main" id="{7855D878-BDFA-4F0A-AD27-A4AE2682E619}"/>
              </a:ext>
            </a:extLst>
          </p:cNvPr>
          <p:cNvSpPr txBox="1"/>
          <p:nvPr/>
        </p:nvSpPr>
        <p:spPr>
          <a:xfrm>
            <a:off x="6545700" y="2705960"/>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Bewohner</a:t>
            </a:r>
            <a:endParaRPr lang="en-GB" sz="1400" b="0" i="0" u="none" strike="noStrike" cap="none" dirty="0">
              <a:solidFill>
                <a:srgbClr val="000000"/>
              </a:solidFill>
              <a:latin typeface="Arial"/>
              <a:ea typeface="Arial"/>
              <a:cs typeface="Arial"/>
              <a:sym typeface="Arial"/>
            </a:endParaRPr>
          </a:p>
        </p:txBody>
      </p:sp>
      <p:sp>
        <p:nvSpPr>
          <p:cNvPr id="34" name="Google Shape;203;p4">
            <a:extLst>
              <a:ext uri="{FF2B5EF4-FFF2-40B4-BE49-F238E27FC236}">
                <a16:creationId xmlns:a16="http://schemas.microsoft.com/office/drawing/2014/main" id="{A1776038-96EB-414C-B2D1-9E6FEFF501A4}"/>
              </a:ext>
            </a:extLst>
          </p:cNvPr>
          <p:cNvSpPr txBox="1"/>
          <p:nvPr/>
        </p:nvSpPr>
        <p:spPr>
          <a:xfrm>
            <a:off x="6545700" y="2139615"/>
            <a:ext cx="2598300" cy="397001"/>
          </a:xfrm>
          <a:prstGeom prst="rect">
            <a:avLst/>
          </a:prstGeom>
          <a:noFill/>
          <a:ln>
            <a:noFill/>
          </a:ln>
        </p:spPr>
        <p:txBody>
          <a:bodyPr spcFirstLastPara="1" wrap="square" lIns="91425" tIns="91425" rIns="91425" bIns="91425" anchor="t" anchorCtr="0">
            <a:spAutoFit/>
          </a:bodyPr>
          <a:lstStyle/>
          <a:p>
            <a:pPr marL="0" marR="215265" lvl="0" indent="0" rtl="0">
              <a:lnSpc>
                <a:spcPct val="115000"/>
              </a:lnSpc>
              <a:spcBef>
                <a:spcPts val="0"/>
              </a:spcBef>
              <a:spcAft>
                <a:spcPts val="0"/>
              </a:spcAft>
              <a:buClr>
                <a:srgbClr val="000000"/>
              </a:buClr>
              <a:buSzPts val="1200"/>
              <a:buFont typeface="Arial"/>
              <a:buNone/>
            </a:pPr>
            <a:r>
              <a:rPr lang="en-GB" sz="1200" b="0" i="0" u="none" strike="noStrike" cap="none" dirty="0">
                <a:solidFill>
                  <a:srgbClr val="708792"/>
                </a:solidFill>
                <a:latin typeface="Trebuchet MS"/>
                <a:ea typeface="Arial"/>
                <a:cs typeface="Arial"/>
                <a:sym typeface="Trebuchet MS"/>
              </a:rPr>
              <a:t>Landschaftsgestaltung</a:t>
            </a:r>
            <a:endParaRPr lang="en-GB" sz="1400" b="0" i="0" u="none" strike="noStrike" cap="none" dirty="0">
              <a:solidFill>
                <a:srgbClr val="000000"/>
              </a:solidFill>
              <a:latin typeface="Arial"/>
              <a:ea typeface="Arial"/>
              <a:cs typeface="Arial"/>
              <a:sym typeface="Arial"/>
            </a:endParaRPr>
          </a:p>
        </p:txBody>
      </p:sp>
      <p:sp>
        <p:nvSpPr>
          <p:cNvPr id="35" name="Google Shape;202;p4">
            <a:extLst>
              <a:ext uri="{FF2B5EF4-FFF2-40B4-BE49-F238E27FC236}">
                <a16:creationId xmlns:a16="http://schemas.microsoft.com/office/drawing/2014/main" id="{132A69CF-6053-46E7-A43A-B12656F4633A}"/>
              </a:ext>
            </a:extLst>
          </p:cNvPr>
          <p:cNvSpPr txBox="1"/>
          <p:nvPr/>
        </p:nvSpPr>
        <p:spPr>
          <a:xfrm>
            <a:off x="6545700" y="3357721"/>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b="0" i="0" u="none" strike="noStrike" cap="none" dirty="0">
                <a:solidFill>
                  <a:srgbClr val="708792"/>
                </a:solidFill>
                <a:latin typeface="Trebuchet MS"/>
                <a:ea typeface="Arial"/>
                <a:cs typeface="Arial"/>
                <a:sym typeface="Trebuchet MS"/>
              </a:rPr>
              <a:t>Standort</a:t>
            </a:r>
            <a:endParaRPr sz="1400" b="0" i="0" u="none" strike="noStrike" cap="none" dirty="0">
              <a:solidFill>
                <a:srgbClr val="000000"/>
              </a:solidFill>
              <a:latin typeface="Arial"/>
              <a:ea typeface="Arial"/>
              <a:cs typeface="Arial"/>
              <a:sym typeface="Arial"/>
            </a:endParaRPr>
          </a:p>
        </p:txBody>
      </p:sp>
      <p:sp>
        <p:nvSpPr>
          <p:cNvPr id="36" name="Google Shape;202;p4">
            <a:extLst>
              <a:ext uri="{FF2B5EF4-FFF2-40B4-BE49-F238E27FC236}">
                <a16:creationId xmlns:a16="http://schemas.microsoft.com/office/drawing/2014/main" id="{B9B8D364-70BC-40B2-B388-295BC19B1F3D}"/>
              </a:ext>
            </a:extLst>
          </p:cNvPr>
          <p:cNvSpPr txBox="1"/>
          <p:nvPr/>
        </p:nvSpPr>
        <p:spPr>
          <a:xfrm>
            <a:off x="6545700" y="4077122"/>
            <a:ext cx="25983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GB" sz="1200" dirty="0">
                <a:solidFill>
                  <a:srgbClr val="708792"/>
                </a:solidFill>
                <a:latin typeface="Trebuchet MS"/>
                <a:sym typeface="Trebuchet MS"/>
              </a:rPr>
              <a:t>Gemeinschaft</a:t>
            </a:r>
            <a:endParaRPr lang="en-GB" sz="1400" b="0" i="0" u="none" strike="noStrike" cap="none" dirty="0">
              <a:solidFill>
                <a:srgbClr val="000000"/>
              </a:solidFill>
              <a:latin typeface="Arial"/>
              <a:ea typeface="Arial"/>
              <a:cs typeface="Arial"/>
              <a:sym typeface="Arial"/>
            </a:endParaRPr>
          </a:p>
        </p:txBody>
      </p:sp>
      <p:pic>
        <p:nvPicPr>
          <p:cNvPr id="2050" name="Picture 2" descr="Building Foundation Icons - Free SVG &amp; PNG Building Foundation Images -  Noun Project">
            <a:extLst>
              <a:ext uri="{FF2B5EF4-FFF2-40B4-BE49-F238E27FC236}">
                <a16:creationId xmlns:a16="http://schemas.microsoft.com/office/drawing/2014/main" id="{DB61F7BE-75E9-4CC0-9C61-2152DEA89C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47" y="1993724"/>
            <a:ext cx="629927" cy="6299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171 Load Bearing Structure Stock Vectors and Vector Art | Shutterstock">
            <a:extLst>
              <a:ext uri="{FF2B5EF4-FFF2-40B4-BE49-F238E27FC236}">
                <a16:creationId xmlns:a16="http://schemas.microsoft.com/office/drawing/2014/main" id="{FA08F7E8-8A78-4245-921F-017E7AAD2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434" y="2747506"/>
            <a:ext cx="414766" cy="39908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Load Bearing Icons - Free SVG &amp; PNG Load Bearing Images - Noun Project">
            <a:extLst>
              <a:ext uri="{FF2B5EF4-FFF2-40B4-BE49-F238E27FC236}">
                <a16:creationId xmlns:a16="http://schemas.microsoft.com/office/drawing/2014/main" id="{2843A0D8-B8C1-4899-B0AB-5B6947B6BF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725" y="3271239"/>
            <a:ext cx="655130" cy="65513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nergy System Icons - Free SVG &amp; PNG Energy System Images - Noun Project">
            <a:extLst>
              <a:ext uri="{FF2B5EF4-FFF2-40B4-BE49-F238E27FC236}">
                <a16:creationId xmlns:a16="http://schemas.microsoft.com/office/drawing/2014/main" id="{C9CAA303-D186-461F-8B3E-8E976FD86F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434" y="4044593"/>
            <a:ext cx="455702" cy="45570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Fan Or Ventilation System Line Art Vector Icon For Apps And Websites  Royalty Free SVG, Cliparts, Vectors, and Stock Illustration. Image  190310463.">
            <a:extLst>
              <a:ext uri="{FF2B5EF4-FFF2-40B4-BE49-F238E27FC236}">
                <a16:creationId xmlns:a16="http://schemas.microsoft.com/office/drawing/2014/main" id="{79A83C66-6FB9-42B3-92ED-71BB4C6953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2100" y="2153996"/>
            <a:ext cx="495300" cy="4953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anitary, system, toilet, furniture, room icon - Download on Iconfinder">
            <a:extLst>
              <a:ext uri="{FF2B5EF4-FFF2-40B4-BE49-F238E27FC236}">
                <a16:creationId xmlns:a16="http://schemas.microsoft.com/office/drawing/2014/main" id="{7DC277AB-0BE9-4A47-85A2-FE98E70908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2034" y="2773985"/>
            <a:ext cx="414766" cy="41476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100 free icons of System icons set designed by Revicon">
            <a:extLst>
              <a:ext uri="{FF2B5EF4-FFF2-40B4-BE49-F238E27FC236}">
                <a16:creationId xmlns:a16="http://schemas.microsoft.com/office/drawing/2014/main" id="{1C613C35-D4A4-4D9E-BC78-2F065ED78BC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9798" y="3406044"/>
            <a:ext cx="397002" cy="397002"/>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Utilities Icons - Free SVG &amp; PNG Utilities Images - Noun Project">
            <a:extLst>
              <a:ext uri="{FF2B5EF4-FFF2-40B4-BE49-F238E27FC236}">
                <a16:creationId xmlns:a16="http://schemas.microsoft.com/office/drawing/2014/main" id="{6132B1F5-B07D-485D-85FB-B08821DF6A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20615" y="4029963"/>
            <a:ext cx="496185" cy="49618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Landscape icon | Freepik">
            <a:extLst>
              <a:ext uri="{FF2B5EF4-FFF2-40B4-BE49-F238E27FC236}">
                <a16:creationId xmlns:a16="http://schemas.microsoft.com/office/drawing/2014/main" id="{B6D03038-949F-4D90-9412-40F9D7544FF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2625" y="2124467"/>
            <a:ext cx="397002" cy="397002"/>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195,000+ Group Of People Icon Stock Illustrations, Royalty-Free Vector  Graphics &amp; Clip Art - iStock | Group of people icon vector, Diverse group  of people icon, Large group of people icon">
            <a:extLst>
              <a:ext uri="{FF2B5EF4-FFF2-40B4-BE49-F238E27FC236}">
                <a16:creationId xmlns:a16="http://schemas.microsoft.com/office/drawing/2014/main" id="{BC7BDB43-D16E-4370-8A26-23ED90D7439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79105" y="2677152"/>
            <a:ext cx="552964" cy="552964"/>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Location Icon Vector Art, Icons, and Graphics for Free Download">
            <a:extLst>
              <a:ext uri="{FF2B5EF4-FFF2-40B4-BE49-F238E27FC236}">
                <a16:creationId xmlns:a16="http://schemas.microsoft.com/office/drawing/2014/main" id="{FEC01CEC-FFF4-4619-AD39-FDEBB8EBEA3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6084" y="3228705"/>
            <a:ext cx="573346" cy="573346"/>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Community - Free user icons">
            <a:extLst>
              <a:ext uri="{FF2B5EF4-FFF2-40B4-BE49-F238E27FC236}">
                <a16:creationId xmlns:a16="http://schemas.microsoft.com/office/drawing/2014/main" id="{3FAEBA61-7ED0-4A96-8AC8-A596AA8A42B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81737" y="3952594"/>
            <a:ext cx="547701" cy="5477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5"/>
          <p:cNvSpPr txBox="1"/>
          <p:nvPr/>
        </p:nvSpPr>
        <p:spPr>
          <a:xfrm>
            <a:off x="376235" y="1361814"/>
            <a:ext cx="8111700" cy="4095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Eine Risikokategorie stellt das spezifische Risiko dar, das sich aus der Wechselwirkung zwischen </a:t>
            </a:r>
            <a:r>
              <a:rPr lang="en-GB" sz="1200" b="0" i="0" u="none" strike="noStrike" cap="none" dirty="0">
                <a:solidFill>
                  <a:srgbClr val="708792"/>
                </a:solidFill>
                <a:latin typeface="Trebuchet MS"/>
                <a:ea typeface="Trebuchet MS"/>
                <a:cs typeface="Trebuchet MS"/>
                <a:sym typeface="Trebuchet MS"/>
              </a:rPr>
              <a:t>einem Problem </a:t>
            </a:r>
            <a:r>
              <a:rPr lang="en-MT" sz="1200" b="0" i="0" u="none" strike="noStrike" cap="none" dirty="0">
                <a:solidFill>
                  <a:srgbClr val="708792"/>
                </a:solidFill>
                <a:latin typeface="Trebuchet MS"/>
                <a:ea typeface="Trebuchet MS"/>
                <a:cs typeface="Trebuchet MS"/>
                <a:sym typeface="Trebuchet MS"/>
              </a:rPr>
              <a:t>und einem exponierten Element innerhalb einer bestimmten </a:t>
            </a:r>
            <a:r>
              <a:rPr lang="en-GB" sz="1200" b="0" i="0" u="none" strike="noStrike" cap="none" dirty="0">
                <a:solidFill>
                  <a:srgbClr val="708792"/>
                </a:solidFill>
                <a:latin typeface="Trebuchet MS"/>
                <a:ea typeface="Trebuchet MS"/>
                <a:cs typeface="Trebuchet MS"/>
                <a:sym typeface="Trebuchet MS"/>
              </a:rPr>
              <a:t>Gebäudekomponente </a:t>
            </a:r>
            <a:r>
              <a:rPr lang="en-MT" sz="1200" b="0" i="0" u="none" strike="noStrike" cap="none" dirty="0">
                <a:solidFill>
                  <a:srgbClr val="708792"/>
                </a:solidFill>
                <a:latin typeface="Trebuchet MS"/>
                <a:ea typeface="Trebuchet MS"/>
                <a:cs typeface="Trebuchet MS"/>
                <a:sym typeface="Trebuchet MS"/>
              </a:rPr>
              <a:t>(Makrokategorie) ergibt.</a:t>
            </a:r>
            <a:endParaRPr sz="1200" b="0" i="0" u="none" strike="noStrike" cap="none" dirty="0">
              <a:solidFill>
                <a:srgbClr val="708792"/>
              </a:solidFill>
              <a:latin typeface="Trebuchet MS"/>
              <a:ea typeface="Trebuchet MS"/>
              <a:cs typeface="Trebuchet MS"/>
              <a:sym typeface="Trebuchet MS"/>
            </a:endParaRPr>
          </a:p>
        </p:txBody>
      </p:sp>
      <p:sp>
        <p:nvSpPr>
          <p:cNvPr id="227" name="Google Shape;227;p5"/>
          <p:cNvSpPr txBox="1"/>
          <p:nvPr/>
        </p:nvSpPr>
        <p:spPr>
          <a:xfrm>
            <a:off x="402225" y="198240"/>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n-MT" sz="2800" b="1" i="0" u="none" strike="noStrike" cap="none" dirty="0">
                <a:solidFill>
                  <a:srgbClr val="9ACA3C"/>
                </a:solidFill>
                <a:latin typeface="Trebuchet MS"/>
                <a:ea typeface="Trebuchet MS"/>
                <a:cs typeface="Trebuchet MS"/>
                <a:sym typeface="Trebuchet MS"/>
              </a:rPr>
              <a:t>Struktur von RBTool</a:t>
            </a:r>
            <a:endParaRPr sz="2800" b="1" i="0" u="none" strike="noStrike" cap="none" dirty="0">
              <a:solidFill>
                <a:srgbClr val="9ACA3C"/>
              </a:solidFill>
              <a:latin typeface="Trebuchet MS"/>
              <a:ea typeface="Trebuchet MS"/>
              <a:cs typeface="Trebuchet MS"/>
              <a:sym typeface="Trebuchet MS"/>
            </a:endParaRPr>
          </a:p>
        </p:txBody>
      </p:sp>
      <p:sp>
        <p:nvSpPr>
          <p:cNvPr id="228" name="Google Shape;228;p5"/>
          <p:cNvSpPr txBox="1"/>
          <p:nvPr/>
        </p:nvSpPr>
        <p:spPr>
          <a:xfrm>
            <a:off x="402225" y="901240"/>
            <a:ext cx="23010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n-MT" sz="1800" b="1" i="0" u="none" strike="noStrike" cap="none" dirty="0">
                <a:solidFill>
                  <a:srgbClr val="9ACA3C"/>
                </a:solidFill>
                <a:latin typeface="Trebuchet MS"/>
                <a:ea typeface="Trebuchet MS"/>
                <a:cs typeface="Trebuchet MS"/>
                <a:sym typeface="Trebuchet MS"/>
              </a:rPr>
              <a:t>Risikokategorien</a:t>
            </a:r>
            <a:endParaRPr sz="1800" b="1" i="0" u="none" strike="noStrike" cap="none" dirty="0">
              <a:solidFill>
                <a:srgbClr val="9ACA3C"/>
              </a:solidFill>
              <a:latin typeface="Trebuchet MS"/>
              <a:ea typeface="Trebuchet MS"/>
              <a:cs typeface="Trebuchet MS"/>
              <a:sym typeface="Trebuchet MS"/>
            </a:endParaRPr>
          </a:p>
        </p:txBody>
      </p:sp>
      <p:sp>
        <p:nvSpPr>
          <p:cNvPr id="229" name="Google Shape;229;p5"/>
          <p:cNvSpPr txBox="1"/>
          <p:nvPr/>
        </p:nvSpPr>
        <p:spPr>
          <a:xfrm>
            <a:off x="402225" y="4075800"/>
            <a:ext cx="8111700" cy="815578"/>
          </a:xfrm>
          <a:prstGeom prst="rect">
            <a:avLst/>
          </a:prstGeom>
          <a:noFill/>
          <a:ln>
            <a:noFill/>
          </a:ln>
        </p:spPr>
        <p:txBody>
          <a:bodyPr spcFirstLastPara="1" wrap="square" lIns="91425" tIns="91425" rIns="91425" bIns="91425" anchor="t" anchorCtr="0">
            <a:spAutoFit/>
          </a:bodyPr>
          <a:lstStyle/>
          <a:p>
            <a:pPr marL="0" marR="215265" lvl="0" indent="0" algn="just" rtl="0">
              <a:spcBef>
                <a:spcPts val="600"/>
              </a:spcBef>
              <a:spcAft>
                <a:spcPts val="0"/>
              </a:spcAft>
              <a:buClr>
                <a:srgbClr val="000000"/>
              </a:buClr>
              <a:buSzPts val="1800"/>
              <a:buFont typeface="Arial"/>
              <a:buNone/>
            </a:pPr>
            <a:r>
              <a:rPr lang="en-MT" sz="1200" b="0" i="0" u="none" strike="noStrike" cap="none" dirty="0">
                <a:solidFill>
                  <a:srgbClr val="708792"/>
                </a:solidFill>
                <a:latin typeface="Trebuchet MS"/>
                <a:ea typeface="Trebuchet MS"/>
                <a:cs typeface="Trebuchet MS"/>
                <a:sym typeface="Trebuchet MS"/>
              </a:rPr>
              <a:t>Risikokategorien wurden in der mitteleuropäischen Version des RBTool definiert. Diese Kategorien decken alle sieben im Tool behandelten Themen ab und erstrecken sich über die wichtigsten städtischen Sektoren, die für die Klimaanpassung auf Nachbarschaftsebene am relevantesten sind.</a:t>
            </a:r>
            <a:endParaRPr sz="1200" b="0" i="0" u="none" strike="noStrike" cap="none" dirty="0">
              <a:solidFill>
                <a:srgbClr val="708792"/>
              </a:solidFill>
              <a:latin typeface="Trebuchet MS"/>
              <a:ea typeface="Trebuchet MS"/>
              <a:cs typeface="Trebuchet MS"/>
              <a:sym typeface="Trebuchet MS"/>
            </a:endParaRPr>
          </a:p>
        </p:txBody>
      </p:sp>
      <p:sp>
        <p:nvSpPr>
          <p:cNvPr id="230" name="Google Shape;230;p5"/>
          <p:cNvSpPr txBox="1"/>
          <p:nvPr/>
        </p:nvSpPr>
        <p:spPr>
          <a:xfrm>
            <a:off x="455975" y="3070850"/>
            <a:ext cx="1784100"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n-GB" sz="1200" dirty="0">
                <a:solidFill>
                  <a:srgbClr val="708792"/>
                </a:solidFill>
                <a:latin typeface="Trebuchet MS"/>
                <a:ea typeface="Trebuchet MS"/>
                <a:cs typeface="Trebuchet MS"/>
                <a:sym typeface="Trebuchet MS"/>
              </a:rPr>
              <a:t>Problem</a:t>
            </a:r>
            <a:r>
              <a:rPr lang="en-MT" sz="1200" b="0" i="0" u="none" strike="noStrike" cap="none" dirty="0">
                <a:solidFill>
                  <a:srgbClr val="708792"/>
                </a:solidFill>
                <a:latin typeface="Trebuchet MS"/>
                <a:ea typeface="Trebuchet MS"/>
                <a:cs typeface="Trebuchet MS"/>
                <a:sym typeface="Trebuchet MS"/>
              </a:rPr>
              <a:t>: </a:t>
            </a:r>
            <a:br>
              <a:rPr lang="en-MT" sz="1200" b="0" i="0" u="none" strike="noStrike" cap="none" dirty="0">
                <a:solidFill>
                  <a:srgbClr val="708792"/>
                </a:solidFill>
                <a:latin typeface="Trebuchet MS"/>
                <a:ea typeface="Trebuchet MS"/>
                <a:cs typeface="Trebuchet MS"/>
                <a:sym typeface="Trebuchet MS"/>
              </a:rPr>
            </a:br>
            <a:r>
              <a:rPr lang="en-MT" sz="1200" b="0" i="0" u="none" strike="noStrike" cap="none" dirty="0">
                <a:solidFill>
                  <a:srgbClr val="708792"/>
                </a:solidFill>
                <a:latin typeface="Trebuchet MS"/>
                <a:ea typeface="Trebuchet MS"/>
                <a:cs typeface="Trebuchet MS"/>
                <a:sym typeface="Trebuchet MS"/>
              </a:rPr>
              <a:t>Starke Niederschläge</a:t>
            </a:r>
            <a:endParaRPr sz="1400" b="0" i="0" u="none" strike="noStrike" cap="none" dirty="0">
              <a:solidFill>
                <a:srgbClr val="000000"/>
              </a:solidFill>
              <a:latin typeface="Arial"/>
              <a:ea typeface="Arial"/>
              <a:cs typeface="Arial"/>
              <a:sym typeface="Arial"/>
            </a:endParaRPr>
          </a:p>
        </p:txBody>
      </p:sp>
      <p:sp>
        <p:nvSpPr>
          <p:cNvPr id="231" name="Google Shape;231;p5"/>
          <p:cNvSpPr txBox="1"/>
          <p:nvPr/>
        </p:nvSpPr>
        <p:spPr>
          <a:xfrm>
            <a:off x="5469962" y="3679000"/>
            <a:ext cx="1990386" cy="553968"/>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n-GB" sz="1200" b="0" i="0" u="none" strike="noStrike" cap="none" dirty="0">
                <a:solidFill>
                  <a:srgbClr val="708792"/>
                </a:solidFill>
                <a:latin typeface="Trebuchet MS"/>
                <a:ea typeface="Trebuchet MS"/>
                <a:cs typeface="Trebuchet MS"/>
                <a:sym typeface="Trebuchet MS"/>
              </a:rPr>
              <a:t>Gebäudekomponente: Fassade</a:t>
            </a:r>
            <a:endParaRPr sz="1400" b="0" i="0" u="none" strike="noStrike" cap="none" dirty="0">
              <a:solidFill>
                <a:srgbClr val="000000"/>
              </a:solidFill>
              <a:latin typeface="Arial"/>
              <a:ea typeface="Arial"/>
              <a:cs typeface="Arial"/>
              <a:sym typeface="Arial"/>
            </a:endParaRPr>
          </a:p>
        </p:txBody>
      </p:sp>
      <p:sp>
        <p:nvSpPr>
          <p:cNvPr id="232" name="Google Shape;232;p5"/>
          <p:cNvSpPr txBox="1"/>
          <p:nvPr/>
        </p:nvSpPr>
        <p:spPr>
          <a:xfrm>
            <a:off x="6466675" y="3070850"/>
            <a:ext cx="2393400" cy="686311"/>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Freiliegendes Element: </a:t>
            </a:r>
            <a:r>
              <a:rPr lang="en-GB" sz="1200" b="0" i="0" u="none" strike="noStrike" cap="none" dirty="0">
                <a:solidFill>
                  <a:srgbClr val="708792"/>
                </a:solidFill>
                <a:latin typeface="Trebuchet MS"/>
                <a:ea typeface="Trebuchet MS"/>
                <a:cs typeface="Trebuchet MS"/>
                <a:sym typeface="Trebuchet MS"/>
              </a:rPr>
              <a:t>Außenwandsysteme</a:t>
            </a:r>
            <a:endParaRPr sz="1400" b="0" i="0" u="none" strike="noStrike" cap="none" dirty="0">
              <a:solidFill>
                <a:srgbClr val="000000"/>
              </a:solidFill>
              <a:latin typeface="Arial"/>
              <a:ea typeface="Arial"/>
              <a:cs typeface="Arial"/>
              <a:sym typeface="Arial"/>
            </a:endParaRPr>
          </a:p>
        </p:txBody>
      </p:sp>
      <p:sp>
        <p:nvSpPr>
          <p:cNvPr id="233" name="Google Shape;233;p5"/>
          <p:cNvSpPr txBox="1"/>
          <p:nvPr/>
        </p:nvSpPr>
        <p:spPr>
          <a:xfrm>
            <a:off x="3487800" y="2174700"/>
            <a:ext cx="2168400" cy="975621"/>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R="215265" algn="ctr">
              <a:lnSpc>
                <a:spcPct val="115000"/>
              </a:lnSpc>
              <a:spcBef>
                <a:spcPts val="600"/>
              </a:spcBef>
              <a:buSzPts val="1200"/>
            </a:pPr>
            <a:r>
              <a:rPr lang="en-MT" sz="1100" b="1" i="0" u="none" strike="noStrike" cap="none" dirty="0">
                <a:solidFill>
                  <a:srgbClr val="9ACA3C"/>
                </a:solidFill>
                <a:latin typeface="Trebuchet MS"/>
                <a:ea typeface="Trebuchet MS"/>
                <a:cs typeface="Trebuchet MS"/>
                <a:sym typeface="Trebuchet MS"/>
              </a:rPr>
              <a:t>Kategorie: </a:t>
            </a:r>
            <a:r>
              <a:rPr lang="en-MT" sz="1100" b="0" i="0" u="none" strike="noStrike" cap="none" dirty="0">
                <a:solidFill>
                  <a:srgbClr val="708792"/>
                </a:solidFill>
                <a:latin typeface="Trebuchet MS"/>
                <a:ea typeface="Trebuchet MS"/>
                <a:cs typeface="Trebuchet MS"/>
                <a:sym typeface="Trebuchet MS"/>
              </a:rPr>
              <a:t>A4.</a:t>
            </a:r>
            <a:r>
              <a:rPr lang="en-GB" sz="1200" dirty="0">
                <a:solidFill>
                  <a:srgbClr val="708792"/>
                </a:solidFill>
                <a:latin typeface="Trebuchet MS"/>
                <a:ea typeface="Trebuchet MS"/>
                <a:cs typeface="Trebuchet MS"/>
                <a:sym typeface="Trebuchet MS"/>
              </a:rPr>
              <a:t>2 Schadensrisiko für Fassadenöffnungen</a:t>
            </a:r>
          </a:p>
          <a:p>
            <a:pPr marL="0" marR="215265" lvl="0" indent="0" algn="ctr" rtl="0">
              <a:lnSpc>
                <a:spcPct val="115000"/>
              </a:lnSpc>
              <a:spcBef>
                <a:spcPts val="600"/>
              </a:spcBef>
              <a:spcAft>
                <a:spcPts val="0"/>
              </a:spcAft>
              <a:buClr>
                <a:srgbClr val="000000"/>
              </a:buClr>
              <a:buSzPts val="1200"/>
              <a:buFont typeface="Arial"/>
              <a:buNone/>
            </a:pPr>
            <a:endParaRPr sz="1200" b="0" i="0" u="none" strike="noStrike" cap="none" dirty="0">
              <a:solidFill>
                <a:srgbClr val="000000"/>
              </a:solidFill>
              <a:latin typeface="Arial"/>
              <a:ea typeface="Arial"/>
              <a:cs typeface="Arial"/>
              <a:sym typeface="Arial"/>
            </a:endParaRPr>
          </a:p>
        </p:txBody>
      </p:sp>
      <p:cxnSp>
        <p:nvCxnSpPr>
          <p:cNvPr id="234" name="Google Shape;234;p5"/>
          <p:cNvCxnSpPr>
            <a:cxnSpLocks/>
          </p:cNvCxnSpPr>
          <p:nvPr/>
        </p:nvCxnSpPr>
        <p:spPr>
          <a:xfrm>
            <a:off x="2240075" y="3353446"/>
            <a:ext cx="4226600" cy="12700"/>
          </a:xfrm>
          <a:prstGeom prst="curvedConnector3">
            <a:avLst>
              <a:gd name="adj1" fmla="val 50000"/>
            </a:avLst>
          </a:prstGeom>
          <a:noFill/>
          <a:ln w="9525" cap="flat" cmpd="sng">
            <a:solidFill>
              <a:srgbClr val="9ACA3C"/>
            </a:solidFill>
            <a:prstDash val="solid"/>
            <a:round/>
            <a:headEnd type="stealth" w="med" len="med"/>
            <a:tailEnd type="stealth" w="med" len="med"/>
          </a:ln>
        </p:spPr>
      </p:cxnSp>
      <p:sp>
        <p:nvSpPr>
          <p:cNvPr id="235" name="Google Shape;235;p5"/>
          <p:cNvSpPr txBox="1"/>
          <p:nvPr/>
        </p:nvSpPr>
        <p:spPr>
          <a:xfrm>
            <a:off x="3095700" y="3281700"/>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n-MT" sz="1200" b="0" i="0" u="none" strike="noStrike" cap="none">
                <a:solidFill>
                  <a:srgbClr val="9ACA3C"/>
                </a:solidFill>
                <a:latin typeface="Trebuchet MS"/>
                <a:ea typeface="Trebuchet MS"/>
                <a:cs typeface="Trebuchet MS"/>
                <a:sym typeface="Trebuchet MS"/>
              </a:rPr>
              <a:t>Stellt die Wechselwirkung zwischen</a:t>
            </a:r>
            <a:endParaRPr sz="1400" b="0" i="0" u="none" strike="noStrike" cap="none">
              <a:solidFill>
                <a:srgbClr val="9ACA3C"/>
              </a:solidFill>
              <a:latin typeface="Arial"/>
              <a:ea typeface="Arial"/>
              <a:cs typeface="Arial"/>
              <a:sym typeface="Arial"/>
            </a:endParaRPr>
          </a:p>
        </p:txBody>
      </p:sp>
      <p:cxnSp>
        <p:nvCxnSpPr>
          <p:cNvPr id="236" name="Google Shape;236;p5"/>
          <p:cNvCxnSpPr>
            <a:stCxn id="233" idx="2"/>
            <a:endCxn id="235" idx="0"/>
          </p:cNvCxnSpPr>
          <p:nvPr/>
        </p:nvCxnSpPr>
        <p:spPr>
          <a:xfrm>
            <a:off x="4572000" y="3150321"/>
            <a:ext cx="0" cy="131379"/>
          </a:xfrm>
          <a:prstGeom prst="straightConnector1">
            <a:avLst/>
          </a:prstGeom>
          <a:noFill/>
          <a:ln w="9525" cap="flat" cmpd="sng">
            <a:solidFill>
              <a:srgbClr val="9ACA3C"/>
            </a:solidFill>
            <a:prstDash val="solid"/>
            <a:round/>
            <a:headEnd type="none" w="sm" len="sm"/>
            <a:tailEnd type="stealth" w="med" len="med"/>
          </a:ln>
        </p:spPr>
      </p:cxnSp>
      <p:sp>
        <p:nvSpPr>
          <p:cNvPr id="237" name="Google Shape;237;p5"/>
          <p:cNvSpPr txBox="1"/>
          <p:nvPr/>
        </p:nvSpPr>
        <p:spPr>
          <a:xfrm>
            <a:off x="3714300" y="3755200"/>
            <a:ext cx="1715400" cy="369300"/>
          </a:xfrm>
          <a:prstGeom prst="rect">
            <a:avLst/>
          </a:prstGeom>
          <a:noFill/>
          <a:ln>
            <a:noFill/>
          </a:ln>
        </p:spPr>
        <p:txBody>
          <a:bodyPr spcFirstLastPara="1" wrap="square" lIns="91425" tIns="91425" rIns="91425" bIns="91425" anchor="t" anchorCtr="0">
            <a:spAutoFit/>
          </a:bodyPr>
          <a:lstStyle/>
          <a:p>
            <a:pPr marL="0" marR="215265" lvl="0" indent="0" algn="l" rtl="0">
              <a:lnSpc>
                <a:spcPct val="100000"/>
              </a:lnSpc>
              <a:spcBef>
                <a:spcPts val="0"/>
              </a:spcBef>
              <a:spcAft>
                <a:spcPts val="0"/>
              </a:spcAft>
              <a:buClr>
                <a:srgbClr val="000000"/>
              </a:buClr>
              <a:buSzPts val="1200"/>
              <a:buFont typeface="Arial"/>
              <a:buNone/>
            </a:pPr>
            <a:r>
              <a:rPr lang="en-MT" sz="1200" b="0" i="0" u="none" strike="noStrike" cap="none">
                <a:solidFill>
                  <a:srgbClr val="9ACA3C"/>
                </a:solidFill>
                <a:latin typeface="Trebuchet MS"/>
                <a:ea typeface="Trebuchet MS"/>
                <a:cs typeface="Trebuchet MS"/>
                <a:sym typeface="Trebuchet MS"/>
              </a:rPr>
              <a:t>innerhalb eines bestimmten</a:t>
            </a:r>
            <a:endParaRPr sz="1400" b="0" i="0" u="none" strike="noStrike" cap="none">
              <a:solidFill>
                <a:srgbClr val="9ACA3C"/>
              </a:solidFill>
              <a:latin typeface="Arial"/>
              <a:ea typeface="Arial"/>
              <a:cs typeface="Arial"/>
              <a:sym typeface="Arial"/>
            </a:endParaRPr>
          </a:p>
        </p:txBody>
      </p:sp>
      <p:cxnSp>
        <p:nvCxnSpPr>
          <p:cNvPr id="238" name="Google Shape;238;p5"/>
          <p:cNvCxnSpPr/>
          <p:nvPr/>
        </p:nvCxnSpPr>
        <p:spPr>
          <a:xfrm>
            <a:off x="4572000" y="3533788"/>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239" name="Google Shape;239;p5"/>
          <p:cNvCxnSpPr/>
          <p:nvPr/>
        </p:nvCxnSpPr>
        <p:spPr>
          <a:xfrm>
            <a:off x="5133075" y="3966950"/>
            <a:ext cx="432600" cy="0"/>
          </a:xfrm>
          <a:prstGeom prst="straightConnector1">
            <a:avLst/>
          </a:prstGeom>
          <a:noFill/>
          <a:ln w="9525" cap="flat" cmpd="sng">
            <a:solidFill>
              <a:srgbClr val="9ACA3C"/>
            </a:solidFill>
            <a:prstDash val="solid"/>
            <a:round/>
            <a:headEnd type="none" w="sm" len="sm"/>
            <a:tailEnd type="stealth" w="med" len="med"/>
          </a:ln>
        </p:spPr>
      </p:cxnSp>
      <p:grpSp>
        <p:nvGrpSpPr>
          <p:cNvPr id="240" name="Google Shape;240;p5"/>
          <p:cNvGrpSpPr/>
          <p:nvPr/>
        </p:nvGrpSpPr>
        <p:grpSpPr>
          <a:xfrm>
            <a:off x="8305799" y="4495700"/>
            <a:ext cx="838201" cy="594981"/>
            <a:chOff x="6739053" y="4087216"/>
            <a:chExt cx="838201" cy="594981"/>
          </a:xfrm>
        </p:grpSpPr>
        <p:sp>
          <p:nvSpPr>
            <p:cNvPr id="241" name="Google Shape;241;p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42" name="Google Shape;242;p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3" name="Google Shape;243;p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44" name="Google Shape;244;p5"/>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MT" sz="1400" b="0" i="0" u="none" strike="noStrike" cap="none">
                <a:solidFill>
                  <a:schemeClr val="lt1"/>
                </a:solidFill>
                <a:latin typeface="Arial"/>
                <a:ea typeface="Arial"/>
                <a:cs typeface="Arial"/>
                <a:sym typeface="Arial"/>
              </a:rPr>
              <a:t>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Aufbau des Tools</a:t>
            </a:r>
            <a:endParaRPr dirty="0">
              <a:solidFill>
                <a:schemeClr val="accent4"/>
              </a:solidFill>
            </a:endParaRPr>
          </a:p>
        </p:txBody>
      </p:sp>
      <p:sp>
        <p:nvSpPr>
          <p:cNvPr id="12" name="CuadroTexto 11">
            <a:extLst>
              <a:ext uri="{FF2B5EF4-FFF2-40B4-BE49-F238E27FC236}">
                <a16:creationId xmlns:a16="http://schemas.microsoft.com/office/drawing/2014/main" id="{C0970D79-B027-4633-96AF-7B323C0A2C6C}"/>
              </a:ext>
            </a:extLst>
          </p:cNvPr>
          <p:cNvSpPr txBox="1"/>
          <p:nvPr/>
        </p:nvSpPr>
        <p:spPr>
          <a:xfrm>
            <a:off x="1084572" y="1285136"/>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Gefahr</a:t>
            </a:r>
          </a:p>
        </p:txBody>
      </p:sp>
      <p:pic>
        <p:nvPicPr>
          <p:cNvPr id="21" name="Immagine 1">
            <a:extLst>
              <a:ext uri="{FF2B5EF4-FFF2-40B4-BE49-F238E27FC236}">
                <a16:creationId xmlns:a16="http://schemas.microsoft.com/office/drawing/2014/main" id="{A327AB9A-85E7-4B1A-86BF-93EBFAB6156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695" y="919295"/>
            <a:ext cx="2410160" cy="3844032"/>
          </a:xfrm>
          <a:prstGeom prst="rect">
            <a:avLst/>
          </a:prstGeom>
          <a:noFill/>
          <a:ln>
            <a:noFill/>
          </a:ln>
        </p:spPr>
      </p:pic>
      <p:pic>
        <p:nvPicPr>
          <p:cNvPr id="22" name="Immagine 26">
            <a:extLst>
              <a:ext uri="{FF2B5EF4-FFF2-40B4-BE49-F238E27FC236}">
                <a16:creationId xmlns:a16="http://schemas.microsoft.com/office/drawing/2014/main" id="{6979ADB5-87B1-400B-B957-5EE45F95157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372564" y="919295"/>
            <a:ext cx="2184273" cy="3844032"/>
          </a:xfrm>
          <a:prstGeom prst="rect">
            <a:avLst/>
          </a:prstGeom>
          <a:noFill/>
        </p:spPr>
      </p:pic>
      <p:pic>
        <p:nvPicPr>
          <p:cNvPr id="32" name="Immagine 27">
            <a:extLst>
              <a:ext uri="{FF2B5EF4-FFF2-40B4-BE49-F238E27FC236}">
                <a16:creationId xmlns:a16="http://schemas.microsoft.com/office/drawing/2014/main" id="{7D0A1148-ABD4-48A1-93B9-FCBC5FFDA7C4}"/>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711546" y="919295"/>
            <a:ext cx="2184273" cy="2309102"/>
          </a:xfrm>
          <a:prstGeom prst="rect">
            <a:avLst/>
          </a:prstGeom>
          <a:noFill/>
        </p:spPr>
      </p:pic>
      <p:pic>
        <p:nvPicPr>
          <p:cNvPr id="33" name="Immagine 28">
            <a:extLst>
              <a:ext uri="{FF2B5EF4-FFF2-40B4-BE49-F238E27FC236}">
                <a16:creationId xmlns:a16="http://schemas.microsoft.com/office/drawing/2014/main" id="{F6AA5BE8-6B16-4925-B97E-95638C48D7FD}"/>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5711546" y="3486293"/>
            <a:ext cx="2184273" cy="1069002"/>
          </a:xfrm>
          <a:prstGeom prst="rect">
            <a:avLst/>
          </a:prstGeom>
          <a:noFill/>
        </p:spPr>
      </p:pic>
      <p:sp>
        <p:nvSpPr>
          <p:cNvPr id="8" name="Google Shape;262;p14">
            <a:extLst>
              <a:ext uri="{FF2B5EF4-FFF2-40B4-BE49-F238E27FC236}">
                <a16:creationId xmlns:a16="http://schemas.microsoft.com/office/drawing/2014/main" id="{B8442370-B049-4312-A2A3-06F31CAC2916}"/>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724012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613295" y="24429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Aufbau des Tools</a:t>
            </a:r>
            <a:endParaRPr dirty="0">
              <a:solidFill>
                <a:schemeClr val="accent4"/>
              </a:solidFill>
            </a:endParaRPr>
          </a:p>
        </p:txBody>
      </p:sp>
      <p:sp>
        <p:nvSpPr>
          <p:cNvPr id="12" name="CuadroTexto 11">
            <a:extLst>
              <a:ext uri="{FF2B5EF4-FFF2-40B4-BE49-F238E27FC236}">
                <a16:creationId xmlns:a16="http://schemas.microsoft.com/office/drawing/2014/main" id="{C0970D79-B027-4633-96AF-7B323C0A2C6C}"/>
              </a:ext>
            </a:extLst>
          </p:cNvPr>
          <p:cNvSpPr txBox="1"/>
          <p:nvPr/>
        </p:nvSpPr>
        <p:spPr>
          <a:xfrm>
            <a:off x="1084572" y="1285136"/>
            <a:ext cx="1821600" cy="476071"/>
          </a:xfrm>
          <a:prstGeom prst="ellipse">
            <a:avLst/>
          </a:prstGeom>
          <a:noFill/>
        </p:spPr>
        <p:txBody>
          <a:bodyPr wrap="square" rtlCol="0">
            <a:spAutoFit/>
          </a:bodyPr>
          <a:lstStyle/>
          <a:p>
            <a:r>
              <a:rPr lang="en-GB" sz="1600" b="1" dirty="0">
                <a:solidFill>
                  <a:schemeClr val="bg1"/>
                </a:solidFill>
                <a:latin typeface="Trebuchet MS" panose="020B0603020202020204" pitchFamily="34" charset="0"/>
              </a:rPr>
              <a:t>Gefahr</a:t>
            </a:r>
          </a:p>
        </p:txBody>
      </p:sp>
      <p:pic>
        <p:nvPicPr>
          <p:cNvPr id="8" name="Immagine 29">
            <a:extLst>
              <a:ext uri="{FF2B5EF4-FFF2-40B4-BE49-F238E27FC236}">
                <a16:creationId xmlns:a16="http://schemas.microsoft.com/office/drawing/2014/main" id="{8752A6C6-2940-4BA2-A1F9-4E1043358CD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83414" y="1285136"/>
            <a:ext cx="2491786" cy="2940439"/>
          </a:xfrm>
          <a:prstGeom prst="rect">
            <a:avLst/>
          </a:prstGeom>
          <a:noFill/>
        </p:spPr>
      </p:pic>
      <p:pic>
        <p:nvPicPr>
          <p:cNvPr id="9" name="Immagine 9">
            <a:extLst>
              <a:ext uri="{FF2B5EF4-FFF2-40B4-BE49-F238E27FC236}">
                <a16:creationId xmlns:a16="http://schemas.microsoft.com/office/drawing/2014/main" id="{C9F0B313-3247-485D-9E00-C73F03DDFF8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7330" y="1285136"/>
            <a:ext cx="2592319" cy="2940439"/>
          </a:xfrm>
          <a:prstGeom prst="rect">
            <a:avLst/>
          </a:prstGeom>
          <a:noFill/>
          <a:ln>
            <a:noFill/>
          </a:ln>
        </p:spPr>
      </p:pic>
      <p:pic>
        <p:nvPicPr>
          <p:cNvPr id="10" name="Immagine 30">
            <a:extLst>
              <a:ext uri="{FF2B5EF4-FFF2-40B4-BE49-F238E27FC236}">
                <a16:creationId xmlns:a16="http://schemas.microsoft.com/office/drawing/2014/main" id="{0A3FF24A-D5A4-4F32-B282-C67F9CC642F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31780" y="1285136"/>
            <a:ext cx="2491786" cy="868691"/>
          </a:xfrm>
          <a:prstGeom prst="rect">
            <a:avLst/>
          </a:prstGeom>
          <a:noFill/>
        </p:spPr>
      </p:pic>
      <p:sp>
        <p:nvSpPr>
          <p:cNvPr id="7" name="Google Shape;262;p14">
            <a:extLst>
              <a:ext uri="{FF2B5EF4-FFF2-40B4-BE49-F238E27FC236}">
                <a16:creationId xmlns:a16="http://schemas.microsoft.com/office/drawing/2014/main" id="{62F7E45E-93DC-428B-8786-A34D4A732614}"/>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307912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30214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Kriterien und Indikatoren</a:t>
            </a:r>
            <a:endParaRPr dirty="0">
              <a:solidFill>
                <a:schemeClr val="accent4"/>
              </a:solidFill>
            </a:endParaRPr>
          </a:p>
        </p:txBody>
      </p:sp>
      <p:sp>
        <p:nvSpPr>
          <p:cNvPr id="2" name="CuadroTexto 1">
            <a:extLst>
              <a:ext uri="{FF2B5EF4-FFF2-40B4-BE49-F238E27FC236}">
                <a16:creationId xmlns:a16="http://schemas.microsoft.com/office/drawing/2014/main" id="{09F01C18-45ED-4DFA-AD5A-95A892843F8F}"/>
              </a:ext>
            </a:extLst>
          </p:cNvPr>
          <p:cNvSpPr txBox="1"/>
          <p:nvPr/>
        </p:nvSpPr>
        <p:spPr>
          <a:xfrm>
            <a:off x="554400" y="1503049"/>
            <a:ext cx="5737543" cy="2492990"/>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Wie bei </a:t>
            </a:r>
            <a:r>
              <a:rPr lang="en-GB" sz="1200" dirty="0" err="1">
                <a:solidFill>
                  <a:schemeClr val="tx2"/>
                </a:solidFill>
                <a:latin typeface="Trebuchet MS" panose="020B0603020202020204" pitchFamily="34" charset="0"/>
              </a:rPr>
              <a:t>RNTool </a:t>
            </a:r>
            <a:r>
              <a:rPr lang="en-GB" sz="1200" dirty="0">
                <a:solidFill>
                  <a:schemeClr val="tx2"/>
                </a:solidFill>
                <a:latin typeface="Trebuchet MS" panose="020B0603020202020204" pitchFamily="34" charset="0"/>
              </a:rPr>
              <a:t>wird jede Risikokategorie in </a:t>
            </a:r>
            <a:r>
              <a:rPr lang="en-GB" sz="1200" dirty="0" err="1">
                <a:solidFill>
                  <a:schemeClr val="tx2"/>
                </a:solidFill>
                <a:latin typeface="Trebuchet MS" panose="020B0603020202020204" pitchFamily="34" charset="0"/>
              </a:rPr>
              <a:t>RBTool </a:t>
            </a:r>
            <a:r>
              <a:rPr lang="en-GB" sz="1200" dirty="0">
                <a:solidFill>
                  <a:schemeClr val="tx2"/>
                </a:solidFill>
                <a:latin typeface="Trebuchet MS" panose="020B0603020202020204" pitchFamily="34" charset="0"/>
              </a:rPr>
              <a:t>anhand eines strukturierten Satzes von Kriterien für Anfälligkeit, Exposition und Gefährdung bewertet, die über Indikatoren operationalisiert werden.</a:t>
            </a:r>
          </a:p>
          <a:p>
            <a:pPr algn="just"/>
            <a:r>
              <a:rPr lang="en-GB" sz="1200" dirty="0">
                <a:solidFill>
                  <a:schemeClr val="tx2"/>
                </a:solidFill>
                <a:latin typeface="Trebuchet MS" panose="020B0603020202020204" pitchFamily="34" charset="0"/>
              </a:rPr>
              <a:t>Jeder Indikator wird dokumentiert mit:</a:t>
            </a:r>
          </a:p>
          <a:p>
            <a:pPr algn="just"/>
            <a:r>
              <a:rPr lang="en-GB" sz="1200" dirty="0">
                <a:solidFill>
                  <a:schemeClr val="tx2"/>
                </a:solidFill>
                <a:latin typeface="Trebuchet MS" panose="020B0603020202020204" pitchFamily="34" charset="0"/>
              </a:rPr>
              <a:t>- einer Beschreibung und einer Maßeinheit (falls zutreffend)</a:t>
            </a:r>
          </a:p>
          <a:p>
            <a:pPr algn="just"/>
            <a:r>
              <a:rPr lang="en-GB" sz="1200" dirty="0">
                <a:solidFill>
                  <a:schemeClr val="tx2"/>
                </a:solidFill>
                <a:latin typeface="Trebuchet MS" panose="020B0603020202020204" pitchFamily="34" charset="0"/>
              </a:rPr>
              <a:t>-Leistungsrichtung (höher ist besser, niedriger ist besser oder qualitativ)</a:t>
            </a:r>
          </a:p>
          <a:p>
            <a:pPr algn="just"/>
            <a:r>
              <a:rPr lang="en-GB" sz="1200" dirty="0">
                <a:solidFill>
                  <a:schemeClr val="tx2"/>
                </a:solidFill>
                <a:latin typeface="Trebuchet MS" panose="020B0603020202020204" pitchFamily="34" charset="0"/>
              </a:rPr>
              <a:t>-Benchmarks:</a:t>
            </a:r>
          </a:p>
          <a:p>
            <a:pPr algn="just"/>
            <a:r>
              <a:rPr lang="en-GB" sz="1200" dirty="0">
                <a:solidFill>
                  <a:schemeClr val="tx2"/>
                </a:solidFill>
                <a:latin typeface="Trebuchet MS" panose="020B0603020202020204" pitchFamily="34" charset="0"/>
              </a:rPr>
              <a:t>    -Wert 0 = optimaler Zustand (Punktzahl = 0)</a:t>
            </a:r>
          </a:p>
          <a:p>
            <a:pPr algn="just"/>
            <a:r>
              <a:rPr lang="en-GB" sz="1200" dirty="0">
                <a:solidFill>
                  <a:schemeClr val="tx2"/>
                </a:solidFill>
                <a:latin typeface="Trebuchet MS" panose="020B0603020202020204" pitchFamily="34" charset="0"/>
              </a:rPr>
              <a:t>    -Wert 1 = kritischer Zustand (Punktzahl = 1)</a:t>
            </a:r>
          </a:p>
          <a:p>
            <a:pPr algn="just"/>
            <a:r>
              <a:rPr lang="en-GB" sz="1200" dirty="0">
                <a:solidFill>
                  <a:schemeClr val="tx2"/>
                </a:solidFill>
                <a:latin typeface="Trebuchet MS" panose="020B0603020202020204" pitchFamily="34" charset="0"/>
              </a:rPr>
              <a:t>-Bewertungsmethode</a:t>
            </a:r>
          </a:p>
          <a:p>
            <a:pPr algn="just"/>
            <a:r>
              <a:rPr lang="en-GB" sz="1200" dirty="0">
                <a:solidFill>
                  <a:schemeClr val="tx2"/>
                </a:solidFill>
                <a:latin typeface="Trebuchet MS" panose="020B0603020202020204" pitchFamily="34" charset="0"/>
              </a:rPr>
              <a:t>-Datenquellen</a:t>
            </a:r>
          </a:p>
          <a:p>
            <a:pPr algn="just"/>
            <a:r>
              <a:rPr lang="en-GB" sz="1200" dirty="0">
                <a:solidFill>
                  <a:schemeClr val="tx2"/>
                </a:solidFill>
                <a:latin typeface="Trebuchet MS" panose="020B0603020202020204" pitchFamily="34" charset="0"/>
              </a:rPr>
              <a:t>-Referenzen</a:t>
            </a:r>
          </a:p>
          <a:p>
            <a:pPr algn="just"/>
            <a:endParaRPr lang="en-GB" sz="1200" dirty="0">
              <a:solidFill>
                <a:schemeClr val="tx2"/>
              </a:solidFill>
              <a:latin typeface="Trebuchet MS" panose="020B0603020202020204" pitchFamily="34" charset="0"/>
            </a:endParaRPr>
          </a:p>
        </p:txBody>
      </p:sp>
      <p:pic>
        <p:nvPicPr>
          <p:cNvPr id="1026" name="Picture 2" descr="207,700+ Indicator Stock Photos, Pictures &amp; Royalty-Free Images - iStock |  Car indicator, Indicator icon, Performance indicator">
            <a:extLst>
              <a:ext uri="{FF2B5EF4-FFF2-40B4-BE49-F238E27FC236}">
                <a16:creationId xmlns:a16="http://schemas.microsoft.com/office/drawing/2014/main" id="{2E7E6F20-EBC9-419A-8882-82790E6AD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303" y="1909210"/>
            <a:ext cx="2492990" cy="249299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62;p14">
            <a:extLst>
              <a:ext uri="{FF2B5EF4-FFF2-40B4-BE49-F238E27FC236}">
                <a16:creationId xmlns:a16="http://schemas.microsoft.com/office/drawing/2014/main" id="{B1096DF1-A919-45E1-8745-ADE39EDDAC14}"/>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A621B80B-46A4-4094-A3DD-5854795D2C10}"/>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429172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30214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Expositionskriterien</a:t>
            </a:r>
            <a:endParaRPr dirty="0">
              <a:solidFill>
                <a:schemeClr val="accent4"/>
              </a:solidFill>
            </a:endParaRPr>
          </a:p>
        </p:txBody>
      </p:sp>
      <p:sp>
        <p:nvSpPr>
          <p:cNvPr id="2" name="CuadroTexto 1">
            <a:extLst>
              <a:ext uri="{FF2B5EF4-FFF2-40B4-BE49-F238E27FC236}">
                <a16:creationId xmlns:a16="http://schemas.microsoft.com/office/drawing/2014/main" id="{09F01C18-45ED-4DFA-AD5A-95A892843F8F}"/>
              </a:ext>
            </a:extLst>
          </p:cNvPr>
          <p:cNvSpPr txBox="1"/>
          <p:nvPr/>
        </p:nvSpPr>
        <p:spPr>
          <a:xfrm>
            <a:off x="554400" y="1503049"/>
            <a:ext cx="3059657" cy="2492990"/>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In Bezug auf die Exposition verwendet </a:t>
            </a:r>
            <a:r>
              <a:rPr lang="en-GB" sz="1200" dirty="0" err="1">
                <a:solidFill>
                  <a:schemeClr val="tx2"/>
                </a:solidFill>
                <a:latin typeface="Trebuchet MS" panose="020B0603020202020204" pitchFamily="34" charset="0"/>
              </a:rPr>
              <a:t>RBTool </a:t>
            </a:r>
            <a:r>
              <a:rPr lang="en-GB" sz="1200" dirty="0">
                <a:solidFill>
                  <a:schemeClr val="tx2"/>
                </a:solidFill>
                <a:latin typeface="Trebuchet MS" panose="020B0603020202020204" pitchFamily="34" charset="0"/>
              </a:rPr>
              <a:t>ein einzigartiges qualitatives Kriterium namens „Expositionsgrad“, das mit dem qualitativen Indikator „Expositionsniveau“ verbunden ist. Dieser Indikator wird verwendet, um das Ausmaß auszudrücken, in dem ein bestimmtes exponiertes Element (siehe Tabelle 20) vorhanden ist und somit potenziell von einer bestimmten Klimagefahr betroffen ist. Die Expositionsstufe beantwortet die Frage: „Wie viele Elemente sind exponiert?“, wobei der Schwerpunkt auf der Menge oder Prävalenz exponierter Elemente innerhalb des Gebäudes liegt.</a:t>
            </a:r>
          </a:p>
        </p:txBody>
      </p:sp>
      <p:sp>
        <p:nvSpPr>
          <p:cNvPr id="5" name="Google Shape;262;p14">
            <a:extLst>
              <a:ext uri="{FF2B5EF4-FFF2-40B4-BE49-F238E27FC236}">
                <a16:creationId xmlns:a16="http://schemas.microsoft.com/office/drawing/2014/main" id="{82ECE96D-A537-4E10-B07C-CFB01DAC5C42}"/>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1FC06DA9-C9C3-4B74-B909-10EBD4AE9F0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graphicFrame>
        <p:nvGraphicFramePr>
          <p:cNvPr id="7" name="Google Shape;365;p32">
            <a:extLst>
              <a:ext uri="{FF2B5EF4-FFF2-40B4-BE49-F238E27FC236}">
                <a16:creationId xmlns:a16="http://schemas.microsoft.com/office/drawing/2014/main" id="{EE76169F-4BFF-47F5-8C3F-43D7397124FD}"/>
              </a:ext>
            </a:extLst>
          </p:cNvPr>
          <p:cNvGraphicFramePr/>
          <p:nvPr>
            <p:extLst>
              <p:ext uri="{D42A27DB-BD31-4B8C-83A1-F6EECF244321}">
                <p14:modId xmlns:p14="http://schemas.microsoft.com/office/powerpoint/2010/main" val="4286260042"/>
              </p:ext>
            </p:extLst>
          </p:nvPr>
        </p:nvGraphicFramePr>
        <p:xfrm>
          <a:off x="4237120" y="1509529"/>
          <a:ext cx="4251995" cy="2470215"/>
        </p:xfrm>
        <a:graphic>
          <a:graphicData uri="http://schemas.openxmlformats.org/drawingml/2006/table">
            <a:tbl>
              <a:tblPr>
                <a:noFill/>
              </a:tblPr>
              <a:tblGrid>
                <a:gridCol w="1919896">
                  <a:extLst>
                    <a:ext uri="{9D8B030D-6E8A-4147-A177-3AD203B41FA5}">
                      <a16:colId xmlns:a16="http://schemas.microsoft.com/office/drawing/2014/main" val="20000"/>
                    </a:ext>
                  </a:extLst>
                </a:gridCol>
                <a:gridCol w="2332099">
                  <a:extLst>
                    <a:ext uri="{9D8B030D-6E8A-4147-A177-3AD203B41FA5}">
                      <a16:colId xmlns:a16="http://schemas.microsoft.com/office/drawing/2014/main" val="20001"/>
                    </a:ext>
                  </a:extLst>
                </a:gridCol>
              </a:tblGrid>
              <a:tr h="402509">
                <a:tc>
                  <a:txBody>
                    <a:bodyPr/>
                    <a:lstStyle/>
                    <a:p>
                      <a:pPr marL="0" lvl="0" indent="0" algn="ctr" rtl="0">
                        <a:spcBef>
                          <a:spcPts val="0"/>
                        </a:spcBef>
                        <a:spcAft>
                          <a:spcPts val="0"/>
                        </a:spcAft>
                        <a:buNone/>
                      </a:pPr>
                      <a:r>
                        <a:rPr lang="en-GB" sz="700" dirty="0">
                          <a:solidFill>
                            <a:schemeClr val="lt1"/>
                          </a:solidFill>
                          <a:latin typeface="Trebuchet MS"/>
                          <a:ea typeface="Trebuchet MS"/>
                          <a:cs typeface="Trebuchet MS"/>
                          <a:sym typeface="Trebuchet MS"/>
                        </a:rPr>
                        <a:t>Expositionsstufe</a:t>
                      </a:r>
                    </a:p>
                    <a:p>
                      <a:pPr marL="0" lvl="0" indent="0" algn="ctr" rtl="0">
                        <a:spcBef>
                          <a:spcPts val="0"/>
                        </a:spcBef>
                        <a:spcAft>
                          <a:spcPts val="0"/>
                        </a:spcAft>
                        <a:buNone/>
                      </a:pPr>
                      <a:r>
                        <a:rPr lang="en-GB" sz="700" dirty="0">
                          <a:solidFill>
                            <a:schemeClr val="lt1"/>
                          </a:solidFill>
                          <a:latin typeface="Trebuchet MS"/>
                          <a:ea typeface="Trebuchet MS"/>
                          <a:cs typeface="Trebuchet MS"/>
                          <a:sym typeface="Trebuchet MS"/>
                        </a:rPr>
                        <a:t>Normalisierter Wert</a:t>
                      </a:r>
                      <a:endParaRPr sz="700" dirty="0">
                        <a:solidFill>
                          <a:schemeClr val="lt1"/>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0ABB1"/>
                    </a:solidFill>
                  </a:tcPr>
                </a:tc>
                <a:tc>
                  <a:txBody>
                    <a:bodyPr/>
                    <a:lstStyle/>
                    <a:p>
                      <a:pPr marL="0" lvl="0" indent="0" algn="ctr" rtl="0">
                        <a:spcBef>
                          <a:spcPts val="0"/>
                        </a:spcBef>
                        <a:spcAft>
                          <a:spcPts val="0"/>
                        </a:spcAft>
                        <a:buNone/>
                      </a:pPr>
                      <a:r>
                        <a:rPr lang="en-GB" sz="700" dirty="0">
                          <a:solidFill>
                            <a:schemeClr val="lt1"/>
                          </a:solidFill>
                          <a:latin typeface="Trebuchet MS"/>
                          <a:ea typeface="Trebuchet MS"/>
                          <a:cs typeface="Trebuchet MS"/>
                          <a:sym typeface="Trebuchet MS"/>
                        </a:rPr>
                        <a:t>Szenario</a:t>
                      </a:r>
                      <a:endParaRPr sz="700" dirty="0">
                        <a:solidFill>
                          <a:schemeClr val="lt1"/>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0ABB1"/>
                    </a:solidFill>
                  </a:tcPr>
                </a:tc>
                <a:extLst>
                  <a:ext uri="{0D108BD9-81ED-4DB2-BD59-A6C34878D82A}">
                    <a16:rowId xmlns:a16="http://schemas.microsoft.com/office/drawing/2014/main" val="10000"/>
                  </a:ext>
                </a:extLst>
              </a:tr>
              <a:tr h="265006">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0,1</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Sehr wenige isolierte exponierte Elemente oder Gesamtfläche &lt; 5 % der zugehörigen Gebäudekomponente (Makrokategorie)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91858">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0,3</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Wenige freiliegende Elemente oder Gesamtfläche &lt; 15 % des entsprechenden Bauteils (Makrokategorie)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6334">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0,5</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Mäßige Anzahl freiliegender Elemente oder Gesamtfläche zwischen 15 % und 30 % des entsprechenden Bauteils (Makrokategorie)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65006">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0,7</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Zahlreiche freiliegende Elemente oder Gesamtfläche zwischen 30 % und 60 % des entsprechenden Bauteils (Makrokategorie)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8148236"/>
                  </a:ext>
                </a:extLst>
              </a:tr>
              <a:tr h="265006">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0,9</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Freiliegende Elemente dominieren den betreffenden Bauteil (Makrokategorie) oder Gesamtfläche &gt; 60 % des betreffenden Bauteils (Makrokategorie)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5624192"/>
                  </a:ext>
                </a:extLst>
              </a:tr>
            </a:tbl>
          </a:graphicData>
        </a:graphic>
      </p:graphicFrame>
    </p:spTree>
    <p:extLst>
      <p:ext uri="{BB962C8B-B14F-4D97-AF65-F5344CB8AC3E}">
        <p14:creationId xmlns:p14="http://schemas.microsoft.com/office/powerpoint/2010/main" val="1456695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Kontextualisierung</a:t>
            </a:r>
            <a:endParaRPr dirty="0">
              <a:solidFill>
                <a:schemeClr val="accent4"/>
              </a:solidFill>
            </a:endParaRPr>
          </a:p>
        </p:txBody>
      </p:sp>
      <p:sp>
        <p:nvSpPr>
          <p:cNvPr id="2" name="CuadroTexto 1">
            <a:extLst>
              <a:ext uri="{FF2B5EF4-FFF2-40B4-BE49-F238E27FC236}">
                <a16:creationId xmlns:a16="http://schemas.microsoft.com/office/drawing/2014/main" id="{DA3EDD41-490F-45D7-BB2B-E33041DFFA98}"/>
              </a:ext>
            </a:extLst>
          </p:cNvPr>
          <p:cNvSpPr txBox="1"/>
          <p:nvPr/>
        </p:nvSpPr>
        <p:spPr>
          <a:xfrm>
            <a:off x="489600" y="1353316"/>
            <a:ext cx="8164800" cy="830997"/>
          </a:xfrm>
          <a:prstGeom prst="rect">
            <a:avLst/>
          </a:prstGeom>
          <a:noFill/>
        </p:spPr>
        <p:txBody>
          <a:bodyPr wrap="square" rtlCol="0">
            <a:spAutoFit/>
          </a:bodyPr>
          <a:lstStyle/>
          <a:p>
            <a:pPr algn="just"/>
            <a:r>
              <a:rPr lang="en-GB" sz="1600" dirty="0">
                <a:solidFill>
                  <a:schemeClr val="tx2"/>
                </a:solidFill>
                <a:latin typeface="Trebuchet MS" panose="020B0603020202020204" pitchFamily="34" charset="0"/>
              </a:rPr>
              <a:t>Um effektiv genutzt werden zu können, muss das </a:t>
            </a:r>
            <a:r>
              <a:rPr lang="en-GB" sz="1600" dirty="0" err="1">
                <a:solidFill>
                  <a:schemeClr val="tx2"/>
                </a:solidFill>
                <a:latin typeface="Trebuchet MS" panose="020B0603020202020204" pitchFamily="34" charset="0"/>
              </a:rPr>
              <a:t>RBTool </a:t>
            </a:r>
            <a:r>
              <a:rPr lang="en-GB" sz="1600" dirty="0">
                <a:solidFill>
                  <a:schemeClr val="tx2"/>
                </a:solidFill>
                <a:latin typeface="Trebuchet MS" panose="020B0603020202020204" pitchFamily="34" charset="0"/>
              </a:rPr>
              <a:t>kontextualisiert werden, wodurch das generische Rahmenwerk in ein lokales Bewertungsinstrument umgewandelt wird, das auf bestimmte Gebäude und territoriale Bedürfnisse zugeschnitten ist.</a:t>
            </a:r>
          </a:p>
        </p:txBody>
      </p:sp>
      <p:sp>
        <p:nvSpPr>
          <p:cNvPr id="5" name="CuadroTexto 4">
            <a:extLst>
              <a:ext uri="{FF2B5EF4-FFF2-40B4-BE49-F238E27FC236}">
                <a16:creationId xmlns:a16="http://schemas.microsoft.com/office/drawing/2014/main" id="{F80AF41E-A3F2-4FA1-B70F-F01D6E671CB0}"/>
              </a:ext>
            </a:extLst>
          </p:cNvPr>
          <p:cNvSpPr txBox="1"/>
          <p:nvPr/>
        </p:nvSpPr>
        <p:spPr>
          <a:xfrm>
            <a:off x="489600" y="2787539"/>
            <a:ext cx="8164800" cy="954107"/>
          </a:xfrm>
          <a:prstGeom prst="rect">
            <a:avLst/>
          </a:prstGeom>
          <a:noFill/>
        </p:spPr>
        <p:txBody>
          <a:bodyPr wrap="square" rtlCol="0">
            <a:spAutoFit/>
          </a:bodyPr>
          <a:lstStyle/>
          <a:p>
            <a:pPr algn="just"/>
            <a:r>
              <a:rPr lang="en-GB" dirty="0">
                <a:solidFill>
                  <a:schemeClr val="accent4"/>
                </a:solidFill>
                <a:latin typeface="Trebuchet MS" panose="020B0603020202020204" pitchFamily="34" charset="0"/>
              </a:rPr>
              <a:t>-Relevanz der Indikatoren</a:t>
            </a:r>
          </a:p>
          <a:p>
            <a:pPr algn="just"/>
            <a:r>
              <a:rPr lang="en-GB" dirty="0">
                <a:solidFill>
                  <a:schemeClr val="accent4"/>
                </a:solidFill>
                <a:latin typeface="Trebuchet MS" panose="020B0603020202020204" pitchFamily="34" charset="0"/>
              </a:rPr>
              <a:t>-Verwendung geeigneter Benchmarks</a:t>
            </a:r>
          </a:p>
          <a:p>
            <a:pPr algn="just"/>
            <a:r>
              <a:rPr lang="en-GB" dirty="0">
                <a:solidFill>
                  <a:schemeClr val="accent4"/>
                </a:solidFill>
                <a:latin typeface="Trebuchet MS" panose="020B0603020202020204" pitchFamily="34" charset="0"/>
              </a:rPr>
              <a:t>-Aussagekräftige Risikowerte</a:t>
            </a:r>
          </a:p>
          <a:p>
            <a:pPr algn="just"/>
            <a:r>
              <a:rPr lang="en-GB" dirty="0">
                <a:solidFill>
                  <a:schemeClr val="accent4"/>
                </a:solidFill>
                <a:latin typeface="Trebuchet MS" panose="020B0603020202020204" pitchFamily="34" charset="0"/>
              </a:rPr>
              <a:t>-Effiziente Bewertung mit Fokus auf das Wesentliche</a:t>
            </a:r>
          </a:p>
        </p:txBody>
      </p:sp>
      <p:sp>
        <p:nvSpPr>
          <p:cNvPr id="6" name="Google Shape;135;p2">
            <a:extLst>
              <a:ext uri="{FF2B5EF4-FFF2-40B4-BE49-F238E27FC236}">
                <a16:creationId xmlns:a16="http://schemas.microsoft.com/office/drawing/2014/main" id="{E2FF835C-C047-4F8D-87D3-371886AC0B53}"/>
              </a:ext>
            </a:extLst>
          </p:cNvPr>
          <p:cNvSpPr txBox="1">
            <a:spLocks/>
          </p:cNvSpPr>
          <p:nvPr/>
        </p:nvSpPr>
        <p:spPr>
          <a:xfrm>
            <a:off x="554400" y="2284188"/>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1400" dirty="0">
                <a:solidFill>
                  <a:schemeClr val="accent4"/>
                </a:solidFill>
              </a:rPr>
              <a:t>Es gewährleistet:</a:t>
            </a:r>
          </a:p>
        </p:txBody>
      </p:sp>
      <p:pic>
        <p:nvPicPr>
          <p:cNvPr id="1026" name="Picture 2" descr="9+ Thousand Context Icon Royalty-Free Images, Stock Photos &amp; Pictures |  Shutterstock">
            <a:extLst>
              <a:ext uri="{FF2B5EF4-FFF2-40B4-BE49-F238E27FC236}">
                <a16:creationId xmlns:a16="http://schemas.microsoft.com/office/drawing/2014/main" id="{74DB7D2C-CF2F-4E77-8628-9B5E4D85509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1750"/>
          <a:stretch/>
        </p:blipFill>
        <p:spPr bwMode="auto">
          <a:xfrm>
            <a:off x="4780800" y="2470657"/>
            <a:ext cx="4238625" cy="1176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6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8100000" cy="675000"/>
          </a:xfrm>
          <a:prstGeom prst="rect">
            <a:avLst/>
          </a:prstGeom>
          <a:noFill/>
          <a:ln>
            <a:noFill/>
          </a:ln>
        </p:spPr>
        <p:txBody>
          <a:bodyPr spcFirstLastPara="1" wrap="square" lIns="68550" tIns="34275" rIns="68550" bIns="34275" anchor="ctr" anchorCtr="0">
            <a:no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Überblick über den Kontextualisierungsprozess</a:t>
            </a:r>
            <a:endParaRPr dirty="0">
              <a:solidFill>
                <a:schemeClr val="accent4"/>
              </a:solidFill>
            </a:endParaRPr>
          </a:p>
        </p:txBody>
      </p:sp>
      <p:sp>
        <p:nvSpPr>
          <p:cNvPr id="5" name="CuadroTexto 4">
            <a:extLst>
              <a:ext uri="{FF2B5EF4-FFF2-40B4-BE49-F238E27FC236}">
                <a16:creationId xmlns:a16="http://schemas.microsoft.com/office/drawing/2014/main" id="{F80AF41E-A3F2-4FA1-B70F-F01D6E671CB0}"/>
              </a:ext>
            </a:extLst>
          </p:cNvPr>
          <p:cNvSpPr txBox="1"/>
          <p:nvPr/>
        </p:nvSpPr>
        <p:spPr>
          <a:xfrm>
            <a:off x="612000" y="1725667"/>
            <a:ext cx="8164800" cy="2118978"/>
          </a:xfrm>
          <a:prstGeom prst="rect">
            <a:avLst/>
          </a:prstGeom>
          <a:noFill/>
        </p:spPr>
        <p:txBody>
          <a:bodyPr wrap="square" rtlCol="0">
            <a:spAutoFit/>
          </a:bodyPr>
          <a:lstStyle/>
          <a:p>
            <a:pPr algn="just">
              <a:lnSpc>
                <a:spcPct val="150000"/>
              </a:lnSpc>
            </a:pPr>
            <a:r>
              <a:rPr lang="en-GB" sz="1800" dirty="0">
                <a:solidFill>
                  <a:schemeClr val="tx2"/>
                </a:solidFill>
                <a:latin typeface="Trebuchet MS" panose="020B0603020202020204" pitchFamily="34" charset="0"/>
              </a:rPr>
              <a:t>1. Auswahl relevanter Gefahren</a:t>
            </a:r>
          </a:p>
          <a:p>
            <a:pPr algn="just">
              <a:lnSpc>
                <a:spcPct val="150000"/>
              </a:lnSpc>
            </a:pPr>
            <a:r>
              <a:rPr lang="en-GB" sz="1800" dirty="0">
                <a:solidFill>
                  <a:schemeClr val="tx2"/>
                </a:solidFill>
                <a:latin typeface="Trebuchet MS" panose="020B0603020202020204" pitchFamily="34" charset="0"/>
              </a:rPr>
              <a:t>2. Auswahl von Makrokategorien und Risikokategorien</a:t>
            </a:r>
          </a:p>
          <a:p>
            <a:pPr algn="just">
              <a:lnSpc>
                <a:spcPct val="150000"/>
              </a:lnSpc>
            </a:pPr>
            <a:r>
              <a:rPr lang="en-GB" sz="1800" dirty="0">
                <a:solidFill>
                  <a:schemeClr val="tx2"/>
                </a:solidFill>
                <a:latin typeface="Trebuchet MS" panose="020B0603020202020204" pitchFamily="34" charset="0"/>
              </a:rPr>
              <a:t>3. Definition von Benchmarks</a:t>
            </a:r>
          </a:p>
          <a:p>
            <a:pPr algn="just">
              <a:lnSpc>
                <a:spcPct val="150000"/>
              </a:lnSpc>
            </a:pPr>
            <a:r>
              <a:rPr lang="en-GB" sz="1800" dirty="0">
                <a:solidFill>
                  <a:schemeClr val="tx2"/>
                </a:solidFill>
                <a:latin typeface="Trebuchet MS" panose="020B0603020202020204" pitchFamily="34" charset="0"/>
              </a:rPr>
              <a:t>4. Gewichtsbewertung</a:t>
            </a:r>
          </a:p>
          <a:p>
            <a:pPr algn="just">
              <a:lnSpc>
                <a:spcPct val="150000"/>
              </a:lnSpc>
            </a:pPr>
            <a:r>
              <a:rPr lang="en-GB" sz="1800" dirty="0">
                <a:solidFill>
                  <a:schemeClr val="tx2"/>
                </a:solidFill>
                <a:latin typeface="Trebuchet MS" panose="020B0603020202020204" pitchFamily="34" charset="0"/>
              </a:rPr>
              <a:t>5. Validierung lokaler Daten und Indikatoren</a:t>
            </a:r>
          </a:p>
        </p:txBody>
      </p:sp>
      <p:sp>
        <p:nvSpPr>
          <p:cNvPr id="6" name="Google Shape;135;p2">
            <a:extLst>
              <a:ext uri="{FF2B5EF4-FFF2-40B4-BE49-F238E27FC236}">
                <a16:creationId xmlns:a16="http://schemas.microsoft.com/office/drawing/2014/main" id="{E2FF835C-C047-4F8D-87D3-371886AC0B53}"/>
              </a:ext>
            </a:extLst>
          </p:cNvPr>
          <p:cNvSpPr txBox="1">
            <a:spLocks/>
          </p:cNvSpPr>
          <p:nvPr/>
        </p:nvSpPr>
        <p:spPr>
          <a:xfrm>
            <a:off x="612000" y="1050667"/>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sz="2000" dirty="0">
                <a:solidFill>
                  <a:schemeClr val="accent4"/>
                </a:solidFill>
              </a:rPr>
              <a:t>Wichtigste Schritte:</a:t>
            </a:r>
          </a:p>
        </p:txBody>
      </p:sp>
      <p:sp>
        <p:nvSpPr>
          <p:cNvPr id="7" name="Google Shape;262;p14">
            <a:extLst>
              <a:ext uri="{FF2B5EF4-FFF2-40B4-BE49-F238E27FC236}">
                <a16:creationId xmlns:a16="http://schemas.microsoft.com/office/drawing/2014/main" id="{59EDB16C-3283-4C74-8B34-F360337D94D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069D4A76-5862-457B-95DD-F7FCD9D3C29A}"/>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4833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Schritt 1: Auswahl relevanter Gefahren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1286123"/>
            <a:ext cx="3697356" cy="2862322"/>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Nicht alle Klimagefahren sind in allen Gebieten gleichermaßen relevant. Daher besteht der erste Schritt der Kontextualisierung darin, die wichtigsten Probleme (Gefahren) für den lokalen Gebäudebestand auszuwählen. Diese Auswahl kann auf folgenden Faktoren basieren:</a:t>
            </a:r>
          </a:p>
          <a:p>
            <a:pPr algn="just"/>
            <a:endParaRPr lang="en-GB" sz="1200" dirty="0">
              <a:solidFill>
                <a:schemeClr val="tx2"/>
              </a:solidFill>
              <a:latin typeface="Trebuchet MS" panose="020B0603020202020204" pitchFamily="34" charset="0"/>
            </a:endParaRPr>
          </a:p>
          <a:p>
            <a:pPr algn="just"/>
            <a:r>
              <a:rPr lang="en-GB" sz="1200" dirty="0">
                <a:solidFill>
                  <a:schemeClr val="accent4"/>
                </a:solidFill>
                <a:latin typeface="Trebuchet MS" panose="020B0603020202020204" pitchFamily="34" charset="0"/>
              </a:rPr>
              <a:t>-lokalen oder regionalen Klimavulnerabilitätsbewertungen</a:t>
            </a:r>
          </a:p>
          <a:p>
            <a:pPr algn="just"/>
            <a:r>
              <a:rPr lang="en-GB" sz="1200" dirty="0">
                <a:solidFill>
                  <a:schemeClr val="accent4"/>
                </a:solidFill>
                <a:latin typeface="Trebuchet MS" panose="020B0603020202020204" pitchFamily="34" charset="0"/>
              </a:rPr>
              <a:t>-SECAPs oder nationalen Anpassungsstrategien</a:t>
            </a:r>
          </a:p>
          <a:p>
            <a:pPr algn="just"/>
            <a:r>
              <a:rPr lang="en-GB" sz="1200" dirty="0">
                <a:solidFill>
                  <a:schemeClr val="accent4"/>
                </a:solidFill>
                <a:latin typeface="Trebuchet MS" panose="020B0603020202020204" pitchFamily="34" charset="0"/>
              </a:rPr>
              <a:t>-historischen Schadensdaten zu Gebäuden</a:t>
            </a:r>
          </a:p>
          <a:p>
            <a:pPr algn="just"/>
            <a:r>
              <a:rPr lang="en-GB" sz="1200" dirty="0">
                <a:solidFill>
                  <a:schemeClr val="accent4"/>
                </a:solidFill>
                <a:latin typeface="Trebuchet MS" panose="020B0603020202020204" pitchFamily="34" charset="0"/>
              </a:rPr>
              <a:t>-Konsultation von Interessengruppen (z. B. lokale Ingenieure, Facility Manager)</a:t>
            </a:r>
          </a:p>
          <a:p>
            <a:pPr algn="just"/>
            <a:endParaRPr lang="en-GB" sz="1200" dirty="0">
              <a:solidFill>
                <a:schemeClr val="tx2"/>
              </a:solidFill>
              <a:latin typeface="Trebuchet MS" panose="020B0603020202020204" pitchFamily="34" charset="0"/>
            </a:endParaRPr>
          </a:p>
          <a:p>
            <a:pPr algn="just"/>
            <a:r>
              <a:rPr lang="en-GB" sz="1200" dirty="0">
                <a:solidFill>
                  <a:schemeClr val="tx2"/>
                </a:solidFill>
                <a:latin typeface="Trebuchet MS" panose="020B0603020202020204" pitchFamily="34" charset="0"/>
              </a:rPr>
              <a:t>Gefahren mit vernachlässigbarer Wahrscheinlichkeit oder Auswirkung können aus der lokalen RBTool-Version ausgeschlossen werden.</a:t>
            </a:r>
          </a:p>
          <a:p>
            <a:pPr algn="just"/>
            <a:endParaRPr lang="en-GB" sz="1200" dirty="0">
              <a:solidFill>
                <a:schemeClr val="tx2"/>
              </a:solidFill>
              <a:latin typeface="Trebuchet MS" panose="020B0603020202020204" pitchFamily="34" charset="0"/>
            </a:endParaRPr>
          </a:p>
        </p:txBody>
      </p:sp>
      <p:pic>
        <p:nvPicPr>
          <p:cNvPr id="2050" name="Picture 2" descr="Natural disaster color icons set. Global climate changes. Weather forecast,  avalanche, wildfire, downpour. Environmental hazards. Destructive force of  nature. Isolated vector illustrations 5961983 Vector Art at Vecteezy">
            <a:extLst>
              <a:ext uri="{FF2B5EF4-FFF2-40B4-BE49-F238E27FC236}">
                <a16:creationId xmlns:a16="http://schemas.microsoft.com/office/drawing/2014/main" id="{8CC6D0D2-5C26-4663-988F-014A0D12C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246" y="1190562"/>
            <a:ext cx="3053443" cy="3053443"/>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62;p14">
            <a:extLst>
              <a:ext uri="{FF2B5EF4-FFF2-40B4-BE49-F238E27FC236}">
                <a16:creationId xmlns:a16="http://schemas.microsoft.com/office/drawing/2014/main" id="{7E5AC991-CD0E-4B33-9674-14CFF56D12FB}"/>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524788D5-1BA4-4148-950D-9FFEB338371F}"/>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92280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320055"/>
            <a:ext cx="7794943"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Schritt 2: Auswahl der Makrokategorien und Risikokategorien</a:t>
            </a:r>
            <a:endParaRPr dirty="0">
              <a:solidFill>
                <a:schemeClr val="accent4"/>
              </a:solidFill>
            </a:endParaRPr>
          </a:p>
        </p:txBody>
      </p:sp>
      <p:sp>
        <p:nvSpPr>
          <p:cNvPr id="7" name="CuadroTexto 6">
            <a:extLst>
              <a:ext uri="{FF2B5EF4-FFF2-40B4-BE49-F238E27FC236}">
                <a16:creationId xmlns:a16="http://schemas.microsoft.com/office/drawing/2014/main" id="{9A669941-0EA2-4597-A124-C335F68B68BE}"/>
              </a:ext>
            </a:extLst>
          </p:cNvPr>
          <p:cNvSpPr txBox="1"/>
          <p:nvPr/>
        </p:nvSpPr>
        <p:spPr>
          <a:xfrm>
            <a:off x="4572000" y="2046004"/>
            <a:ext cx="2663581" cy="1754326"/>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Die mit jeder Makrokategorie verbundenen Risikokategorien müssen unter Berücksichtigung der Typologie und Nutzung des Gebäudes ausgewählt werden. Ein Krankenhaus und ein Wohnblock können beispielsweise aufgrund unterschiedlicher Schwachstellenprofile und kritischer Funktionen unterschiedliche Risikokategorien erfordern.</a:t>
            </a:r>
          </a:p>
        </p:txBody>
      </p:sp>
      <p:sp>
        <p:nvSpPr>
          <p:cNvPr id="8" name="CuadroTexto 7">
            <a:extLst>
              <a:ext uri="{FF2B5EF4-FFF2-40B4-BE49-F238E27FC236}">
                <a16:creationId xmlns:a16="http://schemas.microsoft.com/office/drawing/2014/main" id="{61742ED0-4E48-487B-861C-8CFE3CA0DBD2}"/>
              </a:ext>
            </a:extLst>
          </p:cNvPr>
          <p:cNvSpPr txBox="1"/>
          <p:nvPr/>
        </p:nvSpPr>
        <p:spPr>
          <a:xfrm>
            <a:off x="4572000" y="1597526"/>
            <a:ext cx="2890763" cy="432792"/>
          </a:xfrm>
          <a:prstGeom prst="ellipse">
            <a:avLst/>
          </a:prstGeom>
          <a:noFill/>
        </p:spPr>
        <p:txBody>
          <a:bodyPr wrap="square" rtlCol="0">
            <a:spAutoFit/>
          </a:bodyPr>
          <a:lstStyle/>
          <a:p>
            <a:r>
              <a:rPr lang="en-GB" b="1" dirty="0">
                <a:solidFill>
                  <a:schemeClr val="accent4"/>
                </a:solidFill>
                <a:latin typeface="Trebuchet MS" panose="020B0603020202020204" pitchFamily="34" charset="0"/>
              </a:rPr>
              <a:t>Risikokategorien</a:t>
            </a:r>
          </a:p>
        </p:txBody>
      </p:sp>
      <p:sp>
        <p:nvSpPr>
          <p:cNvPr id="9" name="CuadroTexto 8">
            <a:extLst>
              <a:ext uri="{FF2B5EF4-FFF2-40B4-BE49-F238E27FC236}">
                <a16:creationId xmlns:a16="http://schemas.microsoft.com/office/drawing/2014/main" id="{E88C99AA-506F-412C-85BC-0ABBEA845306}"/>
              </a:ext>
            </a:extLst>
          </p:cNvPr>
          <p:cNvSpPr txBox="1"/>
          <p:nvPr/>
        </p:nvSpPr>
        <p:spPr>
          <a:xfrm>
            <a:off x="1542308" y="2030318"/>
            <a:ext cx="2524427" cy="1938992"/>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Jede Makrokategorie entspricht Gebäudekomponenten, Räumen oder Nutzern, die je nach Gestaltung, Funktion und Kontext des Gebäudes vorhanden sein können oder auch nicht. Die Einbeziehung einer Makrokategorie in den Bewertungsprozess sollte deren tatsächliche Relevanz und Präsenz in dem jeweiligen Gebäude widerspiegeln.</a:t>
            </a:r>
          </a:p>
        </p:txBody>
      </p:sp>
      <p:sp>
        <p:nvSpPr>
          <p:cNvPr id="10" name="CuadroTexto 9">
            <a:extLst>
              <a:ext uri="{FF2B5EF4-FFF2-40B4-BE49-F238E27FC236}">
                <a16:creationId xmlns:a16="http://schemas.microsoft.com/office/drawing/2014/main" id="{C946EA61-45AD-46B8-B50F-9AA2EBEA2E69}"/>
              </a:ext>
            </a:extLst>
          </p:cNvPr>
          <p:cNvSpPr txBox="1"/>
          <p:nvPr/>
        </p:nvSpPr>
        <p:spPr>
          <a:xfrm>
            <a:off x="1478954" y="1613212"/>
            <a:ext cx="2890763" cy="432792"/>
          </a:xfrm>
          <a:prstGeom prst="ellipse">
            <a:avLst/>
          </a:prstGeom>
          <a:noFill/>
        </p:spPr>
        <p:txBody>
          <a:bodyPr wrap="square" rtlCol="0">
            <a:spAutoFit/>
          </a:bodyPr>
          <a:lstStyle/>
          <a:p>
            <a:r>
              <a:rPr lang="en-GB" b="1" dirty="0">
                <a:solidFill>
                  <a:schemeClr val="accent4"/>
                </a:solidFill>
                <a:latin typeface="Trebuchet MS" panose="020B0603020202020204" pitchFamily="34" charset="0"/>
              </a:rPr>
              <a:t>Makrokategorien</a:t>
            </a:r>
          </a:p>
        </p:txBody>
      </p:sp>
      <p:sp>
        <p:nvSpPr>
          <p:cNvPr id="11" name="Google Shape;262;p14">
            <a:extLst>
              <a:ext uri="{FF2B5EF4-FFF2-40B4-BE49-F238E27FC236}">
                <a16:creationId xmlns:a16="http://schemas.microsoft.com/office/drawing/2014/main" id="{FF4365D0-1782-4832-AE73-DF042D5EE1C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12" name="Google Shape;220;p13">
            <a:extLst>
              <a:ext uri="{FF2B5EF4-FFF2-40B4-BE49-F238E27FC236}">
                <a16:creationId xmlns:a16="http://schemas.microsoft.com/office/drawing/2014/main" id="{F4CB237D-D676-4815-B187-2D37057D42BB}"/>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648222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Schritt 4: Zuweisung von Gewichtungen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1662321"/>
            <a:ext cx="4932000" cy="2123658"/>
          </a:xfrm>
          <a:prstGeom prst="rect">
            <a:avLst/>
          </a:prstGeom>
          <a:noFill/>
        </p:spPr>
        <p:txBody>
          <a:bodyPr wrap="square" rtlCol="0">
            <a:spAutoFit/>
          </a:bodyPr>
          <a:lstStyle/>
          <a:p>
            <a:pPr algn="just"/>
            <a:r>
              <a:rPr lang="en-GB" sz="1200" dirty="0">
                <a:solidFill>
                  <a:schemeClr val="tx2"/>
                </a:solidFill>
                <a:latin typeface="Trebuchet MS" panose="020B0603020202020204" pitchFamily="34" charset="0"/>
              </a:rPr>
              <a:t>In </a:t>
            </a:r>
            <a:r>
              <a:rPr lang="en-GB" sz="1200" dirty="0" err="1">
                <a:solidFill>
                  <a:schemeClr val="tx2"/>
                </a:solidFill>
                <a:latin typeface="Trebuchet MS" panose="020B0603020202020204" pitchFamily="34" charset="0"/>
              </a:rPr>
              <a:t>RBTool </a:t>
            </a:r>
            <a:r>
              <a:rPr lang="en-GB" sz="1200" dirty="0">
                <a:solidFill>
                  <a:schemeClr val="tx2"/>
                </a:solidFill>
                <a:latin typeface="Trebuchet MS" panose="020B0603020202020204" pitchFamily="34" charset="0"/>
              </a:rPr>
              <a:t>sollte die Gewichtung der Risikokategorien und Makrokategorien auf ihrer relativen Bedeutung im spezifischen Kontext der Bewertung basieren. Bei der Gewichtung sollten folgende Aspekte berücksichtigt werden:</a:t>
            </a:r>
          </a:p>
          <a:p>
            <a:pPr algn="just"/>
            <a:endParaRPr lang="en-GB" sz="1200" dirty="0">
              <a:solidFill>
                <a:schemeClr val="tx2"/>
              </a:solidFill>
              <a:latin typeface="Trebuchet MS" panose="020B0603020202020204" pitchFamily="34" charset="0"/>
            </a:endParaRPr>
          </a:p>
          <a:p>
            <a:pPr algn="just"/>
            <a:r>
              <a:rPr lang="en-GB" sz="1200" dirty="0">
                <a:solidFill>
                  <a:schemeClr val="tx2"/>
                </a:solidFill>
                <a:latin typeface="Trebuchet MS" panose="020B0603020202020204" pitchFamily="34" charset="0"/>
              </a:rPr>
              <a:t>-Funktionale Relevanz.</a:t>
            </a:r>
          </a:p>
          <a:p>
            <a:pPr algn="just"/>
            <a:r>
              <a:rPr lang="en-GB" sz="1200" dirty="0">
                <a:solidFill>
                  <a:schemeClr val="tx2"/>
                </a:solidFill>
                <a:latin typeface="Trebuchet MS" panose="020B0603020202020204" pitchFamily="34" charset="0"/>
              </a:rPr>
              <a:t>-Anfälligkeit.</a:t>
            </a:r>
          </a:p>
          <a:p>
            <a:pPr algn="just"/>
            <a:r>
              <a:rPr lang="en-GB" sz="1200" dirty="0">
                <a:solidFill>
                  <a:schemeClr val="tx2"/>
                </a:solidFill>
                <a:latin typeface="Trebuchet MS" panose="020B0603020202020204" pitchFamily="34" charset="0"/>
              </a:rPr>
              <a:t>-Mögliche Folgen von Schäden oder Störungen.</a:t>
            </a:r>
          </a:p>
          <a:p>
            <a:pPr algn="just"/>
            <a:r>
              <a:rPr lang="en-GB" sz="1200" dirty="0">
                <a:solidFill>
                  <a:schemeClr val="tx2"/>
                </a:solidFill>
                <a:latin typeface="Trebuchet MS" panose="020B0603020202020204" pitchFamily="34" charset="0"/>
              </a:rPr>
              <a:t>-</a:t>
            </a:r>
            <a:r>
              <a:rPr lang="en-GB" sz="1200" dirty="0" err="1">
                <a:solidFill>
                  <a:schemeClr val="tx2"/>
                </a:solidFill>
                <a:latin typeface="Trebuchet MS" panose="020B0603020202020204" pitchFamily="34" charset="0"/>
              </a:rPr>
              <a:t>Expertenurteil</a:t>
            </a:r>
            <a:r>
              <a:rPr lang="en-GB" sz="1200" dirty="0">
                <a:solidFill>
                  <a:schemeClr val="tx2"/>
                </a:solidFill>
                <a:latin typeface="Trebuchet MS" panose="020B0603020202020204" pitchFamily="34" charset="0"/>
              </a:rPr>
              <a:t> und partizipative Methoden</a:t>
            </a: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p:pic>
        <p:nvPicPr>
          <p:cNvPr id="4098" name="Picture 2" descr="Benchmarking - Free business icons">
            <a:extLst>
              <a:ext uri="{FF2B5EF4-FFF2-40B4-BE49-F238E27FC236}">
                <a16:creationId xmlns:a16="http://schemas.microsoft.com/office/drawing/2014/main" id="{A72FE11E-2018-47F5-95A2-379755CFA1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1" y="1597479"/>
            <a:ext cx="1948542" cy="1948542"/>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62;p14">
            <a:extLst>
              <a:ext uri="{FF2B5EF4-FFF2-40B4-BE49-F238E27FC236}">
                <a16:creationId xmlns:a16="http://schemas.microsoft.com/office/drawing/2014/main" id="{63023463-8B99-4993-AC1F-F44DEE3F684E}"/>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610F5E69-335F-415C-AAC0-B8DEA75A43F4}"/>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492314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Schritt 5: Validierung der Indikatoren und Datenquellen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1597479"/>
            <a:ext cx="4932000" cy="1938992"/>
          </a:xfrm>
          <a:prstGeom prst="rect">
            <a:avLst/>
          </a:prstGeom>
          <a:noFill/>
        </p:spPr>
        <p:txBody>
          <a:bodyPr wrap="square" rtlCol="0">
            <a:spAutoFit/>
          </a:bodyPr>
          <a:lstStyle/>
          <a:p>
            <a:pPr algn="just"/>
            <a:r>
              <a:rPr lang="en-GB" sz="1200" dirty="0">
                <a:solidFill>
                  <a:schemeClr val="accent4"/>
                </a:solidFill>
                <a:latin typeface="Trebuchet MS" panose="020B0603020202020204" pitchFamily="34" charset="0"/>
              </a:rPr>
              <a:t>1. Validieren Sie lokale Daten anhand folgender Kriterien:</a:t>
            </a:r>
          </a:p>
          <a:p>
            <a:pPr algn="just"/>
            <a:endParaRPr lang="en-GB" sz="1200" dirty="0">
              <a:solidFill>
                <a:schemeClr val="tx2"/>
              </a:solidFill>
              <a:latin typeface="Trebuchet MS" panose="020B0603020202020204" pitchFamily="34" charset="0"/>
            </a:endParaRPr>
          </a:p>
          <a:p>
            <a:pPr algn="just"/>
            <a:r>
              <a:rPr lang="en-GB" sz="1200" dirty="0">
                <a:solidFill>
                  <a:schemeClr val="tx2"/>
                </a:solidFill>
                <a:latin typeface="Trebuchet MS" panose="020B0603020202020204" pitchFamily="34" charset="0"/>
              </a:rPr>
              <a:t>-Verfügbarkeit und Genauigkeit der Informationen.</a:t>
            </a:r>
          </a:p>
          <a:p>
            <a:pPr algn="just"/>
            <a:r>
              <a:rPr lang="en-GB" sz="1200" dirty="0">
                <a:solidFill>
                  <a:schemeClr val="tx2"/>
                </a:solidFill>
                <a:latin typeface="Trebuchet MS" panose="020B0603020202020204" pitchFamily="34" charset="0"/>
              </a:rPr>
              <a:t>- Kompatibilität der Daten mit der Bewertungsmethode.</a:t>
            </a:r>
          </a:p>
          <a:p>
            <a:pPr algn="just"/>
            <a:endParaRPr lang="en-GB" sz="1200" dirty="0">
              <a:solidFill>
                <a:schemeClr val="tx2"/>
              </a:solidFill>
              <a:latin typeface="Trebuchet MS" panose="020B0603020202020204" pitchFamily="34" charset="0"/>
            </a:endParaRPr>
          </a:p>
          <a:p>
            <a:pPr algn="just"/>
            <a:r>
              <a:rPr lang="en-GB" sz="1200" dirty="0">
                <a:solidFill>
                  <a:schemeClr val="accent4"/>
                </a:solidFill>
                <a:latin typeface="Trebuchet MS" panose="020B0603020202020204" pitchFamily="34" charset="0"/>
              </a:rPr>
              <a:t>2. Passen Sie die Indikatoren bei Bedarf an.</a:t>
            </a:r>
          </a:p>
          <a:p>
            <a:pPr algn="just"/>
            <a:endParaRPr lang="en-GB" sz="1200" dirty="0">
              <a:solidFill>
                <a:schemeClr val="accent4"/>
              </a:solidFill>
              <a:latin typeface="Trebuchet MS" panose="020B0603020202020204" pitchFamily="34" charset="0"/>
            </a:endParaRPr>
          </a:p>
          <a:p>
            <a:pPr algn="just"/>
            <a:r>
              <a:rPr lang="en-GB" sz="1200" dirty="0">
                <a:solidFill>
                  <a:schemeClr val="accent4"/>
                </a:solidFill>
                <a:latin typeface="Trebuchet MS" panose="020B0603020202020204" pitchFamily="34" charset="0"/>
              </a:rPr>
              <a:t>3. Dokumentieren Sie Datenquellen wie Energieaudits, BIM und Vor-Ort-Inspektionen.</a:t>
            </a: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p:pic>
        <p:nvPicPr>
          <p:cNvPr id="6146" name="Picture 2" descr="Data Source Vector Art, Icons, and Graphics for Free Download">
            <a:extLst>
              <a:ext uri="{FF2B5EF4-FFF2-40B4-BE49-F238E27FC236}">
                <a16:creationId xmlns:a16="http://schemas.microsoft.com/office/drawing/2014/main" id="{0D769E61-768E-4025-A734-56B944AC08C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302"/>
          <a:stretch/>
        </p:blipFill>
        <p:spPr bwMode="auto">
          <a:xfrm>
            <a:off x="5976257" y="1351857"/>
            <a:ext cx="2495550" cy="1938992"/>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62;p14">
            <a:extLst>
              <a:ext uri="{FF2B5EF4-FFF2-40B4-BE49-F238E27FC236}">
                <a16:creationId xmlns:a16="http://schemas.microsoft.com/office/drawing/2014/main" id="{801560B6-6100-4A08-901B-0CA79041C2DB}"/>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20;p13">
            <a:extLst>
              <a:ext uri="{FF2B5EF4-FFF2-40B4-BE49-F238E27FC236}">
                <a16:creationId xmlns:a16="http://schemas.microsoft.com/office/drawing/2014/main" id="{ABDA2738-29A0-48B2-8466-E27C85922DE3}"/>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1957320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29"/>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325" name="Google Shape;325;p29"/>
          <p:cNvSpPr txBox="1"/>
          <p:nvPr/>
        </p:nvSpPr>
        <p:spPr>
          <a:xfrm>
            <a:off x="613300" y="1039075"/>
            <a:ext cx="57123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a:solidFill>
                  <a:srgbClr val="18BAA8"/>
                </a:solidFill>
                <a:latin typeface="Trebuchet MS"/>
                <a:ea typeface="Trebuchet MS"/>
                <a:cs typeface="Trebuchet MS"/>
                <a:sym typeface="Trebuchet MS"/>
              </a:rPr>
              <a:t>Schritt 1 Zuweisung von Gefahrenwerten zu Problemen</a:t>
            </a:r>
            <a:endParaRPr sz="1600" b="1">
              <a:solidFill>
                <a:srgbClr val="18BAA8"/>
              </a:solidFill>
              <a:latin typeface="Trebuchet MS"/>
              <a:ea typeface="Trebuchet MS"/>
              <a:cs typeface="Trebuchet MS"/>
              <a:sym typeface="Trebuchet MS"/>
            </a:endParaRPr>
          </a:p>
        </p:txBody>
      </p:sp>
      <p:sp>
        <p:nvSpPr>
          <p:cNvPr id="326" name="Google Shape;326;p29"/>
          <p:cNvSpPr txBox="1"/>
          <p:nvPr/>
        </p:nvSpPr>
        <p:spPr>
          <a:xfrm>
            <a:off x="613300" y="1901263"/>
            <a:ext cx="4583100" cy="3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chemeClr val="dk2"/>
                </a:solidFill>
                <a:latin typeface="Trebuchet MS"/>
                <a:ea typeface="Trebuchet MS"/>
                <a:cs typeface="Trebuchet MS"/>
                <a:sym typeface="Trebuchet MS"/>
              </a:rPr>
              <a:t>1.1 Der Wert der Wahrscheinlichkeit einer Gefahr wird zugewiesen (HV)</a:t>
            </a:r>
            <a:endParaRPr sz="1200">
              <a:solidFill>
                <a:schemeClr val="dk2"/>
              </a:solidFill>
              <a:latin typeface="Trebuchet MS"/>
              <a:ea typeface="Trebuchet MS"/>
              <a:cs typeface="Trebuchet MS"/>
              <a:sym typeface="Trebuchet MS"/>
            </a:endParaRPr>
          </a:p>
        </p:txBody>
      </p:sp>
      <p:graphicFrame>
        <p:nvGraphicFramePr>
          <p:cNvPr id="327" name="Google Shape;327;p29"/>
          <p:cNvGraphicFramePr/>
          <p:nvPr>
            <p:extLst>
              <p:ext uri="{D42A27DB-BD31-4B8C-83A1-F6EECF244321}">
                <p14:modId xmlns:p14="http://schemas.microsoft.com/office/powerpoint/2010/main" val="2265975420"/>
              </p:ext>
            </p:extLst>
          </p:nvPr>
        </p:nvGraphicFramePr>
        <p:xfrm>
          <a:off x="777088" y="2583325"/>
          <a:ext cx="3272275" cy="1143000"/>
        </p:xfrm>
        <a:graphic>
          <a:graphicData uri="http://schemas.openxmlformats.org/drawingml/2006/table">
            <a:tbl>
              <a:tblPr>
                <a:noFill/>
              </a:tblPr>
              <a:tblGrid>
                <a:gridCol w="660575">
                  <a:extLst>
                    <a:ext uri="{9D8B030D-6E8A-4147-A177-3AD203B41FA5}">
                      <a16:colId xmlns:a16="http://schemas.microsoft.com/office/drawing/2014/main" val="20000"/>
                    </a:ext>
                  </a:extLst>
                </a:gridCol>
                <a:gridCol w="2008625">
                  <a:extLst>
                    <a:ext uri="{9D8B030D-6E8A-4147-A177-3AD203B41FA5}">
                      <a16:colId xmlns:a16="http://schemas.microsoft.com/office/drawing/2014/main" val="20001"/>
                    </a:ext>
                  </a:extLst>
                </a:gridCol>
                <a:gridCol w="603075">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Code</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Gefahr</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HV</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A</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Starke Niederschläge</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0,8</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C</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Extreme Temperaturen</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0,9</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328" name="Google Shape;328;p29"/>
          <p:cNvSpPr txBox="1"/>
          <p:nvPr/>
        </p:nvSpPr>
        <p:spPr>
          <a:xfrm>
            <a:off x="4993413" y="287775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Der HV-Wert reicht von 0 bis 1. Der HV-Wert beantwortet die Frage: Wie schwerwiegend ist die Gefahr?</a:t>
            </a:r>
            <a:endParaRPr sz="1200">
              <a:solidFill>
                <a:srgbClr val="708792"/>
              </a:solidFill>
              <a:latin typeface="Trebuchet MS"/>
              <a:ea typeface="Trebuchet MS"/>
              <a:cs typeface="Trebuchet MS"/>
              <a:sym typeface="Trebuchet MS"/>
            </a:endParaRPr>
          </a:p>
        </p:txBody>
      </p:sp>
      <p:sp>
        <p:nvSpPr>
          <p:cNvPr id="329" name="Google Shape;329;p29"/>
          <p:cNvSpPr txBox="1"/>
          <p:nvPr/>
        </p:nvSpPr>
        <p:spPr>
          <a:xfrm>
            <a:off x="613295" y="1492532"/>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a:solidFill>
                  <a:schemeClr val="dk2"/>
                </a:solidFill>
                <a:latin typeface="Trebuchet MS"/>
                <a:ea typeface="Trebuchet MS"/>
                <a:cs typeface="Trebuchet MS"/>
                <a:sym typeface="Trebuchet MS"/>
              </a:rPr>
              <a:t>Option 1</a:t>
            </a:r>
            <a:endParaRPr sz="1200" b="1">
              <a:solidFill>
                <a:schemeClr val="dk2"/>
              </a:solidFill>
              <a:latin typeface="Trebuchet MS"/>
              <a:ea typeface="Trebuchet MS"/>
              <a:cs typeface="Trebuchet MS"/>
              <a:sym typeface="Trebuchet MS"/>
            </a:endParaRPr>
          </a:p>
        </p:txBody>
      </p:sp>
      <p:cxnSp>
        <p:nvCxnSpPr>
          <p:cNvPr id="330" name="Google Shape;330;p29"/>
          <p:cNvCxnSpPr>
            <a:endCxn id="328" idx="1"/>
          </p:cNvCxnSpPr>
          <p:nvPr/>
        </p:nvCxnSpPr>
        <p:spPr>
          <a:xfrm rot="10800000" flipH="1">
            <a:off x="4152513" y="3154800"/>
            <a:ext cx="840900" cy="4200"/>
          </a:xfrm>
          <a:prstGeom prst="straightConnector1">
            <a:avLst/>
          </a:prstGeom>
          <a:noFill/>
          <a:ln w="9525" cap="flat" cmpd="sng">
            <a:solidFill>
              <a:srgbClr val="18BAA8"/>
            </a:solidFill>
            <a:prstDash val="solid"/>
            <a:round/>
            <a:headEnd type="none" w="med" len="med"/>
            <a:tailEnd type="triangle" w="med" len="med"/>
          </a:ln>
        </p:spPr>
      </p:cxnSp>
      <p:sp>
        <p:nvSpPr>
          <p:cNvPr id="10" name="Google Shape;262;p14">
            <a:extLst>
              <a:ext uri="{FF2B5EF4-FFF2-40B4-BE49-F238E27FC236}">
                <a16:creationId xmlns:a16="http://schemas.microsoft.com/office/drawing/2014/main" id="{4CF8657D-340E-44F1-BC10-7C5608DCEC44}"/>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0"/>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a:solidFill>
                  <a:srgbClr val="48BAA2"/>
                </a:solidFill>
                <a:latin typeface="Trebuchet MS"/>
                <a:ea typeface="Trebuchet MS"/>
                <a:cs typeface="Trebuchet MS"/>
                <a:sym typeface="Trebuchet MS"/>
              </a:rPr>
              <a:t>Praktisches Beispiel für RNTool</a:t>
            </a:r>
            <a:endParaRPr sz="2800" b="1">
              <a:solidFill>
                <a:srgbClr val="48BAA2"/>
              </a:solidFill>
              <a:latin typeface="Trebuchet MS"/>
              <a:ea typeface="Trebuchet MS"/>
              <a:cs typeface="Trebuchet MS"/>
              <a:sym typeface="Trebuchet MS"/>
            </a:endParaRPr>
          </a:p>
        </p:txBody>
      </p:sp>
      <p:sp>
        <p:nvSpPr>
          <p:cNvPr id="337" name="Google Shape;337;p30"/>
          <p:cNvSpPr txBox="1"/>
          <p:nvPr/>
        </p:nvSpPr>
        <p:spPr>
          <a:xfrm>
            <a:off x="613300" y="1888075"/>
            <a:ext cx="7578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chemeClr val="dk2"/>
                </a:solidFill>
                <a:latin typeface="Trebuchet MS"/>
                <a:ea typeface="Trebuchet MS"/>
                <a:cs typeface="Trebuchet MS"/>
                <a:sym typeface="Trebuchet MS"/>
              </a:rPr>
              <a:t>Alternativ können klimatische Indikatoren zur Bestimmung des HV herangezogen werden. Nachfolgend ein Beispiel für die Gefahr „Starke Niederschläge“</a:t>
            </a:r>
            <a:endParaRPr sz="1200">
              <a:solidFill>
                <a:schemeClr val="dk2"/>
              </a:solidFill>
              <a:latin typeface="Trebuchet MS"/>
              <a:ea typeface="Trebuchet MS"/>
              <a:cs typeface="Trebuchet MS"/>
              <a:sym typeface="Trebuchet MS"/>
            </a:endParaRPr>
          </a:p>
        </p:txBody>
      </p:sp>
      <p:graphicFrame>
        <p:nvGraphicFramePr>
          <p:cNvPr id="338" name="Google Shape;338;p30"/>
          <p:cNvGraphicFramePr/>
          <p:nvPr>
            <p:extLst>
              <p:ext uri="{D42A27DB-BD31-4B8C-83A1-F6EECF244321}">
                <p14:modId xmlns:p14="http://schemas.microsoft.com/office/powerpoint/2010/main" val="4181267624"/>
              </p:ext>
            </p:extLst>
          </p:nvPr>
        </p:nvGraphicFramePr>
        <p:xfrm>
          <a:off x="613200" y="2432891"/>
          <a:ext cx="7578299" cy="2377023"/>
        </p:xfrm>
        <a:graphic>
          <a:graphicData uri="http://schemas.openxmlformats.org/drawingml/2006/table">
            <a:tbl>
              <a:tblPr>
                <a:noFill/>
              </a:tblPr>
              <a:tblGrid>
                <a:gridCol w="715981">
                  <a:extLst>
                    <a:ext uri="{9D8B030D-6E8A-4147-A177-3AD203B41FA5}">
                      <a16:colId xmlns:a16="http://schemas.microsoft.com/office/drawing/2014/main" val="20000"/>
                    </a:ext>
                  </a:extLst>
                </a:gridCol>
                <a:gridCol w="1409821">
                  <a:extLst>
                    <a:ext uri="{9D8B030D-6E8A-4147-A177-3AD203B41FA5}">
                      <a16:colId xmlns:a16="http://schemas.microsoft.com/office/drawing/2014/main" val="20001"/>
                    </a:ext>
                  </a:extLst>
                </a:gridCol>
                <a:gridCol w="2421177">
                  <a:extLst>
                    <a:ext uri="{9D8B030D-6E8A-4147-A177-3AD203B41FA5}">
                      <a16:colId xmlns:a16="http://schemas.microsoft.com/office/drawing/2014/main" val="20002"/>
                    </a:ext>
                  </a:extLst>
                </a:gridCol>
                <a:gridCol w="1997823">
                  <a:extLst>
                    <a:ext uri="{9D8B030D-6E8A-4147-A177-3AD203B41FA5}">
                      <a16:colId xmlns:a16="http://schemas.microsoft.com/office/drawing/2014/main" val="20003"/>
                    </a:ext>
                  </a:extLst>
                </a:gridCol>
                <a:gridCol w="1033497">
                  <a:extLst>
                    <a:ext uri="{9D8B030D-6E8A-4147-A177-3AD203B41FA5}">
                      <a16:colId xmlns:a16="http://schemas.microsoft.com/office/drawing/2014/main" val="20004"/>
                    </a:ext>
                  </a:extLst>
                </a:gridCol>
              </a:tblGrid>
              <a:tr h="548313">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Code</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Gefahrenkriterien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Gefahrenindikator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Maßeinheit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548313">
                <a:tc>
                  <a:txBody>
                    <a:bodyPr/>
                    <a:lstStyle/>
                    <a:p>
                      <a:pPr marL="0" lvl="0" indent="0" algn="l" rtl="0">
                        <a:spcBef>
                          <a:spcPts val="0"/>
                        </a:spcBef>
                        <a:spcAft>
                          <a:spcPts val="0"/>
                        </a:spcAft>
                        <a:buNone/>
                      </a:pPr>
                      <a:r>
                        <a:rPr lang="es" sz="1200" dirty="0">
                          <a:solidFill>
                            <a:srgbClr val="708792"/>
                          </a:solidFill>
                          <a:latin typeface="Trebuchet MS"/>
                          <a:ea typeface="Trebuchet MS"/>
                          <a:cs typeface="Trebuchet MS"/>
                          <a:sym typeface="Trebuchet MS"/>
                        </a:rPr>
                        <a:t>H.A1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R20</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Anzahl der Tage mit Niederschlag ≥ 20 mm</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Anzahl</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2</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548313">
                <a:tc>
                  <a:txBody>
                    <a:bodyPr/>
                    <a:lstStyle/>
                    <a:p>
                      <a:pPr marL="0" lvl="0" indent="0" algn="l" rtl="0">
                        <a:spcBef>
                          <a:spcPts val="0"/>
                        </a:spcBef>
                        <a:spcAft>
                          <a:spcPts val="0"/>
                        </a:spcAft>
                        <a:buNone/>
                      </a:pPr>
                      <a:r>
                        <a:rPr lang="es" sz="1200" dirty="0">
                          <a:solidFill>
                            <a:srgbClr val="708792"/>
                          </a:solidFill>
                          <a:latin typeface="Trebuchet MS"/>
                          <a:ea typeface="Trebuchet MS"/>
                          <a:cs typeface="Trebuchet MS"/>
                          <a:sym typeface="Trebuchet MS"/>
                        </a:rPr>
                        <a:t>H.A2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SDII</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Einfacher täglicher Intensitätsindex</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mm/Tag</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8</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731095">
                <a:tc>
                  <a:txBody>
                    <a:bodyPr/>
                    <a:lstStyle/>
                    <a:p>
                      <a:pPr marL="0" lvl="0" indent="0" algn="l" rtl="0">
                        <a:spcBef>
                          <a:spcPts val="0"/>
                        </a:spcBef>
                        <a:spcAft>
                          <a:spcPts val="0"/>
                        </a:spcAft>
                        <a:buNone/>
                      </a:pPr>
                      <a:r>
                        <a:rPr lang="es" sz="1200" dirty="0">
                          <a:solidFill>
                            <a:srgbClr val="708792"/>
                          </a:solidFill>
                          <a:latin typeface="Trebuchet MS"/>
                          <a:ea typeface="Trebuchet MS"/>
                          <a:cs typeface="Trebuchet MS"/>
                          <a:sym typeface="Trebuchet MS"/>
                        </a:rPr>
                        <a:t>H.A3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dirty="0">
                          <a:solidFill>
                            <a:srgbClr val="708792"/>
                          </a:solidFill>
                          <a:latin typeface="Trebuchet MS"/>
                          <a:ea typeface="Trebuchet MS"/>
                          <a:cs typeface="Trebuchet MS"/>
                          <a:sym typeface="Trebuchet MS"/>
                        </a:rPr>
                        <a:t>RX1DAY</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708792"/>
                          </a:solidFill>
                          <a:latin typeface="Trebuchet MS"/>
                          <a:ea typeface="Trebuchet MS"/>
                          <a:cs typeface="Trebuchet MS"/>
                          <a:sym typeface="Trebuchet MS"/>
                        </a:rPr>
                        <a:t>Maximale Gesamtniederschlagsmenge, die an einem einzigen Tag fällt</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mm</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60</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39" name="Google Shape;339;p30"/>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a:solidFill>
                  <a:srgbClr val="18BAA8"/>
                </a:solidFill>
                <a:latin typeface="Trebuchet MS"/>
                <a:ea typeface="Trebuchet MS"/>
                <a:cs typeface="Trebuchet MS"/>
                <a:sym typeface="Trebuchet MS"/>
              </a:rPr>
              <a:t>Schritt 1</a:t>
            </a:r>
            <a:endParaRPr sz="1600" b="1">
              <a:solidFill>
                <a:srgbClr val="18BAA8"/>
              </a:solidFill>
              <a:latin typeface="Trebuchet MS"/>
              <a:ea typeface="Trebuchet MS"/>
              <a:cs typeface="Trebuchet MS"/>
              <a:sym typeface="Trebuchet MS"/>
            </a:endParaRPr>
          </a:p>
        </p:txBody>
      </p:sp>
      <p:sp>
        <p:nvSpPr>
          <p:cNvPr id="340" name="Google Shape;340;p30"/>
          <p:cNvSpPr txBox="1"/>
          <p:nvPr/>
        </p:nvSpPr>
        <p:spPr>
          <a:xfrm>
            <a:off x="613300" y="1513988"/>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a:solidFill>
                  <a:schemeClr val="dk2"/>
                </a:solidFill>
                <a:latin typeface="Trebuchet MS"/>
                <a:ea typeface="Trebuchet MS"/>
                <a:cs typeface="Trebuchet MS"/>
                <a:sym typeface="Trebuchet MS"/>
              </a:rPr>
              <a:t>Option 2</a:t>
            </a:r>
            <a:endParaRPr sz="1200" b="1">
              <a:solidFill>
                <a:schemeClr val="dk2"/>
              </a:solidFill>
              <a:latin typeface="Trebuchet MS"/>
              <a:ea typeface="Trebuchet MS"/>
              <a:cs typeface="Trebuchet MS"/>
              <a:sym typeface="Trebuchet MS"/>
            </a:endParaRPr>
          </a:p>
        </p:txBody>
      </p:sp>
      <p:sp>
        <p:nvSpPr>
          <p:cNvPr id="8" name="Google Shape;262;p14">
            <a:extLst>
              <a:ext uri="{FF2B5EF4-FFF2-40B4-BE49-F238E27FC236}">
                <a16:creationId xmlns:a16="http://schemas.microsoft.com/office/drawing/2014/main" id="{259A2AF9-3D81-4EB7-8F6E-1F8284BC7E8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1"/>
          <p:cNvSpPr/>
          <p:nvPr/>
        </p:nvSpPr>
        <p:spPr>
          <a:xfrm>
            <a:off x="5974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47" name="Google Shape;347;p31"/>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348" name="Google Shape;348;p31"/>
          <p:cNvSpPr txBox="1"/>
          <p:nvPr/>
        </p:nvSpPr>
        <p:spPr>
          <a:xfrm>
            <a:off x="613295" y="152760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Wert der Klimagefahren wird im Intervall (0-1) normalisiert – Beispiel für H.A3</a:t>
            </a:r>
            <a:endParaRPr sz="1200" dirty="0">
              <a:solidFill>
                <a:srgbClr val="53656D"/>
              </a:solidFill>
              <a:latin typeface="Trebuchet MS"/>
              <a:ea typeface="Trebuchet MS"/>
              <a:cs typeface="Trebuchet MS"/>
              <a:sym typeface="Trebuchet MS"/>
            </a:endParaRPr>
          </a:p>
        </p:txBody>
      </p:sp>
      <p:graphicFrame>
        <p:nvGraphicFramePr>
          <p:cNvPr id="349" name="Google Shape;349;p31"/>
          <p:cNvGraphicFramePr/>
          <p:nvPr>
            <p:extLst>
              <p:ext uri="{D42A27DB-BD31-4B8C-83A1-F6EECF244321}">
                <p14:modId xmlns:p14="http://schemas.microsoft.com/office/powerpoint/2010/main" val="1766370282"/>
              </p:ext>
            </p:extLst>
          </p:nvPr>
        </p:nvGraphicFramePr>
        <p:xfrm>
          <a:off x="697370" y="1792511"/>
          <a:ext cx="7239000" cy="1280100"/>
        </p:xfrm>
        <a:graphic>
          <a:graphicData uri="http://schemas.openxmlformats.org/drawingml/2006/table">
            <a:tbl>
              <a:tblPr>
                <a:noFill/>
              </a:tblPr>
              <a:tblGrid>
                <a:gridCol w="683925">
                  <a:extLst>
                    <a:ext uri="{9D8B030D-6E8A-4147-A177-3AD203B41FA5}">
                      <a16:colId xmlns:a16="http://schemas.microsoft.com/office/drawing/2014/main" val="20000"/>
                    </a:ext>
                  </a:extLst>
                </a:gridCol>
                <a:gridCol w="1346700">
                  <a:extLst>
                    <a:ext uri="{9D8B030D-6E8A-4147-A177-3AD203B41FA5}">
                      <a16:colId xmlns:a16="http://schemas.microsoft.com/office/drawing/2014/main" val="20001"/>
                    </a:ext>
                  </a:extLst>
                </a:gridCol>
                <a:gridCol w="277335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9872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Code</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Gefahrenkriterien</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Gefahrenindikator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Maßeinheit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H.A3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RX1DAY</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Maximale Gesamtniederschlagsmenge, die an einem einzigen Tag fällt</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mm</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60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50" name="Google Shape;350;p31"/>
          <p:cNvGraphicFramePr/>
          <p:nvPr>
            <p:extLst>
              <p:ext uri="{D42A27DB-BD31-4B8C-83A1-F6EECF244321}">
                <p14:modId xmlns:p14="http://schemas.microsoft.com/office/powerpoint/2010/main" val="719124445"/>
              </p:ext>
            </p:extLst>
          </p:nvPr>
        </p:nvGraphicFramePr>
        <p:xfrm>
          <a:off x="697370" y="3397904"/>
          <a:ext cx="4441875" cy="1485870"/>
        </p:xfrm>
        <a:graphic>
          <a:graphicData uri="http://schemas.openxmlformats.org/drawingml/2006/table">
            <a:tbl>
              <a:tblPr>
                <a:noFill/>
              </a:tblPr>
              <a:tblGrid>
                <a:gridCol w="2139650">
                  <a:extLst>
                    <a:ext uri="{9D8B030D-6E8A-4147-A177-3AD203B41FA5}">
                      <a16:colId xmlns:a16="http://schemas.microsoft.com/office/drawing/2014/main" val="20000"/>
                    </a:ext>
                  </a:extLst>
                </a:gridCol>
                <a:gridCol w="1750875">
                  <a:extLst>
                    <a:ext uri="{9D8B030D-6E8A-4147-A177-3AD203B41FA5}">
                      <a16:colId xmlns:a16="http://schemas.microsoft.com/office/drawing/2014/main" val="20001"/>
                    </a:ext>
                  </a:extLst>
                </a:gridCol>
                <a:gridCol w="55135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s" sz="1050" dirty="0">
                          <a:solidFill>
                            <a:schemeClr val="lt1"/>
                          </a:solidFill>
                          <a:latin typeface="Trebuchet MS"/>
                          <a:ea typeface="Trebuchet MS"/>
                          <a:cs typeface="Trebuchet MS"/>
                          <a:sym typeface="Trebuchet MS"/>
                        </a:rPr>
                        <a:t>Benchmark 1 – Kritisch</a:t>
                      </a:r>
                      <a:endParaRPr sz="105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050">
                          <a:solidFill>
                            <a:srgbClr val="53656D"/>
                          </a:solidFill>
                          <a:latin typeface="Trebuchet MS"/>
                          <a:ea typeface="Trebuchet MS"/>
                          <a:cs typeface="Trebuchet MS"/>
                          <a:sym typeface="Trebuchet MS"/>
                        </a:rPr>
                        <a:t>Xmax</a:t>
                      </a:r>
                      <a:endParaRPr sz="105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050" dirty="0">
                          <a:solidFill>
                            <a:srgbClr val="53656D"/>
                          </a:solidFill>
                          <a:latin typeface="Trebuchet MS"/>
                          <a:ea typeface="Trebuchet MS"/>
                          <a:cs typeface="Trebuchet MS"/>
                          <a:sym typeface="Trebuchet MS"/>
                        </a:rPr>
                        <a:t>100</a:t>
                      </a:r>
                      <a:endParaRPr sz="105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sz="1050">
                          <a:solidFill>
                            <a:schemeClr val="lt1"/>
                          </a:solidFill>
                          <a:latin typeface="Trebuchet MS"/>
                          <a:ea typeface="Trebuchet MS"/>
                          <a:cs typeface="Trebuchet MS"/>
                          <a:sym typeface="Trebuchet MS"/>
                        </a:rPr>
                        <a:t>Benchmark 0 – Optimal</a:t>
                      </a:r>
                      <a:endParaRPr sz="105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050" dirty="0">
                          <a:solidFill>
                            <a:srgbClr val="53656D"/>
                          </a:solidFill>
                          <a:latin typeface="Trebuchet MS"/>
                          <a:ea typeface="Trebuchet MS"/>
                          <a:cs typeface="Trebuchet MS"/>
                          <a:sym typeface="Trebuchet MS"/>
                        </a:rPr>
                        <a:t>Xmin</a:t>
                      </a:r>
                      <a:endParaRPr sz="105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050">
                          <a:solidFill>
                            <a:srgbClr val="53656D"/>
                          </a:solidFill>
                          <a:latin typeface="Trebuchet MS"/>
                          <a:ea typeface="Trebuchet MS"/>
                          <a:cs typeface="Trebuchet MS"/>
                          <a:sym typeface="Trebuchet MS"/>
                        </a:rPr>
                        <a:t>20</a:t>
                      </a:r>
                      <a:endParaRPr sz="105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s" sz="1050">
                          <a:solidFill>
                            <a:schemeClr val="lt1"/>
                          </a:solidFill>
                          <a:latin typeface="Trebuchet MS"/>
                          <a:ea typeface="Trebuchet MS"/>
                          <a:cs typeface="Trebuchet MS"/>
                          <a:sym typeface="Trebuchet MS"/>
                        </a:rPr>
                        <a:t>Wert des Indikators</a:t>
                      </a:r>
                      <a:endParaRPr sz="105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050">
                          <a:solidFill>
                            <a:srgbClr val="53656D"/>
                          </a:solidFill>
                          <a:latin typeface="Trebuchet MS"/>
                          <a:ea typeface="Trebuchet MS"/>
                          <a:cs typeface="Trebuchet MS"/>
                          <a:sym typeface="Trebuchet MS"/>
                        </a:rPr>
                        <a:t>Xi</a:t>
                      </a:r>
                      <a:endParaRPr sz="105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050">
                          <a:solidFill>
                            <a:srgbClr val="53656D"/>
                          </a:solidFill>
                          <a:latin typeface="Trebuchet MS"/>
                          <a:ea typeface="Trebuchet MS"/>
                          <a:cs typeface="Trebuchet MS"/>
                          <a:sym typeface="Trebuchet MS"/>
                        </a:rPr>
                        <a:t>60</a:t>
                      </a:r>
                      <a:endParaRPr sz="105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261212">
                <a:tc gridSpan="2">
                  <a:txBody>
                    <a:bodyPr/>
                    <a:lstStyle/>
                    <a:p>
                      <a:pPr marL="0" lvl="0" indent="0" algn="ctr" rtl="0">
                        <a:spcBef>
                          <a:spcPts val="0"/>
                        </a:spcBef>
                        <a:spcAft>
                          <a:spcPts val="0"/>
                        </a:spcAft>
                        <a:buNone/>
                      </a:pPr>
                      <a:r>
                        <a:rPr lang="es" sz="1050">
                          <a:solidFill>
                            <a:srgbClr val="53656D"/>
                          </a:solidFill>
                          <a:latin typeface="Trebuchet MS"/>
                          <a:ea typeface="Trebuchet MS"/>
                          <a:cs typeface="Trebuchet MS"/>
                          <a:sym typeface="Trebuchet MS"/>
                        </a:rPr>
                        <a:t>Normalisierter Wert</a:t>
                      </a:r>
                      <a:endParaRPr sz="105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a:txBody>
                    <a:bodyPr/>
                    <a:lstStyle/>
                    <a:p>
                      <a:pPr marL="0" lvl="0" indent="0" algn="l" rtl="0">
                        <a:spcBef>
                          <a:spcPts val="0"/>
                        </a:spcBef>
                        <a:spcAft>
                          <a:spcPts val="0"/>
                        </a:spcAft>
                        <a:buNone/>
                      </a:pPr>
                      <a:r>
                        <a:rPr lang="es" sz="1050" dirty="0">
                          <a:solidFill>
                            <a:srgbClr val="53656D"/>
                          </a:solidFill>
                          <a:latin typeface="Trebuchet MS"/>
                          <a:ea typeface="Trebuchet MS"/>
                          <a:cs typeface="Trebuchet MS"/>
                          <a:sym typeface="Trebuchet MS"/>
                        </a:rPr>
                        <a:t>0,5</a:t>
                      </a:r>
                      <a:endParaRPr sz="105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51" name="Google Shape;351;p31"/>
          <p:cNvSpPr txBox="1"/>
          <p:nvPr/>
        </p:nvSpPr>
        <p:spPr>
          <a:xfrm>
            <a:off x="600480" y="3058099"/>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Typ: Je niedriger, desto besser</a:t>
            </a:r>
            <a:endParaRPr sz="1200" dirty="0">
              <a:solidFill>
                <a:srgbClr val="53656D"/>
              </a:solidFill>
              <a:latin typeface="Trebuchet MS"/>
              <a:ea typeface="Trebuchet MS"/>
              <a:cs typeface="Trebuchet MS"/>
              <a:sym typeface="Trebuchet MS"/>
            </a:endParaRPr>
          </a:p>
        </p:txBody>
      </p:sp>
      <p:grpSp>
        <p:nvGrpSpPr>
          <p:cNvPr id="352" name="Google Shape;352;p31"/>
          <p:cNvGrpSpPr/>
          <p:nvPr/>
        </p:nvGrpSpPr>
        <p:grpSpPr>
          <a:xfrm>
            <a:off x="6083456" y="3760550"/>
            <a:ext cx="2061366" cy="718850"/>
            <a:chOff x="6077400" y="3760550"/>
            <a:chExt cx="2184300" cy="718850"/>
          </a:xfrm>
        </p:grpSpPr>
        <p:sp>
          <p:nvSpPr>
            <p:cNvPr id="353" name="Google Shape;353;p31"/>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Nv = Xi - Xmin </a:t>
              </a:r>
              <a:endParaRPr sz="1200">
                <a:solidFill>
                  <a:srgbClr val="53656D"/>
                </a:solidFill>
                <a:latin typeface="Trebuchet MS"/>
                <a:ea typeface="Trebuchet MS"/>
                <a:cs typeface="Trebuchet MS"/>
                <a:sym typeface="Trebuchet MS"/>
              </a:endParaRPr>
            </a:p>
          </p:txBody>
        </p:sp>
        <p:sp>
          <p:nvSpPr>
            <p:cNvPr id="354" name="Google Shape;354;p31"/>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Xmax - Xmin </a:t>
              </a:r>
              <a:endParaRPr sz="1200">
                <a:solidFill>
                  <a:srgbClr val="53656D"/>
                </a:solidFill>
                <a:latin typeface="Trebuchet MS"/>
                <a:ea typeface="Trebuchet MS"/>
                <a:cs typeface="Trebuchet MS"/>
                <a:sym typeface="Trebuchet MS"/>
              </a:endParaRPr>
            </a:p>
          </p:txBody>
        </p:sp>
        <p:cxnSp>
          <p:nvCxnSpPr>
            <p:cNvPr id="355" name="Google Shape;355;p31"/>
            <p:cNvCxnSpPr/>
            <p:nvPr/>
          </p:nvCxnSpPr>
          <p:spPr>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356" name="Google Shape;356;p31"/>
          <p:cNvSpPr txBox="1"/>
          <p:nvPr/>
        </p:nvSpPr>
        <p:spPr>
          <a:xfrm>
            <a:off x="613295" y="768712"/>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Schritt 1</a:t>
            </a:r>
            <a:endParaRPr sz="1600" b="1" dirty="0">
              <a:solidFill>
                <a:srgbClr val="18BAA8"/>
              </a:solidFill>
              <a:latin typeface="Trebuchet MS"/>
              <a:ea typeface="Trebuchet MS"/>
              <a:cs typeface="Trebuchet MS"/>
              <a:sym typeface="Trebuchet MS"/>
            </a:endParaRPr>
          </a:p>
        </p:txBody>
      </p:sp>
      <p:sp>
        <p:nvSpPr>
          <p:cNvPr id="357" name="Google Shape;357;p31"/>
          <p:cNvSpPr txBox="1"/>
          <p:nvPr/>
        </p:nvSpPr>
        <p:spPr>
          <a:xfrm>
            <a:off x="613295" y="1271207"/>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dirty="0">
                <a:solidFill>
                  <a:schemeClr val="dk2"/>
                </a:solidFill>
                <a:latin typeface="Trebuchet MS"/>
                <a:ea typeface="Trebuchet MS"/>
                <a:cs typeface="Trebuchet MS"/>
                <a:sym typeface="Trebuchet MS"/>
              </a:rPr>
              <a:t>Option 2</a:t>
            </a:r>
            <a:endParaRPr sz="1200" b="1" dirty="0">
              <a:solidFill>
                <a:schemeClr val="dk2"/>
              </a:solidFill>
              <a:latin typeface="Trebuchet MS"/>
              <a:ea typeface="Trebuchet MS"/>
              <a:cs typeface="Trebuchet MS"/>
              <a:sym typeface="Trebuchet MS"/>
            </a:endParaRPr>
          </a:p>
        </p:txBody>
      </p:sp>
      <p:sp>
        <p:nvSpPr>
          <p:cNvPr id="15" name="Google Shape;262;p14">
            <a:extLst>
              <a:ext uri="{FF2B5EF4-FFF2-40B4-BE49-F238E27FC236}">
                <a16:creationId xmlns:a16="http://schemas.microsoft.com/office/drawing/2014/main" id="{5B198F00-B4FE-4DFF-A78E-1E8E5052DF7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32"/>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364" name="Google Shape;364;p32"/>
          <p:cNvSpPr txBox="1"/>
          <p:nvPr/>
        </p:nvSpPr>
        <p:spPr>
          <a:xfrm>
            <a:off x="624300" y="178857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Der Wert der Klimagefahren wird im Intervall (0-1) normalisiert – Beispiel für H.A3</a:t>
            </a:r>
            <a:endParaRPr sz="1200">
              <a:solidFill>
                <a:srgbClr val="53656D"/>
              </a:solidFill>
              <a:latin typeface="Trebuchet MS"/>
              <a:ea typeface="Trebuchet MS"/>
              <a:cs typeface="Trebuchet MS"/>
              <a:sym typeface="Trebuchet MS"/>
            </a:endParaRPr>
          </a:p>
        </p:txBody>
      </p:sp>
      <p:graphicFrame>
        <p:nvGraphicFramePr>
          <p:cNvPr id="365" name="Google Shape;365;p32"/>
          <p:cNvGraphicFramePr/>
          <p:nvPr>
            <p:extLst>
              <p:ext uri="{D42A27DB-BD31-4B8C-83A1-F6EECF244321}">
                <p14:modId xmlns:p14="http://schemas.microsoft.com/office/powerpoint/2010/main" val="454945096"/>
              </p:ext>
            </p:extLst>
          </p:nvPr>
        </p:nvGraphicFramePr>
        <p:xfrm>
          <a:off x="732132" y="2112445"/>
          <a:ext cx="7778225" cy="2377320"/>
        </p:xfrm>
        <a:graphic>
          <a:graphicData uri="http://schemas.openxmlformats.org/drawingml/2006/table">
            <a:tbl>
              <a:tblPr>
                <a:noFill/>
              </a:tblPr>
              <a:tblGrid>
                <a:gridCol w="804050">
                  <a:extLst>
                    <a:ext uri="{9D8B030D-6E8A-4147-A177-3AD203B41FA5}">
                      <a16:colId xmlns:a16="http://schemas.microsoft.com/office/drawing/2014/main" val="20000"/>
                    </a:ext>
                  </a:extLst>
                </a:gridCol>
                <a:gridCol w="1185075">
                  <a:extLst>
                    <a:ext uri="{9D8B030D-6E8A-4147-A177-3AD203B41FA5}">
                      <a16:colId xmlns:a16="http://schemas.microsoft.com/office/drawing/2014/main" val="20001"/>
                    </a:ext>
                  </a:extLst>
                </a:gridCol>
                <a:gridCol w="2440525">
                  <a:extLst>
                    <a:ext uri="{9D8B030D-6E8A-4147-A177-3AD203B41FA5}">
                      <a16:colId xmlns:a16="http://schemas.microsoft.com/office/drawing/2014/main" val="20002"/>
                    </a:ext>
                  </a:extLst>
                </a:gridCol>
                <a:gridCol w="1274050">
                  <a:extLst>
                    <a:ext uri="{9D8B030D-6E8A-4147-A177-3AD203B41FA5}">
                      <a16:colId xmlns:a16="http://schemas.microsoft.com/office/drawing/2014/main" val="20003"/>
                    </a:ext>
                  </a:extLst>
                </a:gridCol>
                <a:gridCol w="868750">
                  <a:extLst>
                    <a:ext uri="{9D8B030D-6E8A-4147-A177-3AD203B41FA5}">
                      <a16:colId xmlns:a16="http://schemas.microsoft.com/office/drawing/2014/main" val="20004"/>
                    </a:ext>
                  </a:extLst>
                </a:gridCol>
                <a:gridCol w="1205775">
                  <a:extLst>
                    <a:ext uri="{9D8B030D-6E8A-4147-A177-3AD203B41FA5}">
                      <a16:colId xmlns:a16="http://schemas.microsoft.com/office/drawing/2014/main" val="20005"/>
                    </a:ext>
                  </a:extLst>
                </a:gridCol>
              </a:tblGrid>
              <a:tr h="381000">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Code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Gefahrenkriterien</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Gefahrenindikator</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Normalisierter 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Gewichteter 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H.A1</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R20</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Anzahl der Tage mit Niederschlag ≥ 20 mm</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0,7</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0,33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0,23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H.A2</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SDII</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Einfacher täglicher Intensitätsindex</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0,7</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0,33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0,23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H.A3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RX1DAY</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Maximale Gesamtniederschlagsmenge, die an einem einzigen Tag fällt</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0,5</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0,33</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0,17</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66" name="Google Shape;366;p32"/>
          <p:cNvSpPr txBox="1"/>
          <p:nvPr/>
        </p:nvSpPr>
        <p:spPr>
          <a:xfrm>
            <a:off x="7471295" y="4489765"/>
            <a:ext cx="922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HV: 0,63</a:t>
            </a:r>
            <a:endParaRPr sz="1200" dirty="0">
              <a:solidFill>
                <a:srgbClr val="53656D"/>
              </a:solidFill>
              <a:latin typeface="Trebuchet MS"/>
              <a:ea typeface="Trebuchet MS"/>
              <a:cs typeface="Trebuchet MS"/>
              <a:sym typeface="Trebuchet MS"/>
            </a:endParaRPr>
          </a:p>
        </p:txBody>
      </p:sp>
      <p:sp>
        <p:nvSpPr>
          <p:cNvPr id="367" name="Google Shape;367;p32"/>
          <p:cNvSpPr txBox="1"/>
          <p:nvPr/>
        </p:nvSpPr>
        <p:spPr>
          <a:xfrm>
            <a:off x="633643" y="4489765"/>
            <a:ext cx="4518097"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dirty="0">
                <a:solidFill>
                  <a:srgbClr val="18BAA8"/>
                </a:solidFill>
                <a:latin typeface="Trebuchet MS"/>
                <a:ea typeface="Trebuchet MS"/>
                <a:cs typeface="Trebuchet MS"/>
                <a:sym typeface="Trebuchet MS"/>
              </a:rPr>
              <a:t>Hinweis: </a:t>
            </a:r>
            <a:r>
              <a:rPr lang="es" sz="1200" dirty="0">
                <a:solidFill>
                  <a:srgbClr val="53656D"/>
                </a:solidFill>
                <a:latin typeface="Trebuchet MS"/>
                <a:ea typeface="Trebuchet MS"/>
                <a:cs typeface="Trebuchet MS"/>
                <a:sym typeface="Trebuchet MS"/>
              </a:rPr>
              <a:t>Gewichteter Wert = normalisierter Wert * Gewicht</a:t>
            </a:r>
            <a:endParaRPr sz="1200" dirty="0">
              <a:solidFill>
                <a:srgbClr val="53656D"/>
              </a:solidFill>
              <a:latin typeface="Trebuchet MS"/>
              <a:ea typeface="Trebuchet MS"/>
              <a:cs typeface="Trebuchet MS"/>
              <a:sym typeface="Trebuchet MS"/>
            </a:endParaRPr>
          </a:p>
        </p:txBody>
      </p:sp>
      <p:sp>
        <p:nvSpPr>
          <p:cNvPr id="368" name="Google Shape;368;p32"/>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a:solidFill>
                  <a:srgbClr val="18BAA8"/>
                </a:solidFill>
                <a:latin typeface="Trebuchet MS"/>
                <a:ea typeface="Trebuchet MS"/>
                <a:cs typeface="Trebuchet MS"/>
                <a:sym typeface="Trebuchet MS"/>
              </a:rPr>
              <a:t>Schritt 1</a:t>
            </a:r>
            <a:endParaRPr sz="1600" b="1">
              <a:solidFill>
                <a:srgbClr val="18BAA8"/>
              </a:solidFill>
              <a:latin typeface="Trebuchet MS"/>
              <a:ea typeface="Trebuchet MS"/>
              <a:cs typeface="Trebuchet MS"/>
              <a:sym typeface="Trebuchet MS"/>
            </a:endParaRPr>
          </a:p>
        </p:txBody>
      </p:sp>
      <p:sp>
        <p:nvSpPr>
          <p:cNvPr id="369" name="Google Shape;369;p32"/>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a:solidFill>
                  <a:schemeClr val="dk2"/>
                </a:solidFill>
                <a:latin typeface="Trebuchet MS"/>
                <a:ea typeface="Trebuchet MS"/>
                <a:cs typeface="Trebuchet MS"/>
                <a:sym typeface="Trebuchet MS"/>
              </a:rPr>
              <a:t>Option 2</a:t>
            </a:r>
            <a:endParaRPr sz="1200" b="1">
              <a:solidFill>
                <a:schemeClr val="dk2"/>
              </a:solidFill>
              <a:latin typeface="Trebuchet MS"/>
              <a:ea typeface="Trebuchet MS"/>
              <a:cs typeface="Trebuchet MS"/>
              <a:sym typeface="Trebuchet MS"/>
            </a:endParaRPr>
          </a:p>
        </p:txBody>
      </p:sp>
      <p:sp>
        <p:nvSpPr>
          <p:cNvPr id="10" name="Google Shape;262;p14">
            <a:extLst>
              <a:ext uri="{FF2B5EF4-FFF2-40B4-BE49-F238E27FC236}">
                <a16:creationId xmlns:a16="http://schemas.microsoft.com/office/drawing/2014/main" id="{E82B9D63-1631-4194-B9E2-A304D358E69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3"/>
          <p:cNvSpPr txBox="1"/>
          <p:nvPr/>
        </p:nvSpPr>
        <p:spPr>
          <a:xfrm>
            <a:off x="613295" y="1499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376" name="Google Shape;376;p33"/>
          <p:cNvSpPr txBox="1"/>
          <p:nvPr/>
        </p:nvSpPr>
        <p:spPr>
          <a:xfrm>
            <a:off x="584725" y="557475"/>
            <a:ext cx="65436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des Expositionswerts (EV) für Risikokategorien</a:t>
            </a:r>
            <a:endParaRPr sz="1600" b="1" dirty="0">
              <a:solidFill>
                <a:srgbClr val="18BAA8"/>
              </a:solidFill>
              <a:latin typeface="Trebuchet MS"/>
              <a:ea typeface="Trebuchet MS"/>
              <a:cs typeface="Trebuchet MS"/>
              <a:sym typeface="Trebuchet MS"/>
            </a:endParaRPr>
          </a:p>
        </p:txBody>
      </p:sp>
      <p:sp>
        <p:nvSpPr>
          <p:cNvPr id="377" name="Google Shape;377;p33"/>
          <p:cNvSpPr txBox="1"/>
          <p:nvPr/>
        </p:nvSpPr>
        <p:spPr>
          <a:xfrm>
            <a:off x="577875" y="989988"/>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a:t>
            </a:r>
            <a:r>
              <a:rPr lang="es" sz="1200" b="1" dirty="0">
                <a:solidFill>
                  <a:srgbClr val="18BAA8"/>
                </a:solidFill>
                <a:latin typeface="Trebuchet MS"/>
                <a:ea typeface="Trebuchet MS"/>
                <a:cs typeface="Trebuchet MS"/>
                <a:sym typeface="Trebuchet MS"/>
              </a:rPr>
              <a:t>Wert der Expositionsindikatoren, die </a:t>
            </a:r>
            <a:r>
              <a:rPr lang="es" sz="1200" dirty="0">
                <a:solidFill>
                  <a:srgbClr val="53656D"/>
                </a:solidFill>
                <a:latin typeface="Trebuchet MS"/>
                <a:ea typeface="Trebuchet MS"/>
                <a:cs typeface="Trebuchet MS"/>
                <a:sym typeface="Trebuchet MS"/>
              </a:rPr>
              <a:t>mit den Risikokategorien verbunden sind, wird berechnet</a:t>
            </a:r>
            <a:endParaRPr sz="1200" dirty="0">
              <a:solidFill>
                <a:srgbClr val="53656D"/>
              </a:solidFill>
              <a:latin typeface="Trebuchet MS"/>
              <a:ea typeface="Trebuchet MS"/>
              <a:cs typeface="Trebuchet MS"/>
              <a:sym typeface="Trebuchet MS"/>
            </a:endParaRPr>
          </a:p>
        </p:txBody>
      </p:sp>
      <p:graphicFrame>
        <p:nvGraphicFramePr>
          <p:cNvPr id="378" name="Google Shape;378;p33"/>
          <p:cNvGraphicFramePr/>
          <p:nvPr>
            <p:extLst>
              <p:ext uri="{D42A27DB-BD31-4B8C-83A1-F6EECF244321}">
                <p14:modId xmlns:p14="http://schemas.microsoft.com/office/powerpoint/2010/main" val="4249713374"/>
              </p:ext>
            </p:extLst>
          </p:nvPr>
        </p:nvGraphicFramePr>
        <p:xfrm>
          <a:off x="689577" y="1410523"/>
          <a:ext cx="7685357" cy="1464192"/>
        </p:xfrm>
        <a:graphic>
          <a:graphicData uri="http://schemas.openxmlformats.org/drawingml/2006/table">
            <a:tbl>
              <a:tblPr>
                <a:noFill/>
              </a:tblPr>
              <a:tblGrid>
                <a:gridCol w="544770">
                  <a:extLst>
                    <a:ext uri="{9D8B030D-6E8A-4147-A177-3AD203B41FA5}">
                      <a16:colId xmlns:a16="http://schemas.microsoft.com/office/drawing/2014/main" val="20000"/>
                    </a:ext>
                  </a:extLst>
                </a:gridCol>
                <a:gridCol w="1662848">
                  <a:extLst>
                    <a:ext uri="{9D8B030D-6E8A-4147-A177-3AD203B41FA5}">
                      <a16:colId xmlns:a16="http://schemas.microsoft.com/office/drawing/2014/main" val="20001"/>
                    </a:ext>
                  </a:extLst>
                </a:gridCol>
                <a:gridCol w="623909">
                  <a:extLst>
                    <a:ext uri="{9D8B030D-6E8A-4147-A177-3AD203B41FA5}">
                      <a16:colId xmlns:a16="http://schemas.microsoft.com/office/drawing/2014/main" val="20002"/>
                    </a:ext>
                  </a:extLst>
                </a:gridCol>
                <a:gridCol w="1464933">
                  <a:extLst>
                    <a:ext uri="{9D8B030D-6E8A-4147-A177-3AD203B41FA5}">
                      <a16:colId xmlns:a16="http://schemas.microsoft.com/office/drawing/2014/main" val="20003"/>
                    </a:ext>
                  </a:extLst>
                </a:gridCol>
                <a:gridCol w="1517709">
                  <a:extLst>
                    <a:ext uri="{9D8B030D-6E8A-4147-A177-3AD203B41FA5}">
                      <a16:colId xmlns:a16="http://schemas.microsoft.com/office/drawing/2014/main" val="20004"/>
                    </a:ext>
                  </a:extLst>
                </a:gridCol>
                <a:gridCol w="1234105">
                  <a:extLst>
                    <a:ext uri="{9D8B030D-6E8A-4147-A177-3AD203B41FA5}">
                      <a16:colId xmlns:a16="http://schemas.microsoft.com/office/drawing/2014/main" val="20005"/>
                    </a:ext>
                  </a:extLst>
                </a:gridCol>
                <a:gridCol w="637083">
                  <a:extLst>
                    <a:ext uri="{9D8B030D-6E8A-4147-A177-3AD203B41FA5}">
                      <a16:colId xmlns:a16="http://schemas.microsoft.com/office/drawing/2014/main" val="20006"/>
                    </a:ext>
                  </a:extLst>
                </a:gridCol>
              </a:tblGrid>
              <a:tr h="257353">
                <a:tc>
                  <a:txBody>
                    <a:bodyPr/>
                    <a:lstStyle/>
                    <a:p>
                      <a:pPr marL="0" lvl="0" indent="0" algn="ctr" rtl="0">
                        <a:spcBef>
                          <a:spcPts val="0"/>
                        </a:spcBef>
                        <a:spcAft>
                          <a:spcPts val="0"/>
                        </a:spcAft>
                        <a:buNone/>
                      </a:pPr>
                      <a:r>
                        <a:rPr lang="es" sz="1000" b="1">
                          <a:solidFill>
                            <a:schemeClr val="lt1"/>
                          </a:solidFill>
                          <a:latin typeface="Trebuchet MS"/>
                          <a:ea typeface="Trebuchet MS"/>
                          <a:cs typeface="Trebuchet MS"/>
                          <a:sym typeface="Trebuchet MS"/>
                        </a:rPr>
                        <a:t>A</a:t>
                      </a:r>
                      <a:endParaRPr sz="1000" b="1">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6FA8DC"/>
                    </a:solidFill>
                  </a:tcPr>
                </a:tc>
                <a:tc gridSpan="6">
                  <a:txBody>
                    <a:bodyPr/>
                    <a:lstStyle/>
                    <a:p>
                      <a:pPr marL="0" lvl="0" indent="0" algn="ctr" rtl="0">
                        <a:spcBef>
                          <a:spcPts val="0"/>
                        </a:spcBef>
                        <a:spcAft>
                          <a:spcPts val="0"/>
                        </a:spcAft>
                        <a:buNone/>
                      </a:pPr>
                      <a:r>
                        <a:rPr lang="es" sz="1000" b="1" dirty="0">
                          <a:solidFill>
                            <a:schemeClr val="lt1"/>
                          </a:solidFill>
                          <a:latin typeface="Trebuchet MS"/>
                          <a:ea typeface="Trebuchet MS"/>
                          <a:cs typeface="Trebuchet MS"/>
                          <a:sym typeface="Trebuchet MS"/>
                        </a:rPr>
                        <a:t>Starke Niederschläge</a:t>
                      </a:r>
                      <a:endParaRPr sz="1000" b="1"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6FA8D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57353">
                <a:tc>
                  <a:txBody>
                    <a:bodyPr/>
                    <a:lstStyle/>
                    <a:p>
                      <a:pPr marL="0" lvl="0" indent="0" algn="ctr" rtl="0">
                        <a:spcBef>
                          <a:spcPts val="0"/>
                        </a:spcBef>
                        <a:spcAft>
                          <a:spcPts val="0"/>
                        </a:spcAft>
                        <a:buNone/>
                      </a:pPr>
                      <a:r>
                        <a:rPr lang="es" sz="1000" dirty="0">
                          <a:solidFill>
                            <a:schemeClr val="lt1"/>
                          </a:solidFill>
                          <a:latin typeface="Trebuchet MS"/>
                          <a:ea typeface="Trebuchet MS"/>
                          <a:cs typeface="Trebuchet MS"/>
                          <a:sym typeface="Trebuchet MS"/>
                        </a:rPr>
                        <a:t>A4</a:t>
                      </a:r>
                      <a:endParaRPr sz="10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000" dirty="0">
                          <a:solidFill>
                            <a:schemeClr val="lt1"/>
                          </a:solidFill>
                          <a:latin typeface="Trebuchet MS"/>
                          <a:ea typeface="Trebuchet MS"/>
                          <a:cs typeface="Trebuchet MS"/>
                          <a:sym typeface="Trebuchet MS"/>
                        </a:rPr>
                        <a:t>Fassade</a:t>
                      </a:r>
                      <a:endParaRPr sz="10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gridSpan="2">
                  <a:txBody>
                    <a:bodyPr/>
                    <a:lstStyle/>
                    <a:p>
                      <a:pPr marL="0" lvl="0" indent="0" algn="ctr" rtl="0">
                        <a:spcBef>
                          <a:spcPts val="0"/>
                        </a:spcBef>
                        <a:spcAft>
                          <a:spcPts val="0"/>
                        </a:spcAft>
                        <a:buNone/>
                      </a:pPr>
                      <a:r>
                        <a:rPr lang="es" sz="1000">
                          <a:solidFill>
                            <a:schemeClr val="lt1"/>
                          </a:solidFill>
                          <a:latin typeface="Trebuchet MS"/>
                          <a:ea typeface="Trebuchet MS"/>
                          <a:cs typeface="Trebuchet MS"/>
                          <a:sym typeface="Trebuchet MS"/>
                        </a:rPr>
                        <a:t>Expositionskriterien</a:t>
                      </a:r>
                      <a:endParaRPr sz="10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hMerge="1">
                  <a:txBody>
                    <a:bodyPr/>
                    <a:lstStyle/>
                    <a:p>
                      <a:endParaRPr lang="en-US"/>
                    </a:p>
                  </a:txBody>
                  <a:tcPr/>
                </a:tc>
                <a:tc>
                  <a:txBody>
                    <a:bodyPr/>
                    <a:lstStyle/>
                    <a:p>
                      <a:pPr marL="0" lvl="0" indent="0" algn="ctr" rtl="0">
                        <a:spcBef>
                          <a:spcPts val="0"/>
                        </a:spcBef>
                        <a:spcAft>
                          <a:spcPts val="0"/>
                        </a:spcAft>
                        <a:buNone/>
                      </a:pPr>
                      <a:r>
                        <a:rPr lang="es" sz="1000" dirty="0">
                          <a:solidFill>
                            <a:schemeClr val="lt1"/>
                          </a:solidFill>
                          <a:latin typeface="Trebuchet MS"/>
                          <a:ea typeface="Trebuchet MS"/>
                          <a:cs typeface="Trebuchet MS"/>
                          <a:sym typeface="Trebuchet MS"/>
                        </a:rPr>
                        <a:t>Expositionsindikator</a:t>
                      </a:r>
                      <a:endParaRPr sz="10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000">
                          <a:solidFill>
                            <a:schemeClr val="lt1"/>
                          </a:solidFill>
                          <a:latin typeface="Trebuchet MS"/>
                          <a:ea typeface="Trebuchet MS"/>
                          <a:cs typeface="Trebuchet MS"/>
                          <a:sym typeface="Trebuchet MS"/>
                        </a:rPr>
                        <a:t>Einheit </a:t>
                      </a:r>
                      <a:endParaRPr sz="10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000">
                          <a:solidFill>
                            <a:schemeClr val="lt1"/>
                          </a:solidFill>
                          <a:latin typeface="Trebuchet MS"/>
                          <a:ea typeface="Trebuchet MS"/>
                          <a:cs typeface="Trebuchet MS"/>
                          <a:sym typeface="Trebuchet MS"/>
                        </a:rPr>
                        <a:t>Wert</a:t>
                      </a:r>
                      <a:endParaRPr sz="10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1"/>
                  </a:ext>
                </a:extLst>
              </a:tr>
              <a:tr h="793692">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A4.2</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 Fassadenöffnungen</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E.4.2.1</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n-GB" sz="1000" dirty="0">
                          <a:solidFill>
                            <a:srgbClr val="708792"/>
                          </a:solidFill>
                          <a:latin typeface="Trebuchet MS"/>
                          <a:ea typeface="Trebuchet MS"/>
                          <a:cs typeface="Trebuchet MS"/>
                          <a:sym typeface="Trebuchet MS"/>
                        </a:rPr>
                        <a:t>Erweiterung der verglasten Hülle</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Gesamtfläche der verglasten Elemente in der Gebäudehülle</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m² Verglasung/m² Gesamtfläche der Hülle</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000" dirty="0">
                          <a:solidFill>
                            <a:srgbClr val="708792"/>
                          </a:solidFill>
                          <a:latin typeface="Trebuchet MS"/>
                          <a:ea typeface="Trebuchet MS"/>
                          <a:cs typeface="Trebuchet MS"/>
                          <a:sym typeface="Trebuchet MS"/>
                        </a:rPr>
                        <a:t>60</a:t>
                      </a:r>
                      <a:endParaRPr sz="10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7" name="Google Shape;393;p35">
            <a:extLst>
              <a:ext uri="{FF2B5EF4-FFF2-40B4-BE49-F238E27FC236}">
                <a16:creationId xmlns:a16="http://schemas.microsoft.com/office/drawing/2014/main" id="{5B7295F4-C038-48D6-A71F-F64D4E407287}"/>
              </a:ext>
            </a:extLst>
          </p:cNvPr>
          <p:cNvSpPr/>
          <p:nvPr/>
        </p:nvSpPr>
        <p:spPr>
          <a:xfrm>
            <a:off x="6153500" y="3933125"/>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8" name="Google Shape;397;p35">
            <a:extLst>
              <a:ext uri="{FF2B5EF4-FFF2-40B4-BE49-F238E27FC236}">
                <a16:creationId xmlns:a16="http://schemas.microsoft.com/office/drawing/2014/main" id="{9870BF72-B262-45E1-B105-74F13E36C499}"/>
              </a:ext>
            </a:extLst>
          </p:cNvPr>
          <p:cNvGraphicFramePr/>
          <p:nvPr>
            <p:extLst>
              <p:ext uri="{D42A27DB-BD31-4B8C-83A1-F6EECF244321}">
                <p14:modId xmlns:p14="http://schemas.microsoft.com/office/powerpoint/2010/main" val="935118734"/>
              </p:ext>
            </p:extLst>
          </p:nvPr>
        </p:nvGraphicFramePr>
        <p:xfrm>
          <a:off x="703000" y="3264985"/>
          <a:ext cx="4632825" cy="1524000"/>
        </p:xfrm>
        <a:graphic>
          <a:graphicData uri="http://schemas.openxmlformats.org/drawingml/2006/table">
            <a:tbl>
              <a:tblPr>
                <a:noFill/>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s" sz="1200" dirty="0">
                          <a:solidFill>
                            <a:schemeClr val="lt1"/>
                          </a:solidFill>
                          <a:latin typeface="Trebuchet MS"/>
                          <a:ea typeface="Trebuchet MS"/>
                          <a:cs typeface="Trebuchet MS"/>
                          <a:sym typeface="Trebuchet MS"/>
                        </a:rPr>
                        <a:t>Benchmark 1 – Kritisch</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Xmax</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100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Benchmark 0 – Optimal</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Xmin</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Wert des Indikators</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Xi</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60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gridSpan="2">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Normalisierter Wert</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a:txBody>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0,6</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9" name="Google Shape;399;p35">
            <a:extLst>
              <a:ext uri="{FF2B5EF4-FFF2-40B4-BE49-F238E27FC236}">
                <a16:creationId xmlns:a16="http://schemas.microsoft.com/office/drawing/2014/main" id="{FAB5C24D-0156-4489-9568-D7E65A7676E2}"/>
              </a:ext>
            </a:extLst>
          </p:cNvPr>
          <p:cNvGrpSpPr/>
          <p:nvPr/>
        </p:nvGrpSpPr>
        <p:grpSpPr>
          <a:xfrm>
            <a:off x="6256700" y="3984375"/>
            <a:ext cx="2184300" cy="718850"/>
            <a:chOff x="6077400" y="3760550"/>
            <a:chExt cx="2184300" cy="718850"/>
          </a:xfrm>
        </p:grpSpPr>
        <p:sp>
          <p:nvSpPr>
            <p:cNvPr id="10" name="Google Shape;400;p35">
              <a:extLst>
                <a:ext uri="{FF2B5EF4-FFF2-40B4-BE49-F238E27FC236}">
                  <a16:creationId xmlns:a16="http://schemas.microsoft.com/office/drawing/2014/main" id="{77AE2B34-9056-43B9-8603-7EF1912CE841}"/>
                </a:ext>
              </a:extLst>
            </p:cNvPr>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Nv = Xi - Xmin </a:t>
              </a:r>
              <a:endParaRPr sz="1200">
                <a:solidFill>
                  <a:srgbClr val="53656D"/>
                </a:solidFill>
                <a:latin typeface="Trebuchet MS"/>
                <a:ea typeface="Trebuchet MS"/>
                <a:cs typeface="Trebuchet MS"/>
                <a:sym typeface="Trebuchet MS"/>
              </a:endParaRPr>
            </a:p>
          </p:txBody>
        </p:sp>
        <p:sp>
          <p:nvSpPr>
            <p:cNvPr id="11" name="Google Shape;401;p35">
              <a:extLst>
                <a:ext uri="{FF2B5EF4-FFF2-40B4-BE49-F238E27FC236}">
                  <a16:creationId xmlns:a16="http://schemas.microsoft.com/office/drawing/2014/main" id="{56BDD88B-1033-4526-8E94-654F0B6BF2EE}"/>
                </a:ext>
              </a:extLst>
            </p:cNvPr>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Xmax - Xmin </a:t>
              </a:r>
              <a:endParaRPr sz="1200">
                <a:solidFill>
                  <a:srgbClr val="53656D"/>
                </a:solidFill>
                <a:latin typeface="Trebuchet MS"/>
                <a:ea typeface="Trebuchet MS"/>
                <a:cs typeface="Trebuchet MS"/>
                <a:sym typeface="Trebuchet MS"/>
              </a:endParaRPr>
            </a:p>
          </p:txBody>
        </p:sp>
        <p:cxnSp>
          <p:nvCxnSpPr>
            <p:cNvPr id="12" name="Google Shape;402;p35">
              <a:extLst>
                <a:ext uri="{FF2B5EF4-FFF2-40B4-BE49-F238E27FC236}">
                  <a16:creationId xmlns:a16="http://schemas.microsoft.com/office/drawing/2014/main" id="{78A449AE-5C67-48C2-BC24-508D45AC9A0F}"/>
                </a:ext>
              </a:extLst>
            </p:cNvPr>
            <p:cNvCxnSpPr/>
            <p:nvPr/>
          </p:nvCxnSpPr>
          <p:spPr>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13" name="Google Shape;398;p35">
            <a:extLst>
              <a:ext uri="{FF2B5EF4-FFF2-40B4-BE49-F238E27FC236}">
                <a16:creationId xmlns:a16="http://schemas.microsoft.com/office/drawing/2014/main" id="{FC4FA45E-A89C-4DFC-87DD-1B3574A8EB48}"/>
              </a:ext>
            </a:extLst>
          </p:cNvPr>
          <p:cNvSpPr txBox="1"/>
          <p:nvPr/>
        </p:nvSpPr>
        <p:spPr>
          <a:xfrm>
            <a:off x="613295" y="2921019"/>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Typ: Je niedriger, desto besser</a:t>
            </a:r>
            <a:endParaRPr sz="1200" dirty="0">
              <a:solidFill>
                <a:srgbClr val="53656D"/>
              </a:solidFill>
              <a:latin typeface="Trebuchet MS"/>
              <a:ea typeface="Trebuchet MS"/>
              <a:cs typeface="Trebuchet MS"/>
              <a:sym typeface="Trebuchet MS"/>
            </a:endParaRPr>
          </a:p>
        </p:txBody>
      </p:sp>
      <p:sp>
        <p:nvSpPr>
          <p:cNvPr id="14" name="Google Shape;262;p14">
            <a:extLst>
              <a:ext uri="{FF2B5EF4-FFF2-40B4-BE49-F238E27FC236}">
                <a16:creationId xmlns:a16="http://schemas.microsoft.com/office/drawing/2014/main" id="{D10F9E0A-2714-4EBA-AFE1-C7755E24CB1F}"/>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8"/>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28" name="Google Shape;428;p38"/>
          <p:cNvSpPr txBox="1"/>
          <p:nvPr/>
        </p:nvSpPr>
        <p:spPr>
          <a:xfrm>
            <a:off x="613300" y="1201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a:solidFill>
                <a:srgbClr val="53656D"/>
              </a:solidFill>
              <a:latin typeface="Trebuchet MS"/>
              <a:ea typeface="Trebuchet MS"/>
              <a:cs typeface="Trebuchet MS"/>
              <a:sym typeface="Trebuchet MS"/>
            </a:endParaRPr>
          </a:p>
        </p:txBody>
      </p:sp>
      <p:sp>
        <p:nvSpPr>
          <p:cNvPr id="429" name="Google Shape;429;p38"/>
          <p:cNvSpPr txBox="1"/>
          <p:nvPr/>
        </p:nvSpPr>
        <p:spPr>
          <a:xfrm>
            <a:off x="613300" y="770125"/>
            <a:ext cx="63075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der Anfälligkeitswerte für Risikokategorien</a:t>
            </a:r>
            <a:endParaRPr sz="1600" b="1" dirty="0">
              <a:solidFill>
                <a:srgbClr val="18BAA8"/>
              </a:solidFill>
              <a:latin typeface="Trebuchet MS"/>
              <a:ea typeface="Trebuchet MS"/>
              <a:cs typeface="Trebuchet MS"/>
              <a:sym typeface="Trebuchet MS"/>
            </a:endParaRPr>
          </a:p>
        </p:txBody>
      </p:sp>
      <p:graphicFrame>
        <p:nvGraphicFramePr>
          <p:cNvPr id="430" name="Google Shape;430;p38"/>
          <p:cNvGraphicFramePr/>
          <p:nvPr>
            <p:extLst>
              <p:ext uri="{D42A27DB-BD31-4B8C-83A1-F6EECF244321}">
                <p14:modId xmlns:p14="http://schemas.microsoft.com/office/powerpoint/2010/main" val="4043108320"/>
              </p:ext>
            </p:extLst>
          </p:nvPr>
        </p:nvGraphicFramePr>
        <p:xfrm>
          <a:off x="471900" y="1783817"/>
          <a:ext cx="8200200" cy="2240250"/>
        </p:xfrm>
        <a:graphic>
          <a:graphicData uri="http://schemas.openxmlformats.org/drawingml/2006/table">
            <a:tbl>
              <a:tblPr>
                <a:noFill/>
              </a:tblPr>
              <a:tblGrid>
                <a:gridCol w="1294517">
                  <a:extLst>
                    <a:ext uri="{9D8B030D-6E8A-4147-A177-3AD203B41FA5}">
                      <a16:colId xmlns:a16="http://schemas.microsoft.com/office/drawing/2014/main" val="20000"/>
                    </a:ext>
                  </a:extLst>
                </a:gridCol>
                <a:gridCol w="811708">
                  <a:extLst>
                    <a:ext uri="{9D8B030D-6E8A-4147-A177-3AD203B41FA5}">
                      <a16:colId xmlns:a16="http://schemas.microsoft.com/office/drawing/2014/main" val="20002"/>
                    </a:ext>
                  </a:extLst>
                </a:gridCol>
                <a:gridCol w="2383353">
                  <a:extLst>
                    <a:ext uri="{9D8B030D-6E8A-4147-A177-3AD203B41FA5}">
                      <a16:colId xmlns:a16="http://schemas.microsoft.com/office/drawing/2014/main" val="20003"/>
                    </a:ext>
                  </a:extLst>
                </a:gridCol>
                <a:gridCol w="2477725">
                  <a:extLst>
                    <a:ext uri="{9D8B030D-6E8A-4147-A177-3AD203B41FA5}">
                      <a16:colId xmlns:a16="http://schemas.microsoft.com/office/drawing/2014/main" val="20004"/>
                    </a:ext>
                  </a:extLst>
                </a:gridCol>
                <a:gridCol w="527305">
                  <a:extLst>
                    <a:ext uri="{9D8B030D-6E8A-4147-A177-3AD203B41FA5}">
                      <a16:colId xmlns:a16="http://schemas.microsoft.com/office/drawing/2014/main" val="20005"/>
                    </a:ext>
                  </a:extLst>
                </a:gridCol>
                <a:gridCol w="705592">
                  <a:extLst>
                    <a:ext uri="{9D8B030D-6E8A-4147-A177-3AD203B41FA5}">
                      <a16:colId xmlns:a16="http://schemas.microsoft.com/office/drawing/2014/main" val="20006"/>
                    </a:ext>
                  </a:extLst>
                </a:gridCol>
              </a:tblGrid>
              <a:tr h="381000">
                <a:tc rowSpan="5">
                  <a:txBody>
                    <a:bodyPr/>
                    <a:lstStyle/>
                    <a:p>
                      <a:pPr marL="0" lvl="0" indent="0" algn="l" rtl="0">
                        <a:spcBef>
                          <a:spcPts val="0"/>
                        </a:spcBef>
                        <a:spcAft>
                          <a:spcPts val="0"/>
                        </a:spcAft>
                        <a:buNone/>
                      </a:pPr>
                      <a:r>
                        <a:rPr lang="en-GB" sz="1200" dirty="0">
                          <a:solidFill>
                            <a:schemeClr val="lt1"/>
                          </a:solidFill>
                          <a:latin typeface="Trebuchet MS"/>
                          <a:ea typeface="Trebuchet MS"/>
                          <a:cs typeface="Trebuchet MS"/>
                          <a:sym typeface="Trebuchet MS"/>
                        </a:rPr>
                        <a:t>A4.2</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Kriterium</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Indikator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Einheit </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Sichere Fenster und Fensterläden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Anteil der gegen Hagel geschützten Fenster</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b="1" dirty="0">
                          <a:solidFill>
                            <a:schemeClr val="tx2"/>
                          </a:solidFill>
                          <a:effectLst/>
                          <a:latin typeface="Trebuchet MS" panose="020B0603020202020204" pitchFamily="34" charset="0"/>
                        </a:rPr>
                        <a: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25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Dichtungswirksamkeit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Anteil der Öffnungen mit wirksamem Schutz gegen Wasser-/Luftinfiltration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b="1">
                          <a:solidFill>
                            <a:schemeClr val="tx2"/>
                          </a:solidFill>
                          <a:effectLst/>
                          <a:latin typeface="Trebuchet MS" panose="020B0603020202020204" pitchFamily="34" charset="0"/>
                        </a:rPr>
                        <a: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30</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Glasfestigkeit gegen Wasserdruck</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Anteil der Fenster mit Druckfestigkeit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b="1">
                          <a:solidFill>
                            <a:schemeClr val="tx2"/>
                          </a:solidFill>
                          <a:effectLst/>
                          <a:latin typeface="Trebuchet MS" panose="020B0603020202020204" pitchFamily="34" charset="0"/>
                        </a:rPr>
                        <a: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15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A4.2.4</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Einfache Demontage und Materialwechsel</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Anteil der Materialien, die leicht ausgetauscht werden können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b="1" dirty="0">
                          <a:solidFill>
                            <a:schemeClr val="tx2"/>
                          </a:solidFill>
                          <a:effectLst/>
                          <a:latin typeface="Trebuchet MS" panose="020B0603020202020204" pitchFamily="34" charset="0"/>
                        </a:rPr>
                        <a: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40</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Google Shape;262;p14">
            <a:extLst>
              <a:ext uri="{FF2B5EF4-FFF2-40B4-BE49-F238E27FC236}">
                <a16:creationId xmlns:a16="http://schemas.microsoft.com/office/drawing/2014/main" id="{9D7EB5AF-8927-493D-98EF-7B400D10CB6F}"/>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39"/>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37" name="Google Shape;437;p39"/>
          <p:cNvSpPr txBox="1"/>
          <p:nvPr/>
        </p:nvSpPr>
        <p:spPr>
          <a:xfrm>
            <a:off x="613300" y="1201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Wert der Schwachstellenindikatoren der Risikokategorien wird im Intervall 0-1 normalisiert (Beispiel für Kriterium A4.2.1)</a:t>
            </a:r>
            <a:endParaRPr sz="1200" dirty="0">
              <a:solidFill>
                <a:srgbClr val="53656D"/>
              </a:solidFill>
              <a:latin typeface="Trebuchet MS"/>
              <a:ea typeface="Trebuchet MS"/>
              <a:cs typeface="Trebuchet MS"/>
              <a:sym typeface="Trebuchet MS"/>
            </a:endParaRPr>
          </a:p>
        </p:txBody>
      </p:sp>
      <p:sp>
        <p:nvSpPr>
          <p:cNvPr id="438" name="Google Shape;438;p39"/>
          <p:cNvSpPr txBox="1"/>
          <p:nvPr/>
        </p:nvSpPr>
        <p:spPr>
          <a:xfrm>
            <a:off x="613300" y="491562"/>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Schritt 3/4/5 Berechnung der Schwachstellenwerte für Risikokategorien</a:t>
            </a:r>
            <a:endParaRPr sz="1600" b="1" dirty="0">
              <a:solidFill>
                <a:srgbClr val="18BAA8"/>
              </a:solidFill>
              <a:latin typeface="Trebuchet MS"/>
              <a:ea typeface="Trebuchet MS"/>
              <a:cs typeface="Trebuchet MS"/>
              <a:sym typeface="Trebuchet MS"/>
            </a:endParaRPr>
          </a:p>
        </p:txBody>
      </p:sp>
      <p:graphicFrame>
        <p:nvGraphicFramePr>
          <p:cNvPr id="439" name="Google Shape;439;p39"/>
          <p:cNvGraphicFramePr/>
          <p:nvPr>
            <p:extLst>
              <p:ext uri="{D42A27DB-BD31-4B8C-83A1-F6EECF244321}">
                <p14:modId xmlns:p14="http://schemas.microsoft.com/office/powerpoint/2010/main" val="1044898777"/>
              </p:ext>
            </p:extLst>
          </p:nvPr>
        </p:nvGraphicFramePr>
        <p:xfrm>
          <a:off x="729932" y="1690738"/>
          <a:ext cx="5440755" cy="1280130"/>
        </p:xfrm>
        <a:graphic>
          <a:graphicData uri="http://schemas.openxmlformats.org/drawingml/2006/table">
            <a:tbl>
              <a:tblPr>
                <a:noFill/>
              </a:tblPr>
              <a:tblGrid>
                <a:gridCol w="2848372">
                  <a:extLst>
                    <a:ext uri="{9D8B030D-6E8A-4147-A177-3AD203B41FA5}">
                      <a16:colId xmlns:a16="http://schemas.microsoft.com/office/drawing/2014/main" val="20000"/>
                    </a:ext>
                  </a:extLst>
                </a:gridCol>
                <a:gridCol w="1206668">
                  <a:extLst>
                    <a:ext uri="{9D8B030D-6E8A-4147-A177-3AD203B41FA5}">
                      <a16:colId xmlns:a16="http://schemas.microsoft.com/office/drawing/2014/main" val="20001"/>
                    </a:ext>
                  </a:extLst>
                </a:gridCol>
                <a:gridCol w="630188">
                  <a:extLst>
                    <a:ext uri="{9D8B030D-6E8A-4147-A177-3AD203B41FA5}">
                      <a16:colId xmlns:a16="http://schemas.microsoft.com/office/drawing/2014/main" val="20002"/>
                    </a:ext>
                  </a:extLst>
                </a:gridCol>
                <a:gridCol w="755527">
                  <a:extLst>
                    <a:ext uri="{9D8B030D-6E8A-4147-A177-3AD203B41FA5}">
                      <a16:colId xmlns:a16="http://schemas.microsoft.com/office/drawing/2014/main" val="20003"/>
                    </a:ext>
                  </a:extLst>
                </a:gridCol>
              </a:tblGrid>
              <a:tr h="492564">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Kriterium</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Indikator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Einheit </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656788">
                <a:tc>
                  <a:txBody>
                    <a:bodyPr/>
                    <a:lstStyle/>
                    <a:p>
                      <a:pPr algn="ctr" rtl="0" fontAlgn="ctr"/>
                      <a:r>
                        <a:rPr lang="en-GB" sz="1200" b="0" dirty="0">
                          <a:solidFill>
                            <a:schemeClr val="tx2"/>
                          </a:solidFill>
                          <a:effectLst/>
                          <a:latin typeface="Trebuchet MS" panose="020B0603020202020204" pitchFamily="34" charset="0"/>
                        </a:rPr>
                        <a:t>Sichere Fenster und Fensterläden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Anteil der gegen Hagel geschützten Fenster</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b="1" dirty="0">
                          <a:solidFill>
                            <a:schemeClr val="tx2"/>
                          </a:solidFill>
                          <a:effectLst/>
                          <a:latin typeface="Trebuchet MS" panose="020B0603020202020204" pitchFamily="34" charset="0"/>
                        </a:rPr>
                        <a: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25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440" name="Google Shape;440;p39"/>
          <p:cNvSpPr/>
          <p:nvPr/>
        </p:nvSpPr>
        <p:spPr>
          <a:xfrm>
            <a:off x="6355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aphicFrame>
        <p:nvGraphicFramePr>
          <p:cNvPr id="441" name="Google Shape;441;p39"/>
          <p:cNvGraphicFramePr/>
          <p:nvPr>
            <p:extLst>
              <p:ext uri="{D42A27DB-BD31-4B8C-83A1-F6EECF244321}">
                <p14:modId xmlns:p14="http://schemas.microsoft.com/office/powerpoint/2010/main" val="2769710792"/>
              </p:ext>
            </p:extLst>
          </p:nvPr>
        </p:nvGraphicFramePr>
        <p:xfrm>
          <a:off x="760212" y="3234400"/>
          <a:ext cx="4632825" cy="1524000"/>
        </p:xfrm>
        <a:graphic>
          <a:graphicData uri="http://schemas.openxmlformats.org/drawingml/2006/table">
            <a:tbl>
              <a:tblPr>
                <a:noFill/>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s" sz="1200" dirty="0">
                          <a:solidFill>
                            <a:schemeClr val="lt1"/>
                          </a:solidFill>
                          <a:latin typeface="Trebuchet MS"/>
                          <a:ea typeface="Trebuchet MS"/>
                          <a:cs typeface="Trebuchet MS"/>
                          <a:sym typeface="Trebuchet MS"/>
                        </a:rPr>
                        <a:t>Benchmark 1 – Kritisch</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Xmax</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Benchmark 0 – Optimal</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Xmin</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100</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s" sz="1200">
                          <a:solidFill>
                            <a:schemeClr val="lt1"/>
                          </a:solidFill>
                          <a:latin typeface="Trebuchet MS"/>
                          <a:ea typeface="Trebuchet MS"/>
                          <a:cs typeface="Trebuchet MS"/>
                          <a:sym typeface="Trebuchet MS"/>
                        </a:rPr>
                        <a:t>Wert des Indikators</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Xi</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25</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gridSpan="2">
                  <a:txBody>
                    <a:bodyPr/>
                    <a:lstStyle/>
                    <a:p>
                      <a:pPr marL="0" lvl="0" indent="0" algn="ctr" rtl="0">
                        <a:spcBef>
                          <a:spcPts val="0"/>
                        </a:spcBef>
                        <a:spcAft>
                          <a:spcPts val="0"/>
                        </a:spcAft>
                        <a:buNone/>
                      </a:pPr>
                      <a:r>
                        <a:rPr lang="es" sz="1200">
                          <a:solidFill>
                            <a:srgbClr val="53656D"/>
                          </a:solidFill>
                          <a:latin typeface="Trebuchet MS"/>
                          <a:ea typeface="Trebuchet MS"/>
                          <a:cs typeface="Trebuchet MS"/>
                          <a:sym typeface="Trebuchet MS"/>
                        </a:rPr>
                        <a:t>Normalisierter Wert</a:t>
                      </a:r>
                      <a:endParaRPr sz="120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a:txBody>
                    <a:bodyPr/>
                    <a:lstStyle/>
                    <a:p>
                      <a:pPr marL="0" lvl="0" indent="0" algn="ctr" rtl="0">
                        <a:spcBef>
                          <a:spcPts val="0"/>
                        </a:spcBef>
                        <a:spcAft>
                          <a:spcPts val="0"/>
                        </a:spcAft>
                        <a:buNone/>
                      </a:pPr>
                      <a:r>
                        <a:rPr lang="es" sz="1200" dirty="0">
                          <a:solidFill>
                            <a:srgbClr val="53656D"/>
                          </a:solidFill>
                          <a:latin typeface="Trebuchet MS"/>
                          <a:ea typeface="Trebuchet MS"/>
                          <a:cs typeface="Trebuchet MS"/>
                          <a:sym typeface="Trebuchet MS"/>
                        </a:rPr>
                        <a:t>0,75</a:t>
                      </a:r>
                      <a:endParaRPr sz="1200" dirty="0">
                        <a:solidFill>
                          <a:srgbClr val="53656D"/>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42" name="Google Shape;442;p39"/>
          <p:cNvSpPr txBox="1"/>
          <p:nvPr/>
        </p:nvSpPr>
        <p:spPr>
          <a:xfrm>
            <a:off x="680756" y="289766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Typ: Je höher, desto besser</a:t>
            </a:r>
            <a:endParaRPr sz="1200">
              <a:solidFill>
                <a:srgbClr val="53656D"/>
              </a:solidFill>
              <a:latin typeface="Trebuchet MS"/>
              <a:ea typeface="Trebuchet MS"/>
              <a:cs typeface="Trebuchet MS"/>
              <a:sym typeface="Trebuchet MS"/>
            </a:endParaRPr>
          </a:p>
        </p:txBody>
      </p:sp>
      <p:grpSp>
        <p:nvGrpSpPr>
          <p:cNvPr id="443" name="Google Shape;443;p39"/>
          <p:cNvGrpSpPr/>
          <p:nvPr/>
        </p:nvGrpSpPr>
        <p:grpSpPr>
          <a:xfrm>
            <a:off x="6458400" y="3760550"/>
            <a:ext cx="2184300" cy="718850"/>
            <a:chOff x="6077400" y="3760550"/>
            <a:chExt cx="2184300" cy="718850"/>
          </a:xfrm>
        </p:grpSpPr>
        <p:sp>
          <p:nvSpPr>
            <p:cNvPr id="444" name="Google Shape;444;p39"/>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Nv = Xi - Xmin </a:t>
              </a:r>
              <a:endParaRPr sz="1200">
                <a:solidFill>
                  <a:srgbClr val="53656D"/>
                </a:solidFill>
                <a:latin typeface="Trebuchet MS"/>
                <a:ea typeface="Trebuchet MS"/>
                <a:cs typeface="Trebuchet MS"/>
                <a:sym typeface="Trebuchet MS"/>
              </a:endParaRPr>
            </a:p>
          </p:txBody>
        </p:sp>
        <p:sp>
          <p:nvSpPr>
            <p:cNvPr id="445" name="Google Shape;445;p39"/>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Xmax - Xmin </a:t>
              </a:r>
              <a:endParaRPr sz="1200">
                <a:solidFill>
                  <a:srgbClr val="53656D"/>
                </a:solidFill>
                <a:latin typeface="Trebuchet MS"/>
                <a:ea typeface="Trebuchet MS"/>
                <a:cs typeface="Trebuchet MS"/>
                <a:sym typeface="Trebuchet MS"/>
              </a:endParaRPr>
            </a:p>
          </p:txBody>
        </p:sp>
        <p:cxnSp>
          <p:nvCxnSpPr>
            <p:cNvPr id="446" name="Google Shape;446;p39"/>
            <p:cNvCxnSpPr/>
            <p:nvPr/>
          </p:nvCxnSpPr>
          <p:spPr>
            <a:xfrm>
              <a:off x="6374325" y="4085500"/>
              <a:ext cx="1116300" cy="0"/>
            </a:xfrm>
            <a:prstGeom prst="straightConnector1">
              <a:avLst/>
            </a:prstGeom>
            <a:noFill/>
            <a:ln w="9525" cap="flat" cmpd="sng">
              <a:solidFill>
                <a:schemeClr val="dk2"/>
              </a:solidFill>
              <a:prstDash val="solid"/>
              <a:round/>
              <a:headEnd type="none" w="med" len="med"/>
              <a:tailEnd type="none" w="med" len="med"/>
            </a:ln>
          </p:spPr>
        </p:cxnSp>
      </p:grpSp>
      <p:sp>
        <p:nvSpPr>
          <p:cNvPr id="14" name="Google Shape;262;p14">
            <a:extLst>
              <a:ext uri="{FF2B5EF4-FFF2-40B4-BE49-F238E27FC236}">
                <a16:creationId xmlns:a16="http://schemas.microsoft.com/office/drawing/2014/main" id="{BBD75635-DEB8-4B2A-B1CE-CB352AAED80E}"/>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40"/>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53" name="Google Shape;453;p40"/>
          <p:cNvSpPr txBox="1"/>
          <p:nvPr/>
        </p:nvSpPr>
        <p:spPr>
          <a:xfrm>
            <a:off x="613300" y="1437398"/>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Zur Berechnung des Schwachstellenwerts (VV) für Risikokategorien wird den Schwachstellenindikatoren eine Gewichtung zugewiesen (Beispiel für Risikokategorie C8)</a:t>
            </a:r>
            <a:endParaRPr sz="1200">
              <a:solidFill>
                <a:srgbClr val="53656D"/>
              </a:solidFill>
              <a:latin typeface="Trebuchet MS"/>
              <a:ea typeface="Trebuchet MS"/>
              <a:cs typeface="Trebuchet MS"/>
              <a:sym typeface="Trebuchet MS"/>
            </a:endParaRPr>
          </a:p>
        </p:txBody>
      </p:sp>
      <p:sp>
        <p:nvSpPr>
          <p:cNvPr id="454" name="Google Shape;454;p40"/>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Schritt 3/4/5 Berechnung der Anfälligkeitswerte für Risikokategorien</a:t>
            </a:r>
            <a:endParaRPr sz="1600" b="1" dirty="0">
              <a:solidFill>
                <a:srgbClr val="18BAA8"/>
              </a:solidFill>
              <a:latin typeface="Trebuchet MS"/>
              <a:ea typeface="Trebuchet MS"/>
              <a:cs typeface="Trebuchet MS"/>
              <a:sym typeface="Trebuchet MS"/>
            </a:endParaRPr>
          </a:p>
        </p:txBody>
      </p:sp>
      <p:graphicFrame>
        <p:nvGraphicFramePr>
          <p:cNvPr id="7" name="Google Shape;430;p38">
            <a:extLst>
              <a:ext uri="{FF2B5EF4-FFF2-40B4-BE49-F238E27FC236}">
                <a16:creationId xmlns:a16="http://schemas.microsoft.com/office/drawing/2014/main" id="{DE1D9849-F81B-4A5C-AFF8-D165F2F79949}"/>
              </a:ext>
            </a:extLst>
          </p:cNvPr>
          <p:cNvGraphicFramePr/>
          <p:nvPr>
            <p:extLst>
              <p:ext uri="{D42A27DB-BD31-4B8C-83A1-F6EECF244321}">
                <p14:modId xmlns:p14="http://schemas.microsoft.com/office/powerpoint/2010/main" val="2794272797"/>
              </p:ext>
            </p:extLst>
          </p:nvPr>
        </p:nvGraphicFramePr>
        <p:xfrm>
          <a:off x="976725" y="2164817"/>
          <a:ext cx="6967303" cy="1905000"/>
        </p:xfrm>
        <a:graphic>
          <a:graphicData uri="http://schemas.openxmlformats.org/drawingml/2006/table">
            <a:tbl>
              <a:tblPr>
                <a:noFill/>
              </a:tblPr>
              <a:tblGrid>
                <a:gridCol w="1294517">
                  <a:extLst>
                    <a:ext uri="{9D8B030D-6E8A-4147-A177-3AD203B41FA5}">
                      <a16:colId xmlns:a16="http://schemas.microsoft.com/office/drawing/2014/main" val="20000"/>
                    </a:ext>
                  </a:extLst>
                </a:gridCol>
                <a:gridCol w="811708">
                  <a:extLst>
                    <a:ext uri="{9D8B030D-6E8A-4147-A177-3AD203B41FA5}">
                      <a16:colId xmlns:a16="http://schemas.microsoft.com/office/drawing/2014/main" val="20002"/>
                    </a:ext>
                  </a:extLst>
                </a:gridCol>
                <a:gridCol w="2383353">
                  <a:extLst>
                    <a:ext uri="{9D8B030D-6E8A-4147-A177-3AD203B41FA5}">
                      <a16:colId xmlns:a16="http://schemas.microsoft.com/office/drawing/2014/main" val="20003"/>
                    </a:ext>
                  </a:extLst>
                </a:gridCol>
                <a:gridCol w="2477725">
                  <a:extLst>
                    <a:ext uri="{9D8B030D-6E8A-4147-A177-3AD203B41FA5}">
                      <a16:colId xmlns:a16="http://schemas.microsoft.com/office/drawing/2014/main" val="20004"/>
                    </a:ext>
                  </a:extLst>
                </a:gridCol>
              </a:tblGrid>
              <a:tr h="381000">
                <a:tc rowSpan="5">
                  <a:txBody>
                    <a:bodyPr/>
                    <a:lstStyle/>
                    <a:p>
                      <a:pPr marL="0" lvl="0" indent="0" algn="l" rtl="0">
                        <a:spcBef>
                          <a:spcPts val="0"/>
                        </a:spcBef>
                        <a:spcAft>
                          <a:spcPts val="0"/>
                        </a:spcAft>
                        <a:buNone/>
                      </a:pPr>
                      <a:r>
                        <a:rPr lang="en-GB" sz="1200" dirty="0">
                          <a:solidFill>
                            <a:schemeClr val="lt1"/>
                          </a:solidFill>
                          <a:latin typeface="Trebuchet MS"/>
                          <a:ea typeface="Trebuchet MS"/>
                          <a:cs typeface="Trebuchet MS"/>
                          <a:sym typeface="Trebuchet MS"/>
                        </a:rPr>
                        <a:t>A4.2</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Kriterium</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Normalisierter Wert</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Sichere Fenster und Fensterläden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Dichtungswirksamkeit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Glasfestigkeit gegen Wasserdruck</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0,85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A4.2.4</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Einfache Demontage und Materialwechsel</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0,60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Google Shape;262;p14">
            <a:extLst>
              <a:ext uri="{FF2B5EF4-FFF2-40B4-BE49-F238E27FC236}">
                <a16:creationId xmlns:a16="http://schemas.microsoft.com/office/drawing/2014/main" id="{0B068D78-EA32-4654-BBDA-3D61381FA96B}"/>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41"/>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62" name="Google Shape;462;p41"/>
          <p:cNvSpPr txBox="1"/>
          <p:nvPr/>
        </p:nvSpPr>
        <p:spPr>
          <a:xfrm>
            <a:off x="613300" y="1474666"/>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dirty="0">
              <a:solidFill>
                <a:srgbClr val="53656D"/>
              </a:solidFill>
              <a:latin typeface="Trebuchet MS"/>
              <a:ea typeface="Trebuchet MS"/>
              <a:cs typeface="Trebuchet MS"/>
              <a:sym typeface="Trebuchet MS"/>
            </a:endParaRPr>
          </a:p>
        </p:txBody>
      </p:sp>
      <p:sp>
        <p:nvSpPr>
          <p:cNvPr id="463" name="Google Shape;463;p41"/>
          <p:cNvSpPr txBox="1"/>
          <p:nvPr/>
        </p:nvSpPr>
        <p:spPr>
          <a:xfrm>
            <a:off x="613300" y="770125"/>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Schritt 3/4/5 Berechnung der Anfälligkeitswerte für Risikokategorien</a:t>
            </a:r>
            <a:endParaRPr sz="1600" b="1" dirty="0">
              <a:solidFill>
                <a:srgbClr val="18BAA8"/>
              </a:solidFill>
              <a:latin typeface="Trebuchet MS"/>
              <a:ea typeface="Trebuchet MS"/>
              <a:cs typeface="Trebuchet MS"/>
              <a:sym typeface="Trebuchet MS"/>
            </a:endParaRPr>
          </a:p>
        </p:txBody>
      </p:sp>
      <p:graphicFrame>
        <p:nvGraphicFramePr>
          <p:cNvPr id="7" name="Google Shape;430;p38">
            <a:extLst>
              <a:ext uri="{FF2B5EF4-FFF2-40B4-BE49-F238E27FC236}">
                <a16:creationId xmlns:a16="http://schemas.microsoft.com/office/drawing/2014/main" id="{A55CB0C8-686A-41BB-9B3E-4CB846401CA1}"/>
              </a:ext>
            </a:extLst>
          </p:cNvPr>
          <p:cNvGraphicFramePr/>
          <p:nvPr>
            <p:extLst>
              <p:ext uri="{D42A27DB-BD31-4B8C-83A1-F6EECF244321}">
                <p14:modId xmlns:p14="http://schemas.microsoft.com/office/powerpoint/2010/main" val="3130344666"/>
              </p:ext>
            </p:extLst>
          </p:nvPr>
        </p:nvGraphicFramePr>
        <p:xfrm>
          <a:off x="976725" y="1957667"/>
          <a:ext cx="6967304" cy="2072610"/>
        </p:xfrm>
        <a:graphic>
          <a:graphicData uri="http://schemas.openxmlformats.org/drawingml/2006/table">
            <a:tbl>
              <a:tblPr>
                <a:noFill/>
              </a:tblPr>
              <a:tblGrid>
                <a:gridCol w="954925">
                  <a:extLst>
                    <a:ext uri="{9D8B030D-6E8A-4147-A177-3AD203B41FA5}">
                      <a16:colId xmlns:a16="http://schemas.microsoft.com/office/drawing/2014/main" val="20000"/>
                    </a:ext>
                  </a:extLst>
                </a:gridCol>
                <a:gridCol w="736599">
                  <a:extLst>
                    <a:ext uri="{9D8B030D-6E8A-4147-A177-3AD203B41FA5}">
                      <a16:colId xmlns:a16="http://schemas.microsoft.com/office/drawing/2014/main" val="20002"/>
                    </a:ext>
                  </a:extLst>
                </a:gridCol>
                <a:gridCol w="1620298">
                  <a:extLst>
                    <a:ext uri="{9D8B030D-6E8A-4147-A177-3AD203B41FA5}">
                      <a16:colId xmlns:a16="http://schemas.microsoft.com/office/drawing/2014/main" val="20003"/>
                    </a:ext>
                  </a:extLst>
                </a:gridCol>
                <a:gridCol w="1827741">
                  <a:extLst>
                    <a:ext uri="{9D8B030D-6E8A-4147-A177-3AD203B41FA5}">
                      <a16:colId xmlns:a16="http://schemas.microsoft.com/office/drawing/2014/main" val="20004"/>
                    </a:ext>
                  </a:extLst>
                </a:gridCol>
                <a:gridCol w="1827741">
                  <a:extLst>
                    <a:ext uri="{9D8B030D-6E8A-4147-A177-3AD203B41FA5}">
                      <a16:colId xmlns:a16="http://schemas.microsoft.com/office/drawing/2014/main" val="4098251325"/>
                    </a:ext>
                  </a:extLst>
                </a:gridCol>
              </a:tblGrid>
              <a:tr h="381000">
                <a:tc rowSpan="5">
                  <a:txBody>
                    <a:bodyPr/>
                    <a:lstStyle/>
                    <a:p>
                      <a:pPr marL="0" lvl="0" indent="0" algn="l" rtl="0">
                        <a:spcBef>
                          <a:spcPts val="0"/>
                        </a:spcBef>
                        <a:spcAft>
                          <a:spcPts val="0"/>
                        </a:spcAft>
                        <a:buNone/>
                      </a:pPr>
                      <a:r>
                        <a:rPr lang="en-GB" sz="1200" dirty="0">
                          <a:solidFill>
                            <a:schemeClr val="lt1"/>
                          </a:solidFill>
                          <a:latin typeface="Trebuchet MS"/>
                          <a:ea typeface="Trebuchet MS"/>
                          <a:cs typeface="Trebuchet MS"/>
                          <a:sym typeface="Trebuchet MS"/>
                        </a:rPr>
                        <a:t>A4.2</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Kriterium</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Normalisierter Wert</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n-GB" sz="1200" dirty="0">
                          <a:solidFill>
                            <a:schemeClr val="lt1"/>
                          </a:solidFill>
                          <a:latin typeface="Trebuchet MS"/>
                          <a:ea typeface="Trebuchet MS"/>
                          <a:cs typeface="Trebuchet MS"/>
                          <a:sym typeface="Trebuchet MS"/>
                        </a:rPr>
                        <a:t>Gewichtung</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Sichere Fenster und Fensterläden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0,30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Dichtungswirksamkeit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Glasfestigkeit gegen Wasserdruck</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0,85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A4.2.4</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Einfache Demontage und Materialwechsel</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0,60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Google Shape;262;p14">
            <a:extLst>
              <a:ext uri="{FF2B5EF4-FFF2-40B4-BE49-F238E27FC236}">
                <a16:creationId xmlns:a16="http://schemas.microsoft.com/office/drawing/2014/main" id="{BE9D2C7C-7C24-4986-B0D5-0DAA31F6BBF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42"/>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71" name="Google Shape;471;p42"/>
          <p:cNvSpPr txBox="1"/>
          <p:nvPr/>
        </p:nvSpPr>
        <p:spPr>
          <a:xfrm>
            <a:off x="613300" y="1236552"/>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dirty="0">
              <a:solidFill>
                <a:srgbClr val="53656D"/>
              </a:solidFill>
              <a:latin typeface="Trebuchet MS"/>
              <a:ea typeface="Trebuchet MS"/>
              <a:cs typeface="Trebuchet MS"/>
              <a:sym typeface="Trebuchet MS"/>
            </a:endParaRPr>
          </a:p>
        </p:txBody>
      </p:sp>
      <p:sp>
        <p:nvSpPr>
          <p:cNvPr id="472" name="Google Shape;472;p42"/>
          <p:cNvSpPr txBox="1"/>
          <p:nvPr/>
        </p:nvSpPr>
        <p:spPr>
          <a:xfrm>
            <a:off x="594250" y="544236"/>
            <a:ext cx="6307500" cy="431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Schritt 3/4/5 Berechnung der Anfälligkeitswerte für Risikokategorien</a:t>
            </a:r>
            <a:endParaRPr sz="1600" b="1" dirty="0">
              <a:solidFill>
                <a:srgbClr val="18BAA8"/>
              </a:solidFill>
              <a:latin typeface="Trebuchet MS"/>
              <a:ea typeface="Trebuchet MS"/>
              <a:cs typeface="Trebuchet MS"/>
              <a:sym typeface="Trebuchet MS"/>
            </a:endParaRPr>
          </a:p>
        </p:txBody>
      </p:sp>
      <p:sp>
        <p:nvSpPr>
          <p:cNvPr id="474" name="Google Shape;474;p42"/>
          <p:cNvSpPr txBox="1"/>
          <p:nvPr/>
        </p:nvSpPr>
        <p:spPr>
          <a:xfrm>
            <a:off x="6961710" y="4195805"/>
            <a:ext cx="638400" cy="48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b="1" dirty="0">
                <a:solidFill>
                  <a:srgbClr val="18BAA8"/>
                </a:solidFill>
                <a:latin typeface="Trebuchet MS"/>
                <a:ea typeface="Trebuchet MS"/>
                <a:cs typeface="Trebuchet MS"/>
                <a:sym typeface="Trebuchet MS"/>
              </a:rPr>
              <a:t>0,72</a:t>
            </a:r>
            <a:endParaRPr b="1" dirty="0">
              <a:solidFill>
                <a:srgbClr val="18BAA8"/>
              </a:solidFill>
              <a:latin typeface="Trebuchet MS"/>
              <a:ea typeface="Trebuchet MS"/>
              <a:cs typeface="Trebuchet MS"/>
              <a:sym typeface="Trebuchet MS"/>
            </a:endParaRPr>
          </a:p>
        </p:txBody>
      </p:sp>
      <p:graphicFrame>
        <p:nvGraphicFramePr>
          <p:cNvPr id="9" name="Google Shape;430;p38">
            <a:extLst>
              <a:ext uri="{FF2B5EF4-FFF2-40B4-BE49-F238E27FC236}">
                <a16:creationId xmlns:a16="http://schemas.microsoft.com/office/drawing/2014/main" id="{25862FB8-FD2E-49AD-99C6-0AA2175FAB47}"/>
              </a:ext>
            </a:extLst>
          </p:cNvPr>
          <p:cNvGraphicFramePr/>
          <p:nvPr>
            <p:extLst>
              <p:ext uri="{D42A27DB-BD31-4B8C-83A1-F6EECF244321}">
                <p14:modId xmlns:p14="http://schemas.microsoft.com/office/powerpoint/2010/main" val="257201257"/>
              </p:ext>
            </p:extLst>
          </p:nvPr>
        </p:nvGraphicFramePr>
        <p:xfrm>
          <a:off x="690342" y="1718650"/>
          <a:ext cx="7262834" cy="2575530"/>
        </p:xfrm>
        <a:graphic>
          <a:graphicData uri="http://schemas.openxmlformats.org/drawingml/2006/table">
            <a:tbl>
              <a:tblPr>
                <a:noFill/>
              </a:tblPr>
              <a:tblGrid>
                <a:gridCol w="788564">
                  <a:extLst>
                    <a:ext uri="{9D8B030D-6E8A-4147-A177-3AD203B41FA5}">
                      <a16:colId xmlns:a16="http://schemas.microsoft.com/office/drawing/2014/main" val="20000"/>
                    </a:ext>
                  </a:extLst>
                </a:gridCol>
                <a:gridCol w="769849">
                  <a:extLst>
                    <a:ext uri="{9D8B030D-6E8A-4147-A177-3AD203B41FA5}">
                      <a16:colId xmlns:a16="http://schemas.microsoft.com/office/drawing/2014/main" val="20002"/>
                    </a:ext>
                  </a:extLst>
                </a:gridCol>
                <a:gridCol w="1176446">
                  <a:extLst>
                    <a:ext uri="{9D8B030D-6E8A-4147-A177-3AD203B41FA5}">
                      <a16:colId xmlns:a16="http://schemas.microsoft.com/office/drawing/2014/main" val="20003"/>
                    </a:ext>
                  </a:extLst>
                </a:gridCol>
                <a:gridCol w="1509325">
                  <a:extLst>
                    <a:ext uri="{9D8B030D-6E8A-4147-A177-3AD203B41FA5}">
                      <a16:colId xmlns:a16="http://schemas.microsoft.com/office/drawing/2014/main" val="20004"/>
                    </a:ext>
                  </a:extLst>
                </a:gridCol>
                <a:gridCol w="1509325">
                  <a:extLst>
                    <a:ext uri="{9D8B030D-6E8A-4147-A177-3AD203B41FA5}">
                      <a16:colId xmlns:a16="http://schemas.microsoft.com/office/drawing/2014/main" val="4098251325"/>
                    </a:ext>
                  </a:extLst>
                </a:gridCol>
                <a:gridCol w="1509325">
                  <a:extLst>
                    <a:ext uri="{9D8B030D-6E8A-4147-A177-3AD203B41FA5}">
                      <a16:colId xmlns:a16="http://schemas.microsoft.com/office/drawing/2014/main" val="50313692"/>
                    </a:ext>
                  </a:extLst>
                </a:gridCol>
              </a:tblGrid>
              <a:tr h="381000">
                <a:tc rowSpan="5">
                  <a:txBody>
                    <a:bodyPr/>
                    <a:lstStyle/>
                    <a:p>
                      <a:pPr marL="0" lvl="0" indent="0" algn="l" rtl="0">
                        <a:spcBef>
                          <a:spcPts val="0"/>
                        </a:spcBef>
                        <a:spcAft>
                          <a:spcPts val="0"/>
                        </a:spcAft>
                        <a:buNone/>
                      </a:pPr>
                      <a:r>
                        <a:rPr lang="en-GB" sz="1200" dirty="0">
                          <a:solidFill>
                            <a:schemeClr val="lt1"/>
                          </a:solidFill>
                          <a:latin typeface="Trebuchet MS"/>
                          <a:ea typeface="Trebuchet MS"/>
                          <a:cs typeface="Trebuchet MS"/>
                          <a:sym typeface="Trebuchet MS"/>
                        </a:rPr>
                        <a:t>A4.2</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Kriterium</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Normalisierter Wert</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n-GB" sz="1200" dirty="0">
                          <a:solidFill>
                            <a:schemeClr val="lt1"/>
                          </a:solidFill>
                          <a:latin typeface="Trebuchet MS"/>
                          <a:ea typeface="Trebuchet MS"/>
                          <a:cs typeface="Trebuchet MS"/>
                          <a:sym typeface="Trebuchet MS"/>
                        </a:rPr>
                        <a:t>Gewicht</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n-GB" sz="1200" dirty="0">
                          <a:solidFill>
                            <a:schemeClr val="lt1"/>
                          </a:solidFill>
                          <a:latin typeface="Trebuchet MS"/>
                          <a:ea typeface="Trebuchet MS"/>
                          <a:cs typeface="Trebuchet MS"/>
                          <a:sym typeface="Trebuchet MS"/>
                        </a:rPr>
                        <a:t>Gewichtungswert</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Sichere Fenster und Fensterläden</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0,30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0,22</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Dichtungswirksamkeit</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0,7</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0,14</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vMerge="1">
                  <a:txBody>
                    <a:bodyPr/>
                    <a:lstStyle/>
                    <a:p>
                      <a:endParaRPr lang="en-US"/>
                    </a:p>
                  </a:txBody>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A4.2.3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a:solidFill>
                            <a:schemeClr val="tx2"/>
                          </a:solidFill>
                          <a:effectLst/>
                          <a:latin typeface="Trebuchet MS" panose="020B0603020202020204" pitchFamily="34" charset="0"/>
                        </a:rPr>
                        <a:t>Glasfestigkeit gegen Wasserdruck</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0,85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0,21</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v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A4.2.4</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Einfache Demontage und Materialwechsel</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0,60</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0,25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algn="ctr" rtl="0" fontAlgn="ctr"/>
                      <a:r>
                        <a:rPr lang="en-GB" sz="1200" b="0" dirty="0">
                          <a:solidFill>
                            <a:schemeClr val="tx2"/>
                          </a:solidFill>
                          <a:effectLst/>
                          <a:latin typeface="Trebuchet MS" panose="020B0603020202020204" pitchFamily="34" charset="0"/>
                        </a:rPr>
                        <a:t>0,15</a:t>
                      </a:r>
                    </a:p>
                  </a:txBody>
                  <a:tcPr marL="22860" marR="2286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Google Shape;262;p14">
            <a:extLst>
              <a:ext uri="{FF2B5EF4-FFF2-40B4-BE49-F238E27FC236}">
                <a16:creationId xmlns:a16="http://schemas.microsoft.com/office/drawing/2014/main" id="{9F354FA1-16D3-48C2-A05A-5B3DE6B57F41}"/>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43"/>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81" name="Google Shape;481;p43"/>
          <p:cNvSpPr txBox="1"/>
          <p:nvPr/>
        </p:nvSpPr>
        <p:spPr>
          <a:xfrm>
            <a:off x="613300" y="10488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dirty="0">
                <a:solidFill>
                  <a:srgbClr val="53656D"/>
                </a:solidFill>
                <a:latin typeface="Trebuchet MS"/>
                <a:ea typeface="Trebuchet MS"/>
                <a:cs typeface="Trebuchet MS"/>
                <a:sym typeface="Trebuchet MS"/>
              </a:rPr>
              <a:t>Der Risikowert der Risikokategorien wird als gewichteter geometrischer Mittelwert von HV, EV und VV berechnet (Beispiel für Risikokategorie A4).</a:t>
            </a:r>
            <a:endParaRPr sz="1200" dirty="0">
              <a:solidFill>
                <a:srgbClr val="53656D"/>
              </a:solidFill>
              <a:latin typeface="Trebuchet MS"/>
              <a:ea typeface="Trebuchet MS"/>
              <a:cs typeface="Trebuchet MS"/>
              <a:sym typeface="Trebuchet MS"/>
            </a:endParaRPr>
          </a:p>
        </p:txBody>
      </p:sp>
      <p:sp>
        <p:nvSpPr>
          <p:cNvPr id="482" name="Google Shape;482;p43"/>
          <p:cNvSpPr txBox="1"/>
          <p:nvPr/>
        </p:nvSpPr>
        <p:spPr>
          <a:xfrm>
            <a:off x="613300" y="617725"/>
            <a:ext cx="63075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des Risikowerts für Risikokategorien </a:t>
            </a:r>
            <a:endParaRPr sz="1600" b="1" dirty="0">
              <a:solidFill>
                <a:srgbClr val="18BAA8"/>
              </a:solidFill>
              <a:latin typeface="Trebuchet MS"/>
              <a:ea typeface="Trebuchet MS"/>
              <a:cs typeface="Trebuchet MS"/>
              <a:sym typeface="Trebuchet MS"/>
            </a:endParaRPr>
          </a:p>
        </p:txBody>
      </p:sp>
      <p:graphicFrame>
        <p:nvGraphicFramePr>
          <p:cNvPr id="483" name="Google Shape;483;p43"/>
          <p:cNvGraphicFramePr/>
          <p:nvPr>
            <p:extLst>
              <p:ext uri="{D42A27DB-BD31-4B8C-83A1-F6EECF244321}">
                <p14:modId xmlns:p14="http://schemas.microsoft.com/office/powerpoint/2010/main" val="1008674094"/>
              </p:ext>
            </p:extLst>
          </p:nvPr>
        </p:nvGraphicFramePr>
        <p:xfrm>
          <a:off x="2757450" y="2038888"/>
          <a:ext cx="3490000" cy="2072610"/>
        </p:xfrm>
        <a:graphic>
          <a:graphicData uri="http://schemas.openxmlformats.org/drawingml/2006/table">
            <a:tbl>
              <a:tblPr>
                <a:noFill/>
              </a:tblPr>
              <a:tblGrid>
                <a:gridCol w="1679700">
                  <a:extLst>
                    <a:ext uri="{9D8B030D-6E8A-4147-A177-3AD203B41FA5}">
                      <a16:colId xmlns:a16="http://schemas.microsoft.com/office/drawing/2014/main" val="20000"/>
                    </a:ext>
                  </a:extLst>
                </a:gridCol>
                <a:gridCol w="893925">
                  <a:extLst>
                    <a:ext uri="{9D8B030D-6E8A-4147-A177-3AD203B41FA5}">
                      <a16:colId xmlns:a16="http://schemas.microsoft.com/office/drawing/2014/main" val="20001"/>
                    </a:ext>
                  </a:extLst>
                </a:gridCol>
                <a:gridCol w="916375">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A4</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n-GB"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Gewichtung </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Gefahr (HV)</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0,25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Exposition (EV)</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0,25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Anfälligkeit (VV)</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0,68</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gridSpan="2">
                  <a:txBody>
                    <a:bodyPr/>
                    <a:lstStyle/>
                    <a:p>
                      <a:pPr marL="0" lvl="0" indent="0" algn="ctr" rtl="0">
                        <a:spcBef>
                          <a:spcPts val="0"/>
                        </a:spcBef>
                        <a:spcAft>
                          <a:spcPts val="0"/>
                        </a:spcAft>
                        <a:buNone/>
                      </a:pPr>
                      <a:r>
                        <a:rPr lang="es" sz="1200" b="1">
                          <a:solidFill>
                            <a:srgbClr val="18BAA8"/>
                          </a:solidFill>
                          <a:latin typeface="Trebuchet MS"/>
                          <a:ea typeface="Trebuchet MS"/>
                          <a:cs typeface="Trebuchet MS"/>
                          <a:sym typeface="Trebuchet MS"/>
                        </a:rPr>
                        <a:t>Risikowert der Kategorie</a:t>
                      </a:r>
                      <a:endParaRPr sz="1200" b="1">
                        <a:solidFill>
                          <a:srgbClr val="18BAA8"/>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84" name="Google Shape;484;p43"/>
          <p:cNvSpPr txBox="1"/>
          <p:nvPr/>
        </p:nvSpPr>
        <p:spPr>
          <a:xfrm>
            <a:off x="613300" y="4395013"/>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dirty="0">
                <a:solidFill>
                  <a:srgbClr val="18BAA8"/>
                </a:solidFill>
                <a:latin typeface="Trebuchet MS"/>
                <a:ea typeface="Trebuchet MS"/>
                <a:cs typeface="Trebuchet MS"/>
                <a:sym typeface="Trebuchet MS"/>
              </a:rPr>
              <a:t>Hinweis: </a:t>
            </a:r>
            <a:r>
              <a:rPr lang="es" sz="1200" dirty="0">
                <a:solidFill>
                  <a:srgbClr val="708792"/>
                </a:solidFill>
                <a:latin typeface="Trebuchet MS"/>
                <a:ea typeface="Trebuchet MS"/>
                <a:cs typeface="Trebuchet MS"/>
                <a:sym typeface="Trebuchet MS"/>
              </a:rPr>
              <a:t>Die Gewichte werden vom Benutzer zugewiesen, der Gesamtwert muss 1 betragen.</a:t>
            </a:r>
            <a:endParaRPr sz="1200" dirty="0">
              <a:solidFill>
                <a:srgbClr val="708792"/>
              </a:solidFill>
              <a:latin typeface="Trebuchet MS"/>
              <a:ea typeface="Trebuchet MS"/>
              <a:cs typeface="Trebuchet MS"/>
              <a:sym typeface="Trebuchet MS"/>
            </a:endParaRPr>
          </a:p>
        </p:txBody>
      </p:sp>
      <p:sp>
        <p:nvSpPr>
          <p:cNvPr id="8" name="Google Shape;262;p14">
            <a:extLst>
              <a:ext uri="{FF2B5EF4-FFF2-40B4-BE49-F238E27FC236}">
                <a16:creationId xmlns:a16="http://schemas.microsoft.com/office/drawing/2014/main" id="{083EA940-5155-430E-8D73-D91AC9B5F8F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44"/>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491" name="Google Shape;491;p44"/>
          <p:cNvSpPr txBox="1"/>
          <p:nvPr/>
        </p:nvSpPr>
        <p:spPr>
          <a:xfrm>
            <a:off x="613300" y="1279225"/>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Der Risikowert der Makrokategorien wird als gewichtete Summe der Risikowerte der Kategorien berechnet</a:t>
            </a:r>
            <a:endParaRPr sz="1200">
              <a:solidFill>
                <a:srgbClr val="53656D"/>
              </a:solidFill>
              <a:latin typeface="Trebuchet MS"/>
              <a:ea typeface="Trebuchet MS"/>
              <a:cs typeface="Trebuchet MS"/>
              <a:sym typeface="Trebuchet MS"/>
            </a:endParaRPr>
          </a:p>
        </p:txBody>
      </p:sp>
      <p:sp>
        <p:nvSpPr>
          <p:cNvPr id="492" name="Google Shape;492;p44"/>
          <p:cNvSpPr txBox="1"/>
          <p:nvPr/>
        </p:nvSpPr>
        <p:spPr>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des Risikowerts für das Bauelement (Makrokategorie) </a:t>
            </a:r>
            <a:endParaRPr sz="1600" b="1" dirty="0">
              <a:solidFill>
                <a:srgbClr val="18BAA8"/>
              </a:solidFill>
              <a:latin typeface="Trebuchet MS"/>
              <a:ea typeface="Trebuchet MS"/>
              <a:cs typeface="Trebuchet MS"/>
              <a:sym typeface="Trebuchet MS"/>
            </a:endParaRPr>
          </a:p>
        </p:txBody>
      </p:sp>
      <p:graphicFrame>
        <p:nvGraphicFramePr>
          <p:cNvPr id="493" name="Google Shape;493;p44"/>
          <p:cNvGraphicFramePr/>
          <p:nvPr>
            <p:extLst>
              <p:ext uri="{D42A27DB-BD31-4B8C-83A1-F6EECF244321}">
                <p14:modId xmlns:p14="http://schemas.microsoft.com/office/powerpoint/2010/main" val="3398197174"/>
              </p:ext>
            </p:extLst>
          </p:nvPr>
        </p:nvGraphicFramePr>
        <p:xfrm>
          <a:off x="786850" y="1567585"/>
          <a:ext cx="7187375" cy="3124080"/>
        </p:xfrm>
        <a:graphic>
          <a:graphicData uri="http://schemas.openxmlformats.org/drawingml/2006/table">
            <a:tbl>
              <a:tblPr>
                <a:noFill/>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A4</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n-GB" sz="1200" dirty="0">
                          <a:solidFill>
                            <a:schemeClr val="lt1"/>
                          </a:solidFill>
                          <a:latin typeface="Trebuchet MS"/>
                          <a:ea typeface="Trebuchet MS"/>
                          <a:cs typeface="Trebuchet MS"/>
                          <a:sym typeface="Trebuchet MS"/>
                        </a:rPr>
                        <a:t>Fassaden</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Risikostufe der Kategorie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Gewichteter 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 Schadensrisiko für Außenwandsysteme, Verkleidungen und Sonnenschutzvorrichtungen</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0,67</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0,33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Schadensrisiko für Fassadenöffnungen</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0,71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0,25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0,18</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A4.3</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 Schadensrisiko für Außenfarben, Beschichtungen und Putze</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0,81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0,25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0,2</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r h="381000">
                <a:tc gridSpan="4">
                  <a:txBody>
                    <a:bodyPr/>
                    <a:lstStyle/>
                    <a:p>
                      <a:pPr marL="0" lvl="0" indent="0" algn="ctr" rtl="0">
                        <a:spcBef>
                          <a:spcPts val="0"/>
                        </a:spcBef>
                        <a:spcAft>
                          <a:spcPts val="0"/>
                        </a:spcAft>
                        <a:buNone/>
                      </a:pPr>
                      <a:r>
                        <a:rPr lang="es" sz="1200" b="1">
                          <a:solidFill>
                            <a:srgbClr val="18BAA8"/>
                          </a:solidFill>
                          <a:latin typeface="Trebuchet MS"/>
                          <a:ea typeface="Trebuchet MS"/>
                          <a:cs typeface="Trebuchet MS"/>
                          <a:sym typeface="Trebuchet MS"/>
                        </a:rPr>
                        <a:t>Risikowert der Makrokategorie</a:t>
                      </a:r>
                      <a:endParaRPr sz="1200" b="1">
                        <a:solidFill>
                          <a:srgbClr val="18BAA8"/>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0,71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94" name="Google Shape;494;p44"/>
          <p:cNvSpPr txBox="1"/>
          <p:nvPr/>
        </p:nvSpPr>
        <p:spPr>
          <a:xfrm>
            <a:off x="733222" y="4576254"/>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a:solidFill>
                  <a:srgbClr val="18BAA8"/>
                </a:solidFill>
                <a:latin typeface="Trebuchet MS"/>
                <a:ea typeface="Trebuchet MS"/>
                <a:cs typeface="Trebuchet MS"/>
                <a:sym typeface="Trebuchet MS"/>
              </a:rPr>
              <a:t>Hinweis: </a:t>
            </a:r>
            <a:r>
              <a:rPr lang="es" sz="1200">
                <a:solidFill>
                  <a:srgbClr val="708792"/>
                </a:solidFill>
                <a:latin typeface="Trebuchet MS"/>
                <a:ea typeface="Trebuchet MS"/>
                <a:cs typeface="Trebuchet MS"/>
                <a:sym typeface="Trebuchet MS"/>
              </a:rPr>
              <a:t>Die Gewichte werden vom Benutzer zugewiesen, der Gesamtwert muss 1 betragen.</a:t>
            </a:r>
            <a:endParaRPr sz="1200">
              <a:solidFill>
                <a:srgbClr val="708792"/>
              </a:solidFill>
              <a:latin typeface="Trebuchet MS"/>
              <a:ea typeface="Trebuchet MS"/>
              <a:cs typeface="Trebuchet MS"/>
              <a:sym typeface="Trebuchet MS"/>
            </a:endParaRPr>
          </a:p>
        </p:txBody>
      </p:sp>
      <p:sp>
        <p:nvSpPr>
          <p:cNvPr id="8" name="Google Shape;262;p14">
            <a:extLst>
              <a:ext uri="{FF2B5EF4-FFF2-40B4-BE49-F238E27FC236}">
                <a16:creationId xmlns:a16="http://schemas.microsoft.com/office/drawing/2014/main" id="{7A9EB0B3-FE03-4200-8121-E3E35A1303D4}"/>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45"/>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501" name="Google Shape;501;p45"/>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Risikowert in Bezug auf die Gefahr, berechnet als gewichtete Summe der Risikowerte der Makrokategorien (Beispiel für Gefahr A)</a:t>
            </a:r>
            <a:endParaRPr sz="1200">
              <a:solidFill>
                <a:srgbClr val="53656D"/>
              </a:solidFill>
              <a:latin typeface="Trebuchet MS"/>
              <a:ea typeface="Trebuchet MS"/>
              <a:cs typeface="Trebuchet MS"/>
              <a:sym typeface="Trebuchet MS"/>
            </a:endParaRPr>
          </a:p>
        </p:txBody>
      </p:sp>
      <p:sp>
        <p:nvSpPr>
          <p:cNvPr id="502" name="Google Shape;502;p45"/>
          <p:cNvSpPr txBox="1"/>
          <p:nvPr/>
        </p:nvSpPr>
        <p:spPr>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des Risikowerts für eine Gefahr </a:t>
            </a:r>
            <a:endParaRPr sz="1600" b="1" dirty="0">
              <a:solidFill>
                <a:srgbClr val="18BAA8"/>
              </a:solidFill>
              <a:latin typeface="Trebuchet MS"/>
              <a:ea typeface="Trebuchet MS"/>
              <a:cs typeface="Trebuchet MS"/>
              <a:sym typeface="Trebuchet MS"/>
            </a:endParaRPr>
          </a:p>
        </p:txBody>
      </p:sp>
      <p:graphicFrame>
        <p:nvGraphicFramePr>
          <p:cNvPr id="503" name="Google Shape;503;p45"/>
          <p:cNvGraphicFramePr/>
          <p:nvPr>
            <p:extLst>
              <p:ext uri="{D42A27DB-BD31-4B8C-83A1-F6EECF244321}">
                <p14:modId xmlns:p14="http://schemas.microsoft.com/office/powerpoint/2010/main" val="2090116515"/>
              </p:ext>
            </p:extLst>
          </p:nvPr>
        </p:nvGraphicFramePr>
        <p:xfrm>
          <a:off x="786863" y="2054475"/>
          <a:ext cx="7187375" cy="1741350"/>
        </p:xfrm>
        <a:graphic>
          <a:graphicData uri="http://schemas.openxmlformats.org/drawingml/2006/table">
            <a:tbl>
              <a:tblPr>
                <a:noFill/>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598350">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A</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dirty="0">
                          <a:solidFill>
                            <a:schemeClr val="lt1"/>
                          </a:solidFill>
                          <a:latin typeface="Trebuchet MS"/>
                          <a:ea typeface="Trebuchet MS"/>
                          <a:cs typeface="Trebuchet MS"/>
                          <a:sym typeface="Trebuchet MS"/>
                        </a:rPr>
                        <a:t>Starke Niederschläge</a:t>
                      </a:r>
                      <a:endParaRPr sz="1200" dirty="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Risikostufe der Makrokategorie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Gewichteter 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A4</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 Fassade</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0,71</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0,35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A5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n-GB" sz="1200" dirty="0">
                          <a:solidFill>
                            <a:srgbClr val="708792"/>
                          </a:solidFill>
                          <a:latin typeface="Trebuchet MS"/>
                          <a:ea typeface="Trebuchet MS"/>
                          <a:cs typeface="Trebuchet MS"/>
                          <a:sym typeface="Trebuchet MS"/>
                        </a:rPr>
                        <a:t>Dach</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0,5</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0,32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gridSpan="4">
                  <a:txBody>
                    <a:bodyPr/>
                    <a:lstStyle/>
                    <a:p>
                      <a:pPr marL="0" lvl="0" indent="0" algn="ctr" rtl="0">
                        <a:spcBef>
                          <a:spcPts val="0"/>
                        </a:spcBef>
                        <a:spcAft>
                          <a:spcPts val="0"/>
                        </a:spcAft>
                        <a:buNone/>
                      </a:pPr>
                      <a:r>
                        <a:rPr lang="es" sz="1200" b="1">
                          <a:solidFill>
                            <a:srgbClr val="18BAA8"/>
                          </a:solidFill>
                          <a:latin typeface="Trebuchet MS"/>
                          <a:ea typeface="Trebuchet MS"/>
                          <a:cs typeface="Trebuchet MS"/>
                          <a:sym typeface="Trebuchet MS"/>
                        </a:rPr>
                        <a:t>Gefahrenrisikowert</a:t>
                      </a:r>
                      <a:endParaRPr sz="1200" b="1">
                        <a:solidFill>
                          <a:srgbClr val="18BAA8"/>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0,68</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04" name="Google Shape;504;p45"/>
          <p:cNvSpPr txBox="1"/>
          <p:nvPr/>
        </p:nvSpPr>
        <p:spPr>
          <a:xfrm>
            <a:off x="613295" y="412894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dirty="0">
                <a:solidFill>
                  <a:srgbClr val="18BAA8"/>
                </a:solidFill>
                <a:latin typeface="Trebuchet MS"/>
                <a:ea typeface="Trebuchet MS"/>
                <a:cs typeface="Trebuchet MS"/>
                <a:sym typeface="Trebuchet MS"/>
              </a:rPr>
              <a:t>Hinweis: </a:t>
            </a:r>
            <a:r>
              <a:rPr lang="es" sz="1200" dirty="0">
                <a:solidFill>
                  <a:srgbClr val="708792"/>
                </a:solidFill>
                <a:latin typeface="Trebuchet MS"/>
                <a:ea typeface="Trebuchet MS"/>
                <a:cs typeface="Trebuchet MS"/>
                <a:sym typeface="Trebuchet MS"/>
              </a:rPr>
              <a:t>Die Gewichte werden vom Benutzer zugewiesen, der Gesamtwert muss 1 sein.</a:t>
            </a:r>
            <a:endParaRPr sz="1200" dirty="0">
              <a:solidFill>
                <a:srgbClr val="708792"/>
              </a:solidFill>
              <a:latin typeface="Trebuchet MS"/>
              <a:ea typeface="Trebuchet MS"/>
              <a:cs typeface="Trebuchet MS"/>
              <a:sym typeface="Trebuchet MS"/>
            </a:endParaRPr>
          </a:p>
        </p:txBody>
      </p:sp>
      <p:sp>
        <p:nvSpPr>
          <p:cNvPr id="8" name="Google Shape;262;p14">
            <a:extLst>
              <a:ext uri="{FF2B5EF4-FFF2-40B4-BE49-F238E27FC236}">
                <a16:creationId xmlns:a16="http://schemas.microsoft.com/office/drawing/2014/main" id="{3C4DA040-BD57-476E-91EC-EC37917064B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46"/>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lvl="0" indent="0" algn="l" rtl="0">
              <a:spcBef>
                <a:spcPts val="0"/>
              </a:spcBef>
              <a:spcAft>
                <a:spcPts val="0"/>
              </a:spcAft>
              <a:buNone/>
            </a:pPr>
            <a:r>
              <a:rPr lang="es" sz="2800" b="1" dirty="0">
                <a:solidFill>
                  <a:srgbClr val="48BAA2"/>
                </a:solidFill>
                <a:latin typeface="Trebuchet MS"/>
                <a:ea typeface="Trebuchet MS"/>
                <a:cs typeface="Trebuchet MS"/>
                <a:sym typeface="Trebuchet MS"/>
              </a:rPr>
              <a:t>Praktisches Beispiel für RBTool</a:t>
            </a:r>
            <a:endParaRPr sz="2800" b="1" dirty="0">
              <a:solidFill>
                <a:srgbClr val="48BAA2"/>
              </a:solidFill>
              <a:latin typeface="Trebuchet MS"/>
              <a:ea typeface="Trebuchet MS"/>
              <a:cs typeface="Trebuchet MS"/>
              <a:sym typeface="Trebuchet MS"/>
            </a:endParaRPr>
          </a:p>
        </p:txBody>
      </p:sp>
      <p:sp>
        <p:nvSpPr>
          <p:cNvPr id="511" name="Google Shape;511;p46"/>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a:solidFill>
                  <a:srgbClr val="53656D"/>
                </a:solidFill>
                <a:latin typeface="Trebuchet MS"/>
                <a:ea typeface="Trebuchet MS"/>
                <a:cs typeface="Trebuchet MS"/>
                <a:sym typeface="Trebuchet MS"/>
              </a:rPr>
              <a:t>Gesamtrisikowert, berechnet als gewichtete Summe der Risikowerte der Gefahren </a:t>
            </a:r>
            <a:endParaRPr sz="1200">
              <a:solidFill>
                <a:srgbClr val="53656D"/>
              </a:solidFill>
              <a:latin typeface="Trebuchet MS"/>
              <a:ea typeface="Trebuchet MS"/>
              <a:cs typeface="Trebuchet MS"/>
              <a:sym typeface="Trebuchet MS"/>
            </a:endParaRPr>
          </a:p>
        </p:txBody>
      </p:sp>
      <p:sp>
        <p:nvSpPr>
          <p:cNvPr id="512" name="Google Shape;512;p46"/>
          <p:cNvSpPr txBox="1"/>
          <p:nvPr/>
        </p:nvSpPr>
        <p:spPr>
          <a:xfrm>
            <a:off x="613300" y="848125"/>
            <a:ext cx="7534500" cy="7755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s" sz="1600" b="1" dirty="0">
                <a:solidFill>
                  <a:srgbClr val="18BAA8"/>
                </a:solidFill>
                <a:latin typeface="Trebuchet MS"/>
                <a:ea typeface="Trebuchet MS"/>
                <a:cs typeface="Trebuchet MS"/>
                <a:sym typeface="Trebuchet MS"/>
              </a:rPr>
              <a:t>Berechnung des Gesamtrisikowerts </a:t>
            </a:r>
            <a:endParaRPr sz="1600" b="1" dirty="0">
              <a:solidFill>
                <a:srgbClr val="18BAA8"/>
              </a:solidFill>
              <a:latin typeface="Trebuchet MS"/>
              <a:ea typeface="Trebuchet MS"/>
              <a:cs typeface="Trebuchet MS"/>
              <a:sym typeface="Trebuchet MS"/>
            </a:endParaRPr>
          </a:p>
        </p:txBody>
      </p:sp>
      <p:graphicFrame>
        <p:nvGraphicFramePr>
          <p:cNvPr id="513" name="Google Shape;513;p46"/>
          <p:cNvGraphicFramePr/>
          <p:nvPr>
            <p:extLst>
              <p:ext uri="{D42A27DB-BD31-4B8C-83A1-F6EECF244321}">
                <p14:modId xmlns:p14="http://schemas.microsoft.com/office/powerpoint/2010/main" val="3264843711"/>
              </p:ext>
            </p:extLst>
          </p:nvPr>
        </p:nvGraphicFramePr>
        <p:xfrm>
          <a:off x="960425" y="2054475"/>
          <a:ext cx="7187375" cy="1691610"/>
        </p:xfrm>
        <a:graphic>
          <a:graphicData uri="http://schemas.openxmlformats.org/drawingml/2006/table">
            <a:tbl>
              <a:tblPr>
                <a:noFill/>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Code</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Gefahrenrisikowert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Gewichtung</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tc>
                  <a:txBody>
                    <a:bodyPr/>
                    <a:lstStyle/>
                    <a:p>
                      <a:pPr marL="0" lvl="0" indent="0" algn="ctr" rtl="0">
                        <a:spcBef>
                          <a:spcPts val="0"/>
                        </a:spcBef>
                        <a:spcAft>
                          <a:spcPts val="0"/>
                        </a:spcAft>
                        <a:buNone/>
                      </a:pPr>
                      <a:r>
                        <a:rPr lang="es" sz="1200">
                          <a:solidFill>
                            <a:schemeClr val="lt1"/>
                          </a:solidFill>
                          <a:latin typeface="Trebuchet MS"/>
                          <a:ea typeface="Trebuchet MS"/>
                          <a:cs typeface="Trebuchet MS"/>
                          <a:sym typeface="Trebuchet MS"/>
                        </a:rPr>
                        <a:t>Gewichteter Wert</a:t>
                      </a:r>
                      <a:endParaRPr sz="1200">
                        <a:solidFill>
                          <a:schemeClr val="lt1"/>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90ABB1"/>
                    </a:solidFill>
                  </a:tcP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A</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Starke Niederschläge</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0,68</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0,4</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0,27</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81000">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C</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 Extreme Temperaturen</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0,75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a:solidFill>
                            <a:srgbClr val="708792"/>
                          </a:solidFill>
                          <a:latin typeface="Trebuchet MS"/>
                          <a:ea typeface="Trebuchet MS"/>
                          <a:cs typeface="Trebuchet MS"/>
                          <a:sym typeface="Trebuchet MS"/>
                        </a:rPr>
                        <a:t>0,6</a:t>
                      </a:r>
                      <a:endParaRPr sz="120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0,45</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r h="381000">
                <a:tc gridSpan="4">
                  <a:txBody>
                    <a:bodyPr/>
                    <a:lstStyle/>
                    <a:p>
                      <a:pPr marL="0" lvl="0" indent="0" algn="ctr" rtl="0">
                        <a:spcBef>
                          <a:spcPts val="0"/>
                        </a:spcBef>
                        <a:spcAft>
                          <a:spcPts val="0"/>
                        </a:spcAft>
                        <a:buNone/>
                      </a:pPr>
                      <a:r>
                        <a:rPr lang="es" sz="1300" b="1" dirty="0">
                          <a:solidFill>
                            <a:srgbClr val="18BAA8"/>
                          </a:solidFill>
                          <a:latin typeface="Trebuchet MS"/>
                          <a:ea typeface="Trebuchet MS"/>
                          <a:cs typeface="Trebuchet MS"/>
                          <a:sym typeface="Trebuchet MS"/>
                        </a:rPr>
                        <a:t>Gesamtrisikowert</a:t>
                      </a:r>
                      <a:endParaRPr sz="1300" b="1" dirty="0">
                        <a:solidFill>
                          <a:srgbClr val="18BAA8"/>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lvl="0" indent="0" algn="ctr" rtl="0">
                        <a:spcBef>
                          <a:spcPts val="0"/>
                        </a:spcBef>
                        <a:spcAft>
                          <a:spcPts val="0"/>
                        </a:spcAft>
                        <a:buNone/>
                      </a:pPr>
                      <a:r>
                        <a:rPr lang="es" sz="1200" dirty="0">
                          <a:solidFill>
                            <a:srgbClr val="708792"/>
                          </a:solidFill>
                          <a:latin typeface="Trebuchet MS"/>
                          <a:ea typeface="Trebuchet MS"/>
                          <a:cs typeface="Trebuchet MS"/>
                          <a:sym typeface="Trebuchet MS"/>
                        </a:rPr>
                        <a:t>0,72</a:t>
                      </a:r>
                      <a:endParaRPr sz="1200" dirty="0">
                        <a:solidFill>
                          <a:srgbClr val="708792"/>
                        </a:solidFill>
                        <a:latin typeface="Trebuchet MS"/>
                        <a:ea typeface="Trebuchet MS"/>
                        <a:cs typeface="Trebuchet MS"/>
                        <a:sym typeface="Trebuchet MS"/>
                      </a:endParaRPr>
                    </a:p>
                  </a:txBody>
                  <a:tcPr marL="91425" marR="91425" marT="91425" marB="9142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14" name="Google Shape;514;p46"/>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sz="1200" b="1">
                <a:solidFill>
                  <a:srgbClr val="18BAA8"/>
                </a:solidFill>
                <a:latin typeface="Trebuchet MS"/>
                <a:ea typeface="Trebuchet MS"/>
                <a:cs typeface="Trebuchet MS"/>
                <a:sym typeface="Trebuchet MS"/>
              </a:rPr>
              <a:t>Hinweis: </a:t>
            </a:r>
            <a:r>
              <a:rPr lang="es" sz="1200">
                <a:solidFill>
                  <a:srgbClr val="708792"/>
                </a:solidFill>
                <a:latin typeface="Trebuchet MS"/>
                <a:ea typeface="Trebuchet MS"/>
                <a:cs typeface="Trebuchet MS"/>
                <a:sym typeface="Trebuchet MS"/>
              </a:rPr>
              <a:t>Die Gewichte werden vom Benutzer zugewiesen, der Gesamtwert muss 1 sein.</a:t>
            </a:r>
            <a:endParaRPr sz="1200">
              <a:solidFill>
                <a:srgbClr val="708792"/>
              </a:solidFill>
              <a:latin typeface="Trebuchet MS"/>
              <a:ea typeface="Trebuchet MS"/>
              <a:cs typeface="Trebuchet MS"/>
              <a:sym typeface="Trebuchet MS"/>
            </a:endParaRPr>
          </a:p>
        </p:txBody>
      </p:sp>
      <p:sp>
        <p:nvSpPr>
          <p:cNvPr id="12" name="Google Shape;262;p14">
            <a:extLst>
              <a:ext uri="{FF2B5EF4-FFF2-40B4-BE49-F238E27FC236}">
                <a16:creationId xmlns:a16="http://schemas.microsoft.com/office/drawing/2014/main" id="{0FF947FA-063B-444D-BE8B-AE508052EC43}"/>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6" name="Google Shape;696;g3455514c2ac_0_29"/>
          <p:cNvSpPr/>
          <p:nvPr/>
        </p:nvSpPr>
        <p:spPr>
          <a:xfrm>
            <a:off x="4501675" y="1060575"/>
            <a:ext cx="4301100" cy="34470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697" name="Google Shape;697;g3455514c2ac_0_29"/>
          <p:cNvSpPr txBox="1"/>
          <p:nvPr/>
        </p:nvSpPr>
        <p:spPr>
          <a:xfrm>
            <a:off x="103125" y="296400"/>
            <a:ext cx="80364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RISIKOBEWERTUNG ERGEBNISSE </a:t>
            </a:r>
            <a:r>
              <a:rPr lang="es" sz="2500" b="1">
                <a:solidFill>
                  <a:srgbClr val="18BAA8"/>
                </a:solidFill>
                <a:latin typeface="Trebuchet MS"/>
                <a:ea typeface="Trebuchet MS"/>
                <a:cs typeface="Trebuchet MS"/>
                <a:sym typeface="Trebuchet MS"/>
              </a:rPr>
              <a:t>NACH KATEGORIE</a:t>
            </a:r>
            <a:endParaRPr sz="2800" b="1" i="0" u="none" strike="noStrike" cap="none">
              <a:solidFill>
                <a:srgbClr val="18BAA8"/>
              </a:solidFill>
              <a:latin typeface="Trebuchet MS"/>
              <a:ea typeface="Trebuchet MS"/>
              <a:cs typeface="Trebuchet MS"/>
              <a:sym typeface="Trebuchet MS"/>
            </a:endParaRPr>
          </a:p>
        </p:txBody>
      </p:sp>
      <p:sp>
        <p:nvSpPr>
          <p:cNvPr id="698" name="Google Shape;698;g3455514c2ac_0_29"/>
          <p:cNvSpPr txBox="1"/>
          <p:nvPr/>
        </p:nvSpPr>
        <p:spPr>
          <a:xfrm>
            <a:off x="431900" y="2305550"/>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Das Bewertungssystem liefert auch Ergebnisse auf der Ebene der exponierten Elemente innerhalb eines Gebäudes.</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p:txBody>
      </p:sp>
      <p:sp>
        <p:nvSpPr>
          <p:cNvPr id="699" name="Google Shape;699;g3455514c2ac_0_29"/>
          <p:cNvSpPr txBox="1"/>
          <p:nvPr/>
        </p:nvSpPr>
        <p:spPr>
          <a:xfrm>
            <a:off x="4750124" y="1608305"/>
            <a:ext cx="2166674" cy="816163"/>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dirty="0">
                <a:solidFill>
                  <a:srgbClr val="708792"/>
                </a:solidFill>
                <a:latin typeface="Trebuchet MS"/>
                <a:ea typeface="Trebuchet MS"/>
                <a:cs typeface="Trebuchet MS"/>
                <a:sym typeface="Trebuchet MS"/>
              </a:rPr>
              <a:t>Schadensrisiko für Außenwandsysteme, Verkleidungen und Sonnenschutzvorrichtungen</a:t>
            </a:r>
            <a:endParaRPr sz="1200" b="0" i="0" u="none" strike="noStrike" cap="none" dirty="0">
              <a:solidFill>
                <a:srgbClr val="53656D"/>
              </a:solidFill>
              <a:latin typeface="Trebuchet MS"/>
              <a:ea typeface="Trebuchet MS"/>
              <a:cs typeface="Trebuchet MS"/>
              <a:sym typeface="Trebuchet MS"/>
            </a:endParaRPr>
          </a:p>
        </p:txBody>
      </p:sp>
      <p:sp>
        <p:nvSpPr>
          <p:cNvPr id="700" name="Google Shape;700;g3455514c2ac_0_29"/>
          <p:cNvSpPr txBox="1"/>
          <p:nvPr/>
        </p:nvSpPr>
        <p:spPr>
          <a:xfrm>
            <a:off x="4750131" y="2508532"/>
            <a:ext cx="1545600" cy="631497"/>
          </a:xfrm>
          <a:prstGeom prst="rect">
            <a:avLst/>
          </a:prstGeom>
          <a:solidFill>
            <a:srgbClr val="FFFFFF"/>
          </a:solidFill>
          <a:ln>
            <a:noFill/>
          </a:ln>
        </p:spPr>
        <p:txBody>
          <a:bodyPr spcFirstLastPara="1" wrap="square" lIns="76775" tIns="38375" rIns="76775" bIns="38375" anchor="t" anchorCtr="0">
            <a:spAutoFit/>
          </a:bodyPr>
          <a:lstStyle/>
          <a:p>
            <a:pPr>
              <a:buClr>
                <a:schemeClr val="dk1"/>
              </a:buClr>
              <a:buSzPts val="1200"/>
            </a:pPr>
            <a:r>
              <a:rPr lang="en-GB" sz="1200" dirty="0">
                <a:solidFill>
                  <a:srgbClr val="708792"/>
                </a:solidFill>
                <a:latin typeface="Trebuchet MS"/>
                <a:ea typeface="Trebuchet MS"/>
                <a:cs typeface="Trebuchet MS"/>
                <a:sym typeface="Trebuchet MS"/>
              </a:rPr>
              <a:t>Schadensrisiko für Fassadenöffnungen</a:t>
            </a:r>
          </a:p>
          <a:p>
            <a:pPr marL="0" lvl="0" indent="0" algn="l" rtl="0">
              <a:spcBef>
                <a:spcPts val="0"/>
              </a:spcBef>
              <a:spcAft>
                <a:spcPts val="0"/>
              </a:spcAft>
              <a:buClr>
                <a:schemeClr val="dk1"/>
              </a:buClr>
              <a:buSzPts val="1200"/>
              <a:buFont typeface="Arial"/>
              <a:buNone/>
            </a:pPr>
            <a:endParaRPr sz="1200" b="0" i="0" u="none" strike="noStrike" cap="none" dirty="0">
              <a:solidFill>
                <a:srgbClr val="53656D"/>
              </a:solidFill>
              <a:latin typeface="Trebuchet MS"/>
              <a:ea typeface="Trebuchet MS"/>
              <a:cs typeface="Trebuchet MS"/>
              <a:sym typeface="Trebuchet MS"/>
            </a:endParaRPr>
          </a:p>
        </p:txBody>
      </p:sp>
      <p:sp>
        <p:nvSpPr>
          <p:cNvPr id="701" name="Google Shape;701;g3455514c2ac_0_29"/>
          <p:cNvSpPr txBox="1"/>
          <p:nvPr/>
        </p:nvSpPr>
        <p:spPr>
          <a:xfrm>
            <a:off x="7082813" y="12974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0,67 </a:t>
            </a:r>
            <a:endParaRPr sz="1400" b="0" i="0" u="none" strike="noStrike" cap="none">
              <a:solidFill>
                <a:srgbClr val="53656D"/>
              </a:solidFill>
              <a:latin typeface="Trebuchet MS"/>
              <a:ea typeface="Trebuchet MS"/>
              <a:cs typeface="Trebuchet MS"/>
              <a:sym typeface="Trebuchet MS"/>
            </a:endParaRPr>
          </a:p>
        </p:txBody>
      </p:sp>
      <p:pic>
        <p:nvPicPr>
          <p:cNvPr id="702" name="Google Shape;702;g3455514c2ac_0_29"/>
          <p:cNvPicPr preferRelativeResize="0"/>
          <p:nvPr/>
        </p:nvPicPr>
        <p:blipFill rotWithShape="1">
          <a:blip r:embed="rId3">
            <a:alphaModFix/>
          </a:blip>
          <a:srcRect t="21482"/>
          <a:stretch/>
        </p:blipFill>
        <p:spPr>
          <a:xfrm>
            <a:off x="6482025" y="1701582"/>
            <a:ext cx="2166675" cy="328896"/>
          </a:xfrm>
          <a:prstGeom prst="rect">
            <a:avLst/>
          </a:prstGeom>
          <a:noFill/>
          <a:ln>
            <a:noFill/>
          </a:ln>
        </p:spPr>
      </p:pic>
      <p:sp>
        <p:nvSpPr>
          <p:cNvPr id="703" name="Google Shape;703;g3455514c2ac_0_29"/>
          <p:cNvSpPr/>
          <p:nvPr/>
        </p:nvSpPr>
        <p:spPr>
          <a:xfrm>
            <a:off x="7742675" y="16033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09" name="Google Shape;709;g3455514c2ac_0_29"/>
          <p:cNvSpPr/>
          <p:nvPr/>
        </p:nvSpPr>
        <p:spPr>
          <a:xfrm>
            <a:off x="2064468" y="3009548"/>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10" name="Google Shape;710;g3455514c2ac_0_29"/>
          <p:cNvSpPr txBox="1"/>
          <p:nvPr/>
        </p:nvSpPr>
        <p:spPr>
          <a:xfrm>
            <a:off x="1175538"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a:solidFill>
                  <a:srgbClr val="48BAA2"/>
                </a:solidFill>
                <a:latin typeface="Trebuchet MS"/>
                <a:ea typeface="Trebuchet MS"/>
                <a:cs typeface="Trebuchet MS"/>
                <a:sym typeface="Trebuchet MS"/>
              </a:rPr>
              <a:t>Risikokategorie</a:t>
            </a:r>
            <a:endParaRPr>
              <a:solidFill>
                <a:srgbClr val="48BAA2"/>
              </a:solidFill>
              <a:latin typeface="Trebuchet MS"/>
              <a:ea typeface="Trebuchet MS"/>
              <a:cs typeface="Trebuchet MS"/>
              <a:sym typeface="Trebuchet MS"/>
            </a:endParaRPr>
          </a:p>
        </p:txBody>
      </p:sp>
      <p:sp>
        <p:nvSpPr>
          <p:cNvPr id="711" name="Google Shape;711;g3455514c2ac_0_29"/>
          <p:cNvSpPr txBox="1"/>
          <p:nvPr/>
        </p:nvSpPr>
        <p:spPr>
          <a:xfrm>
            <a:off x="431899" y="1253700"/>
            <a:ext cx="3393749" cy="354498"/>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None/>
            </a:pPr>
            <a:r>
              <a:rPr lang="es" sz="1800" b="1" dirty="0">
                <a:solidFill>
                  <a:schemeClr val="accent3"/>
                </a:solidFill>
                <a:latin typeface="Trebuchet MS"/>
                <a:ea typeface="Trebuchet MS"/>
                <a:cs typeface="Trebuchet MS"/>
                <a:sym typeface="Trebuchet MS"/>
              </a:rPr>
              <a:t>Bauteil: Fassaden</a:t>
            </a:r>
            <a:endParaRPr sz="1800" dirty="0">
              <a:solidFill>
                <a:schemeClr val="accent3"/>
              </a:solidFill>
              <a:latin typeface="Trebuchet MS"/>
              <a:ea typeface="Trebuchet MS"/>
              <a:cs typeface="Trebuchet MS"/>
              <a:sym typeface="Trebuchet MS"/>
            </a:endParaRPr>
          </a:p>
        </p:txBody>
      </p:sp>
      <p:sp>
        <p:nvSpPr>
          <p:cNvPr id="712" name="Google Shape;712;g3455514c2ac_0_29"/>
          <p:cNvSpPr txBox="1"/>
          <p:nvPr/>
        </p:nvSpPr>
        <p:spPr>
          <a:xfrm>
            <a:off x="4750118" y="3593269"/>
            <a:ext cx="1545600" cy="816163"/>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dirty="0">
                <a:solidFill>
                  <a:srgbClr val="708792"/>
                </a:solidFill>
                <a:latin typeface="Trebuchet MS"/>
                <a:ea typeface="Trebuchet MS"/>
                <a:cs typeface="Trebuchet MS"/>
                <a:sym typeface="Trebuchet MS"/>
              </a:rPr>
              <a:t>Schadensrisiko für Außenfarben, Beschichtungen und Putze</a:t>
            </a:r>
            <a:endParaRPr sz="1400" b="0" i="0" u="none" strike="noStrike" cap="none" dirty="0">
              <a:solidFill>
                <a:srgbClr val="53656D"/>
              </a:solidFill>
              <a:latin typeface="Trebuchet MS"/>
              <a:ea typeface="Trebuchet MS"/>
              <a:cs typeface="Trebuchet MS"/>
              <a:sym typeface="Trebuchet MS"/>
            </a:endParaRPr>
          </a:p>
        </p:txBody>
      </p:sp>
      <p:sp>
        <p:nvSpPr>
          <p:cNvPr id="713" name="Google Shape;713;g3455514c2ac_0_29"/>
          <p:cNvSpPr txBox="1"/>
          <p:nvPr/>
        </p:nvSpPr>
        <p:spPr>
          <a:xfrm>
            <a:off x="7082813" y="23767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0,71 </a:t>
            </a:r>
            <a:endParaRPr sz="1400" b="0" i="0" u="none" strike="noStrike" cap="none" dirty="0">
              <a:solidFill>
                <a:srgbClr val="53656D"/>
              </a:solidFill>
              <a:latin typeface="Trebuchet MS"/>
              <a:ea typeface="Trebuchet MS"/>
              <a:cs typeface="Trebuchet MS"/>
              <a:sym typeface="Trebuchet MS"/>
            </a:endParaRPr>
          </a:p>
        </p:txBody>
      </p:sp>
      <p:pic>
        <p:nvPicPr>
          <p:cNvPr id="714" name="Google Shape;714;g3455514c2ac_0_29"/>
          <p:cNvPicPr preferRelativeResize="0"/>
          <p:nvPr/>
        </p:nvPicPr>
        <p:blipFill rotWithShape="1">
          <a:blip r:embed="rId3">
            <a:alphaModFix/>
          </a:blip>
          <a:srcRect t="21482"/>
          <a:stretch/>
        </p:blipFill>
        <p:spPr>
          <a:xfrm>
            <a:off x="6482025" y="2780882"/>
            <a:ext cx="2166675" cy="328896"/>
          </a:xfrm>
          <a:prstGeom prst="rect">
            <a:avLst/>
          </a:prstGeom>
          <a:noFill/>
          <a:ln>
            <a:noFill/>
          </a:ln>
        </p:spPr>
      </p:pic>
      <p:sp>
        <p:nvSpPr>
          <p:cNvPr id="715" name="Google Shape;715;g3455514c2ac_0_29"/>
          <p:cNvSpPr/>
          <p:nvPr/>
        </p:nvSpPr>
        <p:spPr>
          <a:xfrm>
            <a:off x="7971275" y="268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6" name="Google Shape;716;g3455514c2ac_0_29"/>
          <p:cNvSpPr txBox="1"/>
          <p:nvPr/>
        </p:nvSpPr>
        <p:spPr>
          <a:xfrm>
            <a:off x="7082813" y="3436213"/>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0,82 </a:t>
            </a:r>
            <a:endParaRPr sz="1400" b="0" i="0" u="none" strike="noStrike" cap="none" dirty="0">
              <a:solidFill>
                <a:srgbClr val="53656D"/>
              </a:solidFill>
              <a:latin typeface="Trebuchet MS"/>
              <a:ea typeface="Trebuchet MS"/>
              <a:cs typeface="Trebuchet MS"/>
              <a:sym typeface="Trebuchet MS"/>
            </a:endParaRPr>
          </a:p>
        </p:txBody>
      </p:sp>
      <p:pic>
        <p:nvPicPr>
          <p:cNvPr id="717" name="Google Shape;717;g3455514c2ac_0_29"/>
          <p:cNvPicPr preferRelativeResize="0"/>
          <p:nvPr/>
        </p:nvPicPr>
        <p:blipFill rotWithShape="1">
          <a:blip r:embed="rId3">
            <a:alphaModFix/>
          </a:blip>
          <a:srcRect t="21482"/>
          <a:stretch/>
        </p:blipFill>
        <p:spPr>
          <a:xfrm>
            <a:off x="6482025" y="3840370"/>
            <a:ext cx="2166675" cy="328896"/>
          </a:xfrm>
          <a:prstGeom prst="rect">
            <a:avLst/>
          </a:prstGeom>
          <a:noFill/>
          <a:ln>
            <a:noFill/>
          </a:ln>
        </p:spPr>
      </p:pic>
      <p:sp>
        <p:nvSpPr>
          <p:cNvPr id="718" name="Google Shape;718;g3455514c2ac_0_29"/>
          <p:cNvSpPr/>
          <p:nvPr/>
        </p:nvSpPr>
        <p:spPr>
          <a:xfrm>
            <a:off x="8106900" y="3720260"/>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9" name="Google Shape;719;g3455514c2ac_0_29"/>
          <p:cNvSpPr/>
          <p:nvPr/>
        </p:nvSpPr>
        <p:spPr>
          <a:xfrm rot="-5400000">
            <a:off x="3691277" y="3416389"/>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27" name="Google Shape;262;p14">
            <a:extLst>
              <a:ext uri="{FF2B5EF4-FFF2-40B4-BE49-F238E27FC236}">
                <a16:creationId xmlns:a16="http://schemas.microsoft.com/office/drawing/2014/main" id="{193F565E-C4B5-40D4-A981-BBCB9398DC40}"/>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5" name="Google Shape;725;p36"/>
          <p:cNvSpPr/>
          <p:nvPr/>
        </p:nvSpPr>
        <p:spPr>
          <a:xfrm>
            <a:off x="4501677" y="1281768"/>
            <a:ext cx="3891000" cy="3225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26" name="Google Shape;726;p36"/>
          <p:cNvSpPr txBox="1"/>
          <p:nvPr/>
        </p:nvSpPr>
        <p:spPr>
          <a:xfrm>
            <a:off x="103124" y="296400"/>
            <a:ext cx="8456259"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dirty="0">
                <a:solidFill>
                  <a:srgbClr val="18BAA8"/>
                </a:solidFill>
                <a:latin typeface="Trebuchet MS"/>
                <a:ea typeface="Trebuchet MS"/>
                <a:cs typeface="Trebuchet MS"/>
                <a:sym typeface="Trebuchet MS"/>
              </a:rPr>
              <a:t>RISIKOBEWERTUNG ERGEBNISSE </a:t>
            </a:r>
            <a:r>
              <a:rPr lang="es" sz="2500" b="1" dirty="0">
                <a:solidFill>
                  <a:srgbClr val="18BAA8"/>
                </a:solidFill>
                <a:latin typeface="Trebuchet MS"/>
                <a:ea typeface="Trebuchet MS"/>
                <a:cs typeface="Trebuchet MS"/>
                <a:sym typeface="Trebuchet MS"/>
              </a:rPr>
              <a:t>NACH BAUTEIL</a:t>
            </a:r>
            <a:endParaRPr sz="2800" b="1" i="0" u="none" strike="noStrike" cap="none" dirty="0">
              <a:solidFill>
                <a:srgbClr val="18BAA8"/>
              </a:solidFill>
              <a:latin typeface="Trebuchet MS"/>
              <a:ea typeface="Trebuchet MS"/>
              <a:cs typeface="Trebuchet MS"/>
              <a:sym typeface="Trebuchet MS"/>
            </a:endParaRPr>
          </a:p>
        </p:txBody>
      </p:sp>
      <p:sp>
        <p:nvSpPr>
          <p:cNvPr id="727" name="Google Shape;727;p36"/>
          <p:cNvSpPr txBox="1"/>
          <p:nvPr/>
        </p:nvSpPr>
        <p:spPr>
          <a:xfrm>
            <a:off x="431900" y="1993275"/>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Für jede Klimagefahr erstellt das Bewertungssystem eine Punktzahl, die das Risikoniveau der in die Bewertung einbezogenen Gebäudekomponenten angibt.</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p:txBody>
      </p:sp>
      <p:sp>
        <p:nvSpPr>
          <p:cNvPr id="728" name="Google Shape;728;p36"/>
          <p:cNvSpPr txBox="1"/>
          <p:nvPr/>
        </p:nvSpPr>
        <p:spPr>
          <a:xfrm>
            <a:off x="431900" y="1281775"/>
            <a:ext cx="33714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a:solidFill>
                  <a:srgbClr val="708792"/>
                </a:solidFill>
                <a:latin typeface="Trebuchet MS"/>
                <a:ea typeface="Trebuchet MS"/>
                <a:cs typeface="Trebuchet MS"/>
                <a:sym typeface="Trebuchet MS"/>
              </a:rPr>
              <a:t>Gefahr: Starke Niederschläge</a:t>
            </a:r>
            <a:endParaRPr sz="1800" b="0" i="0" u="none" strike="noStrike" cap="none">
              <a:solidFill>
                <a:srgbClr val="708792"/>
              </a:solidFill>
              <a:latin typeface="Trebuchet MS"/>
              <a:ea typeface="Trebuchet MS"/>
              <a:cs typeface="Trebuchet MS"/>
              <a:sym typeface="Trebuchet MS"/>
            </a:endParaRPr>
          </a:p>
        </p:txBody>
      </p:sp>
      <p:sp>
        <p:nvSpPr>
          <p:cNvPr id="729" name="Google Shape;729;p36"/>
          <p:cNvSpPr txBox="1"/>
          <p:nvPr/>
        </p:nvSpPr>
        <p:spPr>
          <a:xfrm>
            <a:off x="4715224" y="2154955"/>
            <a:ext cx="19401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GB" sz="1800" b="0" i="0" u="none" strike="noStrike" cap="none" dirty="0">
                <a:solidFill>
                  <a:srgbClr val="53656D"/>
                </a:solidFill>
                <a:latin typeface="Trebuchet MS"/>
                <a:ea typeface="Trebuchet MS"/>
                <a:cs typeface="Trebuchet MS"/>
                <a:sym typeface="Trebuchet MS"/>
              </a:rPr>
              <a:t>Fassaden</a:t>
            </a:r>
            <a:endParaRPr sz="1800" b="0" i="0" u="none" strike="noStrike" cap="none" dirty="0">
              <a:solidFill>
                <a:srgbClr val="53656D"/>
              </a:solidFill>
              <a:latin typeface="Trebuchet MS"/>
              <a:ea typeface="Trebuchet MS"/>
              <a:cs typeface="Trebuchet MS"/>
              <a:sym typeface="Trebuchet MS"/>
            </a:endParaRPr>
          </a:p>
        </p:txBody>
      </p:sp>
      <p:sp>
        <p:nvSpPr>
          <p:cNvPr id="730" name="Google Shape;730;p36"/>
          <p:cNvSpPr txBox="1"/>
          <p:nvPr/>
        </p:nvSpPr>
        <p:spPr>
          <a:xfrm>
            <a:off x="4794968" y="3331069"/>
            <a:ext cx="15456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800" dirty="0">
                <a:solidFill>
                  <a:srgbClr val="53656D"/>
                </a:solidFill>
                <a:latin typeface="Trebuchet MS"/>
                <a:ea typeface="Trebuchet MS"/>
                <a:cs typeface="Trebuchet MS"/>
                <a:sym typeface="Trebuchet MS"/>
              </a:rPr>
              <a:t>Dächer</a:t>
            </a:r>
            <a:endParaRPr sz="1800" b="0" i="0" u="none" strike="noStrike" cap="none" dirty="0">
              <a:solidFill>
                <a:srgbClr val="53656D"/>
              </a:solidFill>
              <a:latin typeface="Trebuchet MS"/>
              <a:ea typeface="Trebuchet MS"/>
              <a:cs typeface="Trebuchet MS"/>
              <a:sym typeface="Trebuchet MS"/>
            </a:endParaRPr>
          </a:p>
        </p:txBody>
      </p:sp>
      <p:sp>
        <p:nvSpPr>
          <p:cNvPr id="731" name="Google Shape;731;p36"/>
          <p:cNvSpPr txBox="1"/>
          <p:nvPr/>
        </p:nvSpPr>
        <p:spPr>
          <a:xfrm>
            <a:off x="6945750" y="18308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0,71 </a:t>
            </a:r>
            <a:endParaRPr sz="1400" b="0" i="0" u="none" strike="noStrike" cap="none" dirty="0">
              <a:solidFill>
                <a:srgbClr val="53656D"/>
              </a:solidFill>
              <a:latin typeface="Trebuchet MS"/>
              <a:ea typeface="Trebuchet MS"/>
              <a:cs typeface="Trebuchet MS"/>
              <a:sym typeface="Trebuchet MS"/>
            </a:endParaRPr>
          </a:p>
        </p:txBody>
      </p:sp>
      <p:pic>
        <p:nvPicPr>
          <p:cNvPr id="732" name="Google Shape;732;p36"/>
          <p:cNvPicPr preferRelativeResize="0"/>
          <p:nvPr/>
        </p:nvPicPr>
        <p:blipFill rotWithShape="1">
          <a:blip r:embed="rId3">
            <a:alphaModFix/>
          </a:blip>
          <a:srcRect t="21482"/>
          <a:stretch/>
        </p:blipFill>
        <p:spPr>
          <a:xfrm>
            <a:off x="6024825" y="2234982"/>
            <a:ext cx="2166675" cy="328896"/>
          </a:xfrm>
          <a:prstGeom prst="rect">
            <a:avLst/>
          </a:prstGeom>
          <a:noFill/>
          <a:ln>
            <a:noFill/>
          </a:ln>
        </p:spPr>
      </p:pic>
      <p:pic>
        <p:nvPicPr>
          <p:cNvPr id="733" name="Google Shape;733;p36"/>
          <p:cNvPicPr preferRelativeResize="0"/>
          <p:nvPr/>
        </p:nvPicPr>
        <p:blipFill rotWithShape="1">
          <a:blip r:embed="rId3">
            <a:alphaModFix/>
          </a:blip>
          <a:srcRect t="21482"/>
          <a:stretch/>
        </p:blipFill>
        <p:spPr>
          <a:xfrm>
            <a:off x="6024825" y="3440882"/>
            <a:ext cx="2166675" cy="328896"/>
          </a:xfrm>
          <a:prstGeom prst="rect">
            <a:avLst/>
          </a:prstGeom>
          <a:noFill/>
          <a:ln>
            <a:noFill/>
          </a:ln>
        </p:spPr>
      </p:pic>
      <p:sp>
        <p:nvSpPr>
          <p:cNvPr id="734" name="Google Shape;734;p36"/>
          <p:cNvSpPr txBox="1"/>
          <p:nvPr/>
        </p:nvSpPr>
        <p:spPr>
          <a:xfrm>
            <a:off x="6945750" y="2985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0,65 </a:t>
            </a:r>
            <a:endParaRPr sz="1400" b="0" i="0" u="none" strike="noStrike" cap="none" dirty="0">
              <a:solidFill>
                <a:srgbClr val="53656D"/>
              </a:solidFill>
              <a:latin typeface="Trebuchet MS"/>
              <a:ea typeface="Trebuchet MS"/>
              <a:cs typeface="Trebuchet MS"/>
              <a:sym typeface="Trebuchet MS"/>
            </a:endParaRPr>
          </a:p>
        </p:txBody>
      </p:sp>
      <p:sp>
        <p:nvSpPr>
          <p:cNvPr id="735" name="Google Shape;735;p36"/>
          <p:cNvSpPr/>
          <p:nvPr/>
        </p:nvSpPr>
        <p:spPr>
          <a:xfrm>
            <a:off x="7437875" y="2136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36" name="Google Shape;736;p36"/>
          <p:cNvSpPr/>
          <p:nvPr/>
        </p:nvSpPr>
        <p:spPr>
          <a:xfrm>
            <a:off x="7341875" y="3342619"/>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42" name="Google Shape;742;p36"/>
          <p:cNvSpPr/>
          <p:nvPr/>
        </p:nvSpPr>
        <p:spPr>
          <a:xfrm>
            <a:off x="1907020" y="2967158"/>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43" name="Google Shape;743;p36"/>
          <p:cNvSpPr txBox="1"/>
          <p:nvPr/>
        </p:nvSpPr>
        <p:spPr>
          <a:xfrm>
            <a:off x="824768" y="377526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dirty="0">
                <a:solidFill>
                  <a:srgbClr val="48BAA2"/>
                </a:solidFill>
                <a:latin typeface="Trebuchet MS"/>
                <a:ea typeface="Trebuchet MS"/>
                <a:cs typeface="Trebuchet MS"/>
                <a:sym typeface="Trebuchet MS"/>
              </a:rPr>
              <a:t>Gebäudekomponente</a:t>
            </a:r>
            <a:endParaRPr dirty="0">
              <a:solidFill>
                <a:srgbClr val="48BAA2"/>
              </a:solidFill>
              <a:latin typeface="Trebuchet MS"/>
              <a:ea typeface="Trebuchet MS"/>
              <a:cs typeface="Trebuchet MS"/>
              <a:sym typeface="Trebuchet MS"/>
            </a:endParaRPr>
          </a:p>
        </p:txBody>
      </p:sp>
      <p:sp>
        <p:nvSpPr>
          <p:cNvPr id="744" name="Google Shape;744;p36"/>
          <p:cNvSpPr/>
          <p:nvPr/>
        </p:nvSpPr>
        <p:spPr>
          <a:xfrm rot="-5400000">
            <a:off x="3730890" y="3473707"/>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pic>
        <p:nvPicPr>
          <p:cNvPr id="745" name="Google Shape;745;p36"/>
          <p:cNvPicPr preferRelativeResize="0"/>
          <p:nvPr/>
        </p:nvPicPr>
        <p:blipFill rotWithShape="1">
          <a:blip r:embed="rId4">
            <a:alphaModFix/>
          </a:blip>
          <a:srcRect l="13554" t="44615" r="69301" b="31428"/>
          <a:stretch/>
        </p:blipFill>
        <p:spPr>
          <a:xfrm>
            <a:off x="3643425" y="1183751"/>
            <a:ext cx="580624" cy="647076"/>
          </a:xfrm>
          <a:prstGeom prst="rect">
            <a:avLst/>
          </a:prstGeom>
          <a:noFill/>
          <a:ln>
            <a:noFill/>
          </a:ln>
        </p:spPr>
      </p:pic>
      <p:sp>
        <p:nvSpPr>
          <p:cNvPr id="24" name="Google Shape;262;p14">
            <a:extLst>
              <a:ext uri="{FF2B5EF4-FFF2-40B4-BE49-F238E27FC236}">
                <a16:creationId xmlns:a16="http://schemas.microsoft.com/office/drawing/2014/main" id="{D6F62638-B20A-4A6F-8C63-3CF576DA397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1" name="Google Shape;751;g3455514c2ac_0_0"/>
          <p:cNvSpPr/>
          <p:nvPr/>
        </p:nvSpPr>
        <p:spPr>
          <a:xfrm>
            <a:off x="4730275" y="824573"/>
            <a:ext cx="3891000" cy="22809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2" name="Google Shape;752;g3455514c2ac_0_0"/>
          <p:cNvSpPr/>
          <p:nvPr/>
        </p:nvSpPr>
        <p:spPr>
          <a:xfrm>
            <a:off x="4740175" y="3253450"/>
            <a:ext cx="3891000" cy="1362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3" name="Google Shape;753;g3455514c2ac_0_0"/>
          <p:cNvSpPr txBox="1"/>
          <p:nvPr/>
        </p:nvSpPr>
        <p:spPr>
          <a:xfrm>
            <a:off x="103122" y="296400"/>
            <a:ext cx="86043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RISIKOBEWERTUNG ERGEBNISSE NACH GEFAHR UND </a:t>
            </a:r>
            <a:r>
              <a:rPr lang="es" sz="2500" b="1">
                <a:solidFill>
                  <a:srgbClr val="18BAA8"/>
                </a:solidFill>
                <a:latin typeface="Trebuchet MS"/>
                <a:ea typeface="Trebuchet MS"/>
                <a:cs typeface="Trebuchet MS"/>
                <a:sym typeface="Trebuchet MS"/>
              </a:rPr>
              <a:t>GESAMT</a:t>
            </a:r>
            <a:endParaRPr sz="2800" b="1" i="0" u="none" strike="noStrike" cap="none">
              <a:solidFill>
                <a:srgbClr val="18BAA8"/>
              </a:solidFill>
              <a:latin typeface="Trebuchet MS"/>
              <a:ea typeface="Trebuchet MS"/>
              <a:cs typeface="Trebuchet MS"/>
              <a:sym typeface="Trebuchet MS"/>
            </a:endParaRPr>
          </a:p>
        </p:txBody>
      </p:sp>
      <p:sp>
        <p:nvSpPr>
          <p:cNvPr id="754" name="Google Shape;754;g3455514c2ac_0_0"/>
          <p:cNvSpPr txBox="1"/>
          <p:nvPr/>
        </p:nvSpPr>
        <p:spPr>
          <a:xfrm>
            <a:off x="613700" y="1624575"/>
            <a:ext cx="3371400" cy="2437500"/>
          </a:xfrm>
          <a:prstGeom prst="rect">
            <a:avLst/>
          </a:pr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Die Anwendung des Bewertungssystems ergibt Punktzahlen (0,1), die Folgendes darstellen:</a:t>
            </a:r>
            <a:endParaRPr sz="1200" b="0" i="0" u="none" strike="noStrike" cap="none" dirty="0">
              <a:solidFill>
                <a:srgbClr val="708792"/>
              </a:solidFill>
              <a:latin typeface="Trebuchet MS"/>
              <a:ea typeface="Trebuchet MS"/>
              <a:cs typeface="Trebuchet MS"/>
              <a:sym typeface="Trebuchet MS"/>
            </a:endParaRPr>
          </a:p>
          <a:p>
            <a:pPr marL="0" marR="0" lvl="0" indent="0" algn="l" rtl="0">
              <a:lnSpc>
                <a:spcPct val="100000"/>
              </a:lnSpc>
              <a:spcBef>
                <a:spcPts val="360"/>
              </a:spcBef>
              <a:spcAft>
                <a:spcPts val="0"/>
              </a:spcAft>
              <a:buClr>
                <a:srgbClr val="000000"/>
              </a:buClr>
              <a:buSzPts val="1200"/>
              <a:buFont typeface="Arial"/>
              <a:buNone/>
            </a:pPr>
            <a:endParaRPr sz="1200" b="0" i="0" u="none" strike="noStrike" cap="none" dirty="0">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dirty="0">
                <a:solidFill>
                  <a:srgbClr val="708792"/>
                </a:solidFill>
                <a:latin typeface="Trebuchet MS"/>
                <a:ea typeface="Trebuchet MS"/>
                <a:cs typeface="Trebuchet MS"/>
                <a:sym typeface="Trebuchet MS"/>
              </a:rPr>
              <a:t>das Gesamtrisikoniveau des Gebäudes</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dirty="0">
                <a:solidFill>
                  <a:srgbClr val="708792"/>
                </a:solidFill>
                <a:latin typeface="Trebuchet MS"/>
                <a:ea typeface="Trebuchet MS"/>
                <a:cs typeface="Trebuchet MS"/>
                <a:sym typeface="Trebuchet MS"/>
              </a:rPr>
              <a:t>das mit jedem einzelnen Problem verbundene Risiko</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dirty="0">
                <a:solidFill>
                  <a:srgbClr val="708792"/>
                </a:solidFill>
                <a:latin typeface="Trebuchet MS"/>
                <a:ea typeface="Trebuchet MS"/>
                <a:cs typeface="Trebuchet MS"/>
                <a:sym typeface="Trebuchet MS"/>
              </a:rPr>
              <a:t>das Risiko nach Gebäudekomponenten</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dirty="0">
                <a:solidFill>
                  <a:srgbClr val="708792"/>
                </a:solidFill>
                <a:latin typeface="Trebuchet MS"/>
                <a:ea typeface="Trebuchet MS"/>
                <a:cs typeface="Trebuchet MS"/>
                <a:sym typeface="Trebuchet MS"/>
              </a:rPr>
              <a:t>das Risiko in Bezug auf bestimmte exponierte Elemente</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p:txBody>
      </p:sp>
      <p:pic>
        <p:nvPicPr>
          <p:cNvPr id="755" name="Google Shape;755;g3455514c2ac_0_0"/>
          <p:cNvPicPr preferRelativeResize="0"/>
          <p:nvPr/>
        </p:nvPicPr>
        <p:blipFill rotWithShape="1">
          <a:blip r:embed="rId3">
            <a:alphaModFix/>
          </a:blip>
          <a:srcRect t="21482"/>
          <a:stretch/>
        </p:blipFill>
        <p:spPr>
          <a:xfrm>
            <a:off x="4801324" y="3805399"/>
            <a:ext cx="3737378" cy="567335"/>
          </a:xfrm>
          <a:prstGeom prst="rect">
            <a:avLst/>
          </a:prstGeom>
          <a:noFill/>
          <a:ln>
            <a:noFill/>
          </a:ln>
        </p:spPr>
      </p:pic>
      <p:sp>
        <p:nvSpPr>
          <p:cNvPr id="756" name="Google Shape;756;g3455514c2ac_0_0"/>
          <p:cNvSpPr/>
          <p:nvPr/>
        </p:nvSpPr>
        <p:spPr>
          <a:xfrm>
            <a:off x="7419753" y="3643005"/>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57" name="Google Shape;757;g3455514c2ac_0_0"/>
          <p:cNvSpPr txBox="1"/>
          <p:nvPr/>
        </p:nvSpPr>
        <p:spPr>
          <a:xfrm>
            <a:off x="5765395" y="3253458"/>
            <a:ext cx="23748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dirty="0">
                <a:solidFill>
                  <a:srgbClr val="708792"/>
                </a:solidFill>
                <a:latin typeface="Trebuchet MS"/>
                <a:ea typeface="Trebuchet MS"/>
                <a:cs typeface="Trebuchet MS"/>
                <a:sym typeface="Trebuchet MS"/>
              </a:rPr>
              <a:t>GESAMTRISIKO – 0,72</a:t>
            </a:r>
            <a:endParaRPr sz="1800" b="0" i="0" u="none" strike="noStrike" cap="none" dirty="0">
              <a:solidFill>
                <a:srgbClr val="708792"/>
              </a:solidFill>
              <a:latin typeface="Trebuchet MS"/>
              <a:ea typeface="Trebuchet MS"/>
              <a:cs typeface="Trebuchet MS"/>
              <a:sym typeface="Trebuchet MS"/>
            </a:endParaRPr>
          </a:p>
        </p:txBody>
      </p:sp>
      <p:pic>
        <p:nvPicPr>
          <p:cNvPr id="758" name="Google Shape;758;g3455514c2ac_0_0"/>
          <p:cNvPicPr preferRelativeResize="0"/>
          <p:nvPr/>
        </p:nvPicPr>
        <p:blipFill rotWithShape="1">
          <a:blip r:embed="rId4">
            <a:alphaModFix/>
          </a:blip>
          <a:srcRect l="13554" r="69301" b="31427"/>
          <a:stretch/>
        </p:blipFill>
        <p:spPr>
          <a:xfrm>
            <a:off x="5482675" y="1319925"/>
            <a:ext cx="580624" cy="1852201"/>
          </a:xfrm>
          <a:prstGeom prst="rect">
            <a:avLst/>
          </a:prstGeom>
          <a:noFill/>
          <a:ln>
            <a:noFill/>
          </a:ln>
        </p:spPr>
      </p:pic>
      <p:sp>
        <p:nvSpPr>
          <p:cNvPr id="759" name="Google Shape;759;g3455514c2ac_0_0"/>
          <p:cNvSpPr txBox="1"/>
          <p:nvPr/>
        </p:nvSpPr>
        <p:spPr>
          <a:xfrm>
            <a:off x="5657277" y="926348"/>
            <a:ext cx="20370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a:solidFill>
                  <a:srgbClr val="708792"/>
                </a:solidFill>
                <a:latin typeface="Trebuchet MS"/>
                <a:ea typeface="Trebuchet MS"/>
                <a:cs typeface="Trebuchet MS"/>
                <a:sym typeface="Trebuchet MS"/>
              </a:rPr>
              <a:t>RISIKO PRO GEFAHR</a:t>
            </a:r>
            <a:endParaRPr sz="1800" b="0" i="0" u="none" strike="noStrike" cap="none">
              <a:solidFill>
                <a:srgbClr val="708792"/>
              </a:solidFill>
              <a:latin typeface="Trebuchet MS"/>
              <a:ea typeface="Trebuchet MS"/>
              <a:cs typeface="Trebuchet MS"/>
              <a:sym typeface="Trebuchet MS"/>
            </a:endParaRPr>
          </a:p>
        </p:txBody>
      </p:sp>
      <p:sp>
        <p:nvSpPr>
          <p:cNvPr id="760" name="Google Shape;760;g3455514c2ac_0_0"/>
          <p:cNvSpPr txBox="1"/>
          <p:nvPr/>
        </p:nvSpPr>
        <p:spPr>
          <a:xfrm>
            <a:off x="4943824" y="1240555"/>
            <a:ext cx="1940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Extreme Temperaturen</a:t>
            </a:r>
            <a:endParaRPr sz="1400" b="0" i="0" u="none" strike="noStrike" cap="none">
              <a:solidFill>
                <a:srgbClr val="53656D"/>
              </a:solidFill>
              <a:latin typeface="Trebuchet MS"/>
              <a:ea typeface="Trebuchet MS"/>
              <a:cs typeface="Trebuchet MS"/>
              <a:sym typeface="Trebuchet MS"/>
            </a:endParaRPr>
          </a:p>
        </p:txBody>
      </p:sp>
      <p:sp>
        <p:nvSpPr>
          <p:cNvPr id="761" name="Google Shape;761;g3455514c2ac_0_0"/>
          <p:cNvSpPr txBox="1"/>
          <p:nvPr/>
        </p:nvSpPr>
        <p:spPr>
          <a:xfrm>
            <a:off x="5023568" y="2195269"/>
            <a:ext cx="15456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Starke Niederschläge </a:t>
            </a:r>
            <a:endParaRPr sz="1400" b="0" i="0" u="none" strike="noStrike" cap="none">
              <a:solidFill>
                <a:srgbClr val="53656D"/>
              </a:solidFill>
              <a:latin typeface="Trebuchet MS"/>
              <a:ea typeface="Trebuchet MS"/>
              <a:cs typeface="Trebuchet MS"/>
              <a:sym typeface="Trebuchet MS"/>
            </a:endParaRPr>
          </a:p>
        </p:txBody>
      </p:sp>
      <p:sp>
        <p:nvSpPr>
          <p:cNvPr id="762" name="Google Shape;762;g3455514c2ac_0_0"/>
          <p:cNvSpPr txBox="1"/>
          <p:nvPr/>
        </p:nvSpPr>
        <p:spPr>
          <a:xfrm>
            <a:off x="7174350" y="12212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0,75 </a:t>
            </a:r>
            <a:endParaRPr sz="1400" b="0" i="0" u="none" strike="noStrike" cap="none" dirty="0">
              <a:solidFill>
                <a:srgbClr val="53656D"/>
              </a:solidFill>
              <a:latin typeface="Trebuchet MS"/>
              <a:ea typeface="Trebuchet MS"/>
              <a:cs typeface="Trebuchet MS"/>
              <a:sym typeface="Trebuchet MS"/>
            </a:endParaRPr>
          </a:p>
        </p:txBody>
      </p:sp>
      <p:pic>
        <p:nvPicPr>
          <p:cNvPr id="763" name="Google Shape;763;g3455514c2ac_0_0"/>
          <p:cNvPicPr preferRelativeResize="0"/>
          <p:nvPr/>
        </p:nvPicPr>
        <p:blipFill rotWithShape="1">
          <a:blip r:embed="rId3">
            <a:alphaModFix/>
          </a:blip>
          <a:srcRect t="21482"/>
          <a:stretch/>
        </p:blipFill>
        <p:spPr>
          <a:xfrm>
            <a:off x="6253425" y="1625382"/>
            <a:ext cx="2166675" cy="328896"/>
          </a:xfrm>
          <a:prstGeom prst="rect">
            <a:avLst/>
          </a:prstGeom>
          <a:noFill/>
          <a:ln>
            <a:noFill/>
          </a:ln>
        </p:spPr>
      </p:pic>
      <p:pic>
        <p:nvPicPr>
          <p:cNvPr id="764" name="Google Shape;764;g3455514c2ac_0_0"/>
          <p:cNvPicPr preferRelativeResize="0"/>
          <p:nvPr/>
        </p:nvPicPr>
        <p:blipFill rotWithShape="1">
          <a:blip r:embed="rId3">
            <a:alphaModFix/>
          </a:blip>
          <a:srcRect t="21482"/>
          <a:stretch/>
        </p:blipFill>
        <p:spPr>
          <a:xfrm>
            <a:off x="6253425" y="2678882"/>
            <a:ext cx="2166675" cy="328896"/>
          </a:xfrm>
          <a:prstGeom prst="rect">
            <a:avLst/>
          </a:prstGeom>
          <a:noFill/>
          <a:ln>
            <a:noFill/>
          </a:ln>
        </p:spPr>
      </p:pic>
      <p:sp>
        <p:nvSpPr>
          <p:cNvPr id="765" name="Google Shape;765;g3455514c2ac_0_0"/>
          <p:cNvSpPr txBox="1"/>
          <p:nvPr/>
        </p:nvSpPr>
        <p:spPr>
          <a:xfrm>
            <a:off x="7174350" y="2223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dirty="0">
                <a:solidFill>
                  <a:srgbClr val="53656D"/>
                </a:solidFill>
                <a:latin typeface="Trebuchet MS"/>
                <a:ea typeface="Trebuchet MS"/>
                <a:cs typeface="Trebuchet MS"/>
                <a:sym typeface="Trebuchet MS"/>
              </a:rPr>
              <a:t>RISIKO 0,68</a:t>
            </a:r>
            <a:endParaRPr sz="1400" b="0" i="0" u="none" strike="noStrike" cap="none" dirty="0">
              <a:solidFill>
                <a:srgbClr val="53656D"/>
              </a:solidFill>
              <a:latin typeface="Trebuchet MS"/>
              <a:ea typeface="Trebuchet MS"/>
              <a:cs typeface="Trebuchet MS"/>
              <a:sym typeface="Trebuchet MS"/>
            </a:endParaRPr>
          </a:p>
        </p:txBody>
      </p:sp>
      <p:sp>
        <p:nvSpPr>
          <p:cNvPr id="766" name="Google Shape;766;g3455514c2ac_0_0"/>
          <p:cNvSpPr/>
          <p:nvPr/>
        </p:nvSpPr>
        <p:spPr>
          <a:xfrm>
            <a:off x="7666475" y="15271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67" name="Google Shape;767;g3455514c2ac_0_0"/>
          <p:cNvSpPr/>
          <p:nvPr/>
        </p:nvSpPr>
        <p:spPr>
          <a:xfrm>
            <a:off x="7598662" y="2580615"/>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25" name="Google Shape;262;p14">
            <a:extLst>
              <a:ext uri="{FF2B5EF4-FFF2-40B4-BE49-F238E27FC236}">
                <a16:creationId xmlns:a16="http://schemas.microsoft.com/office/drawing/2014/main" id="{9FFDA58E-45B9-4B08-8FE5-DB81667304B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47"/>
          <p:cNvSpPr/>
          <p:nvPr/>
        </p:nvSpPr>
        <p:spPr>
          <a:xfrm>
            <a:off x="4730277" y="1738968"/>
            <a:ext cx="3891000" cy="3068980"/>
          </a:xfrm>
          <a:prstGeom prst="rect">
            <a:avLst/>
          </a:prstGeom>
          <a:noFill/>
          <a:ln w="381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rgbClr val="FFFFFF"/>
              </a:solidFill>
              <a:latin typeface="Trebuchet MS"/>
              <a:ea typeface="Trebuchet MS"/>
              <a:cs typeface="Trebuchet MS"/>
              <a:sym typeface="Trebuchet MS"/>
            </a:endParaRPr>
          </a:p>
        </p:txBody>
      </p:sp>
      <p:sp>
        <p:nvSpPr>
          <p:cNvPr id="521" name="Google Shape;521;p47"/>
          <p:cNvSpPr/>
          <p:nvPr/>
        </p:nvSpPr>
        <p:spPr>
          <a:xfrm>
            <a:off x="4730275" y="376375"/>
            <a:ext cx="3891000" cy="1362600"/>
          </a:xfrm>
          <a:prstGeom prst="rect">
            <a:avLst/>
          </a:prstGeom>
          <a:noFill/>
          <a:ln w="38100" cap="flat" cmpd="sng">
            <a:solidFill>
              <a:srgbClr val="0070C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rgbClr val="FFFFFF"/>
              </a:solidFill>
              <a:latin typeface="Trebuchet MS"/>
              <a:ea typeface="Trebuchet MS"/>
              <a:cs typeface="Trebuchet MS"/>
              <a:sym typeface="Trebuchet MS"/>
            </a:endParaRPr>
          </a:p>
        </p:txBody>
      </p:sp>
      <p:sp>
        <p:nvSpPr>
          <p:cNvPr id="522" name="Google Shape;522;p47"/>
          <p:cNvSpPr/>
          <p:nvPr/>
        </p:nvSpPr>
        <p:spPr>
          <a:xfrm>
            <a:off x="0" y="0"/>
            <a:ext cx="15249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25">
              <a:solidFill>
                <a:srgbClr val="FFFFFF"/>
              </a:solidFill>
              <a:latin typeface="Trebuchet MS"/>
              <a:ea typeface="Trebuchet MS"/>
              <a:cs typeface="Trebuchet MS"/>
              <a:sym typeface="Trebuchet MS"/>
            </a:endParaRPr>
          </a:p>
        </p:txBody>
      </p:sp>
      <p:sp>
        <p:nvSpPr>
          <p:cNvPr id="523" name="Google Shape;523;p47"/>
          <p:cNvSpPr/>
          <p:nvPr/>
        </p:nvSpPr>
        <p:spPr>
          <a:xfrm>
            <a:off x="1" y="948448"/>
            <a:ext cx="1233000" cy="3859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s" sz="1125">
                <a:solidFill>
                  <a:srgbClr val="FFFFFF"/>
                </a:solidFill>
                <a:latin typeface="Trebuchet MS"/>
                <a:ea typeface="Trebuchet MS"/>
                <a:cs typeface="Trebuchet MS"/>
                <a:sym typeface="Trebuchet MS"/>
              </a:rPr>
              <a:t>CCC</a:t>
            </a:r>
            <a:endParaRPr/>
          </a:p>
        </p:txBody>
      </p:sp>
      <p:sp>
        <p:nvSpPr>
          <p:cNvPr id="524" name="Google Shape;524;p47"/>
          <p:cNvSpPr txBox="1"/>
          <p:nvPr/>
        </p:nvSpPr>
        <p:spPr>
          <a:xfrm>
            <a:off x="103128" y="296401"/>
            <a:ext cx="4468800" cy="514500"/>
          </a:xfrm>
          <a:prstGeom prst="rect">
            <a:avLst/>
          </a:prstGeom>
          <a:noFill/>
          <a:ln>
            <a:noFill/>
          </a:ln>
        </p:spPr>
        <p:txBody>
          <a:bodyPr spcFirstLastPara="1" wrap="square" lIns="91425" tIns="45700" rIns="91425" bIns="45700" anchor="ctr" anchorCtr="0">
            <a:noAutofit/>
          </a:bodyPr>
          <a:lstStyle/>
          <a:p>
            <a:pPr marL="216000" lvl="0" indent="0" algn="l" rtl="0">
              <a:spcBef>
                <a:spcPts val="0"/>
              </a:spcBef>
              <a:spcAft>
                <a:spcPts val="0"/>
              </a:spcAft>
              <a:buNone/>
            </a:pPr>
            <a:r>
              <a:rPr lang="es" sz="2500" b="1">
                <a:solidFill>
                  <a:srgbClr val="18BAA8"/>
                </a:solidFill>
                <a:latin typeface="Trebuchet MS"/>
                <a:ea typeface="Trebuchet MS"/>
                <a:cs typeface="Trebuchet MS"/>
                <a:sym typeface="Trebuchet MS"/>
              </a:rPr>
              <a:t>ERGEBNISSE DER RISIKOBEWERTUNG</a:t>
            </a:r>
            <a:endParaRPr sz="2800" b="1">
              <a:solidFill>
                <a:srgbClr val="18BAA8"/>
              </a:solidFill>
              <a:latin typeface="Trebuchet MS"/>
              <a:ea typeface="Trebuchet MS"/>
              <a:cs typeface="Trebuchet MS"/>
              <a:sym typeface="Trebuchet MS"/>
            </a:endParaRPr>
          </a:p>
        </p:txBody>
      </p:sp>
      <p:sp>
        <p:nvSpPr>
          <p:cNvPr id="525" name="Google Shape;525;p47"/>
          <p:cNvSpPr txBox="1"/>
          <p:nvPr/>
        </p:nvSpPr>
        <p:spPr>
          <a:xfrm>
            <a:off x="431900" y="1080200"/>
            <a:ext cx="3371400" cy="2437500"/>
          </a:xfrm>
          <a:prstGeom prst="rect">
            <a:avLst/>
          </a:pr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r>
              <a:rPr lang="es" sz="1200" dirty="0">
                <a:solidFill>
                  <a:srgbClr val="708792"/>
                </a:solidFill>
                <a:latin typeface="Trebuchet MS"/>
                <a:ea typeface="Trebuchet MS"/>
                <a:cs typeface="Trebuchet MS"/>
                <a:sym typeface="Trebuchet MS"/>
              </a:rPr>
              <a:t>Die Anwendung des Bewertungssystems ergibt Werte (0,1), die Folgendes darstellen:</a:t>
            </a:r>
            <a:endParaRPr sz="1200" dirty="0">
              <a:solidFill>
                <a:srgbClr val="708792"/>
              </a:solidFill>
              <a:latin typeface="Trebuchet MS"/>
              <a:ea typeface="Trebuchet MS"/>
              <a:cs typeface="Trebuchet MS"/>
              <a:sym typeface="Trebuchet MS"/>
            </a:endParaRPr>
          </a:p>
          <a:p>
            <a:pPr marL="0" lvl="0" indent="0" algn="l" rtl="0">
              <a:spcBef>
                <a:spcPts val="360"/>
              </a:spcBef>
              <a:spcAft>
                <a:spcPts val="0"/>
              </a:spcAft>
              <a:buNone/>
            </a:pPr>
            <a:endParaRPr sz="1200" dirty="0">
              <a:solidFill>
                <a:srgbClr val="708792"/>
              </a:solidFill>
              <a:latin typeface="Trebuchet MS"/>
              <a:ea typeface="Trebuchet MS"/>
              <a:cs typeface="Trebuchet MS"/>
              <a:sym typeface="Trebuchet MS"/>
            </a:endParaRPr>
          </a:p>
          <a:p>
            <a:pPr marL="285750" lvl="0" indent="-270510" algn="l" rtl="0">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das allgemeine Risikoniveau des Gebäudes</a:t>
            </a:r>
            <a:br>
              <a:rPr lang="es" sz="1200" dirty="0">
                <a:solidFill>
                  <a:srgbClr val="708792"/>
                </a:solidFill>
                <a:latin typeface="Trebuchet MS"/>
                <a:ea typeface="Trebuchet MS"/>
                <a:cs typeface="Trebuchet MS"/>
                <a:sym typeface="Trebuchet MS"/>
              </a:rPr>
            </a:br>
            <a:endParaRPr sz="1200" dirty="0">
              <a:solidFill>
                <a:srgbClr val="708792"/>
              </a:solidFill>
              <a:latin typeface="Trebuchet MS"/>
              <a:ea typeface="Trebuchet MS"/>
              <a:cs typeface="Trebuchet MS"/>
              <a:sym typeface="Trebuchet MS"/>
            </a:endParaRPr>
          </a:p>
          <a:p>
            <a:pPr marL="285750" lvl="0" indent="-270510" algn="l" rtl="0">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das mit jeder einzelnen Gefahr verbundene Risiko</a:t>
            </a:r>
            <a:br>
              <a:rPr lang="es" sz="1200" dirty="0">
                <a:solidFill>
                  <a:srgbClr val="708792"/>
                </a:solidFill>
                <a:latin typeface="Trebuchet MS"/>
                <a:ea typeface="Trebuchet MS"/>
                <a:cs typeface="Trebuchet MS"/>
                <a:sym typeface="Trebuchet MS"/>
              </a:rPr>
            </a:br>
            <a:endParaRPr sz="1200" dirty="0">
              <a:solidFill>
                <a:srgbClr val="708792"/>
              </a:solidFill>
              <a:latin typeface="Trebuchet MS"/>
              <a:ea typeface="Trebuchet MS"/>
              <a:cs typeface="Trebuchet MS"/>
              <a:sym typeface="Trebuchet MS"/>
            </a:endParaRPr>
          </a:p>
          <a:p>
            <a:pPr marL="285750" lvl="0" indent="-270510" algn="l" rtl="0">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das Risiko nach Gebäudeteilen</a:t>
            </a:r>
            <a:br>
              <a:rPr lang="es" sz="1200" dirty="0">
                <a:solidFill>
                  <a:srgbClr val="708792"/>
                </a:solidFill>
                <a:latin typeface="Trebuchet MS"/>
                <a:ea typeface="Trebuchet MS"/>
                <a:cs typeface="Trebuchet MS"/>
                <a:sym typeface="Trebuchet MS"/>
              </a:rPr>
            </a:br>
            <a:endParaRPr sz="1200" dirty="0">
              <a:solidFill>
                <a:srgbClr val="708792"/>
              </a:solidFill>
              <a:latin typeface="Trebuchet MS"/>
              <a:ea typeface="Trebuchet MS"/>
              <a:cs typeface="Trebuchet MS"/>
              <a:sym typeface="Trebuchet MS"/>
            </a:endParaRPr>
          </a:p>
          <a:p>
            <a:pPr marL="285750" lvl="0" indent="-270510" algn="l" rtl="0">
              <a:spcBef>
                <a:spcPts val="360"/>
              </a:spcBef>
              <a:spcAft>
                <a:spcPts val="0"/>
              </a:spcAft>
              <a:buClr>
                <a:srgbClr val="708792"/>
              </a:buClr>
              <a:buSzPts val="1200"/>
              <a:buFont typeface="Trebuchet MS"/>
              <a:buChar char="•"/>
            </a:pPr>
            <a:r>
              <a:rPr lang="es" sz="1200" dirty="0">
                <a:solidFill>
                  <a:srgbClr val="708792"/>
                </a:solidFill>
                <a:latin typeface="Trebuchet MS"/>
                <a:ea typeface="Trebuchet MS"/>
                <a:cs typeface="Trebuchet MS"/>
                <a:sym typeface="Trebuchet MS"/>
              </a:rPr>
              <a:t>das Risiko in Bezug auf bestimmte exponierte Elemente</a:t>
            </a:r>
            <a:br>
              <a:rPr lang="es" sz="1200" dirty="0">
                <a:solidFill>
                  <a:srgbClr val="708792"/>
                </a:solidFill>
                <a:latin typeface="Trebuchet MS"/>
                <a:ea typeface="Trebuchet MS"/>
                <a:cs typeface="Trebuchet MS"/>
                <a:sym typeface="Trebuchet MS"/>
              </a:rPr>
            </a:br>
            <a:endParaRPr sz="1200" dirty="0">
              <a:solidFill>
                <a:srgbClr val="708792"/>
              </a:solidFill>
              <a:latin typeface="Trebuchet MS"/>
              <a:ea typeface="Trebuchet MS"/>
              <a:cs typeface="Trebuchet MS"/>
              <a:sym typeface="Trebuchet MS"/>
            </a:endParaRPr>
          </a:p>
        </p:txBody>
      </p:sp>
      <p:pic>
        <p:nvPicPr>
          <p:cNvPr id="526" name="Google Shape;526;p47"/>
          <p:cNvPicPr preferRelativeResize="0"/>
          <p:nvPr/>
        </p:nvPicPr>
        <p:blipFill rotWithShape="1">
          <a:blip r:embed="rId3">
            <a:alphaModFix/>
          </a:blip>
          <a:srcRect t="21482"/>
          <a:stretch/>
        </p:blipFill>
        <p:spPr>
          <a:xfrm>
            <a:off x="4791424" y="928324"/>
            <a:ext cx="3737378" cy="567335"/>
          </a:xfrm>
          <a:prstGeom prst="rect">
            <a:avLst/>
          </a:prstGeom>
          <a:noFill/>
          <a:ln>
            <a:noFill/>
          </a:ln>
        </p:spPr>
      </p:pic>
      <p:sp>
        <p:nvSpPr>
          <p:cNvPr id="527" name="Google Shape;527;p47"/>
          <p:cNvSpPr/>
          <p:nvPr/>
        </p:nvSpPr>
        <p:spPr>
          <a:xfrm>
            <a:off x="7573508" y="769694"/>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rebuchet MS"/>
              <a:ea typeface="Trebuchet MS"/>
              <a:cs typeface="Trebuchet MS"/>
              <a:sym typeface="Trebuchet MS"/>
            </a:endParaRPr>
          </a:p>
        </p:txBody>
      </p:sp>
      <p:sp>
        <p:nvSpPr>
          <p:cNvPr id="528" name="Google Shape;528;p47"/>
          <p:cNvSpPr txBox="1"/>
          <p:nvPr/>
        </p:nvSpPr>
        <p:spPr>
          <a:xfrm>
            <a:off x="5755495" y="376383"/>
            <a:ext cx="2374800" cy="354600"/>
          </a:xfrm>
          <a:prstGeom prst="rect">
            <a:avLst/>
          </a:prstGeom>
          <a:noFill/>
          <a:ln>
            <a:noFill/>
          </a:ln>
        </p:spPr>
        <p:txBody>
          <a:bodyPr spcFirstLastPara="1" wrap="square" lIns="76775" tIns="38375" rIns="76775" bIns="38375" anchor="t" anchorCtr="0">
            <a:spAutoFit/>
          </a:bodyPr>
          <a:lstStyle/>
          <a:p>
            <a:pPr marL="0" marR="0" lvl="0" indent="0" algn="l" rtl="0">
              <a:spcBef>
                <a:spcPts val="0"/>
              </a:spcBef>
              <a:spcAft>
                <a:spcPts val="0"/>
              </a:spcAft>
              <a:buNone/>
            </a:pPr>
            <a:r>
              <a:rPr lang="es" sz="1800" b="1" dirty="0">
                <a:solidFill>
                  <a:srgbClr val="708792"/>
                </a:solidFill>
                <a:latin typeface="Trebuchet MS"/>
                <a:ea typeface="Trebuchet MS"/>
                <a:cs typeface="Trebuchet MS"/>
                <a:sym typeface="Trebuchet MS"/>
              </a:rPr>
              <a:t>GESAMTRISIKO – 0,72</a:t>
            </a:r>
            <a:endParaRPr sz="1800" dirty="0">
              <a:solidFill>
                <a:srgbClr val="708792"/>
              </a:solidFill>
              <a:latin typeface="Trebuchet MS"/>
              <a:ea typeface="Trebuchet MS"/>
              <a:cs typeface="Trebuchet MS"/>
              <a:sym typeface="Trebuchet MS"/>
            </a:endParaRPr>
          </a:p>
        </p:txBody>
      </p:sp>
      <p:pic>
        <p:nvPicPr>
          <p:cNvPr id="529" name="Google Shape;529;p47"/>
          <p:cNvPicPr preferRelativeResize="0"/>
          <p:nvPr/>
        </p:nvPicPr>
        <p:blipFill rotWithShape="1">
          <a:blip r:embed="rId4">
            <a:alphaModFix/>
          </a:blip>
          <a:srcRect l="13554" t="7287" r="69302" b="31427"/>
          <a:stretch/>
        </p:blipFill>
        <p:spPr>
          <a:xfrm>
            <a:off x="5345113" y="2996975"/>
            <a:ext cx="580624" cy="1655375"/>
          </a:xfrm>
          <a:prstGeom prst="rect">
            <a:avLst/>
          </a:prstGeom>
          <a:noFill/>
          <a:ln>
            <a:noFill/>
          </a:ln>
        </p:spPr>
      </p:pic>
      <p:sp>
        <p:nvSpPr>
          <p:cNvPr id="530" name="Google Shape;530;p47"/>
          <p:cNvSpPr txBox="1"/>
          <p:nvPr/>
        </p:nvSpPr>
        <p:spPr>
          <a:xfrm>
            <a:off x="5657277" y="1840748"/>
            <a:ext cx="2037000" cy="354600"/>
          </a:xfrm>
          <a:prstGeom prst="rect">
            <a:avLst/>
          </a:prstGeom>
          <a:noFill/>
          <a:ln>
            <a:noFill/>
          </a:ln>
        </p:spPr>
        <p:txBody>
          <a:bodyPr spcFirstLastPara="1" wrap="square" lIns="76775" tIns="38375" rIns="76775" bIns="38375" anchor="t" anchorCtr="0">
            <a:spAutoFit/>
          </a:bodyPr>
          <a:lstStyle/>
          <a:p>
            <a:pPr marL="0" marR="0" lvl="0" indent="0" algn="l" rtl="0">
              <a:spcBef>
                <a:spcPts val="0"/>
              </a:spcBef>
              <a:spcAft>
                <a:spcPts val="0"/>
              </a:spcAft>
              <a:buNone/>
            </a:pPr>
            <a:r>
              <a:rPr lang="es" sz="1800" b="1">
                <a:solidFill>
                  <a:srgbClr val="708792"/>
                </a:solidFill>
                <a:latin typeface="Trebuchet MS"/>
                <a:ea typeface="Trebuchet MS"/>
                <a:cs typeface="Trebuchet MS"/>
                <a:sym typeface="Trebuchet MS"/>
              </a:rPr>
              <a:t>RISIKO PRO GEFAHR</a:t>
            </a:r>
            <a:endParaRPr sz="1800">
              <a:solidFill>
                <a:srgbClr val="708792"/>
              </a:solidFill>
              <a:latin typeface="Trebuchet MS"/>
              <a:ea typeface="Trebuchet MS"/>
              <a:cs typeface="Trebuchet MS"/>
              <a:sym typeface="Trebuchet MS"/>
            </a:endParaRPr>
          </a:p>
        </p:txBody>
      </p:sp>
      <p:sp>
        <p:nvSpPr>
          <p:cNvPr id="531" name="Google Shape;531;p47"/>
          <p:cNvSpPr txBox="1"/>
          <p:nvPr/>
        </p:nvSpPr>
        <p:spPr>
          <a:xfrm>
            <a:off x="4943824" y="2612155"/>
            <a:ext cx="1712100"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spcBef>
                <a:spcPts val="0"/>
              </a:spcBef>
              <a:spcAft>
                <a:spcPts val="0"/>
              </a:spcAft>
              <a:buNone/>
            </a:pPr>
            <a:r>
              <a:rPr lang="es" sz="1200" dirty="0">
                <a:solidFill>
                  <a:srgbClr val="53656D"/>
                </a:solidFill>
                <a:latin typeface="Trebuchet MS"/>
                <a:ea typeface="Trebuchet MS"/>
                <a:cs typeface="Trebuchet MS"/>
                <a:sym typeface="Trebuchet MS"/>
              </a:rPr>
              <a:t>Extreme Temperaturen</a:t>
            </a:r>
          </a:p>
        </p:txBody>
      </p:sp>
      <p:sp>
        <p:nvSpPr>
          <p:cNvPr id="532" name="Google Shape;532;p47"/>
          <p:cNvSpPr txBox="1"/>
          <p:nvPr/>
        </p:nvSpPr>
        <p:spPr>
          <a:xfrm>
            <a:off x="5023568" y="3566869"/>
            <a:ext cx="1545600" cy="446831"/>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spcBef>
                <a:spcPts val="0"/>
              </a:spcBef>
              <a:spcAft>
                <a:spcPts val="0"/>
              </a:spcAft>
              <a:buNone/>
            </a:pPr>
            <a:r>
              <a:rPr lang="es" sz="1200" dirty="0">
                <a:solidFill>
                  <a:srgbClr val="53656D"/>
                </a:solidFill>
                <a:latin typeface="Trebuchet MS"/>
                <a:ea typeface="Trebuchet MS"/>
                <a:cs typeface="Trebuchet MS"/>
                <a:sym typeface="Trebuchet MS"/>
              </a:rPr>
              <a:t>Starke Niederschläge</a:t>
            </a:r>
          </a:p>
          <a:p>
            <a:pPr marL="0" marR="0" lvl="0" indent="0" algn="l" rtl="0">
              <a:spcBef>
                <a:spcPts val="0"/>
              </a:spcBef>
              <a:spcAft>
                <a:spcPts val="0"/>
              </a:spcAft>
              <a:buNone/>
            </a:pPr>
            <a:r>
              <a:rPr lang="es" sz="1200" dirty="0">
                <a:solidFill>
                  <a:srgbClr val="53656D"/>
                </a:solidFill>
                <a:latin typeface="Trebuchet MS"/>
                <a:ea typeface="Trebuchet MS"/>
                <a:cs typeface="Trebuchet MS"/>
                <a:sym typeface="Trebuchet MS"/>
              </a:rPr>
              <a:t> </a:t>
            </a:r>
            <a:endParaRPr dirty="0">
              <a:solidFill>
                <a:srgbClr val="53656D"/>
              </a:solidFill>
              <a:latin typeface="Trebuchet MS"/>
              <a:ea typeface="Trebuchet MS"/>
              <a:cs typeface="Trebuchet MS"/>
              <a:sym typeface="Trebuchet MS"/>
            </a:endParaRPr>
          </a:p>
        </p:txBody>
      </p:sp>
      <p:sp>
        <p:nvSpPr>
          <p:cNvPr id="533" name="Google Shape;533;p47"/>
          <p:cNvSpPr txBox="1"/>
          <p:nvPr/>
        </p:nvSpPr>
        <p:spPr>
          <a:xfrm>
            <a:off x="7174350" y="25928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spcBef>
                <a:spcPts val="0"/>
              </a:spcBef>
              <a:spcAft>
                <a:spcPts val="0"/>
              </a:spcAft>
              <a:buNone/>
            </a:pPr>
            <a:r>
              <a:rPr lang="es" sz="1200" b="1" dirty="0">
                <a:solidFill>
                  <a:srgbClr val="53656D"/>
                </a:solidFill>
                <a:latin typeface="Trebuchet MS"/>
                <a:ea typeface="Trebuchet MS"/>
                <a:cs typeface="Trebuchet MS"/>
                <a:sym typeface="Trebuchet MS"/>
              </a:rPr>
              <a:t>RISIKO 0,75 </a:t>
            </a:r>
            <a:endParaRPr dirty="0">
              <a:solidFill>
                <a:srgbClr val="53656D"/>
              </a:solidFill>
              <a:latin typeface="Trebuchet MS"/>
              <a:ea typeface="Trebuchet MS"/>
              <a:cs typeface="Trebuchet MS"/>
              <a:sym typeface="Trebuchet MS"/>
            </a:endParaRPr>
          </a:p>
        </p:txBody>
      </p:sp>
      <p:pic>
        <p:nvPicPr>
          <p:cNvPr id="534" name="Google Shape;534;p47"/>
          <p:cNvPicPr preferRelativeResize="0"/>
          <p:nvPr/>
        </p:nvPicPr>
        <p:blipFill rotWithShape="1">
          <a:blip r:embed="rId3">
            <a:alphaModFix/>
          </a:blip>
          <a:srcRect t="21482"/>
          <a:stretch/>
        </p:blipFill>
        <p:spPr>
          <a:xfrm>
            <a:off x="6253425" y="2996982"/>
            <a:ext cx="2166675" cy="328896"/>
          </a:xfrm>
          <a:prstGeom prst="rect">
            <a:avLst/>
          </a:prstGeom>
          <a:noFill/>
          <a:ln>
            <a:noFill/>
          </a:ln>
        </p:spPr>
      </p:pic>
      <p:pic>
        <p:nvPicPr>
          <p:cNvPr id="535" name="Google Shape;535;p47"/>
          <p:cNvPicPr preferRelativeResize="0"/>
          <p:nvPr/>
        </p:nvPicPr>
        <p:blipFill rotWithShape="1">
          <a:blip r:embed="rId3">
            <a:alphaModFix/>
          </a:blip>
          <a:srcRect t="21482"/>
          <a:stretch/>
        </p:blipFill>
        <p:spPr>
          <a:xfrm>
            <a:off x="6253425" y="4050482"/>
            <a:ext cx="2166675" cy="328896"/>
          </a:xfrm>
          <a:prstGeom prst="rect">
            <a:avLst/>
          </a:prstGeom>
          <a:noFill/>
          <a:ln>
            <a:noFill/>
          </a:ln>
        </p:spPr>
      </p:pic>
      <p:sp>
        <p:nvSpPr>
          <p:cNvPr id="536" name="Google Shape;536;p47"/>
          <p:cNvSpPr txBox="1"/>
          <p:nvPr/>
        </p:nvSpPr>
        <p:spPr>
          <a:xfrm>
            <a:off x="7174350" y="35951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spcBef>
                <a:spcPts val="0"/>
              </a:spcBef>
              <a:spcAft>
                <a:spcPts val="0"/>
              </a:spcAft>
              <a:buNone/>
            </a:pPr>
            <a:r>
              <a:rPr lang="es" sz="1200" b="1" dirty="0">
                <a:solidFill>
                  <a:srgbClr val="53656D"/>
                </a:solidFill>
                <a:latin typeface="Trebuchet MS"/>
                <a:ea typeface="Trebuchet MS"/>
                <a:cs typeface="Trebuchet MS"/>
                <a:sym typeface="Trebuchet MS"/>
              </a:rPr>
              <a:t>RISIKO 0,68</a:t>
            </a:r>
            <a:endParaRPr dirty="0">
              <a:solidFill>
                <a:srgbClr val="53656D"/>
              </a:solidFill>
              <a:latin typeface="Trebuchet MS"/>
              <a:ea typeface="Trebuchet MS"/>
              <a:cs typeface="Trebuchet MS"/>
              <a:sym typeface="Trebuchet MS"/>
            </a:endParaRPr>
          </a:p>
        </p:txBody>
      </p:sp>
      <p:sp>
        <p:nvSpPr>
          <p:cNvPr id="537" name="Google Shape;537;p47"/>
          <p:cNvSpPr/>
          <p:nvPr/>
        </p:nvSpPr>
        <p:spPr>
          <a:xfrm>
            <a:off x="7660481" y="2898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rebuchet MS"/>
              <a:ea typeface="Trebuchet MS"/>
              <a:cs typeface="Trebuchet MS"/>
              <a:sym typeface="Trebuchet MS"/>
            </a:endParaRPr>
          </a:p>
        </p:txBody>
      </p:sp>
      <p:sp>
        <p:nvSpPr>
          <p:cNvPr id="538" name="Google Shape;538;p47"/>
          <p:cNvSpPr/>
          <p:nvPr/>
        </p:nvSpPr>
        <p:spPr>
          <a:xfrm>
            <a:off x="7558652" y="3930644"/>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Trebuchet MS"/>
              <a:ea typeface="Trebuchet MS"/>
              <a:cs typeface="Trebuchet MS"/>
              <a:sym typeface="Trebuchet MS"/>
            </a:endParaRPr>
          </a:p>
        </p:txBody>
      </p:sp>
      <p:sp>
        <p:nvSpPr>
          <p:cNvPr id="22" name="Google Shape;262;p14">
            <a:extLst>
              <a:ext uri="{FF2B5EF4-FFF2-40B4-BE49-F238E27FC236}">
                <a16:creationId xmlns:a16="http://schemas.microsoft.com/office/drawing/2014/main" id="{7D3C0BA6-2205-474C-A38B-57107E84D137}"/>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9" name="Google Shape;135;p2">
            <a:extLst>
              <a:ext uri="{FF2B5EF4-FFF2-40B4-BE49-F238E27FC236}">
                <a16:creationId xmlns:a16="http://schemas.microsoft.com/office/drawing/2014/main" id="{79041B4B-8DFB-4C1C-B3F7-C856DD3E7103}"/>
              </a:ext>
            </a:extLst>
          </p:cNvPr>
          <p:cNvSpPr txBox="1">
            <a:spLocks/>
          </p:cNvSpPr>
          <p:nvPr/>
        </p:nvSpPr>
        <p:spPr>
          <a:xfrm>
            <a:off x="490895" y="231882"/>
            <a:ext cx="6858000" cy="675000"/>
          </a:xfrm>
          <a:prstGeom prst="rect">
            <a:avLst/>
          </a:prstGeom>
          <a:noFill/>
          <a:ln>
            <a:noFill/>
          </a:ln>
        </p:spPr>
        <p:txBody>
          <a:bodyPr spcFirstLastPara="1" wrap="square" lIns="68550" tIns="34275" rIns="68550" bIns="34275"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144194"/>
              </a:buClr>
              <a:buSzPts val="1800"/>
              <a:buFont typeface="Trebuchet MS"/>
              <a:buNone/>
              <a:defRPr sz="2800" b="1"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lnSpc>
                <a:spcPct val="100000"/>
              </a:lnSpc>
              <a:buClr>
                <a:srgbClr val="48BAA2"/>
              </a:buClr>
              <a:buSzPts val="4000"/>
            </a:pPr>
            <a:r>
              <a:rPr lang="en-GB" dirty="0">
                <a:solidFill>
                  <a:schemeClr val="accent4"/>
                </a:solidFill>
              </a:rPr>
              <a:t>Skalenübergreifende Bewertung</a:t>
            </a:r>
          </a:p>
        </p:txBody>
      </p:sp>
      <p:sp>
        <p:nvSpPr>
          <p:cNvPr id="20" name="Marcador de texto 2">
            <a:extLst>
              <a:ext uri="{FF2B5EF4-FFF2-40B4-BE49-F238E27FC236}">
                <a16:creationId xmlns:a16="http://schemas.microsoft.com/office/drawing/2014/main" id="{F7D4D9E0-B92E-4321-8997-C01E87FC867E}"/>
              </a:ext>
            </a:extLst>
          </p:cNvPr>
          <p:cNvSpPr txBox="1">
            <a:spLocks/>
          </p:cNvSpPr>
          <p:nvPr/>
        </p:nvSpPr>
        <p:spPr>
          <a:xfrm>
            <a:off x="533284" y="1799624"/>
            <a:ext cx="3751504" cy="143524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342900" algn="l" rtl="0">
              <a:lnSpc>
                <a:spcPct val="90000"/>
              </a:lnSpc>
              <a:spcBef>
                <a:spcPts val="750"/>
              </a:spcBef>
              <a:spcAft>
                <a:spcPts val="0"/>
              </a:spcAft>
              <a:buClr>
                <a:srgbClr val="144194"/>
              </a:buClr>
              <a:buSzPts val="1800"/>
              <a:buFont typeface="Noto Sans Symbols"/>
              <a:buChar char="•"/>
              <a:defRPr sz="2400" b="0" i="0" u="none" strike="noStrike" cap="none">
                <a:solidFill>
                  <a:schemeClr val="lt2"/>
                </a:solidFill>
                <a:latin typeface="Trebuchet MS"/>
                <a:ea typeface="Trebuchet MS"/>
                <a:cs typeface="Trebuchet MS"/>
                <a:sym typeface="Trebuchet MS"/>
              </a:defRPr>
            </a:lvl1pPr>
            <a:lvl2pPr marL="914400" marR="0" lvl="1" indent="-342900" algn="l" rtl="0">
              <a:lnSpc>
                <a:spcPct val="90000"/>
              </a:lnSpc>
              <a:spcBef>
                <a:spcPts val="375"/>
              </a:spcBef>
              <a:spcAft>
                <a:spcPts val="0"/>
              </a:spcAft>
              <a:buClr>
                <a:srgbClr val="144194"/>
              </a:buClr>
              <a:buSzPts val="1800"/>
              <a:buFont typeface="Noto Sans Symbols"/>
              <a:buChar char="•"/>
              <a:defRPr sz="2000" b="0" i="0" u="none" strike="noStrike" cap="none">
                <a:solidFill>
                  <a:schemeClr val="dk1"/>
                </a:solidFill>
                <a:latin typeface="Trebuchet MS"/>
                <a:ea typeface="Trebuchet MS"/>
                <a:cs typeface="Trebuchet MS"/>
                <a:sym typeface="Trebuchet MS"/>
              </a:defRPr>
            </a:lvl2pPr>
            <a:lvl3pPr marL="1371600" marR="0" lvl="2"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375"/>
              </a:spcBef>
              <a:spcAft>
                <a:spcPts val="0"/>
              </a:spcAft>
              <a:buClr>
                <a:srgbClr val="144194"/>
              </a:buClr>
              <a:buSzPts val="1800"/>
              <a:buFont typeface="Trebuchet MS"/>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375"/>
              </a:spcBef>
              <a:spcAft>
                <a:spcPts val="0"/>
              </a:spcAft>
              <a:buClr>
                <a:schemeClr val="dk1"/>
              </a:buClr>
              <a:buSzPts val="1800"/>
              <a:buFont typeface="Arial"/>
              <a:buChar char="•"/>
              <a:defRPr sz="2000" b="0" i="0" u="none" strike="noStrike" cap="none">
                <a:solidFill>
                  <a:schemeClr val="dk1"/>
                </a:solidFill>
                <a:latin typeface="Trebuchet MS"/>
                <a:ea typeface="Trebuchet MS"/>
                <a:cs typeface="Trebuchet MS"/>
                <a:sym typeface="Trebuchet MS"/>
              </a:defRPr>
            </a:lvl9pPr>
          </a:lstStyle>
          <a:p>
            <a:pPr marL="114300" indent="0" algn="just">
              <a:buFont typeface="Noto Sans Symbols"/>
              <a:buNone/>
            </a:pPr>
            <a:r>
              <a:rPr lang="en-GB" sz="1200" dirty="0">
                <a:solidFill>
                  <a:schemeClr val="tx2"/>
                </a:solidFill>
              </a:rPr>
              <a:t>Die städtischen Sektoren sind zwischen </a:t>
            </a:r>
            <a:r>
              <a:rPr lang="en-GB" sz="1200" dirty="0" err="1">
                <a:solidFill>
                  <a:schemeClr val="tx2"/>
                </a:solidFill>
              </a:rPr>
              <a:t>RNTool </a:t>
            </a:r>
            <a:r>
              <a:rPr lang="en-GB" sz="1200" dirty="0">
                <a:solidFill>
                  <a:schemeClr val="tx2"/>
                </a:solidFill>
              </a:rPr>
              <a:t>und </a:t>
            </a:r>
            <a:r>
              <a:rPr lang="en-GB" sz="1200" dirty="0" err="1">
                <a:solidFill>
                  <a:schemeClr val="tx2"/>
                </a:solidFill>
              </a:rPr>
              <a:t>RBTool </a:t>
            </a:r>
            <a:r>
              <a:rPr lang="en-GB" sz="1200" dirty="0">
                <a:solidFill>
                  <a:schemeClr val="tx2"/>
                </a:solidFill>
              </a:rPr>
              <a:t>harmonisiert, was eine konsistente Datennutzung und eine koordinierte Planung über alle Maßstäbe hinweg ermöglicht. Dadurch wird sichergestellt, dass Maßnahmen auf Gebäudeebene zu den Zielen der städtischen Resilienz beitragen und dass Nachbarschaftsstrategien auf der Grundlage der Schwachstellen von Gebäuden entwickelt werden.</a:t>
            </a:r>
          </a:p>
          <a:p>
            <a:pPr marL="114300" indent="0" algn="just">
              <a:buFont typeface="Noto Sans Symbols"/>
              <a:buNone/>
            </a:pPr>
            <a:endParaRPr lang="en-GB" sz="1600" dirty="0">
              <a:solidFill>
                <a:schemeClr val="tx2"/>
              </a:solidFill>
            </a:endParaRPr>
          </a:p>
        </p:txBody>
      </p:sp>
      <p:graphicFrame>
        <p:nvGraphicFramePr>
          <p:cNvPr id="5" name="Google Shape;365;p32">
            <a:extLst>
              <a:ext uri="{FF2B5EF4-FFF2-40B4-BE49-F238E27FC236}">
                <a16:creationId xmlns:a16="http://schemas.microsoft.com/office/drawing/2014/main" id="{5271A01D-C9E1-4C3D-9F14-E5F4770E2E24}"/>
              </a:ext>
            </a:extLst>
          </p:cNvPr>
          <p:cNvGraphicFramePr/>
          <p:nvPr>
            <p:extLst>
              <p:ext uri="{D42A27DB-BD31-4B8C-83A1-F6EECF244321}">
                <p14:modId xmlns:p14="http://schemas.microsoft.com/office/powerpoint/2010/main" val="3079425550"/>
              </p:ext>
            </p:extLst>
          </p:nvPr>
        </p:nvGraphicFramePr>
        <p:xfrm>
          <a:off x="5222551" y="906882"/>
          <a:ext cx="2753044" cy="3855122"/>
        </p:xfrm>
        <a:graphic>
          <a:graphicData uri="http://schemas.openxmlformats.org/drawingml/2006/table">
            <a:tbl>
              <a:tblPr>
                <a:noFill/>
              </a:tblPr>
              <a:tblGrid>
                <a:gridCol w="1243077">
                  <a:extLst>
                    <a:ext uri="{9D8B030D-6E8A-4147-A177-3AD203B41FA5}">
                      <a16:colId xmlns:a16="http://schemas.microsoft.com/office/drawing/2014/main" val="20000"/>
                    </a:ext>
                  </a:extLst>
                </a:gridCol>
                <a:gridCol w="1509967">
                  <a:extLst>
                    <a:ext uri="{9D8B030D-6E8A-4147-A177-3AD203B41FA5}">
                      <a16:colId xmlns:a16="http://schemas.microsoft.com/office/drawing/2014/main" val="20001"/>
                    </a:ext>
                  </a:extLst>
                </a:gridCol>
              </a:tblGrid>
              <a:tr h="247353">
                <a:tc>
                  <a:txBody>
                    <a:bodyPr/>
                    <a:lstStyle/>
                    <a:p>
                      <a:pPr marL="0" lvl="0" indent="0" algn="ctr" rtl="0">
                        <a:spcBef>
                          <a:spcPts val="0"/>
                        </a:spcBef>
                        <a:spcAft>
                          <a:spcPts val="0"/>
                        </a:spcAft>
                        <a:buNone/>
                      </a:pPr>
                      <a:r>
                        <a:rPr lang="es" sz="700" dirty="0">
                          <a:solidFill>
                            <a:schemeClr val="lt1"/>
                          </a:solidFill>
                          <a:latin typeface="Trebuchet MS"/>
                          <a:ea typeface="Trebuchet MS"/>
                          <a:cs typeface="Trebuchet MS"/>
                          <a:sym typeface="Trebuchet MS"/>
                        </a:rPr>
                        <a:t>Makrokategorie</a:t>
                      </a:r>
                      <a:endParaRPr sz="700" dirty="0">
                        <a:solidFill>
                          <a:schemeClr val="lt1"/>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0ABB1"/>
                    </a:solidFill>
                  </a:tcPr>
                </a:tc>
                <a:tc>
                  <a:txBody>
                    <a:bodyPr/>
                    <a:lstStyle/>
                    <a:p>
                      <a:pPr marL="0" lvl="0" indent="0" algn="ctr" rtl="0">
                        <a:spcBef>
                          <a:spcPts val="0"/>
                        </a:spcBef>
                        <a:spcAft>
                          <a:spcPts val="0"/>
                        </a:spcAft>
                        <a:buNone/>
                      </a:pPr>
                      <a:r>
                        <a:rPr lang="en-GB" sz="700" dirty="0">
                          <a:solidFill>
                            <a:schemeClr val="lt1"/>
                          </a:solidFill>
                          <a:latin typeface="Trebuchet MS"/>
                          <a:ea typeface="Trebuchet MS"/>
                          <a:cs typeface="Trebuchet MS"/>
                          <a:sym typeface="Trebuchet MS"/>
                        </a:rPr>
                        <a:t>Städtischer Sektor</a:t>
                      </a:r>
                      <a:endParaRPr sz="700" dirty="0">
                        <a:solidFill>
                          <a:schemeClr val="lt1"/>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90ABB1"/>
                    </a:solidFill>
                  </a:tcPr>
                </a:tc>
                <a:extLst>
                  <a:ext uri="{0D108BD9-81ED-4DB2-BD59-A6C34878D82A}">
                    <a16:rowId xmlns:a16="http://schemas.microsoft.com/office/drawing/2014/main" val="10000"/>
                  </a:ext>
                </a:extLst>
              </a:tr>
              <a:tr h="201470">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Fundamente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Gebäude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04018">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Tragende Konstruktion</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s" sz="700" dirty="0">
                          <a:solidFill>
                            <a:srgbClr val="53656D"/>
                          </a:solidFill>
                          <a:latin typeface="Trebuchet MS"/>
                          <a:ea typeface="Trebuchet MS"/>
                          <a:cs typeface="Trebuchet MS"/>
                          <a:sym typeface="Trebuchet MS"/>
                        </a:rPr>
                        <a:t>Gebäude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1439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Nichttragende Elemente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Gebäude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0147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Fassade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Gebäude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28148236"/>
                  </a:ext>
                </a:extLst>
              </a:tr>
              <a:tr h="20147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Dach</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Gebäude</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5624192"/>
                  </a:ext>
                </a:extLst>
              </a:tr>
              <a:tr h="230872">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Einrichtung und Ausstattung</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Gebäude, Wasser</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736248"/>
                  </a:ext>
                </a:extLst>
              </a:tr>
              <a:tr h="224211">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Eingebaute Beleuchtungssysteme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Energie, Gesundheit</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7876151"/>
                  </a:ext>
                </a:extLst>
              </a:tr>
              <a:tr h="237451">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Energiesystem</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Energie, 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1218153"/>
                  </a:ext>
                </a:extLst>
              </a:tr>
              <a:tr h="211068">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Lüftungssystem</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Energie, 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1620545"/>
                  </a:ext>
                </a:extLst>
              </a:tr>
              <a:tr h="20147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Sanitäre Anlagen</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Energie, 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91205694"/>
                  </a:ext>
                </a:extLst>
              </a:tr>
              <a:tr h="211068">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Sonstige Systeme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Energie, 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8470951"/>
                  </a:ext>
                </a:extLst>
              </a:tr>
              <a:tr h="217664">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Versorgungsunternehmen</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Energie, 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92587442"/>
                  </a:ext>
                </a:extLst>
              </a:tr>
              <a:tr h="20147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Landschaftsgestaltung</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Umwelt und Biodiversität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7248384"/>
                  </a:ext>
                </a:extLst>
              </a:tr>
              <a:tr h="224276">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Bewohner</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700" dirty="0">
                          <a:solidFill>
                            <a:srgbClr val="53656D"/>
                          </a:solidFill>
                          <a:latin typeface="Trebuchet MS"/>
                          <a:ea typeface="Trebuchet MS"/>
                          <a:cs typeface="Trebuchet MS"/>
                          <a:sym typeface="Trebuchet MS"/>
                        </a:rPr>
                        <a:t>Gesundheit</a:t>
                      </a: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6743709"/>
                  </a:ext>
                </a:extLst>
              </a:tr>
              <a:tr h="211068">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Standort</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Gebäude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01615278"/>
                  </a:ext>
                </a:extLst>
              </a:tr>
              <a:tr h="201470">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Gemeinschaft</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l" rtl="0">
                        <a:spcBef>
                          <a:spcPts val="0"/>
                        </a:spcBef>
                        <a:spcAft>
                          <a:spcPts val="0"/>
                        </a:spcAft>
                        <a:buNone/>
                      </a:pPr>
                      <a:r>
                        <a:rPr lang="en-GB" sz="700" dirty="0">
                          <a:solidFill>
                            <a:srgbClr val="53656D"/>
                          </a:solidFill>
                          <a:latin typeface="Trebuchet MS"/>
                          <a:ea typeface="Trebuchet MS"/>
                          <a:cs typeface="Trebuchet MS"/>
                          <a:sym typeface="Trebuchet MS"/>
                        </a:rPr>
                        <a:t>Zivilschutz und Notfälle</a:t>
                      </a:r>
                      <a:endParaRPr sz="700" dirty="0">
                        <a:solidFill>
                          <a:srgbClr val="53656D"/>
                        </a:solidFill>
                        <a:latin typeface="Trebuchet MS"/>
                        <a:ea typeface="Trebuchet MS"/>
                        <a:cs typeface="Trebuchet MS"/>
                        <a:sym typeface="Trebuchet MS"/>
                      </a:endParaRPr>
                    </a:p>
                  </a:txBody>
                  <a:tcPr marL="49461" marR="49461" marT="49461" marB="49461">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4800097"/>
                  </a:ext>
                </a:extLst>
              </a:tr>
            </a:tbl>
          </a:graphicData>
        </a:graphic>
      </p:graphicFrame>
      <p:sp>
        <p:nvSpPr>
          <p:cNvPr id="8" name="Google Shape;262;p14">
            <a:extLst>
              <a:ext uri="{FF2B5EF4-FFF2-40B4-BE49-F238E27FC236}">
                <a16:creationId xmlns:a16="http://schemas.microsoft.com/office/drawing/2014/main" id="{D2332661-B20B-48A6-821D-C37B25A3291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9" name="Google Shape;220;p13">
            <a:extLst>
              <a:ext uri="{FF2B5EF4-FFF2-40B4-BE49-F238E27FC236}">
                <a16:creationId xmlns:a16="http://schemas.microsoft.com/office/drawing/2014/main" id="{43F3D8FF-BE89-490C-8794-47CFE45758D1}"/>
              </a:ext>
            </a:extLst>
          </p:cNvPr>
          <p:cNvSpPr/>
          <p:nvPr/>
        </p:nvSpPr>
        <p:spPr bwMode="auto">
          <a:xfrm>
            <a:off x="58647" y="53257"/>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139720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Spezifität der </a:t>
            </a:r>
            <a:r>
              <a:rPr lang="en-GB" dirty="0" err="1">
                <a:solidFill>
                  <a:schemeClr val="accent4"/>
                </a:solidFill>
              </a:rPr>
              <a:t>RBTool</a:t>
            </a:r>
            <a:r>
              <a:rPr lang="en-GB" dirty="0">
                <a:solidFill>
                  <a:schemeClr val="accent4"/>
                </a:solidFill>
              </a:rPr>
              <a:t>-Indikatoren</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554400" y="1597478"/>
            <a:ext cx="5182371" cy="2862322"/>
          </a:xfrm>
          <a:prstGeom prst="rect">
            <a:avLst/>
          </a:prstGeom>
          <a:noFill/>
        </p:spPr>
        <p:txBody>
          <a:bodyPr wrap="square" rtlCol="0">
            <a:spAutoFit/>
          </a:bodyPr>
          <a:lstStyle/>
          <a:p>
            <a:pPr algn="just"/>
            <a:r>
              <a:rPr lang="en-GB" sz="1200" b="1" dirty="0">
                <a:solidFill>
                  <a:schemeClr val="accent4"/>
                </a:solidFill>
                <a:latin typeface="Trebuchet MS" panose="020B0603020202020204" pitchFamily="34" charset="0"/>
              </a:rPr>
              <a:t>Die Vulnerabilitäts- und Gefahrenkriterien ähneln denen von </a:t>
            </a:r>
            <a:r>
              <a:rPr lang="en-GB" sz="1200" b="1" dirty="0" err="1">
                <a:solidFill>
                  <a:schemeClr val="accent4"/>
                </a:solidFill>
                <a:latin typeface="Trebuchet MS" panose="020B0603020202020204" pitchFamily="34" charset="0"/>
              </a:rPr>
              <a:t>RNTool</a:t>
            </a:r>
            <a:r>
              <a:rPr lang="en-GB" sz="1200" b="1" dirty="0">
                <a:solidFill>
                  <a:schemeClr val="accent4"/>
                </a:solidFill>
                <a:latin typeface="Trebuchet MS" panose="020B0603020202020204" pitchFamily="34" charset="0"/>
              </a:rPr>
              <a:t>: </a:t>
            </a:r>
            <a:r>
              <a:rPr lang="en-GB" sz="1200" dirty="0">
                <a:solidFill>
                  <a:schemeClr val="tx2"/>
                </a:solidFill>
                <a:latin typeface="Trebuchet MS" panose="020B0603020202020204" pitchFamily="34" charset="0"/>
              </a:rPr>
              <a:t>Sie gewährleisten eine skalierungsübergreifende Bewertung, sodass derselbe Sektor (z. B. Wasser, Energie, Verkehr) in seiner Gesamtheit analysiert werden kann, von seinem Ursprung in Gebäuden bis hin zu seiner Verwaltung auf Nachbarschaftsebene.</a:t>
            </a:r>
          </a:p>
          <a:p>
            <a:pPr algn="just"/>
            <a:endParaRPr lang="en-GB" sz="1200" dirty="0">
              <a:solidFill>
                <a:schemeClr val="accent4"/>
              </a:solidFill>
              <a:latin typeface="Trebuchet MS" panose="020B0603020202020204" pitchFamily="34" charset="0"/>
            </a:endParaRPr>
          </a:p>
          <a:p>
            <a:pPr algn="just"/>
            <a:endParaRPr lang="en-GB" sz="1200" dirty="0">
              <a:solidFill>
                <a:schemeClr val="accent4"/>
              </a:solidFill>
              <a:latin typeface="Trebuchet MS" panose="020B0603020202020204" pitchFamily="34" charset="0"/>
            </a:endParaRPr>
          </a:p>
          <a:p>
            <a:pPr algn="just"/>
            <a:r>
              <a:rPr lang="en-GB" sz="1200" b="1" dirty="0">
                <a:solidFill>
                  <a:schemeClr val="accent4"/>
                </a:solidFill>
                <a:latin typeface="Trebuchet MS" panose="020B0603020202020204" pitchFamily="34" charset="0"/>
              </a:rPr>
              <a:t>Die Exposition wird anhand eines einzigen qualitativen Kriteriums bewertet:</a:t>
            </a:r>
          </a:p>
          <a:p>
            <a:pPr algn="just"/>
            <a:endParaRPr lang="en-GB" sz="1200" dirty="0">
              <a:solidFill>
                <a:schemeClr val="accent4"/>
              </a:solidFill>
              <a:latin typeface="Trebuchet MS" panose="020B0603020202020204" pitchFamily="34" charset="0"/>
            </a:endParaRPr>
          </a:p>
          <a:p>
            <a:pPr algn="just"/>
            <a:r>
              <a:rPr lang="en-GB" sz="1200" dirty="0">
                <a:solidFill>
                  <a:schemeClr val="tx2"/>
                </a:solidFill>
                <a:latin typeface="Trebuchet MS" panose="020B0603020202020204" pitchFamily="34" charset="0"/>
              </a:rPr>
              <a:t> Expositionsgrad: Wie viele Elemente sind exponiert?</a:t>
            </a:r>
          </a:p>
          <a:p>
            <a:pPr algn="just"/>
            <a:endParaRPr lang="en-GB" sz="1200" dirty="0">
              <a:solidFill>
                <a:schemeClr val="tx2"/>
              </a:solidFill>
              <a:latin typeface="Trebuchet MS" panose="020B0603020202020204" pitchFamily="34" charset="0"/>
            </a:endParaRPr>
          </a:p>
          <a:p>
            <a:pPr algn="just"/>
            <a:r>
              <a:rPr lang="en-GB" sz="1200" dirty="0">
                <a:solidFill>
                  <a:schemeClr val="tx2"/>
                </a:solidFill>
                <a:latin typeface="Trebuchet MS" panose="020B0603020202020204" pitchFamily="34" charset="0"/>
              </a:rPr>
              <a:t> Normalisierte Skala: von 0,1 für sehr wenige bis 0,9 für eine dominante Präsenz.</a:t>
            </a:r>
          </a:p>
          <a:p>
            <a:pPr algn="just"/>
            <a:endParaRPr lang="en-GB" sz="1200" dirty="0">
              <a:solidFill>
                <a:schemeClr val="accent4"/>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p:pic>
        <p:nvPicPr>
          <p:cNvPr id="2050" name="Picture 2" descr="Analyzing Context Icon Design 43272621 Vector Art at Vecteezy">
            <a:extLst>
              <a:ext uri="{FF2B5EF4-FFF2-40B4-BE49-F238E27FC236}">
                <a16:creationId xmlns:a16="http://schemas.microsoft.com/office/drawing/2014/main" id="{B2B837F8-B27C-4307-B573-1E7126713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125" y="1597478"/>
            <a:ext cx="2636550" cy="26365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262;p14">
            <a:extLst>
              <a:ext uri="{FF2B5EF4-FFF2-40B4-BE49-F238E27FC236}">
                <a16:creationId xmlns:a16="http://schemas.microsoft.com/office/drawing/2014/main" id="{9AF900E4-AC14-41BA-ADA2-D4F295A65928}"/>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6" name="Google Shape;262;p14">
            <a:extLst>
              <a:ext uri="{FF2B5EF4-FFF2-40B4-BE49-F238E27FC236}">
                <a16:creationId xmlns:a16="http://schemas.microsoft.com/office/drawing/2014/main" id="{D074E932-3564-4E85-9316-9194AFA64EDD}"/>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7" name="Google Shape;220;p13">
            <a:extLst>
              <a:ext uri="{FF2B5EF4-FFF2-40B4-BE49-F238E27FC236}">
                <a16:creationId xmlns:a16="http://schemas.microsoft.com/office/drawing/2014/main" id="{B0365E32-69E0-4757-AF64-BFFA93F08A42}"/>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2548972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5" name="Google Shape;135;p2"/>
          <p:cNvSpPr txBox="1">
            <a:spLocks noGrp="1"/>
          </p:cNvSpPr>
          <p:nvPr>
            <p:ph type="title"/>
          </p:nvPr>
        </p:nvSpPr>
        <p:spPr>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pPr>
            <a:r>
              <a:rPr lang="en-GB" dirty="0">
                <a:solidFill>
                  <a:schemeClr val="accent4"/>
                </a:solidFill>
              </a:rPr>
              <a:t>Ergebnisse und ihre Verwendung</a:t>
            </a:r>
            <a:endParaRPr dirty="0">
              <a:solidFill>
                <a:schemeClr val="accent4"/>
              </a:solidFill>
            </a:endParaRPr>
          </a:p>
        </p:txBody>
      </p:sp>
      <p:sp>
        <p:nvSpPr>
          <p:cNvPr id="3" name="CuadroTexto 2">
            <a:extLst>
              <a:ext uri="{FF2B5EF4-FFF2-40B4-BE49-F238E27FC236}">
                <a16:creationId xmlns:a16="http://schemas.microsoft.com/office/drawing/2014/main" id="{E6B47FE0-9CFE-4894-A96A-31B2944A9168}"/>
              </a:ext>
            </a:extLst>
          </p:cNvPr>
          <p:cNvSpPr txBox="1"/>
          <p:nvPr/>
        </p:nvSpPr>
        <p:spPr>
          <a:xfrm>
            <a:off x="630600" y="2076450"/>
            <a:ext cx="5182371" cy="646331"/>
          </a:xfrm>
          <a:prstGeom prst="rect">
            <a:avLst/>
          </a:prstGeom>
          <a:noFill/>
        </p:spPr>
        <p:txBody>
          <a:bodyPr wrap="square" rtlCol="0">
            <a:spAutoFit/>
          </a:bodyPr>
          <a:lstStyle/>
          <a:p>
            <a:pPr algn="just"/>
            <a:endParaRPr lang="en-GB" sz="1200" dirty="0">
              <a:solidFill>
                <a:schemeClr val="accent4"/>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a:p>
            <a:pPr algn="just"/>
            <a:endParaRPr lang="en-GB" sz="1200" dirty="0">
              <a:solidFill>
                <a:schemeClr val="tx2"/>
              </a:solidFill>
              <a:latin typeface="Trebuchet MS" panose="020B0603020202020204" pitchFamily="34" charset="0"/>
            </a:endParaRPr>
          </a:p>
        </p:txBody>
      </p:sp>
      <p:sp>
        <p:nvSpPr>
          <p:cNvPr id="5" name="Rectangle 3">
            <a:extLst>
              <a:ext uri="{FF2B5EF4-FFF2-40B4-BE49-F238E27FC236}">
                <a16:creationId xmlns:a16="http://schemas.microsoft.com/office/drawing/2014/main" id="{B0E52373-775D-423B-AA43-1FD0B19953FF}"/>
              </a:ext>
            </a:extLst>
          </p:cNvPr>
          <p:cNvSpPr>
            <a:spLocks noChangeArrowheads="1"/>
          </p:cNvSpPr>
          <p:nvPr/>
        </p:nvSpPr>
        <p:spPr bwMode="auto">
          <a:xfrm>
            <a:off x="554400" y="1199287"/>
            <a:ext cx="79590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accent4"/>
                </a:solidFill>
                <a:effectLst/>
                <a:latin typeface="Trebuchet MS" panose="020B0603020202020204" pitchFamily="34" charset="0"/>
              </a:rPr>
              <a:t>Risikowerte auf mehreren Ebenen:</a:t>
            </a:r>
            <a:endParaRPr kumimoji="0" lang="en-US" altLang="en-US" sz="1200" b="0" i="0" u="none" strike="noStrike" cap="none" normalizeH="0" baseline="0" dirty="0">
              <a:ln>
                <a:noFill/>
              </a:ln>
              <a:solidFill>
                <a:schemeClr val="accent4"/>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2"/>
                </a:solidFill>
                <a:effectLst/>
                <a:latin typeface="Trebuchet MS" panose="020B0603020202020204" pitchFamily="34" charset="0"/>
              </a:rPr>
              <a:t>-Nach Risikokategorie: </a:t>
            </a:r>
            <a:r>
              <a:rPr kumimoji="0" lang="en-US" altLang="en-US" sz="1200" b="0" i="0" u="none" strike="noStrike" cap="none" normalizeH="0" baseline="0" dirty="0">
                <a:ln>
                  <a:noFill/>
                </a:ln>
                <a:solidFill>
                  <a:schemeClr val="tx2"/>
                </a:solidFill>
                <a:effectLst/>
                <a:latin typeface="Trebuchet MS" panose="020B0603020202020204" pitchFamily="34" charset="0"/>
              </a:rPr>
              <a:t>Ermöglicht ein detailliertes Verständnis der spezifischen Arten von klimabedingten Risiken, die das Gebäude betreffen (z. B. Hochwasserrisiko, Hitzebelastung, Windschäden).</a:t>
            </a: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2"/>
                </a:solidFill>
                <a:effectLst/>
                <a:latin typeface="Trebuchet MS" panose="020B0603020202020204" pitchFamily="34" charset="0"/>
              </a:rPr>
              <a:t>- Nach Makrokategorien (z. B. Fassade, Dach): </a:t>
            </a:r>
            <a:r>
              <a:rPr kumimoji="0" lang="en-US" altLang="en-US" sz="1200" b="0" i="0" u="none" strike="noStrike" cap="none" normalizeH="0" baseline="0" dirty="0">
                <a:ln>
                  <a:noFill/>
                </a:ln>
                <a:solidFill>
                  <a:schemeClr val="tx2"/>
                </a:solidFill>
                <a:effectLst/>
                <a:latin typeface="Trebuchet MS" panose="020B0603020202020204" pitchFamily="34" charset="0"/>
              </a:rPr>
              <a:t>Ermöglicht eine gezielte Bewertung von Gebäudekomponenten und hilft dabei, die anfälligsten strukturellen Elemente zu identifizieren.</a:t>
            </a: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2"/>
                </a:solidFill>
                <a:effectLst/>
                <a:latin typeface="Trebuchet MS" panose="020B0603020202020204" pitchFamily="34" charset="0"/>
              </a:rPr>
              <a:t>-Gesamtrisiko des Gebäudes: </a:t>
            </a:r>
            <a:r>
              <a:rPr kumimoji="0" lang="en-US" altLang="en-US" sz="1200" b="0" i="0" u="none" strike="noStrike" cap="none" normalizeH="0" baseline="0" dirty="0">
                <a:ln>
                  <a:noFill/>
                </a:ln>
                <a:solidFill>
                  <a:schemeClr val="tx2"/>
                </a:solidFill>
                <a:effectLst/>
                <a:latin typeface="Trebuchet MS" panose="020B0603020202020204" pitchFamily="34" charset="0"/>
              </a:rPr>
              <a:t>Fasst alle Kategorien in einer einzigen Kennzahl zusammen und bietet einen umfassenden Überblick über das gesamte Klimarisikoprofil des Gebäudes.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200" b="0" i="0" u="none" strike="noStrike" cap="none" normalizeH="0" baseline="0" dirty="0">
              <a:ln>
                <a:noFill/>
              </a:ln>
              <a:solidFill>
                <a:schemeClr val="tx2"/>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accent4"/>
                </a:solidFill>
                <a:effectLst/>
                <a:latin typeface="Trebuchet MS" panose="020B0603020202020204" pitchFamily="34" charset="0"/>
              </a:rPr>
              <a:t>Unterstützt die Entscheidungsfindung für:</a:t>
            </a:r>
            <a:endParaRPr kumimoji="0" lang="en-US" altLang="en-US" sz="1200" b="0" i="0" u="none" strike="noStrike" cap="none" normalizeH="0" baseline="0" dirty="0">
              <a:ln>
                <a:noFill/>
              </a:ln>
              <a:solidFill>
                <a:schemeClr val="accent4"/>
              </a:solidFill>
              <a:effectLst/>
              <a:latin typeface="Trebuchet MS" panose="020B0603020202020204"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2"/>
                </a:solidFill>
                <a:effectLst/>
                <a:latin typeface="Trebuchet MS" panose="020B0603020202020204" pitchFamily="34" charset="0"/>
              </a:rPr>
              <a:t>-Klimaresistente Gebäudesanierung: </a:t>
            </a:r>
            <a:r>
              <a:rPr kumimoji="0" lang="en-US" altLang="en-US" sz="1200" b="0" i="0" u="none" strike="noStrike" cap="none" normalizeH="0" baseline="0" dirty="0">
                <a:ln>
                  <a:noFill/>
                </a:ln>
                <a:solidFill>
                  <a:schemeClr val="tx2"/>
                </a:solidFill>
                <a:effectLst/>
                <a:latin typeface="Trebuchet MS" panose="020B0603020202020204" pitchFamily="34" charset="0"/>
              </a:rPr>
              <a:t>Hilft bei der Planung und Umsetzung von Anpassungsmaßnahmen, um die Widerstandsfähigkeit des Gebäudes gegenüber prognostizierten Klimagefahren zu erhöhen.</a:t>
            </a: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err="1">
                <a:ln>
                  <a:noFill/>
                </a:ln>
                <a:solidFill>
                  <a:schemeClr val="tx2"/>
                </a:solidFill>
                <a:effectLst/>
                <a:latin typeface="Trebuchet MS" panose="020B0603020202020204" pitchFamily="34" charset="0"/>
              </a:rPr>
              <a:t>-Priorisierung </a:t>
            </a:r>
            <a:r>
              <a:rPr kumimoji="0" lang="en-US" altLang="en-US" sz="1200" b="1" i="0" u="none" strike="noStrike" cap="none" normalizeH="0" baseline="0" dirty="0">
                <a:ln>
                  <a:noFill/>
                </a:ln>
                <a:solidFill>
                  <a:schemeClr val="tx2"/>
                </a:solidFill>
                <a:effectLst/>
                <a:latin typeface="Trebuchet MS" panose="020B0603020202020204" pitchFamily="34" charset="0"/>
              </a:rPr>
              <a:t>von Maßnahmen: </a:t>
            </a:r>
            <a:r>
              <a:rPr kumimoji="0" lang="en-US" altLang="en-US" sz="1200" b="0" i="0" u="none" strike="noStrike" cap="none" normalizeH="0" baseline="0" dirty="0">
                <a:ln>
                  <a:noFill/>
                </a:ln>
                <a:solidFill>
                  <a:schemeClr val="tx2"/>
                </a:solidFill>
                <a:effectLst/>
                <a:latin typeface="Trebuchet MS" panose="020B0603020202020204" pitchFamily="34" charset="0"/>
              </a:rPr>
              <a:t>Hilft den Beteiligten bei der effizienten Zuweisung von Ressourcen, indem die dringendsten und wirkungsvollsten Maßnahmen ermittelt werden.</a:t>
            </a:r>
          </a:p>
          <a:p>
            <a:pPr marL="0" marR="0" lvl="0" indent="0" algn="l" defTabSz="914400" rtl="0" eaLnBrk="0" fontAlgn="base" latinLnBrk="0" hangingPunct="0">
              <a:lnSpc>
                <a:spcPct val="100000"/>
              </a:lnSpc>
              <a:spcBef>
                <a:spcPct val="0"/>
              </a:spcBef>
              <a:spcAft>
                <a:spcPct val="0"/>
              </a:spcAft>
              <a:buClrTx/>
              <a:buSzTx/>
              <a:tabLst/>
            </a:pPr>
            <a:r>
              <a:rPr kumimoji="0" lang="en-US" altLang="en-US" sz="1200" b="1" i="0" u="none" strike="noStrike" cap="none" normalizeH="0" baseline="0" dirty="0">
                <a:ln>
                  <a:noFill/>
                </a:ln>
                <a:solidFill>
                  <a:schemeClr val="tx2"/>
                </a:solidFill>
                <a:effectLst/>
                <a:latin typeface="Trebuchet MS" panose="020B0603020202020204" pitchFamily="34" charset="0"/>
              </a:rPr>
              <a:t>-Integration mit den Ergebnissen </a:t>
            </a:r>
            <a:r>
              <a:rPr kumimoji="0" lang="en-US" altLang="en-US" sz="1200" b="1" i="0" u="none" strike="noStrike" cap="none" normalizeH="0" baseline="0" dirty="0" err="1">
                <a:ln>
                  <a:noFill/>
                </a:ln>
                <a:solidFill>
                  <a:schemeClr val="tx2"/>
                </a:solidFill>
                <a:effectLst/>
                <a:latin typeface="Trebuchet MS" panose="020B0603020202020204" pitchFamily="34" charset="0"/>
              </a:rPr>
              <a:t>des RNTool</a:t>
            </a:r>
            <a:r>
              <a:rPr kumimoji="0" lang="en-US" altLang="en-US" sz="1200" b="1" i="0" u="none" strike="noStrike" cap="none" normalizeH="0" baseline="0" dirty="0">
                <a:ln>
                  <a:noFill/>
                </a:ln>
                <a:solidFill>
                  <a:schemeClr val="tx2"/>
                </a:solidFill>
                <a:effectLst/>
                <a:latin typeface="Trebuchet MS" panose="020B0603020202020204" pitchFamily="34" charset="0"/>
              </a:rPr>
              <a:t> auf Nachbarschaftsebene: </a:t>
            </a:r>
            <a:r>
              <a:rPr kumimoji="0" lang="en-US" altLang="en-US" sz="1200" b="0" i="0" u="none" strike="noStrike" cap="none" normalizeH="0" baseline="0" dirty="0">
                <a:ln>
                  <a:noFill/>
                </a:ln>
                <a:solidFill>
                  <a:schemeClr val="tx2"/>
                </a:solidFill>
                <a:effectLst/>
                <a:latin typeface="Trebuchet MS" panose="020B0603020202020204" pitchFamily="34" charset="0"/>
              </a:rPr>
              <a:t>Gewährleistet die Konsistenz zwischen Bewertungen auf Gebäudeebene und umfassenderen Resilienzstrategien auf Nachbarschaftsebene und fördert so eine koordinierte Klimaanpassungsplanung.</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2"/>
              </a:solidFill>
              <a:effectLst/>
              <a:latin typeface="Trebuchet MS" panose="020B0603020202020204" pitchFamily="34" charset="0"/>
            </a:endParaRPr>
          </a:p>
        </p:txBody>
      </p:sp>
      <p:sp>
        <p:nvSpPr>
          <p:cNvPr id="7" name="Google Shape;262;p14">
            <a:extLst>
              <a:ext uri="{FF2B5EF4-FFF2-40B4-BE49-F238E27FC236}">
                <a16:creationId xmlns:a16="http://schemas.microsoft.com/office/drawing/2014/main" id="{8D45D41D-4451-4B34-AF0D-2414CB762616}"/>
              </a:ext>
            </a:extLst>
          </p:cNvPr>
          <p:cNvSpPr/>
          <p:nvPr/>
        </p:nvSpPr>
        <p:spPr bwMode="auto">
          <a:xfrm>
            <a:off x="140156" y="175419"/>
            <a:ext cx="8851443" cy="4769637"/>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46" tIns="34272" rIns="68546" bIns="34272" anchor="ctr" anchorCtr="0">
            <a:noAutofit/>
          </a:bodyPr>
          <a:lstStyle/>
          <a:p>
            <a:pPr marL="0" marR="0" lvl="0" indent="0" algn="ctr" rtl="0">
              <a:spcBef>
                <a:spcPts val="0"/>
              </a:spcBef>
              <a:spcAft>
                <a:spcPts val="0"/>
              </a:spcAft>
              <a:buNone/>
              <a:defRPr/>
            </a:pPr>
            <a:endParaRPr sz="1800" b="0" i="0" u="none" strike="noStrike" cap="none">
              <a:solidFill>
                <a:srgbClr val="FFFFFF"/>
              </a:solidFill>
              <a:latin typeface="Calibri"/>
              <a:ea typeface="Calibri"/>
              <a:cs typeface="Calibri"/>
            </a:endParaRPr>
          </a:p>
        </p:txBody>
      </p:sp>
      <p:sp>
        <p:nvSpPr>
          <p:cNvPr id="8" name="Google Shape;220;p13">
            <a:extLst>
              <a:ext uri="{FF2B5EF4-FFF2-40B4-BE49-F238E27FC236}">
                <a16:creationId xmlns:a16="http://schemas.microsoft.com/office/drawing/2014/main" id="{4B8CB747-A206-425A-91AC-B4A3E899D2BB}"/>
              </a:ext>
            </a:extLst>
          </p:cNvPr>
          <p:cNvSpPr/>
          <p:nvPr/>
        </p:nvSpPr>
        <p:spPr bwMode="auto">
          <a:xfrm>
            <a:off x="53340" y="53340"/>
            <a:ext cx="9014460" cy="5013959"/>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48" tIns="34273" rIns="68548" bIns="34273" anchor="ctr" anchorCtr="0">
            <a:noAutofit/>
          </a:bodyPr>
          <a:lstStyle/>
          <a:p>
            <a:pPr marL="0" marR="0" lvl="0" indent="0" algn="ctr">
              <a:spcBef>
                <a:spcPts val="0"/>
              </a:spcBef>
              <a:spcAft>
                <a:spcPts val="0"/>
              </a:spcAft>
              <a:buNone/>
              <a:defRPr/>
            </a:pPr>
            <a:endParaRPr sz="1800" b="0" i="0" u="none" strike="noStrike" cap="none">
              <a:solidFill>
                <a:srgbClr val="FFFFFF"/>
              </a:solidFill>
              <a:latin typeface="Calibri"/>
              <a:ea typeface="Calibri"/>
              <a:cs typeface="Calibri"/>
            </a:endParaRPr>
          </a:p>
        </p:txBody>
      </p:sp>
    </p:spTree>
    <p:extLst>
      <p:ext uri="{BB962C8B-B14F-4D97-AF65-F5344CB8AC3E}">
        <p14:creationId xmlns:p14="http://schemas.microsoft.com/office/powerpoint/2010/main" val="4019263918"/>
      </p:ext>
    </p:extLst>
  </p:cSld>
  <p:clrMapOvr>
    <a:masterClrMapping/>
  </p:clrMapOvr>
</p:sld>
</file>

<file path=ppt/theme/theme1.xml><?xml version="1.0" encoding="utf-8"?>
<a:theme xmlns:a="http://schemas.openxmlformats.org/drawing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E766B3-AA5B-4ADB-BD77-DE2964517F8C}">
  <ds:schemaRefs>
    <ds:schemaRef ds:uri="http://schemas.microsoft.com/sharepoint/v3/contenttype/forms"/>
  </ds:schemaRefs>
</ds:datastoreItem>
</file>

<file path=customXml/itemProps2.xml><?xml version="1.0" encoding="utf-8"?>
<ds:datastoreItem xmlns:ds="http://schemas.openxmlformats.org/officeDocument/2006/customXml" ds:itemID="{0EF90882-B001-407B-9831-73D0468D05EE}">
  <ds:schemaRefs>
    <ds:schemaRef ds:uri="http://schemas.microsoft.com/office/2006/metadata/properties"/>
    <ds:schemaRef ds:uri="http://schemas.microsoft.com/office/infopath/2007/PartnerControls"/>
    <ds:schemaRef ds:uri="82c72582-1e0e-404f-b736-23bae653ca93"/>
  </ds:schemaRefs>
</ds:datastoreItem>
</file>

<file path=customXml/itemProps3.xml><?xml version="1.0" encoding="utf-8"?>
<ds:datastoreItem xmlns:ds="http://schemas.openxmlformats.org/officeDocument/2006/customXml" ds:itemID="{41FF2A4F-0828-4FF3-81E3-660946296C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2866</Words>
  <Application>Microsoft Office PowerPoint</Application>
  <PresentationFormat>On-screen Show (16:9)</PresentationFormat>
  <Paragraphs>610</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Trebuchet MS</vt:lpstr>
      <vt:lpstr>Montserrat</vt:lpstr>
      <vt:lpstr>Calibri</vt:lpstr>
      <vt:lpstr>Arial</vt:lpstr>
      <vt:lpstr>Noto Sans Symbols</vt:lpstr>
      <vt:lpstr>1_CentralEurope_iService</vt:lpstr>
      <vt:lpstr>PowerPoint Presentation</vt:lpstr>
      <vt:lpstr>Was ist RBTool?</vt:lpstr>
      <vt:lpstr>PowerPoint Presentation</vt:lpstr>
      <vt:lpstr>PowerPoint Presentation</vt:lpstr>
      <vt:lpstr>RBTool-Struktur</vt:lpstr>
      <vt:lpstr>PowerPoint Presentation</vt:lpstr>
      <vt:lpstr>PowerPoint Presentation</vt:lpstr>
      <vt:lpstr>PowerPoint Presentation</vt:lpstr>
      <vt:lpstr>Aufbau des Tools</vt:lpstr>
      <vt:lpstr>Aufbau des Tools</vt:lpstr>
      <vt:lpstr>Kriterien und Indikatoren</vt:lpstr>
      <vt:lpstr>Expositionskriterien</vt:lpstr>
      <vt:lpstr>Kontextualisierung</vt:lpstr>
      <vt:lpstr>Überblick über den Kontextualisierungsprozess</vt:lpstr>
      <vt:lpstr>Schritt 1: Auswahl relevanter Gefahren</vt:lpstr>
      <vt:lpstr>Schritt 2: Auswahl der Makrokategorien und Risikokategorien</vt:lpstr>
      <vt:lpstr>Schritt 4: Zuweisung von Gewichtungen</vt:lpstr>
      <vt:lpstr>Schritt 5: Validierung der Indikatoren und Datenquellen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Spezifität der RBTool-Indikatoren</vt:lpstr>
      <vt:lpstr>Ergebnisse und ihre Verwendung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Claudio Capitanio</dc:creator>
  <cp:keywords>, docId:E2661537082372BCF186E052D099A505</cp:keywords>
  <cp:lastModifiedBy>B ROQUETA VIVES - FINAL</cp:lastModifiedBy>
  <cp:revision>77</cp:revision>
  <dcterms:created xsi:type="dcterms:W3CDTF">2025-03-18T17:43:02Z</dcterms:created>
  <dcterms:modified xsi:type="dcterms:W3CDTF">2025-09-03T13:18:20Z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