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29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30.xml" ContentType="application/vnd.openxmlformats-officedocument.presentationml.slide+xml"/>
  <Override PartName="/ppt/slides/slide26.xml" ContentType="application/vnd.openxmlformats-officedocument.presentationml.slide+xml"/>
  <Override PartName="/ppt/notesSlides/notesSlide21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notesSlides/notesSlide30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notesSlides/notesSlide2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slides/slide17.xml" ContentType="application/vnd.openxmlformats-officedocument.presentationml.slide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28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2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s/slide2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7.xml" ContentType="application/vnd.openxmlformats-officedocument.presentationml.slide+xml"/>
  <Override PartName="/ppt/slides/slide18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1"/>
  </p:sldMasterIdLst>
  <p:notesMasterIdLst>
    <p:notesMasterId r:id="rId3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9144000" cy="5143500" type="screen16x9"/>
  <p:notesSz cx="6735763" cy="9866313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434DCDA1-2905-4F39-BDB8-6E48AD9FA57C}">
  <a:tblStyle styleId="{434DCDA1-2905-4F39-BDB8-6E48AD9FA57C}" styleName="Table_0">
    <a:wholeTbl>
      <a:tcTxStyle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7" d="100"/>
          <a:sy n="77" d="100"/>
        </p:scale>
        <p:origin x="54" y="1038"/>
      </p:cViewPr>
      <p:guideLst>
        <p:guide pos="5480"/>
        <p:guide pos="2880"/>
        <p:guide pos="363"/>
        <p:guide pos="3220"/>
        <p:guide pos="90"/>
        <p:guide pos="162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 /><Relationship Id="rId36" Type="http://schemas.openxmlformats.org/officeDocument/2006/relationships/tableStyles" Target="tableStyles.xml" /><Relationship Id="rId37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3446373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8000923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91191725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52754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3701675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46907203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3" Type="http://schemas.openxmlformats.org/officeDocument/2006/relationships/hyperlink" Target="https://www.iccsafe.org/wp-content/uploads/22-22032_GLOBAL_Comp_to_Global_Resilience_Guidelines.pdf#:~:text=The Global Building Resilience Guidelines %28Guidelines%29 consists of,codes and standards that incorporate future-focused climate resilience." TargetMode="Externa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3" Type="http://schemas.openxmlformats.org/officeDocument/2006/relationships/hyperlink" Target="https://www.oecd.org/en/publications/financing-green-urban-infrastructure_5k92p0c6j6r0-en.html" TargetMode="External"/><Relationship Id="rId4" Type="http://schemas.openxmlformats.org/officeDocument/2006/relationships/hyperlink" Target="https://documents.worldbank.org/en/publication/documents-reports/documentdetail/247041468340183358/green-infrastructure-finance-leading-initiatives-and-research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8207240" name="Google Shape;104;g356110b305c_0_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5037433" name="Google Shape;105;g356110b305c_0_8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lang="en-US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en-US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</p:txBody>
      </p:sp>
      <p:sp>
        <p:nvSpPr>
          <p:cNvPr id="207000437" name="Google Shape;106;g356110b305c_0_8:notes"/>
          <p:cNvSpPr txBox="1">
            <a:spLocks noGrp="1"/>
          </p:cNvSpPr>
          <p:nvPr>
            <p:ph type="sldNum" idx="12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2491606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Ulteriori fonti: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https://www.ipcc.ch/report/ar6/wg2/chapter/chapter-1/</a:t>
            </a:r>
            <a:endParaRPr/>
          </a:p>
        </p:txBody>
      </p:sp>
      <p:sp>
        <p:nvSpPr>
          <p:cNvPr id="400068605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6445921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1979966916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290432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1241329212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839187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/>
          </a:p>
        </p:txBody>
      </p:sp>
      <p:sp>
        <p:nvSpPr>
          <p:cNvPr id="1762685337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656745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/>
              <a:t>Ulteriori fonti</a:t>
            </a:r>
            <a:r>
              <a:rPr lang="en-GB"/>
              <a:t>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https://climatescreeningtools.worldbank.org/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https://climate-adapt.eea.europa.eu/en/mission/knowledge-and-data/regional-adaptation-support-tool/step-2-assessing-climate-change-risks-and-vulnerabilities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https://www.ipcc.ch/report/ar6/wg2/downloads/report/IPCC_AR6_WGII_TechnicalSummary.pdf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https://climate-adapt.eea.europa.eu/en/knowledge/tools/adaptation-support-tool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1617478067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903278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https://unfccc.int/topics/adaptation-and-resilience/the-big-picture/introduction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https://www.adaptation-undp.org/sites/default/files/reFontes/adaptation_policy_frameworks_for_climate_change_-_developing_strategies_policies_and_measures_0.pdf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683894834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064369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</p:txBody>
      </p:sp>
      <p:sp>
        <p:nvSpPr>
          <p:cNvPr id="894866620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759860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https://climatepromise.undp.org/news-and-stories/what-climate-change-mitigation-and-why-it-urgent </a:t>
            </a:r>
            <a:endParaRPr/>
          </a:p>
        </p:txBody>
      </p:sp>
      <p:sp>
        <p:nvSpPr>
          <p:cNvPr id="824282139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29590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https://www.c2es.org/document/what-is-climate-resilience-and-why-does-it-matter/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https://unfccc.int/sites/default/files/reFonte/ExecSumm_Resilience.pdf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899204646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33599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5000"/>
              </a:lnSpc>
              <a:spcBef>
                <a:spcPts val="899"/>
              </a:spcBef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 sz="1000"/>
              <a:t>: https://unfccc.int/sites/default/files/reFonte/ExecSumm_Resilience.pdf </a:t>
            </a:r>
            <a:r>
              <a:rPr lang="it-IT" sz="1000" b="0" i="0" u="none" strike="noStrike" cap="none" spc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Sensibilizzazione e advocacy </a:t>
            </a:r>
            <a:endParaRPr sz="1000"/>
          </a:p>
          <a:p>
            <a:pPr marL="424364" indent="-195764">
              <a:lnSpc>
                <a:spcPct val="105000"/>
              </a:lnSpc>
              <a:spcBef>
                <a:spcPts val="899"/>
              </a:spcBef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it-IT" sz="1000" b="0" i="0" u="none" strike="noStrike" cap="none" spc="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Valutazione del rischio climatico</a:t>
            </a:r>
            <a:endParaRPr sz="1000">
              <a:solidFill>
                <a:schemeClr val="tx1"/>
              </a:solidFill>
            </a:endParaRPr>
          </a:p>
          <a:p>
            <a:pPr marL="424364" indent="-195764">
              <a:lnSpc>
                <a:spcPct val="105000"/>
              </a:lnSpc>
              <a:spcBef>
                <a:spcPts val="899"/>
              </a:spcBef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it-IT" sz="1000" b="0" i="0" u="none" strike="noStrike" cap="none" spc="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Sviluppare e attuare azioni appropriate</a:t>
            </a:r>
            <a:endParaRPr sz="1000">
              <a:solidFill>
                <a:schemeClr val="tx1"/>
              </a:solidFill>
            </a:endParaRPr>
          </a:p>
          <a:p>
            <a:pPr marL="424364" indent="-195764">
              <a:lnSpc>
                <a:spcPct val="105000"/>
              </a:lnSpc>
              <a:spcBef>
                <a:spcPts val="899"/>
              </a:spcBef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it-IT" sz="1000" b="0" i="0" u="none" strike="noStrike" cap="none" spc="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Mobilitare le persone</a:t>
            </a:r>
            <a:endParaRPr sz="1000">
              <a:solidFill>
                <a:schemeClr val="tx1"/>
              </a:solidFill>
            </a:endParaRPr>
          </a:p>
          <a:p>
            <a:pPr marL="424364" indent="-195764">
              <a:lnSpc>
                <a:spcPct val="105000"/>
              </a:lnSpc>
              <a:spcBef>
                <a:spcPts val="899"/>
              </a:spcBef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it-IT" sz="1000" b="0" i="0" u="none" strike="noStrike" cap="none" spc="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Monitorare e seguire i progressi </a:t>
            </a:r>
            <a:endParaRPr sz="1000">
              <a:solidFill>
                <a:schemeClr val="tx1"/>
              </a:solidFill>
            </a:endParaRPr>
          </a:p>
          <a:p>
            <a:pPr marL="424364" indent="-195764">
              <a:lnSpc>
                <a:spcPct val="105000"/>
              </a:lnSpc>
              <a:spcBef>
                <a:spcPts val="899"/>
              </a:spcBef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it-IT" sz="1000" b="0" i="0" u="none" strike="noStrike" cap="none" spc="0">
                <a:solidFill>
                  <a:schemeClr val="tx1"/>
                </a:solidFill>
                <a:latin typeface="Trebuchet MS"/>
                <a:ea typeface="Trebuchet MS"/>
                <a:cs typeface="Trebuchet MS"/>
              </a:rPr>
              <a:t>Condividere conoscenze, esperienze e soluzioni</a:t>
            </a:r>
            <a:endParaRPr sz="1000">
              <a:solidFill>
                <a:schemeClr val="tx1"/>
              </a:solidFill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000">
              <a:solidFill>
                <a:schemeClr val="tx1"/>
              </a:solidFill>
            </a:endParaRPr>
          </a:p>
        </p:txBody>
      </p:sp>
      <p:sp>
        <p:nvSpPr>
          <p:cNvPr id="45856098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070577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Valutazioni del rischio climatico e della vulnerabilità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divulgazione e monitoraggio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Sistemi di allerta precoce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azione tempestiva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Preparazione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piani di contingenza/risposta alle emergenze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Governance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del rischio climatico e sviluppo delle capacità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Soluzioni basate sulla natura (NBS) usate per ridurre il rischio tra i settori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Impermeabilità al clima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di infrastrutture e servizi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Trasferimento del rischio: assicurazioni e protezione sociale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Condivisione di conoscenze e migliori pratiche nella gestione del rischio climatico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Volume, qualità e accesso ai finanziamenti pubblici e privati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</p:txBody>
      </p:sp>
      <p:sp>
        <p:nvSpPr>
          <p:cNvPr id="1791859149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324305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/>
              <a:t>Ulteriori fonti</a:t>
            </a:r>
            <a:r>
              <a:rPr lang="en-GB"/>
              <a:t>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https://cdn-www-v2.iccsafe.org/wp-content/uploads/Delivering_Resilient_Building_Codes_and_Standards.pdf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u="sng">
                <a:hlinkClick r:id="rId3" tooltip=""/>
              </a:rPr>
              <a:t>https://www.iccsafe.org/wp-content/uploads/22-22032_GLOBAL_Comp_to_Global_Resilience_Guidelines.pdf#:~:text=The%20Global%20Building%20Resilience%20Guidelines%20%28Guidelines%29%20consists%20of,codes%20and%20standards%20that%20incorporate%20future-focused%20climate%20resilience.</a:t>
            </a:r>
            <a:endParaRPr/>
          </a:p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/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Urgenza - La necessità di rispondere agli impatti associati ai cambiamenti climatici e agli eventi eteorologici estremi sugli edifici e sugli occupanti degli edifici è più urgente che mai.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Chiarezza degli obiettivi - attenzione alle mutevoli condizioni climatiche che gli edifici dovranno affrontare nel corso del loro ciclo di vita e agli impatti sul loro funzionamento previsto in seguito a un evento meteorologico estremo.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Solida scienza del clima - base di prove che utilizza le previsioni climatiche ufficiali nella giurisdizione locale o modelli basati su ricerche scientifiche sottoposte a revisione paritaria e che idealmente forniscono una dimostrazione delle varie possibilità di stato futuro.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Chiarezza del rischio - il pensiero e il processo decisionale informati sul rischio sono importanti per fornire un supporto alle decisioni di progettazione per bilanciare i costi, le prestazioni energetiche, le emissioni di gas a effetto serra e la resilienza, dove i rischi mutevoli possono essere bilanciati con la certezza delle prestazioni per lo sviluppo e la manutenzione degli edifici.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Guardare avanti - Una valutazione di base degli attuali standard tecnici di costruzione, laddove esistono, consente di confrontarli con la modellazione e gli scenari climatici futuri per determinare se rimangono adeguati o se è necessario svilupparne di nuovi.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Durabilità - La comprensione della durata di vita degli edifici è importante non solo per contribuire a determinare gli standard tecnici di costruzione minimi necessari, ma anche per calibrare i requisiti tecnici di progettazione, ma anche per calibrare i requisiti tecnici di progettazione.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Approccio olistico - I codici edilizi possono contribuire a migliorare la resilienza degli edifici come parte di un'ampia serie di misure normative e non normative.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Accessibilità - I codici e gli standard edilizi considerano, ove possibile, un principio normativo che prevede la definizione di requisiti minimi necessari per raggiungere il livello di prestazioni desiderato, pur con costi contenuti.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Edifici esistenti - Individuare strategie per incoraggiare i proprietari di edifici esistenti a portare i loro edifici a un livello più elevato di resilienza per i tipi di futuri rischi naturali legati agli agenti atmosferici che potrebbero sperimentare in base alla loro posizione e alle proiezioni climatiche.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Manutenzione degli edifici - Incoraggiare i proprietari di immobili a impegnarsi nella necessità di una manutenzione periodica pianificata e specificata dei loro edifici e promuovere le caratteristiche essenziali di resilienza.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Conformità - Sistemi normativi efficaci incorporeranno adeguate misure per applicare correttamente i codici e gli standard edilizi, e promuovere un'etica della conformità.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Attuazione - Integrare qualsiasi misura normativa per migliorare la conformità e sostenere le soluzioni tecniche con un'ampia gamma di strumenti di formazione e di sviluppo delle capacità dei professionisti.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Monitoraggio e valutazione - Monitorare regolarmente la necessità di mantenere l'aggiornamento dei codici e degli standard edilizi in risposta all'aggiornamento della scienza e delle proiezioni climatiche.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Coinvolgimento - Impiegare una strategia di comunicazione chiara e semplice che abbracci e semplifichi le informazioni basate sul rischio, utilizzi un insieme di prove comuni, credibili e coerenti e si rivolga ai molti e diversi punti di vista di coloro che sono interessati a questo argomento.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Riduzione delle emissioni - Lo sviluppo dei codici edilizi può dare un importante contributo alla mitigazione delle cause del cambiamento climatico con conseguenti benefici a lungo termine per la resilienza degli edifici.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</p:txBody>
      </p:sp>
      <p:sp>
        <p:nvSpPr>
          <p:cNvPr id="1341571901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055592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Anche con gli sforzi di mitigazione globali, il mondo sta sperimentando eventi meteorologici estremi più frequenti e intensi - ondate di calore, inondazioni, siccità e innalzamento del livello del mare. Le politiche di adattamento sono essenziali per gestire questi impatti inevitabili e proteggere le comunità.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Politiche di adattamento ben progettate riducono le perdite umane ed economiche preparando le società a far fronte alle interruzioni dell'agricoltura, dell'approvvigionamento idrico, della salute pubblica, delle infrastrutture e della biodiversità.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Sono investimenti efficaci dal punto di vista dei costi nella resilienza - Gli studi dimostrano che ogni dollaro investito nella resilienza climatica produce molteplici dollari in perdite evitate e benefici economici.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Promozione della giustizia sociale e climatica - Le popolazioni vulnerabili, soprattutto nelle regioni a basso reddito e costiere, sono spesso le più colpite dagli impatti climatici. Le politiche di adattamento possono garantire che le misure di protezione raggiungano le persone più a rischio, contribuendo a colmare i divari di equità.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Sostenere gli obiettivi di sviluppo a lungo termine - L'adattamento climatico non è separato dallo sviluppo: è fondamentale per raggiungere la sicurezza alimentare, la salute, economie stabili e città sostenibili in un clima che cambia.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</p:txBody>
      </p:sp>
      <p:sp>
        <p:nvSpPr>
          <p:cNvPr id="2096205687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606578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/>
              <a:t>Ulteriori fonti</a:t>
            </a:r>
            <a:r>
              <a:rPr lang="en-GB"/>
              <a:t>: https://www.un.org/sustainabledevelopment/</a:t>
            </a:r>
            <a:endParaRPr/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Una serie di 17 obiettivi globali stabiliti dalle Nazioni Unite nel 2015, volti ad affrontare diverse sfide globali.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Un piano per raggiungere un futuro migliore e sostenibile per tutti.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SDG 13: Azione per il clima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	Obiettivo 13.1: Rafforzare la resilienza e la capacità di adattamento ai rischi legati al clima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	Obiettivo 13.2: Integrare le misure relative al cambiamento climatico nelle politiche e nella </a:t>
            </a:r>
            <a:b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</a:b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pianificazione nazionali.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Altri obiettivi correlati: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SDG 2: Fame zero - siccità, inondazioni e cambiamenti di stagione influenzano i raccolti e i sistemi alimentari, l'adattamento consente di garantire la sicurezza alimentare in 	un clima mutevole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SDG 3: Buona salute e benessere - i cambiamenti climatici comportano minacce per la salute, l'adattamento è fondamentale per proteggere la salute pubblica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SDG 6: Acqua pulita e servizi igienici - i cambiamenti climatici alterano i modelli di precipitazioni e la disponibilità di acqua, l'adattamento garantisce sistemi idrici resilienti e 	protegge la sicurezza idrica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SDG 8: Lavoro dignitoso e crescita economica - gli estremi climatici possono danneggiare le infrastrutture, ridurre la produttività del lavoro e interrompere i settori 	economici, un clima stabile è alla base di una crescita economica sostenibile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SDG 11: Città e comunità sostenibili - le aree urbane sono fortemente esposte al calore, alle inondazioni e al malfunzionamento delle infrastrutture, l'adattamento climatico 	garantisce uno sviluppo urbano resiliente e inclusivo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SDG 15: Vita sulla terra - i cambiamenti climatici degradano gli ecosistemi e la biodiversità, le soluzioni basate sulla natura migliorano la biodiversità e la resilienza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(possibili) benefici: riduce le disuguaglianze (SDG10), rafforza le partnership (SDG17), migliora l'istruzione (SDG4)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</p:txBody>
      </p:sp>
      <p:sp>
        <p:nvSpPr>
          <p:cNvPr id="1404620017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832492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/>
              <a:t>Ulteriori fonti</a:t>
            </a:r>
            <a:r>
              <a:rPr lang="en-GB"/>
              <a:t>: https://www.ipcc.ch/ </a:t>
            </a:r>
            <a:endParaRPr/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IPPC - Il Gruppo intergovernativo di esperti sul cambiamento climatico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L'organismo delle Nazioni Unite per la valutazione dei dati scientifici relativi al cambiamento climatico.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 gruppi di lavoro preparano valutazioni e rapporti speciali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595814" marR="0" lvl="2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Gruppo di lavoro I: Le basi della scienza fisica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595814" marR="0" lvl="2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Gruppo di lavoro II: Impatti, adattamento e vulnerabilità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595814" marR="0" lvl="2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Gruppo di lavoro III: Mitigazione dei cambiamenti climatici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Task Force sugli inventari nazionali dei gas serra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Prepara rapporti di valutazione completi sullo stato delle conoscenze dei cambiamenti climatici, dei loro impatti e dei rischi futuri.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595814" marR="0" lvl="2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Ultimo: Sesto Rapporto di Valutazione, 2023 (https://www.ipcc.ch/assessment-report/ar6/).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595814" marR="0" lvl="2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Attualmente al settimo ciclo di valutazione, iniziato nel luglio 2023.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</p:txBody>
      </p:sp>
      <p:sp>
        <p:nvSpPr>
          <p:cNvPr id="311753558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674745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/>
              <a:t>Ulteriori fonti</a:t>
            </a:r>
            <a:r>
              <a:rPr lang="en-GB"/>
              <a:t>: https://unfccc.int/process-and-meetings/the-paris-agreement</a:t>
            </a:r>
            <a:endParaRPr/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Trattato internazionale giuridicamente vincolante sui cambiamenti climatici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Adottato da 195 parti alla Conferenza delle Nazioni Unite sui cambiamenti climatici (COP21) a Parigi il 12 dicembre 2015.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Obiettivo generale: limitare la temperatura media globale ben al di sotto dei 2°C rispetto ai livelli preindustriali.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 Paesi presentano i loro piani d'azione nazionali per il clima, noti come contributi nazionali determinati (NDC).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lvl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Fornisce un quadro di riferimento per il sostegno finanziario, tecnico e di sviluppo delle capacità.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indent="-195764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endParaRPr lang="en-GB" sz="1000">
              <a:solidFill>
                <a:srgbClr val="7F7F7F"/>
              </a:solidFill>
            </a:endParaRPr>
          </a:p>
        </p:txBody>
      </p:sp>
      <p:sp>
        <p:nvSpPr>
          <p:cNvPr id="536079503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370510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/>
              <a:t>Ulteriori fonti</a:t>
            </a:r>
            <a:r>
              <a:rPr lang="en-GB"/>
              <a:t>: https://www.globalcovenantofmayors.org/what-is-our-mission/</a:t>
            </a:r>
            <a:endParaRPr/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Incoraggia l'adattamento dal basso verso l'alto, in linea con gli obiettivi/accordi globali, nazionali e dell'UE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Aiuta a integrare l'adattamento nella pianificazione e nel bilancio urbano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Rafforza la capacità locale di prepararsi ai cambiamenti climatici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95764" marR="0" lvl="0" indent="-19576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Tipi di azioni di adattamento sostenute: infrastrutture verdi, prevenzione delle inondazioni, risposta alle ondate di calore, sensibilizzazione del pubblico e sistemi di allerta precoce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</p:txBody>
      </p:sp>
      <p:sp>
        <p:nvSpPr>
          <p:cNvPr id="1172127127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147032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 https://ec.europa.eu/stories/european-green-deal/ </a:t>
            </a:r>
            <a:endParaRPr/>
          </a:p>
        </p:txBody>
      </p:sp>
      <p:sp>
        <p:nvSpPr>
          <p:cNvPr id="1826520271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9337070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https://eur-lex.europa.eu/eli/reg/2021/1119/oj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https://climate.ec.europa.eu/eu-action/european-climate-law_en</a:t>
            </a:r>
            <a:endParaRPr/>
          </a:p>
        </p:txBody>
      </p:sp>
      <p:sp>
        <p:nvSpPr>
          <p:cNvPr id="1583790082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33896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https://climate.ec.europa.eu/eu-action/adaptation-climate-change/eu-adaptation-strategy_en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https://climate-adapt.eea.europa.eu/en</a:t>
            </a:r>
            <a:endParaRPr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Adattamento più intelligente: l'azione deve essere informata da dati solidi e da strumenti di valutazione del rischio che siano disponibili a tutti (potenziando Climate-ADAPT come piattaforma europea per le conoscenze sull'adattamento)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Adattamento più rapido: l'adattamento deve essere più veloce e più completo 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Adattamento più sistematico: i cambiamenti climatici avranno impatti a tutti i livelli e in tutti i settori dell'economia, quindi l'adattamento deve essere più sistematico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Intensificare l'azione internazionale per la resilienza climatica: aumentare i finanziamenti internazionali, rafforzare l'impegno globale e gli scambi sull'adattamento</a:t>
            </a:r>
            <a:endParaRPr lang="en-GB"/>
          </a:p>
        </p:txBody>
      </p:sp>
      <p:sp>
        <p:nvSpPr>
          <p:cNvPr id="409109671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09271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/>
              <a:t>Ulteriori fonti</a:t>
            </a:r>
            <a:r>
              <a:rPr lang="en-GB"/>
              <a:t>: https://climate-pact.europa.eu/index_en</a:t>
            </a:r>
            <a:endParaRPr/>
          </a:p>
        </p:txBody>
      </p:sp>
      <p:sp>
        <p:nvSpPr>
          <p:cNvPr id="1255688853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501881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https://unfccc.int/national-adaptation-plans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https://commission.europa.eu/energy-climate-change-environment/implementation-eu-countries/energy-and-climate-governance-and-reporting/national-energy-and-climate-plans_en</a:t>
            </a:r>
            <a:endParaRPr/>
          </a:p>
        </p:txBody>
      </p:sp>
      <p:sp>
        <p:nvSpPr>
          <p:cNvPr id="1026880845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7623300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https://iclei.org/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https://www.globalcovenantofmayors.org/what-is-our-mission/</a:t>
            </a:r>
            <a:endParaRPr/>
          </a:p>
        </p:txBody>
      </p:sp>
      <p:sp>
        <p:nvSpPr>
          <p:cNvPr id="1853093160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71196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</p:txBody>
      </p:sp>
      <p:sp>
        <p:nvSpPr>
          <p:cNvPr id="1838491555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549045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https://static1.squarespace.com/static/5f082078d610926644d22e00/t/62b19d595f452d43febaa862/1655807334154/20121210+RAS+EN+lr+versie+4_compressed.pdf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https://www.urbanisten.nl/work/rotterdam-adaptation-strategy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lang="en-GB"/>
          </a:p>
        </p:txBody>
      </p:sp>
      <p:sp>
        <p:nvSpPr>
          <p:cNvPr id="1706761431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177500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https://climatefit-heu.eu/wp-content/uploads/2024/07/03_Cloudburst-Management-Plan.pdf#:~:text=Copenhagen%20was%20hit%20by%20a%201000-year%20storm%20%28cloudburst%29,offshoot%20of%20the%20city%E2%80%99s%20Climate%20Adaptation%20Plan%20%282011%29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https://www.asla.org/2016awards/171784.html </a:t>
            </a:r>
            <a:endParaRPr/>
          </a:p>
        </p:txBody>
      </p:sp>
      <p:sp>
        <p:nvSpPr>
          <p:cNvPr id="2095852976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0785171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/>
              <a:t>: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/>
              <a:t>https://www.melbourne.vic.gov.au/climate-change-adaptation-strategy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lang="en-GB"/>
          </a:p>
        </p:txBody>
      </p:sp>
      <p:sp>
        <p:nvSpPr>
          <p:cNvPr id="787286729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7541550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</p:txBody>
      </p:sp>
      <p:sp>
        <p:nvSpPr>
          <p:cNvPr id="925719132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406795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Ulteriori fonti</a:t>
            </a:r>
            <a:r>
              <a:rPr lang="en-GB" b="0"/>
              <a:t>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b="0" u="sng">
                <a:hlinkClick r:id="rId3" tooltip=""/>
              </a:rPr>
              <a:t>https://www.oecd.org/en/publications/financing-green-urban-infrastructure_5k92p0c6j6r0-en.html</a:t>
            </a:r>
            <a:r>
              <a:rPr lang="en-GB" b="0"/>
              <a:t> 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b="0" u="sng">
                <a:hlinkClick r:id="rId4" tooltip=""/>
              </a:rPr>
              <a:t>https://documents.worldbank.org/en/publication/documents-reports/documentdetail/247041468340183358/green-infrastructure-finance-leading-initiatives-and-research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Sovvenzioni e sussidi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- Finanziamenti diretti per progetti verdi, spesso da parte di enti pubblici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Crediti d'imposta e detrazioni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- Riduzione delle imposte per l'implementazione di misure di adattamento (ad es. sistemi di acqua piovana)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Prestiti a basso interesse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- Aiutano a finanziare le infrastrutture con piani di rimborso a lungo termine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Sconti assicurativi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- Premi più bassi per gli edifici con caratteristiche di resilienza alle inondazioni e al calore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Partenariati pubblico-privati (PPP)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- Investimenti congiunti in progetti di adattamento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Obbligazioni verdi/obbligazioni per il clima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- Strumenti di debito per finanziare infrastrutture resilienti al clima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  <a:p>
            <a:pPr marL="171450" marR="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sz="10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Strumenti basati sul mercato</a:t>
            </a:r>
            <a:r>
              <a:rPr lang="en-GB" sz="10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- Tasse per le acque piovane, oneri di sviluppo basati sulle superfici impervie</a:t>
            </a:r>
            <a:endParaRPr lang="en-GB" sz="1000" b="0" i="0" u="none" strike="noStrike" cap="none" spc="0">
              <a:solidFill>
                <a:schemeClr val="dk1"/>
              </a:solidFill>
              <a:latin typeface="Trebuchet MS"/>
              <a:cs typeface="Trebuchet MS"/>
            </a:endParaRPr>
          </a:p>
        </p:txBody>
      </p:sp>
      <p:sp>
        <p:nvSpPr>
          <p:cNvPr id="2686467" name="Google Shape;131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9441113" name="Google Shape;15;p4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01877305" name="Google Shape;16;p4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5162551" name="Google Shape;17;p4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80109245" name="Google Shape;18;p4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29680755" name="Google Shape;19;p4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64991020" name="Google Shape;20;p4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8093603" name="Google Shape;21;p4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22559917" name="Google Shape;22;p4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85278895" name="Google Shape;23;p4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37193825" name="Google Shape;24;p4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6147094" name="Google Shape;25;p4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261038257" name="Google Shape;26;p4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27" name="Google Shape;27;p4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28" name="Google Shape;28;p4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29" name="Google Shape;29;p4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2019870059" name="Google Shape;30;p44" descr="Immagine che contiene testo, schermata, Carattere, logo&#10;&#10;Descrizione generata automaticamente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9092417" name="Google Shape;32;p45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51989420" name="Google Shape;33;p45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93529398" name="Google Shape;34;p45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47026902" name="Google Shape;35;p4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‹N›</a:t>
            </a:fld>
            <a:endParaRPr/>
          </a:p>
        </p:txBody>
      </p:sp>
      <p:sp>
        <p:nvSpPr>
          <p:cNvPr id="428766887" name="Google Shape;36;p45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8960865" name="Google Shape;38;p46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66254243" name="Google Shape;39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9615815" name="Google Shape;40;p46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8988974" name="Google Shape;42;p4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50006303" name="Google Shape;43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6383769" name="Google Shape;44;p47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9344398" name="Google Shape;45;p47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7889806" name="Google Shape;47;p48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21237142" name="Google Shape;48;p48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0903488" name="Google Shape;50;p49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65866912" name="Google Shape;51;p49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31746161" name="Google Shape;52;p49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4382668" name="Google Shape;53;p49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9891682" name="Google Shape;54;p49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2565316" name="Google Shape;55;p49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0474737" name="Google Shape;57;p50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842236726" name="Google Shape;58;p50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6837925" name="Google Shape;59;p50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9310897" name="Google Shape;60;p50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5090259" name="Google Shape;61;p50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71480787" name="Google Shape;62;p50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081390708" name="Google Shape;72;p53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07291578" name="Google Shape;73;p53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03977137" name="Google Shape;74;p53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46203544" name="Google Shape;75;p53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89281331" name="Google Shape;76;p53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99591754" name="Google Shape;77;p53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‹N›</a:t>
            </a:fld>
            <a:endParaRPr/>
          </a:p>
        </p:txBody>
      </p:sp>
      <p:sp>
        <p:nvSpPr>
          <p:cNvPr id="1487029856" name="Google Shape;78;p53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40811692" name="Google Shape;80;p54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240213776" name="Google Shape;81;p54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8458606" name="Google Shape;83;p55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03666169" name="Google Shape;84;p55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156288" name="Google Shape;85;p55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48475250" name="Google Shape;86;p55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5009639" name="Google Shape;87;p55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21085151" name="Google Shape;88;p55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092558893" name="Google Shape;89;p55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125996417" name="Google Shape;90;p55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47179807" name="Google Shape;91;p55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35585112" name="Google Shape;93;p56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27293877" name="Google Shape;94;p5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84620" name="Google Shape;95;p56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04947382" name="Google Shape;96;p56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1738150" name="Google Shape;97;p56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70051868" name="Google Shape;98;p56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4104223" name="Google Shape;99;p56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6115433" name="Google Shape;100;p56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462072020" name="Google Shape;101;p56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448676520" name="Google Shape;102;p56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8808882" name="Google Shape;104;p57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56934054" name="Google Shape;105;p5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1397055" name="Google Shape;107;p5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39869226" name="Google Shape;108;p58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3520640" name="Google Shape;10;p43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15883176" name="Google Shape;11;p43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5016639" name="Google Shape;12;p43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1270926" name="Google Shape;13;p43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‹N›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www.ipcc.ch/report/ar6/wg2/chapter/chapter-1/" TargetMode="Externa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ipcc.ch/sr15/chapter/glossary/" TargetMode="Externa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hyperlink" Target="https://www.ipcc.ch/report/ar6/wg2/chapter/chapter-1/" TargetMode="Externa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ipcc.ch/sr15/chapter/glossary/" TargetMode="Externa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hyperlink" Target="https://www.un.org/sustainabledevelopment/" TargetMode="Externa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Relationship Id="rId4" Type="http://schemas.openxmlformats.org/officeDocument/2006/relationships/hyperlink" Target="https://climate-adapt.eea.europa.eu/en" TargetMode="Externa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jp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Relationship Id="rId4" Type="http://schemas.openxmlformats.org/officeDocument/2006/relationships/hyperlink" Target="https://static1.squarespace.com/static/5f082078d610926644d22e00/t/62b19d595f452d43febaa862/1655807334154/20121210+RAS+EN+lr+versie+4_compressed.pdf" TargetMode="Externa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jp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jp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climate-adapt.eea.europa.eu/en/knowledge/tools/case-study-explorer" TargetMode="External"/><Relationship Id="rId4" Type="http://schemas.openxmlformats.org/officeDocument/2006/relationships/image" Target="../media/image21.jp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164853" name="Google Shape;108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614185281" name="Google Shape;109;g356110b305c_0_8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8872445" name="Google Shape;110;g356110b305c_0_8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8541681" name="Google Shape;111;g356110b305c_0_8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849596194" name="Google Shape;112;g356110b305c_0_8" title="superbe copertina.jp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-12314" y="-58413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79482254" name="Google Shape;114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rtl="0">
              <a:buNone/>
              <a:defRPr/>
            </a:pPr>
            <a:r>
              <a:rPr lang="en-GB" sz="3000" b="1"/>
              <a:t>SuPeRBE</a:t>
            </a:r>
            <a:r>
              <a:rPr lang="en-GB" sz="3000" b="1"/>
              <a:t> </a:t>
            </a:r>
            <a:r>
              <a:rPr lang="en-GB" sz="3000" b="1"/>
              <a:t>Materiale</a:t>
            </a:r>
            <a:r>
              <a:rPr lang="en-GB" sz="3000" b="1"/>
              <a:t> </a:t>
            </a:r>
            <a:r>
              <a:rPr lang="en-GB" sz="3000" b="1"/>
              <a:t>Didattico</a:t>
            </a:r>
            <a:endParaRPr sz="3000" b="1">
              <a:solidFill>
                <a:srgbClr val="53656D"/>
              </a:solidFill>
            </a:endParaRPr>
          </a:p>
        </p:txBody>
      </p:sp>
      <p:sp>
        <p:nvSpPr>
          <p:cNvPr id="506505157" name="Google Shape;116;g356110b305c_0_8"/>
          <p:cNvSpPr txBox="1"/>
          <p:nvPr/>
        </p:nvSpPr>
        <p:spPr bwMode="auto">
          <a:xfrm>
            <a:off x="516269" y="2148849"/>
            <a:ext cx="8111461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  <a:defRPr/>
            </a:pPr>
            <a:r>
              <a:rPr lang="it-IT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AD1 Cambiamento climatico e ambiente costruito</a:t>
            </a:r>
            <a:endParaRPr lang="it-IT" sz="2400"/>
          </a:p>
        </p:txBody>
      </p:sp>
      <p:sp>
        <p:nvSpPr>
          <p:cNvPr id="597528461" name="Google Shape;118;g356110b305c_0_8"/>
          <p:cNvSpPr txBox="1"/>
          <p:nvPr/>
        </p:nvSpPr>
        <p:spPr bwMode="auto">
          <a:xfrm>
            <a:off x="516270" y="2923100"/>
            <a:ext cx="852193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 rtl="0"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AD1.2 </a:t>
            </a:r>
            <a:r>
              <a:rPr lang="it-IT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Politiche e </a:t>
            </a:r>
            <a:r>
              <a:rPr lang="it-IT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governance</a:t>
            </a:r>
            <a:r>
              <a:rPr lang="it-IT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per l'adattamento al clima</a:t>
            </a:r>
            <a:endParaRPr lang="en-GB"/>
          </a:p>
        </p:txBody>
      </p:sp>
      <p:sp>
        <p:nvSpPr>
          <p:cNvPr id="1110628084" name="Google Shape;119;g356110b305c_0_8"/>
          <p:cNvSpPr txBox="1"/>
          <p:nvPr/>
        </p:nvSpPr>
        <p:spPr bwMode="auto">
          <a:xfrm>
            <a:off x="516269" y="1936626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Macro Area di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competenza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700"/>
          </a:p>
        </p:txBody>
      </p:sp>
      <p:sp>
        <p:nvSpPr>
          <p:cNvPr id="1175659999" name="Google Shape;113;g356110b305c_0_8"/>
          <p:cNvSpPr txBox="1"/>
          <p:nvPr/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>
              <a:buSzPts val="720"/>
              <a:buFont typeface="Noto Sans Symbols"/>
              <a:buNone/>
              <a:defRPr/>
            </a:pPr>
            <a:endParaRPr lang="fr-FR" sz="900"/>
          </a:p>
          <a:p>
            <a:pPr marL="0" indent="0">
              <a:buSzPts val="800"/>
              <a:buFont typeface="Noto Sans Symbols"/>
              <a:buNone/>
              <a:defRPr/>
            </a:pPr>
            <a:r>
              <a:rPr lang="fr-FR" sz="1000"/>
              <a:t>Attività 3.2</a:t>
            </a:r>
            <a:endParaRPr lang="fr-FR"/>
          </a:p>
          <a:p>
            <a:pPr marL="0" indent="0">
              <a:buSzPts val="800"/>
              <a:buFont typeface="Noto Sans Symbols"/>
              <a:buNone/>
              <a:defRPr/>
            </a:pPr>
            <a:r>
              <a:rPr lang="fr-FR" sz="1000"/>
              <a:t>SuPeRBE Project (CE0200768)</a:t>
            </a:r>
            <a:endParaRPr lang="fr-FR" sz="1000"/>
          </a:p>
        </p:txBody>
      </p:sp>
      <p:sp>
        <p:nvSpPr>
          <p:cNvPr id="1804962538" name="Google Shape;115;g356110b305c_0_8"/>
          <p:cNvSpPr txBox="1"/>
          <p:nvPr/>
        </p:nvSpPr>
        <p:spPr bwMode="auto">
          <a:xfrm>
            <a:off x="5898441" y="4482271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r">
              <a:buSzPts val="800"/>
              <a:buFont typeface="Noto Sans Symbols"/>
              <a:buNone/>
              <a:defRPr/>
            </a:pPr>
            <a:r>
              <a:rPr lang="it-IT" sz="1200" b="1"/>
              <a:t>Area di competenza: AD1.1 </a:t>
            </a:r>
            <a:r>
              <a:rPr lang="it-IT" sz="1200"/>
              <a:t>secondo </a:t>
            </a:r>
            <a:endParaRPr/>
          </a:p>
          <a:p>
            <a:pPr marL="0" indent="0" algn="r">
              <a:buSzPts val="800"/>
              <a:buFont typeface="Noto Sans Symbols"/>
              <a:buNone/>
              <a:defRPr/>
            </a:pPr>
            <a:r>
              <a:rPr lang="it-IT" sz="1200"/>
              <a:t>l'accordo di workshop CEN 17939</a:t>
            </a:r>
            <a:endParaRPr lang="it-IT" sz="1200"/>
          </a:p>
        </p:txBody>
      </p:sp>
      <p:sp>
        <p:nvSpPr>
          <p:cNvPr id="294910330" name="Google Shape;117;g356110b305c_0_8"/>
          <p:cNvSpPr txBox="1"/>
          <p:nvPr/>
        </p:nvSpPr>
        <p:spPr bwMode="auto">
          <a:xfrm>
            <a:off x="5367376" y="3573130"/>
            <a:ext cx="384514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Livelli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di 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competenza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1</a:t>
            </a:r>
            <a:r>
              <a:rPr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/2/3</a:t>
            </a:r>
            <a:endParaRPr/>
          </a:p>
        </p:txBody>
      </p:sp>
      <p:sp>
        <p:nvSpPr>
          <p:cNvPr id="679739198" name="Google Shape;120;g356110b305c_0_8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Area di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competenza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:</a:t>
            </a:r>
            <a:endParaRPr sz="7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37105977" name="Picture 2"/>
          <p:cNvPicPr>
            <a:picLocks noChangeAspect="1"/>
          </p:cNvPicPr>
          <p:nvPr/>
        </p:nvPicPr>
        <p:blipFill>
          <a:blip r:embed="rId3"/>
          <a:srcRect l="0" t="3362" r="0" b="0"/>
          <a:stretch/>
        </p:blipFill>
        <p:spPr bwMode="auto">
          <a:xfrm>
            <a:off x="4955644" y="2282522"/>
            <a:ext cx="2911491" cy="2719110"/>
          </a:xfrm>
          <a:prstGeom prst="rect">
            <a:avLst/>
          </a:prstGeom>
        </p:spPr>
      </p:pic>
      <p:sp>
        <p:nvSpPr>
          <p:cNvPr id="208663567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RISCHI CLIMATICI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872008476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0600" y="1295400"/>
            <a:ext cx="7980000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Potenziale di conseguenze negative di un pericolo legato al clima sui sistemi umani o ecologici.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Risulta dalle interazioni dinamiche tra i pericoli legati al clima e l'esposizione e la vulnerabilità del sistema umano o ecologico interessato.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b="1">
                <a:solidFill>
                  <a:srgbClr val="7F7F7F"/>
                </a:solidFill>
              </a:rPr>
              <a:t>Rischio = vulnerabilità + esposizione + pericolo + risposta 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b="1">
                <a:solidFill>
                  <a:srgbClr val="7F7F7F"/>
                </a:solidFill>
              </a:rPr>
              <a:t>Gestione del rischio </a:t>
            </a:r>
            <a:r>
              <a:rPr lang="it-IT" sz="1400">
                <a:solidFill>
                  <a:srgbClr val="7F7F7F"/>
                </a:solidFill>
              </a:rPr>
              <a:t>- piani, azioni, strategie </a:t>
            </a:r>
            <a:br>
              <a:rPr lang="it-IT" sz="1400">
                <a:solidFill>
                  <a:srgbClr val="7F7F7F"/>
                </a:solidFill>
              </a:rPr>
            </a:br>
            <a:r>
              <a:rPr lang="it-IT" sz="1400">
                <a:solidFill>
                  <a:srgbClr val="7F7F7F"/>
                </a:solidFill>
              </a:rPr>
              <a:t>o politiche per ridurre la probabilità e/o l'entità </a:t>
            </a:r>
            <a:br>
              <a:rPr lang="it-IT" sz="1400">
                <a:solidFill>
                  <a:srgbClr val="7F7F7F"/>
                </a:solidFill>
              </a:rPr>
            </a:br>
            <a:r>
              <a:rPr lang="it-IT" sz="1400">
                <a:solidFill>
                  <a:srgbClr val="7F7F7F"/>
                </a:solidFill>
              </a:rPr>
              <a:t>delle potenziali conseguenze avverse, sulla base </a:t>
            </a:r>
            <a:br>
              <a:rPr lang="it-IT" sz="1400">
                <a:solidFill>
                  <a:srgbClr val="7F7F7F"/>
                </a:solidFill>
              </a:rPr>
            </a:br>
            <a:r>
              <a:rPr lang="it-IT" sz="1400">
                <a:solidFill>
                  <a:srgbClr val="7F7F7F"/>
                </a:solidFill>
              </a:rPr>
              <a:t>dei rischi valutati o percepiti.</a:t>
            </a:r>
            <a:endParaRPr lang="en-GB" sz="140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  <p:sp>
        <p:nvSpPr>
          <p:cNvPr id="218365495" name="TextBox 3"/>
          <p:cNvSpPr txBox="1"/>
          <p:nvPr/>
        </p:nvSpPr>
        <p:spPr bwMode="auto">
          <a:xfrm>
            <a:off x="4910168" y="4937558"/>
            <a:ext cx="3002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800"/>
              <a:t>Fonte: </a:t>
            </a:r>
            <a:r>
              <a:rPr lang="en-GB" sz="800" u="sng">
                <a:hlinkClick r:id="rId4" tooltip=""/>
              </a:rPr>
              <a:t>https://www.ipcc.ch/report/ar6/wg2/chapter/chapter-1/</a:t>
            </a:r>
            <a:r>
              <a:rPr lang="en-GB" sz="800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526681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COMPONENTI DEL RISCHIO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014500344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58539" y="1140104"/>
            <a:ext cx="7882800" cy="353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 b="1">
                <a:solidFill>
                  <a:srgbClr val="7F7F7F"/>
                </a:solidFill>
              </a:rPr>
              <a:t>Pericolo: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>
                <a:solidFill>
                  <a:srgbClr val="7F7F7F"/>
                </a:solidFill>
              </a:rPr>
              <a:t>“Il potenziale verificarsi di un evento o di una tendenza fisica naturale o indotta dall'uomo che può causare la perdita di vite umane, lesioni o altri impatti sulla salute, nonché danni e perdite a proprietà, infrastrutture, mezzi di sussistenza, fornitura di servizi, ecosistemi e risorse ambientali” (</a:t>
            </a:r>
            <a:r>
              <a:rPr lang="it-IT" sz="1200" u="sng">
                <a:solidFill>
                  <a:srgbClr val="7F7F7F"/>
                </a:solidFill>
                <a:hlinkClick r:id="rId3" tooltip=""/>
              </a:rPr>
              <a:t>https://www.ipcc.ch/sr15/chapter/glossary/</a:t>
            </a:r>
            <a:r>
              <a:rPr lang="it-IT" sz="1200">
                <a:solidFill>
                  <a:srgbClr val="7F7F7F"/>
                </a:solidFill>
              </a:rPr>
              <a:t>)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 b="1">
                <a:solidFill>
                  <a:srgbClr val="7F7F7F"/>
                </a:solidFill>
              </a:rPr>
              <a:t>Vulnerabilità: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>
                <a:solidFill>
                  <a:srgbClr val="7F7F7F"/>
                </a:solidFill>
              </a:rPr>
              <a:t>“La propensione o la predisposizione ad essere colpiti negativamente” (</a:t>
            </a:r>
            <a:r>
              <a:rPr lang="it-IT" sz="1200" u="sng">
                <a:solidFill>
                  <a:srgbClr val="7F7F7F"/>
                </a:solidFill>
                <a:hlinkClick r:id="rId3" tooltip=""/>
              </a:rPr>
              <a:t>https://www.ipcc.ch/sr15/chapter/glossary/</a:t>
            </a:r>
            <a:r>
              <a:rPr lang="it-IT" sz="1200">
                <a:solidFill>
                  <a:srgbClr val="7F7F7F"/>
                </a:solidFill>
              </a:rPr>
              <a:t>)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 b="1">
                <a:solidFill>
                  <a:srgbClr val="7F7F7F"/>
                </a:solidFill>
              </a:rPr>
              <a:t>Esposizione: 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>
                <a:solidFill>
                  <a:srgbClr val="7F7F7F"/>
                </a:solidFill>
              </a:rPr>
              <a:t>“La presenza di persone, mezzi di sussistenza, specie o ecosistemi, funzioni, servizi e risorse ambientali, infrastrutture o beni economici, sociali o culturali in luoghi e contesti che potrebbero essere colpiti negativamente” (</a:t>
            </a:r>
            <a:r>
              <a:rPr lang="it-IT" sz="1200" u="sng">
                <a:solidFill>
                  <a:srgbClr val="7F7F7F"/>
                </a:solidFill>
                <a:hlinkClick r:id="rId3" tooltip=""/>
              </a:rPr>
              <a:t>https://www.ipcc.ch/sr15/chapter/glossary/</a:t>
            </a:r>
            <a:r>
              <a:rPr lang="it-IT" sz="1200">
                <a:solidFill>
                  <a:srgbClr val="7F7F7F"/>
                </a:solidFill>
              </a:rPr>
              <a:t>)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 b="1">
                <a:solidFill>
                  <a:srgbClr val="7F7F7F"/>
                </a:solidFill>
              </a:rPr>
              <a:t>Risposta (capacità di adattamento): 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>
                <a:solidFill>
                  <a:srgbClr val="7F7F7F"/>
                </a:solidFill>
              </a:rPr>
              <a:t>“La capacità dei sistemi, delle istituzioni, degli esseri umani e di altri organismi di adattarsi ai danni potenziali, di sfruttare le opportunità o di rispondere alle conseguenze” (</a:t>
            </a:r>
            <a:r>
              <a:rPr lang="it-IT" sz="1200" u="sng">
                <a:solidFill>
                  <a:srgbClr val="7F7F7F"/>
                </a:solidFill>
                <a:hlinkClick r:id="rId3" tooltip=""/>
              </a:rPr>
              <a:t>https://www.ipcc.ch/sr15/chapter/glossary/</a:t>
            </a:r>
            <a:r>
              <a:rPr lang="it-IT" sz="1200">
                <a:solidFill>
                  <a:srgbClr val="7F7F7F"/>
                </a:solidFill>
              </a:rPr>
              <a:t>)</a:t>
            </a:r>
            <a:endParaRPr/>
          </a:p>
        </p:txBody>
      </p:sp>
      <p:sp>
        <p:nvSpPr>
          <p:cNvPr id="225087878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65026602" name="Picture 9"/>
          <p:cNvPicPr>
            <a:picLocks noChangeAspect="1"/>
          </p:cNvPicPr>
          <p:nvPr/>
        </p:nvPicPr>
        <p:blipFill>
          <a:blip r:embed="rId3"/>
          <a:srcRect l="664" t="0" r="0" b="0"/>
          <a:stretch/>
        </p:blipFill>
        <p:spPr bwMode="auto">
          <a:xfrm>
            <a:off x="731520" y="76912"/>
            <a:ext cx="7645504" cy="5012924"/>
          </a:xfrm>
          <a:prstGeom prst="rect">
            <a:avLst/>
          </a:prstGeom>
        </p:spPr>
      </p:pic>
      <p:sp>
        <p:nvSpPr>
          <p:cNvPr id="17978214" name="TextBox 10"/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800"/>
              <a:t>Fonte: </a:t>
            </a:r>
            <a:r>
              <a:rPr lang="en-GB" sz="800" u="sng">
                <a:hlinkClick r:id="rId4" tooltip=""/>
              </a:rPr>
              <a:t>https://www.ipcc.ch/report/ar6/wg2/chapter/chapter-1/</a:t>
            </a:r>
            <a:r>
              <a:rPr lang="en-GB" sz="800"/>
              <a:t> </a:t>
            </a:r>
            <a:endParaRPr/>
          </a:p>
        </p:txBody>
      </p:sp>
      <p:sp>
        <p:nvSpPr>
          <p:cNvPr id="1550300759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983529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>
                <a:solidFill>
                  <a:srgbClr val="70AD47"/>
                </a:solidFill>
              </a:rPr>
              <a:t>VALUTAZIONE DEL RISCHIO CLIMATICO E DELLA VULNERABILITÀ (RVA)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764666270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58539" y="1590511"/>
            <a:ext cx="78828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La stima scientifica qualitativa e/o quantitativa dei rischi.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Uno strumento per capire quanto è probabile che comunità, sistemi o settori siano colpiti dai cambiamenti climatici e cosa si può fare per adattarsi.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Identifica i rischi climatici a breve e lungo termine per costruire la resilienza nei progetti, nelle politiche e nei programmi di sviluppo.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Aiuta a determinare il livello generale di rischio climatico:</a:t>
            </a:r>
            <a:endParaRPr/>
          </a:p>
          <a:p>
            <a:pPr marL="361950" indent="-180975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it-IT" sz="1400">
                <a:solidFill>
                  <a:srgbClr val="7F7F7F"/>
                </a:solidFill>
              </a:rPr>
              <a:t>Identifica i pericoli climatici</a:t>
            </a:r>
            <a:endParaRPr/>
          </a:p>
          <a:p>
            <a:pPr marL="361950" indent="-180975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it-IT" sz="1400">
                <a:solidFill>
                  <a:srgbClr val="7F7F7F"/>
                </a:solidFill>
              </a:rPr>
              <a:t>valuta l'esposizione (beni, persone, sistemi) </a:t>
            </a:r>
            <a:endParaRPr/>
          </a:p>
          <a:p>
            <a:pPr marL="361950" indent="-180975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it-IT" sz="1400">
                <a:solidFill>
                  <a:srgbClr val="7F7F7F"/>
                </a:solidFill>
              </a:rPr>
              <a:t>valuta la sensibilità (quanto potrebbero essere colpiti)</a:t>
            </a:r>
            <a:endParaRPr/>
          </a:p>
          <a:p>
            <a:pPr marL="361950" indent="-180975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Trebuchet MS"/>
              <a:buChar char="-"/>
              <a:defRPr/>
            </a:pPr>
            <a:r>
              <a:rPr lang="it-IT" sz="1400">
                <a:solidFill>
                  <a:srgbClr val="7F7F7F"/>
                </a:solidFill>
              </a:rPr>
              <a:t>Stima la capacità di adattamento (quanto possono far fronte o riprendersi)</a:t>
            </a:r>
            <a:endParaRPr lang="en-GB" sz="1400">
              <a:solidFill>
                <a:srgbClr val="7F7F7F"/>
              </a:solidFill>
            </a:endParaRPr>
          </a:p>
        </p:txBody>
      </p:sp>
      <p:sp>
        <p:nvSpPr>
          <p:cNvPr id="2126630297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921378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STEP BY STEP RVA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924985491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1590512"/>
            <a:ext cx="7882800" cy="3016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Definire l'ambito e gli obiettivi (cosa si sta valutando, perché e in quale arco di tempo).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Raccogliere i dati rilevanti 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Identificare i pericoli climatici (utilizzando dati e scenari climatici). 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Valutare l'esposizione (chi e cosa è a rischio)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Valutare la sensibilità (quanto sono vulnerabili ed esposti i sistemi)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Valutare la capacità di adattamento (capacità di affrontare, rispondere o recuperare). 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Evidenziare i rischi principali (chi e cosa è più a rischio).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Determinare le priorità di adattamento e stabilire gli obiettivi di adattamento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>
                <a:solidFill>
                  <a:srgbClr val="7F7F7F"/>
                </a:solidFill>
              </a:rPr>
              <a:t>Coinvolgere le parti interessate nell'intero processo</a:t>
            </a:r>
            <a:endParaRPr lang="en-GB" sz="1400">
              <a:solidFill>
                <a:srgbClr val="7F7F7F"/>
              </a:solidFill>
            </a:endParaRP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  <p:sp>
        <p:nvSpPr>
          <p:cNvPr id="907635123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305747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ADATTAMENTO CLIMATICO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422439685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1323974"/>
            <a:ext cx="7882800" cy="3282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Adattamenti nei sistemi ecologici, sociali ed economici in risposta a stimoli climatici reali o previsti e ai loro effetti.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Adattamento nei processi con cui gli individui, le comunità e i Paesi cercano di far fronte alle conseguenze dei cambiamenti climatici.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Non esiste una soluzione unica  Le azioni dipendono dal contesto.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Un ruolo importante nella risposta ai cambiamenti climatici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Aiuta a proteggere le persone, i mezzi di sussistenza e gli ecosistemi.</a:t>
            </a:r>
            <a:endParaRPr lang="en-GB" sz="140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10313361" name="Picture 4"/>
          <p:cNvPicPr>
            <a:picLocks noChangeAspect="1"/>
          </p:cNvPicPr>
          <p:nvPr/>
        </p:nvPicPr>
        <p:blipFill>
          <a:blip r:embed="rId3"/>
          <a:srcRect l="0" t="0" r="876" b="798"/>
          <a:stretch/>
        </p:blipFill>
        <p:spPr bwMode="auto">
          <a:xfrm>
            <a:off x="746438" y="334062"/>
            <a:ext cx="7651124" cy="4475376"/>
          </a:xfrm>
          <a:prstGeom prst="rect">
            <a:avLst/>
          </a:prstGeom>
        </p:spPr>
      </p:pic>
      <p:sp>
        <p:nvSpPr>
          <p:cNvPr id="957428639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86604298" name="TextBox 8"/>
          <p:cNvSpPr txBox="1"/>
          <p:nvPr/>
        </p:nvSpPr>
        <p:spPr bwMode="auto">
          <a:xfrm flipH="0" flipV="0">
            <a:off x="205653" y="4922680"/>
            <a:ext cx="7280953" cy="21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800"/>
              <a:t>Fonte: https://unfccc.int/topics/adaptation-and-resilience/the-big-picture/introduction</a:t>
            </a:r>
            <a:endParaRPr/>
          </a:p>
        </p:txBody>
      </p:sp>
      <p:sp>
        <p:nvSpPr>
          <p:cNvPr id="1185753817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5923368" name="Google Shape;133;p2"/>
          <p:cNvSpPr txBox="1">
            <a:spLocks noGrp="1"/>
          </p:cNvSpPr>
          <p:nvPr>
            <p:ph type="body" idx="1"/>
          </p:nvPr>
        </p:nvSpPr>
        <p:spPr bwMode="auto">
          <a:xfrm>
            <a:off x="576263" y="2013910"/>
            <a:ext cx="3995737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600" b="1">
                <a:solidFill>
                  <a:srgbClr val="7F7F7F"/>
                </a:solidFill>
              </a:rPr>
              <a:t>ADATTAMENTO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Adattamento dei sistemi ecologici, sociali ed economici in risposta agli stimoli climatici reali o previsti e ai loro effetti.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Componente fondamentale per rispondere ai cambiamenti climatici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Esempi: difese contro le inondazioni, creazione di sistemi di allerta precoce, passaggio a colture resistenti alla siccità, riprogettazione dei sistemi di comunicazione, delle operazioni commerciali e delle politiche governative,...</a:t>
            </a:r>
            <a:endParaRPr sz="1800">
              <a:solidFill>
                <a:srgbClr val="7F7F7F"/>
              </a:solidFill>
            </a:endParaRPr>
          </a:p>
        </p:txBody>
      </p:sp>
      <p:sp>
        <p:nvSpPr>
          <p:cNvPr id="137626218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48855"/>
            <a:ext cx="739723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ADATTAMENTO CLIMATICO VS MITIGAZIONE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104008735" name="Google Shape;133;p2"/>
          <p:cNvSpPr txBox="1"/>
          <p:nvPr/>
        </p:nvSpPr>
        <p:spPr bwMode="auto">
          <a:xfrm>
            <a:off x="4572000" y="2013910"/>
            <a:ext cx="3995737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600" b="1">
                <a:solidFill>
                  <a:srgbClr val="7F7F7F"/>
                </a:solidFill>
              </a:rPr>
              <a:t>MITIGAZIONE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Azioni intraprese per ridurre o prevenire le emissioni di gas a effetto serra (GHG) o per potenziare i pozzi di carbonio che li rimuovono dall'atmosfera.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Componente fondamentale nella prevenzione dei cambiamenti climatici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Esempi: abbandono dei combustibili fossili, miglioramento dell'efficienza energetica, modifica delle pratiche agricole, gestione sostenibile e conservazione delle foreste, ripristino e conservazione degli ecosistemi critici,...</a:t>
            </a:r>
            <a:endParaRPr sz="2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930151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RESILIENZA CLIMATICA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5016970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en-GB" sz="1400" b="1">
                <a:solidFill>
                  <a:srgbClr val="7F7F7F"/>
                </a:solidFill>
              </a:rPr>
              <a:t>“</a:t>
            </a:r>
            <a:r>
              <a:rPr lang="it-IT" sz="1400" b="1" i="1">
                <a:solidFill>
                  <a:srgbClr val="7F7F7F"/>
                </a:solidFill>
              </a:rPr>
              <a:t>La capacità dei sistemi sociali, economici e ambientali di far fronte a un evento pericoloso o a una tendenza o a un disturbo, rispondendo o riorganizzandosi in modi che mantengono la loro funzione essenziale, la loro identità e la loro struttura, ma anche la capacità di adattamento, apprendimento e trasformazione</a:t>
            </a:r>
            <a:r>
              <a:rPr lang="en-GB" sz="1400" b="1" i="1">
                <a:solidFill>
                  <a:srgbClr val="7F7F7F"/>
                </a:solidFill>
              </a:rPr>
              <a:t>.” </a:t>
            </a:r>
            <a:r>
              <a:rPr lang="en-GB" sz="1400" b="1">
                <a:solidFill>
                  <a:srgbClr val="7F7F7F"/>
                </a:solidFill>
              </a:rPr>
              <a:t>(</a:t>
            </a:r>
            <a:r>
              <a:rPr lang="en-GB" sz="1400" b="1" u="sng">
                <a:solidFill>
                  <a:srgbClr val="7F7F7F"/>
                </a:solidFill>
                <a:hlinkClick r:id="rId3" tooltip=""/>
              </a:rPr>
              <a:t>https://www.ipcc.ch/sr15/chapter/glossary/</a:t>
            </a:r>
            <a:r>
              <a:rPr lang="en-GB" sz="1400" b="1">
                <a:solidFill>
                  <a:srgbClr val="7F7F7F"/>
                </a:solidFill>
              </a:rPr>
              <a:t>)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400">
                <a:solidFill>
                  <a:srgbClr val="7F7F7F"/>
                </a:solidFill>
              </a:rPr>
              <a:t>Componente essenziale di qualsiasi programma di azione per il clima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Wingdings"/>
              <a:buChar char="Ø"/>
              <a:defRPr/>
            </a:pPr>
            <a:r>
              <a:rPr lang="it-IT" sz="1400">
                <a:solidFill>
                  <a:srgbClr val="7F7F7F"/>
                </a:solidFill>
              </a:rPr>
              <a:t>3 componenti della resilienza climatica: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b="1">
                <a:solidFill>
                  <a:srgbClr val="7F7F7F"/>
                </a:solidFill>
              </a:rPr>
              <a:t>Persone e mezzi di sussistenza resilienti </a:t>
            </a:r>
            <a:r>
              <a:rPr lang="it-IT" sz="1200">
                <a:solidFill>
                  <a:srgbClr val="7F7F7F"/>
                </a:solidFill>
              </a:rPr>
              <a:t>- sistemi di allerta precoce; posti di lavoro dignitosi, sicuri e verdi; catene di valore resilienti; protezione sociale; finanziamenti alle comunità locali.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b="1">
                <a:solidFill>
                  <a:srgbClr val="7F7F7F"/>
                </a:solidFill>
              </a:rPr>
              <a:t>Imprese ed economie resilienti </a:t>
            </a:r>
            <a:r>
              <a:rPr lang="it-IT" sz="1200">
                <a:solidFill>
                  <a:srgbClr val="7F7F7F"/>
                </a:solidFill>
              </a:rPr>
              <a:t>- i rischi climatici sono pienamente compresi da tutte le imprese, gli investitori e la società; garantire che gli investimenti siano informati sui rischi climatici e producano impatti sociali, ambientali ed economici.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b="1">
                <a:solidFill>
                  <a:srgbClr val="7F7F7F"/>
                </a:solidFill>
              </a:rPr>
              <a:t>Sistemi ambientali resilienti </a:t>
            </a:r>
            <a:r>
              <a:rPr lang="it-IT" sz="1200">
                <a:solidFill>
                  <a:srgbClr val="7F7F7F"/>
                </a:solidFill>
              </a:rPr>
              <a:t>- la natura è la prima linea di difesa contro i rischi climatici di eventi estremi e di cambiamenti climatici a lungo termine; la biodiversità e gli ecosistemi sono protetti per garantire cibo, aria pulita, acqua dolce, suolo fertile e servizi di impollinazione.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it-IT"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1230690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>
                <a:solidFill>
                  <a:srgbClr val="70AD47"/>
                </a:solidFill>
              </a:rPr>
              <a:t>PASSI PER COSTRUIRE LA RESILIENZA CLIMATICA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014525252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600">
                <a:solidFill>
                  <a:srgbClr val="7F7F7F"/>
                </a:solidFill>
              </a:rPr>
              <a:t>Sensibilizzazione e advocacy 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600">
                <a:solidFill>
                  <a:srgbClr val="7F7F7F"/>
                </a:solidFill>
              </a:rPr>
              <a:t>Valutazione del rischio climatico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600">
                <a:solidFill>
                  <a:srgbClr val="7F7F7F"/>
                </a:solidFill>
              </a:rPr>
              <a:t>Sviluppare e attuare azioni appropriate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600">
                <a:solidFill>
                  <a:srgbClr val="7F7F7F"/>
                </a:solidFill>
              </a:rPr>
              <a:t>Mobilitare le persone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600">
                <a:solidFill>
                  <a:srgbClr val="7F7F7F"/>
                </a:solidFill>
              </a:rPr>
              <a:t>Monitorare e seguire i progressi </a:t>
            </a:r>
            <a:endParaRPr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600">
                <a:solidFill>
                  <a:srgbClr val="7F7F7F"/>
                </a:solidFill>
              </a:rPr>
              <a:t>Condividere conoscenze, esperienze e soluzioni</a:t>
            </a: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4431302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>
                <a:solidFill>
                  <a:srgbClr val="70AD47"/>
                </a:solidFill>
              </a:rPr>
              <a:t>TIPI DI INTERVENTI PER COSTRUIRE LA RESILIENZA CLIMATICA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218176550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Valutazioni del rischio climatico e della vulnerabilità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Sistemi di allerta precoce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Preparazione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Governance</a:t>
            </a:r>
            <a:r>
              <a:rPr lang="it-IT" sz="1400">
                <a:solidFill>
                  <a:srgbClr val="7F7F7F"/>
                </a:solidFill>
              </a:rPr>
              <a:t> del rischio climatico e sviluppo delle capacità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Soluzioni basate sulla natura (NBS)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Impermeabilità al clima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Trasferimento del rischio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Condivisione di conoscenze e buone pratiche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Accesso ai finanziamenti</a:t>
            </a:r>
            <a:endParaRPr/>
          </a:p>
        </p:txBody>
      </p:sp>
      <p:sp>
        <p:nvSpPr>
          <p:cNvPr id="484577164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21487131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336737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744888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>
                <a:solidFill>
                  <a:srgbClr val="70AD47"/>
                </a:solidFill>
              </a:rPr>
              <a:t>LINEE GUIDA PER LA RESILIENZA DEGLI EDIFICI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74621945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0600" y="1394569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Norme tecniche di riferimento per la progettazione e la costruzione che tengono conto della maggior parte dei rischi legati alle condizioni atmosferiche, compresi quelli generati dal clima.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Sviluppato dal Consiglio Internazionale del Codice (ICC)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Principi:</a:t>
            </a:r>
            <a:endParaRPr/>
          </a:p>
        </p:txBody>
      </p:sp>
      <p:sp>
        <p:nvSpPr>
          <p:cNvPr id="420736807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66004906" name="Google Shape;141;p3"/>
          <p:cNvSpPr txBox="1"/>
          <p:nvPr/>
        </p:nvSpPr>
        <p:spPr bwMode="auto">
          <a:xfrm>
            <a:off x="463173" y="3343757"/>
            <a:ext cx="39414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Urgenza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Chiarezza degli obiettivi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Solidità della scienza climatica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Chiarezza del rischio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Lungimiranza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Durata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Approccio olistico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Convenienza</a:t>
            </a:r>
            <a:endParaRPr/>
          </a:p>
        </p:txBody>
      </p:sp>
      <p:sp>
        <p:nvSpPr>
          <p:cNvPr id="95985962" name="Google Shape;141;p3"/>
          <p:cNvSpPr txBox="1"/>
          <p:nvPr/>
        </p:nvSpPr>
        <p:spPr bwMode="auto">
          <a:xfrm>
            <a:off x="3657598" y="3188091"/>
            <a:ext cx="4693884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 Edifici esistenti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Manutenzione degli edifici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Conformità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Attuazione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Monitoraggio e valutazione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Impegno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>
                <a:solidFill>
                  <a:srgbClr val="7F7F7F"/>
                </a:solidFill>
              </a:rPr>
              <a:t>Riduzione delle emissioni</a:t>
            </a:r>
            <a:endParaRPr/>
          </a:p>
        </p:txBody>
      </p:sp>
      <p:sp>
        <p:nvSpPr>
          <p:cNvPr id="1323094812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5819932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POLITICHE DI ADATTAMENTO CLIMATICO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39625654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592125"/>
            <a:ext cx="7709734" cy="115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600">
                <a:solidFill>
                  <a:srgbClr val="7F7F7F"/>
                </a:solidFill>
              </a:rPr>
              <a:t>Una parte essenziale della gestione degli inevitabili impatti del cambiamento climatico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600">
                <a:solidFill>
                  <a:srgbClr val="7F7F7F"/>
                </a:solidFill>
              </a:rPr>
              <a:t>Contribuiscono a ridurre le perdite umane ed economiche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600">
                <a:solidFill>
                  <a:srgbClr val="7F7F7F"/>
                </a:solidFill>
              </a:rPr>
              <a:t>Sono investimenti efficaci dal punto di vista </a:t>
            </a:r>
            <a:br>
              <a:rPr lang="it-IT" sz="1600">
                <a:solidFill>
                  <a:srgbClr val="7F7F7F"/>
                </a:solidFill>
              </a:rPr>
            </a:br>
            <a:r>
              <a:rPr lang="it-IT" sz="1600">
                <a:solidFill>
                  <a:srgbClr val="7F7F7F"/>
                </a:solidFill>
              </a:rPr>
              <a:t>dei costi per la resilienza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600">
                <a:solidFill>
                  <a:srgbClr val="7F7F7F"/>
                </a:solidFill>
              </a:rPr>
              <a:t>Promuovono la giustizia sociale e climatica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600">
                <a:solidFill>
                  <a:srgbClr val="7F7F7F"/>
                </a:solidFill>
              </a:rPr>
              <a:t>Sostenere gli obiettivi di sviluppo a lungo </a:t>
            </a:r>
            <a:br>
              <a:rPr lang="it-IT" sz="1600">
                <a:solidFill>
                  <a:srgbClr val="7F7F7F"/>
                </a:solidFill>
              </a:rPr>
            </a:br>
            <a:r>
              <a:rPr lang="it-IT" sz="1600">
                <a:solidFill>
                  <a:srgbClr val="7F7F7F"/>
                </a:solidFill>
              </a:rPr>
              <a:t>termine</a:t>
            </a:r>
            <a:endParaRPr lang="en-GB" sz="16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6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600">
              <a:solidFill>
                <a:srgbClr val="7F7F7F"/>
              </a:solidFill>
            </a:endParaRPr>
          </a:p>
        </p:txBody>
      </p:sp>
      <p:pic>
        <p:nvPicPr>
          <p:cNvPr id="1299360077" name="Picture 2" descr="A cartoon of a polar bear and a penguin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61140" y="2757439"/>
            <a:ext cx="2981194" cy="2235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22306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SUSTAINABLE DEVELOPMENT GOALS (SDGs)</a:t>
            </a:r>
            <a:endParaRPr/>
          </a:p>
        </p:txBody>
      </p:sp>
      <p:sp>
        <p:nvSpPr>
          <p:cNvPr id="188513853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226796"/>
            <a:ext cx="7893214" cy="131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>
                <a:solidFill>
                  <a:srgbClr val="7F7F7F"/>
                </a:solidFill>
              </a:rPr>
              <a:t> </a:t>
            </a:r>
            <a:r>
              <a:rPr lang="it-IT" sz="1400">
                <a:solidFill>
                  <a:srgbClr val="7F7F7F"/>
                </a:solidFill>
              </a:rPr>
              <a:t>Una serie di 17 obiettivi globali stabiliti dalle Nazioni Unite nel 2015, volti ad affrontare diverse sfide globali.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Un piano per raggiungere un futuro migliore e sostenibile per tutti.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SDG 13: Azione per il clima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Obiettivo 13.1: Rafforzare la resilienza e la capacità di adattamento ai rischi legati al clima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Obiettivo 13.2: Integrare le misure relative al cambiamento climatico nelle politiche e nella </a:t>
            </a:r>
            <a:br>
              <a:rPr lang="it-IT" sz="1000">
                <a:solidFill>
                  <a:srgbClr val="7F7F7F"/>
                </a:solidFill>
              </a:rPr>
            </a:br>
            <a:r>
              <a:rPr lang="it-IT" sz="1000">
                <a:solidFill>
                  <a:srgbClr val="7F7F7F"/>
                </a:solidFill>
              </a:rPr>
              <a:t>pianificazione nazionali.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Altri obiettivi correlati:</a:t>
            </a:r>
            <a:endParaRPr lang="en-GB" sz="18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800">
              <a:solidFill>
                <a:srgbClr val="7F7F7F"/>
              </a:solidFill>
            </a:endParaRPr>
          </a:p>
        </p:txBody>
      </p:sp>
      <p:pic>
        <p:nvPicPr>
          <p:cNvPr id="1627666872" name="Picture 2" descr="A green and white sign with a planet earth in the middl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61117" y="2226796"/>
            <a:ext cx="1450283" cy="1450283"/>
          </a:xfrm>
          <a:prstGeom prst="rect">
            <a:avLst/>
          </a:prstGeom>
        </p:spPr>
      </p:pic>
      <p:pic>
        <p:nvPicPr>
          <p:cNvPr id="1902777619" name="Picture 4" descr="A white bowl with steam and text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47200" y="4150267"/>
            <a:ext cx="602906" cy="602906"/>
          </a:xfrm>
          <a:prstGeom prst="rect">
            <a:avLst/>
          </a:prstGeom>
        </p:spPr>
      </p:pic>
      <p:pic>
        <p:nvPicPr>
          <p:cNvPr id="2046450046" name="Picture 7" descr="A green square with white text and a heart and pulse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729794" y="4150265"/>
            <a:ext cx="602907" cy="602907"/>
          </a:xfrm>
          <a:prstGeom prst="rect">
            <a:avLst/>
          </a:prstGeom>
        </p:spPr>
      </p:pic>
      <p:pic>
        <p:nvPicPr>
          <p:cNvPr id="1857059804" name="Picture 9" descr="A blue background with a white sign and a drop of water&#10;&#10;AI-generated content may be incorrect.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512389" y="4150265"/>
            <a:ext cx="602907" cy="602907"/>
          </a:xfrm>
          <a:prstGeom prst="rect">
            <a:avLst/>
          </a:prstGeom>
        </p:spPr>
      </p:pic>
      <p:pic>
        <p:nvPicPr>
          <p:cNvPr id="990309968" name="Picture 11" descr="A red background with white text and a graph&#10;&#10;AI-generated content may be incorrect.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294983" y="4150265"/>
            <a:ext cx="602907" cy="602907"/>
          </a:xfrm>
          <a:prstGeom prst="rect">
            <a:avLst/>
          </a:prstGeom>
        </p:spPr>
      </p:pic>
      <p:pic>
        <p:nvPicPr>
          <p:cNvPr id="1313263120" name="Picture 13" descr="A white and orange sign with buildings and text&#10;&#10;AI-generated content may be incorrect.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077578" y="4150264"/>
            <a:ext cx="602906" cy="602906"/>
          </a:xfrm>
          <a:prstGeom prst="rect">
            <a:avLst/>
          </a:prstGeom>
        </p:spPr>
      </p:pic>
      <p:pic>
        <p:nvPicPr>
          <p:cNvPr id="707398694" name="Picture 15" descr="A green sign with white text and a tree and birds&#10;&#10;AI-generated content may be incorrect.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4860172" y="4150263"/>
            <a:ext cx="602907" cy="602907"/>
          </a:xfrm>
          <a:prstGeom prst="rect">
            <a:avLst/>
          </a:prstGeom>
        </p:spPr>
      </p:pic>
      <p:sp>
        <p:nvSpPr>
          <p:cNvPr id="2054570693" name="TextBox 16"/>
          <p:cNvSpPr txBox="1"/>
          <p:nvPr/>
        </p:nvSpPr>
        <p:spPr bwMode="auto">
          <a:xfrm>
            <a:off x="0" y="4890877"/>
            <a:ext cx="7485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000"/>
              <a:t>Fonte: </a:t>
            </a:r>
            <a:r>
              <a:rPr lang="en-GB" sz="1000" u="sng">
                <a:hlinkClick r:id="rId10" tooltip=""/>
              </a:rPr>
              <a:t>https://www.un.org/sustainabledevelopment/</a:t>
            </a:r>
            <a:r>
              <a:rPr lang="en-GB" sz="1000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634250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IPPC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75000236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400" b="1">
                <a:solidFill>
                  <a:srgbClr val="7F7F7F"/>
                </a:solidFill>
              </a:rPr>
              <a:t>IPPC - Il Gruppo intergovernativo di esperti sul cambiamento climatico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L'organismo delle Nazioni Unite per la valutazione dei dati scientifici relativi al cambiamento climatico.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 3 gruppi di lavoro preparano valutazioni e rapporti speciali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Gruppo di lavoro I: Le basi della scienza fisica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Gruppo di lavoro II: Impatti, adattamento e vulnerabilità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Gruppo di lavoro III: Mitigazione dei cambiamenti climatici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Task Force sugli inventari nazionali dei gas serra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Prepara rapporti di valutazione completi sullo stato delle conoscenze dei cambiamenti climatici, dei loro impatti e dei rischi futuri.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Ultimo: Sesto Rapporto di Valutazione, 2023 (https://www.ipcc.ch/assessment-report/ar6/).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Attualmente al settimo ciclo di valutazione, iniziato nel luglio 2023.</a:t>
            </a:r>
            <a:endParaRPr lang="en-GB" sz="10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137318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L'ACCORDO DI PARIGI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62427181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Trattato internazionale giuridicamente vincolante sui cambiamenti climatici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Adottato da 195 parti alla Conferenza delle Nazioni Unite sui cambiamenti climatici (COP21) a Parigi il 12 dicembre 2015.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Obiettivo generale: limitare la temperatura media globale ben al di sotto dei 2°C rispetto ai livelli preindustriali.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I Paesi presentano i loro piani d'azione nazionali per il clima, noti come contributi nazionali determinati (NDC).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Fornisce un quadro di riferimento per il sostegno finanziario, tecnico e di sviluppo delle capacità.</a:t>
            </a: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3259997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3" y="536663"/>
            <a:ext cx="7902105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COVENANT OF MAYORS (</a:t>
            </a:r>
            <a:r>
              <a:rPr lang="en-GB">
                <a:solidFill>
                  <a:srgbClr val="70AD47"/>
                </a:solidFill>
              </a:rPr>
              <a:t>CoM</a:t>
            </a:r>
            <a:r>
              <a:rPr lang="en-GB">
                <a:solidFill>
                  <a:srgbClr val="70AD47"/>
                </a:solidFill>
              </a:rPr>
              <a:t>) – PATTO DEI SINDACI</a:t>
            </a:r>
            <a:endParaRPr/>
          </a:p>
        </p:txBody>
      </p:sp>
      <p:sp>
        <p:nvSpPr>
          <p:cNvPr id="153441445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 La più grande alleanza globale di governi locali che si impegnano volontariamente per il cambiamento climatico, tra cui: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Mitigazione: riduzione delle emissioni di gas serra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Adattamento: aumentare la resilienza ai cambiamenti climatici.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Garantire l'accesso a un'energia sostenibile, economica e sicura.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Lavorare per una società resiliente e a basse emissioni.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Le città firmatarie si impegnano a: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Condurre una valutazione del rischio climatico e della vulnerabilità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Sviluppare un Piano d'Azione per l'Energia Sostenibile e il Clima (SECAP)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Monitorare i progressi e riferire ogni due anni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Il </a:t>
            </a:r>
            <a:r>
              <a:rPr lang="it-IT" sz="1400">
                <a:solidFill>
                  <a:srgbClr val="7F7F7F"/>
                </a:solidFill>
              </a:rPr>
              <a:t>CoM</a:t>
            </a:r>
            <a:r>
              <a:rPr lang="it-IT" sz="1400">
                <a:solidFill>
                  <a:srgbClr val="7F7F7F"/>
                </a:solidFill>
              </a:rPr>
              <a:t> offre indicazioni tecniche, modelli, apprendimento peer-to-peer, indicazioni sui finanziamenti e accesso agli strumenti.</a:t>
            </a:r>
            <a:endParaRPr lang="en-GB" sz="1200">
              <a:solidFill>
                <a:srgbClr val="7F7F7F"/>
              </a:solidFill>
            </a:endParaRPr>
          </a:p>
        </p:txBody>
      </p:sp>
      <p:pic>
        <p:nvPicPr>
          <p:cNvPr id="900665402" name="Picture 2" descr="A green and white paper cut out of a city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996516" y="1481666"/>
            <a:ext cx="2766485" cy="2766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4072936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>
                <a:solidFill>
                  <a:srgbClr val="70AD47"/>
                </a:solidFill>
              </a:rPr>
              <a:t>GREEN DEAL EUROPEO</a:t>
            </a:r>
            <a:endParaRPr/>
          </a:p>
        </p:txBody>
      </p:sp>
      <p:sp>
        <p:nvSpPr>
          <p:cNvPr id="1203640029" name="Google Shape;141;p3"/>
          <p:cNvSpPr txBox="1">
            <a:spLocks noGrp="1"/>
          </p:cNvSpPr>
          <p:nvPr>
            <p:ph type="body" idx="1"/>
          </p:nvPr>
        </p:nvSpPr>
        <p:spPr bwMode="auto">
          <a:xfrm flipH="0" flipV="0">
            <a:off x="632599" y="2690673"/>
            <a:ext cx="5316495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49" tIns="34274" rIns="68549" bIns="34274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Iniziativa politica volta a rendere l'UE il primo continente al mondo neutrale dal punto di vista climatico entro il 2050.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Copre sia la mitigazione che l'adattamento al clima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Focus sull'adattamento: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Chiede un'azione più incisiva sulla resilienza climatica per affrontare efficacemente i rischi climatici.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Focus sulle soluzioni basate sulla natura e sulle infrastrutture verdi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Ripristino della biodiversità, lotta all'inquinamento e utilizzo efficiente delle risorse naturali.</a:t>
            </a:r>
            <a:endParaRPr lang="en-GB" sz="6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  <p:pic>
        <p:nvPicPr>
          <p:cNvPr id="2021068583" name="Picture 2" descr="A group of people holding a large planet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949095" y="2690673"/>
            <a:ext cx="2313353" cy="2313353"/>
          </a:xfrm>
          <a:prstGeom prst="rect">
            <a:avLst/>
          </a:prstGeom>
        </p:spPr>
      </p:pic>
      <p:sp>
        <p:nvSpPr>
          <p:cNvPr id="1644125936" name=""/>
          <p:cNvSpPr txBox="1"/>
          <p:nvPr/>
        </p:nvSpPr>
        <p:spPr bwMode="auto">
          <a:xfrm rot="0" flipH="0" flipV="0">
            <a:off x="446888" y="874162"/>
            <a:ext cx="7873324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6726267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>
                <a:solidFill>
                  <a:srgbClr val="70AD47"/>
                </a:solidFill>
              </a:rPr>
              <a:t>LEGGE EUROPEA SUL CLIMA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420870760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Trascrive in legge l'obiettivo fissato nel Green Deal europeo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Neutralità climatica entro il 2050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Riduzione delle emissioni del 55% entro il 2030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Misure per tenere traccia dei progressi e adeguare le nostre azioni di conseguenza sulla base dei sistemi esistenti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Richiede all'UE e agli Stati membri di migliorare la capacità di adattamento, rafforzare la resilienza e ridurre la vulnerabilità ai cambiamenti climatici.</a:t>
            </a: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9309567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STRATEGIA DI ADATTAMENTO DELL'UE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802124130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Nel 2021 l'UE ha adottato la nuova strategia di adattamento ai cambiamenti climatici.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Stabilisce come l'UE possa adattarsi agli impatti dei cambiamenti climatici e diventare resiliente al clima entro il 2050.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4 obiettivi principali: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Adattamento più intelligente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Adattamento più rapido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Adattamento più sistemico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Intensificare l'azione internazionale per la resilienza climatica</a:t>
            </a:r>
            <a:endParaRPr lang="en-GB" sz="800">
              <a:solidFill>
                <a:srgbClr val="7F7F7F"/>
              </a:solidFill>
            </a:endParaRPr>
          </a:p>
        </p:txBody>
      </p:sp>
      <p:pic>
        <p:nvPicPr>
          <p:cNvPr id="714974829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486400" y="2672479"/>
            <a:ext cx="3439005" cy="866896"/>
          </a:xfrm>
          <a:prstGeom prst="rect">
            <a:avLst/>
          </a:prstGeom>
        </p:spPr>
      </p:pic>
      <p:sp>
        <p:nvSpPr>
          <p:cNvPr id="1292322721" name="TextBox 3"/>
          <p:cNvSpPr txBox="1"/>
          <p:nvPr/>
        </p:nvSpPr>
        <p:spPr bwMode="auto">
          <a:xfrm>
            <a:off x="5486400" y="3557571"/>
            <a:ext cx="308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000"/>
              <a:t>Fonte: </a:t>
            </a:r>
            <a:r>
              <a:rPr lang="en-GB" sz="1000" u="sng">
                <a:hlinkClick r:id="rId4" tooltip=""/>
              </a:rPr>
              <a:t>https://climate-adapt.eea.europa.eu/en</a:t>
            </a:r>
            <a:r>
              <a:rPr lang="en-GB" sz="1000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997856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>
                <a:solidFill>
                  <a:srgbClr val="70AD47"/>
                </a:solidFill>
              </a:rPr>
              <a:t>PATTO EUROPEO SUL CLIMA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934210325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Iniziativa partecipativa che incoraggia cittadini, comunità e organizzazioni a intraprendere azioni per il clima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Parte del Green Deal europeo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Promuove la consapevolezza, la resilienza e gli sforzi di adattamento locali.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Sostiene l'adattamento dal basso verso l'alto attraverso l'educazione, la scienza dei cittadini e i progetti basati sulla natura</a:t>
            </a: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7168470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PIANIFICAZIONE CLIMATICA NAZIONALE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47314914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Quadro strategico per le modalità di adattamento ai cambiamenti climatici di un Paese nel suo complesso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Stabilisce la visione e le priorità nazionali, assegna i finanziamenti, coordina l'azione tra i vari settori, sostiene la diplomazia del clima.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Strumenti chiave: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Piani nazionali di adattamento (PAN)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Piani nazionali per l'energia e il clima (NECP)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Valutazione nazionale del rischio e della vulnerabilità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Piani di adattamento settoriali</a:t>
            </a:r>
            <a:endParaRPr lang="en-GB" sz="10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4223149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PIANIFICAZIONE CLIMATICA LOCALE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8806836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436096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Si concentra sui livelli cittadino, municipale o regionale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Affrontare gli impatti climatici specifici del sito e lavorare a stretto contatto con le comunità e gli stakeholder locali.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Specifico per il contesto, flessibile e innovativo, consente un'azione dal basso verso l'alto e il coinvolgimento del pubblico, si integra con le infrastrutture locali e l'uso del territorio. 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Strumenti chiave: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Piani di adattamento locali (Piani d'Azione per l'Energia Sostenibile e il Clima </a:t>
            </a:r>
            <a:br>
              <a:rPr lang="it-IT" sz="1000">
                <a:solidFill>
                  <a:srgbClr val="7F7F7F"/>
                </a:solidFill>
              </a:rPr>
            </a:br>
            <a:r>
              <a:rPr lang="it-IT" sz="1000">
                <a:solidFill>
                  <a:srgbClr val="7F7F7F"/>
                </a:solidFill>
              </a:rPr>
              <a:t>(SECAP), Piani d'Azione per il Clima,...)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Regolamenti urbanistici (zonizzazione, infrastrutture verdi)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Valutazione del rischio e della vulnerabilità a livello locale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Consultazioni pubbliche, strumenti partecipativi</a:t>
            </a:r>
            <a:endParaRPr lang="en-GB" sz="800">
              <a:solidFill>
                <a:srgbClr val="7F7F7F"/>
              </a:solidFill>
            </a:endParaRPr>
          </a:p>
        </p:txBody>
      </p:sp>
      <p:pic>
        <p:nvPicPr>
          <p:cNvPr id="969077557" name="Picture 2" descr="A paper cut of a person riding a bicycle in a city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97602" y="2802396"/>
            <a:ext cx="2142066" cy="2142066"/>
          </a:xfrm>
          <a:prstGeom prst="ellipse">
            <a:avLst/>
          </a:prstGeom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243213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PIANIFICAZIONE LOCALE E NAZIONALE</a:t>
            </a:r>
            <a:endParaRPr>
              <a:solidFill>
                <a:srgbClr val="70AD47"/>
              </a:solidFill>
            </a:endParaRPr>
          </a:p>
        </p:txBody>
      </p:sp>
      <p:graphicFrame>
        <p:nvGraphicFramePr>
          <p:cNvPr id="891215123" name="Table 3"/>
          <p:cNvGraphicFramePr>
            <a:graphicFrameLocks xmlns:a="http://schemas.openxmlformats.org/drawingml/2006/main" noGrp="1"/>
          </p:cNvGraphicFramePr>
          <p:nvPr/>
        </p:nvGraphicFramePr>
        <p:xfrm>
          <a:off x="1079499" y="1361016"/>
          <a:ext cx="6985001" cy="318516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{434DCDA1-2905-4F39-BDB8-6E48AD9FA57C}</a:tableStyleId>
              </a:tblPr>
              <a:tblGrid>
                <a:gridCol w="1515535"/>
                <a:gridCol w="2641600"/>
                <a:gridCol w="2827866"/>
              </a:tblGrid>
              <a:tr h="370840">
                <a:tc>
                  <a:txBody>
                    <a:bodyPr/>
                    <a:p>
                      <a:pPr>
                        <a:defRPr/>
                      </a:pPr>
                      <a:endParaRPr lang="en-GB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NAZIONALE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LOCALE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Ambito</a:t>
                      </a:r>
                      <a:r>
                        <a:rPr lang="en-GB"/>
                        <a:t> di </a:t>
                      </a:r>
                      <a:r>
                        <a:rPr lang="en-GB"/>
                        <a:t>applicazione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Nazionale e </a:t>
                      </a:r>
                      <a:r>
                        <a:rPr lang="en-GB"/>
                        <a:t>settoriale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Rischi</a:t>
                      </a:r>
                      <a:r>
                        <a:rPr lang="en-GB"/>
                        <a:t> </a:t>
                      </a:r>
                      <a:r>
                        <a:rPr lang="en-GB"/>
                        <a:t>locali</a:t>
                      </a:r>
                      <a:r>
                        <a:rPr lang="en-GB"/>
                        <a:t>, </a:t>
                      </a:r>
                      <a:r>
                        <a:rPr lang="en-GB"/>
                        <a:t>comunità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Coordinamento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it-IT"/>
                        <a:t>Tra i vari ministeri, regioni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it-IT"/>
                        <a:t>Con gli stakeholder locali, i dipartimenti comunali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Flessibilità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Più</a:t>
                      </a:r>
                      <a:r>
                        <a:rPr lang="en-GB"/>
                        <a:t> lento, </a:t>
                      </a:r>
                      <a:r>
                        <a:rPr lang="en-GB"/>
                        <a:t>più</a:t>
                      </a:r>
                      <a:r>
                        <a:rPr lang="en-GB"/>
                        <a:t> </a:t>
                      </a:r>
                      <a:r>
                        <a:rPr lang="en-GB"/>
                        <a:t>standardizzato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it-IT"/>
                        <a:t>Agile, specifico per il contesto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Accesso ai </a:t>
                      </a:r>
                      <a:r>
                        <a:rPr lang="en-GB"/>
                        <a:t>finanziamenti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it-IT"/>
                        <a:t>Accesso a finanziamenti nazionali/internazionali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it-IT"/>
                        <a:t>Limitata ma in grado di promuovere l'innovazione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Innovazione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it-IT"/>
                        <a:t>Strategico e su larga scala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Minima e </a:t>
                      </a:r>
                      <a:r>
                        <a:rPr lang="en-GB"/>
                        <a:t>sperimentale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370840">
                <a:tc>
                  <a:txBody>
                    <a:bodyPr/>
                    <a:p>
                      <a:pPr>
                        <a:defRPr/>
                      </a:pPr>
                      <a:r>
                        <a:rPr lang="en-GB"/>
                        <a:t>Migliore</a:t>
                      </a:r>
                      <a:r>
                        <a:rPr lang="en-GB"/>
                        <a:t> per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it-IT"/>
                        <a:t>Definizione delle priorità, coordinamento, finanza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it-IT"/>
                        <a:t>Attuazione, impegno, azione sul posto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189517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>
                <a:solidFill>
                  <a:srgbClr val="70AD47"/>
                </a:solidFill>
              </a:rPr>
              <a:t>STRATEGIE DI ADATTAMENTO DI SUCCESSO - CASI DI STUDIO</a:t>
            </a:r>
            <a:endParaRPr>
              <a:solidFill>
                <a:srgbClr val="70AD47"/>
              </a:solidFill>
            </a:endParaRPr>
          </a:p>
        </p:txBody>
      </p:sp>
      <p:pic>
        <p:nvPicPr>
          <p:cNvPr id="745369335" name="Pictur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40982" y="3344308"/>
            <a:ext cx="5125658" cy="1675954"/>
          </a:xfrm>
          <a:prstGeom prst="rect">
            <a:avLst/>
          </a:prstGeom>
        </p:spPr>
      </p:pic>
      <p:sp>
        <p:nvSpPr>
          <p:cNvPr id="1430099846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599" y="2577941"/>
            <a:ext cx="813562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en-GB" sz="1600" b="1">
                <a:solidFill>
                  <a:srgbClr val="7F7F7F"/>
                </a:solidFill>
              </a:rPr>
              <a:t>Rotterdam, </a:t>
            </a:r>
            <a:r>
              <a:rPr lang="en-GB" sz="1600" b="1">
                <a:solidFill>
                  <a:srgbClr val="7F7F7F"/>
                </a:solidFill>
              </a:rPr>
              <a:t>Paesi</a:t>
            </a:r>
            <a:r>
              <a:rPr lang="en-GB" sz="1600" b="1">
                <a:solidFill>
                  <a:srgbClr val="7F7F7F"/>
                </a:solidFill>
              </a:rPr>
              <a:t> </a:t>
            </a:r>
            <a:r>
              <a:rPr lang="en-GB" sz="1600" b="1">
                <a:solidFill>
                  <a:srgbClr val="7F7F7F"/>
                </a:solidFill>
              </a:rPr>
              <a:t>Bassi</a:t>
            </a:r>
            <a:r>
              <a:rPr lang="en-GB" sz="1600" b="1">
                <a:solidFill>
                  <a:srgbClr val="7F7F7F"/>
                </a:solidFill>
              </a:rPr>
              <a:t>:</a:t>
            </a:r>
            <a:endParaRPr/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Focus: resilienza alle inondazioni, stress da calore, ritenzione idrica in una città a bassa quota</a:t>
            </a:r>
            <a:endParaRPr/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Combina con successo infrastrutture, spazi verdi e coinvolgimento del pubblico</a:t>
            </a:r>
            <a:endParaRPr/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Protezione dalle inondazioni a più livelli: edilizia e design adattivi, spazi pubblici resistenti alle inondazioni, soluzioni basate sulla natura, dighe, cattura e stoccaggio dell'acqua piovana, infrastrutture robuste</a:t>
            </a:r>
            <a:endParaRPr/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Buon esempio di gestione urbana dell'acqua e di soluzioni basate sulla natura</a:t>
            </a: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  <p:sp>
        <p:nvSpPr>
          <p:cNvPr id="33338798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64782097" name="TextBox 4"/>
          <p:cNvSpPr txBox="1"/>
          <p:nvPr/>
        </p:nvSpPr>
        <p:spPr bwMode="auto">
          <a:xfrm>
            <a:off x="0" y="4712124"/>
            <a:ext cx="8603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900"/>
              <a:t>Fonte: </a:t>
            </a:r>
            <a:r>
              <a:rPr lang="en-GB" sz="900" u="sng">
                <a:hlinkClick r:id="rId4" tooltip=""/>
              </a:rPr>
              <a:t>https://static1.squarespace.com/static/5f082078d610926644d22e00/t/62b19d595f452d43febaa862/1655807334154/20121210+RAS+EN+lr+versie+4_compressed.pdf</a:t>
            </a:r>
            <a:r>
              <a:rPr lang="en-GB" sz="900"/>
              <a:t> </a:t>
            </a:r>
            <a:endParaRPr/>
          </a:p>
        </p:txBody>
      </p:sp>
      <p:sp>
        <p:nvSpPr>
          <p:cNvPr id="1294217800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59794462" name="Picture 8" descr="A car on the road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76711" y="2312086"/>
            <a:ext cx="3653625" cy="2283515"/>
          </a:xfrm>
          <a:prstGeom prst="rect">
            <a:avLst/>
          </a:prstGeom>
        </p:spPr>
      </p:pic>
      <p:sp>
        <p:nvSpPr>
          <p:cNvPr id="1670084867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352473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en-GB" sz="1600" b="1">
                <a:solidFill>
                  <a:srgbClr val="7F7F7F"/>
                </a:solidFill>
              </a:rPr>
              <a:t>Copenaghen</a:t>
            </a:r>
            <a:r>
              <a:rPr lang="en-GB" sz="1600" b="1">
                <a:solidFill>
                  <a:srgbClr val="7F7F7F"/>
                </a:solidFill>
              </a:rPr>
              <a:t>, </a:t>
            </a:r>
            <a:r>
              <a:rPr lang="en-GB" sz="1600" b="1">
                <a:solidFill>
                  <a:srgbClr val="7F7F7F"/>
                </a:solidFill>
              </a:rPr>
              <a:t>Danimarca</a:t>
            </a:r>
            <a:r>
              <a:rPr lang="en-GB" sz="1600" b="1">
                <a:solidFill>
                  <a:srgbClr val="7F7F7F"/>
                </a:solidFill>
              </a:rPr>
              <a:t>: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Piano adottato nel 2012 dopo una grave alluvione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Focus: Gestire le precipitazioni estreme e le inondazioni urbane combinando tunnel di drenaggio sotterranei per le infrastrutture grigie e progetti di superficie per le infrastrutture blu-verdi su larga scala.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Pianificazione urbana a lungo termine con una progettazione idrica innovativa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Cinque tipi di soluzioni: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Viali di scorrimento per il trasporto dell'acqua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Tubi per il trasporto sotterraneo dell'acqua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Viali di ritenzione per ritardare l'acqua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Ritardi centrali per lo stoccaggio dell'acqua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Strade verdi per trasportare e ritardare l'acqua su strade più piccole</a:t>
            </a:r>
            <a:endParaRPr lang="en-GB" sz="10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  <p:sp>
        <p:nvSpPr>
          <p:cNvPr id="2038240513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20131612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4058242" name="Picture 3" descr="A desert with a tree and a ball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62832" y="2998736"/>
            <a:ext cx="3571460" cy="2226210"/>
          </a:xfrm>
          <a:prstGeom prst="rect">
            <a:avLst/>
          </a:prstGeom>
        </p:spPr>
      </p:pic>
      <p:sp>
        <p:nvSpPr>
          <p:cNvPr id="50262328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en-GB" sz="1600" b="1">
                <a:solidFill>
                  <a:srgbClr val="7F7F7F"/>
                </a:solidFill>
              </a:rPr>
              <a:t>Melbourne, Australia: 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 La città ha dichiarato un'emergenza clima e biodiversità nel 2019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Principali rischi climatici: ondate di calore, innalzamento del livello del mare, incendi, siccità, precipitazioni intense e tempeste di vento.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Obiettivi: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Valorizzare l'ambiente naturale e gli spazi verdi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Costruire edifici e aree urbane in grado di resistere ai futuri impatti dei cambiamenti climatici.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Rafforzare la resilienza della comunità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Proteggere e migliorare l'economia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Continuare a costruire capacità e competenze di adattamento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Azioni: 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Aumentare la quantità e la qualità delle infrastrutture verdi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Aumentare l'approvvigionamento idrico alternativo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Costruire per aumentare il comfort termico</a:t>
            </a:r>
            <a:endParaRPr lang="en-GB" sz="10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  <p:sp>
        <p:nvSpPr>
          <p:cNvPr id="630647126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0544728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2191580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en-GB" sz="1600" b="1">
                <a:solidFill>
                  <a:srgbClr val="7F7F7F"/>
                </a:solidFill>
              </a:rPr>
              <a:t>Esplorare</a:t>
            </a:r>
            <a:r>
              <a:rPr lang="en-GB" sz="1600" b="1">
                <a:solidFill>
                  <a:srgbClr val="7F7F7F"/>
                </a:solidFill>
              </a:rPr>
              <a:t> </a:t>
            </a:r>
            <a:r>
              <a:rPr lang="en-GB" sz="1600" b="1">
                <a:solidFill>
                  <a:srgbClr val="7F7F7F"/>
                </a:solidFill>
              </a:rPr>
              <a:t>altre</a:t>
            </a:r>
            <a:r>
              <a:rPr lang="en-GB" sz="1600" b="1">
                <a:solidFill>
                  <a:srgbClr val="7F7F7F"/>
                </a:solidFill>
              </a:rPr>
              <a:t> </a:t>
            </a:r>
            <a:r>
              <a:rPr lang="en-GB" sz="1600" b="1">
                <a:solidFill>
                  <a:srgbClr val="7F7F7F"/>
                </a:solidFill>
              </a:rPr>
              <a:t>buone</a:t>
            </a:r>
            <a:r>
              <a:rPr lang="en-GB" sz="1600" b="1">
                <a:solidFill>
                  <a:srgbClr val="7F7F7F"/>
                </a:solidFill>
              </a:rPr>
              <a:t> </a:t>
            </a:r>
            <a:r>
              <a:rPr lang="en-GB" sz="1600" b="1">
                <a:solidFill>
                  <a:srgbClr val="7F7F7F"/>
                </a:solidFill>
              </a:rPr>
              <a:t>pratiche</a:t>
            </a:r>
            <a:r>
              <a:rPr lang="en-GB" sz="1600" b="1">
                <a:solidFill>
                  <a:srgbClr val="7F7F7F"/>
                </a:solidFill>
              </a:rPr>
              <a:t>: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Wingdings"/>
              <a:buChar char="Ø"/>
              <a:defRPr/>
            </a:pPr>
            <a:r>
              <a:rPr lang="en-GB" sz="1400" u="sng">
                <a:solidFill>
                  <a:srgbClr val="7F7F7F"/>
                </a:solidFill>
                <a:hlinkClick r:id="rId3" tooltip=""/>
              </a:rPr>
              <a:t>https://climate-adapt.eea.europa.eu/en/knowledge/tools/case-study-explorer</a:t>
            </a:r>
            <a:r>
              <a:rPr lang="en-GB" sz="1400">
                <a:solidFill>
                  <a:srgbClr val="7F7F7F"/>
                </a:solidFill>
              </a:rPr>
              <a:t> 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  <p:sp>
        <p:nvSpPr>
          <p:cNvPr id="1336061286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074427462" name="Picture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435351" y="1172869"/>
            <a:ext cx="6273296" cy="3737633"/>
          </a:xfrm>
          <a:prstGeom prst="rect">
            <a:avLst/>
          </a:prstGeom>
        </p:spPr>
      </p:pic>
      <p:sp>
        <p:nvSpPr>
          <p:cNvPr id="600501857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069734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36174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>
                <a:solidFill>
                  <a:srgbClr val="70AD47"/>
                </a:solidFill>
              </a:rPr>
              <a:t>INCENTIVI FINANZIARI</a:t>
            </a:r>
            <a:endParaRPr>
              <a:solidFill>
                <a:srgbClr val="70AD47"/>
              </a:solidFill>
            </a:endParaRPr>
          </a:p>
        </p:txBody>
      </p:sp>
      <p:pic>
        <p:nvPicPr>
          <p:cNvPr id="8401452" name="Picture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872286" y="2420675"/>
            <a:ext cx="4253505" cy="2357766"/>
          </a:xfrm>
          <a:prstGeom prst="rect">
            <a:avLst/>
          </a:prstGeom>
        </p:spPr>
      </p:pic>
      <p:sp>
        <p:nvSpPr>
          <p:cNvPr id="1954695019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555508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Strumenti finanziari pubblici o privati che mirano a incoraggiare individui, imprese e governi a investire nell'adattamento al clima, nella resilienza e nella sostenibilità.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Colmare il gap di finanziamento per investimenti costosi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Rendere più attraenti le scelte resilienti al clima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>
                <a:solidFill>
                  <a:srgbClr val="7F7F7F"/>
                </a:solidFill>
              </a:rPr>
              <a:t>Tipi: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Sovvenzioni e sussidi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Crediti e detrazioni fiscali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Prestiti a basso interesse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Sconti assicurativi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Partenariati pubblico-privati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Obbligazioni verdi/obbligazioni per il clima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>
                <a:solidFill>
                  <a:srgbClr val="7F7F7F"/>
                </a:solidFill>
              </a:rPr>
              <a:t>Strumenti basati sul mercato</a:t>
            </a:r>
            <a:endParaRPr sz="1000">
              <a:solidFill>
                <a:srgbClr val="7F7F7F"/>
              </a:solidFill>
            </a:endParaRPr>
          </a:p>
        </p:txBody>
      </p:sp>
      <p:sp>
        <p:nvSpPr>
          <p:cNvPr id="1192483419" name="Google Shape;262;p14"/>
          <p:cNvSpPr/>
          <p:nvPr/>
        </p:nvSpPr>
        <p:spPr bwMode="auto">
          <a:xfrm>
            <a:off x="144497" y="157815"/>
            <a:ext cx="8910884" cy="498967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ONLYOFFICE/9.0.3.29</Application>
  <PresentationFormat>On-screen Show (4:3)</PresentationFormat>
  <Paragraphs>0</Paragraphs>
  <Slides>30</Slides>
  <Notes>30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Claudio Capitanio</dc:creator>
  <cp:lastModifiedBy>Katia Federico</cp:lastModifiedBy>
  <cp:revision>19</cp:revision>
  <dcterms:created xsi:type="dcterms:W3CDTF">2025-03-18T17:43:02Z</dcterms:created>
  <dcterms:modified xsi:type="dcterms:W3CDTF">2025-08-04T07:50:37Z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0x010100BCA5A51514123F41B2B0CBE380212B15</vt:lpwstr>
  </property>
  <property fmtid="{D5CDD505-2E9C-101B-9397-08002B2CF9AE}" pid="3" name="MediaServiceImageTags">
    <vt:lpwstr/>
  </property>
</Properties>
</file>