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6735763" cy="9866313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Trebuchet MS" panose="020B0603020202020204" pitchFamily="34" charset="0"/>
      <p:regular r:id="rId44"/>
      <p:bold r:id="rId45"/>
      <p:italic r:id="rId46"/>
      <p:boldItalic r:id="rId47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90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VIA PERNECHELE" initials="SP" lastIdx="1" clrIdx="0">
    <p:extLst>
      <p:ext uri="{19B8F6BF-5375-455C-9EA6-DF929625EA0E}">
        <p15:presenceInfo xmlns:p15="http://schemas.microsoft.com/office/powerpoint/2012/main" userId="S-1-5-21-890197992-1576562713-1544898942-851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4DCDA1-2905-4F39-BDB8-6E48AD9FA57C}">
  <a:tblStyle styleId="{434DCDA1-2905-4F39-BDB8-6E48AD9FA57C}" styleName="Table_0">
    <a:wholeTbl>
      <a:tcTxStyle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99" autoAdjust="0"/>
    <p:restoredTop sz="93373" autoAdjust="0"/>
  </p:normalViewPr>
  <p:slideViewPr>
    <p:cSldViewPr snapToGrid="0">
      <p:cViewPr varScale="1">
        <p:scale>
          <a:sx n="135" d="100"/>
          <a:sy n="135" d="100"/>
        </p:scale>
        <p:origin x="1260" y="102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0975751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20527055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8914237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8312750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06628588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69722598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7862818" name="Google Shape;104;g356110b305c_0_8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8146826" name="Google Shape;105;g356110b305c_0_8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7379987" name="Google Shape;106;g356110b305c_0_8:notes"/>
          <p:cNvSpPr txBox="1">
            <a:spLocks noGrp="1"/>
          </p:cNvSpPr>
          <p:nvPr>
            <p:ph type="sldNum" idx="12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6352505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646968461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7454326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685645071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7176404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155373924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68459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59366149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931842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it-IT" noProof="0" dirty="0"/>
              <a:t>Risorse aggiuntive</a:t>
            </a:r>
            <a:r>
              <a:rPr lang="en-GB" dirty="0"/>
              <a:t>: </a:t>
            </a:r>
            <a:endParaRPr dirty="0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dirty="0"/>
              <a:t>https://www.ipcc.ch/report/ar6/wg2/chapter/chapter-1/</a:t>
            </a:r>
            <a:endParaRPr dirty="0"/>
          </a:p>
        </p:txBody>
      </p:sp>
      <p:sp>
        <p:nvSpPr>
          <p:cNvPr id="1304595131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0496475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314209489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0949959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en-GB" dirty="0" err="1"/>
              <a:t>Risorse</a:t>
            </a:r>
            <a:r>
              <a:rPr lang="en-GB" dirty="0"/>
              <a:t> </a:t>
            </a:r>
            <a:r>
              <a:rPr lang="en-GB" dirty="0" err="1"/>
              <a:t>aggiuntive</a:t>
            </a:r>
            <a:r>
              <a:rPr lang="en-GB" dirty="0"/>
              <a:t>: </a:t>
            </a:r>
            <a:endParaRPr dirty="0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dirty="0"/>
              <a:t>https://www.ipcc.ch/report/ar6/wg2/chapter/chapter-1/</a:t>
            </a:r>
            <a:endParaRPr dirty="0"/>
          </a:p>
        </p:txBody>
      </p:sp>
      <p:sp>
        <p:nvSpPr>
          <p:cNvPr id="529243160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7274872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661462809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4930087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663112495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7203367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1677334853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2216491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2045830820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5002479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512778103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876453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it-IT" b="1" dirty="0">
                <a:highlight>
                  <a:srgbClr val="00FFFF"/>
                </a:highlight>
              </a:rPr>
              <a:t>Chiedere info a Paola se la slides è corretta</a:t>
            </a:r>
            <a:endParaRPr b="1" dirty="0">
              <a:highlight>
                <a:srgbClr val="00FFFF"/>
              </a:highlight>
            </a:endParaRPr>
          </a:p>
        </p:txBody>
      </p:sp>
      <p:sp>
        <p:nvSpPr>
          <p:cNvPr id="646521087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3558411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181024937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1193898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dirty="0"/>
              <a:t>Le Soluzioni Basate sulla Natura possono fungere da tamponi (ad esempio, le zone umide che assorbono le acque alluvionali) o da regolatori del microclima (ad esempio, gli alberi che forniscono ombra).</a:t>
            </a:r>
            <a:endParaRPr dirty="0"/>
          </a:p>
        </p:txBody>
      </p:sp>
      <p:sp>
        <p:nvSpPr>
          <p:cNvPr id="1323996387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3214434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dirty="0"/>
              <a:t>Le soluzioni basate sulla natura possono fungere da tamponi (ad esempio, le zone umide che assorbono le acque alluvionali) o da regolatori del microclima (ad esempio, gli alberi che forniscono ombra).</a:t>
            </a:r>
            <a:endParaRPr dirty="0"/>
          </a:p>
        </p:txBody>
      </p:sp>
      <p:sp>
        <p:nvSpPr>
          <p:cNvPr id="1720248844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7955288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dirty="0"/>
              <a:t>Le Soluzioni Basate sulla Natura possono fungere da tamponi (ad esempio, le zone umide che assorbono le acque alluvionali) o da regolatori del microclima (ad esempio, gli alberi che forniscono ombra).</a:t>
            </a:r>
          </a:p>
        </p:txBody>
      </p:sp>
      <p:sp>
        <p:nvSpPr>
          <p:cNvPr id="427666289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2549974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587493081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3090555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dirty="0"/>
              <a:t>Le Soluzioni Basate sulla Natura possono fungere da tamponi (ad esempio, le zone umide che assorbono le acque alluvionali) o da regolatori del microclima (ad esempio, gli alberi che forniscono ombra).</a:t>
            </a:r>
          </a:p>
        </p:txBody>
      </p:sp>
      <p:sp>
        <p:nvSpPr>
          <p:cNvPr id="903746925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6308897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154888993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8290794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it-IT" b="1" dirty="0"/>
              <a:t>Misure Regolatorie / Legali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000" b="0" i="0" u="none" strike="noStrike" cap="none" dirty="0">
                <a:solidFill>
                  <a:schemeClr val="dk1"/>
                </a:solidFill>
                <a:latin typeface="Trebuchet MS"/>
              </a:rPr>
              <a:t>Pianificazione dell'uso del suolo (ad esempio, vietare la costruzione nelle zone di inondazione)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000" b="0" i="0" u="none" strike="noStrike" cap="none" dirty="0">
                <a:solidFill>
                  <a:schemeClr val="dk1"/>
                </a:solidFill>
                <a:latin typeface="Trebuchet MS"/>
              </a:rPr>
              <a:t>Leggi ambientali e politiche di adattamento ai cambiamenti climatici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000" b="0" i="0" u="none" strike="noStrike" cap="none" dirty="0">
                <a:solidFill>
                  <a:schemeClr val="dk1"/>
                </a:solidFill>
                <a:latin typeface="Trebuchet MS"/>
              </a:rPr>
              <a:t>Codici edilizi aggiornati (che incoraggiano ma non richiedono il </a:t>
            </a:r>
            <a:r>
              <a:rPr lang="it-IT" sz="1000" b="0" i="0" u="none" strike="noStrike" cap="none" dirty="0" err="1">
                <a:solidFill>
                  <a:schemeClr val="dk1"/>
                </a:solidFill>
                <a:latin typeface="Trebuchet MS"/>
              </a:rPr>
              <a:t>retrofitting</a:t>
            </a:r>
            <a:r>
              <a:rPr lang="it-IT" sz="1000" b="0" i="0" u="none" strike="noStrike" cap="none" dirty="0">
                <a:solidFill>
                  <a:schemeClr val="dk1"/>
                </a:solidFill>
                <a:latin typeface="Trebuchet MS"/>
              </a:rPr>
              <a:t>, cioè l’aggiornamento retroattivo)</a:t>
            </a:r>
          </a:p>
          <a:p>
            <a:r>
              <a:rPr lang="it-IT" sz="1000" b="1" i="0" u="none" strike="noStrike" cap="none" dirty="0">
                <a:solidFill>
                  <a:schemeClr val="dk1"/>
                </a:solidFill>
                <a:latin typeface="Trebuchet MS"/>
              </a:rPr>
              <a:t>Strumenti Istituzionali / Pianificatori</a:t>
            </a:r>
          </a:p>
          <a:p>
            <a:pPr marL="400050" indent="-171450">
              <a:buFont typeface="Arial" panose="020B0604020202020204" pitchFamily="34" charset="0"/>
              <a:buChar char="•"/>
            </a:pPr>
            <a:r>
              <a:rPr lang="it-IT" dirty="0"/>
              <a:t>Valutazioni del rischio e della vulnerabilità climatica (RVA)</a:t>
            </a:r>
          </a:p>
          <a:p>
            <a:pPr marL="400050" indent="-171450">
              <a:buFont typeface="Arial" panose="020B0604020202020204" pitchFamily="34" charset="0"/>
              <a:buChar char="•"/>
            </a:pPr>
            <a:r>
              <a:rPr lang="it-IT" dirty="0"/>
              <a:t>Piani d’Azione per l’Energia Sostenibile e il Clima (PAESC o in inglese </a:t>
            </a:r>
            <a:r>
              <a:rPr lang="it-IT" dirty="0" err="1"/>
              <a:t>SECAPs</a:t>
            </a:r>
            <a:r>
              <a:rPr lang="it-IT" dirty="0"/>
              <a:t>)</a:t>
            </a:r>
          </a:p>
          <a:p>
            <a:pPr marL="400050" indent="-171450">
              <a:buFont typeface="Arial" panose="020B0604020202020204" pitchFamily="34" charset="0"/>
              <a:buChar char="•"/>
            </a:pPr>
            <a:r>
              <a:rPr lang="it-IT" dirty="0"/>
              <a:t>Piani di risposta e preparazione alle emergenze</a:t>
            </a:r>
          </a:p>
          <a:p>
            <a:r>
              <a:rPr lang="it-IT" b="1" dirty="0"/>
              <a:t>Strumenti Economici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Piani assicurativi climatici (ad esempio, assicurazione contro le inondazioni)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Incentivi fiscali per le misure di adattamento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Prezzi dell'acqua durante le siccità</a:t>
            </a:r>
          </a:p>
          <a:p>
            <a:r>
              <a:rPr lang="it-IT" b="1" dirty="0"/>
              <a:t>Educazione e Cambiamento Comportamentale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Campagne di sensibilizzazione pubblica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Formazione sulla conservazione di acqua ed energia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Educazione scolastica e comunitaria sui rischi climatici</a:t>
            </a:r>
          </a:p>
          <a:p>
            <a:r>
              <a:rPr lang="it-IT" b="1" dirty="0"/>
              <a:t>Sistemi di Allerta Precoce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Avvisi in tempo reale per inondazioni, tempeste o ondate di calore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Sistemi di notifiche tramite cellulare</a:t>
            </a:r>
          </a:p>
        </p:txBody>
      </p:sp>
      <p:sp>
        <p:nvSpPr>
          <p:cNvPr id="1771717577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0334316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it-IT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Misure Regolatorie / Legali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Pianificazione dell'uso del suolo (ad esempio, vietare la costruzione nelle zone di inondazione)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Leggi ambientali e politiche di adattamento ai cambiamenti climatici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Codici edilizi aggiornati (che incoraggiano ma non richiedono il </a:t>
            </a:r>
            <a:r>
              <a:rPr kumimoji="0" lang="it-IT" sz="1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retrofitting</a:t>
            </a: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, cioè l’aggiornamento retroattivo)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it-IT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Strumenti Istituzionali / Pianificatori</a:t>
            </a:r>
          </a:p>
          <a:p>
            <a:pPr marL="4000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Valutazioni del rischio e della vulnerabilità climatica (RVA)</a:t>
            </a:r>
          </a:p>
          <a:p>
            <a:pPr marL="4000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Piani d’Azione per l’Energia Sostenibile e il Clima (PAESC o in inglese </a:t>
            </a:r>
            <a:r>
              <a:rPr kumimoji="0" lang="it-IT" sz="1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SECAPs</a:t>
            </a: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)</a:t>
            </a:r>
          </a:p>
          <a:p>
            <a:pPr marL="4000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Piani di risposta e preparazione alle emergenze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it-IT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Strumenti Economici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Piani assicurativi climatici (ad esempio, assicurazione contro le inondazioni)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Incentivi fiscali per le misure di adattamento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Prezzi dell'acqua durante le siccità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it-IT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Educazione e Cambiamento Comportamentale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Campagne di sensibilizzazione pubblica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Formazione sulla conservazione di acqua ed energia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Educazione scolastica e comunitaria sui rischi climatici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it-IT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Sistemi di Allerta Precoce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Avvisi in tempo reale per inondazioni, tempeste o ondate di calore</a:t>
            </a:r>
          </a:p>
          <a:p>
            <a:pPr marL="457200" marR="0" lvl="0" indent="-2286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</a:rPr>
              <a:t>Sistemi di notifiche tramite cellulare</a:t>
            </a:r>
          </a:p>
          <a:p>
            <a:pPr lvl="1">
              <a:buFontTx/>
              <a:buChar char="-"/>
              <a:defRPr/>
            </a:pPr>
            <a:endParaRPr dirty="0"/>
          </a:p>
        </p:txBody>
      </p:sp>
      <p:sp>
        <p:nvSpPr>
          <p:cNvPr id="2034305245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054197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dirty="0"/>
              <a:t>Comprendere i rischi climatici locali</a:t>
            </a:r>
            <a:endParaRPr dirty="0"/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r>
              <a:rPr lang="it-IT" sz="1000" dirty="0">
                <a:solidFill>
                  <a:srgbClr val="7F7F7F"/>
                </a:solidFill>
              </a:rPr>
              <a:t>Identificare i pericoli climatici più urgenti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r>
              <a:rPr lang="it-IT" sz="1000" dirty="0">
                <a:solidFill>
                  <a:srgbClr val="7F7F7F"/>
                </a:solidFill>
              </a:rPr>
              <a:t>Utilizzare la valutazione del rischio e della vulnerabilità (RVA) per individuare le popolazioni, le infrastrutture e gli ecosistemi esposti</a:t>
            </a:r>
            <a:endParaRPr dirty="0"/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000" noProof="0" dirty="0">
                <a:solidFill>
                  <a:srgbClr val="7F7F7F"/>
                </a:solidFill>
              </a:rPr>
              <a:t>Considerare il contesto </a:t>
            </a:r>
            <a:r>
              <a:rPr lang="en-GB" sz="1000" dirty="0">
                <a:solidFill>
                  <a:srgbClr val="7F7F7F"/>
                </a:solidFill>
              </a:rPr>
              <a:t>locale</a:t>
            </a:r>
            <a:endParaRPr dirty="0"/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r>
              <a:rPr lang="it-IT" sz="1000" dirty="0">
                <a:solidFill>
                  <a:srgbClr val="7F7F7F"/>
                </a:solidFill>
              </a:rPr>
              <a:t>Tenere conto della geografia, del clima, dell’uso del suolo e delle esigenze della comunità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r>
              <a:rPr lang="it-IT" sz="1000" dirty="0">
                <a:solidFill>
                  <a:srgbClr val="7F7F7F"/>
                </a:solidFill>
              </a:rPr>
              <a:t>Urbano/rurale, costiero/interno, ricco/povero, popolazione più anziana/giovane, …</a:t>
            </a:r>
            <a:r>
              <a:rPr lang="en-GB" sz="1000" dirty="0">
                <a:solidFill>
                  <a:srgbClr val="7F7F7F"/>
                </a:solidFill>
              </a:rPr>
              <a:t>,…</a:t>
            </a:r>
            <a:endParaRPr dirty="0"/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000" dirty="0">
                <a:solidFill>
                  <a:srgbClr val="7F7F7F"/>
                </a:solidFill>
              </a:rPr>
              <a:t>Abbinare il tipo di soluzione al pericolo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000" dirty="0">
                <a:solidFill>
                  <a:srgbClr val="7F7F7F"/>
                </a:solidFill>
              </a:rPr>
              <a:t>Valutare costo, fattibilità e manutenzione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r>
              <a:rPr lang="it-IT" sz="1000" dirty="0">
                <a:solidFill>
                  <a:srgbClr val="7F7F7F"/>
                </a:solidFill>
              </a:rPr>
              <a:t>Considerare budget, capacità tecnica e manutenzione a lungo termine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r>
              <a:rPr lang="it-IT" sz="1000" dirty="0">
                <a:solidFill>
                  <a:srgbClr val="7F7F7F"/>
                </a:solidFill>
              </a:rPr>
              <a:t>Soluzioni a basso costo possono essere più adatte in alcuni contesti</a:t>
            </a:r>
            <a:endParaRPr dirty="0"/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000" dirty="0">
                <a:solidFill>
                  <a:srgbClr val="7F7F7F"/>
                </a:solidFill>
              </a:rPr>
              <a:t>Dare priorità ai co-benefici</a:t>
            </a:r>
            <a:endParaRPr dirty="0"/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r>
              <a:rPr lang="it-IT" sz="1000" dirty="0">
                <a:solidFill>
                  <a:srgbClr val="7F7F7F"/>
                </a:solidFill>
              </a:rPr>
              <a:t>Scegliere soluzioni che migliorino anche la qualità dell’aria, la salute pubblica, la biodiversità o l’equità sociale</a:t>
            </a:r>
            <a:endParaRPr lang="en-US" dirty="0"/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en-US" sz="1000" dirty="0" err="1">
                <a:solidFill>
                  <a:srgbClr val="7F7F7F"/>
                </a:solidFill>
              </a:rPr>
              <a:t>Utilizzare</a:t>
            </a:r>
            <a:r>
              <a:rPr lang="en-US" sz="1000" dirty="0">
                <a:solidFill>
                  <a:srgbClr val="7F7F7F"/>
                </a:solidFill>
              </a:rPr>
              <a:t> un mix di </a:t>
            </a:r>
            <a:r>
              <a:rPr lang="en-US" sz="1000" dirty="0" err="1">
                <a:solidFill>
                  <a:srgbClr val="7F7F7F"/>
                </a:solidFill>
              </a:rPr>
              <a:t>soluzioni</a:t>
            </a:r>
            <a:endParaRPr lang="en-US" dirty="0"/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r>
              <a:rPr lang="it-IT" sz="1000" dirty="0">
                <a:solidFill>
                  <a:srgbClr val="7F7F7F"/>
                </a:solidFill>
              </a:rPr>
              <a:t>Combinare soluzioni strutturali, comportamentali, tecniche e Soluzioni Basate sulla Natura (NBS)</a:t>
            </a:r>
            <a:endParaRPr lang="en-US" dirty="0"/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en-GB" sz="1000" dirty="0" err="1">
                <a:solidFill>
                  <a:srgbClr val="7F7F7F"/>
                </a:solidFill>
              </a:rPr>
              <a:t>Coinvolgere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gli</a:t>
            </a:r>
            <a:r>
              <a:rPr lang="en-GB" sz="1000" dirty="0">
                <a:solidFill>
                  <a:srgbClr val="7F7F7F"/>
                </a:solidFill>
              </a:rPr>
              <a:t> stakeholders</a:t>
            </a:r>
            <a:endParaRPr dirty="0"/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r>
              <a:rPr lang="it-IT" dirty="0"/>
              <a:t>Includere stakeholder locali, residenti, ingegneri, esperti ambientali</a:t>
            </a:r>
            <a:endParaRPr dirty="0"/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000" dirty="0">
                <a:solidFill>
                  <a:srgbClr val="7F7F7F"/>
                </a:solidFill>
              </a:rPr>
              <a:t>Verificare l’allineamento con politiche e normative</a:t>
            </a:r>
            <a:endParaRPr dirty="0"/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r>
              <a:rPr lang="it-IT" sz="1000" dirty="0">
                <a:solidFill>
                  <a:srgbClr val="7F7F7F"/>
                </a:solidFill>
              </a:rPr>
              <a:t>Assicurarsi che la soluzione scelta rispetti leggi nazionali o locali, codici edilizi e piani di sviluppo</a:t>
            </a:r>
            <a:endParaRPr dirty="0"/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000" dirty="0">
                <a:solidFill>
                  <a:srgbClr val="7F7F7F"/>
                </a:solidFill>
              </a:rPr>
              <a:t>Pianificare per la flessibilità</a:t>
            </a:r>
            <a:endParaRPr dirty="0"/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Char char="•"/>
              <a:defRPr/>
            </a:pPr>
            <a:r>
              <a:rPr lang="it-IT" sz="1000" dirty="0">
                <a:solidFill>
                  <a:srgbClr val="7F7F7F"/>
                </a:solidFill>
              </a:rPr>
              <a:t>Scegliere soluzioni che possano essere ampliate, adattate o combinate con altre</a:t>
            </a:r>
            <a:endParaRPr dirty="0"/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dirty="0"/>
              <a:t>Monitorare e valutare</a:t>
            </a:r>
            <a:endParaRPr dirty="0"/>
          </a:p>
        </p:txBody>
      </p:sp>
      <p:sp>
        <p:nvSpPr>
          <p:cNvPr id="895135960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7649884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dirty="0"/>
              <a:t>Gli impatti del cambiamento climatico sono interconnessi, quindi sono necessari piani multisettoriali per coordinare le azioni tra i vari settori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dirty="0"/>
              <a:t>Il più popolare e comunemente utilizzato: PAESC (in inglese SECAP)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b="1" dirty="0"/>
              <a:t>Benefici</a:t>
            </a:r>
            <a:r>
              <a:rPr lang="en-GB" b="1" dirty="0"/>
              <a:t>: </a:t>
            </a:r>
            <a:endParaRPr dirty="0"/>
          </a:p>
          <a:p>
            <a:pPr marL="628650" lvl="1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b="1" dirty="0"/>
              <a:t>Efficienza</a:t>
            </a:r>
            <a:r>
              <a:rPr lang="it-IT" b="0" i="0" dirty="0"/>
              <a:t>: evita duplicazioni e promuove la condivisione delle risorse</a:t>
            </a:r>
            <a:r>
              <a:rPr lang="en-GB" b="0" i="0" dirty="0"/>
              <a:t> </a:t>
            </a:r>
          </a:p>
          <a:p>
            <a:pPr marL="628650" lvl="1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b="1" dirty="0"/>
              <a:t>Riduzione del rischio</a:t>
            </a:r>
            <a:r>
              <a:rPr lang="it-IT" dirty="0"/>
              <a:t>: minimizza gli impatti a cascata (ad es. le ondate di calore che influenzano salute, domanda energetica e trasporti).</a:t>
            </a:r>
          </a:p>
          <a:p>
            <a:pPr marL="628650" lvl="1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b="1" dirty="0"/>
              <a:t>Migliori opportunità di finanziamento</a:t>
            </a:r>
            <a:r>
              <a:rPr lang="it-IT" dirty="0"/>
              <a:t>: attrae finanziamenti da più fonti e il supporto dei donatori.</a:t>
            </a:r>
          </a:p>
          <a:p>
            <a:pPr marL="628650" lvl="1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b="1" dirty="0"/>
              <a:t>Maggiore coerenza delle politiche</a:t>
            </a:r>
            <a:r>
              <a:rPr lang="it-IT" dirty="0"/>
              <a:t>: allinea l’azione climatica con altri obiettivi come l’edilizia abitativa, l’accesso all’energia e la biodiversità.</a:t>
            </a:r>
          </a:p>
        </p:txBody>
      </p:sp>
      <p:sp>
        <p:nvSpPr>
          <p:cNvPr id="1341262561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2723567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it-IT" noProof="0" dirty="0"/>
              <a:t>Risorse aggiuntive</a:t>
            </a:r>
            <a:r>
              <a:rPr lang="en-GB" dirty="0"/>
              <a:t>: </a:t>
            </a:r>
            <a:endParaRPr dirty="0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dirty="0"/>
              <a:t>https://circular-cities-and-regions.ec.europa.eu/support-materials/synergetic-local-policy-plans/sustainable-energy-and-climate-action-plans-secap</a:t>
            </a:r>
            <a:endParaRPr dirty="0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dirty="0"/>
              <a:t>https://eu-mayors.ec.europa.eu/en/reFontes/reporting</a:t>
            </a:r>
            <a:endParaRPr dirty="0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dirty="0"/>
              <a:t>https://www.ownyoursecap.eu/</a:t>
            </a:r>
            <a:endParaRPr dirty="0"/>
          </a:p>
        </p:txBody>
      </p:sp>
      <p:sp>
        <p:nvSpPr>
          <p:cNvPr id="328040543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8927960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sz="1000" dirty="0">
                <a:solidFill>
                  <a:srgbClr val="7F7F7F"/>
                </a:solidFill>
              </a:rPr>
              <a:t>Si raccomanda di utilizzare l’approccio e i fattori di emissione in linea con l’IPCC, </a:t>
            </a:r>
            <a:r>
              <a:rPr lang="en-GB" sz="1000" dirty="0">
                <a:solidFill>
                  <a:srgbClr val="7F7F7F"/>
                </a:solidFill>
              </a:rPr>
              <a:t> ma per </a:t>
            </a:r>
            <a:r>
              <a:rPr lang="en-GB" sz="1000" dirty="0" err="1">
                <a:solidFill>
                  <a:srgbClr val="7F7F7F"/>
                </a:solidFill>
              </a:rPr>
              <a:t>flessibilità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si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può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usare</a:t>
            </a:r>
            <a:r>
              <a:rPr lang="en-GB" sz="1000" dirty="0">
                <a:solidFill>
                  <a:srgbClr val="7F7F7F"/>
                </a:solidFill>
              </a:rPr>
              <a:t> LCA (</a:t>
            </a:r>
            <a:r>
              <a:rPr lang="en-GB" sz="1000" dirty="0">
                <a:solidFill>
                  <a:srgbClr val="7F7F7F"/>
                </a:solidFill>
                <a:highlight>
                  <a:srgbClr val="FFFF00"/>
                </a:highlight>
              </a:rPr>
              <a:t>Life Cycle Assessment)</a:t>
            </a:r>
            <a:endParaRPr dirty="0"/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dirty="0"/>
              <a:t>Le emissioni derivanti dalle attività comunali devono essere riportate come settori di attività separati per promuovere il ruolo esemplare dell’autorità locale.</a:t>
            </a: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dirty="0"/>
              <a:t>La metodologia si concentra principalmente sulla CO</a:t>
            </a:r>
            <a:r>
              <a:rPr lang="it-IT" baseline="-25000" dirty="0"/>
              <a:t>2</a:t>
            </a:r>
            <a:r>
              <a:rPr lang="it-IT" dirty="0"/>
              <a:t>, ma è possibile considerare anche altri gas serra (GHG) come CH</a:t>
            </a:r>
            <a:r>
              <a:rPr lang="it-IT" baseline="-25000" dirty="0"/>
              <a:t>4</a:t>
            </a:r>
            <a:r>
              <a:rPr lang="it-IT" dirty="0"/>
              <a:t> (metano), N</a:t>
            </a:r>
            <a:r>
              <a:rPr lang="it-IT" baseline="-25000" dirty="0"/>
              <a:t>2</a:t>
            </a:r>
            <a:r>
              <a:rPr lang="it-IT" dirty="0"/>
              <a:t>O (Ossido di azoto) o altri.</a:t>
            </a: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dirty="0"/>
              <a:t>I macro-settori sono i settori aggregati degli inventari delle emissioni, che comprendono sotto-settori chiamati Settori di Attività.</a:t>
            </a: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it-IT" dirty="0"/>
              <a:t>I Settori di Attività sono quelli inclusi negli inventari BEI/MEI, le cui sigle significano Inventario Base delle Emissioni (inglese Baseline </a:t>
            </a:r>
            <a:r>
              <a:rPr lang="it-IT" dirty="0" err="1"/>
              <a:t>Emission</a:t>
            </a:r>
            <a:r>
              <a:rPr lang="it-IT" dirty="0"/>
              <a:t> Inventory) / Inventario di Monitoraggio delle Emissioni (o in inglese Monitoring </a:t>
            </a:r>
            <a:r>
              <a:rPr lang="it-IT" dirty="0" err="1"/>
              <a:t>Emission</a:t>
            </a:r>
            <a:r>
              <a:rPr lang="it-IT" dirty="0"/>
              <a:t> Inventory)</a:t>
            </a:r>
            <a:endParaRPr dirty="0"/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lang="en-GB" sz="1000" dirty="0">
              <a:solidFill>
                <a:srgbClr val="7F7F7F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58287679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154147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82005544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415538619" name="Slide Number Placeholder 3"/>
          <p:cNvSpPr>
            <a:spLocks noGrp="1"/>
          </p:cNvSpPr>
          <p:nvPr>
            <p:ph type="sldNum" idx="12"/>
          </p:nvPr>
        </p:nvSpPr>
        <p:spPr bwMode="auto"/>
        <p:txBody>
          <a:bodyPr/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28</a:t>
            </a:fld>
            <a:endParaRPr lang="en-GB"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9534027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it-IT" noProof="0" dirty="0"/>
              <a:t>Risorse aggiuntive</a:t>
            </a:r>
            <a:r>
              <a:rPr lang="en-GB" dirty="0"/>
              <a:t>: </a:t>
            </a:r>
            <a:endParaRPr dirty="0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dirty="0"/>
              <a:t>https://eu-mayors.ec.europa.eu/sites/default/files/2025-03/Reference%20guide%20for%20Regional%20SECAPs%20Assessment%20Framework.pdf</a:t>
            </a:r>
            <a:endParaRPr dirty="0"/>
          </a:p>
        </p:txBody>
      </p:sp>
      <p:sp>
        <p:nvSpPr>
          <p:cNvPr id="759297090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7276336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en-GB" sz="1400" dirty="0" err="1">
                <a:solidFill>
                  <a:srgbClr val="7F7F7F"/>
                </a:solidFill>
              </a:rPr>
              <a:t>Metodologia</a:t>
            </a:r>
            <a:r>
              <a:rPr lang="en-GB" sz="1400" dirty="0">
                <a:solidFill>
                  <a:srgbClr val="7F7F7F"/>
                </a:solidFill>
              </a:rPr>
              <a:t>: 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it-IT" sz="1200" dirty="0">
                <a:solidFill>
                  <a:srgbClr val="7F7F7F"/>
                </a:solidFill>
              </a:rPr>
              <a:t>Focus sul consumo finale di energia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it-IT" sz="1200" dirty="0">
                <a:solidFill>
                  <a:srgbClr val="7F7F7F"/>
                </a:solidFill>
              </a:rPr>
              <a:t>Riferimento alla giurisdizione geografica dell’autorità locale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it-IT" sz="1200" dirty="0">
                <a:solidFill>
                  <a:srgbClr val="7F7F7F"/>
                </a:solidFill>
              </a:rPr>
              <a:t>Assegnazione delle emissioni dal lato del consumo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it-IT" sz="1200" dirty="0">
                <a:solidFill>
                  <a:srgbClr val="7F7F7F"/>
                </a:solidFill>
              </a:rPr>
              <a:t>Raccolta dati bottom-up (quando possibile e rilevante usare dati locali invece che nazionali)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it-IT" sz="1200" dirty="0">
                <a:solidFill>
                  <a:srgbClr val="7F7F7F"/>
                </a:solidFill>
              </a:rPr>
              <a:t>Monitoraggio dei progressi verso l’obiettivo</a:t>
            </a:r>
          </a:p>
          <a:p>
            <a:pPr marL="285750" lvl="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it-IT" sz="1200" dirty="0">
                <a:solidFill>
                  <a:srgbClr val="7F7F7F"/>
                </a:solidFill>
              </a:rPr>
              <a:t>Rilevante: utilizza dati pertinenti e disponibili, offrendo comunque una valutazione completa</a:t>
            </a:r>
          </a:p>
          <a:p>
            <a:pPr marL="285750" lvl="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it-IT" sz="1200" dirty="0">
                <a:solidFill>
                  <a:srgbClr val="7F7F7F"/>
                </a:solidFill>
              </a:rPr>
              <a:t>Flessibile: semplice da utilizzare in comuni con contesti e dimensioni diverse </a:t>
            </a:r>
          </a:p>
          <a:p>
            <a:pPr marL="285750" lvl="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it-IT" sz="1200" dirty="0">
                <a:solidFill>
                  <a:srgbClr val="7F7F7F"/>
                </a:solidFill>
              </a:rPr>
              <a:t>Accurata: rappresenta la realtà a livello locale attraverso l’uso di dati locali e riporta in modo coerente i progressi</a:t>
            </a:r>
          </a:p>
          <a:p>
            <a:pPr marL="285750" lvl="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it-IT" sz="1200" dirty="0">
                <a:solidFill>
                  <a:srgbClr val="7F7F7F"/>
                </a:solidFill>
              </a:rPr>
              <a:t>Deve coprire 4 settori chiave: Municipale, Terziario, Residenziale, Trasporti</a:t>
            </a:r>
            <a:endParaRPr lang="en-GB" dirty="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284882535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6472699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lang="en-GB" sz="1000">
              <a:solidFill>
                <a:srgbClr val="7F7F7F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</p:txBody>
      </p:sp>
      <p:sp>
        <p:nvSpPr>
          <p:cNvPr id="1461379157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9594759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it-IT" sz="1000" dirty="0">
                <a:solidFill>
                  <a:srgbClr val="7F7F7F"/>
                </a:solidFill>
              </a:rPr>
              <a:t>Se rilevante, dovrebbero essere inclusi anche</a:t>
            </a:r>
            <a:r>
              <a:rPr lang="en-GB" sz="1000" dirty="0">
                <a:solidFill>
                  <a:srgbClr val="7F7F7F"/>
                </a:solidFill>
              </a:rPr>
              <a:t>:</a:t>
            </a:r>
            <a:endParaRPr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rgbClr val="7F7F7F"/>
                </a:solidFill>
              </a:rPr>
              <a:t>Po</a:t>
            </a:r>
            <a:r>
              <a:rPr lang="it-IT" dirty="0" err="1"/>
              <a:t>polazione</a:t>
            </a:r>
            <a:r>
              <a:rPr lang="it-IT" dirty="0"/>
              <a:t> nell’anno obiettivo (obbligatoria se si adotta un target pro capite)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Inclusione di settori di attività oltre ai settori chiave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Metodo specifico dell’inventario, assunzioni o strumenti utilizzati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Chiara indicazione di riferimento al rapporto di inventario BEI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90239245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0043430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</p:txBody>
      </p:sp>
      <p:sp>
        <p:nvSpPr>
          <p:cNvPr id="614843340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4160948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</p:txBody>
      </p:sp>
      <p:sp>
        <p:nvSpPr>
          <p:cNvPr id="908182228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747123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</p:txBody>
      </p:sp>
      <p:sp>
        <p:nvSpPr>
          <p:cNvPr id="1286429231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997189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</p:txBody>
      </p:sp>
      <p:sp>
        <p:nvSpPr>
          <p:cNvPr id="2052723153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9334156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it-IT" noProof="0" dirty="0"/>
              <a:t>Risorse aggiuntive</a:t>
            </a:r>
            <a:r>
              <a:rPr lang="en-GB" dirty="0"/>
              <a:t>: </a:t>
            </a:r>
            <a:endParaRPr dirty="0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dirty="0"/>
              <a:t>https://climatescreeningtools.worldbank.org/</a:t>
            </a:r>
            <a:endParaRPr dirty="0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dirty="0"/>
              <a:t>https://climate-adapt.eea.europa.eu/en/mission/knowledge-and-data/regional-adaptation-support-tool/step-2-assessing-climate-change-risks-and-vulnerabilities</a:t>
            </a:r>
            <a:endParaRPr dirty="0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dirty="0"/>
              <a:t>https://www.ipcc.ch/report/ar6/wg2/downloads/report/IPCC_AR6_WGII_TechnicalSummary.pdf</a:t>
            </a:r>
            <a:endParaRPr dirty="0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en-GB" dirty="0"/>
              <a:t>https://climate-adapt.eea.europa.eu/en/knowledge/tools/adaptation-support-tool</a:t>
            </a:r>
            <a:endParaRPr dirty="0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2143813337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 - light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6989549" name="Google Shape;15;p44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69514598" name="Google Shape;16;p44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75779773" name="Google Shape;17;p44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81620887" name="Google Shape;18;p44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08354588" name="Google Shape;19;p44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80306492" name="Google Shape;20;p44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92652957" name="Google Shape;21;p44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06523673" name="Google Shape;22;p44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4855393" name="Google Shape;23;p44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47375579" name="Google Shape;24;p44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46019445" name="Google Shape;25;p44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563814490" name="Google Shape;26;p44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27" name="Google Shape;27;p44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28" name="Google Shape;28;p44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29" name="Google Shape;29;p44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pic>
        <p:nvPicPr>
          <p:cNvPr id="2083972196" name="Google Shape;30;p44" descr="Immagine che contiene testo, schermata, Carattere, logo&#10;&#10;Descrizione generata automaticamente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Content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5377517" name="Google Shape;32;p45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96166429" name="Google Shape;33;p45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63332386" name="Google Shape;34;p45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6861639" name="Google Shape;35;p45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‹N›</a:t>
            </a:fld>
            <a:endParaRPr/>
          </a:p>
        </p:txBody>
      </p:sp>
      <p:sp>
        <p:nvSpPr>
          <p:cNvPr id="614108690" name="Google Shape;36;p45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s + Text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0410815" name="Google Shape;38;p46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99837480" name="Google Shape;39;p46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7322045" name="Google Shape;40;p46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Headlines + two columns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7029074" name="Google Shape;42;p4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6696175" name="Google Shape;43;p4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50211456" name="Google Shape;44;p47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78735531" name="Google Shape;45;p47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 + Text / no subline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5876888" name="Google Shape;47;p48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90480415" name="Google Shape;48;p48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left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8601358" name="Google Shape;50;p49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354618086" name="Google Shape;51;p49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0513828" name="Google Shape;52;p49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73031139" name="Google Shape;53;p49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0164908" name="Google Shape;54;p49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39153032" name="Google Shape;55;p49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right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6328689" name="Google Shape;57;p50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143706144" name="Google Shape;58;p50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85675803" name="Google Shape;59;p50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7619286" name="Google Shape;60;p50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01300832" name="Google Shape;61;p50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52616659" name="Google Shape;62;p50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OVERVIEW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39270069" name="Google Shape;72;p53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8537471" name="Google Shape;73;p53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929022474" name="Google Shape;74;p53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02971071" name="Google Shape;75;p53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0354603" name="Google Shape;76;p53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12888475" name="Google Shape;77;p53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‹N›</a:t>
            </a:fld>
            <a:endParaRPr/>
          </a:p>
        </p:txBody>
      </p:sp>
      <p:sp>
        <p:nvSpPr>
          <p:cNvPr id="1448098276" name="Google Shape;78;p53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Start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54306560" name="Google Shape;80;p54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366564563" name="Google Shape;81;p54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middle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2721852" name="Google Shape;83;p55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63007067" name="Google Shape;84;p55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71124729" name="Google Shape;85;p55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73287358" name="Google Shape;86;p55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64476223" name="Google Shape;87;p55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2193920" name="Google Shape;88;p55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627543280" name="Google Shape;89;p55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861783467" name="Google Shape;90;p55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245799270" name="Google Shape;91;p55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End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25771999" name="Google Shape;93;p56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420544332" name="Google Shape;94;p5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463644960" name="Google Shape;95;p56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73891432" name="Google Shape;96;p56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99927872" name="Google Shape;97;p56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22405132" name="Google Shape;98;p56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60742386" name="Google Shape;99;p56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42617060" name="Google Shape;100;p56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857271188" name="Google Shape;101;p56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832128602" name="Google Shape;102;p56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Light grey background with page count" userDrawn="1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6506227" name="Google Shape;104;p57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50616461" name="Google Shape;105;p5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arker grey background/empty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0433710" name="Google Shape;107;p5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94646045" name="Google Shape;108;p58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7364936" name="Google Shape;10;p43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69802006" name="Google Shape;11;p43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35727385" name="Google Shape;12;p43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48274346" name="Google Shape;13;p43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‹N›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lobalcovenantofmayors.org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lobalcovenantofmayors.org/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6078127" name="Google Shape;108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 dirty="0" err="1"/>
              <a:t>SuPeRBE</a:t>
            </a:r>
            <a:r>
              <a:rPr lang="en-GB" sz="2400" b="1"/>
              <a:t>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522594480" name="Google Shape;109;g356110b305c_0_8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6729625" name="Google Shape;110;g356110b305c_0_8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3020028" name="Google Shape;111;g356110b305c_0_8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375432276" name="Google Shape;112;g356110b305c_0_8" title="superbe copertina.jp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279392971" name="Google Shape;113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Activity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SuPeRBE Project (CE0200768)</a:t>
            </a:r>
            <a:endParaRPr sz="1000"/>
          </a:p>
        </p:txBody>
      </p:sp>
      <p:sp>
        <p:nvSpPr>
          <p:cNvPr id="136378817" name="Google Shape;114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indent="0">
              <a:buNone/>
              <a:defRPr/>
            </a:pPr>
            <a:r>
              <a:rPr lang="it-IT" sz="3000" b="1" dirty="0"/>
              <a:t>SuPeRBE Materiale Didattico</a:t>
            </a:r>
            <a:endParaRPr lang="it-IT" sz="3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1162836596" name="Google Shape;115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6259132" y="4548413"/>
            <a:ext cx="2884997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lvl="0" indent="0" algn="r" rtl="0">
              <a:buSzPts val="800"/>
              <a:buNone/>
              <a:defRPr/>
            </a:pPr>
            <a:r>
              <a:rPr lang="en-GB" sz="1000" b="1" dirty="0">
                <a:latin typeface="Trebuchet MS"/>
                <a:ea typeface="Trebuchet MS"/>
                <a:cs typeface="Trebuchet MS"/>
              </a:rPr>
              <a:t>Area di </a:t>
            </a:r>
            <a:r>
              <a:rPr lang="en-GB" sz="1000" b="1" dirty="0" err="1">
                <a:latin typeface="Trebuchet MS"/>
                <a:ea typeface="Trebuchet MS"/>
                <a:cs typeface="Trebuchet MS"/>
              </a:rPr>
              <a:t>competenza</a:t>
            </a:r>
            <a:r>
              <a:rPr lang="en-GB" sz="1000" b="1" dirty="0"/>
              <a:t>: AD1.4 </a:t>
            </a:r>
            <a:r>
              <a:rPr lang="it-IT" sz="1000" dirty="0"/>
              <a:t>secondo l’Accordo </a:t>
            </a:r>
            <a:r>
              <a:rPr lang="en-GB" sz="1000" dirty="0">
                <a:latin typeface="Trebuchet MS"/>
                <a:ea typeface="Trebuchet MS"/>
                <a:cs typeface="Trebuchet MS"/>
              </a:rPr>
              <a:t>CEN Workshop Agreement 17939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 dirty="0"/>
          </a:p>
        </p:txBody>
      </p:sp>
      <p:sp>
        <p:nvSpPr>
          <p:cNvPr id="1586600544" name="Google Shape;116;g356110b305c_0_8"/>
          <p:cNvSpPr txBox="1"/>
          <p:nvPr/>
        </p:nvSpPr>
        <p:spPr bwMode="auto">
          <a:xfrm>
            <a:off x="516270" y="2148849"/>
            <a:ext cx="79046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  <a:defRPr/>
            </a:pPr>
            <a:r>
              <a:rPr lang="it-IT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AD1 Cambiamento climatico e ambiente costruito</a:t>
            </a:r>
            <a:endParaRPr lang="it-IT" sz="2400" dirty="0"/>
          </a:p>
        </p:txBody>
      </p:sp>
      <p:sp>
        <p:nvSpPr>
          <p:cNvPr id="1050474763" name="Google Shape;117;g356110b305c_0_8"/>
          <p:cNvSpPr txBox="1"/>
          <p:nvPr/>
        </p:nvSpPr>
        <p:spPr bwMode="auto">
          <a:xfrm>
            <a:off x="5151549" y="3573130"/>
            <a:ext cx="4060975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4" rIns="217575" bIns="108774" anchor="t" anchorCtr="0">
            <a:noAutofit/>
          </a:bodyPr>
          <a:lstStyle/>
          <a:p>
            <a:pPr lvl="0" rtl="0">
              <a:buClr>
                <a:schemeClr val="lt2"/>
              </a:buClr>
              <a:buSzPts val="1600"/>
              <a:defRPr/>
            </a:pPr>
            <a:r>
              <a:rPr lang="it-IT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Livello di competenza: </a:t>
            </a:r>
            <a:r>
              <a:rPr lang="en-GB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</a:t>
            </a:r>
            <a:r>
              <a:rPr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/2/3</a:t>
            </a:r>
          </a:p>
        </p:txBody>
      </p:sp>
      <p:sp>
        <p:nvSpPr>
          <p:cNvPr id="356393086" name="Google Shape;118;g356110b305c_0_8"/>
          <p:cNvSpPr txBox="1"/>
          <p:nvPr/>
        </p:nvSpPr>
        <p:spPr bwMode="auto">
          <a:xfrm>
            <a:off x="516270" y="3013496"/>
            <a:ext cx="8111460" cy="52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 rtl="0">
              <a:buClr>
                <a:schemeClr val="lt2"/>
              </a:buClr>
              <a:buSzPts val="1920"/>
              <a:defRPr/>
            </a:pPr>
            <a:r>
              <a:rPr lang="en-GB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AD1.4 </a:t>
            </a:r>
            <a:r>
              <a:rPr lang="it-IT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Strategie e soluzioni di adattamento climatico</a:t>
            </a:r>
            <a:endParaRPr lang="en-GB" dirty="0"/>
          </a:p>
        </p:txBody>
      </p:sp>
      <p:sp>
        <p:nvSpPr>
          <p:cNvPr id="790946198" name="Google Shape;119;g356110b305c_0_8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it-IT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Macro Area di competenza:</a:t>
            </a:r>
            <a:endParaRPr lang="it-IT" sz="700" dirty="0"/>
          </a:p>
        </p:txBody>
      </p:sp>
      <p:sp>
        <p:nvSpPr>
          <p:cNvPr id="32364549" name="Google Shape;120;g356110b305c_0_8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  <a:defRPr/>
            </a:pP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Area di </a:t>
            </a:r>
            <a:r>
              <a:rPr lang="it-IT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competenza</a:t>
            </a: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GB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8983159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407234" y="382116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 dirty="0">
                <a:solidFill>
                  <a:srgbClr val="70AD47"/>
                </a:solidFill>
              </a:rPr>
              <a:t>INTRODUZIONE</a:t>
            </a:r>
            <a:endParaRPr dirty="0">
              <a:solidFill>
                <a:srgbClr val="70AD47"/>
              </a:solidFill>
            </a:endParaRPr>
          </a:p>
        </p:txBody>
      </p:sp>
      <p:pic>
        <p:nvPicPr>
          <p:cNvPr id="618893245" name="Picture 4" descr="A cartoon of people standing around a globe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998130" y="3218689"/>
            <a:ext cx="2887219" cy="1924812"/>
          </a:xfrm>
          <a:prstGeom prst="rect">
            <a:avLst/>
          </a:prstGeom>
        </p:spPr>
      </p:pic>
      <p:sp>
        <p:nvSpPr>
          <p:cNvPr id="44512510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407234" y="965914"/>
            <a:ext cx="7882800" cy="2756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L'adattamento ai cambiamenti climatici è essenziale poiché questi stanno già avendo un impatto sull'ambiente costruito.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Le strategie di adattamento climatico aiutano le comunità e i settori ad adeguarsi agli impatti climatici attuali e previsti.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La pianificazione dell'adattamento è complementare alla mitigazione dei cambiamenti climatici.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Strumenti come la Valutazioni dei Rischio e delle Vulnerabilità (in inglese Risk and </a:t>
            </a:r>
            <a:r>
              <a:rPr lang="it-IT" sz="1400" dirty="0" err="1">
                <a:solidFill>
                  <a:srgbClr val="7F7F7F"/>
                </a:solidFill>
              </a:rPr>
              <a:t>Vulnerability</a:t>
            </a:r>
            <a:r>
              <a:rPr lang="it-IT" sz="1400" dirty="0">
                <a:solidFill>
                  <a:srgbClr val="7F7F7F"/>
                </a:solidFill>
              </a:rPr>
              <a:t> </a:t>
            </a:r>
            <a:r>
              <a:rPr lang="it-IT" sz="1400" dirty="0" err="1">
                <a:solidFill>
                  <a:srgbClr val="7F7F7F"/>
                </a:solidFill>
              </a:rPr>
              <a:t>Assessment</a:t>
            </a:r>
            <a:r>
              <a:rPr lang="it-IT" sz="1400" dirty="0">
                <a:solidFill>
                  <a:srgbClr val="7F7F7F"/>
                </a:solidFill>
              </a:rPr>
              <a:t>, RVA) e i PAESC (Piano d’Azione per l’Energia Sostenibile e il Clima (in inglese SECAP) supportano un adattamento mirato ed efficace.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Un adattamento proattivo salva vite umane e denaro.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8310263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 dirty="0">
                <a:solidFill>
                  <a:srgbClr val="70AD47"/>
                </a:solidFill>
              </a:rPr>
              <a:t>PERICOLI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9534503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13295" y="1220626"/>
            <a:ext cx="7882800" cy="2702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“Il potenziale verificarsi di un evento o di una tendenza fisica naturale o indotta dall'uomo che può causare la perdita di vite umane, lesioni o altri impatti sulla salute, nonché danni e perdite a proprietà, infrastrutture, mezzi di sussistenza, fornitura di servizi, ecosistemi e risorse ambientali”. </a:t>
            </a:r>
            <a:r>
              <a:rPr lang="it-IT" sz="1400" dirty="0">
                <a:solidFill>
                  <a:srgbClr val="7F7F7F"/>
                </a:solidFill>
                <a:hlinkClick r:id="rId3"/>
              </a:rPr>
              <a:t>https://www.ipcc.ch/sr15/chapter/glossary/</a:t>
            </a:r>
            <a:endParaRPr lang="it-IT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I pericoli possono essere suddivisi in 2 diverse categorie:</a:t>
            </a:r>
          </a:p>
          <a:p>
            <a:pPr marL="811213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Pericoli legati al clima: comprendono eventi meteorologici estremi e processi climatici graduali (temperature estreme, siccità, precipitazioni intense, tempeste, inondazioni, innalzamento del livello del mare) </a:t>
            </a:r>
          </a:p>
          <a:p>
            <a:pPr marL="811213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Pericoli non legati al clima: innescati da pericoli climatici (incendi boschivi, cambiamenti chimici, movimenti di massa, pericoli biologici) </a:t>
            </a:r>
            <a:endParaRPr lang="en-GB"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5731079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61416" y="7419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it-IT" dirty="0">
                <a:solidFill>
                  <a:srgbClr val="70AD47"/>
                </a:solidFill>
              </a:rPr>
              <a:t>Pericoli legati al clima</a:t>
            </a:r>
          </a:p>
        </p:txBody>
      </p:sp>
      <p:graphicFrame>
        <p:nvGraphicFramePr>
          <p:cNvPr id="133816624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009778"/>
              </p:ext>
            </p:extLst>
          </p:nvPr>
        </p:nvGraphicFramePr>
        <p:xfrm>
          <a:off x="661416" y="745141"/>
          <a:ext cx="7650480" cy="4155722"/>
        </p:xfrm>
        <a:graphic>
          <a:graphicData uri="http://schemas.openxmlformats.org/drawingml/2006/table">
            <a:tbl>
              <a:tblPr/>
              <a:tblGrid>
                <a:gridCol w="199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8711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b="1" noProof="0">
                          <a:solidFill>
                            <a:srgbClr val="000000"/>
                          </a:solidFill>
                          <a:latin typeface="Trebuchet MS"/>
                        </a:rPr>
                        <a:t>Pericolo</a:t>
                      </a:r>
                      <a:endParaRPr lang="it-IT" sz="1400" noProof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b="1" noProof="0" dirty="0">
                          <a:solidFill>
                            <a:srgbClr val="000000"/>
                          </a:solidFill>
                          <a:latin typeface="Trebuchet MS"/>
                        </a:rPr>
                        <a:t>Descrizione</a:t>
                      </a:r>
                      <a:endParaRPr lang="it-IT" sz="1400" noProof="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536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noProof="0">
                          <a:solidFill>
                            <a:srgbClr val="000000"/>
                          </a:solidFill>
                          <a:latin typeface="Trebuchet MS"/>
                        </a:rPr>
                        <a:t>Precipitazioni estreme</a:t>
                      </a:r>
                      <a:endParaRPr lang="it-IT" sz="1400" noProof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latin typeface="Trebuchet MS"/>
                        </a:rPr>
                        <a:t>Eventi di precipitazioni insolitamente intense o prolungate che superano significativamente il normale andamento. Tempeste, monsoni, nevicate intense, nebbia, grandine.</a:t>
                      </a:r>
                      <a:endParaRPr lang="en-GB" sz="140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015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noProof="0">
                          <a:solidFill>
                            <a:srgbClr val="000000"/>
                          </a:solidFill>
                          <a:latin typeface="Trebuchet MS"/>
                        </a:rPr>
                        <a:t>Inondazioni</a:t>
                      </a:r>
                      <a:endParaRPr lang="it-IT" sz="1400" noProof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latin typeface="Trebuchet MS"/>
                        </a:rPr>
                        <a:t>Allagamento di terreni normalmente asciutti. Inondazioni improvvise/superficiali, inondazioni fluviali, inondazioni costiere, inondazioni da acque sotterranee.</a:t>
                      </a:r>
                      <a:endParaRPr lang="en-GB" sz="140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015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noProof="0">
                          <a:solidFill>
                            <a:srgbClr val="000000"/>
                          </a:solidFill>
                          <a:latin typeface="Trebuchet MS"/>
                        </a:rPr>
                        <a:t>Caldo estremo</a:t>
                      </a:r>
                      <a:endParaRPr lang="it-IT" sz="1400" noProof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defTabSz="914400" eaLnBrk="1" fontAlgn="auto" latinLnBrk="0" hangingPunct="1">
                        <a:lnSpc>
                          <a:spcPct val="113999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+mn-ea"/>
                          <a:cs typeface="+mn-cs"/>
                        </a:rPr>
                        <a:t>Periodi prolungati di temperature insolitamente elevate. Ondata di caldo, giornate estremamente calde.</a:t>
                      </a: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536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noProof="0">
                          <a:solidFill>
                            <a:srgbClr val="000000"/>
                          </a:solidFill>
                          <a:latin typeface="Trebuchet MS"/>
                        </a:rPr>
                        <a:t>Siccità</a:t>
                      </a:r>
                      <a:endParaRPr lang="it-IT" sz="1400" noProof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latin typeface="Trebuchet MS"/>
                        </a:rPr>
                        <a:t>Periodo prolungato di precipitazioni anormalmente scarse, con conseguente carenza idrica che ha un impatto negativo sugli ecosistemi, sull'agricoltura e sulle attività umane.</a:t>
                      </a:r>
                      <a:endParaRPr lang="en-GB" sz="140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015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noProof="0">
                          <a:solidFill>
                            <a:srgbClr val="000000"/>
                          </a:solidFill>
                          <a:latin typeface="Trebuchet MS"/>
                        </a:rPr>
                        <a:t>Vento estremo</a:t>
                      </a:r>
                      <a:endParaRPr lang="it-IT" sz="1400" noProof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latin typeface="Trebuchet MS"/>
                        </a:rPr>
                        <a:t>Venti insolitamente forti e persistenti, spesso associati a tempeste, cicloni, uragani o tornado.</a:t>
                      </a:r>
                      <a:endParaRPr lang="en-GB" sz="140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015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noProof="0">
                          <a:solidFill>
                            <a:srgbClr val="000000"/>
                          </a:solidFill>
                          <a:latin typeface="Trebuchet MS"/>
                        </a:rPr>
                        <a:t>Freddo estremo</a:t>
                      </a:r>
                      <a:endParaRPr lang="it-IT" sz="1400" noProof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latin typeface="Trebuchet MS"/>
                        </a:rPr>
                        <a:t>Periodi prolungati di temperature insolitamente basse.</a:t>
                      </a:r>
                      <a:endParaRPr lang="en-GB" sz="140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015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noProof="0" dirty="0">
                          <a:solidFill>
                            <a:srgbClr val="000000"/>
                          </a:solidFill>
                          <a:latin typeface="Trebuchet MS"/>
                        </a:rPr>
                        <a:t>Innalzamento del livello del mare</a:t>
                      </a:r>
                      <a:endParaRPr lang="it-IT" sz="1400" noProof="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latin typeface="Trebuchet MS"/>
                        </a:rPr>
                        <a:t>Aumento a lungo termine del livello medio dei mari del mondo con conseguente inondazione permanente.</a:t>
                      </a:r>
                      <a:endParaRPr lang="en-GB" sz="140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0577506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45131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 dirty="0">
                <a:solidFill>
                  <a:srgbClr val="70AD47"/>
                </a:solidFill>
              </a:rPr>
              <a:t>Pericoli non legati al clima</a:t>
            </a:r>
          </a:p>
        </p:txBody>
      </p:sp>
      <p:graphicFrame>
        <p:nvGraphicFramePr>
          <p:cNvPr id="68481874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382408"/>
              </p:ext>
            </p:extLst>
          </p:nvPr>
        </p:nvGraphicFramePr>
        <p:xfrm>
          <a:off x="879671" y="1694688"/>
          <a:ext cx="7384657" cy="2767585"/>
        </p:xfrm>
        <a:graphic>
          <a:graphicData uri="http://schemas.openxmlformats.org/drawingml/2006/table">
            <a:tbl>
              <a:tblPr/>
              <a:tblGrid>
                <a:gridCol w="2388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6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912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b="1" noProof="0">
                          <a:solidFill>
                            <a:srgbClr val="000000"/>
                          </a:solidFill>
                          <a:latin typeface="Trebuchet MS"/>
                        </a:rPr>
                        <a:t>Pericolo</a:t>
                      </a:r>
                      <a:endParaRPr lang="it-IT" sz="1400" noProof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b="1" noProof="1">
                          <a:solidFill>
                            <a:srgbClr val="000000"/>
                          </a:solidFill>
                          <a:latin typeface="Trebuchet MS"/>
                        </a:rPr>
                        <a:t>Descrizione</a:t>
                      </a:r>
                      <a:endParaRPr lang="it-IT" sz="1400" noProof="1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587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noProof="0">
                          <a:solidFill>
                            <a:srgbClr val="000000"/>
                          </a:solidFill>
                          <a:latin typeface="Trebuchet MS"/>
                        </a:rPr>
                        <a:t>Incendio boschivo</a:t>
                      </a:r>
                      <a:endParaRPr lang="it-IT" sz="1400" noProof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dirty="0">
                          <a:latin typeface="Trebuchet MS"/>
                        </a:rPr>
                        <a:t>Incendio incontrollato che si propaga rapidamente attraverso la vegetazione, le foreste, le praterie o altri paesaggi naturali.</a:t>
                      </a:r>
                      <a:endParaRPr lang="en-GB" sz="140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912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noProof="0">
                          <a:solidFill>
                            <a:srgbClr val="000000"/>
                          </a:solidFill>
                          <a:latin typeface="Trebuchet MS"/>
                        </a:rPr>
                        <a:t>Cambiamento chimico</a:t>
                      </a:r>
                      <a:endParaRPr lang="it-IT" sz="1400" noProof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latin typeface="Trebuchet MS"/>
                        </a:rPr>
                        <a:t>Intrusione di acqua salata, acidificazione degli oceani.</a:t>
                      </a:r>
                      <a:endParaRPr lang="en-GB" sz="140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587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noProof="0">
                          <a:solidFill>
                            <a:srgbClr val="000000"/>
                          </a:solidFill>
                          <a:latin typeface="Trebuchet MS"/>
                        </a:rPr>
                        <a:t>Movimenti di massa</a:t>
                      </a:r>
                      <a:endParaRPr lang="it-IT" sz="1400" noProof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latin typeface="Trebuchet MS"/>
                        </a:rPr>
                        <a:t>Frana, valanga, caduta massi, cedimento del terreno, degradazione del suolo, erosione del suolo</a:t>
                      </a:r>
                      <a:endParaRPr lang="en-GB" sz="140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587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noProof="0" dirty="0">
                          <a:solidFill>
                            <a:srgbClr val="000000"/>
                          </a:solidFill>
                          <a:latin typeface="Trebuchet MS"/>
                        </a:rPr>
                        <a:t>Rischi biologici</a:t>
                      </a:r>
                      <a:endParaRPr lang="it-IT" sz="1400" noProof="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3999"/>
                        </a:lnSpc>
                        <a:spcBef>
                          <a:spcPts val="600"/>
                        </a:spcBef>
                        <a:buNone/>
                        <a:defRPr/>
                      </a:pPr>
                      <a:r>
                        <a:rPr lang="it-IT" sz="1400" dirty="0">
                          <a:solidFill>
                            <a:srgbClr val="000000"/>
                          </a:solidFill>
                          <a:latin typeface="Trebuchet MS"/>
                        </a:rPr>
                        <a:t>Malattie trasmesse tramite acqua, malattie trasmesse da vettori, malattie trasmesse tramite aria, infestazioni da insetti</a:t>
                      </a:r>
                      <a:endParaRPr lang="en-GB" sz="1400" dirty="0">
                        <a:latin typeface="Trebuchet MS"/>
                      </a:endParaRPr>
                    </a:p>
                  </a:txBody>
                  <a:tcPr marL="59765" marR="59765" marT="0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17619" name="Picture 2"/>
          <p:cNvPicPr>
            <a:picLocks noChangeAspect="1"/>
          </p:cNvPicPr>
          <p:nvPr/>
        </p:nvPicPr>
        <p:blipFill>
          <a:blip r:embed="rId3"/>
          <a:srcRect t="3362"/>
          <a:stretch/>
        </p:blipFill>
        <p:spPr bwMode="auto">
          <a:xfrm>
            <a:off x="5422007" y="2218448"/>
            <a:ext cx="2911491" cy="2719110"/>
          </a:xfrm>
          <a:prstGeom prst="rect">
            <a:avLst/>
          </a:prstGeom>
        </p:spPr>
      </p:pic>
      <p:sp>
        <p:nvSpPr>
          <p:cNvPr id="1716633332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 dirty="0">
                <a:solidFill>
                  <a:srgbClr val="70AD47"/>
                </a:solidFill>
              </a:rPr>
              <a:t>RISCHIO CLIMATICO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2017542042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0600" y="1229371"/>
            <a:ext cx="7702897" cy="1694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Potenziale di conseguenze negative di un pericolo legato al clima sui sistemi umani o ecologici.</a:t>
            </a: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Risultato delle interazioni dinamiche tra i pericoli legati al clima con l'esposizione e con la vulnerabilità dei sistemi umani o ecologici interessati.</a:t>
            </a: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b="1" dirty="0">
                <a:solidFill>
                  <a:srgbClr val="7F7F7F"/>
                </a:solidFill>
              </a:rPr>
              <a:t>Rischio</a:t>
            </a:r>
            <a:r>
              <a:rPr lang="it-IT" sz="1400" dirty="0">
                <a:solidFill>
                  <a:srgbClr val="7F7F7F"/>
                </a:solidFill>
              </a:rPr>
              <a:t> = </a:t>
            </a:r>
            <a:r>
              <a:rPr lang="it-IT" sz="1400" b="1" dirty="0">
                <a:solidFill>
                  <a:srgbClr val="7F7F7F"/>
                </a:solidFill>
              </a:rPr>
              <a:t>vulnerabilità</a:t>
            </a:r>
            <a:r>
              <a:rPr lang="it-IT" sz="1400" dirty="0">
                <a:solidFill>
                  <a:srgbClr val="7F7F7F"/>
                </a:solidFill>
              </a:rPr>
              <a:t> + </a:t>
            </a:r>
            <a:r>
              <a:rPr lang="it-IT" sz="1400" b="1" dirty="0">
                <a:solidFill>
                  <a:srgbClr val="7F7F7F"/>
                </a:solidFill>
              </a:rPr>
              <a:t>esposizione</a:t>
            </a:r>
            <a:r>
              <a:rPr lang="it-IT" sz="1400" dirty="0">
                <a:solidFill>
                  <a:srgbClr val="7F7F7F"/>
                </a:solidFill>
              </a:rPr>
              <a:t> + </a:t>
            </a:r>
            <a:r>
              <a:rPr lang="it-IT" sz="1400" b="1" dirty="0">
                <a:solidFill>
                  <a:srgbClr val="7F7F7F"/>
                </a:solidFill>
              </a:rPr>
              <a:t>pericolo</a:t>
            </a:r>
            <a:r>
              <a:rPr lang="it-IT" sz="1400" dirty="0">
                <a:solidFill>
                  <a:srgbClr val="7F7F7F"/>
                </a:solidFill>
              </a:rPr>
              <a:t> + </a:t>
            </a:r>
            <a:r>
              <a:rPr lang="it-IT" sz="1400" b="1" dirty="0">
                <a:solidFill>
                  <a:srgbClr val="7F7F7F"/>
                </a:solidFill>
              </a:rPr>
              <a:t>risposta</a:t>
            </a:r>
            <a:r>
              <a:rPr lang="it-IT" sz="1400" dirty="0">
                <a:solidFill>
                  <a:srgbClr val="7F7F7F"/>
                </a:solidFill>
              </a:rPr>
              <a:t>. </a:t>
            </a:r>
          </a:p>
        </p:txBody>
      </p:sp>
      <p:sp>
        <p:nvSpPr>
          <p:cNvPr id="198629766" name="TextBox 3"/>
          <p:cNvSpPr txBox="1"/>
          <p:nvPr/>
        </p:nvSpPr>
        <p:spPr bwMode="auto">
          <a:xfrm>
            <a:off x="4910168" y="4937558"/>
            <a:ext cx="3002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800" dirty="0"/>
              <a:t>Fonte: </a:t>
            </a:r>
            <a:r>
              <a:rPr lang="en-GB" sz="800" u="sng" dirty="0">
                <a:hlinkClick r:id="rId4"/>
              </a:rPr>
              <a:t>https://www.ipcc.ch/report/ar6/wg2/chapter/chapter-1/</a:t>
            </a:r>
            <a:r>
              <a:rPr lang="en-GB" sz="800" dirty="0"/>
              <a:t> </a:t>
            </a:r>
            <a:endParaRPr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18E5F0E-0849-4CF9-BEDA-345FD7D8C699}"/>
              </a:ext>
            </a:extLst>
          </p:cNvPr>
          <p:cNvSpPr txBox="1"/>
          <p:nvPr/>
        </p:nvSpPr>
        <p:spPr>
          <a:xfrm>
            <a:off x="613295" y="2941212"/>
            <a:ext cx="4448102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7F7F7F"/>
                </a:solidFill>
                <a:latin typeface="Trebuchet MS"/>
              </a:rPr>
              <a:t>Gestione del rischio</a:t>
            </a:r>
            <a:r>
              <a:rPr lang="it-IT" dirty="0">
                <a:solidFill>
                  <a:srgbClr val="7F7F7F"/>
                </a:solidFill>
                <a:latin typeface="Trebuchet MS"/>
              </a:rPr>
              <a:t>: piani, azioni, strategie o politiche volte a ridurre la probabilità e/o l'entità delle potenziali conseguenze negative, sulla base dei rischi valutati o percepiti.</a:t>
            </a:r>
            <a:endParaRPr lang="en-GB" dirty="0">
              <a:solidFill>
                <a:srgbClr val="7F7F7F"/>
              </a:solidFill>
              <a:latin typeface="Trebuchet MS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4512003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510264" y="35595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it-IT" dirty="0">
                <a:solidFill>
                  <a:srgbClr val="70AD47"/>
                </a:solidFill>
              </a:rPr>
              <a:t>Componenti del rischio</a:t>
            </a:r>
          </a:p>
        </p:txBody>
      </p:sp>
      <p:sp>
        <p:nvSpPr>
          <p:cNvPr id="1536331791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411891" y="1030958"/>
            <a:ext cx="8320217" cy="353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 b="1" dirty="0">
                <a:solidFill>
                  <a:srgbClr val="7F7F7F"/>
                </a:solidFill>
              </a:rPr>
              <a:t>Pericolo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“Il potenziale verificarsi di un evento o di una tendenza fisica naturale o indotta dall'uomo che può causare la perdita di vite umane, lesioni o altri impatti sulla salute, nonché danni e perdite a proprietà, infrastrutture, mezzi di sussistenza, fornitura di servizi, ecosistemi e risorse ambientali”. (</a:t>
            </a:r>
            <a:r>
              <a:rPr lang="it-IT" sz="1200" dirty="0">
                <a:hlinkClick r:id="rId3"/>
              </a:rPr>
              <a:t>https://www.ipcc.ch/sr15/chapter/glossary/</a:t>
            </a:r>
            <a:r>
              <a:rPr lang="it-IT" sz="1200" dirty="0">
                <a:solidFill>
                  <a:srgbClr val="7F7F7F"/>
                </a:solidFill>
              </a:rPr>
              <a:t>)</a:t>
            </a: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 b="1" dirty="0">
                <a:solidFill>
                  <a:srgbClr val="7F7F7F"/>
                </a:solidFill>
              </a:rPr>
              <a:t>Vulnerabilità</a:t>
            </a:r>
            <a:r>
              <a:rPr lang="it-IT" sz="1200" dirty="0">
                <a:solidFill>
                  <a:srgbClr val="7F7F7F"/>
                </a:solidFill>
              </a:rPr>
              <a:t>:</a:t>
            </a: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“La propensione o predisposizione a subire effetti avversi” (</a:t>
            </a:r>
            <a:r>
              <a:rPr lang="it-IT" sz="1200" dirty="0">
                <a:hlinkClick r:id="rId3"/>
              </a:rPr>
              <a:t>https://www.ipcc.ch/sr15/chapter/glossary/</a:t>
            </a:r>
            <a:r>
              <a:rPr lang="it-IT" sz="1200" dirty="0">
                <a:solidFill>
                  <a:srgbClr val="7F7F7F"/>
                </a:solidFill>
              </a:rPr>
              <a:t>)</a:t>
            </a: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 b="1" dirty="0">
                <a:solidFill>
                  <a:srgbClr val="7F7F7F"/>
                </a:solidFill>
              </a:rPr>
              <a:t>Esposizione</a:t>
            </a:r>
            <a:r>
              <a:rPr lang="it-IT" sz="1200" dirty="0">
                <a:solidFill>
                  <a:srgbClr val="7F7F7F"/>
                </a:solidFill>
              </a:rPr>
              <a:t>: </a:t>
            </a: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“La presenza di persone, mezzi di sussistenza, specie o ecosistemi, funzioni, servizi e risorse ambientali, infrastrutture o beni economici, sociali o culturali in luoghi e contesti che potrebbero subire effetti negativi” (</a:t>
            </a:r>
            <a:r>
              <a:rPr lang="en-GB" sz="1200" u="sng" dirty="0">
                <a:solidFill>
                  <a:srgbClr val="7F7F7F"/>
                </a:solidFill>
                <a:hlinkClick r:id="rId3"/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it-IT" sz="1200" dirty="0">
                <a:solidFill>
                  <a:srgbClr val="7F7F7F"/>
                </a:solidFill>
              </a:rPr>
              <a:t>)</a:t>
            </a: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it-IT" sz="1200" b="1" dirty="0">
                <a:solidFill>
                  <a:srgbClr val="7F7F7F"/>
                </a:solidFill>
              </a:rPr>
              <a:t>Risposta (capacità di adattamento)</a:t>
            </a:r>
            <a:r>
              <a:rPr lang="it-IT" sz="1200" dirty="0">
                <a:solidFill>
                  <a:srgbClr val="7F7F7F"/>
                </a:solidFill>
              </a:rPr>
              <a:t>: </a:t>
            </a: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“La capacità dei sistemi, delle istituzioni, degli esseri umani e di altri organismi di adattarsi a potenziali danni, di sfruttare le opportunità o di rispondere alle conseguenze” (</a:t>
            </a:r>
            <a:r>
              <a:rPr lang="it-IT" sz="1200" dirty="0">
                <a:hlinkClick r:id="rId3"/>
              </a:rPr>
              <a:t>https://www.ipcc.ch/sr15/chapter/glossary/</a:t>
            </a:r>
            <a:r>
              <a:rPr lang="it-IT" sz="1200" dirty="0">
                <a:solidFill>
                  <a:srgbClr val="7F7F7F"/>
                </a:solidFill>
              </a:rPr>
              <a:t>)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3038879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 dirty="0">
                <a:solidFill>
                  <a:srgbClr val="70AD47"/>
                </a:solidFill>
              </a:rPr>
              <a:t>VULNERABILITÀ</a:t>
            </a:r>
          </a:p>
        </p:txBody>
      </p:sp>
      <p:sp>
        <p:nvSpPr>
          <p:cNvPr id="530143414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516690" y="1211663"/>
            <a:ext cx="7882800" cy="31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“La propensione o predisposizione a subire effetti negativi. La vulnerabilità comprende una serie di concetti ed elementi, tra cui la sensibilità o suscettibilità al danno e la mancanza di capacità di far fronte e adattarsi” (</a:t>
            </a:r>
            <a:r>
              <a:rPr lang="en-GB" sz="1400" u="sng" dirty="0">
                <a:solidFill>
                  <a:srgbClr val="7F7F7F"/>
                </a:solidFill>
                <a:hlinkClick r:id="rId3"/>
              </a:rPr>
              <a:t>https://www.ipcc.ch/sr15/chapter/glossary/</a:t>
            </a:r>
            <a:r>
              <a:rPr lang="en-GB" sz="1400" u="sng" dirty="0">
                <a:solidFill>
                  <a:srgbClr val="7F7F7F"/>
                </a:solidFill>
              </a:rPr>
              <a:t>)</a:t>
            </a:r>
            <a:endParaRPr lang="en-GB" sz="1400" dirty="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Grado di suscettibilità e incapacità di un sistema di far fronte agli effetti negativi dei cambiamenti climatici</a:t>
            </a: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Componenti della vulnerabilità: </a:t>
            </a:r>
          </a:p>
          <a:p>
            <a:pPr marL="541338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Sensibilità</a:t>
            </a:r>
          </a:p>
          <a:p>
            <a:pPr marL="541338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Capacità di adattamento</a:t>
            </a:r>
          </a:p>
          <a:p>
            <a:pPr marL="541338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Mancanza di resilienza</a:t>
            </a:r>
            <a:endParaRPr lang="en-GB" sz="1200" dirty="0">
              <a:solidFill>
                <a:srgbClr val="7F7F7F"/>
              </a:solidFill>
            </a:endParaRPr>
          </a:p>
          <a:p>
            <a:pPr marL="628650" lvl="1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</a:endParaRPr>
          </a:p>
        </p:txBody>
      </p:sp>
      <p:sp>
        <p:nvSpPr>
          <p:cNvPr id="966663215" name="TextBox 3"/>
          <p:cNvSpPr txBox="1"/>
          <p:nvPr/>
        </p:nvSpPr>
        <p:spPr bwMode="auto">
          <a:xfrm>
            <a:off x="4910168" y="4937558"/>
            <a:ext cx="3002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800" dirty="0"/>
              <a:t>Fonte: </a:t>
            </a:r>
            <a:r>
              <a:rPr lang="en-GB" sz="800" u="sng" dirty="0">
                <a:hlinkClick r:id="rId4"/>
              </a:rPr>
              <a:t>https://www.ipcc.ch/report/ar6/wg2/chapter/chapter-1/</a:t>
            </a:r>
            <a:r>
              <a:rPr lang="en-GB" sz="800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19549841" name="Picture 9"/>
          <p:cNvPicPr>
            <a:picLocks noChangeAspect="1"/>
          </p:cNvPicPr>
          <p:nvPr/>
        </p:nvPicPr>
        <p:blipFill>
          <a:blip r:embed="rId3"/>
          <a:srcRect l="664"/>
          <a:stretch/>
        </p:blipFill>
        <p:spPr bwMode="auto">
          <a:xfrm>
            <a:off x="731520" y="76912"/>
            <a:ext cx="7645504" cy="5012924"/>
          </a:xfrm>
          <a:prstGeom prst="rect">
            <a:avLst/>
          </a:prstGeom>
        </p:spPr>
      </p:pic>
      <p:sp>
        <p:nvSpPr>
          <p:cNvPr id="425474182" name="TextBox 10"/>
          <p:cNvSpPr txBox="1"/>
          <p:nvPr/>
        </p:nvSpPr>
        <p:spPr bwMode="auto">
          <a:xfrm>
            <a:off x="0" y="4922681"/>
            <a:ext cx="7485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800" dirty="0"/>
              <a:t>Fonte: </a:t>
            </a:r>
            <a:r>
              <a:rPr lang="en-GB" sz="800" u="sng" dirty="0">
                <a:hlinkClick r:id="rId4"/>
              </a:rPr>
              <a:t>https://www.ipcc.ch/report/ar6/wg2/chapter/chapter-1/</a:t>
            </a:r>
            <a:r>
              <a:rPr lang="en-GB" sz="800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2491968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4" y="465104"/>
            <a:ext cx="7796779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 dirty="0">
                <a:solidFill>
                  <a:srgbClr val="70AD47"/>
                </a:solidFill>
              </a:rPr>
              <a:t>SOLUZIONI PER L'ADATTAMENTO CLIMATICO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8369339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13295" y="1220934"/>
            <a:ext cx="7882800" cy="3457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Le soluzioni di adattamento climatico possono essere:</a:t>
            </a:r>
          </a:p>
          <a:p>
            <a:pPr marL="722313" indent="-277813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Infrastrutturali: modifiche all'ambiente costruito per proteggersi dai pericoli climatici.</a:t>
            </a:r>
          </a:p>
          <a:p>
            <a:pPr marL="722313" indent="-277813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Istituzionali: quadri normativi, regolamenti e politiche.</a:t>
            </a:r>
          </a:p>
          <a:p>
            <a:pPr marL="722313" indent="-277813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Comportamentali (sociali): cambiamenti comportamentali della comunità locale.</a:t>
            </a:r>
          </a:p>
          <a:p>
            <a:pPr marL="722313" indent="-277813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Soluzioni basate sulla natura (</a:t>
            </a:r>
            <a:r>
              <a:rPr lang="en-GB" sz="1200" dirty="0">
                <a:solidFill>
                  <a:srgbClr val="7F7F7F"/>
                </a:solidFill>
              </a:rPr>
              <a:t>Nature-based solutions, </a:t>
            </a:r>
            <a:r>
              <a:rPr lang="it-IT" sz="1200" dirty="0">
                <a:solidFill>
                  <a:srgbClr val="7F7F7F"/>
                </a:solidFill>
              </a:rPr>
              <a:t>NBS) – utilizzo degli ecosistemi e dei processi naturali per ridurre la vulnerabilità e migliorare la resilienza. </a:t>
            </a:r>
          </a:p>
          <a:p>
            <a:pPr marL="722313" indent="-277813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Tecnologiche – strumenti e tecnologie innovativi a sostegno degli sforzi di adattamento climatico.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600" dirty="0">
                <a:solidFill>
                  <a:srgbClr val="7F7F7F"/>
                </a:solidFill>
              </a:rPr>
              <a:t>2 categorie</a:t>
            </a:r>
            <a:r>
              <a:rPr lang="it-IT" sz="1400" dirty="0">
                <a:solidFill>
                  <a:srgbClr val="7F7F7F"/>
                </a:solidFill>
              </a:rPr>
              <a:t>:</a:t>
            </a:r>
          </a:p>
          <a:p>
            <a:pPr marL="722313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Strutturali (infrastrutturali, NBS)</a:t>
            </a:r>
          </a:p>
          <a:p>
            <a:pPr marL="722313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Non strutturali (istituzionali, comportamentali, tecnologiche)</a:t>
            </a:r>
            <a:endParaRPr lang="en-GB"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76428547" name="Picture 2" descr="A person and person in hardhats holding a blueprint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15786" y="3108960"/>
            <a:ext cx="3051810" cy="2034540"/>
          </a:xfrm>
          <a:prstGeom prst="rect">
            <a:avLst/>
          </a:prstGeom>
        </p:spPr>
      </p:pic>
      <p:sp>
        <p:nvSpPr>
          <p:cNvPr id="1418175814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463255" y="45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it-IT" dirty="0">
                <a:solidFill>
                  <a:srgbClr val="70AD47"/>
                </a:solidFill>
              </a:rPr>
              <a:t>Soluzioni infrastrutturali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EA9745-02BD-4754-A174-D53966EBA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3255" y="1364628"/>
            <a:ext cx="8464177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Misure fisiche per ridurre l'esposizione e la sensibilità ai pericoli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Progettate per proteggere infrastrutture, edifici e servizi pubblici dalle minacce climatiche dirette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Offrono una protezione immediata e visibile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Su larga scala e ad intensità di capitale elevata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Lunga durata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Richiedono manutenzione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89903025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938251"/>
              </p:ext>
            </p:extLst>
          </p:nvPr>
        </p:nvGraphicFramePr>
        <p:xfrm>
          <a:off x="568775" y="1090930"/>
          <a:ext cx="8006449" cy="317500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374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/>
                        <a:t>Pericolo</a:t>
                      </a:r>
                      <a:endParaRPr lang="it-IT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/>
                        <a:t>Soluzione infrastrutturale</a:t>
                      </a:r>
                      <a:endParaRPr lang="it-IT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Funzione/vantaggio</a:t>
                      </a:r>
                      <a:endParaRPr lang="it-IT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/>
                        <a:t>Inondazione</a:t>
                      </a:r>
                      <a:endParaRPr lang="it-IT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Dighe, argini, sistema di drenaggio delle acque piovane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Bloccare fisicamente o deviare l'acqua in eccesso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/>
                        <a:t>Ondate di calore</a:t>
                      </a:r>
                      <a:endParaRPr lang="it-IT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Tetti freschi, tetti verdi, pavimentazioni riflettenti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Ridurre le temperature interne/esterne; ridurre gli effetti dell'isola di calore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/>
                        <a:t>Siccità</a:t>
                      </a:r>
                      <a:endParaRPr lang="it-IT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Sistemi di raccolta dell'acqua piovana, infrastrutture per l'irrigazione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Migliorare la disponibilità idrica e ridurre lo stress idrico 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/>
                        <a:t>Tempeste</a:t>
                      </a:r>
                      <a:endParaRPr lang="it-IT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Edifici resistenti al vento, linee elettriche sotterranee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Ridurre i danni causati dai venti forti e dalla caduta di detriti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Innalzamento del livello del mare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Barriere frangiflutti, dighe marine, infrastrutture sopraelevate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Prevenire l'inondazione costiera e i danni alle infrastrutture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27123104" name="Google Shape;220;p13"/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3335645" name="Google Shape;262;p14"/>
          <p:cNvSpPr/>
          <p:nvPr/>
        </p:nvSpPr>
        <p:spPr bwMode="auto">
          <a:xfrm>
            <a:off x="142875" y="174623"/>
            <a:ext cx="8828124" cy="4746624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8212722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it-IT" dirty="0">
                <a:solidFill>
                  <a:srgbClr val="70AD47"/>
                </a:solidFill>
              </a:rPr>
              <a:t>Soluzioni istituzionali</a:t>
            </a:r>
          </a:p>
        </p:txBody>
      </p:sp>
      <p:sp>
        <p:nvSpPr>
          <p:cNvPr id="956362351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13295" y="1251284"/>
            <a:ext cx="7882800" cy="2841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Rafforzare la </a:t>
            </a:r>
            <a:r>
              <a:rPr lang="it-IT" sz="1400" dirty="0" err="1">
                <a:solidFill>
                  <a:srgbClr val="7F7F7F"/>
                </a:solidFill>
              </a:rPr>
              <a:t>governance</a:t>
            </a:r>
            <a:r>
              <a:rPr lang="it-IT" sz="1400" dirty="0">
                <a:solidFill>
                  <a:srgbClr val="7F7F7F"/>
                </a:solidFill>
              </a:rPr>
              <a:t>, i quadri politici, i sistemi normativi e le capacità amministrative per consentire una pianificazione e un'attuazione efficaci dell'adattamento ai cambiamenti climatici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Integrano l'adattamento ai cambiamenti climatici nel processo decisionale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Supportano il cambiamento sistemico a lungo termine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Richiedono un coordinamento intersettoriale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Affrontano i sistemi sottostanti e i processi decisionali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Attuate dai governi o da organismi interistituzionali</a:t>
            </a:r>
            <a:endParaRPr lang="en-GB"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987371" name="Google Shape;220;p13"/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44819117" name="Google Shape;262;p14"/>
          <p:cNvSpPr/>
          <p:nvPr/>
        </p:nvSpPr>
        <p:spPr bwMode="auto">
          <a:xfrm>
            <a:off x="140157" y="198437"/>
            <a:ext cx="8828124" cy="47466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2F26E077-1833-4A09-9C7E-03362F912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610412"/>
              </p:ext>
            </p:extLst>
          </p:nvPr>
        </p:nvGraphicFramePr>
        <p:xfrm>
          <a:off x="437190" y="580603"/>
          <a:ext cx="8006449" cy="360172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374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/>
                        <a:t>Pericolo</a:t>
                      </a:r>
                      <a:endParaRPr lang="it-IT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Soluzione istituzionale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Funzione/vantaggio</a:t>
                      </a:r>
                      <a:endParaRPr lang="it-IT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/>
                        <a:t>Inondazione</a:t>
                      </a:r>
                      <a:endParaRPr lang="it-IT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dirty="0"/>
                        <a:t>Regolamentazione dell'uso del suolo nelle zone soggette a inondazioni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Limita lo sviluppo nelle aree ad alto rischio 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/>
                        <a:t>Ondate di calore</a:t>
                      </a:r>
                      <a:endParaRPr lang="it-IT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Piani d'azione per la salute pubblica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Prepara i sistemi sanitari e le popolazioni vulnerabili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400" b="1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Siccità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Quadri nazionali di </a:t>
                      </a:r>
                      <a:r>
                        <a:rPr lang="it-IT" dirty="0" err="1"/>
                        <a:t>governance</a:t>
                      </a:r>
                      <a:r>
                        <a:rPr lang="it-IT" dirty="0"/>
                        <a:t> delle risorse idriche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Coordina un uso equo ed efficiente dell'acqua 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400" b="1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Innalzamento del livello del mare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dirty="0"/>
                        <a:t>Normative edilizie resilienti al clima.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dirty="0"/>
                        <a:t>Litorali viventi, conservazione delle zone umide costiere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dirty="0"/>
                        <a:t>Stabilisce gli standard per uno sviluppo costiero sicuro 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dirty="0"/>
                        <a:t>Protezione contro le inondazioni costiere, assorbimento dell'energia delle onde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dirty="0"/>
                        <a:t>Tutti i rischi</a:t>
                      </a:r>
                      <a:endParaRPr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Integrazione dell'adattamento nella pianificazione urbana/regionale</a:t>
                      </a:r>
                      <a:endParaRPr dirty="0"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Garantisce che tutti i settori tengano conto della resilienza climatica</a:t>
                      </a:r>
                      <a:endParaRPr dirty="0"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85753202" name="Picture 4"/>
          <p:cNvPicPr>
            <a:picLocks noChangeAspect="1"/>
          </p:cNvPicPr>
          <p:nvPr/>
        </p:nvPicPr>
        <p:blipFill>
          <a:blip r:embed="rId3"/>
          <a:srcRect r="12857"/>
          <a:stretch/>
        </p:blipFill>
        <p:spPr bwMode="auto">
          <a:xfrm>
            <a:off x="6334268" y="1780032"/>
            <a:ext cx="2809732" cy="2737073"/>
          </a:xfrm>
          <a:prstGeom prst="rect">
            <a:avLst/>
          </a:prstGeom>
        </p:spPr>
      </p:pic>
      <p:sp>
        <p:nvSpPr>
          <p:cNvPr id="2053255724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it-IT" dirty="0">
                <a:solidFill>
                  <a:srgbClr val="70AD47"/>
                </a:solidFill>
              </a:rPr>
              <a:t>Soluzioni comportamentali e sociali</a:t>
            </a:r>
          </a:p>
        </p:txBody>
      </p:sp>
      <p:sp>
        <p:nvSpPr>
          <p:cNvPr id="118761794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13295" y="1115260"/>
            <a:ext cx="6509400" cy="2912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Cambiamenti negli atteggiamenti, nelle pratiche e nei comportamenti degli individui e delle comunità che contribuiscono a ridurre la vulnerabilità e a migliorare la capacità di adattamento.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Istruzione, formazione e sensibilizzazione.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Promuovono una partecipazione dal basso e inclusiva.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Solitamente sono a basso costo e guidate a livello locale.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Dipende dalla consapevolezza, dall'istruzione e dalla motivazione.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Dovrebbero essere utilizzate come complemento ad altri tipi di adattamento.</a:t>
            </a:r>
            <a:endParaRPr lang="en-GB"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62487795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627015"/>
              </p:ext>
            </p:extLst>
          </p:nvPr>
        </p:nvGraphicFramePr>
        <p:xfrm>
          <a:off x="560770" y="1085596"/>
          <a:ext cx="8006449" cy="360172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374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Pericolo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/>
                        <a:t>Soluzione comportamentale</a:t>
                      </a:r>
                      <a:endParaRPr lang="it-IT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Funzione/vantaggio</a:t>
                      </a:r>
                      <a:endParaRPr lang="it-IT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Inondazione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Esercitazioni di emergenza della comunità e preparazione alle inondazioni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Migliora la capacità di risposta locale e la preparazione all'evacuazione 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Ondate di calore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Campagne di sensibilizzazione pubblica sulla sicurezza sanitaria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Riduce i rischi per la salute, promuove l'autoprotezione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Siccità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Pratiche di conservazione dell'acqua nelle famiglie/nell'agricoltura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dirty="0"/>
                        <a:t>Riduce il consumo di acqua durante i periodi di carenza idrica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Tempeste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dirty="0"/>
                        <a:t>Piantumazione di mangrovie, ripristino delle dune, protezione delle barriere coralline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Riduce i danni alla proprietà e le lesioni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Incendi boschivi 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Prevenzione degli incendi guidata dalla comunità, promozione del volontariato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Riduce al minimo il rischio di accensione e diffusione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23520462" name="Google Shape;220;p13"/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27073675" name="Google Shape;262;p14"/>
          <p:cNvSpPr/>
          <p:nvPr/>
        </p:nvSpPr>
        <p:spPr bwMode="auto">
          <a:xfrm>
            <a:off x="140157" y="198437"/>
            <a:ext cx="8828124" cy="47466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24435288" name="Picture 1"/>
          <p:cNvPicPr>
            <a:picLocks noChangeAspect="1"/>
          </p:cNvPicPr>
          <p:nvPr/>
        </p:nvPicPr>
        <p:blipFill>
          <a:blip r:embed="rId3"/>
          <a:srcRect l="12790" r="12789" b="2436"/>
          <a:stretch/>
        </p:blipFill>
        <p:spPr bwMode="auto">
          <a:xfrm>
            <a:off x="5815584" y="1328640"/>
            <a:ext cx="3328416" cy="2077145"/>
          </a:xfrm>
          <a:prstGeom prst="rect">
            <a:avLst/>
          </a:prstGeom>
        </p:spPr>
      </p:pic>
      <p:sp>
        <p:nvSpPr>
          <p:cNvPr id="858561844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396726" y="180937"/>
            <a:ext cx="724332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it-IT" dirty="0">
                <a:solidFill>
                  <a:srgbClr val="70AD47"/>
                </a:solidFill>
              </a:rPr>
              <a:t>Soluzioni Basate sulla Natura</a:t>
            </a:r>
            <a:br>
              <a:rPr lang="en-GB" dirty="0">
                <a:solidFill>
                  <a:srgbClr val="70AD47"/>
                </a:solidFill>
              </a:rPr>
            </a:br>
            <a:r>
              <a:rPr lang="en-GB" dirty="0">
                <a:solidFill>
                  <a:srgbClr val="70AD47"/>
                </a:solidFill>
              </a:rPr>
              <a:t>Nature-based solutions (NBS)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09DE46-ABD6-4113-911F-00A7709EC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41105" y="857391"/>
            <a:ext cx="6076263" cy="235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Utilizzo di processi naturali ed ecosistemi per ridurre i rischi climatici 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Benefici collaterali per la biodiversità, la salute umana e la qualità della vita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Agiscono come tamponi o regolatori del microclima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A basse emissioni di carbonio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Convenienti dal punto di vista economico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Esempi:</a:t>
            </a:r>
            <a:endParaRPr lang="it-IT" altLang="it-IT" sz="1200" dirty="0">
              <a:solidFill>
                <a:srgbClr val="7F7F7F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697238A-28CB-40EA-817A-DE4BFE70383C}"/>
              </a:ext>
            </a:extLst>
          </p:cNvPr>
          <p:cNvSpPr/>
          <p:nvPr/>
        </p:nvSpPr>
        <p:spPr>
          <a:xfrm>
            <a:off x="541105" y="3242412"/>
            <a:ext cx="7098947" cy="1720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5475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it-IT" altLang="it-IT" sz="1200" dirty="0">
                <a:solidFill>
                  <a:srgbClr val="7F7F7F"/>
                </a:solidFill>
              </a:rPr>
              <a:t>Inondazioni: ripristino delle zone umide, spazi verdi urbani,...</a:t>
            </a:r>
          </a:p>
          <a:p>
            <a:pPr marL="625475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it-IT" altLang="it-IT" sz="1200" dirty="0">
                <a:solidFill>
                  <a:srgbClr val="7F7F7F"/>
                </a:solidFill>
              </a:rPr>
              <a:t>Siccità: agroforestazione e conservazione del suolo, conservazione delle zone umide, paesaggistica resistente alla siccità, ecc.</a:t>
            </a:r>
          </a:p>
          <a:p>
            <a:pPr marL="625475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it-IT" altLang="it-IT" sz="1200" dirty="0">
                <a:solidFill>
                  <a:srgbClr val="7F7F7F"/>
                </a:solidFill>
              </a:rPr>
              <a:t>Ondate di calore: foreste urbane, piantumazione di alberi, tetti verdi, corridoi verdi, ripristino di parchi e corpi idrici, ecc.</a:t>
            </a:r>
          </a:p>
          <a:p>
            <a:pPr marL="625475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it-IT" altLang="it-IT" sz="1200" dirty="0">
                <a:solidFill>
                  <a:srgbClr val="7F7F7F"/>
                </a:solidFill>
              </a:rPr>
              <a:t>Precipitazioni: pavimentazioni permeabili, spazi verdi urbani, ecc.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753447167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153032"/>
              </p:ext>
            </p:extLst>
          </p:nvPr>
        </p:nvGraphicFramePr>
        <p:xfrm>
          <a:off x="550994" y="585884"/>
          <a:ext cx="8006449" cy="411988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374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Pericolo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Soluzione basata sulla Natura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Funzione/vantaggio</a:t>
                      </a:r>
                      <a:endParaRPr lang="it-IT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Inondazione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Ripristino delle zone umide, zone tampone ripariali, infrastrutture urbane verdi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Raccogliere l'acqua in eccesso, rallentare il deflusso, ridurre i picchi di piena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Ondate di calore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Spazi verdi urbani, tetti/pareti verdi, alberi urbani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Ridurre le isole di calore urbane, migliorare la qualità dell'aria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Siccità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Riforestazione, conservazione del suolo, agroforestazione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Aumentare la ritenzione idrica, ripristinare la fertilità del suolo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400" b="1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Tempeste costiere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Piantumazione di mangrovie, ripristino </a:t>
                      </a:r>
                      <a:r>
                        <a:rPr lang="it-IT" noProof="0" dirty="0"/>
                        <a:t>dunale</a:t>
                      </a:r>
                      <a:r>
                        <a:rPr lang="it-IT" dirty="0"/>
                        <a:t>, protezione delle barriere coralline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Dissipare l'energia delle onde, ridurre l'erosione e l'impatto delle mareggiate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Frana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Conservazione delle foreste sui pendii, zone tampone vegetate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Stabilizzare il suolo, ridurre il rischio di erosione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Innalzamento del livello del mare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Litorali viventi, conservazione delle zone umide costiere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dirty="0"/>
                        <a:t>Protezione contro le inondazioni costiere, assorbimento dell'energia delle onde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31909563" name="Google Shape;220;p13"/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17987980" name="Google Shape;262;p14"/>
          <p:cNvSpPr/>
          <p:nvPr/>
        </p:nvSpPr>
        <p:spPr bwMode="auto">
          <a:xfrm>
            <a:off x="140157" y="198437"/>
            <a:ext cx="8828124" cy="47466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0192325" name="Picture 2"/>
          <p:cNvPicPr>
            <a:picLocks noChangeAspect="1"/>
          </p:cNvPicPr>
          <p:nvPr/>
        </p:nvPicPr>
        <p:blipFill>
          <a:blip r:embed="rId3"/>
          <a:srcRect l="1968" r="1968"/>
          <a:stretch/>
        </p:blipFill>
        <p:spPr bwMode="auto">
          <a:xfrm>
            <a:off x="5681036" y="3514990"/>
            <a:ext cx="2609524" cy="1628510"/>
          </a:xfrm>
          <a:prstGeom prst="rect">
            <a:avLst/>
          </a:prstGeom>
        </p:spPr>
      </p:pic>
      <p:sp>
        <p:nvSpPr>
          <p:cNvPr id="1519631585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 dirty="0">
                <a:solidFill>
                  <a:srgbClr val="70AD47"/>
                </a:solidFill>
              </a:rPr>
              <a:t>Soluzioni tecniche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FAD536-45D3-44D3-8E92-77D216B395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3294" y="1140104"/>
            <a:ext cx="8241947" cy="235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Strumenti e tecnologie innovativi che supportano l'adattamento attraverso previsioni, monitoraggio, resilienza delle infrastrutture e processi decisionali basati sui dati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Consentono una pianificazione basata su dati concreti e una risposta tempestiva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Basate sui dati 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Forniscono informazioni in tempo reale e consentono risposte precise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Migliorano l'efficienza</a:t>
            </a:r>
          </a:p>
          <a:p>
            <a:pPr marL="285750" indent="-28575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it-IT" altLang="it-IT" sz="1400" dirty="0">
                <a:solidFill>
                  <a:srgbClr val="7F7F7F"/>
                </a:solidFill>
              </a:rPr>
              <a:t>Supportano il processo decisionale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66975347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709820"/>
              </p:ext>
            </p:extLst>
          </p:nvPr>
        </p:nvGraphicFramePr>
        <p:xfrm>
          <a:off x="247310" y="198439"/>
          <a:ext cx="8613815" cy="477520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47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9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6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b="1" noProof="0" dirty="0"/>
                        <a:t>Pericolo</a:t>
                      </a:r>
                      <a:endParaRPr lang="it-IT" sz="13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b="1" noProof="0" dirty="0"/>
                        <a:t>Soluzione tecnica</a:t>
                      </a:r>
                      <a:endParaRPr lang="it-IT" sz="13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b="1" noProof="0" dirty="0"/>
                        <a:t>Funzione/vantaggio</a:t>
                      </a:r>
                      <a:endParaRPr lang="it-IT" sz="13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b="1" noProof="0" dirty="0"/>
                        <a:t>Inondazione</a:t>
                      </a:r>
                      <a:endParaRPr lang="it-IT" sz="13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300" dirty="0"/>
                        <a:t>Sistemi di allerta precoce, telerilevamento, strumenti di modellizzazione delle inondazioni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Migliorare la preparazione alle inondazioni e consentire un'evacuazione tempestiva e una risposta adeguata alle catastrofi</a:t>
                      </a:r>
                      <a:endParaRPr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b="1" noProof="0" dirty="0"/>
                        <a:t>Ondate di calore</a:t>
                      </a:r>
                      <a:endParaRPr lang="it-IT" sz="13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Sistemi di allerta per il calore e la salute, dashboard climatici</a:t>
                      </a:r>
                      <a:endParaRPr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Allertare le autorità e i cittadini in merito a imminenti ondate di calore, consentendo al settore sanitario di prepararsi adeguatamente</a:t>
                      </a:r>
                      <a:endParaRPr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b="1" noProof="0" dirty="0"/>
                        <a:t>Siccità</a:t>
                      </a:r>
                      <a:endParaRPr lang="it-IT" sz="13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Sistemi di irrigazione intelligenti, sensori di umidità del suolo</a:t>
                      </a:r>
                      <a:endParaRPr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Ottimizzare l’uso di acqua, ridurre le perdite d’acqua</a:t>
                      </a:r>
                      <a:endParaRPr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b="1"/>
                        <a:t>Tempeste</a:t>
                      </a:r>
                      <a:endParaRPr lang="it-IT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Radar meteorologico in tempo reale, sensori per il monitoraggio della salute strutturale</a:t>
                      </a:r>
                      <a:endParaRPr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300" dirty="0"/>
                        <a:t>Fornire avvisi tempestivi e monitorare le performance delle infrastrutture durante le tempeste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b="1"/>
                        <a:t>Incendi boschivi</a:t>
                      </a:r>
                      <a:endParaRPr lang="it-IT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Strumenti di previsione del rischio incendi, rilevamento degli incendi tramite satellite</a:t>
                      </a:r>
                      <a:endParaRPr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Rilevare e tracciare gli incendi in tempo reale, guidare gli sforzi di lotta contro gli incendi</a:t>
                      </a:r>
                      <a:endParaRPr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b="1" noProof="0" dirty="0"/>
                        <a:t>Innalzamento del livello del mare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Mappatura del rischio costiero tramite GIS</a:t>
                      </a:r>
                      <a:endParaRPr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Identificare e dare priorità alle zone costiere vulnerabili per la pianificazione e la mitigazione</a:t>
                      </a:r>
                      <a:endParaRPr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b="1" noProof="0" dirty="0"/>
                        <a:t>Tutti</a:t>
                      </a:r>
                      <a:r>
                        <a:rPr lang="it-IT" sz="1300" b="1" dirty="0"/>
                        <a:t> </a:t>
                      </a:r>
                      <a:r>
                        <a:rPr lang="it-IT" sz="1300" b="1" noProof="0" dirty="0"/>
                        <a:t>i</a:t>
                      </a:r>
                      <a:r>
                        <a:rPr lang="it-IT" sz="1300" b="1" dirty="0"/>
                        <a:t> pericoli</a:t>
                      </a:r>
                      <a:endParaRPr lang="it-IT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Portali di informazioni climatiche, strumenti di supporto alle decisioni</a:t>
                      </a:r>
                      <a:endParaRPr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00" dirty="0"/>
                        <a:t>Fornire dati scientifici accessibili per supportare la pianificazione locale di adattamento</a:t>
                      </a:r>
                      <a:endParaRPr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571569643" name="Google Shape;220;p13"/>
          <p:cNvSpPr/>
          <p:nvPr/>
        </p:nvSpPr>
        <p:spPr bwMode="auto">
          <a:xfrm>
            <a:off x="86359" y="71119"/>
            <a:ext cx="8935719" cy="4945806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9" tIns="34274" rIns="68549" bIns="34274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35079844" name="Google Shape;262;p14"/>
          <p:cNvSpPr/>
          <p:nvPr/>
        </p:nvSpPr>
        <p:spPr bwMode="auto">
          <a:xfrm>
            <a:off x="140156" y="142875"/>
            <a:ext cx="8828124" cy="4802186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4201497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399246" y="385589"/>
            <a:ext cx="6858000" cy="545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 dirty="0">
                <a:solidFill>
                  <a:srgbClr val="70AD47"/>
                </a:solidFill>
              </a:rPr>
              <a:t>SOLUZIONI STRUTTURALI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572080473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508428" y="1012379"/>
            <a:ext cx="7882800" cy="3134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</a:rPr>
              <a:t>Interventi o modifiche tangibili su edifici/costruzioni per proteggere o ridurre il rischio di eventi legati al clima</a:t>
            </a:r>
          </a:p>
          <a:p>
            <a:pPr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</a:rPr>
              <a:t>Intensive in capitale</a:t>
            </a:r>
          </a:p>
          <a:p>
            <a:pPr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</a:rPr>
              <a:t>Progettazione ingegneristica</a:t>
            </a:r>
          </a:p>
          <a:p>
            <a:pPr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</a:rPr>
              <a:t>Implementate da governi, urbanisti o sviluppatori</a:t>
            </a:r>
          </a:p>
          <a:p>
            <a:pPr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</a:rPr>
              <a:t>Infrastrutture fisiche e modifiche dell'uso del suolo</a:t>
            </a:r>
          </a:p>
          <a:p>
            <a:pPr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</a:rPr>
              <a:t>Durature e a lungo termine</a:t>
            </a:r>
          </a:p>
          <a:p>
            <a:pPr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</a:rPr>
              <a:t>Focus sulla protezione dei beni e minimizzazione dei danni</a:t>
            </a:r>
          </a:p>
          <a:p>
            <a:pPr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</a:rPr>
              <a:t>Richiedono competenze tecniche e investimenti finanziari</a:t>
            </a:r>
          </a:p>
        </p:txBody>
      </p:sp>
      <p:sp>
        <p:nvSpPr>
          <p:cNvPr id="887898679" name="Google Shape;220;p13"/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32025774" name="Google Shape;262;p14"/>
          <p:cNvSpPr/>
          <p:nvPr/>
        </p:nvSpPr>
        <p:spPr bwMode="auto">
          <a:xfrm>
            <a:off x="140157" y="198437"/>
            <a:ext cx="8828124" cy="47466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4990769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 dirty="0">
                <a:solidFill>
                  <a:srgbClr val="70AD47"/>
                </a:solidFill>
              </a:rPr>
              <a:t>SOLUZIONI NON STRUTTURALI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39824619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12819" y="1035586"/>
            <a:ext cx="7882800" cy="3642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>
              <a:lnSpc>
                <a:spcPct val="100000"/>
              </a:lnSpc>
              <a:buClrTx/>
              <a:buSzPct val="100000"/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7F7F7F"/>
                </a:solidFill>
              </a:rPr>
              <a:t>Misure che influenzano il comportamento umano, la </a:t>
            </a:r>
            <a:r>
              <a:rPr lang="it-IT" sz="1400" dirty="0" err="1">
                <a:solidFill>
                  <a:srgbClr val="7F7F7F"/>
                </a:solidFill>
              </a:rPr>
              <a:t>governance</a:t>
            </a:r>
            <a:r>
              <a:rPr lang="it-IT" sz="1400" dirty="0">
                <a:solidFill>
                  <a:srgbClr val="7F7F7F"/>
                </a:solidFill>
              </a:rPr>
              <a:t>, la pianificazione e i sistemi sociali per costruire resilienza ai cambiamenti climatici</a:t>
            </a:r>
          </a:p>
          <a:p>
            <a:pPr>
              <a:lnSpc>
                <a:spcPct val="100000"/>
              </a:lnSpc>
              <a:buClrTx/>
              <a:buSzPct val="100000"/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7F7F7F"/>
                </a:solidFill>
              </a:rPr>
              <a:t>Nessuna costruzione fisica importante</a:t>
            </a:r>
          </a:p>
          <a:p>
            <a:pPr>
              <a:lnSpc>
                <a:spcPct val="100000"/>
              </a:lnSpc>
              <a:buClrTx/>
              <a:buSzPct val="100000"/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7F7F7F"/>
                </a:solidFill>
              </a:rPr>
              <a:t>Più flessibili, convenienti e centrati sulla comunità</a:t>
            </a:r>
          </a:p>
          <a:p>
            <a:pPr>
              <a:lnSpc>
                <a:spcPct val="100000"/>
              </a:lnSpc>
              <a:buClrTx/>
              <a:buSzPct val="100000"/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7F7F7F"/>
                </a:solidFill>
              </a:rPr>
              <a:t>Tipi:</a:t>
            </a:r>
          </a:p>
          <a:p>
            <a:pPr marL="804863" indent="-176213">
              <a:lnSpc>
                <a:spcPct val="100000"/>
              </a:lnSpc>
              <a:buClrTx/>
              <a:buSzPct val="100000"/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7F7F7F"/>
                </a:solidFill>
              </a:rPr>
              <a:t>Misure regolatorie/legali</a:t>
            </a:r>
          </a:p>
          <a:p>
            <a:pPr marL="804863" indent="-176213">
              <a:lnSpc>
                <a:spcPct val="100000"/>
              </a:lnSpc>
              <a:buClrTx/>
              <a:buSzPct val="100000"/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7F7F7F"/>
                </a:solidFill>
              </a:rPr>
              <a:t>Strumenti istituzionali/pianificatori</a:t>
            </a:r>
          </a:p>
          <a:p>
            <a:pPr marL="804863" indent="-176213">
              <a:lnSpc>
                <a:spcPct val="100000"/>
              </a:lnSpc>
              <a:buClrTx/>
              <a:buSzPct val="100000"/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7F7F7F"/>
                </a:solidFill>
              </a:rPr>
              <a:t>Strumenti economici</a:t>
            </a:r>
          </a:p>
          <a:p>
            <a:pPr marL="804863" indent="-176213">
              <a:lnSpc>
                <a:spcPct val="100000"/>
              </a:lnSpc>
              <a:buClrTx/>
              <a:buSzPct val="100000"/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7F7F7F"/>
                </a:solidFill>
              </a:rPr>
              <a:t>Educazione e cambiamento comportamentale</a:t>
            </a:r>
          </a:p>
          <a:p>
            <a:pPr marL="804863" indent="-176213">
              <a:lnSpc>
                <a:spcPct val="100000"/>
              </a:lnSpc>
              <a:buClrTx/>
              <a:buSzPct val="100000"/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7F7F7F"/>
                </a:solidFill>
              </a:rPr>
              <a:t>Sistemi di allerta precoce</a:t>
            </a:r>
          </a:p>
        </p:txBody>
      </p:sp>
      <p:sp>
        <p:nvSpPr>
          <p:cNvPr id="1883424769" name="Google Shape;220;p13"/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03316669" name="Google Shape;262;p14"/>
          <p:cNvSpPr/>
          <p:nvPr/>
        </p:nvSpPr>
        <p:spPr bwMode="auto">
          <a:xfrm>
            <a:off x="140157" y="198437"/>
            <a:ext cx="8828124" cy="47466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9307513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905046" y="151922"/>
            <a:ext cx="7969874" cy="539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it-IT" sz="2300" dirty="0">
                <a:solidFill>
                  <a:srgbClr val="70AD47"/>
                </a:solidFill>
              </a:rPr>
              <a:t>Scegliere tra soluzioni strutturali e non strutturali</a:t>
            </a:r>
          </a:p>
        </p:txBody>
      </p:sp>
      <p:graphicFrame>
        <p:nvGraphicFramePr>
          <p:cNvPr id="1956664485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606837"/>
              </p:ext>
            </p:extLst>
          </p:nvPr>
        </p:nvGraphicFramePr>
        <p:xfrm>
          <a:off x="175719" y="606819"/>
          <a:ext cx="8641403" cy="4361101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192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0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8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041"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/>
                      </a:pPr>
                      <a:endParaRPr lang="en-GB" sz="1400" b="1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/>
                      </a:pPr>
                      <a:r>
                        <a:rPr lang="it-IT" sz="1400" b="1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Adattamento strutturale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b="1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Adattamento non strutturale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77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noProof="0" dirty="0"/>
                        <a:t>Livello di rischio</a:t>
                      </a:r>
                      <a:endParaRPr lang="it-IT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Alto rischio, alto impatto</a:t>
                      </a:r>
                      <a:endParaRPr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Rischio da medio a basso</a:t>
                      </a:r>
                      <a:endParaRPr sz="13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77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dirty="0"/>
                        <a:t>Orizzonte temporale</a:t>
                      </a:r>
                      <a:r>
                        <a:rPr lang="it-IT" dirty="0"/>
                        <a:t> 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Soluzione a lungo termine</a:t>
                      </a:r>
                      <a:endParaRPr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Breve o medio termine</a:t>
                      </a:r>
                      <a:endParaRPr sz="13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77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400" b="1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Flessibilità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Struttura a bassa adattabilità, difficile da modificare</a:t>
                      </a:r>
                      <a:endParaRPr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Facile da revisionare e adattare</a:t>
                      </a:r>
                      <a:endParaRPr sz="13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77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400" b="1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Bisogni istituzionali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Richiede competenze tecniche, finanziamenti e manutenzione</a:t>
                      </a:r>
                      <a:endParaRPr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Richiede </a:t>
                      </a:r>
                      <a:r>
                        <a:rPr lang="it-IT" sz="1350" dirty="0" err="1"/>
                        <a:t>governance</a:t>
                      </a:r>
                      <a:r>
                        <a:rPr lang="it-IT" sz="1350" dirty="0"/>
                        <a:t>, consapevolezza e partecipazione della comunità</a:t>
                      </a:r>
                      <a:endParaRPr sz="13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3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dirty="0"/>
                        <a:t>Miglior caso d'uso</a:t>
                      </a:r>
                      <a:endParaRPr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Proteggere beni critici</a:t>
                      </a:r>
                      <a:endParaRPr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Sensibilizzare, gestire l'uso del suolo, aumentare la preparazione</a:t>
                      </a:r>
                      <a:endParaRPr sz="13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225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b="1" dirty="0"/>
                        <a:t>Esempi</a:t>
                      </a:r>
                      <a:endParaRPr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Argini, muri di contenimento, strade elevate, tetti verdi</a:t>
                      </a:r>
                      <a:endParaRPr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Leggi sulla zonizzazione, mappatura dei rischi, allerte per le ondate di calore, politiche sull'uso dell'acqua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36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400" b="1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Impatti ambientali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350" dirty="0"/>
                        <a:t>Può allertare gli ecosistemi o i processi naturali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it-IT" sz="1350" dirty="0"/>
                        <a:t>Impatto inferiore, spesso più sostenibile</a:t>
                      </a:r>
                    </a:p>
                    <a:p>
                      <a:pPr>
                        <a:defRPr/>
                      </a:pPr>
                      <a:endParaRPr sz="13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25574154" name="Google Shape;220;p13"/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05974364" name="Google Shape;262;p14"/>
          <p:cNvSpPr/>
          <p:nvPr/>
        </p:nvSpPr>
        <p:spPr bwMode="auto">
          <a:xfrm>
            <a:off x="140157" y="198437"/>
            <a:ext cx="8828124" cy="47466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4399790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43505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it-IT" dirty="0">
                <a:solidFill>
                  <a:srgbClr val="70AD47"/>
                </a:solidFill>
              </a:rPr>
              <a:t>Come scegliere le soluzioni giuste</a:t>
            </a:r>
          </a:p>
        </p:txBody>
      </p:sp>
      <p:sp>
        <p:nvSpPr>
          <p:cNvPr id="1619351079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0600" y="1110059"/>
            <a:ext cx="7882800" cy="3343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200" dirty="0">
                <a:solidFill>
                  <a:srgbClr val="7F7F7F"/>
                </a:solidFill>
              </a:rPr>
              <a:t>Comprendere i rischi climatici locali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200" dirty="0">
                <a:solidFill>
                  <a:srgbClr val="7F7F7F"/>
                </a:solidFill>
              </a:rPr>
              <a:t>Considerare il contesto locale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200" dirty="0">
                <a:solidFill>
                  <a:srgbClr val="7F7F7F"/>
                </a:solidFill>
              </a:rPr>
              <a:t>Abbinare il tipo di soluzione al pericolo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200" dirty="0">
                <a:solidFill>
                  <a:srgbClr val="7F7F7F"/>
                </a:solidFill>
              </a:rPr>
              <a:t>Valutare costo, fattibilità e manutenzione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200" dirty="0">
                <a:solidFill>
                  <a:srgbClr val="7F7F7F"/>
                </a:solidFill>
              </a:rPr>
              <a:t>Dare priorità ai co-benefici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200" dirty="0">
                <a:solidFill>
                  <a:srgbClr val="7F7F7F"/>
                </a:solidFill>
              </a:rPr>
              <a:t>Utilizzare un mix di soluzioni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200" dirty="0">
                <a:solidFill>
                  <a:srgbClr val="7F7F7F"/>
                </a:solidFill>
              </a:rPr>
              <a:t>Coinvolgere gli stakeholder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200" dirty="0">
                <a:solidFill>
                  <a:srgbClr val="7F7F7F"/>
                </a:solidFill>
              </a:rPr>
              <a:t>Verificare l'allineamento con politiche e normative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200" dirty="0">
                <a:solidFill>
                  <a:srgbClr val="7F7F7F"/>
                </a:solidFill>
              </a:rPr>
              <a:t>Pianificare per la flessibilità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200" dirty="0">
                <a:solidFill>
                  <a:srgbClr val="7F7F7F"/>
                </a:solidFill>
              </a:rPr>
              <a:t>Monitorare e valutare</a:t>
            </a:r>
          </a:p>
        </p:txBody>
      </p:sp>
      <p:sp>
        <p:nvSpPr>
          <p:cNvPr id="209503604" name="Google Shape;262;p14"/>
          <p:cNvSpPr/>
          <p:nvPr/>
        </p:nvSpPr>
        <p:spPr bwMode="auto">
          <a:xfrm>
            <a:off x="140157" y="198437"/>
            <a:ext cx="8828124" cy="47466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8054071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43505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 dirty="0">
                <a:solidFill>
                  <a:srgbClr val="70AD47"/>
                </a:solidFill>
              </a:rPr>
              <a:t>PIANI MULTISETTORIALI</a:t>
            </a:r>
          </a:p>
        </p:txBody>
      </p:sp>
      <p:sp>
        <p:nvSpPr>
          <p:cNvPr id="970763897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12819" y="1110059"/>
            <a:ext cx="7882800" cy="29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Strategie complete che affrontano i rischi climatici attraverso più settori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Riuniscono politiche e stakeholder di settori diversi per garantire coerenza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Affrontano le interdipendenze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Pianificazione a lungo termine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Utilizzano la valutazione del rischio e della vulnerabilità come base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Esempi: SECAP, </a:t>
            </a:r>
            <a:r>
              <a:rPr lang="en-GB" sz="1400" dirty="0">
                <a:solidFill>
                  <a:srgbClr val="7F7F7F"/>
                </a:solidFill>
              </a:rPr>
              <a:t>National Adaptation Plans (in Italia </a:t>
            </a:r>
            <a:r>
              <a:rPr lang="it-IT" sz="1400" dirty="0">
                <a:solidFill>
                  <a:srgbClr val="7F7F7F"/>
                </a:solidFill>
              </a:rPr>
              <a:t>Piano Nazionale di Adattamento ai Cambiamenti Climatici (PNACC)), Strategie di Resilienza…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Benefici: efficienza, riduzione del rischio, migliori opportunità di finanziamento, coerenza delle politiche migliorata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</a:endParaRPr>
          </a:p>
        </p:txBody>
      </p:sp>
      <p:sp>
        <p:nvSpPr>
          <p:cNvPr id="42754997" name="Google Shape;262;p14"/>
          <p:cNvSpPr/>
          <p:nvPr/>
        </p:nvSpPr>
        <p:spPr bwMode="auto">
          <a:xfrm>
            <a:off x="140157" y="198437"/>
            <a:ext cx="8828124" cy="47466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4047358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43505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 dirty="0">
                <a:solidFill>
                  <a:srgbClr val="70AD47"/>
                </a:solidFill>
              </a:rPr>
              <a:t>Piano d'Azione per l'Energia Sostenibile e il Clima (PAESC, in inglese SECAP) 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69068383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496680" y="1128297"/>
            <a:ext cx="7882800" cy="3771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>
              <a:lnSpc>
                <a:spcPct val="100000"/>
              </a:lnSpc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Piano d'azione che le città firmatarie del Patto dei Sindaci (Covenant of </a:t>
            </a:r>
            <a:r>
              <a:rPr lang="it-IT" sz="1400" dirty="0" err="1">
                <a:solidFill>
                  <a:srgbClr val="7F7F7F"/>
                </a:solidFill>
              </a:rPr>
              <a:t>Mayors</a:t>
            </a:r>
            <a:r>
              <a:rPr lang="it-IT" sz="1400" dirty="0">
                <a:solidFill>
                  <a:srgbClr val="7F7F7F"/>
                </a:solidFill>
              </a:rPr>
              <a:t> o </a:t>
            </a:r>
            <a:r>
              <a:rPr lang="it-IT" sz="1400" dirty="0" err="1">
                <a:solidFill>
                  <a:srgbClr val="7F7F7F"/>
                </a:solidFill>
              </a:rPr>
              <a:t>CoM</a:t>
            </a:r>
            <a:r>
              <a:rPr lang="it-IT" sz="1400" dirty="0">
                <a:solidFill>
                  <a:srgbClr val="7F7F7F"/>
                </a:solidFill>
              </a:rPr>
              <a:t>) devono sviluppare</a:t>
            </a:r>
          </a:p>
          <a:p>
            <a:pPr>
              <a:lnSpc>
                <a:spcPct val="100000"/>
              </a:lnSpc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Definisce le azioni chiave, che traducono gli impegni politici in misure pratiche e progetti per affrontare il cambiamento climatico e raggiungere l'obiettivo di ridurre le emissioni di GHG (</a:t>
            </a:r>
            <a:r>
              <a:rPr lang="it-IT" sz="1400" dirty="0" err="1">
                <a:solidFill>
                  <a:srgbClr val="7F7F7F"/>
                </a:solidFill>
              </a:rPr>
              <a:t>Greenhouse</a:t>
            </a:r>
            <a:r>
              <a:rPr lang="it-IT" sz="1400" dirty="0">
                <a:solidFill>
                  <a:srgbClr val="7F7F7F"/>
                </a:solidFill>
              </a:rPr>
              <a:t> </a:t>
            </a:r>
            <a:r>
              <a:rPr lang="it-IT" sz="1400" dirty="0" err="1">
                <a:solidFill>
                  <a:srgbClr val="7F7F7F"/>
                </a:solidFill>
              </a:rPr>
              <a:t>Gases</a:t>
            </a:r>
            <a:r>
              <a:rPr lang="it-IT" sz="1400" dirty="0">
                <a:solidFill>
                  <a:srgbClr val="7F7F7F"/>
                </a:solidFill>
              </a:rPr>
              <a:t>, sono i gas effetto serra) del 55% entro il 2030</a:t>
            </a:r>
          </a:p>
          <a:p>
            <a:pPr>
              <a:lnSpc>
                <a:spcPct val="100000"/>
              </a:lnSpc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Impegno a lungo termine per implementare i piani</a:t>
            </a:r>
          </a:p>
          <a:p>
            <a:pPr>
              <a:lnSpc>
                <a:spcPct val="100000"/>
              </a:lnSpc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Rapporto dei progressi ogni due anni</a:t>
            </a:r>
          </a:p>
          <a:p>
            <a:pPr>
              <a:lnSpc>
                <a:spcPct val="100000"/>
              </a:lnSpc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Spesso utilizzato anche da comuni non firmatari del </a:t>
            </a:r>
            <a:r>
              <a:rPr lang="it-IT" sz="1400" dirty="0" err="1">
                <a:solidFill>
                  <a:srgbClr val="7F7F7F"/>
                </a:solidFill>
              </a:rPr>
              <a:t>CoM</a:t>
            </a:r>
            <a:r>
              <a:rPr lang="it-IT" sz="1400" dirty="0">
                <a:solidFill>
                  <a:srgbClr val="7F7F7F"/>
                </a:solidFill>
              </a:rPr>
              <a:t> per creare piani e strategie per combattere il cambiamento climatico</a:t>
            </a:r>
          </a:p>
          <a:p>
            <a:pPr>
              <a:lnSpc>
                <a:spcPct val="100000"/>
              </a:lnSpc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Due parti del SECAP:</a:t>
            </a:r>
          </a:p>
          <a:p>
            <a:pPr marL="893763">
              <a:lnSpc>
                <a:spcPct val="100000"/>
              </a:lnSpc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Inventari delle emissioni e piani</a:t>
            </a:r>
          </a:p>
          <a:p>
            <a:pPr marL="893763">
              <a:lnSpc>
                <a:spcPct val="100000"/>
              </a:lnSpc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Vulnerabilità ai rischi climatici e piani</a:t>
            </a:r>
          </a:p>
          <a:p>
            <a:pPr marL="742950" lvl="1" indent="-285750">
              <a:lnSpc>
                <a:spcPct val="100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8376882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396194" y="378167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 dirty="0">
                <a:solidFill>
                  <a:srgbClr val="70AD47"/>
                </a:solidFill>
              </a:rPr>
              <a:t>INVENTARI DELLE EMISSIONI</a:t>
            </a:r>
          </a:p>
        </p:txBody>
      </p:sp>
      <p:sp>
        <p:nvSpPr>
          <p:cNvPr id="1748242555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491587" y="945817"/>
            <a:ext cx="8256219" cy="381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Si raccomanda di utilizzare l’approccio e i fattori di emissione in linea con l’IPCC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Settori chiave:</a:t>
            </a:r>
          </a:p>
          <a:p>
            <a:pPr marL="808038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Municipale (edifici, attrezzature, strutture)</a:t>
            </a:r>
          </a:p>
          <a:p>
            <a:pPr marL="808038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Terziario (strutture non municipali, edifici, attrezzature)</a:t>
            </a:r>
          </a:p>
          <a:p>
            <a:pPr marL="808038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Residenziale (edifici)</a:t>
            </a:r>
          </a:p>
          <a:p>
            <a:pPr marL="808038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Trasporti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La metodologia si concentra principalmente sulla CO</a:t>
            </a:r>
            <a:r>
              <a:rPr lang="it-IT" sz="1400" baseline="-25000" dirty="0">
                <a:solidFill>
                  <a:srgbClr val="7F7F7F"/>
                </a:solidFill>
              </a:rPr>
              <a:t>2</a:t>
            </a:r>
            <a:r>
              <a:rPr lang="it-IT" sz="1400" dirty="0">
                <a:solidFill>
                  <a:srgbClr val="7F7F7F"/>
                </a:solidFill>
              </a:rPr>
              <a:t>, ma è possibile considerare anche altri GHG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Macro-settori:</a:t>
            </a:r>
          </a:p>
          <a:p>
            <a:pPr marL="808038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Edifici, attrezzature e strutture</a:t>
            </a:r>
          </a:p>
          <a:p>
            <a:pPr marL="808038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Trasporti</a:t>
            </a:r>
          </a:p>
          <a:p>
            <a:pPr marL="808038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Fornitura di energia</a:t>
            </a:r>
          </a:p>
          <a:p>
            <a:pPr marL="808038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Altri settori non legati all’energia</a:t>
            </a:r>
          </a:p>
        </p:txBody>
      </p:sp>
      <p:sp>
        <p:nvSpPr>
          <p:cNvPr id="315859995" name="Google Shape;262;p14"/>
          <p:cNvSpPr/>
          <p:nvPr/>
        </p:nvSpPr>
        <p:spPr bwMode="auto">
          <a:xfrm>
            <a:off x="140157" y="198437"/>
            <a:ext cx="8828124" cy="47466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65941430" name="Picture 4" descr="A diagram of a step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71808" y="0"/>
            <a:ext cx="6200383" cy="5143500"/>
          </a:xfrm>
          <a:prstGeom prst="rect">
            <a:avLst/>
          </a:prstGeom>
        </p:spPr>
      </p:pic>
      <p:sp>
        <p:nvSpPr>
          <p:cNvPr id="661914822" name="TextBox 5"/>
          <p:cNvSpPr txBox="1"/>
          <p:nvPr/>
        </p:nvSpPr>
        <p:spPr bwMode="auto">
          <a:xfrm>
            <a:off x="0" y="4922681"/>
            <a:ext cx="7485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800" dirty="0"/>
              <a:t>Fonte: </a:t>
            </a:r>
            <a:r>
              <a:rPr lang="en-GB" sz="800" u="sng" dirty="0">
                <a:hlinkClick r:id="rId4"/>
              </a:rPr>
              <a:t>https://www.globalcovenantofmayors.org/</a:t>
            </a:r>
            <a:r>
              <a:rPr lang="en-GB" sz="800" dirty="0"/>
              <a:t>  </a:t>
            </a:r>
            <a:endParaRPr dirty="0"/>
          </a:p>
        </p:txBody>
      </p:sp>
      <p:sp>
        <p:nvSpPr>
          <p:cNvPr id="1094904196" name="Google Shape;262;p14"/>
          <p:cNvSpPr/>
          <p:nvPr/>
        </p:nvSpPr>
        <p:spPr bwMode="auto">
          <a:xfrm>
            <a:off x="0" y="0"/>
            <a:ext cx="9082124" cy="5138124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2308345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593724" y="107920"/>
            <a:ext cx="7765161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 dirty="0">
                <a:solidFill>
                  <a:srgbClr val="70AD47"/>
                </a:solidFill>
              </a:rPr>
              <a:t>REQUISITI PER GLI INVENTARI DELLE EMISSIONI:</a:t>
            </a:r>
          </a:p>
        </p:txBody>
      </p:sp>
      <p:sp>
        <p:nvSpPr>
          <p:cNvPr id="23202370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148852" y="782920"/>
            <a:ext cx="8654903" cy="4343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Approvato dal Consiglio Comunale o organo equivalente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Specifica gli impegni di mitigazione, adattamento e lotta alla povertà energetica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Basato sui risultati dell’Inventario Base delle Emissioni  (BEI) e della Valutazione del Rischio e della Vulnerabilità Climatici (RVA)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Requisiti per la mitigazione:</a:t>
            </a:r>
          </a:p>
          <a:p>
            <a:pPr marL="10731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 dirty="0">
                <a:solidFill>
                  <a:srgbClr val="7F7F7F"/>
                </a:solidFill>
              </a:rPr>
              <a:t>Il BEI deve coprire almeno 3 settori chiave</a:t>
            </a:r>
          </a:p>
          <a:p>
            <a:pPr marL="10731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 dirty="0">
                <a:solidFill>
                  <a:srgbClr val="7F7F7F"/>
                </a:solidFill>
              </a:rPr>
              <a:t>Le azioni di mitigazione devono riguardare almeno 2 settori</a:t>
            </a:r>
          </a:p>
          <a:p>
            <a:pPr marL="10731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 dirty="0">
                <a:solidFill>
                  <a:srgbClr val="7F7F7F"/>
                </a:solidFill>
              </a:rPr>
              <a:t>Il piano d’azione deve elencare una serie di azioni, comprese almeno 3 Azioni Chiave di Mitigazione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Requisiti per l’adattamento:</a:t>
            </a:r>
          </a:p>
          <a:p>
            <a:pPr marL="10731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 dirty="0">
                <a:solidFill>
                  <a:srgbClr val="7F7F7F"/>
                </a:solidFill>
              </a:rPr>
              <a:t>Deve includere almeno un obiettivo di adattamento</a:t>
            </a:r>
          </a:p>
          <a:p>
            <a:pPr marL="10731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 dirty="0">
                <a:solidFill>
                  <a:srgbClr val="7F7F7F"/>
                </a:solidFill>
              </a:rPr>
              <a:t>Elencare una serie di azioni, comprese 3 Azioni Chiave di Adattamento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Requisiti per la povertà energetica:</a:t>
            </a:r>
          </a:p>
          <a:p>
            <a:pPr marL="10731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 dirty="0">
                <a:solidFill>
                  <a:srgbClr val="7F7F7F"/>
                </a:solidFill>
              </a:rPr>
              <a:t>Un obiettivo di povertà energetica</a:t>
            </a:r>
          </a:p>
          <a:p>
            <a:pPr marL="10731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 dirty="0">
                <a:solidFill>
                  <a:srgbClr val="7F7F7F"/>
                </a:solidFill>
              </a:rPr>
              <a:t>Un indicatore</a:t>
            </a:r>
          </a:p>
          <a:p>
            <a:pPr marL="10731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000" dirty="0">
                <a:solidFill>
                  <a:srgbClr val="7F7F7F"/>
                </a:solidFill>
              </a:rPr>
              <a:t>Almeno un’Azione Chiave per la povertà energetica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</a:endParaRPr>
          </a:p>
        </p:txBody>
      </p:sp>
      <p:sp>
        <p:nvSpPr>
          <p:cNvPr id="1722239865" name="Google Shape;262;p14"/>
          <p:cNvSpPr/>
          <p:nvPr/>
        </p:nvSpPr>
        <p:spPr bwMode="auto">
          <a:xfrm>
            <a:off x="-15874" y="79374"/>
            <a:ext cx="9175749" cy="4968874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0919029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 dirty="0">
                <a:solidFill>
                  <a:srgbClr val="70AD47"/>
                </a:solidFill>
              </a:rPr>
              <a:t>INVENTARIO BASE DELLE EMISSIONI </a:t>
            </a:r>
            <a:r>
              <a:rPr lang="en-GB" dirty="0">
                <a:solidFill>
                  <a:srgbClr val="70AD47"/>
                </a:solidFill>
              </a:rPr>
              <a:t>(BEI)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971492767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345521" y="1318078"/>
            <a:ext cx="7882800" cy="2763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Metodologia:</a:t>
            </a:r>
          </a:p>
          <a:p>
            <a:pPr marL="808038" indent="-3619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Focus sul consumo finale di energia</a:t>
            </a:r>
          </a:p>
          <a:p>
            <a:pPr marL="808038" indent="-3619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Riferimento alla giurisdizione geografica dell’autorità locale</a:t>
            </a:r>
          </a:p>
          <a:p>
            <a:pPr marL="808038" indent="-3619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Assegnazione delle emissioni dal lato del consumo</a:t>
            </a:r>
          </a:p>
          <a:p>
            <a:pPr marL="808038" indent="-3619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Raccolta dati bottom-up (dal basso verso l’alto/dal particolare all’universale)</a:t>
            </a:r>
          </a:p>
          <a:p>
            <a:pPr marL="808038" indent="-3619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Monitoraggio dei progressi verso l’obiettivo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Rilevante, flessibile e accurata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Deve coprire 4 settori chiave</a:t>
            </a:r>
          </a:p>
        </p:txBody>
      </p:sp>
      <p:sp>
        <p:nvSpPr>
          <p:cNvPr id="369317203" name="Google Shape;262;p14"/>
          <p:cNvSpPr/>
          <p:nvPr/>
        </p:nvSpPr>
        <p:spPr bwMode="auto">
          <a:xfrm>
            <a:off x="17499" y="79373"/>
            <a:ext cx="9175748" cy="4968874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842641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513982" y="506803"/>
            <a:ext cx="8116035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 dirty="0">
                <a:solidFill>
                  <a:srgbClr val="70AD47"/>
                </a:solidFill>
              </a:rPr>
              <a:t>INVENTARIO DI MONITORAGGIO DELLE EMISSIONI </a:t>
            </a:r>
            <a:r>
              <a:rPr lang="en-GB" dirty="0">
                <a:solidFill>
                  <a:srgbClr val="70AD47"/>
                </a:solidFill>
              </a:rPr>
              <a:t>(MEI)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475963166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513982" y="1181803"/>
            <a:ext cx="7882800" cy="3032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La metodologia è simile a quella del BEI (Inventario Base delle Emissioni)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Si raccomanda di compilarlo annualmente (possono essere accettati anche intervalli di 2 o 4 anni)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Vantaggi:</a:t>
            </a:r>
          </a:p>
          <a:p>
            <a:pPr marL="627063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Monitoraggio più ravvicinato</a:t>
            </a:r>
          </a:p>
          <a:p>
            <a:pPr marL="627063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Migliore comprensione dei fattori che influenzano le emissioni di CO₂</a:t>
            </a:r>
          </a:p>
          <a:p>
            <a:pPr marL="627063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Contributo annuale alla definizione delle politiche</a:t>
            </a:r>
          </a:p>
          <a:p>
            <a:pPr marL="627063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Le competenze specifiche necessarie per la compilazione degli inventari possono essere mantenute e consolidate nel tempo</a:t>
            </a:r>
            <a:endParaRPr lang="en-GB" sz="1200" dirty="0">
              <a:solidFill>
                <a:srgbClr val="7F7F7F"/>
              </a:solidFill>
            </a:endParaRPr>
          </a:p>
        </p:txBody>
      </p:sp>
      <p:sp>
        <p:nvSpPr>
          <p:cNvPr id="1773439666" name="Google Shape;262;p14"/>
          <p:cNvSpPr/>
          <p:nvPr/>
        </p:nvSpPr>
        <p:spPr bwMode="auto">
          <a:xfrm>
            <a:off x="45719" y="79373"/>
            <a:ext cx="8957029" cy="4968874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7668891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00702" y="218400"/>
            <a:ext cx="73311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 dirty="0">
                <a:solidFill>
                  <a:srgbClr val="70AD47"/>
                </a:solidFill>
              </a:rPr>
              <a:t>CONTENUTI DI UN INVENTARIO DELLE EMISSIONI</a:t>
            </a:r>
          </a:p>
        </p:txBody>
      </p:sp>
      <p:sp>
        <p:nvSpPr>
          <p:cNvPr id="894609014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356154" y="1111799"/>
            <a:ext cx="7882800" cy="3698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Definizione del territorio locale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Popolazione nell’anno di riferimento del BEI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Anno del BEI 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Obiettivo di riduzione (in %)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Tipo di obiettivo di riduzione (assoluto o pro capite)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Approccio utilizzato per l’inventario delle emissioni (standard o LCA – Life </a:t>
            </a:r>
            <a:r>
              <a:rPr lang="it-IT" sz="1400" dirty="0" err="1">
                <a:solidFill>
                  <a:srgbClr val="7F7F7F"/>
                </a:solidFill>
              </a:rPr>
              <a:t>Cycle</a:t>
            </a:r>
            <a:r>
              <a:rPr lang="it-IT" sz="1400" dirty="0">
                <a:solidFill>
                  <a:srgbClr val="7F7F7F"/>
                </a:solidFill>
              </a:rPr>
              <a:t> </a:t>
            </a:r>
            <a:r>
              <a:rPr lang="it-IT" sz="1400" dirty="0" err="1">
                <a:solidFill>
                  <a:srgbClr val="7F7F7F"/>
                </a:solidFill>
              </a:rPr>
              <a:t>Assessment</a:t>
            </a:r>
            <a:r>
              <a:rPr lang="it-IT" sz="1400" dirty="0">
                <a:solidFill>
                  <a:srgbClr val="7F7F7F"/>
                </a:solidFill>
              </a:rPr>
              <a:t>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Unità di misura delle emissioni riportate (CO₂ o CO₂ equivalente)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Fattori di emissione impiegati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Ente/settore/consulente responsabile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Risultati dettagliati per settore di attività e tipo di vettore energetico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Risultati riguardanti la stima della riduzione pianificata delle emissioni per settore chiave</a:t>
            </a:r>
            <a:endParaRPr dirty="0"/>
          </a:p>
        </p:txBody>
      </p:sp>
      <p:sp>
        <p:nvSpPr>
          <p:cNvPr id="532867344" name="Google Shape;262;p14"/>
          <p:cNvSpPr/>
          <p:nvPr/>
        </p:nvSpPr>
        <p:spPr bwMode="auto">
          <a:xfrm>
            <a:off x="0" y="0"/>
            <a:ext cx="9082123" cy="51381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8960428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485703" y="416927"/>
            <a:ext cx="7754529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 dirty="0">
                <a:solidFill>
                  <a:srgbClr val="70AD47"/>
                </a:solidFill>
              </a:rPr>
              <a:t>Struttura dell’inventario delle emissioni nel PAESC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25017333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485702" y="1272522"/>
            <a:ext cx="8169199" cy="2593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Sezione A: Consumo finale di energia</a:t>
            </a:r>
          </a:p>
          <a:p>
            <a:pPr marL="808038" indent="-265113">
              <a:buClrTx/>
              <a:buSzPct val="100000"/>
            </a:pPr>
            <a:r>
              <a:rPr lang="it-IT" sz="1200" dirty="0">
                <a:solidFill>
                  <a:srgbClr val="7F7F7F"/>
                </a:solidFill>
              </a:rPr>
              <a:t>Riporta i dati sul consumo finale di energia suddivisi per settore di attività e per vettore energetico</a:t>
            </a:r>
          </a:p>
          <a:p>
            <a:pPr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Sezione B: Fornitura di energia</a:t>
            </a:r>
          </a:p>
          <a:p>
            <a:pPr marL="808038">
              <a:buClrTx/>
              <a:buSzPct val="100000"/>
            </a:pPr>
            <a:r>
              <a:rPr lang="it-IT" sz="1200" dirty="0">
                <a:solidFill>
                  <a:srgbClr val="7F7F7F"/>
                </a:solidFill>
              </a:rPr>
              <a:t>Include i dati relativi all’acquisto di energia elettrica da fonti verdi e alla produzione energetica locale</a:t>
            </a:r>
          </a:p>
          <a:p>
            <a:pPr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Sezione C: Tabelle delle emissioni di CO₂</a:t>
            </a:r>
          </a:p>
          <a:p>
            <a:pPr marL="808038">
              <a:buClrTx/>
              <a:buSzPct val="100000"/>
            </a:pPr>
            <a:r>
              <a:rPr lang="it-IT" sz="1200" dirty="0">
                <a:solidFill>
                  <a:srgbClr val="7F7F7F"/>
                </a:solidFill>
              </a:rPr>
              <a:t>Fornisce i fattori di emissione</a:t>
            </a:r>
          </a:p>
        </p:txBody>
      </p:sp>
      <p:sp>
        <p:nvSpPr>
          <p:cNvPr id="910509678" name="Google Shape;262;p14"/>
          <p:cNvSpPr/>
          <p:nvPr/>
        </p:nvSpPr>
        <p:spPr bwMode="auto">
          <a:xfrm>
            <a:off x="0" y="0"/>
            <a:ext cx="9082123" cy="51381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1023105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306593" y="462235"/>
            <a:ext cx="8530814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it-IT" dirty="0">
                <a:solidFill>
                  <a:srgbClr val="70AD47"/>
                </a:solidFill>
              </a:rPr>
              <a:t>LA VALUTAZIONE DEL RISCHIO E DELLA VULNERABILITÀ (RVA) NEL PAESC</a:t>
            </a:r>
          </a:p>
        </p:txBody>
      </p:sp>
      <p:sp>
        <p:nvSpPr>
          <p:cNvPr id="574720201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409316" y="1237583"/>
            <a:ext cx="7901800" cy="3443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Minimizzare gli impatti climatici nelle città è una priorità per i settori pubblico e privato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Valutare i rischi climatici è uno dei primi passi nel ciclo di adattamento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Il livello ottimale di adattamento è un equilibrio tra il costo dell'investimento e i benefici attesi in termini di riduzione delle perdite e dei danni.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Determina la natura e l'entità di un rischio analizzando i potenziali pericoli e valutando la vulnerabilità.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400" dirty="0">
                <a:solidFill>
                  <a:srgbClr val="7F7F7F"/>
                </a:solidFill>
              </a:rPr>
              <a:t>Il rischio può essere qualitativo o quantitativo.</a:t>
            </a:r>
          </a:p>
          <a:p>
            <a:pPr marL="808038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Esistono due approcci per la Valutazione del Rischio e della Vulnerabilità (RVA):Valutazione basata su modelli di impatto climatico spazialmente espliciti</a:t>
            </a:r>
          </a:p>
          <a:p>
            <a:pPr marL="808038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it-IT" sz="1200" dirty="0">
                <a:solidFill>
                  <a:srgbClr val="7F7F7F"/>
                </a:solidFill>
              </a:rPr>
              <a:t>Valutazione basata su indicatori</a:t>
            </a:r>
            <a:endParaRPr lang="en-GB"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366918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>
              <a:solidFill>
                <a:srgbClr val="7F7F7F"/>
              </a:solidFill>
            </a:endParaRPr>
          </a:p>
          <a:p>
            <a:pPr marL="457200" lvl="1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>
              <a:solidFill>
                <a:srgbClr val="7F7F7F"/>
              </a:solidFill>
            </a:endParaRPr>
          </a:p>
        </p:txBody>
      </p:sp>
      <p:pic>
        <p:nvPicPr>
          <p:cNvPr id="594448804" name="Picture 7"/>
          <p:cNvPicPr>
            <a:picLocks noChangeAspect="1"/>
          </p:cNvPicPr>
          <p:nvPr/>
        </p:nvPicPr>
        <p:blipFill>
          <a:blip r:embed="rId3"/>
          <a:srcRect l="3376" t="2721" b="-1"/>
          <a:stretch/>
        </p:blipFill>
        <p:spPr bwMode="auto">
          <a:xfrm>
            <a:off x="628600" y="129456"/>
            <a:ext cx="7719908" cy="5014044"/>
          </a:xfrm>
          <a:prstGeom prst="rect">
            <a:avLst/>
          </a:prstGeom>
        </p:spPr>
      </p:pic>
      <p:sp>
        <p:nvSpPr>
          <p:cNvPr id="1300789339" name="TextBox 3"/>
          <p:cNvSpPr txBox="1"/>
          <p:nvPr/>
        </p:nvSpPr>
        <p:spPr bwMode="auto">
          <a:xfrm>
            <a:off x="0" y="4922681"/>
            <a:ext cx="7485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800" dirty="0"/>
              <a:t>Fonte: </a:t>
            </a:r>
            <a:r>
              <a:rPr lang="en-GB" sz="800" u="sng" dirty="0">
                <a:hlinkClick r:id="rId4"/>
              </a:rPr>
              <a:t>https://www.globalcovenantofmayors.org/</a:t>
            </a:r>
            <a:r>
              <a:rPr lang="en-GB" sz="800" dirty="0"/>
              <a:t>  </a:t>
            </a:r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6287030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it-IT" dirty="0">
                <a:solidFill>
                  <a:srgbClr val="70AD47"/>
                </a:solidFill>
              </a:rPr>
              <a:t>RVA basata sugli indicatori</a:t>
            </a:r>
          </a:p>
        </p:txBody>
      </p:sp>
      <p:sp>
        <p:nvSpPr>
          <p:cNvPr id="142497325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398684" y="1218470"/>
            <a:ext cx="7901800" cy="2805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Adatto a città di piccole e medie dimensioni</a:t>
            </a:r>
          </a:p>
          <a:p>
            <a:pPr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Il livello di aggregazione dipende dagli obiettivi generali dello studio, dalle competenze tecniche delle autorità locali e dalla disponibilità dei dati.</a:t>
            </a:r>
          </a:p>
          <a:p>
            <a:pPr>
              <a:buClrTx/>
              <a:buSzPct val="100000"/>
            </a:pPr>
            <a:r>
              <a:rPr lang="it-IT" sz="1400" dirty="0">
                <a:solidFill>
                  <a:srgbClr val="7F7F7F"/>
                </a:solidFill>
              </a:rPr>
              <a:t>Fasi per la creazione di una RVA (Valutazione del rischio e della vulnerabilità):</a:t>
            </a:r>
          </a:p>
          <a:p>
            <a:pPr marL="895350">
              <a:buClrTx/>
              <a:buSzPct val="100000"/>
              <a:buFont typeface="+mj-lt"/>
              <a:buAutoNum type="arabicPeriod"/>
            </a:pPr>
            <a:r>
              <a:rPr lang="it-IT" sz="1200" dirty="0">
                <a:solidFill>
                  <a:srgbClr val="7F7F7F"/>
                </a:solidFill>
              </a:rPr>
              <a:t>Analisi esplorativa della città (coinvolgimento degli stakeholder, comprensione qualitativa)</a:t>
            </a:r>
          </a:p>
          <a:p>
            <a:pPr marL="895350">
              <a:buClrTx/>
              <a:buSzPct val="100000"/>
              <a:buFont typeface="+mj-lt"/>
              <a:buAutoNum type="arabicPeriod"/>
            </a:pPr>
            <a:r>
              <a:rPr lang="it-IT" sz="1200" dirty="0">
                <a:solidFill>
                  <a:srgbClr val="7F7F7F"/>
                </a:solidFill>
              </a:rPr>
              <a:t>Identificazione dei pericoli climatici</a:t>
            </a:r>
          </a:p>
          <a:p>
            <a:pPr marL="895350">
              <a:buClrTx/>
              <a:buSzPct val="100000"/>
              <a:buFont typeface="+mj-lt"/>
              <a:buAutoNum type="arabicPeriod"/>
            </a:pPr>
            <a:r>
              <a:rPr lang="it-IT" sz="1200" dirty="0">
                <a:solidFill>
                  <a:srgbClr val="7F7F7F"/>
                </a:solidFill>
              </a:rPr>
              <a:t>Selezione degli indicatori di vulnerabilità</a:t>
            </a:r>
          </a:p>
          <a:p>
            <a:pPr marL="895350">
              <a:buClrTx/>
              <a:buSzPct val="100000"/>
              <a:buFont typeface="+mj-lt"/>
              <a:buAutoNum type="arabicPeriod"/>
            </a:pPr>
            <a:r>
              <a:rPr lang="it-IT" sz="1200" dirty="0">
                <a:solidFill>
                  <a:srgbClr val="7F7F7F"/>
                </a:solidFill>
              </a:rPr>
              <a:t>Raccolta e elaborazione dei dati</a:t>
            </a:r>
          </a:p>
          <a:p>
            <a:pPr marL="895350">
              <a:buClrTx/>
              <a:buSzPct val="100000"/>
              <a:buFont typeface="+mj-lt"/>
              <a:buAutoNum type="arabicPeriod"/>
            </a:pPr>
            <a:r>
              <a:rPr lang="it-IT" sz="1200" dirty="0">
                <a:solidFill>
                  <a:srgbClr val="7F7F7F"/>
                </a:solidFill>
              </a:rPr>
              <a:t>Valutazione del punteggio di vulnerabilità per ciascun pericolo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endParaRPr lang="en-GB" sz="1000" dirty="0">
              <a:solidFill>
                <a:srgbClr val="7F7F7F"/>
              </a:solidFill>
            </a:endParaRPr>
          </a:p>
        </p:txBody>
      </p:sp>
      <p:sp>
        <p:nvSpPr>
          <p:cNvPr id="188081501" name="Google Shape;262;p14"/>
          <p:cNvSpPr/>
          <p:nvPr/>
        </p:nvSpPr>
        <p:spPr bwMode="auto">
          <a:xfrm>
            <a:off x="0" y="0"/>
            <a:ext cx="9082123" cy="51381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0458824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n-GB" dirty="0">
                <a:solidFill>
                  <a:srgbClr val="70AD47"/>
                </a:solidFill>
              </a:rPr>
              <a:t>RVA STEP BY STEP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010938989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599661" y="1074377"/>
            <a:ext cx="7882800" cy="3571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 dirty="0">
                <a:solidFill>
                  <a:srgbClr val="7F7F7F"/>
                </a:solidFill>
              </a:rPr>
              <a:t>Definire l’ambito e gli obiettivi (cosa viene valutato, perché e in quale orizzonte temporale)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 dirty="0">
                <a:solidFill>
                  <a:srgbClr val="7F7F7F"/>
                </a:solidFill>
              </a:rPr>
              <a:t>Raccogliere i dati rilevanti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 dirty="0">
                <a:solidFill>
                  <a:srgbClr val="7F7F7F"/>
                </a:solidFill>
              </a:rPr>
              <a:t>Identificare i pericoli climatici (utilizzando dati climatici e scenari/previsioni)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 dirty="0">
                <a:solidFill>
                  <a:srgbClr val="7F7F7F"/>
                </a:solidFill>
              </a:rPr>
              <a:t>Valutare l’esposizione (chi e cosa è a rischio)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 dirty="0">
                <a:solidFill>
                  <a:srgbClr val="7F7F7F"/>
                </a:solidFill>
              </a:rPr>
              <a:t>Valutare la sensibilità (quanto sono vulnerabili ed esposti i sistemi)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 dirty="0">
                <a:solidFill>
                  <a:srgbClr val="7F7F7F"/>
                </a:solidFill>
              </a:rPr>
              <a:t>Valutare la capacità adattiva (capacità di far fronte, rispondere o riprendersi)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 dirty="0">
                <a:solidFill>
                  <a:srgbClr val="7F7F7F"/>
                </a:solidFill>
              </a:rPr>
              <a:t>Evidenziare i rischi principali (chi e cosa è più a rischio)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 dirty="0">
                <a:solidFill>
                  <a:srgbClr val="7F7F7F"/>
                </a:solidFill>
              </a:rPr>
              <a:t>Determinare le priorità di adattamento e definire gli obiettivi di adattamento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it-IT" sz="1400" dirty="0">
                <a:solidFill>
                  <a:srgbClr val="7F7F7F"/>
                </a:solidFill>
              </a:rPr>
              <a:t>Coinvolgere gli stakeholder rilevanti durante l’intero processo</a:t>
            </a:r>
            <a:endParaRPr lang="en-GB" sz="1400" dirty="0">
              <a:solidFill>
                <a:srgbClr val="7F7F7F"/>
              </a:solidFill>
            </a:endParaRPr>
          </a:p>
        </p:txBody>
      </p:sp>
      <p:sp>
        <p:nvSpPr>
          <p:cNvPr id="512513936" name="Google Shape;262;p14"/>
          <p:cNvSpPr/>
          <p:nvPr/>
        </p:nvSpPr>
        <p:spPr bwMode="auto">
          <a:xfrm>
            <a:off x="0" y="0"/>
            <a:ext cx="9082123" cy="5138123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4683</Words>
  <Application>Microsoft Office PowerPoint</Application>
  <PresentationFormat>Presentazione su schermo (16:9)</PresentationFormat>
  <Paragraphs>502</Paragraphs>
  <Slides>37</Slides>
  <Notes>37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44" baseType="lpstr">
      <vt:lpstr>Arial</vt:lpstr>
      <vt:lpstr>Montserrat</vt:lpstr>
      <vt:lpstr>Trebuchet MS</vt:lpstr>
      <vt:lpstr>Noto Sans Symbols</vt:lpstr>
      <vt:lpstr>Calibri</vt:lpstr>
      <vt:lpstr>Wingdings</vt:lpstr>
      <vt:lpstr>1_CentralEurope_iService</vt:lpstr>
      <vt:lpstr>Presentazione standard di PowerPoint</vt:lpstr>
      <vt:lpstr>INTRODUZIONE</vt:lpstr>
      <vt:lpstr>PERICOLI</vt:lpstr>
      <vt:lpstr>Pericoli legati al clima</vt:lpstr>
      <vt:lpstr>Pericoli non legati al clima</vt:lpstr>
      <vt:lpstr>RISCHIO CLIMATICO</vt:lpstr>
      <vt:lpstr>Componenti del rischio</vt:lpstr>
      <vt:lpstr>VULNERABILITÀ</vt:lpstr>
      <vt:lpstr>Presentazione standard di PowerPoint</vt:lpstr>
      <vt:lpstr>SOLUZIONI PER L'ADATTAMENTO CLIMATICO</vt:lpstr>
      <vt:lpstr>Soluzioni infrastrutturali</vt:lpstr>
      <vt:lpstr>Presentazione standard di PowerPoint</vt:lpstr>
      <vt:lpstr>Soluzioni istituzionali</vt:lpstr>
      <vt:lpstr>Presentazione standard di PowerPoint</vt:lpstr>
      <vt:lpstr>Soluzioni comportamentali e sociali</vt:lpstr>
      <vt:lpstr>Presentazione standard di PowerPoint</vt:lpstr>
      <vt:lpstr>Soluzioni Basate sulla Natura Nature-based solutions (NBS)</vt:lpstr>
      <vt:lpstr>Presentazione standard di PowerPoint</vt:lpstr>
      <vt:lpstr>Soluzioni tecniche</vt:lpstr>
      <vt:lpstr>Presentazione standard di PowerPoint</vt:lpstr>
      <vt:lpstr>SOLUZIONI STRUTTURALI</vt:lpstr>
      <vt:lpstr>SOLUZIONI NON STRUTTURALI</vt:lpstr>
      <vt:lpstr>Scegliere tra soluzioni strutturali e non strutturali</vt:lpstr>
      <vt:lpstr>Come scegliere le soluzioni giuste</vt:lpstr>
      <vt:lpstr>PIANI MULTISETTORIALI</vt:lpstr>
      <vt:lpstr>Piano d'Azione per l'Energia Sostenibile e il Clima (PAESC, in inglese SECAP) </vt:lpstr>
      <vt:lpstr>INVENTARI DELLE EMISSIONI</vt:lpstr>
      <vt:lpstr>Presentazione standard di PowerPoint</vt:lpstr>
      <vt:lpstr>REQUISITI PER GLI INVENTARI DELLE EMISSIONI:</vt:lpstr>
      <vt:lpstr>INVENTARIO BASE DELLE EMISSIONI (BEI)</vt:lpstr>
      <vt:lpstr>INVENTARIO DI MONITORAGGIO DELLE EMISSIONI (MEI)</vt:lpstr>
      <vt:lpstr>CONTENUTI DI UN INVENTARIO DELLE EMISSIONI</vt:lpstr>
      <vt:lpstr>Struttura dell’inventario delle emissioni nel PAESC</vt:lpstr>
      <vt:lpstr>LA VALUTAZIONE DEL RISCHIO E DELLA VULNERABILITÀ (RVA) NEL PAESC</vt:lpstr>
      <vt:lpstr>Presentazione standard di PowerPoint</vt:lpstr>
      <vt:lpstr>RVA basata sugli indicatori</vt:lpstr>
      <vt:lpstr>RVA STEP BY STEP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Claudio Capitanio</dc:creator>
  <cp:lastModifiedBy>SILVIA PERNECHELE</cp:lastModifiedBy>
  <cp:revision>78</cp:revision>
  <dcterms:created xsi:type="dcterms:W3CDTF">2025-03-18T17:43:02Z</dcterms:created>
  <dcterms:modified xsi:type="dcterms:W3CDTF">2025-08-20T16:21:06Z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0x010100BCA5A51514123F41B2B0CBE380212B15</vt:lpwstr>
  </property>
  <property fmtid="{D5CDD505-2E9C-101B-9397-08002B2CF9AE}" pid="3" name="MediaServiceImageTags">
    <vt:lpwstr/>
  </property>
</Properties>
</file>