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5.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s/slide13.xml" ContentType="application/vnd.openxmlformats-officedocument.presentationml.slide+xml"/>
  <Override PartName="/ppt/theme/theme2.xml" ContentType="application/vnd.openxmlformats-officedocument.theme+xml"/>
  <Override PartName="/ppt/theme/theme1.xml" ContentType="application/vnd.openxmlformats-officedocument.theme+xml"/>
  <Override PartName="/ppt/slides/slide3.xml" ContentType="application/vnd.openxmlformats-officedocument.presentationml.slide+xml"/>
  <Override PartName="/ppt/slideLayouts/slideLayout4.xml" ContentType="application/vnd.openxmlformats-officedocument.presentationml.slideLayout+xml"/>
  <Override PartName="/ppt/slideLayouts/slideLayout1.xml" ContentType="application/vnd.openxmlformats-officedocument.presentationml.slideLayout+xml"/>
  <Override PartName="/ppt/slides/slide12.xml" ContentType="application/vnd.openxmlformats-officedocument.presentationml.slide+xml"/>
  <Override PartName="/ppt/slideLayouts/slideLayout5.xml" ContentType="application/vnd.openxmlformats-officedocument.presentationml.slideLayout+xml"/>
  <Override PartName="/ppt/slides/slide7.xml" ContentType="application/vnd.openxmlformats-officedocument.presentationml.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tableStyles.xml" ContentType="application/vnd.openxmlformats-officedocument.presentationml.tableStyles+xml"/>
  <Override PartName="/docProps/app.xml" ContentType="application/vnd.openxmlformats-officedocument.extended-properties+xml"/>
  <Override PartName="/ppt/slides/slide17.xml" ContentType="application/vnd.openxmlformats-officedocument.presentationml.slide+xml"/>
  <Override PartName="/ppt/viewProps.xml" ContentType="application/vnd.openxmlformats-officedocument.presentationml.viewProps+xml"/>
  <Override PartName="/ppt/notesSlides/notesSlide7.xml" ContentType="application/vnd.openxmlformats-officedocument.presentationml.notesSlide+xml"/>
  <Override PartName="/ppt/presentation.xml" ContentType="application/vnd.openxmlformats-officedocument.presentationml.presentation.main+xml"/>
  <Override PartName="/ppt/slides/slide8.xml" ContentType="application/vnd.openxmlformats-officedocument.presentationml.slide+xml"/>
  <Override PartName="/ppt/notesSlides/notesSlide3.xml" ContentType="application/vnd.openxmlformats-officedocument.presentationml.notesSlide+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presProps.xml" ContentType="application/vnd.openxmlformats-officedocument.presentationml.presProps+xml"/>
  <Override PartName="/ppt/slideLayouts/slideLayout8.xml" ContentType="application/vnd.openxmlformats-officedocument.presentationml.slideLayout+xml"/>
  <Override PartName="/docProps/core.xml" ContentType="application/vnd.openxmlformats-package.core-properties+xml"/>
  <Override PartName="/ppt/slideLayouts/slideLayout13.xml" ContentType="application/vnd.openxmlformats-officedocument.presentationml.slideLayout+xml"/>
  <Override PartName="/ppt/slideLayouts/slideLayout6.xml" ContentType="application/vnd.openxmlformats-officedocument.presentationml.slideLayout+xml"/>
  <Override PartName="/ppt/notesSlides/notesSlide11.xml" ContentType="application/vnd.openxmlformats-officedocument.presentationml.notesSlide+xml"/>
  <Override PartName="/ppt/slides/slide10.xml" ContentType="application/vnd.openxmlformats-officedocument.presentationml.slide+xml"/>
  <Override PartName="/ppt/slideMasters/slideMaster1.xml" ContentType="application/vnd.openxmlformats-officedocument.presentationml.slideMaster+xml"/>
  <Override PartName="/ppt/slides/slide2.xml" ContentType="application/vnd.openxmlformats-officedocument.presentationml.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s/slide1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6.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13.xml" ContentType="application/vnd.openxmlformats-officedocument.presentationml.notesSlide+xml"/>
  <Override PartName="/ppt/slides/slide9.xml" ContentType="application/vnd.openxmlformats-officedocument.presentationml.slide+xml"/>
  <Override PartName="/ppt/notesSlides/notesSlide1.xml" ContentType="application/vnd.openxmlformats-officedocument.presentationml.notesSlide+xml"/>
  <Override PartName="/ppt/slides/slide11.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notesSlides/notesSlide17.xml" ContentType="application/vnd.openxmlformats-officedocument.presentationml.notesSlide+xml"/>
  <Override PartName="/ppt/slides/slide19.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howSpecialPlsOnTitleSld="0" strictFirstAndLastChars="0">
  <p:sldMasterIdLst>
    <p:sldMasterId id="2147483648" r:id="rId1"/>
  </p:sldMasterIdLst>
  <p:notesMasterIdLst>
    <p:notesMasterId r:id="rId2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Lst>
  <p:sldSz cx="9144000" cy="5143500"/>
  <p:notesSz cx="6724650" cy="97742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C776D525-3C84-4866-9515-0EE9A71BAC24}">
  <a:tblStyle styleId="{C776D525-3C84-4866-9515-0EE9A71BAC24}" styleName="Table_0">
    <a:wholeTbl>
      <a:tcTxStyle>
        <a:srgbClr val="000000"/>
      </a:tcTxStyle>
      <a:tcStyle>
        <a:tcBdr>
          <a:left>
            <a:ln>
              <a:noFill/>
            </a:ln>
          </a:left>
          <a:right>
            <a:ln>
              <a:noFill/>
            </a:ln>
          </a:right>
          <a:top>
            <a:ln>
              <a:noFill/>
            </a:ln>
          </a:top>
          <a:bottom>
            <a:ln>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notesMaster" Target="notesMasters/notesMaster1.xml"/><Relationship Id="rId24" Type="http://schemas.openxmlformats.org/officeDocument/2006/relationships/presProps" Target="presProps.xml" /><Relationship Id="rId25" Type="http://schemas.openxmlformats.org/officeDocument/2006/relationships/tableStyles" Target="tableStyles.xml" /><Relationship Id="rId26"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150075334" name="Google Shape;3;n"/>
          <p:cNvSpPr txBox="1"/>
          <p:nvPr>
            <p:ph type="hdr" idx="2"/>
          </p:nvPr>
        </p:nvSpPr>
        <p:spPr bwMode="auto">
          <a:xfrm>
            <a:off x="0" y="0"/>
            <a:ext cx="2914015" cy="48871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572953179" name="Google Shape;4;n"/>
          <p:cNvSpPr txBox="1"/>
          <p:nvPr>
            <p:ph type="dt" idx="10"/>
          </p:nvPr>
        </p:nvSpPr>
        <p:spPr bwMode="auto">
          <a:xfrm>
            <a:off x="3809079" y="0"/>
            <a:ext cx="2914015" cy="488712"/>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2072462223" name="Google Shape;5;n"/>
          <p:cNvSpPr/>
          <p:nvPr>
            <p:ph type="sldImg" idx="3"/>
          </p:nvPr>
        </p:nvSpPr>
        <p:spPr bwMode="auto">
          <a:xfrm>
            <a:off x="104775" y="733424"/>
            <a:ext cx="6515100" cy="3665538"/>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2728258" name="Google Shape;6;n"/>
          <p:cNvSpPr txBox="1"/>
          <p:nvPr>
            <p:ph type="body" idx="1"/>
          </p:nvPr>
        </p:nvSpPr>
        <p:spPr bwMode="auto">
          <a:xfrm>
            <a:off x="672465" y="4642763"/>
            <a:ext cx="5379720" cy="439840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2000373056" name="Google Shape;7;n"/>
          <p:cNvSpPr txBox="1"/>
          <p:nvPr>
            <p:ph type="ftr" idx="11"/>
          </p:nvPr>
        </p:nvSpPr>
        <p:spPr bwMode="auto">
          <a:xfrm>
            <a:off x="0" y="9283830"/>
            <a:ext cx="2914015" cy="488712"/>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2058326090" name="Google Shape;8;n"/>
          <p:cNvSpPr txBox="1"/>
          <p:nvPr>
            <p:ph type="sldNum" idx="12"/>
          </p:nvPr>
        </p:nvSpPr>
        <p:spPr bwMode="auto">
          <a:xfrm>
            <a:off x="3809079" y="9283830"/>
            <a:ext cx="2914015" cy="48871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1735589" name="Google Shape;110;g35670ae33ce_0_0:notes"/>
          <p:cNvSpPr/>
          <p:nvPr>
            <p:ph type="sldImg" idx="2"/>
          </p:nvPr>
        </p:nvSpPr>
        <p:spPr bwMode="auto">
          <a:xfrm>
            <a:off x="104775" y="733424"/>
            <a:ext cx="6515100" cy="3665538"/>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5386336" name="Google Shape;111;g35670ae33ce_0_0:notes"/>
          <p:cNvSpPr txBox="1"/>
          <p:nvPr>
            <p:ph type="body" idx="1"/>
          </p:nvPr>
        </p:nvSpPr>
        <p:spPr bwMode="auto">
          <a:xfrm>
            <a:off x="672465" y="4642763"/>
            <a:ext cx="5379720" cy="4398407"/>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defRPr/>
            </a:pPr>
            <a:r>
              <a:rPr sz="1100" b="0" i="0" u="none">
                <a:solidFill>
                  <a:srgbClr val="000000"/>
                </a:solidFill>
                <a:highlight>
                  <a:srgbClr val="FFFF00"/>
                </a:highlight>
                <a:latin typeface="Calibri"/>
                <a:ea typeface="Calibri"/>
                <a:cs typeface="Calibri"/>
              </a:rPr>
              <a:t> </a:t>
            </a:r>
            <a:endParaRPr/>
          </a:p>
        </p:txBody>
      </p:sp>
      <p:sp>
        <p:nvSpPr>
          <p:cNvPr id="990191440" name="Google Shape;112;g35670ae33ce_0_0:notes"/>
          <p:cNvSpPr txBox="1"/>
          <p:nvPr>
            <p:ph type="sldNum" idx="12"/>
          </p:nvPr>
        </p:nvSpPr>
        <p:spPr bwMode="auto">
          <a:xfrm>
            <a:off x="3809079" y="9283830"/>
            <a:ext cx="2914015" cy="488712"/>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93918159" name="Google Shape;126;p2: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343154799" name="Google Shape;127;p2: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07800924" name="Google Shape;135;p3: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73456186" name="Google Shape;136;p3: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50432675" name="Google Shape;142;p1: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60785853" name="Google Shape;143;p1: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26103600" name="Google Shape;149;p5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18458409" name="Google Shape;150;p5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54423635" name="Google Shape;156;p6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84616202" name="Google Shape;157;p6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84029748" name="Google Shape;172;p61: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22488613" name="Google Shape;173;p61: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22630879" name="Google Shape;209;p62: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807912073" name="Google Shape;210;p62: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92893512" name="Google Shape;223;p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27459563" name="Google Shape;224;p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57849792" name="Google Shape;229;p1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10235297" name="Google Shape;230;p1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5563410" name="Google Shape;235;p63: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662665808" name="Google Shape;236;p63: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81470415" name="Google Shape;253;p65: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3318708" name="Google Shape;254;p65: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94569668" name="Google Shape;260;p66: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04175345" name="Google Shape;261;p66: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0487168" name="Google Shape;267;p67: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927062734" name="Google Shape;268;p67: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12190343" name="Google Shape;280;p68: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10763751" name="Google Shape;281;p68: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48527530" name="Google Shape;293;p69: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25960370" name="Google Shape;294;p69: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49522564" name="Google Shape;302;g39d627c7564_0_0:notes"/>
          <p:cNvSpPr txBox="1"/>
          <p:nvPr>
            <p:ph type="body" idx="1"/>
          </p:nvPr>
        </p:nvSpPr>
        <p:spPr bwMode="auto">
          <a:xfrm>
            <a:off x="672465" y="4703846"/>
            <a:ext cx="5379600" cy="384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547305677" name="Google Shape;303;g39d627c7564_0_0:notes"/>
          <p:cNvSpPr/>
          <p:nvPr>
            <p:ph type="sldImg" idx="2"/>
          </p:nvPr>
        </p:nvSpPr>
        <p:spPr bwMode="auto">
          <a:xfrm>
            <a:off x="672465" y="1221778"/>
            <a:ext cx="5379600" cy="32988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61021517" name="Google Shape;311;p70: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1286899" name="Google Shape;312;p70: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83675801" name="Google Shape;317;p84:notes"/>
          <p:cNvSpPr txBox="1"/>
          <p:nvPr>
            <p:ph type="body" idx="1"/>
          </p:nvPr>
        </p:nvSpPr>
        <p:spPr bwMode="auto">
          <a:xfrm>
            <a:off x="672465" y="4703851"/>
            <a:ext cx="5379720" cy="384860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29435594" name="Google Shape;318;p84:notes"/>
          <p:cNvSpPr/>
          <p:nvPr>
            <p:ph type="sldImg" idx="2"/>
          </p:nvPr>
        </p:nvSpPr>
        <p:spPr bwMode="auto">
          <a:xfrm>
            <a:off x="430213" y="1222375"/>
            <a:ext cx="5864225" cy="3298825"/>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1843974001" name="Google Shape;15;p8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737672386" name="Google Shape;16;p8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930798016" name="Google Shape;18;p45"/>
          <p:cNvSpPr txBox="1"/>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039776755" name="Google Shape;19;p45"/>
          <p:cNvSpPr txBox="1"/>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2036920703" name="Google Shape;20;p45"/>
          <p:cNvSpPr txBox="1"/>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360991179" name="Google Shape;21;p45"/>
          <p:cNvSpPr txBox="1"/>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a:t>‹#›</a:t>
            </a:fld>
            <a:endParaRPr/>
          </a:p>
        </p:txBody>
      </p:sp>
      <p:sp>
        <p:nvSpPr>
          <p:cNvPr id="1898402908" name="Google Shape;22;p45"/>
          <p:cNvSpPr txBox="1"/>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286649081" name="Google Shape;24;p44"/>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881890651" name="Google Shape;25;p44"/>
          <p:cNvSpPr txBox="1"/>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45344798" name="Google Shape;26;p44"/>
          <p:cNvSpPr/>
          <p:nvPr/>
        </p:nvSpPr>
        <p:spPr bwMode="auto">
          <a:xfrm rot="2654194">
            <a:off x="5682589" y="1643205"/>
            <a:ext cx="1775365"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7254"/>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671609487" name="Google Shape;27;p44"/>
          <p:cNvSpPr/>
          <p:nvPr/>
        </p:nvSpPr>
        <p:spPr bwMode="auto">
          <a:xfrm rot="2654194">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7254"/>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978924494" name="Google Shape;28;p44"/>
          <p:cNvSpPr/>
          <p:nvPr/>
        </p:nvSpPr>
        <p:spPr bwMode="auto">
          <a:xfrm rot="2654194">
            <a:off x="3661174" y="1663299"/>
            <a:ext cx="1821652" cy="1578517"/>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7254"/>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5579335" name="Google Shape;29;p44"/>
          <p:cNvSpPr/>
          <p:nvPr/>
        </p:nvSpPr>
        <p:spPr bwMode="auto">
          <a:xfrm rot="-8360991">
            <a:off x="6899821" y="2238847"/>
            <a:ext cx="1098873" cy="816415"/>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066912043" name="Google Shape;30;p44"/>
          <p:cNvSpPr/>
          <p:nvPr/>
        </p:nvSpPr>
        <p:spPr bwMode="auto">
          <a:xfrm rot="2654194">
            <a:off x="1796542" y="2757811"/>
            <a:ext cx="1411316" cy="1197055"/>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52348401" name="Google Shape;31;p44"/>
          <p:cNvSpPr/>
          <p:nvPr/>
        </p:nvSpPr>
        <p:spPr bwMode="auto">
          <a:xfrm rot="2654194">
            <a:off x="4906581" y="2127987"/>
            <a:ext cx="1435015" cy="2054098"/>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70582712" name="Google Shape;32;p44"/>
          <p:cNvSpPr/>
          <p:nvPr/>
        </p:nvSpPr>
        <p:spPr bwMode="auto">
          <a:xfrm rot="2654194">
            <a:off x="2548038" y="2509086"/>
            <a:ext cx="1054815"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14996233" name="Google Shape;33;p44"/>
          <p:cNvSpPr/>
          <p:nvPr/>
        </p:nvSpPr>
        <p:spPr bwMode="auto">
          <a:xfrm rot="2654194">
            <a:off x="6769924" y="1297758"/>
            <a:ext cx="811578" cy="961513"/>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7254"/>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2055567052" name="Google Shape;34;p44"/>
          <p:cNvSpPr/>
          <p:nvPr/>
        </p:nvSpPr>
        <p:spPr bwMode="auto">
          <a:xfrm rot="9190018">
            <a:off x="3887684" y="3559733"/>
            <a:ext cx="1368634" cy="1185963"/>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2018606174" name="Google Shape;35;p44"/>
          <p:cNvGrpSpPr/>
          <p:nvPr/>
        </p:nvGrpSpPr>
        <p:grpSpPr bwMode="auto">
          <a:xfrm>
            <a:off x="-715024" y="1671219"/>
            <a:ext cx="4169925" cy="3905352"/>
            <a:chOff x="-586420" y="1648608"/>
            <a:chExt cx="4586919" cy="4295887"/>
          </a:xfrm>
        </p:grpSpPr>
        <p:sp>
          <p:nvSpPr>
            <p:cNvPr id="36" name="Google Shape;36;p44"/>
            <p:cNvSpPr/>
            <p:nvPr/>
          </p:nvSpPr>
          <p:spPr bwMode="auto">
            <a:xfrm rot="2654194">
              <a:off x="-333967" y="3455480"/>
              <a:ext cx="2264054" cy="1643932"/>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549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7" name="Google Shape;37;p44"/>
            <p:cNvSpPr/>
            <p:nvPr/>
          </p:nvSpPr>
          <p:spPr bwMode="auto">
            <a:xfrm rot="2654194">
              <a:off x="-31981" y="1854504"/>
              <a:ext cx="1138472" cy="134879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549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8" name="Google Shape;38;p44"/>
            <p:cNvSpPr/>
            <p:nvPr/>
          </p:nvSpPr>
          <p:spPr bwMode="auto">
            <a:xfrm rot="2654194">
              <a:off x="263870" y="2526575"/>
              <a:ext cx="3276479" cy="2650851"/>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5490"/>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sp>
        <p:nvSpPr>
          <p:cNvPr id="2119296218" name="Google Shape;39;p44" descr="Immagine che contiene testo, schermata, Carattere, logo&#10;&#10;Descrizione generata automaticamente"/>
          <p:cNvSpPr/>
          <p:nvPr/>
        </p:nvSpPr>
        <p:spPr bwMode="auto">
          <a:xfrm>
            <a:off x="6158783" y="81606"/>
            <a:ext cx="2782800" cy="1180918"/>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defRPr/>
            </a:pPr>
            <a:endParaRPr sz="1400" b="0" i="0" u="none" strike="noStrike" cap="none">
              <a:solidFill>
                <a:srgbClr val="000000"/>
              </a:solidFill>
              <a:latin typeface="Arial"/>
              <a:ea typeface="Arial"/>
              <a:cs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422420399" name="Google Shape;41;p46"/>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56171551" name="Google Shape;42;p46"/>
          <p:cNvSpPr txBox="1"/>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103882331" name="Google Shape;43;p46"/>
          <p:cNvSpPr txBox="1"/>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1484157717" name="Google Shape;45;p47"/>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070038291" name="Google Shape;46;p47"/>
          <p:cNvSpPr txBox="1"/>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2000230" name="Google Shape;47;p47"/>
          <p:cNvSpPr txBox="1"/>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00131515" name="Google Shape;48;p47"/>
          <p:cNvSpPr txBox="1"/>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2049889176" name="Google Shape;50;p48"/>
          <p:cNvSpPr txBox="1"/>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2121831115" name="Google Shape;51;p48"/>
          <p:cNvSpPr txBox="1"/>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489472129" name="Google Shape;53;p49"/>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584190301" name="Google Shape;54;p49"/>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803907252" name="Google Shape;55;p49"/>
          <p:cNvSpPr/>
          <p:nvPr>
            <p:ph type="pic" idx="2"/>
          </p:nvPr>
        </p:nvSpPr>
        <p:spPr bwMode="auto">
          <a:xfrm>
            <a:off x="4572000" y="0"/>
            <a:ext cx="4572000" cy="5143500"/>
          </a:xfrm>
          <a:prstGeom prst="rect">
            <a:avLst/>
          </a:prstGeom>
          <a:noFill/>
          <a:ln>
            <a:noFill/>
          </a:ln>
        </p:spPr>
      </p:sp>
      <p:sp>
        <p:nvSpPr>
          <p:cNvPr id="119782122" name="Google Shape;56;p49"/>
          <p:cNvSpPr txBox="1"/>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29172300" name="Google Shape;57;p49"/>
          <p:cNvSpPr txBox="1"/>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998311132" name="Google Shape;58;p49"/>
          <p:cNvSpPr txBox="1"/>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934115719" name="Google Shape;60;p50"/>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569942825" name="Google Shape;61;p50"/>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1103896117" name="Google Shape;62;p50"/>
          <p:cNvSpPr/>
          <p:nvPr>
            <p:ph type="pic" idx="2"/>
          </p:nvPr>
        </p:nvSpPr>
        <p:spPr bwMode="auto">
          <a:xfrm>
            <a:off x="0" y="-14748"/>
            <a:ext cx="4572000" cy="5143500"/>
          </a:xfrm>
          <a:prstGeom prst="rect">
            <a:avLst/>
          </a:prstGeom>
          <a:noFill/>
          <a:ln>
            <a:noFill/>
          </a:ln>
        </p:spPr>
      </p:sp>
      <p:sp>
        <p:nvSpPr>
          <p:cNvPr id="1596803510" name="Google Shape;63;p50"/>
          <p:cNvSpPr txBox="1"/>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73766994" name="Google Shape;64;p50"/>
          <p:cNvSpPr txBox="1"/>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64462090" name="Google Shape;65;p50"/>
          <p:cNvSpPr txBox="1"/>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_2" preserve="0" showMasterPhAnim="0" showMasterSp="1" userDrawn="1">
  <p:cSld name="Chapterbreak_2">
    <p:bg>
      <p:bgPr shadeToTitle="0">
        <a:solidFill>
          <a:schemeClr val="accent4"/>
        </a:solidFill>
      </p:bgPr>
    </p:bg>
    <p:spTree>
      <p:nvGrpSpPr>
        <p:cNvPr id="1" name=""/>
        <p:cNvGrpSpPr/>
        <p:nvPr/>
      </p:nvGrpSpPr>
      <p:grpSpPr bwMode="auto">
        <a:xfrm>
          <a:off x="0" y="0"/>
          <a:ext cx="0" cy="0"/>
          <a:chOff x="0" y="0"/>
          <a:chExt cx="0" cy="0"/>
        </a:xfrm>
      </p:grpSpPr>
      <p:sp>
        <p:nvSpPr>
          <p:cNvPr id="1708244327" name="Google Shape;67;p51"/>
          <p:cNvSpPr txBox="1"/>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45395755" name="Google Shape;68;p51"/>
          <p:cNvSpPr txBox="1"/>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511625539" name="Google Shape;69;p51"/>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 preserve="0" showMasterPhAnim="0" showMasterSp="1" userDrawn="1">
  <p:cSld name="Chapterbreak">
    <p:bg>
      <p:bgPr shadeToTitle="0">
        <a:solidFill>
          <a:schemeClr val="accent4"/>
        </a:solidFill>
      </p:bgPr>
    </p:bg>
    <p:spTree>
      <p:nvGrpSpPr>
        <p:cNvPr id="1" name=""/>
        <p:cNvGrpSpPr/>
        <p:nvPr/>
      </p:nvGrpSpPr>
      <p:grpSpPr bwMode="auto">
        <a:xfrm>
          <a:off x="0" y="0"/>
          <a:ext cx="0" cy="0"/>
          <a:chOff x="0" y="0"/>
          <a:chExt cx="0" cy="0"/>
        </a:xfrm>
      </p:grpSpPr>
      <p:sp>
        <p:nvSpPr>
          <p:cNvPr id="1162110668" name="Google Shape;71;p52"/>
          <p:cNvSpPr txBox="1"/>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35280538" name="Google Shape;72;p52"/>
          <p:cNvSpPr txBox="1"/>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760202958" name="Google Shape;73;p5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1527173313" name="Google Shape;75;p53"/>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535277797" name="Google Shape;76;p53"/>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01079587" name="Google Shape;77;p53"/>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671955766" name="Google Shape;78;p53"/>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739968057" name="Google Shape;79;p53"/>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514463387" name="Google Shape;80;p53"/>
          <p:cNvSpPr txBox="1"/>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a:t>‹#›</a:t>
            </a:fld>
            <a:endParaRPr/>
          </a:p>
        </p:txBody>
      </p:sp>
      <p:sp>
        <p:nvSpPr>
          <p:cNvPr id="653909083" name="Google Shape;81;p53"/>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413043921" name="Google Shape;83;p55"/>
          <p:cNvSpPr txBox="1"/>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48945050" name="Google Shape;84;p55"/>
          <p:cNvSpPr txBox="1"/>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26386247" name="Google Shape;85;p55"/>
          <p:cNvSpPr txBox="1"/>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8683968" name="Google Shape;86;p55"/>
          <p:cNvSpPr txBox="1"/>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45174718" name="Google Shape;87;p55"/>
          <p:cNvSpPr txBox="1"/>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53578663" name="Google Shape;88;p55"/>
          <p:cNvSpPr txBox="1"/>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490352590" name="Google Shape;89;p55"/>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662862486" name="Google Shape;90;p55"/>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48947172" name="Google Shape;91;p55"/>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801247536" name="Google Shape;93;p56"/>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412632814" name="Google Shape;94;p5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389423585" name="Google Shape;95;p56"/>
          <p:cNvSpPr txBox="1"/>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30439136" name="Google Shape;96;p56"/>
          <p:cNvSpPr txBox="1"/>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78811768" name="Google Shape;97;p56"/>
          <p:cNvSpPr txBox="1"/>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81281491" name="Google Shape;98;p56"/>
          <p:cNvSpPr txBox="1"/>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584452943" name="Google Shape;99;p56"/>
          <p:cNvSpPr txBox="1"/>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71406653" name="Google Shape;100;p56"/>
          <p:cNvSpPr txBox="1"/>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584306119" name="Google Shape;101;p56"/>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332366606" name="Google Shape;102;p56"/>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2080830764" name="Google Shape;104;p57"/>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913165452" name="Google Shape;105;p57"/>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373893629" name="Google Shape;107;p5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2011801912" name="Google Shape;108;p58"/>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1142555567" name="Google Shape;10;p43"/>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27242839" name="Google Shape;11;p43"/>
          <p:cNvSpPr txBox="1"/>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277064545" name="Google Shape;12;p43"/>
          <p:cNvSpPr txBox="1"/>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10214889" name="Google Shape;13;p43"/>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52545775" name="Google Shape;114;g35670ae33ce_0_0"/>
          <p:cNvSpPr txBox="1"/>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881995013"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736940584"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254157115"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797615982" name="Google Shape;118;g35670ae33ce_0_0" title="superbe copertina.jpg"/>
          <p:cNvPicPr/>
          <p:nvPr/>
        </p:nvPicPr>
        <p:blipFill rotWithShape="1">
          <a:blip r:embed="rId3">
            <a:alphaModFix/>
          </a:blip>
          <a:srcRect l="0" t="0" r="0" b="0"/>
          <a:stretch/>
        </p:blipFill>
        <p:spPr bwMode="auto">
          <a:xfrm>
            <a:off x="0" y="-14128"/>
            <a:ext cx="9168625" cy="5260328"/>
          </a:xfrm>
          <a:prstGeom prst="rect">
            <a:avLst/>
          </a:prstGeom>
          <a:noFill/>
          <a:ln>
            <a:noFill/>
          </a:ln>
        </p:spPr>
      </p:pic>
      <p:sp>
        <p:nvSpPr>
          <p:cNvPr id="1927461076" name="Google Shape;119;g35670ae33ce_0_0"/>
          <p:cNvSpPr txBox="1"/>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endParaRPr sz="1000"/>
          </a:p>
        </p:txBody>
      </p:sp>
      <p:sp>
        <p:nvSpPr>
          <p:cNvPr id="116377007" name="Google Shape;120;g35670ae33ce_0_0"/>
          <p:cNvSpPr txBox="1"/>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Materiale Didattico SuPeRBE</a:t>
            </a:r>
            <a:endParaRPr sz="3000" b="1">
              <a:solidFill>
                <a:srgbClr val="53656D"/>
              </a:solidFill>
            </a:endParaRPr>
          </a:p>
        </p:txBody>
      </p:sp>
      <p:sp>
        <p:nvSpPr>
          <p:cNvPr id="968465667" name="Google Shape;121;g35670ae33ce_0_0"/>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2 RBE Sistema di Valutazione</a:t>
            </a:r>
            <a:endParaRPr sz="1400" b="0" i="0" u="none" strike="noStrike" cap="none">
              <a:solidFill>
                <a:srgbClr val="000000"/>
              </a:solidFill>
              <a:latin typeface="Arial"/>
              <a:ea typeface="Arial"/>
              <a:cs typeface="Arial"/>
            </a:endParaRPr>
          </a:p>
        </p:txBody>
      </p:sp>
      <p:sp>
        <p:nvSpPr>
          <p:cNvPr id="514424116" name="Google Shape;122;g35670ae33ce_0_0"/>
          <p:cNvSpPr txBox="1"/>
          <p:nvPr/>
        </p:nvSpPr>
        <p:spPr bwMode="auto">
          <a:xfrm>
            <a:off x="5090401" y="3573131"/>
            <a:ext cx="412212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Livello di Competenza: </a:t>
            </a:r>
            <a:r>
              <a:rPr sz="2000" b="1">
                <a:solidFill>
                  <a:schemeClr val="accent4"/>
                </a:solidFill>
                <a:latin typeface="Trebuchet MS"/>
                <a:ea typeface="Trebuchet MS"/>
                <a:cs typeface="Trebuchet MS"/>
              </a:rPr>
              <a:t>1</a:t>
            </a:r>
            <a:endParaRPr sz="2000" b="1" i="0" u="none" strike="noStrike" cap="none">
              <a:solidFill>
                <a:schemeClr val="accent4"/>
              </a:solidFill>
              <a:latin typeface="Trebuchet MS"/>
              <a:ea typeface="Trebuchet MS"/>
              <a:cs typeface="Trebuchet MS"/>
            </a:endParaRPr>
          </a:p>
        </p:txBody>
      </p:sp>
      <p:sp>
        <p:nvSpPr>
          <p:cNvPr id="620804545" name="Google Shape;123;g35670ae33ce_0_0"/>
          <p:cNvSpPr txBox="1"/>
          <p:nvPr/>
        </p:nvSpPr>
        <p:spPr bwMode="auto">
          <a:xfrm>
            <a:off x="516270" y="2960182"/>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2.1 Metodo RBE </a:t>
            </a:r>
            <a:endParaRPr sz="1400" b="0" i="0" u="none" strike="noStrike" cap="none">
              <a:solidFill>
                <a:srgbClr val="000000"/>
              </a:solidFill>
              <a:latin typeface="Arial"/>
              <a:ea typeface="Arial"/>
              <a:cs typeface="Arial"/>
            </a:endParaRPr>
          </a:p>
        </p:txBody>
      </p:sp>
      <p:sp>
        <p:nvSpPr>
          <p:cNvPr id="1994879607" name="Google Shape;124;g35670ae33ce_0_0"/>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700" b="1" i="0" u="none" strike="noStrike" cap="none">
                <a:solidFill>
                  <a:schemeClr val="accent4"/>
                </a:solidFill>
                <a:latin typeface="Trebuchet MS"/>
                <a:ea typeface="Trebuchet MS"/>
                <a:cs typeface="Trebuchet MS"/>
              </a:rPr>
              <a:t>Area di specializzazione:</a:t>
            </a:r>
            <a:endParaRPr sz="7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78399698" name="Google Shape;129;p2"/>
          <p:cNvSpPr txBox="1"/>
          <p:nvPr>
            <p:ph type="body" idx="1"/>
          </p:nvPr>
        </p:nvSpPr>
        <p:spPr bwMode="auto">
          <a:xfrm>
            <a:off x="402217" y="1172652"/>
            <a:ext cx="5233105" cy="1507047"/>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defRPr/>
            </a:pPr>
            <a:r>
              <a:rPr sz="1200">
                <a:solidFill>
                  <a:schemeClr val="lt2"/>
                </a:solidFill>
              </a:rPr>
              <a:t>Il metodo RBE costituisce la base metodologica del Sistema di Valutazione RBE. È un approccio di analisi multi-criteri sviluppato per valutare il rischio climatico a scala edilizia e di quartiere. Basato sul modello concettuale delle catene di impatto, il metodo genera un punteggio di rischio complessivo per una determinata area e un insieme di indicatori complementari che dettagliano il livello di rischio legato al clima in specifiche categorie di rischio e settori urbani.</a:t>
            </a:r>
            <a:endParaRPr sz="1200">
              <a:solidFill>
                <a:schemeClr val="lt2"/>
              </a:solidFill>
            </a:endParaRPr>
          </a:p>
        </p:txBody>
      </p:sp>
      <p:sp>
        <p:nvSpPr>
          <p:cNvPr id="368824485" name="Google Shape;130;p2"/>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None/>
              <a:defRPr/>
            </a:pPr>
            <a:r>
              <a:rPr>
                <a:solidFill>
                  <a:schemeClr val="accent4"/>
                </a:solidFill>
              </a:rPr>
              <a:t>Cos’è il metodo RBE?</a:t>
            </a:r>
            <a:endParaRPr>
              <a:solidFill>
                <a:schemeClr val="accent4"/>
              </a:solidFill>
            </a:endParaRPr>
          </a:p>
        </p:txBody>
      </p:sp>
      <p:pic>
        <p:nvPicPr>
          <p:cNvPr id="1656005578" name="Google Shape;131;p2" descr="Climate change concept illustration | Premium Vector"/>
          <p:cNvPicPr/>
          <p:nvPr/>
        </p:nvPicPr>
        <p:blipFill rotWithShape="1">
          <a:blip r:embed="rId3">
            <a:alphaModFix/>
          </a:blip>
          <a:srcRect l="0" t="0" r="0" b="0"/>
          <a:stretch/>
        </p:blipFill>
        <p:spPr bwMode="auto">
          <a:xfrm>
            <a:off x="5907855" y="944662"/>
            <a:ext cx="2833928" cy="2833928"/>
          </a:xfrm>
          <a:prstGeom prst="rect">
            <a:avLst/>
          </a:prstGeom>
          <a:noFill/>
          <a:ln>
            <a:noFill/>
          </a:ln>
        </p:spPr>
      </p:pic>
      <p:sp>
        <p:nvSpPr>
          <p:cNvPr id="1674566918" name="Google Shape;132;p2"/>
          <p:cNvSpPr txBox="1"/>
          <p:nvPr/>
        </p:nvSpPr>
        <p:spPr bwMode="auto">
          <a:xfrm>
            <a:off x="613295" y="2679699"/>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90000"/>
              </a:lnSpc>
              <a:spcBef>
                <a:spcPts val="0"/>
              </a:spcBef>
              <a:spcAft>
                <a:spcPts val="0"/>
              </a:spcAft>
              <a:buClr>
                <a:srgbClr val="144194"/>
              </a:buClr>
              <a:buSzPts val="1800"/>
              <a:buFont typeface="Trebuchet MS"/>
              <a:buNone/>
              <a:defRPr/>
            </a:pPr>
            <a:r>
              <a:rPr sz="1600" b="1" i="0" u="none" strike="noStrike" cap="none">
                <a:solidFill>
                  <a:schemeClr val="accent4"/>
                </a:solidFill>
                <a:latin typeface="Trebuchet MS"/>
                <a:ea typeface="Trebuchet MS"/>
                <a:cs typeface="Trebuchet MS"/>
              </a:rPr>
              <a:t>Perché è necessario il metodo RBE?</a:t>
            </a:r>
            <a:endParaRPr sz="1400" b="0" i="0" u="none" strike="noStrike" cap="none">
              <a:solidFill>
                <a:srgbClr val="000000"/>
              </a:solidFill>
              <a:latin typeface="Arial"/>
              <a:ea typeface="Arial"/>
              <a:cs typeface="Arial"/>
            </a:endParaRPr>
          </a:p>
        </p:txBody>
      </p:sp>
      <p:sp>
        <p:nvSpPr>
          <p:cNvPr id="1021243480" name="Google Shape;133;p2"/>
          <p:cNvSpPr txBox="1"/>
          <p:nvPr/>
        </p:nvSpPr>
        <p:spPr bwMode="auto">
          <a:xfrm>
            <a:off x="512494" y="3136900"/>
            <a:ext cx="5012550" cy="1346199"/>
          </a:xfrm>
          <a:prstGeom prst="rect">
            <a:avLst/>
          </a:prstGeom>
          <a:noFill/>
          <a:ln>
            <a:noFill/>
          </a:ln>
        </p:spPr>
        <p:txBody>
          <a:bodyPr spcFirstLastPara="1" wrap="square" lIns="68550" tIns="34275" rIns="68550" bIns="34275" anchor="ctr" anchorCtr="0">
            <a:noAutofit/>
          </a:bodyPr>
          <a:lstStyle/>
          <a:p>
            <a:pPr marL="114300" marR="0" lvl="0" indent="0" algn="l" rtl="0">
              <a:lnSpc>
                <a:spcPct val="100000"/>
              </a:lnSpc>
              <a:spcBef>
                <a:spcPts val="1350"/>
              </a:spcBef>
              <a:spcAft>
                <a:spcPts val="0"/>
              </a:spcAft>
              <a:buClr>
                <a:srgbClr val="144194"/>
              </a:buClr>
              <a:buSzPts val="2400"/>
              <a:buFont typeface="Noto Sans Symbols"/>
              <a:buNone/>
              <a:defRPr/>
            </a:pPr>
            <a:r>
              <a:rPr sz="1200" b="0" i="0" u="none" strike="noStrike" cap="none">
                <a:solidFill>
                  <a:schemeClr val="accent4"/>
                </a:solidFill>
                <a:latin typeface="Trebuchet MS"/>
                <a:ea typeface="Trebuchet MS"/>
                <a:cs typeface="Trebuchet MS"/>
              </a:rPr>
              <a:t>- Mancanza di strumenti di valutazione a scala edilizia e di quartiere.  - I quadri di sostenibilità esistenti non sono adatti per la valutazione del rischio climatico. </a:t>
            </a:r>
            <a:endParaRPr sz="1400" b="0" i="0" u="none" strike="noStrike" cap="none">
              <a:solidFill>
                <a:srgbClr val="000000"/>
              </a:solidFill>
              <a:latin typeface="Arial"/>
              <a:ea typeface="Arial"/>
              <a:cs typeface="Arial"/>
            </a:endParaRPr>
          </a:p>
          <a:p>
            <a:pPr marL="36000" marR="0" lvl="0" indent="0" algn="l" rtl="0">
              <a:lnSpc>
                <a:spcPct val="100000"/>
              </a:lnSpc>
              <a:spcBef>
                <a:spcPts val="300"/>
              </a:spcBef>
              <a:spcAft>
                <a:spcPts val="0"/>
              </a:spcAft>
              <a:buClr>
                <a:srgbClr val="144194"/>
              </a:buClr>
              <a:buSzPts val="2400"/>
              <a:buFont typeface="Noto Sans Symbols"/>
              <a:buNone/>
              <a:defRPr/>
            </a:pPr>
            <a:r>
              <a:rPr sz="1200" b="0" i="0" u="none" strike="noStrike" cap="none">
                <a:solidFill>
                  <a:schemeClr val="accent4"/>
                </a:solidFill>
                <a:latin typeface="Trebuchet MS"/>
                <a:ea typeface="Trebuchet MS"/>
                <a:cs typeface="Trebuchet MS"/>
              </a:rPr>
              <a:t> - Richiesta di strumenti comparabili, adattabili e orientati al supporto decisionale per l'adattamento climatico.</a:t>
            </a:r>
            <a:endParaRPr sz="1600" b="0" i="0" u="none" strike="noStrike" cap="none">
              <a:solidFill>
                <a:schemeClr val="accent4"/>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23642217" name="Google Shape;138;p3"/>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Perché è necessario il metodo RBE?</a:t>
            </a:r>
            <a:endParaRPr>
              <a:solidFill>
                <a:schemeClr val="accent4"/>
              </a:solidFill>
            </a:endParaRPr>
          </a:p>
        </p:txBody>
      </p:sp>
      <p:sp>
        <p:nvSpPr>
          <p:cNvPr id="262653295" name="Google Shape;139;p3"/>
          <p:cNvSpPr txBox="1"/>
          <p:nvPr/>
        </p:nvSpPr>
        <p:spPr bwMode="auto">
          <a:xfrm>
            <a:off x="460876" y="1495505"/>
            <a:ext cx="5012550" cy="1290150"/>
          </a:xfrm>
          <a:prstGeom prst="rect">
            <a:avLst/>
          </a:prstGeom>
          <a:noFill/>
          <a:ln>
            <a:noFill/>
          </a:ln>
        </p:spPr>
        <p:txBody>
          <a:bodyPr spcFirstLastPara="1" wrap="square" lIns="68550" tIns="34275" rIns="68550" bIns="34275" anchor="ctr" anchorCtr="0">
            <a:noAutofit/>
          </a:bodyPr>
          <a:lstStyle/>
          <a:p>
            <a:pPr marL="114300" marR="0" lvl="0" indent="0" algn="l" rtl="0">
              <a:lnSpc>
                <a:spcPct val="140000"/>
              </a:lnSpc>
              <a:spcBef>
                <a:spcPts val="1350"/>
              </a:spcBef>
              <a:spcAft>
                <a:spcPts val="0"/>
              </a:spcAft>
              <a:buClr>
                <a:srgbClr val="144194"/>
              </a:buClr>
              <a:buSzPts val="2400"/>
              <a:buFont typeface="Noto Sans Symbols"/>
              <a:buNone/>
              <a:defRPr/>
            </a:pPr>
            <a:r>
              <a:rPr sz="1200" b="0" i="0" u="none" strike="noStrike" cap="none">
                <a:solidFill>
                  <a:schemeClr val="lt2"/>
                </a:solidFill>
                <a:latin typeface="Trebuchet MS"/>
                <a:ea typeface="Trebuchet MS"/>
                <a:cs typeface="Trebuchet MS"/>
              </a:rPr>
              <a:t>- Mancanza di strumenti di valutazione del rischio climatico a scala edilizia e di quartiere.  </a:t>
            </a:r>
            <a:endParaRPr sz="1400" b="0" i="0" u="none" strike="noStrike" cap="none">
              <a:solidFill>
                <a:srgbClr val="000000"/>
              </a:solidFill>
              <a:latin typeface="Arial"/>
              <a:ea typeface="Arial"/>
              <a:cs typeface="Arial"/>
            </a:endParaRPr>
          </a:p>
          <a:p>
            <a:pPr marL="114300" marR="0" lvl="0" indent="0" algn="l" rtl="0">
              <a:lnSpc>
                <a:spcPct val="140000"/>
              </a:lnSpc>
              <a:spcBef>
                <a:spcPts val="1350"/>
              </a:spcBef>
              <a:spcAft>
                <a:spcPts val="0"/>
              </a:spcAft>
              <a:buClr>
                <a:srgbClr val="144194"/>
              </a:buClr>
              <a:buSzPts val="2400"/>
              <a:buFont typeface="Noto Sans Symbols"/>
              <a:buNone/>
              <a:defRPr/>
            </a:pPr>
            <a:r>
              <a:rPr sz="1200" b="0" i="0" u="none" strike="noStrike" cap="none">
                <a:solidFill>
                  <a:schemeClr val="lt2"/>
                </a:solidFill>
                <a:latin typeface="Trebuchet MS"/>
                <a:ea typeface="Trebuchet MS"/>
                <a:cs typeface="Trebuchet MS"/>
              </a:rPr>
              <a:t>- I quadri di sostenibilità esistenti non sono adatti per la valutazione del rischio climatico perché non in linea con l'approccio al rischio dell'IPCC.  </a:t>
            </a:r>
            <a:endParaRPr sz="1400" b="0" i="0" u="none" strike="noStrike" cap="none">
              <a:solidFill>
                <a:srgbClr val="000000"/>
              </a:solidFill>
              <a:latin typeface="Arial"/>
              <a:ea typeface="Arial"/>
              <a:cs typeface="Arial"/>
            </a:endParaRPr>
          </a:p>
          <a:p>
            <a:pPr marL="114300" marR="0" lvl="0" indent="0" algn="l" rtl="0">
              <a:lnSpc>
                <a:spcPct val="140000"/>
              </a:lnSpc>
              <a:spcBef>
                <a:spcPts val="1350"/>
              </a:spcBef>
              <a:spcAft>
                <a:spcPts val="0"/>
              </a:spcAft>
              <a:buClr>
                <a:srgbClr val="144194"/>
              </a:buClr>
              <a:buSzPts val="2400"/>
              <a:buFont typeface="Noto Sans Symbols"/>
              <a:buNone/>
              <a:defRPr/>
            </a:pPr>
            <a:r>
              <a:rPr sz="1200" b="0" i="0" u="none" strike="noStrike" cap="none">
                <a:solidFill>
                  <a:schemeClr val="lt2"/>
                </a:solidFill>
                <a:latin typeface="Trebuchet MS"/>
                <a:ea typeface="Trebuchet MS"/>
                <a:cs typeface="Trebuchet MS"/>
              </a:rPr>
              <a:t>- Necessità di strumenti comparabili, adattabili e orientati al supporto decisionale per l'adattamento climatico.</a:t>
            </a:r>
            <a:endParaRPr sz="1400" b="0" i="0" u="none" strike="noStrike" cap="none">
              <a:solidFill>
                <a:srgbClr val="000000"/>
              </a:solidFill>
              <a:latin typeface="Arial"/>
              <a:ea typeface="Arial"/>
              <a:cs typeface="Arial"/>
            </a:endParaRPr>
          </a:p>
        </p:txBody>
      </p:sp>
      <p:pic>
        <p:nvPicPr>
          <p:cNvPr id="1643671005" name="Google Shape;140;p3" descr="Decision Making free icons designed by Freepik"/>
          <p:cNvPicPr/>
          <p:nvPr/>
        </p:nvPicPr>
        <p:blipFill rotWithShape="1">
          <a:blip r:embed="rId3">
            <a:alphaModFix/>
          </a:blip>
          <a:srcRect l="0" t="0" r="0" b="0"/>
          <a:stretch/>
        </p:blipFill>
        <p:spPr bwMode="auto">
          <a:xfrm>
            <a:off x="6140550" y="1340550"/>
            <a:ext cx="2309850" cy="2309850"/>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343458393" name="Google Shape;145;p1" descr="Climate Change 2023: AR6 Rapporto di sintesi - IPCC - Focal Point Italia"/>
          <p:cNvPicPr/>
          <p:nvPr/>
        </p:nvPicPr>
        <p:blipFill rotWithShape="1">
          <a:blip r:embed="rId3">
            <a:alphaModFix/>
          </a:blip>
          <a:srcRect l="0" t="0" r="0" b="0"/>
          <a:stretch/>
        </p:blipFill>
        <p:spPr bwMode="auto">
          <a:xfrm>
            <a:off x="5364887" y="0"/>
            <a:ext cx="3476389" cy="4500000"/>
          </a:xfrm>
          <a:prstGeom prst="rect">
            <a:avLst/>
          </a:prstGeom>
          <a:noFill/>
          <a:ln>
            <a:noFill/>
          </a:ln>
        </p:spPr>
      </p:pic>
      <p:sp>
        <p:nvSpPr>
          <p:cNvPr id="342867282" name="Google Shape;146;p1"/>
          <p:cNvSpPr txBox="1"/>
          <p:nvPr>
            <p:ph type="body" idx="1"/>
          </p:nvPr>
        </p:nvSpPr>
        <p:spPr bwMode="auto">
          <a:xfrm>
            <a:off x="380617" y="1553049"/>
            <a:ext cx="4572983" cy="1393901"/>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defRPr/>
            </a:pPr>
            <a:r>
              <a:rPr sz="1200">
                <a:solidFill>
                  <a:schemeClr val="lt2"/>
                </a:solidFill>
              </a:rPr>
              <a:t>Il metodo RBE si basa sul concetto di rischio dell'IPCC AR6. L'IPCC AR6, ovvero il Sesto Rapporto di Valutazione del Gruppo Intergovernativo sul Cambiamento Climatico, rappresenta la più recente valutazione completa delle conoscenze scientifiche sul cambiamento climatico.</a:t>
            </a:r>
            <a:endParaRPr/>
          </a:p>
          <a:p>
            <a:pPr marL="171450" lvl="0" indent="-57150" algn="just" rtl="0">
              <a:lnSpc>
                <a:spcPct val="100000"/>
              </a:lnSpc>
              <a:spcBef>
                <a:spcPts val="1350"/>
              </a:spcBef>
              <a:spcAft>
                <a:spcPts val="0"/>
              </a:spcAft>
              <a:buSzPts val="2400"/>
              <a:buNone/>
              <a:defRPr/>
            </a:pPr>
            <a:r>
              <a:rPr sz="1200">
                <a:solidFill>
                  <a:schemeClr val="lt2"/>
                </a:solidFill>
              </a:rPr>
              <a:t>L'IPCC AR6 fornisce un concetto di rischio dettagliato e ricco di sfumature in relazione al cambiamento climatico. Il rapporto si basa sul quadro di rischio stabilito nei precedenti rapporti IPCC, ma lo affina ulteriormente per tenere conto delle complesse interazioni tra pericoli climatici, esposizione e vulnerabilità.</a:t>
            </a:r>
            <a:endParaRPr sz="1200" b="1">
              <a:solidFill>
                <a:schemeClr val="lt2"/>
              </a:solidFill>
            </a:endParaRPr>
          </a:p>
        </p:txBody>
      </p:sp>
      <p:sp>
        <p:nvSpPr>
          <p:cNvPr id="19596961" name="Google Shape;147;p1"/>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IPCC AR6</a:t>
            </a:r>
            <a:endParaRPr>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1459594" name="Google Shape;152;p59"/>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90000"/>
              </a:lnSpc>
              <a:spcBef>
                <a:spcPts val="0"/>
              </a:spcBef>
              <a:spcAft>
                <a:spcPts val="0"/>
              </a:spcAft>
              <a:buSzPts val="1800"/>
              <a:buNone/>
              <a:defRPr/>
            </a:pPr>
            <a:r>
              <a:rPr>
                <a:solidFill>
                  <a:schemeClr val="accent4"/>
                </a:solidFill>
              </a:rPr>
              <a:t>Rischio legato al cambiamento climatico</a:t>
            </a:r>
            <a:endParaRPr/>
          </a:p>
        </p:txBody>
      </p:sp>
      <p:pic>
        <p:nvPicPr>
          <p:cNvPr id="801927101" name="Google Shape;153;p59"/>
          <p:cNvPicPr/>
          <p:nvPr/>
        </p:nvPicPr>
        <p:blipFill rotWithShape="1">
          <a:blip r:embed="rId3">
            <a:alphaModFix/>
          </a:blip>
          <a:srcRect l="0" t="0" r="0" b="0"/>
          <a:stretch/>
        </p:blipFill>
        <p:spPr bwMode="auto">
          <a:xfrm>
            <a:off x="2100459" y="2660003"/>
            <a:ext cx="4943073" cy="1147868"/>
          </a:xfrm>
          <a:prstGeom prst="rect">
            <a:avLst/>
          </a:prstGeom>
          <a:noFill/>
          <a:ln>
            <a:noFill/>
          </a:ln>
        </p:spPr>
      </p:pic>
      <p:sp>
        <p:nvSpPr>
          <p:cNvPr id="1276411904" name="Google Shape;154;p59"/>
          <p:cNvSpPr txBox="1"/>
          <p:nvPr>
            <p:ph type="body" idx="1"/>
          </p:nvPr>
        </p:nvSpPr>
        <p:spPr bwMode="auto">
          <a:xfrm>
            <a:off x="323505" y="1568501"/>
            <a:ext cx="8496983" cy="1393901"/>
          </a:xfrm>
          <a:prstGeom prst="rect">
            <a:avLst/>
          </a:prstGeom>
          <a:noFill/>
          <a:ln>
            <a:noFill/>
          </a:ln>
        </p:spPr>
        <p:txBody>
          <a:bodyPr spcFirstLastPara="1" wrap="square" lIns="68550" tIns="34275" rIns="68550" bIns="34275" anchor="ctr" anchorCtr="0">
            <a:noAutofit/>
          </a:bodyPr>
          <a:lstStyle/>
          <a:p>
            <a:pPr marL="171450" lvl="0" indent="-57150" algn="just" rtl="0">
              <a:lnSpc>
                <a:spcPct val="100000"/>
              </a:lnSpc>
              <a:spcBef>
                <a:spcPts val="1350"/>
              </a:spcBef>
              <a:spcAft>
                <a:spcPts val="0"/>
              </a:spcAft>
              <a:buSzPts val="2400"/>
              <a:buNone/>
              <a:defRPr/>
            </a:pPr>
            <a:r>
              <a:rPr sz="1050"/>
              <a:t>L’AR6 dell’IPCC fornisce un concetto di rischio dettagliato e sfaccettato in relazione ai cambiamenti climatici. Il rapporto si basa sul quadro di riferimento del rischio stabilito nelle precedenti valutazioni dell’IPCC, ma lo perfeziona ulteriormente per tenere conto delle complesse interazioni tra </a:t>
            </a:r>
            <a:r>
              <a:rPr sz="1050" b="1"/>
              <a:t>pericoli climatici</a:t>
            </a:r>
            <a:r>
              <a:rPr sz="1050"/>
              <a:t>, </a:t>
            </a:r>
            <a:r>
              <a:rPr sz="1050" b="1"/>
              <a:t>esposizione</a:t>
            </a:r>
            <a:r>
              <a:rPr sz="1050"/>
              <a:t> e </a:t>
            </a:r>
            <a:r>
              <a:rPr sz="1050" b="1"/>
              <a:t>vulnerabilità</a:t>
            </a:r>
            <a:r>
              <a:rPr sz="1050"/>
              <a:t>.</a:t>
            </a:r>
            <a:endParaRPr sz="1200" b="1">
              <a:solidFill>
                <a:schemeClr val="lt2"/>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10636798" name="Google Shape;159;p60"/>
          <p:cNvSpPr txBox="1"/>
          <p:nvPr>
            <p:ph type="title"/>
          </p:nvPr>
        </p:nvSpPr>
        <p:spPr bwMode="auto">
          <a:xfrm>
            <a:off x="555695" y="39650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43369"/>
              <a:buFont typeface="Trebuchet MS"/>
              <a:buNone/>
              <a:defRPr/>
            </a:pPr>
            <a:r>
              <a:rPr sz="3100">
                <a:solidFill>
                  <a:schemeClr val="accent4"/>
                </a:solidFill>
              </a:rPr>
              <a:t>Metodo RBE: Caratteristiche principali</a:t>
            </a:r>
            <a:endParaRPr sz="3100">
              <a:solidFill>
                <a:schemeClr val="accent4"/>
              </a:solidFill>
            </a:endParaRPr>
          </a:p>
        </p:txBody>
      </p:sp>
      <p:sp>
        <p:nvSpPr>
          <p:cNvPr id="19714288" name="Google Shape;160;p60"/>
          <p:cNvSpPr/>
          <p:nvPr/>
        </p:nvSpPr>
        <p:spPr bwMode="auto">
          <a:xfrm>
            <a:off x="394438" y="1547944"/>
            <a:ext cx="2599200" cy="25992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26403856" name="Google Shape;161;p60"/>
          <p:cNvSpPr/>
          <p:nvPr/>
        </p:nvSpPr>
        <p:spPr bwMode="auto">
          <a:xfrm>
            <a:off x="3492647" y="1821600"/>
            <a:ext cx="2158705" cy="2158705"/>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746954303" name="Google Shape;162;p60"/>
          <p:cNvSpPr/>
          <p:nvPr/>
        </p:nvSpPr>
        <p:spPr bwMode="auto">
          <a:xfrm>
            <a:off x="6334341" y="1821600"/>
            <a:ext cx="2158705" cy="2158705"/>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083987488" name="Google Shape;163;p60"/>
          <p:cNvSpPr txBox="1"/>
          <p:nvPr/>
        </p:nvSpPr>
        <p:spPr bwMode="auto">
          <a:xfrm>
            <a:off x="669989" y="2179812"/>
            <a:ext cx="2091103" cy="180049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 settori urbani sono armonizzati tra RNTool e RBTool, consentendo un utilizzo coerente dei dati e una pianificazione coordinata a diverse scale. Ciò garantisce che le misure a livello edilizio contribuiscano agli obiettivi di resilienza urbana e che le strategie di quartiere siano informate dalle vulnerabilità degli edifici.</a:t>
            </a:r>
            <a:endParaRPr sz="1000" b="0" i="0" u="none" strike="noStrike" cap="none">
              <a:solidFill>
                <a:schemeClr val="lt1"/>
              </a:solidFill>
              <a:latin typeface="Trebuchet MS"/>
              <a:ea typeface="Trebuchet MS"/>
              <a:cs typeface="Trebuchet MS"/>
            </a:endParaRPr>
          </a:p>
        </p:txBody>
      </p:sp>
      <p:sp>
        <p:nvSpPr>
          <p:cNvPr id="1624025934" name="Google Shape;164;p60"/>
          <p:cNvSpPr/>
          <p:nvPr/>
        </p:nvSpPr>
        <p:spPr bwMode="auto">
          <a:xfrm>
            <a:off x="3192095" y="1605600"/>
            <a:ext cx="2599200" cy="25992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609564365" name="Google Shape;165;p60"/>
          <p:cNvSpPr txBox="1"/>
          <p:nvPr/>
        </p:nvSpPr>
        <p:spPr bwMode="auto">
          <a:xfrm>
            <a:off x="3376076" y="2198931"/>
            <a:ext cx="2236971" cy="16466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Il Metodo RBE si basa su criteri e indicatori chiaramente definiti e misurabili. Il metodo è contestualizzabile, consentendo di adattarlo alle condizioni locali e alla disponibilità dei dati. Ciò garantisce una diagnosi più accurata e significativa dei rischi legati al clima, supportando decisioni basate su evidenze.</a:t>
            </a:r>
            <a:endParaRPr sz="1000" b="0" i="0" u="none" strike="noStrike" cap="none">
              <a:solidFill>
                <a:schemeClr val="lt1"/>
              </a:solidFill>
              <a:latin typeface="Trebuchet MS"/>
              <a:ea typeface="Trebuchet MS"/>
              <a:cs typeface="Trebuchet MS"/>
            </a:endParaRPr>
          </a:p>
        </p:txBody>
      </p:sp>
      <p:sp>
        <p:nvSpPr>
          <p:cNvPr id="1987709029" name="Google Shape;166;p60"/>
          <p:cNvSpPr/>
          <p:nvPr/>
        </p:nvSpPr>
        <p:spPr bwMode="auto">
          <a:xfrm>
            <a:off x="5951904" y="1605600"/>
            <a:ext cx="2599200" cy="25992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2076634711" name="Google Shape;167;p60"/>
          <p:cNvSpPr txBox="1"/>
          <p:nvPr/>
        </p:nvSpPr>
        <p:spPr bwMode="auto">
          <a:xfrm>
            <a:off x="6290304" y="2352819"/>
            <a:ext cx="1922400" cy="147732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La struttura modulare consente di applicare il metodo RBE a diversi tipi di edifici e aree urbane. Gli utenti possono adattare i parametri di riferimento e la rilevanza degli indicatori in base a specifiche priorità locali.</a:t>
            </a:r>
            <a:endParaRPr sz="1000" b="0" i="0" u="none" strike="noStrike" cap="none">
              <a:solidFill>
                <a:schemeClr val="lt1"/>
              </a:solidFill>
              <a:latin typeface="Trebuchet MS"/>
              <a:ea typeface="Trebuchet MS"/>
              <a:cs typeface="Trebuchet MS"/>
            </a:endParaRPr>
          </a:p>
        </p:txBody>
      </p:sp>
      <p:sp>
        <p:nvSpPr>
          <p:cNvPr id="388985723" name="Google Shape;168;p60"/>
          <p:cNvSpPr/>
          <p:nvPr/>
        </p:nvSpPr>
        <p:spPr bwMode="auto">
          <a:xfrm>
            <a:off x="896937" y="1703741"/>
            <a:ext cx="1594202"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Multiscala</a:t>
            </a:r>
            <a:endParaRPr sz="1600" b="1" i="0" u="none" strike="noStrike" cap="none">
              <a:solidFill>
                <a:schemeClr val="lt1"/>
              </a:solidFill>
              <a:latin typeface="Trebuchet MS"/>
              <a:ea typeface="Trebuchet MS"/>
              <a:cs typeface="Trebuchet MS"/>
            </a:endParaRPr>
          </a:p>
        </p:txBody>
      </p:sp>
      <p:sp>
        <p:nvSpPr>
          <p:cNvPr id="1293004124" name="Google Shape;169;p60"/>
          <p:cNvSpPr/>
          <p:nvPr/>
        </p:nvSpPr>
        <p:spPr bwMode="auto">
          <a:xfrm>
            <a:off x="3659321" y="1722860"/>
            <a:ext cx="1655868"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Misurabile</a:t>
            </a:r>
            <a:endParaRPr sz="1600" b="1" i="0" u="none" strike="noStrike" cap="none">
              <a:solidFill>
                <a:schemeClr val="lt1"/>
              </a:solidFill>
              <a:latin typeface="Trebuchet MS"/>
              <a:ea typeface="Trebuchet MS"/>
              <a:cs typeface="Trebuchet MS"/>
            </a:endParaRPr>
          </a:p>
        </p:txBody>
      </p:sp>
      <p:sp>
        <p:nvSpPr>
          <p:cNvPr id="1571955408" name="Google Shape;170;p60"/>
          <p:cNvSpPr/>
          <p:nvPr/>
        </p:nvSpPr>
        <p:spPr bwMode="auto">
          <a:xfrm>
            <a:off x="6468147" y="1605600"/>
            <a:ext cx="1566714" cy="822305"/>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Struttura Modulare</a:t>
            </a:r>
            <a:endParaRPr sz="1600" b="1" i="0" u="none" strike="noStrike" cap="none">
              <a:solidFill>
                <a:schemeClr val="lt1"/>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14562069" name="Google Shape;175;p61"/>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Catene d’Impatto</a:t>
            </a:r>
            <a:endParaRPr>
              <a:solidFill>
                <a:schemeClr val="accent4"/>
              </a:solidFill>
            </a:endParaRPr>
          </a:p>
        </p:txBody>
      </p:sp>
      <p:sp>
        <p:nvSpPr>
          <p:cNvPr id="914720019" name="Google Shape;176;p61"/>
          <p:cNvSpPr txBox="1"/>
          <p:nvPr>
            <p:ph type="body" idx="1"/>
          </p:nvPr>
        </p:nvSpPr>
        <p:spPr bwMode="auto">
          <a:xfrm>
            <a:off x="454862" y="1414849"/>
            <a:ext cx="3393700" cy="2408168"/>
          </a:xfrm>
          <a:prstGeom prst="rect">
            <a:avLst/>
          </a:prstGeom>
          <a:noFill/>
          <a:ln>
            <a:noFill/>
          </a:ln>
        </p:spPr>
        <p:txBody>
          <a:bodyPr spcFirstLastPara="1" wrap="square" lIns="91425" tIns="45700" rIns="91425" bIns="45700" anchor="ctr" anchorCtr="0">
            <a:normAutofit/>
          </a:bodyPr>
          <a:lstStyle/>
          <a:p>
            <a:pPr marL="114300" lvl="0" indent="0" algn="just" rtl="0">
              <a:lnSpc>
                <a:spcPct val="90000"/>
              </a:lnSpc>
              <a:spcBef>
                <a:spcPts val="750"/>
              </a:spcBef>
              <a:spcAft>
                <a:spcPts val="0"/>
              </a:spcAft>
              <a:buSzPts val="1800"/>
              <a:buNone/>
              <a:defRPr/>
            </a:pPr>
            <a:r>
              <a:rPr sz="1050"/>
              <a:t>Il metodo RBE prevede l’applicazione del modello concettuale delle catene di impatto per identificare i criteri e gli indicatori più appropriati al fine di valutare le 3 componenti chiave del rischio climatico (Pericolo, Esposizione e Vulnerabilità) alla scala edilizia e urbana di piccole dimensioni. Vengono tracciate le relazioni di causa-effetto ed è facilitata la comunicazione dei risultati. Questo approccio consente la creazione di un sistema di valutazione con entità numeriche, in cui a ciascun elemento della matrice del rischio climatico (pericolo, esposizione, vulnerabilità) viene attribuito un valore.</a:t>
            </a:r>
            <a:endParaRPr sz="1200">
              <a:solidFill>
                <a:schemeClr val="lt2"/>
              </a:solidFill>
            </a:endParaRPr>
          </a:p>
        </p:txBody>
      </p:sp>
      <p:grpSp>
        <p:nvGrpSpPr>
          <p:cNvPr id="954539857" name="Google Shape;177;p61"/>
          <p:cNvGrpSpPr/>
          <p:nvPr/>
        </p:nvGrpSpPr>
        <p:grpSpPr bwMode="auto">
          <a:xfrm>
            <a:off x="3981564" y="1150703"/>
            <a:ext cx="4807386" cy="2965077"/>
            <a:chOff x="237824" y="1008000"/>
            <a:chExt cx="5855465" cy="3501882"/>
          </a:xfrm>
        </p:grpSpPr>
        <p:sp>
          <p:nvSpPr>
            <p:cNvPr id="178" name="Google Shape;178;p61"/>
            <p:cNvSpPr/>
            <p:nvPr/>
          </p:nvSpPr>
          <p:spPr bwMode="auto">
            <a:xfrm>
              <a:off x="1900800" y="1008000"/>
              <a:ext cx="928800" cy="432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79" name="Google Shape;179;p61"/>
            <p:cNvSpPr/>
            <p:nvPr/>
          </p:nvSpPr>
          <p:spPr bwMode="auto">
            <a:xfrm>
              <a:off x="1900800" y="1822800"/>
              <a:ext cx="928800"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0" name="Google Shape;180;p61"/>
            <p:cNvSpPr/>
            <p:nvPr/>
          </p:nvSpPr>
          <p:spPr bwMode="auto">
            <a:xfrm>
              <a:off x="331873" y="2431783"/>
              <a:ext cx="928800" cy="4320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1" name="Google Shape;181;p61"/>
            <p:cNvSpPr/>
            <p:nvPr/>
          </p:nvSpPr>
          <p:spPr bwMode="auto">
            <a:xfrm>
              <a:off x="3808800" y="2431783"/>
              <a:ext cx="92880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2" name="Google Shape;182;p61"/>
            <p:cNvSpPr/>
            <p:nvPr/>
          </p:nvSpPr>
          <p:spPr bwMode="auto">
            <a:xfrm>
              <a:off x="3234602" y="3203383"/>
              <a:ext cx="92880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3" name="Google Shape;183;p61"/>
            <p:cNvSpPr/>
            <p:nvPr/>
          </p:nvSpPr>
          <p:spPr bwMode="auto">
            <a:xfrm>
              <a:off x="4354801" y="3203383"/>
              <a:ext cx="92880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4" name="Google Shape;184;p61"/>
            <p:cNvSpPr/>
            <p:nvPr/>
          </p:nvSpPr>
          <p:spPr bwMode="auto">
            <a:xfrm>
              <a:off x="1900800" y="3271501"/>
              <a:ext cx="928800" cy="432000"/>
            </a:xfrm>
            <a:prstGeom prst="rect">
              <a:avLst/>
            </a:prstGeom>
            <a:solidFill>
              <a:srgbClr val="FF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5" name="Google Shape;185;p61"/>
            <p:cNvSpPr/>
            <p:nvPr/>
          </p:nvSpPr>
          <p:spPr bwMode="auto">
            <a:xfrm rot="10800000">
              <a:off x="3009711" y="1101600"/>
              <a:ext cx="345601" cy="244800"/>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6" name="Google Shape;186;p61"/>
            <p:cNvSpPr/>
            <p:nvPr/>
          </p:nvSpPr>
          <p:spPr bwMode="auto">
            <a:xfrm rot="10800000">
              <a:off x="3032437" y="1896917"/>
              <a:ext cx="345600" cy="244800"/>
            </a:xfrm>
            <a:prstGeom prst="rightArrow">
              <a:avLst>
                <a:gd name="adj1" fmla="val 50000"/>
                <a:gd name="adj2"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7" name="Google Shape;187;p61"/>
            <p:cNvSpPr/>
            <p:nvPr/>
          </p:nvSpPr>
          <p:spPr bwMode="auto">
            <a:xfrm rot="10800000">
              <a:off x="4924838" y="2525383"/>
              <a:ext cx="345600" cy="2448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8" name="Google Shape;188;p61"/>
            <p:cNvSpPr/>
            <p:nvPr/>
          </p:nvSpPr>
          <p:spPr bwMode="auto">
            <a:xfrm rot="-5400000">
              <a:off x="4701638" y="3846679"/>
              <a:ext cx="345600" cy="2448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sp>
          <p:nvSpPr>
            <p:cNvPr id="189" name="Google Shape;189;p61"/>
            <p:cNvSpPr/>
            <p:nvPr/>
          </p:nvSpPr>
          <p:spPr bwMode="auto">
            <a:xfrm rot="-5400000">
              <a:off x="3579638" y="3846679"/>
              <a:ext cx="345600" cy="244800"/>
            </a:xfrm>
            <a:prstGeom prst="right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50"/>
                <a:buFont typeface="Arial"/>
                <a:buNone/>
                <a:defRPr/>
              </a:pPr>
              <a:endParaRPr sz="1050" b="0" i="0" u="none" strike="noStrike" cap="none">
                <a:solidFill>
                  <a:schemeClr val="lt1"/>
                </a:solidFill>
                <a:latin typeface="Arial"/>
                <a:ea typeface="Arial"/>
                <a:cs typeface="Arial"/>
              </a:endParaRPr>
            </a:p>
          </p:txBody>
        </p:sp>
        <p:cxnSp>
          <p:nvCxnSpPr>
            <p:cNvPr id="190" name="Google Shape;190;p61"/>
            <p:cNvCxnSpPr>
              <a:stCxn id="178" idx="2"/>
              <a:endCxn id="179" idx="0"/>
            </p:cNvCxnSpPr>
            <p:nvPr/>
          </p:nvCxnSpPr>
          <p:spPr bwMode="auto">
            <a:xfrm>
              <a:off x="2365200" y="1440000"/>
              <a:ext cx="0" cy="382800"/>
            </a:xfrm>
            <a:prstGeom prst="straightConnector1">
              <a:avLst/>
            </a:prstGeom>
            <a:noFill/>
            <a:ln w="19050" cap="flat" cmpd="sng">
              <a:solidFill>
                <a:srgbClr val="8BA7AC"/>
              </a:solidFill>
              <a:prstDash val="solid"/>
              <a:round/>
              <a:headEnd type="none" w="sm" len="sm"/>
              <a:tailEnd type="triangle" w="med" len="med"/>
            </a:ln>
          </p:spPr>
        </p:cxnSp>
        <p:cxnSp>
          <p:nvCxnSpPr>
            <p:cNvPr id="191" name="Google Shape;191;p61"/>
            <p:cNvCxnSpPr>
              <a:stCxn id="179" idx="2"/>
              <a:endCxn id="184" idx="0"/>
            </p:cNvCxnSpPr>
            <p:nvPr/>
          </p:nvCxnSpPr>
          <p:spPr bwMode="auto">
            <a:xfrm>
              <a:off x="2365200" y="2254800"/>
              <a:ext cx="0" cy="1016700"/>
            </a:xfrm>
            <a:prstGeom prst="straightConnector1">
              <a:avLst/>
            </a:prstGeom>
            <a:noFill/>
            <a:ln w="19050" cap="flat" cmpd="sng">
              <a:solidFill>
                <a:srgbClr val="8BA7AC"/>
              </a:solidFill>
              <a:prstDash val="solid"/>
              <a:round/>
              <a:headEnd type="none" w="sm" len="sm"/>
              <a:tailEnd type="triangle" w="med" len="med"/>
            </a:ln>
          </p:spPr>
        </p:cxnSp>
        <p:cxnSp>
          <p:nvCxnSpPr>
            <p:cNvPr id="192" name="Google Shape;192;p61"/>
            <p:cNvCxnSpPr>
              <a:stCxn id="180" idx="3"/>
            </p:cNvCxnSpPr>
            <p:nvPr/>
          </p:nvCxnSpPr>
          <p:spPr bwMode="auto">
            <a:xfrm>
              <a:off x="1260673" y="2647783"/>
              <a:ext cx="1007400" cy="0"/>
            </a:xfrm>
            <a:prstGeom prst="straightConnector1">
              <a:avLst/>
            </a:prstGeom>
            <a:noFill/>
            <a:ln w="19050" cap="flat" cmpd="sng">
              <a:solidFill>
                <a:srgbClr val="8BA7AC"/>
              </a:solidFill>
              <a:prstDash val="solid"/>
              <a:round/>
              <a:headEnd type="none" w="sm" len="sm"/>
              <a:tailEnd type="triangle" w="med" len="med"/>
            </a:ln>
          </p:spPr>
        </p:cxnSp>
        <p:cxnSp>
          <p:nvCxnSpPr>
            <p:cNvPr id="193" name="Google Shape;193;p61"/>
            <p:cNvCxnSpPr>
              <a:stCxn id="181" idx="1"/>
            </p:cNvCxnSpPr>
            <p:nvPr/>
          </p:nvCxnSpPr>
          <p:spPr bwMode="auto">
            <a:xfrm rot="10800000">
              <a:off x="2527200" y="2647783"/>
              <a:ext cx="1281600" cy="0"/>
            </a:xfrm>
            <a:prstGeom prst="straightConnector1">
              <a:avLst/>
            </a:prstGeom>
            <a:noFill/>
            <a:ln w="19050" cap="flat" cmpd="sng">
              <a:solidFill>
                <a:srgbClr val="8BA7AC"/>
              </a:solidFill>
              <a:prstDash val="solid"/>
              <a:round/>
              <a:headEnd type="none" w="sm" len="sm"/>
              <a:tailEnd type="triangle" w="med" len="med"/>
            </a:ln>
          </p:spPr>
        </p:cxnSp>
        <p:cxnSp>
          <p:nvCxnSpPr>
            <p:cNvPr id="194" name="Google Shape;194;p61"/>
            <p:cNvCxnSpPr>
              <a:stCxn id="181" idx="2"/>
              <a:endCxn id="182" idx="0"/>
            </p:cNvCxnSpPr>
            <p:nvPr/>
          </p:nvCxnSpPr>
          <p:spPr bwMode="auto">
            <a:xfrm flipH="1">
              <a:off x="3699000" y="2863783"/>
              <a:ext cx="574200" cy="339600"/>
            </a:xfrm>
            <a:prstGeom prst="straightConnector1">
              <a:avLst/>
            </a:prstGeom>
            <a:noFill/>
            <a:ln w="19050" cap="flat" cmpd="sng">
              <a:solidFill>
                <a:srgbClr val="8BA7AC"/>
              </a:solidFill>
              <a:prstDash val="solid"/>
              <a:round/>
              <a:headEnd type="none" w="sm" len="sm"/>
              <a:tailEnd type="triangle" w="med" len="med"/>
            </a:ln>
          </p:spPr>
        </p:cxnSp>
        <p:cxnSp>
          <p:nvCxnSpPr>
            <p:cNvPr id="195" name="Google Shape;195;p61"/>
            <p:cNvCxnSpPr>
              <a:stCxn id="181" idx="2"/>
              <a:endCxn id="183" idx="0"/>
            </p:cNvCxnSpPr>
            <p:nvPr/>
          </p:nvCxnSpPr>
          <p:spPr bwMode="auto">
            <a:xfrm>
              <a:off x="4273200" y="2863783"/>
              <a:ext cx="546000" cy="339600"/>
            </a:xfrm>
            <a:prstGeom prst="straightConnector1">
              <a:avLst/>
            </a:prstGeom>
            <a:noFill/>
            <a:ln w="19050" cap="flat" cmpd="sng">
              <a:solidFill>
                <a:srgbClr val="8BA7AC"/>
              </a:solidFill>
              <a:prstDash val="solid"/>
              <a:round/>
              <a:headEnd type="none" w="sm" len="sm"/>
              <a:tailEnd type="triangle" w="med" len="med"/>
            </a:ln>
          </p:spPr>
        </p:cxnSp>
        <p:sp>
          <p:nvSpPr>
            <p:cNvPr id="196" name="Google Shape;196;p61"/>
            <p:cNvSpPr txBox="1"/>
            <p:nvPr/>
          </p:nvSpPr>
          <p:spPr bwMode="auto">
            <a:xfrm>
              <a:off x="1985135" y="1058782"/>
              <a:ext cx="921307" cy="2907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PERICOLO</a:t>
              </a:r>
              <a:endParaRPr sz="1400" b="0" i="0" u="none" strike="noStrike" cap="none">
                <a:solidFill>
                  <a:srgbClr val="000000"/>
                </a:solidFill>
                <a:latin typeface="Arial"/>
                <a:ea typeface="Arial"/>
                <a:cs typeface="Arial"/>
              </a:endParaRPr>
            </a:p>
          </p:txBody>
        </p:sp>
        <p:sp>
          <p:nvSpPr>
            <p:cNvPr id="197" name="Google Shape;197;p61"/>
            <p:cNvSpPr txBox="1"/>
            <p:nvPr/>
          </p:nvSpPr>
          <p:spPr bwMode="auto">
            <a:xfrm>
              <a:off x="2038799" y="1907704"/>
              <a:ext cx="1339239" cy="2907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RISCHIO</a:t>
              </a:r>
              <a:endParaRPr sz="1400" b="0" i="0" u="none" strike="noStrike" cap="none">
                <a:solidFill>
                  <a:srgbClr val="000000"/>
                </a:solidFill>
                <a:latin typeface="Arial"/>
                <a:ea typeface="Arial"/>
                <a:cs typeface="Arial"/>
              </a:endParaRPr>
            </a:p>
          </p:txBody>
        </p:sp>
        <p:sp>
          <p:nvSpPr>
            <p:cNvPr id="198" name="Google Shape;198;p61"/>
            <p:cNvSpPr txBox="1"/>
            <p:nvPr/>
          </p:nvSpPr>
          <p:spPr bwMode="auto">
            <a:xfrm>
              <a:off x="237824" y="2487642"/>
              <a:ext cx="1211397" cy="2907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ESPOSIZIONE</a:t>
              </a:r>
              <a:endParaRPr sz="1400" b="0" i="0" u="none" strike="noStrike" cap="none">
                <a:solidFill>
                  <a:srgbClr val="000000"/>
                </a:solidFill>
                <a:latin typeface="Arial"/>
                <a:ea typeface="Arial"/>
                <a:cs typeface="Arial"/>
              </a:endParaRPr>
            </a:p>
          </p:txBody>
        </p:sp>
        <p:sp>
          <p:nvSpPr>
            <p:cNvPr id="199" name="Google Shape;199;p61"/>
            <p:cNvSpPr txBox="1"/>
            <p:nvPr/>
          </p:nvSpPr>
          <p:spPr bwMode="auto">
            <a:xfrm>
              <a:off x="3864037" y="2547306"/>
              <a:ext cx="1010401" cy="2180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
                <a:buFont typeface="Arial"/>
                <a:buNone/>
                <a:defRPr/>
              </a:pPr>
              <a:r>
                <a:rPr sz="600" b="0" i="0" u="none" strike="noStrike" cap="none">
                  <a:solidFill>
                    <a:schemeClr val="lt1"/>
                  </a:solidFill>
                  <a:latin typeface="Trebuchet MS"/>
                  <a:ea typeface="Trebuchet MS"/>
                  <a:cs typeface="Trebuchet MS"/>
                </a:rPr>
                <a:t>VULNERABILITA’</a:t>
              </a:r>
              <a:endParaRPr sz="1400" b="0" i="0" u="none" strike="noStrike" cap="none">
                <a:solidFill>
                  <a:srgbClr val="000000"/>
                </a:solidFill>
                <a:latin typeface="Arial"/>
                <a:ea typeface="Arial"/>
                <a:cs typeface="Arial"/>
              </a:endParaRPr>
            </a:p>
          </p:txBody>
        </p:sp>
        <p:sp>
          <p:nvSpPr>
            <p:cNvPr id="200" name="Google Shape;200;p61"/>
            <p:cNvSpPr txBox="1"/>
            <p:nvPr/>
          </p:nvSpPr>
          <p:spPr bwMode="auto">
            <a:xfrm>
              <a:off x="1857581" y="3271500"/>
              <a:ext cx="1007327" cy="47254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LEVELLO DI RISCHIO</a:t>
              </a:r>
              <a:endParaRPr sz="1400" b="0" i="0" u="none" strike="noStrike" cap="none">
                <a:solidFill>
                  <a:srgbClr val="000000"/>
                </a:solidFill>
                <a:latin typeface="Arial"/>
                <a:ea typeface="Arial"/>
                <a:cs typeface="Arial"/>
              </a:endParaRPr>
            </a:p>
          </p:txBody>
        </p:sp>
        <p:sp>
          <p:nvSpPr>
            <p:cNvPr id="201" name="Google Shape;201;p61"/>
            <p:cNvSpPr txBox="1"/>
            <p:nvPr/>
          </p:nvSpPr>
          <p:spPr bwMode="auto">
            <a:xfrm>
              <a:off x="3328463" y="3311033"/>
              <a:ext cx="795318" cy="2180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
                <a:buFont typeface="Arial"/>
                <a:buNone/>
                <a:defRPr/>
              </a:pPr>
              <a:r>
                <a:rPr sz="600" b="0" i="0" u="none" strike="noStrike" cap="none">
                  <a:solidFill>
                    <a:schemeClr val="lt1"/>
                  </a:solidFill>
                  <a:latin typeface="Trebuchet MS"/>
                  <a:ea typeface="Trebuchet MS"/>
                  <a:cs typeface="Trebuchet MS"/>
                </a:rPr>
                <a:t>Suscettibilità</a:t>
              </a:r>
              <a:endParaRPr sz="600" b="0" i="0" u="none" strike="noStrike" cap="none">
                <a:solidFill>
                  <a:schemeClr val="lt1"/>
                </a:solidFill>
                <a:latin typeface="Trebuchet MS"/>
                <a:ea typeface="Trebuchet MS"/>
                <a:cs typeface="Trebuchet MS"/>
              </a:endParaRPr>
            </a:p>
          </p:txBody>
        </p:sp>
        <p:sp>
          <p:nvSpPr>
            <p:cNvPr id="202" name="Google Shape;202;p61"/>
            <p:cNvSpPr txBox="1"/>
            <p:nvPr/>
          </p:nvSpPr>
          <p:spPr bwMode="auto">
            <a:xfrm>
              <a:off x="4426774" y="3241622"/>
              <a:ext cx="784854" cy="32714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0" i="0" u="none" strike="noStrike" cap="none">
                  <a:solidFill>
                    <a:schemeClr val="lt1"/>
                  </a:solidFill>
                  <a:latin typeface="Trebuchet MS"/>
                  <a:ea typeface="Trebuchet MS"/>
                  <a:cs typeface="Trebuchet MS"/>
                </a:rPr>
                <a:t>Livello di Adattamento</a:t>
              </a:r>
              <a:endParaRPr sz="600" b="0" i="0" u="none" strike="noStrike" cap="none">
                <a:solidFill>
                  <a:schemeClr val="lt1"/>
                </a:solidFill>
                <a:latin typeface="Trebuchet MS"/>
                <a:ea typeface="Trebuchet MS"/>
                <a:cs typeface="Trebuchet MS"/>
              </a:endParaRPr>
            </a:p>
          </p:txBody>
        </p:sp>
        <p:sp>
          <p:nvSpPr>
            <p:cNvPr id="203" name="Google Shape;203;p61"/>
            <p:cNvSpPr txBox="1"/>
            <p:nvPr/>
          </p:nvSpPr>
          <p:spPr bwMode="auto">
            <a:xfrm>
              <a:off x="3378548" y="4187359"/>
              <a:ext cx="784854" cy="2180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INDICATORE</a:t>
              </a:r>
              <a:endParaRPr sz="1400" b="0" i="0" u="none" strike="noStrike" cap="none">
                <a:solidFill>
                  <a:srgbClr val="000000"/>
                </a:solidFill>
                <a:latin typeface="Arial"/>
                <a:ea typeface="Arial"/>
                <a:cs typeface="Arial"/>
              </a:endParaRPr>
            </a:p>
          </p:txBody>
        </p:sp>
        <p:sp>
          <p:nvSpPr>
            <p:cNvPr id="204" name="Google Shape;204;p61"/>
            <p:cNvSpPr txBox="1"/>
            <p:nvPr/>
          </p:nvSpPr>
          <p:spPr bwMode="auto">
            <a:xfrm>
              <a:off x="4369237" y="4182734"/>
              <a:ext cx="1036921" cy="32714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VALORE DELL’INDICATORE</a:t>
              </a:r>
              <a:endParaRPr sz="1400" b="0" i="0" u="none" strike="noStrike" cap="none">
                <a:solidFill>
                  <a:srgbClr val="000000"/>
                </a:solidFill>
                <a:latin typeface="Arial"/>
                <a:ea typeface="Arial"/>
                <a:cs typeface="Arial"/>
              </a:endParaRPr>
            </a:p>
          </p:txBody>
        </p:sp>
        <p:sp>
          <p:nvSpPr>
            <p:cNvPr id="205" name="Google Shape;205;p61"/>
            <p:cNvSpPr txBox="1"/>
            <p:nvPr/>
          </p:nvSpPr>
          <p:spPr bwMode="auto">
            <a:xfrm>
              <a:off x="5308435" y="2539353"/>
              <a:ext cx="784854" cy="2180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CRITERIO</a:t>
              </a:r>
              <a:endParaRPr sz="1400" b="0" i="0" u="none" strike="noStrike" cap="none">
                <a:solidFill>
                  <a:srgbClr val="000000"/>
                </a:solidFill>
                <a:latin typeface="Arial"/>
                <a:ea typeface="Arial"/>
                <a:cs typeface="Arial"/>
              </a:endParaRPr>
            </a:p>
          </p:txBody>
        </p:sp>
        <p:sp>
          <p:nvSpPr>
            <p:cNvPr id="206" name="Google Shape;206;p61"/>
            <p:cNvSpPr txBox="1"/>
            <p:nvPr/>
          </p:nvSpPr>
          <p:spPr bwMode="auto">
            <a:xfrm>
              <a:off x="3370279" y="1127690"/>
              <a:ext cx="928799" cy="2180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PROBLEMATICA</a:t>
              </a:r>
              <a:endParaRPr sz="1400" b="0" i="0" u="none" strike="noStrike" cap="none">
                <a:solidFill>
                  <a:srgbClr val="000000"/>
                </a:solidFill>
                <a:latin typeface="Arial"/>
                <a:ea typeface="Arial"/>
                <a:cs typeface="Arial"/>
              </a:endParaRPr>
            </a:p>
          </p:txBody>
        </p:sp>
        <p:sp>
          <p:nvSpPr>
            <p:cNvPr id="207" name="Google Shape;207;p61"/>
            <p:cNvSpPr txBox="1"/>
            <p:nvPr/>
          </p:nvSpPr>
          <p:spPr bwMode="auto">
            <a:xfrm>
              <a:off x="3338927" y="1907794"/>
              <a:ext cx="784854" cy="2180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defRPr/>
              </a:pPr>
              <a:r>
                <a:rPr sz="600" b="1" i="0" u="none" strike="noStrike" cap="none">
                  <a:solidFill>
                    <a:schemeClr val="lt2"/>
                  </a:solidFill>
                  <a:latin typeface="Trebuchet MS"/>
                  <a:ea typeface="Trebuchet MS"/>
                  <a:cs typeface="Trebuchet MS"/>
                </a:rPr>
                <a:t>CATEGORIA</a:t>
              </a:r>
              <a:endParaRPr sz="1400" b="0" i="0" u="none" strike="noStrike" cap="none">
                <a:solidFill>
                  <a:srgbClr val="000000"/>
                </a:solidFill>
                <a:latin typeface="Arial"/>
                <a:ea typeface="Arial"/>
                <a:cs typeface="Arial"/>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65254113" name="Google Shape;212;p62"/>
          <p:cNvSpPr txBox="1"/>
          <p:nvPr>
            <p:ph type="title"/>
          </p:nvPr>
        </p:nvSpPr>
        <p:spPr bwMode="auto">
          <a:xfrm>
            <a:off x="613295" y="47570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Tre assi della valutazione del rischio</a:t>
            </a:r>
            <a:endParaRPr>
              <a:solidFill>
                <a:schemeClr val="accent4"/>
              </a:solidFill>
            </a:endParaRPr>
          </a:p>
        </p:txBody>
      </p:sp>
      <p:sp>
        <p:nvSpPr>
          <p:cNvPr id="943242457" name="Google Shape;213;p62"/>
          <p:cNvSpPr/>
          <p:nvPr/>
        </p:nvSpPr>
        <p:spPr bwMode="auto">
          <a:xfrm>
            <a:off x="613295" y="1324800"/>
            <a:ext cx="2390401" cy="3412800"/>
          </a:xfrm>
          <a:prstGeom prst="roundRect">
            <a:avLst>
              <a:gd name="adj" fmla="val 16667"/>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384912784" name="Google Shape;214;p62"/>
          <p:cNvSpPr/>
          <p:nvPr/>
        </p:nvSpPr>
        <p:spPr bwMode="auto">
          <a:xfrm>
            <a:off x="3284495" y="1324800"/>
            <a:ext cx="2390401" cy="3412800"/>
          </a:xfrm>
          <a:prstGeom prst="roundRect">
            <a:avLst>
              <a:gd name="adj" fmla="val 16667"/>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243837160" name="Google Shape;215;p62"/>
          <p:cNvSpPr/>
          <p:nvPr/>
        </p:nvSpPr>
        <p:spPr bwMode="auto">
          <a:xfrm>
            <a:off x="5899294" y="1324800"/>
            <a:ext cx="2390401" cy="3412800"/>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162266579" name="Google Shape;216;p62"/>
          <p:cNvSpPr txBox="1"/>
          <p:nvPr/>
        </p:nvSpPr>
        <p:spPr bwMode="auto">
          <a:xfrm>
            <a:off x="854304" y="1983980"/>
            <a:ext cx="1922400" cy="255454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Il metodo RBE considera sia i pericoli legati al clima sia quelli non legati al clima. I pericoli legati al clima comprendono eventi meteorologici estremi (ad es. caldo estremo, siccità, precipitazioni intense) così come processi climatici a lenta insorgenza (ad es. innalzamento del livello del mare). I pericoli non legati al clima includono quelli innescati dai pericoli climatici (ad es. frane, eventi biologici).</a:t>
            </a:r>
            <a:endParaRPr sz="1000" b="0" i="0" u="none" strike="noStrike" cap="none">
              <a:solidFill>
                <a:schemeClr val="lt1"/>
              </a:solidFill>
              <a:latin typeface="Trebuchet MS"/>
              <a:ea typeface="Trebuchet MS"/>
              <a:cs typeface="Trebuchet MS"/>
            </a:endParaRPr>
          </a:p>
        </p:txBody>
      </p:sp>
      <p:sp>
        <p:nvSpPr>
          <p:cNvPr id="1561198571" name="Google Shape;217;p62"/>
          <p:cNvSpPr/>
          <p:nvPr/>
        </p:nvSpPr>
        <p:spPr bwMode="auto">
          <a:xfrm>
            <a:off x="1095504" y="1507909"/>
            <a:ext cx="1821600"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Pericolo</a:t>
            </a:r>
            <a:endParaRPr sz="1600" b="1" i="0" u="none" strike="noStrike" cap="none">
              <a:solidFill>
                <a:schemeClr val="lt1"/>
              </a:solidFill>
              <a:latin typeface="Trebuchet MS"/>
              <a:ea typeface="Trebuchet MS"/>
              <a:cs typeface="Trebuchet MS"/>
            </a:endParaRPr>
          </a:p>
        </p:txBody>
      </p:sp>
      <p:sp>
        <p:nvSpPr>
          <p:cNvPr id="390435858" name="Google Shape;218;p62"/>
          <p:cNvSpPr txBox="1"/>
          <p:nvPr/>
        </p:nvSpPr>
        <p:spPr bwMode="auto">
          <a:xfrm>
            <a:off x="3508800" y="2078780"/>
            <a:ext cx="1922400" cy="209288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L’esposizione descrive chi o cosa è esposto. Secondo l’IPCC, l’esposizione è la presenza di persone, mezzi di sussistenza, specie o ecosistemi, funzioni ambientali, servizi e risorse, infrastrutture o beni economici, sociali o culturali in luoghi e contesti che potrebbero essere negativamente colpiti (IPCC, 2021a).</a:t>
            </a:r>
            <a:endParaRPr sz="1000" b="0" i="0" u="none" strike="noStrike" cap="none">
              <a:solidFill>
                <a:schemeClr val="lt1"/>
              </a:solidFill>
              <a:latin typeface="Trebuchet MS"/>
              <a:ea typeface="Trebuchet MS"/>
              <a:cs typeface="Trebuchet MS"/>
            </a:endParaRPr>
          </a:p>
        </p:txBody>
      </p:sp>
      <p:sp>
        <p:nvSpPr>
          <p:cNvPr id="36329690" name="Google Shape;219;p62"/>
          <p:cNvSpPr/>
          <p:nvPr/>
        </p:nvSpPr>
        <p:spPr bwMode="auto">
          <a:xfrm>
            <a:off x="3559199" y="1553086"/>
            <a:ext cx="1821600"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Esposizione</a:t>
            </a:r>
            <a:endParaRPr sz="1600" b="1" i="0" u="none" strike="noStrike" cap="none">
              <a:solidFill>
                <a:schemeClr val="lt1"/>
              </a:solidFill>
              <a:latin typeface="Trebuchet MS"/>
              <a:ea typeface="Trebuchet MS"/>
              <a:cs typeface="Trebuchet MS"/>
            </a:endParaRPr>
          </a:p>
        </p:txBody>
      </p:sp>
      <p:sp>
        <p:nvSpPr>
          <p:cNvPr id="2018009664" name="Google Shape;220;p62"/>
          <p:cNvSpPr txBox="1"/>
          <p:nvPr/>
        </p:nvSpPr>
        <p:spPr bwMode="auto">
          <a:xfrm>
            <a:off x="6081000" y="2043188"/>
            <a:ext cx="2084401" cy="240065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La vulnerabilità rappresenta la predisposizione di un elemento esposto a subire effetti negativi. I suoi aspetti riguardano i fattori che incidono sulla suscettibilità di tale elemento nei confronti di un pericolo climatico, contribuendo ad aumentare o ridurre il rischio associato. Tali fattori non sempre coincidono con caratteristiche intrinseche dell’elemento stesso, ma possono comunque influenzarne in modo significativo il livello di rischio</a:t>
            </a:r>
            <a:endParaRPr sz="1000" b="0" i="0" u="none" strike="noStrike" cap="none">
              <a:solidFill>
                <a:schemeClr val="lt1"/>
              </a:solidFill>
              <a:latin typeface="Trebuchet MS"/>
              <a:ea typeface="Trebuchet MS"/>
              <a:cs typeface="Trebuchet MS"/>
            </a:endParaRPr>
          </a:p>
        </p:txBody>
      </p:sp>
      <p:sp>
        <p:nvSpPr>
          <p:cNvPr id="748123478" name="Google Shape;221;p62"/>
          <p:cNvSpPr/>
          <p:nvPr/>
        </p:nvSpPr>
        <p:spPr bwMode="auto">
          <a:xfrm>
            <a:off x="6081000" y="1567118"/>
            <a:ext cx="2084400" cy="476071"/>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defRPr/>
            </a:pPr>
            <a:r>
              <a:rPr sz="1600" b="1" i="0" u="none" strike="noStrike" cap="none">
                <a:solidFill>
                  <a:schemeClr val="lt1"/>
                </a:solidFill>
                <a:latin typeface="Trebuchet MS"/>
                <a:ea typeface="Trebuchet MS"/>
                <a:cs typeface="Trebuchet MS"/>
              </a:rPr>
              <a:t>Vulnerabilità</a:t>
            </a:r>
            <a:endParaRPr sz="1600" b="1" i="0" u="none" strike="noStrike" cap="none">
              <a:solidFill>
                <a:schemeClr val="lt1"/>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5843730" name="Google Shape;226;p9"/>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Pericoli </a:t>
            </a:r>
            <a:endParaRPr>
              <a:solidFill>
                <a:schemeClr val="accent4"/>
              </a:solidFill>
            </a:endParaRPr>
          </a:p>
        </p:txBody>
      </p:sp>
      <p:graphicFrame>
        <p:nvGraphicFramePr>
          <p:cNvPr id="1558400973" name="Google Shape;227;p9"/>
          <p:cNvGraphicFramePr>
            <a:graphicFrameLocks xmlns:a="http://schemas.openxmlformats.org/drawingml/2006/main"/>
          </p:cNvGraphicFramePr>
          <p:nvPr/>
        </p:nvGraphicFramePr>
        <p:xfrm rot="0">
          <a:off x="478800" y="835631"/>
          <a:ext cx="3000000" cy="3000000"/>
        </p:xfrm>
        <a:graphic>
          <a:graphicData uri="http://schemas.openxmlformats.org/drawingml/2006/table">
            <a:tbl>
              <a:tblPr firstRow="0" firstCol="0" lastRow="0" lastCol="0" bandRow="0" bandCol="0">
                <a:tableStyleId>{C776D525-3C84-4866-9515-0EE9A71BAC24}</a:tableStyleId>
                <a:noFill/>
              </a:tblPr>
              <a:tblGrid>
                <a:gridCol w="2302125"/>
                <a:gridCol w="5599750"/>
              </a:tblGrid>
              <a:tr h="196025">
                <a:tc>
                  <a:txBody>
                    <a:bodyPr/>
                    <a:p>
                      <a:pPr marL="900430" marR="215265" lvl="0" indent="0" algn="l" rtl="0">
                        <a:lnSpc>
                          <a:spcPct val="114999"/>
                        </a:lnSpc>
                        <a:spcBef>
                          <a:spcPts val="0"/>
                        </a:spcBef>
                        <a:spcAft>
                          <a:spcPts val="0"/>
                        </a:spcAft>
                        <a:buClr>
                          <a:srgbClr val="000000"/>
                        </a:buClr>
                        <a:buSzPts val="1000"/>
                        <a:buFont typeface="Arial"/>
                        <a:buNone/>
                        <a:defRPr/>
                      </a:pPr>
                      <a:r>
                        <a:rPr sz="1000" b="1" u="none" strike="noStrike" cap="none">
                          <a:solidFill>
                            <a:schemeClr val="lt1"/>
                          </a:solidFill>
                          <a:latin typeface="Trebuchet MS"/>
                          <a:ea typeface="Trebuchet MS"/>
                          <a:cs typeface="Trebuchet MS"/>
                        </a:rPr>
                        <a:t>Pericoli</a:t>
                      </a:r>
                      <a:endParaRPr sz="1000" u="none" strike="noStrike" cap="none">
                        <a:solidFill>
                          <a:schemeClr val="lt1"/>
                        </a:solidFill>
                        <a:latin typeface="Trebuchet MS"/>
                        <a:ea typeface="Trebuchet MS"/>
                        <a:cs typeface="Trebuchet MS"/>
                      </a:endParaRPr>
                    </a:p>
                  </a:txBody>
                  <a:tcPr marL="68575" marR="68575" marT="0"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solidFill>
                      <a:schemeClr val="lt2"/>
                    </a:solidFill>
                  </a:tcPr>
                </a:tc>
                <a:tc>
                  <a:txBody>
                    <a:bodyPr/>
                    <a:p>
                      <a:pPr marL="900430" marR="215265" lvl="0" indent="0" algn="l" rtl="0">
                        <a:lnSpc>
                          <a:spcPct val="114999"/>
                        </a:lnSpc>
                        <a:spcBef>
                          <a:spcPts val="0"/>
                        </a:spcBef>
                        <a:spcAft>
                          <a:spcPts val="0"/>
                        </a:spcAft>
                        <a:buClr>
                          <a:srgbClr val="000000"/>
                        </a:buClr>
                        <a:buSzPts val="1000"/>
                        <a:buFont typeface="Arial"/>
                        <a:buNone/>
                        <a:defRPr/>
                      </a:pPr>
                      <a:r>
                        <a:rPr sz="1000" b="1" u="none" strike="noStrike" cap="none">
                          <a:solidFill>
                            <a:schemeClr val="lt1"/>
                          </a:solidFill>
                          <a:latin typeface="Trebuchet MS"/>
                          <a:ea typeface="Trebuchet MS"/>
                          <a:cs typeface="Trebuchet MS"/>
                        </a:rPr>
                        <a:t>Descrizione</a:t>
                      </a:r>
                      <a:endParaRPr sz="1000" u="none" strike="noStrike" cap="none">
                        <a:solidFill>
                          <a:schemeClr val="lt1"/>
                        </a:solidFill>
                        <a:latin typeface="Trebuchet MS"/>
                        <a:ea typeface="Trebuchet MS"/>
                        <a:cs typeface="Trebuchet MS"/>
                      </a:endParaRPr>
                    </a:p>
                  </a:txBody>
                  <a:tcPr marL="68575" marR="68575" marT="0"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solidFill>
                      <a:schemeClr val="lt2"/>
                    </a:solidFill>
                  </a:tcPr>
                </a:tc>
              </a:tr>
              <a:tr h="3845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Precipitazioni intense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Evento di precipitazione marcata che si verifica in un periodo di 1h, 3h, 6h, 12h, 24h o 48h, con un totale di precipitazione superiore a una certa soglia definita per una determinata località. Sotto-pericoli: pioggia intensa, monsone, forte nevicata, nebbia, grandine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969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Alluvioni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L’esondazione dei normali confini di un corso d’acqua o di un altro corpo idrico, oppure l’innalzamento temporaneo del livello del mare o di un lago che provoca l’inondazione di terre emerse. Sotto-pericoli: alluvione lampo/superficiale, alluvione fluviale, alluvione costiera, alluvione da falda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959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Caldo estremo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Riscaldamento marcato dell’aria o invasione di aria molto calda, su un’ampia area, della durata da pochi giorni a qualche settimana. Sotto-pericoli: ondata di calore, giorni estremamente caldi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45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Siccità</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Periodo di tempo insolitamente secco, sufficientemente lungo da causare un grave squilibrio idrologico, che può comportare squilibri idrici a lungo termine e risorse idriche insufficienti a soddisfare i fabbisogni medi a lungo termine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969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Tempeste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Disturbo atmosferico che può manifestarsi con venti forti e accompagnato da pioggia, neve o altre precipitazioni, e da tuoni e fulmini. Sotto-pericoli: vento forte, tornado, ciclone, tempesta extra-tropicale, tempesta tropicale, marea di tempesta, fulmine/temporale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9602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Freddo estremo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Raffreddamento marcato dell’aria o invasione di aria molto fredda su un’ampia area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969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Incendi boschivi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Qualsiasi combustione o incendio non controllato e non prescritto di piante in un ambiente naturale come foreste, praterie, macchia o tundra, che consuma i combustibili naturali e si diffonde in base alle condizioni ambientali. Sotto-pericoli: incendio forestale, incendio di terreno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984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Innalzamento del livello del mare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Aumento a lungo termine del livello medio dei mari del mondo, che comporta un’inondazione permanente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527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Cambiamento chimico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Modifiche nella composizione chimica usuale dell’aria, dell’acqua o del suolo, ad es. cambiamento delle concentrazioni atmosferiche di CO₂, acidificazione degli oceani, intrusione di acqua salata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527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Movimento di massa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Qualsiasi tipo di movimento in discesa dei materiali terrestri. Sotto-pericoli: frana, valanga, caduta massi, subsidenza, degrado del suolo, erosione del suolo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845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Pericoli biologici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Esposizione a organismi viventi e alle loro sostanze tossiche o a malattie trasmesse da vettori che possono veicolare; esempi: fauna e insetti velenosi, piante tossiche, zanzare portatrici di agenti patogeni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57529133" name="Google Shape;232;p10"/>
          <p:cNvSpPr txBox="1"/>
          <p:nvPr>
            <p:ph type="title"/>
          </p:nvPr>
        </p:nvSpPr>
        <p:spPr bwMode="auto">
          <a:xfrm>
            <a:off x="4716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Settori Urbani</a:t>
            </a:r>
            <a:endParaRPr>
              <a:solidFill>
                <a:schemeClr val="accent4"/>
              </a:solidFill>
            </a:endParaRPr>
          </a:p>
        </p:txBody>
      </p:sp>
      <p:graphicFrame>
        <p:nvGraphicFramePr>
          <p:cNvPr id="1370803960" name="Google Shape;233;p10"/>
          <p:cNvGraphicFramePr>
            <a:graphicFrameLocks xmlns:a="http://schemas.openxmlformats.org/drawingml/2006/main"/>
          </p:cNvGraphicFramePr>
          <p:nvPr/>
        </p:nvGraphicFramePr>
        <p:xfrm rot="0">
          <a:off x="480906" y="835631"/>
          <a:ext cx="3000000" cy="3000000"/>
        </p:xfrm>
        <a:graphic>
          <a:graphicData uri="http://schemas.openxmlformats.org/drawingml/2006/table">
            <a:tbl>
              <a:tblPr firstRow="0" firstCol="0" lastRow="0" lastCol="0" bandRow="0" bandCol="0">
                <a:tableStyleId>{C776D525-3C84-4866-9515-0EE9A71BAC24}</a:tableStyleId>
                <a:noFill/>
              </a:tblPr>
              <a:tblGrid>
                <a:gridCol w="2316475"/>
                <a:gridCol w="5576100"/>
              </a:tblGrid>
              <a:tr h="196025">
                <a:tc>
                  <a:txBody>
                    <a:bodyPr/>
                    <a:p>
                      <a:pPr marL="900430" marR="215265" lvl="0" indent="0" algn="l" rtl="0">
                        <a:lnSpc>
                          <a:spcPct val="114999"/>
                        </a:lnSpc>
                        <a:spcBef>
                          <a:spcPts val="0"/>
                        </a:spcBef>
                        <a:spcAft>
                          <a:spcPts val="0"/>
                        </a:spcAft>
                        <a:buClr>
                          <a:srgbClr val="000000"/>
                        </a:buClr>
                        <a:buSzPts val="1000"/>
                        <a:buFont typeface="Arial"/>
                        <a:buNone/>
                        <a:defRPr/>
                      </a:pPr>
                      <a:r>
                        <a:rPr sz="1000" u="none" strike="noStrike" cap="none">
                          <a:solidFill>
                            <a:schemeClr val="lt1"/>
                          </a:solidFill>
                          <a:latin typeface="Trebuchet MS"/>
                          <a:ea typeface="Trebuchet MS"/>
                          <a:cs typeface="Trebuchet MS"/>
                        </a:rPr>
                        <a:t>Settore Urbano</a:t>
                      </a:r>
                      <a:endParaRPr sz="1400" u="none" strike="noStrike" cap="none">
                        <a:solidFill>
                          <a:schemeClr val="lt1"/>
                        </a:solidFill>
                      </a:endParaRPr>
                    </a:p>
                  </a:txBody>
                  <a:tcPr marL="68575" marR="68575" marT="0"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solidFill>
                      <a:schemeClr val="lt2"/>
                    </a:solidFill>
                  </a:tcPr>
                </a:tc>
                <a:tc>
                  <a:txBody>
                    <a:bodyPr/>
                    <a:p>
                      <a:pPr marL="900430" marR="215265" lvl="0" indent="0" algn="l" rtl="0">
                        <a:lnSpc>
                          <a:spcPct val="114999"/>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Descrizione</a:t>
                      </a:r>
                      <a:endParaRPr sz="800" b="0" i="0" u="none" strike="noStrike" cap="none">
                        <a:solidFill>
                          <a:schemeClr val="lt2"/>
                        </a:solidFill>
                        <a:latin typeface="Trebuchet MS"/>
                        <a:ea typeface="Trebuchet MS"/>
                        <a:cs typeface="Trebuchet MS"/>
                      </a:endParaRPr>
                    </a:p>
                  </a:txBody>
                  <a:tcPr marL="68575" marR="68575" marT="0"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solidFill>
                      <a:schemeClr val="lt2"/>
                    </a:solidFill>
                  </a:tcPr>
                </a:tc>
              </a:tr>
              <a:tr h="2715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1. Edifici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 qualsiasi struttura o gruppo di strutture (municipali/residenziali/terziarie, pubbliche/private), agli spazi circostanti, permanentemente costruite o erette sul sito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024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2. Trasporti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Include reti di trasporto stradale, ferroviario, aereo e marittimo e le relative infrastrutture (es. strade, ponti, snodi, gallerie, porti e aeroporti)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880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3. Energia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 servizio di approvvigionamento energetico e alle infrastrutture correlate (produzione, trasmissione e reti di distribuzione, tutti i tipi di energia)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959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4. Acqua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 servizio di approvvigionamento idrico e alle infrastrutture correlate. Copre anche l’uso dell’acqua e il sistema di gestione delle acque (reflue, meteoriche), inclusi fognature, drenaggi e impianti di trattamento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7432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5. Rifiuti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Include le attività legate alla gestione dei rifiuti (compresa la raccolta, il trattamento e lo smaltimento)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9697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6. Agricoltura e silvicoltura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Include terreni classificati/designati per uso agricolo e forestale. Comprende allevamento, acquacoltura, agroforestazione, apicoltura, orticoltura e altre attività di gestione e servizi agricoli e forestali nell’area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96025">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7. Ambiente e biodiversità</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“Ambiente” si riferisce ai paesaggi verdi e blu, alla qualità dell’aria, compreso l’hinterland urbano. “Biodiversità” indica la varietà della vita in una regione specifica, misurabile come varietà all’interno delle specie, tra le specie e varietà di ecosistemi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3072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8. Salute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 benessere umano. Include anche il servizio sanitario e le infrastrutture correlate (es. ospedali)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984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9. Protezione civile e emergenza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 funzionamento dei servizi di protezione civile ed emergenza da parte o per conto delle autorità pubbliche (es. autorità di protezione civile, polizia, vigili del fuoco, ambulanze, servizi di pronto soccorso e medicina d’emergenza)</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527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10. Turismo</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alle attività di persone che viaggiano e soggiornano in luoghi al di fuori del loro ambiente abituale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2527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11. ICT</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ai diversi tipi di reti di comunicazione e alle tecnologie utilizzate in esse</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r h="101600">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12. Sistemi economici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c>
                  <a:txBody>
                    <a:bodyPr/>
                    <a:p>
                      <a:pPr marL="0" marR="0" lvl="0" indent="0" algn="l" rtl="0">
                        <a:lnSpc>
                          <a:spcPct val="107000"/>
                        </a:lnSpc>
                        <a:spcBef>
                          <a:spcPts val="0"/>
                        </a:spcBef>
                        <a:spcAft>
                          <a:spcPts val="0"/>
                        </a:spcAft>
                        <a:buClr>
                          <a:srgbClr val="000000"/>
                        </a:buClr>
                        <a:buSzPts val="800"/>
                        <a:buFont typeface="Arial"/>
                        <a:buNone/>
                        <a:defRPr/>
                      </a:pPr>
                      <a:r>
                        <a:rPr sz="800" b="0" i="0" u="none" strike="noStrike" cap="none">
                          <a:solidFill>
                            <a:schemeClr val="lt2"/>
                          </a:solidFill>
                          <a:latin typeface="Trebuchet MS"/>
                          <a:ea typeface="Trebuchet MS"/>
                          <a:cs typeface="Trebuchet MS"/>
                        </a:rPr>
                        <a:t>Si riferisce all’insieme delle attività economiche, delle infrastrutture finanziarie e delle reti commerciali</a:t>
                      </a:r>
                      <a:endParaRPr sz="800" b="0" i="0" u="none" strike="noStrike" cap="none">
                        <a:solidFill>
                          <a:schemeClr val="lt2"/>
                        </a:solidFill>
                        <a:latin typeface="Trebuchet MS"/>
                        <a:ea typeface="Trebuchet MS"/>
                        <a:cs typeface="Trebuchet MS"/>
                      </a:endParaRPr>
                    </a:p>
                  </a:txBody>
                  <a:tcPr marL="68575" marR="68575" marT="9525" marB="0" anchor="ctr">
                    <a:lnL w="9525" algn="ctr">
                      <a:solidFill>
                        <a:schemeClr val="accent1"/>
                      </a:solidFill>
                    </a:lnL>
                    <a:lnR w="9525" algn="ctr">
                      <a:solidFill>
                        <a:schemeClr val="accent1"/>
                      </a:solidFill>
                    </a:lnR>
                    <a:lnT w="9525" algn="ctr">
                      <a:solidFill>
                        <a:schemeClr val="accent1"/>
                      </a:solidFill>
                    </a:lnT>
                    <a:lnB w="9525" algn="ctr">
                      <a:solidFill>
                        <a:schemeClr val="accent1"/>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4984251" name="Google Shape;238;p63"/>
          <p:cNvSpPr txBox="1"/>
          <p:nvPr>
            <p:ph type="title"/>
          </p:nvPr>
        </p:nvSpPr>
        <p:spPr bwMode="auto">
          <a:xfrm>
            <a:off x="784988" y="211355"/>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Categorie di Rischio</a:t>
            </a:r>
            <a:endParaRPr>
              <a:solidFill>
                <a:schemeClr val="accent4"/>
              </a:solidFill>
            </a:endParaRPr>
          </a:p>
        </p:txBody>
      </p:sp>
      <p:sp>
        <p:nvSpPr>
          <p:cNvPr id="782163531" name="Google Shape;239;p63"/>
          <p:cNvSpPr txBox="1"/>
          <p:nvPr/>
        </p:nvSpPr>
        <p:spPr bwMode="auto">
          <a:xfrm>
            <a:off x="784988" y="1971923"/>
            <a:ext cx="3697356" cy="156966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Una "Categoria di rischio" rappresenta il tipo specifico di rischio che deriva dall’interazione tra un Pericolo climatico definito e un Elemento Esposto all’interno di un Sistema Urbano. Ad esempio, la correlazione tra il pericolo "Calore estremo" e l’Elemento Esposto "Popolazione" dà origine alla Categoria di rischio "Rischio per la salute della popolazione".</a:t>
            </a:r>
            <a:endParaRPr sz="1200" b="0" i="0" u="none" strike="noStrike" cap="none">
              <a:solidFill>
                <a:schemeClr val="lt2"/>
              </a:solidFill>
              <a:latin typeface="Trebuchet MS"/>
              <a:ea typeface="Trebuchet MS"/>
              <a:cs typeface="Trebuchet MS"/>
            </a:endParaRPr>
          </a:p>
        </p:txBody>
      </p:sp>
      <p:grpSp>
        <p:nvGrpSpPr>
          <p:cNvPr id="983786249" name="Google Shape;240;p63"/>
          <p:cNvGrpSpPr/>
          <p:nvPr/>
        </p:nvGrpSpPr>
        <p:grpSpPr bwMode="auto">
          <a:xfrm>
            <a:off x="4981115" y="1569125"/>
            <a:ext cx="3226884" cy="2327063"/>
            <a:chOff x="4577916" y="2548083"/>
            <a:chExt cx="2575866" cy="1860526"/>
          </a:xfrm>
        </p:grpSpPr>
        <p:sp>
          <p:nvSpPr>
            <p:cNvPr id="241" name="Google Shape;241;p63"/>
            <p:cNvSpPr/>
            <p:nvPr/>
          </p:nvSpPr>
          <p:spPr bwMode="auto">
            <a:xfrm>
              <a:off x="6019763" y="2844000"/>
              <a:ext cx="928800" cy="432000"/>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242" name="Google Shape;242;p63"/>
            <p:cNvSpPr/>
            <p:nvPr/>
          </p:nvSpPr>
          <p:spPr bwMode="auto">
            <a:xfrm>
              <a:off x="6019763" y="3658800"/>
              <a:ext cx="928800"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cxnSp>
          <p:nvCxnSpPr>
            <p:cNvPr id="243" name="Google Shape;243;p63"/>
            <p:cNvCxnSpPr>
              <a:stCxn id="241" idx="2"/>
              <a:endCxn id="242" idx="0"/>
            </p:cNvCxnSpPr>
            <p:nvPr/>
          </p:nvCxnSpPr>
          <p:spPr bwMode="auto">
            <a:xfrm>
              <a:off x="6484163" y="3276000"/>
              <a:ext cx="0" cy="382800"/>
            </a:xfrm>
            <a:prstGeom prst="straightConnector1">
              <a:avLst/>
            </a:prstGeom>
            <a:noFill/>
            <a:ln w="19050" cap="flat" cmpd="sng">
              <a:solidFill>
                <a:srgbClr val="8BA7AC"/>
              </a:solidFill>
              <a:prstDash val="solid"/>
              <a:round/>
              <a:headEnd type="none" w="sm" len="sm"/>
              <a:tailEnd type="triangle" w="med" len="med"/>
            </a:ln>
          </p:spPr>
        </p:cxnSp>
        <p:sp>
          <p:nvSpPr>
            <p:cNvPr id="244" name="Google Shape;244;p63"/>
            <p:cNvSpPr txBox="1"/>
            <p:nvPr/>
          </p:nvSpPr>
          <p:spPr bwMode="auto">
            <a:xfrm>
              <a:off x="5814544" y="2873048"/>
              <a:ext cx="1339238" cy="33219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defRPr/>
              </a:pPr>
              <a:r>
                <a:rPr sz="1050" b="1" i="0" u="none" strike="noStrike" cap="none">
                  <a:solidFill>
                    <a:schemeClr val="lt1"/>
                  </a:solidFill>
                  <a:latin typeface="Trebuchet MS"/>
                  <a:ea typeface="Trebuchet MS"/>
                  <a:cs typeface="Trebuchet MS"/>
                </a:rPr>
                <a:t>CALORE </a:t>
              </a:r>
              <a:endParaRPr sz="1400" b="0"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1050"/>
                <a:buFont typeface="Arial"/>
                <a:buNone/>
                <a:defRPr/>
              </a:pPr>
              <a:r>
                <a:rPr sz="1050" b="1" i="0" u="none" strike="noStrike" cap="none">
                  <a:solidFill>
                    <a:schemeClr val="lt1"/>
                  </a:solidFill>
                  <a:latin typeface="Trebuchet MS"/>
                  <a:ea typeface="Trebuchet MS"/>
                  <a:cs typeface="Trebuchet MS"/>
                </a:rPr>
                <a:t>ESTREMO</a:t>
              </a:r>
              <a:endParaRPr sz="1400" b="0" i="0" u="none" strike="noStrike" cap="none">
                <a:solidFill>
                  <a:srgbClr val="000000"/>
                </a:solidFill>
                <a:latin typeface="Arial"/>
                <a:ea typeface="Arial"/>
                <a:cs typeface="Arial"/>
              </a:endParaRPr>
            </a:p>
          </p:txBody>
        </p:sp>
        <p:sp>
          <p:nvSpPr>
            <p:cNvPr id="245" name="Google Shape;245;p63"/>
            <p:cNvSpPr txBox="1"/>
            <p:nvPr/>
          </p:nvSpPr>
          <p:spPr bwMode="auto">
            <a:xfrm>
              <a:off x="6091736" y="2548083"/>
              <a:ext cx="784854" cy="184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defRPr/>
              </a:pPr>
              <a:r>
                <a:rPr sz="900" b="1" i="0" u="none" strike="noStrike" cap="none">
                  <a:solidFill>
                    <a:schemeClr val="lt2"/>
                  </a:solidFill>
                  <a:latin typeface="Trebuchet MS"/>
                  <a:ea typeface="Trebuchet MS"/>
                  <a:cs typeface="Trebuchet MS"/>
                </a:rPr>
                <a:t>PERICOLO</a:t>
              </a:r>
              <a:endParaRPr sz="1400" b="0" i="0" u="none" strike="noStrike" cap="none">
                <a:solidFill>
                  <a:srgbClr val="000000"/>
                </a:solidFill>
                <a:latin typeface="Arial"/>
                <a:ea typeface="Arial"/>
                <a:cs typeface="Arial"/>
              </a:endParaRPr>
            </a:p>
          </p:txBody>
        </p:sp>
        <p:sp>
          <p:nvSpPr>
            <p:cNvPr id="246" name="Google Shape;246;p63"/>
            <p:cNvSpPr txBox="1"/>
            <p:nvPr/>
          </p:nvSpPr>
          <p:spPr bwMode="auto">
            <a:xfrm>
              <a:off x="6091736" y="4113322"/>
              <a:ext cx="784854" cy="295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defRPr/>
              </a:pPr>
              <a:r>
                <a:rPr sz="900" b="1" i="0" u="none" strike="noStrike" cap="none">
                  <a:solidFill>
                    <a:schemeClr val="lt2"/>
                  </a:solidFill>
                  <a:latin typeface="Trebuchet MS"/>
                  <a:ea typeface="Trebuchet MS"/>
                  <a:cs typeface="Trebuchet MS"/>
                </a:rPr>
                <a:t>CATEGORIA DI RISCHIO</a:t>
              </a:r>
              <a:endParaRPr sz="1400" b="0" i="0" u="none" strike="noStrike" cap="none">
                <a:solidFill>
                  <a:srgbClr val="000000"/>
                </a:solidFill>
                <a:latin typeface="Arial"/>
                <a:ea typeface="Arial"/>
                <a:cs typeface="Arial"/>
              </a:endParaRPr>
            </a:p>
          </p:txBody>
        </p:sp>
        <p:sp>
          <p:nvSpPr>
            <p:cNvPr id="247" name="Google Shape;247;p63"/>
            <p:cNvSpPr txBox="1"/>
            <p:nvPr/>
          </p:nvSpPr>
          <p:spPr bwMode="auto">
            <a:xfrm>
              <a:off x="5814544" y="3680400"/>
              <a:ext cx="1339238" cy="2706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defRPr/>
              </a:pPr>
              <a:r>
                <a:rPr sz="800" b="1" i="0" u="none" strike="noStrike" cap="none">
                  <a:solidFill>
                    <a:schemeClr val="lt1"/>
                  </a:solidFill>
                  <a:latin typeface="Trebuchet MS"/>
                  <a:ea typeface="Trebuchet MS"/>
                  <a:cs typeface="Trebuchet MS"/>
                </a:rPr>
                <a:t>RISCHIO PER LA SALUTE</a:t>
              </a:r>
              <a:endParaRPr sz="1400" b="0"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800"/>
                <a:buFont typeface="Arial"/>
                <a:buNone/>
                <a:defRPr/>
              </a:pPr>
              <a:r>
                <a:rPr sz="800" b="1" i="0" u="none" strike="noStrike" cap="none">
                  <a:solidFill>
                    <a:schemeClr val="lt1"/>
                  </a:solidFill>
                  <a:latin typeface="Trebuchet MS"/>
                  <a:ea typeface="Trebuchet MS"/>
                  <a:cs typeface="Trebuchet MS"/>
                </a:rPr>
                <a:t>DELLA POPOLAZIONE</a:t>
              </a:r>
              <a:endParaRPr sz="1400" b="0" i="0" u="none" strike="noStrike" cap="none">
                <a:solidFill>
                  <a:srgbClr val="000000"/>
                </a:solidFill>
                <a:latin typeface="Arial"/>
                <a:ea typeface="Arial"/>
                <a:cs typeface="Arial"/>
              </a:endParaRPr>
            </a:p>
          </p:txBody>
        </p:sp>
        <p:sp>
          <p:nvSpPr>
            <p:cNvPr id="248" name="Google Shape;248;p63"/>
            <p:cNvSpPr/>
            <p:nvPr/>
          </p:nvSpPr>
          <p:spPr bwMode="auto">
            <a:xfrm>
              <a:off x="4783135" y="3680400"/>
              <a:ext cx="928800" cy="43200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249" name="Google Shape;249;p63"/>
            <p:cNvSpPr txBox="1"/>
            <p:nvPr/>
          </p:nvSpPr>
          <p:spPr bwMode="auto">
            <a:xfrm>
              <a:off x="4577916" y="3757344"/>
              <a:ext cx="1339238" cy="20916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defRPr/>
              </a:pPr>
              <a:r>
                <a:rPr sz="1100" b="1" i="0" u="none" strike="noStrike" cap="none">
                  <a:solidFill>
                    <a:schemeClr val="lt1"/>
                  </a:solidFill>
                  <a:latin typeface="Trebuchet MS"/>
                  <a:ea typeface="Trebuchet MS"/>
                  <a:cs typeface="Trebuchet MS"/>
                </a:rPr>
                <a:t>POPOLAZIONE</a:t>
              </a:r>
              <a:endParaRPr sz="1400" b="0" i="0" u="none" strike="noStrike" cap="none">
                <a:solidFill>
                  <a:srgbClr val="000000"/>
                </a:solidFill>
                <a:latin typeface="Arial"/>
                <a:ea typeface="Arial"/>
                <a:cs typeface="Arial"/>
              </a:endParaRPr>
            </a:p>
          </p:txBody>
        </p:sp>
        <p:sp>
          <p:nvSpPr>
            <p:cNvPr id="250" name="Google Shape;250;p63"/>
            <p:cNvSpPr txBox="1"/>
            <p:nvPr/>
          </p:nvSpPr>
          <p:spPr bwMode="auto">
            <a:xfrm>
              <a:off x="4858626" y="3231610"/>
              <a:ext cx="784854" cy="295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defRPr/>
              </a:pPr>
              <a:r>
                <a:rPr sz="900" b="1" i="0" u="none" strike="noStrike" cap="none">
                  <a:solidFill>
                    <a:schemeClr val="lt2"/>
                  </a:solidFill>
                  <a:latin typeface="Trebuchet MS"/>
                  <a:ea typeface="Trebuchet MS"/>
                  <a:cs typeface="Trebuchet MS"/>
                </a:rPr>
                <a:t>ELEMENTO ESPOSTO</a:t>
              </a:r>
              <a:endParaRPr sz="1400" b="0" i="0" u="none" strike="noStrike" cap="none">
                <a:solidFill>
                  <a:srgbClr val="000000"/>
                </a:solidFill>
                <a:latin typeface="Arial"/>
                <a:ea typeface="Arial"/>
                <a:cs typeface="Arial"/>
              </a:endParaRPr>
            </a:p>
          </p:txBody>
        </p:sp>
        <p:cxnSp>
          <p:nvCxnSpPr>
            <p:cNvPr id="251" name="Google Shape;251;p63"/>
            <p:cNvCxnSpPr/>
            <p:nvPr/>
          </p:nvCxnSpPr>
          <p:spPr bwMode="auto">
            <a:xfrm>
              <a:off x="5711935" y="3849677"/>
              <a:ext cx="307828" cy="0"/>
            </a:xfrm>
            <a:prstGeom prst="straightConnector1">
              <a:avLst/>
            </a:prstGeom>
            <a:noFill/>
            <a:ln w="19050" cap="flat" cmpd="sng">
              <a:solidFill>
                <a:srgbClr val="8BA7AC"/>
              </a:solidFill>
              <a:prstDash val="solid"/>
              <a:round/>
              <a:headEnd type="none" w="sm" len="sm"/>
              <a:tailEnd type="triangle" w="med" len="med"/>
            </a:ln>
          </p:spPr>
        </p:cxn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741221061" name="Google Shape;256;p65" descr="Business concept vector illustration of a businessman who running with  increase graphic chart to see the imagination future. | Free Vector"/>
          <p:cNvPicPr/>
          <p:nvPr/>
        </p:nvPicPr>
        <p:blipFill rotWithShape="1">
          <a:blip r:embed="rId3">
            <a:alphaModFix/>
          </a:blip>
          <a:srcRect l="0" t="0" r="0" b="0"/>
          <a:stretch/>
        </p:blipFill>
        <p:spPr bwMode="auto">
          <a:xfrm>
            <a:off x="4816376" y="1206795"/>
            <a:ext cx="3636425" cy="2422347"/>
          </a:xfrm>
          <a:prstGeom prst="rect">
            <a:avLst/>
          </a:prstGeom>
          <a:noFill/>
          <a:ln>
            <a:noFill/>
          </a:ln>
        </p:spPr>
      </p:pic>
      <p:sp>
        <p:nvSpPr>
          <p:cNvPr id="708308313" name="Google Shape;257;p65"/>
          <p:cNvSpPr txBox="1"/>
          <p:nvPr>
            <p:ph type="title"/>
          </p:nvPr>
        </p:nvSpPr>
        <p:spPr bwMode="auto">
          <a:xfrm>
            <a:off x="691199" y="247870"/>
            <a:ext cx="7490707"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a:solidFill>
                  <a:schemeClr val="accent4"/>
                </a:solidFill>
              </a:rPr>
              <a:t>Il metodo RBE in relazione alle condizioni future</a:t>
            </a:r>
            <a:endParaRPr>
              <a:solidFill>
                <a:schemeClr val="accent4"/>
              </a:solidFill>
            </a:endParaRPr>
          </a:p>
        </p:txBody>
      </p:sp>
      <p:sp>
        <p:nvSpPr>
          <p:cNvPr id="1537869342" name="Google Shape;258;p65"/>
          <p:cNvSpPr txBox="1"/>
          <p:nvPr/>
        </p:nvSpPr>
        <p:spPr bwMode="auto">
          <a:xfrm>
            <a:off x="691199" y="1386795"/>
            <a:ext cx="3765601" cy="26776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metodo RBE può essere utilizzato per valutare il livello di rischio climatico in relazione alle future condizioni climatiche, selezionando i valori del pericolo che riflettono accuratamente i cambiamenti climatici previsti nel tempo. Ciò comporta la valutazione dei potenziali pericoli basata su proiezioni future, come l’aumento della temperatura, i cambiamenti nei modelli di precipitazione e la frequenza o intensità di eventi meteorologici estremi. Queste proiezioni possono essere derivate da modelli come quelli riportati nei rapporti dell’Intergovernmental Panel on Climate Change (IPCC), in particolare nei Representative Concentration Pathways (RCPs).</a:t>
            </a:r>
            <a:endParaRPr sz="12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6015761" name="Google Shape;263;p66"/>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graphicFrame>
        <p:nvGraphicFramePr>
          <p:cNvPr id="1625383333" name="Google Shape;264;p66"/>
          <p:cNvGraphicFramePr>
            <a:graphicFrameLocks xmlns:a="http://schemas.openxmlformats.org/drawingml/2006/main"/>
          </p:cNvGraphicFramePr>
          <p:nvPr/>
        </p:nvGraphicFramePr>
        <p:xfrm rot="0">
          <a:off x="1524000" y="1931229"/>
          <a:ext cx="3000000" cy="3000000"/>
        </p:xfrm>
        <a:graphic>
          <a:graphicData uri="http://schemas.openxmlformats.org/drawingml/2006/table">
            <a:tbl>
              <a:tblPr firstRow="1" firstCol="0" lastRow="0" lastCol="0" bandRow="1" bandCol="0">
                <a:tableStyleId>{C776D525-3C84-4866-9515-0EE9A71BAC24}</a:tableStyleId>
                <a:noFill/>
              </a:tblPr>
              <a:tblGrid>
                <a:gridCol w="3048000"/>
                <a:gridCol w="3048000"/>
              </a:tblGrid>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Livello 1</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Pericolo</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Livello 2</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Sistemi Urbani</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Livello 3</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Categorie di Rischio</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Livello 4</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Criteri</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r h="370850">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1"/>
                          </a:solidFill>
                          <a:latin typeface="Trebuchet MS"/>
                          <a:ea typeface="Trebuchet MS"/>
                          <a:cs typeface="Trebuchet MS"/>
                        </a:rPr>
                        <a:t>Livello 5</a:t>
                      </a:r>
                      <a:endParaRPr sz="1400" u="none" strike="noStrike" cap="none"/>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solidFill>
                      <a:schemeClr val="lt2"/>
                    </a:solidFill>
                  </a:tcPr>
                </a:tc>
                <a:tc>
                  <a:txBody>
                    <a:bodyPr/>
                    <a:p>
                      <a:pPr marL="0" marR="0" lvl="0" indent="0" algn="l" rtl="0">
                        <a:lnSpc>
                          <a:spcPct val="100000"/>
                        </a:lnSpc>
                        <a:spcBef>
                          <a:spcPts val="0"/>
                        </a:spcBef>
                        <a:spcAft>
                          <a:spcPts val="0"/>
                        </a:spcAft>
                        <a:buClr>
                          <a:srgbClr val="000000"/>
                        </a:buClr>
                        <a:buSzPts val="1400"/>
                        <a:buFont typeface="Arial"/>
                        <a:buNone/>
                        <a:defRPr/>
                      </a:pPr>
                      <a:r>
                        <a:rPr sz="1400" u="none" strike="noStrike" cap="none">
                          <a:solidFill>
                            <a:schemeClr val="lt2"/>
                          </a:solidFill>
                          <a:latin typeface="Trebuchet MS"/>
                          <a:ea typeface="Trebuchet MS"/>
                          <a:cs typeface="Trebuchet MS"/>
                        </a:rPr>
                        <a:t>Indicatore</a:t>
                      </a:r>
                      <a:endParaRPr sz="1400" u="none" strike="noStrike" cap="none">
                        <a:solidFill>
                          <a:schemeClr val="lt2"/>
                        </a:solidFill>
                        <a:latin typeface="Trebuchet MS"/>
                        <a:ea typeface="Trebuchet MS"/>
                        <a:cs typeface="Trebuchet MS"/>
                      </a:endParaRPr>
                    </a:p>
                  </a:txBody>
                  <a:tcPr marL="91450" marR="91450" marT="45725" marB="45725">
                    <a:lnL w="12700" algn="ctr">
                      <a:solidFill>
                        <a:schemeClr val="accent2"/>
                      </a:solidFill>
                    </a:lnL>
                    <a:lnR w="12700" algn="ctr">
                      <a:solidFill>
                        <a:schemeClr val="accent2"/>
                      </a:solidFill>
                    </a:lnR>
                    <a:lnT w="12700" algn="ctr">
                      <a:solidFill>
                        <a:schemeClr val="accent2"/>
                      </a:solidFill>
                    </a:lnT>
                    <a:lnB w="12700" algn="ctr">
                      <a:solidFill>
                        <a:schemeClr val="accent2"/>
                      </a:solidFill>
                    </a:lnB>
                  </a:tcPr>
                </a:tc>
              </a:tr>
            </a:tbl>
          </a:graphicData>
        </a:graphic>
      </p:graphicFrame>
      <p:sp>
        <p:nvSpPr>
          <p:cNvPr id="169831037" name="Google Shape;265;p66"/>
          <p:cNvSpPr txBox="1"/>
          <p:nvPr/>
        </p:nvSpPr>
        <p:spPr bwMode="auto">
          <a:xfrm>
            <a:off x="554400" y="1029486"/>
            <a:ext cx="8176132" cy="27699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0" i="0" u="none" strike="noStrike" cap="none">
                <a:solidFill>
                  <a:schemeClr val="lt2"/>
                </a:solidFill>
                <a:latin typeface="Trebuchet MS"/>
                <a:ea typeface="Trebuchet MS"/>
                <a:cs typeface="Trebuchet MS"/>
              </a:rPr>
              <a:t>Il metodo RBE organizza i suoi componenti  in livelli gerarchici annidati (5):</a:t>
            </a:r>
            <a:endParaRPr sz="12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29990060" name="Google Shape;270;p67"/>
          <p:cNvSpPr txBox="1"/>
          <p:nvPr>
            <p:ph type="title"/>
          </p:nvPr>
        </p:nvSpPr>
        <p:spPr bwMode="auto">
          <a:xfrm>
            <a:off x="722207" y="284598"/>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sp>
        <p:nvSpPr>
          <p:cNvPr id="729900031" name="Google Shape;271;p67"/>
          <p:cNvSpPr txBox="1"/>
          <p:nvPr/>
        </p:nvSpPr>
        <p:spPr bwMode="auto">
          <a:xfrm>
            <a:off x="722207" y="1334943"/>
            <a:ext cx="3604199" cy="16605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Livello 1 </a:t>
            </a:r>
            <a:r>
              <a:rPr sz="1200" b="0" i="0" u="none" strike="noStrike" cap="none">
                <a:solidFill>
                  <a:schemeClr val="lt2"/>
                </a:solidFill>
                <a:latin typeface="Trebuchet MS"/>
                <a:ea typeface="Trebuchet MS"/>
                <a:cs typeface="Trebuchet MS"/>
              </a:rPr>
              <a:t>: corrisponde ai Pericoli, tradotti in un Tema strategico. I Temi sono al vertice della gerarchia e contengono al loro interno le Macro Categorie corrispondenti ai 12 Sistemi Urbani. A livello di Tema, i Pericoli sono classificati in base alle lettere. Ad esempio: A. Precipitazioni intense, B. Alluvioni, C. Calore estremo, D. Siccità, ecc.</a:t>
            </a:r>
            <a:endParaRPr sz="1200" b="0" i="0" u="none" strike="noStrike" cap="none">
              <a:solidFill>
                <a:schemeClr val="lt2"/>
              </a:solidFill>
              <a:latin typeface="Trebuchet MS"/>
              <a:ea typeface="Trebuchet MS"/>
              <a:cs typeface="Trebuchet MS"/>
            </a:endParaRPr>
          </a:p>
        </p:txBody>
      </p:sp>
      <p:sp>
        <p:nvSpPr>
          <p:cNvPr id="155627637" name="Google Shape;272;p67"/>
          <p:cNvSpPr txBox="1"/>
          <p:nvPr/>
        </p:nvSpPr>
        <p:spPr bwMode="auto">
          <a:xfrm>
            <a:off x="722207" y="3161636"/>
            <a:ext cx="3604199" cy="1265100"/>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Levello 2</a:t>
            </a:r>
            <a:r>
              <a:rPr sz="1200" b="0" i="0" u="none" strike="noStrike" cap="none">
                <a:solidFill>
                  <a:schemeClr val="lt2"/>
                </a:solidFill>
                <a:latin typeface="Trebuchet MS"/>
                <a:ea typeface="Trebuchet MS"/>
                <a:cs typeface="Trebuchet MS"/>
              </a:rPr>
              <a:t> : corrisponde ai Sistemi Urbani, tradotti in "Macro Categorie". Le Macro Categorie contengono al loro interno le Categorie di Rischio e sono classificate in ordine numerico. Ad esempio: A1. Edifici, A2. Trasporti, A3. Energia, ecc.</a:t>
            </a:r>
            <a:endParaRPr sz="1200" b="0" i="0" u="none" strike="noStrike" cap="none">
              <a:solidFill>
                <a:schemeClr val="lt2"/>
              </a:solidFill>
              <a:latin typeface="Trebuchet MS"/>
              <a:ea typeface="Trebuchet MS"/>
              <a:cs typeface="Trebuchet MS"/>
            </a:endParaRPr>
          </a:p>
        </p:txBody>
      </p:sp>
      <p:graphicFrame>
        <p:nvGraphicFramePr>
          <p:cNvPr id="1240051187" name="Google Shape;273;p67"/>
          <p:cNvGraphicFramePr>
            <a:graphicFrameLocks xmlns:a="http://schemas.openxmlformats.org/drawingml/2006/main"/>
          </p:cNvGraphicFramePr>
          <p:nvPr/>
        </p:nvGraphicFramePr>
        <p:xfrm rot="0">
          <a:off x="7062642" y="1669947"/>
          <a:ext cx="3000000" cy="3000000"/>
        </p:xfrm>
        <a:graphic>
          <a:graphicData uri="http://schemas.openxmlformats.org/drawingml/2006/table">
            <a:tbl>
              <a:tblPr firstRow="1" firstCol="0" lastRow="0" lastCol="0" bandRow="1" bandCol="0">
                <a:tableStyleId>{C776D525-3C84-4866-9515-0EE9A71BAC24}</a:tableStyleId>
                <a:noFill/>
              </a:tblPr>
              <a:tblGrid>
                <a:gridCol w="406175"/>
                <a:gridCol w="1274400"/>
              </a:tblGrid>
              <a:tr h="168750">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Pericolo</a:t>
                      </a:r>
                      <a:endParaRPr sz="700" u="none" strike="noStrike" cap="none">
                        <a:latin typeface="Trebuchet MS"/>
                        <a:ea typeface="Trebuchet MS"/>
                        <a:cs typeface="Trebuchet MS"/>
                      </a:endParaRPr>
                    </a:p>
                  </a:txBody>
                  <a:tcPr marL="91450" marR="91450" marT="45725" marB="45725" anchor="ctr">
                    <a:solidFill>
                      <a:schemeClr val="accent2"/>
                    </a:solidFill>
                  </a:tcPr>
                </a:tc>
                <a:tc hMerge="1">
                  <a:txBody>
                    <a:bodyPr/>
                    <a:p>
                      <a:endParaRPr/>
                    </a:p>
                  </a:txBody>
                </a:tc>
              </a:tr>
              <a:tr h="168750">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687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547267097" name="Google Shape;274;p67"/>
          <p:cNvGraphicFramePr>
            <a:graphicFrameLocks xmlns:a="http://schemas.openxmlformats.org/drawingml/2006/main"/>
          </p:cNvGraphicFramePr>
          <p:nvPr/>
        </p:nvGraphicFramePr>
        <p:xfrm rot="0">
          <a:off x="4326339" y="1679113"/>
          <a:ext cx="3000000" cy="3000000"/>
        </p:xfrm>
        <a:graphic>
          <a:graphicData uri="http://schemas.openxmlformats.org/drawingml/2006/table">
            <a:tbl>
              <a:tblPr firstRow="1" firstCol="0" lastRow="0" lastCol="0" bandRow="1" bandCol="0">
                <a:tableStyleId>{C776D525-3C84-4866-9515-0EE9A71BAC24}</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bl>
          </a:graphicData>
        </a:graphic>
      </p:graphicFrame>
      <p:sp>
        <p:nvSpPr>
          <p:cNvPr id="1455386558" name="Google Shape;275;p67"/>
          <p:cNvSpPr/>
          <p:nvPr/>
        </p:nvSpPr>
        <p:spPr bwMode="auto">
          <a:xfrm>
            <a:off x="6562521" y="1658789"/>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aphicFrame>
        <p:nvGraphicFramePr>
          <p:cNvPr id="1353050903" name="Google Shape;276;p67"/>
          <p:cNvGraphicFramePr>
            <a:graphicFrameLocks xmlns:a="http://schemas.openxmlformats.org/drawingml/2006/main"/>
          </p:cNvGraphicFramePr>
          <p:nvPr/>
        </p:nvGraphicFramePr>
        <p:xfrm rot="0">
          <a:off x="7062641" y="3237327"/>
          <a:ext cx="3000000" cy="3000000"/>
        </p:xfrm>
        <a:graphic>
          <a:graphicData uri="http://schemas.openxmlformats.org/drawingml/2006/table">
            <a:tbl>
              <a:tblPr firstRow="1" firstCol="0" lastRow="0" lastCol="0" bandRow="1" bandCol="0">
                <a:tableStyleId>{C776D525-3C84-4866-9515-0EE9A71BAC24}</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Pericolo</a:t>
                      </a:r>
                      <a:endParaRPr sz="700" u="none" strike="noStrike" cap="none">
                        <a:latin typeface="Trebuchet MS"/>
                        <a:ea typeface="Trebuchet MS"/>
                        <a:cs typeface="Trebuchet MS"/>
                      </a:endParaRPr>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291787000" name="Google Shape;277;p67"/>
          <p:cNvGraphicFramePr>
            <a:graphicFrameLocks xmlns:a="http://schemas.openxmlformats.org/drawingml/2006/main"/>
          </p:cNvGraphicFramePr>
          <p:nvPr/>
        </p:nvGraphicFramePr>
        <p:xfrm rot="0">
          <a:off x="4326339" y="3237327"/>
          <a:ext cx="3000000" cy="3000000"/>
        </p:xfrm>
        <a:graphic>
          <a:graphicData uri="http://schemas.openxmlformats.org/drawingml/2006/table">
            <a:tbl>
              <a:tblPr firstRow="1" firstCol="0" lastRow="0" lastCol="0" bandRow="1" bandCol="0">
                <a:tableStyleId>{C776D525-3C84-4866-9515-0EE9A71BAC24}</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MACRO CATEGORIA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bl>
          </a:graphicData>
        </a:graphic>
      </p:graphicFrame>
      <p:sp>
        <p:nvSpPr>
          <p:cNvPr id="1369563353" name="Google Shape;278;p67"/>
          <p:cNvSpPr/>
          <p:nvPr/>
        </p:nvSpPr>
        <p:spPr bwMode="auto">
          <a:xfrm>
            <a:off x="6562521" y="3220746"/>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6037449" name="Google Shape;283;p68"/>
          <p:cNvSpPr txBox="1"/>
          <p:nvPr>
            <p:ph type="title"/>
          </p:nvPr>
        </p:nvSpPr>
        <p:spPr bwMode="auto">
          <a:xfrm>
            <a:off x="554400" y="15604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sp>
        <p:nvSpPr>
          <p:cNvPr id="1973023085" name="Google Shape;284;p68"/>
          <p:cNvSpPr txBox="1"/>
          <p:nvPr/>
        </p:nvSpPr>
        <p:spPr bwMode="auto">
          <a:xfrm>
            <a:off x="554400" y="1327868"/>
            <a:ext cx="3636000" cy="13854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Levello 3 </a:t>
            </a:r>
            <a:r>
              <a:rPr sz="1200" b="1" i="0" u="none" strike="noStrike" cap="none">
                <a:solidFill>
                  <a:schemeClr val="lt2"/>
                </a:solidFill>
                <a:latin typeface="Trebuchet MS"/>
                <a:ea typeface="Trebuchet MS"/>
                <a:cs typeface="Trebuchet MS"/>
              </a:rPr>
              <a:t>:</a:t>
            </a:r>
            <a:r>
              <a:rPr sz="1200" b="0" i="0" u="none" strike="noStrike" cap="none">
                <a:solidFill>
                  <a:schemeClr val="lt2"/>
                </a:solidFill>
                <a:latin typeface="Trebuchet MS"/>
                <a:ea typeface="Trebuchet MS"/>
                <a:cs typeface="Trebuchet MS"/>
              </a:rPr>
              <a:t>corrisponde alle </a:t>
            </a:r>
            <a:r>
              <a:rPr sz="1200" b="1" i="0" u="none" strike="noStrike" cap="none">
                <a:solidFill>
                  <a:schemeClr val="lt2"/>
                </a:solidFill>
                <a:latin typeface="Trebuchet MS"/>
                <a:ea typeface="Trebuchet MS"/>
                <a:cs typeface="Trebuchet MS"/>
              </a:rPr>
              <a:t>Categorie di Rischio</a:t>
            </a:r>
            <a:r>
              <a:rPr sz="1200" b="0" i="0" u="none" strike="noStrike" cap="none">
                <a:solidFill>
                  <a:schemeClr val="lt2"/>
                </a:solidFill>
                <a:latin typeface="Trebuchet MS"/>
                <a:ea typeface="Trebuchet MS"/>
                <a:cs typeface="Trebuchet MS"/>
              </a:rPr>
              <a:t>. Le Categorie di Rischio contengono al loro interno i criteri di vulnerabilità ed esposizione e sono classificate in ordine numerico. Ad esempio: A1.1 Rischio di danno per edifici residenziali, A1.2 Rischio di danno per edifici pubblici, A1.3 Rischi di danno per edifici commerciali, ecc.</a:t>
            </a:r>
            <a:endParaRPr sz="1200" b="0" i="0" u="none" strike="noStrike" cap="none">
              <a:solidFill>
                <a:schemeClr val="lt2"/>
              </a:solidFill>
              <a:latin typeface="Trebuchet MS"/>
              <a:ea typeface="Trebuchet MS"/>
              <a:cs typeface="Trebuchet MS"/>
            </a:endParaRPr>
          </a:p>
        </p:txBody>
      </p:sp>
      <p:sp>
        <p:nvSpPr>
          <p:cNvPr id="45615515" name="Google Shape;285;p68"/>
          <p:cNvSpPr txBox="1"/>
          <p:nvPr/>
        </p:nvSpPr>
        <p:spPr bwMode="auto">
          <a:xfrm>
            <a:off x="554400" y="2973682"/>
            <a:ext cx="3524619" cy="101566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Levello 4</a:t>
            </a:r>
            <a:r>
              <a:rPr sz="1200" b="0" i="0" u="none" strike="noStrike" cap="none">
                <a:solidFill>
                  <a:schemeClr val="accent4"/>
                </a:solidFill>
                <a:latin typeface="Trebuchet MS"/>
                <a:ea typeface="Trebuchet MS"/>
                <a:cs typeface="Trebuchet MS"/>
              </a:rPr>
              <a:t> </a:t>
            </a:r>
            <a:r>
              <a:rPr sz="1200" b="0" i="0" u="none" strike="noStrike" cap="none">
                <a:solidFill>
                  <a:schemeClr val="lt2"/>
                </a:solidFill>
                <a:latin typeface="Trebuchet MS"/>
                <a:ea typeface="Trebuchet MS"/>
                <a:cs typeface="Trebuchet MS"/>
              </a:rPr>
              <a:t>:corrisponde ai </a:t>
            </a:r>
            <a:r>
              <a:rPr sz="1200" b="1" i="0" u="none" strike="noStrike" cap="none">
                <a:solidFill>
                  <a:schemeClr val="lt2"/>
                </a:solidFill>
                <a:latin typeface="Trebuchet MS"/>
                <a:ea typeface="Trebuchet MS"/>
                <a:cs typeface="Trebuchet MS"/>
              </a:rPr>
              <a:t>Criteri di valutazione</a:t>
            </a:r>
            <a:r>
              <a:rPr sz="1200" b="0" i="0" u="none" strike="noStrike" cap="none">
                <a:solidFill>
                  <a:schemeClr val="lt2"/>
                </a:solidFill>
                <a:latin typeface="Trebuchet MS"/>
                <a:ea typeface="Trebuchet MS"/>
                <a:cs typeface="Trebuchet MS"/>
              </a:rPr>
              <a:t>. Il metodo RBE include tre tipi di criteri: criteri di vulnerabilità e di esposizione, associati alle Categorie di Rischio, e criteri di pericolo, associati ai Temi.</a:t>
            </a:r>
            <a:endParaRPr sz="1200" b="0" i="0" u="none" strike="noStrike" cap="none">
              <a:solidFill>
                <a:schemeClr val="lt2"/>
              </a:solidFill>
              <a:latin typeface="Trebuchet MS"/>
              <a:ea typeface="Trebuchet MS"/>
              <a:cs typeface="Trebuchet MS"/>
            </a:endParaRPr>
          </a:p>
        </p:txBody>
      </p:sp>
      <p:graphicFrame>
        <p:nvGraphicFramePr>
          <p:cNvPr id="1148944844" name="Google Shape;286;p68"/>
          <p:cNvGraphicFramePr>
            <a:graphicFrameLocks xmlns:a="http://schemas.openxmlformats.org/drawingml/2006/main"/>
          </p:cNvGraphicFramePr>
          <p:nvPr/>
        </p:nvGraphicFramePr>
        <p:xfrm rot="0">
          <a:off x="7236740" y="1344449"/>
          <a:ext cx="3000000" cy="3000000"/>
        </p:xfrm>
        <a:graphic>
          <a:graphicData uri="http://schemas.openxmlformats.org/drawingml/2006/table">
            <a:tbl>
              <a:tblPr firstRow="1" firstCol="0" lastRow="0" lastCol="0" bandRow="1" bandCol="0">
                <a:tableStyleId>{C776D525-3C84-4866-9515-0EE9A71BAC24}</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Pericolo</a:t>
                      </a:r>
                      <a:endParaRPr sz="700" u="none" strike="noStrike" cap="none">
                        <a:latin typeface="Trebuchet MS"/>
                        <a:ea typeface="Trebuchet MS"/>
                        <a:cs typeface="Trebuchet MS"/>
                      </a:endParaRPr>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820026115" name="Google Shape;287;p68"/>
          <p:cNvGraphicFramePr>
            <a:graphicFrameLocks xmlns:a="http://schemas.openxmlformats.org/drawingml/2006/main"/>
          </p:cNvGraphicFramePr>
          <p:nvPr/>
        </p:nvGraphicFramePr>
        <p:xfrm rot="0">
          <a:off x="4500438" y="1344449"/>
          <a:ext cx="3000000" cy="3000000"/>
        </p:xfrm>
        <a:graphic>
          <a:graphicData uri="http://schemas.openxmlformats.org/drawingml/2006/table">
            <a:tbl>
              <a:tblPr firstRow="1" firstCol="0" lastRow="0" lastCol="0" bandRow="1" bandCol="0">
                <a:tableStyleId>{C776D525-3C84-4866-9515-0EE9A71BAC24}</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MACRO CATEGORIA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CATEGORIA DI RISCHIO (Elementi Esposti)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r>
            </a:tbl>
          </a:graphicData>
        </a:graphic>
      </p:graphicFrame>
      <p:sp>
        <p:nvSpPr>
          <p:cNvPr id="1952710909" name="Google Shape;288;p68"/>
          <p:cNvSpPr/>
          <p:nvPr/>
        </p:nvSpPr>
        <p:spPr bwMode="auto">
          <a:xfrm>
            <a:off x="6736620" y="1327868"/>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graphicFrame>
        <p:nvGraphicFramePr>
          <p:cNvPr id="684859134" name="Google Shape;289;p68"/>
          <p:cNvGraphicFramePr>
            <a:graphicFrameLocks xmlns:a="http://schemas.openxmlformats.org/drawingml/2006/main"/>
          </p:cNvGraphicFramePr>
          <p:nvPr/>
        </p:nvGraphicFramePr>
        <p:xfrm rot="0">
          <a:off x="7236740" y="2973682"/>
          <a:ext cx="3000000" cy="3000000"/>
        </p:xfrm>
        <a:graphic>
          <a:graphicData uri="http://schemas.openxmlformats.org/drawingml/2006/table">
            <a:tbl>
              <a:tblPr firstRow="1" firstCol="0" lastRow="0" lastCol="0" bandRow="1" bandCol="0">
                <a:tableStyleId>{C776D525-3C84-4866-9515-0EE9A71BAC24}</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Pericolo</a:t>
                      </a:r>
                      <a:endParaRPr sz="700" u="none" strike="noStrike" cap="none">
                        <a:latin typeface="Trebuchet MS"/>
                        <a:ea typeface="Trebuchet MS"/>
                        <a:cs typeface="Trebuchet MS"/>
                      </a:endParaRPr>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1605599914" name="Google Shape;290;p68"/>
          <p:cNvGraphicFramePr>
            <a:graphicFrameLocks xmlns:a="http://schemas.openxmlformats.org/drawingml/2006/main"/>
          </p:cNvGraphicFramePr>
          <p:nvPr/>
        </p:nvGraphicFramePr>
        <p:xfrm rot="0">
          <a:off x="4500438" y="2973682"/>
          <a:ext cx="3000000" cy="3000000"/>
        </p:xfrm>
        <a:graphic>
          <a:graphicData uri="http://schemas.openxmlformats.org/drawingml/2006/table">
            <a:tbl>
              <a:tblPr firstRow="1" firstCol="0" lastRow="0" lastCol="0" bandRow="1" bandCol="0">
                <a:tableStyleId>{C776D525-3C84-4866-9515-0EE9A71BAC24}</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MACRO CATEGORIA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CATEGORIA DI RISCHIO (Elementi Esposti)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VULNERABILITA’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243650">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A1.1.1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Vulnerabilità</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ESPOSIZIONE</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136825">
                <a:tc>
                  <a:txBody>
                    <a:bodyPr/>
                    <a:p>
                      <a:pPr marL="0" marR="0" lvl="0" indent="0" algn="l" rtl="0">
                        <a:lnSpc>
                          <a:spcPct val="100000"/>
                        </a:lnSpc>
                        <a:spcBef>
                          <a:spcPts val="0"/>
                        </a:spcBef>
                        <a:spcAft>
                          <a:spcPts val="0"/>
                        </a:spcAft>
                        <a:buClr>
                          <a:srgbClr val="000000"/>
                        </a:buClr>
                        <a:buSzPts val="600"/>
                        <a:buFont typeface="Arial"/>
                        <a:buNone/>
                        <a:defRPr/>
                      </a:pPr>
                      <a:r>
                        <a:rPr sz="600" u="none" strike="noStrike" cap="none">
                          <a:solidFill>
                            <a:schemeClr val="lt2"/>
                          </a:solidFill>
                        </a:rPr>
                        <a:t>A1.1-E1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Esposizione</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bl>
          </a:graphicData>
        </a:graphic>
      </p:graphicFrame>
      <p:sp>
        <p:nvSpPr>
          <p:cNvPr id="763874834" name="Google Shape;291;p68"/>
          <p:cNvSpPr/>
          <p:nvPr/>
        </p:nvSpPr>
        <p:spPr bwMode="auto">
          <a:xfrm>
            <a:off x="6736620" y="2957101"/>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85561710" name="Google Shape;296;p69"/>
          <p:cNvSpPr txBox="1"/>
          <p:nvPr>
            <p:ph type="title"/>
          </p:nvPr>
        </p:nvSpPr>
        <p:spPr bwMode="auto">
          <a:xfrm>
            <a:off x="645013"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sp>
        <p:nvSpPr>
          <p:cNvPr id="1825357854" name="Google Shape;297;p69"/>
          <p:cNvSpPr txBox="1"/>
          <p:nvPr/>
        </p:nvSpPr>
        <p:spPr bwMode="auto">
          <a:xfrm>
            <a:off x="645013" y="1467979"/>
            <a:ext cx="3604132" cy="1659237"/>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200"/>
              <a:buFont typeface="Arial"/>
              <a:buNone/>
              <a:defRPr/>
            </a:pPr>
            <a:r>
              <a:rPr sz="1200" b="1" i="0" u="none" strike="noStrike" cap="none">
                <a:solidFill>
                  <a:schemeClr val="accent4"/>
                </a:solidFill>
                <a:latin typeface="Trebuchet MS"/>
                <a:ea typeface="Trebuchet MS"/>
                <a:cs typeface="Trebuchet MS"/>
              </a:rPr>
              <a:t>Livello 5</a:t>
            </a:r>
            <a:r>
              <a:rPr sz="1200" b="0" i="0" u="none" strike="noStrike" cap="none">
                <a:solidFill>
                  <a:schemeClr val="accent4"/>
                </a:solidFill>
                <a:latin typeface="Trebuchet MS"/>
                <a:ea typeface="Trebuchet MS"/>
                <a:cs typeface="Trebuchet MS"/>
              </a:rPr>
              <a:t> </a:t>
            </a:r>
            <a:r>
              <a:rPr sz="1200" b="0" i="0" u="none" strike="noStrike" cap="none">
                <a:solidFill>
                  <a:schemeClr val="lt2"/>
                </a:solidFill>
                <a:latin typeface="Trebuchet MS"/>
                <a:ea typeface="Trebuchet MS"/>
                <a:cs typeface="Trebuchet MS"/>
              </a:rPr>
              <a:t>:corrisponde agli </a:t>
            </a:r>
            <a:r>
              <a:rPr sz="1200" b="1" i="0" u="none" strike="noStrike" cap="none">
                <a:solidFill>
                  <a:schemeClr val="lt2"/>
                </a:solidFill>
                <a:latin typeface="Trebuchet MS"/>
                <a:ea typeface="Trebuchet MS"/>
                <a:cs typeface="Trebuchet MS"/>
              </a:rPr>
              <a:t>Indicatori</a:t>
            </a:r>
            <a:r>
              <a:rPr sz="1200" b="0" i="0" u="none" strike="noStrike" cap="none">
                <a:solidFill>
                  <a:schemeClr val="lt2"/>
                </a:solidFill>
                <a:latin typeface="Trebuchet MS"/>
                <a:ea typeface="Trebuchet MS"/>
                <a:cs typeface="Trebuchet MS"/>
              </a:rPr>
              <a:t>. Ciascun indicatore è associato a un criterio specifico (pericolo, esposizione o vulnerabilità) e viene utilizzato per quantificare le prestazioni rispetto a quel criterio. Gli indicatori possono essere sia quantitativi sia qualitativi. Un criterio può essere associato a un solo indicatore.</a:t>
            </a:r>
            <a:endParaRPr sz="1200" b="0" i="0" u="none" strike="noStrike" cap="none">
              <a:solidFill>
                <a:schemeClr val="lt2"/>
              </a:solidFill>
              <a:latin typeface="Trebuchet MS"/>
              <a:ea typeface="Trebuchet MS"/>
              <a:cs typeface="Trebuchet MS"/>
            </a:endParaRPr>
          </a:p>
        </p:txBody>
      </p:sp>
      <p:graphicFrame>
        <p:nvGraphicFramePr>
          <p:cNvPr id="1717863540" name="Google Shape;298;p69"/>
          <p:cNvGraphicFramePr>
            <a:graphicFrameLocks xmlns:a="http://schemas.openxmlformats.org/drawingml/2006/main"/>
          </p:cNvGraphicFramePr>
          <p:nvPr/>
        </p:nvGraphicFramePr>
        <p:xfrm rot="0">
          <a:off x="7049540" y="1484560"/>
          <a:ext cx="3000000" cy="3000000"/>
        </p:xfrm>
        <a:graphic>
          <a:graphicData uri="http://schemas.openxmlformats.org/drawingml/2006/table">
            <a:tbl>
              <a:tblPr firstRow="1" firstCol="0" lastRow="0" lastCol="0" bandRow="1" bandCol="0">
                <a:tableStyleId>{C776D525-3C84-4866-9515-0EE9A71BAC24}</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Hazard</a:t>
                      </a:r>
                      <a:endParaRPr sz="1400" u="none" strike="noStrike" cap="none"/>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i="0" u="none" strike="noStrike" cap="none">
                          <a:latin typeface="Trebuchet MS"/>
                          <a:ea typeface="Trebuchet MS"/>
                          <a:cs typeface="Trebuchet MS"/>
                        </a:rPr>
                        <a:t>Criterio di Pericolo</a:t>
                      </a:r>
                      <a:endParaRPr sz="700" b="1" i="0" u="none" strike="noStrike" cap="none">
                        <a:latin typeface="Trebuchet MS"/>
                        <a:ea typeface="Trebuchet MS"/>
                        <a:cs typeface="Trebuchet MS"/>
                      </a:endParaRPr>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Indicatore di Pericolo</a:t>
                      </a:r>
                      <a:endParaRPr sz="700" u="none" strike="noStrike" cap="none">
                        <a:latin typeface="Trebuchet MS"/>
                        <a:ea typeface="Trebuchet MS"/>
                        <a:cs typeface="Trebuchet MS"/>
                      </a:endParaRPr>
                    </a:p>
                  </a:txBody>
                  <a:tcPr marL="91450" marR="91450" marT="45725" marB="45725"/>
                </a:tc>
              </a:tr>
            </a:tbl>
          </a:graphicData>
        </a:graphic>
      </p:graphicFrame>
      <p:graphicFrame>
        <p:nvGraphicFramePr>
          <p:cNvPr id="279511659" name="Google Shape;299;p69"/>
          <p:cNvGraphicFramePr>
            <a:graphicFrameLocks xmlns:a="http://schemas.openxmlformats.org/drawingml/2006/main"/>
          </p:cNvGraphicFramePr>
          <p:nvPr/>
        </p:nvGraphicFramePr>
        <p:xfrm rot="0">
          <a:off x="4313238" y="1484560"/>
          <a:ext cx="3000000" cy="3000000"/>
        </p:xfrm>
        <a:graphic>
          <a:graphicData uri="http://schemas.openxmlformats.org/drawingml/2006/table">
            <a:tbl>
              <a:tblPr firstRow="1" firstCol="0" lastRow="0" lastCol="0" bandRow="1" bandCol="0">
                <a:tableStyleId>{C776D525-3C84-4866-9515-0EE9A71BAC24}</a:tableStyleId>
                <a:noFill/>
              </a:tblPr>
              <a:tblGrid>
                <a:gridCol w="472850"/>
                <a:gridCol w="1587224"/>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PROBLEMA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MACRO CATEGORIA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CATEGORIA DI RISCHIO (Elementi Esposti)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VULNERABILITA’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243650">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A1.1.1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Vulnerabilità</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2436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Esposizione</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ESPOSIZIONE</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136825">
                <a:tc>
                  <a:txBody>
                    <a:bodyPr/>
                    <a:p>
                      <a:pPr marL="0" marR="0" lvl="0" indent="0" algn="l" rtl="0">
                        <a:lnSpc>
                          <a:spcPct val="100000"/>
                        </a:lnSpc>
                        <a:spcBef>
                          <a:spcPts val="0"/>
                        </a:spcBef>
                        <a:spcAft>
                          <a:spcPts val="0"/>
                        </a:spcAft>
                        <a:buClr>
                          <a:srgbClr val="000000"/>
                        </a:buClr>
                        <a:buSzPts val="600"/>
                        <a:buFont typeface="Arial"/>
                        <a:buNone/>
                        <a:defRPr/>
                      </a:pPr>
                      <a:r>
                        <a:rPr sz="600" u="none" strike="noStrike" cap="none">
                          <a:solidFill>
                            <a:schemeClr val="lt2"/>
                          </a:solidFill>
                        </a:rPr>
                        <a:t>A1.1-E1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Criterio di Esposizione</a:t>
                      </a: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136825">
                <a:tc>
                  <a:txBody>
                    <a:bodyPr/>
                    <a:p>
                      <a:pPr marL="0" marR="0" lvl="0" indent="0" algn="l" rtl="0">
                        <a:lnSpc>
                          <a:spcPct val="100000"/>
                        </a:lnSpc>
                        <a:spcBef>
                          <a:spcPts val="0"/>
                        </a:spcBef>
                        <a:spcAft>
                          <a:spcPts val="0"/>
                        </a:spcAft>
                        <a:buClr>
                          <a:srgbClr val="000000"/>
                        </a:buClr>
                        <a:buSzPts val="600"/>
                        <a:buFont typeface="Arial"/>
                        <a:buNone/>
                        <a:defRPr/>
                      </a:pPr>
                      <a:endParaRPr sz="6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accent1"/>
                          </a:solidFill>
                        </a:rPr>
                        <a:t>Indicatore di Esposizione</a:t>
                      </a:r>
                      <a:endParaRPr sz="700" u="none" strike="noStrike" cap="none">
                        <a:solidFill>
                          <a:schemeClr val="accent1"/>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r>
            </a:tbl>
          </a:graphicData>
        </a:graphic>
      </p:graphicFrame>
      <p:sp>
        <p:nvSpPr>
          <p:cNvPr id="906848724" name="Google Shape;300;p69"/>
          <p:cNvSpPr/>
          <p:nvPr/>
        </p:nvSpPr>
        <p:spPr bwMode="auto">
          <a:xfrm>
            <a:off x="6549420" y="1467979"/>
            <a:ext cx="324000" cy="260223"/>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786454515" name="Google Shape;305;g39d627c7564_0_0"/>
          <p:cNvGraphicFramePr>
            <a:graphicFrameLocks xmlns:a="http://schemas.openxmlformats.org/drawingml/2006/main"/>
          </p:cNvGraphicFramePr>
          <p:nvPr/>
        </p:nvGraphicFramePr>
        <p:xfrm rot="0">
          <a:off x="4927415" y="1671214"/>
          <a:ext cx="3000000" cy="3000000"/>
        </p:xfrm>
        <a:graphic>
          <a:graphicData uri="http://schemas.openxmlformats.org/drawingml/2006/table">
            <a:tbl>
              <a:tblPr firstRow="1" firstCol="0" lastRow="0" lastCol="0" bandRow="1" bandCol="0">
                <a:tableStyleId>{C776D525-3C84-4866-9515-0EE9A71BAC24}</a:tableStyleId>
                <a:noFill/>
              </a:tblPr>
              <a:tblGrid>
                <a:gridCol w="406175"/>
                <a:gridCol w="1274400"/>
              </a:tblGrid>
              <a:tr h="186975">
                <a:tc gridSpan="2">
                  <a:txBody>
                    <a:bodyPr/>
                    <a:p>
                      <a:pPr marL="0" marR="0" lvl="0" indent="0" algn="ctr"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Temperature Estreme</a:t>
                      </a:r>
                      <a:endParaRPr sz="1400" u="none" strike="noStrike" cap="none"/>
                    </a:p>
                  </a:txBody>
                  <a:tcPr marL="91450" marR="91450" marT="45725" marB="45725" anchor="ctr">
                    <a:solidFill>
                      <a:schemeClr val="accent2"/>
                    </a:solidFill>
                  </a:tcPr>
                </a:tc>
                <a:tc hMerge="1">
                  <a:txBody>
                    <a:bodyPr/>
                    <a:p>
                      <a:endParaRPr/>
                    </a:p>
                  </a:txBody>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A-P1</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R20</a:t>
                      </a:r>
                      <a:endParaRPr sz="1400" u="none" strike="noStrike" cap="none"/>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Numero di giorni con precipitazioni ≥ 20 mm</a:t>
                      </a:r>
                      <a:endParaRPr sz="1400" u="none" strike="noStrike" cap="none"/>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A-P2</a:t>
                      </a:r>
                      <a:endParaRPr sz="1400" u="none" strike="noStrike" cap="none"/>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SDII</a:t>
                      </a:r>
                      <a:endParaRPr sz="1400" u="none" strike="noStrike" cap="none"/>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Indice di intensità giornaliera semplice</a:t>
                      </a:r>
                      <a:endParaRPr sz="1400" u="none" strike="noStrike" cap="none"/>
                    </a:p>
                  </a:txBody>
                  <a:tcPr marL="91450" marR="91450" marT="45725" marB="45725"/>
                </a:tc>
              </a:tr>
              <a:tr h="186975">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A-Pn</a:t>
                      </a:r>
                      <a:endParaRPr sz="700" b="1"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b="1" u="none" strike="noStrike" cap="none">
                          <a:latin typeface="Trebuchet MS"/>
                          <a:ea typeface="Trebuchet MS"/>
                          <a:cs typeface="Trebuchet MS"/>
                        </a:rPr>
                        <a:t>RX1DAY</a:t>
                      </a:r>
                      <a:endParaRPr sz="1400" u="none" strike="noStrike" cap="none"/>
                    </a:p>
                  </a:txBody>
                  <a:tcPr marL="91450" marR="91450" marT="45725" marB="45725"/>
                </a:tc>
              </a:tr>
              <a:tr h="21970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latin typeface="Trebuchet MS"/>
                        <a:ea typeface="Trebuchet MS"/>
                        <a:cs typeface="Trebuchet MS"/>
                      </a:endParaRPr>
                    </a:p>
                  </a:txBody>
                  <a:tcPr marL="91450" marR="91450" marT="45725" marB="45725"/>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latin typeface="Trebuchet MS"/>
                          <a:ea typeface="Trebuchet MS"/>
                          <a:cs typeface="Trebuchet MS"/>
                        </a:rPr>
                        <a:t>Totale massimo di precipitazione che cade in un solo giorno</a:t>
                      </a:r>
                      <a:endParaRPr sz="1400" u="none" strike="noStrike" cap="none"/>
                    </a:p>
                  </a:txBody>
                  <a:tcPr marL="91450" marR="91450" marT="45725" marB="45725"/>
                </a:tc>
              </a:tr>
            </a:tbl>
          </a:graphicData>
        </a:graphic>
      </p:graphicFrame>
      <p:graphicFrame>
        <p:nvGraphicFramePr>
          <p:cNvPr id="1502349519" name="Google Shape;306;g39d627c7564_0_0"/>
          <p:cNvGraphicFramePr>
            <a:graphicFrameLocks xmlns:a="http://schemas.openxmlformats.org/drawingml/2006/main"/>
          </p:cNvGraphicFramePr>
          <p:nvPr/>
        </p:nvGraphicFramePr>
        <p:xfrm rot="0">
          <a:off x="2014988" y="1671214"/>
          <a:ext cx="3000000" cy="3000000"/>
        </p:xfrm>
        <a:graphic>
          <a:graphicData uri="http://schemas.openxmlformats.org/drawingml/2006/table">
            <a:tbl>
              <a:tblPr firstRow="1" firstCol="0" lastRow="0" lastCol="0" bandRow="1" bandCol="0">
                <a:tableStyleId>{C776D525-3C84-4866-9515-0EE9A71BAC24}</a:tableStyleId>
                <a:noFill/>
              </a:tblPr>
              <a:tblGrid>
                <a:gridCol w="513275"/>
                <a:gridCol w="1722900"/>
              </a:tblGrid>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Temperature Estreme (Pericolo)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Edifici (Sistemi urbani)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88C8F6"/>
                    </a:solidFill>
                  </a:tcPr>
                </a:tc>
              </a:tr>
              <a:tr h="243650">
                <a:tc>
                  <a:txBody>
                    <a:bodyPr/>
                    <a:p>
                      <a:pPr marL="0" marR="0" lvl="0" indent="0" algn="l" rtl="0">
                        <a:lnSpc>
                          <a:spcPct val="100000"/>
                        </a:lnSpc>
                        <a:spcBef>
                          <a:spcPts val="0"/>
                        </a:spcBef>
                        <a:spcAft>
                          <a:spcPts val="0"/>
                        </a:spcAft>
                        <a:buClr>
                          <a:srgbClr val="000000"/>
                        </a:buClr>
                        <a:buSzPts val="900"/>
                        <a:buFont typeface="Arial"/>
                        <a:buNone/>
                        <a:defRPr/>
                      </a:pPr>
                      <a:r>
                        <a:rPr sz="900" u="none" strike="noStrike" cap="none">
                          <a:solidFill>
                            <a:schemeClr val="lt1"/>
                          </a:solidFill>
                        </a:rPr>
                        <a:t>A1.1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1"/>
                          </a:solidFill>
                        </a:rPr>
                        <a:t>Rischio di danno per gli edifici residenziali (Elemento esposto)</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C2E4FB"/>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VULNERABILITÀ</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243650">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A1.1.1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Capacità di infiltrazione superficiale</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243650">
                <a:tc>
                  <a:txBody>
                    <a:bodyPr/>
                    <a:p>
                      <a:pPr marL="0" marR="0" lvl="0" indent="0" algn="l" rtl="0">
                        <a:lnSpc>
                          <a:spcPct val="100000"/>
                        </a:lnSpc>
                        <a:spcBef>
                          <a:spcPts val="0"/>
                        </a:spcBef>
                        <a:spcAft>
                          <a:spcPts val="0"/>
                        </a:spcAft>
                        <a:buClr>
                          <a:srgbClr val="000000"/>
                        </a:buClr>
                        <a:buSzPts val="700"/>
                        <a:buFont typeface="Arial"/>
                        <a:buNone/>
                        <a:defRPr/>
                      </a:pPr>
                      <a:endParaRPr sz="7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accent1"/>
                          </a:solidFill>
                        </a:rPr>
                        <a:t>Quota di superfici permeabili vs impermeabili</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r>
              <a:tr h="243650">
                <a:tc gridSpan="2">
                  <a:txBody>
                    <a:bodyPr/>
                    <a:p>
                      <a:pPr marL="0" marR="0" lvl="0" indent="0" algn="ctr" rtl="0">
                        <a:lnSpc>
                          <a:spcPct val="100000"/>
                        </a:lnSpc>
                        <a:spcBef>
                          <a:spcPts val="0"/>
                        </a:spcBef>
                        <a:spcAft>
                          <a:spcPts val="0"/>
                        </a:spcAft>
                        <a:buClr>
                          <a:srgbClr val="000000"/>
                        </a:buClr>
                        <a:buSzPts val="900"/>
                        <a:buFont typeface="Arial"/>
                        <a:buNone/>
                        <a:defRPr/>
                      </a:pPr>
                      <a:r>
                        <a:rPr sz="900" u="none" strike="noStrike" cap="none">
                          <a:solidFill>
                            <a:schemeClr val="lt1"/>
                          </a:solidFill>
                        </a:rPr>
                        <a:t>ESPOSIZIONE</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accent2"/>
                    </a:solidFill>
                  </a:tcPr>
                </a:tc>
                <a:tc hMerge="1">
                  <a:txBody>
                    <a:bodyPr/>
                    <a:p>
                      <a:endParaRPr/>
                    </a:p>
                  </a:txBody>
                </a:tc>
              </a:tr>
              <a:tr h="136825">
                <a:tc>
                  <a:txBody>
                    <a:bodyPr/>
                    <a:p>
                      <a:pPr marL="0" marR="0" lvl="0" indent="0" algn="l" rtl="0">
                        <a:lnSpc>
                          <a:spcPct val="100000"/>
                        </a:lnSpc>
                        <a:spcBef>
                          <a:spcPts val="0"/>
                        </a:spcBef>
                        <a:spcAft>
                          <a:spcPts val="0"/>
                        </a:spcAft>
                        <a:buClr>
                          <a:srgbClr val="000000"/>
                        </a:buClr>
                        <a:buSzPts val="600"/>
                        <a:buFont typeface="Arial"/>
                        <a:buNone/>
                        <a:defRPr/>
                      </a:pPr>
                      <a:r>
                        <a:rPr sz="600" u="none" strike="noStrike" cap="none">
                          <a:solidFill>
                            <a:schemeClr val="lt2"/>
                          </a:solidFill>
                        </a:rPr>
                        <a:t>A1.1-E1</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lt2"/>
                          </a:solidFill>
                        </a:rPr>
                        <a:t>Densità edilizia</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rgbClr val="E8EDEE"/>
                    </a:solidFill>
                  </a:tcPr>
                </a:tc>
              </a:tr>
              <a:tr h="136825">
                <a:tc>
                  <a:txBody>
                    <a:bodyPr/>
                    <a:p>
                      <a:pPr marL="0" marR="0" lvl="0" indent="0" algn="l" rtl="0">
                        <a:lnSpc>
                          <a:spcPct val="100000"/>
                        </a:lnSpc>
                        <a:spcBef>
                          <a:spcPts val="0"/>
                        </a:spcBef>
                        <a:spcAft>
                          <a:spcPts val="0"/>
                        </a:spcAft>
                        <a:buClr>
                          <a:srgbClr val="000000"/>
                        </a:buClr>
                        <a:buSzPts val="600"/>
                        <a:buFont typeface="Arial"/>
                        <a:buNone/>
                        <a:defRPr/>
                      </a:pPr>
                      <a:endParaRPr sz="600" u="none" strike="noStrike" cap="none">
                        <a:solidFill>
                          <a:schemeClr val="lt2"/>
                        </a:solidFill>
                      </a:endParaRPr>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c>
                  <a:txBody>
                    <a:bodyPr/>
                    <a:p>
                      <a:pPr marL="0" marR="0" lvl="0" indent="0" algn="l" rtl="0">
                        <a:lnSpc>
                          <a:spcPct val="100000"/>
                        </a:lnSpc>
                        <a:spcBef>
                          <a:spcPts val="0"/>
                        </a:spcBef>
                        <a:spcAft>
                          <a:spcPts val="0"/>
                        </a:spcAft>
                        <a:buClr>
                          <a:srgbClr val="000000"/>
                        </a:buClr>
                        <a:buSzPts val="700"/>
                        <a:buFont typeface="Arial"/>
                        <a:buNone/>
                        <a:defRPr/>
                      </a:pPr>
                      <a:r>
                        <a:rPr sz="700" u="none" strike="noStrike" cap="none">
                          <a:solidFill>
                            <a:schemeClr val="accent1"/>
                          </a:solidFill>
                        </a:rPr>
                        <a:t>Numero di edifici per km²</a:t>
                      </a:r>
                      <a:endParaRPr sz="1400" u="none" strike="noStrike" cap="none"/>
                    </a:p>
                  </a:txBody>
                  <a:tcPr marL="91450" marR="91450" marT="45725" marB="45725">
                    <a:lnL w="9525" algn="ctr">
                      <a:solidFill>
                        <a:srgbClr val="000000">
                          <a:alpha val="0"/>
                        </a:srgbClr>
                      </a:solidFill>
                    </a:lnL>
                    <a:lnR w="9525" algn="ctr">
                      <a:solidFill>
                        <a:srgbClr val="000000">
                          <a:alpha val="0"/>
                        </a:srgbClr>
                      </a:solidFill>
                    </a:lnR>
                    <a:lnT w="9525" algn="ctr">
                      <a:solidFill>
                        <a:srgbClr val="000000">
                          <a:alpha val="0"/>
                        </a:srgbClr>
                      </a:solidFill>
                    </a:lnT>
                    <a:lnB w="9525" algn="ctr">
                      <a:solidFill>
                        <a:srgbClr val="000000">
                          <a:alpha val="0"/>
                        </a:srgbClr>
                      </a:solidFill>
                    </a:lnB>
                    <a:solidFill>
                      <a:schemeClr val="lt1"/>
                    </a:solidFill>
                  </a:tcPr>
                </a:tc>
              </a:tr>
            </a:tbl>
          </a:graphicData>
        </a:graphic>
      </p:graphicFrame>
      <p:sp>
        <p:nvSpPr>
          <p:cNvPr id="637637815" name="Google Shape;307;g39d627c7564_0_0"/>
          <p:cNvSpPr/>
          <p:nvPr/>
        </p:nvSpPr>
        <p:spPr bwMode="auto">
          <a:xfrm>
            <a:off x="4427295" y="1654633"/>
            <a:ext cx="324000" cy="260100"/>
          </a:xfrm>
          <a:prstGeom prst="rightArrow">
            <a:avLst>
              <a:gd name="adj1" fmla="val 50000"/>
              <a:gd name="adj2" fmla="val 50000"/>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796903611" name="Google Shape;308;g39d627c7564_0_0"/>
          <p:cNvSpPr txBox="1"/>
          <p:nvPr/>
        </p:nvSpPr>
        <p:spPr bwMode="auto">
          <a:xfrm>
            <a:off x="613207" y="835631"/>
            <a:ext cx="79176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chemeClr val="accent4"/>
                </a:solidFill>
                <a:latin typeface="Trebuchet MS"/>
                <a:ea typeface="Trebuchet MS"/>
                <a:cs typeface="Trebuchet MS"/>
              </a:rPr>
              <a:t>Esempio:</a:t>
            </a:r>
            <a:endParaRPr sz="1400" b="0" i="0" u="none" strike="noStrike" cap="none">
              <a:solidFill>
                <a:srgbClr val="000000"/>
              </a:solidFill>
              <a:latin typeface="Arial"/>
              <a:ea typeface="Arial"/>
              <a:cs typeface="Arial"/>
            </a:endParaRPr>
          </a:p>
        </p:txBody>
      </p:sp>
      <p:sp>
        <p:nvSpPr>
          <p:cNvPr id="718685600" name="Google Shape;309;g39d627c7564_0_0"/>
          <p:cNvSpPr txBox="1"/>
          <p:nvPr>
            <p:ph type="title"/>
          </p:nvPr>
        </p:nvSpPr>
        <p:spPr bwMode="auto">
          <a:xfrm>
            <a:off x="645013"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Struttura del Metodo RBE </a:t>
            </a:r>
            <a:endParaRPr>
              <a:solidFill>
                <a:schemeClr val="accent4"/>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938726" name="Google Shape;314;p70"/>
          <p:cNvSpPr txBox="1"/>
          <p:nvPr>
            <p:ph type="title"/>
          </p:nvPr>
        </p:nvSpPr>
        <p:spPr bwMode="auto">
          <a:xfrm>
            <a:off x="554400" y="16063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Processo di valutazione del metodo RBE</a:t>
            </a:r>
            <a:endParaRPr>
              <a:solidFill>
                <a:schemeClr val="accent4"/>
              </a:solidFill>
            </a:endParaRPr>
          </a:p>
        </p:txBody>
      </p:sp>
      <p:sp>
        <p:nvSpPr>
          <p:cNvPr id="2107675227" name="Google Shape;315;p70"/>
          <p:cNvSpPr txBox="1"/>
          <p:nvPr/>
        </p:nvSpPr>
        <p:spPr bwMode="auto">
          <a:xfrm>
            <a:off x="575643" y="835631"/>
            <a:ext cx="8013957" cy="3772186"/>
          </a:xfrm>
          <a:prstGeom prst="rect">
            <a:avLst/>
          </a:prstGeom>
          <a:noFill/>
          <a:ln>
            <a:noFill/>
          </a:ln>
        </p:spPr>
        <p:txBody>
          <a:bodyPr spcFirstLastPara="1" wrap="square" lIns="91425" tIns="45700" rIns="91425" bIns="45700" anchor="t" anchorCtr="0">
            <a:spAutoFit/>
          </a:bodyPr>
          <a:lstStyle/>
          <a:p>
            <a:pPr marL="0" marR="215265" lvl="0" indent="0" algn="just" rtl="0">
              <a:lnSpc>
                <a:spcPct val="107000"/>
              </a:lnSpc>
              <a:spcBef>
                <a:spcPts val="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Il processo di valutazione del metodo RBE consiste nei seguenti passaggi:</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1. Calcolo del Valore di Vulnerabilità (VV) per ciascuna Categoria di Rischio</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2. Calcolo del Valore di Esposizione (EV) per ciascuna Categoria di Rischio</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3. Calcolo del Valore di Pericolo (HV) per ciascun Tema</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4. Calcolo del Valore di Rischio per ciascuna Categoria di Rischio</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5. Aggregazione dei Valori delle Categorie di Rischio per calcolare il Valore di Rischio delle Macro Categorie (Sistemi Urbani)</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6. Aggregazione dei Valori delle Macro Categorie per calcolare il Valore di Rischio dei Temi (Pericoli)</a:t>
            </a:r>
            <a:endParaRPr sz="1400" b="0" i="0" u="none" strike="noStrike" cap="none">
              <a:solidFill>
                <a:srgbClr val="000000"/>
              </a:solidFill>
              <a:latin typeface="Arial"/>
              <a:ea typeface="Arial"/>
              <a:cs typeface="Arial"/>
            </a:endParaRPr>
          </a:p>
          <a:p>
            <a:pPr marL="0" marR="215265" lvl="0" indent="0" algn="just" rtl="0">
              <a:lnSpc>
                <a:spcPct val="107000"/>
              </a:lnSpc>
              <a:spcBef>
                <a:spcPts val="1400"/>
              </a:spcBef>
              <a:spcAft>
                <a:spcPts val="0"/>
              </a:spcAft>
              <a:buClr>
                <a:srgbClr val="000000"/>
              </a:buClr>
              <a:buSzPts val="1400"/>
              <a:buFont typeface="Arial"/>
              <a:buNone/>
              <a:defRPr/>
            </a:pPr>
            <a:r>
              <a:rPr sz="1400" b="0" i="0" u="none" strike="noStrike" cap="none">
                <a:solidFill>
                  <a:schemeClr val="lt2"/>
                </a:solidFill>
                <a:latin typeface="Trebuchet MS"/>
                <a:ea typeface="Trebuchet MS"/>
                <a:cs typeface="Trebuchet MS"/>
              </a:rPr>
              <a:t>7. Aggregazione dei Valori dei Temi per calcolare il Valore di Rischio Complessivo</a:t>
            </a:r>
            <a:endParaRPr sz="1400" b="0" i="0" u="none" strike="noStrike" cap="none">
              <a:solidFill>
                <a:srgbClr val="000000"/>
              </a:solidFill>
              <a:latin typeface="Arial"/>
              <a:ea typeface="Arial"/>
              <a:cs typeface="Arial"/>
            </a:endParaRPr>
          </a:p>
          <a:p>
            <a:pPr marL="0" marR="0" lvl="0" indent="0" algn="just" rtl="0">
              <a:lnSpc>
                <a:spcPct val="100000"/>
              </a:lnSpc>
              <a:spcBef>
                <a:spcPts val="800"/>
              </a:spcBef>
              <a:spcAft>
                <a:spcPts val="0"/>
              </a:spcAft>
              <a:buClr>
                <a:srgbClr val="000000"/>
              </a:buClr>
              <a:buSzPts val="100"/>
              <a:buFont typeface="Arial"/>
              <a:buNone/>
              <a:defRPr/>
            </a:pPr>
            <a:endParaRPr sz="100" b="0" i="0" u="none" strike="noStrike" cap="none">
              <a:solidFill>
                <a:schemeClr val="lt2"/>
              </a:solidFill>
              <a:latin typeface="Trebuchet MS"/>
              <a:ea typeface="Trebuchet MS"/>
              <a:cs typeface="Trebuchet MS"/>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5452613" name="Google Shape;320;p84"/>
          <p:cNvSpPr/>
          <p:nvPr/>
        </p:nvSpPr>
        <p:spPr bwMode="auto">
          <a:xfrm>
            <a:off x="3257973" y="2072045"/>
            <a:ext cx="2212055" cy="1924954"/>
          </a:xfrm>
          <a:prstGeom prst="roundRect">
            <a:avLst>
              <a:gd name="adj" fmla="val 16667"/>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480243171" name="Google Shape;321;p84"/>
          <p:cNvSpPr txBox="1"/>
          <p:nvPr>
            <p:ph type="title"/>
          </p:nvPr>
        </p:nvSpPr>
        <p:spPr bwMode="auto">
          <a:xfrm>
            <a:off x="267031" y="7263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a:solidFill>
                  <a:schemeClr val="accent4"/>
                </a:solidFill>
              </a:rPr>
              <a:t>Risultati della Valutazione</a:t>
            </a:r>
            <a:endParaRPr>
              <a:solidFill>
                <a:schemeClr val="accent4"/>
              </a:solidFill>
            </a:endParaRPr>
          </a:p>
        </p:txBody>
      </p:sp>
      <p:sp>
        <p:nvSpPr>
          <p:cNvPr id="1686219562" name="Google Shape;322;p84"/>
          <p:cNvSpPr/>
          <p:nvPr/>
        </p:nvSpPr>
        <p:spPr bwMode="auto">
          <a:xfrm>
            <a:off x="1543875" y="996703"/>
            <a:ext cx="2080887" cy="1842754"/>
          </a:xfrm>
          <a:prstGeom prst="roundRect">
            <a:avLst>
              <a:gd name="adj" fmla="val 16667"/>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071072929" name="Google Shape;323;p84"/>
          <p:cNvSpPr/>
          <p:nvPr/>
        </p:nvSpPr>
        <p:spPr bwMode="auto">
          <a:xfrm>
            <a:off x="5307971" y="946497"/>
            <a:ext cx="2080887" cy="1842754"/>
          </a:xfrm>
          <a:prstGeom prst="roundRect">
            <a:avLst>
              <a:gd name="adj" fmla="val 16667"/>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301932590" name="Google Shape;324;p84"/>
          <p:cNvSpPr/>
          <p:nvPr/>
        </p:nvSpPr>
        <p:spPr bwMode="auto">
          <a:xfrm>
            <a:off x="1570006" y="3149343"/>
            <a:ext cx="2080887" cy="1854099"/>
          </a:xfrm>
          <a:prstGeom prst="roundRect">
            <a:avLst>
              <a:gd name="adj" fmla="val 16667"/>
            </a:avLst>
          </a:prstGeom>
          <a:solidFill>
            <a:schemeClr val="accent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040998460" name="Google Shape;325;p84"/>
          <p:cNvSpPr/>
          <p:nvPr/>
        </p:nvSpPr>
        <p:spPr bwMode="auto">
          <a:xfrm>
            <a:off x="5307973" y="3149343"/>
            <a:ext cx="2043229" cy="1938992"/>
          </a:xfrm>
          <a:prstGeom prst="roundRect">
            <a:avLst>
              <a:gd name="adj" fmla="val 16667"/>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defRPr/>
            </a:pPr>
            <a:endParaRPr sz="1400" b="0" i="0" u="none" strike="noStrike" cap="none">
              <a:solidFill>
                <a:schemeClr val="lt1"/>
              </a:solidFill>
              <a:latin typeface="Arial"/>
              <a:ea typeface="Arial"/>
              <a:cs typeface="Arial"/>
            </a:endParaRPr>
          </a:p>
        </p:txBody>
      </p:sp>
      <p:sp>
        <p:nvSpPr>
          <p:cNvPr id="1644666028" name="Google Shape;326;p84"/>
          <p:cNvSpPr txBox="1"/>
          <p:nvPr/>
        </p:nvSpPr>
        <p:spPr bwMode="auto">
          <a:xfrm>
            <a:off x="1028913" y="2757942"/>
            <a:ext cx="6858000" cy="675000"/>
          </a:xfrm>
          <a:prstGeom prst="rect">
            <a:avLst/>
          </a:prstGeom>
          <a:noFill/>
          <a:ln>
            <a:noFill/>
          </a:ln>
        </p:spPr>
        <p:txBody>
          <a:bodyPr spcFirstLastPara="1" wrap="square" lIns="68550" tIns="34275" rIns="68550" bIns="34275" anchor="ctr" anchorCtr="0">
            <a:normAutofit fontScale="92500" lnSpcReduction="10000"/>
          </a:bodyPr>
          <a:lstStyle/>
          <a:p>
            <a:pPr marL="0" marR="0" lvl="0" indent="0" algn="ctr" rtl="0">
              <a:lnSpc>
                <a:spcPct val="100000"/>
              </a:lnSpc>
              <a:spcBef>
                <a:spcPts val="0"/>
              </a:spcBef>
              <a:spcAft>
                <a:spcPts val="0"/>
              </a:spcAft>
              <a:buClr>
                <a:srgbClr val="48BAA2"/>
              </a:buClr>
              <a:buSzPct val="180179"/>
              <a:buFont typeface="Trebuchet MS"/>
              <a:buNone/>
              <a:defRPr/>
            </a:pPr>
            <a:r>
              <a:rPr sz="2400" b="1" i="0" u="none" strike="noStrike" cap="none">
                <a:solidFill>
                  <a:schemeClr val="lt2"/>
                </a:solidFill>
                <a:latin typeface="Trebuchet MS"/>
                <a:ea typeface="Trebuchet MS"/>
                <a:cs typeface="Trebuchet MS"/>
              </a:rPr>
              <a:t>Metodo RBE</a:t>
            </a:r>
            <a:br>
              <a:rPr sz="2400" b="1" i="0" u="none" strike="noStrike" cap="none">
                <a:solidFill>
                  <a:schemeClr val="lt2"/>
                </a:solidFill>
                <a:latin typeface="Trebuchet MS"/>
                <a:ea typeface="Trebuchet MS"/>
                <a:cs typeface="Trebuchet MS"/>
              </a:rPr>
            </a:br>
            <a:r>
              <a:rPr sz="2400" b="1" i="0" u="none" strike="noStrike" cap="none">
                <a:solidFill>
                  <a:schemeClr val="lt2"/>
                </a:solidFill>
                <a:latin typeface="Trebuchet MS"/>
                <a:ea typeface="Trebuchet MS"/>
                <a:cs typeface="Trebuchet MS"/>
              </a:rPr>
              <a:t>Risultati</a:t>
            </a:r>
            <a:endParaRPr sz="2400" b="1" i="0" u="none" strike="noStrike" cap="none">
              <a:solidFill>
                <a:schemeClr val="lt2"/>
              </a:solidFill>
              <a:latin typeface="Trebuchet MS"/>
              <a:ea typeface="Trebuchet MS"/>
              <a:cs typeface="Trebuchet MS"/>
            </a:endParaRPr>
          </a:p>
        </p:txBody>
      </p:sp>
      <p:sp>
        <p:nvSpPr>
          <p:cNvPr id="75411109" name="Google Shape;327;p84"/>
          <p:cNvSpPr txBox="1"/>
          <p:nvPr/>
        </p:nvSpPr>
        <p:spPr bwMode="auto">
          <a:xfrm>
            <a:off x="1627077" y="1146501"/>
            <a:ext cx="1922400" cy="147732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 valori di rischio delle Categorie di Rischio offrono una chiara comprensione di quali elementi all’interno dei sistemi urbani siano maggiormente esposti e evidenziano le aree che richiedono priorità nelle strategie di adattamento.</a:t>
            </a:r>
            <a:endParaRPr sz="1000" b="0" i="0" u="none" strike="noStrike" cap="none">
              <a:solidFill>
                <a:schemeClr val="lt1"/>
              </a:solidFill>
              <a:latin typeface="Trebuchet MS"/>
              <a:ea typeface="Trebuchet MS"/>
              <a:cs typeface="Trebuchet MS"/>
            </a:endParaRPr>
          </a:p>
        </p:txBody>
      </p:sp>
      <p:sp>
        <p:nvSpPr>
          <p:cNvPr id="127411912" name="Google Shape;328;p84"/>
          <p:cNvSpPr/>
          <p:nvPr/>
        </p:nvSpPr>
        <p:spPr bwMode="auto">
          <a:xfrm>
            <a:off x="1242159" y="595220"/>
            <a:ext cx="2890763" cy="432792"/>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accent5"/>
                </a:solidFill>
                <a:latin typeface="Trebuchet MS"/>
                <a:ea typeface="Trebuchet MS"/>
                <a:cs typeface="Trebuchet MS"/>
              </a:rPr>
              <a:t>Categorie di Rischio</a:t>
            </a:r>
            <a:endParaRPr sz="1400" b="1" i="0" u="none" strike="noStrike" cap="none">
              <a:solidFill>
                <a:schemeClr val="accent5"/>
              </a:solidFill>
              <a:latin typeface="Trebuchet MS"/>
              <a:ea typeface="Trebuchet MS"/>
              <a:cs typeface="Trebuchet MS"/>
            </a:endParaRPr>
          </a:p>
        </p:txBody>
      </p:sp>
      <p:sp>
        <p:nvSpPr>
          <p:cNvPr id="933744932" name="Google Shape;329;p84"/>
          <p:cNvSpPr txBox="1"/>
          <p:nvPr/>
        </p:nvSpPr>
        <p:spPr bwMode="auto">
          <a:xfrm>
            <a:off x="5387214" y="1221716"/>
            <a:ext cx="1922400" cy="132343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 valori di rischio (0-1) delle Macro-Categorie offrono una chiara comprensione di quali settori urbani siano maggiormente a rischio e evidenziano le aree che richiedono priorità nelle strategie di adattamento.</a:t>
            </a:r>
            <a:endParaRPr sz="1000" b="0" i="0" u="none" strike="noStrike" cap="none">
              <a:solidFill>
                <a:schemeClr val="lt1"/>
              </a:solidFill>
              <a:latin typeface="Trebuchet MS"/>
              <a:ea typeface="Trebuchet MS"/>
              <a:cs typeface="Trebuchet MS"/>
            </a:endParaRPr>
          </a:p>
        </p:txBody>
      </p:sp>
      <p:sp>
        <p:nvSpPr>
          <p:cNvPr id="1191292100" name="Google Shape;330;p84"/>
          <p:cNvSpPr/>
          <p:nvPr/>
        </p:nvSpPr>
        <p:spPr bwMode="auto">
          <a:xfrm>
            <a:off x="5200039" y="611628"/>
            <a:ext cx="2189669" cy="432792"/>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accent4"/>
                </a:solidFill>
                <a:latin typeface="Trebuchet MS"/>
                <a:ea typeface="Trebuchet MS"/>
                <a:cs typeface="Trebuchet MS"/>
              </a:rPr>
              <a:t>Macro Categorie</a:t>
            </a:r>
            <a:endParaRPr sz="1400" b="1" i="0" u="none" strike="noStrike" cap="none">
              <a:solidFill>
                <a:schemeClr val="accent4"/>
              </a:solidFill>
              <a:latin typeface="Trebuchet MS"/>
              <a:ea typeface="Trebuchet MS"/>
              <a:cs typeface="Trebuchet MS"/>
            </a:endParaRPr>
          </a:p>
        </p:txBody>
      </p:sp>
      <p:sp>
        <p:nvSpPr>
          <p:cNvPr id="174400526" name="Google Shape;331;p84"/>
          <p:cNvSpPr txBox="1"/>
          <p:nvPr/>
        </p:nvSpPr>
        <p:spPr bwMode="auto">
          <a:xfrm>
            <a:off x="5287654" y="3211772"/>
            <a:ext cx="2101204" cy="184665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50"/>
              <a:buFont typeface="Arial"/>
              <a:buNone/>
              <a:defRPr/>
            </a:pPr>
            <a:r>
              <a:rPr sz="950" b="0" i="0" u="none" strike="noStrike" cap="none">
                <a:solidFill>
                  <a:schemeClr val="lt1"/>
                </a:solidFill>
                <a:latin typeface="Trebuchet MS"/>
                <a:ea typeface="Trebuchet MS"/>
                <a:cs typeface="Trebuchet MS"/>
              </a:rPr>
              <a:t>Il metodo RBE fornisce una metrica chiara per valutare l’efficacia delle attuali misure di adattamento e l’urgenza di ulteriori interventi. L’interpretazione dei risultati è fondamentale per orientare le strategie di adattamento climatico e sottolinea l’importanza di integrare questi risultati nei più ampi strumenti di pianificazione urbana e nei quadri normativi.</a:t>
            </a:r>
            <a:endParaRPr sz="950" b="0" i="0" u="none" strike="noStrike" cap="none">
              <a:solidFill>
                <a:schemeClr val="lt1"/>
              </a:solidFill>
              <a:latin typeface="Trebuchet MS"/>
              <a:ea typeface="Trebuchet MS"/>
              <a:cs typeface="Trebuchet MS"/>
            </a:endParaRPr>
          </a:p>
        </p:txBody>
      </p:sp>
      <p:sp>
        <p:nvSpPr>
          <p:cNvPr id="1126295508" name="Google Shape;332;p84"/>
          <p:cNvSpPr/>
          <p:nvPr/>
        </p:nvSpPr>
        <p:spPr bwMode="auto">
          <a:xfrm>
            <a:off x="5020851" y="2783280"/>
            <a:ext cx="2655129" cy="432792"/>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accent3"/>
                </a:solidFill>
                <a:latin typeface="Trebuchet MS"/>
                <a:ea typeface="Trebuchet MS"/>
                <a:cs typeface="Trebuchet MS"/>
              </a:rPr>
              <a:t>Rischio Complessivo</a:t>
            </a:r>
            <a:endParaRPr sz="1400" b="1" i="0" u="none" strike="noStrike" cap="none">
              <a:solidFill>
                <a:schemeClr val="accent3"/>
              </a:solidFill>
              <a:latin typeface="Trebuchet MS"/>
              <a:ea typeface="Trebuchet MS"/>
              <a:cs typeface="Trebuchet MS"/>
            </a:endParaRPr>
          </a:p>
        </p:txBody>
      </p:sp>
      <p:sp>
        <p:nvSpPr>
          <p:cNvPr id="1128458097" name="Google Shape;333;p84"/>
          <p:cNvSpPr txBox="1"/>
          <p:nvPr/>
        </p:nvSpPr>
        <p:spPr bwMode="auto">
          <a:xfrm>
            <a:off x="1647466" y="3122467"/>
            <a:ext cx="1922400" cy="193899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defRPr/>
            </a:pPr>
            <a:r>
              <a:rPr sz="1000" b="0" i="0" u="none" strike="noStrike" cap="none">
                <a:solidFill>
                  <a:schemeClr val="lt1"/>
                </a:solidFill>
                <a:latin typeface="Trebuchet MS"/>
                <a:ea typeface="Trebuchet MS"/>
                <a:cs typeface="Trebuchet MS"/>
              </a:rPr>
              <a:t>Il Metodo RBE consente di avere una visione aggregata di come ciascun pericolo influisca sul profilo complessivo del rischio. I pericoli con valori di rischio più elevati indicano una maggiore vulnerabilità agli impatti climatici e richiedono quindi interventi immediati e costanti per mitigare tali rischi.</a:t>
            </a:r>
            <a:endParaRPr sz="1000" b="0" i="0" u="none" strike="noStrike" cap="none">
              <a:solidFill>
                <a:schemeClr val="lt1"/>
              </a:solidFill>
              <a:latin typeface="Trebuchet MS"/>
              <a:ea typeface="Trebuchet MS"/>
              <a:cs typeface="Trebuchet MS"/>
            </a:endParaRPr>
          </a:p>
        </p:txBody>
      </p:sp>
      <p:sp>
        <p:nvSpPr>
          <p:cNvPr id="2022262214" name="Google Shape;334;p84"/>
          <p:cNvSpPr/>
          <p:nvPr/>
        </p:nvSpPr>
        <p:spPr bwMode="auto">
          <a:xfrm>
            <a:off x="2113917" y="2803206"/>
            <a:ext cx="1000495" cy="432792"/>
          </a:xfrm>
          <a:prstGeom prst="ellipse">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defRPr/>
            </a:pPr>
            <a:r>
              <a:rPr sz="1400" b="1" i="0" u="none" strike="noStrike" cap="none">
                <a:solidFill>
                  <a:schemeClr val="accent6"/>
                </a:solidFill>
                <a:latin typeface="Trebuchet MS"/>
                <a:ea typeface="Trebuchet MS"/>
                <a:cs typeface="Trebuchet MS"/>
              </a:rPr>
              <a:t>Temi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ONLYOFFICE/9.1.0.167</Application>
  <PresentationFormat>On-screen Show (4:3)</PresentationFormat>
  <Paragraphs>0</Paragraphs>
  <Slides>19</Slides>
  <Notes>19</Notes>
  <HiddenSlides>0</HiddenSlides>
  <MMClips>2</MMClips>
  <ScaleCrop>0</ScaleCrop>
  <HeadingPairs>
    <vt:vector size="4" baseType="variant">
      <vt:variant>
        <vt:lpstr>Theme</vt:lpstr>
      </vt:variant>
      <vt:variant>
        <vt:i4>1</vt:i4>
      </vt:variant>
      <vt:variant>
        <vt:lpstr>Slide Titles</vt:lpstr>
      </vt:variant>
      <vt:variant>
        <vt:i4>19</vt:i4>
      </vt:variant>
    </vt:vector>
  </HeadingPairs>
  <TitlesOfParts>
    <vt:vector size="20"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lastModifiedBy>Licia Felicioni</cp:lastModifiedBy>
  <cp:revision>1</cp:revision>
  <dcterms:created xsi:type="dcterms:W3CDTF">2025-03-18T17:43:02Z</dcterms:created>
  <dcterms:modified xsi:type="dcterms:W3CDTF">2025-11-13T09:48:47Z</dcterms:modified>
</cp:coreProperties>
</file>