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48"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 id="289" r:id="rId40"/>
    <p:sldId id="290" r:id="rId41"/>
    <p:sldId id="291" r:id="rId42"/>
    <p:sldId id="292" r:id="rId43"/>
    <p:sldId id="293" r:id="rId44"/>
    <p:sldId id="294" r:id="rId45"/>
  </p:sldIdLst>
  <p:sldSz cy="5143500" cx="9144000"/>
  <p:notesSz cx="6724650" cy="9774225"/>
  <p:embeddedFontLst>
    <p:embeddedFont>
      <p:font typeface="Montserrat"/>
      <p:regular r:id="rId46"/>
      <p:bold r:id="rId47"/>
      <p:italic r:id="rId48"/>
      <p:boldItalic r:id="rId49"/>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pos="5480">
          <p15:clr>
            <a:srgbClr val="A4A3A4"/>
          </p15:clr>
        </p15:guide>
        <p15:guide id="2" pos="2880">
          <p15:clr>
            <a:srgbClr val="A4A3A4"/>
          </p15:clr>
        </p15:guide>
        <p15:guide id="3" pos="363">
          <p15:clr>
            <a:srgbClr val="A4A3A4"/>
          </p15:clr>
        </p15:guide>
        <p15:guide id="4" pos="3220">
          <p15:clr>
            <a:srgbClr val="A4A3A4"/>
          </p15:clr>
        </p15:guide>
        <p15:guide id="5" pos="90">
          <p15:clr>
            <a:srgbClr val="A4A3A4"/>
          </p15:clr>
        </p15:guide>
        <p15:guide id="6" orient="horz" pos="1620">
          <p15:clr>
            <a:srgbClr val="A4A3A4"/>
          </p15:clr>
        </p15:guide>
      </p15:sldGuideLst>
    </p:ext>
    <p:ext uri="GoogleSlidesCustomDataVersion2">
      <go:slidesCustomData xmlns:go="http://customooxmlschemas.google.com/" r:id="rId50" roundtripDataSignature="AMtx7mhb8m2W1Sixxfy48e8eNXm15tRxo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E0C0BC64-A7FD-457F-8DD4-44BB51BBD92B}">
  <a:tblStyle styleId="{E0C0BC64-A7FD-457F-8DD4-44BB51BBD92B}" styleName="Table_0">
    <a:wholeTbl>
      <a:tcTxStyle b="off" i="off">
        <a:font>
          <a:latin typeface="Arial"/>
          <a:ea typeface="Arial"/>
          <a:cs typeface="Arial"/>
        </a:font>
        <a:srgbClr val="000000"/>
      </a:tcTxStyle>
    </a:wholeTbl>
    <a:band1H>
      <a:tcTxStyle b="off" i="off"/>
    </a:band1H>
    <a:band2H>
      <a:tcTxStyle b="off" i="off"/>
    </a:band2H>
    <a:band1V>
      <a:tcTxStyle b="off" i="off"/>
    </a:band1V>
    <a:band2V>
      <a:tcTxStyle b="off" i="off"/>
    </a:band2V>
    <a:lastCol>
      <a:tcTxStyle b="off" i="off"/>
    </a:lastCol>
    <a:firstCol>
      <a:tcTxStyle b="off" i="off"/>
    </a:firstCol>
    <a:lastRow>
      <a:tcTxStyle b="off" i="off"/>
    </a:lastRow>
    <a:seCell>
      <a:tcTxStyle b="off" i="off"/>
    </a:seCell>
    <a:swCell>
      <a:tcTxStyle b="off" i="off"/>
    </a:swCell>
    <a:firstRow>
      <a:tcTxStyle b="off" i="off"/>
    </a:firstRow>
    <a:neCell>
      <a:tcTxStyle b="off" i="off"/>
    </a:neCell>
    <a:nwCell>
      <a:tcTxStyle b="off" i="off"/>
    </a:nwCell>
  </a:tblStyle>
  <a:tblStyle styleId="{B3871163-EECF-4D34-AAF9-C0EDB35433C0}" styleName="Table_1">
    <a:wholeTbl>
      <a:tcTxStyle b="off" i="off">
        <a:font>
          <a:latin typeface="Arial"/>
          <a:ea typeface="Arial"/>
          <a:cs typeface="Arial"/>
        </a:font>
        <a:schemeClr val="dk1"/>
      </a:tcTxStyle>
      <a:tcStyle>
        <a:tcBdr>
          <a:left>
            <a:ln cap="flat" cmpd="sng" w="12700">
              <a:solidFill>
                <a:schemeClr val="lt1"/>
              </a:solidFill>
              <a:prstDash val="solid"/>
              <a:round/>
              <a:headEnd len="sm" w="sm" type="none"/>
              <a:tailEnd len="sm" w="sm" type="none"/>
            </a:ln>
          </a:left>
          <a:right>
            <a:ln cap="flat" cmpd="sng" w="12700">
              <a:solidFill>
                <a:schemeClr val="lt1"/>
              </a:solidFill>
              <a:prstDash val="solid"/>
              <a:round/>
              <a:headEnd len="sm" w="sm" type="none"/>
              <a:tailEnd len="sm" w="sm" type="none"/>
            </a:ln>
          </a:right>
          <a:top>
            <a:ln cap="flat" cmpd="sng" w="12700">
              <a:solidFill>
                <a:schemeClr val="lt1"/>
              </a:solidFill>
              <a:prstDash val="solid"/>
              <a:round/>
              <a:headEnd len="sm" w="sm" type="none"/>
              <a:tailEnd len="sm" w="sm" type="none"/>
            </a:ln>
          </a:top>
          <a:bottom>
            <a:ln cap="flat" cmpd="sng" w="12700">
              <a:solidFill>
                <a:schemeClr val="lt1"/>
              </a:solidFill>
              <a:prstDash val="solid"/>
              <a:round/>
              <a:headEnd len="sm" w="sm" type="none"/>
              <a:tailEnd len="sm" w="sm" type="none"/>
            </a:ln>
          </a:bottom>
          <a:insideH>
            <a:ln cap="flat" cmpd="sng" w="12700">
              <a:solidFill>
                <a:schemeClr val="lt1"/>
              </a:solidFill>
              <a:prstDash val="solid"/>
              <a:round/>
              <a:headEnd len="sm" w="sm" type="none"/>
              <a:tailEnd len="sm" w="sm" type="none"/>
            </a:ln>
          </a:insideH>
          <a:insideV>
            <a:ln cap="flat" cmpd="sng" w="12700">
              <a:solidFill>
                <a:schemeClr val="lt1"/>
              </a:solidFill>
              <a:prstDash val="solid"/>
              <a:round/>
              <a:headEnd len="sm" w="sm" type="none"/>
              <a:tailEnd len="sm" w="sm" type="none"/>
            </a:ln>
          </a:insideV>
        </a:tcBdr>
        <a:fill>
          <a:solidFill>
            <a:srgbClr val="EEF1F2"/>
          </a:solidFill>
        </a:fill>
      </a:tcStyle>
    </a:wholeTbl>
    <a:band1H>
      <a:tcTxStyle b="off" i="off"/>
      <a:tcStyle>
        <a:fill>
          <a:solidFill>
            <a:srgbClr val="DBE2E4"/>
          </a:solidFill>
        </a:fill>
      </a:tcStyle>
    </a:band1H>
    <a:band2H>
      <a:tcTxStyle b="off" i="off"/>
    </a:band2H>
    <a:band1V>
      <a:tcTxStyle b="off" i="off"/>
      <a:tcStyle>
        <a:fill>
          <a:solidFill>
            <a:srgbClr val="DBE2E4"/>
          </a:solidFill>
        </a:fill>
      </a:tcStyle>
    </a:band1V>
    <a:band2V>
      <a:tcTxStyle b="off" i="off"/>
    </a:band2V>
    <a:lastCol>
      <a:tcTxStyle b="on" i="off">
        <a:font>
          <a:latin typeface="Arial"/>
          <a:ea typeface="Arial"/>
          <a:cs typeface="Arial"/>
        </a:font>
        <a:schemeClr val="lt1"/>
      </a:tcTxStyle>
      <a:tcStyle>
        <a:fill>
          <a:solidFill>
            <a:schemeClr val="accent1"/>
          </a:solidFill>
        </a:fill>
      </a:tcStyle>
    </a:lastCol>
    <a:firstCol>
      <a:tcTxStyle b="on" i="off">
        <a:font>
          <a:latin typeface="Arial"/>
          <a:ea typeface="Arial"/>
          <a:cs typeface="Arial"/>
        </a:font>
        <a:schemeClr val="lt1"/>
      </a:tcTxStyle>
      <a:tcStyle>
        <a:fill>
          <a:solidFill>
            <a:schemeClr val="accent1"/>
          </a:solidFill>
        </a:fill>
      </a:tcStyle>
    </a:firstCol>
    <a:lastRow>
      <a:tcTxStyle b="on" i="off">
        <a:font>
          <a:latin typeface="Arial"/>
          <a:ea typeface="Arial"/>
          <a:cs typeface="Arial"/>
        </a:font>
        <a:schemeClr val="lt1"/>
      </a:tcTxStyle>
      <a:tcStyle>
        <a:tcBdr>
          <a:top>
            <a:ln cap="flat" cmpd="sng" w="38100">
              <a:solidFill>
                <a:schemeClr val="lt1"/>
              </a:solidFill>
              <a:prstDash val="solid"/>
              <a:round/>
              <a:headEnd len="sm" w="sm" type="none"/>
              <a:tailEnd len="sm" w="sm" type="none"/>
            </a:ln>
          </a:top>
        </a:tcBdr>
        <a:fill>
          <a:solidFill>
            <a:schemeClr val="accent1"/>
          </a:solidFill>
        </a:fill>
      </a:tcStyle>
    </a:lastRow>
    <a:seCell>
      <a:tcTxStyle b="off" i="off"/>
    </a:seCell>
    <a:swCell>
      <a:tcTxStyle b="off" i="off"/>
    </a:swCell>
    <a:firstRow>
      <a:tcTxStyle b="on" i="off">
        <a:font>
          <a:latin typeface="Arial"/>
          <a:ea typeface="Arial"/>
          <a:cs typeface="Arial"/>
        </a:font>
        <a:schemeClr val="lt1"/>
      </a:tcTxStyle>
      <a:tcStyle>
        <a:tcBdr>
          <a:bottom>
            <a:ln cap="flat" cmpd="sng" w="38100">
              <a:solidFill>
                <a:schemeClr val="lt1"/>
              </a:solidFill>
              <a:prstDash val="solid"/>
              <a:round/>
              <a:headEnd len="sm" w="sm" type="none"/>
              <a:tailEnd len="sm" w="sm" type="none"/>
            </a:ln>
          </a:bottom>
        </a:tcBdr>
        <a:fill>
          <a:solidFill>
            <a:schemeClr val="accent1"/>
          </a:solidFill>
        </a:fill>
      </a:tcStyle>
    </a:firstRow>
    <a:neCell>
      <a:tcTxStyle b="off" i="off"/>
    </a:neCell>
    <a:nwCell>
      <a:tcTxStyle b="off" i="off"/>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5480"/>
        <p:guide pos="2880"/>
        <p:guide pos="363"/>
        <p:guide pos="3220"/>
        <p:guide pos="90"/>
        <p:guide pos="1620" orient="horz"/>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slide" Target="slides/slide34.xml"/><Relationship Id="rId42" Type="http://schemas.openxmlformats.org/officeDocument/2006/relationships/slide" Target="slides/slide36.xml"/><Relationship Id="rId41" Type="http://schemas.openxmlformats.org/officeDocument/2006/relationships/slide" Target="slides/slide35.xml"/><Relationship Id="rId44" Type="http://schemas.openxmlformats.org/officeDocument/2006/relationships/slide" Target="slides/slide38.xml"/><Relationship Id="rId43" Type="http://schemas.openxmlformats.org/officeDocument/2006/relationships/slide" Target="slides/slide37.xml"/><Relationship Id="rId46" Type="http://schemas.openxmlformats.org/officeDocument/2006/relationships/font" Target="fonts/Montserrat-regular.fntdata"/><Relationship Id="rId45" Type="http://schemas.openxmlformats.org/officeDocument/2006/relationships/slide" Target="slides/slide39.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3.xml"/><Relationship Id="rId48" Type="http://schemas.openxmlformats.org/officeDocument/2006/relationships/font" Target="fonts/Montserrat-italic.fntdata"/><Relationship Id="rId47" Type="http://schemas.openxmlformats.org/officeDocument/2006/relationships/font" Target="fonts/Montserrat-bold.fntdata"/><Relationship Id="rId49" Type="http://schemas.openxmlformats.org/officeDocument/2006/relationships/font" Target="fonts/Montserrat-boldItalic.fntdata"/><Relationship Id="rId5" Type="http://schemas.openxmlformats.org/officeDocument/2006/relationships/slideMaster" Target="slideMasters/slideMaster1.xml"/><Relationship Id="rId6" Type="http://schemas.openxmlformats.org/officeDocument/2006/relationships/notesMaster" Target="notesMasters/notesMaster1.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33" Type="http://schemas.openxmlformats.org/officeDocument/2006/relationships/slide" Target="slides/slide27.xml"/><Relationship Id="rId32" Type="http://schemas.openxmlformats.org/officeDocument/2006/relationships/slide" Target="slides/slide26.xml"/><Relationship Id="rId35" Type="http://schemas.openxmlformats.org/officeDocument/2006/relationships/slide" Target="slides/slide29.xml"/><Relationship Id="rId34" Type="http://schemas.openxmlformats.org/officeDocument/2006/relationships/slide" Target="slides/slide28.xml"/><Relationship Id="rId37" Type="http://schemas.openxmlformats.org/officeDocument/2006/relationships/slide" Target="slides/slide31.xml"/><Relationship Id="rId36" Type="http://schemas.openxmlformats.org/officeDocument/2006/relationships/slide" Target="slides/slide30.xml"/><Relationship Id="rId39" Type="http://schemas.openxmlformats.org/officeDocument/2006/relationships/slide" Target="slides/slide33.xml"/><Relationship Id="rId38" Type="http://schemas.openxmlformats.org/officeDocument/2006/relationships/slide" Target="slides/slide32.xml"/><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29" Type="http://schemas.openxmlformats.org/officeDocument/2006/relationships/slide" Target="slides/slide23.xml"/><Relationship Id="rId50" Type="http://customschemas.google.com/relationships/presentationmetadata" Target="metadata"/><Relationship Id="rId11" Type="http://schemas.openxmlformats.org/officeDocument/2006/relationships/slide" Target="slides/slide5.xml"/><Relationship Id="rId10" Type="http://schemas.openxmlformats.org/officeDocument/2006/relationships/slide" Target="slides/slide4.xml"/><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14015" cy="488712"/>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09079" y="0"/>
            <a:ext cx="2914015" cy="488712"/>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72465" y="4642763"/>
            <a:ext cx="5379720" cy="4398407"/>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1pPr>
            <a:lvl2pPr indent="-228600" lvl="1" marL="9144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2pPr>
            <a:lvl3pPr indent="-228600" lvl="2" marL="13716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3pPr>
            <a:lvl4pPr indent="-228600" lvl="3" marL="18288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4pPr>
            <a:lvl5pPr indent="-228600" lvl="4" marL="22860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Trebuchet MS"/>
                <a:ea typeface="Trebuchet MS"/>
                <a:cs typeface="Trebuchet MS"/>
                <a:sym typeface="Trebuchet MS"/>
              </a:defRPr>
            </a:lvl5pPr>
            <a:lvl6pPr indent="-228600" lvl="5" marL="27432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0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9283830"/>
            <a:ext cx="2914015" cy="488712"/>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5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09079" y="9283830"/>
            <a:ext cx="2914015" cy="488712"/>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MT" sz="1200" u="none" cap="none" strike="noStrike">
                <a:solidFill>
                  <a:schemeClr val="dk1"/>
                </a:solidFill>
                <a:latin typeface="Trebuchet MS"/>
                <a:ea typeface="Trebuchet MS"/>
                <a:cs typeface="Trebuchet MS"/>
                <a:sym typeface="Trebuchet MS"/>
              </a:rPr>
              <a:t>‹#›</a:t>
            </a:fld>
            <a:endParaRPr b="0" i="0" sz="1200" u="none" cap="none" strike="noStrike">
              <a:solidFill>
                <a:schemeClr val="dk1"/>
              </a:solidFill>
              <a:latin typeface="Trebuchet MS"/>
              <a:ea typeface="Trebuchet MS"/>
              <a:cs typeface="Trebuchet MS"/>
              <a:sym typeface="Trebuchet MS"/>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g35670ae33ce_0_0:notes"/>
          <p:cNvSpPr/>
          <p:nvPr>
            <p:ph idx="2" type="sldImg"/>
          </p:nvPr>
        </p:nvSpPr>
        <p:spPr>
          <a:xfrm>
            <a:off x="104775" y="733425"/>
            <a:ext cx="6515100" cy="3665538"/>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1" name="Google Shape;111;g35670ae33ce_0_0:notes"/>
          <p:cNvSpPr txBox="1"/>
          <p:nvPr>
            <p:ph idx="1" type="body"/>
          </p:nvPr>
        </p:nvSpPr>
        <p:spPr>
          <a:xfrm>
            <a:off x="672465" y="4642763"/>
            <a:ext cx="5379720" cy="4398407"/>
          </a:xfrm>
          <a:prstGeom prst="rect">
            <a:avLst/>
          </a:prstGeom>
          <a:noFill/>
          <a:ln>
            <a:noFill/>
          </a:ln>
        </p:spPr>
        <p:txBody>
          <a:bodyPr anchorCtr="0" anchor="t" bIns="45700" lIns="91425" spcFirstLastPara="1" rIns="91425" wrap="square" tIns="45700">
            <a:noAutofit/>
          </a:bodyPr>
          <a:lstStyle/>
          <a:p>
            <a:pPr indent="-228600" lvl="0" marL="457200" rtl="0" algn="l">
              <a:lnSpc>
                <a:spcPct val="100000"/>
              </a:lnSpc>
              <a:spcBef>
                <a:spcPts val="0"/>
              </a:spcBef>
              <a:spcAft>
                <a:spcPts val="0"/>
              </a:spcAft>
              <a:buSzPts val="1400"/>
              <a:buNone/>
            </a:pPr>
            <a:r>
              <a:rPr b="0" i="0" lang="en-MT" sz="1100" u="none">
                <a:solidFill>
                  <a:srgbClr val="000000"/>
                </a:solidFill>
                <a:highlight>
                  <a:srgbClr val="FFFF00"/>
                </a:highlight>
                <a:latin typeface="Calibri"/>
                <a:ea typeface="Calibri"/>
                <a:cs typeface="Calibri"/>
                <a:sym typeface="Calibri"/>
              </a:rPr>
              <a:t> </a:t>
            </a:r>
            <a:endParaRPr/>
          </a:p>
        </p:txBody>
      </p:sp>
      <p:sp>
        <p:nvSpPr>
          <p:cNvPr id="112" name="Google Shape;112;g35670ae33ce_0_0:notes"/>
          <p:cNvSpPr txBox="1"/>
          <p:nvPr>
            <p:ph idx="12" type="sldNum"/>
          </p:nvPr>
        </p:nvSpPr>
        <p:spPr>
          <a:xfrm>
            <a:off x="3809079" y="9283830"/>
            <a:ext cx="2914015" cy="488712"/>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400"/>
              <a:buFont typeface="Arial"/>
              <a:buNone/>
            </a:pPr>
            <a:fld id="{00000000-1234-1234-1234-123412341234}" type="slidenum">
              <a:rPr lang="en-MT"/>
              <a:t>‹#›</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5" name="Shape 125"/>
        <p:cNvGrpSpPr/>
        <p:nvPr/>
      </p:nvGrpSpPr>
      <p:grpSpPr>
        <a:xfrm>
          <a:off x="0" y="0"/>
          <a:ext cx="0" cy="0"/>
          <a:chOff x="0" y="0"/>
          <a:chExt cx="0" cy="0"/>
        </a:xfrm>
      </p:grpSpPr>
      <p:sp>
        <p:nvSpPr>
          <p:cNvPr id="126" name="Google Shape;126;p2: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27" name="Google Shape;127;p2: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4" name="Shape 134"/>
        <p:cNvGrpSpPr/>
        <p:nvPr/>
      </p:nvGrpSpPr>
      <p:grpSpPr>
        <a:xfrm>
          <a:off x="0" y="0"/>
          <a:ext cx="0" cy="0"/>
          <a:chOff x="0" y="0"/>
          <a:chExt cx="0" cy="0"/>
        </a:xfrm>
      </p:grpSpPr>
      <p:sp>
        <p:nvSpPr>
          <p:cNvPr id="135" name="Google Shape;135;p3: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36" name="Google Shape;136;p3: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p1: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43" name="Google Shape;143;p1: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p59: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50" name="Google Shape;150;p59: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5" name="Shape 155"/>
        <p:cNvGrpSpPr/>
        <p:nvPr/>
      </p:nvGrpSpPr>
      <p:grpSpPr>
        <a:xfrm>
          <a:off x="0" y="0"/>
          <a:ext cx="0" cy="0"/>
          <a:chOff x="0" y="0"/>
          <a:chExt cx="0" cy="0"/>
        </a:xfrm>
      </p:grpSpPr>
      <p:sp>
        <p:nvSpPr>
          <p:cNvPr id="156" name="Google Shape;156;p60: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57" name="Google Shape;157;p60: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1" name="Shape 171"/>
        <p:cNvGrpSpPr/>
        <p:nvPr/>
      </p:nvGrpSpPr>
      <p:grpSpPr>
        <a:xfrm>
          <a:off x="0" y="0"/>
          <a:ext cx="0" cy="0"/>
          <a:chOff x="0" y="0"/>
          <a:chExt cx="0" cy="0"/>
        </a:xfrm>
      </p:grpSpPr>
      <p:sp>
        <p:nvSpPr>
          <p:cNvPr id="172" name="Google Shape;172;p61: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173" name="Google Shape;173;p61: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p62: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10" name="Google Shape;210;p62: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p9: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24" name="Google Shape;224;p9: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10: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30" name="Google Shape;230;p10: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63: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36" name="Google Shape;236;p63: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64: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54" name="Google Shape;254;p64: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1" name="Shape 261"/>
        <p:cNvGrpSpPr/>
        <p:nvPr/>
      </p:nvGrpSpPr>
      <p:grpSpPr>
        <a:xfrm>
          <a:off x="0" y="0"/>
          <a:ext cx="0" cy="0"/>
          <a:chOff x="0" y="0"/>
          <a:chExt cx="0" cy="0"/>
        </a:xfrm>
      </p:grpSpPr>
      <p:sp>
        <p:nvSpPr>
          <p:cNvPr id="262" name="Google Shape;262;p65: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63" name="Google Shape;263;p65: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p66: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70" name="Google Shape;270;p66: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67: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77" name="Google Shape;277;p67: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8" name="Shape 288"/>
        <p:cNvGrpSpPr/>
        <p:nvPr/>
      </p:nvGrpSpPr>
      <p:grpSpPr>
        <a:xfrm>
          <a:off x="0" y="0"/>
          <a:ext cx="0" cy="0"/>
          <a:chOff x="0" y="0"/>
          <a:chExt cx="0" cy="0"/>
        </a:xfrm>
      </p:grpSpPr>
      <p:sp>
        <p:nvSpPr>
          <p:cNvPr id="289" name="Google Shape;289;p68: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290" name="Google Shape;290;p68: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69: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03" name="Google Shape;303;p69: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0" name="Shape 310"/>
        <p:cNvGrpSpPr/>
        <p:nvPr/>
      </p:nvGrpSpPr>
      <p:grpSpPr>
        <a:xfrm>
          <a:off x="0" y="0"/>
          <a:ext cx="0" cy="0"/>
          <a:chOff x="0" y="0"/>
          <a:chExt cx="0" cy="0"/>
        </a:xfrm>
      </p:grpSpPr>
      <p:sp>
        <p:nvSpPr>
          <p:cNvPr id="311" name="Google Shape;311;g39d627c7564_0_0:notes"/>
          <p:cNvSpPr txBox="1"/>
          <p:nvPr>
            <p:ph idx="1" type="body"/>
          </p:nvPr>
        </p:nvSpPr>
        <p:spPr>
          <a:xfrm>
            <a:off x="672465" y="4703846"/>
            <a:ext cx="5379600" cy="38487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12" name="Google Shape;312;g39d627c7564_0_0:notes"/>
          <p:cNvSpPr/>
          <p:nvPr>
            <p:ph idx="2" type="sldImg"/>
          </p:nvPr>
        </p:nvSpPr>
        <p:spPr>
          <a:xfrm>
            <a:off x="672465" y="1221778"/>
            <a:ext cx="5379600" cy="32988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9" name="Shape 319"/>
        <p:cNvGrpSpPr/>
        <p:nvPr/>
      </p:nvGrpSpPr>
      <p:grpSpPr>
        <a:xfrm>
          <a:off x="0" y="0"/>
          <a:ext cx="0" cy="0"/>
          <a:chOff x="0" y="0"/>
          <a:chExt cx="0" cy="0"/>
        </a:xfrm>
      </p:grpSpPr>
      <p:sp>
        <p:nvSpPr>
          <p:cNvPr id="320" name="Google Shape;320;p70: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21" name="Google Shape;321;p70: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5" name="Shape 325"/>
        <p:cNvGrpSpPr/>
        <p:nvPr/>
      </p:nvGrpSpPr>
      <p:grpSpPr>
        <a:xfrm>
          <a:off x="0" y="0"/>
          <a:ext cx="0" cy="0"/>
          <a:chOff x="0" y="0"/>
          <a:chExt cx="0" cy="0"/>
        </a:xfrm>
      </p:grpSpPr>
      <p:sp>
        <p:nvSpPr>
          <p:cNvPr id="326" name="Google Shape;326;p71: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27" name="Google Shape;327;p71: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72: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36" name="Google Shape;336;p72: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73: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46" name="Google Shape;346;p73: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4" name="Shape 354"/>
        <p:cNvGrpSpPr/>
        <p:nvPr/>
      </p:nvGrpSpPr>
      <p:grpSpPr>
        <a:xfrm>
          <a:off x="0" y="0"/>
          <a:ext cx="0" cy="0"/>
          <a:chOff x="0" y="0"/>
          <a:chExt cx="0" cy="0"/>
        </a:xfrm>
      </p:grpSpPr>
      <p:sp>
        <p:nvSpPr>
          <p:cNvPr id="355" name="Google Shape;355;p76: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56" name="Google Shape;356;p76: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4" name="Shape 364"/>
        <p:cNvGrpSpPr/>
        <p:nvPr/>
      </p:nvGrpSpPr>
      <p:grpSpPr>
        <a:xfrm>
          <a:off x="0" y="0"/>
          <a:ext cx="0" cy="0"/>
          <a:chOff x="0" y="0"/>
          <a:chExt cx="0" cy="0"/>
        </a:xfrm>
      </p:grpSpPr>
      <p:sp>
        <p:nvSpPr>
          <p:cNvPr id="365" name="Google Shape;365;p77: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66" name="Google Shape;366;p77: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78: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77" name="Google Shape;377;p78: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80: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388" name="Google Shape;388;p80: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9" name="Shape 399"/>
        <p:cNvGrpSpPr/>
        <p:nvPr/>
      </p:nvGrpSpPr>
      <p:grpSpPr>
        <a:xfrm>
          <a:off x="0" y="0"/>
          <a:ext cx="0" cy="0"/>
          <a:chOff x="0" y="0"/>
          <a:chExt cx="0" cy="0"/>
        </a:xfrm>
      </p:grpSpPr>
      <p:sp>
        <p:nvSpPr>
          <p:cNvPr id="400" name="Google Shape;400;p28: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01" name="Google Shape;401;p28: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9" name="Shape 409"/>
        <p:cNvGrpSpPr/>
        <p:nvPr/>
      </p:nvGrpSpPr>
      <p:grpSpPr>
        <a:xfrm>
          <a:off x="0" y="0"/>
          <a:ext cx="0" cy="0"/>
          <a:chOff x="0" y="0"/>
          <a:chExt cx="0" cy="0"/>
        </a:xfrm>
      </p:grpSpPr>
      <p:sp>
        <p:nvSpPr>
          <p:cNvPr id="410" name="Google Shape;410;p30: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11" name="Google Shape;411;p30: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1" name="Shape 421"/>
        <p:cNvGrpSpPr/>
        <p:nvPr/>
      </p:nvGrpSpPr>
      <p:grpSpPr>
        <a:xfrm>
          <a:off x="0" y="0"/>
          <a:ext cx="0" cy="0"/>
          <a:chOff x="0" y="0"/>
          <a:chExt cx="0" cy="0"/>
        </a:xfrm>
      </p:grpSpPr>
      <p:sp>
        <p:nvSpPr>
          <p:cNvPr id="422" name="Google Shape;422;p31: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23" name="Google Shape;423;p31: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1" name="Shape 431"/>
        <p:cNvGrpSpPr/>
        <p:nvPr/>
      </p:nvGrpSpPr>
      <p:grpSpPr>
        <a:xfrm>
          <a:off x="0" y="0"/>
          <a:ext cx="0" cy="0"/>
          <a:chOff x="0" y="0"/>
          <a:chExt cx="0" cy="0"/>
        </a:xfrm>
      </p:grpSpPr>
      <p:sp>
        <p:nvSpPr>
          <p:cNvPr id="432" name="Google Shape;432;p32: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33" name="Google Shape;433;p32: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1" name="Shape 441"/>
        <p:cNvGrpSpPr/>
        <p:nvPr/>
      </p:nvGrpSpPr>
      <p:grpSpPr>
        <a:xfrm>
          <a:off x="0" y="0"/>
          <a:ext cx="0" cy="0"/>
          <a:chOff x="0" y="0"/>
          <a:chExt cx="0" cy="0"/>
        </a:xfrm>
      </p:grpSpPr>
      <p:sp>
        <p:nvSpPr>
          <p:cNvPr id="442" name="Google Shape;442;p34: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43" name="Google Shape;443;p34: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3" name="Shape 453"/>
        <p:cNvGrpSpPr/>
        <p:nvPr/>
      </p:nvGrpSpPr>
      <p:grpSpPr>
        <a:xfrm>
          <a:off x="0" y="0"/>
          <a:ext cx="0" cy="0"/>
          <a:chOff x="0" y="0"/>
          <a:chExt cx="0" cy="0"/>
        </a:xfrm>
      </p:grpSpPr>
      <p:sp>
        <p:nvSpPr>
          <p:cNvPr id="454" name="Google Shape;454;p35: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55" name="Google Shape;455;p35: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2" name="Shape 462"/>
        <p:cNvGrpSpPr/>
        <p:nvPr/>
      </p:nvGrpSpPr>
      <p:grpSpPr>
        <a:xfrm>
          <a:off x="0" y="0"/>
          <a:ext cx="0" cy="0"/>
          <a:chOff x="0" y="0"/>
          <a:chExt cx="0" cy="0"/>
        </a:xfrm>
      </p:grpSpPr>
      <p:sp>
        <p:nvSpPr>
          <p:cNvPr id="463" name="Google Shape;463;p37: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64" name="Google Shape;464;p37: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3" name="Shape 473"/>
        <p:cNvGrpSpPr/>
        <p:nvPr/>
      </p:nvGrpSpPr>
      <p:grpSpPr>
        <a:xfrm>
          <a:off x="0" y="0"/>
          <a:ext cx="0" cy="0"/>
          <a:chOff x="0" y="0"/>
          <a:chExt cx="0" cy="0"/>
        </a:xfrm>
      </p:grpSpPr>
      <p:sp>
        <p:nvSpPr>
          <p:cNvPr id="474" name="Google Shape;474;p38: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75" name="Google Shape;475;p38: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82" name="Shape 482"/>
        <p:cNvGrpSpPr/>
        <p:nvPr/>
      </p:nvGrpSpPr>
      <p:grpSpPr>
        <a:xfrm>
          <a:off x="0" y="0"/>
          <a:ext cx="0" cy="0"/>
          <a:chOff x="0" y="0"/>
          <a:chExt cx="0" cy="0"/>
        </a:xfrm>
      </p:grpSpPr>
      <p:sp>
        <p:nvSpPr>
          <p:cNvPr id="483" name="Google Shape;483;p40: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84" name="Google Shape;484;p40: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1" name="Shape 491"/>
        <p:cNvGrpSpPr/>
        <p:nvPr/>
      </p:nvGrpSpPr>
      <p:grpSpPr>
        <a:xfrm>
          <a:off x="0" y="0"/>
          <a:ext cx="0" cy="0"/>
          <a:chOff x="0" y="0"/>
          <a:chExt cx="0" cy="0"/>
        </a:xfrm>
      </p:grpSpPr>
      <p:sp>
        <p:nvSpPr>
          <p:cNvPr id="492" name="Google Shape;492;p42: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493" name="Google Shape;493;p42: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3" name="Shape 503"/>
        <p:cNvGrpSpPr/>
        <p:nvPr/>
      </p:nvGrpSpPr>
      <p:grpSpPr>
        <a:xfrm>
          <a:off x="0" y="0"/>
          <a:ext cx="0" cy="0"/>
          <a:chOff x="0" y="0"/>
          <a:chExt cx="0" cy="0"/>
        </a:xfrm>
      </p:grpSpPr>
      <p:sp>
        <p:nvSpPr>
          <p:cNvPr id="504" name="Google Shape;504;p82: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05" name="Google Shape;505;p82: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2" name="Shape 512"/>
        <p:cNvGrpSpPr/>
        <p:nvPr/>
      </p:nvGrpSpPr>
      <p:grpSpPr>
        <a:xfrm>
          <a:off x="0" y="0"/>
          <a:ext cx="0" cy="0"/>
          <a:chOff x="0" y="0"/>
          <a:chExt cx="0" cy="0"/>
        </a:xfrm>
      </p:grpSpPr>
      <p:sp>
        <p:nvSpPr>
          <p:cNvPr id="513" name="Google Shape;513;p83: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14" name="Google Shape;514;p83: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23" name="Shape 523"/>
        <p:cNvGrpSpPr/>
        <p:nvPr/>
      </p:nvGrpSpPr>
      <p:grpSpPr>
        <a:xfrm>
          <a:off x="0" y="0"/>
          <a:ext cx="0" cy="0"/>
          <a:chOff x="0" y="0"/>
          <a:chExt cx="0" cy="0"/>
        </a:xfrm>
      </p:grpSpPr>
      <p:sp>
        <p:nvSpPr>
          <p:cNvPr id="524" name="Google Shape;524;p84:notes"/>
          <p:cNvSpPr txBox="1"/>
          <p:nvPr>
            <p:ph idx="1" type="body"/>
          </p:nvPr>
        </p:nvSpPr>
        <p:spPr>
          <a:xfrm>
            <a:off x="672465" y="4703852"/>
            <a:ext cx="5379720" cy="3848606"/>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Trebuchet MS"/>
              <a:buNone/>
            </a:pPr>
            <a:r>
              <a:t/>
            </a:r>
            <a:endParaRPr/>
          </a:p>
        </p:txBody>
      </p:sp>
      <p:sp>
        <p:nvSpPr>
          <p:cNvPr id="525" name="Google Shape;525;p84:notes"/>
          <p:cNvSpPr/>
          <p:nvPr>
            <p:ph idx="2" type="sldImg"/>
          </p:nvPr>
        </p:nvSpPr>
        <p:spPr>
          <a:xfrm>
            <a:off x="430213" y="1222375"/>
            <a:ext cx="5864225" cy="3298825"/>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Start" showMasterSp="0">
  <p:cSld name="Timeline Start">
    <p:spTree>
      <p:nvGrpSpPr>
        <p:cNvPr id="14" name="Shape 14"/>
        <p:cNvGrpSpPr/>
        <p:nvPr/>
      </p:nvGrpSpPr>
      <p:grpSpPr>
        <a:xfrm>
          <a:off x="0" y="0"/>
          <a:ext cx="0" cy="0"/>
          <a:chOff x="0" y="0"/>
          <a:chExt cx="0" cy="0"/>
        </a:xfrm>
      </p:grpSpPr>
      <p:cxnSp>
        <p:nvCxnSpPr>
          <p:cNvPr id="15" name="Google Shape;15;p85"/>
          <p:cNvCxnSpPr/>
          <p:nvPr/>
        </p:nvCxnSpPr>
        <p:spPr>
          <a:xfrm>
            <a:off x="4416983" y="3663950"/>
            <a:ext cx="0" cy="1505531"/>
          </a:xfrm>
          <a:prstGeom prst="straightConnector1">
            <a:avLst/>
          </a:prstGeom>
          <a:noFill/>
          <a:ln cap="flat" cmpd="sng" w="9525">
            <a:solidFill>
              <a:schemeClr val="lt2"/>
            </a:solidFill>
            <a:prstDash val="solid"/>
            <a:round/>
            <a:headEnd len="med" w="med" type="oval"/>
            <a:tailEnd len="sm" w="sm" type="none"/>
          </a:ln>
        </p:spPr>
      </p:cxnSp>
      <p:cxnSp>
        <p:nvCxnSpPr>
          <p:cNvPr id="16" name="Google Shape;16;p85"/>
          <p:cNvCxnSpPr/>
          <p:nvPr/>
        </p:nvCxnSpPr>
        <p:spPr>
          <a:xfrm flipH="1">
            <a:off x="4419601" y="1483242"/>
            <a:ext cx="1" cy="1315772"/>
          </a:xfrm>
          <a:prstGeom prst="straightConnector1">
            <a:avLst/>
          </a:prstGeom>
          <a:noFill/>
          <a:ln cap="flat" cmpd="sng" w="9525">
            <a:solidFill>
              <a:schemeClr val="lt2"/>
            </a:solidFill>
            <a:prstDash val="solid"/>
            <a:round/>
            <a:headEnd len="med" w="med" type="oval"/>
            <a:tailEnd len="med" w="med" type="oval"/>
          </a:ln>
        </p:spPr>
      </p:cxn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7" name="Shape 17"/>
        <p:cNvGrpSpPr/>
        <p:nvPr/>
      </p:nvGrpSpPr>
      <p:grpSpPr>
        <a:xfrm>
          <a:off x="0" y="0"/>
          <a:ext cx="0" cy="0"/>
          <a:chOff x="0" y="0"/>
          <a:chExt cx="0" cy="0"/>
        </a:xfrm>
      </p:grpSpPr>
      <p:sp>
        <p:nvSpPr>
          <p:cNvPr id="18" name="Google Shape;18;p45"/>
          <p:cNvSpPr txBox="1"/>
          <p:nvPr>
            <p:ph type="title"/>
          </p:nvPr>
        </p:nvSpPr>
        <p:spPr>
          <a:xfrm>
            <a:off x="1657351" y="273844"/>
            <a:ext cx="6857999" cy="675001"/>
          </a:xfrm>
          <a:prstGeom prst="rect">
            <a:avLst/>
          </a:prstGeom>
          <a:noFill/>
          <a:ln>
            <a:noFill/>
          </a:ln>
        </p:spPr>
        <p:txBody>
          <a:bodyPr anchorCtr="0" anchor="ctr" bIns="45700" lIns="91425" spcFirstLastPara="1" rIns="91425" wrap="square" tIns="45700">
            <a:normAutofit/>
          </a:bodyPr>
          <a:lstStyle>
            <a:lvl1pPr lvl="0" algn="r">
              <a:lnSpc>
                <a:spcPct val="90000"/>
              </a:lnSpc>
              <a:spcBef>
                <a:spcPts val="0"/>
              </a:spcBef>
              <a:spcAft>
                <a:spcPts val="0"/>
              </a:spcAft>
              <a:buClr>
                <a:srgbClr val="144194"/>
              </a:buClr>
              <a:buSzPts val="1800"/>
              <a:buFont typeface="Trebuchet MS"/>
              <a:buNone/>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9" name="Google Shape;19;p45"/>
          <p:cNvSpPr txBox="1"/>
          <p:nvPr>
            <p:ph idx="10" type="dt"/>
          </p:nvPr>
        </p:nvSpPr>
        <p:spPr>
          <a:xfrm>
            <a:off x="628650" y="4818459"/>
            <a:ext cx="2057400" cy="273844"/>
          </a:xfrm>
          <a:prstGeom prst="rect">
            <a:avLst/>
          </a:prstGeom>
          <a:noFill/>
          <a:ln>
            <a:noFill/>
          </a:ln>
        </p:spPr>
        <p:txBody>
          <a:bodyPr anchorCtr="0" anchor="ctr" bIns="45700" lIns="91425" spcFirstLastPara="1" rIns="91425" wrap="square" tIns="45700">
            <a:noAutofit/>
          </a:bodyPr>
          <a:lstStyle>
            <a:lvl1pPr lvl="0"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9pPr>
          </a:lstStyle>
          <a:p/>
        </p:txBody>
      </p:sp>
      <p:sp>
        <p:nvSpPr>
          <p:cNvPr id="20" name="Google Shape;20;p45"/>
          <p:cNvSpPr txBox="1"/>
          <p:nvPr>
            <p:ph idx="11" type="ftr"/>
          </p:nvPr>
        </p:nvSpPr>
        <p:spPr>
          <a:xfrm>
            <a:off x="3028950" y="4818459"/>
            <a:ext cx="3086100" cy="273844"/>
          </a:xfrm>
          <a:prstGeom prst="rect">
            <a:avLst/>
          </a:prstGeom>
          <a:noFill/>
          <a:ln>
            <a:noFill/>
          </a:ln>
        </p:spPr>
        <p:txBody>
          <a:bodyPr anchorCtr="0" anchor="ctr" bIns="45700" lIns="91425" spcFirstLastPara="1" rIns="91425" wrap="square" tIns="45700">
            <a:noAutofit/>
          </a:bodyPr>
          <a:lstStyle>
            <a:lvl1pPr lvl="0" marR="0" rtl="0" algn="ctr">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2pPr>
            <a:lvl3pPr lvl="2"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3pPr>
            <a:lvl4pPr lvl="3"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4pPr>
            <a:lvl5pPr lvl="4"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5pPr>
            <a:lvl6pPr lvl="5"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6pPr>
            <a:lvl7pPr lvl="6"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7pPr>
            <a:lvl8pPr lvl="7"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8pPr>
            <a:lvl9pPr lvl="8" marR="0" rtl="0" algn="l">
              <a:lnSpc>
                <a:spcPct val="100000"/>
              </a:lnSpc>
              <a:spcBef>
                <a:spcPts val="0"/>
              </a:spcBef>
              <a:spcAft>
                <a:spcPts val="0"/>
              </a:spcAft>
              <a:buClr>
                <a:schemeClr val="dk1"/>
              </a:buClr>
              <a:buSzPts val="1400"/>
              <a:buFont typeface="Trebuchet MS"/>
              <a:buNone/>
              <a:defRPr b="0" i="0" sz="1500" u="none" cap="none" strike="noStrike">
                <a:solidFill>
                  <a:schemeClr val="dk1"/>
                </a:solidFill>
                <a:latin typeface="Trebuchet MS"/>
                <a:ea typeface="Trebuchet MS"/>
                <a:cs typeface="Trebuchet MS"/>
                <a:sym typeface="Trebuchet MS"/>
              </a:defRPr>
            </a:lvl9pPr>
          </a:lstStyle>
          <a:p/>
        </p:txBody>
      </p:sp>
      <p:sp>
        <p:nvSpPr>
          <p:cNvPr id="21" name="Google Shape;21;p45"/>
          <p:cNvSpPr txBox="1"/>
          <p:nvPr>
            <p:ph idx="12" type="sldNum"/>
          </p:nvPr>
        </p:nvSpPr>
        <p:spPr>
          <a:xfrm>
            <a:off x="6457950" y="4818459"/>
            <a:ext cx="2057400" cy="273844"/>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1pPr>
            <a:lvl2pPr indent="0" lvl="1"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2pPr>
            <a:lvl3pPr indent="0" lvl="2"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3pPr>
            <a:lvl4pPr indent="0" lvl="3"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4pPr>
            <a:lvl5pPr indent="0" lvl="4"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5pPr>
            <a:lvl6pPr indent="0" lvl="5"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6pPr>
            <a:lvl7pPr indent="0" lvl="6"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7pPr>
            <a:lvl8pPr indent="0" lvl="7"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8pPr>
            <a:lvl9pPr indent="0" lvl="8" marL="0" marR="0" rtl="0" algn="r">
              <a:lnSpc>
                <a:spcPct val="100000"/>
              </a:lnSpc>
              <a:spcBef>
                <a:spcPts val="0"/>
              </a:spcBef>
              <a:spcAft>
                <a:spcPts val="0"/>
              </a:spcAft>
              <a:buClr>
                <a:srgbClr val="000000"/>
              </a:buClr>
              <a:buSzPts val="1200"/>
              <a:buFont typeface="Arial"/>
              <a:buNone/>
              <a:defRPr b="0" i="0" sz="900" u="none" cap="none" strike="noStrike">
                <a:solidFill>
                  <a:srgbClr val="144194"/>
                </a:solidFill>
                <a:latin typeface="Montserrat"/>
                <a:ea typeface="Montserrat"/>
                <a:cs typeface="Montserrat"/>
                <a:sym typeface="Montserrat"/>
              </a:defRPr>
            </a:lvl9pPr>
          </a:lstStyle>
          <a:p>
            <a:pPr indent="0" lvl="0" marL="0" rtl="0" algn="r">
              <a:spcBef>
                <a:spcPts val="0"/>
              </a:spcBef>
              <a:spcAft>
                <a:spcPts val="0"/>
              </a:spcAft>
              <a:buNone/>
            </a:pPr>
            <a:fld id="{00000000-1234-1234-1234-123412341234}" type="slidenum">
              <a:rPr lang="en-MT"/>
              <a:t>‹#›</a:t>
            </a:fld>
            <a:endParaRPr/>
          </a:p>
        </p:txBody>
      </p:sp>
      <p:sp>
        <p:nvSpPr>
          <p:cNvPr id="22" name="Google Shape;22;p45"/>
          <p:cNvSpPr txBox="1"/>
          <p:nvPr>
            <p:ph idx="1" type="body"/>
          </p:nvPr>
        </p:nvSpPr>
        <p:spPr>
          <a:xfrm>
            <a:off x="628650" y="1058692"/>
            <a:ext cx="7886700" cy="3759768"/>
          </a:xfrm>
          <a:prstGeom prst="rect">
            <a:avLst/>
          </a:prstGeom>
          <a:noFill/>
          <a:ln>
            <a:noFill/>
          </a:ln>
        </p:spPr>
        <p:txBody>
          <a:bodyPr anchorCtr="0" anchor="ctr" bIns="45700" lIns="91425" spcFirstLastPara="1" rIns="91425" wrap="square" tIns="45700">
            <a:normAutofit/>
          </a:bodyPr>
          <a:lstStyle>
            <a:lvl1pPr indent="-342900" lvl="0" marL="457200" algn="l">
              <a:lnSpc>
                <a:spcPct val="90000"/>
              </a:lnSpc>
              <a:spcBef>
                <a:spcPts val="750"/>
              </a:spcBef>
              <a:spcAft>
                <a:spcPts val="0"/>
              </a:spcAft>
              <a:buClr>
                <a:srgbClr val="144194"/>
              </a:buClr>
              <a:buSzPts val="1800"/>
              <a:buChar char="•"/>
              <a:defRPr/>
            </a:lvl1pPr>
            <a:lvl2pPr indent="-342900" lvl="1" marL="914400" algn="l">
              <a:lnSpc>
                <a:spcPct val="90000"/>
              </a:lnSpc>
              <a:spcBef>
                <a:spcPts val="375"/>
              </a:spcBef>
              <a:spcAft>
                <a:spcPts val="0"/>
              </a:spcAft>
              <a:buClr>
                <a:srgbClr val="144194"/>
              </a:buClr>
              <a:buSzPts val="1800"/>
              <a:buChar char="•"/>
              <a:defRPr/>
            </a:lvl2pPr>
            <a:lvl3pPr indent="-342900" lvl="2" marL="1371600" algn="l">
              <a:lnSpc>
                <a:spcPct val="90000"/>
              </a:lnSpc>
              <a:spcBef>
                <a:spcPts val="375"/>
              </a:spcBef>
              <a:spcAft>
                <a:spcPts val="0"/>
              </a:spcAft>
              <a:buClr>
                <a:srgbClr val="144194"/>
              </a:buClr>
              <a:buSzPts val="1800"/>
              <a:buChar char="•"/>
              <a:defRPr/>
            </a:lvl3pPr>
            <a:lvl4pPr indent="-342900" lvl="3" marL="1828800" algn="l">
              <a:lnSpc>
                <a:spcPct val="90000"/>
              </a:lnSpc>
              <a:spcBef>
                <a:spcPts val="375"/>
              </a:spcBef>
              <a:spcAft>
                <a:spcPts val="0"/>
              </a:spcAft>
              <a:buClr>
                <a:srgbClr val="144194"/>
              </a:buClr>
              <a:buSzPts val="1800"/>
              <a:buChar char="•"/>
              <a:defRPr/>
            </a:lvl4pPr>
            <a:lvl5pPr indent="-342900" lvl="4" marL="2286000" algn="l">
              <a:lnSpc>
                <a:spcPct val="90000"/>
              </a:lnSpc>
              <a:spcBef>
                <a:spcPts val="375"/>
              </a:spcBef>
              <a:spcAft>
                <a:spcPts val="0"/>
              </a:spcAft>
              <a:buClr>
                <a:srgbClr val="144194"/>
              </a:buClr>
              <a:buSzPts val="1800"/>
              <a:buChar char="•"/>
              <a:defRPr/>
            </a:lvl5pPr>
            <a:lvl6pPr indent="-342900" lvl="5" marL="2743200" algn="l">
              <a:lnSpc>
                <a:spcPct val="90000"/>
              </a:lnSpc>
              <a:spcBef>
                <a:spcPts val="375"/>
              </a:spcBef>
              <a:spcAft>
                <a:spcPts val="0"/>
              </a:spcAft>
              <a:buClr>
                <a:schemeClr val="dk1"/>
              </a:buClr>
              <a:buSzPts val="1800"/>
              <a:buChar char="•"/>
              <a:defRPr/>
            </a:lvl6pPr>
            <a:lvl7pPr indent="-342900" lvl="6" marL="3200400" algn="l">
              <a:lnSpc>
                <a:spcPct val="90000"/>
              </a:lnSpc>
              <a:spcBef>
                <a:spcPts val="375"/>
              </a:spcBef>
              <a:spcAft>
                <a:spcPts val="0"/>
              </a:spcAft>
              <a:buClr>
                <a:schemeClr val="dk1"/>
              </a:buClr>
              <a:buSzPts val="1800"/>
              <a:buChar char="•"/>
              <a:defRPr/>
            </a:lvl7pPr>
            <a:lvl8pPr indent="-342900" lvl="7" marL="3657600" algn="l">
              <a:lnSpc>
                <a:spcPct val="90000"/>
              </a:lnSpc>
              <a:spcBef>
                <a:spcPts val="375"/>
              </a:spcBef>
              <a:spcAft>
                <a:spcPts val="0"/>
              </a:spcAft>
              <a:buClr>
                <a:schemeClr val="dk1"/>
              </a:buClr>
              <a:buSzPts val="1800"/>
              <a:buChar char="•"/>
              <a:defRPr/>
            </a:lvl8pPr>
            <a:lvl9pPr indent="-342900" lvl="8" marL="4114800" algn="l">
              <a:lnSpc>
                <a:spcPct val="90000"/>
              </a:lnSpc>
              <a:spcBef>
                <a:spcPts val="375"/>
              </a:spcBef>
              <a:spcAft>
                <a:spcPts val="0"/>
              </a:spcAft>
              <a:buClr>
                <a:schemeClr val="dk1"/>
              </a:buClr>
              <a:buSzPts val="1800"/>
              <a:buChar char="•"/>
              <a:defRPr/>
            </a:lvl9pPr>
          </a:lstStyle>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 light">
  <p:cSld name="Title Slide - light">
    <p:spTree>
      <p:nvGrpSpPr>
        <p:cNvPr id="23" name="Shape 23"/>
        <p:cNvGrpSpPr/>
        <p:nvPr/>
      </p:nvGrpSpPr>
      <p:grpSpPr>
        <a:xfrm>
          <a:off x="0" y="0"/>
          <a:ext cx="0" cy="0"/>
          <a:chOff x="0" y="0"/>
          <a:chExt cx="0" cy="0"/>
        </a:xfrm>
      </p:grpSpPr>
      <p:sp>
        <p:nvSpPr>
          <p:cNvPr id="24" name="Google Shape;24;p44"/>
          <p:cNvSpPr/>
          <p:nvPr/>
        </p:nvSpPr>
        <p:spPr>
          <a:xfrm>
            <a:off x="0" y="4141550"/>
            <a:ext cx="9144000" cy="997490"/>
          </a:xfrm>
          <a:prstGeom prst="rect">
            <a:avLst/>
          </a:prstGeom>
          <a:solidFill>
            <a:srgbClr val="F2F2F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25" name="Google Shape;25;p44"/>
          <p:cNvSpPr txBox="1"/>
          <p:nvPr>
            <p:ph idx="1" type="body"/>
          </p:nvPr>
        </p:nvSpPr>
        <p:spPr>
          <a:xfrm>
            <a:off x="358775" y="1122934"/>
            <a:ext cx="6524625" cy="981075"/>
          </a:xfrm>
          <a:prstGeom prst="rect">
            <a:avLst/>
          </a:prstGeom>
          <a:noFill/>
          <a:ln>
            <a:noFill/>
          </a:ln>
        </p:spPr>
        <p:txBody>
          <a:bodyPr anchorCtr="0" anchor="t" bIns="108775" lIns="217575" spcFirstLastPara="1" rIns="217575" wrap="square" tIns="108775">
            <a:normAutofit/>
          </a:bodyPr>
          <a:lstStyle>
            <a:lvl1pPr indent="-228600" lvl="0" marL="457200" algn="l">
              <a:lnSpc>
                <a:spcPct val="100000"/>
              </a:lnSpc>
              <a:spcBef>
                <a:spcPts val="0"/>
              </a:spcBef>
              <a:spcAft>
                <a:spcPts val="0"/>
              </a:spcAft>
              <a:buSzPts val="2400"/>
              <a:buNone/>
              <a:defRPr sz="30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26" name="Google Shape;26;p44"/>
          <p:cNvSpPr/>
          <p:nvPr/>
        </p:nvSpPr>
        <p:spPr>
          <a:xfrm rot="2654194">
            <a:off x="5682589" y="1643205"/>
            <a:ext cx="1775365" cy="1289096"/>
          </a:xfrm>
          <a:custGeom>
            <a:rect b="b" l="l" r="r" t="t"/>
            <a:pathLst>
              <a:path extrusionOk="0" h="1998" w="2752">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chemeClr val="accent4"/>
          </a:solidFill>
          <a:ln>
            <a:noFill/>
          </a:ln>
          <a:effectLst>
            <a:outerShdw blurRad="152400" sx="92000" rotWithShape="0" algn="ctr" dir="2520000" dist="139700" sy="92000">
              <a:srgbClr val="000000">
                <a:alpha val="17647"/>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27" name="Google Shape;27;p44"/>
          <p:cNvSpPr/>
          <p:nvPr/>
        </p:nvSpPr>
        <p:spPr>
          <a:xfrm rot="2654194">
            <a:off x="3015230" y="2577859"/>
            <a:ext cx="963800" cy="1159461"/>
          </a:xfrm>
          <a:custGeom>
            <a:rect b="b" l="l" r="r" t="t"/>
            <a:pathLst>
              <a:path extrusionOk="0" h="2175" w="1808">
                <a:moveTo>
                  <a:pt x="1736" y="5"/>
                </a:moveTo>
                <a:cubicBezTo>
                  <a:pt x="1703" y="9"/>
                  <a:pt x="1680" y="40"/>
                  <a:pt x="1684" y="73"/>
                </a:cubicBezTo>
                <a:cubicBezTo>
                  <a:pt x="1686" y="85"/>
                  <a:pt x="1692" y="96"/>
                  <a:pt x="1700" y="105"/>
                </a:cubicBezTo>
                <a:lnTo>
                  <a:pt x="1565" y="263"/>
                </a:lnTo>
                <a:cubicBezTo>
                  <a:pt x="1551" y="254"/>
                  <a:pt x="1535" y="248"/>
                  <a:pt x="1517" y="249"/>
                </a:cubicBezTo>
                <a:cubicBezTo>
                  <a:pt x="1488" y="251"/>
                  <a:pt x="1464" y="270"/>
                  <a:pt x="1454" y="296"/>
                </a:cubicBezTo>
                <a:lnTo>
                  <a:pt x="980" y="225"/>
                </a:lnTo>
                <a:cubicBezTo>
                  <a:pt x="983" y="204"/>
                  <a:pt x="982" y="182"/>
                  <a:pt x="975" y="160"/>
                </a:cubicBezTo>
                <a:cubicBezTo>
                  <a:pt x="964" y="123"/>
                  <a:pt x="938" y="92"/>
                  <a:pt x="903" y="73"/>
                </a:cubicBezTo>
                <a:cubicBezTo>
                  <a:pt x="868" y="54"/>
                  <a:pt x="828" y="51"/>
                  <a:pt x="790" y="62"/>
                </a:cubicBezTo>
                <a:cubicBezTo>
                  <a:pt x="755" y="73"/>
                  <a:pt x="726" y="96"/>
                  <a:pt x="707" y="126"/>
                </a:cubicBezTo>
                <a:cubicBezTo>
                  <a:pt x="685" y="163"/>
                  <a:pt x="679" y="207"/>
                  <a:pt x="692" y="248"/>
                </a:cubicBezTo>
                <a:cubicBezTo>
                  <a:pt x="695" y="260"/>
                  <a:pt x="701" y="272"/>
                  <a:pt x="707" y="282"/>
                </a:cubicBezTo>
                <a:lnTo>
                  <a:pt x="456" y="460"/>
                </a:lnTo>
                <a:cubicBezTo>
                  <a:pt x="445" y="448"/>
                  <a:pt x="430" y="440"/>
                  <a:pt x="413" y="437"/>
                </a:cubicBezTo>
                <a:lnTo>
                  <a:pt x="418" y="231"/>
                </a:lnTo>
                <a:cubicBezTo>
                  <a:pt x="432" y="229"/>
                  <a:pt x="446" y="223"/>
                  <a:pt x="456" y="212"/>
                </a:cubicBezTo>
                <a:cubicBezTo>
                  <a:pt x="479" y="188"/>
                  <a:pt x="478" y="149"/>
                  <a:pt x="453" y="127"/>
                </a:cubicBezTo>
                <a:cubicBezTo>
                  <a:pt x="429" y="104"/>
                  <a:pt x="391" y="105"/>
                  <a:pt x="368" y="130"/>
                </a:cubicBezTo>
                <a:cubicBezTo>
                  <a:pt x="345" y="154"/>
                  <a:pt x="347" y="192"/>
                  <a:pt x="371" y="215"/>
                </a:cubicBezTo>
                <a:cubicBezTo>
                  <a:pt x="380" y="224"/>
                  <a:pt x="392" y="229"/>
                  <a:pt x="404" y="230"/>
                </a:cubicBezTo>
                <a:lnTo>
                  <a:pt x="399" y="436"/>
                </a:lnTo>
                <a:lnTo>
                  <a:pt x="396" y="436"/>
                </a:lnTo>
                <a:cubicBezTo>
                  <a:pt x="382" y="437"/>
                  <a:pt x="369" y="442"/>
                  <a:pt x="358" y="450"/>
                </a:cubicBezTo>
                <a:lnTo>
                  <a:pt x="106" y="120"/>
                </a:lnTo>
                <a:cubicBezTo>
                  <a:pt x="119" y="107"/>
                  <a:pt x="127" y="88"/>
                  <a:pt x="124" y="69"/>
                </a:cubicBezTo>
                <a:cubicBezTo>
                  <a:pt x="119" y="36"/>
                  <a:pt x="89" y="13"/>
                  <a:pt x="56" y="17"/>
                </a:cubicBezTo>
                <a:cubicBezTo>
                  <a:pt x="23" y="22"/>
                  <a:pt x="0" y="52"/>
                  <a:pt x="4" y="85"/>
                </a:cubicBezTo>
                <a:cubicBezTo>
                  <a:pt x="9" y="118"/>
                  <a:pt x="39" y="141"/>
                  <a:pt x="72" y="137"/>
                </a:cubicBezTo>
                <a:cubicBezTo>
                  <a:pt x="81" y="135"/>
                  <a:pt x="88" y="133"/>
                  <a:pt x="95" y="129"/>
                </a:cubicBezTo>
                <a:lnTo>
                  <a:pt x="347" y="459"/>
                </a:lnTo>
                <a:cubicBezTo>
                  <a:pt x="334" y="474"/>
                  <a:pt x="326" y="493"/>
                  <a:pt x="327" y="514"/>
                </a:cubicBezTo>
                <a:cubicBezTo>
                  <a:pt x="330" y="555"/>
                  <a:pt x="365" y="586"/>
                  <a:pt x="406" y="583"/>
                </a:cubicBezTo>
                <a:cubicBezTo>
                  <a:pt x="447" y="580"/>
                  <a:pt x="477" y="545"/>
                  <a:pt x="475" y="504"/>
                </a:cubicBezTo>
                <a:cubicBezTo>
                  <a:pt x="474" y="492"/>
                  <a:pt x="470" y="481"/>
                  <a:pt x="464" y="472"/>
                </a:cubicBezTo>
                <a:lnTo>
                  <a:pt x="715" y="294"/>
                </a:lnTo>
                <a:cubicBezTo>
                  <a:pt x="752" y="342"/>
                  <a:pt x="816" y="365"/>
                  <a:pt x="877" y="346"/>
                </a:cubicBezTo>
                <a:cubicBezTo>
                  <a:pt x="893" y="341"/>
                  <a:pt x="908" y="334"/>
                  <a:pt x="921" y="324"/>
                </a:cubicBezTo>
                <a:lnTo>
                  <a:pt x="1235" y="723"/>
                </a:lnTo>
                <a:cubicBezTo>
                  <a:pt x="1151" y="792"/>
                  <a:pt x="1113" y="907"/>
                  <a:pt x="1147" y="1017"/>
                </a:cubicBezTo>
                <a:cubicBezTo>
                  <a:pt x="1175" y="1108"/>
                  <a:pt x="1247" y="1174"/>
                  <a:pt x="1332" y="1199"/>
                </a:cubicBezTo>
                <a:lnTo>
                  <a:pt x="1111" y="2018"/>
                </a:lnTo>
                <a:cubicBezTo>
                  <a:pt x="1097" y="2016"/>
                  <a:pt x="1083" y="2017"/>
                  <a:pt x="1069" y="2022"/>
                </a:cubicBezTo>
                <a:cubicBezTo>
                  <a:pt x="1031" y="2038"/>
                  <a:pt x="1013" y="2081"/>
                  <a:pt x="1028" y="2119"/>
                </a:cubicBezTo>
                <a:cubicBezTo>
                  <a:pt x="1043" y="2157"/>
                  <a:pt x="1087" y="2175"/>
                  <a:pt x="1124" y="2159"/>
                </a:cubicBezTo>
                <a:cubicBezTo>
                  <a:pt x="1156" y="2146"/>
                  <a:pt x="1174" y="2113"/>
                  <a:pt x="1169" y="2081"/>
                </a:cubicBezTo>
                <a:lnTo>
                  <a:pt x="1567" y="1985"/>
                </a:lnTo>
                <a:cubicBezTo>
                  <a:pt x="1576" y="2008"/>
                  <a:pt x="1597" y="2024"/>
                  <a:pt x="1623" y="2025"/>
                </a:cubicBezTo>
                <a:cubicBezTo>
                  <a:pt x="1656" y="2025"/>
                  <a:pt x="1683" y="1998"/>
                  <a:pt x="1684" y="1965"/>
                </a:cubicBezTo>
                <a:cubicBezTo>
                  <a:pt x="1684" y="1932"/>
                  <a:pt x="1658" y="1905"/>
                  <a:pt x="1624" y="1904"/>
                </a:cubicBezTo>
                <a:cubicBezTo>
                  <a:pt x="1591" y="1904"/>
                  <a:pt x="1564" y="1930"/>
                  <a:pt x="1563" y="1964"/>
                </a:cubicBezTo>
                <a:cubicBezTo>
                  <a:pt x="1563" y="1966"/>
                  <a:pt x="1564" y="1969"/>
                  <a:pt x="1564" y="1971"/>
                </a:cubicBezTo>
                <a:lnTo>
                  <a:pt x="1166" y="2067"/>
                </a:lnTo>
                <a:lnTo>
                  <a:pt x="1165" y="2063"/>
                </a:lnTo>
                <a:cubicBezTo>
                  <a:pt x="1157" y="2044"/>
                  <a:pt x="1142" y="2030"/>
                  <a:pt x="1125" y="2023"/>
                </a:cubicBezTo>
                <a:lnTo>
                  <a:pt x="1346" y="1203"/>
                </a:lnTo>
                <a:cubicBezTo>
                  <a:pt x="1392" y="1214"/>
                  <a:pt x="1442" y="1214"/>
                  <a:pt x="1491" y="1198"/>
                </a:cubicBezTo>
                <a:cubicBezTo>
                  <a:pt x="1637" y="1154"/>
                  <a:pt x="1718" y="1000"/>
                  <a:pt x="1673" y="854"/>
                </a:cubicBezTo>
                <a:cubicBezTo>
                  <a:pt x="1629" y="709"/>
                  <a:pt x="1474" y="627"/>
                  <a:pt x="1329" y="672"/>
                </a:cubicBezTo>
                <a:cubicBezTo>
                  <a:pt x="1298" y="682"/>
                  <a:pt x="1271" y="696"/>
                  <a:pt x="1246" y="715"/>
                </a:cubicBezTo>
                <a:lnTo>
                  <a:pt x="932" y="315"/>
                </a:lnTo>
                <a:cubicBezTo>
                  <a:pt x="943" y="306"/>
                  <a:pt x="952" y="295"/>
                  <a:pt x="960" y="282"/>
                </a:cubicBezTo>
                <a:cubicBezTo>
                  <a:pt x="968" y="269"/>
                  <a:pt x="974" y="254"/>
                  <a:pt x="978" y="239"/>
                </a:cubicBezTo>
                <a:lnTo>
                  <a:pt x="1450" y="310"/>
                </a:lnTo>
                <a:cubicBezTo>
                  <a:pt x="1449" y="316"/>
                  <a:pt x="1448" y="322"/>
                  <a:pt x="1448" y="328"/>
                </a:cubicBezTo>
                <a:cubicBezTo>
                  <a:pt x="1451" y="369"/>
                  <a:pt x="1486" y="400"/>
                  <a:pt x="1527" y="397"/>
                </a:cubicBezTo>
                <a:cubicBezTo>
                  <a:pt x="1568" y="394"/>
                  <a:pt x="1599" y="359"/>
                  <a:pt x="1596" y="318"/>
                </a:cubicBezTo>
                <a:cubicBezTo>
                  <a:pt x="1595" y="300"/>
                  <a:pt x="1587" y="284"/>
                  <a:pt x="1575" y="272"/>
                </a:cubicBezTo>
                <a:lnTo>
                  <a:pt x="1711" y="114"/>
                </a:lnTo>
                <a:cubicBezTo>
                  <a:pt x="1722" y="122"/>
                  <a:pt x="1737" y="126"/>
                  <a:pt x="1752" y="124"/>
                </a:cubicBezTo>
                <a:cubicBezTo>
                  <a:pt x="1785" y="119"/>
                  <a:pt x="1808" y="89"/>
                  <a:pt x="1804" y="56"/>
                </a:cubicBezTo>
                <a:cubicBezTo>
                  <a:pt x="1799" y="23"/>
                  <a:pt x="1769" y="0"/>
                  <a:pt x="1736" y="5"/>
                </a:cubicBezTo>
                <a:moveTo>
                  <a:pt x="873" y="332"/>
                </a:moveTo>
                <a:cubicBezTo>
                  <a:pt x="802" y="354"/>
                  <a:pt x="727" y="314"/>
                  <a:pt x="705" y="244"/>
                </a:cubicBezTo>
                <a:cubicBezTo>
                  <a:pt x="694" y="207"/>
                  <a:pt x="699" y="167"/>
                  <a:pt x="719" y="134"/>
                </a:cubicBezTo>
                <a:cubicBezTo>
                  <a:pt x="736" y="106"/>
                  <a:pt x="763" y="86"/>
                  <a:pt x="794" y="76"/>
                </a:cubicBezTo>
                <a:cubicBezTo>
                  <a:pt x="828" y="66"/>
                  <a:pt x="864" y="69"/>
                  <a:pt x="896" y="86"/>
                </a:cubicBezTo>
                <a:cubicBezTo>
                  <a:pt x="928" y="102"/>
                  <a:pt x="951" y="130"/>
                  <a:pt x="961" y="165"/>
                </a:cubicBezTo>
                <a:cubicBezTo>
                  <a:pt x="973" y="202"/>
                  <a:pt x="968" y="242"/>
                  <a:pt x="947" y="275"/>
                </a:cubicBezTo>
                <a:cubicBezTo>
                  <a:pt x="930" y="302"/>
                  <a:pt x="904" y="323"/>
                  <a:pt x="873" y="332"/>
                </a:cubicBezTo>
                <a:close/>
              </a:path>
            </a:pathLst>
          </a:custGeom>
          <a:solidFill>
            <a:schemeClr val="accent4"/>
          </a:solidFill>
          <a:ln>
            <a:noFill/>
          </a:ln>
          <a:effectLst>
            <a:outerShdw blurRad="152400" sx="92000" rotWithShape="0" algn="ctr" dir="2520000" dist="139700" sy="92000">
              <a:srgbClr val="000000">
                <a:alpha val="17647"/>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28" name="Google Shape;28;p44"/>
          <p:cNvSpPr/>
          <p:nvPr/>
        </p:nvSpPr>
        <p:spPr>
          <a:xfrm rot="2654194">
            <a:off x="3661174" y="1663299"/>
            <a:ext cx="1821652" cy="1578517"/>
          </a:xfrm>
          <a:custGeom>
            <a:rect b="b" l="l" r="r" t="t"/>
            <a:pathLst>
              <a:path extrusionOk="0" h="2446" w="2825">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chemeClr val="accent4"/>
          </a:solidFill>
          <a:ln>
            <a:noFill/>
          </a:ln>
          <a:effectLst>
            <a:outerShdw blurRad="152400" sx="92000" rotWithShape="0" algn="ctr" dir="2520000" dist="139700" sy="92000">
              <a:srgbClr val="000000">
                <a:alpha val="17647"/>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29" name="Google Shape;29;p44"/>
          <p:cNvSpPr/>
          <p:nvPr/>
        </p:nvSpPr>
        <p:spPr>
          <a:xfrm rot="-8360992">
            <a:off x="6899821" y="2238847"/>
            <a:ext cx="1098873" cy="816415"/>
          </a:xfrm>
          <a:custGeom>
            <a:rect b="b" l="l" r="r" t="t"/>
            <a:pathLst>
              <a:path extrusionOk="0" h="1391" w="1875">
                <a:moveTo>
                  <a:pt x="1630" y="215"/>
                </a:moveTo>
                <a:cubicBezTo>
                  <a:pt x="1513" y="216"/>
                  <a:pt x="1415" y="300"/>
                  <a:pt x="1393" y="410"/>
                </a:cubicBezTo>
                <a:lnTo>
                  <a:pt x="898" y="314"/>
                </a:lnTo>
                <a:cubicBezTo>
                  <a:pt x="900" y="294"/>
                  <a:pt x="894" y="273"/>
                  <a:pt x="881" y="256"/>
                </a:cubicBezTo>
                <a:cubicBezTo>
                  <a:pt x="853" y="220"/>
                  <a:pt x="802" y="214"/>
                  <a:pt x="767" y="242"/>
                </a:cubicBezTo>
                <a:lnTo>
                  <a:pt x="766" y="243"/>
                </a:lnTo>
                <a:lnTo>
                  <a:pt x="655" y="110"/>
                </a:lnTo>
                <a:cubicBezTo>
                  <a:pt x="658" y="107"/>
                  <a:pt x="661" y="103"/>
                  <a:pt x="664" y="99"/>
                </a:cubicBezTo>
                <a:cubicBezTo>
                  <a:pt x="680" y="69"/>
                  <a:pt x="669" y="33"/>
                  <a:pt x="640" y="17"/>
                </a:cubicBezTo>
                <a:cubicBezTo>
                  <a:pt x="611" y="0"/>
                  <a:pt x="574" y="11"/>
                  <a:pt x="558" y="40"/>
                </a:cubicBezTo>
                <a:cubicBezTo>
                  <a:pt x="542" y="69"/>
                  <a:pt x="552" y="106"/>
                  <a:pt x="582" y="122"/>
                </a:cubicBezTo>
                <a:cubicBezTo>
                  <a:pt x="602" y="133"/>
                  <a:pt x="626" y="131"/>
                  <a:pt x="644" y="120"/>
                </a:cubicBezTo>
                <a:lnTo>
                  <a:pt x="756" y="253"/>
                </a:lnTo>
                <a:cubicBezTo>
                  <a:pt x="753" y="256"/>
                  <a:pt x="750" y="259"/>
                  <a:pt x="748" y="263"/>
                </a:cubicBezTo>
                <a:cubicBezTo>
                  <a:pt x="737" y="281"/>
                  <a:pt x="734" y="302"/>
                  <a:pt x="738" y="321"/>
                </a:cubicBezTo>
                <a:lnTo>
                  <a:pt x="124" y="491"/>
                </a:lnTo>
                <a:cubicBezTo>
                  <a:pt x="122" y="487"/>
                  <a:pt x="121" y="484"/>
                  <a:pt x="119" y="481"/>
                </a:cubicBezTo>
                <a:cubicBezTo>
                  <a:pt x="100" y="453"/>
                  <a:pt x="62" y="446"/>
                  <a:pt x="35" y="464"/>
                </a:cubicBezTo>
                <a:cubicBezTo>
                  <a:pt x="7" y="483"/>
                  <a:pt x="0" y="520"/>
                  <a:pt x="19" y="548"/>
                </a:cubicBezTo>
                <a:cubicBezTo>
                  <a:pt x="37" y="576"/>
                  <a:pt x="75" y="583"/>
                  <a:pt x="102" y="564"/>
                </a:cubicBezTo>
                <a:cubicBezTo>
                  <a:pt x="123" y="551"/>
                  <a:pt x="132" y="527"/>
                  <a:pt x="128" y="504"/>
                </a:cubicBezTo>
                <a:lnTo>
                  <a:pt x="742" y="335"/>
                </a:lnTo>
                <a:cubicBezTo>
                  <a:pt x="744" y="342"/>
                  <a:pt x="748" y="349"/>
                  <a:pt x="753" y="355"/>
                </a:cubicBezTo>
                <a:cubicBezTo>
                  <a:pt x="781" y="391"/>
                  <a:pt x="832" y="397"/>
                  <a:pt x="867" y="369"/>
                </a:cubicBezTo>
                <a:cubicBezTo>
                  <a:pt x="875" y="363"/>
                  <a:pt x="881" y="356"/>
                  <a:pt x="886" y="348"/>
                </a:cubicBezTo>
                <a:cubicBezTo>
                  <a:pt x="890" y="342"/>
                  <a:pt x="893" y="335"/>
                  <a:pt x="895" y="328"/>
                </a:cubicBezTo>
                <a:lnTo>
                  <a:pt x="1391" y="425"/>
                </a:lnTo>
                <a:cubicBezTo>
                  <a:pt x="1390" y="436"/>
                  <a:pt x="1389" y="447"/>
                  <a:pt x="1389" y="459"/>
                </a:cubicBezTo>
                <a:cubicBezTo>
                  <a:pt x="1389" y="533"/>
                  <a:pt x="1423" y="600"/>
                  <a:pt x="1476" y="644"/>
                </a:cubicBezTo>
                <a:lnTo>
                  <a:pt x="1121" y="1097"/>
                </a:lnTo>
                <a:cubicBezTo>
                  <a:pt x="1121" y="1097"/>
                  <a:pt x="1122" y="1097"/>
                  <a:pt x="1118" y="1095"/>
                </a:cubicBezTo>
                <a:cubicBezTo>
                  <a:pt x="1083" y="1077"/>
                  <a:pt x="1043" y="1073"/>
                  <a:pt x="1005" y="1084"/>
                </a:cubicBezTo>
                <a:cubicBezTo>
                  <a:pt x="970" y="1095"/>
                  <a:pt x="941" y="1118"/>
                  <a:pt x="922" y="1148"/>
                </a:cubicBezTo>
                <a:cubicBezTo>
                  <a:pt x="900" y="1185"/>
                  <a:pt x="894" y="1229"/>
                  <a:pt x="907" y="1270"/>
                </a:cubicBezTo>
                <a:cubicBezTo>
                  <a:pt x="918" y="1308"/>
                  <a:pt x="944" y="1339"/>
                  <a:pt x="979" y="1357"/>
                </a:cubicBezTo>
                <a:cubicBezTo>
                  <a:pt x="1014" y="1376"/>
                  <a:pt x="1054" y="1380"/>
                  <a:pt x="1092" y="1368"/>
                </a:cubicBezTo>
                <a:cubicBezTo>
                  <a:pt x="1126" y="1357"/>
                  <a:pt x="1156" y="1335"/>
                  <a:pt x="1175" y="1304"/>
                </a:cubicBezTo>
                <a:cubicBezTo>
                  <a:pt x="1182" y="1293"/>
                  <a:pt x="1187" y="1281"/>
                  <a:pt x="1191" y="1268"/>
                </a:cubicBezTo>
                <a:lnTo>
                  <a:pt x="1383" y="1315"/>
                </a:lnTo>
                <a:cubicBezTo>
                  <a:pt x="1382" y="1328"/>
                  <a:pt x="1384" y="1341"/>
                  <a:pt x="1391" y="1353"/>
                </a:cubicBezTo>
                <a:cubicBezTo>
                  <a:pt x="1409" y="1382"/>
                  <a:pt x="1446" y="1391"/>
                  <a:pt x="1474" y="1373"/>
                </a:cubicBezTo>
                <a:cubicBezTo>
                  <a:pt x="1503" y="1356"/>
                  <a:pt x="1512" y="1319"/>
                  <a:pt x="1494" y="1291"/>
                </a:cubicBezTo>
                <a:cubicBezTo>
                  <a:pt x="1477" y="1262"/>
                  <a:pt x="1440" y="1253"/>
                  <a:pt x="1412" y="1270"/>
                </a:cubicBezTo>
                <a:cubicBezTo>
                  <a:pt x="1400" y="1278"/>
                  <a:pt x="1391" y="1289"/>
                  <a:pt x="1387" y="1301"/>
                </a:cubicBezTo>
                <a:lnTo>
                  <a:pt x="1194" y="1254"/>
                </a:lnTo>
                <a:cubicBezTo>
                  <a:pt x="1198" y="1231"/>
                  <a:pt x="1197" y="1206"/>
                  <a:pt x="1190" y="1182"/>
                </a:cubicBezTo>
                <a:cubicBezTo>
                  <a:pt x="1180" y="1150"/>
                  <a:pt x="1160" y="1123"/>
                  <a:pt x="1133" y="1104"/>
                </a:cubicBezTo>
                <a:lnTo>
                  <a:pt x="1487" y="653"/>
                </a:lnTo>
                <a:cubicBezTo>
                  <a:pt x="1528" y="683"/>
                  <a:pt x="1578" y="701"/>
                  <a:pt x="1633" y="701"/>
                </a:cubicBezTo>
                <a:cubicBezTo>
                  <a:pt x="1767" y="700"/>
                  <a:pt x="1875" y="591"/>
                  <a:pt x="1874" y="457"/>
                </a:cubicBezTo>
                <a:cubicBezTo>
                  <a:pt x="1874" y="323"/>
                  <a:pt x="1764" y="214"/>
                  <a:pt x="1630" y="215"/>
                </a:cubicBezTo>
                <a:moveTo>
                  <a:pt x="858" y="358"/>
                </a:moveTo>
                <a:cubicBezTo>
                  <a:pt x="829" y="381"/>
                  <a:pt x="787" y="376"/>
                  <a:pt x="764" y="347"/>
                </a:cubicBezTo>
                <a:cubicBezTo>
                  <a:pt x="747" y="325"/>
                  <a:pt x="746" y="294"/>
                  <a:pt x="760" y="270"/>
                </a:cubicBezTo>
                <a:cubicBezTo>
                  <a:pt x="764" y="264"/>
                  <a:pt x="770" y="258"/>
                  <a:pt x="776" y="253"/>
                </a:cubicBezTo>
                <a:cubicBezTo>
                  <a:pt x="805" y="230"/>
                  <a:pt x="847" y="235"/>
                  <a:pt x="870" y="264"/>
                </a:cubicBezTo>
                <a:cubicBezTo>
                  <a:pt x="887" y="286"/>
                  <a:pt x="888" y="317"/>
                  <a:pt x="874" y="341"/>
                </a:cubicBezTo>
                <a:cubicBezTo>
                  <a:pt x="870" y="347"/>
                  <a:pt x="864" y="353"/>
                  <a:pt x="858" y="358"/>
                </a:cubicBezTo>
                <a:moveTo>
                  <a:pt x="1176" y="1187"/>
                </a:moveTo>
                <a:cubicBezTo>
                  <a:pt x="1188" y="1224"/>
                  <a:pt x="1183" y="1264"/>
                  <a:pt x="1162" y="1297"/>
                </a:cubicBezTo>
                <a:cubicBezTo>
                  <a:pt x="1145" y="1324"/>
                  <a:pt x="1119" y="1345"/>
                  <a:pt x="1088" y="1354"/>
                </a:cubicBezTo>
                <a:cubicBezTo>
                  <a:pt x="1054" y="1365"/>
                  <a:pt x="1017" y="1361"/>
                  <a:pt x="986" y="1345"/>
                </a:cubicBezTo>
                <a:cubicBezTo>
                  <a:pt x="954" y="1328"/>
                  <a:pt x="931" y="1300"/>
                  <a:pt x="920" y="1266"/>
                </a:cubicBezTo>
                <a:cubicBezTo>
                  <a:pt x="909" y="1229"/>
                  <a:pt x="914" y="1189"/>
                  <a:pt x="935" y="1156"/>
                </a:cubicBezTo>
                <a:cubicBezTo>
                  <a:pt x="952" y="1128"/>
                  <a:pt x="978" y="1108"/>
                  <a:pt x="1009" y="1098"/>
                </a:cubicBezTo>
                <a:cubicBezTo>
                  <a:pt x="1043" y="1088"/>
                  <a:pt x="1079" y="1091"/>
                  <a:pt x="1111" y="1108"/>
                </a:cubicBezTo>
                <a:cubicBezTo>
                  <a:pt x="1143" y="1124"/>
                  <a:pt x="1166" y="1152"/>
                  <a:pt x="1176" y="1187"/>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0" name="Google Shape;30;p44"/>
          <p:cNvSpPr/>
          <p:nvPr/>
        </p:nvSpPr>
        <p:spPr>
          <a:xfrm rot="2654194">
            <a:off x="1796542" y="2757811"/>
            <a:ext cx="1411316" cy="1197055"/>
          </a:xfrm>
          <a:custGeom>
            <a:rect b="b" l="l" r="r" t="t"/>
            <a:pathLst>
              <a:path extrusionOk="0" h="2041" w="2407">
                <a:moveTo>
                  <a:pt x="1839" y="703"/>
                </a:moveTo>
                <a:cubicBezTo>
                  <a:pt x="1810" y="720"/>
                  <a:pt x="1801" y="757"/>
                  <a:pt x="1819" y="786"/>
                </a:cubicBezTo>
                <a:cubicBezTo>
                  <a:pt x="1835" y="812"/>
                  <a:pt x="1867" y="822"/>
                  <a:pt x="1895" y="809"/>
                </a:cubicBezTo>
                <a:lnTo>
                  <a:pt x="2166" y="1222"/>
                </a:lnTo>
                <a:cubicBezTo>
                  <a:pt x="2128" y="1250"/>
                  <a:pt x="2106" y="1296"/>
                  <a:pt x="2109" y="1343"/>
                </a:cubicBezTo>
                <a:lnTo>
                  <a:pt x="1042" y="1460"/>
                </a:lnTo>
                <a:cubicBezTo>
                  <a:pt x="1040" y="1445"/>
                  <a:pt x="1037" y="1429"/>
                  <a:pt x="1032" y="1414"/>
                </a:cubicBezTo>
                <a:cubicBezTo>
                  <a:pt x="993" y="1286"/>
                  <a:pt x="857" y="1214"/>
                  <a:pt x="729" y="1254"/>
                </a:cubicBezTo>
                <a:cubicBezTo>
                  <a:pt x="725" y="1255"/>
                  <a:pt x="721" y="1257"/>
                  <a:pt x="717" y="1258"/>
                </a:cubicBezTo>
                <a:lnTo>
                  <a:pt x="619" y="1015"/>
                </a:lnTo>
                <a:cubicBezTo>
                  <a:pt x="681" y="984"/>
                  <a:pt x="713" y="914"/>
                  <a:pt x="692" y="846"/>
                </a:cubicBezTo>
                <a:cubicBezTo>
                  <a:pt x="678" y="800"/>
                  <a:pt x="641" y="766"/>
                  <a:pt x="598" y="753"/>
                </a:cubicBezTo>
                <a:cubicBezTo>
                  <a:pt x="645" y="545"/>
                  <a:pt x="708" y="252"/>
                  <a:pt x="734" y="128"/>
                </a:cubicBezTo>
                <a:cubicBezTo>
                  <a:pt x="757" y="130"/>
                  <a:pt x="779" y="120"/>
                  <a:pt x="791" y="99"/>
                </a:cubicBezTo>
                <a:cubicBezTo>
                  <a:pt x="808" y="71"/>
                  <a:pt x="799" y="34"/>
                  <a:pt x="770" y="17"/>
                </a:cubicBezTo>
                <a:cubicBezTo>
                  <a:pt x="742" y="0"/>
                  <a:pt x="705" y="9"/>
                  <a:pt x="688" y="38"/>
                </a:cubicBezTo>
                <a:cubicBezTo>
                  <a:pt x="671" y="66"/>
                  <a:pt x="680" y="103"/>
                  <a:pt x="709" y="120"/>
                </a:cubicBezTo>
                <a:cubicBezTo>
                  <a:pt x="712" y="123"/>
                  <a:pt x="716" y="124"/>
                  <a:pt x="720" y="126"/>
                </a:cubicBezTo>
                <a:cubicBezTo>
                  <a:pt x="694" y="249"/>
                  <a:pt x="631" y="542"/>
                  <a:pt x="584" y="749"/>
                </a:cubicBezTo>
                <a:cubicBezTo>
                  <a:pt x="562" y="745"/>
                  <a:pt x="538" y="746"/>
                  <a:pt x="515" y="753"/>
                </a:cubicBezTo>
                <a:cubicBezTo>
                  <a:pt x="505" y="756"/>
                  <a:pt x="496" y="760"/>
                  <a:pt x="487" y="765"/>
                </a:cubicBezTo>
                <a:lnTo>
                  <a:pt x="421" y="657"/>
                </a:lnTo>
                <a:cubicBezTo>
                  <a:pt x="429" y="652"/>
                  <a:pt x="436" y="646"/>
                  <a:pt x="441" y="638"/>
                </a:cubicBezTo>
                <a:lnTo>
                  <a:pt x="443" y="634"/>
                </a:lnTo>
                <a:cubicBezTo>
                  <a:pt x="466" y="597"/>
                  <a:pt x="456" y="549"/>
                  <a:pt x="421" y="525"/>
                </a:cubicBezTo>
                <a:cubicBezTo>
                  <a:pt x="403" y="512"/>
                  <a:pt x="381" y="508"/>
                  <a:pt x="360" y="512"/>
                </a:cubicBezTo>
                <a:cubicBezTo>
                  <a:pt x="341" y="515"/>
                  <a:pt x="325" y="525"/>
                  <a:pt x="313" y="539"/>
                </a:cubicBezTo>
                <a:cubicBezTo>
                  <a:pt x="251" y="493"/>
                  <a:pt x="171" y="433"/>
                  <a:pt x="121" y="394"/>
                </a:cubicBezTo>
                <a:cubicBezTo>
                  <a:pt x="132" y="376"/>
                  <a:pt x="132" y="352"/>
                  <a:pt x="120" y="332"/>
                </a:cubicBezTo>
                <a:cubicBezTo>
                  <a:pt x="102" y="304"/>
                  <a:pt x="65" y="296"/>
                  <a:pt x="37" y="313"/>
                </a:cubicBezTo>
                <a:cubicBezTo>
                  <a:pt x="8" y="331"/>
                  <a:pt x="0" y="368"/>
                  <a:pt x="18" y="397"/>
                </a:cubicBezTo>
                <a:cubicBezTo>
                  <a:pt x="36" y="425"/>
                  <a:pt x="73" y="433"/>
                  <a:pt x="101" y="415"/>
                </a:cubicBezTo>
                <a:cubicBezTo>
                  <a:pt x="105" y="413"/>
                  <a:pt x="109" y="410"/>
                  <a:pt x="112" y="406"/>
                </a:cubicBezTo>
                <a:cubicBezTo>
                  <a:pt x="147" y="433"/>
                  <a:pt x="206" y="477"/>
                  <a:pt x="304" y="551"/>
                </a:cubicBezTo>
                <a:cubicBezTo>
                  <a:pt x="284" y="587"/>
                  <a:pt x="294" y="634"/>
                  <a:pt x="328" y="658"/>
                </a:cubicBezTo>
                <a:cubicBezTo>
                  <a:pt x="346" y="670"/>
                  <a:pt x="368" y="675"/>
                  <a:pt x="389" y="671"/>
                </a:cubicBezTo>
                <a:cubicBezTo>
                  <a:pt x="396" y="670"/>
                  <a:pt x="402" y="667"/>
                  <a:pt x="409" y="665"/>
                </a:cubicBezTo>
                <a:lnTo>
                  <a:pt x="475" y="773"/>
                </a:lnTo>
                <a:cubicBezTo>
                  <a:pt x="427" y="808"/>
                  <a:pt x="404" y="870"/>
                  <a:pt x="422" y="930"/>
                </a:cubicBezTo>
                <a:cubicBezTo>
                  <a:pt x="445" y="1004"/>
                  <a:pt x="524" y="1046"/>
                  <a:pt x="599" y="1023"/>
                </a:cubicBezTo>
                <a:cubicBezTo>
                  <a:pt x="601" y="1022"/>
                  <a:pt x="604" y="1021"/>
                  <a:pt x="606" y="1020"/>
                </a:cubicBezTo>
                <a:lnTo>
                  <a:pt x="703" y="1263"/>
                </a:lnTo>
                <a:cubicBezTo>
                  <a:pt x="591" y="1312"/>
                  <a:pt x="531" y="1438"/>
                  <a:pt x="568" y="1557"/>
                </a:cubicBezTo>
                <a:cubicBezTo>
                  <a:pt x="608" y="1685"/>
                  <a:pt x="744" y="1757"/>
                  <a:pt x="872" y="1718"/>
                </a:cubicBezTo>
                <a:cubicBezTo>
                  <a:pt x="980" y="1684"/>
                  <a:pt x="1047" y="1582"/>
                  <a:pt x="1042" y="1475"/>
                </a:cubicBezTo>
                <a:lnTo>
                  <a:pt x="2110" y="1358"/>
                </a:lnTo>
                <a:cubicBezTo>
                  <a:pt x="2111" y="1364"/>
                  <a:pt x="2113" y="1371"/>
                  <a:pt x="2115" y="1377"/>
                </a:cubicBezTo>
                <a:cubicBezTo>
                  <a:pt x="2126" y="1413"/>
                  <a:pt x="2150" y="1441"/>
                  <a:pt x="2180" y="1458"/>
                </a:cubicBezTo>
                <a:lnTo>
                  <a:pt x="1935" y="1916"/>
                </a:lnTo>
                <a:cubicBezTo>
                  <a:pt x="1920" y="1910"/>
                  <a:pt x="1902" y="1910"/>
                  <a:pt x="1886" y="1918"/>
                </a:cubicBezTo>
                <a:cubicBezTo>
                  <a:pt x="1856" y="1933"/>
                  <a:pt x="1844" y="1969"/>
                  <a:pt x="1859" y="1999"/>
                </a:cubicBezTo>
                <a:cubicBezTo>
                  <a:pt x="1873" y="2029"/>
                  <a:pt x="1910" y="2041"/>
                  <a:pt x="1939" y="2026"/>
                </a:cubicBezTo>
                <a:cubicBezTo>
                  <a:pt x="1969" y="2011"/>
                  <a:pt x="1982" y="1975"/>
                  <a:pt x="1967" y="1945"/>
                </a:cubicBezTo>
                <a:cubicBezTo>
                  <a:pt x="1962" y="1936"/>
                  <a:pt x="1955" y="1929"/>
                  <a:pt x="1948" y="1923"/>
                </a:cubicBezTo>
                <a:lnTo>
                  <a:pt x="2193" y="1465"/>
                </a:lnTo>
                <a:cubicBezTo>
                  <a:pt x="2223" y="1478"/>
                  <a:pt x="2258" y="1481"/>
                  <a:pt x="2291" y="1470"/>
                </a:cubicBezTo>
                <a:cubicBezTo>
                  <a:pt x="2366" y="1447"/>
                  <a:pt x="2407" y="1368"/>
                  <a:pt x="2384" y="1294"/>
                </a:cubicBezTo>
                <a:cubicBezTo>
                  <a:pt x="2361" y="1219"/>
                  <a:pt x="2282" y="1177"/>
                  <a:pt x="2208" y="1200"/>
                </a:cubicBezTo>
                <a:cubicBezTo>
                  <a:pt x="2197" y="1204"/>
                  <a:pt x="2187" y="1208"/>
                  <a:pt x="2178" y="1214"/>
                </a:cubicBezTo>
                <a:lnTo>
                  <a:pt x="1907" y="802"/>
                </a:lnTo>
                <a:cubicBezTo>
                  <a:pt x="1931" y="783"/>
                  <a:pt x="1938" y="750"/>
                  <a:pt x="1922" y="723"/>
                </a:cubicBezTo>
                <a:cubicBezTo>
                  <a:pt x="1904" y="695"/>
                  <a:pt x="1867" y="686"/>
                  <a:pt x="1839" y="703"/>
                </a:cubicBezTo>
                <a:close/>
                <a:moveTo>
                  <a:pt x="336" y="646"/>
                </a:moveTo>
                <a:cubicBezTo>
                  <a:pt x="307" y="626"/>
                  <a:pt x="299" y="586"/>
                  <a:pt x="318" y="556"/>
                </a:cubicBezTo>
                <a:lnTo>
                  <a:pt x="320" y="553"/>
                </a:lnTo>
                <a:cubicBezTo>
                  <a:pt x="330" y="539"/>
                  <a:pt x="345" y="529"/>
                  <a:pt x="363" y="526"/>
                </a:cubicBezTo>
                <a:cubicBezTo>
                  <a:pt x="380" y="522"/>
                  <a:pt x="398" y="526"/>
                  <a:pt x="413" y="537"/>
                </a:cubicBezTo>
                <a:cubicBezTo>
                  <a:pt x="443" y="557"/>
                  <a:pt x="451" y="599"/>
                  <a:pt x="429" y="629"/>
                </a:cubicBezTo>
                <a:cubicBezTo>
                  <a:pt x="425" y="636"/>
                  <a:pt x="419" y="642"/>
                  <a:pt x="412" y="646"/>
                </a:cubicBezTo>
                <a:lnTo>
                  <a:pt x="407" y="649"/>
                </a:lnTo>
                <a:cubicBezTo>
                  <a:pt x="401" y="653"/>
                  <a:pt x="394" y="656"/>
                  <a:pt x="386" y="657"/>
                </a:cubicBezTo>
                <a:cubicBezTo>
                  <a:pt x="369" y="660"/>
                  <a:pt x="351" y="656"/>
                  <a:pt x="336" y="646"/>
                </a:cubicBezTo>
                <a:close/>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1" name="Google Shape;31;p44"/>
          <p:cNvSpPr/>
          <p:nvPr/>
        </p:nvSpPr>
        <p:spPr>
          <a:xfrm rot="2654194">
            <a:off x="4906581" y="2127987"/>
            <a:ext cx="1435015" cy="2054098"/>
          </a:xfrm>
          <a:custGeom>
            <a:rect b="b" l="l" r="r" t="t"/>
            <a:pathLst>
              <a:path extrusionOk="0" h="3502" w="2448">
                <a:moveTo>
                  <a:pt x="2133" y="345"/>
                </a:moveTo>
                <a:cubicBezTo>
                  <a:pt x="2099" y="356"/>
                  <a:pt x="2069" y="379"/>
                  <a:pt x="2050" y="409"/>
                </a:cubicBezTo>
                <a:cubicBezTo>
                  <a:pt x="2042" y="423"/>
                  <a:pt x="2036" y="438"/>
                  <a:pt x="2032" y="453"/>
                </a:cubicBezTo>
                <a:lnTo>
                  <a:pt x="1671" y="398"/>
                </a:lnTo>
                <a:cubicBezTo>
                  <a:pt x="1673" y="363"/>
                  <a:pt x="1651" y="331"/>
                  <a:pt x="1616" y="322"/>
                </a:cubicBezTo>
                <a:cubicBezTo>
                  <a:pt x="1610" y="320"/>
                  <a:pt x="1604" y="319"/>
                  <a:pt x="1598" y="319"/>
                </a:cubicBezTo>
                <a:lnTo>
                  <a:pt x="1569" y="127"/>
                </a:lnTo>
                <a:cubicBezTo>
                  <a:pt x="1574" y="126"/>
                  <a:pt x="1578" y="124"/>
                  <a:pt x="1582" y="122"/>
                </a:cubicBezTo>
                <a:cubicBezTo>
                  <a:pt x="1611" y="106"/>
                  <a:pt x="1622" y="69"/>
                  <a:pt x="1606" y="40"/>
                </a:cubicBezTo>
                <a:cubicBezTo>
                  <a:pt x="1590" y="11"/>
                  <a:pt x="1554" y="0"/>
                  <a:pt x="1524" y="16"/>
                </a:cubicBezTo>
                <a:cubicBezTo>
                  <a:pt x="1495" y="32"/>
                  <a:pt x="1484" y="69"/>
                  <a:pt x="1500" y="98"/>
                </a:cubicBezTo>
                <a:cubicBezTo>
                  <a:pt x="1512" y="119"/>
                  <a:pt x="1533" y="130"/>
                  <a:pt x="1555" y="129"/>
                </a:cubicBezTo>
                <a:lnTo>
                  <a:pt x="1583" y="321"/>
                </a:lnTo>
                <a:cubicBezTo>
                  <a:pt x="1556" y="326"/>
                  <a:pt x="1533" y="346"/>
                  <a:pt x="1526" y="374"/>
                </a:cubicBezTo>
                <a:cubicBezTo>
                  <a:pt x="1515" y="413"/>
                  <a:pt x="1539" y="454"/>
                  <a:pt x="1578" y="464"/>
                </a:cubicBezTo>
                <a:cubicBezTo>
                  <a:pt x="1618" y="475"/>
                  <a:pt x="1658" y="452"/>
                  <a:pt x="1669" y="412"/>
                </a:cubicBezTo>
                <a:lnTo>
                  <a:pt x="1669" y="412"/>
                </a:lnTo>
                <a:lnTo>
                  <a:pt x="2030" y="467"/>
                </a:lnTo>
                <a:cubicBezTo>
                  <a:pt x="2027" y="488"/>
                  <a:pt x="2028" y="510"/>
                  <a:pt x="2035" y="531"/>
                </a:cubicBezTo>
                <a:cubicBezTo>
                  <a:pt x="2047" y="569"/>
                  <a:pt x="2072" y="600"/>
                  <a:pt x="2107" y="618"/>
                </a:cubicBezTo>
                <a:lnTo>
                  <a:pt x="2107" y="618"/>
                </a:lnTo>
                <a:lnTo>
                  <a:pt x="1654" y="1450"/>
                </a:lnTo>
                <a:cubicBezTo>
                  <a:pt x="1592" y="1418"/>
                  <a:pt x="1518" y="1410"/>
                  <a:pt x="1447" y="1432"/>
                </a:cubicBezTo>
                <a:cubicBezTo>
                  <a:pt x="1302" y="1477"/>
                  <a:pt x="1220" y="1631"/>
                  <a:pt x="1265" y="1776"/>
                </a:cubicBezTo>
                <a:cubicBezTo>
                  <a:pt x="1272" y="1798"/>
                  <a:pt x="1281" y="1818"/>
                  <a:pt x="1293" y="1837"/>
                </a:cubicBezTo>
                <a:lnTo>
                  <a:pt x="786" y="2159"/>
                </a:lnTo>
                <a:cubicBezTo>
                  <a:pt x="760" y="2122"/>
                  <a:pt x="719" y="2099"/>
                  <a:pt x="675" y="2096"/>
                </a:cubicBezTo>
                <a:lnTo>
                  <a:pt x="721" y="1724"/>
                </a:lnTo>
                <a:cubicBezTo>
                  <a:pt x="756" y="1725"/>
                  <a:pt x="787" y="1702"/>
                  <a:pt x="796" y="1667"/>
                </a:cubicBezTo>
                <a:cubicBezTo>
                  <a:pt x="802" y="1641"/>
                  <a:pt x="793" y="1614"/>
                  <a:pt x="775" y="1597"/>
                </a:cubicBezTo>
                <a:lnTo>
                  <a:pt x="1158" y="1105"/>
                </a:lnTo>
                <a:cubicBezTo>
                  <a:pt x="1165" y="1109"/>
                  <a:pt x="1172" y="1112"/>
                  <a:pt x="1180" y="1113"/>
                </a:cubicBezTo>
                <a:cubicBezTo>
                  <a:pt x="1213" y="1119"/>
                  <a:pt x="1244" y="1096"/>
                  <a:pt x="1249" y="1063"/>
                </a:cubicBezTo>
                <a:cubicBezTo>
                  <a:pt x="1254" y="1031"/>
                  <a:pt x="1232" y="999"/>
                  <a:pt x="1199" y="994"/>
                </a:cubicBezTo>
                <a:cubicBezTo>
                  <a:pt x="1167" y="989"/>
                  <a:pt x="1135" y="1011"/>
                  <a:pt x="1130" y="1044"/>
                </a:cubicBezTo>
                <a:cubicBezTo>
                  <a:pt x="1127" y="1064"/>
                  <a:pt x="1134" y="1083"/>
                  <a:pt x="1147" y="1096"/>
                </a:cubicBezTo>
                <a:lnTo>
                  <a:pt x="763" y="1588"/>
                </a:lnTo>
                <a:cubicBezTo>
                  <a:pt x="756" y="1584"/>
                  <a:pt x="749" y="1580"/>
                  <a:pt x="741" y="1578"/>
                </a:cubicBezTo>
                <a:cubicBezTo>
                  <a:pt x="711" y="1571"/>
                  <a:pt x="680" y="1583"/>
                  <a:pt x="663" y="1607"/>
                </a:cubicBezTo>
                <a:lnTo>
                  <a:pt x="482" y="1505"/>
                </a:lnTo>
                <a:cubicBezTo>
                  <a:pt x="484" y="1500"/>
                  <a:pt x="486" y="1496"/>
                  <a:pt x="486" y="1491"/>
                </a:cubicBezTo>
                <a:cubicBezTo>
                  <a:pt x="492" y="1458"/>
                  <a:pt x="470" y="1427"/>
                  <a:pt x="437" y="1422"/>
                </a:cubicBezTo>
                <a:cubicBezTo>
                  <a:pt x="404" y="1416"/>
                  <a:pt x="373" y="1439"/>
                  <a:pt x="367" y="1471"/>
                </a:cubicBezTo>
                <a:cubicBezTo>
                  <a:pt x="362" y="1504"/>
                  <a:pt x="384" y="1535"/>
                  <a:pt x="417" y="1541"/>
                </a:cubicBezTo>
                <a:cubicBezTo>
                  <a:pt x="440" y="1545"/>
                  <a:pt x="462" y="1535"/>
                  <a:pt x="475" y="1517"/>
                </a:cubicBezTo>
                <a:lnTo>
                  <a:pt x="656" y="1620"/>
                </a:lnTo>
                <a:cubicBezTo>
                  <a:pt x="655" y="1624"/>
                  <a:pt x="653" y="1628"/>
                  <a:pt x="652" y="1633"/>
                </a:cubicBezTo>
                <a:cubicBezTo>
                  <a:pt x="642" y="1673"/>
                  <a:pt x="667" y="1712"/>
                  <a:pt x="707" y="1722"/>
                </a:cubicBezTo>
                <a:lnTo>
                  <a:pt x="707" y="1722"/>
                </a:lnTo>
                <a:lnTo>
                  <a:pt x="660" y="2096"/>
                </a:lnTo>
                <a:cubicBezTo>
                  <a:pt x="647" y="2096"/>
                  <a:pt x="634" y="2098"/>
                  <a:pt x="621" y="2102"/>
                </a:cubicBezTo>
                <a:cubicBezTo>
                  <a:pt x="587" y="2113"/>
                  <a:pt x="557" y="2136"/>
                  <a:pt x="539" y="2166"/>
                </a:cubicBezTo>
                <a:cubicBezTo>
                  <a:pt x="516" y="2203"/>
                  <a:pt x="510" y="2247"/>
                  <a:pt x="523" y="2288"/>
                </a:cubicBezTo>
                <a:cubicBezTo>
                  <a:pt x="528" y="2305"/>
                  <a:pt x="537" y="2321"/>
                  <a:pt x="547" y="2335"/>
                </a:cubicBezTo>
                <a:lnTo>
                  <a:pt x="108" y="2682"/>
                </a:lnTo>
                <a:cubicBezTo>
                  <a:pt x="99" y="2673"/>
                  <a:pt x="88" y="2667"/>
                  <a:pt x="75" y="2665"/>
                </a:cubicBezTo>
                <a:cubicBezTo>
                  <a:pt x="42" y="2660"/>
                  <a:pt x="11" y="2682"/>
                  <a:pt x="6" y="2715"/>
                </a:cubicBezTo>
                <a:cubicBezTo>
                  <a:pt x="0" y="2748"/>
                  <a:pt x="22" y="2779"/>
                  <a:pt x="55" y="2784"/>
                </a:cubicBezTo>
                <a:cubicBezTo>
                  <a:pt x="88" y="2790"/>
                  <a:pt x="119" y="2767"/>
                  <a:pt x="125" y="2734"/>
                </a:cubicBezTo>
                <a:cubicBezTo>
                  <a:pt x="127" y="2720"/>
                  <a:pt x="124" y="2705"/>
                  <a:pt x="116" y="2693"/>
                </a:cubicBezTo>
                <a:lnTo>
                  <a:pt x="557" y="2346"/>
                </a:lnTo>
                <a:cubicBezTo>
                  <a:pt x="577" y="2367"/>
                  <a:pt x="604" y="2383"/>
                  <a:pt x="633" y="2389"/>
                </a:cubicBezTo>
                <a:lnTo>
                  <a:pt x="588" y="2593"/>
                </a:lnTo>
                <a:cubicBezTo>
                  <a:pt x="568" y="2591"/>
                  <a:pt x="547" y="2599"/>
                  <a:pt x="534" y="2617"/>
                </a:cubicBezTo>
                <a:cubicBezTo>
                  <a:pt x="514" y="2644"/>
                  <a:pt x="520" y="2682"/>
                  <a:pt x="547" y="2701"/>
                </a:cubicBezTo>
                <a:cubicBezTo>
                  <a:pt x="574" y="2721"/>
                  <a:pt x="612" y="2715"/>
                  <a:pt x="631" y="2688"/>
                </a:cubicBezTo>
                <a:cubicBezTo>
                  <a:pt x="651" y="2662"/>
                  <a:pt x="645" y="2624"/>
                  <a:pt x="619" y="2604"/>
                </a:cubicBezTo>
                <a:cubicBezTo>
                  <a:pt x="614" y="2600"/>
                  <a:pt x="608" y="2598"/>
                  <a:pt x="603" y="2596"/>
                </a:cubicBezTo>
                <a:lnTo>
                  <a:pt x="647" y="2391"/>
                </a:lnTo>
                <a:cubicBezTo>
                  <a:pt x="667" y="2394"/>
                  <a:pt x="688" y="2392"/>
                  <a:pt x="708" y="2386"/>
                </a:cubicBezTo>
                <a:cubicBezTo>
                  <a:pt x="743" y="2375"/>
                  <a:pt x="772" y="2353"/>
                  <a:pt x="791" y="2322"/>
                </a:cubicBezTo>
                <a:cubicBezTo>
                  <a:pt x="813" y="2286"/>
                  <a:pt x="819" y="2241"/>
                  <a:pt x="807" y="2200"/>
                </a:cubicBezTo>
                <a:cubicBezTo>
                  <a:pt x="803" y="2190"/>
                  <a:pt x="799" y="2180"/>
                  <a:pt x="794" y="2171"/>
                </a:cubicBezTo>
                <a:lnTo>
                  <a:pt x="1300" y="1849"/>
                </a:lnTo>
                <a:cubicBezTo>
                  <a:pt x="1354" y="1928"/>
                  <a:pt x="1445" y="1974"/>
                  <a:pt x="1541" y="1970"/>
                </a:cubicBezTo>
                <a:lnTo>
                  <a:pt x="1555" y="2564"/>
                </a:lnTo>
                <a:cubicBezTo>
                  <a:pt x="1533" y="2569"/>
                  <a:pt x="1513" y="2582"/>
                  <a:pt x="1501" y="2601"/>
                </a:cubicBezTo>
                <a:cubicBezTo>
                  <a:pt x="1497" y="2608"/>
                  <a:pt x="1494" y="2615"/>
                  <a:pt x="1492" y="2623"/>
                </a:cubicBezTo>
                <a:cubicBezTo>
                  <a:pt x="1480" y="2666"/>
                  <a:pt x="1506" y="2711"/>
                  <a:pt x="1549" y="2722"/>
                </a:cubicBezTo>
                <a:cubicBezTo>
                  <a:pt x="1560" y="2725"/>
                  <a:pt x="1570" y="2725"/>
                  <a:pt x="1581" y="2724"/>
                </a:cubicBezTo>
                <a:lnTo>
                  <a:pt x="1863" y="3385"/>
                </a:lnTo>
                <a:cubicBezTo>
                  <a:pt x="1849" y="3393"/>
                  <a:pt x="1838" y="3407"/>
                  <a:pt x="1834" y="3425"/>
                </a:cubicBezTo>
                <a:cubicBezTo>
                  <a:pt x="1828" y="3458"/>
                  <a:pt x="1849" y="3490"/>
                  <a:pt x="1882" y="3496"/>
                </a:cubicBezTo>
                <a:cubicBezTo>
                  <a:pt x="1915" y="3502"/>
                  <a:pt x="1946" y="3481"/>
                  <a:pt x="1953" y="3448"/>
                </a:cubicBezTo>
                <a:cubicBezTo>
                  <a:pt x="1959" y="3416"/>
                  <a:pt x="1938" y="3384"/>
                  <a:pt x="1905" y="3378"/>
                </a:cubicBezTo>
                <a:cubicBezTo>
                  <a:pt x="1895" y="3376"/>
                  <a:pt x="1885" y="3377"/>
                  <a:pt x="1877" y="3379"/>
                </a:cubicBezTo>
                <a:lnTo>
                  <a:pt x="1595" y="2721"/>
                </a:lnTo>
                <a:cubicBezTo>
                  <a:pt x="1613" y="2715"/>
                  <a:pt x="1629" y="2703"/>
                  <a:pt x="1639" y="2687"/>
                </a:cubicBezTo>
                <a:cubicBezTo>
                  <a:pt x="1643" y="2680"/>
                  <a:pt x="1647" y="2672"/>
                  <a:pt x="1649" y="2665"/>
                </a:cubicBezTo>
                <a:cubicBezTo>
                  <a:pt x="1650" y="2658"/>
                  <a:pt x="1651" y="2652"/>
                  <a:pt x="1651" y="2646"/>
                </a:cubicBezTo>
                <a:lnTo>
                  <a:pt x="1939" y="2629"/>
                </a:lnTo>
                <a:cubicBezTo>
                  <a:pt x="1942" y="2642"/>
                  <a:pt x="1949" y="2655"/>
                  <a:pt x="1961" y="2665"/>
                </a:cubicBezTo>
                <a:cubicBezTo>
                  <a:pt x="1988" y="2685"/>
                  <a:pt x="2025" y="2681"/>
                  <a:pt x="2046" y="2654"/>
                </a:cubicBezTo>
                <a:cubicBezTo>
                  <a:pt x="2066" y="2628"/>
                  <a:pt x="2062" y="2590"/>
                  <a:pt x="2035" y="2570"/>
                </a:cubicBezTo>
                <a:cubicBezTo>
                  <a:pt x="2009" y="2549"/>
                  <a:pt x="1971" y="2554"/>
                  <a:pt x="1951" y="2580"/>
                </a:cubicBezTo>
                <a:cubicBezTo>
                  <a:pt x="1943" y="2590"/>
                  <a:pt x="1939" y="2602"/>
                  <a:pt x="1938" y="2614"/>
                </a:cubicBezTo>
                <a:lnTo>
                  <a:pt x="1650" y="2632"/>
                </a:lnTo>
                <a:cubicBezTo>
                  <a:pt x="1646" y="2601"/>
                  <a:pt x="1623" y="2574"/>
                  <a:pt x="1591" y="2565"/>
                </a:cubicBezTo>
                <a:cubicBezTo>
                  <a:pt x="1584" y="2564"/>
                  <a:pt x="1577" y="2563"/>
                  <a:pt x="1569" y="2563"/>
                </a:cubicBezTo>
                <a:lnTo>
                  <a:pt x="1556" y="1969"/>
                </a:lnTo>
                <a:cubicBezTo>
                  <a:pt x="1574" y="1967"/>
                  <a:pt x="1591" y="1964"/>
                  <a:pt x="1609" y="1958"/>
                </a:cubicBezTo>
                <a:cubicBezTo>
                  <a:pt x="1755" y="1913"/>
                  <a:pt x="1836" y="1759"/>
                  <a:pt x="1791" y="1614"/>
                </a:cubicBezTo>
                <a:cubicBezTo>
                  <a:pt x="1770" y="1545"/>
                  <a:pt x="1724" y="1491"/>
                  <a:pt x="1666" y="1457"/>
                </a:cubicBezTo>
                <a:lnTo>
                  <a:pt x="2120" y="624"/>
                </a:lnTo>
                <a:cubicBezTo>
                  <a:pt x="2152" y="638"/>
                  <a:pt x="2187" y="639"/>
                  <a:pt x="2220" y="629"/>
                </a:cubicBezTo>
                <a:lnTo>
                  <a:pt x="2222" y="628"/>
                </a:lnTo>
                <a:lnTo>
                  <a:pt x="2359" y="1005"/>
                </a:lnTo>
                <a:cubicBezTo>
                  <a:pt x="2355" y="1007"/>
                  <a:pt x="2351" y="1008"/>
                  <a:pt x="2348" y="1011"/>
                </a:cubicBezTo>
                <a:cubicBezTo>
                  <a:pt x="2319" y="1028"/>
                  <a:pt x="2310" y="1065"/>
                  <a:pt x="2328" y="1093"/>
                </a:cubicBezTo>
                <a:cubicBezTo>
                  <a:pt x="2345" y="1122"/>
                  <a:pt x="2382" y="1131"/>
                  <a:pt x="2411" y="1114"/>
                </a:cubicBezTo>
                <a:cubicBezTo>
                  <a:pt x="2439" y="1096"/>
                  <a:pt x="2448" y="1059"/>
                  <a:pt x="2431" y="1031"/>
                </a:cubicBezTo>
                <a:cubicBezTo>
                  <a:pt x="2418" y="1010"/>
                  <a:pt x="2395" y="1000"/>
                  <a:pt x="2373" y="1002"/>
                </a:cubicBezTo>
                <a:lnTo>
                  <a:pt x="2235" y="623"/>
                </a:lnTo>
                <a:cubicBezTo>
                  <a:pt x="2263" y="611"/>
                  <a:pt x="2287" y="591"/>
                  <a:pt x="2303" y="565"/>
                </a:cubicBezTo>
                <a:cubicBezTo>
                  <a:pt x="2325" y="529"/>
                  <a:pt x="2331" y="484"/>
                  <a:pt x="2318" y="443"/>
                </a:cubicBezTo>
                <a:cubicBezTo>
                  <a:pt x="2294" y="365"/>
                  <a:pt x="2211" y="321"/>
                  <a:pt x="2133" y="345"/>
                </a:cubicBezTo>
                <a:moveTo>
                  <a:pt x="793" y="2205"/>
                </a:moveTo>
                <a:cubicBezTo>
                  <a:pt x="804" y="2242"/>
                  <a:pt x="799" y="2282"/>
                  <a:pt x="779" y="2315"/>
                </a:cubicBezTo>
                <a:cubicBezTo>
                  <a:pt x="762" y="2342"/>
                  <a:pt x="735" y="2363"/>
                  <a:pt x="704" y="2372"/>
                </a:cubicBezTo>
                <a:cubicBezTo>
                  <a:pt x="634" y="2394"/>
                  <a:pt x="558" y="2354"/>
                  <a:pt x="537" y="2284"/>
                </a:cubicBezTo>
                <a:cubicBezTo>
                  <a:pt x="525" y="2247"/>
                  <a:pt x="530" y="2207"/>
                  <a:pt x="551" y="2174"/>
                </a:cubicBezTo>
                <a:cubicBezTo>
                  <a:pt x="568" y="2146"/>
                  <a:pt x="594" y="2126"/>
                  <a:pt x="625" y="2116"/>
                </a:cubicBezTo>
                <a:cubicBezTo>
                  <a:pt x="696" y="2094"/>
                  <a:pt x="771" y="2134"/>
                  <a:pt x="793" y="2205"/>
                </a:cubicBezTo>
                <a:close/>
                <a:moveTo>
                  <a:pt x="1635" y="2661"/>
                </a:moveTo>
                <a:cubicBezTo>
                  <a:pt x="1633" y="2667"/>
                  <a:pt x="1630" y="2673"/>
                  <a:pt x="1627" y="2679"/>
                </a:cubicBezTo>
                <a:cubicBezTo>
                  <a:pt x="1611" y="2704"/>
                  <a:pt x="1582" y="2716"/>
                  <a:pt x="1553" y="2708"/>
                </a:cubicBezTo>
                <a:cubicBezTo>
                  <a:pt x="1518" y="2699"/>
                  <a:pt x="1496" y="2662"/>
                  <a:pt x="1506" y="2627"/>
                </a:cubicBezTo>
                <a:cubicBezTo>
                  <a:pt x="1508" y="2620"/>
                  <a:pt x="1510" y="2614"/>
                  <a:pt x="1514" y="2609"/>
                </a:cubicBezTo>
                <a:cubicBezTo>
                  <a:pt x="1529" y="2584"/>
                  <a:pt x="1559" y="2572"/>
                  <a:pt x="1587" y="2579"/>
                </a:cubicBezTo>
                <a:cubicBezTo>
                  <a:pt x="1623" y="2589"/>
                  <a:pt x="1644" y="2625"/>
                  <a:pt x="1635" y="2661"/>
                </a:cubicBezTo>
                <a:close/>
                <a:moveTo>
                  <a:pt x="2305" y="448"/>
                </a:moveTo>
                <a:cubicBezTo>
                  <a:pt x="2316" y="485"/>
                  <a:pt x="2311" y="525"/>
                  <a:pt x="2291" y="558"/>
                </a:cubicBezTo>
                <a:cubicBezTo>
                  <a:pt x="2274" y="585"/>
                  <a:pt x="2247" y="606"/>
                  <a:pt x="2216" y="615"/>
                </a:cubicBezTo>
                <a:cubicBezTo>
                  <a:pt x="2182" y="626"/>
                  <a:pt x="2146" y="622"/>
                  <a:pt x="2114" y="606"/>
                </a:cubicBezTo>
                <a:cubicBezTo>
                  <a:pt x="2082" y="589"/>
                  <a:pt x="2059" y="561"/>
                  <a:pt x="2049" y="527"/>
                </a:cubicBezTo>
                <a:cubicBezTo>
                  <a:pt x="2037" y="490"/>
                  <a:pt x="2042" y="450"/>
                  <a:pt x="2063" y="417"/>
                </a:cubicBezTo>
                <a:cubicBezTo>
                  <a:pt x="2080" y="389"/>
                  <a:pt x="2106" y="369"/>
                  <a:pt x="2137" y="359"/>
                </a:cubicBezTo>
                <a:cubicBezTo>
                  <a:pt x="2208" y="337"/>
                  <a:pt x="2283" y="377"/>
                  <a:pt x="2305" y="448"/>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2" name="Google Shape;32;p44"/>
          <p:cNvSpPr/>
          <p:nvPr/>
        </p:nvSpPr>
        <p:spPr>
          <a:xfrm rot="2654194">
            <a:off x="2548038" y="2509086"/>
            <a:ext cx="1054815" cy="645464"/>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3" name="Google Shape;33;p44"/>
          <p:cNvSpPr/>
          <p:nvPr/>
        </p:nvSpPr>
        <p:spPr>
          <a:xfrm rot="2654194">
            <a:off x="6769924" y="1297758"/>
            <a:ext cx="811578" cy="961513"/>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a:effectLst>
            <a:outerShdw blurRad="152400" sx="92000" rotWithShape="0" algn="ctr" dir="2520000" dist="139700" sy="92000">
              <a:srgbClr val="000000">
                <a:alpha val="17647"/>
              </a:srgbClr>
            </a:outerShdw>
          </a:effectLst>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4" name="Google Shape;34;p44"/>
          <p:cNvSpPr/>
          <p:nvPr/>
        </p:nvSpPr>
        <p:spPr>
          <a:xfrm rot="9190019">
            <a:off x="3887684" y="3559733"/>
            <a:ext cx="1368634" cy="1185963"/>
          </a:xfrm>
          <a:custGeom>
            <a:rect b="b" l="l" r="r" t="t"/>
            <a:pathLst>
              <a:path extrusionOk="0" h="2446" w="2825">
                <a:moveTo>
                  <a:pt x="2738" y="10"/>
                </a:moveTo>
                <a:cubicBezTo>
                  <a:pt x="2706" y="21"/>
                  <a:pt x="2689" y="55"/>
                  <a:pt x="2700" y="87"/>
                </a:cubicBezTo>
                <a:cubicBezTo>
                  <a:pt x="2700" y="89"/>
                  <a:pt x="2701" y="90"/>
                  <a:pt x="2702" y="92"/>
                </a:cubicBezTo>
                <a:lnTo>
                  <a:pt x="2284" y="411"/>
                </a:lnTo>
                <a:cubicBezTo>
                  <a:pt x="2278" y="405"/>
                  <a:pt x="2272" y="399"/>
                  <a:pt x="2264" y="394"/>
                </a:cubicBezTo>
                <a:cubicBezTo>
                  <a:pt x="2246" y="384"/>
                  <a:pt x="2225" y="381"/>
                  <a:pt x="2204" y="386"/>
                </a:cubicBezTo>
                <a:lnTo>
                  <a:pt x="2146" y="225"/>
                </a:lnTo>
                <a:cubicBezTo>
                  <a:pt x="2162" y="217"/>
                  <a:pt x="2175" y="200"/>
                  <a:pt x="2178" y="180"/>
                </a:cubicBezTo>
                <a:cubicBezTo>
                  <a:pt x="2183" y="147"/>
                  <a:pt x="2160" y="117"/>
                  <a:pt x="2127" y="112"/>
                </a:cubicBezTo>
                <a:cubicBezTo>
                  <a:pt x="2094" y="107"/>
                  <a:pt x="2063" y="130"/>
                  <a:pt x="2058" y="163"/>
                </a:cubicBezTo>
                <a:cubicBezTo>
                  <a:pt x="2054" y="196"/>
                  <a:pt x="2076" y="226"/>
                  <a:pt x="2109" y="231"/>
                </a:cubicBezTo>
                <a:cubicBezTo>
                  <a:pt x="2117" y="232"/>
                  <a:pt x="2125" y="232"/>
                  <a:pt x="2132" y="230"/>
                </a:cubicBezTo>
                <a:lnTo>
                  <a:pt x="2191" y="390"/>
                </a:lnTo>
                <a:cubicBezTo>
                  <a:pt x="2176" y="397"/>
                  <a:pt x="2163" y="408"/>
                  <a:pt x="2154" y="422"/>
                </a:cubicBezTo>
                <a:cubicBezTo>
                  <a:pt x="2142" y="441"/>
                  <a:pt x="2139" y="463"/>
                  <a:pt x="2145" y="485"/>
                </a:cubicBezTo>
                <a:cubicBezTo>
                  <a:pt x="2151" y="508"/>
                  <a:pt x="2166" y="526"/>
                  <a:pt x="2186" y="536"/>
                </a:cubicBezTo>
                <a:lnTo>
                  <a:pt x="1788" y="1156"/>
                </a:lnTo>
                <a:cubicBezTo>
                  <a:pt x="1723" y="1117"/>
                  <a:pt x="1643" y="1104"/>
                  <a:pt x="1564" y="1128"/>
                </a:cubicBezTo>
                <a:cubicBezTo>
                  <a:pt x="1445" y="1165"/>
                  <a:pt x="1369" y="1276"/>
                  <a:pt x="1370" y="1395"/>
                </a:cubicBezTo>
                <a:lnTo>
                  <a:pt x="877" y="1415"/>
                </a:lnTo>
                <a:cubicBezTo>
                  <a:pt x="876" y="1404"/>
                  <a:pt x="874" y="1393"/>
                  <a:pt x="871" y="1382"/>
                </a:cubicBezTo>
                <a:cubicBezTo>
                  <a:pt x="865" y="1365"/>
                  <a:pt x="857" y="1350"/>
                  <a:pt x="847" y="1336"/>
                </a:cubicBezTo>
                <a:lnTo>
                  <a:pt x="1290" y="955"/>
                </a:lnTo>
                <a:cubicBezTo>
                  <a:pt x="1305" y="970"/>
                  <a:pt x="1325" y="978"/>
                  <a:pt x="1347" y="977"/>
                </a:cubicBezTo>
                <a:cubicBezTo>
                  <a:pt x="1388" y="974"/>
                  <a:pt x="1419" y="939"/>
                  <a:pt x="1416" y="898"/>
                </a:cubicBezTo>
                <a:cubicBezTo>
                  <a:pt x="1413" y="858"/>
                  <a:pt x="1378" y="827"/>
                  <a:pt x="1337" y="830"/>
                </a:cubicBezTo>
                <a:cubicBezTo>
                  <a:pt x="1334" y="830"/>
                  <a:pt x="1331" y="831"/>
                  <a:pt x="1327" y="831"/>
                </a:cubicBezTo>
                <a:lnTo>
                  <a:pt x="1268" y="637"/>
                </a:lnTo>
                <a:cubicBezTo>
                  <a:pt x="1286" y="629"/>
                  <a:pt x="1300" y="612"/>
                  <a:pt x="1303" y="591"/>
                </a:cubicBezTo>
                <a:cubicBezTo>
                  <a:pt x="1308" y="558"/>
                  <a:pt x="1285" y="528"/>
                  <a:pt x="1252" y="523"/>
                </a:cubicBezTo>
                <a:cubicBezTo>
                  <a:pt x="1219" y="518"/>
                  <a:pt x="1188" y="541"/>
                  <a:pt x="1183" y="574"/>
                </a:cubicBezTo>
                <a:cubicBezTo>
                  <a:pt x="1179" y="607"/>
                  <a:pt x="1201" y="637"/>
                  <a:pt x="1234" y="642"/>
                </a:cubicBezTo>
                <a:cubicBezTo>
                  <a:pt x="1241" y="643"/>
                  <a:pt x="1248" y="643"/>
                  <a:pt x="1254" y="641"/>
                </a:cubicBezTo>
                <a:lnTo>
                  <a:pt x="1314" y="835"/>
                </a:lnTo>
                <a:cubicBezTo>
                  <a:pt x="1285" y="847"/>
                  <a:pt x="1266" y="876"/>
                  <a:pt x="1268" y="908"/>
                </a:cubicBezTo>
                <a:cubicBezTo>
                  <a:pt x="1269" y="922"/>
                  <a:pt x="1274" y="934"/>
                  <a:pt x="1281" y="944"/>
                </a:cubicBezTo>
                <a:lnTo>
                  <a:pt x="838" y="1325"/>
                </a:lnTo>
                <a:cubicBezTo>
                  <a:pt x="800" y="1285"/>
                  <a:pt x="741" y="1267"/>
                  <a:pt x="685" y="1284"/>
                </a:cubicBezTo>
                <a:cubicBezTo>
                  <a:pt x="651" y="1295"/>
                  <a:pt x="621" y="1317"/>
                  <a:pt x="603" y="1348"/>
                </a:cubicBezTo>
                <a:cubicBezTo>
                  <a:pt x="581" y="1382"/>
                  <a:pt x="575" y="1424"/>
                  <a:pt x="585" y="1463"/>
                </a:cubicBezTo>
                <a:lnTo>
                  <a:pt x="124" y="1597"/>
                </a:lnTo>
                <a:cubicBezTo>
                  <a:pt x="123" y="1594"/>
                  <a:pt x="122" y="1592"/>
                  <a:pt x="120" y="1589"/>
                </a:cubicBezTo>
                <a:cubicBezTo>
                  <a:pt x="103" y="1561"/>
                  <a:pt x="66" y="1552"/>
                  <a:pt x="38" y="1569"/>
                </a:cubicBezTo>
                <a:cubicBezTo>
                  <a:pt x="9" y="1586"/>
                  <a:pt x="0" y="1623"/>
                  <a:pt x="18" y="1652"/>
                </a:cubicBezTo>
                <a:cubicBezTo>
                  <a:pt x="35" y="1680"/>
                  <a:pt x="72" y="1689"/>
                  <a:pt x="100" y="1672"/>
                </a:cubicBezTo>
                <a:cubicBezTo>
                  <a:pt x="122" y="1659"/>
                  <a:pt x="132" y="1634"/>
                  <a:pt x="128" y="1611"/>
                </a:cubicBezTo>
                <a:lnTo>
                  <a:pt x="589" y="1476"/>
                </a:lnTo>
                <a:cubicBezTo>
                  <a:pt x="602" y="1511"/>
                  <a:pt x="626" y="1540"/>
                  <a:pt x="659" y="1557"/>
                </a:cubicBezTo>
                <a:cubicBezTo>
                  <a:pt x="694" y="1576"/>
                  <a:pt x="735" y="1579"/>
                  <a:pt x="772" y="1568"/>
                </a:cubicBezTo>
                <a:cubicBezTo>
                  <a:pt x="787" y="1563"/>
                  <a:pt x="801" y="1556"/>
                  <a:pt x="813" y="1548"/>
                </a:cubicBezTo>
                <a:lnTo>
                  <a:pt x="1109" y="1937"/>
                </a:lnTo>
                <a:cubicBezTo>
                  <a:pt x="1089" y="1956"/>
                  <a:pt x="1084" y="1987"/>
                  <a:pt x="1099" y="2012"/>
                </a:cubicBezTo>
                <a:cubicBezTo>
                  <a:pt x="1116" y="2040"/>
                  <a:pt x="1154" y="2049"/>
                  <a:pt x="1182" y="2032"/>
                </a:cubicBezTo>
                <a:cubicBezTo>
                  <a:pt x="1210" y="2015"/>
                  <a:pt x="1219" y="1977"/>
                  <a:pt x="1202" y="1949"/>
                </a:cubicBezTo>
                <a:cubicBezTo>
                  <a:pt x="1185" y="1921"/>
                  <a:pt x="1148" y="1912"/>
                  <a:pt x="1120" y="1928"/>
                </a:cubicBezTo>
                <a:lnTo>
                  <a:pt x="825" y="1539"/>
                </a:lnTo>
                <a:cubicBezTo>
                  <a:pt x="836" y="1529"/>
                  <a:pt x="847" y="1517"/>
                  <a:pt x="855" y="1504"/>
                </a:cubicBezTo>
                <a:cubicBezTo>
                  <a:pt x="869" y="1481"/>
                  <a:pt x="876" y="1456"/>
                  <a:pt x="877" y="1430"/>
                </a:cubicBezTo>
                <a:lnTo>
                  <a:pt x="1371" y="1410"/>
                </a:lnTo>
                <a:cubicBezTo>
                  <a:pt x="1372" y="1431"/>
                  <a:pt x="1376" y="1452"/>
                  <a:pt x="1382" y="1473"/>
                </a:cubicBezTo>
                <a:cubicBezTo>
                  <a:pt x="1427" y="1618"/>
                  <a:pt x="1581" y="1699"/>
                  <a:pt x="1727" y="1655"/>
                </a:cubicBezTo>
                <a:cubicBezTo>
                  <a:pt x="1761" y="1644"/>
                  <a:pt x="1792" y="1627"/>
                  <a:pt x="1818" y="1606"/>
                </a:cubicBezTo>
                <a:lnTo>
                  <a:pt x="2354" y="2235"/>
                </a:lnTo>
                <a:cubicBezTo>
                  <a:pt x="2349" y="2239"/>
                  <a:pt x="2344" y="2245"/>
                  <a:pt x="2341" y="2251"/>
                </a:cubicBezTo>
                <a:lnTo>
                  <a:pt x="1878" y="2025"/>
                </a:lnTo>
                <a:cubicBezTo>
                  <a:pt x="1881" y="2016"/>
                  <a:pt x="1882" y="2007"/>
                  <a:pt x="1882" y="1997"/>
                </a:cubicBezTo>
                <a:cubicBezTo>
                  <a:pt x="1879" y="1956"/>
                  <a:pt x="1844" y="1925"/>
                  <a:pt x="1803" y="1928"/>
                </a:cubicBezTo>
                <a:cubicBezTo>
                  <a:pt x="1762" y="1931"/>
                  <a:pt x="1731" y="1966"/>
                  <a:pt x="1734" y="2007"/>
                </a:cubicBezTo>
                <a:lnTo>
                  <a:pt x="1735" y="2011"/>
                </a:lnTo>
                <a:lnTo>
                  <a:pt x="1611" y="2034"/>
                </a:lnTo>
                <a:cubicBezTo>
                  <a:pt x="1605" y="2014"/>
                  <a:pt x="1588" y="1997"/>
                  <a:pt x="1566" y="1993"/>
                </a:cubicBezTo>
                <a:cubicBezTo>
                  <a:pt x="1533" y="1986"/>
                  <a:pt x="1501" y="2007"/>
                  <a:pt x="1494" y="2040"/>
                </a:cubicBezTo>
                <a:cubicBezTo>
                  <a:pt x="1488" y="2073"/>
                  <a:pt x="1509" y="2105"/>
                  <a:pt x="1542" y="2111"/>
                </a:cubicBezTo>
                <a:cubicBezTo>
                  <a:pt x="1574" y="2118"/>
                  <a:pt x="1606" y="2097"/>
                  <a:pt x="1613" y="2064"/>
                </a:cubicBezTo>
                <a:cubicBezTo>
                  <a:pt x="1614" y="2059"/>
                  <a:pt x="1614" y="2053"/>
                  <a:pt x="1614" y="2048"/>
                </a:cubicBezTo>
                <a:lnTo>
                  <a:pt x="1738" y="2025"/>
                </a:lnTo>
                <a:cubicBezTo>
                  <a:pt x="1748" y="2056"/>
                  <a:pt x="1778" y="2078"/>
                  <a:pt x="1813" y="2075"/>
                </a:cubicBezTo>
                <a:cubicBezTo>
                  <a:pt x="1839" y="2074"/>
                  <a:pt x="1860" y="2059"/>
                  <a:pt x="1872" y="2038"/>
                </a:cubicBezTo>
                <a:lnTo>
                  <a:pt x="2334" y="2263"/>
                </a:lnTo>
                <a:cubicBezTo>
                  <a:pt x="2333" y="2267"/>
                  <a:pt x="2332" y="2270"/>
                  <a:pt x="2331" y="2273"/>
                </a:cubicBezTo>
                <a:cubicBezTo>
                  <a:pt x="2319" y="2316"/>
                  <a:pt x="2345" y="2361"/>
                  <a:pt x="2388" y="2372"/>
                </a:cubicBezTo>
                <a:cubicBezTo>
                  <a:pt x="2422" y="2381"/>
                  <a:pt x="2459" y="2367"/>
                  <a:pt x="2478" y="2337"/>
                </a:cubicBezTo>
                <a:cubicBezTo>
                  <a:pt x="2481" y="2332"/>
                  <a:pt x="2483" y="2327"/>
                  <a:pt x="2485" y="2322"/>
                </a:cubicBezTo>
                <a:lnTo>
                  <a:pt x="2666" y="2369"/>
                </a:lnTo>
                <a:cubicBezTo>
                  <a:pt x="2663" y="2390"/>
                  <a:pt x="2671" y="2412"/>
                  <a:pt x="2689" y="2426"/>
                </a:cubicBezTo>
                <a:cubicBezTo>
                  <a:pt x="2715" y="2446"/>
                  <a:pt x="2753" y="2441"/>
                  <a:pt x="2773" y="2415"/>
                </a:cubicBezTo>
                <a:cubicBezTo>
                  <a:pt x="2794" y="2389"/>
                  <a:pt x="2789" y="2351"/>
                  <a:pt x="2763" y="2330"/>
                </a:cubicBezTo>
                <a:cubicBezTo>
                  <a:pt x="2737" y="2310"/>
                  <a:pt x="2699" y="2315"/>
                  <a:pt x="2678" y="2341"/>
                </a:cubicBezTo>
                <a:cubicBezTo>
                  <a:pt x="2675" y="2345"/>
                  <a:pt x="2672" y="2350"/>
                  <a:pt x="2670" y="2355"/>
                </a:cubicBezTo>
                <a:lnTo>
                  <a:pt x="2489" y="2308"/>
                </a:lnTo>
                <a:cubicBezTo>
                  <a:pt x="2492" y="2289"/>
                  <a:pt x="2489" y="2270"/>
                  <a:pt x="2479" y="2253"/>
                </a:cubicBezTo>
                <a:cubicBezTo>
                  <a:pt x="2468" y="2235"/>
                  <a:pt x="2451" y="2221"/>
                  <a:pt x="2430" y="2216"/>
                </a:cubicBezTo>
                <a:cubicBezTo>
                  <a:pt x="2408" y="2210"/>
                  <a:pt x="2384" y="2214"/>
                  <a:pt x="2366" y="2226"/>
                </a:cubicBezTo>
                <a:lnTo>
                  <a:pt x="1829" y="1596"/>
                </a:lnTo>
                <a:cubicBezTo>
                  <a:pt x="1907" y="1527"/>
                  <a:pt x="1941" y="1416"/>
                  <a:pt x="1909" y="1310"/>
                </a:cubicBezTo>
                <a:cubicBezTo>
                  <a:pt x="1889" y="1248"/>
                  <a:pt x="1850" y="1198"/>
                  <a:pt x="1800" y="1164"/>
                </a:cubicBezTo>
                <a:lnTo>
                  <a:pt x="2200" y="542"/>
                </a:lnTo>
                <a:cubicBezTo>
                  <a:pt x="2214" y="546"/>
                  <a:pt x="2229" y="547"/>
                  <a:pt x="2244" y="543"/>
                </a:cubicBezTo>
                <a:cubicBezTo>
                  <a:pt x="2264" y="538"/>
                  <a:pt x="2281" y="525"/>
                  <a:pt x="2292" y="507"/>
                </a:cubicBezTo>
                <a:cubicBezTo>
                  <a:pt x="2304" y="488"/>
                  <a:pt x="2307" y="466"/>
                  <a:pt x="2302" y="444"/>
                </a:cubicBezTo>
                <a:cubicBezTo>
                  <a:pt x="2300" y="436"/>
                  <a:pt x="2296" y="429"/>
                  <a:pt x="2292" y="422"/>
                </a:cubicBezTo>
                <a:lnTo>
                  <a:pt x="2710" y="105"/>
                </a:lnTo>
                <a:cubicBezTo>
                  <a:pt x="2725" y="124"/>
                  <a:pt x="2751" y="133"/>
                  <a:pt x="2776" y="125"/>
                </a:cubicBezTo>
                <a:cubicBezTo>
                  <a:pt x="2808" y="114"/>
                  <a:pt x="2825" y="80"/>
                  <a:pt x="2814" y="48"/>
                </a:cubicBezTo>
                <a:cubicBezTo>
                  <a:pt x="2803" y="17"/>
                  <a:pt x="2769" y="0"/>
                  <a:pt x="2738" y="10"/>
                </a:cubicBezTo>
                <a:moveTo>
                  <a:pt x="768" y="1554"/>
                </a:moveTo>
                <a:cubicBezTo>
                  <a:pt x="698" y="1576"/>
                  <a:pt x="622" y="1536"/>
                  <a:pt x="601" y="1466"/>
                </a:cubicBezTo>
                <a:cubicBezTo>
                  <a:pt x="589" y="1429"/>
                  <a:pt x="594" y="1388"/>
                  <a:pt x="615" y="1355"/>
                </a:cubicBezTo>
                <a:cubicBezTo>
                  <a:pt x="632" y="1328"/>
                  <a:pt x="658" y="1307"/>
                  <a:pt x="689" y="1298"/>
                </a:cubicBezTo>
                <a:cubicBezTo>
                  <a:pt x="760" y="1276"/>
                  <a:pt x="835" y="1316"/>
                  <a:pt x="857" y="1386"/>
                </a:cubicBezTo>
                <a:cubicBezTo>
                  <a:pt x="868" y="1423"/>
                  <a:pt x="863" y="1464"/>
                  <a:pt x="843" y="1497"/>
                </a:cubicBezTo>
                <a:cubicBezTo>
                  <a:pt x="826" y="1524"/>
                  <a:pt x="799" y="1544"/>
                  <a:pt x="768" y="1554"/>
                </a:cubicBezTo>
                <a:close/>
                <a:moveTo>
                  <a:pt x="2426" y="2230"/>
                </a:moveTo>
                <a:cubicBezTo>
                  <a:pt x="2444" y="2234"/>
                  <a:pt x="2458" y="2245"/>
                  <a:pt x="2467" y="2261"/>
                </a:cubicBezTo>
                <a:cubicBezTo>
                  <a:pt x="2476" y="2276"/>
                  <a:pt x="2478" y="2294"/>
                  <a:pt x="2474" y="2311"/>
                </a:cubicBezTo>
                <a:cubicBezTo>
                  <a:pt x="2472" y="2318"/>
                  <a:pt x="2469" y="2324"/>
                  <a:pt x="2466" y="2329"/>
                </a:cubicBezTo>
                <a:cubicBezTo>
                  <a:pt x="2451" y="2354"/>
                  <a:pt x="2420" y="2366"/>
                  <a:pt x="2392" y="2358"/>
                </a:cubicBezTo>
                <a:cubicBezTo>
                  <a:pt x="2356" y="2349"/>
                  <a:pt x="2335" y="2312"/>
                  <a:pt x="2345" y="2277"/>
                </a:cubicBezTo>
                <a:cubicBezTo>
                  <a:pt x="2346" y="2270"/>
                  <a:pt x="2349" y="2264"/>
                  <a:pt x="2352" y="2259"/>
                </a:cubicBezTo>
                <a:cubicBezTo>
                  <a:pt x="2368" y="2234"/>
                  <a:pt x="2398" y="2222"/>
                  <a:pt x="2426" y="2230"/>
                </a:cubicBezTo>
                <a:close/>
                <a:moveTo>
                  <a:pt x="2288" y="448"/>
                </a:moveTo>
                <a:cubicBezTo>
                  <a:pt x="2292" y="465"/>
                  <a:pt x="2290" y="484"/>
                  <a:pt x="2280" y="500"/>
                </a:cubicBezTo>
                <a:cubicBezTo>
                  <a:pt x="2271" y="514"/>
                  <a:pt x="2257" y="525"/>
                  <a:pt x="2240" y="529"/>
                </a:cubicBezTo>
                <a:cubicBezTo>
                  <a:pt x="2204" y="538"/>
                  <a:pt x="2168" y="517"/>
                  <a:pt x="2159" y="481"/>
                </a:cubicBezTo>
                <a:cubicBezTo>
                  <a:pt x="2154" y="463"/>
                  <a:pt x="2157" y="445"/>
                  <a:pt x="2166" y="429"/>
                </a:cubicBezTo>
                <a:cubicBezTo>
                  <a:pt x="2173" y="418"/>
                  <a:pt x="2184" y="409"/>
                  <a:pt x="2196" y="404"/>
                </a:cubicBezTo>
                <a:lnTo>
                  <a:pt x="2196" y="404"/>
                </a:lnTo>
                <a:lnTo>
                  <a:pt x="2207" y="400"/>
                </a:lnTo>
                <a:cubicBezTo>
                  <a:pt x="2224" y="396"/>
                  <a:pt x="2242" y="398"/>
                  <a:pt x="2257" y="407"/>
                </a:cubicBezTo>
                <a:cubicBezTo>
                  <a:pt x="2272" y="416"/>
                  <a:pt x="2283" y="430"/>
                  <a:pt x="2288" y="448"/>
                </a:cubicBezTo>
              </a:path>
            </a:pathLst>
          </a:custGeom>
          <a:solidFill>
            <a:srgbClr val="C8D3D8"/>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grpSp>
        <p:nvGrpSpPr>
          <p:cNvPr id="35" name="Google Shape;35;p44"/>
          <p:cNvGrpSpPr/>
          <p:nvPr/>
        </p:nvGrpSpPr>
        <p:grpSpPr>
          <a:xfrm>
            <a:off x="-715024" y="1671219"/>
            <a:ext cx="4169925" cy="3905352"/>
            <a:chOff x="-586420" y="1648608"/>
            <a:chExt cx="4586919" cy="4295887"/>
          </a:xfrm>
        </p:grpSpPr>
        <p:sp>
          <p:nvSpPr>
            <p:cNvPr id="36" name="Google Shape;36;p44"/>
            <p:cNvSpPr/>
            <p:nvPr/>
          </p:nvSpPr>
          <p:spPr>
            <a:xfrm rot="2654194">
              <a:off x="-333967" y="3455480"/>
              <a:ext cx="2264054" cy="1643932"/>
            </a:xfrm>
            <a:custGeom>
              <a:rect b="b" l="l" r="r" t="t"/>
              <a:pathLst>
                <a:path extrusionOk="0" h="1998" w="2752">
                  <a:moveTo>
                    <a:pt x="2577" y="1142"/>
                  </a:moveTo>
                  <a:cubicBezTo>
                    <a:pt x="2543" y="1142"/>
                    <a:pt x="2517" y="1169"/>
                    <a:pt x="2517" y="1203"/>
                  </a:cubicBezTo>
                  <a:cubicBezTo>
                    <a:pt x="2517" y="1208"/>
                    <a:pt x="2518" y="1214"/>
                    <a:pt x="2519" y="1219"/>
                  </a:cubicBezTo>
                  <a:lnTo>
                    <a:pt x="2200" y="1355"/>
                  </a:lnTo>
                  <a:cubicBezTo>
                    <a:pt x="2191" y="1336"/>
                    <a:pt x="2176" y="1321"/>
                    <a:pt x="2156" y="1314"/>
                  </a:cubicBezTo>
                  <a:cubicBezTo>
                    <a:pt x="2136" y="1306"/>
                    <a:pt x="2114" y="1306"/>
                    <a:pt x="2094" y="1315"/>
                  </a:cubicBezTo>
                  <a:cubicBezTo>
                    <a:pt x="2079" y="1321"/>
                    <a:pt x="2066" y="1332"/>
                    <a:pt x="2057" y="1346"/>
                  </a:cubicBezTo>
                  <a:cubicBezTo>
                    <a:pt x="2055" y="1350"/>
                    <a:pt x="2053" y="1353"/>
                    <a:pt x="2052" y="1357"/>
                  </a:cubicBezTo>
                  <a:cubicBezTo>
                    <a:pt x="2006" y="1342"/>
                    <a:pt x="1780" y="1265"/>
                    <a:pt x="1553" y="1190"/>
                  </a:cubicBezTo>
                  <a:cubicBezTo>
                    <a:pt x="1441" y="1152"/>
                    <a:pt x="1354" y="1123"/>
                    <a:pt x="1285" y="1100"/>
                  </a:cubicBezTo>
                  <a:cubicBezTo>
                    <a:pt x="1292" y="1079"/>
                    <a:pt x="1295" y="1056"/>
                    <a:pt x="1295" y="1033"/>
                  </a:cubicBezTo>
                  <a:cubicBezTo>
                    <a:pt x="1294" y="899"/>
                    <a:pt x="1185" y="791"/>
                    <a:pt x="1051" y="791"/>
                  </a:cubicBezTo>
                  <a:cubicBezTo>
                    <a:pt x="973" y="792"/>
                    <a:pt x="904" y="829"/>
                    <a:pt x="860" y="886"/>
                  </a:cubicBezTo>
                  <a:lnTo>
                    <a:pt x="308" y="486"/>
                  </a:lnTo>
                  <a:lnTo>
                    <a:pt x="310" y="483"/>
                  </a:lnTo>
                  <a:cubicBezTo>
                    <a:pt x="319" y="470"/>
                    <a:pt x="323" y="454"/>
                    <a:pt x="323" y="438"/>
                  </a:cubicBezTo>
                  <a:cubicBezTo>
                    <a:pt x="322" y="425"/>
                    <a:pt x="319" y="413"/>
                    <a:pt x="313" y="402"/>
                  </a:cubicBezTo>
                  <a:lnTo>
                    <a:pt x="539" y="250"/>
                  </a:lnTo>
                  <a:cubicBezTo>
                    <a:pt x="545" y="257"/>
                    <a:pt x="552" y="263"/>
                    <a:pt x="562" y="267"/>
                  </a:cubicBezTo>
                  <a:cubicBezTo>
                    <a:pt x="593" y="279"/>
                    <a:pt x="628" y="264"/>
                    <a:pt x="640" y="233"/>
                  </a:cubicBezTo>
                  <a:cubicBezTo>
                    <a:pt x="652" y="202"/>
                    <a:pt x="637" y="167"/>
                    <a:pt x="606" y="154"/>
                  </a:cubicBezTo>
                  <a:cubicBezTo>
                    <a:pt x="575" y="142"/>
                    <a:pt x="540" y="157"/>
                    <a:pt x="528" y="188"/>
                  </a:cubicBezTo>
                  <a:cubicBezTo>
                    <a:pt x="521" y="205"/>
                    <a:pt x="523" y="223"/>
                    <a:pt x="531" y="238"/>
                  </a:cubicBezTo>
                  <a:lnTo>
                    <a:pt x="305" y="390"/>
                  </a:lnTo>
                  <a:cubicBezTo>
                    <a:pt x="290" y="371"/>
                    <a:pt x="266" y="359"/>
                    <a:pt x="240" y="359"/>
                  </a:cubicBezTo>
                  <a:cubicBezTo>
                    <a:pt x="231" y="359"/>
                    <a:pt x="223" y="361"/>
                    <a:pt x="215" y="364"/>
                  </a:cubicBezTo>
                  <a:lnTo>
                    <a:pt x="95" y="113"/>
                  </a:lnTo>
                  <a:cubicBezTo>
                    <a:pt x="113" y="102"/>
                    <a:pt x="125" y="80"/>
                    <a:pt x="123" y="57"/>
                  </a:cubicBezTo>
                  <a:cubicBezTo>
                    <a:pt x="120" y="24"/>
                    <a:pt x="90" y="0"/>
                    <a:pt x="57" y="3"/>
                  </a:cubicBezTo>
                  <a:cubicBezTo>
                    <a:pt x="24" y="6"/>
                    <a:pt x="0" y="35"/>
                    <a:pt x="3" y="68"/>
                  </a:cubicBezTo>
                  <a:cubicBezTo>
                    <a:pt x="6" y="102"/>
                    <a:pt x="35" y="126"/>
                    <a:pt x="68" y="123"/>
                  </a:cubicBezTo>
                  <a:cubicBezTo>
                    <a:pt x="73" y="122"/>
                    <a:pt x="78" y="121"/>
                    <a:pt x="82" y="120"/>
                  </a:cubicBezTo>
                  <a:lnTo>
                    <a:pt x="202" y="370"/>
                  </a:lnTo>
                  <a:cubicBezTo>
                    <a:pt x="190" y="376"/>
                    <a:pt x="180" y="386"/>
                    <a:pt x="172" y="398"/>
                  </a:cubicBezTo>
                  <a:cubicBezTo>
                    <a:pt x="164" y="411"/>
                    <a:pt x="160" y="426"/>
                    <a:pt x="160" y="442"/>
                  </a:cubicBezTo>
                  <a:cubicBezTo>
                    <a:pt x="161" y="464"/>
                    <a:pt x="170" y="484"/>
                    <a:pt x="185" y="499"/>
                  </a:cubicBezTo>
                  <a:cubicBezTo>
                    <a:pt x="201" y="514"/>
                    <a:pt x="222" y="522"/>
                    <a:pt x="243" y="521"/>
                  </a:cubicBezTo>
                  <a:cubicBezTo>
                    <a:pt x="267" y="521"/>
                    <a:pt x="289" y="510"/>
                    <a:pt x="303" y="492"/>
                  </a:cubicBezTo>
                  <a:lnTo>
                    <a:pt x="300" y="497"/>
                  </a:lnTo>
                  <a:lnTo>
                    <a:pt x="852" y="898"/>
                  </a:lnTo>
                  <a:cubicBezTo>
                    <a:pt x="825" y="937"/>
                    <a:pt x="809" y="984"/>
                    <a:pt x="809" y="1035"/>
                  </a:cubicBezTo>
                  <a:cubicBezTo>
                    <a:pt x="810" y="1129"/>
                    <a:pt x="863" y="1209"/>
                    <a:pt x="940" y="1250"/>
                  </a:cubicBezTo>
                  <a:lnTo>
                    <a:pt x="787" y="1560"/>
                  </a:lnTo>
                  <a:cubicBezTo>
                    <a:pt x="754" y="1544"/>
                    <a:pt x="716" y="1540"/>
                    <a:pt x="678" y="1551"/>
                  </a:cubicBezTo>
                  <a:cubicBezTo>
                    <a:pt x="644" y="1562"/>
                    <a:pt x="614" y="1585"/>
                    <a:pt x="596" y="1615"/>
                  </a:cubicBezTo>
                  <a:cubicBezTo>
                    <a:pt x="591" y="1622"/>
                    <a:pt x="588" y="1630"/>
                    <a:pt x="584" y="1638"/>
                  </a:cubicBezTo>
                  <a:lnTo>
                    <a:pt x="152" y="1492"/>
                  </a:lnTo>
                  <a:cubicBezTo>
                    <a:pt x="156" y="1476"/>
                    <a:pt x="154" y="1460"/>
                    <a:pt x="145" y="1445"/>
                  </a:cubicBezTo>
                  <a:cubicBezTo>
                    <a:pt x="128" y="1417"/>
                    <a:pt x="91" y="1408"/>
                    <a:pt x="62" y="1425"/>
                  </a:cubicBezTo>
                  <a:cubicBezTo>
                    <a:pt x="34" y="1443"/>
                    <a:pt x="25" y="1480"/>
                    <a:pt x="42" y="1508"/>
                  </a:cubicBezTo>
                  <a:cubicBezTo>
                    <a:pt x="60" y="1537"/>
                    <a:pt x="97" y="1546"/>
                    <a:pt x="125" y="1528"/>
                  </a:cubicBezTo>
                  <a:cubicBezTo>
                    <a:pt x="135" y="1522"/>
                    <a:pt x="142" y="1514"/>
                    <a:pt x="147" y="1505"/>
                  </a:cubicBezTo>
                  <a:lnTo>
                    <a:pt x="580" y="1651"/>
                  </a:lnTo>
                  <a:cubicBezTo>
                    <a:pt x="571" y="1679"/>
                    <a:pt x="571" y="1709"/>
                    <a:pt x="580" y="1737"/>
                  </a:cubicBezTo>
                  <a:cubicBezTo>
                    <a:pt x="604" y="1815"/>
                    <a:pt x="687" y="1859"/>
                    <a:pt x="765" y="1835"/>
                  </a:cubicBezTo>
                  <a:cubicBezTo>
                    <a:pt x="800" y="1824"/>
                    <a:pt x="829" y="1802"/>
                    <a:pt x="848" y="1771"/>
                  </a:cubicBezTo>
                  <a:cubicBezTo>
                    <a:pt x="870" y="1735"/>
                    <a:pt x="876" y="1690"/>
                    <a:pt x="864" y="1649"/>
                  </a:cubicBezTo>
                  <a:cubicBezTo>
                    <a:pt x="853" y="1614"/>
                    <a:pt x="829" y="1585"/>
                    <a:pt x="800" y="1567"/>
                  </a:cubicBezTo>
                  <a:lnTo>
                    <a:pt x="953" y="1256"/>
                  </a:lnTo>
                  <a:cubicBezTo>
                    <a:pt x="984" y="1269"/>
                    <a:pt x="1018" y="1277"/>
                    <a:pt x="1053" y="1277"/>
                  </a:cubicBezTo>
                  <a:cubicBezTo>
                    <a:pt x="1159" y="1276"/>
                    <a:pt x="1248" y="1208"/>
                    <a:pt x="1281" y="1114"/>
                  </a:cubicBezTo>
                  <a:cubicBezTo>
                    <a:pt x="1504" y="1188"/>
                    <a:pt x="1833" y="1299"/>
                    <a:pt x="2047" y="1371"/>
                  </a:cubicBezTo>
                  <a:cubicBezTo>
                    <a:pt x="2043" y="1387"/>
                    <a:pt x="2045" y="1405"/>
                    <a:pt x="2052" y="1421"/>
                  </a:cubicBezTo>
                  <a:cubicBezTo>
                    <a:pt x="2060" y="1441"/>
                    <a:pt x="2076" y="1457"/>
                    <a:pt x="2096" y="1465"/>
                  </a:cubicBezTo>
                  <a:cubicBezTo>
                    <a:pt x="2117" y="1473"/>
                    <a:pt x="2139" y="1472"/>
                    <a:pt x="2158" y="1464"/>
                  </a:cubicBezTo>
                  <a:cubicBezTo>
                    <a:pt x="2165" y="1460"/>
                    <a:pt x="2172" y="1456"/>
                    <a:pt x="2178" y="1452"/>
                  </a:cubicBezTo>
                  <a:cubicBezTo>
                    <a:pt x="2309" y="1583"/>
                    <a:pt x="2539" y="1801"/>
                    <a:pt x="2636" y="1892"/>
                  </a:cubicBezTo>
                  <a:cubicBezTo>
                    <a:pt x="2622" y="1910"/>
                    <a:pt x="2618" y="1935"/>
                    <a:pt x="2630" y="1957"/>
                  </a:cubicBezTo>
                  <a:cubicBezTo>
                    <a:pt x="2645" y="1987"/>
                    <a:pt x="2681" y="1998"/>
                    <a:pt x="2711" y="1983"/>
                  </a:cubicBezTo>
                  <a:cubicBezTo>
                    <a:pt x="2741" y="1967"/>
                    <a:pt x="2752" y="1931"/>
                    <a:pt x="2737" y="1901"/>
                  </a:cubicBezTo>
                  <a:cubicBezTo>
                    <a:pt x="2721" y="1872"/>
                    <a:pt x="2685" y="1860"/>
                    <a:pt x="2655" y="1876"/>
                  </a:cubicBezTo>
                  <a:cubicBezTo>
                    <a:pt x="2652" y="1877"/>
                    <a:pt x="2649" y="1880"/>
                    <a:pt x="2646" y="1882"/>
                  </a:cubicBezTo>
                  <a:cubicBezTo>
                    <a:pt x="2549" y="1791"/>
                    <a:pt x="2319" y="1573"/>
                    <a:pt x="2188" y="1442"/>
                  </a:cubicBezTo>
                  <a:cubicBezTo>
                    <a:pt x="2191" y="1439"/>
                    <a:pt x="2193" y="1435"/>
                    <a:pt x="2195" y="1432"/>
                  </a:cubicBezTo>
                  <a:cubicBezTo>
                    <a:pt x="2207" y="1413"/>
                    <a:pt x="2210" y="1390"/>
                    <a:pt x="2205" y="1369"/>
                  </a:cubicBezTo>
                  <a:lnTo>
                    <a:pt x="2525" y="1232"/>
                  </a:lnTo>
                  <a:cubicBezTo>
                    <a:pt x="2536" y="1250"/>
                    <a:pt x="2555" y="1263"/>
                    <a:pt x="2578" y="1262"/>
                  </a:cubicBezTo>
                  <a:cubicBezTo>
                    <a:pt x="2611" y="1262"/>
                    <a:pt x="2638" y="1235"/>
                    <a:pt x="2637" y="1202"/>
                  </a:cubicBezTo>
                  <a:cubicBezTo>
                    <a:pt x="2637" y="1168"/>
                    <a:pt x="2610" y="1142"/>
                    <a:pt x="2577" y="1142"/>
                  </a:cubicBezTo>
                  <a:moveTo>
                    <a:pt x="243" y="507"/>
                  </a:moveTo>
                  <a:cubicBezTo>
                    <a:pt x="225" y="507"/>
                    <a:pt x="208" y="501"/>
                    <a:pt x="195" y="489"/>
                  </a:cubicBezTo>
                  <a:cubicBezTo>
                    <a:pt x="183" y="476"/>
                    <a:pt x="175" y="460"/>
                    <a:pt x="175" y="442"/>
                  </a:cubicBezTo>
                  <a:cubicBezTo>
                    <a:pt x="174" y="429"/>
                    <a:pt x="178" y="416"/>
                    <a:pt x="185" y="405"/>
                  </a:cubicBezTo>
                  <a:cubicBezTo>
                    <a:pt x="197" y="386"/>
                    <a:pt x="217" y="374"/>
                    <a:pt x="240" y="374"/>
                  </a:cubicBezTo>
                  <a:cubicBezTo>
                    <a:pt x="277" y="373"/>
                    <a:pt x="307" y="402"/>
                    <a:pt x="308" y="439"/>
                  </a:cubicBezTo>
                  <a:cubicBezTo>
                    <a:pt x="308" y="452"/>
                    <a:pt x="305" y="464"/>
                    <a:pt x="298" y="475"/>
                  </a:cubicBezTo>
                  <a:cubicBezTo>
                    <a:pt x="286" y="495"/>
                    <a:pt x="266" y="506"/>
                    <a:pt x="243" y="507"/>
                  </a:cubicBezTo>
                  <a:moveTo>
                    <a:pt x="850" y="1654"/>
                  </a:moveTo>
                  <a:cubicBezTo>
                    <a:pt x="861" y="1691"/>
                    <a:pt x="856" y="1731"/>
                    <a:pt x="836" y="1764"/>
                  </a:cubicBezTo>
                  <a:cubicBezTo>
                    <a:pt x="819" y="1791"/>
                    <a:pt x="792" y="1812"/>
                    <a:pt x="761" y="1821"/>
                  </a:cubicBezTo>
                  <a:cubicBezTo>
                    <a:pt x="691" y="1843"/>
                    <a:pt x="615" y="1803"/>
                    <a:pt x="594" y="1733"/>
                  </a:cubicBezTo>
                  <a:cubicBezTo>
                    <a:pt x="585" y="1705"/>
                    <a:pt x="586" y="1676"/>
                    <a:pt x="595" y="1649"/>
                  </a:cubicBezTo>
                  <a:lnTo>
                    <a:pt x="596" y="1648"/>
                  </a:lnTo>
                  <a:cubicBezTo>
                    <a:pt x="599" y="1639"/>
                    <a:pt x="603" y="1631"/>
                    <a:pt x="608" y="1623"/>
                  </a:cubicBezTo>
                  <a:cubicBezTo>
                    <a:pt x="625" y="1595"/>
                    <a:pt x="651" y="1575"/>
                    <a:pt x="682" y="1565"/>
                  </a:cubicBezTo>
                  <a:cubicBezTo>
                    <a:pt x="753" y="1543"/>
                    <a:pt x="828" y="1583"/>
                    <a:pt x="850" y="1654"/>
                  </a:cubicBezTo>
                  <a:close/>
                  <a:moveTo>
                    <a:pt x="2183" y="1424"/>
                  </a:moveTo>
                  <a:cubicBezTo>
                    <a:pt x="2176" y="1436"/>
                    <a:pt x="2165" y="1445"/>
                    <a:pt x="2153" y="1450"/>
                  </a:cubicBezTo>
                  <a:cubicBezTo>
                    <a:pt x="2136" y="1457"/>
                    <a:pt x="2118" y="1458"/>
                    <a:pt x="2102" y="1451"/>
                  </a:cubicBezTo>
                  <a:cubicBezTo>
                    <a:pt x="2085" y="1445"/>
                    <a:pt x="2072" y="1432"/>
                    <a:pt x="2065" y="1416"/>
                  </a:cubicBezTo>
                  <a:cubicBezTo>
                    <a:pt x="2056" y="1396"/>
                    <a:pt x="2058" y="1373"/>
                    <a:pt x="2069" y="1354"/>
                  </a:cubicBezTo>
                  <a:cubicBezTo>
                    <a:pt x="2077" y="1342"/>
                    <a:pt x="2087" y="1333"/>
                    <a:pt x="2100" y="1328"/>
                  </a:cubicBezTo>
                  <a:cubicBezTo>
                    <a:pt x="2116" y="1321"/>
                    <a:pt x="2134" y="1321"/>
                    <a:pt x="2151" y="1327"/>
                  </a:cubicBezTo>
                  <a:cubicBezTo>
                    <a:pt x="2167" y="1334"/>
                    <a:pt x="2180" y="1346"/>
                    <a:pt x="2187" y="1363"/>
                  </a:cubicBezTo>
                  <a:cubicBezTo>
                    <a:pt x="2196" y="1383"/>
                    <a:pt x="2194" y="1406"/>
                    <a:pt x="2183" y="1424"/>
                  </a:cubicBezTo>
                </a:path>
              </a:pathLst>
            </a:custGeom>
            <a:solidFill>
              <a:srgbClr val="C8D3D8">
                <a:alpha val="25882"/>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7" name="Google Shape;37;p44"/>
            <p:cNvSpPr/>
            <p:nvPr/>
          </p:nvSpPr>
          <p:spPr>
            <a:xfrm rot="2654194">
              <a:off x="-31981" y="1854504"/>
              <a:ext cx="1138472" cy="1348798"/>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rgbClr val="C8D3D8">
                <a:alpha val="25882"/>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38" name="Google Shape;38;p44"/>
            <p:cNvSpPr/>
            <p:nvPr/>
          </p:nvSpPr>
          <p:spPr>
            <a:xfrm rot="2654194">
              <a:off x="263870" y="2526575"/>
              <a:ext cx="3276479" cy="2650851"/>
            </a:xfrm>
            <a:custGeom>
              <a:rect b="b" l="l" r="r" t="t"/>
              <a:pathLst>
                <a:path extrusionOk="0" h="3221" w="3984">
                  <a:moveTo>
                    <a:pt x="3893" y="359"/>
                  </a:moveTo>
                  <a:cubicBezTo>
                    <a:pt x="3878" y="364"/>
                    <a:pt x="3865" y="375"/>
                    <a:pt x="3856" y="388"/>
                  </a:cubicBezTo>
                  <a:cubicBezTo>
                    <a:pt x="3846" y="405"/>
                    <a:pt x="3843" y="425"/>
                    <a:pt x="3849" y="444"/>
                  </a:cubicBezTo>
                  <a:lnTo>
                    <a:pt x="3850" y="447"/>
                  </a:lnTo>
                  <a:lnTo>
                    <a:pt x="3469" y="613"/>
                  </a:lnTo>
                  <a:cubicBezTo>
                    <a:pt x="3465" y="604"/>
                    <a:pt x="3459" y="596"/>
                    <a:pt x="3452" y="590"/>
                  </a:cubicBezTo>
                  <a:lnTo>
                    <a:pt x="3549" y="469"/>
                  </a:lnTo>
                  <a:cubicBezTo>
                    <a:pt x="3563" y="478"/>
                    <a:pt x="3581" y="481"/>
                    <a:pt x="3599" y="476"/>
                  </a:cubicBezTo>
                  <a:cubicBezTo>
                    <a:pt x="3630" y="466"/>
                    <a:pt x="3648" y="432"/>
                    <a:pt x="3638" y="400"/>
                  </a:cubicBezTo>
                  <a:cubicBezTo>
                    <a:pt x="3628" y="368"/>
                    <a:pt x="3594" y="351"/>
                    <a:pt x="3562" y="361"/>
                  </a:cubicBezTo>
                  <a:cubicBezTo>
                    <a:pt x="3530" y="371"/>
                    <a:pt x="3513" y="405"/>
                    <a:pt x="3523" y="437"/>
                  </a:cubicBezTo>
                  <a:cubicBezTo>
                    <a:pt x="3526" y="446"/>
                    <a:pt x="3531" y="454"/>
                    <a:pt x="3537" y="460"/>
                  </a:cubicBezTo>
                  <a:lnTo>
                    <a:pt x="3441" y="581"/>
                  </a:lnTo>
                  <a:cubicBezTo>
                    <a:pt x="3428" y="572"/>
                    <a:pt x="3413" y="567"/>
                    <a:pt x="3397" y="566"/>
                  </a:cubicBezTo>
                  <a:cubicBezTo>
                    <a:pt x="3348" y="563"/>
                    <a:pt x="3306" y="599"/>
                    <a:pt x="3303" y="648"/>
                  </a:cubicBezTo>
                  <a:cubicBezTo>
                    <a:pt x="3300" y="689"/>
                    <a:pt x="3326" y="726"/>
                    <a:pt x="3364" y="738"/>
                  </a:cubicBezTo>
                  <a:lnTo>
                    <a:pt x="3248" y="1238"/>
                  </a:lnTo>
                  <a:lnTo>
                    <a:pt x="3244" y="1237"/>
                  </a:lnTo>
                  <a:cubicBezTo>
                    <a:pt x="3233" y="1235"/>
                    <a:pt x="3222" y="1235"/>
                    <a:pt x="3212" y="1236"/>
                  </a:cubicBezTo>
                  <a:lnTo>
                    <a:pt x="3067" y="735"/>
                  </a:lnTo>
                  <a:cubicBezTo>
                    <a:pt x="3087" y="726"/>
                    <a:pt x="3101" y="707"/>
                    <a:pt x="3102" y="685"/>
                  </a:cubicBezTo>
                  <a:cubicBezTo>
                    <a:pt x="3103" y="672"/>
                    <a:pt x="3100" y="660"/>
                    <a:pt x="3094" y="650"/>
                  </a:cubicBezTo>
                  <a:cubicBezTo>
                    <a:pt x="3118" y="627"/>
                    <a:pt x="3139" y="601"/>
                    <a:pt x="3157" y="573"/>
                  </a:cubicBezTo>
                  <a:cubicBezTo>
                    <a:pt x="3194" y="513"/>
                    <a:pt x="3213" y="444"/>
                    <a:pt x="3213" y="374"/>
                  </a:cubicBezTo>
                  <a:cubicBezTo>
                    <a:pt x="3212" y="168"/>
                    <a:pt x="3043" y="0"/>
                    <a:pt x="2837" y="1"/>
                  </a:cubicBezTo>
                  <a:cubicBezTo>
                    <a:pt x="2707" y="2"/>
                    <a:pt x="2588" y="68"/>
                    <a:pt x="2520" y="179"/>
                  </a:cubicBezTo>
                  <a:cubicBezTo>
                    <a:pt x="2483" y="239"/>
                    <a:pt x="2464" y="307"/>
                    <a:pt x="2464" y="378"/>
                  </a:cubicBezTo>
                  <a:cubicBezTo>
                    <a:pt x="2464" y="391"/>
                    <a:pt x="2465" y="405"/>
                    <a:pt x="2467" y="418"/>
                  </a:cubicBezTo>
                  <a:cubicBezTo>
                    <a:pt x="2445" y="426"/>
                    <a:pt x="2429" y="446"/>
                    <a:pt x="2427" y="471"/>
                  </a:cubicBezTo>
                  <a:cubicBezTo>
                    <a:pt x="2427" y="476"/>
                    <a:pt x="2427" y="480"/>
                    <a:pt x="2428" y="484"/>
                  </a:cubicBezTo>
                  <a:lnTo>
                    <a:pt x="1611" y="714"/>
                  </a:lnTo>
                  <a:cubicBezTo>
                    <a:pt x="1601" y="684"/>
                    <a:pt x="1581" y="659"/>
                    <a:pt x="1554" y="643"/>
                  </a:cubicBezTo>
                  <a:cubicBezTo>
                    <a:pt x="1492" y="606"/>
                    <a:pt x="1410" y="626"/>
                    <a:pt x="1372" y="687"/>
                  </a:cubicBezTo>
                  <a:lnTo>
                    <a:pt x="1371" y="689"/>
                  </a:lnTo>
                  <a:cubicBezTo>
                    <a:pt x="1353" y="720"/>
                    <a:pt x="1348" y="756"/>
                    <a:pt x="1356" y="790"/>
                  </a:cubicBezTo>
                  <a:cubicBezTo>
                    <a:pt x="1358" y="795"/>
                    <a:pt x="1360" y="800"/>
                    <a:pt x="1361" y="805"/>
                  </a:cubicBezTo>
                  <a:lnTo>
                    <a:pt x="864" y="1044"/>
                  </a:lnTo>
                  <a:cubicBezTo>
                    <a:pt x="854" y="1027"/>
                    <a:pt x="838" y="1013"/>
                    <a:pt x="819" y="1006"/>
                  </a:cubicBezTo>
                  <a:lnTo>
                    <a:pt x="967" y="488"/>
                  </a:lnTo>
                  <a:lnTo>
                    <a:pt x="971" y="488"/>
                  </a:lnTo>
                  <a:cubicBezTo>
                    <a:pt x="1004" y="490"/>
                    <a:pt x="1032" y="465"/>
                    <a:pt x="1035" y="432"/>
                  </a:cubicBezTo>
                  <a:cubicBezTo>
                    <a:pt x="1037" y="399"/>
                    <a:pt x="1012" y="370"/>
                    <a:pt x="978" y="368"/>
                  </a:cubicBezTo>
                  <a:cubicBezTo>
                    <a:pt x="945" y="366"/>
                    <a:pt x="916" y="391"/>
                    <a:pt x="914" y="424"/>
                  </a:cubicBezTo>
                  <a:cubicBezTo>
                    <a:pt x="912" y="451"/>
                    <a:pt x="929" y="475"/>
                    <a:pt x="953" y="484"/>
                  </a:cubicBezTo>
                  <a:lnTo>
                    <a:pt x="805" y="1002"/>
                  </a:lnTo>
                  <a:cubicBezTo>
                    <a:pt x="802" y="1002"/>
                    <a:pt x="798" y="1001"/>
                    <a:pt x="794" y="1001"/>
                  </a:cubicBezTo>
                  <a:cubicBezTo>
                    <a:pt x="747" y="998"/>
                    <a:pt x="707" y="1032"/>
                    <a:pt x="701" y="1078"/>
                  </a:cubicBezTo>
                  <a:lnTo>
                    <a:pt x="137" y="1051"/>
                  </a:lnTo>
                  <a:cubicBezTo>
                    <a:pt x="137" y="1046"/>
                    <a:pt x="136" y="1042"/>
                    <a:pt x="135" y="1037"/>
                  </a:cubicBezTo>
                  <a:cubicBezTo>
                    <a:pt x="127" y="1001"/>
                    <a:pt x="90" y="978"/>
                    <a:pt x="54" y="987"/>
                  </a:cubicBezTo>
                  <a:cubicBezTo>
                    <a:pt x="37" y="991"/>
                    <a:pt x="22" y="1002"/>
                    <a:pt x="12" y="1017"/>
                  </a:cubicBezTo>
                  <a:cubicBezTo>
                    <a:pt x="3" y="1032"/>
                    <a:pt x="0" y="1051"/>
                    <a:pt x="4" y="1068"/>
                  </a:cubicBezTo>
                  <a:cubicBezTo>
                    <a:pt x="12" y="1104"/>
                    <a:pt x="49" y="1127"/>
                    <a:pt x="85" y="1118"/>
                  </a:cubicBezTo>
                  <a:cubicBezTo>
                    <a:pt x="103" y="1114"/>
                    <a:pt x="117" y="1104"/>
                    <a:pt x="127" y="1088"/>
                  </a:cubicBezTo>
                  <a:cubicBezTo>
                    <a:pt x="131" y="1081"/>
                    <a:pt x="134" y="1073"/>
                    <a:pt x="136" y="1065"/>
                  </a:cubicBezTo>
                  <a:lnTo>
                    <a:pt x="700" y="1092"/>
                  </a:lnTo>
                  <a:cubicBezTo>
                    <a:pt x="701" y="1137"/>
                    <a:pt x="737" y="1174"/>
                    <a:pt x="783" y="1177"/>
                  </a:cubicBezTo>
                  <a:cubicBezTo>
                    <a:pt x="831" y="1180"/>
                    <a:pt x="873" y="1143"/>
                    <a:pt x="876" y="1095"/>
                  </a:cubicBezTo>
                  <a:cubicBezTo>
                    <a:pt x="877" y="1082"/>
                    <a:pt x="875" y="1069"/>
                    <a:pt x="871" y="1057"/>
                  </a:cubicBezTo>
                  <a:lnTo>
                    <a:pt x="1367" y="818"/>
                  </a:lnTo>
                  <a:cubicBezTo>
                    <a:pt x="1379" y="840"/>
                    <a:pt x="1396" y="859"/>
                    <a:pt x="1417" y="872"/>
                  </a:cubicBezTo>
                  <a:cubicBezTo>
                    <a:pt x="1427" y="878"/>
                    <a:pt x="1438" y="882"/>
                    <a:pt x="1448" y="885"/>
                  </a:cubicBezTo>
                  <a:lnTo>
                    <a:pt x="1338" y="1305"/>
                  </a:lnTo>
                  <a:cubicBezTo>
                    <a:pt x="1330" y="1303"/>
                    <a:pt x="1321" y="1302"/>
                    <a:pt x="1312" y="1302"/>
                  </a:cubicBezTo>
                  <a:cubicBezTo>
                    <a:pt x="1242" y="1302"/>
                    <a:pt x="1186" y="1359"/>
                    <a:pt x="1187" y="1428"/>
                  </a:cubicBezTo>
                  <a:cubicBezTo>
                    <a:pt x="1187" y="1449"/>
                    <a:pt x="1192" y="1468"/>
                    <a:pt x="1201" y="1485"/>
                  </a:cubicBezTo>
                  <a:lnTo>
                    <a:pt x="523" y="1885"/>
                  </a:lnTo>
                  <a:lnTo>
                    <a:pt x="522" y="1882"/>
                  </a:lnTo>
                  <a:cubicBezTo>
                    <a:pt x="511" y="1868"/>
                    <a:pt x="496" y="1859"/>
                    <a:pt x="478" y="1856"/>
                  </a:cubicBezTo>
                  <a:cubicBezTo>
                    <a:pt x="451" y="1852"/>
                    <a:pt x="425" y="1865"/>
                    <a:pt x="411" y="1887"/>
                  </a:cubicBezTo>
                  <a:cubicBezTo>
                    <a:pt x="406" y="1895"/>
                    <a:pt x="403" y="1904"/>
                    <a:pt x="401" y="1913"/>
                  </a:cubicBezTo>
                  <a:cubicBezTo>
                    <a:pt x="396" y="1950"/>
                    <a:pt x="422" y="1984"/>
                    <a:pt x="458" y="1990"/>
                  </a:cubicBezTo>
                  <a:cubicBezTo>
                    <a:pt x="485" y="1994"/>
                    <a:pt x="511" y="1981"/>
                    <a:pt x="526" y="1958"/>
                  </a:cubicBezTo>
                  <a:cubicBezTo>
                    <a:pt x="530" y="1950"/>
                    <a:pt x="534" y="1942"/>
                    <a:pt x="535" y="1933"/>
                  </a:cubicBezTo>
                  <a:cubicBezTo>
                    <a:pt x="537" y="1920"/>
                    <a:pt x="535" y="1908"/>
                    <a:pt x="530" y="1897"/>
                  </a:cubicBezTo>
                  <a:lnTo>
                    <a:pt x="1208" y="1498"/>
                  </a:lnTo>
                  <a:cubicBezTo>
                    <a:pt x="1230" y="1531"/>
                    <a:pt x="1267" y="1553"/>
                    <a:pt x="1309" y="1554"/>
                  </a:cubicBezTo>
                  <a:lnTo>
                    <a:pt x="1315" y="1764"/>
                  </a:lnTo>
                  <a:cubicBezTo>
                    <a:pt x="1289" y="1769"/>
                    <a:pt x="1268" y="1791"/>
                    <a:pt x="1266" y="1819"/>
                  </a:cubicBezTo>
                  <a:lnTo>
                    <a:pt x="1266" y="1822"/>
                  </a:lnTo>
                  <a:cubicBezTo>
                    <a:pt x="1159" y="1839"/>
                    <a:pt x="1065" y="1901"/>
                    <a:pt x="1007" y="1994"/>
                  </a:cubicBezTo>
                  <a:cubicBezTo>
                    <a:pt x="971" y="2054"/>
                    <a:pt x="951" y="2123"/>
                    <a:pt x="952" y="2193"/>
                  </a:cubicBezTo>
                  <a:cubicBezTo>
                    <a:pt x="953" y="2399"/>
                    <a:pt x="1121" y="2567"/>
                    <a:pt x="1328" y="2566"/>
                  </a:cubicBezTo>
                  <a:cubicBezTo>
                    <a:pt x="1354" y="2565"/>
                    <a:pt x="1379" y="2563"/>
                    <a:pt x="1403" y="2558"/>
                  </a:cubicBezTo>
                  <a:cubicBezTo>
                    <a:pt x="1411" y="2579"/>
                    <a:pt x="1431" y="2595"/>
                    <a:pt x="1455" y="2596"/>
                  </a:cubicBezTo>
                  <a:cubicBezTo>
                    <a:pt x="1462" y="2597"/>
                    <a:pt x="1468" y="2596"/>
                    <a:pt x="1474" y="2594"/>
                  </a:cubicBezTo>
                  <a:lnTo>
                    <a:pt x="1596" y="2920"/>
                  </a:lnTo>
                  <a:cubicBezTo>
                    <a:pt x="1573" y="2931"/>
                    <a:pt x="1553" y="2949"/>
                    <a:pt x="1539" y="2971"/>
                  </a:cubicBezTo>
                  <a:cubicBezTo>
                    <a:pt x="1519" y="3004"/>
                    <a:pt x="1514" y="3043"/>
                    <a:pt x="1525" y="3080"/>
                  </a:cubicBezTo>
                  <a:cubicBezTo>
                    <a:pt x="1535" y="3114"/>
                    <a:pt x="1559" y="3142"/>
                    <a:pt x="1590" y="3159"/>
                  </a:cubicBezTo>
                  <a:cubicBezTo>
                    <a:pt x="1621" y="3175"/>
                    <a:pt x="1657" y="3179"/>
                    <a:pt x="1691" y="3168"/>
                  </a:cubicBezTo>
                  <a:cubicBezTo>
                    <a:pt x="1722" y="3159"/>
                    <a:pt x="1748" y="3138"/>
                    <a:pt x="1765" y="3111"/>
                  </a:cubicBezTo>
                  <a:cubicBezTo>
                    <a:pt x="1784" y="3080"/>
                    <a:pt x="1790" y="3043"/>
                    <a:pt x="1781" y="3008"/>
                  </a:cubicBezTo>
                  <a:lnTo>
                    <a:pt x="2058" y="2908"/>
                  </a:lnTo>
                  <a:cubicBezTo>
                    <a:pt x="2071" y="2937"/>
                    <a:pt x="2099" y="2958"/>
                    <a:pt x="2132" y="2960"/>
                  </a:cubicBezTo>
                  <a:cubicBezTo>
                    <a:pt x="2157" y="2961"/>
                    <a:pt x="2179" y="2953"/>
                    <a:pt x="2196" y="2938"/>
                  </a:cubicBezTo>
                  <a:lnTo>
                    <a:pt x="2372" y="3117"/>
                  </a:lnTo>
                  <a:cubicBezTo>
                    <a:pt x="2361" y="3131"/>
                    <a:pt x="2356" y="3149"/>
                    <a:pt x="2360" y="3168"/>
                  </a:cubicBezTo>
                  <a:cubicBezTo>
                    <a:pt x="2368" y="3200"/>
                    <a:pt x="2400" y="3221"/>
                    <a:pt x="2432" y="3213"/>
                  </a:cubicBezTo>
                  <a:cubicBezTo>
                    <a:pt x="2465" y="3205"/>
                    <a:pt x="2485" y="3173"/>
                    <a:pt x="2477" y="3140"/>
                  </a:cubicBezTo>
                  <a:cubicBezTo>
                    <a:pt x="2470" y="3108"/>
                    <a:pt x="2437" y="3088"/>
                    <a:pt x="2405" y="3095"/>
                  </a:cubicBezTo>
                  <a:cubicBezTo>
                    <a:pt x="2396" y="3098"/>
                    <a:pt x="2389" y="3101"/>
                    <a:pt x="2382" y="3107"/>
                  </a:cubicBezTo>
                  <a:lnTo>
                    <a:pt x="2206" y="2928"/>
                  </a:lnTo>
                  <a:cubicBezTo>
                    <a:pt x="2218" y="2914"/>
                    <a:pt x="2225" y="2896"/>
                    <a:pt x="2226" y="2877"/>
                  </a:cubicBezTo>
                  <a:cubicBezTo>
                    <a:pt x="2229" y="2828"/>
                    <a:pt x="2192" y="2787"/>
                    <a:pt x="2144" y="2783"/>
                  </a:cubicBezTo>
                  <a:cubicBezTo>
                    <a:pt x="2095" y="2780"/>
                    <a:pt x="2053" y="2817"/>
                    <a:pt x="2050" y="2866"/>
                  </a:cubicBezTo>
                  <a:cubicBezTo>
                    <a:pt x="2049" y="2876"/>
                    <a:pt x="2050" y="2886"/>
                    <a:pt x="2053" y="2895"/>
                  </a:cubicBezTo>
                  <a:lnTo>
                    <a:pt x="1777" y="2995"/>
                  </a:lnTo>
                  <a:cubicBezTo>
                    <a:pt x="1752" y="2929"/>
                    <a:pt x="1681" y="2893"/>
                    <a:pt x="1613" y="2914"/>
                  </a:cubicBezTo>
                  <a:lnTo>
                    <a:pt x="1610" y="2915"/>
                  </a:lnTo>
                  <a:lnTo>
                    <a:pt x="1488" y="2589"/>
                  </a:lnTo>
                  <a:cubicBezTo>
                    <a:pt x="1505" y="2579"/>
                    <a:pt x="1518" y="2561"/>
                    <a:pt x="1520" y="2540"/>
                  </a:cubicBezTo>
                  <a:cubicBezTo>
                    <a:pt x="1520" y="2531"/>
                    <a:pt x="1519" y="2522"/>
                    <a:pt x="1515" y="2514"/>
                  </a:cubicBezTo>
                  <a:cubicBezTo>
                    <a:pt x="1567" y="2484"/>
                    <a:pt x="1612" y="2441"/>
                    <a:pt x="1645" y="2388"/>
                  </a:cubicBezTo>
                  <a:cubicBezTo>
                    <a:pt x="1681" y="2328"/>
                    <a:pt x="1701" y="2260"/>
                    <a:pt x="1700" y="2189"/>
                  </a:cubicBezTo>
                  <a:cubicBezTo>
                    <a:pt x="1700" y="2169"/>
                    <a:pt x="1698" y="2148"/>
                    <a:pt x="1695" y="2128"/>
                  </a:cubicBezTo>
                  <a:cubicBezTo>
                    <a:pt x="1718" y="2121"/>
                    <a:pt x="1735" y="2100"/>
                    <a:pt x="1737" y="2075"/>
                  </a:cubicBezTo>
                  <a:cubicBezTo>
                    <a:pt x="1738" y="2069"/>
                    <a:pt x="1737" y="2063"/>
                    <a:pt x="1735" y="2057"/>
                  </a:cubicBezTo>
                  <a:lnTo>
                    <a:pt x="1983" y="1972"/>
                  </a:lnTo>
                  <a:cubicBezTo>
                    <a:pt x="2001" y="2018"/>
                    <a:pt x="2047" y="2051"/>
                    <a:pt x="2100" y="2051"/>
                  </a:cubicBezTo>
                  <a:cubicBezTo>
                    <a:pt x="2140" y="2050"/>
                    <a:pt x="2176" y="2031"/>
                    <a:pt x="2199" y="2001"/>
                  </a:cubicBezTo>
                  <a:lnTo>
                    <a:pt x="2417" y="2164"/>
                  </a:lnTo>
                  <a:lnTo>
                    <a:pt x="2415" y="2166"/>
                  </a:lnTo>
                  <a:cubicBezTo>
                    <a:pt x="2402" y="2187"/>
                    <a:pt x="2398" y="2212"/>
                    <a:pt x="2404" y="2237"/>
                  </a:cubicBezTo>
                  <a:cubicBezTo>
                    <a:pt x="2409" y="2262"/>
                    <a:pt x="2424" y="2283"/>
                    <a:pt x="2446" y="2297"/>
                  </a:cubicBezTo>
                  <a:cubicBezTo>
                    <a:pt x="2467" y="2310"/>
                    <a:pt x="2493" y="2315"/>
                    <a:pt x="2518" y="2309"/>
                  </a:cubicBezTo>
                  <a:cubicBezTo>
                    <a:pt x="2524" y="2308"/>
                    <a:pt x="2529" y="2306"/>
                    <a:pt x="2534" y="2304"/>
                  </a:cubicBezTo>
                  <a:lnTo>
                    <a:pt x="2670" y="2569"/>
                  </a:lnTo>
                  <a:cubicBezTo>
                    <a:pt x="2649" y="2582"/>
                    <a:pt x="2638" y="2607"/>
                    <a:pt x="2644" y="2633"/>
                  </a:cubicBezTo>
                  <a:cubicBezTo>
                    <a:pt x="2652" y="2665"/>
                    <a:pt x="2684" y="2685"/>
                    <a:pt x="2717" y="2678"/>
                  </a:cubicBezTo>
                  <a:cubicBezTo>
                    <a:pt x="2749" y="2670"/>
                    <a:pt x="2769" y="2638"/>
                    <a:pt x="2762" y="2605"/>
                  </a:cubicBezTo>
                  <a:cubicBezTo>
                    <a:pt x="2754" y="2573"/>
                    <a:pt x="2721" y="2553"/>
                    <a:pt x="2689" y="2560"/>
                  </a:cubicBezTo>
                  <a:cubicBezTo>
                    <a:pt x="2687" y="2561"/>
                    <a:pt x="2685" y="2562"/>
                    <a:pt x="2683" y="2562"/>
                  </a:cubicBezTo>
                  <a:lnTo>
                    <a:pt x="2547" y="2297"/>
                  </a:lnTo>
                  <a:cubicBezTo>
                    <a:pt x="2559" y="2289"/>
                    <a:pt x="2570" y="2279"/>
                    <a:pt x="2578" y="2266"/>
                  </a:cubicBezTo>
                  <a:cubicBezTo>
                    <a:pt x="2590" y="2246"/>
                    <a:pt x="2595" y="2224"/>
                    <a:pt x="2591" y="2201"/>
                  </a:cubicBezTo>
                  <a:lnTo>
                    <a:pt x="2957" y="2116"/>
                  </a:lnTo>
                  <a:cubicBezTo>
                    <a:pt x="2966" y="2145"/>
                    <a:pt x="2997" y="2163"/>
                    <a:pt x="3028" y="2156"/>
                  </a:cubicBezTo>
                  <a:cubicBezTo>
                    <a:pt x="3060" y="2148"/>
                    <a:pt x="3080" y="2116"/>
                    <a:pt x="3072" y="2084"/>
                  </a:cubicBezTo>
                  <a:cubicBezTo>
                    <a:pt x="3065" y="2051"/>
                    <a:pt x="3032" y="2031"/>
                    <a:pt x="3000" y="2039"/>
                  </a:cubicBezTo>
                  <a:cubicBezTo>
                    <a:pt x="2971" y="2045"/>
                    <a:pt x="2952" y="2073"/>
                    <a:pt x="2954" y="2102"/>
                  </a:cubicBezTo>
                  <a:lnTo>
                    <a:pt x="2588" y="2187"/>
                  </a:lnTo>
                  <a:cubicBezTo>
                    <a:pt x="2573" y="2140"/>
                    <a:pt x="2524" y="2112"/>
                    <a:pt x="2476" y="2123"/>
                  </a:cubicBezTo>
                  <a:cubicBezTo>
                    <a:pt x="2456" y="2127"/>
                    <a:pt x="2439" y="2138"/>
                    <a:pt x="2425" y="2152"/>
                  </a:cubicBezTo>
                  <a:lnTo>
                    <a:pt x="2207" y="1989"/>
                  </a:lnTo>
                  <a:cubicBezTo>
                    <a:pt x="2219" y="1970"/>
                    <a:pt x="2225" y="1948"/>
                    <a:pt x="2225" y="1924"/>
                  </a:cubicBezTo>
                  <a:cubicBezTo>
                    <a:pt x="2225" y="1854"/>
                    <a:pt x="2168" y="1798"/>
                    <a:pt x="2098" y="1799"/>
                  </a:cubicBezTo>
                  <a:cubicBezTo>
                    <a:pt x="2084" y="1799"/>
                    <a:pt x="2071" y="1801"/>
                    <a:pt x="2058" y="1806"/>
                  </a:cubicBezTo>
                  <a:lnTo>
                    <a:pt x="1897" y="1409"/>
                  </a:lnTo>
                  <a:cubicBezTo>
                    <a:pt x="1915" y="1402"/>
                    <a:pt x="1931" y="1389"/>
                    <a:pt x="1942" y="1372"/>
                  </a:cubicBezTo>
                  <a:cubicBezTo>
                    <a:pt x="1943" y="1368"/>
                    <a:pt x="1945" y="1365"/>
                    <a:pt x="1947" y="1362"/>
                  </a:cubicBezTo>
                  <a:cubicBezTo>
                    <a:pt x="1948" y="1360"/>
                    <a:pt x="1948" y="1358"/>
                    <a:pt x="1949" y="1357"/>
                  </a:cubicBezTo>
                  <a:lnTo>
                    <a:pt x="2728" y="1702"/>
                  </a:lnTo>
                  <a:cubicBezTo>
                    <a:pt x="2727" y="1706"/>
                    <a:pt x="2726" y="1710"/>
                    <a:pt x="2726" y="1713"/>
                  </a:cubicBezTo>
                  <a:cubicBezTo>
                    <a:pt x="2724" y="1747"/>
                    <a:pt x="2749" y="1776"/>
                    <a:pt x="2782" y="1778"/>
                  </a:cubicBezTo>
                  <a:cubicBezTo>
                    <a:pt x="2815" y="1780"/>
                    <a:pt x="2844" y="1755"/>
                    <a:pt x="2847" y="1722"/>
                  </a:cubicBezTo>
                  <a:cubicBezTo>
                    <a:pt x="2849" y="1689"/>
                    <a:pt x="2824" y="1660"/>
                    <a:pt x="2791" y="1658"/>
                  </a:cubicBezTo>
                  <a:cubicBezTo>
                    <a:pt x="2766" y="1656"/>
                    <a:pt x="2745" y="1669"/>
                    <a:pt x="2734" y="1689"/>
                  </a:cubicBezTo>
                  <a:lnTo>
                    <a:pt x="1953" y="1343"/>
                  </a:lnTo>
                  <a:cubicBezTo>
                    <a:pt x="1963" y="1300"/>
                    <a:pt x="1942" y="1254"/>
                    <a:pt x="1901" y="1235"/>
                  </a:cubicBezTo>
                  <a:cubicBezTo>
                    <a:pt x="1854" y="1213"/>
                    <a:pt x="1797" y="1232"/>
                    <a:pt x="1774" y="1281"/>
                  </a:cubicBezTo>
                  <a:cubicBezTo>
                    <a:pt x="1769" y="1290"/>
                    <a:pt x="1766" y="1301"/>
                    <a:pt x="1765" y="1311"/>
                  </a:cubicBezTo>
                  <a:lnTo>
                    <a:pt x="1434" y="1393"/>
                  </a:lnTo>
                  <a:cubicBezTo>
                    <a:pt x="1422" y="1353"/>
                    <a:pt x="1392" y="1322"/>
                    <a:pt x="1352" y="1308"/>
                  </a:cubicBezTo>
                  <a:lnTo>
                    <a:pt x="1462" y="888"/>
                  </a:lnTo>
                  <a:cubicBezTo>
                    <a:pt x="1514" y="897"/>
                    <a:pt x="1570" y="875"/>
                    <a:pt x="1599" y="827"/>
                  </a:cubicBezTo>
                  <a:lnTo>
                    <a:pt x="1600" y="826"/>
                  </a:lnTo>
                  <a:cubicBezTo>
                    <a:pt x="1618" y="796"/>
                    <a:pt x="1623" y="762"/>
                    <a:pt x="1615" y="728"/>
                  </a:cubicBezTo>
                  <a:lnTo>
                    <a:pt x="2432" y="498"/>
                  </a:lnTo>
                  <a:cubicBezTo>
                    <a:pt x="2440" y="519"/>
                    <a:pt x="2460" y="534"/>
                    <a:pt x="2483" y="535"/>
                  </a:cubicBezTo>
                  <a:cubicBezTo>
                    <a:pt x="2489" y="536"/>
                    <a:pt x="2494" y="535"/>
                    <a:pt x="2499" y="534"/>
                  </a:cubicBezTo>
                  <a:cubicBezTo>
                    <a:pt x="2518" y="574"/>
                    <a:pt x="2543" y="610"/>
                    <a:pt x="2575" y="642"/>
                  </a:cubicBezTo>
                  <a:cubicBezTo>
                    <a:pt x="2646" y="712"/>
                    <a:pt x="2740" y="751"/>
                    <a:pt x="2840" y="750"/>
                  </a:cubicBezTo>
                  <a:cubicBezTo>
                    <a:pt x="2895" y="750"/>
                    <a:pt x="2947" y="738"/>
                    <a:pt x="2994" y="717"/>
                  </a:cubicBezTo>
                  <a:cubicBezTo>
                    <a:pt x="3004" y="730"/>
                    <a:pt x="3020" y="740"/>
                    <a:pt x="3038" y="741"/>
                  </a:cubicBezTo>
                  <a:cubicBezTo>
                    <a:pt x="3044" y="741"/>
                    <a:pt x="3049" y="741"/>
                    <a:pt x="3054" y="740"/>
                  </a:cubicBezTo>
                  <a:lnTo>
                    <a:pt x="3197" y="1238"/>
                  </a:lnTo>
                  <a:cubicBezTo>
                    <a:pt x="3161" y="1244"/>
                    <a:pt x="3129" y="1266"/>
                    <a:pt x="3109" y="1298"/>
                  </a:cubicBezTo>
                  <a:cubicBezTo>
                    <a:pt x="3099" y="1313"/>
                    <a:pt x="3093" y="1329"/>
                    <a:pt x="3091" y="1346"/>
                  </a:cubicBezTo>
                  <a:cubicBezTo>
                    <a:pt x="3085" y="1382"/>
                    <a:pt x="3093" y="1417"/>
                    <a:pt x="3114" y="1446"/>
                  </a:cubicBezTo>
                  <a:cubicBezTo>
                    <a:pt x="3134" y="1475"/>
                    <a:pt x="3165" y="1494"/>
                    <a:pt x="3200" y="1500"/>
                  </a:cubicBezTo>
                  <a:cubicBezTo>
                    <a:pt x="3254" y="1508"/>
                    <a:pt x="3307" y="1484"/>
                    <a:pt x="3335" y="1438"/>
                  </a:cubicBezTo>
                  <a:cubicBezTo>
                    <a:pt x="3344" y="1424"/>
                    <a:pt x="3350" y="1407"/>
                    <a:pt x="3353" y="1390"/>
                  </a:cubicBezTo>
                  <a:cubicBezTo>
                    <a:pt x="3359" y="1355"/>
                    <a:pt x="3351" y="1320"/>
                    <a:pt x="3330" y="1291"/>
                  </a:cubicBezTo>
                  <a:cubicBezTo>
                    <a:pt x="3313" y="1267"/>
                    <a:pt x="3289" y="1250"/>
                    <a:pt x="3262" y="1241"/>
                  </a:cubicBezTo>
                  <a:lnTo>
                    <a:pt x="3378" y="741"/>
                  </a:lnTo>
                  <a:cubicBezTo>
                    <a:pt x="3380" y="741"/>
                    <a:pt x="3383" y="742"/>
                    <a:pt x="3385" y="742"/>
                  </a:cubicBezTo>
                  <a:cubicBezTo>
                    <a:pt x="3407" y="743"/>
                    <a:pt x="3428" y="736"/>
                    <a:pt x="3444" y="724"/>
                  </a:cubicBezTo>
                  <a:lnTo>
                    <a:pt x="3748" y="1062"/>
                  </a:lnTo>
                  <a:cubicBezTo>
                    <a:pt x="3735" y="1077"/>
                    <a:pt x="3730" y="1099"/>
                    <a:pt x="3736" y="1120"/>
                  </a:cubicBezTo>
                  <a:cubicBezTo>
                    <a:pt x="3746" y="1151"/>
                    <a:pt x="3780" y="1169"/>
                    <a:pt x="3812" y="1159"/>
                  </a:cubicBezTo>
                  <a:cubicBezTo>
                    <a:pt x="3844" y="1149"/>
                    <a:pt x="3861" y="1115"/>
                    <a:pt x="3851" y="1083"/>
                  </a:cubicBezTo>
                  <a:cubicBezTo>
                    <a:pt x="3841" y="1051"/>
                    <a:pt x="3807" y="1034"/>
                    <a:pt x="3775" y="1044"/>
                  </a:cubicBezTo>
                  <a:cubicBezTo>
                    <a:pt x="3769" y="1046"/>
                    <a:pt x="3764" y="1049"/>
                    <a:pt x="3759" y="1052"/>
                  </a:cubicBezTo>
                  <a:lnTo>
                    <a:pt x="3455" y="714"/>
                  </a:lnTo>
                  <a:cubicBezTo>
                    <a:pt x="3469" y="700"/>
                    <a:pt x="3478" y="681"/>
                    <a:pt x="3479" y="660"/>
                  </a:cubicBezTo>
                  <a:cubicBezTo>
                    <a:pt x="3480" y="648"/>
                    <a:pt x="3478" y="637"/>
                    <a:pt x="3475" y="626"/>
                  </a:cubicBezTo>
                  <a:lnTo>
                    <a:pt x="3857" y="459"/>
                  </a:lnTo>
                  <a:cubicBezTo>
                    <a:pt x="3872" y="485"/>
                    <a:pt x="3904" y="498"/>
                    <a:pt x="3934" y="488"/>
                  </a:cubicBezTo>
                  <a:cubicBezTo>
                    <a:pt x="3949" y="484"/>
                    <a:pt x="3962" y="473"/>
                    <a:pt x="3971" y="459"/>
                  </a:cubicBezTo>
                  <a:cubicBezTo>
                    <a:pt x="3981" y="443"/>
                    <a:pt x="3984" y="422"/>
                    <a:pt x="3978" y="404"/>
                  </a:cubicBezTo>
                  <a:cubicBezTo>
                    <a:pt x="3967" y="368"/>
                    <a:pt x="3929" y="348"/>
                    <a:pt x="3893" y="359"/>
                  </a:cubicBezTo>
                  <a:moveTo>
                    <a:pt x="82" y="1104"/>
                  </a:moveTo>
                  <a:cubicBezTo>
                    <a:pt x="53" y="1111"/>
                    <a:pt x="25" y="1093"/>
                    <a:pt x="18" y="1065"/>
                  </a:cubicBezTo>
                  <a:cubicBezTo>
                    <a:pt x="15" y="1051"/>
                    <a:pt x="17" y="1037"/>
                    <a:pt x="24" y="1025"/>
                  </a:cubicBezTo>
                  <a:cubicBezTo>
                    <a:pt x="32" y="1013"/>
                    <a:pt x="44" y="1004"/>
                    <a:pt x="57" y="1001"/>
                  </a:cubicBezTo>
                  <a:cubicBezTo>
                    <a:pt x="86" y="994"/>
                    <a:pt x="115" y="1012"/>
                    <a:pt x="121" y="1041"/>
                  </a:cubicBezTo>
                  <a:cubicBezTo>
                    <a:pt x="128" y="1068"/>
                    <a:pt x="109" y="1098"/>
                    <a:pt x="82" y="1104"/>
                  </a:cubicBezTo>
                  <a:moveTo>
                    <a:pt x="521" y="1930"/>
                  </a:moveTo>
                  <a:cubicBezTo>
                    <a:pt x="520" y="1938"/>
                    <a:pt x="517" y="1945"/>
                    <a:pt x="513" y="1951"/>
                  </a:cubicBezTo>
                  <a:cubicBezTo>
                    <a:pt x="502" y="1969"/>
                    <a:pt x="481" y="1978"/>
                    <a:pt x="461" y="1975"/>
                  </a:cubicBezTo>
                  <a:cubicBezTo>
                    <a:pt x="432" y="1971"/>
                    <a:pt x="411" y="1944"/>
                    <a:pt x="416" y="1915"/>
                  </a:cubicBezTo>
                  <a:cubicBezTo>
                    <a:pt x="417" y="1908"/>
                    <a:pt x="419" y="1901"/>
                    <a:pt x="423" y="1895"/>
                  </a:cubicBezTo>
                  <a:cubicBezTo>
                    <a:pt x="434" y="1877"/>
                    <a:pt x="455" y="1867"/>
                    <a:pt x="476" y="1870"/>
                  </a:cubicBezTo>
                  <a:cubicBezTo>
                    <a:pt x="490" y="1872"/>
                    <a:pt x="502" y="1880"/>
                    <a:pt x="511" y="1891"/>
                  </a:cubicBezTo>
                  <a:cubicBezTo>
                    <a:pt x="519" y="1902"/>
                    <a:pt x="523" y="1916"/>
                    <a:pt x="521" y="1930"/>
                  </a:cubicBezTo>
                  <a:close/>
                  <a:moveTo>
                    <a:pt x="1766" y="3006"/>
                  </a:moveTo>
                  <a:cubicBezTo>
                    <a:pt x="1776" y="3039"/>
                    <a:pt x="1771" y="3074"/>
                    <a:pt x="1753" y="3104"/>
                  </a:cubicBezTo>
                  <a:cubicBezTo>
                    <a:pt x="1738" y="3128"/>
                    <a:pt x="1715" y="3146"/>
                    <a:pt x="1687" y="3155"/>
                  </a:cubicBezTo>
                  <a:cubicBezTo>
                    <a:pt x="1657" y="3164"/>
                    <a:pt x="1625" y="3161"/>
                    <a:pt x="1597" y="3146"/>
                  </a:cubicBezTo>
                  <a:cubicBezTo>
                    <a:pt x="1569" y="3131"/>
                    <a:pt x="1548" y="3106"/>
                    <a:pt x="1539" y="3076"/>
                  </a:cubicBezTo>
                  <a:cubicBezTo>
                    <a:pt x="1529" y="3043"/>
                    <a:pt x="1533" y="3008"/>
                    <a:pt x="1551" y="2978"/>
                  </a:cubicBezTo>
                  <a:cubicBezTo>
                    <a:pt x="1566" y="2954"/>
                    <a:pt x="1590" y="2936"/>
                    <a:pt x="1617" y="2928"/>
                  </a:cubicBezTo>
                  <a:cubicBezTo>
                    <a:pt x="1680" y="2908"/>
                    <a:pt x="1746" y="2943"/>
                    <a:pt x="1766" y="3006"/>
                  </a:cubicBezTo>
                  <a:moveTo>
                    <a:pt x="2576" y="2198"/>
                  </a:moveTo>
                  <a:cubicBezTo>
                    <a:pt x="2581" y="2219"/>
                    <a:pt x="2577" y="2240"/>
                    <a:pt x="2566" y="2258"/>
                  </a:cubicBezTo>
                  <a:cubicBezTo>
                    <a:pt x="2554" y="2277"/>
                    <a:pt x="2536" y="2290"/>
                    <a:pt x="2515" y="2295"/>
                  </a:cubicBezTo>
                  <a:cubicBezTo>
                    <a:pt x="2494" y="2300"/>
                    <a:pt x="2472" y="2296"/>
                    <a:pt x="2453" y="2284"/>
                  </a:cubicBezTo>
                  <a:cubicBezTo>
                    <a:pt x="2435" y="2273"/>
                    <a:pt x="2422" y="2255"/>
                    <a:pt x="2418" y="2234"/>
                  </a:cubicBezTo>
                  <a:cubicBezTo>
                    <a:pt x="2413" y="2213"/>
                    <a:pt x="2416" y="2191"/>
                    <a:pt x="2428" y="2173"/>
                  </a:cubicBezTo>
                  <a:cubicBezTo>
                    <a:pt x="2439" y="2154"/>
                    <a:pt x="2457" y="2142"/>
                    <a:pt x="2479" y="2137"/>
                  </a:cubicBezTo>
                  <a:cubicBezTo>
                    <a:pt x="2522" y="2127"/>
                    <a:pt x="2566" y="2154"/>
                    <a:pt x="2576" y="2198"/>
                  </a:cubicBezTo>
                  <a:close/>
                  <a:moveTo>
                    <a:pt x="1686" y="2189"/>
                  </a:moveTo>
                  <a:cubicBezTo>
                    <a:pt x="1686" y="2257"/>
                    <a:pt x="1668" y="2323"/>
                    <a:pt x="1632" y="2380"/>
                  </a:cubicBezTo>
                  <a:cubicBezTo>
                    <a:pt x="1601" y="2431"/>
                    <a:pt x="1558" y="2472"/>
                    <a:pt x="1509" y="2502"/>
                  </a:cubicBezTo>
                  <a:cubicBezTo>
                    <a:pt x="1498" y="2487"/>
                    <a:pt x="1482" y="2477"/>
                    <a:pt x="1463" y="2476"/>
                  </a:cubicBezTo>
                  <a:cubicBezTo>
                    <a:pt x="1430" y="2474"/>
                    <a:pt x="1401" y="2499"/>
                    <a:pt x="1399" y="2532"/>
                  </a:cubicBezTo>
                  <a:cubicBezTo>
                    <a:pt x="1399" y="2536"/>
                    <a:pt x="1399" y="2540"/>
                    <a:pt x="1400" y="2544"/>
                  </a:cubicBezTo>
                  <a:cubicBezTo>
                    <a:pt x="1376" y="2548"/>
                    <a:pt x="1352" y="2551"/>
                    <a:pt x="1328" y="2551"/>
                  </a:cubicBezTo>
                  <a:cubicBezTo>
                    <a:pt x="1129" y="2552"/>
                    <a:pt x="967" y="2391"/>
                    <a:pt x="966" y="2193"/>
                  </a:cubicBezTo>
                  <a:cubicBezTo>
                    <a:pt x="966" y="2125"/>
                    <a:pt x="984" y="2059"/>
                    <a:pt x="1020" y="2002"/>
                  </a:cubicBezTo>
                  <a:cubicBezTo>
                    <a:pt x="1075" y="1912"/>
                    <a:pt x="1165" y="1853"/>
                    <a:pt x="1267" y="1836"/>
                  </a:cubicBezTo>
                  <a:cubicBezTo>
                    <a:pt x="1273" y="1862"/>
                    <a:pt x="1295" y="1882"/>
                    <a:pt x="1322" y="1883"/>
                  </a:cubicBezTo>
                  <a:cubicBezTo>
                    <a:pt x="1352" y="1885"/>
                    <a:pt x="1379" y="1865"/>
                    <a:pt x="1385" y="1836"/>
                  </a:cubicBezTo>
                  <a:cubicBezTo>
                    <a:pt x="1497" y="1854"/>
                    <a:pt x="1591" y="1925"/>
                    <a:pt x="1643" y="2021"/>
                  </a:cubicBezTo>
                  <a:cubicBezTo>
                    <a:pt x="1628" y="2031"/>
                    <a:pt x="1618" y="2048"/>
                    <a:pt x="1617" y="2067"/>
                  </a:cubicBezTo>
                  <a:cubicBezTo>
                    <a:pt x="1615" y="2100"/>
                    <a:pt x="1640" y="2129"/>
                    <a:pt x="1673" y="2131"/>
                  </a:cubicBezTo>
                  <a:cubicBezTo>
                    <a:pt x="1676" y="2131"/>
                    <a:pt x="1678" y="2131"/>
                    <a:pt x="1681" y="2131"/>
                  </a:cubicBezTo>
                  <a:cubicBezTo>
                    <a:pt x="1684" y="2150"/>
                    <a:pt x="1686" y="2169"/>
                    <a:pt x="1686" y="2189"/>
                  </a:cubicBezTo>
                  <a:moveTo>
                    <a:pt x="1787" y="1287"/>
                  </a:moveTo>
                  <a:cubicBezTo>
                    <a:pt x="1788" y="1284"/>
                    <a:pt x="1790" y="1281"/>
                    <a:pt x="1791" y="1278"/>
                  </a:cubicBezTo>
                  <a:cubicBezTo>
                    <a:pt x="1813" y="1243"/>
                    <a:pt x="1857" y="1230"/>
                    <a:pt x="1895" y="1248"/>
                  </a:cubicBezTo>
                  <a:cubicBezTo>
                    <a:pt x="1935" y="1267"/>
                    <a:pt x="1953" y="1315"/>
                    <a:pt x="1934" y="1356"/>
                  </a:cubicBezTo>
                  <a:cubicBezTo>
                    <a:pt x="1915" y="1397"/>
                    <a:pt x="1866" y="1413"/>
                    <a:pt x="1826" y="1395"/>
                  </a:cubicBezTo>
                  <a:cubicBezTo>
                    <a:pt x="1806" y="1385"/>
                    <a:pt x="1791" y="1369"/>
                    <a:pt x="1784" y="1349"/>
                  </a:cubicBezTo>
                  <a:cubicBezTo>
                    <a:pt x="1777" y="1328"/>
                    <a:pt x="1778" y="1306"/>
                    <a:pt x="1787" y="1287"/>
                  </a:cubicBezTo>
                  <a:moveTo>
                    <a:pt x="1771" y="1354"/>
                  </a:moveTo>
                  <a:cubicBezTo>
                    <a:pt x="1779" y="1378"/>
                    <a:pt x="1797" y="1397"/>
                    <a:pt x="1820" y="1408"/>
                  </a:cubicBezTo>
                  <a:cubicBezTo>
                    <a:pt x="1840" y="1417"/>
                    <a:pt x="1863" y="1419"/>
                    <a:pt x="1883" y="1414"/>
                  </a:cubicBezTo>
                  <a:lnTo>
                    <a:pt x="2045" y="1811"/>
                  </a:lnTo>
                  <a:cubicBezTo>
                    <a:pt x="2002" y="1831"/>
                    <a:pt x="1973" y="1875"/>
                    <a:pt x="1973" y="1925"/>
                  </a:cubicBezTo>
                  <a:cubicBezTo>
                    <a:pt x="1973" y="1937"/>
                    <a:pt x="1975" y="1948"/>
                    <a:pt x="1978" y="1959"/>
                  </a:cubicBezTo>
                  <a:lnTo>
                    <a:pt x="1730" y="2044"/>
                  </a:lnTo>
                  <a:cubicBezTo>
                    <a:pt x="1721" y="2025"/>
                    <a:pt x="1703" y="2012"/>
                    <a:pt x="1681" y="2011"/>
                  </a:cubicBezTo>
                  <a:cubicBezTo>
                    <a:pt x="1672" y="2010"/>
                    <a:pt x="1664" y="2012"/>
                    <a:pt x="1656" y="2014"/>
                  </a:cubicBezTo>
                  <a:cubicBezTo>
                    <a:pt x="1602" y="1914"/>
                    <a:pt x="1503" y="1841"/>
                    <a:pt x="1386" y="1822"/>
                  </a:cubicBezTo>
                  <a:cubicBezTo>
                    <a:pt x="1385" y="1791"/>
                    <a:pt x="1361" y="1765"/>
                    <a:pt x="1330" y="1763"/>
                  </a:cubicBezTo>
                  <a:lnTo>
                    <a:pt x="1330" y="1763"/>
                  </a:lnTo>
                  <a:lnTo>
                    <a:pt x="1323" y="1553"/>
                  </a:lnTo>
                  <a:cubicBezTo>
                    <a:pt x="1388" y="1548"/>
                    <a:pt x="1439" y="1493"/>
                    <a:pt x="1438" y="1427"/>
                  </a:cubicBezTo>
                  <a:cubicBezTo>
                    <a:pt x="1438" y="1420"/>
                    <a:pt x="1438" y="1414"/>
                    <a:pt x="1437" y="1407"/>
                  </a:cubicBezTo>
                  <a:lnTo>
                    <a:pt x="1765" y="1326"/>
                  </a:lnTo>
                  <a:cubicBezTo>
                    <a:pt x="1765" y="1335"/>
                    <a:pt x="1767" y="1345"/>
                    <a:pt x="1771" y="1354"/>
                  </a:cubicBezTo>
                  <a:close/>
                  <a:moveTo>
                    <a:pt x="1588" y="818"/>
                  </a:moveTo>
                  <a:lnTo>
                    <a:pt x="1587" y="820"/>
                  </a:lnTo>
                  <a:cubicBezTo>
                    <a:pt x="1553" y="875"/>
                    <a:pt x="1480" y="892"/>
                    <a:pt x="1425" y="859"/>
                  </a:cubicBezTo>
                  <a:cubicBezTo>
                    <a:pt x="1397" y="843"/>
                    <a:pt x="1378" y="817"/>
                    <a:pt x="1370" y="786"/>
                  </a:cubicBezTo>
                  <a:cubicBezTo>
                    <a:pt x="1363" y="756"/>
                    <a:pt x="1367" y="724"/>
                    <a:pt x="1384" y="697"/>
                  </a:cubicBezTo>
                  <a:lnTo>
                    <a:pt x="1385" y="695"/>
                  </a:lnTo>
                  <a:cubicBezTo>
                    <a:pt x="1419" y="640"/>
                    <a:pt x="1491" y="622"/>
                    <a:pt x="1546" y="655"/>
                  </a:cubicBezTo>
                  <a:cubicBezTo>
                    <a:pt x="1574" y="672"/>
                    <a:pt x="1593" y="698"/>
                    <a:pt x="1601" y="728"/>
                  </a:cubicBezTo>
                  <a:cubicBezTo>
                    <a:pt x="1609" y="759"/>
                    <a:pt x="1604" y="791"/>
                    <a:pt x="1588" y="818"/>
                  </a:cubicBezTo>
                  <a:moveTo>
                    <a:pt x="2840" y="736"/>
                  </a:moveTo>
                  <a:cubicBezTo>
                    <a:pt x="2744" y="736"/>
                    <a:pt x="2654" y="699"/>
                    <a:pt x="2585" y="632"/>
                  </a:cubicBezTo>
                  <a:cubicBezTo>
                    <a:pt x="2555" y="602"/>
                    <a:pt x="2530" y="567"/>
                    <a:pt x="2513" y="529"/>
                  </a:cubicBezTo>
                  <a:cubicBezTo>
                    <a:pt x="2532" y="520"/>
                    <a:pt x="2546" y="502"/>
                    <a:pt x="2547" y="479"/>
                  </a:cubicBezTo>
                  <a:cubicBezTo>
                    <a:pt x="2550" y="446"/>
                    <a:pt x="2524" y="417"/>
                    <a:pt x="2491" y="415"/>
                  </a:cubicBezTo>
                  <a:cubicBezTo>
                    <a:pt x="2488" y="415"/>
                    <a:pt x="2484" y="415"/>
                    <a:pt x="2481" y="415"/>
                  </a:cubicBezTo>
                  <a:cubicBezTo>
                    <a:pt x="2479" y="403"/>
                    <a:pt x="2479" y="390"/>
                    <a:pt x="2479" y="378"/>
                  </a:cubicBezTo>
                  <a:cubicBezTo>
                    <a:pt x="2478" y="310"/>
                    <a:pt x="2497" y="244"/>
                    <a:pt x="2532" y="187"/>
                  </a:cubicBezTo>
                  <a:cubicBezTo>
                    <a:pt x="2598" y="80"/>
                    <a:pt x="2712" y="16"/>
                    <a:pt x="2837" y="16"/>
                  </a:cubicBezTo>
                  <a:cubicBezTo>
                    <a:pt x="3035" y="15"/>
                    <a:pt x="3198" y="176"/>
                    <a:pt x="3199" y="374"/>
                  </a:cubicBezTo>
                  <a:cubicBezTo>
                    <a:pt x="3199" y="442"/>
                    <a:pt x="3180" y="508"/>
                    <a:pt x="3145" y="565"/>
                  </a:cubicBezTo>
                  <a:cubicBezTo>
                    <a:pt x="3128" y="592"/>
                    <a:pt x="3108" y="617"/>
                    <a:pt x="3085" y="638"/>
                  </a:cubicBezTo>
                  <a:cubicBezTo>
                    <a:pt x="3075" y="628"/>
                    <a:pt x="3061" y="622"/>
                    <a:pt x="3046" y="621"/>
                  </a:cubicBezTo>
                  <a:cubicBezTo>
                    <a:pt x="3013" y="618"/>
                    <a:pt x="2984" y="644"/>
                    <a:pt x="2982" y="677"/>
                  </a:cubicBezTo>
                  <a:cubicBezTo>
                    <a:pt x="2981" y="687"/>
                    <a:pt x="2983" y="696"/>
                    <a:pt x="2987" y="704"/>
                  </a:cubicBezTo>
                  <a:cubicBezTo>
                    <a:pt x="2942" y="724"/>
                    <a:pt x="2892" y="736"/>
                    <a:pt x="2840" y="736"/>
                  </a:cubicBezTo>
                  <a:moveTo>
                    <a:pt x="3318" y="1299"/>
                  </a:moveTo>
                  <a:cubicBezTo>
                    <a:pt x="3337" y="1325"/>
                    <a:pt x="3344" y="1356"/>
                    <a:pt x="3339" y="1388"/>
                  </a:cubicBezTo>
                  <a:cubicBezTo>
                    <a:pt x="3336" y="1403"/>
                    <a:pt x="3331" y="1418"/>
                    <a:pt x="3323" y="1431"/>
                  </a:cubicBezTo>
                  <a:cubicBezTo>
                    <a:pt x="3297" y="1472"/>
                    <a:pt x="3250" y="1493"/>
                    <a:pt x="3202" y="1485"/>
                  </a:cubicBezTo>
                  <a:cubicBezTo>
                    <a:pt x="3171" y="1480"/>
                    <a:pt x="3144" y="1463"/>
                    <a:pt x="3125" y="1437"/>
                  </a:cubicBezTo>
                  <a:cubicBezTo>
                    <a:pt x="3107" y="1412"/>
                    <a:pt x="3100" y="1380"/>
                    <a:pt x="3105" y="1349"/>
                  </a:cubicBezTo>
                  <a:cubicBezTo>
                    <a:pt x="3107" y="1333"/>
                    <a:pt x="3113" y="1319"/>
                    <a:pt x="3121" y="1306"/>
                  </a:cubicBezTo>
                  <a:cubicBezTo>
                    <a:pt x="3146" y="1265"/>
                    <a:pt x="3194" y="1243"/>
                    <a:pt x="3241" y="1251"/>
                  </a:cubicBezTo>
                  <a:cubicBezTo>
                    <a:pt x="3273" y="1256"/>
                    <a:pt x="3300" y="1273"/>
                    <a:pt x="3318" y="1299"/>
                  </a:cubicBezTo>
                  <a:moveTo>
                    <a:pt x="3964" y="408"/>
                  </a:moveTo>
                  <a:cubicBezTo>
                    <a:pt x="3969" y="423"/>
                    <a:pt x="3967" y="439"/>
                    <a:pt x="3959" y="452"/>
                  </a:cubicBezTo>
                  <a:cubicBezTo>
                    <a:pt x="3952" y="463"/>
                    <a:pt x="3942" y="471"/>
                    <a:pt x="3929" y="475"/>
                  </a:cubicBezTo>
                  <a:cubicBezTo>
                    <a:pt x="3901" y="483"/>
                    <a:pt x="3872" y="468"/>
                    <a:pt x="3863" y="440"/>
                  </a:cubicBezTo>
                  <a:cubicBezTo>
                    <a:pt x="3858" y="425"/>
                    <a:pt x="3860" y="409"/>
                    <a:pt x="3868" y="396"/>
                  </a:cubicBezTo>
                  <a:cubicBezTo>
                    <a:pt x="3875" y="385"/>
                    <a:pt x="3886" y="377"/>
                    <a:pt x="3898" y="373"/>
                  </a:cubicBezTo>
                  <a:cubicBezTo>
                    <a:pt x="3926" y="364"/>
                    <a:pt x="3956" y="380"/>
                    <a:pt x="3964" y="408"/>
                  </a:cubicBezTo>
                </a:path>
              </a:pathLst>
            </a:custGeom>
            <a:solidFill>
              <a:srgbClr val="C8D3D8">
                <a:alpha val="25882"/>
              </a:srgbClr>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grpSp>
      <p:sp>
        <p:nvSpPr>
          <p:cNvPr descr="Immagine che contiene testo, schermata, Carattere, logo&#10;&#10;Descrizione generata automaticamente" id="39" name="Google Shape;39;p44"/>
          <p:cNvSpPr/>
          <p:nvPr/>
        </p:nvSpPr>
        <p:spPr>
          <a:xfrm>
            <a:off x="6158783" y="81606"/>
            <a:ext cx="2782800" cy="1180918"/>
          </a:xfrm>
          <a:prstGeom prst="rect">
            <a:avLst/>
          </a:prstGeom>
          <a:no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s + Text">
  <p:cSld name="Headlines + Text">
    <p:spTree>
      <p:nvGrpSpPr>
        <p:cNvPr id="40" name="Shape 40"/>
        <p:cNvGrpSpPr/>
        <p:nvPr/>
      </p:nvGrpSpPr>
      <p:grpSpPr>
        <a:xfrm>
          <a:off x="0" y="0"/>
          <a:ext cx="0" cy="0"/>
          <a:chOff x="0" y="0"/>
          <a:chExt cx="0" cy="0"/>
        </a:xfrm>
      </p:grpSpPr>
      <p:sp>
        <p:nvSpPr>
          <p:cNvPr id="41" name="Google Shape;41;p46"/>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2" name="Google Shape;42;p46"/>
          <p:cNvSpPr txBox="1"/>
          <p:nvPr>
            <p:ph idx="1" type="body"/>
          </p:nvPr>
        </p:nvSpPr>
        <p:spPr>
          <a:xfrm>
            <a:off x="296864" y="1698551"/>
            <a:ext cx="8562974"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43" name="Google Shape;43;p46"/>
          <p:cNvSpPr txBox="1"/>
          <p:nvPr>
            <p:ph idx="2" type="body"/>
          </p:nvPr>
        </p:nvSpPr>
        <p:spPr>
          <a:xfrm>
            <a:off x="296864" y="1001413"/>
            <a:ext cx="8562975" cy="563043"/>
          </a:xfrm>
          <a:prstGeom prst="rect">
            <a:avLst/>
          </a:prstGeom>
          <a:noFill/>
          <a:ln>
            <a:noFill/>
          </a:ln>
        </p:spPr>
        <p:txBody>
          <a:bodyPr anchorCtr="0" anchor="t"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1_Headlines + two columns">
  <p:cSld name="1_Headlines + two columns">
    <p:spTree>
      <p:nvGrpSpPr>
        <p:cNvPr id="44" name="Shape 44"/>
        <p:cNvGrpSpPr/>
        <p:nvPr/>
      </p:nvGrpSpPr>
      <p:grpSpPr>
        <a:xfrm>
          <a:off x="0" y="0"/>
          <a:ext cx="0" cy="0"/>
          <a:chOff x="0" y="0"/>
          <a:chExt cx="0" cy="0"/>
        </a:xfrm>
      </p:grpSpPr>
      <p:sp>
        <p:nvSpPr>
          <p:cNvPr id="45" name="Google Shape;45;p47"/>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46" name="Google Shape;46;p47"/>
          <p:cNvSpPr txBox="1"/>
          <p:nvPr>
            <p:ph idx="1" type="body"/>
          </p:nvPr>
        </p:nvSpPr>
        <p:spPr>
          <a:xfrm>
            <a:off x="296864" y="1698551"/>
            <a:ext cx="4140000"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47" name="Google Shape;47;p47"/>
          <p:cNvSpPr txBox="1"/>
          <p:nvPr>
            <p:ph idx="2" type="body"/>
          </p:nvPr>
        </p:nvSpPr>
        <p:spPr>
          <a:xfrm>
            <a:off x="296865" y="1001413"/>
            <a:ext cx="8434186" cy="563043"/>
          </a:xfrm>
          <a:prstGeom prst="rect">
            <a:avLst/>
          </a:prstGeom>
          <a:noFill/>
          <a:ln>
            <a:noFill/>
          </a:ln>
        </p:spPr>
        <p:txBody>
          <a:bodyPr anchorCtr="0" anchor="t"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48" name="Google Shape;48;p47"/>
          <p:cNvSpPr txBox="1"/>
          <p:nvPr>
            <p:ph idx="3" type="body"/>
          </p:nvPr>
        </p:nvSpPr>
        <p:spPr>
          <a:xfrm>
            <a:off x="4591050" y="1682602"/>
            <a:ext cx="4140000" cy="2408274"/>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line + Text / no subline">
  <p:cSld name="Headline + Text / no subline">
    <p:spTree>
      <p:nvGrpSpPr>
        <p:cNvPr id="49" name="Shape 49"/>
        <p:cNvGrpSpPr/>
        <p:nvPr/>
      </p:nvGrpSpPr>
      <p:grpSpPr>
        <a:xfrm>
          <a:off x="0" y="0"/>
          <a:ext cx="0" cy="0"/>
          <a:chOff x="0" y="0"/>
          <a:chExt cx="0" cy="0"/>
        </a:xfrm>
      </p:grpSpPr>
      <p:sp>
        <p:nvSpPr>
          <p:cNvPr id="50" name="Google Shape;50;p48"/>
          <p:cNvSpPr txBox="1"/>
          <p:nvPr>
            <p:ph type="title"/>
          </p:nvPr>
        </p:nvSpPr>
        <p:spPr>
          <a:xfrm>
            <a:off x="-4762" y="175419"/>
            <a:ext cx="6607581"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51" name="Google Shape;51;p48"/>
          <p:cNvSpPr txBox="1"/>
          <p:nvPr>
            <p:ph idx="1" type="body"/>
          </p:nvPr>
        </p:nvSpPr>
        <p:spPr>
          <a:xfrm>
            <a:off x="296864" y="980854"/>
            <a:ext cx="8562974" cy="312597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760"/>
              <a:buFont typeface="Trebuchet MS"/>
              <a:buNone/>
              <a:defRPr sz="22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with Pic left" showMasterSp="0">
  <p:cSld name="Chapter Break with Pic left">
    <p:spTree>
      <p:nvGrpSpPr>
        <p:cNvPr id="52" name="Shape 52"/>
        <p:cNvGrpSpPr/>
        <p:nvPr/>
      </p:nvGrpSpPr>
      <p:grpSpPr>
        <a:xfrm>
          <a:off x="0" y="0"/>
          <a:ext cx="0" cy="0"/>
          <a:chOff x="0" y="0"/>
          <a:chExt cx="0" cy="0"/>
        </a:xfrm>
      </p:grpSpPr>
      <p:sp>
        <p:nvSpPr>
          <p:cNvPr id="53" name="Google Shape;53;p49"/>
          <p:cNvSpPr/>
          <p:nvPr/>
        </p:nvSpPr>
        <p:spPr>
          <a:xfrm>
            <a:off x="0" y="0"/>
            <a:ext cx="4572000" cy="5143500"/>
          </a:xfrm>
          <a:prstGeom prst="rect">
            <a:avLst/>
          </a:prstGeom>
          <a:solidFill>
            <a:srgbClr val="E8ED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cxnSp>
        <p:nvCxnSpPr>
          <p:cNvPr id="54" name="Google Shape;54;p49"/>
          <p:cNvCxnSpPr/>
          <p:nvPr/>
        </p:nvCxnSpPr>
        <p:spPr>
          <a:xfrm>
            <a:off x="1704338" y="2804733"/>
            <a:ext cx="1203468" cy="0"/>
          </a:xfrm>
          <a:prstGeom prst="straightConnector1">
            <a:avLst/>
          </a:prstGeom>
          <a:noFill/>
          <a:ln cap="flat" cmpd="sng" w="9525">
            <a:solidFill>
              <a:schemeClr val="lt1"/>
            </a:solidFill>
            <a:prstDash val="solid"/>
            <a:round/>
            <a:headEnd len="sm" w="sm" type="none"/>
            <a:tailEnd len="sm" w="sm" type="none"/>
          </a:ln>
        </p:spPr>
      </p:cxnSp>
      <p:sp>
        <p:nvSpPr>
          <p:cNvPr id="55" name="Google Shape;55;p49"/>
          <p:cNvSpPr/>
          <p:nvPr>
            <p:ph idx="2" type="pic"/>
          </p:nvPr>
        </p:nvSpPr>
        <p:spPr>
          <a:xfrm>
            <a:off x="4572000" y="0"/>
            <a:ext cx="4572000" cy="5143500"/>
          </a:xfrm>
          <a:prstGeom prst="rect">
            <a:avLst/>
          </a:prstGeom>
          <a:noFill/>
          <a:ln>
            <a:noFill/>
          </a:ln>
        </p:spPr>
      </p:sp>
      <p:sp>
        <p:nvSpPr>
          <p:cNvPr id="56" name="Google Shape;56;p49"/>
          <p:cNvSpPr txBox="1"/>
          <p:nvPr>
            <p:ph idx="1" type="body"/>
          </p:nvPr>
        </p:nvSpPr>
        <p:spPr>
          <a:xfrm>
            <a:off x="659040" y="670256"/>
            <a:ext cx="3294063"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400"/>
              <a:buNone/>
              <a:defRPr sz="30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7" name="Google Shape;57;p49"/>
          <p:cNvSpPr txBox="1"/>
          <p:nvPr>
            <p:ph idx="3" type="body"/>
          </p:nvPr>
        </p:nvSpPr>
        <p:spPr>
          <a:xfrm>
            <a:off x="659040" y="2880032"/>
            <a:ext cx="3294063" cy="84296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120"/>
              <a:buNone/>
              <a:defRPr sz="1400">
                <a:solidFill>
                  <a:schemeClr val="lt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58" name="Google Shape;58;p49"/>
          <p:cNvSpPr txBox="1"/>
          <p:nvPr>
            <p:ph idx="4" type="body"/>
          </p:nvPr>
        </p:nvSpPr>
        <p:spPr>
          <a:xfrm>
            <a:off x="5617933" y="4808762"/>
            <a:ext cx="3600450" cy="293914"/>
          </a:xfrm>
          <a:prstGeom prst="rect">
            <a:avLst/>
          </a:prstGeom>
          <a:noFill/>
          <a:ln>
            <a:noFill/>
          </a:ln>
        </p:spPr>
        <p:txBody>
          <a:bodyPr anchorCtr="0" anchor="b" bIns="108775" lIns="217575" spcFirstLastPara="1" rIns="217575" wrap="square" tIns="108775">
            <a:noAutofit/>
          </a:bodyPr>
          <a:lstStyle>
            <a:lvl1pPr indent="-228600" lvl="0" marL="457200" algn="r">
              <a:lnSpc>
                <a:spcPct val="100000"/>
              </a:lnSpc>
              <a:spcBef>
                <a:spcPts val="0"/>
              </a:spcBef>
              <a:spcAft>
                <a:spcPts val="0"/>
              </a:spcAft>
              <a:buSzPts val="720"/>
              <a:buNone/>
              <a:defRPr sz="900">
                <a:solidFill>
                  <a:schemeClr val="lt1"/>
                </a:solidFill>
              </a:defRPr>
            </a:lvl1pPr>
            <a:lvl2pPr indent="-274319" lvl="1" marL="914400" algn="l">
              <a:lnSpc>
                <a:spcPct val="100000"/>
              </a:lnSpc>
              <a:spcBef>
                <a:spcPts val="0"/>
              </a:spcBef>
              <a:spcAft>
                <a:spcPts val="0"/>
              </a:spcAft>
              <a:buSzPts val="720"/>
              <a:buChar char="◻"/>
              <a:defRPr sz="900">
                <a:solidFill>
                  <a:schemeClr val="lt1"/>
                </a:solidFill>
              </a:defRPr>
            </a:lvl2pPr>
            <a:lvl3pPr indent="-285750" lvl="2" marL="1371600" algn="l">
              <a:lnSpc>
                <a:spcPct val="100000"/>
              </a:lnSpc>
              <a:spcBef>
                <a:spcPts val="0"/>
              </a:spcBef>
              <a:spcAft>
                <a:spcPts val="0"/>
              </a:spcAft>
              <a:buSzPts val="900"/>
              <a:buChar char="&gt;"/>
              <a:defRPr sz="900">
                <a:solidFill>
                  <a:schemeClr val="lt1"/>
                </a:solidFill>
              </a:defRPr>
            </a:lvl3pPr>
            <a:lvl4pPr indent="-285750" lvl="3" marL="1828800" algn="l">
              <a:lnSpc>
                <a:spcPct val="100000"/>
              </a:lnSpc>
              <a:spcBef>
                <a:spcPts val="0"/>
              </a:spcBef>
              <a:spcAft>
                <a:spcPts val="0"/>
              </a:spcAft>
              <a:buSzPts val="900"/>
              <a:buChar char="&gt;"/>
              <a:defRPr sz="900">
                <a:solidFill>
                  <a:schemeClr val="lt1"/>
                </a:solidFill>
              </a:defRPr>
            </a:lvl4pPr>
            <a:lvl5pPr indent="-285750" lvl="4" marL="2286000" algn="l">
              <a:lnSpc>
                <a:spcPct val="100000"/>
              </a:lnSpc>
              <a:spcBef>
                <a:spcPts val="0"/>
              </a:spcBef>
              <a:spcAft>
                <a:spcPts val="0"/>
              </a:spcAft>
              <a:buSzPts val="900"/>
              <a:buChar char="&gt;"/>
              <a:defRPr sz="900">
                <a:solidFill>
                  <a:schemeClr val="lt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 Break with Pic right" showMasterSp="0">
  <p:cSld name="Chapter Break with Pic right">
    <p:spTree>
      <p:nvGrpSpPr>
        <p:cNvPr id="59" name="Shape 59"/>
        <p:cNvGrpSpPr/>
        <p:nvPr/>
      </p:nvGrpSpPr>
      <p:grpSpPr>
        <a:xfrm>
          <a:off x="0" y="0"/>
          <a:ext cx="0" cy="0"/>
          <a:chOff x="0" y="0"/>
          <a:chExt cx="0" cy="0"/>
        </a:xfrm>
      </p:grpSpPr>
      <p:sp>
        <p:nvSpPr>
          <p:cNvPr id="60" name="Google Shape;60;p50"/>
          <p:cNvSpPr/>
          <p:nvPr/>
        </p:nvSpPr>
        <p:spPr>
          <a:xfrm>
            <a:off x="4572000" y="0"/>
            <a:ext cx="4572000" cy="5143500"/>
          </a:xfrm>
          <a:prstGeom prst="rect">
            <a:avLst/>
          </a:prstGeom>
          <a:solidFill>
            <a:srgbClr val="E8EDEE"/>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cxnSp>
        <p:nvCxnSpPr>
          <p:cNvPr id="61" name="Google Shape;61;p50"/>
          <p:cNvCxnSpPr/>
          <p:nvPr/>
        </p:nvCxnSpPr>
        <p:spPr>
          <a:xfrm>
            <a:off x="6276338" y="2804733"/>
            <a:ext cx="1203468" cy="0"/>
          </a:xfrm>
          <a:prstGeom prst="straightConnector1">
            <a:avLst/>
          </a:prstGeom>
          <a:noFill/>
          <a:ln cap="flat" cmpd="sng" w="9525">
            <a:solidFill>
              <a:schemeClr val="lt1"/>
            </a:solidFill>
            <a:prstDash val="solid"/>
            <a:round/>
            <a:headEnd len="sm" w="sm" type="none"/>
            <a:tailEnd len="sm" w="sm" type="none"/>
          </a:ln>
        </p:spPr>
      </p:cxnSp>
      <p:sp>
        <p:nvSpPr>
          <p:cNvPr id="62" name="Google Shape;62;p50"/>
          <p:cNvSpPr/>
          <p:nvPr>
            <p:ph idx="2" type="pic"/>
          </p:nvPr>
        </p:nvSpPr>
        <p:spPr>
          <a:xfrm>
            <a:off x="0" y="-14748"/>
            <a:ext cx="4572000" cy="5143500"/>
          </a:xfrm>
          <a:prstGeom prst="rect">
            <a:avLst/>
          </a:prstGeom>
          <a:noFill/>
          <a:ln>
            <a:noFill/>
          </a:ln>
        </p:spPr>
      </p:sp>
      <p:sp>
        <p:nvSpPr>
          <p:cNvPr id="63" name="Google Shape;63;p50"/>
          <p:cNvSpPr txBox="1"/>
          <p:nvPr>
            <p:ph idx="1" type="body"/>
          </p:nvPr>
        </p:nvSpPr>
        <p:spPr>
          <a:xfrm>
            <a:off x="5210968" y="670256"/>
            <a:ext cx="3294063"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400"/>
              <a:buNone/>
              <a:defRPr sz="3000">
                <a:solidFill>
                  <a:schemeClr val="accent4"/>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4" name="Google Shape;64;p50"/>
          <p:cNvSpPr txBox="1"/>
          <p:nvPr>
            <p:ph idx="3" type="body"/>
          </p:nvPr>
        </p:nvSpPr>
        <p:spPr>
          <a:xfrm>
            <a:off x="5210968" y="2880032"/>
            <a:ext cx="3294063" cy="84296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120"/>
              <a:buNone/>
              <a:defRPr sz="1400">
                <a:solidFill>
                  <a:schemeClr val="lt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5" name="Google Shape;65;p50"/>
          <p:cNvSpPr txBox="1"/>
          <p:nvPr>
            <p:ph idx="4" type="body"/>
          </p:nvPr>
        </p:nvSpPr>
        <p:spPr>
          <a:xfrm>
            <a:off x="-72574" y="4800595"/>
            <a:ext cx="3600450" cy="293914"/>
          </a:xfrm>
          <a:prstGeom prst="rect">
            <a:avLst/>
          </a:prstGeom>
          <a:noFill/>
          <a:ln>
            <a:noFill/>
          </a:ln>
        </p:spPr>
        <p:txBody>
          <a:bodyPr anchorCtr="0" anchor="b" bIns="108775" lIns="217575" spcFirstLastPara="1" rIns="217575" wrap="square" tIns="108775">
            <a:noAutofit/>
          </a:bodyPr>
          <a:lstStyle>
            <a:lvl1pPr indent="-228600" lvl="0" marL="457200" algn="l">
              <a:lnSpc>
                <a:spcPct val="100000"/>
              </a:lnSpc>
              <a:spcBef>
                <a:spcPts val="0"/>
              </a:spcBef>
              <a:spcAft>
                <a:spcPts val="0"/>
              </a:spcAft>
              <a:buSzPts val="720"/>
              <a:buNone/>
              <a:defRPr sz="900">
                <a:solidFill>
                  <a:schemeClr val="lt1"/>
                </a:solidFill>
              </a:defRPr>
            </a:lvl1pPr>
            <a:lvl2pPr indent="-274319" lvl="1" marL="914400" algn="l">
              <a:lnSpc>
                <a:spcPct val="100000"/>
              </a:lnSpc>
              <a:spcBef>
                <a:spcPts val="0"/>
              </a:spcBef>
              <a:spcAft>
                <a:spcPts val="0"/>
              </a:spcAft>
              <a:buSzPts val="720"/>
              <a:buChar char="◻"/>
              <a:defRPr sz="900">
                <a:solidFill>
                  <a:schemeClr val="lt1"/>
                </a:solidFill>
              </a:defRPr>
            </a:lvl2pPr>
            <a:lvl3pPr indent="-285750" lvl="2" marL="1371600" algn="l">
              <a:lnSpc>
                <a:spcPct val="100000"/>
              </a:lnSpc>
              <a:spcBef>
                <a:spcPts val="0"/>
              </a:spcBef>
              <a:spcAft>
                <a:spcPts val="0"/>
              </a:spcAft>
              <a:buSzPts val="900"/>
              <a:buChar char="&gt;"/>
              <a:defRPr sz="900">
                <a:solidFill>
                  <a:schemeClr val="lt1"/>
                </a:solidFill>
              </a:defRPr>
            </a:lvl3pPr>
            <a:lvl4pPr indent="-285750" lvl="3" marL="1828800" algn="l">
              <a:lnSpc>
                <a:spcPct val="100000"/>
              </a:lnSpc>
              <a:spcBef>
                <a:spcPts val="0"/>
              </a:spcBef>
              <a:spcAft>
                <a:spcPts val="0"/>
              </a:spcAft>
              <a:buSzPts val="900"/>
              <a:buChar char="&gt;"/>
              <a:defRPr sz="900">
                <a:solidFill>
                  <a:schemeClr val="lt1"/>
                </a:solidFill>
              </a:defRPr>
            </a:lvl4pPr>
            <a:lvl5pPr indent="-285750" lvl="4" marL="2286000" algn="l">
              <a:lnSpc>
                <a:spcPct val="100000"/>
              </a:lnSpc>
              <a:spcBef>
                <a:spcPts val="0"/>
              </a:spcBef>
              <a:spcAft>
                <a:spcPts val="0"/>
              </a:spcAft>
              <a:buSzPts val="900"/>
              <a:buChar char="&gt;"/>
              <a:defRPr sz="900">
                <a:solidFill>
                  <a:schemeClr val="lt1"/>
                </a:solidFill>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break_2">
  <p:cSld name="Chapterbreak_2">
    <p:bg>
      <p:bgPr>
        <a:solidFill>
          <a:schemeClr val="accent4"/>
        </a:solidFill>
      </p:bgPr>
    </p:bg>
    <p:spTree>
      <p:nvGrpSpPr>
        <p:cNvPr id="66" name="Shape 66"/>
        <p:cNvGrpSpPr/>
        <p:nvPr/>
      </p:nvGrpSpPr>
      <p:grpSpPr>
        <a:xfrm>
          <a:off x="0" y="0"/>
          <a:ext cx="0" cy="0"/>
          <a:chOff x="0" y="0"/>
          <a:chExt cx="0" cy="0"/>
        </a:xfrm>
      </p:grpSpPr>
      <p:sp>
        <p:nvSpPr>
          <p:cNvPr id="67" name="Google Shape;67;p51"/>
          <p:cNvSpPr txBox="1"/>
          <p:nvPr>
            <p:ph idx="1" type="body"/>
          </p:nvPr>
        </p:nvSpPr>
        <p:spPr>
          <a:xfrm>
            <a:off x="539749" y="1144870"/>
            <a:ext cx="8159751"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560"/>
              <a:buNone/>
              <a:defRPr b="1" sz="3200">
                <a:solidFill>
                  <a:schemeClr val="dk2"/>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68" name="Google Shape;68;p51"/>
          <p:cNvSpPr txBox="1"/>
          <p:nvPr>
            <p:ph idx="2" type="body"/>
          </p:nvPr>
        </p:nvSpPr>
        <p:spPr>
          <a:xfrm>
            <a:off x="2972591" y="3480619"/>
            <a:ext cx="3294063" cy="96102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600"/>
              <a:buNone/>
              <a:defRPr sz="2000">
                <a:solidFill>
                  <a:srgbClr val="000000"/>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69" name="Google Shape;69;p51"/>
          <p:cNvCxnSpPr/>
          <p:nvPr/>
        </p:nvCxnSpPr>
        <p:spPr>
          <a:xfrm>
            <a:off x="3164851" y="3325433"/>
            <a:ext cx="2814298"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pterbreak">
  <p:cSld name="Chapterbreak">
    <p:bg>
      <p:bgPr>
        <a:solidFill>
          <a:schemeClr val="accent4"/>
        </a:solidFill>
      </p:bgPr>
    </p:bg>
    <p:spTree>
      <p:nvGrpSpPr>
        <p:cNvPr id="70" name="Shape 70"/>
        <p:cNvGrpSpPr/>
        <p:nvPr/>
      </p:nvGrpSpPr>
      <p:grpSpPr>
        <a:xfrm>
          <a:off x="0" y="0"/>
          <a:ext cx="0" cy="0"/>
          <a:chOff x="0" y="0"/>
          <a:chExt cx="0" cy="0"/>
        </a:xfrm>
      </p:grpSpPr>
      <p:sp>
        <p:nvSpPr>
          <p:cNvPr id="71" name="Google Shape;71;p52"/>
          <p:cNvSpPr txBox="1"/>
          <p:nvPr>
            <p:ph idx="1" type="body"/>
          </p:nvPr>
        </p:nvSpPr>
        <p:spPr>
          <a:xfrm>
            <a:off x="539749" y="1144870"/>
            <a:ext cx="8159751" cy="1935162"/>
          </a:xfrm>
          <a:prstGeom prst="rect">
            <a:avLst/>
          </a:prstGeom>
          <a:noFill/>
          <a:ln>
            <a:noFill/>
          </a:ln>
        </p:spPr>
        <p:txBody>
          <a:bodyPr anchorCtr="0" anchor="b" bIns="108775" lIns="217575" spcFirstLastPara="1" rIns="217575" wrap="square" tIns="108775">
            <a:normAutofit/>
          </a:bodyPr>
          <a:lstStyle>
            <a:lvl1pPr indent="-228600" lvl="0" marL="457200" algn="ctr">
              <a:lnSpc>
                <a:spcPct val="100000"/>
              </a:lnSpc>
              <a:spcBef>
                <a:spcPts val="0"/>
              </a:spcBef>
              <a:spcAft>
                <a:spcPts val="0"/>
              </a:spcAft>
              <a:buSzPts val="2560"/>
              <a:buNone/>
              <a:defRPr b="1" sz="3200">
                <a:solidFill>
                  <a:schemeClr val="lt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72" name="Google Shape;72;p52"/>
          <p:cNvSpPr txBox="1"/>
          <p:nvPr>
            <p:ph idx="2" type="body"/>
          </p:nvPr>
        </p:nvSpPr>
        <p:spPr>
          <a:xfrm>
            <a:off x="2972591" y="3480619"/>
            <a:ext cx="3294063" cy="961023"/>
          </a:xfrm>
          <a:prstGeom prst="rect">
            <a:avLst/>
          </a:prstGeom>
          <a:noFill/>
          <a:ln>
            <a:noFill/>
          </a:ln>
        </p:spPr>
        <p:txBody>
          <a:bodyPr anchorCtr="0" anchor="t" bIns="108775" lIns="217575" spcFirstLastPara="1" rIns="217575" wrap="square" tIns="108775">
            <a:normAutofit/>
          </a:bodyPr>
          <a:lstStyle>
            <a:lvl1pPr indent="-228600" lvl="0" marL="457200" algn="ctr">
              <a:lnSpc>
                <a:spcPct val="100000"/>
              </a:lnSpc>
              <a:spcBef>
                <a:spcPts val="0"/>
              </a:spcBef>
              <a:spcAft>
                <a:spcPts val="0"/>
              </a:spcAft>
              <a:buSzPts val="1600"/>
              <a:buNone/>
              <a:defRPr sz="2000">
                <a:solidFill>
                  <a:schemeClr val="lt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73" name="Google Shape;73;p52"/>
          <p:cNvCxnSpPr/>
          <p:nvPr/>
        </p:nvCxnSpPr>
        <p:spPr>
          <a:xfrm>
            <a:off x="3164851" y="3325433"/>
            <a:ext cx="2814298" cy="0"/>
          </a:xfrm>
          <a:prstGeom prst="straightConnector1">
            <a:avLst/>
          </a:prstGeom>
          <a:noFill/>
          <a:ln cap="flat" cmpd="sng" w="9525">
            <a:solidFill>
              <a:schemeClr val="lt1"/>
            </a:solidFill>
            <a:prstDash val="solid"/>
            <a:round/>
            <a:headEnd len="sm" w="sm" type="none"/>
            <a:tailEnd len="sm" w="sm" type="none"/>
          </a:ln>
        </p:spPr>
      </p:cxn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OVERVIEW" showMasterSp="0">
  <p:cSld name="Timeline OVERVIEW">
    <p:spTree>
      <p:nvGrpSpPr>
        <p:cNvPr id="74" name="Shape 74"/>
        <p:cNvGrpSpPr/>
        <p:nvPr/>
      </p:nvGrpSpPr>
      <p:grpSpPr>
        <a:xfrm>
          <a:off x="0" y="0"/>
          <a:ext cx="0" cy="0"/>
          <a:chOff x="0" y="0"/>
          <a:chExt cx="0" cy="0"/>
        </a:xfrm>
      </p:grpSpPr>
      <p:cxnSp>
        <p:nvCxnSpPr>
          <p:cNvPr id="75" name="Google Shape;75;p53"/>
          <p:cNvCxnSpPr/>
          <p:nvPr/>
        </p:nvCxnSpPr>
        <p:spPr>
          <a:xfrm flipH="1">
            <a:off x="4419601" y="1033123"/>
            <a:ext cx="1" cy="358849"/>
          </a:xfrm>
          <a:prstGeom prst="straightConnector1">
            <a:avLst/>
          </a:prstGeom>
          <a:noFill/>
          <a:ln cap="flat" cmpd="sng" w="9525">
            <a:solidFill>
              <a:schemeClr val="lt2"/>
            </a:solidFill>
            <a:prstDash val="solid"/>
            <a:round/>
            <a:headEnd len="med" w="med" type="oval"/>
            <a:tailEnd len="med" w="med" type="oval"/>
          </a:ln>
        </p:spPr>
      </p:cxnSp>
      <p:cxnSp>
        <p:nvCxnSpPr>
          <p:cNvPr id="76" name="Google Shape;76;p53"/>
          <p:cNvCxnSpPr/>
          <p:nvPr/>
        </p:nvCxnSpPr>
        <p:spPr>
          <a:xfrm flipH="1">
            <a:off x="4417813" y="1778759"/>
            <a:ext cx="1" cy="358849"/>
          </a:xfrm>
          <a:prstGeom prst="straightConnector1">
            <a:avLst/>
          </a:prstGeom>
          <a:noFill/>
          <a:ln cap="flat" cmpd="sng" w="9525">
            <a:solidFill>
              <a:schemeClr val="lt2"/>
            </a:solidFill>
            <a:prstDash val="solid"/>
            <a:round/>
            <a:headEnd len="med" w="med" type="oval"/>
            <a:tailEnd len="med" w="med" type="oval"/>
          </a:ln>
        </p:spPr>
      </p:cxnSp>
      <p:cxnSp>
        <p:nvCxnSpPr>
          <p:cNvPr id="77" name="Google Shape;77;p53"/>
          <p:cNvCxnSpPr/>
          <p:nvPr/>
        </p:nvCxnSpPr>
        <p:spPr>
          <a:xfrm flipH="1">
            <a:off x="4417813" y="2524395"/>
            <a:ext cx="1" cy="358849"/>
          </a:xfrm>
          <a:prstGeom prst="straightConnector1">
            <a:avLst/>
          </a:prstGeom>
          <a:noFill/>
          <a:ln cap="flat" cmpd="sng" w="9525">
            <a:solidFill>
              <a:schemeClr val="lt2"/>
            </a:solidFill>
            <a:prstDash val="solid"/>
            <a:round/>
            <a:headEnd len="med" w="med" type="oval"/>
            <a:tailEnd len="med" w="med" type="oval"/>
          </a:ln>
        </p:spPr>
      </p:cxnSp>
      <p:cxnSp>
        <p:nvCxnSpPr>
          <p:cNvPr id="78" name="Google Shape;78;p53"/>
          <p:cNvCxnSpPr/>
          <p:nvPr/>
        </p:nvCxnSpPr>
        <p:spPr>
          <a:xfrm flipH="1">
            <a:off x="4417815" y="4015665"/>
            <a:ext cx="1" cy="484898"/>
          </a:xfrm>
          <a:prstGeom prst="straightConnector1">
            <a:avLst/>
          </a:prstGeom>
          <a:noFill/>
          <a:ln cap="flat" cmpd="sng" w="9525">
            <a:solidFill>
              <a:schemeClr val="lt2"/>
            </a:solidFill>
            <a:prstDash val="solid"/>
            <a:round/>
            <a:headEnd len="med" w="med" type="oval"/>
            <a:tailEnd len="med" w="med" type="oval"/>
          </a:ln>
        </p:spPr>
      </p:cxnSp>
      <p:cxnSp>
        <p:nvCxnSpPr>
          <p:cNvPr id="79" name="Google Shape;79;p53"/>
          <p:cNvCxnSpPr/>
          <p:nvPr/>
        </p:nvCxnSpPr>
        <p:spPr>
          <a:xfrm flipH="1">
            <a:off x="4417813" y="3270030"/>
            <a:ext cx="1" cy="358849"/>
          </a:xfrm>
          <a:prstGeom prst="straightConnector1">
            <a:avLst/>
          </a:prstGeom>
          <a:noFill/>
          <a:ln cap="flat" cmpd="sng" w="9525">
            <a:solidFill>
              <a:schemeClr val="lt2"/>
            </a:solidFill>
            <a:prstDash val="solid"/>
            <a:round/>
            <a:headEnd len="med" w="med" type="oval"/>
            <a:tailEnd len="med" w="med" type="oval"/>
          </a:ln>
        </p:spPr>
      </p:cxnSp>
      <p:sp>
        <p:nvSpPr>
          <p:cNvPr id="80" name="Google Shape;80;p53"/>
          <p:cNvSpPr txBox="1"/>
          <p:nvPr>
            <p:ph idx="12" type="sldNum"/>
          </p:nvPr>
        </p:nvSpPr>
        <p:spPr>
          <a:xfrm>
            <a:off x="8435759" y="4767263"/>
            <a:ext cx="502079" cy="274637"/>
          </a:xfrm>
          <a:prstGeom prst="rect">
            <a:avLst/>
          </a:prstGeom>
          <a:noFill/>
          <a:ln>
            <a:noFill/>
          </a:ln>
        </p:spPr>
        <p:txBody>
          <a:bodyPr anchorCtr="0" anchor="t" bIns="45700" lIns="91425" spcFirstLastPara="1" rIns="91425" wrap="square" tIns="45700">
            <a:noAutofit/>
          </a:bodyPr>
          <a:lstStyle>
            <a:lvl1pPr indent="0" lvl="0"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1pPr>
            <a:lvl2pPr indent="0" lvl="1"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2pPr>
            <a:lvl3pPr indent="0" lvl="2"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3pPr>
            <a:lvl4pPr indent="0" lvl="3"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4pPr>
            <a:lvl5pPr indent="0" lvl="4"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5pPr>
            <a:lvl6pPr indent="0" lvl="5"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6pPr>
            <a:lvl7pPr indent="0" lvl="6"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7pPr>
            <a:lvl8pPr indent="0" lvl="7"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8pPr>
            <a:lvl9pPr indent="0" lvl="8" marL="0" marR="0" rtl="0" algn="l">
              <a:lnSpc>
                <a:spcPct val="100000"/>
              </a:lnSpc>
              <a:spcBef>
                <a:spcPts val="0"/>
              </a:spcBef>
              <a:spcAft>
                <a:spcPts val="0"/>
              </a:spcAft>
              <a:buClr>
                <a:srgbClr val="000000"/>
              </a:buClr>
              <a:buSzPts val="1500"/>
              <a:buFont typeface="Arial"/>
              <a:buNone/>
              <a:defRPr b="0" i="0" sz="1500" u="none" cap="none" strike="noStrike">
                <a:solidFill>
                  <a:schemeClr val="dk1"/>
                </a:solidFill>
                <a:latin typeface="Trebuchet MS"/>
                <a:ea typeface="Trebuchet MS"/>
                <a:cs typeface="Trebuchet MS"/>
                <a:sym typeface="Trebuchet MS"/>
              </a:defRPr>
            </a:lvl9pPr>
          </a:lstStyle>
          <a:p>
            <a:pPr indent="0" lvl="0" marL="0" rtl="0" algn="l">
              <a:spcBef>
                <a:spcPts val="0"/>
              </a:spcBef>
              <a:spcAft>
                <a:spcPts val="0"/>
              </a:spcAft>
              <a:buNone/>
            </a:pPr>
            <a:fld id="{00000000-1234-1234-1234-123412341234}" type="slidenum">
              <a:rPr lang="en-MT"/>
              <a:t>‹#›</a:t>
            </a:fld>
            <a:endParaRPr/>
          </a:p>
        </p:txBody>
      </p:sp>
      <p:sp>
        <p:nvSpPr>
          <p:cNvPr id="81" name="Google Shape;81;p53"/>
          <p:cNvSpPr/>
          <p:nvPr/>
        </p:nvSpPr>
        <p:spPr>
          <a:xfrm rot="-2175147">
            <a:off x="4082178" y="4315730"/>
            <a:ext cx="922819" cy="564693"/>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middle" showMasterSp="0">
  <p:cSld name="Timeline middle">
    <p:spTree>
      <p:nvGrpSpPr>
        <p:cNvPr id="82" name="Shape 82"/>
        <p:cNvGrpSpPr/>
        <p:nvPr/>
      </p:nvGrpSpPr>
      <p:grpSpPr>
        <a:xfrm>
          <a:off x="0" y="0"/>
          <a:ext cx="0" cy="0"/>
          <a:chOff x="0" y="0"/>
          <a:chExt cx="0" cy="0"/>
        </a:xfrm>
      </p:grpSpPr>
      <p:sp>
        <p:nvSpPr>
          <p:cNvPr id="83" name="Google Shape;83;p55"/>
          <p:cNvSpPr txBox="1"/>
          <p:nvPr>
            <p:ph idx="1" type="body"/>
          </p:nvPr>
        </p:nvSpPr>
        <p:spPr>
          <a:xfrm>
            <a:off x="4603038" y="3899999"/>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4" name="Google Shape;84;p55"/>
          <p:cNvSpPr txBox="1"/>
          <p:nvPr>
            <p:ph idx="2" type="body"/>
          </p:nvPr>
        </p:nvSpPr>
        <p:spPr>
          <a:xfrm>
            <a:off x="4603038" y="3270023"/>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5" name="Google Shape;85;p55"/>
          <p:cNvSpPr txBox="1"/>
          <p:nvPr>
            <p:ph idx="3" type="body"/>
          </p:nvPr>
        </p:nvSpPr>
        <p:spPr>
          <a:xfrm>
            <a:off x="4603038" y="1703147"/>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6" name="Google Shape;86;p55"/>
          <p:cNvSpPr txBox="1"/>
          <p:nvPr>
            <p:ph idx="4" type="body"/>
          </p:nvPr>
        </p:nvSpPr>
        <p:spPr>
          <a:xfrm>
            <a:off x="4603038" y="1073171"/>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7" name="Google Shape;87;p55"/>
          <p:cNvSpPr txBox="1"/>
          <p:nvPr>
            <p:ph idx="5" type="body"/>
          </p:nvPr>
        </p:nvSpPr>
        <p:spPr>
          <a:xfrm>
            <a:off x="306657" y="3067969"/>
            <a:ext cx="3924268" cy="1095867"/>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88" name="Google Shape;88;p55"/>
          <p:cNvSpPr txBox="1"/>
          <p:nvPr>
            <p:ph idx="6" type="body"/>
          </p:nvPr>
        </p:nvSpPr>
        <p:spPr>
          <a:xfrm>
            <a:off x="306658" y="2437993"/>
            <a:ext cx="3924267" cy="563043"/>
          </a:xfrm>
          <a:prstGeom prst="rect">
            <a:avLst/>
          </a:prstGeom>
          <a:noFill/>
          <a:ln>
            <a:noFill/>
          </a:ln>
        </p:spPr>
        <p:txBody>
          <a:bodyPr anchorCtr="0" anchor="b" bIns="0" lIns="0" spcFirstLastPara="1" rIns="0" wrap="square" tIns="0">
            <a:noAutofit/>
          </a:bodyPr>
          <a:lstStyle>
            <a:lvl1pPr indent="-228600" lvl="0" marL="457200" algn="r">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89" name="Google Shape;89;p55"/>
          <p:cNvCxnSpPr/>
          <p:nvPr/>
        </p:nvCxnSpPr>
        <p:spPr>
          <a:xfrm>
            <a:off x="4409888" y="3657600"/>
            <a:ext cx="0" cy="1022124"/>
          </a:xfrm>
          <a:prstGeom prst="straightConnector1">
            <a:avLst/>
          </a:prstGeom>
          <a:noFill/>
          <a:ln cap="flat" cmpd="sng" w="9525">
            <a:solidFill>
              <a:schemeClr val="lt2"/>
            </a:solidFill>
            <a:prstDash val="solid"/>
            <a:round/>
            <a:headEnd len="med" w="med" type="oval"/>
            <a:tailEnd len="sm" w="sm" type="none"/>
          </a:ln>
        </p:spPr>
      </p:cxnSp>
      <p:cxnSp>
        <p:nvCxnSpPr>
          <p:cNvPr id="90" name="Google Shape;90;p55"/>
          <p:cNvCxnSpPr/>
          <p:nvPr/>
        </p:nvCxnSpPr>
        <p:spPr>
          <a:xfrm flipH="1">
            <a:off x="4416984" y="-790835"/>
            <a:ext cx="2617" cy="1636097"/>
          </a:xfrm>
          <a:prstGeom prst="straightConnector1">
            <a:avLst/>
          </a:prstGeom>
          <a:noFill/>
          <a:ln cap="flat" cmpd="sng" w="9525">
            <a:solidFill>
              <a:schemeClr val="lt2"/>
            </a:solidFill>
            <a:prstDash val="solid"/>
            <a:round/>
            <a:headEnd len="med" w="med" type="oval"/>
            <a:tailEnd len="med" w="med" type="oval"/>
          </a:ln>
        </p:spPr>
      </p:cxnSp>
      <p:cxnSp>
        <p:nvCxnSpPr>
          <p:cNvPr id="91" name="Google Shape;91;p55"/>
          <p:cNvCxnSpPr/>
          <p:nvPr/>
        </p:nvCxnSpPr>
        <p:spPr>
          <a:xfrm>
            <a:off x="4409888" y="1387096"/>
            <a:ext cx="0" cy="1781554"/>
          </a:xfrm>
          <a:prstGeom prst="straightConnector1">
            <a:avLst/>
          </a:prstGeom>
          <a:noFill/>
          <a:ln cap="flat" cmpd="sng" w="9525">
            <a:solidFill>
              <a:schemeClr val="lt2"/>
            </a:solidFill>
            <a:prstDash val="solid"/>
            <a:round/>
            <a:headEnd len="med" w="med" type="oval"/>
            <a:tailEnd len="sm" w="sm" type="none"/>
          </a:ln>
        </p:spPr>
      </p:cxn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End" showMasterSp="0">
  <p:cSld name="Timeline End">
    <p:spTree>
      <p:nvGrpSpPr>
        <p:cNvPr id="92" name="Shape 92"/>
        <p:cNvGrpSpPr/>
        <p:nvPr/>
      </p:nvGrpSpPr>
      <p:grpSpPr>
        <a:xfrm>
          <a:off x="0" y="0"/>
          <a:ext cx="0" cy="0"/>
          <a:chOff x="0" y="0"/>
          <a:chExt cx="0" cy="0"/>
        </a:xfrm>
      </p:grpSpPr>
      <p:cxnSp>
        <p:nvCxnSpPr>
          <p:cNvPr id="93" name="Google Shape;93;p56"/>
          <p:cNvCxnSpPr/>
          <p:nvPr/>
        </p:nvCxnSpPr>
        <p:spPr>
          <a:xfrm flipH="1">
            <a:off x="4409888" y="3091039"/>
            <a:ext cx="7095" cy="1588685"/>
          </a:xfrm>
          <a:prstGeom prst="straightConnector1">
            <a:avLst/>
          </a:prstGeom>
          <a:noFill/>
          <a:ln cap="flat" cmpd="sng" w="9525">
            <a:solidFill>
              <a:schemeClr val="lt2"/>
            </a:solidFill>
            <a:prstDash val="solid"/>
            <a:round/>
            <a:headEnd len="med" w="med" type="oval"/>
            <a:tailEnd len="sm" w="sm" type="none"/>
          </a:ln>
        </p:spPr>
      </p:cxnSp>
      <p:cxnSp>
        <p:nvCxnSpPr>
          <p:cNvPr id="94" name="Google Shape;94;p56"/>
          <p:cNvCxnSpPr/>
          <p:nvPr/>
        </p:nvCxnSpPr>
        <p:spPr>
          <a:xfrm flipH="1">
            <a:off x="4416984" y="-790835"/>
            <a:ext cx="2617" cy="1636097"/>
          </a:xfrm>
          <a:prstGeom prst="straightConnector1">
            <a:avLst/>
          </a:prstGeom>
          <a:noFill/>
          <a:ln cap="flat" cmpd="sng" w="9525">
            <a:solidFill>
              <a:schemeClr val="lt2"/>
            </a:solidFill>
            <a:prstDash val="solid"/>
            <a:round/>
            <a:headEnd len="med" w="med" type="oval"/>
            <a:tailEnd len="med" w="med" type="oval"/>
          </a:ln>
        </p:spPr>
      </p:cxnSp>
      <p:sp>
        <p:nvSpPr>
          <p:cNvPr id="95" name="Google Shape;95;p56"/>
          <p:cNvSpPr txBox="1"/>
          <p:nvPr>
            <p:ph idx="1" type="body"/>
          </p:nvPr>
        </p:nvSpPr>
        <p:spPr>
          <a:xfrm>
            <a:off x="4603038" y="3262019"/>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6" name="Google Shape;96;p56"/>
          <p:cNvSpPr txBox="1"/>
          <p:nvPr>
            <p:ph idx="2" type="body"/>
          </p:nvPr>
        </p:nvSpPr>
        <p:spPr>
          <a:xfrm>
            <a:off x="4603038" y="2632043"/>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7" name="Google Shape;97;p56"/>
          <p:cNvSpPr txBox="1"/>
          <p:nvPr>
            <p:ph idx="3" type="body"/>
          </p:nvPr>
        </p:nvSpPr>
        <p:spPr>
          <a:xfrm>
            <a:off x="4603038" y="1065167"/>
            <a:ext cx="3924268" cy="1095867"/>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8" name="Google Shape;98;p56"/>
          <p:cNvSpPr txBox="1"/>
          <p:nvPr>
            <p:ph idx="4" type="body"/>
          </p:nvPr>
        </p:nvSpPr>
        <p:spPr>
          <a:xfrm>
            <a:off x="4603038" y="435191"/>
            <a:ext cx="3924267" cy="563043"/>
          </a:xfrm>
          <a:prstGeom prst="rect">
            <a:avLst/>
          </a:prstGeom>
          <a:noFill/>
          <a:ln>
            <a:noFill/>
          </a:ln>
        </p:spPr>
        <p:txBody>
          <a:bodyPr anchorCtr="0" anchor="b" bIns="0" lIns="0" spcFirstLastPara="1" rIns="0" wrap="square" tIns="0">
            <a:noAutofit/>
          </a:bodyPr>
          <a:lstStyle>
            <a:lvl1pPr indent="-228600" lvl="0" marL="457200" algn="l">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99" name="Google Shape;99;p56"/>
          <p:cNvSpPr txBox="1"/>
          <p:nvPr>
            <p:ph idx="5" type="body"/>
          </p:nvPr>
        </p:nvSpPr>
        <p:spPr>
          <a:xfrm>
            <a:off x="306657" y="2429989"/>
            <a:ext cx="3924268" cy="1095867"/>
          </a:xfrm>
          <a:prstGeom prst="rect">
            <a:avLst/>
          </a:prstGeom>
          <a:noFill/>
          <a:ln>
            <a:noFill/>
          </a:ln>
        </p:spPr>
        <p:txBody>
          <a:bodyPr anchorCtr="0" anchor="t" bIns="0" lIns="0" spcFirstLastPara="1" rIns="0" wrap="square" tIns="0">
            <a:noAutofit/>
          </a:bodyPr>
          <a:lstStyle>
            <a:lvl1pPr indent="-228600" lvl="0" marL="457200" algn="r">
              <a:lnSpc>
                <a:spcPct val="100000"/>
              </a:lnSpc>
              <a:spcBef>
                <a:spcPts val="0"/>
              </a:spcBef>
              <a:spcAft>
                <a:spcPts val="0"/>
              </a:spcAft>
              <a:buSzPts val="1440"/>
              <a:buFont typeface="Trebuchet MS"/>
              <a:buNone/>
              <a:defRPr sz="1800">
                <a:solidFill>
                  <a:schemeClr val="dk1"/>
                </a:solidFill>
              </a:defRPr>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sp>
        <p:nvSpPr>
          <p:cNvPr id="100" name="Google Shape;100;p56"/>
          <p:cNvSpPr txBox="1"/>
          <p:nvPr>
            <p:ph idx="6" type="body"/>
          </p:nvPr>
        </p:nvSpPr>
        <p:spPr>
          <a:xfrm>
            <a:off x="306658" y="1800013"/>
            <a:ext cx="3924267" cy="563043"/>
          </a:xfrm>
          <a:prstGeom prst="rect">
            <a:avLst/>
          </a:prstGeom>
          <a:noFill/>
          <a:ln>
            <a:noFill/>
          </a:ln>
        </p:spPr>
        <p:txBody>
          <a:bodyPr anchorCtr="0" anchor="b" bIns="0" lIns="0" spcFirstLastPara="1" rIns="0" wrap="square" tIns="0">
            <a:noAutofit/>
          </a:bodyPr>
          <a:lstStyle>
            <a:lvl1pPr indent="-228600" lvl="0" marL="457200" algn="r">
              <a:lnSpc>
                <a:spcPct val="89285"/>
              </a:lnSpc>
              <a:spcBef>
                <a:spcPts val="0"/>
              </a:spcBef>
              <a:spcAft>
                <a:spcPts val="0"/>
              </a:spcAft>
              <a:buSzPts val="2240"/>
              <a:buFont typeface="Trebuchet MS"/>
              <a:buNone/>
              <a:defRPr sz="2800"/>
            </a:lvl1pPr>
            <a:lvl2pPr indent="-320040" lvl="1" marL="914400" algn="l">
              <a:lnSpc>
                <a:spcPct val="100000"/>
              </a:lnSpc>
              <a:spcBef>
                <a:spcPts val="0"/>
              </a:spcBef>
              <a:spcAft>
                <a:spcPts val="0"/>
              </a:spcAft>
              <a:buSzPts val="1440"/>
              <a:buChar char="◻"/>
              <a:defRPr/>
            </a:lvl2pPr>
            <a:lvl3pPr indent="-342900" lvl="2" marL="1371600" algn="l">
              <a:lnSpc>
                <a:spcPct val="100000"/>
              </a:lnSpc>
              <a:spcBef>
                <a:spcPts val="0"/>
              </a:spcBef>
              <a:spcAft>
                <a:spcPts val="0"/>
              </a:spcAft>
              <a:buSzPts val="1800"/>
              <a:buChar char="&gt;"/>
              <a:defRPr/>
            </a:lvl3pPr>
            <a:lvl4pPr indent="-342900" lvl="3" marL="1828800" algn="l">
              <a:lnSpc>
                <a:spcPct val="100000"/>
              </a:lnSpc>
              <a:spcBef>
                <a:spcPts val="0"/>
              </a:spcBef>
              <a:spcAft>
                <a:spcPts val="0"/>
              </a:spcAft>
              <a:buSzPts val="1800"/>
              <a:buChar char="&gt;"/>
              <a:defRPr/>
            </a:lvl4pPr>
            <a:lvl5pPr indent="-342900" lvl="4" marL="2286000" algn="l">
              <a:lnSpc>
                <a:spcPct val="100000"/>
              </a:lnSpc>
              <a:spcBef>
                <a:spcPts val="0"/>
              </a:spcBef>
              <a:spcAft>
                <a:spcPts val="0"/>
              </a:spcAft>
              <a:buSzPts val="1800"/>
              <a:buChar char="&gt;"/>
              <a:defRPr/>
            </a:lvl5pPr>
            <a:lvl6pPr indent="-342900" lvl="5" marL="2743200" algn="l">
              <a:lnSpc>
                <a:spcPct val="100000"/>
              </a:lnSpc>
              <a:spcBef>
                <a:spcPts val="0"/>
              </a:spcBef>
              <a:spcAft>
                <a:spcPts val="0"/>
              </a:spcAft>
              <a:buClr>
                <a:schemeClr val="dk1"/>
              </a:buClr>
              <a:buSzPts val="1800"/>
              <a:buChar char="•"/>
              <a:defRPr/>
            </a:lvl6pPr>
            <a:lvl7pPr indent="-342900" lvl="6" marL="3200400" algn="l">
              <a:lnSpc>
                <a:spcPct val="100000"/>
              </a:lnSpc>
              <a:spcBef>
                <a:spcPts val="0"/>
              </a:spcBef>
              <a:spcAft>
                <a:spcPts val="0"/>
              </a:spcAft>
              <a:buClr>
                <a:schemeClr val="dk1"/>
              </a:buClr>
              <a:buSzPts val="1800"/>
              <a:buChar char="•"/>
              <a:defRPr/>
            </a:lvl7pPr>
            <a:lvl8pPr indent="-342900" lvl="7" marL="3657600" algn="l">
              <a:lnSpc>
                <a:spcPct val="100000"/>
              </a:lnSpc>
              <a:spcBef>
                <a:spcPts val="0"/>
              </a:spcBef>
              <a:spcAft>
                <a:spcPts val="0"/>
              </a:spcAft>
              <a:buClr>
                <a:schemeClr val="dk1"/>
              </a:buClr>
              <a:buSzPts val="1800"/>
              <a:buChar char="•"/>
              <a:defRPr/>
            </a:lvl8pPr>
            <a:lvl9pPr indent="-342900" lvl="8" marL="4114800" algn="l">
              <a:lnSpc>
                <a:spcPct val="100000"/>
              </a:lnSpc>
              <a:spcBef>
                <a:spcPts val="0"/>
              </a:spcBef>
              <a:spcAft>
                <a:spcPts val="0"/>
              </a:spcAft>
              <a:buClr>
                <a:schemeClr val="dk1"/>
              </a:buClr>
              <a:buSzPts val="1800"/>
              <a:buChar char="•"/>
              <a:defRPr/>
            </a:lvl9pPr>
          </a:lstStyle>
          <a:p/>
        </p:txBody>
      </p:sp>
      <p:cxnSp>
        <p:nvCxnSpPr>
          <p:cNvPr id="101" name="Google Shape;101;p56"/>
          <p:cNvCxnSpPr/>
          <p:nvPr/>
        </p:nvCxnSpPr>
        <p:spPr>
          <a:xfrm>
            <a:off x="4409888" y="1387096"/>
            <a:ext cx="0" cy="1360714"/>
          </a:xfrm>
          <a:prstGeom prst="straightConnector1">
            <a:avLst/>
          </a:prstGeom>
          <a:noFill/>
          <a:ln cap="flat" cmpd="sng" w="9525">
            <a:solidFill>
              <a:schemeClr val="lt2"/>
            </a:solidFill>
            <a:prstDash val="solid"/>
            <a:round/>
            <a:headEnd len="med" w="med" type="oval"/>
            <a:tailEnd len="sm" w="sm" type="none"/>
          </a:ln>
        </p:spPr>
      </p:cxnSp>
      <p:sp>
        <p:nvSpPr>
          <p:cNvPr id="102" name="Google Shape;102;p56"/>
          <p:cNvSpPr/>
          <p:nvPr/>
        </p:nvSpPr>
        <p:spPr>
          <a:xfrm rot="-2175147">
            <a:off x="4075828" y="4576080"/>
            <a:ext cx="922819" cy="564693"/>
          </a:xfrm>
          <a:custGeom>
            <a:rect b="b" l="l" r="r" t="t"/>
            <a:pathLst>
              <a:path extrusionOk="0" h="1210" w="1979">
                <a:moveTo>
                  <a:pt x="1906" y="486"/>
                </a:moveTo>
                <a:cubicBezTo>
                  <a:pt x="1873" y="491"/>
                  <a:pt x="1850" y="521"/>
                  <a:pt x="1855" y="554"/>
                </a:cubicBezTo>
                <a:cubicBezTo>
                  <a:pt x="1857" y="566"/>
                  <a:pt x="1862" y="577"/>
                  <a:pt x="1869" y="585"/>
                </a:cubicBezTo>
                <a:lnTo>
                  <a:pt x="1685" y="789"/>
                </a:lnTo>
                <a:cubicBezTo>
                  <a:pt x="1684" y="788"/>
                  <a:pt x="1682" y="787"/>
                  <a:pt x="1681" y="786"/>
                </a:cubicBezTo>
                <a:cubicBezTo>
                  <a:pt x="1663" y="773"/>
                  <a:pt x="1641" y="769"/>
                  <a:pt x="1620" y="772"/>
                </a:cubicBezTo>
                <a:cubicBezTo>
                  <a:pt x="1602" y="776"/>
                  <a:pt x="1586" y="785"/>
                  <a:pt x="1574" y="799"/>
                </a:cubicBezTo>
                <a:lnTo>
                  <a:pt x="1078" y="425"/>
                </a:lnTo>
                <a:cubicBezTo>
                  <a:pt x="1121" y="366"/>
                  <a:pt x="1137" y="288"/>
                  <a:pt x="1113" y="212"/>
                </a:cubicBezTo>
                <a:cubicBezTo>
                  <a:pt x="1074" y="84"/>
                  <a:pt x="938" y="12"/>
                  <a:pt x="810" y="52"/>
                </a:cubicBezTo>
                <a:cubicBezTo>
                  <a:pt x="728" y="77"/>
                  <a:pt x="669" y="142"/>
                  <a:pt x="648" y="220"/>
                </a:cubicBezTo>
                <a:lnTo>
                  <a:pt x="149" y="89"/>
                </a:lnTo>
                <a:cubicBezTo>
                  <a:pt x="150" y="83"/>
                  <a:pt x="151" y="78"/>
                  <a:pt x="150" y="72"/>
                </a:cubicBezTo>
                <a:cubicBezTo>
                  <a:pt x="147" y="31"/>
                  <a:pt x="112" y="0"/>
                  <a:pt x="71" y="3"/>
                </a:cubicBezTo>
                <a:cubicBezTo>
                  <a:pt x="31" y="6"/>
                  <a:pt x="0" y="41"/>
                  <a:pt x="3" y="82"/>
                </a:cubicBezTo>
                <a:cubicBezTo>
                  <a:pt x="5" y="123"/>
                  <a:pt x="41" y="153"/>
                  <a:pt x="81" y="151"/>
                </a:cubicBezTo>
                <a:cubicBezTo>
                  <a:pt x="85" y="151"/>
                  <a:pt x="87" y="150"/>
                  <a:pt x="90" y="149"/>
                </a:cubicBezTo>
                <a:lnTo>
                  <a:pt x="165" y="401"/>
                </a:lnTo>
                <a:cubicBezTo>
                  <a:pt x="163" y="402"/>
                  <a:pt x="160" y="403"/>
                  <a:pt x="158" y="405"/>
                </a:cubicBezTo>
                <a:cubicBezTo>
                  <a:pt x="129" y="422"/>
                  <a:pt x="120" y="459"/>
                  <a:pt x="138" y="488"/>
                </a:cubicBezTo>
                <a:cubicBezTo>
                  <a:pt x="155" y="516"/>
                  <a:pt x="192" y="525"/>
                  <a:pt x="220" y="508"/>
                </a:cubicBezTo>
                <a:cubicBezTo>
                  <a:pt x="249" y="490"/>
                  <a:pt x="258" y="453"/>
                  <a:pt x="241" y="425"/>
                </a:cubicBezTo>
                <a:cubicBezTo>
                  <a:pt x="227" y="403"/>
                  <a:pt x="203" y="393"/>
                  <a:pt x="179" y="397"/>
                </a:cubicBezTo>
                <a:lnTo>
                  <a:pt x="104" y="145"/>
                </a:lnTo>
                <a:cubicBezTo>
                  <a:pt x="123" y="137"/>
                  <a:pt x="139" y="122"/>
                  <a:pt x="146" y="103"/>
                </a:cubicBezTo>
                <a:lnTo>
                  <a:pt x="644" y="233"/>
                </a:lnTo>
                <a:cubicBezTo>
                  <a:pt x="636" y="273"/>
                  <a:pt x="637" y="314"/>
                  <a:pt x="650" y="355"/>
                </a:cubicBezTo>
                <a:cubicBezTo>
                  <a:pt x="689" y="483"/>
                  <a:pt x="825" y="555"/>
                  <a:pt x="953" y="516"/>
                </a:cubicBezTo>
                <a:cubicBezTo>
                  <a:pt x="1001" y="501"/>
                  <a:pt x="1041" y="473"/>
                  <a:pt x="1070" y="437"/>
                </a:cubicBezTo>
                <a:lnTo>
                  <a:pt x="1565" y="811"/>
                </a:lnTo>
                <a:cubicBezTo>
                  <a:pt x="1543" y="847"/>
                  <a:pt x="1553" y="894"/>
                  <a:pt x="1588" y="919"/>
                </a:cubicBezTo>
                <a:cubicBezTo>
                  <a:pt x="1606" y="931"/>
                  <a:pt x="1628" y="936"/>
                  <a:pt x="1649" y="932"/>
                </a:cubicBezTo>
                <a:lnTo>
                  <a:pt x="1650" y="932"/>
                </a:lnTo>
                <a:lnTo>
                  <a:pt x="1696" y="1086"/>
                </a:lnTo>
                <a:cubicBezTo>
                  <a:pt x="1682" y="1092"/>
                  <a:pt x="1671" y="1102"/>
                  <a:pt x="1664" y="1117"/>
                </a:cubicBezTo>
                <a:cubicBezTo>
                  <a:pt x="1651" y="1147"/>
                  <a:pt x="1665" y="1183"/>
                  <a:pt x="1695" y="1196"/>
                </a:cubicBezTo>
                <a:cubicBezTo>
                  <a:pt x="1725" y="1210"/>
                  <a:pt x="1761" y="1196"/>
                  <a:pt x="1775" y="1166"/>
                </a:cubicBezTo>
                <a:cubicBezTo>
                  <a:pt x="1788" y="1135"/>
                  <a:pt x="1774" y="1100"/>
                  <a:pt x="1744" y="1086"/>
                </a:cubicBezTo>
                <a:cubicBezTo>
                  <a:pt x="1733" y="1081"/>
                  <a:pt x="1721" y="1080"/>
                  <a:pt x="1709" y="1082"/>
                </a:cubicBezTo>
                <a:lnTo>
                  <a:pt x="1664" y="928"/>
                </a:lnTo>
                <a:cubicBezTo>
                  <a:pt x="1679" y="922"/>
                  <a:pt x="1692" y="912"/>
                  <a:pt x="1701" y="899"/>
                </a:cubicBezTo>
                <a:lnTo>
                  <a:pt x="1704" y="895"/>
                </a:lnTo>
                <a:cubicBezTo>
                  <a:pt x="1723" y="864"/>
                  <a:pt x="1718" y="826"/>
                  <a:pt x="1696" y="799"/>
                </a:cubicBezTo>
                <a:lnTo>
                  <a:pt x="1880" y="595"/>
                </a:lnTo>
                <a:cubicBezTo>
                  <a:pt x="1892" y="603"/>
                  <a:pt x="1907" y="608"/>
                  <a:pt x="1923" y="606"/>
                </a:cubicBezTo>
                <a:cubicBezTo>
                  <a:pt x="1956" y="601"/>
                  <a:pt x="1979" y="570"/>
                  <a:pt x="1974" y="538"/>
                </a:cubicBezTo>
                <a:cubicBezTo>
                  <a:pt x="1970" y="505"/>
                  <a:pt x="1939" y="481"/>
                  <a:pt x="1906" y="486"/>
                </a:cubicBezTo>
                <a:close/>
                <a:moveTo>
                  <a:pt x="1689" y="890"/>
                </a:moveTo>
                <a:cubicBezTo>
                  <a:pt x="1679" y="905"/>
                  <a:pt x="1664" y="915"/>
                  <a:pt x="1646" y="918"/>
                </a:cubicBezTo>
                <a:cubicBezTo>
                  <a:pt x="1629" y="921"/>
                  <a:pt x="1611" y="917"/>
                  <a:pt x="1597" y="907"/>
                </a:cubicBezTo>
                <a:cubicBezTo>
                  <a:pt x="1567" y="887"/>
                  <a:pt x="1559" y="847"/>
                  <a:pt x="1578" y="817"/>
                </a:cubicBezTo>
                <a:lnTo>
                  <a:pt x="1580" y="814"/>
                </a:lnTo>
                <a:cubicBezTo>
                  <a:pt x="1590" y="800"/>
                  <a:pt x="1605" y="790"/>
                  <a:pt x="1623" y="787"/>
                </a:cubicBezTo>
                <a:cubicBezTo>
                  <a:pt x="1640" y="783"/>
                  <a:pt x="1658" y="787"/>
                  <a:pt x="1673" y="798"/>
                </a:cubicBezTo>
                <a:cubicBezTo>
                  <a:pt x="1703" y="818"/>
                  <a:pt x="1711" y="860"/>
                  <a:pt x="1689" y="890"/>
                </a:cubicBezTo>
              </a:path>
            </a:pathLst>
          </a:custGeom>
          <a:solidFill>
            <a:schemeClr val="lt2"/>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Light grey background with page count">
  <p:cSld name="Light grey background with page count">
    <p:bg>
      <p:bgPr>
        <a:solidFill>
          <a:srgbClr val="E6E6E6"/>
        </a:solidFill>
      </p:bgPr>
    </p:bg>
    <p:spTree>
      <p:nvGrpSpPr>
        <p:cNvPr id="103" name="Shape 103"/>
        <p:cNvGrpSpPr/>
        <p:nvPr/>
      </p:nvGrpSpPr>
      <p:grpSpPr>
        <a:xfrm>
          <a:off x="0" y="0"/>
          <a:ext cx="0" cy="0"/>
          <a:chOff x="0" y="0"/>
          <a:chExt cx="0" cy="0"/>
        </a:xfrm>
      </p:grpSpPr>
      <p:sp>
        <p:nvSpPr>
          <p:cNvPr id="104" name="Google Shape;104;p57"/>
          <p:cNvSpPr/>
          <p:nvPr/>
        </p:nvSpPr>
        <p:spPr>
          <a:xfrm>
            <a:off x="8082643" y="3788229"/>
            <a:ext cx="1632857" cy="14940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105" name="Google Shape;105;p57"/>
          <p:cNvSpPr txBox="1"/>
          <p:nvPr>
            <p:ph type="title"/>
          </p:nvPr>
        </p:nvSpPr>
        <p:spPr>
          <a:xfrm>
            <a:off x="-4761" y="175419"/>
            <a:ext cx="6596948" cy="514505"/>
          </a:xfrm>
          <a:prstGeom prst="rect">
            <a:avLst/>
          </a:prstGeom>
          <a:noFill/>
          <a:ln>
            <a:noFill/>
          </a:ln>
        </p:spPr>
        <p:txBody>
          <a:bodyPr anchorCtr="0" anchor="ctr" bIns="45700" lIns="91425" spcFirstLastPara="1" rIns="91425" wrap="square" tIns="45700">
            <a:normAutofit/>
          </a:bodyPr>
          <a:lstStyle>
            <a:lvl1pPr lvl="0" algn="l">
              <a:lnSpc>
                <a:spcPct val="100000"/>
              </a:lnSpc>
              <a:spcBef>
                <a:spcPts val="0"/>
              </a:spcBef>
              <a:spcAft>
                <a:spcPts val="0"/>
              </a:spcAft>
              <a:buClr>
                <a:schemeClr val="dk1"/>
              </a:buClr>
              <a:buSzPts val="2800"/>
              <a:buFont typeface="Trebuchet MS"/>
              <a:buNone/>
              <a:defRPr>
                <a:solidFill>
                  <a:schemeClr val="dk1"/>
                </a:solidFil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Darker grey background/empty">
  <p:cSld name="Darker grey background/empty">
    <p:bg>
      <p:bgPr>
        <a:solidFill>
          <a:srgbClr val="C8D3D8"/>
        </a:solidFill>
      </p:bgPr>
    </p:bg>
    <p:spTree>
      <p:nvGrpSpPr>
        <p:cNvPr id="106" name="Shape 106"/>
        <p:cNvGrpSpPr/>
        <p:nvPr/>
      </p:nvGrpSpPr>
      <p:grpSpPr>
        <a:xfrm>
          <a:off x="0" y="0"/>
          <a:ext cx="0" cy="0"/>
          <a:chOff x="0" y="0"/>
          <a:chExt cx="0" cy="0"/>
        </a:xfrm>
      </p:grpSpPr>
      <p:sp>
        <p:nvSpPr>
          <p:cNvPr id="107" name="Google Shape;107;p58"/>
          <p:cNvSpPr/>
          <p:nvPr/>
        </p:nvSpPr>
        <p:spPr>
          <a:xfrm>
            <a:off x="8082643" y="3788229"/>
            <a:ext cx="1632857" cy="1494064"/>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
        <p:nvSpPr>
          <p:cNvPr id="108" name="Google Shape;108;p58"/>
          <p:cNvSpPr/>
          <p:nvPr/>
        </p:nvSpPr>
        <p:spPr>
          <a:xfrm>
            <a:off x="8357616" y="4681728"/>
            <a:ext cx="457200" cy="219456"/>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500"/>
              <a:buFont typeface="Arial"/>
              <a:buNone/>
            </a:pPr>
            <a:r>
              <a:t/>
            </a:r>
            <a:endParaRPr b="0" i="0" sz="1500" u="none" cap="none" strike="noStrike">
              <a:solidFill>
                <a:schemeClr val="lt1"/>
              </a:solidFill>
              <a:latin typeface="Trebuchet MS"/>
              <a:ea typeface="Trebuchet MS"/>
              <a:cs typeface="Trebuchet MS"/>
              <a:sym typeface="Trebuchet MS"/>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6" Type="http://schemas.openxmlformats.org/officeDocument/2006/relationships/theme" Target="../theme/theme1.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43"/>
          <p:cNvSpPr/>
          <p:nvPr/>
        </p:nvSpPr>
        <p:spPr>
          <a:xfrm rot="1328560">
            <a:off x="8492289" y="4013863"/>
            <a:ext cx="966584" cy="1146378"/>
          </a:xfrm>
          <a:custGeom>
            <a:rect b="b" l="l" r="r" t="t"/>
            <a:pathLst>
              <a:path extrusionOk="0" h="1640" w="1384">
                <a:moveTo>
                  <a:pt x="755" y="18"/>
                </a:moveTo>
                <a:cubicBezTo>
                  <a:pt x="727" y="36"/>
                  <a:pt x="719" y="73"/>
                  <a:pt x="737" y="101"/>
                </a:cubicBezTo>
                <a:cubicBezTo>
                  <a:pt x="748" y="119"/>
                  <a:pt x="767" y="129"/>
                  <a:pt x="787" y="129"/>
                </a:cubicBezTo>
                <a:lnTo>
                  <a:pt x="839" y="585"/>
                </a:lnTo>
                <a:cubicBezTo>
                  <a:pt x="819" y="590"/>
                  <a:pt x="800" y="602"/>
                  <a:pt x="789" y="621"/>
                </a:cubicBezTo>
                <a:cubicBezTo>
                  <a:pt x="784" y="629"/>
                  <a:pt x="780" y="639"/>
                  <a:pt x="778" y="648"/>
                </a:cubicBezTo>
                <a:cubicBezTo>
                  <a:pt x="773" y="676"/>
                  <a:pt x="782" y="702"/>
                  <a:pt x="800" y="721"/>
                </a:cubicBezTo>
                <a:lnTo>
                  <a:pt x="463" y="1105"/>
                </a:lnTo>
                <a:cubicBezTo>
                  <a:pt x="396" y="1060"/>
                  <a:pt x="310" y="1044"/>
                  <a:pt x="227" y="1069"/>
                </a:cubicBezTo>
                <a:cubicBezTo>
                  <a:pt x="82" y="1114"/>
                  <a:pt x="0" y="1268"/>
                  <a:pt x="45" y="1413"/>
                </a:cubicBezTo>
                <a:cubicBezTo>
                  <a:pt x="90" y="1559"/>
                  <a:pt x="244" y="1640"/>
                  <a:pt x="389" y="1595"/>
                </a:cubicBezTo>
                <a:cubicBezTo>
                  <a:pt x="535" y="1551"/>
                  <a:pt x="616" y="1396"/>
                  <a:pt x="571" y="1251"/>
                </a:cubicBezTo>
                <a:cubicBezTo>
                  <a:pt x="554" y="1194"/>
                  <a:pt x="519" y="1147"/>
                  <a:pt x="475" y="1114"/>
                </a:cubicBezTo>
                <a:lnTo>
                  <a:pt x="811" y="730"/>
                </a:lnTo>
                <a:cubicBezTo>
                  <a:pt x="820" y="736"/>
                  <a:pt x="831" y="741"/>
                  <a:pt x="843" y="743"/>
                </a:cubicBezTo>
                <a:cubicBezTo>
                  <a:pt x="876" y="749"/>
                  <a:pt x="909" y="735"/>
                  <a:pt x="927" y="706"/>
                </a:cubicBezTo>
                <a:cubicBezTo>
                  <a:pt x="932" y="698"/>
                  <a:pt x="936" y="688"/>
                  <a:pt x="938" y="679"/>
                </a:cubicBezTo>
                <a:cubicBezTo>
                  <a:pt x="939" y="673"/>
                  <a:pt x="939" y="668"/>
                  <a:pt x="939" y="662"/>
                </a:cubicBezTo>
                <a:lnTo>
                  <a:pt x="1259" y="583"/>
                </a:lnTo>
                <a:cubicBezTo>
                  <a:pt x="1261" y="587"/>
                  <a:pt x="1263" y="591"/>
                  <a:pt x="1265" y="594"/>
                </a:cubicBezTo>
                <a:cubicBezTo>
                  <a:pt x="1283" y="622"/>
                  <a:pt x="1320" y="631"/>
                  <a:pt x="1348" y="613"/>
                </a:cubicBezTo>
                <a:cubicBezTo>
                  <a:pt x="1376" y="595"/>
                  <a:pt x="1384" y="558"/>
                  <a:pt x="1367" y="530"/>
                </a:cubicBezTo>
                <a:cubicBezTo>
                  <a:pt x="1349" y="501"/>
                  <a:pt x="1311" y="493"/>
                  <a:pt x="1283" y="511"/>
                </a:cubicBezTo>
                <a:cubicBezTo>
                  <a:pt x="1263" y="524"/>
                  <a:pt x="1253" y="547"/>
                  <a:pt x="1256" y="569"/>
                </a:cubicBezTo>
                <a:lnTo>
                  <a:pt x="937" y="648"/>
                </a:lnTo>
                <a:cubicBezTo>
                  <a:pt x="935" y="637"/>
                  <a:pt x="931" y="627"/>
                  <a:pt x="925" y="618"/>
                </a:cubicBezTo>
                <a:cubicBezTo>
                  <a:pt x="913" y="600"/>
                  <a:pt x="894" y="588"/>
                  <a:pt x="873" y="584"/>
                </a:cubicBezTo>
                <a:cubicBezTo>
                  <a:pt x="866" y="583"/>
                  <a:pt x="860" y="582"/>
                  <a:pt x="853" y="583"/>
                </a:cubicBezTo>
                <a:lnTo>
                  <a:pt x="801" y="127"/>
                </a:lnTo>
                <a:cubicBezTo>
                  <a:pt x="808" y="126"/>
                  <a:pt x="814" y="123"/>
                  <a:pt x="820" y="120"/>
                </a:cubicBezTo>
                <a:cubicBezTo>
                  <a:pt x="848" y="102"/>
                  <a:pt x="856" y="64"/>
                  <a:pt x="838" y="36"/>
                </a:cubicBezTo>
                <a:cubicBezTo>
                  <a:pt x="821" y="8"/>
                  <a:pt x="783" y="0"/>
                  <a:pt x="755" y="18"/>
                </a:cubicBezTo>
                <a:moveTo>
                  <a:pt x="913" y="626"/>
                </a:moveTo>
                <a:cubicBezTo>
                  <a:pt x="918" y="634"/>
                  <a:pt x="922" y="642"/>
                  <a:pt x="923" y="651"/>
                </a:cubicBezTo>
                <a:lnTo>
                  <a:pt x="923" y="651"/>
                </a:lnTo>
                <a:lnTo>
                  <a:pt x="924" y="653"/>
                </a:lnTo>
                <a:cubicBezTo>
                  <a:pt x="925" y="660"/>
                  <a:pt x="925" y="668"/>
                  <a:pt x="923" y="676"/>
                </a:cubicBezTo>
                <a:cubicBezTo>
                  <a:pt x="922" y="684"/>
                  <a:pt x="919" y="692"/>
                  <a:pt x="915" y="699"/>
                </a:cubicBezTo>
                <a:cubicBezTo>
                  <a:pt x="900" y="722"/>
                  <a:pt x="872" y="734"/>
                  <a:pt x="845" y="729"/>
                </a:cubicBezTo>
                <a:cubicBezTo>
                  <a:pt x="809" y="722"/>
                  <a:pt x="785" y="687"/>
                  <a:pt x="792" y="651"/>
                </a:cubicBezTo>
                <a:cubicBezTo>
                  <a:pt x="794" y="643"/>
                  <a:pt x="797" y="635"/>
                  <a:pt x="801" y="628"/>
                </a:cubicBezTo>
                <a:cubicBezTo>
                  <a:pt x="816" y="605"/>
                  <a:pt x="843" y="593"/>
                  <a:pt x="870" y="598"/>
                </a:cubicBezTo>
                <a:cubicBezTo>
                  <a:pt x="888" y="601"/>
                  <a:pt x="903" y="611"/>
                  <a:pt x="913" y="626"/>
                </a:cubicBezTo>
                <a:close/>
              </a:path>
            </a:pathLst>
          </a:custGeom>
          <a:solidFill>
            <a:schemeClr val="accent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500"/>
              <a:buFont typeface="Arial"/>
              <a:buNone/>
            </a:pPr>
            <a:r>
              <a:t/>
            </a:r>
            <a:endParaRPr b="0" i="0" sz="1500" u="none" cap="none" strike="noStrike">
              <a:solidFill>
                <a:schemeClr val="dk1"/>
              </a:solidFill>
              <a:latin typeface="Trebuchet MS"/>
              <a:ea typeface="Trebuchet MS"/>
              <a:cs typeface="Trebuchet MS"/>
              <a:sym typeface="Trebuchet MS"/>
            </a:endParaRPr>
          </a:p>
        </p:txBody>
      </p:sp>
      <p:sp>
        <p:nvSpPr>
          <p:cNvPr id="11" name="Google Shape;11;p43"/>
          <p:cNvSpPr txBox="1"/>
          <p:nvPr>
            <p:ph idx="1" type="body"/>
          </p:nvPr>
        </p:nvSpPr>
        <p:spPr>
          <a:xfrm>
            <a:off x="299805" y="972460"/>
            <a:ext cx="8064216" cy="3038361"/>
          </a:xfrm>
          <a:prstGeom prst="rect">
            <a:avLst/>
          </a:prstGeom>
          <a:noFill/>
          <a:ln>
            <a:noFill/>
          </a:ln>
        </p:spPr>
        <p:txBody>
          <a:bodyPr anchorCtr="0" anchor="t" bIns="108775" lIns="217575" spcFirstLastPara="1" rIns="217575" wrap="square" tIns="108775">
            <a:normAutofit/>
          </a:bodyPr>
          <a:lstStyle>
            <a:lvl1pPr indent="-350520" lvl="0" marL="457200" marR="0" rtl="0" algn="l">
              <a:lnSpc>
                <a:spcPct val="100000"/>
              </a:lnSpc>
              <a:spcBef>
                <a:spcPts val="0"/>
              </a:spcBef>
              <a:spcAft>
                <a:spcPts val="0"/>
              </a:spcAft>
              <a:buClr>
                <a:schemeClr val="lt2"/>
              </a:buClr>
              <a:buSzPts val="1920"/>
              <a:buFont typeface="Noto Sans Symbols"/>
              <a:buChar char="⬛"/>
              <a:defRPr b="0" i="0" sz="2400" u="none" cap="none" strike="noStrike">
                <a:solidFill>
                  <a:schemeClr val="lt2"/>
                </a:solidFill>
                <a:latin typeface="Trebuchet MS"/>
                <a:ea typeface="Trebuchet MS"/>
                <a:cs typeface="Trebuchet MS"/>
                <a:sym typeface="Trebuchet MS"/>
              </a:defRPr>
            </a:lvl1pPr>
            <a:lvl2pPr indent="-330200" lvl="1" marL="914400" marR="0" rtl="0" algn="l">
              <a:lnSpc>
                <a:spcPct val="100000"/>
              </a:lnSpc>
              <a:spcBef>
                <a:spcPts val="0"/>
              </a:spcBef>
              <a:spcAft>
                <a:spcPts val="0"/>
              </a:spcAft>
              <a:buClr>
                <a:schemeClr val="lt2"/>
              </a:buClr>
              <a:buSzPts val="1600"/>
              <a:buFont typeface="Noto Sans Symbols"/>
              <a:buChar char="◻"/>
              <a:defRPr b="0" i="0" sz="2000" u="none" cap="none" strike="noStrike">
                <a:solidFill>
                  <a:schemeClr val="dk1"/>
                </a:solidFill>
                <a:latin typeface="Trebuchet MS"/>
                <a:ea typeface="Trebuchet MS"/>
                <a:cs typeface="Trebuchet MS"/>
                <a:sym typeface="Trebuchet MS"/>
              </a:defRPr>
            </a:lvl2pPr>
            <a:lvl3pPr indent="-342900" lvl="2" marL="13716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3pPr>
            <a:lvl4pPr indent="-342900" lvl="3" marL="18288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4pPr>
            <a:lvl5pPr indent="-342900" lvl="4" marL="2286000" marR="0" rtl="0" algn="l">
              <a:lnSpc>
                <a:spcPct val="100000"/>
              </a:lnSpc>
              <a:spcBef>
                <a:spcPts val="0"/>
              </a:spcBef>
              <a:spcAft>
                <a:spcPts val="0"/>
              </a:spcAft>
              <a:buClr>
                <a:schemeClr val="lt2"/>
              </a:buClr>
              <a:buSzPts val="1800"/>
              <a:buFont typeface="Trebuchet MS"/>
              <a:buChar char="&gt;"/>
              <a:defRPr b="0" i="0" sz="1800" u="none" cap="none" strike="noStrike">
                <a:solidFill>
                  <a:schemeClr val="dk1"/>
                </a:solidFill>
                <a:latin typeface="Trebuchet MS"/>
                <a:ea typeface="Trebuchet MS"/>
                <a:cs typeface="Trebuchet MS"/>
                <a:sym typeface="Trebuchet MS"/>
              </a:defRPr>
            </a:lvl5pPr>
            <a:lvl6pPr indent="-355600" lvl="5" marL="27432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6pPr>
            <a:lvl7pPr indent="-355600" lvl="6" marL="32004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7pPr>
            <a:lvl8pPr indent="-355600" lvl="7" marL="36576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8pPr>
            <a:lvl9pPr indent="-355600" lvl="8" marL="4114800" marR="0" rtl="0" algn="l">
              <a:lnSpc>
                <a:spcPct val="100000"/>
              </a:lnSpc>
              <a:spcBef>
                <a:spcPts val="0"/>
              </a:spcBef>
              <a:spcAft>
                <a:spcPts val="0"/>
              </a:spcAft>
              <a:buClr>
                <a:schemeClr val="dk1"/>
              </a:buClr>
              <a:buSzPts val="2000"/>
              <a:buFont typeface="Arial"/>
              <a:buChar char="•"/>
              <a:defRPr b="0" i="0" sz="2000" u="none" cap="none" strike="noStrike">
                <a:solidFill>
                  <a:schemeClr val="dk1"/>
                </a:solidFill>
                <a:latin typeface="Trebuchet MS"/>
                <a:ea typeface="Trebuchet MS"/>
                <a:cs typeface="Trebuchet MS"/>
                <a:sym typeface="Trebuchet MS"/>
              </a:defRPr>
            </a:lvl9pPr>
          </a:lstStyle>
          <a:p/>
        </p:txBody>
      </p:sp>
      <p:sp>
        <p:nvSpPr>
          <p:cNvPr id="12" name="Google Shape;12;p43"/>
          <p:cNvSpPr txBox="1"/>
          <p:nvPr>
            <p:ph type="title"/>
          </p:nvPr>
        </p:nvSpPr>
        <p:spPr>
          <a:xfrm>
            <a:off x="-6888" y="198806"/>
            <a:ext cx="6588442" cy="467732"/>
          </a:xfrm>
          <a:prstGeom prst="rect">
            <a:avLst/>
          </a:prstGeom>
          <a:noFill/>
          <a:ln>
            <a:noFill/>
          </a:ln>
        </p:spPr>
        <p:txBody>
          <a:bodyPr anchorCtr="0" anchor="ctr" bIns="45700" lIns="91425" spcFirstLastPara="1" rIns="91425" wrap="square" tIns="45700">
            <a:normAutofit/>
          </a:bodyPr>
          <a:lstStyle>
            <a:lvl1pPr lvl="0" marR="0" rtl="0" algn="l">
              <a:lnSpc>
                <a:spcPct val="100000"/>
              </a:lnSpc>
              <a:spcBef>
                <a:spcPts val="0"/>
              </a:spcBef>
              <a:spcAft>
                <a:spcPts val="0"/>
              </a:spcAft>
              <a:buClr>
                <a:schemeClr val="dk1"/>
              </a:buClr>
              <a:buSzPts val="2800"/>
              <a:buFont typeface="Trebuchet MS"/>
              <a:buNone/>
              <a:defRPr b="1" i="0" sz="2800" u="none" cap="none" strike="noStrike">
                <a:solidFill>
                  <a:schemeClr val="dk1"/>
                </a:solidFill>
                <a:latin typeface="Trebuchet MS"/>
                <a:ea typeface="Trebuchet MS"/>
                <a:cs typeface="Trebuchet MS"/>
                <a:sym typeface="Trebuchet MS"/>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rgbClr val="000000"/>
                </a:solidFill>
                <a:latin typeface="Arial"/>
                <a:ea typeface="Arial"/>
                <a:cs typeface="Arial"/>
                <a:sym typeface="Arial"/>
              </a:defRPr>
            </a:lvl9pPr>
          </a:lstStyle>
          <a:p/>
        </p:txBody>
      </p:sp>
      <p:sp>
        <p:nvSpPr>
          <p:cNvPr id="13" name="Google Shape;13;p43"/>
          <p:cNvSpPr txBox="1"/>
          <p:nvPr/>
        </p:nvSpPr>
        <p:spPr>
          <a:xfrm>
            <a:off x="8276806" y="4638769"/>
            <a:ext cx="640165" cy="338518"/>
          </a:xfrm>
          <a:prstGeom prst="rect">
            <a:avLst/>
          </a:prstGeom>
          <a:noFill/>
          <a:ln>
            <a:noFill/>
          </a:ln>
        </p:spPr>
        <p:txBody>
          <a:bodyPr anchorCtr="0" anchor="t" bIns="91400" lIns="182825" spcFirstLastPara="1" rIns="182825" wrap="square" tIns="91400">
            <a:spAutoFit/>
          </a:bodyPr>
          <a:lstStyle/>
          <a:p>
            <a:pPr indent="0" lvl="0" marL="0" marR="0" rtl="0" algn="ctr">
              <a:lnSpc>
                <a:spcPct val="100000"/>
              </a:lnSpc>
              <a:spcBef>
                <a:spcPts val="0"/>
              </a:spcBef>
              <a:spcAft>
                <a:spcPts val="0"/>
              </a:spcAft>
              <a:buClr>
                <a:srgbClr val="000000"/>
              </a:buClr>
              <a:buSzPts val="1000"/>
              <a:buFont typeface="Arial"/>
              <a:buNone/>
            </a:pPr>
            <a:fld id="{00000000-1234-1234-1234-123412341234}" type="slidenum">
              <a:rPr b="0" i="0" lang="en-MT" sz="1000" u="none" cap="none" strike="noStrike">
                <a:solidFill>
                  <a:schemeClr val="lt1"/>
                </a:solidFill>
                <a:latin typeface="Trebuchet MS"/>
                <a:ea typeface="Trebuchet MS"/>
                <a:cs typeface="Trebuchet MS"/>
                <a:sym typeface="Trebuchet MS"/>
              </a:rPr>
              <a:t>‹#›</a:t>
            </a:fld>
            <a:endParaRPr b="0" i="0" sz="1000" u="none" cap="none" strike="noStrike">
              <a:solidFill>
                <a:schemeClr val="lt1"/>
              </a:solidFill>
              <a:latin typeface="Trebuchet MS"/>
              <a:ea typeface="Trebuchet MS"/>
              <a:cs typeface="Trebuchet MS"/>
              <a:sym typeface="Trebuchet MS"/>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7.jp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 Id="rId3" Type="http://schemas.openxmlformats.org/officeDocument/2006/relationships/image" Target="../media/image1.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2.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4.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5.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 Id="rId3" Type="http://schemas.openxmlformats.org/officeDocument/2006/relationships/image" Target="../media/image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 Id="rId3" Type="http://schemas.openxmlformats.org/officeDocument/2006/relationships/image" Target="../media/image8.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 Id="rId3" Type="http://schemas.openxmlformats.org/officeDocument/2006/relationships/image" Target="../media/image9.pn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3" name="Shape 113"/>
        <p:cNvGrpSpPr/>
        <p:nvPr/>
      </p:nvGrpSpPr>
      <p:grpSpPr>
        <a:xfrm>
          <a:off x="0" y="0"/>
          <a:ext cx="0" cy="0"/>
          <a:chOff x="0" y="0"/>
          <a:chExt cx="0" cy="0"/>
        </a:xfrm>
      </p:grpSpPr>
      <p:sp>
        <p:nvSpPr>
          <p:cNvPr id="114" name="Google Shape;114;g35670ae33ce_0_0"/>
          <p:cNvSpPr txBox="1"/>
          <p:nvPr>
            <p:ph idx="4294967295" type="body"/>
          </p:nvPr>
        </p:nvSpPr>
        <p:spPr>
          <a:xfrm>
            <a:off x="723130" y="1936627"/>
            <a:ext cx="5065800" cy="463500"/>
          </a:xfrm>
          <a:prstGeom prst="rect">
            <a:avLst/>
          </a:prstGeom>
          <a:noFill/>
          <a:ln>
            <a:noFill/>
          </a:ln>
        </p:spPr>
        <p:txBody>
          <a:bodyPr anchorCtr="0" anchor="t" bIns="108775" lIns="217575" spcFirstLastPara="1" rIns="217575" wrap="square" tIns="108775">
            <a:noAutofit/>
          </a:bodyPr>
          <a:lstStyle/>
          <a:p>
            <a:pPr indent="0" lvl="0" marL="0" rtl="0" algn="l">
              <a:lnSpc>
                <a:spcPct val="100000"/>
              </a:lnSpc>
              <a:spcBef>
                <a:spcPts val="0"/>
              </a:spcBef>
              <a:spcAft>
                <a:spcPts val="0"/>
              </a:spcAft>
              <a:buSzPts val="1920"/>
              <a:buNone/>
            </a:pPr>
            <a:r>
              <a:rPr b="1" lang="en-MT" sz="2400"/>
              <a:t>SuPeRBE Training Material</a:t>
            </a:r>
            <a:endParaRPr/>
          </a:p>
          <a:p>
            <a:pPr indent="0" lvl="0" marL="0" rtl="0" algn="l">
              <a:lnSpc>
                <a:spcPct val="100000"/>
              </a:lnSpc>
              <a:spcBef>
                <a:spcPts val="0"/>
              </a:spcBef>
              <a:spcAft>
                <a:spcPts val="0"/>
              </a:spcAft>
              <a:buSzPts val="1920"/>
              <a:buNone/>
            </a:pPr>
            <a:r>
              <a:t/>
            </a:r>
            <a:endParaRPr b="1" sz="2400">
              <a:solidFill>
                <a:srgbClr val="53656D"/>
              </a:solidFill>
            </a:endParaRPr>
          </a:p>
        </p:txBody>
      </p:sp>
      <p:sp>
        <p:nvSpPr>
          <p:cNvPr id="115" name="Google Shape;115;g35670ae33ce_0_0"/>
          <p:cNvSpPr txBox="1"/>
          <p:nvPr/>
        </p:nvSpPr>
        <p:spPr>
          <a:xfrm>
            <a:off x="719320" y="2612349"/>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Climate change and built environment</a:t>
            </a:r>
            <a:endParaRPr b="0" i="0" sz="1400" u="none" cap="none" strike="noStrike">
              <a:solidFill>
                <a:srgbClr val="000000"/>
              </a:solidFill>
              <a:latin typeface="Arial"/>
              <a:ea typeface="Arial"/>
              <a:cs typeface="Arial"/>
              <a:sym typeface="Arial"/>
            </a:endParaRPr>
          </a:p>
        </p:txBody>
      </p:sp>
      <p:sp>
        <p:nvSpPr>
          <p:cNvPr id="116" name="Google Shape;116;g35670ae33ce_0_0"/>
          <p:cNvSpPr txBox="1"/>
          <p:nvPr/>
        </p:nvSpPr>
        <p:spPr>
          <a:xfrm>
            <a:off x="719320" y="3158000"/>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Fundamentals of climate change</a:t>
            </a:r>
            <a:r>
              <a:rPr b="1" i="0" lang="en-MT" sz="1800" u="none" cap="none" strike="noStrike">
                <a:solidFill>
                  <a:schemeClr val="accent4"/>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p:txBody>
      </p:sp>
      <p:sp>
        <p:nvSpPr>
          <p:cNvPr id="117" name="Google Shape;117;g35670ae33ce_0_0"/>
          <p:cNvSpPr txBox="1"/>
          <p:nvPr/>
        </p:nvSpPr>
        <p:spPr>
          <a:xfrm>
            <a:off x="5788925" y="3776181"/>
            <a:ext cx="3307199"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600"/>
              <a:buFont typeface="Noto Sans Symbols"/>
              <a:buNone/>
            </a:pPr>
            <a:r>
              <a:rPr b="1" i="0" lang="en-MT" sz="2000" u="none" cap="none" strike="noStrike">
                <a:solidFill>
                  <a:schemeClr val="accent4"/>
                </a:solidFill>
                <a:latin typeface="Trebuchet MS"/>
                <a:ea typeface="Trebuchet MS"/>
                <a:cs typeface="Trebuchet MS"/>
                <a:sym typeface="Trebuchet MS"/>
              </a:rPr>
              <a:t>Level of competence: 2</a:t>
            </a:r>
            <a:endParaRPr b="1" i="0" sz="2000" u="none" cap="none" strike="noStrike">
              <a:solidFill>
                <a:schemeClr val="accent4"/>
              </a:solidFill>
              <a:latin typeface="Trebuchet MS"/>
              <a:ea typeface="Trebuchet MS"/>
              <a:cs typeface="Trebuchet MS"/>
              <a:sym typeface="Trebuchet MS"/>
            </a:endParaRPr>
          </a:p>
        </p:txBody>
      </p:sp>
      <p:pic>
        <p:nvPicPr>
          <p:cNvPr id="118" name="Google Shape;118;g35670ae33ce_0_0" title="superbe copertina.jpg"/>
          <p:cNvPicPr preferRelativeResize="0"/>
          <p:nvPr/>
        </p:nvPicPr>
        <p:blipFill rotWithShape="1">
          <a:blip r:embed="rId3">
            <a:alphaModFix/>
          </a:blip>
          <a:srcRect b="0" l="0" r="0" t="0"/>
          <a:stretch/>
        </p:blipFill>
        <p:spPr>
          <a:xfrm>
            <a:off x="0" y="-14128"/>
            <a:ext cx="9168625" cy="5260328"/>
          </a:xfrm>
          <a:prstGeom prst="rect">
            <a:avLst/>
          </a:prstGeom>
          <a:noFill/>
          <a:ln>
            <a:noFill/>
          </a:ln>
        </p:spPr>
      </p:pic>
      <p:sp>
        <p:nvSpPr>
          <p:cNvPr id="119" name="Google Shape;119;g35670ae33ce_0_0"/>
          <p:cNvSpPr txBox="1"/>
          <p:nvPr>
            <p:ph idx="4294967295" type="body"/>
          </p:nvPr>
        </p:nvSpPr>
        <p:spPr>
          <a:xfrm>
            <a:off x="236220" y="4396648"/>
            <a:ext cx="3063600" cy="5862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720"/>
              <a:buFont typeface="Noto Sans Symbols"/>
              <a:buNone/>
            </a:pPr>
            <a:r>
              <a:t/>
            </a:r>
            <a:endParaRPr sz="900"/>
          </a:p>
          <a:p>
            <a:pPr indent="0" lvl="0" marL="0" marR="0" rtl="0" algn="l">
              <a:lnSpc>
                <a:spcPct val="100000"/>
              </a:lnSpc>
              <a:spcBef>
                <a:spcPts val="0"/>
              </a:spcBef>
              <a:spcAft>
                <a:spcPts val="0"/>
              </a:spcAft>
              <a:buClr>
                <a:schemeClr val="lt2"/>
              </a:buClr>
              <a:buSzPts val="800"/>
              <a:buFont typeface="Noto Sans Symbols"/>
              <a:buNone/>
            </a:pPr>
            <a:r>
              <a:rPr lang="en-MT" sz="1000"/>
              <a:t>Activity 3.2</a:t>
            </a:r>
            <a:endParaRPr/>
          </a:p>
          <a:p>
            <a:pPr indent="0" lvl="0" marL="0" marR="0" rtl="0" algn="l">
              <a:lnSpc>
                <a:spcPct val="100000"/>
              </a:lnSpc>
              <a:spcBef>
                <a:spcPts val="0"/>
              </a:spcBef>
              <a:spcAft>
                <a:spcPts val="0"/>
              </a:spcAft>
              <a:buClr>
                <a:schemeClr val="lt2"/>
              </a:buClr>
              <a:buSzPts val="800"/>
              <a:buFont typeface="Noto Sans Symbols"/>
              <a:buNone/>
            </a:pPr>
            <a:r>
              <a:rPr lang="en-MT" sz="1000"/>
              <a:t>SuPeRBE Project (CE0200768)</a:t>
            </a:r>
            <a:endParaRPr sz="1000"/>
          </a:p>
        </p:txBody>
      </p:sp>
      <p:sp>
        <p:nvSpPr>
          <p:cNvPr id="120" name="Google Shape;120;g35670ae33ce_0_0"/>
          <p:cNvSpPr txBox="1"/>
          <p:nvPr>
            <p:ph idx="4294967295" type="body"/>
          </p:nvPr>
        </p:nvSpPr>
        <p:spPr>
          <a:xfrm>
            <a:off x="520080" y="1420989"/>
            <a:ext cx="6963562" cy="463500"/>
          </a:xfrm>
          <a:prstGeom prst="rect">
            <a:avLst/>
          </a:prstGeom>
          <a:noFill/>
          <a:ln>
            <a:noFill/>
          </a:ln>
        </p:spPr>
        <p:txBody>
          <a:bodyPr anchorCtr="0" anchor="t" bIns="108775" lIns="217575" spcFirstLastPara="1" rIns="217575" wrap="square" tIns="108775">
            <a:noAutofit/>
          </a:bodyPr>
          <a:lstStyle/>
          <a:p>
            <a:pPr indent="0" lvl="0" marL="0" rtl="0" algn="l">
              <a:lnSpc>
                <a:spcPct val="100000"/>
              </a:lnSpc>
              <a:spcBef>
                <a:spcPts val="0"/>
              </a:spcBef>
              <a:spcAft>
                <a:spcPts val="0"/>
              </a:spcAft>
              <a:buSzPts val="1920"/>
              <a:buNone/>
            </a:pPr>
            <a:r>
              <a:rPr b="1" lang="en-MT" sz="3000"/>
              <a:t>Materiale Didattico SuPeRBE</a:t>
            </a:r>
            <a:endParaRPr b="1" sz="3000">
              <a:solidFill>
                <a:srgbClr val="53656D"/>
              </a:solidFill>
            </a:endParaRPr>
          </a:p>
        </p:txBody>
      </p:sp>
      <p:sp>
        <p:nvSpPr>
          <p:cNvPr id="121" name="Google Shape;121;g35670ae33ce_0_0"/>
          <p:cNvSpPr txBox="1"/>
          <p:nvPr/>
        </p:nvSpPr>
        <p:spPr>
          <a:xfrm>
            <a:off x="516270" y="2148849"/>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2 RBE Sistema di Valutazione</a:t>
            </a:r>
            <a:endParaRPr b="0" i="0" sz="1400" u="none" cap="none" strike="noStrike">
              <a:solidFill>
                <a:srgbClr val="000000"/>
              </a:solidFill>
              <a:latin typeface="Arial"/>
              <a:ea typeface="Arial"/>
              <a:cs typeface="Arial"/>
              <a:sym typeface="Arial"/>
            </a:endParaRPr>
          </a:p>
        </p:txBody>
      </p:sp>
      <p:sp>
        <p:nvSpPr>
          <p:cNvPr id="122" name="Google Shape;122;g35670ae33ce_0_0"/>
          <p:cNvSpPr txBox="1"/>
          <p:nvPr/>
        </p:nvSpPr>
        <p:spPr>
          <a:xfrm>
            <a:off x="5090401" y="3573131"/>
            <a:ext cx="4122124"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600"/>
              <a:buFont typeface="Noto Sans Symbols"/>
              <a:buNone/>
            </a:pPr>
            <a:r>
              <a:rPr b="1" i="0" lang="en-MT" sz="2000" u="none" cap="none" strike="noStrike">
                <a:solidFill>
                  <a:schemeClr val="accent4"/>
                </a:solidFill>
                <a:latin typeface="Trebuchet MS"/>
                <a:ea typeface="Trebuchet MS"/>
                <a:cs typeface="Trebuchet MS"/>
                <a:sym typeface="Trebuchet MS"/>
              </a:rPr>
              <a:t>Livello di Competenza: </a:t>
            </a:r>
            <a:r>
              <a:rPr b="1" lang="en-MT" sz="2000">
                <a:solidFill>
                  <a:schemeClr val="accent4"/>
                </a:solidFill>
                <a:latin typeface="Trebuchet MS"/>
                <a:ea typeface="Trebuchet MS"/>
                <a:cs typeface="Trebuchet MS"/>
                <a:sym typeface="Trebuchet MS"/>
              </a:rPr>
              <a:t>2</a:t>
            </a:r>
            <a:endParaRPr b="1" i="0" sz="2000" u="none" cap="none" strike="noStrike">
              <a:solidFill>
                <a:schemeClr val="accent4"/>
              </a:solidFill>
              <a:latin typeface="Trebuchet MS"/>
              <a:ea typeface="Trebuchet MS"/>
              <a:cs typeface="Trebuchet MS"/>
              <a:sym typeface="Trebuchet MS"/>
            </a:endParaRPr>
          </a:p>
        </p:txBody>
      </p:sp>
      <p:sp>
        <p:nvSpPr>
          <p:cNvPr id="123" name="Google Shape;123;g35670ae33ce_0_0"/>
          <p:cNvSpPr txBox="1"/>
          <p:nvPr/>
        </p:nvSpPr>
        <p:spPr>
          <a:xfrm>
            <a:off x="516270" y="2960182"/>
            <a:ext cx="64770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2400" u="none" cap="none" strike="noStrike">
                <a:solidFill>
                  <a:schemeClr val="accent4"/>
                </a:solidFill>
                <a:latin typeface="Trebuchet MS"/>
                <a:ea typeface="Trebuchet MS"/>
                <a:cs typeface="Trebuchet MS"/>
                <a:sym typeface="Trebuchet MS"/>
              </a:rPr>
              <a:t>2.1 Metodo RBE </a:t>
            </a:r>
            <a:endParaRPr b="0" i="0" sz="1400" u="none" cap="none" strike="noStrike">
              <a:solidFill>
                <a:srgbClr val="000000"/>
              </a:solidFill>
              <a:latin typeface="Arial"/>
              <a:ea typeface="Arial"/>
              <a:cs typeface="Arial"/>
              <a:sym typeface="Arial"/>
            </a:endParaRPr>
          </a:p>
        </p:txBody>
      </p:sp>
      <p:sp>
        <p:nvSpPr>
          <p:cNvPr id="124" name="Google Shape;124;g35670ae33ce_0_0"/>
          <p:cNvSpPr txBox="1"/>
          <p:nvPr/>
        </p:nvSpPr>
        <p:spPr>
          <a:xfrm>
            <a:off x="516270" y="2731412"/>
            <a:ext cx="7189500" cy="463500"/>
          </a:xfrm>
          <a:prstGeom prst="rect">
            <a:avLst/>
          </a:prstGeom>
          <a:noFill/>
          <a:ln>
            <a:noFill/>
          </a:ln>
        </p:spPr>
        <p:txBody>
          <a:bodyPr anchorCtr="0" anchor="t" bIns="108775" lIns="217575" spcFirstLastPara="1" rIns="217575" wrap="square" tIns="108775">
            <a:noAutofit/>
          </a:bodyPr>
          <a:lstStyle/>
          <a:p>
            <a:pPr indent="0" lvl="0" marL="0" marR="0" rtl="0" algn="l">
              <a:lnSpc>
                <a:spcPct val="100000"/>
              </a:lnSpc>
              <a:spcBef>
                <a:spcPts val="0"/>
              </a:spcBef>
              <a:spcAft>
                <a:spcPts val="0"/>
              </a:spcAft>
              <a:buClr>
                <a:schemeClr val="lt2"/>
              </a:buClr>
              <a:buSzPts val="1920"/>
              <a:buFont typeface="Noto Sans Symbols"/>
              <a:buNone/>
            </a:pPr>
            <a:r>
              <a:rPr b="1" i="0" lang="en-MT" sz="1700" u="none" cap="none" strike="noStrike">
                <a:solidFill>
                  <a:schemeClr val="accent4"/>
                </a:solidFill>
                <a:latin typeface="Trebuchet MS"/>
                <a:ea typeface="Trebuchet MS"/>
                <a:cs typeface="Trebuchet MS"/>
                <a:sym typeface="Trebuchet MS"/>
              </a:rPr>
              <a:t>Area di specializzazione:</a:t>
            </a:r>
            <a:endParaRPr b="0" i="0" sz="700" u="none" cap="none" strike="noStrike">
              <a:solidFill>
                <a:srgbClr val="000000"/>
              </a:solidFill>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8" name="Shape 128"/>
        <p:cNvGrpSpPr/>
        <p:nvPr/>
      </p:nvGrpSpPr>
      <p:grpSpPr>
        <a:xfrm>
          <a:off x="0" y="0"/>
          <a:ext cx="0" cy="0"/>
          <a:chOff x="0" y="0"/>
          <a:chExt cx="0" cy="0"/>
        </a:xfrm>
      </p:grpSpPr>
      <p:sp>
        <p:nvSpPr>
          <p:cNvPr id="129" name="Google Shape;129;p2"/>
          <p:cNvSpPr txBox="1"/>
          <p:nvPr>
            <p:ph idx="1" type="body"/>
          </p:nvPr>
        </p:nvSpPr>
        <p:spPr>
          <a:xfrm>
            <a:off x="402217" y="1172652"/>
            <a:ext cx="5233105" cy="1507047"/>
          </a:xfrm>
          <a:prstGeom prst="rect">
            <a:avLst/>
          </a:prstGeom>
          <a:noFill/>
          <a:ln>
            <a:noFill/>
          </a:ln>
        </p:spPr>
        <p:txBody>
          <a:bodyPr anchorCtr="0" anchor="ctr" bIns="34275" lIns="68550" spcFirstLastPara="1" rIns="68550" wrap="square" tIns="34275">
            <a:noAutofit/>
          </a:bodyPr>
          <a:lstStyle/>
          <a:p>
            <a:pPr indent="-57150" lvl="0" marL="171450" rtl="0" algn="just">
              <a:lnSpc>
                <a:spcPct val="100000"/>
              </a:lnSpc>
              <a:spcBef>
                <a:spcPts val="1350"/>
              </a:spcBef>
              <a:spcAft>
                <a:spcPts val="0"/>
              </a:spcAft>
              <a:buSzPts val="2400"/>
              <a:buNone/>
            </a:pPr>
            <a:r>
              <a:rPr lang="en-MT" sz="1200">
                <a:solidFill>
                  <a:schemeClr val="lt2"/>
                </a:solidFill>
              </a:rPr>
              <a:t>Il metodo RBE costituisce la base metodologica del Sistema di Valutazione RBE. È un approccio di analisi multi-criteri sviluppato per valutare il rischio climatico a scala edilizia e di quartiere. Basato sul modello concettuale delle catene di impatto, il metodo genera un punteggio di rischio complessivo per una determinata area e un insieme di indicatori complementari che dettagliano il livello di rischio legato al clima in specifiche categorie di rischio e settori urbani.</a:t>
            </a:r>
            <a:endParaRPr sz="1200">
              <a:solidFill>
                <a:schemeClr val="lt2"/>
              </a:solidFill>
            </a:endParaRPr>
          </a:p>
        </p:txBody>
      </p:sp>
      <p:sp>
        <p:nvSpPr>
          <p:cNvPr id="130" name="Google Shape;130;p2"/>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90000"/>
              </a:lnSpc>
              <a:spcBef>
                <a:spcPts val="0"/>
              </a:spcBef>
              <a:spcAft>
                <a:spcPts val="0"/>
              </a:spcAft>
              <a:buSzPts val="1800"/>
              <a:buNone/>
            </a:pPr>
            <a:r>
              <a:rPr lang="en-MT">
                <a:solidFill>
                  <a:schemeClr val="accent4"/>
                </a:solidFill>
              </a:rPr>
              <a:t>Cos’è il metodo RBE?</a:t>
            </a:r>
            <a:endParaRPr>
              <a:solidFill>
                <a:schemeClr val="accent4"/>
              </a:solidFill>
            </a:endParaRPr>
          </a:p>
        </p:txBody>
      </p:sp>
      <p:pic>
        <p:nvPicPr>
          <p:cNvPr descr="Climate change concept illustration | Premium Vector" id="131" name="Google Shape;131;p2"/>
          <p:cNvPicPr preferRelativeResize="0"/>
          <p:nvPr/>
        </p:nvPicPr>
        <p:blipFill rotWithShape="1">
          <a:blip r:embed="rId3">
            <a:alphaModFix/>
          </a:blip>
          <a:srcRect b="0" l="0" r="0" t="0"/>
          <a:stretch/>
        </p:blipFill>
        <p:spPr>
          <a:xfrm>
            <a:off x="5907855" y="944662"/>
            <a:ext cx="2833928" cy="2833928"/>
          </a:xfrm>
          <a:prstGeom prst="rect">
            <a:avLst/>
          </a:prstGeom>
          <a:noFill/>
          <a:ln>
            <a:noFill/>
          </a:ln>
        </p:spPr>
      </p:pic>
      <p:sp>
        <p:nvSpPr>
          <p:cNvPr id="132" name="Google Shape;132;p2"/>
          <p:cNvSpPr txBox="1"/>
          <p:nvPr/>
        </p:nvSpPr>
        <p:spPr>
          <a:xfrm>
            <a:off x="613295" y="2679699"/>
            <a:ext cx="68580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90000"/>
              </a:lnSpc>
              <a:spcBef>
                <a:spcPts val="0"/>
              </a:spcBef>
              <a:spcAft>
                <a:spcPts val="0"/>
              </a:spcAft>
              <a:buClr>
                <a:srgbClr val="144194"/>
              </a:buClr>
              <a:buSzPts val="1800"/>
              <a:buFont typeface="Trebuchet MS"/>
              <a:buNone/>
            </a:pPr>
            <a:r>
              <a:rPr b="1" i="0" lang="en-MT" sz="1600" u="none" cap="none" strike="noStrike">
                <a:solidFill>
                  <a:schemeClr val="accent4"/>
                </a:solidFill>
                <a:latin typeface="Trebuchet MS"/>
                <a:ea typeface="Trebuchet MS"/>
                <a:cs typeface="Trebuchet MS"/>
                <a:sym typeface="Trebuchet MS"/>
              </a:rPr>
              <a:t>Perché è necessario il metodo RBE?</a:t>
            </a:r>
            <a:endParaRPr b="0" i="0" sz="1400" u="none" cap="none" strike="noStrike">
              <a:solidFill>
                <a:srgbClr val="000000"/>
              </a:solidFill>
              <a:latin typeface="Arial"/>
              <a:ea typeface="Arial"/>
              <a:cs typeface="Arial"/>
              <a:sym typeface="Arial"/>
            </a:endParaRPr>
          </a:p>
        </p:txBody>
      </p:sp>
      <p:sp>
        <p:nvSpPr>
          <p:cNvPr id="133" name="Google Shape;133;p2"/>
          <p:cNvSpPr txBox="1"/>
          <p:nvPr/>
        </p:nvSpPr>
        <p:spPr>
          <a:xfrm>
            <a:off x="512495" y="3136900"/>
            <a:ext cx="5012550" cy="1346199"/>
          </a:xfrm>
          <a:prstGeom prst="rect">
            <a:avLst/>
          </a:prstGeom>
          <a:noFill/>
          <a:ln>
            <a:noFill/>
          </a:ln>
        </p:spPr>
        <p:txBody>
          <a:bodyPr anchorCtr="0" anchor="ctr" bIns="34275" lIns="68550" spcFirstLastPara="1" rIns="68550" wrap="square" tIns="34275">
            <a:noAutofit/>
          </a:bodyPr>
          <a:lstStyle/>
          <a:p>
            <a:pPr indent="0" lvl="0" marL="114300" marR="0" rtl="0" algn="l">
              <a:lnSpc>
                <a:spcPct val="100000"/>
              </a:lnSpc>
              <a:spcBef>
                <a:spcPts val="1350"/>
              </a:spcBef>
              <a:spcAft>
                <a:spcPts val="0"/>
              </a:spcAft>
              <a:buClr>
                <a:srgbClr val="144194"/>
              </a:buClr>
              <a:buSzPts val="2400"/>
              <a:buFont typeface="Noto Sans Symbols"/>
              <a:buNone/>
            </a:pPr>
            <a:r>
              <a:rPr b="0" i="0" lang="en-MT" sz="1200" u="none" cap="none" strike="noStrike">
                <a:solidFill>
                  <a:schemeClr val="accent4"/>
                </a:solidFill>
                <a:latin typeface="Trebuchet MS"/>
                <a:ea typeface="Trebuchet MS"/>
                <a:cs typeface="Trebuchet MS"/>
                <a:sym typeface="Trebuchet MS"/>
              </a:rPr>
              <a:t>- Mancanza di strumenti di valutazione a scala edilizia e di quartiere.  - I quadri di sostenibilità esistenti non sono adatti per la valutazione del rischio climatico. </a:t>
            </a:r>
            <a:endParaRPr b="0" i="0" sz="1400" u="none" cap="none" strike="noStrike">
              <a:solidFill>
                <a:srgbClr val="000000"/>
              </a:solidFill>
              <a:latin typeface="Arial"/>
              <a:ea typeface="Arial"/>
              <a:cs typeface="Arial"/>
              <a:sym typeface="Arial"/>
            </a:endParaRPr>
          </a:p>
          <a:p>
            <a:pPr indent="0" lvl="0" marL="36000" marR="0" rtl="0" algn="l">
              <a:lnSpc>
                <a:spcPct val="100000"/>
              </a:lnSpc>
              <a:spcBef>
                <a:spcPts val="300"/>
              </a:spcBef>
              <a:spcAft>
                <a:spcPts val="0"/>
              </a:spcAft>
              <a:buClr>
                <a:srgbClr val="144194"/>
              </a:buClr>
              <a:buSzPts val="2400"/>
              <a:buFont typeface="Noto Sans Symbols"/>
              <a:buNone/>
            </a:pPr>
            <a:r>
              <a:rPr b="0" i="0" lang="en-MT" sz="1200" u="none" cap="none" strike="noStrike">
                <a:solidFill>
                  <a:schemeClr val="accent4"/>
                </a:solidFill>
                <a:latin typeface="Trebuchet MS"/>
                <a:ea typeface="Trebuchet MS"/>
                <a:cs typeface="Trebuchet MS"/>
                <a:sym typeface="Trebuchet MS"/>
              </a:rPr>
              <a:t> - Richiesta di strumenti comparabili, adattabili e orientati al supporto decisionale per l'adattamento climatico.</a:t>
            </a:r>
            <a:endParaRPr b="0" i="0" sz="1600" u="none" cap="none" strike="noStrike">
              <a:solidFill>
                <a:schemeClr val="accent4"/>
              </a:solidFill>
              <a:latin typeface="Trebuchet MS"/>
              <a:ea typeface="Trebuchet MS"/>
              <a:cs typeface="Trebuchet MS"/>
              <a:sym typeface="Trebuchet M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7" name="Shape 137"/>
        <p:cNvGrpSpPr/>
        <p:nvPr/>
      </p:nvGrpSpPr>
      <p:grpSpPr>
        <a:xfrm>
          <a:off x="0" y="0"/>
          <a:ext cx="0" cy="0"/>
          <a:chOff x="0" y="0"/>
          <a:chExt cx="0" cy="0"/>
        </a:xfrm>
      </p:grpSpPr>
      <p:sp>
        <p:nvSpPr>
          <p:cNvPr id="138" name="Google Shape;138;p3"/>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Perché è necessario il metodo RBE?</a:t>
            </a:r>
            <a:endParaRPr>
              <a:solidFill>
                <a:schemeClr val="accent4"/>
              </a:solidFill>
            </a:endParaRPr>
          </a:p>
        </p:txBody>
      </p:sp>
      <p:sp>
        <p:nvSpPr>
          <p:cNvPr id="139" name="Google Shape;139;p3"/>
          <p:cNvSpPr txBox="1"/>
          <p:nvPr/>
        </p:nvSpPr>
        <p:spPr>
          <a:xfrm>
            <a:off x="460876" y="1495505"/>
            <a:ext cx="5012550" cy="1290150"/>
          </a:xfrm>
          <a:prstGeom prst="rect">
            <a:avLst/>
          </a:prstGeom>
          <a:noFill/>
          <a:ln>
            <a:noFill/>
          </a:ln>
        </p:spPr>
        <p:txBody>
          <a:bodyPr anchorCtr="0" anchor="ctr" bIns="34275" lIns="68550" spcFirstLastPara="1" rIns="68550" wrap="square" tIns="34275">
            <a:noAutofit/>
          </a:bodyPr>
          <a:lstStyle/>
          <a:p>
            <a:pPr indent="0" lvl="0" marL="114300" marR="0" rtl="0" algn="l">
              <a:lnSpc>
                <a:spcPct val="14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 Mancanza di strumenti di valutazione del rischio climatico a scala edilizia e di quartiere.  </a:t>
            </a:r>
            <a:endParaRPr b="0" i="0" sz="1400" u="none" cap="none" strike="noStrike">
              <a:solidFill>
                <a:srgbClr val="000000"/>
              </a:solidFill>
              <a:latin typeface="Arial"/>
              <a:ea typeface="Arial"/>
              <a:cs typeface="Arial"/>
              <a:sym typeface="Arial"/>
            </a:endParaRPr>
          </a:p>
          <a:p>
            <a:pPr indent="0" lvl="0" marL="114300" marR="0" rtl="0" algn="l">
              <a:lnSpc>
                <a:spcPct val="14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 I quadri di sostenibilità esistenti non sono adatti per la valutazione del rischio climatico perché non in linea con l'approccio al rischio dell'IPCC.  </a:t>
            </a:r>
            <a:endParaRPr b="0" i="0" sz="1400" u="none" cap="none" strike="noStrike">
              <a:solidFill>
                <a:srgbClr val="000000"/>
              </a:solidFill>
              <a:latin typeface="Arial"/>
              <a:ea typeface="Arial"/>
              <a:cs typeface="Arial"/>
              <a:sym typeface="Arial"/>
            </a:endParaRPr>
          </a:p>
          <a:p>
            <a:pPr indent="0" lvl="0" marL="114300" marR="0" rtl="0" algn="l">
              <a:lnSpc>
                <a:spcPct val="140000"/>
              </a:lnSpc>
              <a:spcBef>
                <a:spcPts val="1350"/>
              </a:spcBef>
              <a:spcAft>
                <a:spcPts val="0"/>
              </a:spcAft>
              <a:buClr>
                <a:srgbClr val="144194"/>
              </a:buClr>
              <a:buSzPts val="2400"/>
              <a:buFont typeface="Noto Sans Symbols"/>
              <a:buNone/>
            </a:pPr>
            <a:r>
              <a:rPr b="0" i="0" lang="en-MT" sz="1200" u="none" cap="none" strike="noStrike">
                <a:solidFill>
                  <a:schemeClr val="lt2"/>
                </a:solidFill>
                <a:latin typeface="Trebuchet MS"/>
                <a:ea typeface="Trebuchet MS"/>
                <a:cs typeface="Trebuchet MS"/>
                <a:sym typeface="Trebuchet MS"/>
              </a:rPr>
              <a:t>- Necessità di strumenti comparabili, adattabili e orientati al supporto decisionale per l'adattamento climatico.</a:t>
            </a:r>
            <a:endParaRPr b="0" i="0" sz="1400" u="none" cap="none" strike="noStrike">
              <a:solidFill>
                <a:srgbClr val="000000"/>
              </a:solidFill>
              <a:latin typeface="Arial"/>
              <a:ea typeface="Arial"/>
              <a:cs typeface="Arial"/>
              <a:sym typeface="Arial"/>
            </a:endParaRPr>
          </a:p>
        </p:txBody>
      </p:sp>
      <p:pic>
        <p:nvPicPr>
          <p:cNvPr descr="Decision Making free icons designed by Freepik" id="140" name="Google Shape;140;p3"/>
          <p:cNvPicPr preferRelativeResize="0"/>
          <p:nvPr/>
        </p:nvPicPr>
        <p:blipFill rotWithShape="1">
          <a:blip r:embed="rId3">
            <a:alphaModFix/>
          </a:blip>
          <a:srcRect b="0" l="0" r="0" t="0"/>
          <a:stretch/>
        </p:blipFill>
        <p:spPr>
          <a:xfrm>
            <a:off x="6140550" y="1340550"/>
            <a:ext cx="2309850" cy="2309850"/>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4" name="Shape 144"/>
        <p:cNvGrpSpPr/>
        <p:nvPr/>
      </p:nvGrpSpPr>
      <p:grpSpPr>
        <a:xfrm>
          <a:off x="0" y="0"/>
          <a:ext cx="0" cy="0"/>
          <a:chOff x="0" y="0"/>
          <a:chExt cx="0" cy="0"/>
        </a:xfrm>
      </p:grpSpPr>
      <p:pic>
        <p:nvPicPr>
          <p:cNvPr descr="Climate Change 2023: AR6 Rapporto di sintesi - IPCC - Focal Point Italia" id="145" name="Google Shape;145;p1"/>
          <p:cNvPicPr preferRelativeResize="0"/>
          <p:nvPr/>
        </p:nvPicPr>
        <p:blipFill rotWithShape="1">
          <a:blip r:embed="rId3">
            <a:alphaModFix/>
          </a:blip>
          <a:srcRect b="0" l="0" r="0" t="0"/>
          <a:stretch/>
        </p:blipFill>
        <p:spPr>
          <a:xfrm>
            <a:off x="5364887" y="0"/>
            <a:ext cx="3476389" cy="4500000"/>
          </a:xfrm>
          <a:prstGeom prst="rect">
            <a:avLst/>
          </a:prstGeom>
          <a:noFill/>
          <a:ln>
            <a:noFill/>
          </a:ln>
        </p:spPr>
      </p:pic>
      <p:sp>
        <p:nvSpPr>
          <p:cNvPr id="146" name="Google Shape;146;p1"/>
          <p:cNvSpPr txBox="1"/>
          <p:nvPr>
            <p:ph idx="1" type="body"/>
          </p:nvPr>
        </p:nvSpPr>
        <p:spPr>
          <a:xfrm>
            <a:off x="380617" y="1553049"/>
            <a:ext cx="4572983" cy="1393902"/>
          </a:xfrm>
          <a:prstGeom prst="rect">
            <a:avLst/>
          </a:prstGeom>
          <a:noFill/>
          <a:ln>
            <a:noFill/>
          </a:ln>
        </p:spPr>
        <p:txBody>
          <a:bodyPr anchorCtr="0" anchor="ctr" bIns="34275" lIns="68550" spcFirstLastPara="1" rIns="68550" wrap="square" tIns="34275">
            <a:noAutofit/>
          </a:bodyPr>
          <a:lstStyle/>
          <a:p>
            <a:pPr indent="-57150" lvl="0" marL="171450" rtl="0" algn="just">
              <a:lnSpc>
                <a:spcPct val="100000"/>
              </a:lnSpc>
              <a:spcBef>
                <a:spcPts val="1350"/>
              </a:spcBef>
              <a:spcAft>
                <a:spcPts val="0"/>
              </a:spcAft>
              <a:buSzPts val="2400"/>
              <a:buNone/>
            </a:pPr>
            <a:r>
              <a:rPr lang="en-MT" sz="1200">
                <a:solidFill>
                  <a:schemeClr val="lt2"/>
                </a:solidFill>
              </a:rPr>
              <a:t>Il metodo RBE si basa sul concetto di rischio dell'IPCC AR6. L'IPCC AR6, ovvero il Sesto Rapporto di Valutazione del Gruppo Intergovernativo sul Cambiamento Climatico, rappresenta la più recente valutazione completa delle conoscenze scientifiche sul cambiamento climatico.</a:t>
            </a:r>
            <a:endParaRPr/>
          </a:p>
          <a:p>
            <a:pPr indent="-57150" lvl="0" marL="171450" rtl="0" algn="just">
              <a:lnSpc>
                <a:spcPct val="100000"/>
              </a:lnSpc>
              <a:spcBef>
                <a:spcPts val="1350"/>
              </a:spcBef>
              <a:spcAft>
                <a:spcPts val="0"/>
              </a:spcAft>
              <a:buSzPts val="2400"/>
              <a:buNone/>
            </a:pPr>
            <a:r>
              <a:rPr lang="en-MT" sz="1200">
                <a:solidFill>
                  <a:schemeClr val="lt2"/>
                </a:solidFill>
              </a:rPr>
              <a:t>L'IPCC AR6 fornisce un concetto di rischio dettagliato e ricco di sfumature in relazione al cambiamento climatico. Il rapporto si basa sul quadro di rischio stabilito nei precedenti rapporti IPCC, ma lo affina ulteriormente per tenere conto delle complesse interazioni tra pericoli climatici, esposizione e vulnerabilità.</a:t>
            </a:r>
            <a:endParaRPr b="1" sz="1200">
              <a:solidFill>
                <a:schemeClr val="lt2"/>
              </a:solidFill>
            </a:endParaRPr>
          </a:p>
        </p:txBody>
      </p:sp>
      <p:sp>
        <p:nvSpPr>
          <p:cNvPr id="147" name="Google Shape;147;p1"/>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IPCC AR6</a:t>
            </a:r>
            <a:endParaRPr>
              <a:solidFill>
                <a:schemeClr val="accent4"/>
              </a:solidFil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1" name="Shape 151"/>
        <p:cNvGrpSpPr/>
        <p:nvPr/>
      </p:nvGrpSpPr>
      <p:grpSpPr>
        <a:xfrm>
          <a:off x="0" y="0"/>
          <a:ext cx="0" cy="0"/>
          <a:chOff x="0" y="0"/>
          <a:chExt cx="0" cy="0"/>
        </a:xfrm>
      </p:grpSpPr>
      <p:sp>
        <p:nvSpPr>
          <p:cNvPr id="152" name="Google Shape;152;p59"/>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90000"/>
              </a:lnSpc>
              <a:spcBef>
                <a:spcPts val="0"/>
              </a:spcBef>
              <a:spcAft>
                <a:spcPts val="0"/>
              </a:spcAft>
              <a:buSzPts val="1800"/>
              <a:buNone/>
            </a:pPr>
            <a:r>
              <a:rPr lang="en-MT">
                <a:solidFill>
                  <a:schemeClr val="accent4"/>
                </a:solidFill>
              </a:rPr>
              <a:t>Rischio legato al cambiamento climatico</a:t>
            </a:r>
            <a:endParaRPr/>
          </a:p>
        </p:txBody>
      </p:sp>
      <p:pic>
        <p:nvPicPr>
          <p:cNvPr id="153" name="Google Shape;153;p59"/>
          <p:cNvPicPr preferRelativeResize="0"/>
          <p:nvPr/>
        </p:nvPicPr>
        <p:blipFill rotWithShape="1">
          <a:blip r:embed="rId3">
            <a:alphaModFix/>
          </a:blip>
          <a:srcRect b="0" l="0" r="0" t="0"/>
          <a:stretch/>
        </p:blipFill>
        <p:spPr>
          <a:xfrm>
            <a:off x="2100459" y="2660003"/>
            <a:ext cx="4943073" cy="1147868"/>
          </a:xfrm>
          <a:prstGeom prst="rect">
            <a:avLst/>
          </a:prstGeom>
          <a:noFill/>
          <a:ln>
            <a:noFill/>
          </a:ln>
        </p:spPr>
      </p:pic>
      <p:sp>
        <p:nvSpPr>
          <p:cNvPr id="154" name="Google Shape;154;p59"/>
          <p:cNvSpPr txBox="1"/>
          <p:nvPr>
            <p:ph idx="1" type="body"/>
          </p:nvPr>
        </p:nvSpPr>
        <p:spPr>
          <a:xfrm>
            <a:off x="323505" y="1568501"/>
            <a:ext cx="8496983" cy="1393902"/>
          </a:xfrm>
          <a:prstGeom prst="rect">
            <a:avLst/>
          </a:prstGeom>
          <a:noFill/>
          <a:ln>
            <a:noFill/>
          </a:ln>
        </p:spPr>
        <p:txBody>
          <a:bodyPr anchorCtr="0" anchor="ctr" bIns="34275" lIns="68550" spcFirstLastPara="1" rIns="68550" wrap="square" tIns="34275">
            <a:noAutofit/>
          </a:bodyPr>
          <a:lstStyle/>
          <a:p>
            <a:pPr indent="-57150" lvl="0" marL="171450" rtl="0" algn="just">
              <a:lnSpc>
                <a:spcPct val="100000"/>
              </a:lnSpc>
              <a:spcBef>
                <a:spcPts val="1350"/>
              </a:spcBef>
              <a:spcAft>
                <a:spcPts val="0"/>
              </a:spcAft>
              <a:buSzPts val="2400"/>
              <a:buNone/>
            </a:pPr>
            <a:r>
              <a:rPr lang="en-MT" sz="1050"/>
              <a:t>L’AR6 dell’IPCC fornisce un concetto di rischio dettagliato e sfaccettato in relazione ai cambiamenti climatici. Il rapporto si basa sul quadro di riferimento del rischio stabilito nelle precedenti valutazioni dell’IPCC, ma lo perfeziona ulteriormente per tenere conto delle complesse interazioni tra </a:t>
            </a:r>
            <a:r>
              <a:rPr b="1" lang="en-MT" sz="1050"/>
              <a:t>pericoli climatici</a:t>
            </a:r>
            <a:r>
              <a:rPr lang="en-MT" sz="1050"/>
              <a:t>, </a:t>
            </a:r>
            <a:r>
              <a:rPr b="1" lang="en-MT" sz="1050"/>
              <a:t>esposizione</a:t>
            </a:r>
            <a:r>
              <a:rPr lang="en-MT" sz="1050"/>
              <a:t> e </a:t>
            </a:r>
            <a:r>
              <a:rPr b="1" lang="en-MT" sz="1050"/>
              <a:t>vulnerabilità</a:t>
            </a:r>
            <a:r>
              <a:rPr lang="en-MT" sz="1050"/>
              <a:t>.</a:t>
            </a:r>
            <a:endParaRPr b="1" sz="1200">
              <a:solidFill>
                <a:schemeClr val="lt2"/>
              </a:solidFil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8" name="Shape 158"/>
        <p:cNvGrpSpPr/>
        <p:nvPr/>
      </p:nvGrpSpPr>
      <p:grpSpPr>
        <a:xfrm>
          <a:off x="0" y="0"/>
          <a:ext cx="0" cy="0"/>
          <a:chOff x="0" y="0"/>
          <a:chExt cx="0" cy="0"/>
        </a:xfrm>
      </p:grpSpPr>
      <p:sp>
        <p:nvSpPr>
          <p:cNvPr id="159" name="Google Shape;159;p60"/>
          <p:cNvSpPr txBox="1"/>
          <p:nvPr>
            <p:ph type="title"/>
          </p:nvPr>
        </p:nvSpPr>
        <p:spPr>
          <a:xfrm>
            <a:off x="555695" y="396503"/>
            <a:ext cx="6858000" cy="675000"/>
          </a:xfrm>
          <a:prstGeom prst="rect">
            <a:avLst/>
          </a:prstGeom>
          <a:noFill/>
          <a:ln>
            <a:noFill/>
          </a:ln>
        </p:spPr>
        <p:txBody>
          <a:bodyPr anchorCtr="0" anchor="ctr" bIns="34275" lIns="68550" spcFirstLastPara="1" rIns="68550" wrap="square" tIns="34275">
            <a:normAutofit fontScale="90000"/>
          </a:bodyPr>
          <a:lstStyle/>
          <a:p>
            <a:pPr indent="0" lvl="0" marL="0" rtl="0" algn="l">
              <a:lnSpc>
                <a:spcPct val="100000"/>
              </a:lnSpc>
              <a:spcBef>
                <a:spcPts val="0"/>
              </a:spcBef>
              <a:spcAft>
                <a:spcPts val="0"/>
              </a:spcAft>
              <a:buClr>
                <a:srgbClr val="48BAA2"/>
              </a:buClr>
              <a:buSzPct val="143369"/>
              <a:buFont typeface="Trebuchet MS"/>
              <a:buNone/>
            </a:pPr>
            <a:r>
              <a:rPr lang="en-MT" sz="3100">
                <a:solidFill>
                  <a:schemeClr val="accent4"/>
                </a:solidFill>
              </a:rPr>
              <a:t>Metodo RBE: Caratteristiche principali</a:t>
            </a:r>
            <a:endParaRPr sz="3100">
              <a:solidFill>
                <a:schemeClr val="accent4"/>
              </a:solidFill>
            </a:endParaRPr>
          </a:p>
        </p:txBody>
      </p:sp>
      <p:sp>
        <p:nvSpPr>
          <p:cNvPr id="160" name="Google Shape;160;p60"/>
          <p:cNvSpPr/>
          <p:nvPr/>
        </p:nvSpPr>
        <p:spPr>
          <a:xfrm>
            <a:off x="394438" y="1547944"/>
            <a:ext cx="2599200" cy="25992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1" name="Google Shape;161;p60"/>
          <p:cNvSpPr/>
          <p:nvPr/>
        </p:nvSpPr>
        <p:spPr>
          <a:xfrm>
            <a:off x="3492647" y="1821600"/>
            <a:ext cx="2158705" cy="2158705"/>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2" name="Google Shape;162;p60"/>
          <p:cNvSpPr/>
          <p:nvPr/>
        </p:nvSpPr>
        <p:spPr>
          <a:xfrm>
            <a:off x="6334342" y="1821600"/>
            <a:ext cx="2158705" cy="2158705"/>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3" name="Google Shape;163;p60"/>
          <p:cNvSpPr txBox="1"/>
          <p:nvPr/>
        </p:nvSpPr>
        <p:spPr>
          <a:xfrm>
            <a:off x="669989" y="2179812"/>
            <a:ext cx="2091103" cy="1800493"/>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I settori urbani sono armonizzati tra RNTool e RBTool, consentendo un utilizzo coerente dei dati e una pianificazione coordinata a diverse scale. Ciò garantisce che le misure a livello edilizio contribuiscano agli obiettivi di resilienza urbana e che le strategie di quartiere siano informate dalle vulnerabilità degli edifici.</a:t>
            </a:r>
            <a:endParaRPr b="0" i="0" sz="1000" u="none" cap="none" strike="noStrike">
              <a:solidFill>
                <a:schemeClr val="lt1"/>
              </a:solidFill>
              <a:latin typeface="Trebuchet MS"/>
              <a:ea typeface="Trebuchet MS"/>
              <a:cs typeface="Trebuchet MS"/>
              <a:sym typeface="Trebuchet MS"/>
            </a:endParaRPr>
          </a:p>
        </p:txBody>
      </p:sp>
      <p:sp>
        <p:nvSpPr>
          <p:cNvPr id="164" name="Google Shape;164;p60"/>
          <p:cNvSpPr/>
          <p:nvPr/>
        </p:nvSpPr>
        <p:spPr>
          <a:xfrm>
            <a:off x="3192095" y="1605600"/>
            <a:ext cx="2599200" cy="25992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5" name="Google Shape;165;p60"/>
          <p:cNvSpPr txBox="1"/>
          <p:nvPr/>
        </p:nvSpPr>
        <p:spPr>
          <a:xfrm>
            <a:off x="3376076" y="2198931"/>
            <a:ext cx="2236971" cy="1646605"/>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Il Metodo RBE si basa su criteri e indicatori chiaramente definiti e misurabili. Il metodo è contestualizzabile, consentendo di adattarlo alle condizioni locali e alla disponibilità dei dati. Ciò garantisce una diagnosi più accurata e significativa dei rischi legati al clima, supportando decisioni basate su evidenze.</a:t>
            </a:r>
            <a:endParaRPr b="0" i="0" sz="1000" u="none" cap="none" strike="noStrike">
              <a:solidFill>
                <a:schemeClr val="lt1"/>
              </a:solidFill>
              <a:latin typeface="Trebuchet MS"/>
              <a:ea typeface="Trebuchet MS"/>
              <a:cs typeface="Trebuchet MS"/>
              <a:sym typeface="Trebuchet MS"/>
            </a:endParaRPr>
          </a:p>
        </p:txBody>
      </p:sp>
      <p:sp>
        <p:nvSpPr>
          <p:cNvPr id="166" name="Google Shape;166;p60"/>
          <p:cNvSpPr/>
          <p:nvPr/>
        </p:nvSpPr>
        <p:spPr>
          <a:xfrm>
            <a:off x="5951904" y="1605600"/>
            <a:ext cx="2599200" cy="2599200"/>
          </a:xfrm>
          <a:prstGeom prst="ellipse">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167" name="Google Shape;167;p60"/>
          <p:cNvSpPr txBox="1"/>
          <p:nvPr/>
        </p:nvSpPr>
        <p:spPr>
          <a:xfrm>
            <a:off x="6290304" y="2352819"/>
            <a:ext cx="1922400" cy="147732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La struttura modulare consente di applicare il metodo RBE a diversi tipi di edifici e aree urbane. Gli utenti possono adattare i parametri di riferimento e la rilevanza degli indicatori in base a specifiche priorità locali.</a:t>
            </a:r>
            <a:endParaRPr b="0" i="0" sz="1000" u="none" cap="none" strike="noStrike">
              <a:solidFill>
                <a:schemeClr val="lt1"/>
              </a:solidFill>
              <a:latin typeface="Trebuchet MS"/>
              <a:ea typeface="Trebuchet MS"/>
              <a:cs typeface="Trebuchet MS"/>
              <a:sym typeface="Trebuchet MS"/>
            </a:endParaRPr>
          </a:p>
        </p:txBody>
      </p:sp>
      <p:sp>
        <p:nvSpPr>
          <p:cNvPr id="168" name="Google Shape;168;p60"/>
          <p:cNvSpPr/>
          <p:nvPr/>
        </p:nvSpPr>
        <p:spPr>
          <a:xfrm>
            <a:off x="896937" y="1703741"/>
            <a:ext cx="1594202"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MT" sz="1600" u="none" cap="none" strike="noStrike">
                <a:solidFill>
                  <a:schemeClr val="lt1"/>
                </a:solidFill>
                <a:latin typeface="Trebuchet MS"/>
                <a:ea typeface="Trebuchet MS"/>
                <a:cs typeface="Trebuchet MS"/>
                <a:sym typeface="Trebuchet MS"/>
              </a:rPr>
              <a:t>Multiscala</a:t>
            </a:r>
            <a:endParaRPr b="1" i="0" sz="1600" u="none" cap="none" strike="noStrike">
              <a:solidFill>
                <a:schemeClr val="lt1"/>
              </a:solidFill>
              <a:latin typeface="Trebuchet MS"/>
              <a:ea typeface="Trebuchet MS"/>
              <a:cs typeface="Trebuchet MS"/>
              <a:sym typeface="Trebuchet MS"/>
            </a:endParaRPr>
          </a:p>
        </p:txBody>
      </p:sp>
      <p:sp>
        <p:nvSpPr>
          <p:cNvPr id="169" name="Google Shape;169;p60"/>
          <p:cNvSpPr/>
          <p:nvPr/>
        </p:nvSpPr>
        <p:spPr>
          <a:xfrm>
            <a:off x="3659321" y="1722860"/>
            <a:ext cx="1655868"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MT" sz="1600" u="none" cap="none" strike="noStrike">
                <a:solidFill>
                  <a:schemeClr val="lt1"/>
                </a:solidFill>
                <a:latin typeface="Trebuchet MS"/>
                <a:ea typeface="Trebuchet MS"/>
                <a:cs typeface="Trebuchet MS"/>
                <a:sym typeface="Trebuchet MS"/>
              </a:rPr>
              <a:t>Misurabile</a:t>
            </a:r>
            <a:endParaRPr b="1" i="0" sz="1600" u="none" cap="none" strike="noStrike">
              <a:solidFill>
                <a:schemeClr val="lt1"/>
              </a:solidFill>
              <a:latin typeface="Trebuchet MS"/>
              <a:ea typeface="Trebuchet MS"/>
              <a:cs typeface="Trebuchet MS"/>
              <a:sym typeface="Trebuchet MS"/>
            </a:endParaRPr>
          </a:p>
        </p:txBody>
      </p:sp>
      <p:sp>
        <p:nvSpPr>
          <p:cNvPr id="170" name="Google Shape;170;p60"/>
          <p:cNvSpPr/>
          <p:nvPr/>
        </p:nvSpPr>
        <p:spPr>
          <a:xfrm>
            <a:off x="6468147" y="1605600"/>
            <a:ext cx="1566714" cy="822305"/>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MT" sz="1600" u="none" cap="none" strike="noStrike">
                <a:solidFill>
                  <a:schemeClr val="lt1"/>
                </a:solidFill>
                <a:latin typeface="Trebuchet MS"/>
                <a:ea typeface="Trebuchet MS"/>
                <a:cs typeface="Trebuchet MS"/>
                <a:sym typeface="Trebuchet MS"/>
              </a:rPr>
              <a:t>Struttura Modulare</a:t>
            </a:r>
            <a:endParaRPr b="1" i="0" sz="1600" u="none" cap="none" strike="noStrike">
              <a:solidFill>
                <a:schemeClr val="lt1"/>
              </a:solidFill>
              <a:latin typeface="Trebuchet MS"/>
              <a:ea typeface="Trebuchet MS"/>
              <a:cs typeface="Trebuchet MS"/>
              <a:sym typeface="Trebuchet MS"/>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4" name="Shape 174"/>
        <p:cNvGrpSpPr/>
        <p:nvPr/>
      </p:nvGrpSpPr>
      <p:grpSpPr>
        <a:xfrm>
          <a:off x="0" y="0"/>
          <a:ext cx="0" cy="0"/>
          <a:chOff x="0" y="0"/>
          <a:chExt cx="0" cy="0"/>
        </a:xfrm>
      </p:grpSpPr>
      <p:sp>
        <p:nvSpPr>
          <p:cNvPr id="175" name="Google Shape;175;p61"/>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Catene d’Impatto</a:t>
            </a:r>
            <a:endParaRPr>
              <a:solidFill>
                <a:schemeClr val="accent4"/>
              </a:solidFill>
            </a:endParaRPr>
          </a:p>
        </p:txBody>
      </p:sp>
      <p:sp>
        <p:nvSpPr>
          <p:cNvPr id="176" name="Google Shape;176;p61"/>
          <p:cNvSpPr txBox="1"/>
          <p:nvPr>
            <p:ph idx="1" type="body"/>
          </p:nvPr>
        </p:nvSpPr>
        <p:spPr>
          <a:xfrm>
            <a:off x="454862" y="1414849"/>
            <a:ext cx="3393700" cy="2408168"/>
          </a:xfrm>
          <a:prstGeom prst="rect">
            <a:avLst/>
          </a:prstGeom>
          <a:noFill/>
          <a:ln>
            <a:noFill/>
          </a:ln>
        </p:spPr>
        <p:txBody>
          <a:bodyPr anchorCtr="0" anchor="ctr" bIns="45700" lIns="91425" spcFirstLastPara="1" rIns="91425" wrap="square" tIns="45700">
            <a:normAutofit/>
          </a:bodyPr>
          <a:lstStyle/>
          <a:p>
            <a:pPr indent="0" lvl="0" marL="114300" rtl="0" algn="just">
              <a:lnSpc>
                <a:spcPct val="90000"/>
              </a:lnSpc>
              <a:spcBef>
                <a:spcPts val="750"/>
              </a:spcBef>
              <a:spcAft>
                <a:spcPts val="0"/>
              </a:spcAft>
              <a:buSzPts val="1800"/>
              <a:buNone/>
            </a:pPr>
            <a:r>
              <a:rPr lang="en-MT" sz="1050"/>
              <a:t>Il metodo RBE prevede l’applicazione del modello concettuale delle catene di impatto per identificare i criteri e gli indicatori più appropriati al fine di valutare le 3 componenti chiave del rischio climatico (Pericolo, Esposizione e Vulnerabilità) alla scala edilizia e urbana di piccole dimensioni. Vengono tracciate le relazioni di causa-effetto ed è facilitata la comunicazione dei risultati. Questo approccio consente la creazione di un sistema di valutazione con entità numeriche, in cui a ciascun elemento della matrice del rischio climatico (pericolo, esposizione, vulnerabilità) viene attribuito un valore.</a:t>
            </a:r>
            <a:endParaRPr sz="1200">
              <a:solidFill>
                <a:schemeClr val="lt2"/>
              </a:solidFill>
            </a:endParaRPr>
          </a:p>
        </p:txBody>
      </p:sp>
      <p:grpSp>
        <p:nvGrpSpPr>
          <p:cNvPr id="177" name="Google Shape;177;p61"/>
          <p:cNvGrpSpPr/>
          <p:nvPr/>
        </p:nvGrpSpPr>
        <p:grpSpPr>
          <a:xfrm>
            <a:off x="3981564" y="1150703"/>
            <a:ext cx="4807386" cy="2965077"/>
            <a:chOff x="237824" y="1008000"/>
            <a:chExt cx="5855465" cy="3501882"/>
          </a:xfrm>
        </p:grpSpPr>
        <p:sp>
          <p:nvSpPr>
            <p:cNvPr id="178" name="Google Shape;178;p61"/>
            <p:cNvSpPr/>
            <p:nvPr/>
          </p:nvSpPr>
          <p:spPr>
            <a:xfrm>
              <a:off x="1900800" y="1008000"/>
              <a:ext cx="928800" cy="432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79" name="Google Shape;179;p61"/>
            <p:cNvSpPr/>
            <p:nvPr/>
          </p:nvSpPr>
          <p:spPr>
            <a:xfrm>
              <a:off x="1900800" y="1822800"/>
              <a:ext cx="928800" cy="432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80" name="Google Shape;180;p61"/>
            <p:cNvSpPr/>
            <p:nvPr/>
          </p:nvSpPr>
          <p:spPr>
            <a:xfrm>
              <a:off x="331873" y="2431783"/>
              <a:ext cx="928800" cy="4320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81" name="Google Shape;181;p61"/>
            <p:cNvSpPr/>
            <p:nvPr/>
          </p:nvSpPr>
          <p:spPr>
            <a:xfrm>
              <a:off x="3808800" y="2431783"/>
              <a:ext cx="928800" cy="432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82" name="Google Shape;182;p61"/>
            <p:cNvSpPr/>
            <p:nvPr/>
          </p:nvSpPr>
          <p:spPr>
            <a:xfrm>
              <a:off x="3234602" y="3203383"/>
              <a:ext cx="928800" cy="432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83" name="Google Shape;183;p61"/>
            <p:cNvSpPr/>
            <p:nvPr/>
          </p:nvSpPr>
          <p:spPr>
            <a:xfrm>
              <a:off x="4354801" y="3203383"/>
              <a:ext cx="928800" cy="432000"/>
            </a:xfrm>
            <a:prstGeom prst="rect">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84" name="Google Shape;184;p61"/>
            <p:cNvSpPr/>
            <p:nvPr/>
          </p:nvSpPr>
          <p:spPr>
            <a:xfrm>
              <a:off x="1900800" y="3271501"/>
              <a:ext cx="928800" cy="432000"/>
            </a:xfrm>
            <a:prstGeom prst="rect">
              <a:avLst/>
            </a:prstGeom>
            <a:solidFill>
              <a:srgbClr val="FF00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85" name="Google Shape;185;p61"/>
            <p:cNvSpPr/>
            <p:nvPr/>
          </p:nvSpPr>
          <p:spPr>
            <a:xfrm rot="10800000">
              <a:off x="3009712" y="1101600"/>
              <a:ext cx="345601" cy="244801"/>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86" name="Google Shape;186;p61"/>
            <p:cNvSpPr/>
            <p:nvPr/>
          </p:nvSpPr>
          <p:spPr>
            <a:xfrm rot="10800000">
              <a:off x="3032437" y="1896917"/>
              <a:ext cx="345600" cy="244800"/>
            </a:xfrm>
            <a:prstGeom prst="rightArrow">
              <a:avLst>
                <a:gd fmla="val 50000" name="adj1"/>
                <a:gd fmla="val 50000" name="adj2"/>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87" name="Google Shape;187;p61"/>
            <p:cNvSpPr/>
            <p:nvPr/>
          </p:nvSpPr>
          <p:spPr>
            <a:xfrm rot="10800000">
              <a:off x="4924838" y="2525383"/>
              <a:ext cx="345600" cy="244800"/>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88" name="Google Shape;188;p61"/>
            <p:cNvSpPr/>
            <p:nvPr/>
          </p:nvSpPr>
          <p:spPr>
            <a:xfrm rot="-5400000">
              <a:off x="4701638" y="3846679"/>
              <a:ext cx="345600" cy="244800"/>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sp>
          <p:nvSpPr>
            <p:cNvPr id="189" name="Google Shape;189;p61"/>
            <p:cNvSpPr/>
            <p:nvPr/>
          </p:nvSpPr>
          <p:spPr>
            <a:xfrm rot="-5400000">
              <a:off x="3579638" y="3846679"/>
              <a:ext cx="345600" cy="244800"/>
            </a:xfrm>
            <a:prstGeom prst="rightArrow">
              <a:avLst>
                <a:gd fmla="val 50000" name="adj1"/>
                <a:gd fmla="val 50000" name="adj2"/>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050"/>
                <a:buFont typeface="Arial"/>
                <a:buNone/>
              </a:pPr>
              <a:r>
                <a:t/>
              </a:r>
              <a:endParaRPr b="0" i="0" sz="1050" u="none" cap="none" strike="noStrike">
                <a:solidFill>
                  <a:schemeClr val="lt1"/>
                </a:solidFill>
                <a:latin typeface="Arial"/>
                <a:ea typeface="Arial"/>
                <a:cs typeface="Arial"/>
                <a:sym typeface="Arial"/>
              </a:endParaRPr>
            </a:p>
          </p:txBody>
        </p:sp>
        <p:cxnSp>
          <p:nvCxnSpPr>
            <p:cNvPr id="190" name="Google Shape;190;p61"/>
            <p:cNvCxnSpPr>
              <a:stCxn id="178" idx="2"/>
              <a:endCxn id="179" idx="0"/>
            </p:cNvCxnSpPr>
            <p:nvPr/>
          </p:nvCxnSpPr>
          <p:spPr>
            <a:xfrm>
              <a:off x="2365200" y="1440000"/>
              <a:ext cx="0" cy="382800"/>
            </a:xfrm>
            <a:prstGeom prst="straightConnector1">
              <a:avLst/>
            </a:prstGeom>
            <a:noFill/>
            <a:ln cap="flat" cmpd="sng" w="19050">
              <a:solidFill>
                <a:srgbClr val="8BA7AC"/>
              </a:solidFill>
              <a:prstDash val="solid"/>
              <a:round/>
              <a:headEnd len="sm" w="sm" type="none"/>
              <a:tailEnd len="med" w="med" type="triangle"/>
            </a:ln>
          </p:spPr>
        </p:cxnSp>
        <p:cxnSp>
          <p:nvCxnSpPr>
            <p:cNvPr id="191" name="Google Shape;191;p61"/>
            <p:cNvCxnSpPr>
              <a:stCxn id="179" idx="2"/>
              <a:endCxn id="184" idx="0"/>
            </p:cNvCxnSpPr>
            <p:nvPr/>
          </p:nvCxnSpPr>
          <p:spPr>
            <a:xfrm>
              <a:off x="2365200" y="2254800"/>
              <a:ext cx="0" cy="1016700"/>
            </a:xfrm>
            <a:prstGeom prst="straightConnector1">
              <a:avLst/>
            </a:prstGeom>
            <a:noFill/>
            <a:ln cap="flat" cmpd="sng" w="19050">
              <a:solidFill>
                <a:srgbClr val="8BA7AC"/>
              </a:solidFill>
              <a:prstDash val="solid"/>
              <a:round/>
              <a:headEnd len="sm" w="sm" type="none"/>
              <a:tailEnd len="med" w="med" type="triangle"/>
            </a:ln>
          </p:spPr>
        </p:cxnSp>
        <p:cxnSp>
          <p:nvCxnSpPr>
            <p:cNvPr id="192" name="Google Shape;192;p61"/>
            <p:cNvCxnSpPr>
              <a:stCxn id="180" idx="3"/>
            </p:cNvCxnSpPr>
            <p:nvPr/>
          </p:nvCxnSpPr>
          <p:spPr>
            <a:xfrm>
              <a:off x="1260673" y="2647783"/>
              <a:ext cx="1007400" cy="0"/>
            </a:xfrm>
            <a:prstGeom prst="straightConnector1">
              <a:avLst/>
            </a:prstGeom>
            <a:noFill/>
            <a:ln cap="flat" cmpd="sng" w="19050">
              <a:solidFill>
                <a:srgbClr val="8BA7AC"/>
              </a:solidFill>
              <a:prstDash val="solid"/>
              <a:round/>
              <a:headEnd len="sm" w="sm" type="none"/>
              <a:tailEnd len="med" w="med" type="triangle"/>
            </a:ln>
          </p:spPr>
        </p:cxnSp>
        <p:cxnSp>
          <p:nvCxnSpPr>
            <p:cNvPr id="193" name="Google Shape;193;p61"/>
            <p:cNvCxnSpPr>
              <a:stCxn id="181" idx="1"/>
            </p:cNvCxnSpPr>
            <p:nvPr/>
          </p:nvCxnSpPr>
          <p:spPr>
            <a:xfrm rot="10800000">
              <a:off x="2527200" y="2647783"/>
              <a:ext cx="1281600" cy="0"/>
            </a:xfrm>
            <a:prstGeom prst="straightConnector1">
              <a:avLst/>
            </a:prstGeom>
            <a:noFill/>
            <a:ln cap="flat" cmpd="sng" w="19050">
              <a:solidFill>
                <a:srgbClr val="8BA7AC"/>
              </a:solidFill>
              <a:prstDash val="solid"/>
              <a:round/>
              <a:headEnd len="sm" w="sm" type="none"/>
              <a:tailEnd len="med" w="med" type="triangle"/>
            </a:ln>
          </p:spPr>
        </p:cxnSp>
        <p:cxnSp>
          <p:nvCxnSpPr>
            <p:cNvPr id="194" name="Google Shape;194;p61"/>
            <p:cNvCxnSpPr>
              <a:stCxn id="181" idx="2"/>
              <a:endCxn id="182" idx="0"/>
            </p:cNvCxnSpPr>
            <p:nvPr/>
          </p:nvCxnSpPr>
          <p:spPr>
            <a:xfrm flipH="1">
              <a:off x="3699000" y="2863783"/>
              <a:ext cx="574200" cy="339600"/>
            </a:xfrm>
            <a:prstGeom prst="straightConnector1">
              <a:avLst/>
            </a:prstGeom>
            <a:noFill/>
            <a:ln cap="flat" cmpd="sng" w="19050">
              <a:solidFill>
                <a:srgbClr val="8BA7AC"/>
              </a:solidFill>
              <a:prstDash val="solid"/>
              <a:round/>
              <a:headEnd len="sm" w="sm" type="none"/>
              <a:tailEnd len="med" w="med" type="triangle"/>
            </a:ln>
          </p:spPr>
        </p:cxnSp>
        <p:cxnSp>
          <p:nvCxnSpPr>
            <p:cNvPr id="195" name="Google Shape;195;p61"/>
            <p:cNvCxnSpPr>
              <a:stCxn id="181" idx="2"/>
              <a:endCxn id="183" idx="0"/>
            </p:cNvCxnSpPr>
            <p:nvPr/>
          </p:nvCxnSpPr>
          <p:spPr>
            <a:xfrm>
              <a:off x="4273200" y="2863783"/>
              <a:ext cx="546000" cy="339600"/>
            </a:xfrm>
            <a:prstGeom prst="straightConnector1">
              <a:avLst/>
            </a:prstGeom>
            <a:noFill/>
            <a:ln cap="flat" cmpd="sng" w="19050">
              <a:solidFill>
                <a:srgbClr val="8BA7AC"/>
              </a:solidFill>
              <a:prstDash val="solid"/>
              <a:round/>
              <a:headEnd len="sm" w="sm" type="none"/>
              <a:tailEnd len="med" w="med" type="triangle"/>
            </a:ln>
          </p:spPr>
        </p:cxnSp>
        <p:sp>
          <p:nvSpPr>
            <p:cNvPr id="196" name="Google Shape;196;p61"/>
            <p:cNvSpPr txBox="1"/>
            <p:nvPr/>
          </p:nvSpPr>
          <p:spPr>
            <a:xfrm>
              <a:off x="1985135" y="1058782"/>
              <a:ext cx="921307" cy="2907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PERICOLO</a:t>
              </a:r>
              <a:endParaRPr b="0" i="0" sz="1400" u="none" cap="none" strike="noStrike">
                <a:solidFill>
                  <a:srgbClr val="000000"/>
                </a:solidFill>
                <a:latin typeface="Arial"/>
                <a:ea typeface="Arial"/>
                <a:cs typeface="Arial"/>
                <a:sym typeface="Arial"/>
              </a:endParaRPr>
            </a:p>
          </p:txBody>
        </p:sp>
        <p:sp>
          <p:nvSpPr>
            <p:cNvPr id="197" name="Google Shape;197;p61"/>
            <p:cNvSpPr txBox="1"/>
            <p:nvPr/>
          </p:nvSpPr>
          <p:spPr>
            <a:xfrm>
              <a:off x="2038799" y="1907704"/>
              <a:ext cx="1339239" cy="2907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RISCHIO</a:t>
              </a:r>
              <a:endParaRPr b="0" i="0" sz="1400" u="none" cap="none" strike="noStrike">
                <a:solidFill>
                  <a:srgbClr val="000000"/>
                </a:solidFill>
                <a:latin typeface="Arial"/>
                <a:ea typeface="Arial"/>
                <a:cs typeface="Arial"/>
                <a:sym typeface="Arial"/>
              </a:endParaRPr>
            </a:p>
          </p:txBody>
        </p:sp>
        <p:sp>
          <p:nvSpPr>
            <p:cNvPr id="198" name="Google Shape;198;p61"/>
            <p:cNvSpPr txBox="1"/>
            <p:nvPr/>
          </p:nvSpPr>
          <p:spPr>
            <a:xfrm>
              <a:off x="237824" y="2487642"/>
              <a:ext cx="1211397" cy="290797"/>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ESPOSIZIONE</a:t>
              </a:r>
              <a:endParaRPr b="0" i="0" sz="1400" u="none" cap="none" strike="noStrike">
                <a:solidFill>
                  <a:srgbClr val="000000"/>
                </a:solidFill>
                <a:latin typeface="Arial"/>
                <a:ea typeface="Arial"/>
                <a:cs typeface="Arial"/>
                <a:sym typeface="Arial"/>
              </a:endParaRPr>
            </a:p>
          </p:txBody>
        </p:sp>
        <p:sp>
          <p:nvSpPr>
            <p:cNvPr id="199" name="Google Shape;199;p61"/>
            <p:cNvSpPr txBox="1"/>
            <p:nvPr/>
          </p:nvSpPr>
          <p:spPr>
            <a:xfrm>
              <a:off x="3864037" y="2547306"/>
              <a:ext cx="1010401" cy="2180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
                <a:buFont typeface="Arial"/>
                <a:buNone/>
              </a:pPr>
              <a:r>
                <a:rPr b="0" i="0" lang="en-MT" sz="600" u="none" cap="none" strike="noStrike">
                  <a:solidFill>
                    <a:schemeClr val="lt1"/>
                  </a:solidFill>
                  <a:latin typeface="Trebuchet MS"/>
                  <a:ea typeface="Trebuchet MS"/>
                  <a:cs typeface="Trebuchet MS"/>
                  <a:sym typeface="Trebuchet MS"/>
                </a:rPr>
                <a:t>VULNERABILITA’</a:t>
              </a:r>
              <a:endParaRPr b="0" i="0" sz="1400" u="none" cap="none" strike="noStrike">
                <a:solidFill>
                  <a:srgbClr val="000000"/>
                </a:solidFill>
                <a:latin typeface="Arial"/>
                <a:ea typeface="Arial"/>
                <a:cs typeface="Arial"/>
                <a:sym typeface="Arial"/>
              </a:endParaRPr>
            </a:p>
          </p:txBody>
        </p:sp>
        <p:sp>
          <p:nvSpPr>
            <p:cNvPr id="200" name="Google Shape;200;p61"/>
            <p:cNvSpPr txBox="1"/>
            <p:nvPr/>
          </p:nvSpPr>
          <p:spPr>
            <a:xfrm>
              <a:off x="1857581" y="3271500"/>
              <a:ext cx="1007327" cy="47254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LEVELLO DI RISCHIO</a:t>
              </a:r>
              <a:endParaRPr b="0" i="0" sz="1400" u="none" cap="none" strike="noStrike">
                <a:solidFill>
                  <a:srgbClr val="000000"/>
                </a:solidFill>
                <a:latin typeface="Arial"/>
                <a:ea typeface="Arial"/>
                <a:cs typeface="Arial"/>
                <a:sym typeface="Arial"/>
              </a:endParaRPr>
            </a:p>
          </p:txBody>
        </p:sp>
        <p:sp>
          <p:nvSpPr>
            <p:cNvPr id="201" name="Google Shape;201;p61"/>
            <p:cNvSpPr txBox="1"/>
            <p:nvPr/>
          </p:nvSpPr>
          <p:spPr>
            <a:xfrm>
              <a:off x="3328463" y="3311033"/>
              <a:ext cx="795318" cy="218098"/>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600"/>
                <a:buFont typeface="Arial"/>
                <a:buNone/>
              </a:pPr>
              <a:r>
                <a:rPr b="0" i="0" lang="en-MT" sz="600" u="none" cap="none" strike="noStrike">
                  <a:solidFill>
                    <a:schemeClr val="lt1"/>
                  </a:solidFill>
                  <a:latin typeface="Trebuchet MS"/>
                  <a:ea typeface="Trebuchet MS"/>
                  <a:cs typeface="Trebuchet MS"/>
                  <a:sym typeface="Trebuchet MS"/>
                </a:rPr>
                <a:t>Suscettibilità</a:t>
              </a:r>
              <a:endParaRPr b="0" i="0" sz="600" u="none" cap="none" strike="noStrike">
                <a:solidFill>
                  <a:schemeClr val="lt1"/>
                </a:solidFill>
                <a:latin typeface="Trebuchet MS"/>
                <a:ea typeface="Trebuchet MS"/>
                <a:cs typeface="Trebuchet MS"/>
                <a:sym typeface="Trebuchet MS"/>
              </a:endParaRPr>
            </a:p>
          </p:txBody>
        </p:sp>
        <p:sp>
          <p:nvSpPr>
            <p:cNvPr id="202" name="Google Shape;202;p61"/>
            <p:cNvSpPr txBox="1"/>
            <p:nvPr/>
          </p:nvSpPr>
          <p:spPr>
            <a:xfrm>
              <a:off x="4426774" y="3241622"/>
              <a:ext cx="784854" cy="32714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
                <a:buFont typeface="Arial"/>
                <a:buNone/>
              </a:pPr>
              <a:r>
                <a:rPr b="0" i="0" lang="en-MT" sz="600" u="none" cap="none" strike="noStrike">
                  <a:solidFill>
                    <a:schemeClr val="lt1"/>
                  </a:solidFill>
                  <a:latin typeface="Trebuchet MS"/>
                  <a:ea typeface="Trebuchet MS"/>
                  <a:cs typeface="Trebuchet MS"/>
                  <a:sym typeface="Trebuchet MS"/>
                </a:rPr>
                <a:t>Livello di Adattamento</a:t>
              </a:r>
              <a:endParaRPr b="0" i="0" sz="600" u="none" cap="none" strike="noStrike">
                <a:solidFill>
                  <a:schemeClr val="lt1"/>
                </a:solidFill>
                <a:latin typeface="Trebuchet MS"/>
                <a:ea typeface="Trebuchet MS"/>
                <a:cs typeface="Trebuchet MS"/>
                <a:sym typeface="Trebuchet MS"/>
              </a:endParaRPr>
            </a:p>
          </p:txBody>
        </p:sp>
        <p:sp>
          <p:nvSpPr>
            <p:cNvPr id="203" name="Google Shape;203;p61"/>
            <p:cNvSpPr txBox="1"/>
            <p:nvPr/>
          </p:nvSpPr>
          <p:spPr>
            <a:xfrm>
              <a:off x="3378548" y="4187359"/>
              <a:ext cx="784854" cy="2180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
                <a:buFont typeface="Arial"/>
                <a:buNone/>
              </a:pPr>
              <a:r>
                <a:rPr b="1" i="0" lang="en-MT" sz="600" u="none" cap="none" strike="noStrike">
                  <a:solidFill>
                    <a:schemeClr val="lt2"/>
                  </a:solidFill>
                  <a:latin typeface="Trebuchet MS"/>
                  <a:ea typeface="Trebuchet MS"/>
                  <a:cs typeface="Trebuchet MS"/>
                  <a:sym typeface="Trebuchet MS"/>
                </a:rPr>
                <a:t>INDICATORE</a:t>
              </a:r>
              <a:endParaRPr b="0" i="0" sz="1400" u="none" cap="none" strike="noStrike">
                <a:solidFill>
                  <a:srgbClr val="000000"/>
                </a:solidFill>
                <a:latin typeface="Arial"/>
                <a:ea typeface="Arial"/>
                <a:cs typeface="Arial"/>
                <a:sym typeface="Arial"/>
              </a:endParaRPr>
            </a:p>
          </p:txBody>
        </p:sp>
        <p:sp>
          <p:nvSpPr>
            <p:cNvPr id="204" name="Google Shape;204;p61"/>
            <p:cNvSpPr txBox="1"/>
            <p:nvPr/>
          </p:nvSpPr>
          <p:spPr>
            <a:xfrm>
              <a:off x="4369237" y="4182734"/>
              <a:ext cx="1036921" cy="32714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
                <a:buFont typeface="Arial"/>
                <a:buNone/>
              </a:pPr>
              <a:r>
                <a:rPr b="1" i="0" lang="en-MT" sz="600" u="none" cap="none" strike="noStrike">
                  <a:solidFill>
                    <a:schemeClr val="lt2"/>
                  </a:solidFill>
                  <a:latin typeface="Trebuchet MS"/>
                  <a:ea typeface="Trebuchet MS"/>
                  <a:cs typeface="Trebuchet MS"/>
                  <a:sym typeface="Trebuchet MS"/>
                </a:rPr>
                <a:t>VALORE DELL’INDICATORE</a:t>
              </a:r>
              <a:endParaRPr b="0" i="0" sz="1400" u="none" cap="none" strike="noStrike">
                <a:solidFill>
                  <a:srgbClr val="000000"/>
                </a:solidFill>
                <a:latin typeface="Arial"/>
                <a:ea typeface="Arial"/>
                <a:cs typeface="Arial"/>
                <a:sym typeface="Arial"/>
              </a:endParaRPr>
            </a:p>
          </p:txBody>
        </p:sp>
        <p:sp>
          <p:nvSpPr>
            <p:cNvPr id="205" name="Google Shape;205;p61"/>
            <p:cNvSpPr txBox="1"/>
            <p:nvPr/>
          </p:nvSpPr>
          <p:spPr>
            <a:xfrm>
              <a:off x="5308435" y="2539353"/>
              <a:ext cx="784854" cy="2180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
                <a:buFont typeface="Arial"/>
                <a:buNone/>
              </a:pPr>
              <a:r>
                <a:rPr b="1" i="0" lang="en-MT" sz="600" u="none" cap="none" strike="noStrike">
                  <a:solidFill>
                    <a:schemeClr val="lt2"/>
                  </a:solidFill>
                  <a:latin typeface="Trebuchet MS"/>
                  <a:ea typeface="Trebuchet MS"/>
                  <a:cs typeface="Trebuchet MS"/>
                  <a:sym typeface="Trebuchet MS"/>
                </a:rPr>
                <a:t>CRITERIO</a:t>
              </a:r>
              <a:endParaRPr b="0" i="0" sz="1400" u="none" cap="none" strike="noStrike">
                <a:solidFill>
                  <a:srgbClr val="000000"/>
                </a:solidFill>
                <a:latin typeface="Arial"/>
                <a:ea typeface="Arial"/>
                <a:cs typeface="Arial"/>
                <a:sym typeface="Arial"/>
              </a:endParaRPr>
            </a:p>
          </p:txBody>
        </p:sp>
        <p:sp>
          <p:nvSpPr>
            <p:cNvPr id="206" name="Google Shape;206;p61"/>
            <p:cNvSpPr txBox="1"/>
            <p:nvPr/>
          </p:nvSpPr>
          <p:spPr>
            <a:xfrm>
              <a:off x="3370279" y="1127690"/>
              <a:ext cx="928799" cy="2180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
                <a:buFont typeface="Arial"/>
                <a:buNone/>
              </a:pPr>
              <a:r>
                <a:rPr b="1" i="0" lang="en-MT" sz="600" u="none" cap="none" strike="noStrike">
                  <a:solidFill>
                    <a:schemeClr val="lt2"/>
                  </a:solidFill>
                  <a:latin typeface="Trebuchet MS"/>
                  <a:ea typeface="Trebuchet MS"/>
                  <a:cs typeface="Trebuchet MS"/>
                  <a:sym typeface="Trebuchet MS"/>
                </a:rPr>
                <a:t>PROBLEMATICA</a:t>
              </a:r>
              <a:endParaRPr b="0" i="0" sz="1400" u="none" cap="none" strike="noStrike">
                <a:solidFill>
                  <a:srgbClr val="000000"/>
                </a:solidFill>
                <a:latin typeface="Arial"/>
                <a:ea typeface="Arial"/>
                <a:cs typeface="Arial"/>
                <a:sym typeface="Arial"/>
              </a:endParaRPr>
            </a:p>
          </p:txBody>
        </p:sp>
        <p:sp>
          <p:nvSpPr>
            <p:cNvPr id="207" name="Google Shape;207;p61"/>
            <p:cNvSpPr txBox="1"/>
            <p:nvPr/>
          </p:nvSpPr>
          <p:spPr>
            <a:xfrm>
              <a:off x="3338927" y="1907794"/>
              <a:ext cx="784854" cy="2180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600"/>
                <a:buFont typeface="Arial"/>
                <a:buNone/>
              </a:pPr>
              <a:r>
                <a:rPr b="1" i="0" lang="en-MT" sz="600" u="none" cap="none" strike="noStrike">
                  <a:solidFill>
                    <a:schemeClr val="lt2"/>
                  </a:solidFill>
                  <a:latin typeface="Trebuchet MS"/>
                  <a:ea typeface="Trebuchet MS"/>
                  <a:cs typeface="Trebuchet MS"/>
                  <a:sym typeface="Trebuchet MS"/>
                </a:rPr>
                <a:t>CATEGORIA</a:t>
              </a:r>
              <a:endParaRPr b="0" i="0" sz="1400" u="none" cap="none" strike="noStrike">
                <a:solidFill>
                  <a:srgbClr val="000000"/>
                </a:solidFill>
                <a:latin typeface="Arial"/>
                <a:ea typeface="Arial"/>
                <a:cs typeface="Arial"/>
                <a:sym typeface="Arial"/>
              </a:endParaRPr>
            </a:p>
          </p:txBody>
        </p:sp>
      </p:gr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1" name="Shape 211"/>
        <p:cNvGrpSpPr/>
        <p:nvPr/>
      </p:nvGrpSpPr>
      <p:grpSpPr>
        <a:xfrm>
          <a:off x="0" y="0"/>
          <a:ext cx="0" cy="0"/>
          <a:chOff x="0" y="0"/>
          <a:chExt cx="0" cy="0"/>
        </a:xfrm>
      </p:grpSpPr>
      <p:sp>
        <p:nvSpPr>
          <p:cNvPr id="212" name="Google Shape;212;p62"/>
          <p:cNvSpPr txBox="1"/>
          <p:nvPr>
            <p:ph type="title"/>
          </p:nvPr>
        </p:nvSpPr>
        <p:spPr>
          <a:xfrm>
            <a:off x="613295" y="47570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Tre assi della valutazione del rischio</a:t>
            </a:r>
            <a:endParaRPr>
              <a:solidFill>
                <a:schemeClr val="accent4"/>
              </a:solidFill>
            </a:endParaRPr>
          </a:p>
        </p:txBody>
      </p:sp>
      <p:sp>
        <p:nvSpPr>
          <p:cNvPr id="213" name="Google Shape;213;p62"/>
          <p:cNvSpPr/>
          <p:nvPr/>
        </p:nvSpPr>
        <p:spPr>
          <a:xfrm>
            <a:off x="613295" y="1324800"/>
            <a:ext cx="2390401" cy="3412800"/>
          </a:xfrm>
          <a:prstGeom prst="roundRect">
            <a:avLst>
              <a:gd fmla="val 16667"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4" name="Google Shape;214;p62"/>
          <p:cNvSpPr/>
          <p:nvPr/>
        </p:nvSpPr>
        <p:spPr>
          <a:xfrm>
            <a:off x="3284495" y="1324800"/>
            <a:ext cx="2390401" cy="3412800"/>
          </a:xfrm>
          <a:prstGeom prst="roundRect">
            <a:avLst>
              <a:gd fmla="val 16667" name="adj"/>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5" name="Google Shape;215;p62"/>
          <p:cNvSpPr/>
          <p:nvPr/>
        </p:nvSpPr>
        <p:spPr>
          <a:xfrm>
            <a:off x="5899295" y="1324800"/>
            <a:ext cx="2390401" cy="3412800"/>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16" name="Google Shape;216;p62"/>
          <p:cNvSpPr txBox="1"/>
          <p:nvPr/>
        </p:nvSpPr>
        <p:spPr>
          <a:xfrm>
            <a:off x="854304" y="1983980"/>
            <a:ext cx="1922400" cy="2554545"/>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Il metodo RBE considera sia i pericoli legati al clima sia quelli non legati al clima. I pericoli legati al clima comprendono eventi meteorologici estremi (ad es. caldo estremo, siccità, precipitazioni intense) così come processi climatici a lenta insorgenza (ad es. innalzamento del livello del mare). I pericoli non legati al clima includono quelli innescati dai pericoli climatici (ad es. frane, eventi biologici).</a:t>
            </a:r>
            <a:endParaRPr b="0" i="0" sz="1000" u="none" cap="none" strike="noStrike">
              <a:solidFill>
                <a:schemeClr val="lt1"/>
              </a:solidFill>
              <a:latin typeface="Trebuchet MS"/>
              <a:ea typeface="Trebuchet MS"/>
              <a:cs typeface="Trebuchet MS"/>
              <a:sym typeface="Trebuchet MS"/>
            </a:endParaRPr>
          </a:p>
        </p:txBody>
      </p:sp>
      <p:sp>
        <p:nvSpPr>
          <p:cNvPr id="217" name="Google Shape;217;p62"/>
          <p:cNvSpPr/>
          <p:nvPr/>
        </p:nvSpPr>
        <p:spPr>
          <a:xfrm>
            <a:off x="1095504" y="1507909"/>
            <a:ext cx="1821600"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MT" sz="1600" u="none" cap="none" strike="noStrike">
                <a:solidFill>
                  <a:schemeClr val="lt1"/>
                </a:solidFill>
                <a:latin typeface="Trebuchet MS"/>
                <a:ea typeface="Trebuchet MS"/>
                <a:cs typeface="Trebuchet MS"/>
                <a:sym typeface="Trebuchet MS"/>
              </a:rPr>
              <a:t>Pericolo</a:t>
            </a:r>
            <a:endParaRPr b="1" i="0" sz="1600" u="none" cap="none" strike="noStrike">
              <a:solidFill>
                <a:schemeClr val="lt1"/>
              </a:solidFill>
              <a:latin typeface="Trebuchet MS"/>
              <a:ea typeface="Trebuchet MS"/>
              <a:cs typeface="Trebuchet MS"/>
              <a:sym typeface="Trebuchet MS"/>
            </a:endParaRPr>
          </a:p>
        </p:txBody>
      </p:sp>
      <p:sp>
        <p:nvSpPr>
          <p:cNvPr id="218" name="Google Shape;218;p62"/>
          <p:cNvSpPr txBox="1"/>
          <p:nvPr/>
        </p:nvSpPr>
        <p:spPr>
          <a:xfrm>
            <a:off x="3508800" y="2078780"/>
            <a:ext cx="1922400" cy="209288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L’esposizione descrive chi o cosa è esposto. Secondo l’IPCC, l’esposizione è la presenza di persone, mezzi di sussistenza, specie o ecosistemi, funzioni ambientali, servizi e risorse, infrastrutture o beni economici, sociali o culturali in luoghi e contesti che potrebbero essere negativamente colpiti (IPCC, 2021a).</a:t>
            </a:r>
            <a:endParaRPr b="0" i="0" sz="1000" u="none" cap="none" strike="noStrike">
              <a:solidFill>
                <a:schemeClr val="lt1"/>
              </a:solidFill>
              <a:latin typeface="Trebuchet MS"/>
              <a:ea typeface="Trebuchet MS"/>
              <a:cs typeface="Trebuchet MS"/>
              <a:sym typeface="Trebuchet MS"/>
            </a:endParaRPr>
          </a:p>
        </p:txBody>
      </p:sp>
      <p:sp>
        <p:nvSpPr>
          <p:cNvPr id="219" name="Google Shape;219;p62"/>
          <p:cNvSpPr/>
          <p:nvPr/>
        </p:nvSpPr>
        <p:spPr>
          <a:xfrm>
            <a:off x="3559200" y="1553086"/>
            <a:ext cx="1821600"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MT" sz="1600" u="none" cap="none" strike="noStrike">
                <a:solidFill>
                  <a:schemeClr val="lt1"/>
                </a:solidFill>
                <a:latin typeface="Trebuchet MS"/>
                <a:ea typeface="Trebuchet MS"/>
                <a:cs typeface="Trebuchet MS"/>
                <a:sym typeface="Trebuchet MS"/>
              </a:rPr>
              <a:t>Esposizione</a:t>
            </a:r>
            <a:endParaRPr b="1" i="0" sz="1600" u="none" cap="none" strike="noStrike">
              <a:solidFill>
                <a:schemeClr val="lt1"/>
              </a:solidFill>
              <a:latin typeface="Trebuchet MS"/>
              <a:ea typeface="Trebuchet MS"/>
              <a:cs typeface="Trebuchet MS"/>
              <a:sym typeface="Trebuchet MS"/>
            </a:endParaRPr>
          </a:p>
        </p:txBody>
      </p:sp>
      <p:sp>
        <p:nvSpPr>
          <p:cNvPr id="220" name="Google Shape;220;p62"/>
          <p:cNvSpPr txBox="1"/>
          <p:nvPr/>
        </p:nvSpPr>
        <p:spPr>
          <a:xfrm>
            <a:off x="6081000" y="2043189"/>
            <a:ext cx="2084401" cy="240065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La vulnerabilità rappresenta la predisposizione di un elemento esposto a subire effetti negativi. I suoi aspetti riguardano i fattori che incidono sulla suscettibilità di tale elemento nei confronti di un pericolo climatico, contribuendo ad aumentare o ridurre il rischio associato. Tali fattori non sempre coincidono con caratteristiche intrinseche dell’elemento stesso, ma possono comunque influenzarne in modo significativo il livello di rischio</a:t>
            </a:r>
            <a:endParaRPr b="0" i="0" sz="1000" u="none" cap="none" strike="noStrike">
              <a:solidFill>
                <a:schemeClr val="lt1"/>
              </a:solidFill>
              <a:latin typeface="Trebuchet MS"/>
              <a:ea typeface="Trebuchet MS"/>
              <a:cs typeface="Trebuchet MS"/>
              <a:sym typeface="Trebuchet MS"/>
            </a:endParaRPr>
          </a:p>
        </p:txBody>
      </p:sp>
      <p:sp>
        <p:nvSpPr>
          <p:cNvPr id="221" name="Google Shape;221;p62"/>
          <p:cNvSpPr/>
          <p:nvPr/>
        </p:nvSpPr>
        <p:spPr>
          <a:xfrm>
            <a:off x="6081001" y="1567118"/>
            <a:ext cx="2084400" cy="476071"/>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MT" sz="1600" u="none" cap="none" strike="noStrike">
                <a:solidFill>
                  <a:schemeClr val="lt1"/>
                </a:solidFill>
                <a:latin typeface="Trebuchet MS"/>
                <a:ea typeface="Trebuchet MS"/>
                <a:cs typeface="Trebuchet MS"/>
                <a:sym typeface="Trebuchet MS"/>
              </a:rPr>
              <a:t>Vulnerabilità</a:t>
            </a:r>
            <a:endParaRPr b="1" i="0" sz="1600" u="none" cap="none" strike="noStrike">
              <a:solidFill>
                <a:schemeClr val="lt1"/>
              </a:solidFill>
              <a:latin typeface="Trebuchet MS"/>
              <a:ea typeface="Trebuchet MS"/>
              <a:cs typeface="Trebuchet MS"/>
              <a:sym typeface="Trebuchet MS"/>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5" name="Shape 225"/>
        <p:cNvGrpSpPr/>
        <p:nvPr/>
      </p:nvGrpSpPr>
      <p:grpSpPr>
        <a:xfrm>
          <a:off x="0" y="0"/>
          <a:ext cx="0" cy="0"/>
          <a:chOff x="0" y="0"/>
          <a:chExt cx="0" cy="0"/>
        </a:xfrm>
      </p:grpSpPr>
      <p:sp>
        <p:nvSpPr>
          <p:cNvPr id="226" name="Google Shape;226;p9"/>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Pericoli </a:t>
            </a:r>
            <a:endParaRPr>
              <a:solidFill>
                <a:schemeClr val="accent4"/>
              </a:solidFill>
            </a:endParaRPr>
          </a:p>
        </p:txBody>
      </p:sp>
      <p:graphicFrame>
        <p:nvGraphicFramePr>
          <p:cNvPr id="227" name="Google Shape;227;p9"/>
          <p:cNvGraphicFramePr/>
          <p:nvPr/>
        </p:nvGraphicFramePr>
        <p:xfrm>
          <a:off x="478800" y="835631"/>
          <a:ext cx="3000000" cy="3000000"/>
        </p:xfrm>
        <a:graphic>
          <a:graphicData uri="http://schemas.openxmlformats.org/drawingml/2006/table">
            <a:tbl>
              <a:tblPr>
                <a:noFill/>
                <a:tableStyleId>{E0C0BC64-A7FD-457F-8DD4-44BB51BBD92B}</a:tableStyleId>
              </a:tblPr>
              <a:tblGrid>
                <a:gridCol w="2302125"/>
                <a:gridCol w="5599750"/>
              </a:tblGrid>
              <a:tr h="196025">
                <a:tc>
                  <a:txBody>
                    <a:bodyPr/>
                    <a:lstStyle/>
                    <a:p>
                      <a:pPr indent="0" lvl="0" marL="900430" marR="215265" rtl="0" algn="l">
                        <a:lnSpc>
                          <a:spcPct val="115000"/>
                        </a:lnSpc>
                        <a:spcBef>
                          <a:spcPts val="0"/>
                        </a:spcBef>
                        <a:spcAft>
                          <a:spcPts val="0"/>
                        </a:spcAft>
                        <a:buClr>
                          <a:srgbClr val="000000"/>
                        </a:buClr>
                        <a:buSzPts val="1000"/>
                        <a:buFont typeface="Arial"/>
                        <a:buNone/>
                      </a:pPr>
                      <a:r>
                        <a:rPr b="1" lang="en-MT" sz="1000" u="none" cap="none" strike="noStrike">
                          <a:solidFill>
                            <a:schemeClr val="lt1"/>
                          </a:solidFill>
                          <a:latin typeface="Trebuchet MS"/>
                          <a:ea typeface="Trebuchet MS"/>
                          <a:cs typeface="Trebuchet MS"/>
                          <a:sym typeface="Trebuchet MS"/>
                        </a:rPr>
                        <a:t>Pericoli</a:t>
                      </a:r>
                      <a:endParaRPr sz="1000" u="none" cap="none" strike="noStrike">
                        <a:solidFill>
                          <a:schemeClr val="lt1"/>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2"/>
                    </a:solidFill>
                  </a:tcPr>
                </a:tc>
                <a:tc>
                  <a:txBody>
                    <a:bodyPr/>
                    <a:lstStyle/>
                    <a:p>
                      <a:pPr indent="0" lvl="0" marL="900430" marR="215265" rtl="0" algn="l">
                        <a:lnSpc>
                          <a:spcPct val="115000"/>
                        </a:lnSpc>
                        <a:spcBef>
                          <a:spcPts val="0"/>
                        </a:spcBef>
                        <a:spcAft>
                          <a:spcPts val="0"/>
                        </a:spcAft>
                        <a:buClr>
                          <a:srgbClr val="000000"/>
                        </a:buClr>
                        <a:buSzPts val="1000"/>
                        <a:buFont typeface="Arial"/>
                        <a:buNone/>
                      </a:pPr>
                      <a:r>
                        <a:rPr b="1" lang="en-MT" sz="1000" u="none" cap="none" strike="noStrike">
                          <a:solidFill>
                            <a:schemeClr val="lt1"/>
                          </a:solidFill>
                          <a:latin typeface="Trebuchet MS"/>
                          <a:ea typeface="Trebuchet MS"/>
                          <a:cs typeface="Trebuchet MS"/>
                          <a:sym typeface="Trebuchet MS"/>
                        </a:rPr>
                        <a:t>Descrizione</a:t>
                      </a:r>
                      <a:endParaRPr sz="1000" u="none" cap="none" strike="noStrike">
                        <a:solidFill>
                          <a:schemeClr val="lt1"/>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2"/>
                    </a:solidFill>
                  </a:tcPr>
                </a:tc>
              </a:tr>
              <a:tr h="384575">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Precipitazioni intense</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Evento di precipitazione marcata che si verifica in un periodo di 1h, 3h, 6h, 12h, 24h o 48h, con un totale di precipitazione superiore a una certa soglia definita per una determinata località. Sotto-pericoli: pioggia intensa, monsone, forte nevicata, nebbia, grandine</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96975">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Alluvioni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L’esondazione dei normali confini di un corso d’acqua o di un altro corpo idrico, oppure l’innalzamento temporaneo del livello del mare o di un lago che provoca l’inondazione di terre emerse. Sotto-pericoli: alluvione lampo/superficiale, alluvione fluviale, alluvione costiera, alluvione da falda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959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Caldo estremo</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Riscaldamento marcato dell’aria o invasione di aria molto calda, su un’ampia area, della durata da pochi giorni a qualche settimana. Sotto-pericoli: ondata di calore, giorni estremamente caldi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4575">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Siccità</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Periodo di tempo insolitamente secco, sufficientemente lungo da causare un grave squilibrio idrologico, che può comportare squilibri idrici a lungo termine e risorse idriche insufficienti a soddisfare i fabbisogni medi a lungo termine</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96975">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Tempeste</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Disturbo atmosferico che può manifestarsi con venti forti e accompagnato da pioggia, neve o altre precipitazioni, e da tuoni e fulmini. Sotto-pericoli: vento forte, tornado, ciclone, tempesta extra-tropicale, tempesta tropicale, marea di tempesta, fulmine/temporale</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96025">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Freddo estremo</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Raffreddamento marcato dell’aria o invasione di aria molto fredda su un’ampia area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96975">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Incendi boschivi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Qualsiasi combustione o incendio non controllato e non prescritto di piante in un ambiente naturale come foreste, praterie, macchia o tundra, che consuma i combustibili naturali e si diffonde in base alle condizioni ambientali. Sotto-pericoli: incendio forestale, incendio di terreno</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984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Innalzamento del livello del mare</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Aumento a lungo termine del livello medio dei mari del mondo, che comporta un’inondazione permanente</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527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Cambiamento chimico</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Modifiche nella composizione chimica usuale dell’aria, dell’acqua o del suolo, ad es. cambiamento delle concentrazioni atmosferiche di CO₂, acidificazione degli oceani, intrusione di acqua salata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527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Movimento di massa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Qualsiasi tipo di movimento in discesa dei materiali terrestri. Sotto-pericoli: frana, valanga, caduta massi, subsidenza, degrado del suolo, erosione del suolo</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4575">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Pericoli biologici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Esposizione a organismi viventi e alle loro sostanze tossiche o a malattie trasmesse da vettori che possono veicolare; esempi: fauna e insetti velenosi, piante tossiche, zanzare portatrici di agenti patogeni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10"/>
          <p:cNvSpPr txBox="1"/>
          <p:nvPr>
            <p:ph type="title"/>
          </p:nvPr>
        </p:nvSpPr>
        <p:spPr>
          <a:xfrm>
            <a:off x="4716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Settori Urbani</a:t>
            </a:r>
            <a:endParaRPr>
              <a:solidFill>
                <a:schemeClr val="accent4"/>
              </a:solidFill>
            </a:endParaRPr>
          </a:p>
        </p:txBody>
      </p:sp>
      <p:graphicFrame>
        <p:nvGraphicFramePr>
          <p:cNvPr id="233" name="Google Shape;233;p10"/>
          <p:cNvGraphicFramePr/>
          <p:nvPr/>
        </p:nvGraphicFramePr>
        <p:xfrm>
          <a:off x="480907" y="835631"/>
          <a:ext cx="3000000" cy="3000000"/>
        </p:xfrm>
        <a:graphic>
          <a:graphicData uri="http://schemas.openxmlformats.org/drawingml/2006/table">
            <a:tbl>
              <a:tblPr>
                <a:noFill/>
                <a:tableStyleId>{E0C0BC64-A7FD-457F-8DD4-44BB51BBD92B}</a:tableStyleId>
              </a:tblPr>
              <a:tblGrid>
                <a:gridCol w="2316475"/>
                <a:gridCol w="5576100"/>
              </a:tblGrid>
              <a:tr h="196025">
                <a:tc>
                  <a:txBody>
                    <a:bodyPr/>
                    <a:lstStyle/>
                    <a:p>
                      <a:pPr indent="0" lvl="0" marL="900430" marR="215265" rtl="0" algn="l">
                        <a:lnSpc>
                          <a:spcPct val="115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Settore Urbano</a:t>
                      </a:r>
                      <a:endParaRPr sz="1400" u="none" cap="none" strike="noStrike">
                        <a:solidFill>
                          <a:schemeClr val="lt1"/>
                        </a:solidFill>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2"/>
                    </a:solidFill>
                  </a:tcPr>
                </a:tc>
                <a:tc>
                  <a:txBody>
                    <a:bodyPr/>
                    <a:lstStyle/>
                    <a:p>
                      <a:pPr indent="0" lvl="0" marL="900430" marR="215265" rtl="0" algn="l">
                        <a:lnSpc>
                          <a:spcPct val="115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Descrizione</a:t>
                      </a:r>
                      <a:endParaRPr b="0" i="0" sz="800" u="none" cap="none" strike="noStrike">
                        <a:solidFill>
                          <a:schemeClr val="lt2"/>
                        </a:solidFill>
                        <a:latin typeface="Trebuchet MS"/>
                        <a:ea typeface="Trebuchet MS"/>
                        <a:cs typeface="Trebuchet MS"/>
                        <a:sym typeface="Trebuchet MS"/>
                      </a:endParaRPr>
                    </a:p>
                  </a:txBody>
                  <a:tcPr marT="0"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solidFill>
                      <a:schemeClr val="lt2"/>
                    </a:solidFill>
                  </a:tcPr>
                </a:tc>
              </a:tr>
              <a:tr h="2715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1. Edifici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Si riferisce a qualsiasi struttura o gruppo di strutture (municipali/residenziali/terziarie, pubbliche/private), agli spazi circostanti, permanentemente costruite o erette sul sito</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024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2. Trasporti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Include reti di trasporto stradale, ferroviario, aereo e marittimo e le relative infrastrutture (es. strade, ponti, snodi, gallerie, porti e aeroporti)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880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3. Energia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Si riferisce al servizio di approvvigionamento energetico e alle infrastrutture correlate (produzione, trasmissione e reti di distribuzione, tutti i tipi di energia)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959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4. Acqua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Si riferisce al servizio di approvvigionamento idrico e alle infrastrutture correlate. Copre anche l’uso dell’acqua e il sistema di gestione delle acque (reflue, meteoriche), inclusi fognature, drenaggi e impianti di trattamento</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74325">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5. Rifiuti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Include le attività legate alla gestione dei rifiuti (compresa la raccolta, il trattamento e lo smaltimento)</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96975">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6. Agricoltura e silvicoltura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Include terreni classificati/designati per uso agricolo e forestale. Comprende allevamento, acquacoltura, agroforestazione, apicoltura, orticoltura e altre attività di gestione e servizi agricoli e forestali nell’area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96025">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7. Ambiente e biodiversità</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“Ambiente” si riferisce ai paesaggi verdi e blu, alla qualità dell’aria, compreso l’hinterland urbano. “Biodiversità” indica la varietà della vita in una regione specifica, misurabile come varietà all’interno delle specie, tra le specie e varietà di ecosistemi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072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8. Salute</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Si riferisce al benessere umano. Include anche il servizio sanitario e le infrastrutture correlate (es. ospedali)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984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9. Protezione civile e emergenza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Si riferisce al funzionamento dei servizi di protezione civile ed emergenza da parte o per conto delle autorità pubbliche (es. autorità di protezione civile, polizia, vigili del fuoco, ambulanze, servizi di pronto soccorso e medicina d’emergenza)</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527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10. Turismo</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Si riferisce alle attività di persone che viaggiano e soggiornano in luoghi al di fuori del loro ambiente abituale</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2527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11. ICT</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Si riferisce ai diversi tipi di reti di comunicazione e alle tecnologie utilizzate in esse</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101600">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12. Sistemi economici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Si riferisce all’insieme delle attività economiche, delle infrastrutture finanziarie e delle reti commerciali</a:t>
                      </a:r>
                      <a:endParaRPr b="0" i="0" sz="800" u="none" cap="none" strike="noStrike">
                        <a:solidFill>
                          <a:schemeClr val="lt2"/>
                        </a:solidFill>
                        <a:latin typeface="Trebuchet MS"/>
                        <a:ea typeface="Trebuchet MS"/>
                        <a:cs typeface="Trebuchet MS"/>
                        <a:sym typeface="Trebuchet MS"/>
                      </a:endParaRPr>
                    </a:p>
                  </a:txBody>
                  <a:tcPr marT="9525" marB="0" marR="68575" marL="68575"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63"/>
          <p:cNvSpPr txBox="1"/>
          <p:nvPr>
            <p:ph type="title"/>
          </p:nvPr>
        </p:nvSpPr>
        <p:spPr>
          <a:xfrm>
            <a:off x="784988" y="211355"/>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Categorie di Rischio</a:t>
            </a:r>
            <a:endParaRPr>
              <a:solidFill>
                <a:schemeClr val="accent4"/>
              </a:solidFill>
            </a:endParaRPr>
          </a:p>
        </p:txBody>
      </p:sp>
      <p:sp>
        <p:nvSpPr>
          <p:cNvPr id="239" name="Google Shape;239;p63"/>
          <p:cNvSpPr txBox="1"/>
          <p:nvPr/>
        </p:nvSpPr>
        <p:spPr>
          <a:xfrm>
            <a:off x="784988" y="1971923"/>
            <a:ext cx="3697356" cy="156966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Una "Categoria di rischio" rappresenta il tipo specifico di rischio che deriva dall’interazione tra un Pericolo climatico definito e un Elemento Esposto all’interno di un Sistema Urbano. Ad esempio, la correlazione tra il pericolo "Calore estremo" e l’Elemento Esposto "Popolazione" dà origine alla Categoria di rischio "Rischio per la salute della popolazione".</a:t>
            </a:r>
            <a:endParaRPr b="0" i="0" sz="1200" u="none" cap="none" strike="noStrike">
              <a:solidFill>
                <a:schemeClr val="lt2"/>
              </a:solidFill>
              <a:latin typeface="Trebuchet MS"/>
              <a:ea typeface="Trebuchet MS"/>
              <a:cs typeface="Trebuchet MS"/>
              <a:sym typeface="Trebuchet MS"/>
            </a:endParaRPr>
          </a:p>
        </p:txBody>
      </p:sp>
      <p:grpSp>
        <p:nvGrpSpPr>
          <p:cNvPr id="240" name="Google Shape;240;p63"/>
          <p:cNvGrpSpPr/>
          <p:nvPr/>
        </p:nvGrpSpPr>
        <p:grpSpPr>
          <a:xfrm>
            <a:off x="4981116" y="1569125"/>
            <a:ext cx="3226884" cy="2327063"/>
            <a:chOff x="4577916" y="2548083"/>
            <a:chExt cx="2575866" cy="1860526"/>
          </a:xfrm>
        </p:grpSpPr>
        <p:sp>
          <p:nvSpPr>
            <p:cNvPr id="241" name="Google Shape;241;p63"/>
            <p:cNvSpPr/>
            <p:nvPr/>
          </p:nvSpPr>
          <p:spPr>
            <a:xfrm>
              <a:off x="6019763" y="2844000"/>
              <a:ext cx="928800" cy="432000"/>
            </a:xfrm>
            <a:prstGeom prst="rect">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2" name="Google Shape;242;p63"/>
            <p:cNvSpPr/>
            <p:nvPr/>
          </p:nvSpPr>
          <p:spPr>
            <a:xfrm>
              <a:off x="6019763" y="3658800"/>
              <a:ext cx="928800" cy="432000"/>
            </a:xfrm>
            <a:prstGeom prst="rect">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cxnSp>
          <p:nvCxnSpPr>
            <p:cNvPr id="243" name="Google Shape;243;p63"/>
            <p:cNvCxnSpPr>
              <a:stCxn id="241" idx="2"/>
              <a:endCxn id="242" idx="0"/>
            </p:cNvCxnSpPr>
            <p:nvPr/>
          </p:nvCxnSpPr>
          <p:spPr>
            <a:xfrm>
              <a:off x="6484163" y="3276000"/>
              <a:ext cx="0" cy="382800"/>
            </a:xfrm>
            <a:prstGeom prst="straightConnector1">
              <a:avLst/>
            </a:prstGeom>
            <a:noFill/>
            <a:ln cap="flat" cmpd="sng" w="19050">
              <a:solidFill>
                <a:srgbClr val="8BA7AC"/>
              </a:solidFill>
              <a:prstDash val="solid"/>
              <a:round/>
              <a:headEnd len="sm" w="sm" type="none"/>
              <a:tailEnd len="med" w="med" type="triangle"/>
            </a:ln>
          </p:spPr>
        </p:cxnSp>
        <p:sp>
          <p:nvSpPr>
            <p:cNvPr id="244" name="Google Shape;244;p63"/>
            <p:cNvSpPr txBox="1"/>
            <p:nvPr/>
          </p:nvSpPr>
          <p:spPr>
            <a:xfrm>
              <a:off x="5814544" y="2873048"/>
              <a:ext cx="1339238" cy="33219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050"/>
                <a:buFont typeface="Arial"/>
                <a:buNone/>
              </a:pPr>
              <a:r>
                <a:rPr b="1" i="0" lang="en-MT" sz="1050" u="none" cap="none" strike="noStrike">
                  <a:solidFill>
                    <a:schemeClr val="lt1"/>
                  </a:solidFill>
                  <a:latin typeface="Trebuchet MS"/>
                  <a:ea typeface="Trebuchet MS"/>
                  <a:cs typeface="Trebuchet MS"/>
                  <a:sym typeface="Trebuchet MS"/>
                </a:rPr>
                <a:t>CALORE </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050"/>
                <a:buFont typeface="Arial"/>
                <a:buNone/>
              </a:pPr>
              <a:r>
                <a:rPr b="1" i="0" lang="en-MT" sz="1050" u="none" cap="none" strike="noStrike">
                  <a:solidFill>
                    <a:schemeClr val="lt1"/>
                  </a:solidFill>
                  <a:latin typeface="Trebuchet MS"/>
                  <a:ea typeface="Trebuchet MS"/>
                  <a:cs typeface="Trebuchet MS"/>
                  <a:sym typeface="Trebuchet MS"/>
                </a:rPr>
                <a:t>ESTREMO</a:t>
              </a:r>
              <a:endParaRPr b="0" i="0" sz="1400" u="none" cap="none" strike="noStrike">
                <a:solidFill>
                  <a:srgbClr val="000000"/>
                </a:solidFill>
                <a:latin typeface="Arial"/>
                <a:ea typeface="Arial"/>
                <a:cs typeface="Arial"/>
                <a:sym typeface="Arial"/>
              </a:endParaRPr>
            </a:p>
          </p:txBody>
        </p:sp>
        <p:sp>
          <p:nvSpPr>
            <p:cNvPr id="245" name="Google Shape;245;p63"/>
            <p:cNvSpPr txBox="1"/>
            <p:nvPr/>
          </p:nvSpPr>
          <p:spPr>
            <a:xfrm>
              <a:off x="6091736" y="2548083"/>
              <a:ext cx="784854" cy="18455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00"/>
                <a:buFont typeface="Arial"/>
                <a:buNone/>
              </a:pPr>
              <a:r>
                <a:rPr b="1" i="0" lang="en-MT" sz="900" u="none" cap="none" strike="noStrike">
                  <a:solidFill>
                    <a:schemeClr val="lt2"/>
                  </a:solidFill>
                  <a:latin typeface="Trebuchet MS"/>
                  <a:ea typeface="Trebuchet MS"/>
                  <a:cs typeface="Trebuchet MS"/>
                  <a:sym typeface="Trebuchet MS"/>
                </a:rPr>
                <a:t>PERICOLO</a:t>
              </a:r>
              <a:endParaRPr b="0" i="0" sz="1400" u="none" cap="none" strike="noStrike">
                <a:solidFill>
                  <a:srgbClr val="000000"/>
                </a:solidFill>
                <a:latin typeface="Arial"/>
                <a:ea typeface="Arial"/>
                <a:cs typeface="Arial"/>
                <a:sym typeface="Arial"/>
              </a:endParaRPr>
            </a:p>
          </p:txBody>
        </p:sp>
        <p:sp>
          <p:nvSpPr>
            <p:cNvPr id="246" name="Google Shape;246;p63"/>
            <p:cNvSpPr txBox="1"/>
            <p:nvPr/>
          </p:nvSpPr>
          <p:spPr>
            <a:xfrm>
              <a:off x="6091736" y="4113322"/>
              <a:ext cx="784854" cy="2952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00"/>
                <a:buFont typeface="Arial"/>
                <a:buNone/>
              </a:pPr>
              <a:r>
                <a:rPr b="1" i="0" lang="en-MT" sz="900" u="none" cap="none" strike="noStrike">
                  <a:solidFill>
                    <a:schemeClr val="lt2"/>
                  </a:solidFill>
                  <a:latin typeface="Trebuchet MS"/>
                  <a:ea typeface="Trebuchet MS"/>
                  <a:cs typeface="Trebuchet MS"/>
                  <a:sym typeface="Trebuchet MS"/>
                </a:rPr>
                <a:t>CATEGORIA DI RISCHIO</a:t>
              </a:r>
              <a:endParaRPr b="0" i="0" sz="1400" u="none" cap="none" strike="noStrike">
                <a:solidFill>
                  <a:srgbClr val="000000"/>
                </a:solidFill>
                <a:latin typeface="Arial"/>
                <a:ea typeface="Arial"/>
                <a:cs typeface="Arial"/>
                <a:sym typeface="Arial"/>
              </a:endParaRPr>
            </a:p>
          </p:txBody>
        </p:sp>
        <p:sp>
          <p:nvSpPr>
            <p:cNvPr id="247" name="Google Shape;247;p63"/>
            <p:cNvSpPr txBox="1"/>
            <p:nvPr/>
          </p:nvSpPr>
          <p:spPr>
            <a:xfrm>
              <a:off x="5814544" y="3680400"/>
              <a:ext cx="1339238" cy="27068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800"/>
                <a:buFont typeface="Arial"/>
                <a:buNone/>
              </a:pPr>
              <a:r>
                <a:rPr b="1" i="0" lang="en-MT" sz="800" u="none" cap="none" strike="noStrike">
                  <a:solidFill>
                    <a:schemeClr val="lt1"/>
                  </a:solidFill>
                  <a:latin typeface="Trebuchet MS"/>
                  <a:ea typeface="Trebuchet MS"/>
                  <a:cs typeface="Trebuchet MS"/>
                  <a:sym typeface="Trebuchet MS"/>
                </a:rPr>
                <a:t>RISCHIO PER LA SALUTE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800"/>
                <a:buFont typeface="Arial"/>
                <a:buNone/>
              </a:pPr>
              <a:r>
                <a:rPr b="1" i="0" lang="en-MT" sz="800" u="none" cap="none" strike="noStrike">
                  <a:solidFill>
                    <a:schemeClr val="lt1"/>
                  </a:solidFill>
                  <a:latin typeface="Trebuchet MS"/>
                  <a:ea typeface="Trebuchet MS"/>
                  <a:cs typeface="Trebuchet MS"/>
                  <a:sym typeface="Trebuchet MS"/>
                </a:rPr>
                <a:t>DELLA POPOLAZIONE</a:t>
              </a:r>
              <a:endParaRPr b="0" i="0" sz="1400" u="none" cap="none" strike="noStrike">
                <a:solidFill>
                  <a:srgbClr val="000000"/>
                </a:solidFill>
                <a:latin typeface="Arial"/>
                <a:ea typeface="Arial"/>
                <a:cs typeface="Arial"/>
                <a:sym typeface="Arial"/>
              </a:endParaRPr>
            </a:p>
          </p:txBody>
        </p:sp>
        <p:sp>
          <p:nvSpPr>
            <p:cNvPr id="248" name="Google Shape;248;p63"/>
            <p:cNvSpPr/>
            <p:nvPr/>
          </p:nvSpPr>
          <p:spPr>
            <a:xfrm>
              <a:off x="4783135" y="3680400"/>
              <a:ext cx="928800" cy="432000"/>
            </a:xfrm>
            <a:prstGeom prst="rect">
              <a:avLst/>
            </a:prstGeom>
            <a:solidFill>
              <a:srgbClr val="FFFF00"/>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249" name="Google Shape;249;p63"/>
            <p:cNvSpPr txBox="1"/>
            <p:nvPr/>
          </p:nvSpPr>
          <p:spPr>
            <a:xfrm>
              <a:off x="4577916" y="3757344"/>
              <a:ext cx="1339238" cy="209162"/>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100"/>
                <a:buFont typeface="Arial"/>
                <a:buNone/>
              </a:pPr>
              <a:r>
                <a:rPr b="1" i="0" lang="en-MT" sz="1100" u="none" cap="none" strike="noStrike">
                  <a:solidFill>
                    <a:schemeClr val="lt1"/>
                  </a:solidFill>
                  <a:latin typeface="Trebuchet MS"/>
                  <a:ea typeface="Trebuchet MS"/>
                  <a:cs typeface="Trebuchet MS"/>
                  <a:sym typeface="Trebuchet MS"/>
                </a:rPr>
                <a:t>POPOLAZIONE</a:t>
              </a:r>
              <a:endParaRPr b="0" i="0" sz="1400" u="none" cap="none" strike="noStrike">
                <a:solidFill>
                  <a:srgbClr val="000000"/>
                </a:solidFill>
                <a:latin typeface="Arial"/>
                <a:ea typeface="Arial"/>
                <a:cs typeface="Arial"/>
                <a:sym typeface="Arial"/>
              </a:endParaRPr>
            </a:p>
          </p:txBody>
        </p:sp>
        <p:sp>
          <p:nvSpPr>
            <p:cNvPr id="250" name="Google Shape;250;p63"/>
            <p:cNvSpPr txBox="1"/>
            <p:nvPr/>
          </p:nvSpPr>
          <p:spPr>
            <a:xfrm>
              <a:off x="4858626" y="3231610"/>
              <a:ext cx="784854" cy="29528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900"/>
                <a:buFont typeface="Arial"/>
                <a:buNone/>
              </a:pPr>
              <a:r>
                <a:rPr b="1" i="0" lang="en-MT" sz="900" u="none" cap="none" strike="noStrike">
                  <a:solidFill>
                    <a:schemeClr val="lt2"/>
                  </a:solidFill>
                  <a:latin typeface="Trebuchet MS"/>
                  <a:ea typeface="Trebuchet MS"/>
                  <a:cs typeface="Trebuchet MS"/>
                  <a:sym typeface="Trebuchet MS"/>
                </a:rPr>
                <a:t>ELEMENTO ESPOSTO</a:t>
              </a:r>
              <a:endParaRPr b="0" i="0" sz="1400" u="none" cap="none" strike="noStrike">
                <a:solidFill>
                  <a:srgbClr val="000000"/>
                </a:solidFill>
                <a:latin typeface="Arial"/>
                <a:ea typeface="Arial"/>
                <a:cs typeface="Arial"/>
                <a:sym typeface="Arial"/>
              </a:endParaRPr>
            </a:p>
          </p:txBody>
        </p:sp>
        <p:cxnSp>
          <p:nvCxnSpPr>
            <p:cNvPr id="251" name="Google Shape;251;p63"/>
            <p:cNvCxnSpPr/>
            <p:nvPr/>
          </p:nvCxnSpPr>
          <p:spPr>
            <a:xfrm>
              <a:off x="5711935" y="3849677"/>
              <a:ext cx="307828" cy="0"/>
            </a:xfrm>
            <a:prstGeom prst="straightConnector1">
              <a:avLst/>
            </a:prstGeom>
            <a:noFill/>
            <a:ln cap="flat" cmpd="sng" w="19050">
              <a:solidFill>
                <a:srgbClr val="8BA7AC"/>
              </a:solidFill>
              <a:prstDash val="solid"/>
              <a:round/>
              <a:headEnd len="sm" w="sm" type="none"/>
              <a:tailEnd len="med" w="med" type="triangle"/>
            </a:ln>
          </p:spPr>
        </p:cxnSp>
      </p:gr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5" name="Shape 255"/>
        <p:cNvGrpSpPr/>
        <p:nvPr/>
      </p:nvGrpSpPr>
      <p:grpSpPr>
        <a:xfrm>
          <a:off x="0" y="0"/>
          <a:ext cx="0" cy="0"/>
          <a:chOff x="0" y="0"/>
          <a:chExt cx="0" cy="0"/>
        </a:xfrm>
      </p:grpSpPr>
      <p:sp>
        <p:nvSpPr>
          <p:cNvPr id="256" name="Google Shape;256;p64"/>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Categorie di Rischio</a:t>
            </a:r>
            <a:endParaRPr>
              <a:solidFill>
                <a:schemeClr val="accent4"/>
              </a:solidFill>
            </a:endParaRPr>
          </a:p>
        </p:txBody>
      </p:sp>
      <p:sp>
        <p:nvSpPr>
          <p:cNvPr id="257" name="Google Shape;257;p64"/>
          <p:cNvSpPr txBox="1"/>
          <p:nvPr/>
        </p:nvSpPr>
        <p:spPr>
          <a:xfrm>
            <a:off x="554400" y="932199"/>
            <a:ext cx="8176132" cy="830997"/>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Definendo una specifica Categoria di rischio per ogni combinazione di Pericolo ed Elemento Esposto, il Sistema di Valutazione RBE consente alle città di identificare esattamente chi o cosa è a rischio e perché. Questo approccio mirato supporta lo sviluppo di strategie di adattamento personalizzate, applicabili a diverse scale spaziali, come edifici e quartieri, e aiuta a chiarire quale istituzione o dipartimento è responsabile dell’azione</a:t>
            </a:r>
            <a:endParaRPr b="0" i="0" sz="1200" u="none" cap="none" strike="noStrike">
              <a:solidFill>
                <a:schemeClr val="lt2"/>
              </a:solidFill>
              <a:latin typeface="Trebuchet MS"/>
              <a:ea typeface="Trebuchet MS"/>
              <a:cs typeface="Trebuchet MS"/>
              <a:sym typeface="Trebuchet MS"/>
            </a:endParaRPr>
          </a:p>
        </p:txBody>
      </p:sp>
      <p:sp>
        <p:nvSpPr>
          <p:cNvPr id="258" name="Google Shape;258;p64"/>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259" name="Google Shape;259;p64"/>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260" name="Google Shape;260;p64"/>
          <p:cNvGraphicFramePr/>
          <p:nvPr/>
        </p:nvGraphicFramePr>
        <p:xfrm>
          <a:off x="644400" y="1885275"/>
          <a:ext cx="3000000" cy="3000000"/>
        </p:xfrm>
        <a:graphic>
          <a:graphicData uri="http://schemas.openxmlformats.org/drawingml/2006/table">
            <a:tbl>
              <a:tblPr bandRow="1" firstRow="1">
                <a:noFill/>
                <a:tableStyleId>{B3871163-EECF-4D34-AAF9-C0EDB35433C0}</a:tableStyleId>
              </a:tblPr>
              <a:tblGrid>
                <a:gridCol w="1198700"/>
                <a:gridCol w="958950"/>
                <a:gridCol w="958950"/>
                <a:gridCol w="958950"/>
                <a:gridCol w="1198700"/>
                <a:gridCol w="1198700"/>
                <a:gridCol w="1198700"/>
              </a:tblGrid>
              <a:tr h="381800">
                <a:tc rowSpan="4">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Pericolo</a:t>
                      </a:r>
                      <a:endParaRPr sz="1200" u="none" cap="none" strike="noStrike">
                        <a:solidFill>
                          <a:schemeClr val="lt1"/>
                        </a:solidFill>
                        <a:latin typeface="Trebuchet MS"/>
                        <a:ea typeface="Trebuchet MS"/>
                        <a:cs typeface="Trebuchet MS"/>
                        <a:sym typeface="Trebuchet MS"/>
                      </a:endParaRPr>
                    </a:p>
                  </a:txBody>
                  <a:tcPr marT="45725" marB="45725" marR="91450" marL="91450">
                    <a:solidFill>
                      <a:schemeClr val="accent1"/>
                    </a:solidFill>
                  </a:tcPr>
                </a:tc>
                <a:tc gridSpan="6">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Sistemi Urbani</a:t>
                      </a:r>
                      <a:endParaRPr sz="1200" u="none" cap="none" strike="noStrike">
                        <a:solidFill>
                          <a:schemeClr val="lt1"/>
                        </a:solidFill>
                        <a:latin typeface="Trebuchet MS"/>
                        <a:ea typeface="Trebuchet MS"/>
                        <a:cs typeface="Trebuchet MS"/>
                        <a:sym typeface="Trebuchet MS"/>
                      </a:endParaRPr>
                    </a:p>
                  </a:txBody>
                  <a:tcPr marT="45725" marB="45725" marR="91450" marL="91450">
                    <a:solidFill>
                      <a:schemeClr val="accent1"/>
                    </a:solidFill>
                  </a:tcPr>
                </a:tc>
                <a:tc hMerge="1"/>
                <a:tc hMerge="1"/>
                <a:tc hMerge="1"/>
                <a:tc hMerge="1"/>
                <a:tc hMerge="1"/>
              </a:tr>
              <a:tr h="381800">
                <a:tc vMerge="1"/>
                <a:tc gridSpan="2">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Ambiente Costruito</a:t>
                      </a:r>
                      <a:endParaRPr sz="1200" u="none" cap="none" strike="noStrike">
                        <a:solidFill>
                          <a:schemeClr val="lt1"/>
                        </a:solidFill>
                        <a:latin typeface="Trebuchet MS"/>
                        <a:ea typeface="Trebuchet MS"/>
                        <a:cs typeface="Trebuchet MS"/>
                        <a:sym typeface="Trebuchet MS"/>
                      </a:endParaRPr>
                    </a:p>
                  </a:txBody>
                  <a:tcPr marT="45725" marB="45725" marR="91450" marL="91450" anchor="ctr">
                    <a:solidFill>
                      <a:schemeClr val="accent1"/>
                    </a:solidFill>
                  </a:tcPr>
                </a:tc>
                <a:tc hMerge="1"/>
                <a:tc gridSpan="2">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Salute</a:t>
                      </a:r>
                      <a:endParaRPr sz="1200" u="none" cap="none" strike="noStrike">
                        <a:solidFill>
                          <a:schemeClr val="lt1"/>
                        </a:solidFill>
                        <a:latin typeface="Trebuchet MS"/>
                        <a:ea typeface="Trebuchet MS"/>
                        <a:cs typeface="Trebuchet MS"/>
                        <a:sym typeface="Trebuchet MS"/>
                      </a:endParaRPr>
                    </a:p>
                  </a:txBody>
                  <a:tcPr marT="45725" marB="45725" marR="91450" marL="91450" anchor="ctr">
                    <a:solidFill>
                      <a:schemeClr val="accent1"/>
                    </a:solidFill>
                  </a:tcPr>
                </a:tc>
                <a:tc hMerge="1"/>
                <a:tc gridSpan="2">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Trasporti</a:t>
                      </a:r>
                      <a:endParaRPr sz="1400" u="none" cap="none" strike="noStrike">
                        <a:solidFill>
                          <a:schemeClr val="lt1"/>
                        </a:solidFill>
                      </a:endParaRPr>
                    </a:p>
                  </a:txBody>
                  <a:tcPr marT="45725" marB="45725" marR="91450" marL="91450" anchor="ctr">
                    <a:solidFill>
                      <a:schemeClr val="accent1"/>
                    </a:solidFill>
                  </a:tcPr>
                </a:tc>
                <a:tc hMerge="1"/>
              </a:tr>
              <a:tr h="381800">
                <a:tc vMerge="1"/>
                <a:tc gridSpan="6">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Elementi Esposti</a:t>
                      </a:r>
                      <a:endParaRPr sz="1200" u="none" cap="none" strike="noStrike">
                        <a:solidFill>
                          <a:schemeClr val="lt1"/>
                        </a:solidFill>
                        <a:latin typeface="Trebuchet MS"/>
                        <a:ea typeface="Trebuchet MS"/>
                        <a:cs typeface="Trebuchet MS"/>
                        <a:sym typeface="Trebuchet MS"/>
                      </a:endParaRPr>
                    </a:p>
                  </a:txBody>
                  <a:tcPr marT="45725" marB="45725" marR="91450" marL="91450">
                    <a:solidFill>
                      <a:schemeClr val="accent1"/>
                    </a:solidFill>
                  </a:tcPr>
                </a:tc>
                <a:tc hMerge="1"/>
                <a:tc hMerge="1"/>
                <a:tc hMerge="1"/>
                <a:tc hMerge="1"/>
                <a:tc hMerge="1"/>
              </a:tr>
              <a:tr h="381800">
                <a:tc vMerge="1"/>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latin typeface="Trebuchet MS"/>
                          <a:ea typeface="Trebuchet MS"/>
                          <a:cs typeface="Trebuchet MS"/>
                          <a:sym typeface="Trebuchet MS"/>
                        </a:rPr>
                        <a:t>Edifici Residenziali</a:t>
                      </a:r>
                      <a:endParaRPr sz="1100" u="none" cap="none" strike="noStrike">
                        <a:latin typeface="Trebuchet MS"/>
                        <a:ea typeface="Trebuchet MS"/>
                        <a:cs typeface="Trebuchet MS"/>
                        <a:sym typeface="Trebuchet MS"/>
                      </a:endParaRPr>
                    </a:p>
                  </a:txBody>
                  <a:tcPr marT="45725" marB="45725" marR="91450" marL="91450">
                    <a:solidFill>
                      <a:srgbClr val="FFFF00"/>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MT" sz="1100" u="none" cap="none" strike="noStrike">
                          <a:solidFill>
                            <a:schemeClr val="dk1"/>
                          </a:solidFill>
                          <a:latin typeface="Trebuchet MS"/>
                          <a:ea typeface="Trebuchet MS"/>
                          <a:cs typeface="Trebuchet MS"/>
                          <a:sym typeface="Trebuchet MS"/>
                        </a:rPr>
                        <a:t>Edifici Pubblici</a:t>
                      </a:r>
                      <a:endParaRPr b="0" i="0" sz="1100" u="none" cap="none" strike="noStrike">
                        <a:solidFill>
                          <a:schemeClr val="dk1"/>
                        </a:solidFill>
                        <a:latin typeface="Trebuchet MS"/>
                        <a:ea typeface="Trebuchet MS"/>
                        <a:cs typeface="Trebuchet MS"/>
                        <a:sym typeface="Trebuchet MS"/>
                      </a:endParaRPr>
                    </a:p>
                  </a:txBody>
                  <a:tcPr marT="45725" marB="45725" marR="91450" marL="91450">
                    <a:solidFill>
                      <a:srgbClr val="FFFF00"/>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b="0" i="0" lang="en-MT" sz="1100" u="none" cap="none" strike="noStrike">
                          <a:solidFill>
                            <a:schemeClr val="dk1"/>
                          </a:solidFill>
                          <a:latin typeface="Trebuchet MS"/>
                          <a:ea typeface="Trebuchet MS"/>
                          <a:cs typeface="Trebuchet MS"/>
                          <a:sym typeface="Trebuchet MS"/>
                        </a:rPr>
                        <a:t>Popolazione</a:t>
                      </a:r>
                      <a:endParaRPr b="0" i="0" sz="1100" u="none" cap="none" strike="noStrike">
                        <a:solidFill>
                          <a:schemeClr val="dk1"/>
                        </a:solidFill>
                        <a:latin typeface="Trebuchet MS"/>
                        <a:ea typeface="Trebuchet MS"/>
                        <a:cs typeface="Trebuchet MS"/>
                        <a:sym typeface="Trebuchet MS"/>
                      </a:endParaRPr>
                    </a:p>
                  </a:txBody>
                  <a:tcPr marT="45725" marB="45725" marR="91450" marL="91450">
                    <a:solidFill>
                      <a:srgbClr val="FFFF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latin typeface="Trebuchet MS"/>
                          <a:ea typeface="Trebuchet MS"/>
                          <a:cs typeface="Trebuchet MS"/>
                          <a:sym typeface="Trebuchet MS"/>
                        </a:rPr>
                        <a:t>Strutture Sanitarie</a:t>
                      </a:r>
                      <a:endParaRPr sz="1200" u="none" cap="none" strike="noStrike">
                        <a:latin typeface="Trebuchet MS"/>
                        <a:ea typeface="Trebuchet MS"/>
                        <a:cs typeface="Trebuchet MS"/>
                        <a:sym typeface="Trebuchet MS"/>
                      </a:endParaRPr>
                    </a:p>
                  </a:txBody>
                  <a:tcPr marT="45725" marB="45725" marR="91450" marL="91450">
                    <a:solidFill>
                      <a:srgbClr val="FFFF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latin typeface="Trebuchet MS"/>
                          <a:ea typeface="Trebuchet MS"/>
                          <a:cs typeface="Trebuchet MS"/>
                          <a:sym typeface="Trebuchet MS"/>
                        </a:rPr>
                        <a:t>Rete Stradale</a:t>
                      </a:r>
                      <a:endParaRPr sz="1200" u="none" cap="none" strike="noStrike">
                        <a:latin typeface="Trebuchet MS"/>
                        <a:ea typeface="Trebuchet MS"/>
                        <a:cs typeface="Trebuchet MS"/>
                        <a:sym typeface="Trebuchet MS"/>
                      </a:endParaRPr>
                    </a:p>
                  </a:txBody>
                  <a:tcPr marT="45725" marB="45725" marR="91450" marL="91450">
                    <a:solidFill>
                      <a:srgbClr val="FFFF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latin typeface="Trebuchet MS"/>
                          <a:ea typeface="Trebuchet MS"/>
                          <a:cs typeface="Trebuchet MS"/>
                          <a:sym typeface="Trebuchet MS"/>
                        </a:rPr>
                        <a:t>Rete Ferroviaria</a:t>
                      </a:r>
                      <a:endParaRPr sz="1200" u="none" cap="none" strike="noStrike">
                        <a:latin typeface="Trebuchet MS"/>
                        <a:ea typeface="Trebuchet MS"/>
                        <a:cs typeface="Trebuchet MS"/>
                        <a:sym typeface="Trebuchet MS"/>
                      </a:endParaRPr>
                    </a:p>
                  </a:txBody>
                  <a:tcPr marT="45725" marB="45725" marR="91450" marL="91450">
                    <a:solidFill>
                      <a:srgbClr val="FFFF00"/>
                    </a:solidFill>
                  </a:tcPr>
                </a:tc>
              </a:tr>
              <a:tr h="509075">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Caldo Estremo</a:t>
                      </a:r>
                      <a:endParaRPr sz="1200" u="none" cap="none" strike="noStrike">
                        <a:solidFill>
                          <a:schemeClr val="lt1"/>
                        </a:solidFill>
                        <a:latin typeface="Trebuchet MS"/>
                        <a:ea typeface="Trebuchet MS"/>
                        <a:cs typeface="Trebuchet MS"/>
                        <a:sym typeface="Trebuchet MS"/>
                      </a:endParaRPr>
                    </a:p>
                  </a:txBody>
                  <a:tcPr marT="45725" marB="45725" marR="91450" marL="91450">
                    <a:solidFill>
                      <a:schemeClr val="accent6"/>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200" u="none" cap="none" strike="noStrike">
                        <a:solidFill>
                          <a:schemeClr val="lt1"/>
                        </a:solidFill>
                        <a:latin typeface="Trebuchet MS"/>
                        <a:ea typeface="Trebuchet MS"/>
                        <a:cs typeface="Trebuchet MS"/>
                        <a:sym typeface="Trebuchet MS"/>
                      </a:endParaRPr>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1</a:t>
                      </a:r>
                      <a:endParaRPr sz="1400" u="none" cap="none" strike="noStrike"/>
                    </a:p>
                  </a:txBody>
                  <a:tcPr marT="45725" marB="45725" marR="91450" marL="91450">
                    <a:solidFill>
                      <a:srgbClr val="FFC0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2</a:t>
                      </a:r>
                      <a:endParaRPr sz="1400" u="none" cap="none" strike="noStrike"/>
                    </a:p>
                  </a:txBody>
                  <a:tcPr marT="45725" marB="45725" marR="91450" marL="91450">
                    <a:solidFill>
                      <a:srgbClr val="FFC0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3</a:t>
                      </a:r>
                      <a:endParaRPr sz="1400" u="none" cap="none" strike="noStrike"/>
                    </a:p>
                  </a:txBody>
                  <a:tcPr marT="45725" marB="45725" marR="91450" marL="91450">
                    <a:solidFill>
                      <a:srgbClr val="FFC0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4</a:t>
                      </a:r>
                      <a:endParaRPr sz="1400" u="none" cap="none" strike="noStrike"/>
                    </a:p>
                  </a:txBody>
                  <a:tcPr marT="45725" marB="45725" marR="91450" marL="91450">
                    <a:solidFill>
                      <a:srgbClr val="FFC0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5</a:t>
                      </a:r>
                      <a:endParaRPr sz="1400" u="none" cap="none" strike="noStrike"/>
                    </a:p>
                  </a:txBody>
                  <a:tcPr marT="45725" marB="45725" marR="91450" marL="91450">
                    <a:solidFill>
                      <a:srgbClr val="FFC0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6</a:t>
                      </a:r>
                      <a:endParaRPr sz="1400" u="none" cap="none" strike="noStrike"/>
                    </a:p>
                  </a:txBody>
                  <a:tcPr marT="45725" marB="45725" marR="91450" marL="91450">
                    <a:solidFill>
                      <a:srgbClr val="FFC000"/>
                    </a:solidFill>
                  </a:tcPr>
                </a:tc>
              </a:tr>
              <a:tr h="509075">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Forti Precipitazioni</a:t>
                      </a:r>
                      <a:endParaRPr sz="1200" u="none" cap="none" strike="noStrike">
                        <a:solidFill>
                          <a:schemeClr val="lt1"/>
                        </a:solidFill>
                        <a:latin typeface="Trebuchet MS"/>
                        <a:ea typeface="Trebuchet MS"/>
                        <a:cs typeface="Trebuchet MS"/>
                        <a:sym typeface="Trebuchet MS"/>
                      </a:endParaRPr>
                    </a:p>
                  </a:txBody>
                  <a:tcPr marT="45725" marB="45725" marR="91450" marL="91450">
                    <a:solidFill>
                      <a:schemeClr val="accent6"/>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7</a:t>
                      </a:r>
                      <a:endParaRPr sz="1400" u="none" cap="none" strike="noStrike"/>
                    </a:p>
                  </a:txBody>
                  <a:tcPr marT="45725" marB="45725" marR="91450" marL="91450">
                    <a:solidFill>
                      <a:srgbClr val="FFC0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8</a:t>
                      </a:r>
                      <a:endParaRPr sz="1400" u="none" cap="none" strike="noStrike"/>
                    </a:p>
                  </a:txBody>
                  <a:tcPr marT="45725" marB="45725" marR="91450" marL="91450">
                    <a:solidFill>
                      <a:srgbClr val="FFC0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9</a:t>
                      </a:r>
                      <a:endParaRPr sz="1400" u="none" cap="none" strike="noStrike"/>
                    </a:p>
                  </a:txBody>
                  <a:tcPr marT="45725" marB="45725" marR="91450" marL="91450">
                    <a:solidFill>
                      <a:srgbClr val="FFC0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10</a:t>
                      </a:r>
                      <a:endParaRPr sz="1400" u="none" cap="none" strike="noStrike"/>
                    </a:p>
                  </a:txBody>
                  <a:tcPr marT="45725" marB="45725" marR="91450" marL="91450">
                    <a:solidFill>
                      <a:srgbClr val="FFC0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11</a:t>
                      </a:r>
                      <a:endParaRPr sz="1400" u="none" cap="none" strike="noStrike"/>
                    </a:p>
                  </a:txBody>
                  <a:tcPr marT="45725" marB="45725" marR="91450" marL="91450">
                    <a:solidFill>
                      <a:srgbClr val="FFC000"/>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Categoria di Rischio</a:t>
                      </a:r>
                      <a:endParaRPr sz="1400" u="none" cap="none" strike="noStrike"/>
                    </a:p>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12</a:t>
                      </a:r>
                      <a:endParaRPr sz="1400" u="none" cap="none" strike="noStrike"/>
                    </a:p>
                  </a:txBody>
                  <a:tcPr marT="45725" marB="45725" marR="91450" marL="91450">
                    <a:solidFill>
                      <a:srgbClr val="FFC000"/>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4" name="Shape 264"/>
        <p:cNvGrpSpPr/>
        <p:nvPr/>
      </p:nvGrpSpPr>
      <p:grpSpPr>
        <a:xfrm>
          <a:off x="0" y="0"/>
          <a:ext cx="0" cy="0"/>
          <a:chOff x="0" y="0"/>
          <a:chExt cx="0" cy="0"/>
        </a:xfrm>
      </p:grpSpPr>
      <p:pic>
        <p:nvPicPr>
          <p:cNvPr descr="Business concept vector illustration of a businessman who running with  increase graphic chart to see the imagination future. | Free Vector" id="265" name="Google Shape;265;p65"/>
          <p:cNvPicPr preferRelativeResize="0"/>
          <p:nvPr/>
        </p:nvPicPr>
        <p:blipFill rotWithShape="1">
          <a:blip r:embed="rId3">
            <a:alphaModFix/>
          </a:blip>
          <a:srcRect b="0" l="0" r="0" t="0"/>
          <a:stretch/>
        </p:blipFill>
        <p:spPr>
          <a:xfrm>
            <a:off x="4816376" y="1206795"/>
            <a:ext cx="3636425" cy="2422347"/>
          </a:xfrm>
          <a:prstGeom prst="rect">
            <a:avLst/>
          </a:prstGeom>
          <a:noFill/>
          <a:ln>
            <a:noFill/>
          </a:ln>
        </p:spPr>
      </p:pic>
      <p:sp>
        <p:nvSpPr>
          <p:cNvPr id="266" name="Google Shape;266;p65"/>
          <p:cNvSpPr txBox="1"/>
          <p:nvPr>
            <p:ph type="title"/>
          </p:nvPr>
        </p:nvSpPr>
        <p:spPr>
          <a:xfrm>
            <a:off x="691199" y="247870"/>
            <a:ext cx="7490708" cy="675000"/>
          </a:xfrm>
          <a:prstGeom prst="rect">
            <a:avLst/>
          </a:prstGeom>
          <a:noFill/>
          <a:ln>
            <a:noFill/>
          </a:ln>
        </p:spPr>
        <p:txBody>
          <a:bodyPr anchorCtr="0" anchor="ctr" bIns="34275" lIns="68550" spcFirstLastPara="1" rIns="68550" wrap="square" tIns="34275">
            <a:normAutofit fontScale="90000"/>
          </a:bodyPr>
          <a:lstStyle/>
          <a:p>
            <a:pPr indent="0" lvl="0" marL="0" rtl="0" algn="l">
              <a:lnSpc>
                <a:spcPct val="100000"/>
              </a:lnSpc>
              <a:spcBef>
                <a:spcPts val="0"/>
              </a:spcBef>
              <a:spcAft>
                <a:spcPts val="0"/>
              </a:spcAft>
              <a:buClr>
                <a:srgbClr val="48BAA2"/>
              </a:buClr>
              <a:buSzPct val="158730"/>
              <a:buFont typeface="Trebuchet MS"/>
              <a:buNone/>
            </a:pPr>
            <a:r>
              <a:rPr lang="en-MT">
                <a:solidFill>
                  <a:schemeClr val="accent4"/>
                </a:solidFill>
              </a:rPr>
              <a:t>Il metodo RBE in relazione alle condizioni future</a:t>
            </a:r>
            <a:endParaRPr>
              <a:solidFill>
                <a:schemeClr val="accent4"/>
              </a:solidFill>
            </a:endParaRPr>
          </a:p>
        </p:txBody>
      </p:sp>
      <p:sp>
        <p:nvSpPr>
          <p:cNvPr id="267" name="Google Shape;267;p65"/>
          <p:cNvSpPr txBox="1"/>
          <p:nvPr/>
        </p:nvSpPr>
        <p:spPr>
          <a:xfrm>
            <a:off x="691199" y="1386795"/>
            <a:ext cx="3765601" cy="267765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Il metodo RBE può essere utilizzato per valutare il livello di rischio climatico in relazione alle future condizioni climatiche, selezionando i valori del pericolo che riflettono accuratamente i cambiamenti climatici previsti nel tempo. Ciò comporta la valutazione dei potenziali pericoli basata su proiezioni future, come l’aumento della temperatura, i cambiamenti nei modelli di precipitazione e la frequenza o intensità di eventi meteorologici estremi. Queste proiezioni possono essere derivate da modelli come quelli riportati nei rapporti dell’Intergovernmental Panel on Climate Change (IPCC), in particolare nei Representative Concentration Pathways (RCPs).</a:t>
            </a:r>
            <a:endParaRPr b="0" i="0" sz="12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sp>
        <p:nvSpPr>
          <p:cNvPr id="272" name="Google Shape;272;p66"/>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Struttura del Metodo RBE </a:t>
            </a:r>
            <a:endParaRPr>
              <a:solidFill>
                <a:schemeClr val="accent4"/>
              </a:solidFill>
            </a:endParaRPr>
          </a:p>
        </p:txBody>
      </p:sp>
      <p:graphicFrame>
        <p:nvGraphicFramePr>
          <p:cNvPr id="273" name="Google Shape;273;p66"/>
          <p:cNvGraphicFramePr/>
          <p:nvPr/>
        </p:nvGraphicFramePr>
        <p:xfrm>
          <a:off x="1524000" y="1931229"/>
          <a:ext cx="3000000" cy="3000000"/>
        </p:xfrm>
        <a:graphic>
          <a:graphicData uri="http://schemas.openxmlformats.org/drawingml/2006/table">
            <a:tbl>
              <a:tblPr bandRow="1" firstRow="1">
                <a:noFill/>
                <a:tableStyleId>{E0C0BC64-A7FD-457F-8DD4-44BB51BBD92B}</a:tableStyleId>
              </a:tblPr>
              <a:tblGrid>
                <a:gridCol w="3048000"/>
                <a:gridCol w="3048000"/>
              </a:tblGrid>
              <a:tr h="370850">
                <a:tc>
                  <a:txBody>
                    <a:bodyPr/>
                    <a:lstStyle/>
                    <a:p>
                      <a:pPr indent="0" lvl="0" marL="0" marR="0" rtl="0" algn="l">
                        <a:lnSpc>
                          <a:spcPct val="100000"/>
                        </a:lnSpc>
                        <a:spcBef>
                          <a:spcPts val="0"/>
                        </a:spcBef>
                        <a:spcAft>
                          <a:spcPts val="0"/>
                        </a:spcAft>
                        <a:buClr>
                          <a:srgbClr val="000000"/>
                        </a:buClr>
                        <a:buSzPts val="1400"/>
                        <a:buFont typeface="Arial"/>
                        <a:buNone/>
                      </a:pPr>
                      <a:r>
                        <a:rPr lang="en-MT" sz="1400" u="none" cap="none" strike="noStrike">
                          <a:solidFill>
                            <a:schemeClr val="lt1"/>
                          </a:solidFill>
                          <a:latin typeface="Trebuchet MS"/>
                          <a:ea typeface="Trebuchet MS"/>
                          <a:cs typeface="Trebuchet MS"/>
                          <a:sym typeface="Trebuchet MS"/>
                        </a:rPr>
                        <a:t>Levello 1</a:t>
                      </a:r>
                      <a:endParaRPr sz="1400" u="none" cap="none" strike="noStrike"/>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MT" sz="1400" u="none" cap="none" strike="noStrike">
                          <a:solidFill>
                            <a:schemeClr val="lt2"/>
                          </a:solidFill>
                          <a:latin typeface="Trebuchet MS"/>
                          <a:ea typeface="Trebuchet MS"/>
                          <a:cs typeface="Trebuchet MS"/>
                          <a:sym typeface="Trebuchet MS"/>
                        </a:rPr>
                        <a:t>Pericolo</a:t>
                      </a:r>
                      <a:endParaRPr sz="1400" u="none" cap="none" strike="noStrike">
                        <a:solidFill>
                          <a:schemeClr val="lt2"/>
                        </a:solidFill>
                        <a:latin typeface="Trebuchet MS"/>
                        <a:ea typeface="Trebuchet MS"/>
                        <a:cs typeface="Trebuchet MS"/>
                        <a:sym typeface="Trebuchet MS"/>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MT" sz="1400" u="none" cap="none" strike="noStrike">
                          <a:solidFill>
                            <a:schemeClr val="lt1"/>
                          </a:solidFill>
                          <a:latin typeface="Trebuchet MS"/>
                          <a:ea typeface="Trebuchet MS"/>
                          <a:cs typeface="Trebuchet MS"/>
                          <a:sym typeface="Trebuchet MS"/>
                        </a:rPr>
                        <a:t>Levello 2</a:t>
                      </a:r>
                      <a:endParaRPr sz="1400" u="none" cap="none" strike="noStrike"/>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MT" sz="1400" u="none" cap="none" strike="noStrike">
                          <a:solidFill>
                            <a:schemeClr val="lt2"/>
                          </a:solidFill>
                          <a:latin typeface="Trebuchet MS"/>
                          <a:ea typeface="Trebuchet MS"/>
                          <a:cs typeface="Trebuchet MS"/>
                          <a:sym typeface="Trebuchet MS"/>
                        </a:rPr>
                        <a:t>Sistemi Urbani</a:t>
                      </a:r>
                      <a:endParaRPr sz="1400" u="none" cap="none" strike="noStrike">
                        <a:solidFill>
                          <a:schemeClr val="lt2"/>
                        </a:solidFill>
                        <a:latin typeface="Trebuchet MS"/>
                        <a:ea typeface="Trebuchet MS"/>
                        <a:cs typeface="Trebuchet MS"/>
                        <a:sym typeface="Trebuchet MS"/>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MT" sz="1400" u="none" cap="none" strike="noStrike">
                          <a:solidFill>
                            <a:schemeClr val="lt1"/>
                          </a:solidFill>
                          <a:latin typeface="Trebuchet MS"/>
                          <a:ea typeface="Trebuchet MS"/>
                          <a:cs typeface="Trebuchet MS"/>
                          <a:sym typeface="Trebuchet MS"/>
                        </a:rPr>
                        <a:t>Levello 3</a:t>
                      </a:r>
                      <a:endParaRPr sz="1400" u="none" cap="none" strike="noStrike"/>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MT" sz="1400" u="none" cap="none" strike="noStrike">
                          <a:solidFill>
                            <a:schemeClr val="lt2"/>
                          </a:solidFill>
                          <a:latin typeface="Trebuchet MS"/>
                          <a:ea typeface="Trebuchet MS"/>
                          <a:cs typeface="Trebuchet MS"/>
                          <a:sym typeface="Trebuchet MS"/>
                        </a:rPr>
                        <a:t>Categorie di Rischio</a:t>
                      </a:r>
                      <a:endParaRPr sz="1400" u="none" cap="none" strike="noStrike">
                        <a:solidFill>
                          <a:schemeClr val="lt2"/>
                        </a:solidFill>
                        <a:latin typeface="Trebuchet MS"/>
                        <a:ea typeface="Trebuchet MS"/>
                        <a:cs typeface="Trebuchet MS"/>
                        <a:sym typeface="Trebuchet MS"/>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MT" sz="1400" u="none" cap="none" strike="noStrike">
                          <a:solidFill>
                            <a:schemeClr val="lt1"/>
                          </a:solidFill>
                          <a:latin typeface="Trebuchet MS"/>
                          <a:ea typeface="Trebuchet MS"/>
                          <a:cs typeface="Trebuchet MS"/>
                          <a:sym typeface="Trebuchet MS"/>
                        </a:rPr>
                        <a:t>Levello 4</a:t>
                      </a:r>
                      <a:endParaRPr sz="1400" u="none" cap="none" strike="noStrike"/>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MT" sz="1400" u="none" cap="none" strike="noStrike">
                          <a:solidFill>
                            <a:schemeClr val="lt2"/>
                          </a:solidFill>
                          <a:latin typeface="Trebuchet MS"/>
                          <a:ea typeface="Trebuchet MS"/>
                          <a:cs typeface="Trebuchet MS"/>
                          <a:sym typeface="Trebuchet MS"/>
                        </a:rPr>
                        <a:t>Criteri</a:t>
                      </a:r>
                      <a:endParaRPr sz="1400" u="none" cap="none" strike="noStrike">
                        <a:solidFill>
                          <a:schemeClr val="lt2"/>
                        </a:solidFill>
                        <a:latin typeface="Trebuchet MS"/>
                        <a:ea typeface="Trebuchet MS"/>
                        <a:cs typeface="Trebuchet MS"/>
                        <a:sym typeface="Trebuchet MS"/>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70850">
                <a:tc>
                  <a:txBody>
                    <a:bodyPr/>
                    <a:lstStyle/>
                    <a:p>
                      <a:pPr indent="0" lvl="0" marL="0" marR="0" rtl="0" algn="l">
                        <a:lnSpc>
                          <a:spcPct val="100000"/>
                        </a:lnSpc>
                        <a:spcBef>
                          <a:spcPts val="0"/>
                        </a:spcBef>
                        <a:spcAft>
                          <a:spcPts val="0"/>
                        </a:spcAft>
                        <a:buClr>
                          <a:srgbClr val="000000"/>
                        </a:buClr>
                        <a:buSzPts val="1400"/>
                        <a:buFont typeface="Arial"/>
                        <a:buNone/>
                      </a:pPr>
                      <a:r>
                        <a:rPr lang="en-MT" sz="1400" u="none" cap="none" strike="noStrike">
                          <a:solidFill>
                            <a:schemeClr val="lt1"/>
                          </a:solidFill>
                          <a:latin typeface="Trebuchet MS"/>
                          <a:ea typeface="Trebuchet MS"/>
                          <a:cs typeface="Trebuchet MS"/>
                          <a:sym typeface="Trebuchet MS"/>
                        </a:rPr>
                        <a:t>Levello 5</a:t>
                      </a:r>
                      <a:endParaRPr sz="1400" u="none" cap="none" strike="noStrike"/>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MT" sz="1400" u="none" cap="none" strike="noStrike">
                          <a:solidFill>
                            <a:schemeClr val="lt2"/>
                          </a:solidFill>
                          <a:latin typeface="Trebuchet MS"/>
                          <a:ea typeface="Trebuchet MS"/>
                          <a:cs typeface="Trebuchet MS"/>
                          <a:sym typeface="Trebuchet MS"/>
                        </a:rPr>
                        <a:t>Indicatore</a:t>
                      </a:r>
                      <a:endParaRPr sz="1400" u="none" cap="none" strike="noStrike">
                        <a:solidFill>
                          <a:schemeClr val="lt2"/>
                        </a:solidFill>
                        <a:latin typeface="Trebuchet MS"/>
                        <a:ea typeface="Trebuchet MS"/>
                        <a:cs typeface="Trebuchet MS"/>
                        <a:sym typeface="Trebuchet MS"/>
                      </a:endParaRPr>
                    </a:p>
                  </a:txBody>
                  <a:tcPr marT="45725" marB="45725"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
        <p:nvSpPr>
          <p:cNvPr id="274" name="Google Shape;274;p66"/>
          <p:cNvSpPr txBox="1"/>
          <p:nvPr/>
        </p:nvSpPr>
        <p:spPr>
          <a:xfrm>
            <a:off x="554400" y="1029486"/>
            <a:ext cx="8176132"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Il metodo RBE organizza i suoi componenti  in livelli gerarchici annidati (5):</a:t>
            </a:r>
            <a:endParaRPr b="0" i="0" sz="12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67"/>
          <p:cNvSpPr txBox="1"/>
          <p:nvPr>
            <p:ph type="title"/>
          </p:nvPr>
        </p:nvSpPr>
        <p:spPr>
          <a:xfrm>
            <a:off x="722207" y="284598"/>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Struttura del Metodo RBE </a:t>
            </a:r>
            <a:endParaRPr>
              <a:solidFill>
                <a:schemeClr val="accent4"/>
              </a:solidFill>
            </a:endParaRPr>
          </a:p>
        </p:txBody>
      </p:sp>
      <p:sp>
        <p:nvSpPr>
          <p:cNvPr id="280" name="Google Shape;280;p67"/>
          <p:cNvSpPr txBox="1"/>
          <p:nvPr/>
        </p:nvSpPr>
        <p:spPr>
          <a:xfrm>
            <a:off x="722207" y="1334943"/>
            <a:ext cx="3604200" cy="1660500"/>
          </a:xfrm>
          <a:prstGeom prst="rect">
            <a:avLst/>
          </a:prstGeom>
          <a:noFill/>
          <a:ln>
            <a:noFill/>
          </a:ln>
        </p:spPr>
        <p:txBody>
          <a:bodyPr anchorCtr="0" anchor="t" bIns="45700" lIns="91425" spcFirstLastPara="1" rIns="91425" wrap="square" tIns="45700">
            <a:spAutoFit/>
          </a:bodyPr>
          <a:lstStyle/>
          <a:p>
            <a:pPr indent="0" lvl="0" marL="0" marR="215265" rtl="0" algn="just">
              <a:lnSpc>
                <a:spcPct val="107000"/>
              </a:lnSpc>
              <a:spcBef>
                <a:spcPts val="0"/>
              </a:spcBef>
              <a:spcAft>
                <a:spcPts val="0"/>
              </a:spcAft>
              <a:buClr>
                <a:srgbClr val="000000"/>
              </a:buClr>
              <a:buSzPts val="1200"/>
              <a:buFont typeface="Arial"/>
              <a:buNone/>
            </a:pPr>
            <a:r>
              <a:rPr b="1" i="0" lang="en-MT" sz="1200" u="none" cap="none" strike="noStrike">
                <a:solidFill>
                  <a:schemeClr val="accent4"/>
                </a:solidFill>
                <a:latin typeface="Trebuchet MS"/>
                <a:ea typeface="Trebuchet MS"/>
                <a:cs typeface="Trebuchet MS"/>
                <a:sym typeface="Trebuchet MS"/>
              </a:rPr>
              <a:t>Livello 1 </a:t>
            </a:r>
            <a:r>
              <a:rPr b="0" i="0" lang="en-MT" sz="1200" u="none" cap="none" strike="noStrike">
                <a:solidFill>
                  <a:schemeClr val="lt2"/>
                </a:solidFill>
                <a:latin typeface="Trebuchet MS"/>
                <a:ea typeface="Trebuchet MS"/>
                <a:cs typeface="Trebuchet MS"/>
                <a:sym typeface="Trebuchet MS"/>
              </a:rPr>
              <a:t>: corrisponde ai Pericoli, tradotti in un Tema strategico. I Temi sono al vertice della gerarchia e contengono al loro interno le Macro Categorie corrispondenti ai 12 Sistemi Urbani. A livello di Tema, i Pericoli sono classificati in base alle lettere. Ad esempio: A. Precipitazioni intense, B. Alluvioni, C. Calore estremo, D. Siccità, ecc.</a:t>
            </a:r>
            <a:endParaRPr b="0" i="0" sz="1200" u="none" cap="none" strike="noStrike">
              <a:solidFill>
                <a:schemeClr val="lt2"/>
              </a:solidFill>
              <a:latin typeface="Trebuchet MS"/>
              <a:ea typeface="Trebuchet MS"/>
              <a:cs typeface="Trebuchet MS"/>
              <a:sym typeface="Trebuchet MS"/>
            </a:endParaRPr>
          </a:p>
        </p:txBody>
      </p:sp>
      <p:sp>
        <p:nvSpPr>
          <p:cNvPr id="281" name="Google Shape;281;p67"/>
          <p:cNvSpPr txBox="1"/>
          <p:nvPr/>
        </p:nvSpPr>
        <p:spPr>
          <a:xfrm>
            <a:off x="722207" y="3161636"/>
            <a:ext cx="3604200" cy="1265100"/>
          </a:xfrm>
          <a:prstGeom prst="rect">
            <a:avLst/>
          </a:prstGeom>
          <a:noFill/>
          <a:ln>
            <a:noFill/>
          </a:ln>
        </p:spPr>
        <p:txBody>
          <a:bodyPr anchorCtr="0" anchor="t" bIns="45700" lIns="91425" spcFirstLastPara="1" rIns="91425" wrap="square" tIns="45700">
            <a:spAutoFit/>
          </a:bodyPr>
          <a:lstStyle/>
          <a:p>
            <a:pPr indent="0" lvl="0" marL="0" marR="215265" rtl="0" algn="just">
              <a:lnSpc>
                <a:spcPct val="107000"/>
              </a:lnSpc>
              <a:spcBef>
                <a:spcPts val="0"/>
              </a:spcBef>
              <a:spcAft>
                <a:spcPts val="0"/>
              </a:spcAft>
              <a:buClr>
                <a:srgbClr val="000000"/>
              </a:buClr>
              <a:buSzPts val="1200"/>
              <a:buFont typeface="Arial"/>
              <a:buNone/>
            </a:pPr>
            <a:r>
              <a:rPr b="1" i="0" lang="en-MT" sz="1200" u="none" cap="none" strike="noStrike">
                <a:solidFill>
                  <a:schemeClr val="accent4"/>
                </a:solidFill>
                <a:latin typeface="Trebuchet MS"/>
                <a:ea typeface="Trebuchet MS"/>
                <a:cs typeface="Trebuchet MS"/>
                <a:sym typeface="Trebuchet MS"/>
              </a:rPr>
              <a:t>Levello 2</a:t>
            </a:r>
            <a:r>
              <a:rPr b="0" i="0" lang="en-MT" sz="1200" u="none" cap="none" strike="noStrike">
                <a:solidFill>
                  <a:schemeClr val="lt2"/>
                </a:solidFill>
                <a:latin typeface="Trebuchet MS"/>
                <a:ea typeface="Trebuchet MS"/>
                <a:cs typeface="Trebuchet MS"/>
                <a:sym typeface="Trebuchet MS"/>
              </a:rPr>
              <a:t> : corrisponde ai Sistemi Urbani, tradotti in "Macro Categorie". Le Macro Categorie contengono al loro interno le Categorie di Rischio e sono classificate in ordine numerico. Ad esempio: A1. Edifici, A2. Trasporti, A3. Energia, ecc.</a:t>
            </a:r>
            <a:endParaRPr b="0" i="0" sz="1200" u="none" cap="none" strike="noStrike">
              <a:solidFill>
                <a:schemeClr val="lt2"/>
              </a:solidFill>
              <a:latin typeface="Trebuchet MS"/>
              <a:ea typeface="Trebuchet MS"/>
              <a:cs typeface="Trebuchet MS"/>
              <a:sym typeface="Trebuchet MS"/>
            </a:endParaRPr>
          </a:p>
        </p:txBody>
      </p:sp>
      <p:graphicFrame>
        <p:nvGraphicFramePr>
          <p:cNvPr id="282" name="Google Shape;282;p67"/>
          <p:cNvGraphicFramePr/>
          <p:nvPr/>
        </p:nvGraphicFramePr>
        <p:xfrm>
          <a:off x="7062642" y="1669947"/>
          <a:ext cx="3000000" cy="3000000"/>
        </p:xfrm>
        <a:graphic>
          <a:graphicData uri="http://schemas.openxmlformats.org/drawingml/2006/table">
            <a:tbl>
              <a:tblPr bandRow="1" firstRow="1">
                <a:noFill/>
                <a:tableStyleId>{E0C0BC64-A7FD-457F-8DD4-44BB51BBD92B}</a:tableStyleId>
              </a:tblPr>
              <a:tblGrid>
                <a:gridCol w="406175"/>
                <a:gridCol w="1274400"/>
              </a:tblGrid>
              <a:tr h="168750">
                <a:tc gridSpan="2">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Pericolo</a:t>
                      </a:r>
                      <a:endParaRPr sz="700" u="none" cap="none" strike="noStrike">
                        <a:latin typeface="Trebuchet MS"/>
                        <a:ea typeface="Trebuchet MS"/>
                        <a:cs typeface="Trebuchet MS"/>
                        <a:sym typeface="Trebuchet MS"/>
                      </a:endParaRPr>
                    </a:p>
                  </a:txBody>
                  <a:tcPr marT="45725" marB="45725" marR="91450" marL="91450" anchor="ctr">
                    <a:solidFill>
                      <a:schemeClr val="accent2"/>
                    </a:solidFill>
                  </a:tcPr>
                </a:tc>
                <a:tc hMerge="1"/>
              </a:tr>
              <a:tr h="168750">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A-P1</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68750">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r h="168750">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A-P2</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68750">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r h="168750">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68750">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bl>
          </a:graphicData>
        </a:graphic>
      </p:graphicFrame>
      <p:graphicFrame>
        <p:nvGraphicFramePr>
          <p:cNvPr id="283" name="Google Shape;283;p67"/>
          <p:cNvGraphicFramePr/>
          <p:nvPr/>
        </p:nvGraphicFramePr>
        <p:xfrm>
          <a:off x="4326339" y="1679113"/>
          <a:ext cx="3000000" cy="3000000"/>
        </p:xfrm>
        <a:graphic>
          <a:graphicData uri="http://schemas.openxmlformats.org/drawingml/2006/table">
            <a:tbl>
              <a:tblPr bandRow="1" firstRow="1">
                <a:noFill/>
                <a:tableStyleId>{E0C0BC64-A7FD-457F-8DD4-44BB51BBD92B}</a:tableStyleId>
              </a:tblPr>
              <a:tblGrid>
                <a:gridCol w="472850"/>
                <a:gridCol w="1587225"/>
              </a:tblGrid>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PROBLEMA (Pericolo)</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bl>
          </a:graphicData>
        </a:graphic>
      </p:graphicFrame>
      <p:sp>
        <p:nvSpPr>
          <p:cNvPr id="284" name="Google Shape;284;p67"/>
          <p:cNvSpPr/>
          <p:nvPr/>
        </p:nvSpPr>
        <p:spPr>
          <a:xfrm>
            <a:off x="6562521" y="1658789"/>
            <a:ext cx="324000" cy="260223"/>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aphicFrame>
        <p:nvGraphicFramePr>
          <p:cNvPr id="285" name="Google Shape;285;p67"/>
          <p:cNvGraphicFramePr/>
          <p:nvPr/>
        </p:nvGraphicFramePr>
        <p:xfrm>
          <a:off x="7062641" y="3237327"/>
          <a:ext cx="3000000" cy="3000000"/>
        </p:xfrm>
        <a:graphic>
          <a:graphicData uri="http://schemas.openxmlformats.org/drawingml/2006/table">
            <a:tbl>
              <a:tblPr bandRow="1" firstRow="1">
                <a:noFill/>
                <a:tableStyleId>{E0C0BC64-A7FD-457F-8DD4-44BB51BBD92B}</a:tableStyleId>
              </a:tblPr>
              <a:tblGrid>
                <a:gridCol w="406175"/>
                <a:gridCol w="1274400"/>
              </a:tblGrid>
              <a:tr h="186975">
                <a:tc gridSpan="2">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Pericolo</a:t>
                      </a:r>
                      <a:endParaRPr sz="700" u="none" cap="none" strike="noStrike">
                        <a:latin typeface="Trebuchet MS"/>
                        <a:ea typeface="Trebuchet MS"/>
                        <a:cs typeface="Trebuchet MS"/>
                        <a:sym typeface="Trebuchet MS"/>
                      </a:endParaRPr>
                    </a:p>
                  </a:txBody>
                  <a:tcPr marT="45725" marB="45725" marR="91450" marL="91450" anchor="ctr">
                    <a:solidFill>
                      <a:schemeClr val="accent2"/>
                    </a:solidFill>
                  </a:tcPr>
                </a:tc>
                <a:tc hMerge="1"/>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A-P1</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A-P2</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bl>
          </a:graphicData>
        </a:graphic>
      </p:graphicFrame>
      <p:graphicFrame>
        <p:nvGraphicFramePr>
          <p:cNvPr id="286" name="Google Shape;286;p67"/>
          <p:cNvGraphicFramePr/>
          <p:nvPr/>
        </p:nvGraphicFramePr>
        <p:xfrm>
          <a:off x="4326339" y="3237327"/>
          <a:ext cx="3000000" cy="3000000"/>
        </p:xfrm>
        <a:graphic>
          <a:graphicData uri="http://schemas.openxmlformats.org/drawingml/2006/table">
            <a:tbl>
              <a:tblPr bandRow="1" firstRow="1">
                <a:noFill/>
                <a:tableStyleId>{E0C0BC64-A7FD-457F-8DD4-44BB51BBD92B}</a:tableStyleId>
              </a:tblPr>
              <a:tblGrid>
                <a:gridCol w="472850"/>
                <a:gridCol w="1587225"/>
              </a:tblGrid>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PROBLEMA (Pericolo)</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1"/>
                          </a:solidFill>
                        </a:rPr>
                        <a:t>MACRO CATEGORIA (Sistemi Urbani)</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r>
            </a:tbl>
          </a:graphicData>
        </a:graphic>
      </p:graphicFrame>
      <p:sp>
        <p:nvSpPr>
          <p:cNvPr id="287" name="Google Shape;287;p67"/>
          <p:cNvSpPr/>
          <p:nvPr/>
        </p:nvSpPr>
        <p:spPr>
          <a:xfrm>
            <a:off x="6562521" y="3220746"/>
            <a:ext cx="324000" cy="260223"/>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1" name="Shape 291"/>
        <p:cNvGrpSpPr/>
        <p:nvPr/>
      </p:nvGrpSpPr>
      <p:grpSpPr>
        <a:xfrm>
          <a:off x="0" y="0"/>
          <a:ext cx="0" cy="0"/>
          <a:chOff x="0" y="0"/>
          <a:chExt cx="0" cy="0"/>
        </a:xfrm>
      </p:grpSpPr>
      <p:sp>
        <p:nvSpPr>
          <p:cNvPr id="292" name="Google Shape;292;p68"/>
          <p:cNvSpPr txBox="1"/>
          <p:nvPr>
            <p:ph type="title"/>
          </p:nvPr>
        </p:nvSpPr>
        <p:spPr>
          <a:xfrm>
            <a:off x="554400" y="156049"/>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Struttura del Metodo RBE </a:t>
            </a:r>
            <a:endParaRPr>
              <a:solidFill>
                <a:schemeClr val="accent4"/>
              </a:solidFill>
            </a:endParaRPr>
          </a:p>
        </p:txBody>
      </p:sp>
      <p:sp>
        <p:nvSpPr>
          <p:cNvPr id="293" name="Google Shape;293;p68"/>
          <p:cNvSpPr txBox="1"/>
          <p:nvPr/>
        </p:nvSpPr>
        <p:spPr>
          <a:xfrm>
            <a:off x="554400" y="1327868"/>
            <a:ext cx="3636000" cy="13854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MT" sz="1200" u="none" cap="none" strike="noStrike">
                <a:solidFill>
                  <a:schemeClr val="accent4"/>
                </a:solidFill>
                <a:latin typeface="Trebuchet MS"/>
                <a:ea typeface="Trebuchet MS"/>
                <a:cs typeface="Trebuchet MS"/>
                <a:sym typeface="Trebuchet MS"/>
              </a:rPr>
              <a:t>Levello 3 </a:t>
            </a:r>
            <a:r>
              <a:rPr b="1" i="0" lang="en-MT" sz="1200" u="none" cap="none" strike="noStrike">
                <a:solidFill>
                  <a:schemeClr val="lt2"/>
                </a:solidFill>
                <a:latin typeface="Trebuchet MS"/>
                <a:ea typeface="Trebuchet MS"/>
                <a:cs typeface="Trebuchet MS"/>
                <a:sym typeface="Trebuchet MS"/>
              </a:rPr>
              <a:t>:</a:t>
            </a:r>
            <a:r>
              <a:rPr b="0" i="0" lang="en-MT" sz="1200" u="none" cap="none" strike="noStrike">
                <a:solidFill>
                  <a:schemeClr val="lt2"/>
                </a:solidFill>
                <a:latin typeface="Trebuchet MS"/>
                <a:ea typeface="Trebuchet MS"/>
                <a:cs typeface="Trebuchet MS"/>
                <a:sym typeface="Trebuchet MS"/>
              </a:rPr>
              <a:t>corrisponde alle </a:t>
            </a:r>
            <a:r>
              <a:rPr b="1" i="0" lang="en-MT" sz="1200" u="none" cap="none" strike="noStrike">
                <a:solidFill>
                  <a:schemeClr val="lt2"/>
                </a:solidFill>
                <a:latin typeface="Trebuchet MS"/>
                <a:ea typeface="Trebuchet MS"/>
                <a:cs typeface="Trebuchet MS"/>
                <a:sym typeface="Trebuchet MS"/>
              </a:rPr>
              <a:t>Categorie di Rischio</a:t>
            </a:r>
            <a:r>
              <a:rPr b="0" i="0" lang="en-MT" sz="1200" u="none" cap="none" strike="noStrike">
                <a:solidFill>
                  <a:schemeClr val="lt2"/>
                </a:solidFill>
                <a:latin typeface="Trebuchet MS"/>
                <a:ea typeface="Trebuchet MS"/>
                <a:cs typeface="Trebuchet MS"/>
                <a:sym typeface="Trebuchet MS"/>
              </a:rPr>
              <a:t>. Le Categorie di Rischio contengono al loro interno i criteri di vulnerabilità ed esposizione e sono classificate in ordine numerico. Ad esempio: A1.1 Rischio di danno per edifici residenziali, A1.2 Rischio di danno per edifici pubblici, A1.3 Rischi di danno per edifici commerciali, ecc.</a:t>
            </a:r>
            <a:endParaRPr b="0" i="0" sz="1200" u="none" cap="none" strike="noStrike">
              <a:solidFill>
                <a:schemeClr val="lt2"/>
              </a:solidFill>
              <a:latin typeface="Trebuchet MS"/>
              <a:ea typeface="Trebuchet MS"/>
              <a:cs typeface="Trebuchet MS"/>
              <a:sym typeface="Trebuchet MS"/>
            </a:endParaRPr>
          </a:p>
        </p:txBody>
      </p:sp>
      <p:sp>
        <p:nvSpPr>
          <p:cNvPr id="294" name="Google Shape;294;p68"/>
          <p:cNvSpPr txBox="1"/>
          <p:nvPr/>
        </p:nvSpPr>
        <p:spPr>
          <a:xfrm>
            <a:off x="554400" y="2973682"/>
            <a:ext cx="3524619" cy="1015663"/>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MT" sz="1200" u="none" cap="none" strike="noStrike">
                <a:solidFill>
                  <a:schemeClr val="accent4"/>
                </a:solidFill>
                <a:latin typeface="Trebuchet MS"/>
                <a:ea typeface="Trebuchet MS"/>
                <a:cs typeface="Trebuchet MS"/>
                <a:sym typeface="Trebuchet MS"/>
              </a:rPr>
              <a:t>Levello 4</a:t>
            </a:r>
            <a:r>
              <a:rPr b="0" i="0" lang="en-MT" sz="1200" u="none" cap="none" strike="noStrike">
                <a:solidFill>
                  <a:schemeClr val="accent4"/>
                </a:solidFill>
                <a:latin typeface="Trebuchet MS"/>
                <a:ea typeface="Trebuchet MS"/>
                <a:cs typeface="Trebuchet MS"/>
                <a:sym typeface="Trebuchet MS"/>
              </a:rPr>
              <a:t> </a:t>
            </a:r>
            <a:r>
              <a:rPr b="0" i="0" lang="en-MT" sz="1200" u="none" cap="none" strike="noStrike">
                <a:solidFill>
                  <a:schemeClr val="lt2"/>
                </a:solidFill>
                <a:latin typeface="Trebuchet MS"/>
                <a:ea typeface="Trebuchet MS"/>
                <a:cs typeface="Trebuchet MS"/>
                <a:sym typeface="Trebuchet MS"/>
              </a:rPr>
              <a:t>:corrisponde ai </a:t>
            </a:r>
            <a:r>
              <a:rPr b="1" i="0" lang="en-MT" sz="1200" u="none" cap="none" strike="noStrike">
                <a:solidFill>
                  <a:schemeClr val="lt2"/>
                </a:solidFill>
                <a:latin typeface="Trebuchet MS"/>
                <a:ea typeface="Trebuchet MS"/>
                <a:cs typeface="Trebuchet MS"/>
                <a:sym typeface="Trebuchet MS"/>
              </a:rPr>
              <a:t>Criteri di valutazione</a:t>
            </a:r>
            <a:r>
              <a:rPr b="0" i="0" lang="en-MT" sz="1200" u="none" cap="none" strike="noStrike">
                <a:solidFill>
                  <a:schemeClr val="lt2"/>
                </a:solidFill>
                <a:latin typeface="Trebuchet MS"/>
                <a:ea typeface="Trebuchet MS"/>
                <a:cs typeface="Trebuchet MS"/>
                <a:sym typeface="Trebuchet MS"/>
              </a:rPr>
              <a:t>. Il metodo RBE include tre tipi di criteri: criteri di vulnerabilità e di esposizione, associati alle Categorie di Rischio, e criteri di pericolo, associati ai Temi.</a:t>
            </a:r>
            <a:endParaRPr b="0" i="0" sz="1200" u="none" cap="none" strike="noStrike">
              <a:solidFill>
                <a:schemeClr val="lt2"/>
              </a:solidFill>
              <a:latin typeface="Trebuchet MS"/>
              <a:ea typeface="Trebuchet MS"/>
              <a:cs typeface="Trebuchet MS"/>
              <a:sym typeface="Trebuchet MS"/>
            </a:endParaRPr>
          </a:p>
        </p:txBody>
      </p:sp>
      <p:graphicFrame>
        <p:nvGraphicFramePr>
          <p:cNvPr id="295" name="Google Shape;295;p68"/>
          <p:cNvGraphicFramePr/>
          <p:nvPr/>
        </p:nvGraphicFramePr>
        <p:xfrm>
          <a:off x="7236740" y="1344449"/>
          <a:ext cx="3000000" cy="3000000"/>
        </p:xfrm>
        <a:graphic>
          <a:graphicData uri="http://schemas.openxmlformats.org/drawingml/2006/table">
            <a:tbl>
              <a:tblPr bandRow="1" firstRow="1">
                <a:noFill/>
                <a:tableStyleId>{E0C0BC64-A7FD-457F-8DD4-44BB51BBD92B}</a:tableStyleId>
              </a:tblPr>
              <a:tblGrid>
                <a:gridCol w="406175"/>
                <a:gridCol w="1274400"/>
              </a:tblGrid>
              <a:tr h="186975">
                <a:tc gridSpan="2">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Pericolo</a:t>
                      </a:r>
                      <a:endParaRPr sz="700" u="none" cap="none" strike="noStrike">
                        <a:latin typeface="Trebuchet MS"/>
                        <a:ea typeface="Trebuchet MS"/>
                        <a:cs typeface="Trebuchet MS"/>
                        <a:sym typeface="Trebuchet MS"/>
                      </a:endParaRPr>
                    </a:p>
                  </a:txBody>
                  <a:tcPr marT="45725" marB="45725" marR="91450" marL="91450" anchor="ctr">
                    <a:solidFill>
                      <a:schemeClr val="accent2"/>
                    </a:solidFill>
                  </a:tcPr>
                </a:tc>
                <a:tc hMerge="1"/>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A-P1</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A-P2</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bl>
          </a:graphicData>
        </a:graphic>
      </p:graphicFrame>
      <p:graphicFrame>
        <p:nvGraphicFramePr>
          <p:cNvPr id="296" name="Google Shape;296;p68"/>
          <p:cNvGraphicFramePr/>
          <p:nvPr/>
        </p:nvGraphicFramePr>
        <p:xfrm>
          <a:off x="4500438" y="1344449"/>
          <a:ext cx="3000000" cy="3000000"/>
        </p:xfrm>
        <a:graphic>
          <a:graphicData uri="http://schemas.openxmlformats.org/drawingml/2006/table">
            <a:tbl>
              <a:tblPr bandRow="1" firstRow="1">
                <a:noFill/>
                <a:tableStyleId>{E0C0BC64-A7FD-457F-8DD4-44BB51BBD92B}</a:tableStyleId>
              </a:tblPr>
              <a:tblGrid>
                <a:gridCol w="472850"/>
                <a:gridCol w="1587225"/>
              </a:tblGrid>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PROBLEMA (Pericolo)</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1"/>
                          </a:solidFill>
                        </a:rPr>
                        <a:t>MACRO CATEGORIA (Sistemi Urbani)</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r>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A1.1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1"/>
                          </a:solidFill>
                        </a:rPr>
                        <a:t>CATEGORIA DI RISCHIO (Elementi Esposti)</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r>
            </a:tbl>
          </a:graphicData>
        </a:graphic>
      </p:graphicFrame>
      <p:sp>
        <p:nvSpPr>
          <p:cNvPr id="297" name="Google Shape;297;p68"/>
          <p:cNvSpPr/>
          <p:nvPr/>
        </p:nvSpPr>
        <p:spPr>
          <a:xfrm>
            <a:off x="6736620" y="1327868"/>
            <a:ext cx="324000" cy="260223"/>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graphicFrame>
        <p:nvGraphicFramePr>
          <p:cNvPr id="298" name="Google Shape;298;p68"/>
          <p:cNvGraphicFramePr/>
          <p:nvPr/>
        </p:nvGraphicFramePr>
        <p:xfrm>
          <a:off x="7236740" y="2973682"/>
          <a:ext cx="3000000" cy="3000000"/>
        </p:xfrm>
        <a:graphic>
          <a:graphicData uri="http://schemas.openxmlformats.org/drawingml/2006/table">
            <a:tbl>
              <a:tblPr bandRow="1" firstRow="1">
                <a:noFill/>
                <a:tableStyleId>{E0C0BC64-A7FD-457F-8DD4-44BB51BBD92B}</a:tableStyleId>
              </a:tblPr>
              <a:tblGrid>
                <a:gridCol w="406175"/>
                <a:gridCol w="1274400"/>
              </a:tblGrid>
              <a:tr h="186975">
                <a:tc gridSpan="2">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Pericolo</a:t>
                      </a:r>
                      <a:endParaRPr sz="700" u="none" cap="none" strike="noStrike">
                        <a:latin typeface="Trebuchet MS"/>
                        <a:ea typeface="Trebuchet MS"/>
                        <a:cs typeface="Trebuchet MS"/>
                        <a:sym typeface="Trebuchet MS"/>
                      </a:endParaRPr>
                    </a:p>
                  </a:txBody>
                  <a:tcPr marT="45725" marB="45725" marR="91450" marL="91450" anchor="ctr">
                    <a:solidFill>
                      <a:schemeClr val="accent2"/>
                    </a:solidFill>
                  </a:tcPr>
                </a:tc>
                <a:tc hMerge="1"/>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A-P1</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A-P2</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bl>
          </a:graphicData>
        </a:graphic>
      </p:graphicFrame>
      <p:graphicFrame>
        <p:nvGraphicFramePr>
          <p:cNvPr id="299" name="Google Shape;299;p68"/>
          <p:cNvGraphicFramePr/>
          <p:nvPr/>
        </p:nvGraphicFramePr>
        <p:xfrm>
          <a:off x="4500438" y="2973682"/>
          <a:ext cx="3000000" cy="3000000"/>
        </p:xfrm>
        <a:graphic>
          <a:graphicData uri="http://schemas.openxmlformats.org/drawingml/2006/table">
            <a:tbl>
              <a:tblPr bandRow="1" firstRow="1">
                <a:noFill/>
                <a:tableStyleId>{E0C0BC64-A7FD-457F-8DD4-44BB51BBD92B}</a:tableStyleId>
              </a:tblPr>
              <a:tblGrid>
                <a:gridCol w="472850"/>
                <a:gridCol w="1587225"/>
              </a:tblGrid>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PROBLEMA (Pericolo)</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1"/>
                          </a:solidFill>
                        </a:rPr>
                        <a:t>MACRO CATEGORIA (Sistemi Urbani)</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r>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A1.1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1"/>
                          </a:solidFill>
                        </a:rPr>
                        <a:t>CATEGORIA DI RISCHIO (Elementi Esposti)</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r>
              <a:tr h="243650">
                <a:tc gridSpan="2">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rPr>
                        <a:t>VULNERABILITA’</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24365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2"/>
                          </a:solidFill>
                        </a:rPr>
                        <a:t>A1.1.1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2"/>
                          </a:solidFill>
                        </a:rPr>
                        <a:t>Criterio di Vulnerabilità</a:t>
                      </a:r>
                      <a:endParaRPr sz="7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r h="243650">
                <a:tc gridSpan="2">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rPr>
                        <a:t>ESPOSIZIONE</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136825">
                <a:tc>
                  <a:txBody>
                    <a:bodyPr/>
                    <a:lstStyle/>
                    <a:p>
                      <a:pPr indent="0" lvl="0" marL="0" marR="0" rtl="0" algn="l">
                        <a:lnSpc>
                          <a:spcPct val="100000"/>
                        </a:lnSpc>
                        <a:spcBef>
                          <a:spcPts val="0"/>
                        </a:spcBef>
                        <a:spcAft>
                          <a:spcPts val="0"/>
                        </a:spcAft>
                        <a:buClr>
                          <a:srgbClr val="000000"/>
                        </a:buClr>
                        <a:buSzPts val="600"/>
                        <a:buFont typeface="Arial"/>
                        <a:buNone/>
                      </a:pPr>
                      <a:r>
                        <a:rPr lang="en-MT" sz="600" u="none" cap="none" strike="noStrike">
                          <a:solidFill>
                            <a:schemeClr val="lt2"/>
                          </a:solidFill>
                        </a:rPr>
                        <a:t>A1.1-E1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2"/>
                          </a:solidFill>
                        </a:rPr>
                        <a:t>Criterio di Esposizione</a:t>
                      </a:r>
                      <a:endParaRPr sz="7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bl>
          </a:graphicData>
        </a:graphic>
      </p:graphicFrame>
      <p:sp>
        <p:nvSpPr>
          <p:cNvPr id="300" name="Google Shape;300;p68"/>
          <p:cNvSpPr/>
          <p:nvPr/>
        </p:nvSpPr>
        <p:spPr>
          <a:xfrm>
            <a:off x="6736620" y="2957101"/>
            <a:ext cx="324000" cy="260223"/>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69"/>
          <p:cNvSpPr txBox="1"/>
          <p:nvPr>
            <p:ph type="title"/>
          </p:nvPr>
        </p:nvSpPr>
        <p:spPr>
          <a:xfrm>
            <a:off x="645013"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Struttura del Metodo RBE </a:t>
            </a:r>
            <a:endParaRPr>
              <a:solidFill>
                <a:schemeClr val="accent4"/>
              </a:solidFill>
            </a:endParaRPr>
          </a:p>
        </p:txBody>
      </p:sp>
      <p:sp>
        <p:nvSpPr>
          <p:cNvPr id="306" name="Google Shape;306;p69"/>
          <p:cNvSpPr txBox="1"/>
          <p:nvPr/>
        </p:nvSpPr>
        <p:spPr>
          <a:xfrm>
            <a:off x="645013" y="1467979"/>
            <a:ext cx="3604132" cy="1659237"/>
          </a:xfrm>
          <a:prstGeom prst="rect">
            <a:avLst/>
          </a:prstGeom>
          <a:noFill/>
          <a:ln>
            <a:noFill/>
          </a:ln>
        </p:spPr>
        <p:txBody>
          <a:bodyPr anchorCtr="0" anchor="t" bIns="45700" lIns="91425" spcFirstLastPara="1" rIns="91425" wrap="square" tIns="45700">
            <a:spAutoFit/>
          </a:bodyPr>
          <a:lstStyle/>
          <a:p>
            <a:pPr indent="0" lvl="0" marL="0" marR="215265" rtl="0" algn="just">
              <a:lnSpc>
                <a:spcPct val="107000"/>
              </a:lnSpc>
              <a:spcBef>
                <a:spcPts val="0"/>
              </a:spcBef>
              <a:spcAft>
                <a:spcPts val="0"/>
              </a:spcAft>
              <a:buClr>
                <a:srgbClr val="000000"/>
              </a:buClr>
              <a:buSzPts val="1200"/>
              <a:buFont typeface="Arial"/>
              <a:buNone/>
            </a:pPr>
            <a:r>
              <a:rPr b="1" i="0" lang="en-MT" sz="1200" u="none" cap="none" strike="noStrike">
                <a:solidFill>
                  <a:schemeClr val="accent4"/>
                </a:solidFill>
                <a:latin typeface="Trebuchet MS"/>
                <a:ea typeface="Trebuchet MS"/>
                <a:cs typeface="Trebuchet MS"/>
                <a:sym typeface="Trebuchet MS"/>
              </a:rPr>
              <a:t>Livello 5</a:t>
            </a:r>
            <a:r>
              <a:rPr b="0" i="0" lang="en-MT" sz="1200" u="none" cap="none" strike="noStrike">
                <a:solidFill>
                  <a:schemeClr val="accent4"/>
                </a:solidFill>
                <a:latin typeface="Trebuchet MS"/>
                <a:ea typeface="Trebuchet MS"/>
                <a:cs typeface="Trebuchet MS"/>
                <a:sym typeface="Trebuchet MS"/>
              </a:rPr>
              <a:t> </a:t>
            </a:r>
            <a:r>
              <a:rPr b="0" i="0" lang="en-MT" sz="1200" u="none" cap="none" strike="noStrike">
                <a:solidFill>
                  <a:schemeClr val="lt2"/>
                </a:solidFill>
                <a:latin typeface="Trebuchet MS"/>
                <a:ea typeface="Trebuchet MS"/>
                <a:cs typeface="Trebuchet MS"/>
                <a:sym typeface="Trebuchet MS"/>
              </a:rPr>
              <a:t>:corrisponde agli </a:t>
            </a:r>
            <a:r>
              <a:rPr b="1" i="0" lang="en-MT" sz="1200" u="none" cap="none" strike="noStrike">
                <a:solidFill>
                  <a:schemeClr val="lt2"/>
                </a:solidFill>
                <a:latin typeface="Trebuchet MS"/>
                <a:ea typeface="Trebuchet MS"/>
                <a:cs typeface="Trebuchet MS"/>
                <a:sym typeface="Trebuchet MS"/>
              </a:rPr>
              <a:t>Indicatori</a:t>
            </a:r>
            <a:r>
              <a:rPr b="0" i="0" lang="en-MT" sz="1200" u="none" cap="none" strike="noStrike">
                <a:solidFill>
                  <a:schemeClr val="lt2"/>
                </a:solidFill>
                <a:latin typeface="Trebuchet MS"/>
                <a:ea typeface="Trebuchet MS"/>
                <a:cs typeface="Trebuchet MS"/>
                <a:sym typeface="Trebuchet MS"/>
              </a:rPr>
              <a:t>. Ciascun indicatore è associato a un criterio specifico (pericolo, esposizione o vulnerabilità) e viene utilizzato per quantificare le prestazioni rispetto a quel criterio. Gli indicatori possono essere sia quantitativi sia qualitativi. Un criterio può essere associato a un solo indicatore.</a:t>
            </a:r>
            <a:endParaRPr b="0" i="0" sz="1200" u="none" cap="none" strike="noStrike">
              <a:solidFill>
                <a:schemeClr val="lt2"/>
              </a:solidFill>
              <a:latin typeface="Trebuchet MS"/>
              <a:ea typeface="Trebuchet MS"/>
              <a:cs typeface="Trebuchet MS"/>
              <a:sym typeface="Trebuchet MS"/>
            </a:endParaRPr>
          </a:p>
        </p:txBody>
      </p:sp>
      <p:graphicFrame>
        <p:nvGraphicFramePr>
          <p:cNvPr id="307" name="Google Shape;307;p69"/>
          <p:cNvGraphicFramePr/>
          <p:nvPr/>
        </p:nvGraphicFramePr>
        <p:xfrm>
          <a:off x="7049540" y="1484560"/>
          <a:ext cx="3000000" cy="3000000"/>
        </p:xfrm>
        <a:graphic>
          <a:graphicData uri="http://schemas.openxmlformats.org/drawingml/2006/table">
            <a:tbl>
              <a:tblPr bandRow="1" firstRow="1">
                <a:noFill/>
                <a:tableStyleId>{E0C0BC64-A7FD-457F-8DD4-44BB51BBD92B}</a:tableStyleId>
              </a:tblPr>
              <a:tblGrid>
                <a:gridCol w="406175"/>
                <a:gridCol w="1274400"/>
              </a:tblGrid>
              <a:tr h="186975">
                <a:tc gridSpan="2">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Hazard</a:t>
                      </a:r>
                      <a:endParaRPr sz="1400" u="none" cap="none" strike="noStrike"/>
                    </a:p>
                  </a:txBody>
                  <a:tcPr marT="45725" marB="45725" marR="91450" marL="91450" anchor="ctr">
                    <a:solidFill>
                      <a:schemeClr val="accent2"/>
                    </a:solidFill>
                  </a:tcPr>
                </a:tc>
                <a:tc hMerge="1"/>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A-P1</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A-P2</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i="0" lang="en-MT" sz="700" u="none" cap="none" strike="noStrike">
                          <a:latin typeface="Trebuchet MS"/>
                          <a:ea typeface="Trebuchet MS"/>
                          <a:cs typeface="Trebuchet MS"/>
                          <a:sym typeface="Trebuchet MS"/>
                        </a:rPr>
                        <a:t>Criterio di Pericolo</a:t>
                      </a:r>
                      <a:endParaRPr b="1" i="0" sz="700" u="none" cap="none" strike="noStrike">
                        <a:latin typeface="Trebuchet MS"/>
                        <a:ea typeface="Trebuchet MS"/>
                        <a:cs typeface="Trebuchet MS"/>
                        <a:sym typeface="Trebuchet MS"/>
                      </a:endParaRPr>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Indicatore di Pericolo</a:t>
                      </a:r>
                      <a:endParaRPr sz="700" u="none" cap="none" strike="noStrike">
                        <a:latin typeface="Trebuchet MS"/>
                        <a:ea typeface="Trebuchet MS"/>
                        <a:cs typeface="Trebuchet MS"/>
                        <a:sym typeface="Trebuchet MS"/>
                      </a:endParaRPr>
                    </a:p>
                  </a:txBody>
                  <a:tcPr marT="45725" marB="45725" marR="91450" marL="91450"/>
                </a:tc>
              </a:tr>
            </a:tbl>
          </a:graphicData>
        </a:graphic>
      </p:graphicFrame>
      <p:graphicFrame>
        <p:nvGraphicFramePr>
          <p:cNvPr id="308" name="Google Shape;308;p69"/>
          <p:cNvGraphicFramePr/>
          <p:nvPr/>
        </p:nvGraphicFramePr>
        <p:xfrm>
          <a:off x="4313238" y="1484560"/>
          <a:ext cx="3000000" cy="3000000"/>
        </p:xfrm>
        <a:graphic>
          <a:graphicData uri="http://schemas.openxmlformats.org/drawingml/2006/table">
            <a:tbl>
              <a:tblPr bandRow="1" firstRow="1">
                <a:noFill/>
                <a:tableStyleId>{E0C0BC64-A7FD-457F-8DD4-44BB51BBD92B}</a:tableStyleId>
              </a:tblPr>
              <a:tblGrid>
                <a:gridCol w="472850"/>
                <a:gridCol w="1587225"/>
              </a:tblGrid>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PROBLEMA (Pericolo)</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1"/>
                          </a:solidFill>
                        </a:rPr>
                        <a:t>MACRO CATEGORIA (Sistemi Urbani)</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r>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A1.1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1"/>
                          </a:solidFill>
                        </a:rPr>
                        <a:t>CATEGORIA DI RISCHIO (Elementi Esposti)</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r>
              <a:tr h="243650">
                <a:tc gridSpan="2">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rPr>
                        <a:t>VULNERABILITA’</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24365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2"/>
                          </a:solidFill>
                        </a:rPr>
                        <a:t>A1.1.1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2"/>
                          </a:solidFill>
                        </a:rPr>
                        <a:t>Criterio di Vulnerabilità</a:t>
                      </a:r>
                      <a:endParaRPr sz="7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r h="243650">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2"/>
                          </a:solidFill>
                        </a:rPr>
                        <a:t>Criterio di Esposizione</a:t>
                      </a:r>
                      <a:endParaRPr sz="7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243650">
                <a:tc gridSpan="2">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rPr>
                        <a:t>ESPOSIZIONE</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136825">
                <a:tc>
                  <a:txBody>
                    <a:bodyPr/>
                    <a:lstStyle/>
                    <a:p>
                      <a:pPr indent="0" lvl="0" marL="0" marR="0" rtl="0" algn="l">
                        <a:lnSpc>
                          <a:spcPct val="100000"/>
                        </a:lnSpc>
                        <a:spcBef>
                          <a:spcPts val="0"/>
                        </a:spcBef>
                        <a:spcAft>
                          <a:spcPts val="0"/>
                        </a:spcAft>
                        <a:buClr>
                          <a:srgbClr val="000000"/>
                        </a:buClr>
                        <a:buSzPts val="600"/>
                        <a:buFont typeface="Arial"/>
                        <a:buNone/>
                      </a:pPr>
                      <a:r>
                        <a:rPr lang="en-MT" sz="600" u="none" cap="none" strike="noStrike">
                          <a:solidFill>
                            <a:schemeClr val="lt2"/>
                          </a:solidFill>
                        </a:rPr>
                        <a:t>A1.1-E1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2"/>
                          </a:solidFill>
                        </a:rPr>
                        <a:t>Criterio di Esposizione</a:t>
                      </a:r>
                      <a:endParaRPr sz="7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r h="1368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accent1"/>
                          </a:solidFill>
                        </a:rPr>
                        <a:t>Indicatore di Esposizione</a:t>
                      </a:r>
                      <a:endParaRPr sz="700" u="none" cap="none" strike="noStrike">
                        <a:solidFill>
                          <a:schemeClr val="accent1"/>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bl>
          </a:graphicData>
        </a:graphic>
      </p:graphicFrame>
      <p:sp>
        <p:nvSpPr>
          <p:cNvPr id="309" name="Google Shape;309;p69"/>
          <p:cNvSpPr/>
          <p:nvPr/>
        </p:nvSpPr>
        <p:spPr>
          <a:xfrm>
            <a:off x="6549420" y="1467979"/>
            <a:ext cx="324000" cy="260223"/>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3" name="Shape 313"/>
        <p:cNvGrpSpPr/>
        <p:nvPr/>
      </p:nvGrpSpPr>
      <p:grpSpPr>
        <a:xfrm>
          <a:off x="0" y="0"/>
          <a:ext cx="0" cy="0"/>
          <a:chOff x="0" y="0"/>
          <a:chExt cx="0" cy="0"/>
        </a:xfrm>
      </p:grpSpPr>
      <p:graphicFrame>
        <p:nvGraphicFramePr>
          <p:cNvPr id="314" name="Google Shape;314;g39d627c7564_0_0"/>
          <p:cNvGraphicFramePr/>
          <p:nvPr/>
        </p:nvGraphicFramePr>
        <p:xfrm>
          <a:off x="4927415" y="1671214"/>
          <a:ext cx="3000000" cy="3000000"/>
        </p:xfrm>
        <a:graphic>
          <a:graphicData uri="http://schemas.openxmlformats.org/drawingml/2006/table">
            <a:tbl>
              <a:tblPr bandRow="1" firstRow="1">
                <a:noFill/>
                <a:tableStyleId>{E0C0BC64-A7FD-457F-8DD4-44BB51BBD92B}</a:tableStyleId>
              </a:tblPr>
              <a:tblGrid>
                <a:gridCol w="406175"/>
                <a:gridCol w="1274400"/>
              </a:tblGrid>
              <a:tr h="186975">
                <a:tc gridSpan="2">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Temperature Estreme</a:t>
                      </a:r>
                      <a:endParaRPr sz="1400" u="none" cap="none" strike="noStrike"/>
                    </a:p>
                  </a:txBody>
                  <a:tcPr marT="45725" marB="45725" marR="91450" marL="91450" anchor="ctr">
                    <a:solidFill>
                      <a:schemeClr val="accent2"/>
                    </a:solidFill>
                  </a:tcPr>
                </a:tc>
                <a:tc hMerge="1"/>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A-P1</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R20</a:t>
                      </a:r>
                      <a:endParaRPr sz="1400" u="none" cap="none" strike="noStrike"/>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Numero di giorni con precipitazioni ≥ 20 mm</a:t>
                      </a:r>
                      <a:endParaRPr sz="1400" u="none" cap="none" strike="noStrike"/>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A-P2</a:t>
                      </a:r>
                      <a:endParaRPr sz="1400" u="none" cap="none" strike="noStrike"/>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SDII</a:t>
                      </a:r>
                      <a:endParaRPr sz="1400" u="none" cap="none" strike="noStrike"/>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Indice di intensità giornaliera semplice</a:t>
                      </a:r>
                      <a:endParaRPr sz="1400" u="none" cap="none" strike="noStrike"/>
                    </a:p>
                  </a:txBody>
                  <a:tcPr marT="45725" marB="45725" marR="91450" marL="91450"/>
                </a:tc>
              </a:tr>
              <a:tr h="186975">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A-Pn</a:t>
                      </a:r>
                      <a:endParaRPr b="1"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b="1" lang="en-MT" sz="700" u="none" cap="none" strike="noStrike">
                          <a:latin typeface="Trebuchet MS"/>
                          <a:ea typeface="Trebuchet MS"/>
                          <a:cs typeface="Trebuchet MS"/>
                          <a:sym typeface="Trebuchet MS"/>
                        </a:rPr>
                        <a:t>RX1DAY</a:t>
                      </a:r>
                      <a:endParaRPr sz="1400" u="none" cap="none" strike="noStrike"/>
                    </a:p>
                  </a:txBody>
                  <a:tcPr marT="45725" marB="45725" marR="91450" marL="91450"/>
                </a:tc>
              </a:tr>
              <a:tr h="219700">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latin typeface="Trebuchet MS"/>
                        <a:ea typeface="Trebuchet MS"/>
                        <a:cs typeface="Trebuchet MS"/>
                        <a:sym typeface="Trebuchet MS"/>
                      </a:endParaRPr>
                    </a:p>
                  </a:txBody>
                  <a:tcPr marT="45725" marB="45725" marR="91450" marL="91450"/>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latin typeface="Trebuchet MS"/>
                          <a:ea typeface="Trebuchet MS"/>
                          <a:cs typeface="Trebuchet MS"/>
                          <a:sym typeface="Trebuchet MS"/>
                        </a:rPr>
                        <a:t>Totale massimo di precipitazione che cade in un solo giorno</a:t>
                      </a:r>
                      <a:endParaRPr sz="1400" u="none" cap="none" strike="noStrike"/>
                    </a:p>
                  </a:txBody>
                  <a:tcPr marT="45725" marB="45725" marR="91450" marL="91450"/>
                </a:tc>
              </a:tr>
            </a:tbl>
          </a:graphicData>
        </a:graphic>
      </p:graphicFrame>
      <p:graphicFrame>
        <p:nvGraphicFramePr>
          <p:cNvPr id="315" name="Google Shape;315;g39d627c7564_0_0"/>
          <p:cNvGraphicFramePr/>
          <p:nvPr/>
        </p:nvGraphicFramePr>
        <p:xfrm>
          <a:off x="2014988" y="1671214"/>
          <a:ext cx="3000000" cy="3000000"/>
        </p:xfrm>
        <a:graphic>
          <a:graphicData uri="http://schemas.openxmlformats.org/drawingml/2006/table">
            <a:tbl>
              <a:tblPr bandRow="1" firstRow="1">
                <a:noFill/>
                <a:tableStyleId>{E0C0BC64-A7FD-457F-8DD4-44BB51BBD92B}</a:tableStyleId>
              </a:tblPr>
              <a:tblGrid>
                <a:gridCol w="513275"/>
                <a:gridCol w="1722900"/>
              </a:tblGrid>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Temperature Estreme (Pericolo)</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6"/>
                    </a:solidFill>
                  </a:tcPr>
                </a:tc>
              </a:tr>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1"/>
                          </a:solidFill>
                        </a:rPr>
                        <a:t>Edifici (Sistemi urbani)</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88C8F6"/>
                    </a:solidFill>
                  </a:tcPr>
                </a:tc>
              </a:tr>
              <a:tr h="243650">
                <a:tc>
                  <a:txBody>
                    <a:bodyPr/>
                    <a:lstStyle/>
                    <a:p>
                      <a:pPr indent="0" lvl="0" marL="0" marR="0" rtl="0" algn="l">
                        <a:lnSpc>
                          <a:spcPct val="100000"/>
                        </a:lnSpc>
                        <a:spcBef>
                          <a:spcPts val="0"/>
                        </a:spcBef>
                        <a:spcAft>
                          <a:spcPts val="0"/>
                        </a:spcAft>
                        <a:buClr>
                          <a:srgbClr val="000000"/>
                        </a:buClr>
                        <a:buSzPts val="900"/>
                        <a:buFont typeface="Arial"/>
                        <a:buNone/>
                      </a:pPr>
                      <a:r>
                        <a:rPr lang="en-MT" sz="900" u="none" cap="none" strike="noStrike">
                          <a:solidFill>
                            <a:schemeClr val="lt1"/>
                          </a:solidFill>
                        </a:rPr>
                        <a:t>A1.1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1"/>
                          </a:solidFill>
                        </a:rPr>
                        <a:t>Rischio di danno per gli edifici residenziali (Elemento esposto)</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C2E4FB"/>
                    </a:solidFill>
                  </a:tcPr>
                </a:tc>
              </a:tr>
              <a:tr h="243650">
                <a:tc gridSpan="2">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rPr>
                        <a:t>VULNERABILITÀ</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243650">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2"/>
                          </a:solidFill>
                        </a:rPr>
                        <a:t>A1.1.1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2"/>
                          </a:solidFill>
                        </a:rPr>
                        <a:t>Capacità di infiltrazione superficiale</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r h="243650">
                <a:tc>
                  <a:txBody>
                    <a:bodyPr/>
                    <a:lstStyle/>
                    <a:p>
                      <a:pPr indent="0" lvl="0" marL="0" marR="0" rtl="0" algn="l">
                        <a:lnSpc>
                          <a:spcPct val="100000"/>
                        </a:lnSpc>
                        <a:spcBef>
                          <a:spcPts val="0"/>
                        </a:spcBef>
                        <a:spcAft>
                          <a:spcPts val="0"/>
                        </a:spcAft>
                        <a:buClr>
                          <a:srgbClr val="000000"/>
                        </a:buClr>
                        <a:buSzPts val="700"/>
                        <a:buFont typeface="Arial"/>
                        <a:buNone/>
                      </a:pPr>
                      <a:r>
                        <a:t/>
                      </a:r>
                      <a:endParaRPr sz="7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accent1"/>
                          </a:solidFill>
                        </a:rPr>
                        <a:t>Quota di superfici permeabili vs impermeabili</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r h="243650">
                <a:tc gridSpan="2">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rPr>
                        <a:t>ESPOSIZIONE</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accent2"/>
                    </a:solidFill>
                  </a:tcPr>
                </a:tc>
                <a:tc hMerge="1"/>
              </a:tr>
              <a:tr h="136825">
                <a:tc>
                  <a:txBody>
                    <a:bodyPr/>
                    <a:lstStyle/>
                    <a:p>
                      <a:pPr indent="0" lvl="0" marL="0" marR="0" rtl="0" algn="l">
                        <a:lnSpc>
                          <a:spcPct val="100000"/>
                        </a:lnSpc>
                        <a:spcBef>
                          <a:spcPts val="0"/>
                        </a:spcBef>
                        <a:spcAft>
                          <a:spcPts val="0"/>
                        </a:spcAft>
                        <a:buClr>
                          <a:srgbClr val="000000"/>
                        </a:buClr>
                        <a:buSzPts val="600"/>
                        <a:buFont typeface="Arial"/>
                        <a:buNone/>
                      </a:pPr>
                      <a:r>
                        <a:rPr lang="en-MT" sz="600" u="none" cap="none" strike="noStrike">
                          <a:solidFill>
                            <a:schemeClr val="lt2"/>
                          </a:solidFill>
                        </a:rPr>
                        <a:t>A1.1-E1</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lt2"/>
                          </a:solidFill>
                        </a:rPr>
                        <a:t>Densità edilizia</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rgbClr val="E8EDEE"/>
                    </a:solidFill>
                  </a:tcPr>
                </a:tc>
              </a:tr>
              <a:tr h="136825">
                <a:tc>
                  <a:txBody>
                    <a:bodyPr/>
                    <a:lstStyle/>
                    <a:p>
                      <a:pPr indent="0" lvl="0" marL="0" marR="0" rtl="0" algn="l">
                        <a:lnSpc>
                          <a:spcPct val="100000"/>
                        </a:lnSpc>
                        <a:spcBef>
                          <a:spcPts val="0"/>
                        </a:spcBef>
                        <a:spcAft>
                          <a:spcPts val="0"/>
                        </a:spcAft>
                        <a:buClr>
                          <a:srgbClr val="000000"/>
                        </a:buClr>
                        <a:buSzPts val="600"/>
                        <a:buFont typeface="Arial"/>
                        <a:buNone/>
                      </a:pPr>
                      <a:r>
                        <a:t/>
                      </a:r>
                      <a:endParaRPr sz="600" u="none" cap="none" strike="noStrike">
                        <a:solidFill>
                          <a:schemeClr val="lt2"/>
                        </a:solidFill>
                      </a:endParaRPr>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c>
                  <a:txBody>
                    <a:bodyPr/>
                    <a:lstStyle/>
                    <a:p>
                      <a:pPr indent="0" lvl="0" marL="0" marR="0" rtl="0" algn="l">
                        <a:lnSpc>
                          <a:spcPct val="100000"/>
                        </a:lnSpc>
                        <a:spcBef>
                          <a:spcPts val="0"/>
                        </a:spcBef>
                        <a:spcAft>
                          <a:spcPts val="0"/>
                        </a:spcAft>
                        <a:buClr>
                          <a:srgbClr val="000000"/>
                        </a:buClr>
                        <a:buSzPts val="700"/>
                        <a:buFont typeface="Arial"/>
                        <a:buNone/>
                      </a:pPr>
                      <a:r>
                        <a:rPr lang="en-MT" sz="700" u="none" cap="none" strike="noStrike">
                          <a:solidFill>
                            <a:schemeClr val="accent1"/>
                          </a:solidFill>
                        </a:rPr>
                        <a:t>Numero di edifici per km²</a:t>
                      </a:r>
                      <a:endParaRPr sz="1400" u="none" cap="none" strike="noStrike"/>
                    </a:p>
                  </a:txBody>
                  <a:tcPr marT="45725" marB="45725" marR="91450" marL="91450">
                    <a:lnL cap="flat" cmpd="sng" w="9525">
                      <a:solidFill>
                        <a:srgbClr val="000000">
                          <a:alpha val="0"/>
                        </a:srgbClr>
                      </a:solidFill>
                      <a:prstDash val="solid"/>
                      <a:round/>
                      <a:headEnd len="sm" w="sm" type="none"/>
                      <a:tailEnd len="sm" w="sm" type="none"/>
                    </a:lnL>
                    <a:lnR cap="flat" cmpd="sng" w="9525">
                      <a:solidFill>
                        <a:srgbClr val="000000">
                          <a:alpha val="0"/>
                        </a:srgbClr>
                      </a:solidFill>
                      <a:prstDash val="solid"/>
                      <a:round/>
                      <a:headEnd len="sm" w="sm" type="none"/>
                      <a:tailEnd len="sm" w="sm" type="none"/>
                    </a:lnR>
                    <a:lnT cap="flat" cmpd="sng" w="9525">
                      <a:solidFill>
                        <a:srgbClr val="000000">
                          <a:alpha val="0"/>
                        </a:srgbClr>
                      </a:solidFill>
                      <a:prstDash val="solid"/>
                      <a:round/>
                      <a:headEnd len="sm" w="sm" type="none"/>
                      <a:tailEnd len="sm" w="sm" type="none"/>
                    </a:lnT>
                    <a:lnB cap="flat" cmpd="sng" w="9525">
                      <a:solidFill>
                        <a:srgbClr val="000000">
                          <a:alpha val="0"/>
                        </a:srgbClr>
                      </a:solidFill>
                      <a:prstDash val="solid"/>
                      <a:round/>
                      <a:headEnd len="sm" w="sm" type="none"/>
                      <a:tailEnd len="sm" w="sm" type="none"/>
                    </a:lnB>
                    <a:solidFill>
                      <a:schemeClr val="lt1"/>
                    </a:solidFill>
                  </a:tcPr>
                </a:tc>
              </a:tr>
            </a:tbl>
          </a:graphicData>
        </a:graphic>
      </p:graphicFrame>
      <p:sp>
        <p:nvSpPr>
          <p:cNvPr id="316" name="Google Shape;316;g39d627c7564_0_0"/>
          <p:cNvSpPr/>
          <p:nvPr/>
        </p:nvSpPr>
        <p:spPr>
          <a:xfrm>
            <a:off x="4427295" y="1654633"/>
            <a:ext cx="324000" cy="260100"/>
          </a:xfrm>
          <a:prstGeom prst="rightArrow">
            <a:avLst>
              <a:gd fmla="val 50000" name="adj1"/>
              <a:gd fmla="val 50000" name="adj2"/>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317" name="Google Shape;317;g39d627c7564_0_0"/>
          <p:cNvSpPr txBox="1"/>
          <p:nvPr/>
        </p:nvSpPr>
        <p:spPr>
          <a:xfrm>
            <a:off x="613207" y="835631"/>
            <a:ext cx="79176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Esempio:</a:t>
            </a:r>
            <a:endParaRPr b="0" i="0" sz="1400" u="none" cap="none" strike="noStrike">
              <a:solidFill>
                <a:srgbClr val="000000"/>
              </a:solidFill>
              <a:latin typeface="Arial"/>
              <a:ea typeface="Arial"/>
              <a:cs typeface="Arial"/>
              <a:sym typeface="Arial"/>
            </a:endParaRPr>
          </a:p>
        </p:txBody>
      </p:sp>
      <p:sp>
        <p:nvSpPr>
          <p:cNvPr id="318" name="Google Shape;318;g39d627c7564_0_0"/>
          <p:cNvSpPr txBox="1"/>
          <p:nvPr>
            <p:ph type="title"/>
          </p:nvPr>
        </p:nvSpPr>
        <p:spPr>
          <a:xfrm>
            <a:off x="645013"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Struttura del Metodo RBE </a:t>
            </a:r>
            <a:endParaRPr>
              <a:solidFill>
                <a:schemeClr val="accent4"/>
              </a:solidFil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2" name="Shape 322"/>
        <p:cNvGrpSpPr/>
        <p:nvPr/>
      </p:nvGrpSpPr>
      <p:grpSpPr>
        <a:xfrm>
          <a:off x="0" y="0"/>
          <a:ext cx="0" cy="0"/>
          <a:chOff x="0" y="0"/>
          <a:chExt cx="0" cy="0"/>
        </a:xfrm>
      </p:grpSpPr>
      <p:sp>
        <p:nvSpPr>
          <p:cNvPr id="323" name="Google Shape;323;p70"/>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324" name="Google Shape;324;p70"/>
          <p:cNvSpPr txBox="1"/>
          <p:nvPr/>
        </p:nvSpPr>
        <p:spPr>
          <a:xfrm>
            <a:off x="575643" y="835631"/>
            <a:ext cx="8013957" cy="3772186"/>
          </a:xfrm>
          <a:prstGeom prst="rect">
            <a:avLst/>
          </a:prstGeom>
          <a:noFill/>
          <a:ln>
            <a:noFill/>
          </a:ln>
        </p:spPr>
        <p:txBody>
          <a:bodyPr anchorCtr="0" anchor="t" bIns="45700" lIns="91425" spcFirstLastPara="1" rIns="91425" wrap="square" tIns="45700">
            <a:spAutoFit/>
          </a:bodyPr>
          <a:lstStyle/>
          <a:p>
            <a:pPr indent="0" lvl="0" marL="0" marR="215265" rtl="0" algn="just">
              <a:lnSpc>
                <a:spcPct val="107000"/>
              </a:lnSpc>
              <a:spcBef>
                <a:spcPts val="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Il processo di valutazione del metodo RBE consiste nei seguenti passaggi:</a:t>
            </a:r>
            <a:endParaRPr b="0" i="0" sz="1400" u="none" cap="none" strike="noStrike">
              <a:solidFill>
                <a:srgbClr val="000000"/>
              </a:solidFill>
              <a:latin typeface="Arial"/>
              <a:ea typeface="Arial"/>
              <a:cs typeface="Arial"/>
              <a:sym typeface="Arial"/>
            </a:endParaRPr>
          </a:p>
          <a:p>
            <a:pPr indent="0" lvl="0" marL="0" marR="215265" rtl="0" algn="just">
              <a:lnSpc>
                <a:spcPct val="107000"/>
              </a:lnSpc>
              <a:spcBef>
                <a:spcPts val="140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1. Calcolo del Valore di Vulnerabilità (VV) per ciascuna Categoria di Rischio</a:t>
            </a:r>
            <a:endParaRPr b="0" i="0" sz="1400" u="none" cap="none" strike="noStrike">
              <a:solidFill>
                <a:srgbClr val="000000"/>
              </a:solidFill>
              <a:latin typeface="Arial"/>
              <a:ea typeface="Arial"/>
              <a:cs typeface="Arial"/>
              <a:sym typeface="Arial"/>
            </a:endParaRPr>
          </a:p>
          <a:p>
            <a:pPr indent="0" lvl="0" marL="0" marR="215265" rtl="0" algn="just">
              <a:lnSpc>
                <a:spcPct val="107000"/>
              </a:lnSpc>
              <a:spcBef>
                <a:spcPts val="140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2. Calcolo del Valore di Esposizione (EV) per ciascuna Categoria di Rischio</a:t>
            </a:r>
            <a:endParaRPr b="0" i="0" sz="1400" u="none" cap="none" strike="noStrike">
              <a:solidFill>
                <a:srgbClr val="000000"/>
              </a:solidFill>
              <a:latin typeface="Arial"/>
              <a:ea typeface="Arial"/>
              <a:cs typeface="Arial"/>
              <a:sym typeface="Arial"/>
            </a:endParaRPr>
          </a:p>
          <a:p>
            <a:pPr indent="0" lvl="0" marL="0" marR="215265" rtl="0" algn="just">
              <a:lnSpc>
                <a:spcPct val="107000"/>
              </a:lnSpc>
              <a:spcBef>
                <a:spcPts val="140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3. Calcolo del Valore di Pericolo (HV) per ciascun Tema</a:t>
            </a:r>
            <a:endParaRPr b="0" i="0" sz="1400" u="none" cap="none" strike="noStrike">
              <a:solidFill>
                <a:srgbClr val="000000"/>
              </a:solidFill>
              <a:latin typeface="Arial"/>
              <a:ea typeface="Arial"/>
              <a:cs typeface="Arial"/>
              <a:sym typeface="Arial"/>
            </a:endParaRPr>
          </a:p>
          <a:p>
            <a:pPr indent="0" lvl="0" marL="0" marR="215265" rtl="0" algn="just">
              <a:lnSpc>
                <a:spcPct val="107000"/>
              </a:lnSpc>
              <a:spcBef>
                <a:spcPts val="140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4. Calcolo del Valore di Rischio per ciascuna Categoria di Rischio</a:t>
            </a:r>
            <a:endParaRPr b="0" i="0" sz="1400" u="none" cap="none" strike="noStrike">
              <a:solidFill>
                <a:srgbClr val="000000"/>
              </a:solidFill>
              <a:latin typeface="Arial"/>
              <a:ea typeface="Arial"/>
              <a:cs typeface="Arial"/>
              <a:sym typeface="Arial"/>
            </a:endParaRPr>
          </a:p>
          <a:p>
            <a:pPr indent="0" lvl="0" marL="0" marR="215265" rtl="0" algn="just">
              <a:lnSpc>
                <a:spcPct val="107000"/>
              </a:lnSpc>
              <a:spcBef>
                <a:spcPts val="140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5. Aggregazione dei Valori delle Categorie di Rischio per calcolare il Valore di Rischio delle Macro Categorie (Sistemi Urbani)</a:t>
            </a:r>
            <a:endParaRPr b="0" i="0" sz="1400" u="none" cap="none" strike="noStrike">
              <a:solidFill>
                <a:srgbClr val="000000"/>
              </a:solidFill>
              <a:latin typeface="Arial"/>
              <a:ea typeface="Arial"/>
              <a:cs typeface="Arial"/>
              <a:sym typeface="Arial"/>
            </a:endParaRPr>
          </a:p>
          <a:p>
            <a:pPr indent="0" lvl="0" marL="0" marR="215265" rtl="0" algn="just">
              <a:lnSpc>
                <a:spcPct val="107000"/>
              </a:lnSpc>
              <a:spcBef>
                <a:spcPts val="140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6. Aggregazione dei Valori delle Macro Categorie per calcolare il Valore di Rischio dei Temi (Pericoli)</a:t>
            </a:r>
            <a:endParaRPr b="0" i="0" sz="1400" u="none" cap="none" strike="noStrike">
              <a:solidFill>
                <a:srgbClr val="000000"/>
              </a:solidFill>
              <a:latin typeface="Arial"/>
              <a:ea typeface="Arial"/>
              <a:cs typeface="Arial"/>
              <a:sym typeface="Arial"/>
            </a:endParaRPr>
          </a:p>
          <a:p>
            <a:pPr indent="0" lvl="0" marL="0" marR="215265" rtl="0" algn="just">
              <a:lnSpc>
                <a:spcPct val="107000"/>
              </a:lnSpc>
              <a:spcBef>
                <a:spcPts val="140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7. Aggregazione dei Valori dei Temi per calcolare il Valore di Rischio Complessivo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800"/>
              </a:spcBef>
              <a:spcAft>
                <a:spcPts val="0"/>
              </a:spcAft>
              <a:buClr>
                <a:srgbClr val="000000"/>
              </a:buClr>
              <a:buSzPts val="100"/>
              <a:buFont typeface="Arial"/>
              <a:buNone/>
            </a:pPr>
            <a:r>
              <a:t/>
            </a:r>
            <a:endParaRPr b="0" i="0" sz="1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28" name="Shape 328"/>
        <p:cNvGrpSpPr/>
        <p:nvPr/>
      </p:nvGrpSpPr>
      <p:grpSpPr>
        <a:xfrm>
          <a:off x="0" y="0"/>
          <a:ext cx="0" cy="0"/>
          <a:chOff x="0" y="0"/>
          <a:chExt cx="0" cy="0"/>
        </a:xfrm>
      </p:grpSpPr>
      <p:sp>
        <p:nvSpPr>
          <p:cNvPr id="329" name="Google Shape;329;p71"/>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330" name="Google Shape;330;p71"/>
          <p:cNvSpPr txBox="1"/>
          <p:nvPr/>
        </p:nvSpPr>
        <p:spPr>
          <a:xfrm>
            <a:off x="652964" y="2007495"/>
            <a:ext cx="8013957" cy="176971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Per calcolare il Valore di Vulnerabilità di una Categoria di Rischio:</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Si calcolano i valori degli indicatori quantitativi</a:t>
            </a:r>
            <a:endParaRPr b="0" i="0" sz="1400" u="none" cap="none" strike="noStrike">
              <a:solidFill>
                <a:srgbClr val="000000"/>
              </a:solidFill>
              <a:latin typeface="Arial"/>
              <a:ea typeface="Arial"/>
              <a:cs typeface="Arial"/>
              <a:sym typeface="Arial"/>
            </a:endParaRPr>
          </a:p>
          <a:p>
            <a:pPr indent="-95250" lvl="0" marL="17145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I valori calcolati vengono normalizzati nell’intervallo (0,1)</a:t>
            </a:r>
            <a:endParaRPr b="0" i="0" sz="1400" u="none" cap="none" strike="noStrike">
              <a:solidFill>
                <a:srgbClr val="000000"/>
              </a:solidFill>
              <a:latin typeface="Arial"/>
              <a:ea typeface="Arial"/>
              <a:cs typeface="Arial"/>
              <a:sym typeface="Arial"/>
            </a:endParaRPr>
          </a:p>
          <a:p>
            <a:pPr indent="-95250" lvl="0" marL="17145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Viene assegnato un punteggio normalizzato (0,1) agli indicatori qualitativi</a:t>
            </a:r>
            <a:endParaRPr b="0" i="0" sz="1400" u="none" cap="none" strike="noStrike">
              <a:solidFill>
                <a:srgbClr val="000000"/>
              </a:solidFill>
              <a:latin typeface="Arial"/>
              <a:ea typeface="Arial"/>
              <a:cs typeface="Arial"/>
              <a:sym typeface="Arial"/>
            </a:endParaRPr>
          </a:p>
          <a:p>
            <a:pPr indent="-95250" lvl="0" marL="17145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I punteggi degli indicatori quantitativi e qualitativi vengono aggregati tramite una somma ponderata</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00"/>
              <a:buFont typeface="Arial"/>
              <a:buNone/>
            </a:pPr>
            <a:r>
              <a:t/>
            </a:r>
            <a:endParaRPr b="0" i="0" sz="100" u="none" cap="none" strike="noStrike">
              <a:solidFill>
                <a:schemeClr val="lt2"/>
              </a:solidFill>
              <a:latin typeface="Trebuchet MS"/>
              <a:ea typeface="Trebuchet MS"/>
              <a:cs typeface="Trebuchet MS"/>
              <a:sym typeface="Trebuchet MS"/>
            </a:endParaRPr>
          </a:p>
        </p:txBody>
      </p:sp>
      <p:sp>
        <p:nvSpPr>
          <p:cNvPr id="331" name="Google Shape;331;p71"/>
          <p:cNvSpPr txBox="1"/>
          <p:nvPr/>
        </p:nvSpPr>
        <p:spPr>
          <a:xfrm>
            <a:off x="554400" y="850419"/>
            <a:ext cx="810495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1: Calcolo del Valore di Vulnerabilità (VV) per le Categorie di Rischio</a:t>
            </a:r>
            <a:endParaRPr b="1" i="0" sz="1800" u="none" cap="none" strike="noStrike">
              <a:solidFill>
                <a:schemeClr val="accent4"/>
              </a:solidFill>
              <a:latin typeface="Trebuchet MS"/>
              <a:ea typeface="Trebuchet MS"/>
              <a:cs typeface="Trebuchet MS"/>
              <a:sym typeface="Trebuchet MS"/>
            </a:endParaRPr>
          </a:p>
        </p:txBody>
      </p:sp>
      <p:sp>
        <p:nvSpPr>
          <p:cNvPr id="332" name="Google Shape;332;p7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33" name="Google Shape;333;p71"/>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7" name="Shape 337"/>
        <p:cNvGrpSpPr/>
        <p:nvPr/>
      </p:nvGrpSpPr>
      <p:grpSpPr>
        <a:xfrm>
          <a:off x="0" y="0"/>
          <a:ext cx="0" cy="0"/>
          <a:chOff x="0" y="0"/>
          <a:chExt cx="0" cy="0"/>
        </a:xfrm>
      </p:grpSpPr>
      <p:sp>
        <p:nvSpPr>
          <p:cNvPr id="338" name="Google Shape;338;p72"/>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339" name="Google Shape;339;p72"/>
          <p:cNvSpPr txBox="1"/>
          <p:nvPr/>
        </p:nvSpPr>
        <p:spPr>
          <a:xfrm>
            <a:off x="565021" y="1426481"/>
            <a:ext cx="8013957" cy="64633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MT" sz="1200" u="none" cap="none" strike="noStrike">
                <a:solidFill>
                  <a:schemeClr val="accent4"/>
                </a:solidFill>
                <a:latin typeface="Trebuchet MS"/>
                <a:ea typeface="Trebuchet MS"/>
                <a:cs typeface="Trebuchet MS"/>
                <a:sym typeface="Trebuchet MS"/>
              </a:rPr>
              <a:t>- Calcolo degli indicatori quantitativi</a:t>
            </a:r>
            <a:br>
              <a:rPr b="0" i="0" lang="en-MT" sz="1600" u="none" cap="none" strike="noStrike">
                <a:solidFill>
                  <a:srgbClr val="000000"/>
                </a:solidFill>
                <a:latin typeface="Arial"/>
                <a:ea typeface="Arial"/>
                <a:cs typeface="Arial"/>
                <a:sym typeface="Arial"/>
              </a:rPr>
            </a:br>
            <a:r>
              <a:rPr b="0" i="0" lang="en-MT" sz="1200" u="none" cap="none" strike="noStrike">
                <a:solidFill>
                  <a:schemeClr val="lt2"/>
                </a:solidFill>
                <a:latin typeface="Trebuchet MS"/>
                <a:ea typeface="Trebuchet MS"/>
                <a:cs typeface="Trebuchet MS"/>
                <a:sym typeface="Trebuchet MS"/>
              </a:rPr>
              <a:t>Si calcolano i valori degli indicatori quantitativi di vulnerabilità legati ai criteri associati alla Categoria di Rischio. Il risultato consiste in un insieme di quantità espresse in diverse unità di misura</a:t>
            </a:r>
            <a:endParaRPr b="0" i="0" sz="1200" u="none" cap="none" strike="noStrike">
              <a:solidFill>
                <a:schemeClr val="lt2"/>
              </a:solidFill>
              <a:latin typeface="Trebuchet MS"/>
              <a:ea typeface="Trebuchet MS"/>
              <a:cs typeface="Trebuchet MS"/>
              <a:sym typeface="Trebuchet MS"/>
            </a:endParaRPr>
          </a:p>
        </p:txBody>
      </p:sp>
      <p:sp>
        <p:nvSpPr>
          <p:cNvPr id="340" name="Google Shape;340;p72"/>
          <p:cNvSpPr txBox="1"/>
          <p:nvPr/>
        </p:nvSpPr>
        <p:spPr>
          <a:xfrm>
            <a:off x="565021" y="634443"/>
            <a:ext cx="8052587"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1: Calcolo del Valore di Vulnerabilità (VV) per le Categorie di Rischio</a:t>
            </a:r>
            <a:endParaRPr b="1" i="0" sz="1800" u="none" cap="none" strike="noStrike">
              <a:solidFill>
                <a:schemeClr val="accent4"/>
              </a:solidFill>
              <a:latin typeface="Trebuchet MS"/>
              <a:ea typeface="Trebuchet MS"/>
              <a:cs typeface="Trebuchet MS"/>
              <a:sym typeface="Trebuchet MS"/>
            </a:endParaRPr>
          </a:p>
        </p:txBody>
      </p:sp>
      <p:sp>
        <p:nvSpPr>
          <p:cNvPr id="341" name="Google Shape;341;p7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42" name="Google Shape;342;p72"/>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343" name="Google Shape;343;p72"/>
          <p:cNvGraphicFramePr/>
          <p:nvPr/>
        </p:nvGraphicFramePr>
        <p:xfrm>
          <a:off x="1155600" y="2379557"/>
          <a:ext cx="3000000" cy="3000000"/>
        </p:xfrm>
        <a:graphic>
          <a:graphicData uri="http://schemas.openxmlformats.org/drawingml/2006/table">
            <a:tbl>
              <a:tblPr bandRow="1" firstRow="1">
                <a:noFill/>
                <a:tableStyleId>{B3871163-EECF-4D34-AAF9-C0EDB35433C0}</a:tableStyleId>
              </a:tblPr>
              <a:tblGrid>
                <a:gridCol w="2397075"/>
                <a:gridCol w="3295575"/>
                <a:gridCol w="934950"/>
              </a:tblGrid>
              <a:tr h="332975">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latin typeface="Trebuchet MS"/>
                          <a:ea typeface="Trebuchet MS"/>
                          <a:cs typeface="Trebuchet MS"/>
                          <a:sym typeface="Trebuchet MS"/>
                        </a:rPr>
                        <a:t>Pericolo</a:t>
                      </a:r>
                      <a:endParaRPr sz="900" u="none" cap="none" strike="noStrike">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gridSpan="2">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latin typeface="Trebuchet MS"/>
                          <a:ea typeface="Trebuchet MS"/>
                          <a:cs typeface="Trebuchet MS"/>
                          <a:sym typeface="Trebuchet MS"/>
                        </a:rPr>
                        <a:t>Caldo Estremo</a:t>
                      </a:r>
                      <a:endParaRPr sz="900" u="none" cap="none" strike="noStrike">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hMerge="1"/>
              </a:tr>
              <a:tr h="332975">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latin typeface="Trebuchet MS"/>
                          <a:ea typeface="Trebuchet MS"/>
                          <a:cs typeface="Trebuchet MS"/>
                          <a:sym typeface="Trebuchet MS"/>
                        </a:rPr>
                        <a:t>Categoria di Rischio</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gridSpan="2">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latin typeface="Trebuchet MS"/>
                          <a:ea typeface="Trebuchet MS"/>
                          <a:cs typeface="Trebuchet MS"/>
                          <a:sym typeface="Trebuchet MS"/>
                        </a:rPr>
                        <a:t>Rischio per la Salute della Popolazione</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hMerge="1"/>
              </a:tr>
              <a:tr h="336625">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latin typeface="Trebuchet MS"/>
                          <a:ea typeface="Trebuchet MS"/>
                          <a:cs typeface="Trebuchet MS"/>
                          <a:sym typeface="Trebuchet MS"/>
                        </a:rPr>
                        <a:t>Criterio di Vulnerabilità</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latin typeface="Trebuchet MS"/>
                          <a:ea typeface="Trebuchet MS"/>
                          <a:cs typeface="Trebuchet MS"/>
                          <a:sym typeface="Trebuchet MS"/>
                        </a:rPr>
                        <a:t>Indicatore</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latin typeface="Trebuchet MS"/>
                          <a:ea typeface="Trebuchet MS"/>
                          <a:cs typeface="Trebuchet MS"/>
                          <a:sym typeface="Trebuchet MS"/>
                        </a:rPr>
                        <a:t>Valore Calcolato</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r>
              <a:tr h="336625">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2"/>
                          </a:solidFill>
                          <a:latin typeface="Trebuchet MS"/>
                          <a:ea typeface="Trebuchet MS"/>
                          <a:cs typeface="Trebuchet MS"/>
                          <a:sym typeface="Trebuchet MS"/>
                        </a:rPr>
                        <a:t>Capacità delle superfici pavimentate di riflettere la radiazione solare</a:t>
                      </a:r>
                      <a:endParaRPr b="0" i="0"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2"/>
                          </a:solidFill>
                          <a:latin typeface="Trebuchet MS"/>
                          <a:ea typeface="Trebuchet MS"/>
                          <a:cs typeface="Trebuchet MS"/>
                          <a:sym typeface="Trebuchet MS"/>
                        </a:rPr>
                        <a:t>Indice medio di riflettanza solare delle superfici pavimentate nell’area</a:t>
                      </a:r>
                      <a:endParaRPr b="0" i="0"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76</a:t>
                      </a:r>
                      <a:endParaRPr sz="1400" u="none" cap="none" strike="noStrike"/>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r h="332975">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Disponibilità di Aree Verdi</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2"/>
                          </a:solidFill>
                          <a:latin typeface="Trebuchet MS"/>
                          <a:ea typeface="Trebuchet MS"/>
                          <a:cs typeface="Trebuchet MS"/>
                          <a:sym typeface="Trebuchet MS"/>
                        </a:rPr>
                        <a:t>Percentuale di spazi verdi sulla superficie totale dell’area urbana</a:t>
                      </a:r>
                      <a:endParaRPr b="0" i="0"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15 %</a:t>
                      </a:r>
                      <a:endParaRPr sz="1400" u="none" cap="none" strike="noStrike"/>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r h="332975">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Ombreggiatura delle Superfici Pavimentate</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2"/>
                          </a:solidFill>
                          <a:latin typeface="Trebuchet MS"/>
                          <a:ea typeface="Trebuchet MS"/>
                          <a:cs typeface="Trebuchet MS"/>
                          <a:sym typeface="Trebuchet MS"/>
                        </a:rPr>
                        <a:t>Percentuale di superfici pavimentate ombreggiate il 21 giugno alle 12:00</a:t>
                      </a:r>
                      <a:endParaRPr b="0" i="0"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5 %</a:t>
                      </a:r>
                      <a:endParaRPr sz="1400" u="none" cap="none" strike="noStrike"/>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73"/>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349" name="Google Shape;349;p73"/>
          <p:cNvSpPr txBox="1"/>
          <p:nvPr/>
        </p:nvSpPr>
        <p:spPr>
          <a:xfrm>
            <a:off x="553591" y="1432405"/>
            <a:ext cx="8013957" cy="120032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1" i="0" lang="en-MT" sz="1200" u="none" cap="none" strike="noStrike">
                <a:solidFill>
                  <a:schemeClr val="accent4"/>
                </a:solidFill>
                <a:latin typeface="Trebuchet MS"/>
                <a:ea typeface="Trebuchet MS"/>
                <a:cs typeface="Trebuchet MS"/>
                <a:sym typeface="Trebuchet MS"/>
              </a:rPr>
              <a:t>- Normalizzazione dei valori degli indicatori quantitativi</a:t>
            </a:r>
            <a:br>
              <a:rPr b="0" i="0" lang="en-MT" sz="1200" u="none" cap="none" strike="noStrike">
                <a:solidFill>
                  <a:schemeClr val="lt2"/>
                </a:solidFill>
                <a:latin typeface="Trebuchet MS"/>
                <a:ea typeface="Trebuchet MS"/>
                <a:cs typeface="Trebuchet MS"/>
                <a:sym typeface="Trebuchet MS"/>
              </a:rPr>
            </a:br>
            <a:r>
              <a:rPr b="0" i="0" lang="en-MT" sz="1200" u="none" cap="none" strike="noStrike">
                <a:solidFill>
                  <a:schemeClr val="lt2"/>
                </a:solidFill>
                <a:latin typeface="Trebuchet MS"/>
                <a:ea typeface="Trebuchet MS"/>
                <a:cs typeface="Trebuchet MS"/>
                <a:sym typeface="Trebuchet MS"/>
              </a:rPr>
              <a:t>I valori calcolati degli indicatori quantitativi vengono normalizzati nell’intervallo (0,1). Il termine “normalizzazione” si riferisce alla trasformazione dei valori degli indicatori, misurati in unità diverse, in valori senza unità su una scala comune. L’intervallo di normalizzazione utilizzato nel metodo RBE è compreso tra 0 e 1, il più applicato negli studi sul rischio climatico in generale. Un valore pari a zero è definito come “ottimale”, nessun miglioramento necessario o possibile, mentre 1 è definito come “critico"</a:t>
            </a:r>
            <a:endParaRPr b="0" i="0" sz="1200" u="none" cap="none" strike="noStrike">
              <a:solidFill>
                <a:schemeClr val="lt2"/>
              </a:solidFill>
              <a:latin typeface="Trebuchet MS"/>
              <a:ea typeface="Trebuchet MS"/>
              <a:cs typeface="Trebuchet MS"/>
              <a:sym typeface="Trebuchet MS"/>
            </a:endParaRPr>
          </a:p>
        </p:txBody>
      </p:sp>
      <p:sp>
        <p:nvSpPr>
          <p:cNvPr id="350" name="Google Shape;350;p73"/>
          <p:cNvSpPr txBox="1"/>
          <p:nvPr/>
        </p:nvSpPr>
        <p:spPr>
          <a:xfrm>
            <a:off x="554400" y="726886"/>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1: Calcolo del Valore di Vulnerabilità (VV) per le Categorie di Rischio</a:t>
            </a:r>
            <a:endParaRPr b="1" i="0" sz="1800" u="none" cap="none" strike="noStrike">
              <a:solidFill>
                <a:schemeClr val="accent4"/>
              </a:solidFill>
              <a:latin typeface="Trebuchet MS"/>
              <a:ea typeface="Trebuchet MS"/>
              <a:cs typeface="Trebuchet MS"/>
              <a:sym typeface="Trebuchet MS"/>
            </a:endParaRPr>
          </a:p>
        </p:txBody>
      </p:sp>
      <p:sp>
        <p:nvSpPr>
          <p:cNvPr id="351" name="Google Shape;351;p73"/>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52" name="Google Shape;352;p73"/>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353" name="Google Shape;353;p73"/>
          <p:cNvGraphicFramePr/>
          <p:nvPr/>
        </p:nvGraphicFramePr>
        <p:xfrm>
          <a:off x="1834799" y="2663254"/>
          <a:ext cx="3000000" cy="3000000"/>
        </p:xfrm>
        <a:graphic>
          <a:graphicData uri="http://schemas.openxmlformats.org/drawingml/2006/table">
            <a:tbl>
              <a:tblPr bandRow="1" firstRow="1">
                <a:noFill/>
                <a:tableStyleId>{E0C0BC64-A7FD-457F-8DD4-44BB51BBD92B}</a:tableStyleId>
              </a:tblPr>
              <a:tblGrid>
                <a:gridCol w="1676800"/>
                <a:gridCol w="3797600"/>
              </a:tblGrid>
              <a:tr h="333025">
                <a:tc>
                  <a:txBody>
                    <a:bodyPr/>
                    <a:lstStyle/>
                    <a:p>
                      <a:pPr indent="0" lvl="0" marL="0" marR="0" rtl="0" algn="ctr">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Valori di normalizzazione</a:t>
                      </a:r>
                      <a:endParaRPr b="0" i="0" sz="1000" u="none" cap="none" strike="noStrike">
                        <a:solidFill>
                          <a:schemeClr val="lt1"/>
                        </a:solidFill>
                        <a:latin typeface="Trebuchet MS"/>
                        <a:ea typeface="Trebuchet MS"/>
                        <a:cs typeface="Trebuchet MS"/>
                        <a:sym typeface="Trebuchet MS"/>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Descrizione</a:t>
                      </a:r>
                      <a:endParaRPr sz="1000" u="none" cap="none" strike="noStrike">
                        <a:solidFill>
                          <a:schemeClr val="lt1"/>
                        </a:solidFill>
                        <a:latin typeface="Trebuchet MS"/>
                        <a:ea typeface="Trebuchet MS"/>
                        <a:cs typeface="Trebuchet MS"/>
                        <a:sym typeface="Trebuchet MS"/>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r>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0-0.2</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Ottimale (Nessun miglioramento necessario)</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&gt;0.2-0.4</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Piuttosto Positivo</a:t>
                      </a:r>
                      <a:endParaRPr sz="10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&gt;0.4-0.6</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Neutrale</a:t>
                      </a:r>
                      <a:endParaRPr sz="10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&gt;0.6-0.8</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Piuttosto Negativo</a:t>
                      </a:r>
                      <a:endParaRPr sz="10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&gt;0.8-1</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Critica (Potrebbe portare a gravi conseguenze)</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7" name="Shape 357"/>
        <p:cNvGrpSpPr/>
        <p:nvPr/>
      </p:nvGrpSpPr>
      <p:grpSpPr>
        <a:xfrm>
          <a:off x="0" y="0"/>
          <a:ext cx="0" cy="0"/>
          <a:chOff x="0" y="0"/>
          <a:chExt cx="0" cy="0"/>
        </a:xfrm>
      </p:grpSpPr>
      <p:sp>
        <p:nvSpPr>
          <p:cNvPr id="358" name="Google Shape;358;p76"/>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59" name="Google Shape;359;p76"/>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60" name="Google Shape;360;p76"/>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361" name="Google Shape;361;p76"/>
          <p:cNvSpPr txBox="1"/>
          <p:nvPr/>
        </p:nvSpPr>
        <p:spPr>
          <a:xfrm>
            <a:off x="553591" y="1156470"/>
            <a:ext cx="8013957" cy="33855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Esempio: Normalizzazione degli indicatori quantitativi</a:t>
            </a:r>
            <a:endParaRPr b="1" i="0" sz="1600" u="none" cap="none" strike="noStrike">
              <a:solidFill>
                <a:schemeClr val="accent4"/>
              </a:solidFill>
              <a:latin typeface="Trebuchet MS"/>
              <a:ea typeface="Trebuchet MS"/>
              <a:cs typeface="Trebuchet MS"/>
              <a:sym typeface="Trebuchet MS"/>
            </a:endParaRPr>
          </a:p>
        </p:txBody>
      </p:sp>
      <p:sp>
        <p:nvSpPr>
          <p:cNvPr id="362" name="Google Shape;362;p76"/>
          <p:cNvSpPr txBox="1"/>
          <p:nvPr/>
        </p:nvSpPr>
        <p:spPr>
          <a:xfrm>
            <a:off x="554400" y="619283"/>
            <a:ext cx="81514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1: Calcolo del Valore di Vulnerabilità (VV) per le Categorie di Rischio</a:t>
            </a:r>
            <a:endParaRPr b="1" i="0" sz="1800" u="none" cap="none" strike="noStrike">
              <a:solidFill>
                <a:schemeClr val="accent4"/>
              </a:solidFill>
              <a:latin typeface="Trebuchet MS"/>
              <a:ea typeface="Trebuchet MS"/>
              <a:cs typeface="Trebuchet MS"/>
              <a:sym typeface="Trebuchet MS"/>
            </a:endParaRPr>
          </a:p>
        </p:txBody>
      </p:sp>
      <p:sp>
        <p:nvSpPr>
          <p:cNvPr id="363" name="Google Shape;363;p76"/>
          <p:cNvSpPr txBox="1"/>
          <p:nvPr/>
        </p:nvSpPr>
        <p:spPr>
          <a:xfrm>
            <a:off x="623188" y="2249698"/>
            <a:ext cx="8013900" cy="2893800"/>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Se il valore (Xi) dell’indicatore "Percentuale di superfici impermeabili nell’area" è pari all’85%, con i seguenti parametri di riferimento:</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 X</a:t>
            </a:r>
            <a:r>
              <a:rPr b="0" baseline="-25000" i="0" lang="en-MT" sz="1400" u="none" cap="none" strike="noStrike">
                <a:solidFill>
                  <a:schemeClr val="lt2"/>
                </a:solidFill>
                <a:latin typeface="Trebuchet MS"/>
                <a:ea typeface="Trebuchet MS"/>
                <a:cs typeface="Trebuchet MS"/>
                <a:sym typeface="Trebuchet MS"/>
              </a:rPr>
              <a:t>min</a:t>
            </a:r>
            <a:r>
              <a:rPr b="0" i="0" lang="en-MT" sz="1400" u="none" cap="none" strike="noStrike">
                <a:solidFill>
                  <a:schemeClr val="lt2"/>
                </a:solidFill>
                <a:latin typeface="Trebuchet MS"/>
                <a:ea typeface="Trebuchet MS"/>
                <a:cs typeface="Trebuchet MS"/>
                <a:sym typeface="Trebuchet MS"/>
              </a:rPr>
              <a:t> (prestazione ottimale) = 50 %, parametro associato al punteggio 0</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 X</a:t>
            </a:r>
            <a:r>
              <a:rPr b="0" baseline="-25000" i="0" lang="en-MT" sz="1400" u="none" cap="none" strike="noStrike">
                <a:solidFill>
                  <a:schemeClr val="lt2"/>
                </a:solidFill>
                <a:latin typeface="Trebuchet MS"/>
                <a:ea typeface="Trebuchet MS"/>
                <a:cs typeface="Trebuchet MS"/>
                <a:sym typeface="Trebuchet MS"/>
              </a:rPr>
              <a:t>max</a:t>
            </a:r>
            <a:r>
              <a:rPr b="0" i="0" lang="en-MT" sz="1400" u="none" cap="none" strike="noStrike">
                <a:solidFill>
                  <a:schemeClr val="lt2"/>
                </a:solidFill>
                <a:latin typeface="Trebuchet MS"/>
                <a:ea typeface="Trebuchet MS"/>
                <a:cs typeface="Trebuchet MS"/>
                <a:sym typeface="Trebuchet MS"/>
              </a:rPr>
              <a:t> (prestazione critica) = 100 %, parametro associato al punteggio 1</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b="0" i="0" lang="en-MT" sz="1400" u="none" cap="none" strike="noStrike">
                <a:solidFill>
                  <a:schemeClr val="lt2"/>
                </a:solidFill>
                <a:latin typeface="Trebuchet MS"/>
                <a:ea typeface="Trebuchet MS"/>
                <a:cs typeface="Trebuchet MS"/>
                <a:sym typeface="Trebuchet MS"/>
              </a:rPr>
              <a:t>Il valore normalizzato risultante sarà: X</a:t>
            </a:r>
            <a:r>
              <a:rPr b="0" baseline="-25000" i="0" lang="en-MT" sz="1400" u="none" cap="none" strike="noStrike">
                <a:solidFill>
                  <a:schemeClr val="lt2"/>
                </a:solidFill>
                <a:latin typeface="Trebuchet MS"/>
                <a:ea typeface="Trebuchet MS"/>
                <a:cs typeface="Trebuchet MS"/>
                <a:sym typeface="Trebuchet MS"/>
              </a:rPr>
              <a:t>norm</a:t>
            </a:r>
            <a:r>
              <a:rPr b="0" i="0" lang="en-MT" sz="1400" u="none" cap="none" strike="noStrike">
                <a:solidFill>
                  <a:schemeClr val="lt2"/>
                </a:solidFill>
                <a:latin typeface="Trebuchet MS"/>
                <a:ea typeface="Trebuchet MS"/>
                <a:cs typeface="Trebuchet MS"/>
                <a:sym typeface="Trebuchet MS"/>
              </a:rPr>
              <a:t> = 0,7 (piuttosto negativo)</a:t>
            </a:r>
            <a:endParaRPr b="0" i="0" sz="16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400"/>
              <a:buFont typeface="Arial"/>
              <a:buNone/>
            </a:pPr>
            <a:r>
              <a:t/>
            </a:r>
            <a:endParaRPr b="0" i="0" sz="14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7" name="Shape 367"/>
        <p:cNvGrpSpPr/>
        <p:nvPr/>
      </p:nvGrpSpPr>
      <p:grpSpPr>
        <a:xfrm>
          <a:off x="0" y="0"/>
          <a:ext cx="0" cy="0"/>
          <a:chOff x="0" y="0"/>
          <a:chExt cx="0" cy="0"/>
        </a:xfrm>
      </p:grpSpPr>
      <p:sp>
        <p:nvSpPr>
          <p:cNvPr id="368" name="Google Shape;368;p77"/>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369" name="Google Shape;369;p77"/>
          <p:cNvSpPr txBox="1"/>
          <p:nvPr/>
        </p:nvSpPr>
        <p:spPr>
          <a:xfrm>
            <a:off x="554400" y="1205785"/>
            <a:ext cx="8013957"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MT" sz="1200" u="none" cap="none" strike="noStrike">
                <a:solidFill>
                  <a:schemeClr val="accent4"/>
                </a:solidFill>
                <a:latin typeface="Trebuchet MS"/>
                <a:ea typeface="Trebuchet MS"/>
                <a:cs typeface="Trebuchet MS"/>
                <a:sym typeface="Trebuchet MS"/>
              </a:rPr>
              <a:t>-Normalizzazione dei valori degli indicatori quantitativi</a:t>
            </a:r>
            <a:endParaRPr b="1" i="0" sz="1200" u="none" cap="none" strike="noStrike">
              <a:solidFill>
                <a:schemeClr val="accent4"/>
              </a:solidFill>
              <a:latin typeface="Trebuchet MS"/>
              <a:ea typeface="Trebuchet MS"/>
              <a:cs typeface="Trebuchet MS"/>
              <a:sym typeface="Trebuchet MS"/>
            </a:endParaRPr>
          </a:p>
        </p:txBody>
      </p:sp>
      <p:sp>
        <p:nvSpPr>
          <p:cNvPr id="370" name="Google Shape;370;p77"/>
          <p:cNvSpPr txBox="1"/>
          <p:nvPr/>
        </p:nvSpPr>
        <p:spPr>
          <a:xfrm>
            <a:off x="554400" y="620210"/>
            <a:ext cx="8100773"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1: Calcolo del Valore di Vulnerabilità (VV) per le Categorie di Rischio</a:t>
            </a:r>
            <a:endParaRPr b="1" i="0" sz="1800" u="none" cap="none" strike="noStrike">
              <a:solidFill>
                <a:schemeClr val="accent4"/>
              </a:solidFill>
              <a:latin typeface="Trebuchet MS"/>
              <a:ea typeface="Trebuchet MS"/>
              <a:cs typeface="Trebuchet MS"/>
              <a:sym typeface="Trebuchet MS"/>
            </a:endParaRPr>
          </a:p>
        </p:txBody>
      </p:sp>
      <p:sp>
        <p:nvSpPr>
          <p:cNvPr id="371" name="Google Shape;371;p77"/>
          <p:cNvSpPr txBox="1"/>
          <p:nvPr/>
        </p:nvSpPr>
        <p:spPr>
          <a:xfrm>
            <a:off x="613206" y="1723965"/>
            <a:ext cx="8013957" cy="46166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Gli indicatori qualitativi, specificati da valori categorici (scenari), vengono normalizzati utilizzando uno schema di valutazione a cinque livelli.</a:t>
            </a:r>
            <a:endParaRPr b="0" i="0" sz="1200" u="none" cap="none" strike="noStrike">
              <a:solidFill>
                <a:schemeClr val="lt2"/>
              </a:solidFill>
              <a:latin typeface="Trebuchet MS"/>
              <a:ea typeface="Trebuchet MS"/>
              <a:cs typeface="Trebuchet MS"/>
              <a:sym typeface="Trebuchet MS"/>
            </a:endParaRPr>
          </a:p>
        </p:txBody>
      </p:sp>
      <p:sp>
        <p:nvSpPr>
          <p:cNvPr id="372" name="Google Shape;372;p77"/>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73" name="Google Shape;373;p77"/>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374" name="Google Shape;374;p77"/>
          <p:cNvGraphicFramePr/>
          <p:nvPr/>
        </p:nvGraphicFramePr>
        <p:xfrm>
          <a:off x="1834800" y="2386484"/>
          <a:ext cx="3000000" cy="3000000"/>
        </p:xfrm>
        <a:graphic>
          <a:graphicData uri="http://schemas.openxmlformats.org/drawingml/2006/table">
            <a:tbl>
              <a:tblPr bandRow="1" firstRow="1">
                <a:noFill/>
                <a:tableStyleId>{E0C0BC64-A7FD-457F-8DD4-44BB51BBD92B}</a:tableStyleId>
              </a:tblPr>
              <a:tblGrid>
                <a:gridCol w="1676800"/>
                <a:gridCol w="3797600"/>
              </a:tblGrid>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Valori di Normalizzazione</a:t>
                      </a:r>
                      <a:endParaRPr sz="1000" u="none" cap="none" strike="noStrike">
                        <a:solidFill>
                          <a:schemeClr val="lt1"/>
                        </a:solidFill>
                        <a:latin typeface="Trebuchet MS"/>
                        <a:ea typeface="Trebuchet MS"/>
                        <a:cs typeface="Trebuchet MS"/>
                        <a:sym typeface="Trebuchet MS"/>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1"/>
                          </a:solidFill>
                          <a:latin typeface="Trebuchet MS"/>
                          <a:ea typeface="Trebuchet MS"/>
                          <a:cs typeface="Trebuchet MS"/>
                          <a:sym typeface="Trebuchet MS"/>
                        </a:rPr>
                        <a:t>Descrizione</a:t>
                      </a:r>
                      <a:endParaRPr sz="1000" u="none" cap="none" strike="noStrike">
                        <a:solidFill>
                          <a:schemeClr val="lt1"/>
                        </a:solidFill>
                        <a:latin typeface="Trebuchet MS"/>
                        <a:ea typeface="Trebuchet MS"/>
                        <a:cs typeface="Trebuchet MS"/>
                        <a:sym typeface="Trebuchet MS"/>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r>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0.1</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Ottimale (Nessun miglioramento necessario)</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0.3</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Piuttosto Positivo</a:t>
                      </a:r>
                      <a:endParaRPr sz="10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0.5</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Neutrale</a:t>
                      </a:r>
                      <a:endParaRPr sz="10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0.7</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Piuttosto Negativo</a:t>
                      </a:r>
                      <a:endParaRPr sz="10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33025">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0.9</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000"/>
                        <a:buFont typeface="Arial"/>
                        <a:buNone/>
                      </a:pPr>
                      <a:r>
                        <a:rPr lang="en-MT" sz="1000" u="none" cap="none" strike="noStrike">
                          <a:solidFill>
                            <a:schemeClr val="lt2"/>
                          </a:solidFill>
                          <a:latin typeface="Trebuchet MS"/>
                          <a:ea typeface="Trebuchet MS"/>
                          <a:cs typeface="Trebuchet MS"/>
                          <a:sym typeface="Trebuchet MS"/>
                        </a:rPr>
                        <a:t>Critica (Potrebbe portare a gravi conseguenze)</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78"/>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p>
        </p:txBody>
      </p:sp>
      <p:sp>
        <p:nvSpPr>
          <p:cNvPr id="380" name="Google Shape;380;p78"/>
          <p:cNvSpPr txBox="1"/>
          <p:nvPr/>
        </p:nvSpPr>
        <p:spPr>
          <a:xfrm>
            <a:off x="554399" y="1213402"/>
            <a:ext cx="2822087" cy="58477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Esempio: Normalizzazione degli indicatori quantitativi</a:t>
            </a:r>
            <a:endParaRPr b="1" i="0" sz="1600" u="none" cap="none" strike="noStrike">
              <a:solidFill>
                <a:schemeClr val="accent4"/>
              </a:solidFill>
              <a:latin typeface="Trebuchet MS"/>
              <a:ea typeface="Trebuchet MS"/>
              <a:cs typeface="Trebuchet MS"/>
              <a:sym typeface="Trebuchet MS"/>
            </a:endParaRPr>
          </a:p>
        </p:txBody>
      </p:sp>
      <p:sp>
        <p:nvSpPr>
          <p:cNvPr id="381" name="Google Shape;381;p78"/>
          <p:cNvSpPr txBox="1"/>
          <p:nvPr/>
        </p:nvSpPr>
        <p:spPr>
          <a:xfrm>
            <a:off x="554400" y="561988"/>
            <a:ext cx="80352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1: Calcolo del Valore di Vulnerabilità (VV) per le Categorie di Rischio</a:t>
            </a:r>
            <a:endParaRPr b="1" i="0" sz="1800" u="none" cap="none" strike="noStrike">
              <a:solidFill>
                <a:schemeClr val="accent4"/>
              </a:solidFill>
              <a:latin typeface="Trebuchet MS"/>
              <a:ea typeface="Trebuchet MS"/>
              <a:cs typeface="Trebuchet MS"/>
              <a:sym typeface="Trebuchet MS"/>
            </a:endParaRPr>
          </a:p>
        </p:txBody>
      </p:sp>
      <p:sp>
        <p:nvSpPr>
          <p:cNvPr id="382" name="Google Shape;382;p78"/>
          <p:cNvSpPr txBox="1"/>
          <p:nvPr/>
        </p:nvSpPr>
        <p:spPr>
          <a:xfrm>
            <a:off x="554400" y="1980686"/>
            <a:ext cx="2735271" cy="193899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La tabella mostra i valori normalizzati in relazione agli scenari dell’indicatore qualitativo "Qualità della governance urbana".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Durante la fase di normalizzazione, deve essere selezionato lo scenario che riflette la situazione reale e assegnato il punteggio relativo all’indicatore.</a:t>
            </a:r>
            <a:endParaRPr b="0" i="0" sz="1400" u="none" cap="none" strike="noStrike">
              <a:solidFill>
                <a:srgbClr val="000000"/>
              </a:solidFill>
              <a:latin typeface="Arial"/>
              <a:ea typeface="Arial"/>
              <a:cs typeface="Arial"/>
              <a:sym typeface="Arial"/>
            </a:endParaRPr>
          </a:p>
        </p:txBody>
      </p:sp>
      <p:sp>
        <p:nvSpPr>
          <p:cNvPr id="383" name="Google Shape;383;p7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84" name="Google Shape;384;p78"/>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385" name="Google Shape;385;p78"/>
          <p:cNvGraphicFramePr/>
          <p:nvPr/>
        </p:nvGraphicFramePr>
        <p:xfrm>
          <a:off x="3562772" y="1319571"/>
          <a:ext cx="3000000" cy="3000000"/>
        </p:xfrm>
        <a:graphic>
          <a:graphicData uri="http://schemas.openxmlformats.org/drawingml/2006/table">
            <a:tbl>
              <a:tblPr bandRow="1" firstRow="1">
                <a:noFill/>
                <a:tableStyleId>{E0C0BC64-A7FD-457F-8DD4-44BB51BBD92B}</a:tableStyleId>
              </a:tblPr>
              <a:tblGrid>
                <a:gridCol w="879475"/>
                <a:gridCol w="893525"/>
                <a:gridCol w="3340650"/>
              </a:tblGrid>
              <a:tr h="403925">
                <a:tc>
                  <a:txBody>
                    <a:bodyPr/>
                    <a:lstStyle/>
                    <a:p>
                      <a:pPr indent="0" lvl="0" marL="0" marR="0" rtl="0" algn="ctr">
                        <a:lnSpc>
                          <a:spcPct val="100000"/>
                        </a:lnSpc>
                        <a:spcBef>
                          <a:spcPts val="0"/>
                        </a:spcBef>
                        <a:spcAft>
                          <a:spcPts val="0"/>
                        </a:spcAft>
                        <a:buClr>
                          <a:srgbClr val="000000"/>
                        </a:buClr>
                        <a:buSzPts val="700"/>
                        <a:buFont typeface="Arial"/>
                        <a:buNone/>
                      </a:pPr>
                      <a:r>
                        <a:rPr lang="en-MT" sz="700" u="none" cap="none" strike="noStrike">
                          <a:solidFill>
                            <a:schemeClr val="lt1"/>
                          </a:solidFill>
                          <a:latin typeface="Trebuchet MS"/>
                          <a:ea typeface="Trebuchet MS"/>
                          <a:cs typeface="Trebuchet MS"/>
                          <a:sym typeface="Trebuchet MS"/>
                        </a:rPr>
                        <a:t>Valori di Normalizzazione</a:t>
                      </a:r>
                      <a:endParaRPr sz="700" u="none" cap="none" strike="noStrike">
                        <a:solidFill>
                          <a:schemeClr val="lt1"/>
                        </a:solidFill>
                        <a:latin typeface="Trebuchet MS"/>
                        <a:ea typeface="Trebuchet MS"/>
                        <a:cs typeface="Trebuchet MS"/>
                        <a:sym typeface="Trebuchet MS"/>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lang="en-MT" sz="800" u="none" cap="none" strike="noStrike">
                          <a:solidFill>
                            <a:schemeClr val="lt1"/>
                          </a:solidFill>
                          <a:latin typeface="Trebuchet MS"/>
                          <a:ea typeface="Trebuchet MS"/>
                          <a:cs typeface="Trebuchet MS"/>
                          <a:sym typeface="Trebuchet MS"/>
                        </a:rPr>
                        <a:t>Descrizione</a:t>
                      </a:r>
                      <a:endParaRPr sz="800" u="none" cap="none" strike="noStrike">
                        <a:solidFill>
                          <a:schemeClr val="lt1"/>
                        </a:solidFill>
                        <a:latin typeface="Trebuchet MS"/>
                        <a:ea typeface="Trebuchet MS"/>
                        <a:cs typeface="Trebuchet MS"/>
                        <a:sym typeface="Trebuchet MS"/>
                      </a:endParaRPr>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rgbClr val="000000"/>
                        </a:buClr>
                        <a:buSzPts val="800"/>
                        <a:buFont typeface="Arial"/>
                        <a:buNone/>
                      </a:pPr>
                      <a:r>
                        <a:rPr lang="en-MT" sz="800" u="none" cap="none" strike="noStrike">
                          <a:solidFill>
                            <a:schemeClr val="lt1"/>
                          </a:solidFill>
                          <a:latin typeface="Trebuchet MS"/>
                          <a:ea typeface="Trebuchet MS"/>
                          <a:cs typeface="Trebuchet MS"/>
                          <a:sym typeface="Trebuchet MS"/>
                        </a:rPr>
                        <a:t>Scenario</a:t>
                      </a:r>
                      <a:endParaRPr sz="1400" u="none" cap="none" strike="noStrike"/>
                    </a:p>
                  </a:txBody>
                  <a:tcPr marT="41050" marB="41050" marR="82125" marL="821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r>
              <a:tr h="694750">
                <a:tc>
                  <a:txBody>
                    <a:bodyPr/>
                    <a:lstStyle/>
                    <a:p>
                      <a:pPr indent="0" lvl="0" marL="0" marR="0" rtl="0" algn="ctr">
                        <a:lnSpc>
                          <a:spcPct val="100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0.1</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rPr b="1" i="0" lang="en-MT" sz="800" u="none" cap="none" strike="noStrike">
                          <a:solidFill>
                            <a:schemeClr val="lt2"/>
                          </a:solidFill>
                          <a:latin typeface="Trebuchet MS"/>
                          <a:ea typeface="Trebuchet MS"/>
                          <a:cs typeface="Trebuchet MS"/>
                          <a:sym typeface="Trebuchet MS"/>
                        </a:rPr>
                        <a:t>Ottimale (Nessun miglioramento necessario)</a:t>
                      </a:r>
                      <a:endParaRPr sz="1400" u="none" cap="none" strike="noStrike"/>
                    </a:p>
                    <a:p>
                      <a:pPr indent="0" lvl="0" marL="0" marR="0" rtl="0" algn="ctr">
                        <a:lnSpc>
                          <a:spcPct val="100000"/>
                        </a:lnSpc>
                        <a:spcBef>
                          <a:spcPts val="0"/>
                        </a:spcBef>
                        <a:spcAft>
                          <a:spcPts val="0"/>
                        </a:spcAft>
                        <a:buClr>
                          <a:srgbClr val="000000"/>
                        </a:buClr>
                        <a:buSzPts val="800"/>
                        <a:buFont typeface="Arial"/>
                        <a:buNone/>
                      </a:pPr>
                      <a:r>
                        <a:t/>
                      </a:r>
                      <a:endParaRPr b="1" sz="8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Governance climatica esemplare, con una strategia di adattamento consolidata e inclusiva, integrata in tutte le politiche urbane. Elevata collaborazione tra istituzioni, cittadini, organizzazioni private e comunità scientifica.</a:t>
                      </a:r>
                      <a:endParaRPr b="0" i="0" sz="8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572300">
                <a:tc>
                  <a:txBody>
                    <a:bodyPr/>
                    <a:lstStyle/>
                    <a:p>
                      <a:pPr indent="0" lvl="0" marL="0" marR="0" rtl="0" algn="ctr">
                        <a:lnSpc>
                          <a:spcPct val="100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0.3</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rPr b="1" i="0" lang="en-MT" sz="800" u="none" cap="none" strike="noStrike">
                          <a:solidFill>
                            <a:schemeClr val="lt2"/>
                          </a:solidFill>
                          <a:latin typeface="Trebuchet MS"/>
                          <a:ea typeface="Trebuchet MS"/>
                          <a:cs typeface="Trebuchet MS"/>
                          <a:sym typeface="Trebuchet MS"/>
                        </a:rPr>
                        <a:t>Piuttosto Positivo</a:t>
                      </a:r>
                      <a:endParaRPr b="1" i="0" sz="8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Governance climatica ben organizzata e integrata nei processi di pianificazione urbana. Forte coordinamento tra tutti i dipartimenti e gli stakeholder. Partecipazione attiva della comunità e degli stakeholder nella pianificazione e nell’attuazione delle strategie di adattamento.</a:t>
                      </a:r>
                      <a:endParaRPr b="0" i="0" sz="8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572300">
                <a:tc>
                  <a:txBody>
                    <a:bodyPr/>
                    <a:lstStyle/>
                    <a:p>
                      <a:pPr indent="0" lvl="0" marL="0" marR="0" rtl="0" algn="ctr">
                        <a:lnSpc>
                          <a:spcPct val="100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0.5</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Neutrale</a:t>
                      </a:r>
                      <a:endParaRPr b="1" sz="8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I piani climatici sono presenti e attuati con un buon livello di coordinamento. Esiste collaborazione tra le diverse entità, ma alcuni settori critici rimangono trascurati. Il coinvolgimento della comunità e degli stakeholder avviene solo in alcune decisioni.</a:t>
                      </a:r>
                      <a:endParaRPr b="0" i="0" sz="8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572300">
                <a:tc>
                  <a:txBody>
                    <a:bodyPr/>
                    <a:lstStyle/>
                    <a:p>
                      <a:pPr indent="0" lvl="0" marL="0" marR="0" rtl="0" algn="ctr">
                        <a:lnSpc>
                          <a:spcPct val="100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0.7</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rPr b="1" i="0" lang="en-MT" sz="800" u="none" cap="none" strike="noStrike">
                          <a:solidFill>
                            <a:schemeClr val="lt2"/>
                          </a:solidFill>
                          <a:latin typeface="Trebuchet MS"/>
                          <a:ea typeface="Trebuchet MS"/>
                          <a:cs typeface="Trebuchet MS"/>
                          <a:sym typeface="Trebuchet MS"/>
                        </a:rPr>
                        <a:t>Piuttosto Negativo</a:t>
                      </a:r>
                      <a:endParaRPr b="1" i="0" sz="8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Esistono piani climatici formali, ma con scarso coordinamento tra i vari dipartimenti e stakeholder. Poca chiarezza su chi sia responsabile della gestione dei rischi climatici. Coinvolgimento della comunità e degli stakeholder limitato o assente.</a:t>
                      </a:r>
                      <a:endParaRPr b="0" i="0" sz="8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572300">
                <a:tc>
                  <a:txBody>
                    <a:bodyPr/>
                    <a:lstStyle/>
                    <a:p>
                      <a:pPr indent="0" lvl="0" marL="0" marR="0" rtl="0" algn="ctr">
                        <a:lnSpc>
                          <a:spcPct val="100000"/>
                        </a:lnSpc>
                        <a:spcBef>
                          <a:spcPts val="0"/>
                        </a:spcBef>
                        <a:spcAft>
                          <a:spcPts val="0"/>
                        </a:spcAft>
                        <a:buClr>
                          <a:srgbClr val="000000"/>
                        </a:buClr>
                        <a:buSzPts val="800"/>
                        <a:buFont typeface="Arial"/>
                        <a:buNone/>
                      </a:pPr>
                      <a:r>
                        <a:rPr b="1" lang="en-MT" sz="800" u="none" cap="none" strike="noStrike">
                          <a:solidFill>
                            <a:schemeClr val="lt2"/>
                          </a:solidFill>
                          <a:latin typeface="Trebuchet MS"/>
                          <a:ea typeface="Trebuchet MS"/>
                          <a:cs typeface="Trebuchet MS"/>
                          <a:sym typeface="Trebuchet MS"/>
                        </a:rPr>
                        <a:t>0.9</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800"/>
                        <a:buFont typeface="Arial"/>
                        <a:buNone/>
                      </a:pPr>
                      <a:r>
                        <a:rPr b="1" i="0" lang="en-MT" sz="800" u="none" cap="none" strike="noStrike">
                          <a:solidFill>
                            <a:schemeClr val="lt2"/>
                          </a:solidFill>
                          <a:latin typeface="Trebuchet MS"/>
                          <a:ea typeface="Trebuchet MS"/>
                          <a:cs typeface="Trebuchet MS"/>
                          <a:sym typeface="Trebuchet MS"/>
                        </a:rPr>
                        <a:t>Critica (Potrebbe portare a gravi conseguenze)</a:t>
                      </a:r>
                      <a:endParaRPr sz="1400" u="none" cap="none" strike="noStrike"/>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just">
                        <a:lnSpc>
                          <a:spcPct val="100000"/>
                        </a:lnSpc>
                        <a:spcBef>
                          <a:spcPts val="0"/>
                        </a:spcBef>
                        <a:spcAft>
                          <a:spcPts val="0"/>
                        </a:spcAft>
                        <a:buClr>
                          <a:srgbClr val="000000"/>
                        </a:buClr>
                        <a:buSzPts val="800"/>
                        <a:buFont typeface="Arial"/>
                        <a:buNone/>
                      </a:pPr>
                      <a:r>
                        <a:rPr b="0" i="0" lang="en-MT" sz="800" u="none" cap="none" strike="noStrike">
                          <a:solidFill>
                            <a:schemeClr val="lt2"/>
                          </a:solidFill>
                          <a:latin typeface="Trebuchet MS"/>
                          <a:ea typeface="Trebuchet MS"/>
                          <a:cs typeface="Trebuchet MS"/>
                          <a:sym typeface="Trebuchet MS"/>
                        </a:rPr>
                        <a:t>Governance climatica frammentata e inefficace. Mancanza di piani climatici chiari o strategie di adattamento. Scarsa collaborazione tra le diverse entità e assenza di coinvolgimento dei cittadini.</a:t>
                      </a:r>
                      <a:endParaRPr b="0" i="0" sz="800" u="none" cap="none" strike="noStrike">
                        <a:solidFill>
                          <a:schemeClr val="lt2"/>
                        </a:solidFill>
                        <a:latin typeface="Trebuchet MS"/>
                        <a:ea typeface="Trebuchet MS"/>
                        <a:cs typeface="Trebuchet MS"/>
                        <a:sym typeface="Trebuchet MS"/>
                      </a:endParaRPr>
                    </a:p>
                  </a:txBody>
                  <a:tcPr marT="41050" marB="41050" marR="82125" marL="821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80"/>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391" name="Google Shape;391;p80"/>
          <p:cNvSpPr txBox="1"/>
          <p:nvPr/>
        </p:nvSpPr>
        <p:spPr>
          <a:xfrm>
            <a:off x="470240" y="1069470"/>
            <a:ext cx="8249036"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MT" sz="1200" u="none" cap="none" strike="noStrike">
                <a:solidFill>
                  <a:schemeClr val="accent4"/>
                </a:solidFill>
                <a:latin typeface="Trebuchet MS"/>
                <a:ea typeface="Trebuchet MS"/>
                <a:cs typeface="Trebuchet MS"/>
                <a:sym typeface="Trebuchet MS"/>
              </a:rPr>
              <a:t>-Esempio: Aggregazione dei valori normalizzati per calcolare il Valore di Vulnerabilità della Categoria di Rischio</a:t>
            </a:r>
            <a:endParaRPr b="1" i="0" sz="1200" u="none" cap="none" strike="noStrike">
              <a:solidFill>
                <a:schemeClr val="accent4"/>
              </a:solidFill>
              <a:latin typeface="Trebuchet MS"/>
              <a:ea typeface="Trebuchet MS"/>
              <a:cs typeface="Trebuchet MS"/>
              <a:sym typeface="Trebuchet MS"/>
            </a:endParaRPr>
          </a:p>
        </p:txBody>
      </p:sp>
      <p:sp>
        <p:nvSpPr>
          <p:cNvPr id="392" name="Google Shape;392;p80"/>
          <p:cNvSpPr txBox="1"/>
          <p:nvPr/>
        </p:nvSpPr>
        <p:spPr>
          <a:xfrm>
            <a:off x="554400" y="659359"/>
            <a:ext cx="8080716" cy="507011"/>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1: Calcolo del Valore di Vulnerabilità (VV) per le Categorie di Rischio</a:t>
            </a:r>
            <a:endParaRPr b="1" i="0" sz="1800" u="none" cap="none" strike="noStrike">
              <a:solidFill>
                <a:schemeClr val="accent4"/>
              </a:solidFill>
              <a:latin typeface="Trebuchet MS"/>
              <a:ea typeface="Trebuchet MS"/>
              <a:cs typeface="Trebuchet MS"/>
              <a:sym typeface="Trebuchet MS"/>
            </a:endParaRPr>
          </a:p>
        </p:txBody>
      </p:sp>
      <p:sp>
        <p:nvSpPr>
          <p:cNvPr id="393" name="Google Shape;393;p80"/>
          <p:cNvSpPr txBox="1"/>
          <p:nvPr/>
        </p:nvSpPr>
        <p:spPr>
          <a:xfrm>
            <a:off x="629809" y="1369681"/>
            <a:ext cx="7842177" cy="646331"/>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La Categoria di Rischio “Rischio per la Salute della Popolazione”, appartenente al Pericolo “Caldo Estremo", contiene 3 criteri. Il criterio “Capacità delle superfici pavimentate di riflettere la radiazione solare” è stato considerato più rilevante rispetto agli altri 2 nella seguente tabella.</a:t>
            </a:r>
            <a:endParaRPr b="0" i="0" sz="1200" u="none" cap="none" strike="noStrike">
              <a:solidFill>
                <a:schemeClr val="lt2"/>
              </a:solidFill>
              <a:latin typeface="Trebuchet MS"/>
              <a:ea typeface="Trebuchet MS"/>
              <a:cs typeface="Trebuchet MS"/>
              <a:sym typeface="Trebuchet MS"/>
            </a:endParaRPr>
          </a:p>
        </p:txBody>
      </p:sp>
      <p:sp>
        <p:nvSpPr>
          <p:cNvPr id="394" name="Google Shape;394;p80"/>
          <p:cNvSpPr txBox="1"/>
          <p:nvPr/>
        </p:nvSpPr>
        <p:spPr>
          <a:xfrm>
            <a:off x="1407378" y="4037885"/>
            <a:ext cx="7227736" cy="907171"/>
          </a:xfrm>
          <a:prstGeom prst="rect">
            <a:avLst/>
          </a:prstGeom>
          <a:blipFill rotWithShape="1">
            <a:blip r:embed="rId3">
              <a:alphaModFix/>
            </a:blip>
            <a:stretch>
              <a:fillRect b="0" l="0"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MT"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395" name="Google Shape;395;p80"/>
          <p:cNvSpPr txBox="1"/>
          <p:nvPr/>
        </p:nvSpPr>
        <p:spPr>
          <a:xfrm>
            <a:off x="508886" y="4568132"/>
            <a:ext cx="7963100" cy="27699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MT" sz="1200" u="none" cap="none" strike="noStrike">
                <a:solidFill>
                  <a:schemeClr val="lt2"/>
                </a:solidFill>
                <a:latin typeface="Trebuchet MS"/>
                <a:ea typeface="Trebuchet MS"/>
                <a:cs typeface="Trebuchet MS"/>
                <a:sym typeface="Trebuchet MS"/>
              </a:rPr>
              <a:t>Il risultato di questa fase è un insieme di Valori di Vulnerabilità (VV), uno per ciascuna Categoria di Rischio.</a:t>
            </a:r>
            <a:endParaRPr b="1" i="0" sz="1200" u="none" cap="none" strike="noStrike">
              <a:solidFill>
                <a:schemeClr val="lt2"/>
              </a:solidFill>
              <a:latin typeface="Trebuchet MS"/>
              <a:ea typeface="Trebuchet MS"/>
              <a:cs typeface="Trebuchet MS"/>
              <a:sym typeface="Trebuchet MS"/>
            </a:endParaRPr>
          </a:p>
        </p:txBody>
      </p:sp>
      <p:sp>
        <p:nvSpPr>
          <p:cNvPr id="396" name="Google Shape;396;p8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397" name="Google Shape;397;p80"/>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graphicFrame>
        <p:nvGraphicFramePr>
          <p:cNvPr id="398" name="Google Shape;398;p80"/>
          <p:cNvGraphicFramePr/>
          <p:nvPr/>
        </p:nvGraphicFramePr>
        <p:xfrm>
          <a:off x="1199393" y="2018055"/>
          <a:ext cx="3000000" cy="3000000"/>
        </p:xfrm>
        <a:graphic>
          <a:graphicData uri="http://schemas.openxmlformats.org/drawingml/2006/table">
            <a:tbl>
              <a:tblPr bandRow="1" firstRow="1">
                <a:noFill/>
                <a:tableStyleId>{B3871163-EECF-4D34-AAF9-C0EDB35433C0}</a:tableStyleId>
              </a:tblPr>
              <a:tblGrid>
                <a:gridCol w="1600975"/>
                <a:gridCol w="3569250"/>
                <a:gridCol w="898150"/>
                <a:gridCol w="559200"/>
              </a:tblGrid>
              <a:tr h="114300">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latin typeface="Trebuchet MS"/>
                          <a:ea typeface="Trebuchet MS"/>
                          <a:cs typeface="Trebuchet MS"/>
                          <a:sym typeface="Trebuchet MS"/>
                        </a:rPr>
                        <a:t>Pericolo</a:t>
                      </a:r>
                      <a:endParaRPr sz="900" u="none" cap="none" strike="noStrike">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latin typeface="Trebuchet MS"/>
                          <a:ea typeface="Trebuchet MS"/>
                          <a:cs typeface="Trebuchet MS"/>
                          <a:sym typeface="Trebuchet MS"/>
                        </a:rPr>
                        <a:t>Ondate di Calore estremo</a:t>
                      </a:r>
                      <a:endParaRPr sz="900" u="none" cap="none" strike="noStrike">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hMerge="1"/>
                <a:tc hMerge="1"/>
              </a:tr>
              <a:tr h="332975">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latin typeface="Trebuchet MS"/>
                          <a:ea typeface="Trebuchet MS"/>
                          <a:cs typeface="Trebuchet MS"/>
                          <a:sym typeface="Trebuchet MS"/>
                        </a:rPr>
                        <a:t>Categoria di Rischio</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gridSpan="3">
                  <a:txBody>
                    <a:bodyPr/>
                    <a:lstStyle/>
                    <a:p>
                      <a:pPr indent="0" lvl="0" marL="0" marR="0" rtl="0" algn="ctr">
                        <a:lnSpc>
                          <a:spcPct val="100000"/>
                        </a:lnSpc>
                        <a:spcBef>
                          <a:spcPts val="0"/>
                        </a:spcBef>
                        <a:spcAft>
                          <a:spcPts val="0"/>
                        </a:spcAft>
                        <a:buClr>
                          <a:srgbClr val="000000"/>
                        </a:buClr>
                        <a:buSzPts val="900"/>
                        <a:buFont typeface="Arial"/>
                        <a:buNone/>
                      </a:pPr>
                      <a:r>
                        <a:rPr b="1" i="0" lang="en-MT" sz="900" u="none" cap="none" strike="noStrike">
                          <a:solidFill>
                            <a:schemeClr val="lt1"/>
                          </a:solidFill>
                          <a:latin typeface="Trebuchet MS"/>
                          <a:ea typeface="Trebuchet MS"/>
                          <a:cs typeface="Trebuchet MS"/>
                          <a:sym typeface="Trebuchet MS"/>
                        </a:rPr>
                        <a:t>Rischio per la Salute della Popolazione</a:t>
                      </a:r>
                      <a:endParaRPr b="1" i="0"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hMerge="1"/>
                <a:tc hMerge="1"/>
              </a:tr>
              <a:tr h="336625">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1"/>
                          </a:solidFill>
                          <a:latin typeface="Trebuchet MS"/>
                          <a:ea typeface="Trebuchet MS"/>
                          <a:cs typeface="Trebuchet MS"/>
                          <a:sym typeface="Trebuchet MS"/>
                        </a:rPr>
                        <a:t>Criterio di Vulnerabilità</a:t>
                      </a:r>
                      <a:endParaRPr b="0" i="0"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latin typeface="Trebuchet MS"/>
                          <a:ea typeface="Trebuchet MS"/>
                          <a:cs typeface="Trebuchet MS"/>
                          <a:sym typeface="Trebuchet MS"/>
                        </a:rPr>
                        <a:t>Indicatore</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latin typeface="Trebuchet MS"/>
                          <a:ea typeface="Trebuchet MS"/>
                          <a:cs typeface="Trebuchet MS"/>
                          <a:sym typeface="Trebuchet MS"/>
                        </a:rPr>
                        <a:t>Valore Normalizzato</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1"/>
                          </a:solidFill>
                          <a:latin typeface="Trebuchet MS"/>
                          <a:ea typeface="Trebuchet MS"/>
                          <a:cs typeface="Trebuchet MS"/>
                          <a:sym typeface="Trebuchet MS"/>
                        </a:rPr>
                        <a:t>Peso</a:t>
                      </a:r>
                      <a:endParaRPr sz="900" u="none" cap="none" strike="noStrike">
                        <a:solidFill>
                          <a:schemeClr val="lt1"/>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2"/>
                    </a:solidFill>
                  </a:tcPr>
                </a:tc>
              </a:tr>
              <a:tr h="336625">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2"/>
                          </a:solidFill>
                          <a:latin typeface="Trebuchet MS"/>
                          <a:ea typeface="Trebuchet MS"/>
                          <a:cs typeface="Trebuchet MS"/>
                          <a:sym typeface="Trebuchet MS"/>
                        </a:rPr>
                        <a:t>Capacità delle superfici pavimentate di riflettere la radiazione solare</a:t>
                      </a:r>
                      <a:endParaRPr sz="1400" u="none" cap="none" strike="noStrike"/>
                    </a:p>
                  </a:txBody>
                  <a:tcPr marT="9525" marB="9525" marR="9525" marL="95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2"/>
                          </a:solidFill>
                          <a:latin typeface="Trebuchet MS"/>
                          <a:ea typeface="Trebuchet MS"/>
                          <a:cs typeface="Trebuchet MS"/>
                          <a:sym typeface="Trebuchet MS"/>
                        </a:rPr>
                        <a:t>Indice medio di riflettanza solare delle superfici pavimentate nell’area</a:t>
                      </a:r>
                      <a:endParaRPr sz="1400" u="none" cap="none" strike="noStrike"/>
                    </a:p>
                  </a:txBody>
                  <a:tcPr marT="9525" marB="9525" marR="9525" marL="95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0.65</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0.5</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r h="332975">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2"/>
                          </a:solidFill>
                          <a:latin typeface="Trebuchet MS"/>
                          <a:ea typeface="Trebuchet MS"/>
                          <a:cs typeface="Trebuchet MS"/>
                          <a:sym typeface="Trebuchet MS"/>
                        </a:rPr>
                        <a:t>Disponibilità di Aree Verdi</a:t>
                      </a:r>
                      <a:endParaRPr sz="1400" u="none" cap="none" strike="noStrike"/>
                    </a:p>
                  </a:txBody>
                  <a:tcPr marT="9525" marB="9525" marR="9525" marL="95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2"/>
                          </a:solidFill>
                          <a:latin typeface="Trebuchet MS"/>
                          <a:ea typeface="Trebuchet MS"/>
                          <a:cs typeface="Trebuchet MS"/>
                          <a:sym typeface="Trebuchet MS"/>
                        </a:rPr>
                        <a:t>Percentuale di spazi verdi sulla superficie totale urbana</a:t>
                      </a:r>
                      <a:endParaRPr sz="1400" u="none" cap="none" strike="noStrike"/>
                    </a:p>
                  </a:txBody>
                  <a:tcPr marT="9525" marB="9525" marR="9525" marL="95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0.70</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0.25</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r h="332975">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2"/>
                          </a:solidFill>
                          <a:latin typeface="Trebuchet MS"/>
                          <a:ea typeface="Trebuchet MS"/>
                          <a:cs typeface="Trebuchet MS"/>
                          <a:sym typeface="Trebuchet MS"/>
                        </a:rPr>
                        <a:t>Ombreggiatura delle Superfici Pavimentate</a:t>
                      </a:r>
                      <a:endParaRPr sz="1400" u="none" cap="none" strike="noStrike"/>
                    </a:p>
                  </a:txBody>
                  <a:tcPr marT="9525" marB="9525" marR="9525" marL="95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b="0" i="0" lang="en-MT" sz="900" u="none" cap="none" strike="noStrike">
                          <a:solidFill>
                            <a:schemeClr val="lt2"/>
                          </a:solidFill>
                          <a:latin typeface="Trebuchet MS"/>
                          <a:ea typeface="Trebuchet MS"/>
                          <a:cs typeface="Trebuchet MS"/>
                          <a:sym typeface="Trebuchet MS"/>
                        </a:rPr>
                        <a:t>Percentuale di superfici pavimentate ombreggiate il 21 giugno alle 12:00</a:t>
                      </a:r>
                      <a:endParaRPr sz="1400" u="none" cap="none" strike="noStrike"/>
                    </a:p>
                  </a:txBody>
                  <a:tcPr marT="9525" marB="9525" marR="9525" marL="9525"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0.40</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c>
                  <a:txBody>
                    <a:bodyPr/>
                    <a:lstStyle/>
                    <a:p>
                      <a:pPr indent="0" lvl="0" marL="0" marR="0" rtl="0" algn="ctr">
                        <a:lnSpc>
                          <a:spcPct val="100000"/>
                        </a:lnSpc>
                        <a:spcBef>
                          <a:spcPts val="0"/>
                        </a:spcBef>
                        <a:spcAft>
                          <a:spcPts val="0"/>
                        </a:spcAft>
                        <a:buClr>
                          <a:srgbClr val="000000"/>
                        </a:buClr>
                        <a:buSzPts val="900"/>
                        <a:buFont typeface="Arial"/>
                        <a:buNone/>
                      </a:pPr>
                      <a:r>
                        <a:rPr lang="en-MT" sz="900" u="none" cap="none" strike="noStrike">
                          <a:solidFill>
                            <a:schemeClr val="lt2"/>
                          </a:solidFill>
                          <a:latin typeface="Trebuchet MS"/>
                          <a:ea typeface="Trebuchet MS"/>
                          <a:cs typeface="Trebuchet MS"/>
                          <a:sym typeface="Trebuchet MS"/>
                        </a:rPr>
                        <a:t>0.25</a:t>
                      </a:r>
                      <a:endParaRPr sz="900" u="none" cap="none" strike="noStrike">
                        <a:solidFill>
                          <a:schemeClr val="lt2"/>
                        </a:solidFill>
                        <a:latin typeface="Trebuchet MS"/>
                        <a:ea typeface="Trebuchet MS"/>
                        <a:cs typeface="Trebuchet MS"/>
                        <a:sym typeface="Trebuchet MS"/>
                      </a:endParaRPr>
                    </a:p>
                  </a:txBody>
                  <a:tcPr marT="45725" marB="45725"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chemeClr val="lt1"/>
                    </a:solidFill>
                  </a:tcPr>
                </a:tc>
              </a:tr>
            </a:tbl>
          </a:graphicData>
        </a:graphic>
      </p:graphicFrame>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2" name="Shape 402"/>
        <p:cNvGrpSpPr/>
        <p:nvPr/>
      </p:nvGrpSpPr>
      <p:grpSpPr>
        <a:xfrm>
          <a:off x="0" y="0"/>
          <a:ext cx="0" cy="0"/>
          <a:chOff x="0" y="0"/>
          <a:chExt cx="0" cy="0"/>
        </a:xfrm>
      </p:grpSpPr>
      <p:sp>
        <p:nvSpPr>
          <p:cNvPr id="403" name="Google Shape;403;p2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04" name="Google Shape;404;p28"/>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05" name="Google Shape;405;p28"/>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406" name="Google Shape;406;p28"/>
          <p:cNvSpPr txBox="1"/>
          <p:nvPr/>
        </p:nvSpPr>
        <p:spPr>
          <a:xfrm>
            <a:off x="554400" y="55665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2: Calcolo del Valore di Esposizione (EV) per le Categorie di Rischio</a:t>
            </a:r>
            <a:endParaRPr b="1" i="0" sz="1800" u="none" cap="none" strike="noStrike">
              <a:solidFill>
                <a:schemeClr val="accent4"/>
              </a:solidFill>
              <a:latin typeface="Trebuchet MS"/>
              <a:ea typeface="Trebuchet MS"/>
              <a:cs typeface="Trebuchet MS"/>
              <a:sym typeface="Trebuchet MS"/>
            </a:endParaRPr>
          </a:p>
        </p:txBody>
      </p:sp>
      <p:sp>
        <p:nvSpPr>
          <p:cNvPr id="407" name="Google Shape;407;p28"/>
          <p:cNvSpPr txBox="1"/>
          <p:nvPr/>
        </p:nvSpPr>
        <p:spPr>
          <a:xfrm>
            <a:off x="554400" y="1334359"/>
            <a:ext cx="7842300" cy="6465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Il Metodo RBE prevede l’assegnazione di un Valore di Esposizione (EV) a ciascuna Categoria di Rischio inclusa nella valutazione. Questo valore rappresenta la magnitudine degli elementi esposti, come illustrato nella seguente Tabella:</a:t>
            </a:r>
            <a:endParaRPr b="0" i="0" sz="1200" u="none" cap="none" strike="noStrike">
              <a:solidFill>
                <a:schemeClr val="lt2"/>
              </a:solidFill>
              <a:latin typeface="Trebuchet MS"/>
              <a:ea typeface="Trebuchet MS"/>
              <a:cs typeface="Trebuchet MS"/>
              <a:sym typeface="Trebuchet MS"/>
            </a:endParaRPr>
          </a:p>
        </p:txBody>
      </p:sp>
      <p:graphicFrame>
        <p:nvGraphicFramePr>
          <p:cNvPr id="408" name="Google Shape;408;p28"/>
          <p:cNvGraphicFramePr/>
          <p:nvPr/>
        </p:nvGraphicFramePr>
        <p:xfrm>
          <a:off x="2159000" y="2210063"/>
          <a:ext cx="3000000" cy="3000000"/>
        </p:xfrm>
        <a:graphic>
          <a:graphicData uri="http://schemas.openxmlformats.org/drawingml/2006/table">
            <a:tbl>
              <a:tblPr>
                <a:noFill/>
                <a:tableStyleId>{E0C0BC64-A7FD-457F-8DD4-44BB51BBD92B}</a:tableStyleId>
              </a:tblPr>
              <a:tblGrid>
                <a:gridCol w="2413000"/>
                <a:gridCol w="2413000"/>
              </a:tblGrid>
              <a:tr h="29545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Estensione dell’esposizione</a:t>
                      </a:r>
                      <a:endParaRPr sz="1400" u="none" cap="none" strike="noStrike"/>
                    </a:p>
                  </a:txBody>
                  <a:tcPr marT="91450" marB="91450" marR="91450" marL="91450">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dell’Esposizione (EV)</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Minore</a:t>
                      </a:r>
                      <a:endParaRPr sz="1400" u="none" cap="none" strike="noStrike"/>
                    </a:p>
                  </a:txBody>
                  <a:tcPr marT="91450" marB="91450" marR="91450" marL="9145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0,01-0,10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Bassa</a:t>
                      </a:r>
                      <a:endParaRPr sz="1400" u="none" cap="none" strike="noStrike"/>
                    </a:p>
                  </a:txBody>
                  <a:tcPr marT="91450" marB="91450" marR="91450" marL="9145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0,11-0,20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Moderata</a:t>
                      </a:r>
                      <a:endParaRPr sz="1400" u="none" cap="none" strike="noStrike"/>
                    </a:p>
                  </a:txBody>
                  <a:tcPr marT="91450" marB="91450" marR="91450" marL="9145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0,21-0,30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Critica</a:t>
                      </a:r>
                      <a:endParaRPr sz="1400" u="none" cap="none" strike="noStrike"/>
                    </a:p>
                  </a:txBody>
                  <a:tcPr marT="91450" marB="91450" marR="91450" marL="9145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0,31-0,50</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Maggiore</a:t>
                      </a:r>
                      <a:endParaRPr sz="1400" u="none" cap="none" strike="noStrike"/>
                    </a:p>
                  </a:txBody>
                  <a:tcPr marT="91450" marB="91450" marR="91450" marL="91450">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0,51-1</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2" name="Shape 412"/>
        <p:cNvGrpSpPr/>
        <p:nvPr/>
      </p:nvGrpSpPr>
      <p:grpSpPr>
        <a:xfrm>
          <a:off x="0" y="0"/>
          <a:ext cx="0" cy="0"/>
          <a:chOff x="0" y="0"/>
          <a:chExt cx="0" cy="0"/>
        </a:xfrm>
      </p:grpSpPr>
      <p:sp>
        <p:nvSpPr>
          <p:cNvPr id="413" name="Google Shape;413;p3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14" name="Google Shape;414;p30"/>
          <p:cNvSpPr/>
          <p:nvPr/>
        </p:nvSpPr>
        <p:spPr>
          <a:xfrm>
            <a:off x="58640" y="53253"/>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15" name="Google Shape;415;p30"/>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416" name="Google Shape;416;p30"/>
          <p:cNvSpPr txBox="1"/>
          <p:nvPr/>
        </p:nvSpPr>
        <p:spPr>
          <a:xfrm>
            <a:off x="554400" y="549388"/>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2: Calcolo del Valore di Esposizione (EV) per le Categorie di Rischio</a:t>
            </a:r>
            <a:endParaRPr b="0" i="0" sz="1400" u="none" cap="none" strike="noStrike">
              <a:solidFill>
                <a:srgbClr val="000000"/>
              </a:solidFill>
              <a:latin typeface="Arial"/>
              <a:ea typeface="Arial"/>
              <a:cs typeface="Arial"/>
              <a:sym typeface="Arial"/>
            </a:endParaRPr>
          </a:p>
        </p:txBody>
      </p:sp>
      <p:sp>
        <p:nvSpPr>
          <p:cNvPr id="417" name="Google Shape;417;p30"/>
          <p:cNvSpPr txBox="1"/>
          <p:nvPr/>
        </p:nvSpPr>
        <p:spPr>
          <a:xfrm>
            <a:off x="554398" y="1449854"/>
            <a:ext cx="7842300" cy="46162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La tabella sottostante illustra i Valori di Esposizione assegnati alle Categorie di Rischio, considerando un indicatore di esposizione associato a ciascuna Categoria di Rischio.</a:t>
            </a:r>
            <a:endParaRPr b="0" i="0" sz="1200" u="none" cap="none" strike="noStrike">
              <a:solidFill>
                <a:schemeClr val="lt2"/>
              </a:solidFill>
              <a:latin typeface="Trebuchet MS"/>
              <a:ea typeface="Trebuchet MS"/>
              <a:cs typeface="Trebuchet MS"/>
              <a:sym typeface="Trebuchet MS"/>
            </a:endParaRPr>
          </a:p>
        </p:txBody>
      </p:sp>
      <p:sp>
        <p:nvSpPr>
          <p:cNvPr id="418" name="Google Shape;418;p30"/>
          <p:cNvSpPr txBox="1"/>
          <p:nvPr/>
        </p:nvSpPr>
        <p:spPr>
          <a:xfrm>
            <a:off x="554399" y="1117256"/>
            <a:ext cx="80808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Esempio</a:t>
            </a:r>
            <a:endParaRPr b="0" i="0" sz="1400" u="none" cap="none" strike="noStrike">
              <a:solidFill>
                <a:srgbClr val="000000"/>
              </a:solidFill>
              <a:latin typeface="Arial"/>
              <a:ea typeface="Arial"/>
              <a:cs typeface="Arial"/>
              <a:sym typeface="Arial"/>
            </a:endParaRPr>
          </a:p>
        </p:txBody>
      </p:sp>
      <p:sp>
        <p:nvSpPr>
          <p:cNvPr id="419" name="Google Shape;419;p30"/>
          <p:cNvSpPr txBox="1"/>
          <p:nvPr/>
        </p:nvSpPr>
        <p:spPr>
          <a:xfrm>
            <a:off x="554397" y="4428536"/>
            <a:ext cx="7842177" cy="27695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MT" sz="1200" u="none" cap="none" strike="noStrike">
                <a:solidFill>
                  <a:schemeClr val="lt2"/>
                </a:solidFill>
                <a:latin typeface="Trebuchet MS"/>
                <a:ea typeface="Trebuchet MS"/>
                <a:cs typeface="Trebuchet MS"/>
                <a:sym typeface="Trebuchet MS"/>
              </a:rPr>
              <a:t>Il risultato di questa fase è un insieme di Valori di Esposizione (EV), uno per ciascuna Categoria di Rischio.</a:t>
            </a:r>
            <a:endParaRPr b="1" i="0" sz="1200" u="none" cap="none" strike="noStrike">
              <a:solidFill>
                <a:schemeClr val="lt2"/>
              </a:solidFill>
              <a:latin typeface="Trebuchet MS"/>
              <a:ea typeface="Trebuchet MS"/>
              <a:cs typeface="Trebuchet MS"/>
              <a:sym typeface="Trebuchet MS"/>
            </a:endParaRPr>
          </a:p>
        </p:txBody>
      </p:sp>
      <p:graphicFrame>
        <p:nvGraphicFramePr>
          <p:cNvPr id="420" name="Google Shape;420;p30"/>
          <p:cNvGraphicFramePr/>
          <p:nvPr/>
        </p:nvGraphicFramePr>
        <p:xfrm>
          <a:off x="795903" y="1948582"/>
          <a:ext cx="3000000" cy="3000000"/>
        </p:xfrm>
        <a:graphic>
          <a:graphicData uri="http://schemas.openxmlformats.org/drawingml/2006/table">
            <a:tbl>
              <a:tblPr>
                <a:noFill/>
                <a:tableStyleId>{E0C0BC64-A7FD-457F-8DD4-44BB51BBD92B}</a:tableStyleId>
              </a:tblPr>
              <a:tblGrid>
                <a:gridCol w="1219200"/>
                <a:gridCol w="1591425"/>
                <a:gridCol w="1067075"/>
                <a:gridCol w="2467375"/>
                <a:gridCol w="1089500"/>
              </a:tblGrid>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Pericolo</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Categoria di Rischio</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Elemento esposto</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Indicatore di esposizione</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Valore di esposizione</a:t>
                      </a:r>
                      <a:endParaRPr b="0" i="0"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r>
              <a:tr h="381000">
                <a:tc rowSpan="2">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Caldo Estremo</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Rischio per la salute della popolazione</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Popolazione</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Densità di popolazione (n/Km²)</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0,32 (critico)</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81000">
                <a:tc vMerge="1"/>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Rischio di danni agli edifici residenziali</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Edifici residenziali</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Percentuale di edifici residenziali con oltre 50 anni (%)</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0,7 (maggiore)</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537275">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Precipitazioni intense</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Capacità di drenaggio delle reti stradali</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Rete stradale</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Lunghezza totale delle strade in zone soggette a inondazioni (Km)</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0,18 (basso)</a:t>
                      </a:r>
                      <a:endParaRPr sz="1400" u="none" cap="none" strike="noStrike"/>
                    </a:p>
                  </a:txBody>
                  <a:tcPr marT="91450" marB="91450" marR="91450" marL="91450" anchor="ctr">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4" name="Shape 424"/>
        <p:cNvGrpSpPr/>
        <p:nvPr/>
      </p:nvGrpSpPr>
      <p:grpSpPr>
        <a:xfrm>
          <a:off x="0" y="0"/>
          <a:ext cx="0" cy="0"/>
          <a:chOff x="0" y="0"/>
          <a:chExt cx="0" cy="0"/>
        </a:xfrm>
      </p:grpSpPr>
      <p:sp>
        <p:nvSpPr>
          <p:cNvPr id="425" name="Google Shape;425;p31"/>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26" name="Google Shape;426;p31"/>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27" name="Google Shape;427;p31"/>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428" name="Google Shape;428;p31"/>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chemeClr val="accent4"/>
                </a:solidFill>
                <a:latin typeface="Trebuchet MS"/>
                <a:ea typeface="Trebuchet MS"/>
                <a:cs typeface="Trebuchet MS"/>
                <a:sym typeface="Trebuchet MS"/>
              </a:rPr>
              <a:t>Fase 3: Calcolo del Valore di Pericolo (HV) per le Problematiche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48BAA2"/>
              </a:buClr>
              <a:buSzPts val="4000"/>
              <a:buFont typeface="Trebuchet MS"/>
              <a:buNone/>
            </a:pPr>
            <a:r>
              <a:t/>
            </a:r>
            <a:endParaRPr b="0" i="0" sz="1400" u="none" cap="none" strike="noStrike">
              <a:solidFill>
                <a:srgbClr val="000000"/>
              </a:solidFill>
              <a:latin typeface="Arial"/>
              <a:ea typeface="Arial"/>
              <a:cs typeface="Arial"/>
              <a:sym typeface="Arial"/>
            </a:endParaRPr>
          </a:p>
        </p:txBody>
      </p:sp>
      <p:sp>
        <p:nvSpPr>
          <p:cNvPr id="429" name="Google Shape;429;p31"/>
          <p:cNvSpPr txBox="1"/>
          <p:nvPr/>
        </p:nvSpPr>
        <p:spPr>
          <a:xfrm>
            <a:off x="554397" y="1244445"/>
            <a:ext cx="7842177" cy="64629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Il Metodo RBE prevede l’assegnazione di un Valore di Pericolo (HV) a ciascuna Questione (Pericolo) inclusa nella valutazione. Questo valore rappresenta la rilevanza del pericolo in relazione al contesto locale, come definito nella tabella sottostante.</a:t>
            </a:r>
            <a:endParaRPr b="0" i="0" sz="1200" u="none" cap="none" strike="noStrike">
              <a:solidFill>
                <a:schemeClr val="lt2"/>
              </a:solidFill>
              <a:latin typeface="Trebuchet MS"/>
              <a:ea typeface="Trebuchet MS"/>
              <a:cs typeface="Trebuchet MS"/>
              <a:sym typeface="Trebuchet MS"/>
            </a:endParaRPr>
          </a:p>
        </p:txBody>
      </p:sp>
      <p:graphicFrame>
        <p:nvGraphicFramePr>
          <p:cNvPr id="430" name="Google Shape;430;p31"/>
          <p:cNvGraphicFramePr/>
          <p:nvPr/>
        </p:nvGraphicFramePr>
        <p:xfrm>
          <a:off x="952500" y="2000250"/>
          <a:ext cx="3000000" cy="3000000"/>
        </p:xfrm>
        <a:graphic>
          <a:graphicData uri="http://schemas.openxmlformats.org/drawingml/2006/table">
            <a:tbl>
              <a:tblPr>
                <a:noFill/>
                <a:tableStyleId>{E0C0BC64-A7FD-457F-8DD4-44BB51BBD92B}</a:tableStyleId>
              </a:tblPr>
              <a:tblGrid>
                <a:gridCol w="997050"/>
                <a:gridCol w="3675500"/>
                <a:gridCol w="1323450"/>
                <a:gridCol w="1243000"/>
              </a:tblGrid>
              <a:tr h="381000">
                <a:tc gridSpan="2">
                  <a:txBody>
                    <a:bodyPr/>
                    <a:lstStyle/>
                    <a:p>
                      <a:pPr indent="0" lvl="0" marL="0" marR="0" rtl="0" algn="ctr">
                        <a:lnSpc>
                          <a:spcPct val="100000"/>
                        </a:lnSpc>
                        <a:spcBef>
                          <a:spcPts val="0"/>
                        </a:spcBef>
                        <a:spcAft>
                          <a:spcPts val="0"/>
                        </a:spcAft>
                        <a:buClr>
                          <a:srgbClr val="000000"/>
                        </a:buClr>
                        <a:buSzPts val="1200"/>
                        <a:buFont typeface="Arial"/>
                        <a:buNone/>
                      </a:pPr>
                      <a:r>
                        <a:rPr b="1" i="0" lang="en-MT" sz="1200" u="none" cap="none" strike="noStrike">
                          <a:solidFill>
                            <a:schemeClr val="lt1"/>
                          </a:solidFill>
                          <a:latin typeface="Trebuchet MS"/>
                          <a:ea typeface="Trebuchet MS"/>
                          <a:cs typeface="Trebuchet MS"/>
                          <a:sym typeface="Trebuchet MS"/>
                        </a:rPr>
                        <a:t>Evento pericoloso</a:t>
                      </a:r>
                      <a:endParaRPr b="1" i="0"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hMerge="1"/>
                <a:tc gridSpan="2">
                  <a:txBody>
                    <a:bodyPr/>
                    <a:lstStyle/>
                    <a:p>
                      <a:pPr indent="0" lvl="0" marL="0" marR="0" rtl="0" algn="ctr">
                        <a:lnSpc>
                          <a:spcPct val="100000"/>
                        </a:lnSpc>
                        <a:spcBef>
                          <a:spcPts val="0"/>
                        </a:spcBef>
                        <a:spcAft>
                          <a:spcPts val="0"/>
                        </a:spcAft>
                        <a:buClr>
                          <a:srgbClr val="000000"/>
                        </a:buClr>
                        <a:buSzPts val="1200"/>
                        <a:buFont typeface="Arial"/>
                        <a:buNone/>
                      </a:pPr>
                      <a:r>
                        <a:rPr b="1" i="0" lang="en-MT" sz="1200" u="none" cap="none" strike="noStrike">
                          <a:solidFill>
                            <a:schemeClr val="lt1"/>
                          </a:solidFill>
                          <a:latin typeface="Trebuchet MS"/>
                          <a:ea typeface="Trebuchet MS"/>
                          <a:cs typeface="Trebuchet MS"/>
                          <a:sym typeface="Trebuchet MS"/>
                        </a:rPr>
                        <a:t>Valore di Pericolo (HV)</a:t>
                      </a:r>
                      <a:endParaRPr b="1" i="0" sz="1200" u="none" cap="none" strike="noStrike">
                        <a:solidFill>
                          <a:schemeClr val="lt1"/>
                        </a:solidFill>
                        <a:latin typeface="Trebuchet MS"/>
                        <a:ea typeface="Trebuchet MS"/>
                        <a:cs typeface="Trebuchet MS"/>
                        <a:sym typeface="Trebuchet MS"/>
                      </a:endParaRPr>
                    </a:p>
                  </a:txBody>
                  <a:tcPr marT="91425" marB="91425" marR="91425" marL="91425">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solidFill>
                      <a:srgbClr val="8BA7AC"/>
                    </a:solidFill>
                  </a:tcPr>
                </a:tc>
                <a:tc hMerge="1"/>
              </a:tr>
              <a:tr h="381000">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Frequente</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Probabile che si verifichi nel corso della vita (ogni 0-10 anni)</a:t>
                      </a:r>
                      <a:endParaRPr b="0" i="0" sz="1200" u="none" cap="none" strike="noStrike">
                        <a:solidFill>
                          <a:schemeClr val="lt2"/>
                        </a:solidFill>
                        <a:latin typeface="Trebuchet MS"/>
                        <a:ea typeface="Trebuchet MS"/>
                        <a:cs typeface="Trebuchet MS"/>
                        <a:sym typeface="Trebuchet MS"/>
                      </a:endParaRPr>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Molto probabile</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1-0,9</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Probable</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Probabile che si verifichi più volte nella vita (ogni 0-25 anni)</a:t>
                      </a:r>
                      <a:endParaRPr b="0" i="0" sz="1200" u="none" cap="none" strike="noStrike">
                        <a:solidFill>
                          <a:schemeClr val="lt2"/>
                        </a:solidFill>
                        <a:latin typeface="Trebuchet MS"/>
                        <a:ea typeface="Trebuchet MS"/>
                        <a:cs typeface="Trebuchet MS"/>
                        <a:sym typeface="Trebuchet MS"/>
                      </a:endParaRPr>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Probabile</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0,89-0,66</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81000">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Occasional</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Probabile che si verifichi qualche volta nella vita (ogni 0-50 anni)</a:t>
                      </a:r>
                      <a:endParaRPr b="0" i="0" sz="1200" u="none" cap="none" strike="noStrike">
                        <a:solidFill>
                          <a:schemeClr val="lt2"/>
                        </a:solidFill>
                        <a:latin typeface="Trebuchet MS"/>
                        <a:ea typeface="Trebuchet MS"/>
                        <a:cs typeface="Trebuchet MS"/>
                        <a:sym typeface="Trebuchet MS"/>
                      </a:endParaRPr>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Possibile</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0,65-0,33</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r h="381000">
                <a:tc>
                  <a:txBody>
                    <a:bodyPr/>
                    <a:lstStyle/>
                    <a:p>
                      <a:pPr indent="0" lvl="0" marL="0" marR="0" rtl="0" algn="l">
                        <a:lnSpc>
                          <a:spcPct val="107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Remote</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Improbabile, ma comunque possibile nel corso della vita (ogni 0-100 anni)</a:t>
                      </a:r>
                      <a:endParaRPr b="0" i="0" sz="1200" u="none" cap="none" strike="noStrike">
                        <a:solidFill>
                          <a:schemeClr val="lt2"/>
                        </a:solidFill>
                        <a:latin typeface="Trebuchet MS"/>
                        <a:ea typeface="Trebuchet MS"/>
                        <a:cs typeface="Trebuchet MS"/>
                        <a:sym typeface="Trebuchet MS"/>
                      </a:endParaRPr>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Improbabile</a:t>
                      </a:r>
                      <a:endParaRPr b="0" i="0" sz="1200" u="none" cap="none" strike="noStrike">
                        <a:solidFill>
                          <a:schemeClr val="lt2"/>
                        </a:solidFill>
                        <a:latin typeface="Trebuchet MS"/>
                        <a:ea typeface="Trebuchet MS"/>
                        <a:cs typeface="Trebuchet MS"/>
                        <a:sym typeface="Trebuchet MS"/>
                      </a:endParaRPr>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c>
                  <a:txBody>
                    <a:bodyPr/>
                    <a:lstStyle/>
                    <a:p>
                      <a:pPr indent="0" lvl="0" marL="0" marR="0" rtl="0" algn="l">
                        <a:lnSpc>
                          <a:spcPct val="107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0,32-0,0</a:t>
                      </a:r>
                      <a:endParaRPr sz="1400" u="none" cap="none" strike="noStrike"/>
                    </a:p>
                  </a:txBody>
                  <a:tcPr marT="91450" marB="91450" marR="91450" marL="91450">
                    <a:lnL cap="flat" cmpd="sng" w="12700">
                      <a:solidFill>
                        <a:schemeClr val="accent2"/>
                      </a:solidFill>
                      <a:prstDash val="solid"/>
                      <a:round/>
                      <a:headEnd len="sm" w="sm" type="none"/>
                      <a:tailEnd len="sm" w="sm" type="none"/>
                    </a:lnL>
                    <a:lnR cap="flat" cmpd="sng" w="12700">
                      <a:solidFill>
                        <a:schemeClr val="accent2"/>
                      </a:solidFill>
                      <a:prstDash val="solid"/>
                      <a:round/>
                      <a:headEnd len="sm" w="sm" type="none"/>
                      <a:tailEnd len="sm" w="sm" type="none"/>
                    </a:lnR>
                    <a:lnT cap="flat" cmpd="sng" w="12700">
                      <a:solidFill>
                        <a:schemeClr val="accent2"/>
                      </a:solidFill>
                      <a:prstDash val="solid"/>
                      <a:round/>
                      <a:headEnd len="sm" w="sm" type="none"/>
                      <a:tailEnd len="sm" w="sm" type="none"/>
                    </a:lnT>
                    <a:lnB cap="flat" cmpd="sng" w="12700">
                      <a:solidFill>
                        <a:schemeClr val="accent2"/>
                      </a:solidFill>
                      <a:prstDash val="solid"/>
                      <a:round/>
                      <a:headEnd len="sm" w="sm" type="none"/>
                      <a:tailEnd len="sm" w="sm" type="none"/>
                    </a:lnB>
                  </a:tcPr>
                </a:tc>
              </a:tr>
            </a:tbl>
          </a:graphicData>
        </a:graphic>
      </p:graphicFrame>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4" name="Shape 434"/>
        <p:cNvGrpSpPr/>
        <p:nvPr/>
      </p:nvGrpSpPr>
      <p:grpSpPr>
        <a:xfrm>
          <a:off x="0" y="0"/>
          <a:ext cx="0" cy="0"/>
          <a:chOff x="0" y="0"/>
          <a:chExt cx="0" cy="0"/>
        </a:xfrm>
      </p:grpSpPr>
      <p:sp>
        <p:nvSpPr>
          <p:cNvPr id="435" name="Google Shape;435;p3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36" name="Google Shape;436;p32"/>
          <p:cNvSpPr/>
          <p:nvPr/>
        </p:nvSpPr>
        <p:spPr>
          <a:xfrm>
            <a:off x="58640" y="53253"/>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37" name="Google Shape;437;p32"/>
          <p:cNvSpPr txBox="1"/>
          <p:nvPr>
            <p:ph type="title"/>
          </p:nvPr>
        </p:nvSpPr>
        <p:spPr>
          <a:xfrm>
            <a:off x="472875" y="137898"/>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438" name="Google Shape;438;p32"/>
          <p:cNvSpPr txBox="1"/>
          <p:nvPr/>
        </p:nvSpPr>
        <p:spPr>
          <a:xfrm>
            <a:off x="472875" y="597564"/>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chemeClr val="accent4"/>
                </a:solidFill>
                <a:latin typeface="Trebuchet MS"/>
                <a:ea typeface="Trebuchet MS"/>
                <a:cs typeface="Trebuchet MS"/>
                <a:sym typeface="Trebuchet MS"/>
              </a:rPr>
              <a:t>Fase 3: Calcolo del Valore di Pericolo (HV) per le Problematiche</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48BAA2"/>
              </a:buClr>
              <a:buSzPts val="4000"/>
              <a:buFont typeface="Trebuchet MS"/>
              <a:buNone/>
            </a:pPr>
            <a:r>
              <a:t/>
            </a:r>
            <a:endParaRPr b="0" i="0" sz="1800" u="none" cap="none" strike="noStrike">
              <a:solidFill>
                <a:srgbClr val="000000"/>
              </a:solidFill>
              <a:latin typeface="Arial"/>
              <a:ea typeface="Arial"/>
              <a:cs typeface="Arial"/>
              <a:sym typeface="Arial"/>
            </a:endParaRPr>
          </a:p>
        </p:txBody>
      </p:sp>
      <p:sp>
        <p:nvSpPr>
          <p:cNvPr id="439" name="Google Shape;439;p32"/>
          <p:cNvSpPr txBox="1"/>
          <p:nvPr/>
        </p:nvSpPr>
        <p:spPr>
          <a:xfrm>
            <a:off x="472875" y="985345"/>
            <a:ext cx="8034600" cy="1384954"/>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Il Valore di Pericolo deve essere assegnato utilizzando le informazioni contenute nei SECAP.</a:t>
            </a:r>
            <a:br>
              <a:rPr b="0" i="0" lang="en-MT" sz="1200" u="none" cap="none" strike="noStrike">
                <a:solidFill>
                  <a:schemeClr val="lt2"/>
                </a:solidFill>
                <a:latin typeface="Trebuchet MS"/>
                <a:ea typeface="Trebuchet MS"/>
                <a:cs typeface="Trebuchet MS"/>
                <a:sym typeface="Trebuchet MS"/>
              </a:rPr>
            </a:br>
            <a:r>
              <a:rPr b="0" i="0" lang="en-MT" sz="1200" u="none" cap="none" strike="noStrike">
                <a:solidFill>
                  <a:schemeClr val="lt2"/>
                </a:solidFill>
                <a:latin typeface="Trebuchet MS"/>
                <a:ea typeface="Trebuchet MS"/>
                <a:cs typeface="Trebuchet MS"/>
                <a:sym typeface="Trebuchet MS"/>
              </a:rPr>
              <a:t>Se le informazioni non sono disponibili: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il Valore di Pericolo (HV) viene assegnato dagli esperti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il Valore di Pericolo (HV) viene assegnato attraverso il calcolo, la normalizzazione e l’aggregazione di specifici criteri di Pericolo. Per quanto riguarda la seconda opzione, la tabella mostra un esempio di Criteri di Pericolo per il Tema "Caldo estremo".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graphicFrame>
        <p:nvGraphicFramePr>
          <p:cNvPr id="440" name="Google Shape;440;p32"/>
          <p:cNvGraphicFramePr/>
          <p:nvPr/>
        </p:nvGraphicFramePr>
        <p:xfrm>
          <a:off x="630600" y="2176550"/>
          <a:ext cx="3000000" cy="3000000"/>
        </p:xfrm>
        <a:graphic>
          <a:graphicData uri="http://schemas.openxmlformats.org/drawingml/2006/table">
            <a:tbl>
              <a:tblPr>
                <a:noFill/>
                <a:tableStyleId>{E0C0BC64-A7FD-457F-8DD4-44BB51BBD92B}</a:tableStyleId>
              </a:tblPr>
              <a:tblGrid>
                <a:gridCol w="2415950"/>
                <a:gridCol w="5303200"/>
              </a:tblGrid>
              <a:tr h="295450">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1"/>
                          </a:solidFill>
                          <a:latin typeface="Trebuchet MS"/>
                          <a:ea typeface="Trebuchet MS"/>
                          <a:cs typeface="Trebuchet MS"/>
                          <a:sym typeface="Trebuchet MS"/>
                        </a:rPr>
                        <a:t>Tema</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100"/>
                        <a:buFont typeface="Arial"/>
                        <a:buNone/>
                      </a:pPr>
                      <a:r>
                        <a:rPr lang="en-MT" sz="1100" u="none" cap="none" strike="noStrike">
                          <a:solidFill>
                            <a:schemeClr val="lt1"/>
                          </a:solidFill>
                          <a:latin typeface="Trebuchet MS"/>
                          <a:ea typeface="Trebuchet MS"/>
                          <a:cs typeface="Trebuchet MS"/>
                          <a:sym typeface="Trebuchet MS"/>
                        </a:rPr>
                        <a:t>Caldo Estremo</a:t>
                      </a:r>
                      <a:endParaRPr sz="11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Criteri di Pericolo</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Indicatori</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SU25 (giorni estivi)</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Numero di giorni all’anno con temperatura massima giornaliera superiore a 25 ºC</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SU30 (giorni caldi)</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Numero di giorni all’anno con temperatura massima giornaliera superiore a 30 ºC</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TMAX</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Temperatura massima giornaliera (ºC)</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TR20 (notti tropicali)</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Numero di giorni all’anno con temperatura minima giornaliera superiore a 20 ºC</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HW</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7000"/>
                        </a:lnSpc>
                        <a:spcBef>
                          <a:spcPts val="0"/>
                        </a:spcBef>
                        <a:spcAft>
                          <a:spcPts val="0"/>
                        </a:spcAft>
                        <a:buClr>
                          <a:srgbClr val="000000"/>
                        </a:buClr>
                        <a:buSzPts val="1100"/>
                        <a:buFont typeface="Arial"/>
                        <a:buNone/>
                      </a:pPr>
                      <a:r>
                        <a:rPr b="0" i="0" lang="en-MT" sz="1100" u="none" cap="none" strike="noStrike">
                          <a:solidFill>
                            <a:schemeClr val="lt2"/>
                          </a:solidFill>
                          <a:latin typeface="Trebuchet MS"/>
                          <a:ea typeface="Trebuchet MS"/>
                          <a:cs typeface="Trebuchet MS"/>
                          <a:sym typeface="Trebuchet MS"/>
                        </a:rPr>
                        <a:t>Numero di giorni all’anno con temperatura massima giornaliera superiore a 30 ºC</a:t>
                      </a:r>
                      <a:endParaRPr b="0" i="0" sz="1100" u="none" cap="none" strike="noStrike">
                        <a:solidFill>
                          <a:schemeClr val="lt2"/>
                        </a:solidFill>
                        <a:latin typeface="Trebuchet MS"/>
                        <a:ea typeface="Trebuchet MS"/>
                        <a:cs typeface="Trebuchet MS"/>
                        <a:sym typeface="Trebuchet MS"/>
                      </a:endParaRPr>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4" name="Shape 444"/>
        <p:cNvGrpSpPr/>
        <p:nvPr/>
      </p:nvGrpSpPr>
      <p:grpSpPr>
        <a:xfrm>
          <a:off x="0" y="0"/>
          <a:ext cx="0" cy="0"/>
          <a:chOff x="0" y="0"/>
          <a:chExt cx="0" cy="0"/>
        </a:xfrm>
      </p:grpSpPr>
      <p:sp>
        <p:nvSpPr>
          <p:cNvPr id="445" name="Google Shape;445;p34"/>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46" name="Google Shape;446;p34"/>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47" name="Google Shape;447;p34"/>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448" name="Google Shape;448;p34"/>
          <p:cNvSpPr txBox="1"/>
          <p:nvPr/>
        </p:nvSpPr>
        <p:spPr>
          <a:xfrm>
            <a:off x="554397" y="4981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chemeClr val="accent4"/>
                </a:solidFill>
                <a:latin typeface="Trebuchet MS"/>
                <a:ea typeface="Trebuchet MS"/>
                <a:cs typeface="Trebuchet MS"/>
                <a:sym typeface="Trebuchet MS"/>
              </a:rPr>
              <a:t>Fase 3: Calcolo del Valore di Pericolo (HV) per le Problematiche</a:t>
            </a:r>
            <a:endParaRPr b="0" i="0" sz="1400" u="none" cap="none" strike="noStrike">
              <a:solidFill>
                <a:srgbClr val="000000"/>
              </a:solidFill>
              <a:latin typeface="Arial"/>
              <a:ea typeface="Arial"/>
              <a:cs typeface="Arial"/>
              <a:sym typeface="Arial"/>
            </a:endParaRPr>
          </a:p>
        </p:txBody>
      </p:sp>
      <p:sp>
        <p:nvSpPr>
          <p:cNvPr id="449" name="Google Shape;449;p34"/>
          <p:cNvSpPr txBox="1"/>
          <p:nvPr/>
        </p:nvSpPr>
        <p:spPr>
          <a:xfrm>
            <a:off x="554400" y="1655925"/>
            <a:ext cx="7842300" cy="46162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Supponendo di condurre la valutazione del rischio per una città dell’Europa Centrale, riportata di seguito mostra i Valori di Pericolo assegnati dopo la consultazione del relativo SECAP.</a:t>
            </a:r>
            <a:endParaRPr b="0" i="0" sz="1200" u="none" cap="none" strike="noStrike">
              <a:solidFill>
                <a:schemeClr val="lt2"/>
              </a:solidFill>
              <a:latin typeface="Trebuchet MS"/>
              <a:ea typeface="Trebuchet MS"/>
              <a:cs typeface="Trebuchet MS"/>
              <a:sym typeface="Trebuchet MS"/>
            </a:endParaRPr>
          </a:p>
        </p:txBody>
      </p:sp>
      <p:sp>
        <p:nvSpPr>
          <p:cNvPr id="450" name="Google Shape;450;p34"/>
          <p:cNvSpPr txBox="1"/>
          <p:nvPr/>
        </p:nvSpPr>
        <p:spPr>
          <a:xfrm>
            <a:off x="554397" y="1241282"/>
            <a:ext cx="80808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Esempio</a:t>
            </a:r>
            <a:endParaRPr b="0" i="0" sz="1400" u="none" cap="none" strike="noStrike">
              <a:solidFill>
                <a:srgbClr val="000000"/>
              </a:solidFill>
              <a:latin typeface="Arial"/>
              <a:ea typeface="Arial"/>
              <a:cs typeface="Arial"/>
              <a:sym typeface="Arial"/>
            </a:endParaRPr>
          </a:p>
        </p:txBody>
      </p:sp>
      <p:sp>
        <p:nvSpPr>
          <p:cNvPr id="451" name="Google Shape;451;p34"/>
          <p:cNvSpPr txBox="1"/>
          <p:nvPr/>
        </p:nvSpPr>
        <p:spPr>
          <a:xfrm>
            <a:off x="554397" y="4428536"/>
            <a:ext cx="7842177" cy="27695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1" i="0" lang="en-MT" sz="1200" u="none" cap="none" strike="noStrike">
                <a:solidFill>
                  <a:schemeClr val="lt2"/>
                </a:solidFill>
                <a:latin typeface="Trebuchet MS"/>
                <a:ea typeface="Trebuchet MS"/>
                <a:cs typeface="Trebuchet MS"/>
                <a:sym typeface="Trebuchet MS"/>
              </a:rPr>
              <a:t>Il risultato di questa fase è un insieme di Valori di Pericolo (HV), uno per ciascun Tema.</a:t>
            </a:r>
            <a:endParaRPr b="1" i="0" sz="1200" u="none" cap="none" strike="noStrike">
              <a:solidFill>
                <a:schemeClr val="lt2"/>
              </a:solidFill>
              <a:latin typeface="Trebuchet MS"/>
              <a:ea typeface="Trebuchet MS"/>
              <a:cs typeface="Trebuchet MS"/>
              <a:sym typeface="Trebuchet MS"/>
            </a:endParaRPr>
          </a:p>
        </p:txBody>
      </p:sp>
      <p:graphicFrame>
        <p:nvGraphicFramePr>
          <p:cNvPr id="452" name="Google Shape;452;p34"/>
          <p:cNvGraphicFramePr/>
          <p:nvPr/>
        </p:nvGraphicFramePr>
        <p:xfrm>
          <a:off x="2100175" y="2342425"/>
          <a:ext cx="3000000" cy="3000000"/>
        </p:xfrm>
        <a:graphic>
          <a:graphicData uri="http://schemas.openxmlformats.org/drawingml/2006/table">
            <a:tbl>
              <a:tblPr>
                <a:noFill/>
                <a:tableStyleId>{E0C0BC64-A7FD-457F-8DD4-44BB51BBD92B}</a:tableStyleId>
              </a:tblPr>
              <a:tblGrid>
                <a:gridCol w="2413000"/>
                <a:gridCol w="2413000"/>
              </a:tblGrid>
              <a:tr h="29545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Pericolo</a:t>
                      </a:r>
                      <a:endParaRPr b="0" i="0"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Valore di Pericolo (HV)</a:t>
                      </a:r>
                      <a:endParaRPr sz="1400" u="none" cap="none" strike="noStrike"/>
                    </a:p>
                  </a:txBody>
                  <a:tcPr marT="91450" marB="91450"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Calore Estremo</a:t>
                      </a:r>
                      <a:endParaRPr sz="1400" u="none" cap="none" strike="noStrike"/>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0,8 (Alto)</a:t>
                      </a:r>
                      <a:endParaRPr sz="1400" u="none" cap="none" strike="noStrike"/>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Precipitazioni intense</a:t>
                      </a:r>
                      <a:endParaRPr sz="1400" u="none" cap="none" strike="noStrike"/>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0,6 (Moderato)</a:t>
                      </a:r>
                      <a:endParaRPr sz="1400" u="none" cap="none" strike="noStrike"/>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Tempeste</a:t>
                      </a:r>
                      <a:endParaRPr sz="1400" u="none" cap="none" strike="noStrike"/>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0,5 (Moderato)</a:t>
                      </a:r>
                      <a:endParaRPr sz="1400" u="none" cap="none" strike="noStrike"/>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6" name="Shape 456"/>
        <p:cNvGrpSpPr/>
        <p:nvPr/>
      </p:nvGrpSpPr>
      <p:grpSpPr>
        <a:xfrm>
          <a:off x="0" y="0"/>
          <a:ext cx="0" cy="0"/>
          <a:chOff x="0" y="0"/>
          <a:chExt cx="0" cy="0"/>
        </a:xfrm>
      </p:grpSpPr>
      <p:sp>
        <p:nvSpPr>
          <p:cNvPr id="457" name="Google Shape;457;p35"/>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58" name="Google Shape;458;p35"/>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59" name="Google Shape;459;p35"/>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460" name="Google Shape;460;p35"/>
          <p:cNvSpPr txBox="1"/>
          <p:nvPr/>
        </p:nvSpPr>
        <p:spPr>
          <a:xfrm>
            <a:off x="554400" y="659359"/>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chemeClr val="accent4"/>
                </a:solidFill>
                <a:latin typeface="Trebuchet MS"/>
                <a:ea typeface="Trebuchet MS"/>
                <a:cs typeface="Trebuchet MS"/>
                <a:sym typeface="Trebuchet MS"/>
              </a:rPr>
              <a:t>Fase 4: Calcolo del Valore di Rischio della Categoria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48BAA2"/>
              </a:buClr>
              <a:buSzPts val="4000"/>
              <a:buFont typeface="Trebuchet MS"/>
              <a:buNone/>
            </a:pPr>
            <a:r>
              <a:t/>
            </a:r>
            <a:endParaRPr b="0" i="0" sz="1400" u="none" cap="none" strike="noStrike">
              <a:solidFill>
                <a:srgbClr val="000000"/>
              </a:solidFill>
              <a:latin typeface="Arial"/>
              <a:ea typeface="Arial"/>
              <a:cs typeface="Arial"/>
              <a:sym typeface="Arial"/>
            </a:endParaRPr>
          </a:p>
        </p:txBody>
      </p:sp>
      <p:sp>
        <p:nvSpPr>
          <p:cNvPr id="461" name="Google Shape;461;p35"/>
          <p:cNvSpPr txBox="1"/>
          <p:nvPr/>
        </p:nvSpPr>
        <p:spPr>
          <a:xfrm>
            <a:off x="635836" y="1694587"/>
            <a:ext cx="7754714" cy="2154396"/>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A questo punto del processo, ciascuna Categoria di Rischio è caratterizzata da: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un Valore di Pericolo (HV)</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un Valore di Esposizione (EV)</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un Valore di Vulnerabilità (VV)</a:t>
            </a:r>
            <a:endParaRPr b="0" i="0" sz="1400" u="none" cap="none" strike="noStrike">
              <a:solidFill>
                <a:srgbClr val="000000"/>
              </a:solidFill>
              <a:latin typeface="Arial"/>
              <a:ea typeface="Arial"/>
              <a:cs typeface="Arial"/>
              <a:sym typeface="Arial"/>
            </a:endParaRPr>
          </a:p>
          <a:p>
            <a:pPr indent="-95250" lvl="0" marL="17145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L’ultimo passaggio consiste nell’aggregazione di questi 3 componenti del rischio mediante una media geometrica ponderata, al fine di calcolare il valore di rischio di ciascuna Categoria di Rischio.</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400"/>
              <a:buFont typeface="Arial"/>
              <a:buNone/>
            </a:pPr>
            <a:r>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5" name="Shape 465"/>
        <p:cNvGrpSpPr/>
        <p:nvPr/>
      </p:nvGrpSpPr>
      <p:grpSpPr>
        <a:xfrm>
          <a:off x="0" y="0"/>
          <a:ext cx="0" cy="0"/>
          <a:chOff x="0" y="0"/>
          <a:chExt cx="0" cy="0"/>
        </a:xfrm>
      </p:grpSpPr>
      <p:sp>
        <p:nvSpPr>
          <p:cNvPr id="466" name="Google Shape;466;p37"/>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67" name="Google Shape;467;p37"/>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68" name="Google Shape;468;p37"/>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469" name="Google Shape;469;p37"/>
          <p:cNvSpPr txBox="1"/>
          <p:nvPr/>
        </p:nvSpPr>
        <p:spPr>
          <a:xfrm>
            <a:off x="554400" y="587797"/>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chemeClr val="accent4"/>
                </a:solidFill>
                <a:latin typeface="Trebuchet MS"/>
                <a:ea typeface="Trebuchet MS"/>
                <a:cs typeface="Trebuchet MS"/>
                <a:sym typeface="Trebuchet MS"/>
              </a:rPr>
              <a:t>Fase 4: Calcolo del Valore di Rischio della Categoria</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48BAA2"/>
              </a:buClr>
              <a:buSzPts val="4000"/>
              <a:buFont typeface="Trebuchet MS"/>
              <a:buNone/>
            </a:pPr>
            <a:r>
              <a:t/>
            </a:r>
            <a:endParaRPr b="0" i="0" sz="1800" u="none" cap="none" strike="noStrike">
              <a:solidFill>
                <a:srgbClr val="000000"/>
              </a:solidFill>
              <a:latin typeface="Arial"/>
              <a:ea typeface="Arial"/>
              <a:cs typeface="Arial"/>
              <a:sym typeface="Arial"/>
            </a:endParaRPr>
          </a:p>
        </p:txBody>
      </p:sp>
      <p:sp>
        <p:nvSpPr>
          <p:cNvPr id="470" name="Google Shape;470;p37"/>
          <p:cNvSpPr txBox="1"/>
          <p:nvPr/>
        </p:nvSpPr>
        <p:spPr>
          <a:xfrm>
            <a:off x="554400" y="1198238"/>
            <a:ext cx="80808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Esempio</a:t>
            </a:r>
            <a:endParaRPr b="0" i="0" sz="1400" u="none" cap="none" strike="noStrike">
              <a:solidFill>
                <a:srgbClr val="000000"/>
              </a:solidFill>
              <a:latin typeface="Arial"/>
              <a:ea typeface="Arial"/>
              <a:cs typeface="Arial"/>
              <a:sym typeface="Arial"/>
            </a:endParaRPr>
          </a:p>
        </p:txBody>
      </p:sp>
      <p:sp>
        <p:nvSpPr>
          <p:cNvPr id="471" name="Google Shape;471;p37"/>
          <p:cNvSpPr txBox="1"/>
          <p:nvPr/>
        </p:nvSpPr>
        <p:spPr>
          <a:xfrm>
            <a:off x="554400" y="1668168"/>
            <a:ext cx="7836300" cy="3600945"/>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Per calcolare il valore di rischio della categoria “Rischio per la salute degli abitanti” vengono utilizzati i seguenti valori: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5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Valore di Pericolo (HV) = 0,68</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Peso di HV (WHV) = 0,25</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Valore di Esposizione (EV) = 0,35</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Peso di EV (WEV) = 0,25</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Valore di Vulnerabilità (VV) = 0,6</a:t>
            </a:r>
            <a:endParaRPr b="0" i="0" sz="1400" u="none" cap="none" strike="noStrike">
              <a:solidFill>
                <a:srgbClr val="000000"/>
              </a:solidFill>
              <a:latin typeface="Arial"/>
              <a:ea typeface="Arial"/>
              <a:cs typeface="Arial"/>
              <a:sym typeface="Arial"/>
            </a:endParaRPr>
          </a:p>
          <a:p>
            <a:pPr indent="0" lvl="0" marL="0" marR="0" rtl="0" algn="l">
              <a:lnSpc>
                <a:spcPct val="15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Peso di VV (WV) = 0,5</a:t>
            </a:r>
            <a:endParaRPr b="0" i="0" sz="1400" u="none" cap="none" strike="noStrike">
              <a:solidFill>
                <a:srgbClr val="000000"/>
              </a:solidFill>
              <a:latin typeface="Arial"/>
              <a:ea typeface="Arial"/>
              <a:cs typeface="Arial"/>
              <a:sym typeface="Arial"/>
            </a:endParaRPr>
          </a:p>
          <a:p>
            <a:pPr indent="-95250" lvl="0" marL="17145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l">
              <a:lnSpc>
                <a:spcPct val="15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Il valore della categoria di rischio “Rischio per la salute degli abitanti” risulta essere:</a:t>
            </a:r>
            <a:endParaRPr b="0" i="0" sz="1400" u="none" cap="none" strike="noStrike">
              <a:solidFill>
                <a:srgbClr val="000000"/>
              </a:solidFill>
              <a:latin typeface="Arial"/>
              <a:ea typeface="Arial"/>
              <a:cs typeface="Arial"/>
              <a:sym typeface="Arial"/>
            </a:endParaRPr>
          </a:p>
          <a:p>
            <a:pPr indent="-171450" lvl="0" marL="171450" marR="0" rtl="0" algn="l">
              <a:lnSpc>
                <a:spcPct val="150000"/>
              </a:lnSpc>
              <a:spcBef>
                <a:spcPts val="0"/>
              </a:spcBef>
              <a:spcAft>
                <a:spcPts val="0"/>
              </a:spcAft>
              <a:buClr>
                <a:srgbClr val="000000"/>
              </a:buClr>
              <a:buSzPts val="1200"/>
              <a:buFont typeface="Arial"/>
              <a:buChar char="-"/>
            </a:pPr>
            <a:r>
              <a:rPr b="0" i="0" lang="en-MT" sz="1200" u="none" cap="none" strike="noStrike">
                <a:solidFill>
                  <a:schemeClr val="lt2"/>
                </a:solidFill>
                <a:latin typeface="Trebuchet MS"/>
                <a:ea typeface="Trebuchet MS"/>
                <a:cs typeface="Trebuchet MS"/>
                <a:sym typeface="Trebuchet MS"/>
              </a:rPr>
              <a:t>Valore di rischio della categoria =</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 </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200"/>
              <a:buFont typeface="Arial"/>
              <a:buNone/>
            </a:pPr>
            <a:r>
              <a:t/>
            </a:r>
            <a:endParaRPr b="0" i="0" sz="1200" u="none" cap="none" strike="noStrike">
              <a:solidFill>
                <a:schemeClr val="lt2"/>
              </a:solidFill>
              <a:latin typeface="Trebuchet MS"/>
              <a:ea typeface="Trebuchet MS"/>
              <a:cs typeface="Trebuchet MS"/>
              <a:sym typeface="Trebuchet MS"/>
            </a:endParaRPr>
          </a:p>
        </p:txBody>
      </p:sp>
      <p:pic>
        <p:nvPicPr>
          <p:cNvPr id="472" name="Google Shape;472;p37"/>
          <p:cNvPicPr preferRelativeResize="0"/>
          <p:nvPr/>
        </p:nvPicPr>
        <p:blipFill rotWithShape="1">
          <a:blip r:embed="rId3">
            <a:alphaModFix/>
          </a:blip>
          <a:srcRect b="0" l="0" r="0" t="0"/>
          <a:stretch/>
        </p:blipFill>
        <p:spPr>
          <a:xfrm>
            <a:off x="3178925" y="4336393"/>
            <a:ext cx="2587250" cy="382775"/>
          </a:xfrm>
          <a:prstGeom prst="rect">
            <a:avLst/>
          </a:prstGeom>
          <a:noFill/>
          <a:ln>
            <a:noFill/>
          </a:ln>
        </p:spPr>
      </p:pic>
    </p:spTree>
  </p:cSld>
  <p:clrMapOvr>
    <a:masterClrMapping/>
  </p:clrMapOvr>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6" name="Shape 476"/>
        <p:cNvGrpSpPr/>
        <p:nvPr/>
      </p:nvGrpSpPr>
      <p:grpSpPr>
        <a:xfrm>
          <a:off x="0" y="0"/>
          <a:ext cx="0" cy="0"/>
          <a:chOff x="0" y="0"/>
          <a:chExt cx="0" cy="0"/>
        </a:xfrm>
      </p:grpSpPr>
      <p:sp>
        <p:nvSpPr>
          <p:cNvPr id="477" name="Google Shape;477;p38"/>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78" name="Google Shape;478;p38"/>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79" name="Google Shape;479;p38"/>
          <p:cNvSpPr txBox="1"/>
          <p:nvPr>
            <p:ph type="title"/>
          </p:nvPr>
        </p:nvSpPr>
        <p:spPr>
          <a:xfrm>
            <a:off x="554400" y="3257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480" name="Google Shape;480;p38"/>
          <p:cNvSpPr txBox="1"/>
          <p:nvPr/>
        </p:nvSpPr>
        <p:spPr>
          <a:xfrm>
            <a:off x="554400" y="100073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5: Aggregazione dei Valori delle Categorie di Rischio per Calcolare il Valore di Rischio delle Macro-Categorie (Sistemi Urbani)</a:t>
            </a:r>
            <a:endParaRPr b="1" i="0" sz="1800" u="none" cap="none" strike="noStrike">
              <a:solidFill>
                <a:schemeClr val="accent4"/>
              </a:solidFill>
              <a:latin typeface="Trebuchet MS"/>
              <a:ea typeface="Trebuchet MS"/>
              <a:cs typeface="Trebuchet MS"/>
              <a:sym typeface="Trebuchet MS"/>
            </a:endParaRPr>
          </a:p>
        </p:txBody>
      </p:sp>
      <p:sp>
        <p:nvSpPr>
          <p:cNvPr id="481" name="Google Shape;481;p38"/>
          <p:cNvSpPr txBox="1"/>
          <p:nvPr/>
        </p:nvSpPr>
        <p:spPr>
          <a:xfrm>
            <a:off x="554400" y="2278682"/>
            <a:ext cx="7754714" cy="107717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0" i="0" lang="en-MT" sz="1600" u="none" cap="none" strike="noStrike">
                <a:solidFill>
                  <a:schemeClr val="lt2"/>
                </a:solidFill>
                <a:latin typeface="Trebuchet MS"/>
                <a:ea typeface="Trebuchet MS"/>
                <a:cs typeface="Trebuchet MS"/>
                <a:sym typeface="Trebuchet MS"/>
              </a:rPr>
              <a:t>In questa fase, i valori di rischio delle Categorie di Rischio calcolati nel passaggio precedente vengono aggregati per ottenere un valore di rischio a livello di Macro-Categoria. Questo valore rappresenta il rischio specifico dei Sistemi Urbani in relazione ai Pericoli.</a:t>
            </a:r>
            <a:endParaRPr b="0" i="0" sz="16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85" name="Shape 485"/>
        <p:cNvGrpSpPr/>
        <p:nvPr/>
      </p:nvGrpSpPr>
      <p:grpSpPr>
        <a:xfrm>
          <a:off x="0" y="0"/>
          <a:ext cx="0" cy="0"/>
          <a:chOff x="0" y="0"/>
          <a:chExt cx="0" cy="0"/>
        </a:xfrm>
      </p:grpSpPr>
      <p:sp>
        <p:nvSpPr>
          <p:cNvPr id="486" name="Google Shape;486;p40"/>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87" name="Google Shape;487;p40"/>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88" name="Google Shape;488;p40"/>
          <p:cNvSpPr txBox="1"/>
          <p:nvPr>
            <p:ph type="title"/>
          </p:nvPr>
        </p:nvSpPr>
        <p:spPr>
          <a:xfrm>
            <a:off x="554400" y="329632"/>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489" name="Google Shape;489;p40"/>
          <p:cNvSpPr txBox="1"/>
          <p:nvPr/>
        </p:nvSpPr>
        <p:spPr>
          <a:xfrm>
            <a:off x="554400" y="968524"/>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6: Aggregazione dei Valori delle Macro-Categorie per calcolare il Valore di Rischio dei Temi (Pericoli)</a:t>
            </a:r>
            <a:endParaRPr b="1" i="0" sz="1800" u="none" cap="none" strike="noStrike">
              <a:solidFill>
                <a:schemeClr val="accent4"/>
              </a:solidFill>
              <a:latin typeface="Trebuchet MS"/>
              <a:ea typeface="Trebuchet MS"/>
              <a:cs typeface="Trebuchet MS"/>
              <a:sym typeface="Trebuchet MS"/>
            </a:endParaRPr>
          </a:p>
        </p:txBody>
      </p:sp>
      <p:sp>
        <p:nvSpPr>
          <p:cNvPr id="490" name="Google Shape;490;p40"/>
          <p:cNvSpPr txBox="1"/>
          <p:nvPr/>
        </p:nvSpPr>
        <p:spPr>
          <a:xfrm>
            <a:off x="554400" y="2282416"/>
            <a:ext cx="7754700" cy="1815841"/>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600"/>
              <a:buFont typeface="Arial"/>
              <a:buNone/>
            </a:pPr>
            <a:r>
              <a:rPr b="0" i="0" lang="en-MT" sz="1600" u="none" cap="none" strike="noStrike">
                <a:solidFill>
                  <a:schemeClr val="lt2"/>
                </a:solidFill>
                <a:latin typeface="Trebuchet MS"/>
                <a:ea typeface="Trebuchet MS"/>
                <a:cs typeface="Trebuchet MS"/>
                <a:sym typeface="Trebuchet MS"/>
              </a:rPr>
              <a:t>In questa fase, i valori di rischio delle Macro-Categorie vengono ulteriormente aggregati per ottenere un valore di rischio per i Temi (Pericoli).</a:t>
            </a:r>
            <a:endParaRPr b="0" i="0" sz="1400" u="none" cap="none" strike="noStrike">
              <a:solidFill>
                <a:srgbClr val="0000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600"/>
              <a:buFont typeface="Arial"/>
              <a:buNone/>
            </a:pPr>
            <a:r>
              <a:t/>
            </a:r>
            <a:endParaRPr b="0" i="0" sz="1600" u="none" cap="none" strike="noStrike">
              <a:solidFill>
                <a:schemeClr val="lt2"/>
              </a:solidFill>
              <a:latin typeface="Trebuchet MS"/>
              <a:ea typeface="Trebuchet MS"/>
              <a:cs typeface="Trebuchet MS"/>
              <a:sym typeface="Trebuchet MS"/>
            </a:endParaRPr>
          </a:p>
          <a:p>
            <a:pPr indent="0" lvl="0" marL="0" marR="0" rtl="0" algn="l">
              <a:lnSpc>
                <a:spcPct val="100000"/>
              </a:lnSpc>
              <a:spcBef>
                <a:spcPts val="0"/>
              </a:spcBef>
              <a:spcAft>
                <a:spcPts val="0"/>
              </a:spcAft>
              <a:buClr>
                <a:srgbClr val="000000"/>
              </a:buClr>
              <a:buSzPts val="1600"/>
              <a:buFont typeface="Arial"/>
              <a:buNone/>
            </a:pPr>
            <a:r>
              <a:rPr b="0" i="0" lang="en-MT" sz="1600" u="none" cap="none" strike="noStrike">
                <a:solidFill>
                  <a:schemeClr val="lt2"/>
                </a:solidFill>
                <a:latin typeface="Trebuchet MS"/>
                <a:ea typeface="Trebuchet MS"/>
                <a:cs typeface="Trebuchet MS"/>
                <a:sym typeface="Trebuchet MS"/>
              </a:rPr>
              <a:t>Essendo un approccio multi-rischio, l’aggregazione dei punteggi delle Macro-Categorie avviene tramite una media aritmetica.</a:t>
            </a:r>
            <a:endParaRPr b="0" i="0" sz="1400" u="none" cap="none" strike="noStrike">
              <a:solidFill>
                <a:srgbClr val="000000"/>
              </a:solidFill>
              <a:latin typeface="Arial"/>
              <a:ea typeface="Arial"/>
              <a:cs typeface="Arial"/>
              <a:sym typeface="Arial"/>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2"/>
              </a:solidFill>
              <a:latin typeface="Trebuchet MS"/>
              <a:ea typeface="Trebuchet MS"/>
              <a:cs typeface="Trebuchet MS"/>
              <a:sym typeface="Trebuchet MS"/>
            </a:endParaRPr>
          </a:p>
          <a:p>
            <a:pPr indent="0" lvl="0" marL="0" marR="0" rtl="0" algn="just">
              <a:lnSpc>
                <a:spcPct val="100000"/>
              </a:lnSpc>
              <a:spcBef>
                <a:spcPts val="0"/>
              </a:spcBef>
              <a:spcAft>
                <a:spcPts val="0"/>
              </a:spcAft>
              <a:buClr>
                <a:srgbClr val="000000"/>
              </a:buClr>
              <a:buSzPts val="1600"/>
              <a:buFont typeface="Arial"/>
              <a:buNone/>
            </a:pPr>
            <a:r>
              <a:t/>
            </a:r>
            <a:endParaRPr b="0" i="0" sz="1600" u="none" cap="none" strike="noStrike">
              <a:solidFill>
                <a:schemeClr val="lt2"/>
              </a:solidFill>
              <a:latin typeface="Trebuchet MS"/>
              <a:ea typeface="Trebuchet MS"/>
              <a:cs typeface="Trebuchet MS"/>
              <a:sym typeface="Trebuchet MS"/>
            </a:endParaRPr>
          </a:p>
        </p:txBody>
      </p:sp>
    </p:spTree>
  </p:cSld>
  <p:clrMapOvr>
    <a:masterClrMapping/>
  </p:clrMapOvr>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94" name="Shape 494"/>
        <p:cNvGrpSpPr/>
        <p:nvPr/>
      </p:nvGrpSpPr>
      <p:grpSpPr>
        <a:xfrm>
          <a:off x="0" y="0"/>
          <a:ext cx="0" cy="0"/>
          <a:chOff x="0" y="0"/>
          <a:chExt cx="0" cy="0"/>
        </a:xfrm>
      </p:grpSpPr>
      <p:sp>
        <p:nvSpPr>
          <p:cNvPr id="495" name="Google Shape;495;p4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96" name="Google Shape;496;p42"/>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497" name="Google Shape;497;p42"/>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498" name="Google Shape;498;p42"/>
          <p:cNvSpPr txBox="1"/>
          <p:nvPr/>
        </p:nvSpPr>
        <p:spPr>
          <a:xfrm>
            <a:off x="554400" y="685680"/>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chemeClr val="accent4"/>
                </a:solidFill>
                <a:latin typeface="Trebuchet MS"/>
                <a:ea typeface="Trebuchet MS"/>
                <a:cs typeface="Trebuchet MS"/>
                <a:sym typeface="Trebuchet MS"/>
              </a:rPr>
              <a:t>Fase 6: Aggregazione dei Valori delle Macro-Categorie per calcolare il Valore di Rischio dei Temi (Pericoli)</a:t>
            </a:r>
            <a:endParaRPr b="1" i="0" sz="1800" u="none" cap="none" strike="noStrike">
              <a:solidFill>
                <a:schemeClr val="accent4"/>
              </a:solidFill>
              <a:latin typeface="Trebuchet MS"/>
              <a:ea typeface="Trebuchet MS"/>
              <a:cs typeface="Trebuchet MS"/>
              <a:sym typeface="Trebuchet MS"/>
            </a:endParaRPr>
          </a:p>
        </p:txBody>
      </p:sp>
      <p:sp>
        <p:nvSpPr>
          <p:cNvPr id="499" name="Google Shape;499;p42"/>
          <p:cNvSpPr txBox="1"/>
          <p:nvPr/>
        </p:nvSpPr>
        <p:spPr>
          <a:xfrm>
            <a:off x="554400" y="1935256"/>
            <a:ext cx="7754700" cy="461624"/>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Il Tema “Caldo Estremo” include 3 Macro-Categorie. Nella seguente Tabella sono riportati il valore di rischio di ciascuna e il relativo peso.</a:t>
            </a:r>
            <a:endParaRPr b="0" i="0" sz="1200" u="none" cap="none" strike="noStrike">
              <a:solidFill>
                <a:schemeClr val="lt2"/>
              </a:solidFill>
              <a:latin typeface="Trebuchet MS"/>
              <a:ea typeface="Trebuchet MS"/>
              <a:cs typeface="Trebuchet MS"/>
              <a:sym typeface="Trebuchet MS"/>
            </a:endParaRPr>
          </a:p>
        </p:txBody>
      </p:sp>
      <p:sp>
        <p:nvSpPr>
          <p:cNvPr id="500" name="Google Shape;500;p42"/>
          <p:cNvSpPr txBox="1"/>
          <p:nvPr/>
        </p:nvSpPr>
        <p:spPr>
          <a:xfrm>
            <a:off x="554400" y="1517500"/>
            <a:ext cx="8080800" cy="338700"/>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600"/>
              <a:buFont typeface="Arial"/>
              <a:buNone/>
            </a:pPr>
            <a:r>
              <a:rPr b="1" i="0" lang="en-MT" sz="1600" u="none" cap="none" strike="noStrike">
                <a:solidFill>
                  <a:schemeClr val="accent4"/>
                </a:solidFill>
                <a:latin typeface="Trebuchet MS"/>
                <a:ea typeface="Trebuchet MS"/>
                <a:cs typeface="Trebuchet MS"/>
                <a:sym typeface="Trebuchet MS"/>
              </a:rPr>
              <a:t>Esempio</a:t>
            </a:r>
            <a:endParaRPr b="0" i="0" sz="1400" u="none" cap="none" strike="noStrike">
              <a:solidFill>
                <a:srgbClr val="000000"/>
              </a:solidFill>
              <a:latin typeface="Arial"/>
              <a:ea typeface="Arial"/>
              <a:cs typeface="Arial"/>
              <a:sym typeface="Arial"/>
            </a:endParaRPr>
          </a:p>
        </p:txBody>
      </p:sp>
      <p:graphicFrame>
        <p:nvGraphicFramePr>
          <p:cNvPr id="501" name="Google Shape;501;p42"/>
          <p:cNvGraphicFramePr/>
          <p:nvPr/>
        </p:nvGraphicFramePr>
        <p:xfrm>
          <a:off x="952500" y="2553700"/>
          <a:ext cx="3000000" cy="3000000"/>
        </p:xfrm>
        <a:graphic>
          <a:graphicData uri="http://schemas.openxmlformats.org/drawingml/2006/table">
            <a:tbl>
              <a:tblPr>
                <a:noFill/>
                <a:tableStyleId>{E0C0BC64-A7FD-457F-8DD4-44BB51BBD92B}</a:tableStyleId>
              </a:tblPr>
              <a:tblGrid>
                <a:gridCol w="2413000"/>
                <a:gridCol w="2413000"/>
                <a:gridCol w="2413000"/>
              </a:tblGrid>
              <a:tr h="29545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Macro-Categoria</a:t>
                      </a:r>
                      <a:endParaRPr sz="1400" u="none" cap="none" strike="noStrike"/>
                    </a:p>
                  </a:txBody>
                  <a:tcPr marT="91450" marB="91450"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Valore di Rischio</a:t>
                      </a:r>
                      <a:endParaRPr sz="1400" u="none" cap="none" strike="noStrike"/>
                    </a:p>
                  </a:txBody>
                  <a:tcPr marT="91450" marB="91450" marR="91450" marL="91450" anchor="ctr">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1"/>
                          </a:solidFill>
                          <a:latin typeface="Trebuchet MS"/>
                          <a:ea typeface="Trebuchet MS"/>
                          <a:cs typeface="Trebuchet MS"/>
                          <a:sym typeface="Trebuchet MS"/>
                        </a:rPr>
                        <a:t>Peso</a:t>
                      </a:r>
                      <a:endParaRPr b="0" i="0"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Salute</a:t>
                      </a:r>
                      <a:endParaRPr sz="1400" u="none" cap="none" strike="noStrike"/>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0,54</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0,7</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Energia</a:t>
                      </a:r>
                      <a:endParaRPr sz="1400" u="none" cap="none" strike="noStrike"/>
                    </a:p>
                  </a:txBody>
                  <a:tcPr marT="91450" marB="91450" marR="91450" marL="91450" anchor="ctr">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0,32</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0,15</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Trasporti</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0,23</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0,15</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
        <p:nvSpPr>
          <p:cNvPr id="502" name="Google Shape;502;p42"/>
          <p:cNvSpPr txBox="1"/>
          <p:nvPr/>
        </p:nvSpPr>
        <p:spPr>
          <a:xfrm>
            <a:off x="554400" y="4179731"/>
            <a:ext cx="7754700" cy="461624"/>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Il punteggio del Tema in relazione al pericolo “Caldo Estremo” risulta essere:</a:t>
            </a:r>
            <a:endParaRPr b="0" i="0" sz="1400" u="none" cap="none" strike="noStrike">
              <a:solidFill>
                <a:srgbClr val="0000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1200"/>
              <a:buFont typeface="Arial"/>
              <a:buNone/>
            </a:pPr>
            <a:r>
              <a:rPr b="0" i="0" lang="en-MT" sz="1200" u="none" cap="none" strike="noStrike">
                <a:solidFill>
                  <a:schemeClr val="lt2"/>
                </a:solidFill>
                <a:latin typeface="Trebuchet MS"/>
                <a:ea typeface="Trebuchet MS"/>
                <a:cs typeface="Trebuchet MS"/>
                <a:sym typeface="Trebuchet MS"/>
              </a:rPr>
              <a:t>Livello di Rischio del Pericolo = (0,54*0,7)+(0,32*0,15)+(0,23*0,15)= 0,46 (neutral)</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6" name="Shape 506"/>
        <p:cNvGrpSpPr/>
        <p:nvPr/>
      </p:nvGrpSpPr>
      <p:grpSpPr>
        <a:xfrm>
          <a:off x="0" y="0"/>
          <a:ext cx="0" cy="0"/>
          <a:chOff x="0" y="0"/>
          <a:chExt cx="0" cy="0"/>
        </a:xfrm>
      </p:grpSpPr>
      <p:sp>
        <p:nvSpPr>
          <p:cNvPr id="507" name="Google Shape;507;p82"/>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508" name="Google Shape;508;p82"/>
          <p:cNvSpPr txBox="1"/>
          <p:nvPr/>
        </p:nvSpPr>
        <p:spPr>
          <a:xfrm>
            <a:off x="554398" y="667581"/>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Fase 7: Aggregazione dei Valori dei Temi per calcolare il Valore di Rischio Complessivo</a:t>
            </a:r>
            <a:endParaRPr b="1" i="0" sz="1800" u="none" cap="none" strike="noStrike">
              <a:solidFill>
                <a:schemeClr val="accent4"/>
              </a:solidFill>
              <a:latin typeface="Trebuchet MS"/>
              <a:ea typeface="Trebuchet MS"/>
              <a:cs typeface="Trebuchet MS"/>
              <a:sym typeface="Trebuchet MS"/>
            </a:endParaRPr>
          </a:p>
        </p:txBody>
      </p:sp>
      <p:sp>
        <p:nvSpPr>
          <p:cNvPr id="509" name="Google Shape;509;p82"/>
          <p:cNvSpPr txBox="1"/>
          <p:nvPr/>
        </p:nvSpPr>
        <p:spPr>
          <a:xfrm>
            <a:off x="554399" y="1721794"/>
            <a:ext cx="7917585" cy="3295389"/>
          </a:xfrm>
          <a:prstGeom prst="rect">
            <a:avLst/>
          </a:prstGeom>
          <a:blipFill rotWithShape="1">
            <a:blip r:embed="rId3">
              <a:alphaModFix/>
            </a:blip>
            <a:stretch>
              <a:fillRect b="-921" l="-75" r="0" t="0"/>
            </a:stretch>
          </a:blip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SzPts val="1400"/>
              <a:buFont typeface="Arial"/>
              <a:buNone/>
            </a:pPr>
            <a:r>
              <a:rPr b="0" i="0" lang="en-MT" sz="1400" u="none" cap="none" strike="noStrike">
                <a:solidFill>
                  <a:srgbClr val="000000"/>
                </a:solidFill>
                <a:latin typeface="Arial"/>
                <a:ea typeface="Arial"/>
                <a:cs typeface="Arial"/>
                <a:sym typeface="Arial"/>
              </a:rPr>
              <a:t> </a:t>
            </a:r>
            <a:endParaRPr b="0" i="0" sz="1400" u="none" cap="none" strike="noStrike">
              <a:solidFill>
                <a:srgbClr val="000000"/>
              </a:solidFill>
              <a:latin typeface="Arial"/>
              <a:ea typeface="Arial"/>
              <a:cs typeface="Arial"/>
              <a:sym typeface="Arial"/>
            </a:endParaRPr>
          </a:p>
        </p:txBody>
      </p:sp>
      <p:sp>
        <p:nvSpPr>
          <p:cNvPr id="510" name="Google Shape;510;p82"/>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11" name="Google Shape;511;p82"/>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5" name="Shape 515"/>
        <p:cNvGrpSpPr/>
        <p:nvPr/>
      </p:nvGrpSpPr>
      <p:grpSpPr>
        <a:xfrm>
          <a:off x="0" y="0"/>
          <a:ext cx="0" cy="0"/>
          <a:chOff x="0" y="0"/>
          <a:chExt cx="0" cy="0"/>
        </a:xfrm>
      </p:grpSpPr>
      <p:sp>
        <p:nvSpPr>
          <p:cNvPr id="516" name="Google Shape;516;p83"/>
          <p:cNvSpPr/>
          <p:nvPr/>
        </p:nvSpPr>
        <p:spPr>
          <a:xfrm>
            <a:off x="140156" y="175419"/>
            <a:ext cx="8851443" cy="4769637"/>
          </a:xfrm>
          <a:prstGeom prst="flowChartProcess">
            <a:avLst/>
          </a:prstGeom>
          <a:noFill/>
          <a:ln cap="flat" cmpd="sng" w="57150">
            <a:solidFill>
              <a:srgbClr val="C000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17" name="Google Shape;517;p83"/>
          <p:cNvSpPr/>
          <p:nvPr/>
        </p:nvSpPr>
        <p:spPr>
          <a:xfrm>
            <a:off x="53340" y="53340"/>
            <a:ext cx="9014460" cy="5013959"/>
          </a:xfrm>
          <a:prstGeom prst="flowChartProcess">
            <a:avLst/>
          </a:prstGeom>
          <a:noFill/>
          <a:ln cap="flat" cmpd="sng" w="57150">
            <a:solidFill>
              <a:srgbClr val="FFFF00"/>
            </a:solidFill>
            <a:prstDash val="solid"/>
            <a:miter lim="800000"/>
            <a:headEnd len="sm" w="sm" type="none"/>
            <a:tailEnd len="sm" w="sm" type="none"/>
          </a:ln>
        </p:spPr>
        <p:txBody>
          <a:bodyPr anchorCtr="0" anchor="ctr" bIns="34250" lIns="68525" spcFirstLastPara="1" rIns="68525" wrap="square" tIns="34250">
            <a:noAutofit/>
          </a:bodyPr>
          <a:lstStyle/>
          <a:p>
            <a:pPr indent="0" lvl="0" marL="0" marR="0" rtl="0" algn="ctr">
              <a:lnSpc>
                <a:spcPct val="100000"/>
              </a:lnSpc>
              <a:spcBef>
                <a:spcPts val="0"/>
              </a:spcBef>
              <a:spcAft>
                <a:spcPts val="0"/>
              </a:spcAft>
              <a:buClr>
                <a:srgbClr val="000000"/>
              </a:buClr>
              <a:buSzPts val="1800"/>
              <a:buFont typeface="Arial"/>
              <a:buNone/>
            </a:pPr>
            <a:r>
              <a:t/>
            </a:r>
            <a:endParaRPr b="0" i="0" sz="1800" u="none" cap="none" strike="noStrike">
              <a:solidFill>
                <a:srgbClr val="FFFFFF"/>
              </a:solidFill>
              <a:latin typeface="Calibri"/>
              <a:ea typeface="Calibri"/>
              <a:cs typeface="Calibri"/>
              <a:sym typeface="Calibri"/>
            </a:endParaRPr>
          </a:p>
        </p:txBody>
      </p:sp>
      <p:sp>
        <p:nvSpPr>
          <p:cNvPr id="518" name="Google Shape;518;p83"/>
          <p:cNvSpPr txBox="1"/>
          <p:nvPr>
            <p:ph type="title"/>
          </p:nvPr>
        </p:nvSpPr>
        <p:spPr>
          <a:xfrm>
            <a:off x="554400" y="160631"/>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Processo di valutazione del metodo RBE</a:t>
            </a:r>
            <a:endParaRPr>
              <a:solidFill>
                <a:schemeClr val="accent4"/>
              </a:solidFill>
            </a:endParaRPr>
          </a:p>
        </p:txBody>
      </p:sp>
      <p:sp>
        <p:nvSpPr>
          <p:cNvPr id="519" name="Google Shape;519;p83"/>
          <p:cNvSpPr txBox="1"/>
          <p:nvPr/>
        </p:nvSpPr>
        <p:spPr>
          <a:xfrm>
            <a:off x="554400" y="746506"/>
            <a:ext cx="7917586"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000000"/>
              </a:buClr>
              <a:buSzPts val="1800"/>
              <a:buFont typeface="Arial"/>
              <a:buNone/>
            </a:pPr>
            <a:r>
              <a:rPr b="1" i="0" lang="en-MT" sz="1800" u="none" cap="none" strike="noStrike">
                <a:solidFill>
                  <a:schemeClr val="accent4"/>
                </a:solidFill>
                <a:latin typeface="Trebuchet MS"/>
                <a:ea typeface="Trebuchet MS"/>
                <a:cs typeface="Trebuchet MS"/>
                <a:sym typeface="Trebuchet MS"/>
              </a:rPr>
              <a:t>Fase 7: Aggregazione dei Valori dei Temi per calcolare il Valore di Rischio Complessivo</a:t>
            </a:r>
            <a:endParaRPr b="1" i="0" sz="1800" u="none" cap="none" strike="noStrike">
              <a:solidFill>
                <a:schemeClr val="accent4"/>
              </a:solidFill>
              <a:latin typeface="Trebuchet MS"/>
              <a:ea typeface="Trebuchet MS"/>
              <a:cs typeface="Trebuchet MS"/>
              <a:sym typeface="Trebuchet MS"/>
            </a:endParaRPr>
          </a:p>
        </p:txBody>
      </p:sp>
      <p:sp>
        <p:nvSpPr>
          <p:cNvPr id="520" name="Google Shape;520;p83"/>
          <p:cNvSpPr txBox="1"/>
          <p:nvPr/>
        </p:nvSpPr>
        <p:spPr>
          <a:xfrm>
            <a:off x="554386" y="1244774"/>
            <a:ext cx="7917600" cy="675000"/>
          </a:xfrm>
          <a:prstGeom prst="rect">
            <a:avLst/>
          </a:prstGeom>
          <a:noFill/>
          <a:ln>
            <a:noFill/>
          </a:ln>
        </p:spPr>
        <p:txBody>
          <a:bodyPr anchorCtr="0" anchor="ctr" bIns="34275" lIns="68550" spcFirstLastPara="1" rIns="68550" wrap="square" tIns="34275">
            <a:normAutofit/>
          </a:bodyPr>
          <a:lstStyle/>
          <a:p>
            <a:pPr indent="0" lvl="0" marL="0" marR="0" rtl="0" algn="l">
              <a:lnSpc>
                <a:spcPct val="100000"/>
              </a:lnSpc>
              <a:spcBef>
                <a:spcPts val="0"/>
              </a:spcBef>
              <a:spcAft>
                <a:spcPts val="0"/>
              </a:spcAft>
              <a:buClr>
                <a:srgbClr val="48BAA2"/>
              </a:buClr>
              <a:buSzPts val="4000"/>
              <a:buFont typeface="Trebuchet MS"/>
              <a:buNone/>
            </a:pPr>
            <a:r>
              <a:rPr b="1" i="0" lang="en-MT" sz="1800" u="none" cap="none" strike="noStrike">
                <a:solidFill>
                  <a:schemeClr val="accent4"/>
                </a:solidFill>
                <a:latin typeface="Trebuchet MS"/>
                <a:ea typeface="Trebuchet MS"/>
                <a:cs typeface="Trebuchet MS"/>
                <a:sym typeface="Trebuchet MS"/>
              </a:rPr>
              <a:t>Esempio di valori di rischio e fattori di ponderazione associati ai Temi</a:t>
            </a:r>
            <a:endParaRPr b="1" i="0" sz="1800" u="none" cap="none" strike="noStrike">
              <a:solidFill>
                <a:schemeClr val="accent4"/>
              </a:solidFill>
              <a:latin typeface="Trebuchet MS"/>
              <a:ea typeface="Trebuchet MS"/>
              <a:cs typeface="Trebuchet MS"/>
              <a:sym typeface="Trebuchet MS"/>
            </a:endParaRPr>
          </a:p>
        </p:txBody>
      </p:sp>
      <p:graphicFrame>
        <p:nvGraphicFramePr>
          <p:cNvPr id="521" name="Google Shape;521;p83"/>
          <p:cNvGraphicFramePr/>
          <p:nvPr/>
        </p:nvGraphicFramePr>
        <p:xfrm>
          <a:off x="952500" y="2096500"/>
          <a:ext cx="3000000" cy="3000000"/>
        </p:xfrm>
        <a:graphic>
          <a:graphicData uri="http://schemas.openxmlformats.org/drawingml/2006/table">
            <a:tbl>
              <a:tblPr>
                <a:noFill/>
                <a:tableStyleId>{E0C0BC64-A7FD-457F-8DD4-44BB51BBD92B}</a:tableStyleId>
              </a:tblPr>
              <a:tblGrid>
                <a:gridCol w="2413000"/>
                <a:gridCol w="2413000"/>
                <a:gridCol w="2413000"/>
              </a:tblGrid>
              <a:tr h="29545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Problematica </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Valore di Rischio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1"/>
                          </a:solidFill>
                          <a:latin typeface="Trebuchet MS"/>
                          <a:ea typeface="Trebuchet MS"/>
                          <a:cs typeface="Trebuchet MS"/>
                          <a:sym typeface="Trebuchet MS"/>
                        </a:rPr>
                        <a:t>Peso</a:t>
                      </a:r>
                      <a:endParaRPr sz="1200" u="none" cap="none" strike="noStrike">
                        <a:solidFill>
                          <a:schemeClr val="lt1"/>
                        </a:solidFill>
                        <a:latin typeface="Trebuchet MS"/>
                        <a:ea typeface="Trebuchet MS"/>
                        <a:cs typeface="Trebuchet MS"/>
                        <a:sym typeface="Trebuchet MS"/>
                      </a:endParaRPr>
                    </a:p>
                  </a:txBody>
                  <a:tcPr marT="91425" marB="91425" marR="91425" marL="91425">
                    <a:lnL cap="flat" cmpd="sng" w="9525">
                      <a:solidFill>
                        <a:schemeClr val="lt1"/>
                      </a:solidFill>
                      <a:prstDash val="solid"/>
                      <a:round/>
                      <a:headEnd len="sm" w="sm" type="none"/>
                      <a:tailEnd len="sm" w="sm" type="none"/>
                    </a:lnL>
                    <a:lnR cap="flat" cmpd="sng" w="9525">
                      <a:solidFill>
                        <a:schemeClr val="l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lt1"/>
                      </a:solidFill>
                      <a:prstDash val="solid"/>
                      <a:round/>
                      <a:headEnd len="sm" w="sm" type="none"/>
                      <a:tailEnd len="sm" w="sm" type="none"/>
                    </a:lnB>
                    <a:solidFill>
                      <a:schemeClr val="accent1"/>
                    </a:solidFill>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Caldo Estremo</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0,46</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0,5</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l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Precipitazioni intense</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0,73</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0,2</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r h="381000">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Tempeste</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0,65</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c>
                  <a:txBody>
                    <a:bodyPr/>
                    <a:lstStyle/>
                    <a:p>
                      <a:pPr indent="0" lvl="0" marL="0" marR="0" rtl="0" algn="ctr">
                        <a:lnSpc>
                          <a:spcPct val="100000"/>
                        </a:lnSpc>
                        <a:spcBef>
                          <a:spcPts val="0"/>
                        </a:spcBef>
                        <a:spcAft>
                          <a:spcPts val="0"/>
                        </a:spcAft>
                        <a:buClr>
                          <a:srgbClr val="000000"/>
                        </a:buClr>
                        <a:buSzPts val="1200"/>
                        <a:buFont typeface="Arial"/>
                        <a:buNone/>
                      </a:pPr>
                      <a:r>
                        <a:rPr lang="en-MT" sz="1200" u="none" cap="none" strike="noStrike">
                          <a:solidFill>
                            <a:schemeClr val="lt2"/>
                          </a:solidFill>
                          <a:latin typeface="Trebuchet MS"/>
                          <a:ea typeface="Trebuchet MS"/>
                          <a:cs typeface="Trebuchet MS"/>
                          <a:sym typeface="Trebuchet MS"/>
                        </a:rPr>
                        <a:t>0,1</a:t>
                      </a:r>
                      <a:endParaRPr sz="1200" u="none" cap="none" strike="noStrike">
                        <a:solidFill>
                          <a:schemeClr val="lt2"/>
                        </a:solidFill>
                        <a:latin typeface="Trebuchet MS"/>
                        <a:ea typeface="Trebuchet MS"/>
                        <a:cs typeface="Trebuchet MS"/>
                        <a:sym typeface="Trebuchet MS"/>
                      </a:endParaRPr>
                    </a:p>
                  </a:txBody>
                  <a:tcPr marT="91425" marB="91425" marR="91425" marL="91425">
                    <a:lnL cap="flat" cmpd="sng" w="9525">
                      <a:solidFill>
                        <a:schemeClr val="accent1"/>
                      </a:solidFill>
                      <a:prstDash val="solid"/>
                      <a:round/>
                      <a:headEnd len="sm" w="sm" type="none"/>
                      <a:tailEnd len="sm" w="sm" type="none"/>
                    </a:lnL>
                    <a:lnR cap="flat" cmpd="sng" w="9525">
                      <a:solidFill>
                        <a:schemeClr val="accent1"/>
                      </a:solidFill>
                      <a:prstDash val="solid"/>
                      <a:round/>
                      <a:headEnd len="sm" w="sm" type="none"/>
                      <a:tailEnd len="sm" w="sm" type="none"/>
                    </a:lnR>
                    <a:lnT cap="flat" cmpd="sng" w="9525">
                      <a:solidFill>
                        <a:schemeClr val="accent1"/>
                      </a:solidFill>
                      <a:prstDash val="solid"/>
                      <a:round/>
                      <a:headEnd len="sm" w="sm" type="none"/>
                      <a:tailEnd len="sm" w="sm" type="none"/>
                    </a:lnT>
                    <a:lnB cap="flat" cmpd="sng" w="9525">
                      <a:solidFill>
                        <a:schemeClr val="accent1"/>
                      </a:solidFill>
                      <a:prstDash val="solid"/>
                      <a:round/>
                      <a:headEnd len="sm" w="sm" type="none"/>
                      <a:tailEnd len="sm" w="sm" type="none"/>
                    </a:lnB>
                  </a:tcPr>
                </a:tc>
              </a:tr>
            </a:tbl>
          </a:graphicData>
        </a:graphic>
      </p:graphicFrame>
      <p:sp>
        <p:nvSpPr>
          <p:cNvPr id="522" name="Google Shape;522;p83"/>
          <p:cNvSpPr txBox="1"/>
          <p:nvPr/>
        </p:nvSpPr>
        <p:spPr>
          <a:xfrm>
            <a:off x="613188" y="3781956"/>
            <a:ext cx="7917600" cy="675000"/>
          </a:xfrm>
          <a:prstGeom prst="rect">
            <a:avLst/>
          </a:prstGeom>
          <a:noFill/>
          <a:ln>
            <a:noFill/>
          </a:ln>
        </p:spPr>
        <p:txBody>
          <a:bodyPr anchorCtr="0" anchor="ctr" bIns="34275" lIns="68550" spcFirstLastPara="1" rIns="68550" wrap="square" tIns="34275">
            <a:normAutofit/>
          </a:bodyPr>
          <a:lstStyle/>
          <a:p>
            <a:pPr indent="0" lvl="0" marL="0" marR="0" rtl="0" algn="ctr">
              <a:lnSpc>
                <a:spcPct val="100000"/>
              </a:lnSpc>
              <a:spcBef>
                <a:spcPts val="0"/>
              </a:spcBef>
              <a:spcAft>
                <a:spcPts val="0"/>
              </a:spcAft>
              <a:buClr>
                <a:srgbClr val="48BAA2"/>
              </a:buClr>
              <a:buSzPts val="4000"/>
              <a:buFont typeface="Trebuchet MS"/>
              <a:buNone/>
            </a:pPr>
            <a:r>
              <a:rPr b="0" i="0" lang="en-MT" sz="1200" u="none" cap="none" strike="noStrike">
                <a:solidFill>
                  <a:srgbClr val="8BA7AC"/>
                </a:solidFill>
                <a:latin typeface="Trebuchet MS"/>
                <a:ea typeface="Trebuchet MS"/>
                <a:cs typeface="Trebuchet MS"/>
                <a:sym typeface="Trebuchet MS"/>
              </a:rPr>
              <a:t>Il valore complessivo del rischio risulta essere:</a:t>
            </a:r>
            <a:endParaRPr b="0" i="0" sz="1200" u="none" cap="none" strike="noStrike">
              <a:solidFill>
                <a:srgbClr val="8BA7AC"/>
              </a:solidFill>
              <a:latin typeface="Trebuchet MS"/>
              <a:ea typeface="Trebuchet MS"/>
              <a:cs typeface="Trebuchet MS"/>
              <a:sym typeface="Trebuchet MS"/>
            </a:endParaRPr>
          </a:p>
          <a:p>
            <a:pPr indent="0" lvl="0" marL="0" marR="0" rtl="0" algn="ctr">
              <a:lnSpc>
                <a:spcPct val="100000"/>
              </a:lnSpc>
              <a:spcBef>
                <a:spcPts val="0"/>
              </a:spcBef>
              <a:spcAft>
                <a:spcPts val="0"/>
              </a:spcAft>
              <a:buClr>
                <a:srgbClr val="48BAA2"/>
              </a:buClr>
              <a:buSzPts val="4000"/>
              <a:buFont typeface="Trebuchet MS"/>
              <a:buNone/>
            </a:pPr>
            <a:r>
              <a:rPr b="0" i="0" lang="en-MT" sz="1200" u="none" cap="none" strike="noStrike">
                <a:solidFill>
                  <a:srgbClr val="8BA7AC"/>
                </a:solidFill>
                <a:latin typeface="Trebuchet MS"/>
                <a:ea typeface="Trebuchet MS"/>
                <a:cs typeface="Trebuchet MS"/>
                <a:sym typeface="Trebuchet MS"/>
              </a:rPr>
              <a:t>Valore complessivo del Rischio = (0,46*0,5)+(0,73*0,2)+(0,65*0,1)= 0,44 (neutrale)</a:t>
            </a:r>
            <a:endParaRPr b="0" i="0" sz="1200" u="none" cap="none" strike="noStrike">
              <a:solidFill>
                <a:srgbClr val="8BA7AC"/>
              </a:solidFill>
              <a:latin typeface="Trebuchet MS"/>
              <a:ea typeface="Trebuchet MS"/>
              <a:cs typeface="Trebuchet MS"/>
              <a:sym typeface="Trebuchet MS"/>
            </a:endParaRPr>
          </a:p>
        </p:txBody>
      </p:sp>
    </p:spTree>
  </p:cSld>
  <p:clrMapOvr>
    <a:masterClrMapping/>
  </p:clrMapOvr>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26" name="Shape 526"/>
        <p:cNvGrpSpPr/>
        <p:nvPr/>
      </p:nvGrpSpPr>
      <p:grpSpPr>
        <a:xfrm>
          <a:off x="0" y="0"/>
          <a:ext cx="0" cy="0"/>
          <a:chOff x="0" y="0"/>
          <a:chExt cx="0" cy="0"/>
        </a:xfrm>
      </p:grpSpPr>
      <p:sp>
        <p:nvSpPr>
          <p:cNvPr id="527" name="Google Shape;527;p84"/>
          <p:cNvSpPr/>
          <p:nvPr/>
        </p:nvSpPr>
        <p:spPr>
          <a:xfrm>
            <a:off x="3257973" y="2072046"/>
            <a:ext cx="2212055" cy="1924954"/>
          </a:xfrm>
          <a:prstGeom prst="roundRect">
            <a:avLst>
              <a:gd fmla="val 16667" name="adj"/>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28" name="Google Shape;528;p84"/>
          <p:cNvSpPr txBox="1"/>
          <p:nvPr>
            <p:ph type="title"/>
          </p:nvPr>
        </p:nvSpPr>
        <p:spPr>
          <a:xfrm>
            <a:off x="267031" y="72633"/>
            <a:ext cx="6858000" cy="675000"/>
          </a:xfrm>
          <a:prstGeom prst="rect">
            <a:avLst/>
          </a:prstGeom>
          <a:noFill/>
          <a:ln>
            <a:noFill/>
          </a:ln>
        </p:spPr>
        <p:txBody>
          <a:bodyPr anchorCtr="0" anchor="ctr" bIns="34275" lIns="68550" spcFirstLastPara="1" rIns="68550" wrap="square" tIns="34275">
            <a:normAutofit/>
          </a:bodyPr>
          <a:lstStyle/>
          <a:p>
            <a:pPr indent="0" lvl="0" marL="0" rtl="0" algn="l">
              <a:lnSpc>
                <a:spcPct val="100000"/>
              </a:lnSpc>
              <a:spcBef>
                <a:spcPts val="0"/>
              </a:spcBef>
              <a:spcAft>
                <a:spcPts val="0"/>
              </a:spcAft>
              <a:buClr>
                <a:srgbClr val="48BAA2"/>
              </a:buClr>
              <a:buSzPts val="4000"/>
              <a:buFont typeface="Trebuchet MS"/>
              <a:buNone/>
            </a:pPr>
            <a:r>
              <a:rPr lang="en-MT">
                <a:solidFill>
                  <a:schemeClr val="accent4"/>
                </a:solidFill>
              </a:rPr>
              <a:t>Risultati della Valutazione</a:t>
            </a:r>
            <a:endParaRPr>
              <a:solidFill>
                <a:schemeClr val="accent4"/>
              </a:solidFill>
            </a:endParaRPr>
          </a:p>
        </p:txBody>
      </p:sp>
      <p:sp>
        <p:nvSpPr>
          <p:cNvPr id="529" name="Google Shape;529;p84"/>
          <p:cNvSpPr/>
          <p:nvPr/>
        </p:nvSpPr>
        <p:spPr>
          <a:xfrm>
            <a:off x="1543875" y="996703"/>
            <a:ext cx="2080887" cy="1842754"/>
          </a:xfrm>
          <a:prstGeom prst="roundRect">
            <a:avLst>
              <a:gd fmla="val 16667" name="adj"/>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0" name="Google Shape;530;p84"/>
          <p:cNvSpPr/>
          <p:nvPr/>
        </p:nvSpPr>
        <p:spPr>
          <a:xfrm>
            <a:off x="5307971" y="946497"/>
            <a:ext cx="2080887" cy="1842754"/>
          </a:xfrm>
          <a:prstGeom prst="roundRect">
            <a:avLst>
              <a:gd fmla="val 16667" name="adj"/>
            </a:avLst>
          </a:pr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1" name="Google Shape;531;p84"/>
          <p:cNvSpPr/>
          <p:nvPr/>
        </p:nvSpPr>
        <p:spPr>
          <a:xfrm>
            <a:off x="1570006" y="3149343"/>
            <a:ext cx="2080887" cy="1854099"/>
          </a:xfrm>
          <a:prstGeom prst="roundRect">
            <a:avLst>
              <a:gd fmla="val 16667" name="adj"/>
            </a:avLst>
          </a:prstGeom>
          <a:solidFill>
            <a:schemeClr val="accent6"/>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2" name="Google Shape;532;p84"/>
          <p:cNvSpPr/>
          <p:nvPr/>
        </p:nvSpPr>
        <p:spPr>
          <a:xfrm>
            <a:off x="5307973" y="3149343"/>
            <a:ext cx="2043229" cy="1938992"/>
          </a:xfrm>
          <a:prstGeom prst="roundRect">
            <a:avLst>
              <a:gd fmla="val 16667" name="adj"/>
            </a:avLst>
          </a:prstGeom>
          <a:solidFill>
            <a:schemeClr val="accent3"/>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400"/>
              <a:buFont typeface="Arial"/>
              <a:buNone/>
            </a:pPr>
            <a:r>
              <a:t/>
            </a:r>
            <a:endParaRPr b="0" i="0" sz="1400" u="none" cap="none" strike="noStrike">
              <a:solidFill>
                <a:schemeClr val="lt1"/>
              </a:solidFill>
              <a:latin typeface="Arial"/>
              <a:ea typeface="Arial"/>
              <a:cs typeface="Arial"/>
              <a:sym typeface="Arial"/>
            </a:endParaRPr>
          </a:p>
        </p:txBody>
      </p:sp>
      <p:sp>
        <p:nvSpPr>
          <p:cNvPr id="533" name="Google Shape;533;p84"/>
          <p:cNvSpPr txBox="1"/>
          <p:nvPr/>
        </p:nvSpPr>
        <p:spPr>
          <a:xfrm>
            <a:off x="1028913" y="2757942"/>
            <a:ext cx="6858000" cy="675000"/>
          </a:xfrm>
          <a:prstGeom prst="rect">
            <a:avLst/>
          </a:prstGeom>
          <a:noFill/>
          <a:ln>
            <a:noFill/>
          </a:ln>
        </p:spPr>
        <p:txBody>
          <a:bodyPr anchorCtr="0" anchor="ctr" bIns="34275" lIns="68550" spcFirstLastPara="1" rIns="68550" wrap="square" tIns="34275">
            <a:normAutofit fontScale="92500" lnSpcReduction="10000"/>
          </a:bodyPr>
          <a:lstStyle/>
          <a:p>
            <a:pPr indent="0" lvl="0" marL="0" marR="0" rtl="0" algn="ctr">
              <a:lnSpc>
                <a:spcPct val="100000"/>
              </a:lnSpc>
              <a:spcBef>
                <a:spcPts val="0"/>
              </a:spcBef>
              <a:spcAft>
                <a:spcPts val="0"/>
              </a:spcAft>
              <a:buClr>
                <a:srgbClr val="48BAA2"/>
              </a:buClr>
              <a:buSzPct val="180179"/>
              <a:buFont typeface="Trebuchet MS"/>
              <a:buNone/>
            </a:pPr>
            <a:r>
              <a:rPr b="1" i="0" lang="en-MT" sz="2400" u="none" cap="none" strike="noStrike">
                <a:solidFill>
                  <a:schemeClr val="lt2"/>
                </a:solidFill>
                <a:latin typeface="Trebuchet MS"/>
                <a:ea typeface="Trebuchet MS"/>
                <a:cs typeface="Trebuchet MS"/>
                <a:sym typeface="Trebuchet MS"/>
              </a:rPr>
              <a:t>Metodo RBE</a:t>
            </a:r>
            <a:br>
              <a:rPr b="1" i="0" lang="en-MT" sz="2400" u="none" cap="none" strike="noStrike">
                <a:solidFill>
                  <a:schemeClr val="lt2"/>
                </a:solidFill>
                <a:latin typeface="Trebuchet MS"/>
                <a:ea typeface="Trebuchet MS"/>
                <a:cs typeface="Trebuchet MS"/>
                <a:sym typeface="Trebuchet MS"/>
              </a:rPr>
            </a:br>
            <a:r>
              <a:rPr b="1" i="0" lang="en-MT" sz="2400" u="none" cap="none" strike="noStrike">
                <a:solidFill>
                  <a:schemeClr val="lt2"/>
                </a:solidFill>
                <a:latin typeface="Trebuchet MS"/>
                <a:ea typeface="Trebuchet MS"/>
                <a:cs typeface="Trebuchet MS"/>
                <a:sym typeface="Trebuchet MS"/>
              </a:rPr>
              <a:t>Risultati</a:t>
            </a:r>
            <a:endParaRPr b="1" i="0" sz="2400" u="none" cap="none" strike="noStrike">
              <a:solidFill>
                <a:schemeClr val="lt2"/>
              </a:solidFill>
              <a:latin typeface="Trebuchet MS"/>
              <a:ea typeface="Trebuchet MS"/>
              <a:cs typeface="Trebuchet MS"/>
              <a:sym typeface="Trebuchet MS"/>
            </a:endParaRPr>
          </a:p>
        </p:txBody>
      </p:sp>
      <p:sp>
        <p:nvSpPr>
          <p:cNvPr id="534" name="Google Shape;534;p84"/>
          <p:cNvSpPr txBox="1"/>
          <p:nvPr/>
        </p:nvSpPr>
        <p:spPr>
          <a:xfrm>
            <a:off x="1627077" y="1146501"/>
            <a:ext cx="1922400" cy="1477328"/>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I valori di rischio delle Categorie di Rischio offrono una chiara comprensione di quali elementi all’interno dei sistemi urbani siano maggiormente esposti e evidenziano le aree che richiedono priorità nelle strategie di adattamento.</a:t>
            </a:r>
            <a:endParaRPr b="0" i="0" sz="1000" u="none" cap="none" strike="noStrike">
              <a:solidFill>
                <a:schemeClr val="lt1"/>
              </a:solidFill>
              <a:latin typeface="Trebuchet MS"/>
              <a:ea typeface="Trebuchet MS"/>
              <a:cs typeface="Trebuchet MS"/>
              <a:sym typeface="Trebuchet MS"/>
            </a:endParaRPr>
          </a:p>
        </p:txBody>
      </p:sp>
      <p:sp>
        <p:nvSpPr>
          <p:cNvPr id="535" name="Google Shape;535;p84"/>
          <p:cNvSpPr/>
          <p:nvPr/>
        </p:nvSpPr>
        <p:spPr>
          <a:xfrm>
            <a:off x="1242159" y="595220"/>
            <a:ext cx="2890763"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MT" sz="1400" u="none" cap="none" strike="noStrike">
                <a:solidFill>
                  <a:schemeClr val="accent5"/>
                </a:solidFill>
                <a:latin typeface="Trebuchet MS"/>
                <a:ea typeface="Trebuchet MS"/>
                <a:cs typeface="Trebuchet MS"/>
                <a:sym typeface="Trebuchet MS"/>
              </a:rPr>
              <a:t>Categorie di Rischio</a:t>
            </a:r>
            <a:endParaRPr b="1" i="0" sz="1400" u="none" cap="none" strike="noStrike">
              <a:solidFill>
                <a:schemeClr val="accent5"/>
              </a:solidFill>
              <a:latin typeface="Trebuchet MS"/>
              <a:ea typeface="Trebuchet MS"/>
              <a:cs typeface="Trebuchet MS"/>
              <a:sym typeface="Trebuchet MS"/>
            </a:endParaRPr>
          </a:p>
        </p:txBody>
      </p:sp>
      <p:sp>
        <p:nvSpPr>
          <p:cNvPr id="536" name="Google Shape;536;p84"/>
          <p:cNvSpPr txBox="1"/>
          <p:nvPr/>
        </p:nvSpPr>
        <p:spPr>
          <a:xfrm>
            <a:off x="5387214" y="1221716"/>
            <a:ext cx="1922400" cy="132343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I valori di rischio (0-1) delle Macro-Categorie offrono una chiara comprensione di quali settori urbani siano maggiormente a rischio e evidenziano le aree che richiedono priorità nelle strategie di adattamento.</a:t>
            </a:r>
            <a:endParaRPr b="0" i="0" sz="1000" u="none" cap="none" strike="noStrike">
              <a:solidFill>
                <a:schemeClr val="lt1"/>
              </a:solidFill>
              <a:latin typeface="Trebuchet MS"/>
              <a:ea typeface="Trebuchet MS"/>
              <a:cs typeface="Trebuchet MS"/>
              <a:sym typeface="Trebuchet MS"/>
            </a:endParaRPr>
          </a:p>
        </p:txBody>
      </p:sp>
      <p:sp>
        <p:nvSpPr>
          <p:cNvPr id="537" name="Google Shape;537;p84"/>
          <p:cNvSpPr/>
          <p:nvPr/>
        </p:nvSpPr>
        <p:spPr>
          <a:xfrm>
            <a:off x="5200039" y="611628"/>
            <a:ext cx="2189669"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MT" sz="1400" u="none" cap="none" strike="noStrike">
                <a:solidFill>
                  <a:schemeClr val="accent4"/>
                </a:solidFill>
                <a:latin typeface="Trebuchet MS"/>
                <a:ea typeface="Trebuchet MS"/>
                <a:cs typeface="Trebuchet MS"/>
                <a:sym typeface="Trebuchet MS"/>
              </a:rPr>
              <a:t>Macro Categorie</a:t>
            </a:r>
            <a:endParaRPr b="1" i="0" sz="1400" u="none" cap="none" strike="noStrike">
              <a:solidFill>
                <a:schemeClr val="accent4"/>
              </a:solidFill>
              <a:latin typeface="Trebuchet MS"/>
              <a:ea typeface="Trebuchet MS"/>
              <a:cs typeface="Trebuchet MS"/>
              <a:sym typeface="Trebuchet MS"/>
            </a:endParaRPr>
          </a:p>
        </p:txBody>
      </p:sp>
      <p:sp>
        <p:nvSpPr>
          <p:cNvPr id="538" name="Google Shape;538;p84"/>
          <p:cNvSpPr txBox="1"/>
          <p:nvPr/>
        </p:nvSpPr>
        <p:spPr>
          <a:xfrm>
            <a:off x="5287654" y="3211772"/>
            <a:ext cx="2101204" cy="1846659"/>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950"/>
              <a:buFont typeface="Arial"/>
              <a:buNone/>
            </a:pPr>
            <a:r>
              <a:rPr b="0" i="0" lang="en-MT" sz="950" u="none" cap="none" strike="noStrike">
                <a:solidFill>
                  <a:schemeClr val="lt1"/>
                </a:solidFill>
                <a:latin typeface="Trebuchet MS"/>
                <a:ea typeface="Trebuchet MS"/>
                <a:cs typeface="Trebuchet MS"/>
                <a:sym typeface="Trebuchet MS"/>
              </a:rPr>
              <a:t>Il metodo RBE fornisce una metrica chiara per valutare l’efficacia delle attuali misure di adattamento e l’urgenza di ulteriori interventi. L’interpretazione dei risultati è fondamentale per orientare le strategie di adattamento climatico e sottolinea l’importanza di integrare questi risultati nei più ampi strumenti di pianificazione urbana e nei quadri normativi.</a:t>
            </a:r>
            <a:endParaRPr b="0" i="0" sz="950" u="none" cap="none" strike="noStrike">
              <a:solidFill>
                <a:schemeClr val="lt1"/>
              </a:solidFill>
              <a:latin typeface="Trebuchet MS"/>
              <a:ea typeface="Trebuchet MS"/>
              <a:cs typeface="Trebuchet MS"/>
              <a:sym typeface="Trebuchet MS"/>
            </a:endParaRPr>
          </a:p>
        </p:txBody>
      </p:sp>
      <p:sp>
        <p:nvSpPr>
          <p:cNvPr id="539" name="Google Shape;539;p84"/>
          <p:cNvSpPr/>
          <p:nvPr/>
        </p:nvSpPr>
        <p:spPr>
          <a:xfrm>
            <a:off x="5020851" y="2783280"/>
            <a:ext cx="2655129"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MT" sz="1400" u="none" cap="none" strike="noStrike">
                <a:solidFill>
                  <a:schemeClr val="accent3"/>
                </a:solidFill>
                <a:latin typeface="Trebuchet MS"/>
                <a:ea typeface="Trebuchet MS"/>
                <a:cs typeface="Trebuchet MS"/>
                <a:sym typeface="Trebuchet MS"/>
              </a:rPr>
              <a:t>Rischio Complessivo</a:t>
            </a:r>
            <a:endParaRPr b="1" i="0" sz="1400" u="none" cap="none" strike="noStrike">
              <a:solidFill>
                <a:schemeClr val="accent3"/>
              </a:solidFill>
              <a:latin typeface="Trebuchet MS"/>
              <a:ea typeface="Trebuchet MS"/>
              <a:cs typeface="Trebuchet MS"/>
              <a:sym typeface="Trebuchet MS"/>
            </a:endParaRPr>
          </a:p>
        </p:txBody>
      </p:sp>
      <p:sp>
        <p:nvSpPr>
          <p:cNvPr id="540" name="Google Shape;540;p84"/>
          <p:cNvSpPr txBox="1"/>
          <p:nvPr/>
        </p:nvSpPr>
        <p:spPr>
          <a:xfrm>
            <a:off x="1647466" y="3122467"/>
            <a:ext cx="1922400" cy="1938992"/>
          </a:xfrm>
          <a:prstGeom prst="rect">
            <a:avLst/>
          </a:prstGeom>
          <a:noFill/>
          <a:ln>
            <a:noFill/>
          </a:ln>
        </p:spPr>
        <p:txBody>
          <a:bodyPr anchorCtr="0" anchor="t" bIns="45700" lIns="91425" spcFirstLastPara="1" rIns="91425" wrap="square" tIns="45700">
            <a:spAutoFit/>
          </a:bodyPr>
          <a:lstStyle/>
          <a:p>
            <a:pPr indent="0" lvl="0" marL="0" marR="0" rtl="0" algn="just">
              <a:lnSpc>
                <a:spcPct val="100000"/>
              </a:lnSpc>
              <a:spcBef>
                <a:spcPts val="0"/>
              </a:spcBef>
              <a:spcAft>
                <a:spcPts val="0"/>
              </a:spcAft>
              <a:buClr>
                <a:srgbClr val="000000"/>
              </a:buClr>
              <a:buSzPts val="1000"/>
              <a:buFont typeface="Arial"/>
              <a:buNone/>
            </a:pPr>
            <a:r>
              <a:rPr b="0" i="0" lang="en-MT" sz="1000" u="none" cap="none" strike="noStrike">
                <a:solidFill>
                  <a:schemeClr val="lt1"/>
                </a:solidFill>
                <a:latin typeface="Trebuchet MS"/>
                <a:ea typeface="Trebuchet MS"/>
                <a:cs typeface="Trebuchet MS"/>
                <a:sym typeface="Trebuchet MS"/>
              </a:rPr>
              <a:t>Il Metodo RBE consente di avere una visione aggregata di come ciascun pericolo influisca sul profilo complessivo del rischio. I pericoli con valori di rischio più elevati indicano una maggiore vulnerabilità agli impatti climatici e richiedono quindi interventi immediati e costanti per mitigare tali rischi.</a:t>
            </a:r>
            <a:endParaRPr b="0" i="0" sz="1000" u="none" cap="none" strike="noStrike">
              <a:solidFill>
                <a:schemeClr val="lt1"/>
              </a:solidFill>
              <a:latin typeface="Trebuchet MS"/>
              <a:ea typeface="Trebuchet MS"/>
              <a:cs typeface="Trebuchet MS"/>
              <a:sym typeface="Trebuchet MS"/>
            </a:endParaRPr>
          </a:p>
        </p:txBody>
      </p:sp>
      <p:sp>
        <p:nvSpPr>
          <p:cNvPr id="541" name="Google Shape;541;p84"/>
          <p:cNvSpPr/>
          <p:nvPr/>
        </p:nvSpPr>
        <p:spPr>
          <a:xfrm>
            <a:off x="2113917" y="2803206"/>
            <a:ext cx="1000495" cy="432792"/>
          </a:xfrm>
          <a:prstGeom prst="ellipse">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400"/>
              <a:buFont typeface="Arial"/>
              <a:buNone/>
            </a:pPr>
            <a:r>
              <a:rPr b="1" i="0" lang="en-MT" sz="1400" u="none" cap="none" strike="noStrike">
                <a:solidFill>
                  <a:schemeClr val="accent6"/>
                </a:solidFill>
                <a:latin typeface="Trebuchet MS"/>
                <a:ea typeface="Trebuchet MS"/>
                <a:cs typeface="Trebuchet MS"/>
                <a:sym typeface="Trebuchet MS"/>
              </a:rPr>
              <a:t>Temi </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1_CentralEurope_iService">
  <a:themeElements>
    <a:clrScheme name="CENTRAL EUROPE 21/27">
      <a:dk1>
        <a:srgbClr val="000000"/>
      </a:dk1>
      <a:lt1>
        <a:srgbClr val="FFFFFF"/>
      </a:lt1>
      <a:dk2>
        <a:srgbClr val="0C0C0C"/>
      </a:dk2>
      <a:lt2>
        <a:srgbClr val="708792"/>
      </a:lt2>
      <a:accent1>
        <a:srgbClr val="90ABB1"/>
      </a:accent1>
      <a:accent2>
        <a:srgbClr val="C8D3D8"/>
      </a:accent2>
      <a:accent3>
        <a:srgbClr val="18BAA8"/>
      </a:accent3>
      <a:accent4>
        <a:srgbClr val="9ACA3C"/>
      </a:accent4>
      <a:accent5>
        <a:srgbClr val="F68A42"/>
      </a:accent5>
      <a:accent6>
        <a:srgbClr val="0E6EB6"/>
      </a:accent6>
      <a:hlink>
        <a:srgbClr val="708792"/>
      </a:hlink>
      <a:folHlink>
        <a:srgbClr val="70879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2025-03-18T17:43:02Z</dcterms:created>
  <dc:creator>Claudio Capitanio</dc:creator>
</cp:coreProperties>
</file>