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45.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30.xml" ContentType="application/vnd.openxmlformats-officedocument.presentationml.notesSlide+xml"/>
  <Override PartName="/ppt/slides/slide22.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27.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slides/slide43.xml" ContentType="application/vnd.openxmlformats-officedocument.presentationml.slide+xml"/>
  <Override PartName="/ppt/notesSlides/notesSlide46.xml" ContentType="application/vnd.openxmlformats-officedocument.presentationml.notesSlide+xml"/>
  <Override PartName="/ppt/slides/slide19.xml" ContentType="application/vnd.openxmlformats-officedocument.presentationml.slide+xml"/>
  <Override PartName="/ppt/slides/slide4.xml" ContentType="application/vnd.openxmlformats-officedocument.presentationml.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slides/slide6.xml" ContentType="application/vnd.openxmlformats-officedocument.presentationml.slide+xml"/>
  <Override PartName="/ppt/slides/slide15.xml" ContentType="application/vnd.openxmlformats-officedocument.presentationml.slide+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29.xml" ContentType="application/vnd.openxmlformats-officedocument.presentationml.slide+xml"/>
  <Override PartName="/ppt/slideLayouts/slideLayout15.xml" ContentType="application/vnd.openxmlformats-officedocument.presentationml.slideLayout+xml"/>
  <Override PartName="/ppt/slides/slide48.xml" ContentType="application/vnd.openxmlformats-officedocument.presentationml.slide+xml"/>
  <Override PartName="/ppt/slideLayouts/slideLayout14.xml" ContentType="application/vnd.openxmlformats-officedocument.presentationml.slideLayout+xml"/>
  <Override PartName="/ppt/slides/slide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10.xml" ContentType="application/vnd.openxmlformats-officedocument.presentationml.slide+xml"/>
  <Override PartName="/ppt/notesSlides/notesSlide11.xml" ContentType="application/vnd.openxmlformats-officedocument.presentationml.notesSlide+xml"/>
  <Override PartName="/docProps/core.xml" ContentType="application/vnd.openxmlformats-package.core-properties+xml"/>
  <Override PartName="/ppt/slideLayouts/slideLayout8.xml" ContentType="application/vnd.openxmlformats-officedocument.presentationml.slideLayout+xml"/>
  <Override PartName="/ppt/notesSlides/notesSlide49.xml" ContentType="application/vnd.openxmlformats-officedocument.presentationml.notesSlide+xml"/>
  <Override PartName="/ppt/slides/slide20.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37.xml" ContentType="application/vnd.openxmlformats-officedocument.presentationml.notesSlide+xml"/>
  <Override PartName="/ppt/notesSlides/notesSlide7.xml" ContentType="application/vnd.openxmlformats-officedocument.presentationml.notesSlide+xml"/>
  <Override PartName="/ppt/viewProps.xml" ContentType="application/vnd.openxmlformats-officedocument.presentationml.viewProps+xml"/>
  <Override PartName="/ppt/slides/slide17.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notesSlides/notesSlide4.xml" ContentType="application/vnd.openxmlformats-officedocument.presentationml.notesSlide+xml"/>
  <Override PartName="/ppt/slides/slide7.xml" ContentType="application/vnd.openxmlformats-officedocument.presentationml.slide+xml"/>
  <Override PartName="/ppt/slides/slide41.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Layouts/slideLayout1.xml" ContentType="application/vnd.openxmlformats-officedocument.presentationml.slideLayout+xml"/>
  <Override PartName="/ppt/notesSlides/notesSlide27.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notesSlides/notesSlide22.xml" ContentType="application/vnd.openxmlformats-officedocument.presentationml.notesSlide+xml"/>
  <Override PartName="/ppt/slides/slide3.xml" ContentType="application/vnd.openxmlformats-officedocument.presentationml.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23.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notesSlides/notesSlide42.xml" ContentType="application/vnd.openxmlformats-officedocument.presentationml.notes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notesSlides/notesSlide47.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10.xml" ContentType="application/vnd.openxmlformats-officedocument.presentationml.notesSlide+xml"/>
  <Override PartName="/ppt/slides/slide49.xml" ContentType="application/vnd.openxmlformats-officedocument.presentationml.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presentation.xml" ContentType="application/vnd.openxmlformats-officedocument.presentationml.presentation.main+xml"/>
  <Override PartName="/ppt/slides/slide42.xml" ContentType="application/vnd.openxmlformats-officedocument.presentationml.slide+xml"/>
  <Override PartName="/ppt/slides/slide44.xml" ContentType="application/vnd.openxmlformats-officedocument.presentationml.slide+xml"/>
  <Override PartName="/ppt/notesSlides/notesSlide48.xml" ContentType="application/vnd.openxmlformats-officedocument.presentationml.notesSlide+xml"/>
  <Override PartName="/ppt/slides/slide45.xml" ContentType="application/vnd.openxmlformats-officedocument.presentationml.slide+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2.xml" ContentType="application/vnd.openxmlformats-officedocument.presentationml.notesSlide+xml"/>
  <Override PartName="/ppt/slides/slide46.xml" ContentType="application/vnd.openxmlformats-officedocument.presentationml.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44.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5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Lst>
  <p:sldSz cx="9144000" cy="5143500"/>
  <p:notesSz cx="6724650" cy="97742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10AD0F59-903E-44F1-AF20-2B1C670A7971}">
  <a:tblStyle styleId="{10AD0F59-903E-44F1-AF20-2B1C670A7971}"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837DD6BA-B021-4006-8F71-4E0AFF808D0B}" styleName="Table_1">
    <a:wholeTbl>
      <a:tcTxStyle>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rgbClr val="EEF1F2"/>
          </a:solidFill>
        </a:fill>
      </a:tcStyle>
    </a:wholeTbl>
    <a:band1H>
      <a:tcStyle>
        <a:tcBdr/>
        <a:fill>
          <a:solidFill>
            <a:srgbClr val="DBE2E4"/>
          </a:solidFill>
        </a:fill>
      </a:tcStyle>
    </a:band1H>
    <a:band2H>
      <a:tcStyle>
        <a:tcBdr/>
      </a:tcStyle>
    </a:band2H>
    <a:band1V>
      <a:tcStyle>
        <a:tcBdr/>
        <a:fill>
          <a:solidFill>
            <a:srgbClr val="DBE2E4"/>
          </a:solidFill>
        </a:fill>
      </a:tcStyle>
    </a:band1V>
    <a:band2V>
      <a:tcStyle>
        <a:tcBdr/>
        <a:fill>
          <a:solidFill>
            <a:srgbClr val="DBE2E4"/>
          </a:solidFill>
        </a:fill>
      </a:tcStyle>
    </a:band2V>
    <a:lastCol>
      <a:tcTxStyle i="off" b="on">
        <a:schemeClr val="lt1"/>
      </a:tcTxStyle>
      <a:tcStyle>
        <a:tcBdr/>
        <a:fill>
          <a:solidFill>
            <a:schemeClr val="accent1"/>
          </a:solidFill>
        </a:fill>
      </a:tcStyle>
    </a:lastCol>
    <a:firstCol>
      <a:tcTxStyle i="off" b="on">
        <a:schemeClr val="lt1"/>
      </a:tcTxStyle>
      <a:tcStyle>
        <a:tcBdr/>
        <a:fill>
          <a:solidFill>
            <a:schemeClr val="accent1"/>
          </a:solidFill>
        </a:fill>
      </a:tcStyle>
    </a:firstCol>
    <a:lastRow>
      <a:tcTxStyle i="off" b="on">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i="off" b="on">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notesMaster" Target="notesMasters/notesMaster1.xml"/><Relationship Id="rId54" Type="http://schemas.openxmlformats.org/officeDocument/2006/relationships/presProps" Target="presProps.xml" /><Relationship Id="rId55" Type="http://schemas.openxmlformats.org/officeDocument/2006/relationships/tableStyles" Target="tableStyles.xml" /><Relationship Id="rId5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604253731" name="Google Shape;3;n"/>
          <p:cNvSpPr txBox="1"/>
          <p:nvPr>
            <p:ph type="hdr" idx="2"/>
          </p:nvPr>
        </p:nvSpPr>
        <p:spPr bwMode="auto">
          <a:xfrm>
            <a:off x="0" y="0"/>
            <a:ext cx="2914015" cy="4887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521863270" name="Google Shape;4;n"/>
          <p:cNvSpPr txBox="1"/>
          <p:nvPr>
            <p:ph type="dt" idx="10"/>
          </p:nvPr>
        </p:nvSpPr>
        <p:spPr bwMode="auto">
          <a:xfrm>
            <a:off x="3809079" y="0"/>
            <a:ext cx="2914015" cy="488712"/>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144893831" name="Google Shape;5;n"/>
          <p:cNvSpPr/>
          <p:nvPr>
            <p:ph type="sldImg" idx="3"/>
          </p:nvPr>
        </p:nvSpPr>
        <p:spPr bwMode="auto">
          <a:xfrm>
            <a:off x="104775" y="733424"/>
            <a:ext cx="6515100" cy="3665538"/>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9562497" name="Google Shape;6;n"/>
          <p:cNvSpPr txBox="1"/>
          <p:nvPr>
            <p:ph type="body" idx="1"/>
          </p:nvPr>
        </p:nvSpPr>
        <p:spPr bwMode="auto">
          <a:xfrm>
            <a:off x="672465" y="4642763"/>
            <a:ext cx="5379720" cy="439840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415553014" name="Google Shape;7;n"/>
          <p:cNvSpPr txBox="1"/>
          <p:nvPr>
            <p:ph type="ftr" idx="11"/>
          </p:nvPr>
        </p:nvSpPr>
        <p:spPr bwMode="auto">
          <a:xfrm>
            <a:off x="0" y="9283830"/>
            <a:ext cx="2914015" cy="488712"/>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461987574" name="Google Shape;8;n"/>
          <p:cNvSpPr txBox="1"/>
          <p:nvPr>
            <p:ph type="sldNum" idx="12"/>
          </p:nvPr>
        </p:nvSpPr>
        <p:spPr bwMode="auto">
          <a:xfrm>
            <a:off x="3809079" y="9283830"/>
            <a:ext cx="2914015" cy="48871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55442891" name="Google Shape;110;g35670ae33ce_0_0:notes"/>
          <p:cNvSpPr/>
          <p:nvPr>
            <p:ph type="sldImg" idx="2"/>
          </p:nvPr>
        </p:nvSpPr>
        <p:spPr bwMode="auto">
          <a:xfrm>
            <a:off x="104775" y="733424"/>
            <a:ext cx="6515100" cy="3665538"/>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0036293" name="Google Shape;111;g35670ae33ce_0_0:notes"/>
          <p:cNvSpPr txBox="1"/>
          <p:nvPr>
            <p:ph type="body" idx="1"/>
          </p:nvPr>
        </p:nvSpPr>
        <p:spPr bwMode="auto">
          <a:xfrm>
            <a:off x="672465" y="4642763"/>
            <a:ext cx="5379720" cy="4398407"/>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defRPr/>
            </a:pPr>
            <a:r>
              <a:rPr sz="1100" b="0" i="0" u="none">
                <a:solidFill>
                  <a:srgbClr val="000000"/>
                </a:solidFill>
                <a:highlight>
                  <a:srgbClr val="FFFF00"/>
                </a:highlight>
                <a:latin typeface="Calibri"/>
                <a:ea typeface="Calibri"/>
                <a:cs typeface="Calibri"/>
              </a:rPr>
              <a:t> </a:t>
            </a:r>
            <a:endParaRPr/>
          </a:p>
        </p:txBody>
      </p:sp>
      <p:sp>
        <p:nvSpPr>
          <p:cNvPr id="659886483" name="Google Shape;112;g35670ae33ce_0_0:notes"/>
          <p:cNvSpPr txBox="1"/>
          <p:nvPr>
            <p:ph type="sldNum" idx="12"/>
          </p:nvPr>
        </p:nvSpPr>
        <p:spPr bwMode="auto">
          <a:xfrm>
            <a:off x="3809079" y="9283830"/>
            <a:ext cx="2914015" cy="488712"/>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46657913" name="Google Shape;126;p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75053794" name="Google Shape;127;p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47595393" name="Google Shape;135;p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64225197" name="Google Shape;136;p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74050734" name="Google Shape;142;p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44770744" name="Google Shape;143;p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44439939" name="Google Shape;149;p5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91781876" name="Google Shape;150;p5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10922065" name="Google Shape;156;p6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15892286" name="Google Shape;157;p6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66290902" name="Google Shape;172;p6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89162249" name="Google Shape;173;p6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45302918" name="Google Shape;209;p6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6868217" name="Google Shape;210;p6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92841613" name="Google Shape;223;p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58411878" name="Google Shape;224;p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95654852" name="Google Shape;229;p1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39428151" name="Google Shape;230;p1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34052705" name="Google Shape;235;p6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63950401" name="Google Shape;236;p6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2924773" name="Google Shape;253;p64: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68872938" name="Google Shape;254;p64: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4323025" name="Google Shape;262;p65: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864954079" name="Google Shape;263;p65: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80389534" name="Google Shape;269;p66: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88544950" name="Google Shape;270;p66: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37133395" name="Google Shape;276;p67: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39173230" name="Google Shape;277;p67: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20438600" name="Google Shape;289;p68: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65612807" name="Google Shape;290;p68: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8517265" name="Google Shape;302;p6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65440213" name="Google Shape;303;p6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0175193" name="Google Shape;311;g39d627c7564_0_0:notes"/>
          <p:cNvSpPr txBox="1"/>
          <p:nvPr>
            <p:ph type="body" idx="1"/>
          </p:nvPr>
        </p:nvSpPr>
        <p:spPr bwMode="auto">
          <a:xfrm>
            <a:off x="672465" y="4703846"/>
            <a:ext cx="5379600" cy="384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05608076" name="Google Shape;312;g39d627c7564_0_0:notes"/>
          <p:cNvSpPr/>
          <p:nvPr>
            <p:ph type="sldImg" idx="2"/>
          </p:nvPr>
        </p:nvSpPr>
        <p:spPr bwMode="auto">
          <a:xfrm>
            <a:off x="672465" y="1221778"/>
            <a:ext cx="5379600" cy="32988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54297018" name="Google Shape;320;p7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75152091" name="Google Shape;321;p7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84837094" name="Google Shape;326;p7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89672847" name="Google Shape;327;p7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34524795" name="Google Shape;335;p7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9855346" name="Google Shape;336;p7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56732461" name="Google Shape;345;p7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26347415" name="Google Shape;346;p7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92437466" name="Google Shape;355;p74: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17824331" name="Google Shape;356;p74: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36351237" name="Google Shape;365;p75: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63063650" name="Google Shape;366;p75: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65365527" name="Google Shape;375;p76: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848406215" name="Google Shape;376;p76: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37605622" name="Google Shape;385;p77: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22328966" name="Google Shape;386;p77: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3951397" name="Google Shape;396;p78: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710283068" name="Google Shape;397;p78: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43881966" name="Google Shape;407;p7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30624600" name="Google Shape;408;p7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91015745" name="Google Shape;418;p8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730985328" name="Google Shape;419;p8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23105737" name="Google Shape;431;p28: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10284468" name="Google Shape;432;p28: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39450311" name="Google Shape;441;p2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00131523" name="Google Shape;442;p2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53819908" name="Google Shape;452;g39d627c7564_0_118:notes"/>
          <p:cNvSpPr txBox="1"/>
          <p:nvPr>
            <p:ph type="body" idx="1"/>
          </p:nvPr>
        </p:nvSpPr>
        <p:spPr bwMode="auto">
          <a:xfrm>
            <a:off x="672465" y="4703846"/>
            <a:ext cx="5379600" cy="384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33502303" name="Google Shape;453;g39d627c7564_0_118:notes"/>
          <p:cNvSpPr/>
          <p:nvPr>
            <p:ph type="sldImg" idx="2"/>
          </p:nvPr>
        </p:nvSpPr>
        <p:spPr bwMode="auto">
          <a:xfrm>
            <a:off x="672465" y="1221778"/>
            <a:ext cx="5379600" cy="32988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35596685" name="Google Shape;462;p3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15709206" name="Google Shape;463;p3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61153833" name="Google Shape;474;p3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85583860" name="Google Shape;475;p3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75280524" name="Google Shape;484;p3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34104845" name="Google Shape;485;p3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61832541" name="Google Shape;494;p3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35396229" name="Google Shape;495;p3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37104177" name="Google Shape;504;p34: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7777132" name="Google Shape;505;p34: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2647647" name="Google Shape;516;p35: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6270697" name="Google Shape;517;p35: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35595697" name="Google Shape;525;p36: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6896993" name="Google Shape;526;p36: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71091111" name="Google Shape;540;p37: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24018426" name="Google Shape;541;p37: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58343392" name="Google Shape;551;p38: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87360443" name="Google Shape;552;p38: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640149438" name="Google Shape;560;p3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001561817" name="Google Shape;561;p3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8979835" name="Google Shape;570;g39dc2f278d8_0_0:notes"/>
          <p:cNvSpPr txBox="1"/>
          <p:nvPr>
            <p:ph type="body" idx="1"/>
          </p:nvPr>
        </p:nvSpPr>
        <p:spPr bwMode="auto">
          <a:xfrm>
            <a:off x="672465" y="4703851"/>
            <a:ext cx="5379600" cy="384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544265645" name="Google Shape;571;g39dc2f278d8_0_0:notes"/>
          <p:cNvSpPr/>
          <p:nvPr>
            <p:ph type="sldImg" idx="2"/>
          </p:nvPr>
        </p:nvSpPr>
        <p:spPr bwMode="auto">
          <a:xfrm>
            <a:off x="430213" y="1222375"/>
            <a:ext cx="5864100" cy="32988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63182012" name="Google Shape;581;p4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8094623" name="Google Shape;582;p4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6863622" name="Google Shape;590;p8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88692353" name="Google Shape;591;p8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58552975" name="Google Shape;598;p4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31250501" name="Google Shape;599;p4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95710502" name="Google Shape;610;p8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761979122" name="Google Shape;611;p8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08137031" name="Google Shape;619;p8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42370919" name="Google Shape;620;p8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71738683" name="Google Shape;630;p84: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8302683" name="Google Shape;631;p84: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890456551" name="Google Shape;15;p8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733928276" name="Google Shape;16;p8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95240502" name="Google Shape;18;p45"/>
          <p:cNvSpPr txBox="1"/>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539030865" name="Google Shape;19;p45"/>
          <p:cNvSpPr txBox="1"/>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044737455" name="Google Shape;20;p45"/>
          <p:cNvSpPr txBox="1"/>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467447190" name="Google Shape;21;p45"/>
          <p:cNvSpPr txBox="1"/>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729933328" name="Google Shape;22;p45"/>
          <p:cNvSpPr txBox="1"/>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491000887" name="Google Shape;24;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037296335" name="Google Shape;25;p44"/>
          <p:cNvSpPr txBox="1"/>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9655009" name="Google Shape;26;p4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7647"/>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82049722" name="Google Shape;27;p4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7647"/>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68896865" name="Google Shape;28;p4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7647"/>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233972522" name="Google Shape;29;p4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89542739" name="Google Shape;30;p4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60161632" name="Google Shape;31;p4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01443123" name="Google Shape;32;p4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839388150" name="Google Shape;33;p4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7647"/>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56321307" name="Google Shape;34;p4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2057780295" name="Google Shape;35;p44"/>
          <p:cNvGrpSpPr/>
          <p:nvPr/>
        </p:nvGrpSpPr>
        <p:grpSpPr bwMode="auto">
          <a:xfrm>
            <a:off x="-715024" y="1671219"/>
            <a:ext cx="4169925" cy="3905352"/>
            <a:chOff x="-586420" y="1648608"/>
            <a:chExt cx="4586919" cy="4295887"/>
          </a:xfrm>
        </p:grpSpPr>
        <p:sp>
          <p:nvSpPr>
            <p:cNvPr id="36" name="Google Shape;36;p4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4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4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5882"/>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sp>
        <p:nvSpPr>
          <p:cNvPr id="934969787" name="Google Shape;39;p44" descr="Immagine che contiene testo, schermata, Carattere, logo&#10;&#10;Descrizione generata automaticamente"/>
          <p:cNvSpPr/>
          <p:nvPr/>
        </p:nvSpPr>
        <p:spPr bwMode="auto">
          <a:xfrm>
            <a:off x="6158783" y="81606"/>
            <a:ext cx="2782800" cy="118091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316260100" name="Google Shape;41;p46"/>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99998371" name="Google Shape;42;p46"/>
          <p:cNvSpPr txBox="1"/>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48963699" name="Google Shape;43;p46"/>
          <p:cNvSpPr txBox="1"/>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5668970" name="Google Shape;45;p4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957688023" name="Google Shape;46;p47"/>
          <p:cNvSpPr txBox="1"/>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38188193" name="Google Shape;47;p47"/>
          <p:cNvSpPr txBox="1"/>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27247638" name="Google Shape;48;p47"/>
          <p:cNvSpPr txBox="1"/>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620720056" name="Google Shape;50;p48"/>
          <p:cNvSpPr txBox="1"/>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662793906" name="Google Shape;51;p48"/>
          <p:cNvSpPr txBox="1"/>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378451868" name="Google Shape;53;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290458919" name="Google Shape;54;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69803489" name="Google Shape;55;p49"/>
          <p:cNvSpPr/>
          <p:nvPr>
            <p:ph type="pic" idx="2"/>
          </p:nvPr>
        </p:nvSpPr>
        <p:spPr bwMode="auto">
          <a:xfrm>
            <a:off x="4572000" y="0"/>
            <a:ext cx="4572000" cy="5143500"/>
          </a:xfrm>
          <a:prstGeom prst="rect">
            <a:avLst/>
          </a:prstGeom>
          <a:noFill/>
          <a:ln>
            <a:noFill/>
          </a:ln>
        </p:spPr>
      </p:sp>
      <p:sp>
        <p:nvSpPr>
          <p:cNvPr id="2115379577" name="Google Shape;56;p49"/>
          <p:cNvSpPr txBox="1"/>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88473534" name="Google Shape;57;p49"/>
          <p:cNvSpPr txBox="1"/>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58051527" name="Google Shape;58;p49"/>
          <p:cNvSpPr txBox="1"/>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814507376" name="Google Shape;60;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582976591" name="Google Shape;61;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299563360" name="Google Shape;62;p50"/>
          <p:cNvSpPr/>
          <p:nvPr>
            <p:ph type="pic" idx="2"/>
          </p:nvPr>
        </p:nvSpPr>
        <p:spPr bwMode="auto">
          <a:xfrm>
            <a:off x="0" y="-14748"/>
            <a:ext cx="4572000" cy="5143500"/>
          </a:xfrm>
          <a:prstGeom prst="rect">
            <a:avLst/>
          </a:prstGeom>
          <a:noFill/>
          <a:ln>
            <a:noFill/>
          </a:ln>
        </p:spPr>
      </p:sp>
      <p:sp>
        <p:nvSpPr>
          <p:cNvPr id="2077575330" name="Google Shape;63;p50"/>
          <p:cNvSpPr txBox="1"/>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85119244" name="Google Shape;64;p50"/>
          <p:cNvSpPr txBox="1"/>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8584680" name="Google Shape;65;p50"/>
          <p:cNvSpPr txBox="1"/>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_2" preserve="0" showMasterPhAnim="0" showMasterSp="1" userDrawn="1">
  <p:cSld name="Chapterbreak_2">
    <p:bg>
      <p:bgPr shadeToTitle="0">
        <a:solidFill>
          <a:schemeClr val="accent4"/>
        </a:solidFill>
      </p:bgPr>
    </p:bg>
    <p:spTree>
      <p:nvGrpSpPr>
        <p:cNvPr id="1" name=""/>
        <p:cNvGrpSpPr/>
        <p:nvPr/>
      </p:nvGrpSpPr>
      <p:grpSpPr bwMode="auto">
        <a:xfrm>
          <a:off x="0" y="0"/>
          <a:ext cx="0" cy="0"/>
          <a:chOff x="0" y="0"/>
          <a:chExt cx="0" cy="0"/>
        </a:xfrm>
      </p:grpSpPr>
      <p:sp>
        <p:nvSpPr>
          <p:cNvPr id="569165270" name="Google Shape;67;p51"/>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71392878" name="Google Shape;68;p51"/>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71634319" name="Google Shape;69;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 preserve="0" showMasterPhAnim="0" showMasterSp="1" userDrawn="1">
  <p:cSld name="Chapterbreak">
    <p:bg>
      <p:bgPr shadeToTitle="0">
        <a:solidFill>
          <a:schemeClr val="accent4"/>
        </a:solidFill>
      </p:bgPr>
    </p:bg>
    <p:spTree>
      <p:nvGrpSpPr>
        <p:cNvPr id="1" name=""/>
        <p:cNvGrpSpPr/>
        <p:nvPr/>
      </p:nvGrpSpPr>
      <p:grpSpPr bwMode="auto">
        <a:xfrm>
          <a:off x="0" y="0"/>
          <a:ext cx="0" cy="0"/>
          <a:chOff x="0" y="0"/>
          <a:chExt cx="0" cy="0"/>
        </a:xfrm>
      </p:grpSpPr>
      <p:sp>
        <p:nvSpPr>
          <p:cNvPr id="3215131" name="Google Shape;71;p52"/>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3899243" name="Google Shape;72;p52"/>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660310210" name="Google Shape;73;p5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911033435" name="Google Shape;75;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95281175" name="Google Shape;76;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72694207" name="Google Shape;77;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623865400" name="Google Shape;78;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838038095" name="Google Shape;79;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254767584" name="Google Shape;80;p53"/>
          <p:cNvSpPr txBox="1"/>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648247777" name="Google Shape;81;p53"/>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1605853269" name="Google Shape;83;p55"/>
          <p:cNvSpPr txBox="1"/>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06033729" name="Google Shape;84;p55"/>
          <p:cNvSpPr txBox="1"/>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67608860" name="Google Shape;85;p55"/>
          <p:cNvSpPr txBox="1"/>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74804858" name="Google Shape;86;p55"/>
          <p:cNvSpPr txBox="1"/>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21772149" name="Google Shape;87;p55"/>
          <p:cNvSpPr txBox="1"/>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76852382" name="Google Shape;88;p55"/>
          <p:cNvSpPr txBox="1"/>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35174929"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800247689"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461942061"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1425511575"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826125979"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470770053" name="Google Shape;95;p56"/>
          <p:cNvSpPr txBox="1"/>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65742481" name="Google Shape;96;p56"/>
          <p:cNvSpPr txBox="1"/>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93874759" name="Google Shape;97;p56"/>
          <p:cNvSpPr txBox="1"/>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83216308" name="Google Shape;98;p56"/>
          <p:cNvSpPr txBox="1"/>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71430852" name="Google Shape;99;p56"/>
          <p:cNvSpPr txBox="1"/>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7158077" name="Google Shape;100;p56"/>
          <p:cNvSpPr txBox="1"/>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476868900"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337569959" name="Google Shape;102;p56"/>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493061166"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675657336" name="Google Shape;105;p5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1511386740"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945662271"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781792250" name="Google Shape;10;p43"/>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5579388" name="Google Shape;11;p43"/>
          <p:cNvSpPr txBox="1"/>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823629023" name="Google Shape;12;p43"/>
          <p:cNvSpPr txBox="1"/>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937588795"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jp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10.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7.png"/></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8.png"/><Relationship Id="rId4" Type="http://schemas.openxmlformats.org/officeDocument/2006/relationships/image" Target="../media/image16.pn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9.pn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0.pn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97577960" name="Google Shape;114;g35670ae33ce_0_0"/>
          <p:cNvSpPr txBox="1"/>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15859550"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221918850"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708006156"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556918147" name="Google Shape;118;g35670ae33ce_0_0" title="superbe copertina.jpg"/>
          <p:cNvPicPr/>
          <p:nvPr/>
        </p:nvPicPr>
        <p:blipFill rotWithShape="1">
          <a:blip r:embed="rId3">
            <a:alphaModFix/>
          </a:blip>
          <a:srcRect l="0" t="0" r="0" b="0"/>
          <a:stretch/>
        </p:blipFill>
        <p:spPr bwMode="auto">
          <a:xfrm>
            <a:off x="0" y="-14128"/>
            <a:ext cx="9168625" cy="5260328"/>
          </a:xfrm>
          <a:prstGeom prst="rect">
            <a:avLst/>
          </a:prstGeom>
          <a:noFill/>
          <a:ln>
            <a:noFill/>
          </a:ln>
        </p:spPr>
      </p:pic>
      <p:sp>
        <p:nvSpPr>
          <p:cNvPr id="1272013278" name="Google Shape;119;g35670ae33ce_0_0"/>
          <p:cNvSpPr txBox="1"/>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endParaRPr sz="1000"/>
          </a:p>
        </p:txBody>
      </p:sp>
      <p:sp>
        <p:nvSpPr>
          <p:cNvPr id="575408633" name="Google Shape;120;g35670ae33ce_0_0"/>
          <p:cNvSpPr txBox="1"/>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Materiale Didattico SuPeRBE</a:t>
            </a:r>
            <a:endParaRPr sz="3000" b="1">
              <a:solidFill>
                <a:srgbClr val="53656D"/>
              </a:solidFill>
            </a:endParaRPr>
          </a:p>
        </p:txBody>
      </p:sp>
      <p:sp>
        <p:nvSpPr>
          <p:cNvPr id="1992613598" name="Google Shape;121;g35670ae33ce_0_0"/>
          <p:cNvSpPr txBox="1"/>
          <p:nvPr/>
        </p:nvSpPr>
        <p:spPr bwMode="auto">
          <a:xfrm>
            <a:off x="516269" y="215253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2 RBE Sistema di Valutazione</a:t>
            </a:r>
            <a:endParaRPr sz="1400" b="0" i="0" u="none" strike="noStrike" cap="none">
              <a:solidFill>
                <a:srgbClr val="000000"/>
              </a:solidFill>
              <a:latin typeface="Arial"/>
              <a:ea typeface="Arial"/>
              <a:cs typeface="Arial"/>
            </a:endParaRPr>
          </a:p>
        </p:txBody>
      </p:sp>
      <p:sp>
        <p:nvSpPr>
          <p:cNvPr id="1163831896" name="Google Shape;122;g35670ae33ce_0_0"/>
          <p:cNvSpPr txBox="1"/>
          <p:nvPr/>
        </p:nvSpPr>
        <p:spPr bwMode="auto">
          <a:xfrm>
            <a:off x="5090401" y="3573131"/>
            <a:ext cx="41221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Livello di Competenza: 3</a:t>
            </a:r>
            <a:endParaRPr sz="2000" b="1" i="0" u="none" strike="noStrike" cap="none">
              <a:solidFill>
                <a:schemeClr val="accent4"/>
              </a:solidFill>
              <a:latin typeface="Trebuchet MS"/>
              <a:ea typeface="Trebuchet MS"/>
              <a:cs typeface="Trebuchet MS"/>
            </a:endParaRPr>
          </a:p>
        </p:txBody>
      </p:sp>
      <p:sp>
        <p:nvSpPr>
          <p:cNvPr id="1750591182" name="Google Shape;123;g35670ae33ce_0_0"/>
          <p:cNvSpPr txBox="1"/>
          <p:nvPr/>
        </p:nvSpPr>
        <p:spPr bwMode="auto">
          <a:xfrm>
            <a:off x="516270" y="2960182"/>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2.1 Metodo RBE </a:t>
            </a:r>
            <a:endParaRPr sz="1400" b="0" i="0" u="none" strike="noStrike" cap="none">
              <a:solidFill>
                <a:srgbClr val="000000"/>
              </a:solidFill>
              <a:latin typeface="Arial"/>
              <a:ea typeface="Arial"/>
              <a:cs typeface="Arial"/>
            </a:endParaRPr>
          </a:p>
        </p:txBody>
      </p:sp>
      <p:sp>
        <p:nvSpPr>
          <p:cNvPr id="1947322609" name="Google Shape;124;g35670ae33ce_0_0"/>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700" b="1" i="0" u="none" strike="noStrike" cap="none">
                <a:solidFill>
                  <a:schemeClr val="accent4"/>
                </a:solidFill>
                <a:latin typeface="Trebuchet MS"/>
                <a:ea typeface="Trebuchet MS"/>
                <a:cs typeface="Trebuchet MS"/>
              </a:rPr>
              <a:t>Area di specializzazione: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3504249" name="Google Shape;129;p2"/>
          <p:cNvSpPr txBox="1"/>
          <p:nvPr>
            <p:ph type="body" idx="1"/>
          </p:nvPr>
        </p:nvSpPr>
        <p:spPr bwMode="auto">
          <a:xfrm>
            <a:off x="402217" y="1172652"/>
            <a:ext cx="5233105" cy="1507047"/>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200">
                <a:solidFill>
                  <a:schemeClr val="lt2"/>
                </a:solidFill>
              </a:rPr>
              <a:t>Il metodo RBE costituisce la base metodologica del Sistema di Valutazione RBE. È un approccio di analisi multi-criteri sviluppato per valutare il rischio climatico a scala edilizia e di quartiere. Basato sul modello concettuale delle catene di impatto, il metodo genera un punteggio di rischio complessivo per una determinata area e un insieme di indicatori complementari che dettagliano il livello di rischio legato al clima in specifiche categorie di rischio e settori urbani.</a:t>
            </a:r>
            <a:endParaRPr sz="1200">
              <a:solidFill>
                <a:schemeClr val="lt2"/>
              </a:solidFill>
            </a:endParaRPr>
          </a:p>
        </p:txBody>
      </p:sp>
      <p:sp>
        <p:nvSpPr>
          <p:cNvPr id="1906868281" name="Google Shape;130;p2"/>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None/>
              <a:defRPr/>
            </a:pPr>
            <a:r>
              <a:rPr>
                <a:solidFill>
                  <a:schemeClr val="accent4"/>
                </a:solidFill>
              </a:rPr>
              <a:t>Cos’è il metodo RBE?</a:t>
            </a:r>
            <a:endParaRPr>
              <a:solidFill>
                <a:schemeClr val="accent4"/>
              </a:solidFill>
            </a:endParaRPr>
          </a:p>
        </p:txBody>
      </p:sp>
      <p:pic>
        <p:nvPicPr>
          <p:cNvPr id="233207787" name="Google Shape;131;p2" descr="Climate change concept illustration | Premium Vector"/>
          <p:cNvPicPr/>
          <p:nvPr/>
        </p:nvPicPr>
        <p:blipFill rotWithShape="1">
          <a:blip r:embed="rId3">
            <a:alphaModFix/>
          </a:blip>
          <a:srcRect l="0" t="0" r="0" b="0"/>
          <a:stretch/>
        </p:blipFill>
        <p:spPr bwMode="auto">
          <a:xfrm>
            <a:off x="5907855" y="944662"/>
            <a:ext cx="2833928" cy="2833928"/>
          </a:xfrm>
          <a:prstGeom prst="rect">
            <a:avLst/>
          </a:prstGeom>
          <a:noFill/>
          <a:ln>
            <a:noFill/>
          </a:ln>
        </p:spPr>
      </p:pic>
      <p:sp>
        <p:nvSpPr>
          <p:cNvPr id="1264942224" name="Google Shape;132;p2"/>
          <p:cNvSpPr txBox="1"/>
          <p:nvPr/>
        </p:nvSpPr>
        <p:spPr bwMode="auto">
          <a:xfrm>
            <a:off x="613295" y="2679699"/>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90000"/>
              </a:lnSpc>
              <a:spcBef>
                <a:spcPts val="0"/>
              </a:spcBef>
              <a:spcAft>
                <a:spcPts val="0"/>
              </a:spcAft>
              <a:buClr>
                <a:srgbClr val="144194"/>
              </a:buClr>
              <a:buSzPts val="1800"/>
              <a:buFont typeface="Trebuchet MS"/>
              <a:buNone/>
              <a:defRPr/>
            </a:pPr>
            <a:r>
              <a:rPr sz="1600" b="1" i="0" u="none" strike="noStrike" cap="none">
                <a:solidFill>
                  <a:schemeClr val="accent4"/>
                </a:solidFill>
                <a:latin typeface="Trebuchet MS"/>
                <a:ea typeface="Trebuchet MS"/>
                <a:cs typeface="Trebuchet MS"/>
              </a:rPr>
              <a:t>Perché è necessario il metodo RBE?</a:t>
            </a:r>
            <a:endParaRPr sz="1400" b="0" i="0" u="none" strike="noStrike" cap="none">
              <a:solidFill>
                <a:srgbClr val="000000"/>
              </a:solidFill>
              <a:latin typeface="Arial"/>
              <a:ea typeface="Arial"/>
              <a:cs typeface="Arial"/>
            </a:endParaRPr>
          </a:p>
        </p:txBody>
      </p:sp>
      <p:sp>
        <p:nvSpPr>
          <p:cNvPr id="1196300537" name="Google Shape;133;p2"/>
          <p:cNvSpPr txBox="1"/>
          <p:nvPr/>
        </p:nvSpPr>
        <p:spPr bwMode="auto">
          <a:xfrm>
            <a:off x="512494" y="3136900"/>
            <a:ext cx="5012550" cy="1346199"/>
          </a:xfrm>
          <a:prstGeom prst="rect">
            <a:avLst/>
          </a:prstGeom>
          <a:noFill/>
          <a:ln>
            <a:noFill/>
          </a:ln>
        </p:spPr>
        <p:txBody>
          <a:bodyPr spcFirstLastPara="1" wrap="square" lIns="68550" tIns="34275" rIns="68550" bIns="34275" anchor="ctr" anchorCtr="0">
            <a:noAutofit/>
          </a:bodyPr>
          <a:lstStyle/>
          <a:p>
            <a:pPr marL="114300" marR="0" lvl="0" indent="0" algn="l" rtl="0">
              <a:lnSpc>
                <a:spcPct val="100000"/>
              </a:lnSpc>
              <a:spcBef>
                <a:spcPts val="1350"/>
              </a:spcBef>
              <a:spcAft>
                <a:spcPts val="0"/>
              </a:spcAft>
              <a:buClr>
                <a:srgbClr val="144194"/>
              </a:buClr>
              <a:buSzPts val="2400"/>
              <a:buFont typeface="Noto Sans Symbols"/>
              <a:buNone/>
              <a:defRPr/>
            </a:pPr>
            <a:r>
              <a:rPr sz="1200" b="0" i="0" u="none" strike="noStrike" cap="none">
                <a:solidFill>
                  <a:schemeClr val="accent4"/>
                </a:solidFill>
                <a:latin typeface="Trebuchet MS"/>
                <a:ea typeface="Trebuchet MS"/>
                <a:cs typeface="Trebuchet MS"/>
              </a:rPr>
              <a:t>- Mancanza di strumenti di valutazione a scala edilizia e di quartiere.  - I quadri di sostenibilità esistenti non sono adatti per la valutazione del rischio climatico. </a:t>
            </a:r>
            <a:endParaRPr sz="1400" b="0" i="0" u="none" strike="noStrike" cap="none">
              <a:solidFill>
                <a:srgbClr val="000000"/>
              </a:solidFill>
              <a:latin typeface="Arial"/>
              <a:ea typeface="Arial"/>
              <a:cs typeface="Arial"/>
            </a:endParaRPr>
          </a:p>
          <a:p>
            <a:pPr marL="36000" marR="0" lvl="0" indent="0" algn="l" rtl="0">
              <a:lnSpc>
                <a:spcPct val="100000"/>
              </a:lnSpc>
              <a:spcBef>
                <a:spcPts val="300"/>
              </a:spcBef>
              <a:spcAft>
                <a:spcPts val="0"/>
              </a:spcAft>
              <a:buClr>
                <a:srgbClr val="144194"/>
              </a:buClr>
              <a:buSzPts val="2400"/>
              <a:buFont typeface="Noto Sans Symbols"/>
              <a:buNone/>
              <a:defRPr/>
            </a:pPr>
            <a:r>
              <a:rPr sz="1200" b="0" i="0" u="none" strike="noStrike" cap="none">
                <a:solidFill>
                  <a:schemeClr val="accent4"/>
                </a:solidFill>
                <a:latin typeface="Trebuchet MS"/>
                <a:ea typeface="Trebuchet MS"/>
                <a:cs typeface="Trebuchet MS"/>
              </a:rPr>
              <a:t> - Richiesta di strumenti comparabili, adattabili e orientati al supporto decisionale per l'adattamento climatico.</a:t>
            </a:r>
            <a:endParaRPr sz="1600" b="0" i="0" u="none" strike="noStrike" cap="none">
              <a:solidFill>
                <a:schemeClr val="accent4"/>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1810278" name="Google Shape;138;p3"/>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Perché è necessario il metodo RBE?</a:t>
            </a:r>
            <a:endParaRPr>
              <a:solidFill>
                <a:schemeClr val="accent4"/>
              </a:solidFill>
            </a:endParaRPr>
          </a:p>
        </p:txBody>
      </p:sp>
      <p:sp>
        <p:nvSpPr>
          <p:cNvPr id="128404198" name="Google Shape;139;p3"/>
          <p:cNvSpPr txBox="1"/>
          <p:nvPr/>
        </p:nvSpPr>
        <p:spPr bwMode="auto">
          <a:xfrm>
            <a:off x="460876" y="1495505"/>
            <a:ext cx="5012550" cy="1290150"/>
          </a:xfrm>
          <a:prstGeom prst="rect">
            <a:avLst/>
          </a:prstGeom>
          <a:noFill/>
          <a:ln>
            <a:noFill/>
          </a:ln>
        </p:spPr>
        <p:txBody>
          <a:bodyPr spcFirstLastPara="1" wrap="square" lIns="68550" tIns="34275" rIns="68550" bIns="34275" anchor="ctr" anchorCtr="0">
            <a:noAutofit/>
          </a:bodyPr>
          <a:lstStyle/>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Mancanza di strumenti di valutazione del rischio climatico a scala edilizia e di quartiere.  </a:t>
            </a:r>
            <a:endParaRPr sz="1400" b="0" i="0" u="none" strike="noStrike" cap="none">
              <a:solidFill>
                <a:srgbClr val="000000"/>
              </a:solidFill>
              <a:latin typeface="Arial"/>
              <a:ea typeface="Arial"/>
              <a:cs typeface="Arial"/>
            </a:endParaRPr>
          </a:p>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I quadri di sostenibilità esistenti non sono adatti per la valutazione del rischio climatico perché non in linea con l'approccio al rischio dell'IPCC.  </a:t>
            </a:r>
            <a:endParaRPr sz="1400" b="0" i="0" u="none" strike="noStrike" cap="none">
              <a:solidFill>
                <a:srgbClr val="000000"/>
              </a:solidFill>
              <a:latin typeface="Arial"/>
              <a:ea typeface="Arial"/>
              <a:cs typeface="Arial"/>
            </a:endParaRPr>
          </a:p>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Necessità di strumenti comparabili, adattabili e orientati al supporto decisionale per l'adattamento climatico.</a:t>
            </a:r>
            <a:endParaRPr sz="1400" b="0" i="0" u="none" strike="noStrike" cap="none">
              <a:solidFill>
                <a:srgbClr val="000000"/>
              </a:solidFill>
              <a:latin typeface="Arial"/>
              <a:ea typeface="Arial"/>
              <a:cs typeface="Arial"/>
            </a:endParaRPr>
          </a:p>
        </p:txBody>
      </p:sp>
      <p:pic>
        <p:nvPicPr>
          <p:cNvPr id="724028802" name="Google Shape;140;p3" descr="Decision Making free icons designed by Freepik"/>
          <p:cNvPicPr/>
          <p:nvPr/>
        </p:nvPicPr>
        <p:blipFill rotWithShape="1">
          <a:blip r:embed="rId3">
            <a:alphaModFix/>
          </a:blip>
          <a:srcRect l="0" t="0" r="0" b="0"/>
          <a:stretch/>
        </p:blipFill>
        <p:spPr bwMode="auto">
          <a:xfrm>
            <a:off x="6140550" y="1340550"/>
            <a:ext cx="2309850" cy="2309850"/>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843112569" name="Google Shape;145;p1" descr="Climate Change 2023: AR6 Rapporto di sintesi - IPCC - Focal Point Italia"/>
          <p:cNvPicPr/>
          <p:nvPr/>
        </p:nvPicPr>
        <p:blipFill rotWithShape="1">
          <a:blip r:embed="rId3">
            <a:alphaModFix/>
          </a:blip>
          <a:srcRect l="0" t="0" r="0" b="0"/>
          <a:stretch/>
        </p:blipFill>
        <p:spPr bwMode="auto">
          <a:xfrm>
            <a:off x="5364887" y="0"/>
            <a:ext cx="3476389" cy="4500000"/>
          </a:xfrm>
          <a:prstGeom prst="rect">
            <a:avLst/>
          </a:prstGeom>
          <a:noFill/>
          <a:ln>
            <a:noFill/>
          </a:ln>
        </p:spPr>
      </p:pic>
      <p:sp>
        <p:nvSpPr>
          <p:cNvPr id="1408894660" name="Google Shape;146;p1"/>
          <p:cNvSpPr txBox="1"/>
          <p:nvPr>
            <p:ph type="body" idx="1"/>
          </p:nvPr>
        </p:nvSpPr>
        <p:spPr bwMode="auto">
          <a:xfrm>
            <a:off x="380617" y="1553049"/>
            <a:ext cx="4572983" cy="1393901"/>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200">
                <a:solidFill>
                  <a:schemeClr val="lt2"/>
                </a:solidFill>
              </a:rPr>
              <a:t>Il metodo RBE si basa sul concetto di rischio dell'IPCC AR6. L'IPCC AR6, ovvero il Sesto Rapporto di Valutazione del Gruppo Intergovernativo sul Cambiamento Climatico, rappresenta la più recente valutazione completa delle conoscenze scientifiche sul cambiamento climatico.</a:t>
            </a:r>
            <a:endParaRPr/>
          </a:p>
          <a:p>
            <a:pPr marL="171450" lvl="0" indent="-57150" algn="just" rtl="0">
              <a:lnSpc>
                <a:spcPct val="100000"/>
              </a:lnSpc>
              <a:spcBef>
                <a:spcPts val="1350"/>
              </a:spcBef>
              <a:spcAft>
                <a:spcPts val="0"/>
              </a:spcAft>
              <a:buSzPts val="2400"/>
              <a:buNone/>
              <a:defRPr/>
            </a:pPr>
            <a:r>
              <a:rPr sz="1200">
                <a:solidFill>
                  <a:schemeClr val="lt2"/>
                </a:solidFill>
              </a:rPr>
              <a:t>L'IPCC AR6 fornisce un concetto di rischio dettagliato e ricco di sfumature in relazione al cambiamento climatico. Il rapporto si basa sul quadro di rischio stabilito nei precedenti rapporti IPCC, ma lo affina ulteriormente per tenere conto delle complesse interazioni tra pericoli climatici, esposizione e vulnerabilità.</a:t>
            </a:r>
            <a:endParaRPr sz="1200" b="1">
              <a:solidFill>
                <a:schemeClr val="lt2"/>
              </a:solidFill>
            </a:endParaRPr>
          </a:p>
        </p:txBody>
      </p:sp>
      <p:sp>
        <p:nvSpPr>
          <p:cNvPr id="1746797405" name="Google Shape;147;p1"/>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IPCC AR6</a:t>
            </a:r>
            <a:endParaRPr>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5486755" name="Google Shape;152;p59"/>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None/>
              <a:defRPr/>
            </a:pPr>
            <a:r>
              <a:rPr>
                <a:solidFill>
                  <a:schemeClr val="accent4"/>
                </a:solidFill>
              </a:rPr>
              <a:t>Rischio legato al cambiamento climatico</a:t>
            </a:r>
            <a:endParaRPr/>
          </a:p>
        </p:txBody>
      </p:sp>
      <p:pic>
        <p:nvPicPr>
          <p:cNvPr id="12899525" name="Google Shape;153;p59"/>
          <p:cNvPicPr/>
          <p:nvPr/>
        </p:nvPicPr>
        <p:blipFill rotWithShape="1">
          <a:blip r:embed="rId3">
            <a:alphaModFix/>
          </a:blip>
          <a:srcRect l="0" t="0" r="0" b="0"/>
          <a:stretch/>
        </p:blipFill>
        <p:spPr bwMode="auto">
          <a:xfrm>
            <a:off x="2100459" y="2660003"/>
            <a:ext cx="4943073" cy="1147868"/>
          </a:xfrm>
          <a:prstGeom prst="rect">
            <a:avLst/>
          </a:prstGeom>
          <a:noFill/>
          <a:ln>
            <a:noFill/>
          </a:ln>
        </p:spPr>
      </p:pic>
      <p:sp>
        <p:nvSpPr>
          <p:cNvPr id="159754118" name="Google Shape;154;p59"/>
          <p:cNvSpPr txBox="1"/>
          <p:nvPr>
            <p:ph type="body" idx="1"/>
          </p:nvPr>
        </p:nvSpPr>
        <p:spPr bwMode="auto">
          <a:xfrm>
            <a:off x="323505" y="1568501"/>
            <a:ext cx="8496983" cy="1393901"/>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050"/>
              <a:t>L’AR6 dell’IPCC fornisce un concetto di rischio dettagliato e sfaccettato in relazione ai cambiamenti climatici. Il rapporto si basa sul quadro di riferimento del rischio stabilito nelle precedenti valutazioni dell’IPCC, ma lo perfeziona ulteriormente per tenere conto delle complesse interazioni tra </a:t>
            </a:r>
            <a:r>
              <a:rPr sz="1050" b="1"/>
              <a:t>pericoli climatici</a:t>
            </a:r>
            <a:r>
              <a:rPr sz="1050"/>
              <a:t>, </a:t>
            </a:r>
            <a:r>
              <a:rPr sz="1050" b="1"/>
              <a:t>esposizione</a:t>
            </a:r>
            <a:r>
              <a:rPr sz="1050"/>
              <a:t> e </a:t>
            </a:r>
            <a:r>
              <a:rPr sz="1050" b="1"/>
              <a:t>vulnerabilità</a:t>
            </a:r>
            <a:r>
              <a:rPr sz="1050"/>
              <a:t>.</a:t>
            </a:r>
            <a:endParaRPr sz="1200" b="1">
              <a:solidFill>
                <a:schemeClr val="lt2"/>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79675116" name="Google Shape;159;p60"/>
          <p:cNvSpPr txBox="1"/>
          <p:nvPr>
            <p:ph type="title"/>
          </p:nvPr>
        </p:nvSpPr>
        <p:spPr bwMode="auto">
          <a:xfrm>
            <a:off x="555695" y="39650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3369"/>
              <a:buFont typeface="Trebuchet MS"/>
              <a:buNone/>
              <a:defRPr/>
            </a:pPr>
            <a:r>
              <a:rPr sz="3100">
                <a:solidFill>
                  <a:schemeClr val="accent4"/>
                </a:solidFill>
              </a:rPr>
              <a:t>Metodo RBE: Caratteristiche principali</a:t>
            </a:r>
            <a:endParaRPr sz="3100">
              <a:solidFill>
                <a:schemeClr val="accent4"/>
              </a:solidFill>
            </a:endParaRPr>
          </a:p>
        </p:txBody>
      </p:sp>
      <p:sp>
        <p:nvSpPr>
          <p:cNvPr id="2030564157" name="Google Shape;160;p60"/>
          <p:cNvSpPr/>
          <p:nvPr/>
        </p:nvSpPr>
        <p:spPr bwMode="auto">
          <a:xfrm>
            <a:off x="394438" y="1547944"/>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714515740" name="Google Shape;161;p60"/>
          <p:cNvSpPr/>
          <p:nvPr/>
        </p:nvSpPr>
        <p:spPr bwMode="auto">
          <a:xfrm>
            <a:off x="3492647" y="1821600"/>
            <a:ext cx="2158705" cy="215870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820307584" name="Google Shape;162;p60"/>
          <p:cNvSpPr/>
          <p:nvPr/>
        </p:nvSpPr>
        <p:spPr bwMode="auto">
          <a:xfrm>
            <a:off x="6334341" y="1821600"/>
            <a:ext cx="2158705" cy="215870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552554282" name="Google Shape;163;p60"/>
          <p:cNvSpPr txBox="1"/>
          <p:nvPr/>
        </p:nvSpPr>
        <p:spPr bwMode="auto">
          <a:xfrm>
            <a:off x="669989" y="2179812"/>
            <a:ext cx="2091103" cy="180049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settori urbani sono armonizzati tra RNTool e RBTool, consentendo un utilizzo coerente dei dati e una pianificazione coordinata a diverse scale. Ciò garantisce che le misure a livello edilizio contribuiscano agli obiettivi di resilienza urbana e che le strategie di quartiere siano informate dalle vulnerabilità degli edifici.</a:t>
            </a:r>
            <a:endParaRPr sz="1000" b="0" i="0" u="none" strike="noStrike" cap="none">
              <a:solidFill>
                <a:schemeClr val="lt1"/>
              </a:solidFill>
              <a:latin typeface="Trebuchet MS"/>
              <a:ea typeface="Trebuchet MS"/>
              <a:cs typeface="Trebuchet MS"/>
            </a:endParaRPr>
          </a:p>
        </p:txBody>
      </p:sp>
      <p:sp>
        <p:nvSpPr>
          <p:cNvPr id="781194176" name="Google Shape;164;p60"/>
          <p:cNvSpPr/>
          <p:nvPr/>
        </p:nvSpPr>
        <p:spPr bwMode="auto">
          <a:xfrm>
            <a:off x="3192095" y="1605600"/>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485909302" name="Google Shape;165;p60"/>
          <p:cNvSpPr txBox="1"/>
          <p:nvPr/>
        </p:nvSpPr>
        <p:spPr bwMode="auto">
          <a:xfrm>
            <a:off x="3376076" y="2198931"/>
            <a:ext cx="2236971" cy="16466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si basa su criteri e indicatori chiaramente definiti e misurabili. Il metodo è contestualizzabile, consentendo di adattarlo alle condizioni locali e alla disponibilità dei dati. Ciò garantisce una diagnosi più accurata e significativa dei rischi legati al clima, supportando decisioni basate su evidenze.</a:t>
            </a:r>
            <a:endParaRPr sz="1000" b="0" i="0" u="none" strike="noStrike" cap="none">
              <a:solidFill>
                <a:schemeClr val="lt1"/>
              </a:solidFill>
              <a:latin typeface="Trebuchet MS"/>
              <a:ea typeface="Trebuchet MS"/>
              <a:cs typeface="Trebuchet MS"/>
            </a:endParaRPr>
          </a:p>
        </p:txBody>
      </p:sp>
      <p:sp>
        <p:nvSpPr>
          <p:cNvPr id="2040342692" name="Google Shape;166;p60"/>
          <p:cNvSpPr/>
          <p:nvPr/>
        </p:nvSpPr>
        <p:spPr bwMode="auto">
          <a:xfrm>
            <a:off x="5951904" y="1605600"/>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791097653" name="Google Shape;167;p60"/>
          <p:cNvSpPr txBox="1"/>
          <p:nvPr/>
        </p:nvSpPr>
        <p:spPr bwMode="auto">
          <a:xfrm>
            <a:off x="6290304" y="2352819"/>
            <a:ext cx="1922400"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La struttura modulare consente di applicare il metodo RBE a diversi tipi di edifici e aree urbane. Gli utenti possono adattare i parametri di riferimento e la rilevanza degli indicatori in base a specifiche priorità locali.</a:t>
            </a:r>
            <a:endParaRPr sz="1000" b="0" i="0" u="none" strike="noStrike" cap="none">
              <a:solidFill>
                <a:schemeClr val="lt1"/>
              </a:solidFill>
              <a:latin typeface="Trebuchet MS"/>
              <a:ea typeface="Trebuchet MS"/>
              <a:cs typeface="Trebuchet MS"/>
            </a:endParaRPr>
          </a:p>
        </p:txBody>
      </p:sp>
      <p:sp>
        <p:nvSpPr>
          <p:cNvPr id="1254982994" name="Google Shape;168;p60"/>
          <p:cNvSpPr/>
          <p:nvPr/>
        </p:nvSpPr>
        <p:spPr bwMode="auto">
          <a:xfrm>
            <a:off x="896937" y="1703741"/>
            <a:ext cx="1594202"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Multiscala</a:t>
            </a:r>
            <a:endParaRPr sz="1600" b="1" i="0" u="none" strike="noStrike" cap="none">
              <a:solidFill>
                <a:schemeClr val="lt1"/>
              </a:solidFill>
              <a:latin typeface="Trebuchet MS"/>
              <a:ea typeface="Trebuchet MS"/>
              <a:cs typeface="Trebuchet MS"/>
            </a:endParaRPr>
          </a:p>
        </p:txBody>
      </p:sp>
      <p:sp>
        <p:nvSpPr>
          <p:cNvPr id="2010367454" name="Google Shape;169;p60"/>
          <p:cNvSpPr/>
          <p:nvPr/>
        </p:nvSpPr>
        <p:spPr bwMode="auto">
          <a:xfrm>
            <a:off x="3659321" y="1722860"/>
            <a:ext cx="1655868"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Misurabile</a:t>
            </a:r>
            <a:endParaRPr sz="1600" b="1" i="0" u="none" strike="noStrike" cap="none">
              <a:solidFill>
                <a:schemeClr val="lt1"/>
              </a:solidFill>
              <a:latin typeface="Trebuchet MS"/>
              <a:ea typeface="Trebuchet MS"/>
              <a:cs typeface="Trebuchet MS"/>
            </a:endParaRPr>
          </a:p>
        </p:txBody>
      </p:sp>
      <p:sp>
        <p:nvSpPr>
          <p:cNvPr id="1155118001" name="Google Shape;170;p60"/>
          <p:cNvSpPr/>
          <p:nvPr/>
        </p:nvSpPr>
        <p:spPr bwMode="auto">
          <a:xfrm>
            <a:off x="6468147" y="1605600"/>
            <a:ext cx="1566714" cy="822305"/>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Struttura Modulare</a:t>
            </a:r>
            <a:endParaRPr sz="1600" b="1" i="0" u="none" strike="noStrike" cap="none">
              <a:solidFill>
                <a:schemeClr val="lt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3205517" name="Google Shape;175;p61"/>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Catene d’Impatto</a:t>
            </a:r>
            <a:endParaRPr>
              <a:solidFill>
                <a:schemeClr val="accent4"/>
              </a:solidFill>
            </a:endParaRPr>
          </a:p>
        </p:txBody>
      </p:sp>
      <p:sp>
        <p:nvSpPr>
          <p:cNvPr id="382679406" name="Google Shape;176;p61"/>
          <p:cNvSpPr txBox="1"/>
          <p:nvPr>
            <p:ph type="body" idx="1"/>
          </p:nvPr>
        </p:nvSpPr>
        <p:spPr bwMode="auto">
          <a:xfrm>
            <a:off x="454862" y="1414849"/>
            <a:ext cx="3393700" cy="2408168"/>
          </a:xfrm>
          <a:prstGeom prst="rect">
            <a:avLst/>
          </a:prstGeom>
          <a:noFill/>
          <a:ln>
            <a:noFill/>
          </a:ln>
        </p:spPr>
        <p:txBody>
          <a:bodyPr spcFirstLastPara="1" wrap="square" lIns="91425" tIns="45700" rIns="91425" bIns="45700" anchor="ctr" anchorCtr="0">
            <a:normAutofit/>
          </a:bodyPr>
          <a:lstStyle/>
          <a:p>
            <a:pPr marL="114300" lvl="0" indent="0" algn="just" rtl="0">
              <a:lnSpc>
                <a:spcPct val="90000"/>
              </a:lnSpc>
              <a:spcBef>
                <a:spcPts val="750"/>
              </a:spcBef>
              <a:spcAft>
                <a:spcPts val="0"/>
              </a:spcAft>
              <a:buSzPts val="1800"/>
              <a:buNone/>
              <a:defRPr/>
            </a:pPr>
            <a:r>
              <a:rPr sz="1050"/>
              <a:t>Il metodo RBE prevede l’applicazione del modello concettuale delle catene di impatto per identificare i criteri e gli indicatori più appropriati al fine di valutare le 3 componenti chiave del rischio climatico (Pericolo, Esposizione e Vulnerabilità) alla scala edilizia e urbana di piccole dimensioni. Vengono tracciate le relazioni di causa-effetto ed è facilitata la comunicazione dei risultati. Questo approccio consente la creazione di un sistema di valutazione con entità numeriche, in cui a ciascun elemento della matrice del rischio climatico (pericolo, esposizione, vulnerabilità) viene attribuito un valore.</a:t>
            </a:r>
            <a:endParaRPr sz="1200">
              <a:solidFill>
                <a:schemeClr val="lt2"/>
              </a:solidFill>
            </a:endParaRPr>
          </a:p>
        </p:txBody>
      </p:sp>
      <p:grpSp>
        <p:nvGrpSpPr>
          <p:cNvPr id="2107210998" name="Google Shape;177;p61"/>
          <p:cNvGrpSpPr/>
          <p:nvPr/>
        </p:nvGrpSpPr>
        <p:grpSpPr bwMode="auto">
          <a:xfrm>
            <a:off x="3981564" y="1150703"/>
            <a:ext cx="4807386" cy="2965077"/>
            <a:chOff x="237824" y="1008000"/>
            <a:chExt cx="5855465" cy="3501882"/>
          </a:xfrm>
        </p:grpSpPr>
        <p:sp>
          <p:nvSpPr>
            <p:cNvPr id="178" name="Google Shape;178;p61"/>
            <p:cNvSpPr/>
            <p:nvPr/>
          </p:nvSpPr>
          <p:spPr bwMode="auto">
            <a:xfrm>
              <a:off x="1900800" y="1008000"/>
              <a:ext cx="928800" cy="432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79" name="Google Shape;179;p61"/>
            <p:cNvSpPr/>
            <p:nvPr/>
          </p:nvSpPr>
          <p:spPr bwMode="auto">
            <a:xfrm>
              <a:off x="1900800" y="1822800"/>
              <a:ext cx="9288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0" name="Google Shape;180;p61"/>
            <p:cNvSpPr/>
            <p:nvPr/>
          </p:nvSpPr>
          <p:spPr bwMode="auto">
            <a:xfrm>
              <a:off x="331873" y="2431783"/>
              <a:ext cx="928800" cy="4320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1" name="Google Shape;181;p61"/>
            <p:cNvSpPr/>
            <p:nvPr/>
          </p:nvSpPr>
          <p:spPr bwMode="auto">
            <a:xfrm>
              <a:off x="3808800" y="24317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2" name="Google Shape;182;p61"/>
            <p:cNvSpPr/>
            <p:nvPr/>
          </p:nvSpPr>
          <p:spPr bwMode="auto">
            <a:xfrm>
              <a:off x="3234602" y="32033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3" name="Google Shape;183;p61"/>
            <p:cNvSpPr/>
            <p:nvPr/>
          </p:nvSpPr>
          <p:spPr bwMode="auto">
            <a:xfrm>
              <a:off x="4354801" y="32033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4" name="Google Shape;184;p61"/>
            <p:cNvSpPr/>
            <p:nvPr/>
          </p:nvSpPr>
          <p:spPr bwMode="auto">
            <a:xfrm>
              <a:off x="1900800" y="3271501"/>
              <a:ext cx="928800" cy="432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5" name="Google Shape;185;p61"/>
            <p:cNvSpPr/>
            <p:nvPr/>
          </p:nvSpPr>
          <p:spPr bwMode="auto">
            <a:xfrm rot="10800000">
              <a:off x="3009711" y="1101600"/>
              <a:ext cx="345601" cy="244800"/>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6" name="Google Shape;186;p61"/>
            <p:cNvSpPr/>
            <p:nvPr/>
          </p:nvSpPr>
          <p:spPr bwMode="auto">
            <a:xfrm rot="10800000">
              <a:off x="3032437" y="1896917"/>
              <a:ext cx="345600" cy="244800"/>
            </a:xfrm>
            <a:prstGeom prst="right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7" name="Google Shape;187;p61"/>
            <p:cNvSpPr/>
            <p:nvPr/>
          </p:nvSpPr>
          <p:spPr bwMode="auto">
            <a:xfrm rot="10800000">
              <a:off x="4924838" y="2525383"/>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8" name="Google Shape;188;p61"/>
            <p:cNvSpPr/>
            <p:nvPr/>
          </p:nvSpPr>
          <p:spPr bwMode="auto">
            <a:xfrm rot="-5400000">
              <a:off x="4701638" y="3846679"/>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9" name="Google Shape;189;p61"/>
            <p:cNvSpPr/>
            <p:nvPr/>
          </p:nvSpPr>
          <p:spPr bwMode="auto">
            <a:xfrm rot="-5400000">
              <a:off x="3579638" y="3846679"/>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cxnSp>
          <p:nvCxnSpPr>
            <p:cNvPr id="190" name="Google Shape;190;p61"/>
            <p:cNvCxnSpPr>
              <a:stCxn id="178" idx="2"/>
              <a:endCxn id="179" idx="0"/>
            </p:cNvCxnSpPr>
            <p:nvPr/>
          </p:nvCxnSpPr>
          <p:spPr bwMode="auto">
            <a:xfrm>
              <a:off x="2365200" y="1440000"/>
              <a:ext cx="0" cy="382800"/>
            </a:xfrm>
            <a:prstGeom prst="straightConnector1">
              <a:avLst/>
            </a:prstGeom>
            <a:noFill/>
            <a:ln w="19050" cap="flat" cmpd="sng">
              <a:solidFill>
                <a:srgbClr val="8BA7AC"/>
              </a:solidFill>
              <a:prstDash val="solid"/>
              <a:round/>
              <a:headEnd type="none" w="sm" len="sm"/>
              <a:tailEnd type="triangle" w="med" len="med"/>
            </a:ln>
          </p:spPr>
        </p:cxnSp>
        <p:cxnSp>
          <p:nvCxnSpPr>
            <p:cNvPr id="191" name="Google Shape;191;p61"/>
            <p:cNvCxnSpPr>
              <a:stCxn id="179" idx="2"/>
              <a:endCxn id="184" idx="0"/>
            </p:cNvCxnSpPr>
            <p:nvPr/>
          </p:nvCxnSpPr>
          <p:spPr bwMode="auto">
            <a:xfrm>
              <a:off x="2365200" y="2254800"/>
              <a:ext cx="0" cy="1016700"/>
            </a:xfrm>
            <a:prstGeom prst="straightConnector1">
              <a:avLst/>
            </a:prstGeom>
            <a:noFill/>
            <a:ln w="19050" cap="flat" cmpd="sng">
              <a:solidFill>
                <a:srgbClr val="8BA7AC"/>
              </a:solidFill>
              <a:prstDash val="solid"/>
              <a:round/>
              <a:headEnd type="none" w="sm" len="sm"/>
              <a:tailEnd type="triangle" w="med" len="med"/>
            </a:ln>
          </p:spPr>
        </p:cxnSp>
        <p:cxnSp>
          <p:nvCxnSpPr>
            <p:cNvPr id="192" name="Google Shape;192;p61"/>
            <p:cNvCxnSpPr>
              <a:stCxn id="180" idx="3"/>
            </p:cNvCxnSpPr>
            <p:nvPr/>
          </p:nvCxnSpPr>
          <p:spPr bwMode="auto">
            <a:xfrm>
              <a:off x="1260673" y="2647783"/>
              <a:ext cx="1007400" cy="0"/>
            </a:xfrm>
            <a:prstGeom prst="straightConnector1">
              <a:avLst/>
            </a:prstGeom>
            <a:noFill/>
            <a:ln w="19050" cap="flat" cmpd="sng">
              <a:solidFill>
                <a:srgbClr val="8BA7AC"/>
              </a:solidFill>
              <a:prstDash val="solid"/>
              <a:round/>
              <a:headEnd type="none" w="sm" len="sm"/>
              <a:tailEnd type="triangle" w="med" len="med"/>
            </a:ln>
          </p:spPr>
        </p:cxnSp>
        <p:cxnSp>
          <p:nvCxnSpPr>
            <p:cNvPr id="193" name="Google Shape;193;p61"/>
            <p:cNvCxnSpPr>
              <a:stCxn id="181" idx="1"/>
            </p:cNvCxnSpPr>
            <p:nvPr/>
          </p:nvCxnSpPr>
          <p:spPr bwMode="auto">
            <a:xfrm rot="10800000">
              <a:off x="2527200" y="2647783"/>
              <a:ext cx="1281600" cy="0"/>
            </a:xfrm>
            <a:prstGeom prst="straightConnector1">
              <a:avLst/>
            </a:prstGeom>
            <a:noFill/>
            <a:ln w="19050" cap="flat" cmpd="sng">
              <a:solidFill>
                <a:srgbClr val="8BA7AC"/>
              </a:solidFill>
              <a:prstDash val="solid"/>
              <a:round/>
              <a:headEnd type="none" w="sm" len="sm"/>
              <a:tailEnd type="triangle" w="med" len="med"/>
            </a:ln>
          </p:spPr>
        </p:cxnSp>
        <p:cxnSp>
          <p:nvCxnSpPr>
            <p:cNvPr id="194" name="Google Shape;194;p61"/>
            <p:cNvCxnSpPr>
              <a:stCxn id="181" idx="2"/>
              <a:endCxn id="182" idx="0"/>
            </p:cNvCxnSpPr>
            <p:nvPr/>
          </p:nvCxnSpPr>
          <p:spPr bwMode="auto">
            <a:xfrm flipH="1">
              <a:off x="3699000" y="2863783"/>
              <a:ext cx="574200" cy="339600"/>
            </a:xfrm>
            <a:prstGeom prst="straightConnector1">
              <a:avLst/>
            </a:prstGeom>
            <a:noFill/>
            <a:ln w="19050" cap="flat" cmpd="sng">
              <a:solidFill>
                <a:srgbClr val="8BA7AC"/>
              </a:solidFill>
              <a:prstDash val="solid"/>
              <a:round/>
              <a:headEnd type="none" w="sm" len="sm"/>
              <a:tailEnd type="triangle" w="med" len="med"/>
            </a:ln>
          </p:spPr>
        </p:cxnSp>
        <p:cxnSp>
          <p:nvCxnSpPr>
            <p:cNvPr id="195" name="Google Shape;195;p61"/>
            <p:cNvCxnSpPr>
              <a:stCxn id="181" idx="2"/>
              <a:endCxn id="183" idx="0"/>
            </p:cNvCxnSpPr>
            <p:nvPr/>
          </p:nvCxnSpPr>
          <p:spPr bwMode="auto">
            <a:xfrm>
              <a:off x="4273200" y="2863783"/>
              <a:ext cx="546000" cy="339600"/>
            </a:xfrm>
            <a:prstGeom prst="straightConnector1">
              <a:avLst/>
            </a:prstGeom>
            <a:noFill/>
            <a:ln w="19050" cap="flat" cmpd="sng">
              <a:solidFill>
                <a:srgbClr val="8BA7AC"/>
              </a:solidFill>
              <a:prstDash val="solid"/>
              <a:round/>
              <a:headEnd type="none" w="sm" len="sm"/>
              <a:tailEnd type="triangle" w="med" len="med"/>
            </a:ln>
          </p:spPr>
        </p:cxnSp>
        <p:sp>
          <p:nvSpPr>
            <p:cNvPr id="196" name="Google Shape;196;p61"/>
            <p:cNvSpPr txBox="1"/>
            <p:nvPr/>
          </p:nvSpPr>
          <p:spPr bwMode="auto">
            <a:xfrm>
              <a:off x="1985135" y="1058782"/>
              <a:ext cx="921307"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PERICOLO</a:t>
              </a:r>
              <a:endParaRPr sz="1400" b="0" i="0" u="none" strike="noStrike" cap="none">
                <a:solidFill>
                  <a:srgbClr val="000000"/>
                </a:solidFill>
                <a:latin typeface="Arial"/>
                <a:ea typeface="Arial"/>
                <a:cs typeface="Arial"/>
              </a:endParaRPr>
            </a:p>
          </p:txBody>
        </p:sp>
        <p:sp>
          <p:nvSpPr>
            <p:cNvPr id="197" name="Google Shape;197;p61"/>
            <p:cNvSpPr txBox="1"/>
            <p:nvPr/>
          </p:nvSpPr>
          <p:spPr bwMode="auto">
            <a:xfrm>
              <a:off x="2038799" y="1907704"/>
              <a:ext cx="1339239"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RISCHIO</a:t>
              </a:r>
              <a:endParaRPr sz="1400" b="0" i="0" u="none" strike="noStrike" cap="none">
                <a:solidFill>
                  <a:srgbClr val="000000"/>
                </a:solidFill>
                <a:latin typeface="Arial"/>
                <a:ea typeface="Arial"/>
                <a:cs typeface="Arial"/>
              </a:endParaRPr>
            </a:p>
          </p:txBody>
        </p:sp>
        <p:sp>
          <p:nvSpPr>
            <p:cNvPr id="198" name="Google Shape;198;p61"/>
            <p:cNvSpPr txBox="1"/>
            <p:nvPr/>
          </p:nvSpPr>
          <p:spPr bwMode="auto">
            <a:xfrm>
              <a:off x="237824" y="2487642"/>
              <a:ext cx="1211397"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ESPOSIZIONE</a:t>
              </a:r>
              <a:endParaRPr sz="1400" b="0" i="0" u="none" strike="noStrike" cap="none">
                <a:solidFill>
                  <a:srgbClr val="000000"/>
                </a:solidFill>
                <a:latin typeface="Arial"/>
                <a:ea typeface="Arial"/>
                <a:cs typeface="Arial"/>
              </a:endParaRPr>
            </a:p>
          </p:txBody>
        </p:sp>
        <p:sp>
          <p:nvSpPr>
            <p:cNvPr id="199" name="Google Shape;199;p61"/>
            <p:cNvSpPr txBox="1"/>
            <p:nvPr/>
          </p:nvSpPr>
          <p:spPr bwMode="auto">
            <a:xfrm>
              <a:off x="3864037" y="2547306"/>
              <a:ext cx="1010401" cy="2180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VULNERABILITA’</a:t>
              </a:r>
              <a:endParaRPr sz="1400" b="0" i="0" u="none" strike="noStrike" cap="none">
                <a:solidFill>
                  <a:srgbClr val="000000"/>
                </a:solidFill>
                <a:latin typeface="Arial"/>
                <a:ea typeface="Arial"/>
                <a:cs typeface="Arial"/>
              </a:endParaRPr>
            </a:p>
          </p:txBody>
        </p:sp>
        <p:sp>
          <p:nvSpPr>
            <p:cNvPr id="200" name="Google Shape;200;p61"/>
            <p:cNvSpPr txBox="1"/>
            <p:nvPr/>
          </p:nvSpPr>
          <p:spPr bwMode="auto">
            <a:xfrm>
              <a:off x="1857581" y="3271500"/>
              <a:ext cx="1007327" cy="4725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LEVELLO DI RISCHIO</a:t>
              </a:r>
              <a:endParaRPr sz="1400" b="0" i="0" u="none" strike="noStrike" cap="none">
                <a:solidFill>
                  <a:srgbClr val="000000"/>
                </a:solidFill>
                <a:latin typeface="Arial"/>
                <a:ea typeface="Arial"/>
                <a:cs typeface="Arial"/>
              </a:endParaRPr>
            </a:p>
          </p:txBody>
        </p:sp>
        <p:sp>
          <p:nvSpPr>
            <p:cNvPr id="201" name="Google Shape;201;p61"/>
            <p:cNvSpPr txBox="1"/>
            <p:nvPr/>
          </p:nvSpPr>
          <p:spPr bwMode="auto">
            <a:xfrm>
              <a:off x="3328463" y="3311033"/>
              <a:ext cx="795318" cy="2180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Suscettibilità</a:t>
              </a:r>
              <a:endParaRPr sz="600" b="0" i="0" u="none" strike="noStrike" cap="none">
                <a:solidFill>
                  <a:schemeClr val="lt1"/>
                </a:solidFill>
                <a:latin typeface="Trebuchet MS"/>
                <a:ea typeface="Trebuchet MS"/>
                <a:cs typeface="Trebuchet MS"/>
              </a:endParaRPr>
            </a:p>
          </p:txBody>
        </p:sp>
        <p:sp>
          <p:nvSpPr>
            <p:cNvPr id="202" name="Google Shape;202;p61"/>
            <p:cNvSpPr txBox="1"/>
            <p:nvPr/>
          </p:nvSpPr>
          <p:spPr bwMode="auto">
            <a:xfrm>
              <a:off x="4426774" y="3241622"/>
              <a:ext cx="784854" cy="3271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Livello di Adattamento</a:t>
              </a:r>
              <a:endParaRPr sz="600" b="0" i="0" u="none" strike="noStrike" cap="none">
                <a:solidFill>
                  <a:schemeClr val="lt1"/>
                </a:solidFill>
                <a:latin typeface="Trebuchet MS"/>
                <a:ea typeface="Trebuchet MS"/>
                <a:cs typeface="Trebuchet MS"/>
              </a:endParaRPr>
            </a:p>
          </p:txBody>
        </p:sp>
        <p:sp>
          <p:nvSpPr>
            <p:cNvPr id="203" name="Google Shape;203;p61"/>
            <p:cNvSpPr txBox="1"/>
            <p:nvPr/>
          </p:nvSpPr>
          <p:spPr bwMode="auto">
            <a:xfrm>
              <a:off x="3378548" y="4187359"/>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INDICATORE</a:t>
              </a:r>
              <a:endParaRPr sz="1400" b="0" i="0" u="none" strike="noStrike" cap="none">
                <a:solidFill>
                  <a:srgbClr val="000000"/>
                </a:solidFill>
                <a:latin typeface="Arial"/>
                <a:ea typeface="Arial"/>
                <a:cs typeface="Arial"/>
              </a:endParaRPr>
            </a:p>
          </p:txBody>
        </p:sp>
        <p:sp>
          <p:nvSpPr>
            <p:cNvPr id="204" name="Google Shape;204;p61"/>
            <p:cNvSpPr txBox="1"/>
            <p:nvPr/>
          </p:nvSpPr>
          <p:spPr bwMode="auto">
            <a:xfrm>
              <a:off x="4369237" y="4182734"/>
              <a:ext cx="1036921" cy="3271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VALORE DELL’INDICATORE</a:t>
              </a:r>
              <a:endParaRPr sz="1400" b="0" i="0" u="none" strike="noStrike" cap="none">
                <a:solidFill>
                  <a:srgbClr val="000000"/>
                </a:solidFill>
                <a:latin typeface="Arial"/>
                <a:ea typeface="Arial"/>
                <a:cs typeface="Arial"/>
              </a:endParaRPr>
            </a:p>
          </p:txBody>
        </p:sp>
        <p:sp>
          <p:nvSpPr>
            <p:cNvPr id="205" name="Google Shape;205;p61"/>
            <p:cNvSpPr txBox="1"/>
            <p:nvPr/>
          </p:nvSpPr>
          <p:spPr bwMode="auto">
            <a:xfrm>
              <a:off x="5308435" y="2539353"/>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CRITERIO</a:t>
              </a:r>
              <a:endParaRPr sz="1400" b="0" i="0" u="none" strike="noStrike" cap="none">
                <a:solidFill>
                  <a:srgbClr val="000000"/>
                </a:solidFill>
                <a:latin typeface="Arial"/>
                <a:ea typeface="Arial"/>
                <a:cs typeface="Arial"/>
              </a:endParaRPr>
            </a:p>
          </p:txBody>
        </p:sp>
        <p:sp>
          <p:nvSpPr>
            <p:cNvPr id="206" name="Google Shape;206;p61"/>
            <p:cNvSpPr txBox="1"/>
            <p:nvPr/>
          </p:nvSpPr>
          <p:spPr bwMode="auto">
            <a:xfrm>
              <a:off x="3370279" y="1127690"/>
              <a:ext cx="928799"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PROBLEMATICA</a:t>
              </a:r>
              <a:endParaRPr sz="1400" b="0" i="0" u="none" strike="noStrike" cap="none">
                <a:solidFill>
                  <a:srgbClr val="000000"/>
                </a:solidFill>
                <a:latin typeface="Arial"/>
                <a:ea typeface="Arial"/>
                <a:cs typeface="Arial"/>
              </a:endParaRPr>
            </a:p>
          </p:txBody>
        </p:sp>
        <p:sp>
          <p:nvSpPr>
            <p:cNvPr id="207" name="Google Shape;207;p61"/>
            <p:cNvSpPr txBox="1"/>
            <p:nvPr/>
          </p:nvSpPr>
          <p:spPr bwMode="auto">
            <a:xfrm>
              <a:off x="3338927" y="1907794"/>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CATEGORIA</a:t>
              </a:r>
              <a:endParaRPr sz="1400" b="0" i="0" u="none" strike="noStrike" cap="none">
                <a:solidFill>
                  <a:srgbClr val="000000"/>
                </a:solidFill>
                <a:latin typeface="Arial"/>
                <a:ea typeface="Arial"/>
                <a:cs typeface="Arial"/>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26248640" name="Google Shape;212;p62"/>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Tre assi della valutazione del rischio</a:t>
            </a:r>
            <a:endParaRPr>
              <a:solidFill>
                <a:schemeClr val="accent4"/>
              </a:solidFill>
            </a:endParaRPr>
          </a:p>
        </p:txBody>
      </p:sp>
      <p:sp>
        <p:nvSpPr>
          <p:cNvPr id="152772253" name="Google Shape;213;p62"/>
          <p:cNvSpPr/>
          <p:nvPr/>
        </p:nvSpPr>
        <p:spPr bwMode="auto">
          <a:xfrm>
            <a:off x="613295" y="1324800"/>
            <a:ext cx="2390401" cy="3412800"/>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31206892" name="Google Shape;214;p62"/>
          <p:cNvSpPr/>
          <p:nvPr/>
        </p:nvSpPr>
        <p:spPr bwMode="auto">
          <a:xfrm>
            <a:off x="3284495" y="1324800"/>
            <a:ext cx="2390401" cy="3412800"/>
          </a:xfrm>
          <a:prstGeom prst="roundRect">
            <a:avLst>
              <a:gd name="adj" fmla="val 16667"/>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611483657" name="Google Shape;215;p62"/>
          <p:cNvSpPr/>
          <p:nvPr/>
        </p:nvSpPr>
        <p:spPr bwMode="auto">
          <a:xfrm>
            <a:off x="5899294" y="1324800"/>
            <a:ext cx="2390401" cy="3412800"/>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746279944" name="Google Shape;216;p62"/>
          <p:cNvSpPr txBox="1"/>
          <p:nvPr/>
        </p:nvSpPr>
        <p:spPr bwMode="auto">
          <a:xfrm>
            <a:off x="854304" y="1983980"/>
            <a:ext cx="1922400" cy="255454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considera sia i pericoli legati al clima sia quelli non legati al clima. I pericoli legati al clima comprendono eventi meteorologici estremi (ad es. caldo estremo, siccità, precipitazioni intense) così come processi climatici a lenta insorgenza (ad es. innalzamento del livello del mare). I pericoli non legati al clima includono quelli innescati dai pericoli climatici (ad es. frane, eventi biologici).</a:t>
            </a:r>
            <a:endParaRPr sz="1000" b="0" i="0" u="none" strike="noStrike" cap="none">
              <a:solidFill>
                <a:schemeClr val="lt1"/>
              </a:solidFill>
              <a:latin typeface="Trebuchet MS"/>
              <a:ea typeface="Trebuchet MS"/>
              <a:cs typeface="Trebuchet MS"/>
            </a:endParaRPr>
          </a:p>
        </p:txBody>
      </p:sp>
      <p:sp>
        <p:nvSpPr>
          <p:cNvPr id="1116502414" name="Google Shape;217;p62"/>
          <p:cNvSpPr/>
          <p:nvPr/>
        </p:nvSpPr>
        <p:spPr bwMode="auto">
          <a:xfrm>
            <a:off x="1095504" y="1507909"/>
            <a:ext cx="18216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Pericolo</a:t>
            </a:r>
            <a:endParaRPr sz="1600" b="1" i="0" u="none" strike="noStrike" cap="none">
              <a:solidFill>
                <a:schemeClr val="lt1"/>
              </a:solidFill>
              <a:latin typeface="Trebuchet MS"/>
              <a:ea typeface="Trebuchet MS"/>
              <a:cs typeface="Trebuchet MS"/>
            </a:endParaRPr>
          </a:p>
        </p:txBody>
      </p:sp>
      <p:sp>
        <p:nvSpPr>
          <p:cNvPr id="1243752506" name="Google Shape;218;p62"/>
          <p:cNvSpPr txBox="1"/>
          <p:nvPr/>
        </p:nvSpPr>
        <p:spPr bwMode="auto">
          <a:xfrm>
            <a:off x="3508800" y="2078780"/>
            <a:ext cx="1922400" cy="209288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L’esposizione descrive chi o cosa è esposto. Secondo l’IPCC, l’esposizione è la presenza di persone, mezzi di sussistenza, specie o ecosistemi, funzioni ambientali, servizi e risorse, infrastrutture o beni economici, sociali o culturali in luoghi e contesti che potrebbero essere negativamente colpiti (IPCC, 2021a).</a:t>
            </a:r>
            <a:endParaRPr sz="1000" b="0" i="0" u="none" strike="noStrike" cap="none">
              <a:solidFill>
                <a:schemeClr val="lt1"/>
              </a:solidFill>
              <a:latin typeface="Trebuchet MS"/>
              <a:ea typeface="Trebuchet MS"/>
              <a:cs typeface="Trebuchet MS"/>
            </a:endParaRPr>
          </a:p>
        </p:txBody>
      </p:sp>
      <p:sp>
        <p:nvSpPr>
          <p:cNvPr id="284390959" name="Google Shape;219;p62"/>
          <p:cNvSpPr/>
          <p:nvPr/>
        </p:nvSpPr>
        <p:spPr bwMode="auto">
          <a:xfrm>
            <a:off x="3559199" y="1553086"/>
            <a:ext cx="18216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Esposizione</a:t>
            </a:r>
            <a:endParaRPr sz="1600" b="1" i="0" u="none" strike="noStrike" cap="none">
              <a:solidFill>
                <a:schemeClr val="lt1"/>
              </a:solidFill>
              <a:latin typeface="Trebuchet MS"/>
              <a:ea typeface="Trebuchet MS"/>
              <a:cs typeface="Trebuchet MS"/>
            </a:endParaRPr>
          </a:p>
        </p:txBody>
      </p:sp>
      <p:sp>
        <p:nvSpPr>
          <p:cNvPr id="1184744109" name="Google Shape;220;p62"/>
          <p:cNvSpPr txBox="1"/>
          <p:nvPr/>
        </p:nvSpPr>
        <p:spPr bwMode="auto">
          <a:xfrm>
            <a:off x="6081000" y="2043188"/>
            <a:ext cx="2084401" cy="24006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La vulnerabilità rappresenta la predisposizione di un elemento esposto a subire effetti negativi. I suoi aspetti riguardano i fattori che incidono sulla suscettibilità di tale elemento nei confronti di un pericolo climatico, contribuendo ad aumentare o ridurre il rischio associato. Tali fattori non sempre coincidono con caratteristiche intrinseche dell’elemento stesso, ma possono comunque influenzarne in modo significativo il livello di rischio</a:t>
            </a:r>
            <a:endParaRPr sz="1000" b="0" i="0" u="none" strike="noStrike" cap="none">
              <a:solidFill>
                <a:schemeClr val="lt1"/>
              </a:solidFill>
              <a:latin typeface="Trebuchet MS"/>
              <a:ea typeface="Trebuchet MS"/>
              <a:cs typeface="Trebuchet MS"/>
            </a:endParaRPr>
          </a:p>
        </p:txBody>
      </p:sp>
      <p:sp>
        <p:nvSpPr>
          <p:cNvPr id="969083044" name="Google Shape;221;p62"/>
          <p:cNvSpPr/>
          <p:nvPr/>
        </p:nvSpPr>
        <p:spPr bwMode="auto">
          <a:xfrm>
            <a:off x="6081000" y="1567118"/>
            <a:ext cx="20844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Vulnerabilità</a:t>
            </a:r>
            <a:endParaRPr sz="1600" b="1" i="0" u="none" strike="noStrike" cap="none">
              <a:solidFill>
                <a:schemeClr val="lt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2929626" name="Google Shape;226;p9"/>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Pericoli </a:t>
            </a:r>
            <a:endParaRPr>
              <a:solidFill>
                <a:schemeClr val="accent4"/>
              </a:solidFill>
            </a:endParaRPr>
          </a:p>
        </p:txBody>
      </p:sp>
      <p:graphicFrame>
        <p:nvGraphicFramePr>
          <p:cNvPr id="1679199155" name="Google Shape;227;p9"/>
          <p:cNvGraphicFramePr>
            <a:graphicFrameLocks xmlns:a="http://schemas.openxmlformats.org/drawingml/2006/main"/>
          </p:cNvGraphicFramePr>
          <p:nvPr/>
        </p:nvGraphicFramePr>
        <p:xfrm rot="0">
          <a:off x="478800" y="835631"/>
          <a:ext cx="3000000" cy="3000000"/>
        </p:xfrm>
        <a:graphic>
          <a:graphicData uri="http://schemas.openxmlformats.org/drawingml/2006/table">
            <a:tbl>
              <a:tblPr firstRow="0" firstCol="0" lastRow="0" lastCol="0" bandRow="0" bandCol="0">
                <a:tableStyleId>{10AD0F59-903E-44F1-AF20-2B1C670A7971}</a:tableStyleId>
                <a:noFill/>
              </a:tblPr>
              <a:tblGrid>
                <a:gridCol w="2302125"/>
                <a:gridCol w="5599750"/>
              </a:tblGrid>
              <a:tr h="196025">
                <a:tc>
                  <a:txBody>
                    <a:bodyPr/>
                    <a:p>
                      <a:pPr marL="900430" marR="215265" lvl="0" indent="0" algn="l" rtl="0">
                        <a:lnSpc>
                          <a:spcPct val="114999"/>
                        </a:lnSpc>
                        <a:spcBef>
                          <a:spcPts val="0"/>
                        </a:spcBef>
                        <a:spcAft>
                          <a:spcPts val="0"/>
                        </a:spcAft>
                        <a:buClr>
                          <a:srgbClr val="000000"/>
                        </a:buClr>
                        <a:buSzPts val="1000"/>
                        <a:buFont typeface="Arial"/>
                        <a:buNone/>
                        <a:defRPr/>
                      </a:pPr>
                      <a:r>
                        <a:rPr sz="1000" b="1" u="none" strike="noStrike" cap="none">
                          <a:solidFill>
                            <a:schemeClr val="lt1"/>
                          </a:solidFill>
                          <a:latin typeface="Trebuchet MS"/>
                          <a:ea typeface="Trebuchet MS"/>
                          <a:cs typeface="Trebuchet MS"/>
                        </a:rPr>
                        <a:t>Pericoli</a:t>
                      </a:r>
                      <a:endParaRPr sz="1000" u="none" strike="noStrike" cap="none">
                        <a:solidFill>
                          <a:schemeClr val="lt1"/>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c>
                  <a:txBody>
                    <a:bodyPr/>
                    <a:p>
                      <a:pPr marL="900430" marR="215265" lvl="0" indent="0" algn="l" rtl="0">
                        <a:lnSpc>
                          <a:spcPct val="114999"/>
                        </a:lnSpc>
                        <a:spcBef>
                          <a:spcPts val="0"/>
                        </a:spcBef>
                        <a:spcAft>
                          <a:spcPts val="0"/>
                        </a:spcAft>
                        <a:buClr>
                          <a:srgbClr val="000000"/>
                        </a:buClr>
                        <a:buSzPts val="1000"/>
                        <a:buFont typeface="Arial"/>
                        <a:buNone/>
                        <a:defRPr/>
                      </a:pPr>
                      <a:r>
                        <a:rPr sz="1000" b="1" u="none" strike="noStrike" cap="none">
                          <a:solidFill>
                            <a:schemeClr val="lt1"/>
                          </a:solidFill>
                          <a:latin typeface="Trebuchet MS"/>
                          <a:ea typeface="Trebuchet MS"/>
                          <a:cs typeface="Trebuchet MS"/>
                        </a:rPr>
                        <a:t>Descrizione</a:t>
                      </a:r>
                      <a:endParaRPr sz="1000" u="none" strike="noStrike" cap="none">
                        <a:solidFill>
                          <a:schemeClr val="lt1"/>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Precipitazioni intense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Evento di precipitazione marcata che si verifica in un periodo di 1h, 3h, 6h, 12h, 24h o 48h, con un totale di precipitazione superiore a una certa soglia definita per una determinata località. Sotto-pericoli: pioggia intensa, monsone, forte nevicata, nebbia, grandine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Alluvioni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L’esondazione dei normali confini di un corso d’acqua o di un altro corpo idrico, oppure l’innalzamento temporaneo del livello del mare o di un lago che provoca l’inondazione di terre emerse. Sotto-pericoli: alluvione lampo/superficiale, alluvione fluviale, alluvione costiera, alluvione da falda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959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Caldo estremo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Riscaldamento marcato dell’aria o invasione di aria molto calda, su un’ampia area, della durata da pochi giorni a qualche settimana. Sotto-pericoli: ondata di calore, giorni estremamente caldi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Siccità</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Periodo di tempo insolitamente secco, sufficientemente lungo da causare un grave squilibrio idrologico, che può comportare squilibri idrici a lungo termine e risorse idriche insufficienti a soddisfare i fabbisogni medi a lungo termine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Tempeste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Disturbo atmosferico che può manifestarsi con venti forti e accompagnato da pioggia, neve o altre precipitazioni, e da tuoni e fulmini. Sotto-pericoli: vento forte, tornado, ciclone, tempesta extra-tropicale, tempesta tropicale, marea di tempesta, fulmine/temporale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60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Freddo estremo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Raffreddamento marcato dell’aria o invasione di aria molto fredda su un’ampia area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Incendi boschivi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Qualsiasi combustione o incendio non controllato e non prescritto di piante in un ambiente naturale come foreste, praterie, macchia o tundra, che consuma i combustibili naturali e si diffonde in base alle condizioni ambientali. Sotto-pericoli: incendio forestale, incendio di terreno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8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Innalzamento del livello del mare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Aumento a lungo termine del livello medio dei mari del mondo, che comporta un’inondazione permanente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Cambiamento chimico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Modifiche nella composizione chimica usuale dell’aria, dell’acqua o del suolo, ad es. cambiamento delle concentrazioni atmosferiche di CO₂, acidificazione degli oceani, intrusione di acqua salata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Movimento di massa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Qualsiasi tipo di movimento in discesa dei materiali terrestri. Sotto-pericoli: frana, valanga, caduta massi, subsidenza, degrado del suolo, erosione del suolo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Pericoli biologici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Esposizione a organismi viventi e alle loro sostanze tossiche o a malattie trasmesse da vettori che possono veicolare; esempi: fauna e insetti velenosi, piante tossiche, zanzare portatrici di agenti patogeni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1424835" name="Google Shape;232;p10"/>
          <p:cNvSpPr txBox="1"/>
          <p:nvPr>
            <p:ph type="title"/>
          </p:nvPr>
        </p:nvSpPr>
        <p:spPr bwMode="auto">
          <a:xfrm>
            <a:off x="4716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Settori Urbani</a:t>
            </a:r>
            <a:endParaRPr>
              <a:solidFill>
                <a:schemeClr val="accent4"/>
              </a:solidFill>
            </a:endParaRPr>
          </a:p>
        </p:txBody>
      </p:sp>
      <p:graphicFrame>
        <p:nvGraphicFramePr>
          <p:cNvPr id="1307857820" name="Google Shape;233;p10"/>
          <p:cNvGraphicFramePr>
            <a:graphicFrameLocks xmlns:a="http://schemas.openxmlformats.org/drawingml/2006/main"/>
          </p:cNvGraphicFramePr>
          <p:nvPr/>
        </p:nvGraphicFramePr>
        <p:xfrm rot="0">
          <a:off x="480906" y="835631"/>
          <a:ext cx="3000000" cy="3000000"/>
        </p:xfrm>
        <a:graphic>
          <a:graphicData uri="http://schemas.openxmlformats.org/drawingml/2006/table">
            <a:tbl>
              <a:tblPr firstRow="0" firstCol="0" lastRow="0" lastCol="0" bandRow="0" bandCol="0">
                <a:tableStyleId>{10AD0F59-903E-44F1-AF20-2B1C670A7971}</a:tableStyleId>
                <a:noFill/>
              </a:tblPr>
              <a:tblGrid>
                <a:gridCol w="2316475"/>
                <a:gridCol w="5576100"/>
              </a:tblGrid>
              <a:tr h="196025">
                <a:tc>
                  <a:txBody>
                    <a:bodyPr/>
                    <a:p>
                      <a:pPr marL="900430" marR="215265" lvl="0" indent="0" algn="l" rtl="0">
                        <a:lnSpc>
                          <a:spcPct val="114999"/>
                        </a:lnSpc>
                        <a:spcBef>
                          <a:spcPts val="0"/>
                        </a:spcBef>
                        <a:spcAft>
                          <a:spcPts val="0"/>
                        </a:spcAft>
                        <a:buClr>
                          <a:srgbClr val="000000"/>
                        </a:buClr>
                        <a:buSzPts val="1000"/>
                        <a:buFont typeface="Arial"/>
                        <a:buNone/>
                        <a:defRPr/>
                      </a:pPr>
                      <a:r>
                        <a:rPr sz="1000" u="none" strike="noStrike" cap="none">
                          <a:solidFill>
                            <a:schemeClr val="lt1"/>
                          </a:solidFill>
                          <a:latin typeface="Trebuchet MS"/>
                          <a:ea typeface="Trebuchet MS"/>
                          <a:cs typeface="Trebuchet MS"/>
                        </a:rPr>
                        <a:t>Settore Urbano</a:t>
                      </a:r>
                      <a:endParaRPr sz="1400" u="none" strike="noStrike" cap="none">
                        <a:solidFill>
                          <a:schemeClr val="lt1"/>
                        </a:solidFill>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c>
                  <a:txBody>
                    <a:bodyPr/>
                    <a:p>
                      <a:pPr marL="900430" marR="215265" lvl="0" indent="0" algn="l" rtl="0">
                        <a:lnSpc>
                          <a:spcPct val="114999"/>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Descrizione</a:t>
                      </a:r>
                      <a:endParaRPr sz="800" b="0" i="0" u="none" strike="noStrike" cap="none">
                        <a:solidFill>
                          <a:schemeClr val="lt2"/>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r>
              <a:tr h="2715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 Edifici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 qualsiasi struttura o gruppo di strutture (municipali/residenziali/terziarie, pubbliche/private), agli spazi circostanti, permanentemente costruite o erette sul sito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02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2. Trasporti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reti di trasporto stradale, ferroviario, aereo e marittimo e le relative infrastrutture (es. strade, ponti, snodi, gallerie, porti e aeroporti)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880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3. Energia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servizio di approvvigionamento energetico e alle infrastrutture correlate (produzione, trasmissione e reti di distribuzione, tutti i tipi di energia)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959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4. Acqua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servizio di approvvigionamento idrico e alle infrastrutture correlate. Copre anche l’uso dell’acqua e il sistema di gestione delle acque (reflue, meteoriche), inclusi fognature, drenaggi e impianti di trattamento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743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5. Rifiuti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le attività legate alla gestione dei rifiuti (compresa la raccolta, il trattamento e lo smaltimento)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6. Agricoltura e silvicoltura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terreni classificati/designati per uso agricolo e forestale. Comprende allevamento, acquacoltura, agroforestazione, apicoltura, orticoltura e altre attività di gestione e servizi agricoli e forestali nell’area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60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7. Ambiente e biodiversità</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“Ambiente” si riferisce ai paesaggi verdi e blu, alla qualità dell’aria, compreso l’hinterland urbano. “Biodiversità” indica la varietà della vita in una regione specifica, misurabile come varietà all’interno delle specie, tra le specie e varietà di ecosistemi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072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8. Salute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benessere umano. Include anche il servizio sanitario e le infrastrutture correlate (es. ospedali)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8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9. Protezione civile e emergenza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funzionamento dei servizi di protezione civile ed emergenza da parte o per conto delle autorità pubbliche (es. autorità di protezione civile, polizia, vigili del fuoco, ambulanze, servizi di pronto soccorso e medicina d’emergenza)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10. Turismo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alle attività di persone che viaggiano e soggiornano in luoghi al di fuori del loro ambiente abituale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11. ICT</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ai diversi tipi di reti di comunicazione e alle tecnologie utilizzate in esse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016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12. Sistemi economici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all’insieme delle attività economiche, delle infrastrutture finanziarie e delle reti commerciali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5675308" name="Google Shape;238;p63"/>
          <p:cNvSpPr txBox="1"/>
          <p:nvPr>
            <p:ph type="title"/>
          </p:nvPr>
        </p:nvSpPr>
        <p:spPr bwMode="auto">
          <a:xfrm>
            <a:off x="784988" y="21135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Categorie di Rischio</a:t>
            </a:r>
            <a:endParaRPr>
              <a:solidFill>
                <a:schemeClr val="accent4"/>
              </a:solidFill>
            </a:endParaRPr>
          </a:p>
        </p:txBody>
      </p:sp>
      <p:sp>
        <p:nvSpPr>
          <p:cNvPr id="718833487" name="Google Shape;239;p63"/>
          <p:cNvSpPr txBox="1"/>
          <p:nvPr/>
        </p:nvSpPr>
        <p:spPr bwMode="auto">
          <a:xfrm>
            <a:off x="784988" y="1971923"/>
            <a:ext cx="3697356" cy="156966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Una "Categoria di rischio" rappresenta il tipo specifico di rischio che deriva dall’interazione tra un Pericolo climatico definito e un Elemento Esposto all’interno di un Sistema Urbano. Ad esempio, la correlazione tra il pericolo "Calore estremo" e l’Elemento Esposto "Popolazione" dà origine alla Categoria di rischio "Rischio per la salute della popolazione".</a:t>
            </a:r>
            <a:endParaRPr sz="1200" b="0" i="0" u="none" strike="noStrike" cap="none">
              <a:solidFill>
                <a:schemeClr val="lt2"/>
              </a:solidFill>
              <a:latin typeface="Trebuchet MS"/>
              <a:ea typeface="Trebuchet MS"/>
              <a:cs typeface="Trebuchet MS"/>
            </a:endParaRPr>
          </a:p>
        </p:txBody>
      </p:sp>
      <p:grpSp>
        <p:nvGrpSpPr>
          <p:cNvPr id="282519589" name="Google Shape;240;p63"/>
          <p:cNvGrpSpPr/>
          <p:nvPr/>
        </p:nvGrpSpPr>
        <p:grpSpPr bwMode="auto">
          <a:xfrm>
            <a:off x="4981115" y="1569125"/>
            <a:ext cx="3226884" cy="2327063"/>
            <a:chOff x="4577916" y="2548083"/>
            <a:chExt cx="2575866" cy="1860526"/>
          </a:xfrm>
        </p:grpSpPr>
        <p:sp>
          <p:nvSpPr>
            <p:cNvPr id="241" name="Google Shape;241;p63"/>
            <p:cNvSpPr/>
            <p:nvPr/>
          </p:nvSpPr>
          <p:spPr bwMode="auto">
            <a:xfrm>
              <a:off x="6019763" y="2844000"/>
              <a:ext cx="928800" cy="432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42" name="Google Shape;242;p63"/>
            <p:cNvSpPr/>
            <p:nvPr/>
          </p:nvSpPr>
          <p:spPr bwMode="auto">
            <a:xfrm>
              <a:off x="6019763" y="3658800"/>
              <a:ext cx="9288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43" name="Google Shape;243;p63"/>
            <p:cNvCxnSpPr>
              <a:stCxn id="241" idx="2"/>
              <a:endCxn id="242" idx="0"/>
            </p:cNvCxnSpPr>
            <p:nvPr/>
          </p:nvCxnSpPr>
          <p:spPr bwMode="auto">
            <a:xfrm>
              <a:off x="6484163" y="3276000"/>
              <a:ext cx="0" cy="382800"/>
            </a:xfrm>
            <a:prstGeom prst="straightConnector1">
              <a:avLst/>
            </a:prstGeom>
            <a:noFill/>
            <a:ln w="19050" cap="flat" cmpd="sng">
              <a:solidFill>
                <a:srgbClr val="8BA7AC"/>
              </a:solidFill>
              <a:prstDash val="solid"/>
              <a:round/>
              <a:headEnd type="none" w="sm" len="sm"/>
              <a:tailEnd type="triangle" w="med" len="med"/>
            </a:ln>
          </p:spPr>
        </p:cxnSp>
        <p:sp>
          <p:nvSpPr>
            <p:cNvPr id="244" name="Google Shape;244;p63"/>
            <p:cNvSpPr txBox="1"/>
            <p:nvPr/>
          </p:nvSpPr>
          <p:spPr bwMode="auto">
            <a:xfrm>
              <a:off x="5814544" y="2873048"/>
              <a:ext cx="1339238" cy="3321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defRPr/>
              </a:pPr>
              <a:r>
                <a:rPr sz="1050" b="1" i="0" u="none" strike="noStrike" cap="none">
                  <a:solidFill>
                    <a:schemeClr val="lt1"/>
                  </a:solidFill>
                  <a:latin typeface="Trebuchet MS"/>
                  <a:ea typeface="Trebuchet MS"/>
                  <a:cs typeface="Trebuchet MS"/>
                </a:rPr>
                <a:t>CALORE </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1050"/>
                <a:buFont typeface="Arial"/>
                <a:buNone/>
                <a:defRPr/>
              </a:pPr>
              <a:r>
                <a:rPr sz="1050" b="1" i="0" u="none" strike="noStrike" cap="none">
                  <a:solidFill>
                    <a:schemeClr val="lt1"/>
                  </a:solidFill>
                  <a:latin typeface="Trebuchet MS"/>
                  <a:ea typeface="Trebuchet MS"/>
                  <a:cs typeface="Trebuchet MS"/>
                </a:rPr>
                <a:t>ESTREMO</a:t>
              </a:r>
              <a:endParaRPr sz="1400" b="0" i="0" u="none" strike="noStrike" cap="none">
                <a:solidFill>
                  <a:srgbClr val="000000"/>
                </a:solidFill>
                <a:latin typeface="Arial"/>
                <a:ea typeface="Arial"/>
                <a:cs typeface="Arial"/>
              </a:endParaRPr>
            </a:p>
          </p:txBody>
        </p:sp>
        <p:sp>
          <p:nvSpPr>
            <p:cNvPr id="245" name="Google Shape;245;p63"/>
            <p:cNvSpPr txBox="1"/>
            <p:nvPr/>
          </p:nvSpPr>
          <p:spPr bwMode="auto">
            <a:xfrm>
              <a:off x="6091736" y="2548083"/>
              <a:ext cx="784854" cy="184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PERICOLO</a:t>
              </a:r>
              <a:endParaRPr sz="1400" b="0" i="0" u="none" strike="noStrike" cap="none">
                <a:solidFill>
                  <a:srgbClr val="000000"/>
                </a:solidFill>
                <a:latin typeface="Arial"/>
                <a:ea typeface="Arial"/>
                <a:cs typeface="Arial"/>
              </a:endParaRPr>
            </a:p>
          </p:txBody>
        </p:sp>
        <p:sp>
          <p:nvSpPr>
            <p:cNvPr id="246" name="Google Shape;246;p63"/>
            <p:cNvSpPr txBox="1"/>
            <p:nvPr/>
          </p:nvSpPr>
          <p:spPr bwMode="auto">
            <a:xfrm>
              <a:off x="6091736" y="4113322"/>
              <a:ext cx="784854" cy="295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CATEGORIA DI RISCHIO</a:t>
              </a:r>
              <a:endParaRPr sz="1400" b="0" i="0" u="none" strike="noStrike" cap="none">
                <a:solidFill>
                  <a:srgbClr val="000000"/>
                </a:solidFill>
                <a:latin typeface="Arial"/>
                <a:ea typeface="Arial"/>
                <a:cs typeface="Arial"/>
              </a:endParaRPr>
            </a:p>
          </p:txBody>
        </p:sp>
        <p:sp>
          <p:nvSpPr>
            <p:cNvPr id="247" name="Google Shape;247;p63"/>
            <p:cNvSpPr txBox="1"/>
            <p:nvPr/>
          </p:nvSpPr>
          <p:spPr bwMode="auto">
            <a:xfrm>
              <a:off x="5814544" y="3680400"/>
              <a:ext cx="1339238" cy="2706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1"/>
                  </a:solidFill>
                  <a:latin typeface="Trebuchet MS"/>
                  <a:ea typeface="Trebuchet MS"/>
                  <a:cs typeface="Trebuchet MS"/>
                </a:rPr>
                <a:t>RISCHIO PER LA SALUTE</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1"/>
                  </a:solidFill>
                  <a:latin typeface="Trebuchet MS"/>
                  <a:ea typeface="Trebuchet MS"/>
                  <a:cs typeface="Trebuchet MS"/>
                </a:rPr>
                <a:t>DELLA POPOLAZIONE</a:t>
              </a:r>
              <a:endParaRPr sz="1400" b="0" i="0" u="none" strike="noStrike" cap="none">
                <a:solidFill>
                  <a:srgbClr val="000000"/>
                </a:solidFill>
                <a:latin typeface="Arial"/>
                <a:ea typeface="Arial"/>
                <a:cs typeface="Arial"/>
              </a:endParaRPr>
            </a:p>
          </p:txBody>
        </p:sp>
        <p:sp>
          <p:nvSpPr>
            <p:cNvPr id="248" name="Google Shape;248;p63"/>
            <p:cNvSpPr/>
            <p:nvPr/>
          </p:nvSpPr>
          <p:spPr bwMode="auto">
            <a:xfrm>
              <a:off x="4783135" y="3680400"/>
              <a:ext cx="928800" cy="4320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49" name="Google Shape;249;p63"/>
            <p:cNvSpPr txBox="1"/>
            <p:nvPr/>
          </p:nvSpPr>
          <p:spPr bwMode="auto">
            <a:xfrm>
              <a:off x="4577916" y="3757344"/>
              <a:ext cx="1339238" cy="20916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1" i="0" u="none" strike="noStrike" cap="none">
                  <a:solidFill>
                    <a:schemeClr val="lt1"/>
                  </a:solidFill>
                  <a:latin typeface="Trebuchet MS"/>
                  <a:ea typeface="Trebuchet MS"/>
                  <a:cs typeface="Trebuchet MS"/>
                </a:rPr>
                <a:t>POPOLAZIONE</a:t>
              </a:r>
              <a:endParaRPr sz="1400" b="0" i="0" u="none" strike="noStrike" cap="none">
                <a:solidFill>
                  <a:srgbClr val="000000"/>
                </a:solidFill>
                <a:latin typeface="Arial"/>
                <a:ea typeface="Arial"/>
                <a:cs typeface="Arial"/>
              </a:endParaRPr>
            </a:p>
          </p:txBody>
        </p:sp>
        <p:sp>
          <p:nvSpPr>
            <p:cNvPr id="250" name="Google Shape;250;p63"/>
            <p:cNvSpPr txBox="1"/>
            <p:nvPr/>
          </p:nvSpPr>
          <p:spPr bwMode="auto">
            <a:xfrm>
              <a:off x="4858626" y="3231610"/>
              <a:ext cx="784854" cy="295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ELEMENTO ESPOSTO</a:t>
              </a:r>
              <a:endParaRPr sz="1400" b="0" i="0" u="none" strike="noStrike" cap="none">
                <a:solidFill>
                  <a:srgbClr val="000000"/>
                </a:solidFill>
                <a:latin typeface="Arial"/>
                <a:ea typeface="Arial"/>
                <a:cs typeface="Arial"/>
              </a:endParaRPr>
            </a:p>
          </p:txBody>
        </p:sp>
        <p:cxnSp>
          <p:nvCxnSpPr>
            <p:cNvPr id="251" name="Google Shape;251;p63"/>
            <p:cNvCxnSpPr/>
            <p:nvPr/>
          </p:nvCxnSpPr>
          <p:spPr bwMode="auto">
            <a:xfrm>
              <a:off x="5711935" y="3849677"/>
              <a:ext cx="307828" cy="0"/>
            </a:xfrm>
            <a:prstGeom prst="straightConnector1">
              <a:avLst/>
            </a:prstGeom>
            <a:noFill/>
            <a:ln w="19050" cap="flat" cmpd="sng">
              <a:solidFill>
                <a:srgbClr val="8BA7AC"/>
              </a:solidFill>
              <a:prstDash val="solid"/>
              <a:round/>
              <a:headEnd type="none" w="sm" len="sm"/>
              <a:tailEnd type="triangle" w="med" len="med"/>
            </a:ln>
          </p:spPr>
        </p:cxn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4836819" name="Google Shape;256;p64"/>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Categorie di Rischio</a:t>
            </a:r>
            <a:endParaRPr>
              <a:solidFill>
                <a:schemeClr val="accent4"/>
              </a:solidFill>
            </a:endParaRPr>
          </a:p>
        </p:txBody>
      </p:sp>
      <p:sp>
        <p:nvSpPr>
          <p:cNvPr id="1933801442" name="Google Shape;257;p64"/>
          <p:cNvSpPr txBox="1"/>
          <p:nvPr/>
        </p:nvSpPr>
        <p:spPr bwMode="auto">
          <a:xfrm>
            <a:off x="554400" y="932199"/>
            <a:ext cx="8176132"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Definendo una specifica Categoria di rischio per ogni combinazione di Pericolo ed Elemento Esposto, il Sistema di Valutazione RBE consente alle città di identificare esattamente chi o cosa è a rischio e perché. Questo approccio mirato supporta lo sviluppo di strategie di adattamento personalizzate, applicabili a diverse scale spaziali, come edifici e quartieri, e aiuta a chiarire quale istituzione o dipartimento è responsabile dell’azione</a:t>
            </a:r>
            <a:endParaRPr sz="1200" b="0" i="0" u="none" strike="noStrike" cap="none">
              <a:solidFill>
                <a:schemeClr val="lt2"/>
              </a:solidFill>
              <a:latin typeface="Trebuchet MS"/>
              <a:ea typeface="Trebuchet MS"/>
              <a:cs typeface="Trebuchet MS"/>
            </a:endParaRPr>
          </a:p>
        </p:txBody>
      </p:sp>
      <p:sp>
        <p:nvSpPr>
          <p:cNvPr id="667494760" name="Google Shape;258;p6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03215658" name="Google Shape;259;p64"/>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1288186533" name="Google Shape;260;p64"/>
          <p:cNvGraphicFramePr>
            <a:graphicFrameLocks xmlns:a="http://schemas.openxmlformats.org/drawingml/2006/main"/>
          </p:cNvGraphicFramePr>
          <p:nvPr/>
        </p:nvGraphicFramePr>
        <p:xfrm rot="0">
          <a:off x="644400" y="1885275"/>
          <a:ext cx="3000000" cy="3000000"/>
        </p:xfrm>
        <a:graphic>
          <a:graphicData uri="http://schemas.openxmlformats.org/drawingml/2006/table">
            <a:tbl>
              <a:tblPr firstRow="1" firstCol="0" lastRow="0" lastCol="0" bandRow="1" bandCol="0">
                <a:tableStyleId>{837DD6BA-B021-4006-8F71-4E0AFF808D0B}</a:tableStyleId>
                <a:noFill/>
              </a:tblPr>
              <a:tblGrid>
                <a:gridCol w="1198700"/>
                <a:gridCol w="958950"/>
                <a:gridCol w="958950"/>
                <a:gridCol w="958950"/>
                <a:gridCol w="1198700"/>
                <a:gridCol w="1198700"/>
                <a:gridCol w="1198700"/>
              </a:tblGrid>
              <a:tr h="381800">
                <a:tc rowSpan="4">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Pericolo</a:t>
                      </a:r>
                      <a:endParaRPr sz="1200" u="none" strike="noStrike" cap="none">
                        <a:solidFill>
                          <a:schemeClr val="lt1"/>
                        </a:solidFill>
                        <a:latin typeface="Trebuchet MS"/>
                        <a:ea typeface="Trebuchet MS"/>
                        <a:cs typeface="Trebuchet MS"/>
                      </a:endParaRPr>
                    </a:p>
                  </a:txBody>
                  <a:tcPr marL="91450" marR="91450" marT="45725" marB="45725">
                    <a:solidFill>
                      <a:schemeClr val="accent1"/>
                    </a:solidFill>
                  </a:tcPr>
                </a:tc>
                <a:tc gridSpan="6">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Sistemi Urbani</a:t>
                      </a:r>
                      <a:endParaRPr sz="1200" u="none" strike="noStrike" cap="none">
                        <a:solidFill>
                          <a:schemeClr val="lt1"/>
                        </a:solidFill>
                        <a:latin typeface="Trebuchet MS"/>
                        <a:ea typeface="Trebuchet MS"/>
                        <a:cs typeface="Trebuchet MS"/>
                      </a:endParaRPr>
                    </a:p>
                  </a:txBody>
                  <a:tcPr marL="91450" marR="91450" marT="45725" marB="45725">
                    <a:solidFill>
                      <a:schemeClr val="accent1"/>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381800">
                <a:tc vMerge="1">
                  <a:txBody>
                    <a:bodyPr/>
                    <a:p>
                      <a:pPr>
                        <a:defRPr/>
                      </a:pPr>
                      <a:endParaRPr/>
                    </a:p>
                  </a:txBody>
                  <a:tcPr/>
                </a:tc>
                <a:tc gridSpan="2">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Ambiente Costruito</a:t>
                      </a:r>
                      <a:endParaRPr sz="1200" u="none" strike="noStrike" cap="none">
                        <a:solidFill>
                          <a:schemeClr val="lt1"/>
                        </a:solidFill>
                        <a:latin typeface="Trebuchet MS"/>
                        <a:ea typeface="Trebuchet MS"/>
                        <a:cs typeface="Trebuchet MS"/>
                      </a:endParaRPr>
                    </a:p>
                  </a:txBody>
                  <a:tcPr marL="91450" marR="91450" marT="45725" marB="45725" anchor="ctr">
                    <a:solidFill>
                      <a:schemeClr val="accent1"/>
                    </a:solidFill>
                  </a:tcPr>
                </a:tc>
                <a:tc hMerge="1">
                  <a:txBody>
                    <a:bodyPr/>
                    <a:p>
                      <a:endParaRPr/>
                    </a:p>
                  </a:txBody>
                </a:tc>
                <a:tc gridSpan="2">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Salute</a:t>
                      </a:r>
                      <a:endParaRPr sz="1200" u="none" strike="noStrike" cap="none">
                        <a:solidFill>
                          <a:schemeClr val="lt1"/>
                        </a:solidFill>
                        <a:latin typeface="Trebuchet MS"/>
                        <a:ea typeface="Trebuchet MS"/>
                        <a:cs typeface="Trebuchet MS"/>
                      </a:endParaRPr>
                    </a:p>
                  </a:txBody>
                  <a:tcPr marL="91450" marR="91450" marT="45725" marB="45725" anchor="ctr">
                    <a:solidFill>
                      <a:schemeClr val="accent1"/>
                    </a:solidFill>
                  </a:tcPr>
                </a:tc>
                <a:tc hMerge="1">
                  <a:txBody>
                    <a:bodyPr/>
                    <a:p>
                      <a:endParaRPr/>
                    </a:p>
                  </a:txBody>
                </a:tc>
                <a:tc gridSpan="2">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Trasporti</a:t>
                      </a:r>
                      <a:endParaRPr sz="1400" u="none" strike="noStrike" cap="none">
                        <a:solidFill>
                          <a:schemeClr val="lt1"/>
                        </a:solidFill>
                      </a:endParaRPr>
                    </a:p>
                  </a:txBody>
                  <a:tcPr marL="91450" marR="91450" marT="45725" marB="45725" anchor="ctr">
                    <a:solidFill>
                      <a:schemeClr val="accent1"/>
                    </a:solidFill>
                  </a:tcPr>
                </a:tc>
                <a:tc hMerge="1">
                  <a:txBody>
                    <a:bodyPr/>
                    <a:p>
                      <a:endParaRPr/>
                    </a:p>
                  </a:txBody>
                </a:tc>
              </a:tr>
              <a:tr h="381800">
                <a:tc vMerge="1">
                  <a:txBody>
                    <a:bodyPr/>
                    <a:p>
                      <a:pPr>
                        <a:defRPr/>
                      </a:pPr>
                      <a:endParaRPr/>
                    </a:p>
                  </a:txBody>
                  <a:tcPr/>
                </a:tc>
                <a:tc gridSpan="6">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Elementi Esposti</a:t>
                      </a:r>
                      <a:endParaRPr sz="1200" u="none" strike="noStrike" cap="none">
                        <a:solidFill>
                          <a:schemeClr val="lt1"/>
                        </a:solidFill>
                        <a:latin typeface="Trebuchet MS"/>
                        <a:ea typeface="Trebuchet MS"/>
                        <a:cs typeface="Trebuchet MS"/>
                      </a:endParaRPr>
                    </a:p>
                  </a:txBody>
                  <a:tcPr marL="91450" marR="91450" marT="45725" marB="45725">
                    <a:solidFill>
                      <a:schemeClr val="accent1"/>
                    </a:solid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r>
              <a:tr h="381800">
                <a:tc vMerge="1">
                  <a:txBody>
                    <a:bodyPr/>
                    <a:p>
                      <a:pPr>
                        <a:defRPr/>
                      </a:pPr>
                      <a:endParaRPr/>
                    </a:p>
                  </a:txBody>
                  <a:tcPr/>
                </a:tc>
                <a:tc>
                  <a:txBody>
                    <a:bodyPr/>
                    <a:p>
                      <a:pPr marL="0" marR="0" lvl="0" indent="0" algn="ctr" rtl="0">
                        <a:lnSpc>
                          <a:spcPct val="100000"/>
                        </a:lnSpc>
                        <a:spcBef>
                          <a:spcPts val="0"/>
                        </a:spcBef>
                        <a:spcAft>
                          <a:spcPts val="0"/>
                        </a:spcAft>
                        <a:buClr>
                          <a:srgbClr val="000000"/>
                        </a:buClr>
                        <a:buSzPts val="1100"/>
                        <a:buFont typeface="Arial"/>
                        <a:buNone/>
                        <a:defRPr/>
                      </a:pPr>
                      <a:r>
                        <a:rPr sz="1100" u="none" strike="noStrike" cap="none">
                          <a:latin typeface="Trebuchet MS"/>
                          <a:ea typeface="Trebuchet MS"/>
                          <a:cs typeface="Trebuchet MS"/>
                        </a:rPr>
                        <a:t>Edifici Residenziali</a:t>
                      </a:r>
                      <a:endParaRPr sz="1100" u="none" strike="noStrike" cap="none">
                        <a:latin typeface="Trebuchet MS"/>
                        <a:ea typeface="Trebuchet MS"/>
                        <a:cs typeface="Trebuchet MS"/>
                      </a:endParaRPr>
                    </a:p>
                  </a:txBody>
                  <a:tcPr marL="91450" marR="91450" marT="45725" marB="45725">
                    <a:solidFill>
                      <a:srgbClr val="FFFF00"/>
                    </a:solidFill>
                  </a:tcPr>
                </a:tc>
                <a:tc>
                  <a:txBody>
                    <a:bodyPr/>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chemeClr val="dk1"/>
                          </a:solidFill>
                          <a:latin typeface="Trebuchet MS"/>
                          <a:ea typeface="Trebuchet MS"/>
                          <a:cs typeface="Trebuchet MS"/>
                        </a:rPr>
                        <a:t>Edifici Pubblici</a:t>
                      </a:r>
                      <a:endParaRPr sz="1100" b="0" i="0" u="none" strike="noStrike" cap="none">
                        <a:solidFill>
                          <a:schemeClr val="dk1"/>
                        </a:solidFill>
                        <a:latin typeface="Trebuchet MS"/>
                        <a:ea typeface="Trebuchet MS"/>
                        <a:cs typeface="Trebuchet MS"/>
                      </a:endParaRPr>
                    </a:p>
                  </a:txBody>
                  <a:tcPr marL="91450" marR="91450" marT="45725" marB="45725">
                    <a:solidFill>
                      <a:srgbClr val="FFFF00"/>
                    </a:solidFill>
                  </a:tcPr>
                </a:tc>
                <a:tc>
                  <a:txBody>
                    <a:bodyPr/>
                    <a:p>
                      <a:pPr marL="0" marR="0" lvl="0" indent="0" algn="ctr" rtl="0">
                        <a:lnSpc>
                          <a:spcPct val="100000"/>
                        </a:lnSpc>
                        <a:spcBef>
                          <a:spcPts val="0"/>
                        </a:spcBef>
                        <a:spcAft>
                          <a:spcPts val="0"/>
                        </a:spcAft>
                        <a:buClr>
                          <a:srgbClr val="000000"/>
                        </a:buClr>
                        <a:buSzPts val="1100"/>
                        <a:buFont typeface="Arial"/>
                        <a:buNone/>
                        <a:defRPr/>
                      </a:pPr>
                      <a:r>
                        <a:rPr sz="1100" b="0" i="0" u="none" strike="noStrike" cap="none">
                          <a:solidFill>
                            <a:schemeClr val="dk1"/>
                          </a:solidFill>
                          <a:latin typeface="Trebuchet MS"/>
                          <a:ea typeface="Trebuchet MS"/>
                          <a:cs typeface="Trebuchet MS"/>
                        </a:rPr>
                        <a:t>Popolazione</a:t>
                      </a:r>
                      <a:endParaRPr sz="1100" b="0" i="0" u="none" strike="noStrike" cap="none">
                        <a:solidFill>
                          <a:schemeClr val="dk1"/>
                        </a:solidFill>
                        <a:latin typeface="Trebuchet MS"/>
                        <a:ea typeface="Trebuchet MS"/>
                        <a:cs typeface="Trebuchet MS"/>
                      </a:endParaRPr>
                    </a:p>
                  </a:txBody>
                  <a:tcPr marL="91450" marR="91450" marT="45725" marB="45725">
                    <a:solidFill>
                      <a:srgbClr val="FFFF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latin typeface="Trebuchet MS"/>
                          <a:ea typeface="Trebuchet MS"/>
                          <a:cs typeface="Trebuchet MS"/>
                        </a:rPr>
                        <a:t>Strutture Sanitarie</a:t>
                      </a:r>
                      <a:endParaRPr sz="1200" u="none" strike="noStrike" cap="none">
                        <a:latin typeface="Trebuchet MS"/>
                        <a:ea typeface="Trebuchet MS"/>
                        <a:cs typeface="Trebuchet MS"/>
                      </a:endParaRPr>
                    </a:p>
                  </a:txBody>
                  <a:tcPr marL="91450" marR="91450" marT="45725" marB="45725">
                    <a:solidFill>
                      <a:srgbClr val="FFFF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latin typeface="Trebuchet MS"/>
                          <a:ea typeface="Trebuchet MS"/>
                          <a:cs typeface="Trebuchet MS"/>
                        </a:rPr>
                        <a:t>Rete Stradale</a:t>
                      </a:r>
                      <a:endParaRPr sz="1200" u="none" strike="noStrike" cap="none">
                        <a:latin typeface="Trebuchet MS"/>
                        <a:ea typeface="Trebuchet MS"/>
                        <a:cs typeface="Trebuchet MS"/>
                      </a:endParaRPr>
                    </a:p>
                  </a:txBody>
                  <a:tcPr marL="91450" marR="91450" marT="45725" marB="45725">
                    <a:solidFill>
                      <a:srgbClr val="FFFF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latin typeface="Trebuchet MS"/>
                          <a:ea typeface="Trebuchet MS"/>
                          <a:cs typeface="Trebuchet MS"/>
                        </a:rPr>
                        <a:t>Rete Ferroviaria</a:t>
                      </a:r>
                      <a:endParaRPr sz="1200" u="none" strike="noStrike" cap="none">
                        <a:latin typeface="Trebuchet MS"/>
                        <a:ea typeface="Trebuchet MS"/>
                        <a:cs typeface="Trebuchet MS"/>
                      </a:endParaRPr>
                    </a:p>
                  </a:txBody>
                  <a:tcPr marL="91450" marR="91450" marT="45725" marB="45725">
                    <a:solidFill>
                      <a:srgbClr val="FFFF00"/>
                    </a:solidFill>
                  </a:tcPr>
                </a:tc>
              </a:tr>
              <a:tr h="509075">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Caldo Estremo</a:t>
                      </a:r>
                      <a:endParaRPr sz="1200" u="none" strike="noStrike" cap="none">
                        <a:solidFill>
                          <a:schemeClr val="lt1"/>
                        </a:solidFill>
                        <a:latin typeface="Trebuchet MS"/>
                        <a:ea typeface="Trebuchet MS"/>
                        <a:cs typeface="Trebuchet MS"/>
                      </a:endParaRPr>
                    </a:p>
                  </a:txBody>
                  <a:tcPr marL="91450" marR="91450" marT="45725" marB="45725">
                    <a:solidFill>
                      <a:schemeClr val="accent6"/>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200" u="none" strike="noStrike" cap="none">
                        <a:solidFill>
                          <a:schemeClr val="lt1"/>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1</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2</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3</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4</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5</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6</a:t>
                      </a:r>
                      <a:endParaRPr sz="1400" u="none" strike="noStrike" cap="none"/>
                    </a:p>
                  </a:txBody>
                  <a:tcPr marL="91450" marR="91450" marT="45725" marB="45725">
                    <a:solidFill>
                      <a:srgbClr val="FFC000"/>
                    </a:solidFill>
                  </a:tcPr>
                </a:tc>
              </a:tr>
              <a:tr h="509075">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Forti Precipitazioni</a:t>
                      </a:r>
                      <a:endParaRPr sz="1200" u="none" strike="noStrike" cap="none">
                        <a:solidFill>
                          <a:schemeClr val="lt1"/>
                        </a:solidFill>
                        <a:latin typeface="Trebuchet MS"/>
                        <a:ea typeface="Trebuchet MS"/>
                        <a:cs typeface="Trebuchet MS"/>
                      </a:endParaRPr>
                    </a:p>
                  </a:txBody>
                  <a:tcPr marL="91450" marR="91450" marT="45725" marB="45725">
                    <a:solidFill>
                      <a:schemeClr val="accent6"/>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7</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8</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9</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10</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11</a:t>
                      </a:r>
                      <a:endParaRPr sz="1400" u="none" strike="noStrike" cap="none"/>
                    </a:p>
                  </a:txBody>
                  <a:tcPr marL="91450" marR="91450" marT="45725" marB="45725">
                    <a:solidFill>
                      <a:srgbClr val="FFC000"/>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Categoria di Rischio</a:t>
                      </a:r>
                      <a:endParaRPr sz="1400" u="none" strike="noStrike" cap="none"/>
                    </a:p>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12</a:t>
                      </a:r>
                      <a:endParaRPr sz="1400" u="none" strike="noStrike" cap="none"/>
                    </a:p>
                  </a:txBody>
                  <a:tcPr marL="91450" marR="91450" marT="45725" marB="45725">
                    <a:solidFill>
                      <a:srgbClr val="FFC000"/>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603491811" name="Google Shape;265;p65" descr="Business concept vector illustration of a businessman who running with  increase graphic chart to see the imagination future. | Free Vector"/>
          <p:cNvPicPr/>
          <p:nvPr/>
        </p:nvPicPr>
        <p:blipFill rotWithShape="1">
          <a:blip r:embed="rId3">
            <a:alphaModFix/>
          </a:blip>
          <a:srcRect l="0" t="0" r="0" b="0"/>
          <a:stretch/>
        </p:blipFill>
        <p:spPr bwMode="auto">
          <a:xfrm>
            <a:off x="4816376" y="1206795"/>
            <a:ext cx="3636425" cy="2422347"/>
          </a:xfrm>
          <a:prstGeom prst="rect">
            <a:avLst/>
          </a:prstGeom>
          <a:noFill/>
          <a:ln>
            <a:noFill/>
          </a:ln>
        </p:spPr>
      </p:pic>
      <p:sp>
        <p:nvSpPr>
          <p:cNvPr id="634431144" name="Google Shape;266;p65"/>
          <p:cNvSpPr txBox="1"/>
          <p:nvPr>
            <p:ph type="title"/>
          </p:nvPr>
        </p:nvSpPr>
        <p:spPr bwMode="auto">
          <a:xfrm>
            <a:off x="691199" y="247870"/>
            <a:ext cx="7490707"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a:solidFill>
                  <a:schemeClr val="accent4"/>
                </a:solidFill>
              </a:rPr>
              <a:t>Il metodo RBE in relazione alle condizioni future</a:t>
            </a:r>
            <a:endParaRPr>
              <a:solidFill>
                <a:schemeClr val="accent4"/>
              </a:solidFill>
            </a:endParaRPr>
          </a:p>
        </p:txBody>
      </p:sp>
      <p:sp>
        <p:nvSpPr>
          <p:cNvPr id="381576574" name="Google Shape;267;p65"/>
          <p:cNvSpPr txBox="1"/>
          <p:nvPr/>
        </p:nvSpPr>
        <p:spPr bwMode="auto">
          <a:xfrm>
            <a:off x="691199" y="1386795"/>
            <a:ext cx="3765601" cy="26776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può essere utilizzato per valutare il livello di rischio climatico in relazione alle future condizioni climatiche, selezionando i valori del pericolo che riflettono accuratamente i cambiamenti climatici previsti nel tempo. Ciò comporta la valutazione dei potenziali pericoli basata su proiezioni future, come l’aumento della temperatura, i cambiamenti nei modelli di precipitazione e la frequenza o intensità di eventi meteorologici estremi. Queste proiezioni possono essere derivate da modelli come quelli riportati nei rapporti dell’Intergovernmental Panel on Climate Change (IPCC), in particolare nei Representative Concentration Pathways (RCPs).</a:t>
            </a:r>
            <a:endParaRPr sz="12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9667224" name="Google Shape;272;p66"/>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graphicFrame>
        <p:nvGraphicFramePr>
          <p:cNvPr id="627365382" name="Google Shape;273;p66"/>
          <p:cNvGraphicFramePr>
            <a:graphicFrameLocks xmlns:a="http://schemas.openxmlformats.org/drawingml/2006/main"/>
          </p:cNvGraphicFramePr>
          <p:nvPr/>
        </p:nvGraphicFramePr>
        <p:xfrm rot="0">
          <a:off x="1524000" y="1931229"/>
          <a:ext cx="3000000" cy="3000000"/>
        </p:xfrm>
        <a:graphic>
          <a:graphicData uri="http://schemas.openxmlformats.org/drawingml/2006/table">
            <a:tbl>
              <a:tblPr firstRow="1" firstCol="0" lastRow="0" lastCol="0" bandRow="1" bandCol="0">
                <a:tableStyleId>{10AD0F59-903E-44F1-AF20-2B1C670A7971}</a:tableStyleId>
                <a:noFill/>
              </a:tblPr>
              <a:tblGrid>
                <a:gridCol w="3048000"/>
                <a:gridCol w="3048000"/>
              </a:tblGrid>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Levello 1</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Pericolo</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Levello 2</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Sistemi Urbani</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Levello 3</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Categorie di Rischio</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Levello 4</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Criteri</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Levello 5</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Indicatore</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
        <p:nvSpPr>
          <p:cNvPr id="700874452" name="Google Shape;274;p66"/>
          <p:cNvSpPr txBox="1"/>
          <p:nvPr/>
        </p:nvSpPr>
        <p:spPr bwMode="auto">
          <a:xfrm>
            <a:off x="554400" y="1029486"/>
            <a:ext cx="8176132"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organizza i suoi componenti  in livelli gerarchici annidati (5):</a:t>
            </a:r>
            <a:endParaRPr sz="12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237185" name="Google Shape;279;p67"/>
          <p:cNvSpPr txBox="1"/>
          <p:nvPr>
            <p:ph type="title"/>
          </p:nvPr>
        </p:nvSpPr>
        <p:spPr bwMode="auto">
          <a:xfrm>
            <a:off x="722207" y="284598"/>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408299405" name="Google Shape;280;p67"/>
          <p:cNvSpPr txBox="1"/>
          <p:nvPr/>
        </p:nvSpPr>
        <p:spPr bwMode="auto">
          <a:xfrm>
            <a:off x="722207" y="1334943"/>
            <a:ext cx="3604199" cy="16605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Livello 1 </a:t>
            </a:r>
            <a:r>
              <a:rPr sz="1200" b="0" i="0" u="none" strike="noStrike" cap="none">
                <a:solidFill>
                  <a:schemeClr val="lt2"/>
                </a:solidFill>
                <a:latin typeface="Trebuchet MS"/>
                <a:ea typeface="Trebuchet MS"/>
                <a:cs typeface="Trebuchet MS"/>
              </a:rPr>
              <a:t>: corrisponde ai Pericoli, tradotti in un Tema strategico. I Temi sono al vertice della gerarchia e contengono al loro interno le Macro Categorie corrispondenti ai 12 Sistemi Urbani. A livello di Tema, i Pericoli sono classificati in base alle lettere. Ad esempio: A. Precipitazioni intense, B. Alluvioni, C. Calore estremo, D. Siccità, ecc.</a:t>
            </a:r>
            <a:endParaRPr sz="1200" b="0" i="0" u="none" strike="noStrike" cap="none">
              <a:solidFill>
                <a:schemeClr val="lt2"/>
              </a:solidFill>
              <a:latin typeface="Trebuchet MS"/>
              <a:ea typeface="Trebuchet MS"/>
              <a:cs typeface="Trebuchet MS"/>
            </a:endParaRPr>
          </a:p>
        </p:txBody>
      </p:sp>
      <p:sp>
        <p:nvSpPr>
          <p:cNvPr id="1152041725" name="Google Shape;281;p67"/>
          <p:cNvSpPr txBox="1"/>
          <p:nvPr/>
        </p:nvSpPr>
        <p:spPr bwMode="auto">
          <a:xfrm>
            <a:off x="722207" y="3161636"/>
            <a:ext cx="3604199" cy="12651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2</a:t>
            </a:r>
            <a:r>
              <a:rPr sz="1200" b="0" i="0" u="none" strike="noStrike" cap="none">
                <a:solidFill>
                  <a:schemeClr val="lt2"/>
                </a:solidFill>
                <a:latin typeface="Trebuchet MS"/>
                <a:ea typeface="Trebuchet MS"/>
                <a:cs typeface="Trebuchet MS"/>
              </a:rPr>
              <a:t> : corrisponde ai Sistemi Urbani, tradotti in "Macro Categorie". Le Macro Categorie contengono al loro interno le Categorie di Rischio e sono classificate in ordine numerico. Ad esempio: A1. Edifici, A2. Trasporti, A3. Energia, ecc.</a:t>
            </a:r>
            <a:endParaRPr sz="1200" b="0" i="0" u="none" strike="noStrike" cap="none">
              <a:solidFill>
                <a:schemeClr val="lt2"/>
              </a:solidFill>
              <a:latin typeface="Trebuchet MS"/>
              <a:ea typeface="Trebuchet MS"/>
              <a:cs typeface="Trebuchet MS"/>
            </a:endParaRPr>
          </a:p>
        </p:txBody>
      </p:sp>
      <p:graphicFrame>
        <p:nvGraphicFramePr>
          <p:cNvPr id="1664481767" name="Google Shape;282;p67"/>
          <p:cNvGraphicFramePr>
            <a:graphicFrameLocks xmlns:a="http://schemas.openxmlformats.org/drawingml/2006/main"/>
          </p:cNvGraphicFramePr>
          <p:nvPr/>
        </p:nvGraphicFramePr>
        <p:xfrm rot="0">
          <a:off x="7062642" y="1669947"/>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68750">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1698387217" name="Google Shape;283;p67"/>
          <p:cNvGraphicFramePr>
            <a:graphicFrameLocks xmlns:a="http://schemas.openxmlformats.org/drawingml/2006/main"/>
          </p:cNvGraphicFramePr>
          <p:nvPr/>
        </p:nvGraphicFramePr>
        <p:xfrm rot="0">
          <a:off x="4326339" y="1679113"/>
          <a:ext cx="3000000" cy="3000000"/>
        </p:xfrm>
        <a:graphic>
          <a:graphicData uri="http://schemas.openxmlformats.org/drawingml/2006/table">
            <a:tbl>
              <a:tblPr firstRow="1" firstCol="0" lastRow="0" lastCol="0" bandRow="1" bandCol="0">
                <a:tableStyleId>{10AD0F59-903E-44F1-AF20-2B1C670A7971}</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bl>
          </a:graphicData>
        </a:graphic>
      </p:graphicFrame>
      <p:sp>
        <p:nvSpPr>
          <p:cNvPr id="299969227" name="Google Shape;284;p67"/>
          <p:cNvSpPr/>
          <p:nvPr/>
        </p:nvSpPr>
        <p:spPr bwMode="auto">
          <a:xfrm>
            <a:off x="6562521" y="1658789"/>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aphicFrame>
        <p:nvGraphicFramePr>
          <p:cNvPr id="641649876" name="Google Shape;285;p67"/>
          <p:cNvGraphicFramePr>
            <a:graphicFrameLocks xmlns:a="http://schemas.openxmlformats.org/drawingml/2006/main"/>
          </p:cNvGraphicFramePr>
          <p:nvPr/>
        </p:nvGraphicFramePr>
        <p:xfrm rot="0">
          <a:off x="7062641" y="3237327"/>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1838059566" name="Google Shape;286;p67"/>
          <p:cNvGraphicFramePr>
            <a:graphicFrameLocks xmlns:a="http://schemas.openxmlformats.org/drawingml/2006/main"/>
          </p:cNvGraphicFramePr>
          <p:nvPr/>
        </p:nvGraphicFramePr>
        <p:xfrm rot="0">
          <a:off x="4326339" y="3237327"/>
          <a:ext cx="3000000" cy="3000000"/>
        </p:xfrm>
        <a:graphic>
          <a:graphicData uri="http://schemas.openxmlformats.org/drawingml/2006/table">
            <a:tbl>
              <a:tblPr firstRow="1" firstCol="0" lastRow="0" lastCol="0" bandRow="1" bandCol="0">
                <a:tableStyleId>{10AD0F59-903E-44F1-AF20-2B1C670A7971}</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bl>
          </a:graphicData>
        </a:graphic>
      </p:graphicFrame>
      <p:sp>
        <p:nvSpPr>
          <p:cNvPr id="679865275" name="Google Shape;287;p67"/>
          <p:cNvSpPr/>
          <p:nvPr/>
        </p:nvSpPr>
        <p:spPr bwMode="auto">
          <a:xfrm>
            <a:off x="6562521" y="3220746"/>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79323175" name="Google Shape;292;p68"/>
          <p:cNvSpPr txBox="1"/>
          <p:nvPr>
            <p:ph type="title"/>
          </p:nvPr>
        </p:nvSpPr>
        <p:spPr bwMode="auto">
          <a:xfrm>
            <a:off x="554400" y="15604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1090875209" name="Google Shape;293;p68"/>
          <p:cNvSpPr txBox="1"/>
          <p:nvPr/>
        </p:nvSpPr>
        <p:spPr bwMode="auto">
          <a:xfrm>
            <a:off x="554400" y="1327868"/>
            <a:ext cx="3636000" cy="1385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3 </a:t>
            </a:r>
            <a:r>
              <a:rPr sz="1200" b="1" i="0" u="none" strike="noStrike" cap="none">
                <a:solidFill>
                  <a:schemeClr val="lt2"/>
                </a:solidFill>
                <a:latin typeface="Trebuchet MS"/>
                <a:ea typeface="Trebuchet MS"/>
                <a:cs typeface="Trebuchet MS"/>
              </a:rPr>
              <a:t>:</a:t>
            </a:r>
            <a:r>
              <a:rPr sz="1200" b="0" i="0" u="none" strike="noStrike" cap="none">
                <a:solidFill>
                  <a:schemeClr val="lt2"/>
                </a:solidFill>
                <a:latin typeface="Trebuchet MS"/>
                <a:ea typeface="Trebuchet MS"/>
                <a:cs typeface="Trebuchet MS"/>
              </a:rPr>
              <a:t>corrisponde alle </a:t>
            </a:r>
            <a:r>
              <a:rPr sz="1200" b="1" i="0" u="none" strike="noStrike" cap="none">
                <a:solidFill>
                  <a:schemeClr val="lt2"/>
                </a:solidFill>
                <a:latin typeface="Trebuchet MS"/>
                <a:ea typeface="Trebuchet MS"/>
                <a:cs typeface="Trebuchet MS"/>
              </a:rPr>
              <a:t>Categorie di Rischio</a:t>
            </a:r>
            <a:r>
              <a:rPr sz="1200" b="0" i="0" u="none" strike="noStrike" cap="none">
                <a:solidFill>
                  <a:schemeClr val="lt2"/>
                </a:solidFill>
                <a:latin typeface="Trebuchet MS"/>
                <a:ea typeface="Trebuchet MS"/>
                <a:cs typeface="Trebuchet MS"/>
              </a:rPr>
              <a:t>. Le Categorie di Rischio contengono al loro interno i criteri di vulnerabilità ed esposizione e sono classificate in ordine numerico. Ad esempio: A1.1 Rischio di danno per edifici residenziali, A1.2 Rischio di danno per edifici pubblici, A1.3 Rischi di danno per edifici commerciali, ecc.</a:t>
            </a:r>
            <a:endParaRPr sz="1200" b="0" i="0" u="none" strike="noStrike" cap="none">
              <a:solidFill>
                <a:schemeClr val="lt2"/>
              </a:solidFill>
              <a:latin typeface="Trebuchet MS"/>
              <a:ea typeface="Trebuchet MS"/>
              <a:cs typeface="Trebuchet MS"/>
            </a:endParaRPr>
          </a:p>
        </p:txBody>
      </p:sp>
      <p:sp>
        <p:nvSpPr>
          <p:cNvPr id="1356168533" name="Google Shape;294;p68"/>
          <p:cNvSpPr txBox="1"/>
          <p:nvPr/>
        </p:nvSpPr>
        <p:spPr bwMode="auto">
          <a:xfrm>
            <a:off x="554400" y="2973682"/>
            <a:ext cx="352461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4</a:t>
            </a:r>
            <a:r>
              <a:rPr sz="1200" b="0" i="0" u="none" strike="noStrike" cap="none">
                <a:solidFill>
                  <a:schemeClr val="accent4"/>
                </a:solidFill>
                <a:latin typeface="Trebuchet MS"/>
                <a:ea typeface="Trebuchet MS"/>
                <a:cs typeface="Trebuchet MS"/>
              </a:rPr>
              <a:t> </a:t>
            </a:r>
            <a:r>
              <a:rPr sz="1200" b="0" i="0" u="none" strike="noStrike" cap="none">
                <a:solidFill>
                  <a:schemeClr val="lt2"/>
                </a:solidFill>
                <a:latin typeface="Trebuchet MS"/>
                <a:ea typeface="Trebuchet MS"/>
                <a:cs typeface="Trebuchet MS"/>
              </a:rPr>
              <a:t>:corrisponde ai </a:t>
            </a:r>
            <a:r>
              <a:rPr sz="1200" b="1" i="0" u="none" strike="noStrike" cap="none">
                <a:solidFill>
                  <a:schemeClr val="lt2"/>
                </a:solidFill>
                <a:latin typeface="Trebuchet MS"/>
                <a:ea typeface="Trebuchet MS"/>
                <a:cs typeface="Trebuchet MS"/>
              </a:rPr>
              <a:t>Criteri di valutazione</a:t>
            </a:r>
            <a:r>
              <a:rPr sz="1200" b="0" i="0" u="none" strike="noStrike" cap="none">
                <a:solidFill>
                  <a:schemeClr val="lt2"/>
                </a:solidFill>
                <a:latin typeface="Trebuchet MS"/>
                <a:ea typeface="Trebuchet MS"/>
                <a:cs typeface="Trebuchet MS"/>
              </a:rPr>
              <a:t>. Il metodo RBE include tre tipi di criteri: criteri di vulnerabilità e di esposizione, associati alle Categorie di Rischio, e criteri di pericolo, associati ai Temi.</a:t>
            </a:r>
            <a:endParaRPr sz="1200" b="0" i="0" u="none" strike="noStrike" cap="none">
              <a:solidFill>
                <a:schemeClr val="lt2"/>
              </a:solidFill>
              <a:latin typeface="Trebuchet MS"/>
              <a:ea typeface="Trebuchet MS"/>
              <a:cs typeface="Trebuchet MS"/>
            </a:endParaRPr>
          </a:p>
        </p:txBody>
      </p:sp>
      <p:graphicFrame>
        <p:nvGraphicFramePr>
          <p:cNvPr id="1813726951" name="Google Shape;295;p68"/>
          <p:cNvGraphicFramePr>
            <a:graphicFrameLocks xmlns:a="http://schemas.openxmlformats.org/drawingml/2006/main"/>
          </p:cNvGraphicFramePr>
          <p:nvPr/>
        </p:nvGraphicFramePr>
        <p:xfrm rot="0">
          <a:off x="7236740" y="1344449"/>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599885508" name="Google Shape;296;p68"/>
          <p:cNvGraphicFramePr>
            <a:graphicFrameLocks xmlns:a="http://schemas.openxmlformats.org/drawingml/2006/main"/>
          </p:cNvGraphicFramePr>
          <p:nvPr/>
        </p:nvGraphicFramePr>
        <p:xfrm rot="0">
          <a:off x="4500438" y="1344449"/>
          <a:ext cx="3000000" cy="3000000"/>
        </p:xfrm>
        <a:graphic>
          <a:graphicData uri="http://schemas.openxmlformats.org/drawingml/2006/table">
            <a:tbl>
              <a:tblPr firstRow="1" firstCol="0" lastRow="0" lastCol="0" bandRow="1" bandCol="0">
                <a:tableStyleId>{10AD0F59-903E-44F1-AF20-2B1C670A7971}</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bl>
          </a:graphicData>
        </a:graphic>
      </p:graphicFrame>
      <p:sp>
        <p:nvSpPr>
          <p:cNvPr id="680220957" name="Google Shape;297;p68"/>
          <p:cNvSpPr/>
          <p:nvPr/>
        </p:nvSpPr>
        <p:spPr bwMode="auto">
          <a:xfrm>
            <a:off x="6736620" y="1327868"/>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aphicFrame>
        <p:nvGraphicFramePr>
          <p:cNvPr id="1029710530" name="Google Shape;298;p68"/>
          <p:cNvGraphicFramePr>
            <a:graphicFrameLocks xmlns:a="http://schemas.openxmlformats.org/drawingml/2006/main"/>
          </p:cNvGraphicFramePr>
          <p:nvPr/>
        </p:nvGraphicFramePr>
        <p:xfrm rot="0">
          <a:off x="7236740" y="2973682"/>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1960204109" name="Google Shape;299;p68"/>
          <p:cNvGraphicFramePr>
            <a:graphicFrameLocks xmlns:a="http://schemas.openxmlformats.org/drawingml/2006/main"/>
          </p:cNvGraphicFramePr>
          <p:nvPr/>
        </p:nvGraphicFramePr>
        <p:xfrm rot="0">
          <a:off x="4500438" y="2973682"/>
          <a:ext cx="3000000" cy="3000000"/>
        </p:xfrm>
        <a:graphic>
          <a:graphicData uri="http://schemas.openxmlformats.org/drawingml/2006/table">
            <a:tbl>
              <a:tblPr firstRow="1" firstCol="0" lastRow="0" lastCol="0" bandRow="1" bandCol="0">
                <a:tableStyleId>{10AD0F59-903E-44F1-AF20-2B1C670A7971}</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Vulnerabilità</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bl>
          </a:graphicData>
        </a:graphic>
      </p:graphicFrame>
      <p:sp>
        <p:nvSpPr>
          <p:cNvPr id="845349090" name="Google Shape;300;p68"/>
          <p:cNvSpPr/>
          <p:nvPr/>
        </p:nvSpPr>
        <p:spPr bwMode="auto">
          <a:xfrm>
            <a:off x="6736620" y="2957101"/>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3693359" name="Google Shape;305;p69"/>
          <p:cNvSpPr txBox="1"/>
          <p:nvPr>
            <p:ph type="title"/>
          </p:nvPr>
        </p:nvSpPr>
        <p:spPr bwMode="auto">
          <a:xfrm>
            <a:off x="645013"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2002940750" name="Google Shape;306;p69"/>
          <p:cNvSpPr txBox="1"/>
          <p:nvPr/>
        </p:nvSpPr>
        <p:spPr bwMode="auto">
          <a:xfrm>
            <a:off x="645013" y="1467979"/>
            <a:ext cx="3604132" cy="1659237"/>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Livello 5</a:t>
            </a:r>
            <a:r>
              <a:rPr sz="1200" b="0" i="0" u="none" strike="noStrike" cap="none">
                <a:solidFill>
                  <a:schemeClr val="accent4"/>
                </a:solidFill>
                <a:latin typeface="Trebuchet MS"/>
                <a:ea typeface="Trebuchet MS"/>
                <a:cs typeface="Trebuchet MS"/>
              </a:rPr>
              <a:t> </a:t>
            </a:r>
            <a:r>
              <a:rPr sz="1200" b="0" i="0" u="none" strike="noStrike" cap="none">
                <a:solidFill>
                  <a:schemeClr val="lt2"/>
                </a:solidFill>
                <a:latin typeface="Trebuchet MS"/>
                <a:ea typeface="Trebuchet MS"/>
                <a:cs typeface="Trebuchet MS"/>
              </a:rPr>
              <a:t>:corrisponde agli </a:t>
            </a:r>
            <a:r>
              <a:rPr sz="1200" b="1" i="0" u="none" strike="noStrike" cap="none">
                <a:solidFill>
                  <a:schemeClr val="lt2"/>
                </a:solidFill>
                <a:latin typeface="Trebuchet MS"/>
                <a:ea typeface="Trebuchet MS"/>
                <a:cs typeface="Trebuchet MS"/>
              </a:rPr>
              <a:t>Indicatori</a:t>
            </a:r>
            <a:r>
              <a:rPr sz="1200" b="0" i="0" u="none" strike="noStrike" cap="none">
                <a:solidFill>
                  <a:schemeClr val="lt2"/>
                </a:solidFill>
                <a:latin typeface="Trebuchet MS"/>
                <a:ea typeface="Trebuchet MS"/>
                <a:cs typeface="Trebuchet MS"/>
              </a:rPr>
              <a:t>. Ciascun indicatore è associato a un criterio specifico (pericolo, esposizione o vulnerabilità) e viene utilizzato per quantificare le prestazioni rispetto a quel criterio. Gli indicatori possono essere sia quantitativi sia qualitativi. Un criterio può essere associato a un solo indicatore.</a:t>
            </a:r>
            <a:endParaRPr sz="1200" b="0" i="0" u="none" strike="noStrike" cap="none">
              <a:solidFill>
                <a:schemeClr val="lt2"/>
              </a:solidFill>
              <a:latin typeface="Trebuchet MS"/>
              <a:ea typeface="Trebuchet MS"/>
              <a:cs typeface="Trebuchet MS"/>
            </a:endParaRPr>
          </a:p>
        </p:txBody>
      </p:sp>
      <p:graphicFrame>
        <p:nvGraphicFramePr>
          <p:cNvPr id="1795070142" name="Google Shape;307;p69"/>
          <p:cNvGraphicFramePr>
            <a:graphicFrameLocks xmlns:a="http://schemas.openxmlformats.org/drawingml/2006/main"/>
          </p:cNvGraphicFramePr>
          <p:nvPr/>
        </p:nvGraphicFramePr>
        <p:xfrm rot="0">
          <a:off x="7049540" y="1484560"/>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Hazard</a:t>
                      </a:r>
                      <a:endParaRPr sz="1400" u="none" strike="noStrike" cap="none"/>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1090080341" name="Google Shape;308;p69"/>
          <p:cNvGraphicFramePr>
            <a:graphicFrameLocks xmlns:a="http://schemas.openxmlformats.org/drawingml/2006/main"/>
          </p:cNvGraphicFramePr>
          <p:nvPr/>
        </p:nvGraphicFramePr>
        <p:xfrm rot="0">
          <a:off x="4313238" y="1484560"/>
          <a:ext cx="3000000" cy="3000000"/>
        </p:xfrm>
        <a:graphic>
          <a:graphicData uri="http://schemas.openxmlformats.org/drawingml/2006/table">
            <a:tbl>
              <a:tblPr firstRow="1" firstCol="0" lastRow="0" lastCol="0" bandRow="1" bandCol="0">
                <a:tableStyleId>{10AD0F59-903E-44F1-AF20-2B1C670A7971}</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Vulnerabilità</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136825">
                <a:tc>
                  <a:txBody>
                    <a:bodyPr/>
                    <a:p>
                      <a:pPr marL="0" marR="0" lvl="0" indent="0" algn="l" rtl="0">
                        <a:lnSpc>
                          <a:spcPct val="100000"/>
                        </a:lnSpc>
                        <a:spcBef>
                          <a:spcPts val="0"/>
                        </a:spcBef>
                        <a:spcAft>
                          <a:spcPts val="0"/>
                        </a:spcAft>
                        <a:buClr>
                          <a:srgbClr val="000000"/>
                        </a:buClr>
                        <a:buSzPts val="600"/>
                        <a:buFont typeface="Arial"/>
                        <a:buNone/>
                        <a:defRPr/>
                      </a:pPr>
                      <a:endParaRPr sz="6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Indicatore di Esposizione</a:t>
                      </a:r>
                      <a:endParaRPr sz="700" u="none" strike="noStrike" cap="none">
                        <a:solidFill>
                          <a:schemeClr val="accent1"/>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bl>
          </a:graphicData>
        </a:graphic>
      </p:graphicFrame>
      <p:sp>
        <p:nvSpPr>
          <p:cNvPr id="517647731" name="Google Shape;309;p69"/>
          <p:cNvSpPr/>
          <p:nvPr/>
        </p:nvSpPr>
        <p:spPr bwMode="auto">
          <a:xfrm>
            <a:off x="6549420" y="1467979"/>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820253917" name="Google Shape;314;g39d627c7564_0_0"/>
          <p:cNvGraphicFramePr>
            <a:graphicFrameLocks xmlns:a="http://schemas.openxmlformats.org/drawingml/2006/main"/>
          </p:cNvGraphicFramePr>
          <p:nvPr/>
        </p:nvGraphicFramePr>
        <p:xfrm rot="0">
          <a:off x="4927415" y="1671214"/>
          <a:ext cx="3000000" cy="3000000"/>
        </p:xfrm>
        <a:graphic>
          <a:graphicData uri="http://schemas.openxmlformats.org/drawingml/2006/table">
            <a:tbl>
              <a:tblPr firstRow="1" firstCol="0" lastRow="0" lastCol="0" bandRow="1" bandCol="0">
                <a:tableStyleId>{10AD0F59-903E-44F1-AF20-2B1C670A7971}</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Temperature Estreme</a:t>
                      </a:r>
                      <a:endParaRPr sz="1400" u="none" strike="noStrike" cap="none"/>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R20</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Numero di giorni con precipitazioni ≥ 20 mm</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SDII</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Indice di intensità giornaliera semplice</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RX1DAY</a:t>
                      </a:r>
                      <a:endParaRPr sz="1400" u="none" strike="noStrike" cap="none"/>
                    </a:p>
                  </a:txBody>
                  <a:tcPr marL="91450" marR="91450" marT="45725" marB="45725"/>
                </a:tc>
              </a:tr>
              <a:tr h="21970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Totale massimo di precipitazione che cade in un solo giorno</a:t>
                      </a:r>
                      <a:endParaRPr sz="1400" u="none" strike="noStrike" cap="none"/>
                    </a:p>
                  </a:txBody>
                  <a:tcPr marL="91450" marR="91450" marT="45725" marB="45725"/>
                </a:tc>
              </a:tr>
            </a:tbl>
          </a:graphicData>
        </a:graphic>
      </p:graphicFrame>
      <p:graphicFrame>
        <p:nvGraphicFramePr>
          <p:cNvPr id="1939121292" name="Google Shape;315;g39d627c7564_0_0"/>
          <p:cNvGraphicFramePr>
            <a:graphicFrameLocks xmlns:a="http://schemas.openxmlformats.org/drawingml/2006/main"/>
          </p:cNvGraphicFramePr>
          <p:nvPr/>
        </p:nvGraphicFramePr>
        <p:xfrm rot="0">
          <a:off x="2014988" y="1671214"/>
          <a:ext cx="3000000" cy="3000000"/>
        </p:xfrm>
        <a:graphic>
          <a:graphicData uri="http://schemas.openxmlformats.org/drawingml/2006/table">
            <a:tbl>
              <a:tblPr firstRow="1" firstCol="0" lastRow="0" lastCol="0" bandRow="1" bandCol="0">
                <a:tableStyleId>{10AD0F59-903E-44F1-AF20-2B1C670A7971}</a:tableStyleId>
                <a:noFill/>
              </a:tblPr>
              <a:tblGrid>
                <a:gridCol w="513275"/>
                <a:gridCol w="1722900"/>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Temperature Estreme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Edifici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Rischio di danno per gli edifici residenziali (Elemento esposto)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VULNERABILITÀ</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Capacità di infiltrazione superficiale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Quota di superfici permeabili vs impermeabili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Densità edilizia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136825">
                <a:tc>
                  <a:txBody>
                    <a:bodyPr/>
                    <a:p>
                      <a:pPr marL="0" marR="0" lvl="0" indent="0" algn="l" rtl="0">
                        <a:lnSpc>
                          <a:spcPct val="100000"/>
                        </a:lnSpc>
                        <a:spcBef>
                          <a:spcPts val="0"/>
                        </a:spcBef>
                        <a:spcAft>
                          <a:spcPts val="0"/>
                        </a:spcAft>
                        <a:buClr>
                          <a:srgbClr val="000000"/>
                        </a:buClr>
                        <a:buSzPts val="600"/>
                        <a:buFont typeface="Arial"/>
                        <a:buNone/>
                        <a:defRPr/>
                      </a:pPr>
                      <a:endParaRPr sz="6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Numero di edifici per km²</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bl>
          </a:graphicData>
        </a:graphic>
      </p:graphicFrame>
      <p:sp>
        <p:nvSpPr>
          <p:cNvPr id="181223871" name="Google Shape;316;g39d627c7564_0_0"/>
          <p:cNvSpPr/>
          <p:nvPr/>
        </p:nvSpPr>
        <p:spPr bwMode="auto">
          <a:xfrm>
            <a:off x="4427295" y="1654633"/>
            <a:ext cx="324000" cy="260100"/>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647773456" name="Google Shape;317;g39d627c7564_0_0"/>
          <p:cNvSpPr txBox="1"/>
          <p:nvPr/>
        </p:nvSpPr>
        <p:spPr bwMode="auto">
          <a:xfrm>
            <a:off x="613207" y="835631"/>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sp>
        <p:nvSpPr>
          <p:cNvPr id="839416516" name="Google Shape;318;g39d627c7564_0_0"/>
          <p:cNvSpPr txBox="1"/>
          <p:nvPr>
            <p:ph type="title"/>
          </p:nvPr>
        </p:nvSpPr>
        <p:spPr bwMode="auto">
          <a:xfrm>
            <a:off x="645013"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92389379" name="Google Shape;323;p70"/>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833513438" name="Google Shape;324;p70"/>
          <p:cNvSpPr txBox="1"/>
          <p:nvPr/>
        </p:nvSpPr>
        <p:spPr bwMode="auto">
          <a:xfrm>
            <a:off x="575643" y="835631"/>
            <a:ext cx="8013957" cy="3772186"/>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Il processo di valutazione del metodo RBE consiste nei seguenti passaggi: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1. Calcolo del Valore di Vulnerabilità (VV)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2. Calcolo del Valore di Esposizione (EV)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3. Calcolo del Valore di Pericolo (HV) per ciascun Tema</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4. Calcolo del Valore di Rischio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5. Aggregazione dei Valori delle Categorie di Rischio per calcolare il Valore di Rischio delle Macro Categorie (Sistemi Urbani)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6. Aggregazione dei Valori delle Macro Categorie per calcolare il Valore di Rischio dei Temi (Pericoli)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7. Aggregazione dei Valori dei Temi per calcolare il Valore di Rischio Complessivo</a:t>
            </a:r>
            <a:endParaRPr sz="1400" b="0" i="0" u="none" strike="noStrike" cap="none">
              <a:solidFill>
                <a:srgbClr val="000000"/>
              </a:solidFill>
              <a:latin typeface="Arial"/>
              <a:ea typeface="Arial"/>
              <a:cs typeface="Arial"/>
            </a:endParaRPr>
          </a:p>
          <a:p>
            <a:pPr marL="0" marR="0" lvl="0" indent="0" algn="just" rtl="0">
              <a:lnSpc>
                <a:spcPct val="100000"/>
              </a:lnSpc>
              <a:spcBef>
                <a:spcPts val="800"/>
              </a:spcBef>
              <a:spcAft>
                <a:spcPts val="0"/>
              </a:spcAft>
              <a:buClr>
                <a:srgbClr val="000000"/>
              </a:buClr>
              <a:buSzPts val="100"/>
              <a:buFont typeface="Arial"/>
              <a:buNone/>
              <a:defRPr/>
            </a:pPr>
            <a:endParaRPr sz="1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02608043" name="Google Shape;329;p71"/>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381148735" name="Google Shape;330;p71"/>
          <p:cNvSpPr txBox="1"/>
          <p:nvPr/>
        </p:nvSpPr>
        <p:spPr bwMode="auto">
          <a:xfrm>
            <a:off x="652964" y="2007495"/>
            <a:ext cx="8013957" cy="17697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 calcolare il Valore di Vulnerabilità di una Categoria di Rischio:</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Si calcolano i valori degli indicatori quantitativi</a:t>
            </a:r>
            <a:endParaRPr sz="1400" b="0" i="0" u="none" strike="noStrike" cap="none">
              <a:solidFill>
                <a:srgbClr val="000000"/>
              </a:solidFill>
              <a:latin typeface="Arial"/>
              <a:ea typeface="Arial"/>
              <a:cs typeface="Arial"/>
            </a:endParaRPr>
          </a:p>
          <a:p>
            <a:pPr marL="171450" marR="0" lvl="0" indent="-9525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I valori calcolati vengono normalizzati nell’intervallo (0,1)</a:t>
            </a:r>
            <a:endParaRPr sz="1400" b="0" i="0" u="none" strike="noStrike" cap="none">
              <a:solidFill>
                <a:srgbClr val="000000"/>
              </a:solidFill>
              <a:latin typeface="Arial"/>
              <a:ea typeface="Arial"/>
              <a:cs typeface="Arial"/>
            </a:endParaRPr>
          </a:p>
          <a:p>
            <a:pPr marL="171450" marR="0" lvl="0" indent="-9525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Viene assegnato un punteggio normalizzato (0,1) agli indicatori qualitativi</a:t>
            </a:r>
            <a:endParaRPr sz="1400" b="0" i="0" u="none" strike="noStrike" cap="none">
              <a:solidFill>
                <a:srgbClr val="000000"/>
              </a:solidFill>
              <a:latin typeface="Arial"/>
              <a:ea typeface="Arial"/>
              <a:cs typeface="Arial"/>
            </a:endParaRPr>
          </a:p>
          <a:p>
            <a:pPr marL="171450" marR="0" lvl="0" indent="-9525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I punteggi degli indicatori quantitativi e qualitativi vengono aggregati tramite una somma ponderata</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00"/>
              <a:buFont typeface="Arial"/>
              <a:buNone/>
              <a:defRPr/>
            </a:pPr>
            <a:endParaRPr sz="100" b="0" i="0" u="none" strike="noStrike" cap="none">
              <a:solidFill>
                <a:schemeClr val="lt2"/>
              </a:solidFill>
              <a:latin typeface="Trebuchet MS"/>
              <a:ea typeface="Trebuchet MS"/>
              <a:cs typeface="Trebuchet MS"/>
            </a:endParaRPr>
          </a:p>
        </p:txBody>
      </p:sp>
      <p:sp>
        <p:nvSpPr>
          <p:cNvPr id="2089568685" name="Google Shape;331;p71"/>
          <p:cNvSpPr txBox="1"/>
          <p:nvPr/>
        </p:nvSpPr>
        <p:spPr bwMode="auto">
          <a:xfrm>
            <a:off x="554400" y="850419"/>
            <a:ext cx="810495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2066381402" name="Google Shape;332;p71"/>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090174131" name="Google Shape;333;p71"/>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9133153" name="Google Shape;338;p72"/>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342184029" name="Google Shape;339;p72"/>
          <p:cNvSpPr txBox="1"/>
          <p:nvPr/>
        </p:nvSpPr>
        <p:spPr bwMode="auto">
          <a:xfrm>
            <a:off x="565021" y="1426481"/>
            <a:ext cx="801395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 Calcolo degli indicatori quantitativi</a:t>
            </a:r>
            <a:br>
              <a:rPr sz="1600" b="0" i="0" u="none" strike="noStrike" cap="none">
                <a:solidFill>
                  <a:srgbClr val="000000"/>
                </a:solidFill>
                <a:latin typeface="Arial"/>
                <a:ea typeface="Arial"/>
                <a:cs typeface="Arial"/>
              </a:rPr>
            </a:br>
            <a:r>
              <a:rPr sz="1200" b="0" i="0" u="none" strike="noStrike" cap="none">
                <a:solidFill>
                  <a:schemeClr val="lt2"/>
                </a:solidFill>
                <a:latin typeface="Trebuchet MS"/>
                <a:ea typeface="Trebuchet MS"/>
                <a:cs typeface="Trebuchet MS"/>
              </a:rPr>
              <a:t>Si calcolano i valori degli indicatori quantitativi di vulnerabilità legati ai criteri associati alla Categoria di Rischio. Il risultato consiste in un insieme di quantità espresse in diverse unità di misura</a:t>
            </a:r>
            <a:endParaRPr sz="1200" b="0" i="0" u="none" strike="noStrike" cap="none">
              <a:solidFill>
                <a:schemeClr val="lt2"/>
              </a:solidFill>
              <a:latin typeface="Trebuchet MS"/>
              <a:ea typeface="Trebuchet MS"/>
              <a:cs typeface="Trebuchet MS"/>
            </a:endParaRPr>
          </a:p>
        </p:txBody>
      </p:sp>
      <p:sp>
        <p:nvSpPr>
          <p:cNvPr id="654323368" name="Google Shape;340;p72"/>
          <p:cNvSpPr txBox="1"/>
          <p:nvPr/>
        </p:nvSpPr>
        <p:spPr bwMode="auto">
          <a:xfrm>
            <a:off x="565021" y="634443"/>
            <a:ext cx="8052587"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790450698" name="Google Shape;341;p72"/>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078819442" name="Google Shape;342;p72"/>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2093922303" name="Google Shape;343;p72"/>
          <p:cNvGraphicFramePr>
            <a:graphicFrameLocks xmlns:a="http://schemas.openxmlformats.org/drawingml/2006/main"/>
          </p:cNvGraphicFramePr>
          <p:nvPr/>
        </p:nvGraphicFramePr>
        <p:xfrm rot="0">
          <a:off x="1155600" y="2379557"/>
          <a:ext cx="3000000" cy="3000000"/>
        </p:xfrm>
        <a:graphic>
          <a:graphicData uri="http://schemas.openxmlformats.org/drawingml/2006/table">
            <a:tbl>
              <a:tblPr firstRow="1" firstCol="0" lastRow="0" lastCol="0" bandRow="1" bandCol="0">
                <a:tableStyleId>{837DD6BA-B021-4006-8F71-4E0AFF808D0B}</a:tableStyleId>
                <a:noFill/>
              </a:tblPr>
              <a:tblGrid>
                <a:gridCol w="2397074"/>
                <a:gridCol w="3295575"/>
                <a:gridCol w="934950"/>
              </a:tblGrid>
              <a:tr h="33297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latin typeface="Trebuchet MS"/>
                          <a:ea typeface="Trebuchet MS"/>
                          <a:cs typeface="Trebuchet MS"/>
                        </a:rPr>
                        <a:t>Pericolo</a:t>
                      </a:r>
                      <a:endParaRPr sz="900" u="none" strike="noStrike" cap="none">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latin typeface="Trebuchet MS"/>
                          <a:ea typeface="Trebuchet MS"/>
                          <a:cs typeface="Trebuchet MS"/>
                        </a:rPr>
                        <a:t>Caldo Estremo</a:t>
                      </a:r>
                      <a:endParaRPr sz="900" u="none" strike="noStrike" cap="none">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hMerge="1">
                  <a:txBody>
                    <a:bodyPr/>
                    <a:p>
                      <a:endParaRPr/>
                    </a:p>
                  </a:txBody>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Categoria di Rischio</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Rischio per la Salute della Popolazione</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hMerge="1">
                  <a:txBody>
                    <a:bodyPr/>
                    <a:p>
                      <a:endParaRPr/>
                    </a:p>
                  </a:txBody>
                </a:tc>
              </a:tr>
              <a:tr h="33662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Criterio di Vulnerabilità</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Indicatore</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Valore Calcolato</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r>
              <a:tr h="336625">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Capacità delle superfici pavimentate di riflettere la radiazione solare</a:t>
                      </a:r>
                      <a:endParaRPr sz="900" b="0" i="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Indice medio di riflettanza solare delle superfici pavimentate nell’area</a:t>
                      </a:r>
                      <a:endParaRPr sz="900" b="0" i="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76</a:t>
                      </a:r>
                      <a:endParaRPr sz="1400" u="none" strike="noStrike" cap="none"/>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Disponibilità di Aree Verdi</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Percentuale di spazi verdi sulla superficie totale dell’area urbana</a:t>
                      </a:r>
                      <a:endParaRPr sz="900" b="0" i="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15 %</a:t>
                      </a:r>
                      <a:endParaRPr sz="1400" u="none" strike="noStrike" cap="none"/>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Ombreggiatura delle Superfici Pavimentate</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Percentuale di superfici pavimentate ombreggiate il 21 giugno alle 12:00</a:t>
                      </a:r>
                      <a:endParaRPr sz="900" b="0" i="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5 %</a:t>
                      </a:r>
                      <a:endParaRPr sz="1400" u="none" strike="noStrike" cap="none"/>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30783370" name="Google Shape;348;p73"/>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699739197" name="Google Shape;349;p73"/>
          <p:cNvSpPr txBox="1"/>
          <p:nvPr/>
        </p:nvSpPr>
        <p:spPr bwMode="auto">
          <a:xfrm>
            <a:off x="553591" y="1432405"/>
            <a:ext cx="8013957"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 Normalizzazione dei valori degli indicatori quantitativi</a:t>
            </a:r>
            <a:br>
              <a:rPr sz="1200" b="0" i="0" u="none" strike="noStrike" cap="none">
                <a:solidFill>
                  <a:schemeClr val="lt2"/>
                </a:solidFill>
                <a:latin typeface="Trebuchet MS"/>
                <a:ea typeface="Trebuchet MS"/>
                <a:cs typeface="Trebuchet MS"/>
              </a:rPr>
            </a:br>
            <a:r>
              <a:rPr sz="1200" b="0" i="0" u="none" strike="noStrike" cap="none">
                <a:solidFill>
                  <a:schemeClr val="lt2"/>
                </a:solidFill>
                <a:latin typeface="Trebuchet MS"/>
                <a:ea typeface="Trebuchet MS"/>
                <a:cs typeface="Trebuchet MS"/>
              </a:rPr>
              <a:t>I valori calcolati degli indicatori quantitativi vengono normalizzati nell’intervallo (0,1). Il termine “normalizzazione” si riferisce alla trasformazione dei valori degli indicatori, misurati in unità diverse, in valori senza unità su una scala comune. L’intervallo di normalizzazione utilizzato nel metodo RBE è compreso tra 0 e 1, il più applicato negli studi sul rischio climatico in generale. Un valore pari a zero è definito come “ottimale”, nessun miglioramento necessario o possibile, mentre 1 è definito come “critico"</a:t>
            </a:r>
            <a:endParaRPr sz="1200" b="0" i="0" u="none" strike="noStrike" cap="none">
              <a:solidFill>
                <a:schemeClr val="lt2"/>
              </a:solidFill>
              <a:latin typeface="Trebuchet MS"/>
              <a:ea typeface="Trebuchet MS"/>
              <a:cs typeface="Trebuchet MS"/>
            </a:endParaRPr>
          </a:p>
        </p:txBody>
      </p:sp>
      <p:sp>
        <p:nvSpPr>
          <p:cNvPr id="1630599265" name="Google Shape;350;p73"/>
          <p:cNvSpPr txBox="1"/>
          <p:nvPr/>
        </p:nvSpPr>
        <p:spPr bwMode="auto">
          <a:xfrm>
            <a:off x="554400" y="726886"/>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1181885656" name="Google Shape;351;p73"/>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40483209" name="Google Shape;352;p7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128985309" name="Google Shape;353;p73"/>
          <p:cNvGraphicFramePr>
            <a:graphicFrameLocks xmlns:a="http://schemas.openxmlformats.org/drawingml/2006/main"/>
          </p:cNvGraphicFramePr>
          <p:nvPr/>
        </p:nvGraphicFramePr>
        <p:xfrm rot="0">
          <a:off x="1834799" y="2663254"/>
          <a:ext cx="3000000" cy="3000000"/>
        </p:xfrm>
        <a:graphic>
          <a:graphicData uri="http://schemas.openxmlformats.org/drawingml/2006/table">
            <a:tbl>
              <a:tblPr firstRow="1" firstCol="0" lastRow="0" lastCol="0" bandRow="1" bandCol="0">
                <a:tableStyleId>{10AD0F59-903E-44F1-AF20-2B1C670A7971}</a:tableStyleId>
                <a:noFill/>
              </a:tblPr>
              <a:tblGrid>
                <a:gridCol w="1676800"/>
                <a:gridCol w="3797600"/>
              </a:tblGrid>
              <a:tr h="333025">
                <a:tc>
                  <a:txBody>
                    <a:bodyPr/>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Valori di normalizzazione</a:t>
                      </a:r>
                      <a:endParaRPr sz="1000" b="0" i="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1"/>
                          </a:solidFill>
                          <a:latin typeface="Trebuchet MS"/>
                          <a:ea typeface="Trebuchet MS"/>
                          <a:cs typeface="Trebuchet MS"/>
                        </a:rPr>
                        <a:t>Descrizione</a:t>
                      </a:r>
                      <a:endParaRPr sz="100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0-0.2</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Ottimale (Nessun miglioramento necessario)</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&gt;0.2-0.4</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Piuttosto Positivo</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&gt;0.4-0.6</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Neutrale</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&gt;0.6-0.8</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Piuttosto Negativo</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&gt;0.8-1</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Critica (Potrebbe portare a gravi conseguenze)</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3866740" name="Google Shape;358;p74"/>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97891824" name="Google Shape;359;p74"/>
          <p:cNvSpPr txBox="1"/>
          <p:nvPr/>
        </p:nvSpPr>
        <p:spPr bwMode="auto">
          <a:xfrm>
            <a:off x="565021" y="1319654"/>
            <a:ext cx="801395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 Normalizzazione dei valori degli indicatori quantitativi</a:t>
            </a:r>
            <a:br>
              <a:rPr sz="1200" b="0" i="0" u="none" strike="noStrike" cap="none">
                <a:solidFill>
                  <a:schemeClr val="lt2"/>
                </a:solidFill>
                <a:latin typeface="Trebuchet MS"/>
                <a:ea typeface="Trebuchet MS"/>
                <a:cs typeface="Trebuchet MS"/>
              </a:rPr>
            </a:br>
            <a:r>
              <a:rPr sz="1200" b="0" i="0" u="none" strike="noStrike" cap="none">
                <a:solidFill>
                  <a:schemeClr val="lt2"/>
                </a:solidFill>
                <a:latin typeface="Trebuchet MS"/>
                <a:ea typeface="Trebuchet MS"/>
                <a:cs typeface="Trebuchet MS"/>
              </a:rPr>
              <a:t>Per gli indicatori “più alto è meglio” (più alto è il valore numerico dell’indicatore, maggiore è il livello di prestazione), il valore viene normalizzato applicando la seguente formula</a:t>
            </a:r>
            <a:endParaRPr sz="1200" b="0" i="0" u="none" strike="noStrike" cap="none">
              <a:solidFill>
                <a:schemeClr val="lt2"/>
              </a:solidFill>
              <a:latin typeface="Trebuchet MS"/>
              <a:ea typeface="Trebuchet MS"/>
              <a:cs typeface="Trebuchet MS"/>
            </a:endParaRPr>
          </a:p>
        </p:txBody>
      </p:sp>
      <p:sp>
        <p:nvSpPr>
          <p:cNvPr id="103978061" name="Google Shape;360;p74"/>
          <p:cNvSpPr txBox="1"/>
          <p:nvPr/>
        </p:nvSpPr>
        <p:spPr bwMode="auto">
          <a:xfrm>
            <a:off x="565021" y="702485"/>
            <a:ext cx="813794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pic>
        <p:nvPicPr>
          <p:cNvPr id="1437941683" name="Google Shape;361;p74"/>
          <p:cNvPicPr/>
          <p:nvPr/>
        </p:nvPicPr>
        <p:blipFill rotWithShape="1">
          <a:blip r:embed="rId3">
            <a:alphaModFix/>
          </a:blip>
          <a:srcRect l="0" t="0" r="0" b="0"/>
          <a:stretch/>
        </p:blipFill>
        <p:spPr bwMode="auto">
          <a:xfrm>
            <a:off x="554400" y="2575307"/>
            <a:ext cx="3078227" cy="1063524"/>
          </a:xfrm>
          <a:prstGeom prst="rect">
            <a:avLst/>
          </a:prstGeom>
          <a:noFill/>
          <a:ln>
            <a:noFill/>
          </a:ln>
        </p:spPr>
      </p:pic>
      <p:sp>
        <p:nvSpPr>
          <p:cNvPr id="31578602" name="Google Shape;362;p74"/>
          <p:cNvSpPr txBox="1"/>
          <p:nvPr/>
        </p:nvSpPr>
        <p:spPr bwMode="auto">
          <a:xfrm>
            <a:off x="3135463" y="1979866"/>
            <a:ext cx="5856136" cy="2954655"/>
          </a:xfrm>
          <a:prstGeom prst="rect">
            <a:avLst/>
          </a:prstGeom>
          <a:noFill/>
          <a:ln>
            <a:noFill/>
          </a:ln>
        </p:spPr>
        <p:txBody>
          <a:bodyPr spcFirstLastPara="1" wrap="square" lIns="91425" tIns="45700" rIns="91425" bIns="45700" anchor="t" anchorCtr="0">
            <a:spAutoFit/>
          </a:bodyPr>
          <a:lstStyle/>
          <a:p>
            <a:pPr marL="900430" marR="215265" lvl="0" indent="0" algn="just" rtl="0">
              <a:lnSpc>
                <a:spcPct val="114999"/>
              </a:lnSpc>
              <a:spcBef>
                <a:spcPts val="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Dove:</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 Xi: valore dell’indicatore</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 X</a:t>
            </a:r>
            <a:r>
              <a:rPr sz="1000" b="0" i="0" u="none" strike="noStrike" cap="none" baseline="-25000">
                <a:solidFill>
                  <a:schemeClr val="lt2"/>
                </a:solidFill>
                <a:latin typeface="Trebuchet MS"/>
                <a:ea typeface="Trebuchet MS"/>
                <a:cs typeface="Trebuchet MS"/>
              </a:rPr>
              <a:t>min</a:t>
            </a:r>
            <a:r>
              <a:rPr sz="1000" b="0" i="0" u="none" strike="noStrike" cap="none">
                <a:solidFill>
                  <a:schemeClr val="lt2"/>
                </a:solidFill>
                <a:latin typeface="Trebuchet MS"/>
                <a:ea typeface="Trebuchet MS"/>
                <a:cs typeface="Trebuchet MS"/>
              </a:rPr>
              <a:t> = valore critico dell’indicatore (corrispondente al punteggio 1)</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 X</a:t>
            </a:r>
            <a:r>
              <a:rPr sz="1000" b="0" i="0" u="none" strike="noStrike" cap="none" baseline="-25000">
                <a:solidFill>
                  <a:schemeClr val="lt2"/>
                </a:solidFill>
                <a:latin typeface="Trebuchet MS"/>
                <a:ea typeface="Trebuchet MS"/>
                <a:cs typeface="Trebuchet MS"/>
              </a:rPr>
              <a:t>max</a:t>
            </a:r>
            <a:r>
              <a:rPr sz="1000" b="0" i="0" u="none" strike="noStrike" cap="none">
                <a:solidFill>
                  <a:schemeClr val="lt2"/>
                </a:solidFill>
                <a:latin typeface="Trebuchet MS"/>
                <a:ea typeface="Trebuchet MS"/>
                <a:cs typeface="Trebuchet MS"/>
              </a:rPr>
              <a:t> = valore ottimale dell’indicatore (corrispondente al punteggio 0)</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I valori dell’indicatore peggiori di X</a:t>
            </a:r>
            <a:r>
              <a:rPr sz="1000" b="0" i="0" u="none" strike="noStrike" cap="none" baseline="-25000">
                <a:solidFill>
                  <a:schemeClr val="lt2"/>
                </a:solidFill>
                <a:latin typeface="Trebuchet MS"/>
                <a:ea typeface="Trebuchet MS"/>
                <a:cs typeface="Trebuchet MS"/>
              </a:rPr>
              <a:t>min</a:t>
            </a:r>
            <a:r>
              <a:rPr sz="1000" b="0" i="0" u="none" strike="noStrike" cap="none">
                <a:solidFill>
                  <a:schemeClr val="lt2"/>
                </a:solidFill>
                <a:latin typeface="Trebuchet MS"/>
                <a:ea typeface="Trebuchet MS"/>
                <a:cs typeface="Trebuchet MS"/>
              </a:rPr>
              <a:t> saranno assegnati al valore X</a:t>
            </a:r>
            <a:r>
              <a:rPr sz="1000" b="0" i="0" u="none" strike="noStrike" cap="none" baseline="-25000">
                <a:solidFill>
                  <a:schemeClr val="lt2"/>
                </a:solidFill>
                <a:latin typeface="Trebuchet MS"/>
                <a:ea typeface="Trebuchet MS"/>
                <a:cs typeface="Trebuchet MS"/>
              </a:rPr>
              <a:t>min</a:t>
            </a:r>
            <a:r>
              <a:rPr sz="1000" b="0" i="0" u="none" strike="noStrike" cap="none">
                <a:solidFill>
                  <a:schemeClr val="lt2"/>
                </a:solidFill>
                <a:latin typeface="Trebuchet MS"/>
                <a:ea typeface="Trebuchet MS"/>
                <a:cs typeface="Trebuchet MS"/>
              </a:rPr>
              <a:t> e i valori dell’indicatore superiori a X</a:t>
            </a:r>
            <a:r>
              <a:rPr sz="1000" b="0" i="0" u="none" strike="noStrike" cap="none" baseline="-25000">
                <a:solidFill>
                  <a:schemeClr val="lt2"/>
                </a:solidFill>
                <a:latin typeface="Trebuchet MS"/>
                <a:ea typeface="Trebuchet MS"/>
                <a:cs typeface="Trebuchet MS"/>
              </a:rPr>
              <a:t>max</a:t>
            </a:r>
            <a:r>
              <a:rPr sz="1000" b="0" i="0" u="none" strike="noStrike" cap="none">
                <a:solidFill>
                  <a:schemeClr val="lt2"/>
                </a:solidFill>
                <a:latin typeface="Trebuchet MS"/>
                <a:ea typeface="Trebuchet MS"/>
                <a:cs typeface="Trebuchet MS"/>
              </a:rPr>
              <a:t> saranno assegnati al valore X</a:t>
            </a:r>
            <a:r>
              <a:rPr sz="1000" b="0" i="0" u="none" strike="noStrike" cap="none" baseline="-25000">
                <a:solidFill>
                  <a:schemeClr val="lt2"/>
                </a:solidFill>
                <a:latin typeface="Trebuchet MS"/>
                <a:ea typeface="Trebuchet MS"/>
                <a:cs typeface="Trebuchet MS"/>
              </a:rPr>
              <a:t>max</a:t>
            </a:r>
            <a:r>
              <a:rPr sz="1000" b="0" i="0" u="none" strike="noStrike" cap="none">
                <a:solidFill>
                  <a:schemeClr val="lt2"/>
                </a:solidFill>
                <a:latin typeface="Trebuchet MS"/>
                <a:ea typeface="Trebuchet MS"/>
                <a:cs typeface="Trebuchet MS"/>
              </a:rPr>
              <a:t>.</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Ad esempio, se il valore (Xi) dell’indicatore ‘indice medio di riflettanza solare delle superfici pavimentate nell’area’ è 14, con i seguenti parametri di riferimento:</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 X</a:t>
            </a:r>
            <a:r>
              <a:rPr sz="1000" b="0" i="0" u="none" strike="noStrike" cap="none" baseline="-25000">
                <a:solidFill>
                  <a:schemeClr val="lt2"/>
                </a:solidFill>
                <a:latin typeface="Trebuchet MS"/>
                <a:ea typeface="Trebuchet MS"/>
                <a:cs typeface="Trebuchet MS"/>
              </a:rPr>
              <a:t>max</a:t>
            </a:r>
            <a:r>
              <a:rPr sz="1000" b="0" i="0" u="none" strike="noStrike" cap="none">
                <a:solidFill>
                  <a:schemeClr val="lt2"/>
                </a:solidFill>
                <a:latin typeface="Trebuchet MS"/>
                <a:ea typeface="Trebuchet MS"/>
                <a:cs typeface="Trebuchet MS"/>
              </a:rPr>
              <a:t> (prestazione ottimale) = 58, parametro associato al punteggio 0</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 X</a:t>
            </a:r>
            <a:r>
              <a:rPr sz="1000" b="0" i="0" u="none" strike="noStrike" cap="none" baseline="-25000">
                <a:solidFill>
                  <a:schemeClr val="lt2"/>
                </a:solidFill>
                <a:latin typeface="Trebuchet MS"/>
                <a:ea typeface="Trebuchet MS"/>
                <a:cs typeface="Trebuchet MS"/>
              </a:rPr>
              <a:t>min</a:t>
            </a:r>
            <a:r>
              <a:rPr sz="1000" b="0" i="0" u="none" strike="noStrike" cap="none">
                <a:solidFill>
                  <a:schemeClr val="lt2"/>
                </a:solidFill>
                <a:latin typeface="Trebuchet MS"/>
                <a:ea typeface="Trebuchet MS"/>
                <a:cs typeface="Trebuchet MS"/>
              </a:rPr>
              <a:t> (prestazione critica) = 0, parametro associato al punteggio 1</a:t>
            </a:r>
            <a:endParaRPr sz="1400" b="0" i="0" u="none" strike="noStrike" cap="none">
              <a:solidFill>
                <a:srgbClr val="000000"/>
              </a:solidFill>
              <a:latin typeface="Arial"/>
              <a:ea typeface="Arial"/>
              <a:cs typeface="Arial"/>
            </a:endParaRPr>
          </a:p>
          <a:p>
            <a:pPr marL="900430" marR="215265" lvl="0" indent="0" algn="just" rtl="0">
              <a:lnSpc>
                <a:spcPct val="114999"/>
              </a:lnSpc>
              <a:spcBef>
                <a:spcPts val="600"/>
              </a:spcBef>
              <a:spcAft>
                <a:spcPts val="0"/>
              </a:spcAft>
              <a:buClr>
                <a:srgbClr val="000000"/>
              </a:buClr>
              <a:buSzPts val="1000"/>
              <a:buFont typeface="Arial"/>
              <a:buNone/>
              <a:defRPr/>
            </a:pPr>
            <a:r>
              <a:rPr sz="1000" b="0" i="0" u="none" strike="noStrike" cap="none">
                <a:solidFill>
                  <a:schemeClr val="lt2"/>
                </a:solidFill>
                <a:latin typeface="Trebuchet MS"/>
                <a:ea typeface="Trebuchet MS"/>
                <a:cs typeface="Trebuchet MS"/>
              </a:rPr>
              <a:t>Il valore normalizzato risultante sarà: X</a:t>
            </a:r>
            <a:r>
              <a:rPr sz="1000" b="0" i="0" u="none" strike="noStrike" cap="none" baseline="-25000">
                <a:solidFill>
                  <a:schemeClr val="lt2"/>
                </a:solidFill>
                <a:latin typeface="Trebuchet MS"/>
                <a:ea typeface="Trebuchet MS"/>
                <a:cs typeface="Trebuchet MS"/>
              </a:rPr>
              <a:t>norm</a:t>
            </a:r>
            <a:r>
              <a:rPr sz="1000" b="0" i="0" u="none" strike="noStrike" cap="none">
                <a:solidFill>
                  <a:schemeClr val="lt2"/>
                </a:solidFill>
                <a:latin typeface="Trebuchet MS"/>
                <a:ea typeface="Trebuchet MS"/>
                <a:cs typeface="Trebuchet MS"/>
              </a:rPr>
              <a:t> = 0,76 (piuttosto negativo)</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800"/>
              <a:buFont typeface="Arial"/>
              <a:buNone/>
              <a:defRPr/>
            </a:pPr>
            <a:endParaRPr sz="800" b="0" i="0" u="none" strike="noStrike" cap="none">
              <a:solidFill>
                <a:schemeClr val="lt2"/>
              </a:solidFill>
              <a:latin typeface="Trebuchet MS"/>
              <a:ea typeface="Trebuchet MS"/>
              <a:cs typeface="Trebuchet MS"/>
            </a:endParaRPr>
          </a:p>
        </p:txBody>
      </p:sp>
      <p:sp>
        <p:nvSpPr>
          <p:cNvPr id="1771233256" name="Google Shape;363;p7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0598840" name="Google Shape;368;p75"/>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521110970" name="Google Shape;369;p75"/>
          <p:cNvSpPr txBox="1"/>
          <p:nvPr/>
        </p:nvSpPr>
        <p:spPr bwMode="auto">
          <a:xfrm>
            <a:off x="554400" y="1303975"/>
            <a:ext cx="801395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-Normalizzazione dei valori degli indicatori quantitativi</a:t>
            </a:r>
            <a:br>
              <a:rPr sz="1200" b="0" i="0" u="none" strike="noStrike" cap="none">
                <a:solidFill>
                  <a:schemeClr val="lt2"/>
                </a:solidFill>
                <a:latin typeface="Trebuchet MS"/>
                <a:ea typeface="Trebuchet MS"/>
                <a:cs typeface="Trebuchet MS"/>
              </a:rPr>
            </a:br>
            <a:r>
              <a:rPr sz="1200" b="0" i="0" u="none" strike="noStrike" cap="none">
                <a:solidFill>
                  <a:schemeClr val="lt2"/>
                </a:solidFill>
                <a:latin typeface="Trebuchet MS"/>
                <a:ea typeface="Trebuchet MS"/>
                <a:cs typeface="Trebuchet MS"/>
              </a:rPr>
              <a:t>Per gli indicatori “più basso è meglio” (più basso è il valore numerico dell’indicatore, maggiore è il livello di prestazione), il valore viene normalizzato applicando la seguente formula:</a:t>
            </a:r>
            <a:endParaRPr sz="1200" b="0" i="0" u="none" strike="noStrike" cap="none">
              <a:solidFill>
                <a:schemeClr val="lt2"/>
              </a:solidFill>
              <a:latin typeface="Trebuchet MS"/>
              <a:ea typeface="Trebuchet MS"/>
              <a:cs typeface="Trebuchet MS"/>
            </a:endParaRPr>
          </a:p>
        </p:txBody>
      </p:sp>
      <p:sp>
        <p:nvSpPr>
          <p:cNvPr id="816603039" name="Google Shape;370;p75"/>
          <p:cNvSpPr txBox="1"/>
          <p:nvPr/>
        </p:nvSpPr>
        <p:spPr bwMode="auto">
          <a:xfrm>
            <a:off x="554400" y="708972"/>
            <a:ext cx="8117325"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677185249" name="Google Shape;371;p75"/>
          <p:cNvSpPr txBox="1"/>
          <p:nvPr/>
        </p:nvSpPr>
        <p:spPr bwMode="auto">
          <a:xfrm>
            <a:off x="4036907" y="2873667"/>
            <a:ext cx="4693625" cy="9387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Dove: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 Xi: valore dell’indicatore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 X</a:t>
            </a:r>
            <a:r>
              <a:rPr sz="1100" b="0" i="0" u="none" strike="noStrike" cap="none" baseline="-25000">
                <a:solidFill>
                  <a:schemeClr val="lt2"/>
                </a:solidFill>
                <a:latin typeface="Trebuchet MS"/>
                <a:ea typeface="Trebuchet MS"/>
                <a:cs typeface="Trebuchet MS"/>
              </a:rPr>
              <a:t>min</a:t>
            </a:r>
            <a:r>
              <a:rPr sz="1100" b="0" i="0" u="none" strike="noStrike" cap="none">
                <a:solidFill>
                  <a:schemeClr val="lt2"/>
                </a:solidFill>
                <a:latin typeface="Trebuchet MS"/>
                <a:ea typeface="Trebuchet MS"/>
                <a:cs typeface="Trebuchet MS"/>
              </a:rPr>
              <a:t> = valore ottimale dell’indicatore (corrispondente al punteggio 0)</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 X</a:t>
            </a:r>
            <a:r>
              <a:rPr sz="1100" b="0" i="0" u="none" strike="noStrike" cap="none" baseline="-25000">
                <a:solidFill>
                  <a:schemeClr val="lt2"/>
                </a:solidFill>
                <a:latin typeface="Trebuchet MS"/>
                <a:ea typeface="Trebuchet MS"/>
                <a:cs typeface="Trebuchet MS"/>
              </a:rPr>
              <a:t>max</a:t>
            </a:r>
            <a:r>
              <a:rPr sz="1100" b="0" i="0" u="none" strike="noStrike" cap="none">
                <a:solidFill>
                  <a:schemeClr val="lt2"/>
                </a:solidFill>
                <a:latin typeface="Trebuchet MS"/>
                <a:ea typeface="Trebuchet MS"/>
                <a:cs typeface="Trebuchet MS"/>
              </a:rPr>
              <a:t> = valore critico dell’indicatore (corrispondente al punteggio 1)</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100"/>
              <a:buFont typeface="Arial"/>
              <a:buNone/>
              <a:defRPr/>
            </a:pPr>
            <a:endParaRPr sz="1100" b="0" i="0" u="none" strike="noStrike" cap="none">
              <a:solidFill>
                <a:schemeClr val="lt2"/>
              </a:solidFill>
              <a:latin typeface="Trebuchet MS"/>
              <a:ea typeface="Trebuchet MS"/>
              <a:cs typeface="Trebuchet MS"/>
            </a:endParaRPr>
          </a:p>
        </p:txBody>
      </p:sp>
      <p:pic>
        <p:nvPicPr>
          <p:cNvPr id="1934943849" name="Google Shape;372;p75"/>
          <p:cNvPicPr/>
          <p:nvPr/>
        </p:nvPicPr>
        <p:blipFill rotWithShape="1">
          <a:blip r:embed="rId3">
            <a:alphaModFix/>
          </a:blip>
          <a:srcRect l="0" t="0" r="0" b="0"/>
          <a:stretch/>
        </p:blipFill>
        <p:spPr bwMode="auto">
          <a:xfrm>
            <a:off x="889412" y="2699080"/>
            <a:ext cx="3093988" cy="1287892"/>
          </a:xfrm>
          <a:prstGeom prst="rect">
            <a:avLst/>
          </a:prstGeom>
          <a:noFill/>
          <a:ln>
            <a:noFill/>
          </a:ln>
        </p:spPr>
      </p:pic>
      <p:sp>
        <p:nvSpPr>
          <p:cNvPr id="1329519624" name="Google Shape;373;p75"/>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7066782" name="Google Shape;378;p76"/>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723643810" name="Google Shape;379;p76"/>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20218832" name="Google Shape;380;p76"/>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768483529" name="Google Shape;381;p76"/>
          <p:cNvSpPr txBox="1"/>
          <p:nvPr/>
        </p:nvSpPr>
        <p:spPr bwMode="auto">
          <a:xfrm>
            <a:off x="553591" y="1156470"/>
            <a:ext cx="8013957" cy="33855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 Normalizzazione degli indicatori quantitativi</a:t>
            </a:r>
            <a:endParaRPr sz="1600" b="1" i="0" u="none" strike="noStrike" cap="none">
              <a:solidFill>
                <a:schemeClr val="accent4"/>
              </a:solidFill>
              <a:latin typeface="Trebuchet MS"/>
              <a:ea typeface="Trebuchet MS"/>
              <a:cs typeface="Trebuchet MS"/>
            </a:endParaRPr>
          </a:p>
        </p:txBody>
      </p:sp>
      <p:sp>
        <p:nvSpPr>
          <p:cNvPr id="1026960600" name="Google Shape;382;p76"/>
          <p:cNvSpPr txBox="1"/>
          <p:nvPr/>
        </p:nvSpPr>
        <p:spPr bwMode="auto">
          <a:xfrm>
            <a:off x="554400" y="619283"/>
            <a:ext cx="81514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371190130" name="Google Shape;383;p76"/>
          <p:cNvSpPr txBox="1"/>
          <p:nvPr/>
        </p:nvSpPr>
        <p:spPr bwMode="auto">
          <a:xfrm>
            <a:off x="623188" y="2249698"/>
            <a:ext cx="8013899" cy="289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Se il valore (Xi) dell’indicatore "Percentuale di superfici impermeabili nell’area" è pari all’85%, con i seguenti parametri di riferimento:</a:t>
            </a:r>
            <a:endParaRPr sz="16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 X</a:t>
            </a:r>
            <a:r>
              <a:rPr sz="1400" b="0" i="0" u="none" strike="noStrike" cap="none" baseline="-25000">
                <a:solidFill>
                  <a:schemeClr val="lt2"/>
                </a:solidFill>
                <a:latin typeface="Trebuchet MS"/>
                <a:ea typeface="Trebuchet MS"/>
                <a:cs typeface="Trebuchet MS"/>
              </a:rPr>
              <a:t>min</a:t>
            </a:r>
            <a:r>
              <a:rPr sz="1400" b="0" i="0" u="none" strike="noStrike" cap="none">
                <a:solidFill>
                  <a:schemeClr val="lt2"/>
                </a:solidFill>
                <a:latin typeface="Trebuchet MS"/>
                <a:ea typeface="Trebuchet MS"/>
                <a:cs typeface="Trebuchet MS"/>
              </a:rPr>
              <a:t> (prestazione ottimale) = 50 %, parametro associato al punteggio 0</a:t>
            </a:r>
            <a:endParaRPr sz="16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 X</a:t>
            </a:r>
            <a:r>
              <a:rPr sz="1400" b="0" i="0" u="none" strike="noStrike" cap="none" baseline="-25000">
                <a:solidFill>
                  <a:schemeClr val="lt2"/>
                </a:solidFill>
                <a:latin typeface="Trebuchet MS"/>
                <a:ea typeface="Trebuchet MS"/>
                <a:cs typeface="Trebuchet MS"/>
              </a:rPr>
              <a:t>max</a:t>
            </a:r>
            <a:r>
              <a:rPr sz="1400" b="0" i="0" u="none" strike="noStrike" cap="none">
                <a:solidFill>
                  <a:schemeClr val="lt2"/>
                </a:solidFill>
                <a:latin typeface="Trebuchet MS"/>
                <a:ea typeface="Trebuchet MS"/>
                <a:cs typeface="Trebuchet MS"/>
              </a:rPr>
              <a:t> (prestazione critica) = 100 %, parametro associato al punteggio 1</a:t>
            </a:r>
            <a:endParaRPr sz="16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Il valore normalizzato risultante sarà: X</a:t>
            </a:r>
            <a:r>
              <a:rPr sz="1400" b="0" i="0" u="none" strike="noStrike" cap="none" baseline="-25000">
                <a:solidFill>
                  <a:schemeClr val="lt2"/>
                </a:solidFill>
                <a:latin typeface="Trebuchet MS"/>
                <a:ea typeface="Trebuchet MS"/>
                <a:cs typeface="Trebuchet MS"/>
              </a:rPr>
              <a:t>norm</a:t>
            </a:r>
            <a:r>
              <a:rPr sz="1400" b="0" i="0" u="none" strike="noStrike" cap="none">
                <a:solidFill>
                  <a:schemeClr val="lt2"/>
                </a:solidFill>
                <a:latin typeface="Trebuchet MS"/>
                <a:ea typeface="Trebuchet MS"/>
                <a:cs typeface="Trebuchet MS"/>
              </a:rPr>
              <a:t> = 0,7 (piuttosto negativo)</a:t>
            </a:r>
            <a:endParaRPr sz="16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8494859" name="Google Shape;388;p77"/>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693587937" name="Google Shape;389;p77"/>
          <p:cNvSpPr txBox="1"/>
          <p:nvPr/>
        </p:nvSpPr>
        <p:spPr bwMode="auto">
          <a:xfrm>
            <a:off x="554400" y="1205785"/>
            <a:ext cx="8013957"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-Normalizzazione dei valori degli indicatori quantitativi</a:t>
            </a:r>
            <a:endParaRPr sz="1200" b="1" i="0" u="none" strike="noStrike" cap="none">
              <a:solidFill>
                <a:schemeClr val="accent4"/>
              </a:solidFill>
              <a:latin typeface="Trebuchet MS"/>
              <a:ea typeface="Trebuchet MS"/>
              <a:cs typeface="Trebuchet MS"/>
            </a:endParaRPr>
          </a:p>
        </p:txBody>
      </p:sp>
      <p:sp>
        <p:nvSpPr>
          <p:cNvPr id="1655790781" name="Google Shape;390;p77"/>
          <p:cNvSpPr txBox="1"/>
          <p:nvPr/>
        </p:nvSpPr>
        <p:spPr bwMode="auto">
          <a:xfrm>
            <a:off x="554400" y="620210"/>
            <a:ext cx="8100773"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1952698675" name="Google Shape;391;p77"/>
          <p:cNvSpPr txBox="1"/>
          <p:nvPr/>
        </p:nvSpPr>
        <p:spPr bwMode="auto">
          <a:xfrm>
            <a:off x="613206" y="1723965"/>
            <a:ext cx="801395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Gli indicatori qualitativi, specificati da valori categorici (scenari), vengono normalizzati utilizzando uno schema di valutazione a cinque livelli.</a:t>
            </a:r>
            <a:endParaRPr sz="1200" b="0" i="0" u="none" strike="noStrike" cap="none">
              <a:solidFill>
                <a:schemeClr val="lt2"/>
              </a:solidFill>
              <a:latin typeface="Trebuchet MS"/>
              <a:ea typeface="Trebuchet MS"/>
              <a:cs typeface="Trebuchet MS"/>
            </a:endParaRPr>
          </a:p>
        </p:txBody>
      </p:sp>
      <p:sp>
        <p:nvSpPr>
          <p:cNvPr id="3496067" name="Google Shape;392;p77"/>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38808508" name="Google Shape;393;p77"/>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408493685" name="Google Shape;394;p77"/>
          <p:cNvGraphicFramePr>
            <a:graphicFrameLocks xmlns:a="http://schemas.openxmlformats.org/drawingml/2006/main"/>
          </p:cNvGraphicFramePr>
          <p:nvPr/>
        </p:nvGraphicFramePr>
        <p:xfrm rot="0">
          <a:off x="1834800" y="2386484"/>
          <a:ext cx="3000000" cy="3000000"/>
        </p:xfrm>
        <a:graphic>
          <a:graphicData uri="http://schemas.openxmlformats.org/drawingml/2006/table">
            <a:tbl>
              <a:tblPr firstRow="1" firstCol="0" lastRow="0" lastCol="0" bandRow="1" bandCol="0">
                <a:tableStyleId>{10AD0F59-903E-44F1-AF20-2B1C670A7971}</a:tableStyleId>
                <a:noFill/>
              </a:tblPr>
              <a:tblGrid>
                <a:gridCol w="1676800"/>
                <a:gridCol w="3797600"/>
              </a:tblGrid>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1"/>
                          </a:solidFill>
                          <a:latin typeface="Trebuchet MS"/>
                          <a:ea typeface="Trebuchet MS"/>
                          <a:cs typeface="Trebuchet MS"/>
                        </a:rPr>
                        <a:t>Valori di Normalizzazione</a:t>
                      </a:r>
                      <a:endParaRPr sz="100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1"/>
                          </a:solidFill>
                          <a:latin typeface="Trebuchet MS"/>
                          <a:ea typeface="Trebuchet MS"/>
                          <a:cs typeface="Trebuchet MS"/>
                        </a:rPr>
                        <a:t>Descrizione</a:t>
                      </a:r>
                      <a:endParaRPr sz="100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0.1</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Ottimale (Nessun miglioramento necessario)</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0.3</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Piuttosto Positivo</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0.5</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Neutrale</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0.7</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Piuttosto Negativo</a:t>
                      </a:r>
                      <a:endParaRPr sz="100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33025">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0.9</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sz="1000" u="none" strike="noStrike" cap="none">
                          <a:solidFill>
                            <a:schemeClr val="lt2"/>
                          </a:solidFill>
                          <a:latin typeface="Trebuchet MS"/>
                          <a:ea typeface="Trebuchet MS"/>
                          <a:cs typeface="Trebuchet MS"/>
                        </a:rPr>
                        <a:t>Critica (Potrebbe portare a gravi conseguenze)</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2944038" name="Google Shape;399;p78"/>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p>
        </p:txBody>
      </p:sp>
      <p:sp>
        <p:nvSpPr>
          <p:cNvPr id="2032370338" name="Google Shape;400;p78"/>
          <p:cNvSpPr txBox="1"/>
          <p:nvPr/>
        </p:nvSpPr>
        <p:spPr bwMode="auto">
          <a:xfrm>
            <a:off x="554399" y="1213402"/>
            <a:ext cx="2822087"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 Normalizzazione degli indicatori quantitativi</a:t>
            </a:r>
            <a:endParaRPr sz="1600" b="1" i="0" u="none" strike="noStrike" cap="none">
              <a:solidFill>
                <a:schemeClr val="accent4"/>
              </a:solidFill>
              <a:latin typeface="Trebuchet MS"/>
              <a:ea typeface="Trebuchet MS"/>
              <a:cs typeface="Trebuchet MS"/>
            </a:endParaRPr>
          </a:p>
        </p:txBody>
      </p:sp>
      <p:sp>
        <p:nvSpPr>
          <p:cNvPr id="207540405" name="Google Shape;401;p78"/>
          <p:cNvSpPr txBox="1"/>
          <p:nvPr/>
        </p:nvSpPr>
        <p:spPr bwMode="auto">
          <a:xfrm>
            <a:off x="554400" y="561988"/>
            <a:ext cx="80352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878269036" name="Google Shape;402;p78"/>
          <p:cNvSpPr txBox="1"/>
          <p:nvPr/>
        </p:nvSpPr>
        <p:spPr bwMode="auto">
          <a:xfrm>
            <a:off x="554400" y="1980686"/>
            <a:ext cx="2735271" cy="193899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La tabella mostra i valori normalizzati in relazione agli scenari dell’indicatore qualitativo "Qualità della governance urbana".</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Durante la fase di normalizzazione, deve essere selezionato lo scenario che riflette la situazione reale e assegnato il punteggio relativo all’indicatore.</a:t>
            </a:r>
            <a:endParaRPr sz="1400" b="0" i="0" u="none" strike="noStrike" cap="none">
              <a:solidFill>
                <a:srgbClr val="000000"/>
              </a:solidFill>
              <a:latin typeface="Arial"/>
              <a:ea typeface="Arial"/>
              <a:cs typeface="Arial"/>
            </a:endParaRPr>
          </a:p>
        </p:txBody>
      </p:sp>
      <p:sp>
        <p:nvSpPr>
          <p:cNvPr id="922575186" name="Google Shape;403;p78"/>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152996474" name="Google Shape;404;p78"/>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434912210" name="Google Shape;405;p78"/>
          <p:cNvGraphicFramePr>
            <a:graphicFrameLocks xmlns:a="http://schemas.openxmlformats.org/drawingml/2006/main"/>
          </p:cNvGraphicFramePr>
          <p:nvPr/>
        </p:nvGraphicFramePr>
        <p:xfrm rot="0">
          <a:off x="3562772" y="1319571"/>
          <a:ext cx="3000000" cy="3000000"/>
        </p:xfrm>
        <a:graphic>
          <a:graphicData uri="http://schemas.openxmlformats.org/drawingml/2006/table">
            <a:tbl>
              <a:tblPr firstRow="1" firstCol="0" lastRow="0" lastCol="0" bandRow="1" bandCol="0">
                <a:tableStyleId>{10AD0F59-903E-44F1-AF20-2B1C670A7971}</a:tableStyleId>
                <a:noFill/>
              </a:tblPr>
              <a:tblGrid>
                <a:gridCol w="879475"/>
                <a:gridCol w="893525"/>
                <a:gridCol w="3340650"/>
              </a:tblGrid>
              <a:tr h="403925">
                <a:tc>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solidFill>
                            <a:schemeClr val="lt1"/>
                          </a:solidFill>
                          <a:latin typeface="Trebuchet MS"/>
                          <a:ea typeface="Trebuchet MS"/>
                          <a:cs typeface="Trebuchet MS"/>
                        </a:rPr>
                        <a:t>Valori di Normalizzazione</a:t>
                      </a:r>
                      <a:endParaRPr sz="70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800"/>
                        <a:buFont typeface="Arial"/>
                        <a:buNone/>
                        <a:defRPr/>
                      </a:pPr>
                      <a:r>
                        <a:rPr sz="800" u="none" strike="noStrike" cap="none">
                          <a:solidFill>
                            <a:schemeClr val="lt1"/>
                          </a:solidFill>
                          <a:latin typeface="Trebuchet MS"/>
                          <a:ea typeface="Trebuchet MS"/>
                          <a:cs typeface="Trebuchet MS"/>
                        </a:rPr>
                        <a:t>Descrizione</a:t>
                      </a:r>
                      <a:endParaRPr sz="800" u="none" strike="noStrike" cap="none">
                        <a:solidFill>
                          <a:schemeClr val="lt1"/>
                        </a:solidFill>
                        <a:latin typeface="Trebuchet MS"/>
                        <a:ea typeface="Trebuchet MS"/>
                        <a:cs typeface="Trebuchet MS"/>
                      </a:endParaRPr>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800"/>
                        <a:buFont typeface="Arial"/>
                        <a:buNone/>
                        <a:defRPr/>
                      </a:pPr>
                      <a:r>
                        <a:rPr sz="800" u="none" strike="noStrike" cap="none">
                          <a:solidFill>
                            <a:schemeClr val="lt1"/>
                          </a:solidFill>
                          <a:latin typeface="Trebuchet MS"/>
                          <a:ea typeface="Trebuchet MS"/>
                          <a:cs typeface="Trebuchet MS"/>
                        </a:rPr>
                        <a:t>Scenario</a:t>
                      </a:r>
                      <a:endParaRPr sz="1400" u="none" strike="noStrike" cap="none"/>
                    </a:p>
                  </a:txBody>
                  <a:tcPr marL="82125" marR="82125" marT="41050" marB="410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r>
              <a:tr h="694750">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0.1</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2"/>
                          </a:solidFill>
                          <a:latin typeface="Trebuchet MS"/>
                          <a:ea typeface="Trebuchet MS"/>
                          <a:cs typeface="Trebuchet MS"/>
                        </a:rPr>
                        <a:t>Ottimale (Nessun miglioramento necessario)</a:t>
                      </a:r>
                      <a:endParaRPr sz="1400" u="none" strike="noStrike" cap="none"/>
                    </a:p>
                    <a:p>
                      <a:pPr marL="0" marR="0" lvl="0" indent="0" algn="ctr" rtl="0">
                        <a:lnSpc>
                          <a:spcPct val="100000"/>
                        </a:lnSpc>
                        <a:spcBef>
                          <a:spcPts val="0"/>
                        </a:spcBef>
                        <a:spcAft>
                          <a:spcPts val="0"/>
                        </a:spcAft>
                        <a:buClr>
                          <a:srgbClr val="000000"/>
                        </a:buClr>
                        <a:buSzPts val="800"/>
                        <a:buFont typeface="Arial"/>
                        <a:buNone/>
                        <a:defRPr/>
                      </a:pPr>
                      <a:endParaRPr sz="800" b="1"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just" rtl="0">
                        <a:lnSpc>
                          <a:spcPct val="100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Governance climatica esemplare, con una strategia di adattamento consolidata e inclusiva, integrata in tutte le politiche urbane. Elevata collaborazione tra istituzioni, cittadini, organizzazioni private e comunità scientifica.</a:t>
                      </a:r>
                      <a:endParaRPr sz="800" b="0"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572300">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0.3</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2"/>
                          </a:solidFill>
                          <a:latin typeface="Trebuchet MS"/>
                          <a:ea typeface="Trebuchet MS"/>
                          <a:cs typeface="Trebuchet MS"/>
                        </a:rPr>
                        <a:t>Piuttosto Positivo</a:t>
                      </a:r>
                      <a:endParaRPr sz="800" b="1"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just" rtl="0">
                        <a:lnSpc>
                          <a:spcPct val="100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Governance climatica ben organizzata e integrata nei processi di pianificazione urbana. Forte coordinamento tra tutti i dipartimenti e gli stakeholder. Partecipazione attiva della comunità e degli stakeholder nella pianificazione e nell’attuazione delle strategie di adattamento.</a:t>
                      </a:r>
                      <a:endParaRPr sz="800" b="0"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572300">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0.5</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Neutrale</a:t>
                      </a:r>
                      <a:endParaRPr sz="800" b="1"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just" rtl="0">
                        <a:lnSpc>
                          <a:spcPct val="100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 piani climatici sono presenti e attuati con un buon livello di coordinamento. Esiste collaborazione tra le diverse entità, ma alcuni settori critici rimangono trascurati. Il coinvolgimento della comunità e degli stakeholder avviene solo in alcune decisioni.</a:t>
                      </a:r>
                      <a:endParaRPr sz="800" b="0"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572300">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0.7</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2"/>
                          </a:solidFill>
                          <a:latin typeface="Trebuchet MS"/>
                          <a:ea typeface="Trebuchet MS"/>
                          <a:cs typeface="Trebuchet MS"/>
                        </a:rPr>
                        <a:t>Piuttosto Negativo</a:t>
                      </a:r>
                      <a:endParaRPr sz="800" b="1"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just" rtl="0">
                        <a:lnSpc>
                          <a:spcPct val="100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Esistono piani climatici formali, ma con scarso coordinamento tra i vari dipartimenti e stakeholder. Poca chiarezza su chi sia responsabile della gestione dei rischi climatici. Coinvolgimento della comunità e degli stakeholder limitato o assente.</a:t>
                      </a:r>
                      <a:endParaRPr sz="800" b="0"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572300">
                <a:tc>
                  <a:txBody>
                    <a:bodyPr/>
                    <a:p>
                      <a:pPr marL="0" marR="0" lvl="0" indent="0" algn="ctr" rtl="0">
                        <a:lnSpc>
                          <a:spcPct val="100000"/>
                        </a:lnSpc>
                        <a:spcBef>
                          <a:spcPts val="0"/>
                        </a:spcBef>
                        <a:spcAft>
                          <a:spcPts val="0"/>
                        </a:spcAft>
                        <a:buClr>
                          <a:srgbClr val="000000"/>
                        </a:buClr>
                        <a:buSzPts val="800"/>
                        <a:buFont typeface="Arial"/>
                        <a:buNone/>
                        <a:defRPr/>
                      </a:pPr>
                      <a:r>
                        <a:rPr sz="800" b="1" u="none" strike="noStrike" cap="none">
                          <a:solidFill>
                            <a:schemeClr val="lt2"/>
                          </a:solidFill>
                          <a:latin typeface="Trebuchet MS"/>
                          <a:ea typeface="Trebuchet MS"/>
                          <a:cs typeface="Trebuchet MS"/>
                        </a:rPr>
                        <a:t>0.9</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2"/>
                          </a:solidFill>
                          <a:latin typeface="Trebuchet MS"/>
                          <a:ea typeface="Trebuchet MS"/>
                          <a:cs typeface="Trebuchet MS"/>
                        </a:rPr>
                        <a:t>Critica (Potrebbe portare a gravi conseguenze)</a:t>
                      </a:r>
                      <a:endParaRPr sz="1400" u="none" strike="noStrike" cap="none"/>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just" rtl="0">
                        <a:lnSpc>
                          <a:spcPct val="100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Governance climatica frammentata e inefficace. Mancanza di piani climatici chiari o strategie di adattamento. Scarsa collaborazione tra le diverse entità e assenza di coinvolgimento dei cittadini.</a:t>
                      </a:r>
                      <a:endParaRPr sz="800" b="0" i="0" u="none" strike="noStrike" cap="none">
                        <a:solidFill>
                          <a:schemeClr val="lt2"/>
                        </a:solidFill>
                        <a:latin typeface="Trebuchet MS"/>
                        <a:ea typeface="Trebuchet MS"/>
                        <a:cs typeface="Trebuchet MS"/>
                      </a:endParaRPr>
                    </a:p>
                  </a:txBody>
                  <a:tcPr marL="82125" marR="82125" marT="41050" marB="410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48996096" name="Google Shape;410;p79"/>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2101524225" name="Google Shape;411;p79"/>
          <p:cNvSpPr txBox="1"/>
          <p:nvPr/>
        </p:nvSpPr>
        <p:spPr bwMode="auto">
          <a:xfrm>
            <a:off x="554399" y="1426690"/>
            <a:ext cx="8080717"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-Aggregazione dei valori normalizzati per calcolare il Valore di Vulnerabilità della Categoria di Rischio</a:t>
            </a:r>
            <a:endParaRPr sz="1200" b="1" i="0" u="none" strike="noStrike" cap="none">
              <a:solidFill>
                <a:schemeClr val="accent4"/>
              </a:solidFill>
              <a:latin typeface="Trebuchet MS"/>
              <a:ea typeface="Trebuchet MS"/>
              <a:cs typeface="Trebuchet MS"/>
            </a:endParaRPr>
          </a:p>
        </p:txBody>
      </p:sp>
      <p:sp>
        <p:nvSpPr>
          <p:cNvPr id="244922866" name="Google Shape;412;p79"/>
          <p:cNvSpPr txBox="1"/>
          <p:nvPr/>
        </p:nvSpPr>
        <p:spPr bwMode="auto">
          <a:xfrm>
            <a:off x="548277" y="633885"/>
            <a:ext cx="80352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416680561" name="Google Shape;413;p79"/>
          <p:cNvSpPr txBox="1"/>
          <p:nvPr/>
        </p:nvSpPr>
        <p:spPr bwMode="auto">
          <a:xfrm>
            <a:off x="554399" y="1796020"/>
            <a:ext cx="7842177"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 calcolare il Valore di Vulnerabilità (VV) della Categoria di Rischio, i valori normalizzati degli indicatori vengono aggregati utilizzando una media aritmetica. Ne risulta il Valore di Vulnerabilità totale per la Categoria di Rischio:</a:t>
            </a:r>
            <a:endParaRPr sz="1200" b="0" i="0" u="none" strike="noStrike" cap="none">
              <a:solidFill>
                <a:schemeClr val="lt2"/>
              </a:solidFill>
              <a:latin typeface="Trebuchet MS"/>
              <a:ea typeface="Trebuchet MS"/>
              <a:cs typeface="Trebuchet MS"/>
            </a:endParaRPr>
          </a:p>
        </p:txBody>
      </p:sp>
      <p:pic>
        <p:nvPicPr>
          <p:cNvPr id="557582315" name="Google Shape;414;p79"/>
          <p:cNvPicPr/>
          <p:nvPr/>
        </p:nvPicPr>
        <p:blipFill rotWithShape="1">
          <a:blip r:embed="rId3">
            <a:alphaModFix/>
          </a:blip>
          <a:srcRect l="0" t="0" r="0" b="0"/>
          <a:stretch/>
        </p:blipFill>
        <p:spPr bwMode="auto">
          <a:xfrm>
            <a:off x="1337062" y="2828988"/>
            <a:ext cx="2401605" cy="1016808"/>
          </a:xfrm>
          <a:prstGeom prst="rect">
            <a:avLst/>
          </a:prstGeom>
          <a:noFill/>
          <a:ln>
            <a:noFill/>
          </a:ln>
        </p:spPr>
      </p:pic>
      <p:sp>
        <p:nvSpPr>
          <p:cNvPr id="951652148" name="Google Shape;415;p79"/>
          <p:cNvSpPr txBox="1"/>
          <p:nvPr/>
        </p:nvSpPr>
        <p:spPr bwMode="auto">
          <a:xfrm>
            <a:off x="4293703" y="2442351"/>
            <a:ext cx="4643561" cy="2708883"/>
          </a:xfrm>
          <a:prstGeom prst="rect">
            <a:avLst/>
          </a:prstGeom>
          <a:blipFill>
            <a:blip r:embed="rId4">
              <a:alphaModFix/>
            </a:blip>
            <a:stretch>
              <a:fillRect l="0" t="-222" r="0" b="-67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547099321" name="Google Shape;416;p79"/>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31777975" name="Google Shape;421;p80"/>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224638670" name="Google Shape;422;p80"/>
          <p:cNvSpPr txBox="1"/>
          <p:nvPr/>
        </p:nvSpPr>
        <p:spPr bwMode="auto">
          <a:xfrm>
            <a:off x="470240" y="1069470"/>
            <a:ext cx="8249036"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-Esempio: Aggregazione dei valori normalizzati per calcolare il Valore di Vulnerabilità della Categoria di Rischio</a:t>
            </a:r>
            <a:endParaRPr sz="1200" b="1" i="0" u="none" strike="noStrike" cap="none">
              <a:solidFill>
                <a:schemeClr val="accent4"/>
              </a:solidFill>
              <a:latin typeface="Trebuchet MS"/>
              <a:ea typeface="Trebuchet MS"/>
              <a:cs typeface="Trebuchet MS"/>
            </a:endParaRPr>
          </a:p>
        </p:txBody>
      </p:sp>
      <p:sp>
        <p:nvSpPr>
          <p:cNvPr id="946447099" name="Google Shape;423;p80"/>
          <p:cNvSpPr txBox="1"/>
          <p:nvPr/>
        </p:nvSpPr>
        <p:spPr bwMode="auto">
          <a:xfrm>
            <a:off x="554400" y="659359"/>
            <a:ext cx="8080716" cy="507011"/>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1: Calcolo del Valore di Vulnerabilità (VV) per le Categorie di Rischio</a:t>
            </a:r>
            <a:endParaRPr sz="1800" b="1" i="0" u="none" strike="noStrike" cap="none">
              <a:solidFill>
                <a:schemeClr val="accent4"/>
              </a:solidFill>
              <a:latin typeface="Trebuchet MS"/>
              <a:ea typeface="Trebuchet MS"/>
              <a:cs typeface="Trebuchet MS"/>
            </a:endParaRPr>
          </a:p>
        </p:txBody>
      </p:sp>
      <p:sp>
        <p:nvSpPr>
          <p:cNvPr id="228974142" name="Google Shape;424;p80"/>
          <p:cNvSpPr txBox="1"/>
          <p:nvPr/>
        </p:nvSpPr>
        <p:spPr bwMode="auto">
          <a:xfrm>
            <a:off x="629809" y="1369681"/>
            <a:ext cx="7842177"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La Categoria di Rischio “Rischio per la Salute della Popolazione”, appartenente al Pericolo “Caldo Estremo", contiene 3 criteri. Il criterio “Capacità delle superfici pavimentate di riflettere la radiazione solare” è stato considerato più rilevante rispetto agli altri 2 nella seguente tabella.</a:t>
            </a:r>
            <a:endParaRPr sz="1200" b="0" i="0" u="none" strike="noStrike" cap="none">
              <a:solidFill>
                <a:schemeClr val="lt2"/>
              </a:solidFill>
              <a:latin typeface="Trebuchet MS"/>
              <a:ea typeface="Trebuchet MS"/>
              <a:cs typeface="Trebuchet MS"/>
            </a:endParaRPr>
          </a:p>
        </p:txBody>
      </p:sp>
      <p:sp>
        <p:nvSpPr>
          <p:cNvPr id="1568380961" name="Google Shape;425;p80"/>
          <p:cNvSpPr txBox="1"/>
          <p:nvPr/>
        </p:nvSpPr>
        <p:spPr bwMode="auto">
          <a:xfrm>
            <a:off x="1407378" y="4037885"/>
            <a:ext cx="7227736" cy="907171"/>
          </a:xfrm>
          <a:prstGeom prst="rect">
            <a:avLst/>
          </a:prstGeom>
          <a:blipFill>
            <a:blip r:embed="rId3">
              <a:alphaModFix/>
            </a:blip>
            <a:stretch>
              <a:fillRect l="0" t="0"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179788813" name="Google Shape;426;p80"/>
          <p:cNvSpPr txBox="1"/>
          <p:nvPr/>
        </p:nvSpPr>
        <p:spPr bwMode="auto">
          <a:xfrm>
            <a:off x="508886" y="4568132"/>
            <a:ext cx="7963100"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Il risultato di questa fase è un insieme di Valori di Vulnerabilità (VV), uno per ciascuna Categoria di Rischio.</a:t>
            </a:r>
            <a:endParaRPr sz="1200" b="1" i="0" u="none" strike="noStrike" cap="none">
              <a:solidFill>
                <a:schemeClr val="lt2"/>
              </a:solidFill>
              <a:latin typeface="Trebuchet MS"/>
              <a:ea typeface="Trebuchet MS"/>
              <a:cs typeface="Trebuchet MS"/>
            </a:endParaRPr>
          </a:p>
        </p:txBody>
      </p:sp>
      <p:sp>
        <p:nvSpPr>
          <p:cNvPr id="876402308" name="Google Shape;427;p80"/>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791529684" name="Google Shape;428;p80"/>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graphicFrame>
        <p:nvGraphicFramePr>
          <p:cNvPr id="442536383" name="Google Shape;429;p80"/>
          <p:cNvGraphicFramePr>
            <a:graphicFrameLocks xmlns:a="http://schemas.openxmlformats.org/drawingml/2006/main"/>
          </p:cNvGraphicFramePr>
          <p:nvPr/>
        </p:nvGraphicFramePr>
        <p:xfrm rot="0">
          <a:off x="1199393" y="2018055"/>
          <a:ext cx="3000000" cy="3000000"/>
        </p:xfrm>
        <a:graphic>
          <a:graphicData uri="http://schemas.openxmlformats.org/drawingml/2006/table">
            <a:tbl>
              <a:tblPr firstRow="1" firstCol="0" lastRow="0" lastCol="0" bandRow="1" bandCol="0">
                <a:tableStyleId>{837DD6BA-B021-4006-8F71-4E0AFF808D0B}</a:tableStyleId>
                <a:noFill/>
              </a:tblPr>
              <a:tblGrid>
                <a:gridCol w="1600975"/>
                <a:gridCol w="3569250"/>
                <a:gridCol w="898150"/>
                <a:gridCol w="559200"/>
              </a:tblGrid>
              <a:tr h="114300">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latin typeface="Trebuchet MS"/>
                          <a:ea typeface="Trebuchet MS"/>
                          <a:cs typeface="Trebuchet MS"/>
                        </a:rPr>
                        <a:t>Pericolo</a:t>
                      </a:r>
                      <a:endParaRPr sz="900" u="none" strike="noStrike" cap="none">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gridSpan="3">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latin typeface="Trebuchet MS"/>
                          <a:ea typeface="Trebuchet MS"/>
                          <a:cs typeface="Trebuchet MS"/>
                        </a:rPr>
                        <a:t>Ondate di Calore estremo</a:t>
                      </a:r>
                      <a:endParaRPr sz="900" u="none" strike="noStrike" cap="none">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hMerge="1">
                  <a:txBody>
                    <a:bodyPr/>
                    <a:p>
                      <a:endParaRPr/>
                    </a:p>
                  </a:txBody>
                </a:tc>
                <a:tc hMerge="1">
                  <a:txBody>
                    <a:bodyPr/>
                    <a:p>
                      <a:endParaRPr/>
                    </a:p>
                  </a:txBody>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Categoria di Rischio</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gridSpan="3">
                  <a:txBody>
                    <a:bodyPr/>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1"/>
                          </a:solidFill>
                          <a:latin typeface="Trebuchet MS"/>
                          <a:ea typeface="Trebuchet MS"/>
                          <a:cs typeface="Trebuchet MS"/>
                        </a:rPr>
                        <a:t>Rischio per la Salute della Popolazione</a:t>
                      </a:r>
                      <a:endParaRPr sz="900" b="1" i="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hMerge="1">
                  <a:txBody>
                    <a:bodyPr/>
                    <a:p>
                      <a:endParaRPr/>
                    </a:p>
                  </a:txBody>
                </a:tc>
                <a:tc hMerge="1">
                  <a:txBody>
                    <a:bodyPr/>
                    <a:p>
                      <a:endParaRPr/>
                    </a:p>
                  </a:txBody>
                </a:tc>
              </a:tr>
              <a:tr h="336625">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1"/>
                          </a:solidFill>
                          <a:latin typeface="Trebuchet MS"/>
                          <a:ea typeface="Trebuchet MS"/>
                          <a:cs typeface="Trebuchet MS"/>
                        </a:rPr>
                        <a:t>Criterio di Vulnerabilità</a:t>
                      </a:r>
                      <a:endParaRPr sz="900" b="0" i="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Indicatore</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Valore Normalizzato</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latin typeface="Trebuchet MS"/>
                          <a:ea typeface="Trebuchet MS"/>
                          <a:cs typeface="Trebuchet MS"/>
                        </a:rPr>
                        <a:t>Peso</a:t>
                      </a:r>
                      <a:endParaRPr sz="900" u="none" strike="noStrike" cap="none">
                        <a:solidFill>
                          <a:schemeClr val="lt1"/>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r>
              <a:tr h="336625">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Capacità delle superfici pavimentate di riflettere la radiazione solare</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Indice medio di riflettanza solare delle superfici pavimentate nell’area</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0.65</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0.5</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Disponibilità di Aree Verdi</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Percentuale di spazi verdi sulla superficie totale urbana</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0.70</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0.25</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r h="332975">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Ombreggiatura delle Superfici Pavimentate</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b="0" i="0" u="none" strike="noStrike" cap="none">
                          <a:solidFill>
                            <a:schemeClr val="lt2"/>
                          </a:solidFill>
                          <a:latin typeface="Trebuchet MS"/>
                          <a:ea typeface="Trebuchet MS"/>
                          <a:cs typeface="Trebuchet MS"/>
                        </a:rPr>
                        <a:t>Percentuale di superfici pavimentate ombreggiate il 21 giugno alle 12:00</a:t>
                      </a:r>
                      <a:endParaRPr sz="1400" u="none" strike="noStrike" cap="none"/>
                    </a:p>
                  </a:txBody>
                  <a:tcPr marL="9525" marR="9525" marT="9525" marB="95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0.40</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c>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2"/>
                          </a:solidFill>
                          <a:latin typeface="Trebuchet MS"/>
                          <a:ea typeface="Trebuchet MS"/>
                          <a:cs typeface="Trebuchet MS"/>
                        </a:rPr>
                        <a:t>0.25</a:t>
                      </a:r>
                      <a:endParaRPr sz="900" u="none" strike="noStrike" cap="none">
                        <a:solidFill>
                          <a:schemeClr val="lt2"/>
                        </a:solidFill>
                        <a:latin typeface="Trebuchet MS"/>
                        <a:ea typeface="Trebuchet MS"/>
                        <a:cs typeface="Trebuchet MS"/>
                      </a:endParaRPr>
                    </a:p>
                  </a:txBody>
                  <a:tcPr marL="91450" marR="91450" marT="45725" marB="45725"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1"/>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6588699" name="Google Shape;434;p28"/>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316602304" name="Google Shape;435;p28"/>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74781804" name="Google Shape;436;p28"/>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472894738" name="Google Shape;437;p28"/>
          <p:cNvSpPr txBox="1"/>
          <p:nvPr/>
        </p:nvSpPr>
        <p:spPr bwMode="auto">
          <a:xfrm>
            <a:off x="554400" y="55665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2: Calcolo del Valore di Esposizione (EV) per le Categorie di Rischio</a:t>
            </a:r>
            <a:endParaRPr sz="1800" b="1" i="0" u="none" strike="noStrike" cap="none">
              <a:solidFill>
                <a:schemeClr val="accent4"/>
              </a:solidFill>
              <a:latin typeface="Trebuchet MS"/>
              <a:ea typeface="Trebuchet MS"/>
              <a:cs typeface="Trebuchet MS"/>
            </a:endParaRPr>
          </a:p>
        </p:txBody>
      </p:sp>
      <p:sp>
        <p:nvSpPr>
          <p:cNvPr id="756751720" name="Google Shape;438;p28"/>
          <p:cNvSpPr txBox="1"/>
          <p:nvPr/>
        </p:nvSpPr>
        <p:spPr bwMode="auto">
          <a:xfrm>
            <a:off x="554400" y="1334359"/>
            <a:ext cx="78423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prevede l’assegnazione di un Valore di Esposizione (EV) a ciascuna Categoria di Rischio inclusa nella valutazione. Questo valore rappresenta la magnitudine degli elementi esposti, come illustrato nella seguente Tabella:</a:t>
            </a:r>
            <a:endParaRPr sz="1200" b="0" i="0" u="none" strike="noStrike" cap="none">
              <a:solidFill>
                <a:schemeClr val="lt2"/>
              </a:solidFill>
              <a:latin typeface="Trebuchet MS"/>
              <a:ea typeface="Trebuchet MS"/>
              <a:cs typeface="Trebuchet MS"/>
            </a:endParaRPr>
          </a:p>
        </p:txBody>
      </p:sp>
      <p:graphicFrame>
        <p:nvGraphicFramePr>
          <p:cNvPr id="1134668933" name="Google Shape;439;p28"/>
          <p:cNvGraphicFramePr>
            <a:graphicFrameLocks xmlns:a="http://schemas.openxmlformats.org/drawingml/2006/main"/>
          </p:cNvGraphicFramePr>
          <p:nvPr/>
        </p:nvGraphicFramePr>
        <p:xfrm rot="0">
          <a:off x="2159000" y="2210063"/>
          <a:ext cx="3000000" cy="3000000"/>
        </p:xfrm>
        <a:graphic>
          <a:graphicData uri="http://schemas.openxmlformats.org/drawingml/2006/table">
            <a:tbl>
              <a:tblPr firstRow="0" firstCol="0" lastRow="0" lastCol="0" bandRow="0" bandCol="0">
                <a:tableStyleId>{10AD0F59-903E-44F1-AF20-2B1C670A7971}</a:tableStyleId>
                <a:noFill/>
              </a:tblPr>
              <a:tblGrid>
                <a:gridCol w="2413000"/>
                <a:gridCol w="2413000"/>
              </a:tblGrid>
              <a:tr h="29545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Estensione dell’esposizione</a:t>
                      </a:r>
                      <a:endParaRPr sz="1400" u="none" strike="noStrike" cap="none"/>
                    </a:p>
                  </a:txBody>
                  <a:tcPr marL="91450" marR="91450" marT="91450" marB="91450">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Valore dell’Esposizione (EV)</a:t>
                      </a:r>
                      <a:endParaRPr sz="12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Minore</a:t>
                      </a:r>
                      <a:endParaRPr sz="1400" u="none" strike="noStrike" cap="none"/>
                    </a:p>
                  </a:txBody>
                  <a:tcPr marL="91450" marR="91450" marT="91450" marB="91450">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0,01-0,10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Bassa</a:t>
                      </a:r>
                      <a:endParaRPr sz="1400" u="none" strike="noStrike" cap="none"/>
                    </a:p>
                  </a:txBody>
                  <a:tcPr marL="91450" marR="91450" marT="91450" marB="91450">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0,11-0,20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Moderata</a:t>
                      </a:r>
                      <a:endParaRPr sz="1400" u="none" strike="noStrike" cap="none"/>
                    </a:p>
                  </a:txBody>
                  <a:tcPr marL="91450" marR="91450" marT="91450" marB="91450">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0,21-0,30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Critica</a:t>
                      </a:r>
                      <a:endParaRPr sz="1400" u="none" strike="noStrike" cap="none"/>
                    </a:p>
                  </a:txBody>
                  <a:tcPr marL="91450" marR="91450" marT="91450" marB="91450">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0,31-0,50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Maggiore</a:t>
                      </a:r>
                      <a:endParaRPr sz="1400" u="none" strike="noStrike" cap="none"/>
                    </a:p>
                  </a:txBody>
                  <a:tcPr marL="91450" marR="91450" marT="91450" marB="91450">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0,51-1</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5286546" name="Google Shape;444;p29"/>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30469744" name="Google Shape;445;p29"/>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297508176" name="Google Shape;446;p29"/>
          <p:cNvSpPr txBox="1"/>
          <p:nvPr/>
        </p:nvSpPr>
        <p:spPr bwMode="auto">
          <a:xfrm>
            <a:off x="554399" y="1117256"/>
            <a:ext cx="8080800" cy="2769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 Normalizzazione degli indicatori quantitativi</a:t>
            </a:r>
            <a:endParaRPr sz="1200" b="1" i="0" u="none" strike="noStrike" cap="none">
              <a:solidFill>
                <a:schemeClr val="accent4"/>
              </a:solidFill>
              <a:latin typeface="Trebuchet MS"/>
              <a:ea typeface="Trebuchet MS"/>
              <a:cs typeface="Trebuchet MS"/>
            </a:endParaRPr>
          </a:p>
        </p:txBody>
      </p:sp>
      <p:sp>
        <p:nvSpPr>
          <p:cNvPr id="880547849" name="Google Shape;447;p29"/>
          <p:cNvSpPr txBox="1"/>
          <p:nvPr/>
        </p:nvSpPr>
        <p:spPr bwMode="auto">
          <a:xfrm>
            <a:off x="592104" y="1420520"/>
            <a:ext cx="7842300"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 determinare l’EV di una Categoria di Rischio, innanzitutto va calcolato il valore degli indicatori di esposizione associati e normalizzato nell’intervallo (0,1) applicando la procedura indicata nel paragrafo 4.3.1.2 (Normalizzazione dei valori degli indicatori quantitativi).</a:t>
            </a:r>
            <a:br>
              <a:rPr sz="1200" b="0" i="0" u="none" strike="noStrike" cap="none">
                <a:solidFill>
                  <a:schemeClr val="lt2"/>
                </a:solidFill>
                <a:latin typeface="Trebuchet MS"/>
                <a:ea typeface="Trebuchet MS"/>
                <a:cs typeface="Trebuchet MS"/>
              </a:rPr>
            </a:br>
            <a:r>
              <a:rPr sz="1200" b="0" i="0" u="none" strike="noStrike" cap="none">
                <a:solidFill>
                  <a:schemeClr val="lt2"/>
                </a:solidFill>
                <a:latin typeface="Trebuchet MS"/>
                <a:ea typeface="Trebuchet MS"/>
                <a:cs typeface="Trebuchet MS"/>
              </a:rPr>
              <a:t>Successivamente, l’EV viene calcolato utilizzando la seguente formula:</a:t>
            </a:r>
            <a:endParaRPr sz="1200" b="0" i="0" u="none" strike="noStrike" cap="none">
              <a:solidFill>
                <a:schemeClr val="lt2"/>
              </a:solidFill>
              <a:latin typeface="Trebuchet MS"/>
              <a:ea typeface="Trebuchet MS"/>
              <a:cs typeface="Trebuchet MS"/>
            </a:endParaRPr>
          </a:p>
        </p:txBody>
      </p:sp>
      <p:sp>
        <p:nvSpPr>
          <p:cNvPr id="720724385" name="Google Shape;448;p29"/>
          <p:cNvSpPr txBox="1"/>
          <p:nvPr/>
        </p:nvSpPr>
        <p:spPr bwMode="auto">
          <a:xfrm>
            <a:off x="3969827" y="2218448"/>
            <a:ext cx="5076898" cy="2358169"/>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Dove:</a:t>
            </a:r>
            <a:endParaRPr sz="1200" b="0" i="1" u="none" strike="noStrike" cap="none">
              <a:solidFill>
                <a:schemeClr val="lt2"/>
              </a:solidFill>
              <a:latin typeface="Trebuchet MS"/>
              <a:ea typeface="Trebuchet MS"/>
              <a:cs typeface="Trebuchet MS"/>
            </a:endParaRPr>
          </a:p>
          <a:p>
            <a:pPr marL="342900" marR="215265" lvl="0" indent="-342900" algn="just" rtl="0">
              <a:lnSpc>
                <a:spcPct val="107000"/>
              </a:lnSpc>
              <a:spcBef>
                <a:spcPts val="1400"/>
              </a:spcBef>
              <a:spcAft>
                <a:spcPts val="0"/>
              </a:spcAft>
              <a:buClr>
                <a:srgbClr val="000000"/>
              </a:buClr>
              <a:buSzPts val="1200"/>
              <a:buFont typeface="Trebuchet MS"/>
              <a:buChar char="-"/>
              <a:defRPr/>
            </a:pPr>
            <a:r>
              <a:rPr sz="1200" b="0" i="1" u="none" strike="noStrike" cap="none">
                <a:solidFill>
                  <a:schemeClr val="lt2"/>
                </a:solidFill>
                <a:latin typeface="Trebuchet MS"/>
                <a:ea typeface="Trebuchet MS"/>
                <a:cs typeface="Trebuchet MS"/>
              </a:rPr>
              <a:t>I</a:t>
            </a:r>
            <a:r>
              <a:rPr sz="1200" b="0" i="1" u="none" strike="noStrike" cap="none" baseline="-25000">
                <a:solidFill>
                  <a:schemeClr val="lt2"/>
                </a:solidFill>
                <a:latin typeface="Trebuchet MS"/>
                <a:ea typeface="Trebuchet MS"/>
                <a:cs typeface="Trebuchet MS"/>
              </a:rPr>
              <a:t>i</a:t>
            </a:r>
            <a:r>
              <a:rPr sz="1200" b="0" i="0" u="none" strike="noStrike" cap="none">
                <a:solidFill>
                  <a:schemeClr val="lt2"/>
                </a:solidFill>
                <a:latin typeface="Trebuchet MS"/>
                <a:ea typeface="Trebuchet MS"/>
                <a:cs typeface="Trebuchet MS"/>
              </a:rPr>
              <a:t> è il valore normalizzato del i-esimo indicatore di esposizione</a:t>
            </a:r>
            <a:endParaRPr sz="1200" b="0" i="0" u="none" strike="noStrike" cap="none">
              <a:solidFill>
                <a:schemeClr val="lt2"/>
              </a:solidFill>
              <a:latin typeface="Trebuchet MS"/>
              <a:ea typeface="Trebuchet MS"/>
              <a:cs typeface="Trebuchet MS"/>
            </a:endParaRPr>
          </a:p>
          <a:p>
            <a:pPr marL="342900" marR="215265" lvl="0" indent="-342900" algn="just" rtl="0">
              <a:lnSpc>
                <a:spcPct val="107000"/>
              </a:lnSpc>
              <a:spcBef>
                <a:spcPts val="800"/>
              </a:spcBef>
              <a:spcAft>
                <a:spcPts val="0"/>
              </a:spcAft>
              <a:buClr>
                <a:srgbClr val="000000"/>
              </a:buClr>
              <a:buSzPts val="1200"/>
              <a:buFont typeface="Trebuchet MS"/>
              <a:buChar char="-"/>
              <a:defRPr/>
            </a:pPr>
            <a:r>
              <a:rPr sz="1200" b="0" i="1" u="none" strike="noStrike" cap="none">
                <a:solidFill>
                  <a:schemeClr val="lt2"/>
                </a:solidFill>
                <a:latin typeface="Trebuchet MS"/>
                <a:ea typeface="Trebuchet MS"/>
                <a:cs typeface="Trebuchet MS"/>
              </a:rPr>
              <a:t>W</a:t>
            </a:r>
            <a:r>
              <a:rPr sz="1200" b="0" i="1" u="none" strike="noStrike" cap="none" baseline="-25000">
                <a:solidFill>
                  <a:schemeClr val="lt2"/>
                </a:solidFill>
                <a:latin typeface="Trebuchet MS"/>
                <a:ea typeface="Trebuchet MS"/>
                <a:cs typeface="Trebuchet MS"/>
              </a:rPr>
              <a:t>i</a:t>
            </a:r>
            <a:r>
              <a:rPr sz="1200" b="0" i="0" u="none" strike="noStrike" cap="none">
                <a:solidFill>
                  <a:schemeClr val="lt2"/>
                </a:solidFill>
                <a:latin typeface="Trebuchet MS"/>
                <a:ea typeface="Trebuchet MS"/>
                <a:cs typeface="Trebuchet MS"/>
              </a:rPr>
              <a:t> è il peso associato al i-esimo indicatore di esposizione</a:t>
            </a:r>
            <a:endParaRPr sz="1400" b="0" i="0" u="none" strike="noStrike" cap="none">
              <a:solidFill>
                <a:srgbClr val="000000"/>
              </a:solidFill>
              <a:latin typeface="Arial"/>
              <a:ea typeface="Arial"/>
              <a:cs typeface="Arial"/>
            </a:endParaRPr>
          </a:p>
          <a:p>
            <a:pPr marL="342900" marR="215265" lvl="0" indent="-342900" algn="just" rtl="0">
              <a:lnSpc>
                <a:spcPct val="107000"/>
              </a:lnSpc>
              <a:spcBef>
                <a:spcPts val="800"/>
              </a:spcBef>
              <a:spcAft>
                <a:spcPts val="0"/>
              </a:spcAft>
              <a:buClr>
                <a:srgbClr val="000000"/>
              </a:buClr>
              <a:buSzPts val="1200"/>
              <a:buFont typeface="Trebuchet MS"/>
              <a:buChar char="-"/>
              <a:defRPr/>
            </a:pPr>
            <a:r>
              <a:rPr sz="1200" b="0" i="1" u="none" strike="noStrike" cap="none">
                <a:solidFill>
                  <a:schemeClr val="lt2"/>
                </a:solidFill>
                <a:latin typeface="Trebuchet MS"/>
                <a:ea typeface="Trebuchet MS"/>
                <a:cs typeface="Trebuchet MS"/>
              </a:rPr>
              <a:t>n </a:t>
            </a:r>
            <a:r>
              <a:rPr sz="1200" b="0" i="0" u="none" strike="noStrike" cap="none">
                <a:solidFill>
                  <a:schemeClr val="lt2"/>
                </a:solidFill>
                <a:latin typeface="Trebuchet MS"/>
                <a:ea typeface="Trebuchet MS"/>
                <a:cs typeface="Trebuchet MS"/>
              </a:rPr>
              <a:t>è il numero di indicatori di esposizione considerati.</a:t>
            </a:r>
            <a:endParaRPr sz="1400" b="0" i="0" u="none" strike="noStrike" cap="none">
              <a:solidFill>
                <a:srgbClr val="000000"/>
              </a:solidFill>
              <a:latin typeface="Arial"/>
              <a:ea typeface="Arial"/>
              <a:cs typeface="Arial"/>
            </a:endParaRPr>
          </a:p>
          <a:p>
            <a:pPr marL="342900" marR="215265" lvl="0" indent="-342900" algn="just" rtl="0">
              <a:lnSpc>
                <a:spcPct val="107000"/>
              </a:lnSpc>
              <a:spcBef>
                <a:spcPts val="800"/>
              </a:spcBef>
              <a:spcAft>
                <a:spcPts val="0"/>
              </a:spcAft>
              <a:buClr>
                <a:srgbClr val="000000"/>
              </a:buClr>
              <a:buSzPts val="1200"/>
              <a:buFont typeface="Trebuchet MS"/>
              <a:buChar char="-"/>
              <a:defRPr/>
            </a:pPr>
            <a:r>
              <a:rPr sz="1200" b="0" i="0" u="none" strike="noStrike" cap="none">
                <a:solidFill>
                  <a:schemeClr val="lt2"/>
                </a:solidFill>
                <a:latin typeface="Trebuchet MS"/>
                <a:ea typeface="Trebuchet MS"/>
                <a:cs typeface="Trebuchet MS"/>
              </a:rPr>
              <a:t>I diversi pesi assegnati agli indicatori di esposizione possono derivare dalla letteratura esistente, dalle informazioni degli stakeholder o dalla ponderazione degli esperti. Per normalizzare l’indicatore, è necessario determinare i valori corrispondenti ai livelli di esposizione ottimali (0) e critici (1).</a:t>
            </a:r>
            <a:endParaRPr sz="1200" b="0" i="0" u="none" strike="noStrike" cap="none">
              <a:solidFill>
                <a:schemeClr val="lt2"/>
              </a:solidFill>
              <a:latin typeface="Trebuchet MS"/>
              <a:ea typeface="Trebuchet MS"/>
              <a:cs typeface="Trebuchet MS"/>
            </a:endParaRPr>
          </a:p>
        </p:txBody>
      </p:sp>
      <p:sp>
        <p:nvSpPr>
          <p:cNvPr id="1056847675" name="Google Shape;449;p29"/>
          <p:cNvSpPr txBox="1"/>
          <p:nvPr/>
        </p:nvSpPr>
        <p:spPr bwMode="auto">
          <a:xfrm>
            <a:off x="554400" y="583159"/>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2: Calcolo del Valore di Esposizione (EV) per le Categorie di Rischio</a:t>
            </a:r>
            <a:endParaRPr sz="1400" b="0" i="0" u="none" strike="noStrike" cap="none">
              <a:solidFill>
                <a:srgbClr val="000000"/>
              </a:solidFill>
              <a:latin typeface="Arial"/>
              <a:ea typeface="Arial"/>
              <a:cs typeface="Arial"/>
            </a:endParaRPr>
          </a:p>
        </p:txBody>
      </p:sp>
      <p:pic>
        <p:nvPicPr>
          <p:cNvPr id="576920577" name="Google Shape;450;p29"/>
          <p:cNvPicPr/>
          <p:nvPr/>
        </p:nvPicPr>
        <p:blipFill rotWithShape="1">
          <a:blip r:embed="rId3">
            <a:alphaModFix/>
          </a:blip>
          <a:srcRect l="0" t="0" r="0" b="0"/>
          <a:stretch/>
        </p:blipFill>
        <p:spPr bwMode="auto">
          <a:xfrm>
            <a:off x="962394" y="2744740"/>
            <a:ext cx="2842054" cy="1181266"/>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4792870" name="Google Shape;455;g39d627c7564_0_118"/>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97033976" name="Google Shape;456;g39d627c7564_0_118"/>
          <p:cNvSpPr txBox="1"/>
          <p:nvPr/>
        </p:nvSpPr>
        <p:spPr bwMode="auto">
          <a:xfrm>
            <a:off x="565046" y="1554491"/>
            <a:ext cx="8013899" cy="600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100"/>
              <a:buFont typeface="Arial"/>
              <a:buNone/>
              <a:defRPr/>
            </a:pPr>
            <a:r>
              <a:rPr sz="1100" b="1" i="0" u="none" strike="noStrike" cap="none">
                <a:solidFill>
                  <a:schemeClr val="accent4"/>
                </a:solidFill>
                <a:latin typeface="Trebuchet MS"/>
                <a:ea typeface="Trebuchet MS"/>
                <a:cs typeface="Trebuchet MS"/>
              </a:rPr>
              <a:t>Normalizzazione dei valori degli indicatori quantitativi</a:t>
            </a:r>
            <a:endParaRPr sz="1100" b="1" i="0" u="none" strike="noStrike" cap="none">
              <a:solidFill>
                <a:schemeClr val="accent4"/>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Per gli indicatori del tipo “più basso è meglio” (cioè, quanto più basso è il valore numerico dell’indicatore, tanto più alto è il livello di prestazione), il valore viene normalizzato applicando la seguente formula:</a:t>
            </a:r>
            <a:endParaRPr sz="1200" b="1" i="0" u="none" strike="noStrike" cap="none">
              <a:solidFill>
                <a:schemeClr val="lt2"/>
              </a:solidFill>
              <a:latin typeface="Trebuchet MS"/>
              <a:ea typeface="Trebuchet MS"/>
              <a:cs typeface="Trebuchet MS"/>
            </a:endParaRPr>
          </a:p>
        </p:txBody>
      </p:sp>
      <p:sp>
        <p:nvSpPr>
          <p:cNvPr id="214876328" name="Google Shape;457;g39d627c7564_0_118"/>
          <p:cNvSpPr txBox="1"/>
          <p:nvPr/>
        </p:nvSpPr>
        <p:spPr bwMode="auto">
          <a:xfrm>
            <a:off x="613207" y="835631"/>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2: Calcolo del Valore di Esposizione (EV) per le Categorie di Rischio</a:t>
            </a:r>
            <a:endParaRPr sz="1400" b="0" i="0" u="none" strike="noStrike" cap="none">
              <a:solidFill>
                <a:srgbClr val="000000"/>
              </a:solidFill>
              <a:latin typeface="Arial"/>
              <a:ea typeface="Arial"/>
              <a:cs typeface="Arial"/>
            </a:endParaRPr>
          </a:p>
        </p:txBody>
      </p:sp>
      <p:sp>
        <p:nvSpPr>
          <p:cNvPr id="801176673" name="Google Shape;458;g39d627c7564_0_118"/>
          <p:cNvSpPr txBox="1"/>
          <p:nvPr/>
        </p:nvSpPr>
        <p:spPr bwMode="auto">
          <a:xfrm>
            <a:off x="4083889" y="2391817"/>
            <a:ext cx="4446900" cy="2296500"/>
          </a:xfrm>
          <a:prstGeom prst="rect">
            <a:avLst/>
          </a:prstGeom>
          <a:noFill/>
          <a:ln>
            <a:noFill/>
          </a:ln>
        </p:spPr>
        <p:txBody>
          <a:bodyPr spcFirstLastPara="1" wrap="square" lIns="91425" tIns="45700" rIns="91425" bIns="45700" anchor="t" anchorCtr="0">
            <a:spAutoFit/>
          </a:bodyPr>
          <a:lstStyle/>
          <a:p>
            <a:pPr marL="0" marR="0" lvl="0" indent="0" algn="l" rtl="0">
              <a:lnSpc>
                <a:spcPct val="114999"/>
              </a:lnSpc>
              <a:spcBef>
                <a:spcPts val="1200"/>
              </a:spcBef>
              <a:spcAft>
                <a:spcPts val="0"/>
              </a:spcAft>
              <a:buClr>
                <a:schemeClr val="dk1"/>
              </a:buClr>
              <a:buSzPts val="1100"/>
              <a:buFont typeface="Arial"/>
              <a:buNone/>
              <a:defRPr/>
            </a:pPr>
            <a:r>
              <a:rPr sz="1100" b="0" i="0" u="none" strike="noStrike" cap="none">
                <a:solidFill>
                  <a:schemeClr val="lt2"/>
                </a:solidFill>
                <a:latin typeface="Trebuchet MS"/>
                <a:ea typeface="Trebuchet MS"/>
                <a:cs typeface="Trebuchet MS"/>
              </a:rPr>
              <a:t>dove:</a:t>
            </a:r>
            <a:endParaRPr sz="1100" b="0" i="0" u="none" strike="noStrike" cap="none">
              <a:solidFill>
                <a:schemeClr val="lt2"/>
              </a:solidFill>
              <a:latin typeface="Trebuchet MS"/>
              <a:ea typeface="Trebuchet MS"/>
              <a:cs typeface="Trebuchet MS"/>
            </a:endParaRPr>
          </a:p>
          <a:p>
            <a:pPr marL="457200" marR="0" lvl="0" indent="-298450" algn="l" rtl="0">
              <a:lnSpc>
                <a:spcPct val="114999"/>
              </a:lnSpc>
              <a:spcBef>
                <a:spcPts val="1200"/>
              </a:spcBef>
              <a:spcAft>
                <a:spcPts val="0"/>
              </a:spcAft>
              <a:buClr>
                <a:schemeClr val="lt2"/>
              </a:buClr>
              <a:buSzPts val="1100"/>
              <a:buFont typeface="Arial"/>
              <a:buChar char="●"/>
              <a:defRPr/>
            </a:pPr>
            <a:r>
              <a:rPr sz="1100" b="1" i="0" u="none" strike="noStrike" cap="none">
                <a:solidFill>
                  <a:schemeClr val="lt2"/>
                </a:solidFill>
                <a:latin typeface="Trebuchet MS"/>
                <a:ea typeface="Trebuchet MS"/>
                <a:cs typeface="Trebuchet MS"/>
              </a:rPr>
              <a:t>xᵢ</a:t>
            </a:r>
            <a:r>
              <a:rPr sz="1100" b="0" i="0" u="none" strike="noStrike" cap="none">
                <a:solidFill>
                  <a:schemeClr val="lt2"/>
                </a:solidFill>
                <a:latin typeface="Trebuchet MS"/>
                <a:ea typeface="Trebuchet MS"/>
                <a:cs typeface="Trebuchet MS"/>
              </a:rPr>
              <a:t> = valore dell’indicatore</a:t>
            </a:r>
            <a:br>
              <a:rPr sz="1100" b="0" i="0" u="none" strike="noStrike" cap="none">
                <a:solidFill>
                  <a:schemeClr val="lt2"/>
                </a:solidFill>
                <a:latin typeface="Trebuchet MS"/>
                <a:ea typeface="Trebuchet MS"/>
                <a:cs typeface="Trebuchet MS"/>
              </a:rPr>
            </a:br>
            <a:endParaRPr sz="1100" b="0" i="0" u="none" strike="noStrike" cap="none">
              <a:solidFill>
                <a:schemeClr val="lt2"/>
              </a:solidFill>
              <a:latin typeface="Trebuchet MS"/>
              <a:ea typeface="Trebuchet MS"/>
              <a:cs typeface="Trebuchet MS"/>
            </a:endParaRPr>
          </a:p>
          <a:p>
            <a:pPr marL="457200" marR="0" lvl="0" indent="-298450" algn="l" rtl="0">
              <a:lnSpc>
                <a:spcPct val="114999"/>
              </a:lnSpc>
              <a:spcBef>
                <a:spcPts val="0"/>
              </a:spcBef>
              <a:spcAft>
                <a:spcPts val="0"/>
              </a:spcAft>
              <a:buClr>
                <a:schemeClr val="lt2"/>
              </a:buClr>
              <a:buSzPts val="1100"/>
              <a:buFont typeface="Arial"/>
              <a:buChar char="●"/>
              <a:defRPr/>
            </a:pPr>
            <a:r>
              <a:rPr sz="1100" b="1" i="0" u="none" strike="noStrike" cap="none">
                <a:solidFill>
                  <a:schemeClr val="lt2"/>
                </a:solidFill>
                <a:latin typeface="Trebuchet MS"/>
                <a:ea typeface="Trebuchet MS"/>
                <a:cs typeface="Trebuchet MS"/>
              </a:rPr>
              <a:t>xₘᵢₙ</a:t>
            </a:r>
            <a:r>
              <a:rPr sz="1100" b="0" i="0" u="none" strike="noStrike" cap="none">
                <a:solidFill>
                  <a:schemeClr val="lt2"/>
                </a:solidFill>
                <a:latin typeface="Trebuchet MS"/>
                <a:ea typeface="Trebuchet MS"/>
                <a:cs typeface="Trebuchet MS"/>
              </a:rPr>
              <a:t> = valore ottimale dell’indicatore (corrispondente al punteggio 0)</a:t>
            </a:r>
            <a:br>
              <a:rPr sz="1100" b="0" i="0" u="none" strike="noStrike" cap="none">
                <a:solidFill>
                  <a:schemeClr val="lt2"/>
                </a:solidFill>
                <a:latin typeface="Trebuchet MS"/>
                <a:ea typeface="Trebuchet MS"/>
                <a:cs typeface="Trebuchet MS"/>
              </a:rPr>
            </a:br>
            <a:endParaRPr sz="1100" b="0" i="0" u="none" strike="noStrike" cap="none">
              <a:solidFill>
                <a:schemeClr val="lt2"/>
              </a:solidFill>
              <a:latin typeface="Trebuchet MS"/>
              <a:ea typeface="Trebuchet MS"/>
              <a:cs typeface="Trebuchet MS"/>
            </a:endParaRPr>
          </a:p>
          <a:p>
            <a:pPr marL="457200" marR="0" lvl="0" indent="-298450" algn="l" rtl="0">
              <a:lnSpc>
                <a:spcPct val="114999"/>
              </a:lnSpc>
              <a:spcBef>
                <a:spcPts val="0"/>
              </a:spcBef>
              <a:spcAft>
                <a:spcPts val="0"/>
              </a:spcAft>
              <a:buClr>
                <a:schemeClr val="lt2"/>
              </a:buClr>
              <a:buSzPts val="1100"/>
              <a:buFont typeface="Arial"/>
              <a:buChar char="●"/>
              <a:defRPr/>
            </a:pPr>
            <a:r>
              <a:rPr sz="1100" b="1" i="0" u="none" strike="noStrike" cap="none">
                <a:solidFill>
                  <a:schemeClr val="lt2"/>
                </a:solidFill>
                <a:latin typeface="Trebuchet MS"/>
                <a:ea typeface="Trebuchet MS"/>
                <a:cs typeface="Trebuchet MS"/>
              </a:rPr>
              <a:t>xₘₐₓ</a:t>
            </a:r>
            <a:r>
              <a:rPr sz="1100" b="0" i="0" u="none" strike="noStrike" cap="none">
                <a:solidFill>
                  <a:schemeClr val="lt2"/>
                </a:solidFill>
                <a:latin typeface="Trebuchet MS"/>
                <a:ea typeface="Trebuchet MS"/>
                <a:cs typeface="Trebuchet MS"/>
              </a:rPr>
              <a:t> = valore critico dell’indicatore (corrispondente al punteggio 1)</a:t>
            </a:r>
            <a:endParaRPr sz="1100" b="0" i="0" u="none" strike="noStrike" cap="none">
              <a:solidFill>
                <a:schemeClr val="lt2"/>
              </a:solidFill>
              <a:latin typeface="Trebuchet MS"/>
              <a:ea typeface="Trebuchet MS"/>
              <a:cs typeface="Trebuchet MS"/>
            </a:endParaRPr>
          </a:p>
          <a:p>
            <a:pPr marL="0" marR="0" lvl="0" indent="0" algn="l" rtl="0">
              <a:lnSpc>
                <a:spcPct val="100000"/>
              </a:lnSpc>
              <a:spcBef>
                <a:spcPts val="1200"/>
              </a:spcBef>
              <a:spcAft>
                <a:spcPts val="0"/>
              </a:spcAft>
              <a:buClr>
                <a:srgbClr val="000000"/>
              </a:buClr>
              <a:buSzPts val="1100"/>
              <a:buFont typeface="Arial"/>
              <a:buNone/>
              <a:defRPr/>
            </a:pPr>
            <a:endParaRPr sz="11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100"/>
              <a:buFont typeface="Arial"/>
              <a:buNone/>
              <a:defRPr/>
            </a:pPr>
            <a:endParaRPr sz="1100" b="0" i="0" u="none" strike="noStrike" cap="none">
              <a:solidFill>
                <a:schemeClr val="lt2"/>
              </a:solidFill>
              <a:latin typeface="Trebuchet MS"/>
              <a:ea typeface="Trebuchet MS"/>
              <a:cs typeface="Trebuchet MS"/>
            </a:endParaRPr>
          </a:p>
        </p:txBody>
      </p:sp>
      <p:pic>
        <p:nvPicPr>
          <p:cNvPr id="1806795529" name="Google Shape;459;g39d627c7564_0_118"/>
          <p:cNvPicPr/>
          <p:nvPr/>
        </p:nvPicPr>
        <p:blipFill rotWithShape="1">
          <a:blip r:embed="rId3">
            <a:alphaModFix/>
          </a:blip>
          <a:srcRect l="0" t="0" r="0" b="0"/>
          <a:stretch/>
        </p:blipFill>
        <p:spPr bwMode="auto">
          <a:xfrm>
            <a:off x="889412" y="2699080"/>
            <a:ext cx="3093988" cy="1287892"/>
          </a:xfrm>
          <a:prstGeom prst="rect">
            <a:avLst/>
          </a:prstGeom>
          <a:noFill/>
          <a:ln>
            <a:noFill/>
          </a:ln>
        </p:spPr>
      </p:pic>
      <p:sp>
        <p:nvSpPr>
          <p:cNvPr id="891715659" name="Google Shape;460;g39d627c7564_0_118"/>
          <p:cNvSpPr txBox="1"/>
          <p:nvPr>
            <p:ph type="title"/>
          </p:nvPr>
        </p:nvSpPr>
        <p:spPr bwMode="auto">
          <a:xfrm>
            <a:off x="554400" y="22208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253903" name="Google Shape;465;p30"/>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534425971" name="Google Shape;466;p30"/>
          <p:cNvSpPr/>
          <p:nvPr/>
        </p:nvSpPr>
        <p:spPr bwMode="auto">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043773651" name="Google Shape;467;p30"/>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359819930" name="Google Shape;468;p30"/>
          <p:cNvSpPr txBox="1"/>
          <p:nvPr/>
        </p:nvSpPr>
        <p:spPr bwMode="auto">
          <a:xfrm>
            <a:off x="554400" y="549388"/>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2: Calcolo del Valore di Esposizione (EV) per le Categorie di Rischio</a:t>
            </a:r>
            <a:endParaRPr sz="1400" b="0" i="0" u="none" strike="noStrike" cap="none">
              <a:solidFill>
                <a:srgbClr val="000000"/>
              </a:solidFill>
              <a:latin typeface="Arial"/>
              <a:ea typeface="Arial"/>
              <a:cs typeface="Arial"/>
            </a:endParaRPr>
          </a:p>
        </p:txBody>
      </p:sp>
      <p:sp>
        <p:nvSpPr>
          <p:cNvPr id="1997937532" name="Google Shape;469;p30"/>
          <p:cNvSpPr txBox="1"/>
          <p:nvPr/>
        </p:nvSpPr>
        <p:spPr bwMode="auto">
          <a:xfrm>
            <a:off x="554398" y="1449854"/>
            <a:ext cx="78423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La tabella sottostante illustra i Valori di Esposizione assegnati alle Categorie di Rischio, considerando un indicatore di esposizione associato a ciascuna Categoria di Rischio.</a:t>
            </a:r>
            <a:endParaRPr sz="1200" b="0" i="0" u="none" strike="noStrike" cap="none">
              <a:solidFill>
                <a:schemeClr val="lt2"/>
              </a:solidFill>
              <a:latin typeface="Trebuchet MS"/>
              <a:ea typeface="Trebuchet MS"/>
              <a:cs typeface="Trebuchet MS"/>
            </a:endParaRPr>
          </a:p>
        </p:txBody>
      </p:sp>
      <p:sp>
        <p:nvSpPr>
          <p:cNvPr id="1640759179" name="Google Shape;470;p30"/>
          <p:cNvSpPr txBox="1"/>
          <p:nvPr/>
        </p:nvSpPr>
        <p:spPr bwMode="auto">
          <a:xfrm>
            <a:off x="554399" y="1117256"/>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sp>
        <p:nvSpPr>
          <p:cNvPr id="1990698464" name="Google Shape;471;p30"/>
          <p:cNvSpPr txBox="1"/>
          <p:nvPr/>
        </p:nvSpPr>
        <p:spPr bwMode="auto">
          <a:xfrm>
            <a:off x="554397" y="4428536"/>
            <a:ext cx="7842177" cy="2769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Il risultato di questa fase è un insieme di Valori di Esposizione (EV), uno per ciascuna Categoria di Rischio.</a:t>
            </a:r>
            <a:endParaRPr sz="1200" b="1" i="0" u="none" strike="noStrike" cap="none">
              <a:solidFill>
                <a:schemeClr val="lt2"/>
              </a:solidFill>
              <a:latin typeface="Trebuchet MS"/>
              <a:ea typeface="Trebuchet MS"/>
              <a:cs typeface="Trebuchet MS"/>
            </a:endParaRPr>
          </a:p>
        </p:txBody>
      </p:sp>
      <p:graphicFrame>
        <p:nvGraphicFramePr>
          <p:cNvPr id="889363901" name="Google Shape;472;p30"/>
          <p:cNvGraphicFramePr>
            <a:graphicFrameLocks xmlns:a="http://schemas.openxmlformats.org/drawingml/2006/main"/>
          </p:cNvGraphicFramePr>
          <p:nvPr/>
        </p:nvGraphicFramePr>
        <p:xfrm rot="0">
          <a:off x="795903" y="1948582"/>
          <a:ext cx="3000000" cy="3000000"/>
        </p:xfrm>
        <a:graphic>
          <a:graphicData uri="http://schemas.openxmlformats.org/drawingml/2006/table">
            <a:tbl>
              <a:tblPr firstRow="0" firstCol="0" lastRow="0" lastCol="0" bandRow="0" bandCol="0">
                <a:tableStyleId>{10AD0F59-903E-44F1-AF20-2B1C670A7971}</a:tableStyleId>
                <a:noFill/>
              </a:tblPr>
              <a:tblGrid>
                <a:gridCol w="1219200"/>
                <a:gridCol w="1591425"/>
                <a:gridCol w="1067075"/>
                <a:gridCol w="2467375"/>
                <a:gridCol w="1089500"/>
              </a:tblGrid>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Pericolo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Categoria di Rischio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Elemento esposto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Indicatore di esposizione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Valore di esposizione</a:t>
                      </a:r>
                      <a:endParaRPr sz="1200" b="0" i="0" u="none" strike="noStrike" cap="none">
                        <a:solidFill>
                          <a:schemeClr val="lt1"/>
                        </a:solidFill>
                        <a:latin typeface="Trebuchet MS"/>
                        <a:ea typeface="Trebuchet MS"/>
                        <a:cs typeface="Trebuchet MS"/>
                      </a:endParaRPr>
                    </a:p>
                  </a:txBody>
                  <a:tcPr marL="91425" marR="91425" marT="91425" marB="914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r>
              <a:tr h="381000">
                <a:tc rowSpan="2">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Caldo Estremo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Rischio per la salute della popolazione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Popolazione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Densità di popolazione (n/Km²)</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0,32 (critico)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81000">
                <a:tc vMerge="1">
                  <a:txBody>
                    <a:bodyPr/>
                    <a:p>
                      <a:pPr>
                        <a:defRPr/>
                      </a:pPr>
                      <a:endParaRPr/>
                    </a:p>
                  </a:txBody>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Rischio di danni agli edifici residenziali</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Edifici residenziali</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Percentuale di edifici residenziali con oltre 50 anni (%)</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0,7 (maggiore)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537275">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Precipitazioni intense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Capacità di drenaggio delle reti stradali</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Rete stradale</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Lunghezza totale delle strade in zone soggette a inondazioni (Km)</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0,18 (basso)</a:t>
                      </a:r>
                      <a:endParaRPr sz="1400" u="none" strike="noStrike" cap="none"/>
                    </a:p>
                  </a:txBody>
                  <a:tcPr marL="91450" marR="91450" marT="91450" marB="91450" anchor="ctr">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9000480" name="Google Shape;477;p31"/>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48565867" name="Google Shape;478;p31"/>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134460175" name="Google Shape;479;p31"/>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851155938" name="Google Shape;480;p31"/>
          <p:cNvSpPr txBox="1"/>
          <p:nvPr/>
        </p:nvSpPr>
        <p:spPr bwMode="auto">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3: Calcolo del Valore di Pericolo (HV) per le Problematiche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48BAA2"/>
              </a:buClr>
              <a:buSzPts val="4000"/>
              <a:buFont typeface="Trebuchet MS"/>
              <a:buNone/>
              <a:defRPr/>
            </a:pPr>
            <a:endParaRPr sz="1400" b="0" i="0" u="none" strike="noStrike" cap="none">
              <a:solidFill>
                <a:srgbClr val="000000"/>
              </a:solidFill>
              <a:latin typeface="Arial"/>
              <a:ea typeface="Arial"/>
              <a:cs typeface="Arial"/>
            </a:endParaRPr>
          </a:p>
        </p:txBody>
      </p:sp>
      <p:sp>
        <p:nvSpPr>
          <p:cNvPr id="230598854" name="Google Shape;481;p31"/>
          <p:cNvSpPr txBox="1"/>
          <p:nvPr/>
        </p:nvSpPr>
        <p:spPr bwMode="auto">
          <a:xfrm>
            <a:off x="554397" y="1244445"/>
            <a:ext cx="7842177"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prevede l’assegnazione di un Valore di Pericolo (HV) a ciascuna Questione (Pericolo) inclusa nella valutazione. Questo valore rappresenta la rilevanza del pericolo in relazione al contesto locale, come definito nella tabella sottostante.</a:t>
            </a:r>
            <a:endParaRPr sz="1200" b="0" i="0" u="none" strike="noStrike" cap="none">
              <a:solidFill>
                <a:schemeClr val="lt2"/>
              </a:solidFill>
              <a:latin typeface="Trebuchet MS"/>
              <a:ea typeface="Trebuchet MS"/>
              <a:cs typeface="Trebuchet MS"/>
            </a:endParaRPr>
          </a:p>
        </p:txBody>
      </p:sp>
      <p:graphicFrame>
        <p:nvGraphicFramePr>
          <p:cNvPr id="1854795174" name="Google Shape;482;p31"/>
          <p:cNvGraphicFramePr>
            <a:graphicFrameLocks xmlns:a="http://schemas.openxmlformats.org/drawingml/2006/main"/>
          </p:cNvGraphicFramePr>
          <p:nvPr/>
        </p:nvGraphicFramePr>
        <p:xfrm rot="0">
          <a:off x="952500" y="2000250"/>
          <a:ext cx="3000000" cy="3000000"/>
        </p:xfrm>
        <a:graphic>
          <a:graphicData uri="http://schemas.openxmlformats.org/drawingml/2006/table">
            <a:tbl>
              <a:tblPr firstRow="0" firstCol="0" lastRow="0" lastCol="0" bandRow="0" bandCol="0">
                <a:tableStyleId>{10AD0F59-903E-44F1-AF20-2B1C670A7971}</a:tableStyleId>
                <a:noFill/>
              </a:tblPr>
              <a:tblGrid>
                <a:gridCol w="997050"/>
                <a:gridCol w="3675500"/>
                <a:gridCol w="1323450"/>
                <a:gridCol w="1243000"/>
              </a:tblGrid>
              <a:tr h="381000">
                <a:tc gridSpan="2">
                  <a:txBody>
                    <a:bodyPr/>
                    <a:p>
                      <a:pPr marL="0" marR="0" lvl="0" indent="0" algn="ctr" rtl="0">
                        <a:lnSpc>
                          <a:spcPct val="100000"/>
                        </a:lnSpc>
                        <a:spcBef>
                          <a:spcPts val="0"/>
                        </a:spcBef>
                        <a:spcAft>
                          <a:spcPts val="0"/>
                        </a:spcAft>
                        <a:buClr>
                          <a:srgbClr val="000000"/>
                        </a:buClr>
                        <a:buSzPts val="1200"/>
                        <a:buFont typeface="Arial"/>
                        <a:buNone/>
                        <a:defRPr/>
                      </a:pPr>
                      <a:r>
                        <a:rPr sz="1200" b="1" i="0" u="none" strike="noStrike" cap="none">
                          <a:solidFill>
                            <a:schemeClr val="lt1"/>
                          </a:solidFill>
                          <a:latin typeface="Trebuchet MS"/>
                          <a:ea typeface="Trebuchet MS"/>
                          <a:cs typeface="Trebuchet MS"/>
                        </a:rPr>
                        <a:t>Evento pericoloso</a:t>
                      </a:r>
                      <a:endParaRPr sz="1200" b="1" i="0" u="none" strike="noStrike" cap="none">
                        <a:solidFill>
                          <a:schemeClr val="lt1"/>
                        </a:solidFill>
                        <a:latin typeface="Trebuchet MS"/>
                        <a:ea typeface="Trebuchet MS"/>
                        <a:cs typeface="Trebuchet MS"/>
                      </a:endParaRPr>
                    </a:p>
                  </a:txBody>
                  <a:tcPr marL="91425" marR="91425" marT="91425" marB="914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hMerge="1">
                  <a:txBody>
                    <a:bodyPr/>
                    <a:p>
                      <a:endParaRPr/>
                    </a:p>
                  </a:txBody>
                </a:tc>
                <a:tc gridSpan="2">
                  <a:txBody>
                    <a:bodyPr/>
                    <a:p>
                      <a:pPr marL="0" marR="0" lvl="0" indent="0" algn="ctr" rtl="0">
                        <a:lnSpc>
                          <a:spcPct val="100000"/>
                        </a:lnSpc>
                        <a:spcBef>
                          <a:spcPts val="0"/>
                        </a:spcBef>
                        <a:spcAft>
                          <a:spcPts val="0"/>
                        </a:spcAft>
                        <a:buClr>
                          <a:srgbClr val="000000"/>
                        </a:buClr>
                        <a:buSzPts val="1200"/>
                        <a:buFont typeface="Arial"/>
                        <a:buNone/>
                        <a:defRPr/>
                      </a:pPr>
                      <a:r>
                        <a:rPr sz="1200" b="1" i="0" u="none" strike="noStrike" cap="none">
                          <a:solidFill>
                            <a:schemeClr val="lt1"/>
                          </a:solidFill>
                          <a:latin typeface="Trebuchet MS"/>
                          <a:ea typeface="Trebuchet MS"/>
                          <a:cs typeface="Trebuchet MS"/>
                        </a:rPr>
                        <a:t>Valore di Pericolo (HV)</a:t>
                      </a:r>
                      <a:endParaRPr sz="1200" b="1" i="0" u="none" strike="noStrike" cap="none">
                        <a:solidFill>
                          <a:schemeClr val="lt1"/>
                        </a:solidFill>
                        <a:latin typeface="Trebuchet MS"/>
                        <a:ea typeface="Trebuchet MS"/>
                        <a:cs typeface="Trebuchet MS"/>
                      </a:endParaRPr>
                    </a:p>
                  </a:txBody>
                  <a:tcPr marL="91425" marR="91425" marT="91425" marB="914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rgbClr val="8BA7AC"/>
                    </a:solidFill>
                  </a:tcPr>
                </a:tc>
                <a:tc hMerge="1">
                  <a:txBody>
                    <a:bodyPr/>
                    <a:p>
                      <a:endParaRPr/>
                    </a:p>
                  </a:txBody>
                </a:tc>
              </a:tr>
              <a:tr h="381000">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Frequente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Probabile che si verifichi nel corso della vita (ogni 0-10 anni)</a:t>
                      </a:r>
                      <a:endParaRPr sz="1200" b="0" i="0" u="none" strike="noStrike" cap="none">
                        <a:solidFill>
                          <a:schemeClr val="lt2"/>
                        </a:solidFill>
                        <a:latin typeface="Trebuchet MS"/>
                        <a:ea typeface="Trebuchet MS"/>
                        <a:cs typeface="Trebuchet MS"/>
                      </a:endParaRPr>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Molto probabile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1-0,9</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81000">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Probable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Probabile che si verifichi più volte nella vita (ogni 0-25 anni)</a:t>
                      </a:r>
                      <a:endParaRPr sz="1200" b="0" i="0" u="none" strike="noStrike" cap="none">
                        <a:solidFill>
                          <a:schemeClr val="lt2"/>
                        </a:solidFill>
                        <a:latin typeface="Trebuchet MS"/>
                        <a:ea typeface="Trebuchet MS"/>
                        <a:cs typeface="Trebuchet MS"/>
                      </a:endParaRPr>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Probabile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0,89-0,66</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81000">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Occasional</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Probabile che si verifichi qualche volta nella vita (ogni 0-50 anni)</a:t>
                      </a:r>
                      <a:endParaRPr sz="1200" b="0" i="0" u="none" strike="noStrike" cap="none">
                        <a:solidFill>
                          <a:schemeClr val="lt2"/>
                        </a:solidFill>
                        <a:latin typeface="Trebuchet MS"/>
                        <a:ea typeface="Trebuchet MS"/>
                        <a:cs typeface="Trebuchet MS"/>
                      </a:endParaRPr>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Possibile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0,65-0,33</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81000">
                <a:tc>
                  <a:txBody>
                    <a:bodyPr/>
                    <a:p>
                      <a:pPr marL="0" marR="0" lvl="0" indent="0" algn="l"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Remote</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Improbabile, ma comunque possibile nel corso della vita (ogni 0-100 anni)</a:t>
                      </a:r>
                      <a:endParaRPr sz="1200" b="0" i="0" u="none" strike="noStrike" cap="none">
                        <a:solidFill>
                          <a:schemeClr val="lt2"/>
                        </a:solidFill>
                        <a:latin typeface="Trebuchet MS"/>
                        <a:ea typeface="Trebuchet MS"/>
                        <a:cs typeface="Trebuchet MS"/>
                      </a:endParaRPr>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Improbabile</a:t>
                      </a:r>
                      <a:endParaRPr sz="1200" b="0" i="0" u="none" strike="noStrike" cap="none">
                        <a:solidFill>
                          <a:schemeClr val="lt2"/>
                        </a:solidFill>
                        <a:latin typeface="Trebuchet MS"/>
                        <a:ea typeface="Trebuchet MS"/>
                        <a:cs typeface="Trebuchet MS"/>
                      </a:endParaRPr>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c>
                  <a:txBody>
                    <a:bodyPr/>
                    <a:p>
                      <a:pPr marL="0" marR="0" lvl="0" indent="0" algn="l"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0,32-0,0</a:t>
                      </a:r>
                      <a:endParaRPr sz="1400" u="none" strike="noStrike" cap="none"/>
                    </a:p>
                  </a:txBody>
                  <a:tcPr marL="91450" marR="91450" marT="91450" marB="91450">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0892371" name="Google Shape;487;p32"/>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74707982" name="Google Shape;488;p32"/>
          <p:cNvSpPr/>
          <p:nvPr/>
        </p:nvSpPr>
        <p:spPr bwMode="auto">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322410797" name="Google Shape;489;p32"/>
          <p:cNvSpPr txBox="1"/>
          <p:nvPr>
            <p:ph type="title"/>
          </p:nvPr>
        </p:nvSpPr>
        <p:spPr bwMode="auto">
          <a:xfrm>
            <a:off x="472875" y="137898"/>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308905549" name="Google Shape;490;p32"/>
          <p:cNvSpPr txBox="1"/>
          <p:nvPr/>
        </p:nvSpPr>
        <p:spPr bwMode="auto">
          <a:xfrm>
            <a:off x="472875" y="597564"/>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3: Calcolo del Valore di Pericolo (HV) per le Problematiche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48BAA2"/>
              </a:buClr>
              <a:buSzPts val="4000"/>
              <a:buFont typeface="Trebuchet MS"/>
              <a:buNone/>
              <a:defRPr/>
            </a:pPr>
            <a:endParaRPr sz="1800" b="0" i="0" u="none" strike="noStrike" cap="none">
              <a:solidFill>
                <a:srgbClr val="000000"/>
              </a:solidFill>
              <a:latin typeface="Arial"/>
              <a:ea typeface="Arial"/>
              <a:cs typeface="Arial"/>
            </a:endParaRPr>
          </a:p>
        </p:txBody>
      </p:sp>
      <p:sp>
        <p:nvSpPr>
          <p:cNvPr id="2008219386" name="Google Shape;491;p32"/>
          <p:cNvSpPr txBox="1"/>
          <p:nvPr/>
        </p:nvSpPr>
        <p:spPr bwMode="auto">
          <a:xfrm>
            <a:off x="472875" y="985345"/>
            <a:ext cx="8034600"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Valore di Pericolo deve essere assegnato utilizzando le informazioni contenute nei SECAP.</a:t>
            </a:r>
            <a:br>
              <a:rPr sz="1200" b="0" i="0" u="none" strike="noStrike" cap="none">
                <a:solidFill>
                  <a:schemeClr val="lt2"/>
                </a:solidFill>
                <a:latin typeface="Trebuchet MS"/>
                <a:ea typeface="Trebuchet MS"/>
                <a:cs typeface="Trebuchet MS"/>
              </a:rPr>
            </a:br>
            <a:r>
              <a:rPr sz="1200" b="0" i="0" u="none" strike="noStrike" cap="none">
                <a:solidFill>
                  <a:schemeClr val="lt2"/>
                </a:solidFill>
                <a:latin typeface="Trebuchet MS"/>
                <a:ea typeface="Trebuchet MS"/>
                <a:cs typeface="Trebuchet MS"/>
              </a:rPr>
              <a:t>Se le informazioni non sono disponibili:</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il Valore di Pericolo (HV) viene assegnato dagli esperti</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il Valore di Pericolo (HV) viene assegnato attraverso il calcolo, la normalizzazione e l’aggregazione di specifici criteri di Pericolo. Per quanto riguarda la seconda opzione, la tabella mostra un esempio di Criteri di Pericolo per il Tema "Caldo estremo".</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graphicFrame>
        <p:nvGraphicFramePr>
          <p:cNvPr id="1983578825" name="Google Shape;492;p32"/>
          <p:cNvGraphicFramePr>
            <a:graphicFrameLocks xmlns:a="http://schemas.openxmlformats.org/drawingml/2006/main"/>
          </p:cNvGraphicFramePr>
          <p:nvPr/>
        </p:nvGraphicFramePr>
        <p:xfrm rot="0">
          <a:off x="630600" y="2176550"/>
          <a:ext cx="3000000" cy="3000000"/>
        </p:xfrm>
        <a:graphic>
          <a:graphicData uri="http://schemas.openxmlformats.org/drawingml/2006/table">
            <a:tbl>
              <a:tblPr firstRow="0" firstCol="0" lastRow="0" lastCol="0" bandRow="0" bandCol="0">
                <a:tableStyleId>{10AD0F59-903E-44F1-AF20-2B1C670A7971}</a:tableStyleId>
                <a:noFill/>
              </a:tblPr>
              <a:tblGrid>
                <a:gridCol w="2415950"/>
                <a:gridCol w="5303200"/>
              </a:tblGrid>
              <a:tr h="295450">
                <a:tc>
                  <a:txBody>
                    <a:bodyPr/>
                    <a:p>
                      <a:pPr marL="0" marR="0" lvl="0" indent="0" algn="ctr" rtl="0">
                        <a:lnSpc>
                          <a:spcPct val="100000"/>
                        </a:lnSpc>
                        <a:spcBef>
                          <a:spcPts val="0"/>
                        </a:spcBef>
                        <a:spcAft>
                          <a:spcPts val="0"/>
                        </a:spcAft>
                        <a:buClr>
                          <a:srgbClr val="000000"/>
                        </a:buClr>
                        <a:buSzPts val="1100"/>
                        <a:buFont typeface="Arial"/>
                        <a:buNone/>
                        <a:defRPr/>
                      </a:pPr>
                      <a:r>
                        <a:rPr sz="1100" u="none" strike="noStrike" cap="none">
                          <a:solidFill>
                            <a:schemeClr val="lt1"/>
                          </a:solidFill>
                          <a:latin typeface="Trebuchet MS"/>
                          <a:ea typeface="Trebuchet MS"/>
                          <a:cs typeface="Trebuchet MS"/>
                        </a:rPr>
                        <a:t>Tema</a:t>
                      </a:r>
                      <a:endParaRPr sz="11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100"/>
                        <a:buFont typeface="Arial"/>
                        <a:buNone/>
                        <a:defRPr/>
                      </a:pPr>
                      <a:r>
                        <a:rPr sz="1100" u="none" strike="noStrike" cap="none">
                          <a:solidFill>
                            <a:schemeClr val="lt1"/>
                          </a:solidFill>
                          <a:latin typeface="Trebuchet MS"/>
                          <a:ea typeface="Trebuchet MS"/>
                          <a:cs typeface="Trebuchet MS"/>
                        </a:rPr>
                        <a:t>Caldo Estremo</a:t>
                      </a:r>
                      <a:endParaRPr sz="11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Criteri di Pericolo</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Indicatori</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SU25 (giorni estivi)</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Numero di giorni all’anno con temperatura massima giornaliera superiore a 25 ºC</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SU30 (giorni caldi)</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Numero di giorni all’anno con temperatura massima giornaliera superiore a 30 ºC</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TMAX</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Temperatura massima giornaliera (ºC)</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TR20 (notti tropicali)</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Numero di giorni all’anno con temperatura minima giornaliera superiore a 20 ºC</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HW</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7000"/>
                        </a:lnSpc>
                        <a:spcBef>
                          <a:spcPts val="0"/>
                        </a:spcBef>
                        <a:spcAft>
                          <a:spcPts val="0"/>
                        </a:spcAft>
                        <a:buClr>
                          <a:srgbClr val="000000"/>
                        </a:buClr>
                        <a:buSzPts val="1100"/>
                        <a:buFont typeface="Arial"/>
                        <a:buNone/>
                        <a:defRPr/>
                      </a:pPr>
                      <a:r>
                        <a:rPr sz="1100" b="0" i="0" u="none" strike="noStrike" cap="none">
                          <a:solidFill>
                            <a:schemeClr val="lt2"/>
                          </a:solidFill>
                          <a:latin typeface="Trebuchet MS"/>
                          <a:ea typeface="Trebuchet MS"/>
                          <a:cs typeface="Trebuchet MS"/>
                        </a:rPr>
                        <a:t>Numero di giorni all’anno con temperatura massima giornaliera superiore a 30 ºC</a:t>
                      </a:r>
                      <a:endParaRPr sz="1100" b="0" i="0" u="none" strike="noStrike" cap="none">
                        <a:solidFill>
                          <a:schemeClr val="lt2"/>
                        </a:solidFill>
                        <a:latin typeface="Trebuchet MS"/>
                        <a:ea typeface="Trebuchet MS"/>
                        <a:cs typeface="Trebuchet MS"/>
                      </a:endParaRPr>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29238671" name="Google Shape;497;p33"/>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07136378" name="Google Shape;498;p33"/>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813434777" name="Google Shape;499;p33"/>
          <p:cNvSpPr txBox="1"/>
          <p:nvPr/>
        </p:nvSpPr>
        <p:spPr bwMode="auto">
          <a:xfrm>
            <a:off x="554400" y="546188"/>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3: Calcolo del Valore di Pericolo (HV) per le Problematiche</a:t>
            </a:r>
            <a:endParaRPr sz="1400" b="0" i="0" u="none" strike="noStrike" cap="none">
              <a:solidFill>
                <a:srgbClr val="000000"/>
              </a:solidFill>
              <a:latin typeface="Arial"/>
              <a:ea typeface="Arial"/>
              <a:cs typeface="Arial"/>
            </a:endParaRPr>
          </a:p>
        </p:txBody>
      </p:sp>
      <p:sp>
        <p:nvSpPr>
          <p:cNvPr id="785528067" name="Google Shape;500;p33"/>
          <p:cNvSpPr txBox="1"/>
          <p:nvPr/>
        </p:nvSpPr>
        <p:spPr bwMode="auto">
          <a:xfrm>
            <a:off x="554400" y="1334359"/>
            <a:ext cx="7842177"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 determinare l’HV di un Tema, il valore degli indicatori di pericolo associati deve essere calcolato e normalizzato nell’intervallo (0,1). Successivamente, l’HV viene calcolato utilizzando la seguente formula:</a:t>
            </a:r>
            <a:endParaRPr sz="1200" b="0" i="0" u="none" strike="noStrike" cap="none">
              <a:solidFill>
                <a:schemeClr val="lt2"/>
              </a:solidFill>
              <a:latin typeface="Trebuchet MS"/>
              <a:ea typeface="Trebuchet MS"/>
              <a:cs typeface="Trebuchet MS"/>
            </a:endParaRPr>
          </a:p>
        </p:txBody>
      </p:sp>
      <p:sp>
        <p:nvSpPr>
          <p:cNvPr id="1886596739" name="Google Shape;501;p33"/>
          <p:cNvSpPr txBox="1"/>
          <p:nvPr/>
        </p:nvSpPr>
        <p:spPr bwMode="auto">
          <a:xfrm>
            <a:off x="3828275" y="2071875"/>
            <a:ext cx="4643700" cy="2481023"/>
          </a:xfrm>
          <a:prstGeom prst="rect">
            <a:avLst/>
          </a:prstGeom>
          <a:noFill/>
          <a:ln>
            <a:noFill/>
          </a:ln>
        </p:spPr>
        <p:txBody>
          <a:bodyPr spcFirstLastPara="1" wrap="square" lIns="91425" tIns="45700" rIns="91425" bIns="45700" anchor="t" anchorCtr="0">
            <a:spAutoFit/>
          </a:bodyPr>
          <a:lstStyle/>
          <a:p>
            <a:pPr marL="0" marR="215265" lvl="0" indent="0" algn="l" rtl="0">
              <a:lnSpc>
                <a:spcPct val="107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Dove:</a:t>
            </a:r>
            <a:endParaRPr sz="1200" b="0" i="1" u="none" strike="noStrike" cap="none">
              <a:solidFill>
                <a:schemeClr val="lt2"/>
              </a:solidFill>
              <a:latin typeface="Trebuchet MS"/>
              <a:ea typeface="Trebuchet MS"/>
              <a:cs typeface="Trebuchet MS"/>
            </a:endParaRPr>
          </a:p>
          <a:p>
            <a:pPr marL="0" marR="215265" lvl="0" indent="0" algn="l" rtl="0">
              <a:lnSpc>
                <a:spcPct val="107000"/>
              </a:lnSpc>
              <a:spcBef>
                <a:spcPts val="60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a:t>
            </a:r>
            <a:r>
              <a:rPr sz="1200" b="0" i="1" u="none" strike="noStrike" cap="none">
                <a:solidFill>
                  <a:schemeClr val="lt2"/>
                </a:solidFill>
                <a:latin typeface="Trebuchet MS"/>
                <a:ea typeface="Trebuchet MS"/>
                <a:cs typeface="Trebuchet MS"/>
              </a:rPr>
              <a:t>I</a:t>
            </a:r>
            <a:r>
              <a:rPr sz="1200" b="0" i="1" u="none" strike="noStrike" cap="none" baseline="-25000">
                <a:solidFill>
                  <a:schemeClr val="lt2"/>
                </a:solidFill>
                <a:latin typeface="Trebuchet MS"/>
                <a:ea typeface="Trebuchet MS"/>
                <a:cs typeface="Trebuchet MS"/>
              </a:rPr>
              <a:t>i  </a:t>
            </a:r>
            <a:r>
              <a:rPr sz="1200" b="0" i="0" u="none" strike="noStrike" cap="none">
                <a:solidFill>
                  <a:schemeClr val="lt2"/>
                </a:solidFill>
                <a:latin typeface="Trebuchet MS"/>
                <a:ea typeface="Trebuchet MS"/>
                <a:cs typeface="Trebuchet MS"/>
              </a:rPr>
              <a:t>è il valore normalizzato del i-esimo indicatore</a:t>
            </a:r>
            <a:endParaRPr sz="1400" b="0" i="0" u="none" strike="noStrike" cap="none">
              <a:solidFill>
                <a:srgbClr val="000000"/>
              </a:solidFill>
              <a:latin typeface="Arial"/>
              <a:ea typeface="Arial"/>
              <a:cs typeface="Arial"/>
            </a:endParaRPr>
          </a:p>
          <a:p>
            <a:pPr marL="0" marR="215265" lvl="0" indent="0" algn="l" rtl="0">
              <a:lnSpc>
                <a:spcPct val="107000"/>
              </a:lnSpc>
              <a:spcBef>
                <a:spcPts val="140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a:t>
            </a:r>
            <a:r>
              <a:rPr sz="1200" b="0" i="1" u="none" strike="noStrike" cap="none">
                <a:solidFill>
                  <a:schemeClr val="lt2"/>
                </a:solidFill>
                <a:latin typeface="Trebuchet MS"/>
                <a:ea typeface="Trebuchet MS"/>
                <a:cs typeface="Trebuchet MS"/>
              </a:rPr>
              <a:t>W</a:t>
            </a:r>
            <a:r>
              <a:rPr sz="1200" b="0" i="1" u="none" strike="noStrike" cap="none" baseline="-25000">
                <a:solidFill>
                  <a:schemeClr val="lt2"/>
                </a:solidFill>
                <a:latin typeface="Trebuchet MS"/>
                <a:ea typeface="Trebuchet MS"/>
                <a:cs typeface="Trebuchet MS"/>
              </a:rPr>
              <a:t>i</a:t>
            </a:r>
            <a:r>
              <a:rPr sz="1200" b="0" i="0" u="none" strike="noStrike" cap="none">
                <a:solidFill>
                  <a:schemeClr val="lt2"/>
                </a:solidFill>
                <a:latin typeface="Trebuchet MS"/>
                <a:ea typeface="Trebuchet MS"/>
                <a:cs typeface="Trebuchet MS"/>
              </a:rPr>
              <a:t> è il peso associato al i-esimo indicatore</a:t>
            </a:r>
            <a:endParaRPr sz="1400" b="0" i="0" u="none" strike="noStrike" cap="none">
              <a:solidFill>
                <a:srgbClr val="000000"/>
              </a:solidFill>
              <a:latin typeface="Arial"/>
              <a:ea typeface="Arial"/>
              <a:cs typeface="Arial"/>
            </a:endParaRPr>
          </a:p>
          <a:p>
            <a:pPr marL="0" marR="215265" lvl="0" indent="0" algn="l" rtl="0">
              <a:lnSpc>
                <a:spcPct val="107000"/>
              </a:lnSpc>
              <a:spcBef>
                <a:spcPts val="140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n è il numero di indicatori considerati</a:t>
            </a:r>
            <a:endParaRPr sz="1400" b="0" i="0" u="none" strike="noStrike" cap="none">
              <a:solidFill>
                <a:srgbClr val="000000"/>
              </a:solidFill>
              <a:latin typeface="Arial"/>
              <a:ea typeface="Arial"/>
              <a:cs typeface="Arial"/>
            </a:endParaRPr>
          </a:p>
          <a:p>
            <a:pPr marL="0" marR="215265" lvl="0" indent="0" algn="l" rtl="0">
              <a:lnSpc>
                <a:spcPct val="107000"/>
              </a:lnSpc>
              <a:spcBef>
                <a:spcPts val="220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 diversi pesi assegnati agli indicatori di pericolo possono derivare dalla letteratura esistente, dalle informazioni degli stakeholder o dalla ponderazione degli esperti.</a:t>
            </a: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80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pic>
        <p:nvPicPr>
          <p:cNvPr id="650599291" name="Google Shape;502;p33"/>
          <p:cNvPicPr/>
          <p:nvPr/>
        </p:nvPicPr>
        <p:blipFill rotWithShape="1">
          <a:blip r:embed="rId3">
            <a:alphaModFix/>
          </a:blip>
          <a:srcRect l="0" t="0" r="0" b="0"/>
          <a:stretch/>
        </p:blipFill>
        <p:spPr bwMode="auto">
          <a:xfrm>
            <a:off x="722482" y="2400675"/>
            <a:ext cx="3105786" cy="1356193"/>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43796920" name="Google Shape;507;p34"/>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609761049" name="Google Shape;508;p34"/>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31947804" name="Google Shape;509;p34"/>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48856481" name="Google Shape;510;p34"/>
          <p:cNvSpPr txBox="1"/>
          <p:nvPr/>
        </p:nvSpPr>
        <p:spPr bwMode="auto">
          <a:xfrm>
            <a:off x="554397" y="4981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3: Calcolo del Valore di Pericolo (HV) per le Problematiche</a:t>
            </a:r>
            <a:endParaRPr sz="1400" b="0" i="0" u="none" strike="noStrike" cap="none">
              <a:solidFill>
                <a:srgbClr val="000000"/>
              </a:solidFill>
              <a:latin typeface="Arial"/>
              <a:ea typeface="Arial"/>
              <a:cs typeface="Arial"/>
            </a:endParaRPr>
          </a:p>
        </p:txBody>
      </p:sp>
      <p:sp>
        <p:nvSpPr>
          <p:cNvPr id="1118205092" name="Google Shape;511;p34"/>
          <p:cNvSpPr txBox="1"/>
          <p:nvPr/>
        </p:nvSpPr>
        <p:spPr bwMode="auto">
          <a:xfrm>
            <a:off x="554400" y="1655925"/>
            <a:ext cx="78423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Supponendo di condurre la valutazione del rischio per una città dell’Europa Centrale, riportata di seguito mostra i Valori di Pericolo assegnati dopo la consultazione del relativo SECAP.</a:t>
            </a:r>
            <a:endParaRPr sz="1200" b="0" i="0" u="none" strike="noStrike" cap="none">
              <a:solidFill>
                <a:schemeClr val="lt2"/>
              </a:solidFill>
              <a:latin typeface="Trebuchet MS"/>
              <a:ea typeface="Trebuchet MS"/>
              <a:cs typeface="Trebuchet MS"/>
            </a:endParaRPr>
          </a:p>
        </p:txBody>
      </p:sp>
      <p:sp>
        <p:nvSpPr>
          <p:cNvPr id="2112165422" name="Google Shape;512;p34"/>
          <p:cNvSpPr txBox="1"/>
          <p:nvPr/>
        </p:nvSpPr>
        <p:spPr bwMode="auto">
          <a:xfrm>
            <a:off x="554397" y="1241282"/>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sp>
        <p:nvSpPr>
          <p:cNvPr id="1890343099" name="Google Shape;513;p34"/>
          <p:cNvSpPr txBox="1"/>
          <p:nvPr/>
        </p:nvSpPr>
        <p:spPr bwMode="auto">
          <a:xfrm>
            <a:off x="554397" y="4428536"/>
            <a:ext cx="7842177" cy="2769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lt2"/>
                </a:solidFill>
                <a:latin typeface="Trebuchet MS"/>
                <a:ea typeface="Trebuchet MS"/>
                <a:cs typeface="Trebuchet MS"/>
              </a:rPr>
              <a:t>Il risultato di questa fase è un insieme di Valori di Pericolo (HV), uno per ciascun Tema.</a:t>
            </a:r>
            <a:endParaRPr sz="1200" b="1" i="0" u="none" strike="noStrike" cap="none">
              <a:solidFill>
                <a:schemeClr val="lt2"/>
              </a:solidFill>
              <a:latin typeface="Trebuchet MS"/>
              <a:ea typeface="Trebuchet MS"/>
              <a:cs typeface="Trebuchet MS"/>
            </a:endParaRPr>
          </a:p>
        </p:txBody>
      </p:sp>
      <p:graphicFrame>
        <p:nvGraphicFramePr>
          <p:cNvPr id="595735701" name="Google Shape;514;p34"/>
          <p:cNvGraphicFramePr>
            <a:graphicFrameLocks xmlns:a="http://schemas.openxmlformats.org/drawingml/2006/main"/>
          </p:cNvGraphicFramePr>
          <p:nvPr/>
        </p:nvGraphicFramePr>
        <p:xfrm rot="0">
          <a:off x="2100175" y="2342425"/>
          <a:ext cx="3000000" cy="3000000"/>
        </p:xfrm>
        <a:graphic>
          <a:graphicData uri="http://schemas.openxmlformats.org/drawingml/2006/table">
            <a:tbl>
              <a:tblPr firstRow="0" firstCol="0" lastRow="0" lastCol="0" bandRow="0" bandCol="0">
                <a:tableStyleId>{10AD0F59-903E-44F1-AF20-2B1C670A7971}</a:tableStyleId>
                <a:noFill/>
              </a:tblPr>
              <a:tblGrid>
                <a:gridCol w="2413000"/>
                <a:gridCol w="2413000"/>
              </a:tblGrid>
              <a:tr h="29545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Pericolo</a:t>
                      </a:r>
                      <a:endParaRPr sz="1200" b="0" i="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Valore di Pericolo (HV)</a:t>
                      </a:r>
                      <a:endParaRPr sz="1400" u="none" strike="noStrike" cap="none"/>
                    </a:p>
                  </a:txBody>
                  <a:tcPr marL="91450" marR="91450" marT="91450" marB="91450" anchor="ctr">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Calore Estremo</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0,8 (Alto)</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Precipitazioni intense</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0,6 (Moderato)</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Tempeste</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0,5 (Moderato)</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8081435" name="Google Shape;519;p35"/>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06944533" name="Google Shape;520;p35"/>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488620835" name="Google Shape;521;p35"/>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835590198" name="Google Shape;522;p35"/>
          <p:cNvSpPr txBox="1"/>
          <p:nvPr/>
        </p:nvSpPr>
        <p:spPr bwMode="auto">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4: Calcolo del Valore di Rischio della Categoria</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48BAA2"/>
              </a:buClr>
              <a:buSzPts val="4000"/>
              <a:buFont typeface="Trebuchet MS"/>
              <a:buNone/>
              <a:defRPr/>
            </a:pPr>
            <a:endParaRPr sz="1400" b="0" i="0" u="none" strike="noStrike" cap="none">
              <a:solidFill>
                <a:srgbClr val="000000"/>
              </a:solidFill>
              <a:latin typeface="Arial"/>
              <a:ea typeface="Arial"/>
              <a:cs typeface="Arial"/>
            </a:endParaRPr>
          </a:p>
        </p:txBody>
      </p:sp>
      <p:sp>
        <p:nvSpPr>
          <p:cNvPr id="244971807" name="Google Shape;523;p35"/>
          <p:cNvSpPr txBox="1"/>
          <p:nvPr/>
        </p:nvSpPr>
        <p:spPr bwMode="auto">
          <a:xfrm>
            <a:off x="635836" y="1694587"/>
            <a:ext cx="7754714" cy="215439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A questo punto del processo, ciascuna Categoria di Rischio è caratterizzata da:</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un Valore di Pericolo (HV)</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un Valore di Esposizione (EV)</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un Valore di Vulnerabilità (VV)</a:t>
            </a:r>
            <a:endParaRPr sz="1400" b="0" i="0" u="none" strike="noStrike" cap="none">
              <a:solidFill>
                <a:srgbClr val="000000"/>
              </a:solidFill>
              <a:latin typeface="Arial"/>
              <a:ea typeface="Arial"/>
              <a:cs typeface="Arial"/>
            </a:endParaRPr>
          </a:p>
          <a:p>
            <a:pPr marL="171450" marR="0" lvl="0" indent="-9525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L’ultimo passaggio consiste nell’aggregazione di questi 3 componenti del rischio mediante una media geometrica ponderata, al fine di calcolare il valore di rischio di ciascuna Categoria di Rischio.</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99032327" name="Google Shape;528;p36"/>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26404635" name="Google Shape;529;p36"/>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652850307" name="Google Shape;530;p36"/>
          <p:cNvSpPr txBox="1"/>
          <p:nvPr/>
        </p:nvSpPr>
        <p:spPr bwMode="auto">
          <a:xfrm>
            <a:off x="554400" y="659359"/>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4: Calcolo del Valore di Rischio della Categoria</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48BAA2"/>
              </a:buClr>
              <a:buSzPts val="4000"/>
              <a:buFont typeface="Trebuchet MS"/>
              <a:buNone/>
              <a:defRPr/>
            </a:pPr>
            <a:endParaRPr sz="1800" b="0" i="0" u="none" strike="noStrike" cap="none">
              <a:solidFill>
                <a:srgbClr val="000000"/>
              </a:solidFill>
              <a:latin typeface="Arial"/>
              <a:ea typeface="Arial"/>
              <a:cs typeface="Arial"/>
            </a:endParaRPr>
          </a:p>
        </p:txBody>
      </p:sp>
      <p:pic>
        <p:nvPicPr>
          <p:cNvPr id="1146444992" name="Google Shape;531;p36"/>
          <p:cNvPicPr/>
          <p:nvPr/>
        </p:nvPicPr>
        <p:blipFill rotWithShape="1">
          <a:blip r:embed="rId3">
            <a:alphaModFix/>
          </a:blip>
          <a:srcRect l="42696" t="25611" r="0" b="28432"/>
          <a:stretch/>
        </p:blipFill>
        <p:spPr bwMode="auto">
          <a:xfrm>
            <a:off x="4247400" y="1180550"/>
            <a:ext cx="2547201" cy="297524"/>
          </a:xfrm>
          <a:prstGeom prst="rect">
            <a:avLst/>
          </a:prstGeom>
          <a:noFill/>
          <a:ln>
            <a:noFill/>
          </a:ln>
        </p:spPr>
      </p:pic>
      <p:pic>
        <p:nvPicPr>
          <p:cNvPr id="794545614" name="Google Shape;532;p36"/>
          <p:cNvPicPr/>
          <p:nvPr/>
        </p:nvPicPr>
        <p:blipFill rotWithShape="1">
          <a:blip r:embed="rId4">
            <a:alphaModFix/>
          </a:blip>
          <a:srcRect l="47297" t="0" r="9944" b="0"/>
          <a:stretch/>
        </p:blipFill>
        <p:spPr bwMode="auto">
          <a:xfrm>
            <a:off x="4399800" y="4294350"/>
            <a:ext cx="2725775" cy="611150"/>
          </a:xfrm>
          <a:prstGeom prst="rect">
            <a:avLst/>
          </a:prstGeom>
          <a:noFill/>
          <a:ln>
            <a:noFill/>
          </a:ln>
        </p:spPr>
      </p:pic>
      <p:cxnSp>
        <p:nvCxnSpPr>
          <p:cNvPr id="2081253862" name="Google Shape;533;p36"/>
          <p:cNvCxnSpPr/>
          <p:nvPr/>
        </p:nvCxnSpPr>
        <p:spPr bwMode="auto">
          <a:xfrm>
            <a:off x="4572000" y="1747300"/>
            <a:ext cx="0" cy="2547000"/>
          </a:xfrm>
          <a:prstGeom prst="straightConnector1">
            <a:avLst/>
          </a:prstGeom>
          <a:noFill/>
          <a:ln w="9525" cap="flat" cmpd="sng">
            <a:solidFill>
              <a:srgbClr val="8BA7AC"/>
            </a:solidFill>
            <a:prstDash val="solid"/>
            <a:round/>
            <a:headEnd type="none" w="sm" len="sm"/>
            <a:tailEnd type="none" w="sm" len="sm"/>
          </a:ln>
        </p:spPr>
      </p:cxnSp>
      <p:sp>
        <p:nvSpPr>
          <p:cNvPr id="371743822" name="Google Shape;534;p36"/>
          <p:cNvSpPr txBox="1"/>
          <p:nvPr/>
        </p:nvSpPr>
        <p:spPr bwMode="auto">
          <a:xfrm>
            <a:off x="654522" y="1613700"/>
            <a:ext cx="2992800" cy="2321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Dove: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HV è il Valore di Pericolo</a:t>
            </a:r>
            <a:endParaRPr sz="1400" b="0" i="0" u="none" strike="noStrike" cap="none">
              <a:solidFill>
                <a:srgbClr val="000000"/>
              </a:solidFill>
              <a:latin typeface="Arial"/>
              <a:ea typeface="Arial"/>
              <a:cs typeface="Arial"/>
            </a:endParaRPr>
          </a:p>
          <a:p>
            <a:pPr marL="0" marR="0" lvl="0" indent="0" algn="l" rtl="0">
              <a:lnSpc>
                <a:spcPct val="150000"/>
              </a:lnSpc>
              <a:spcBef>
                <a:spcPts val="10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EV è il Valore di Esposizione</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VV è il Valore di Vulnerabilità</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Wᴴⱽ è il peso associato a HV</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Wᴱⱽ è il peso associato a EV</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Wⱽ è il peso associato a VV</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sp>
        <p:nvSpPr>
          <p:cNvPr id="594602696" name="Google Shape;535;p36"/>
          <p:cNvSpPr txBox="1"/>
          <p:nvPr/>
        </p:nvSpPr>
        <p:spPr bwMode="auto">
          <a:xfrm>
            <a:off x="4995925" y="1613700"/>
            <a:ext cx="35283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Assumendo che i pesi rispettino le seguenti proprietà:</a:t>
            </a:r>
            <a:endParaRPr sz="1200" b="0" i="0" u="none" strike="noStrike" cap="none">
              <a:solidFill>
                <a:schemeClr val="lt2"/>
              </a:solidFill>
              <a:latin typeface="Trebuchet MS"/>
              <a:ea typeface="Trebuchet MS"/>
              <a:cs typeface="Trebuchet MS"/>
            </a:endParaRPr>
          </a:p>
        </p:txBody>
      </p:sp>
      <p:pic>
        <p:nvPicPr>
          <p:cNvPr id="1129761351" name="Google Shape;536;p36"/>
          <p:cNvPicPr/>
          <p:nvPr/>
        </p:nvPicPr>
        <p:blipFill rotWithShape="1">
          <a:blip r:embed="rId5">
            <a:alphaModFix/>
          </a:blip>
          <a:srcRect l="0" t="0" r="0" b="17491"/>
          <a:stretch/>
        </p:blipFill>
        <p:spPr bwMode="auto">
          <a:xfrm>
            <a:off x="6255600" y="2286524"/>
            <a:ext cx="1008950" cy="556925"/>
          </a:xfrm>
          <a:prstGeom prst="rect">
            <a:avLst/>
          </a:prstGeom>
          <a:noFill/>
          <a:ln>
            <a:noFill/>
          </a:ln>
        </p:spPr>
      </p:pic>
      <p:sp>
        <p:nvSpPr>
          <p:cNvPr id="1969973784" name="Google Shape;537;p36"/>
          <p:cNvSpPr txBox="1"/>
          <p:nvPr/>
        </p:nvSpPr>
        <p:spPr bwMode="auto">
          <a:xfrm>
            <a:off x="2178050" y="1250863"/>
            <a:ext cx="222175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Valore Categoria di Rischio= </a:t>
            </a:r>
            <a:endParaRPr sz="12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sp>
        <p:nvSpPr>
          <p:cNvPr id="384510231" name="Google Shape;538;p36"/>
          <p:cNvSpPr txBox="1"/>
          <p:nvPr/>
        </p:nvSpPr>
        <p:spPr bwMode="auto">
          <a:xfrm>
            <a:off x="1296424" y="4444462"/>
            <a:ext cx="35178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defRPr/>
            </a:pPr>
            <a:r>
              <a:rPr sz="1600" b="0" i="0" u="none" strike="noStrike" cap="none">
                <a:solidFill>
                  <a:schemeClr val="lt2"/>
                </a:solidFill>
                <a:latin typeface="Trebuchet MS"/>
                <a:ea typeface="Trebuchet MS"/>
                <a:cs typeface="Trebuchet MS"/>
              </a:rPr>
              <a:t>Valore Categoria di Rischio= </a:t>
            </a:r>
            <a:endParaRPr sz="16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600"/>
              <a:buFont typeface="Arial"/>
              <a:buNone/>
              <a:defRPr/>
            </a:pPr>
            <a:endParaRPr sz="16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1247762" name="Google Shape;543;p37"/>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426254583" name="Google Shape;544;p37"/>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33846588" name="Google Shape;545;p37"/>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586834141" name="Google Shape;546;p37"/>
          <p:cNvSpPr txBox="1"/>
          <p:nvPr/>
        </p:nvSpPr>
        <p:spPr bwMode="auto">
          <a:xfrm>
            <a:off x="554400" y="587797"/>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4: Calcolo del Valore di Rischio della Categoria</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48BAA2"/>
              </a:buClr>
              <a:buSzPts val="4000"/>
              <a:buFont typeface="Trebuchet MS"/>
              <a:buNone/>
              <a:defRPr/>
            </a:pPr>
            <a:endParaRPr sz="1800" b="0" i="0" u="none" strike="noStrike" cap="none">
              <a:solidFill>
                <a:srgbClr val="000000"/>
              </a:solidFill>
              <a:latin typeface="Arial"/>
              <a:ea typeface="Arial"/>
              <a:cs typeface="Arial"/>
            </a:endParaRPr>
          </a:p>
        </p:txBody>
      </p:sp>
      <p:sp>
        <p:nvSpPr>
          <p:cNvPr id="2132913195" name="Google Shape;547;p37"/>
          <p:cNvSpPr txBox="1"/>
          <p:nvPr/>
        </p:nvSpPr>
        <p:spPr bwMode="auto">
          <a:xfrm>
            <a:off x="554400" y="1198238"/>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sp>
        <p:nvSpPr>
          <p:cNvPr id="1699561034" name="Google Shape;548;p37"/>
          <p:cNvSpPr txBox="1"/>
          <p:nvPr/>
        </p:nvSpPr>
        <p:spPr bwMode="auto">
          <a:xfrm>
            <a:off x="554400" y="1668168"/>
            <a:ext cx="7836300" cy="36009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Per calcolare il valore di rischio della categoria “Rischio per la salute degli abitanti” vengono utilizzati i seguenti valori:</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Valore di Pericolo (HV) = 0,68</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Peso di HV (WHV) = 0,25</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Valore di Esposizione (EV) = 0,35</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Peso di EV (WEV) = 0,25</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Valore di Vulnerabilità (VV) = 0,6</a:t>
            </a:r>
            <a:endParaRPr sz="1400" b="0" i="0" u="none" strike="noStrike" cap="none">
              <a:solidFill>
                <a:srgbClr val="000000"/>
              </a:solidFill>
              <a:latin typeface="Arial"/>
              <a:ea typeface="Arial"/>
              <a:cs typeface="Arial"/>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Peso di VV (WV) = 0,5</a:t>
            </a:r>
            <a:endParaRPr sz="1400" b="0" i="0" u="none" strike="noStrike" cap="none">
              <a:solidFill>
                <a:srgbClr val="000000"/>
              </a:solidFill>
              <a:latin typeface="Arial"/>
              <a:ea typeface="Arial"/>
              <a:cs typeface="Arial"/>
            </a:endParaRPr>
          </a:p>
          <a:p>
            <a:pPr marL="171450" marR="0" lvl="0" indent="-9525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5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valore della categoria di rischio “Rischio per la salute degli abitanti” risulta essere:</a:t>
            </a:r>
            <a:endParaRPr sz="1400" b="0" i="0" u="none" strike="noStrike" cap="none">
              <a:solidFill>
                <a:srgbClr val="000000"/>
              </a:solidFill>
              <a:latin typeface="Arial"/>
              <a:ea typeface="Arial"/>
              <a:cs typeface="Arial"/>
            </a:endParaRPr>
          </a:p>
          <a:p>
            <a:pPr marL="171450" marR="0" lvl="0" indent="-171450" algn="l" rtl="0">
              <a:lnSpc>
                <a:spcPct val="150000"/>
              </a:lnSpc>
              <a:spcBef>
                <a:spcPts val="0"/>
              </a:spcBef>
              <a:spcAft>
                <a:spcPts val="0"/>
              </a:spcAft>
              <a:buClr>
                <a:srgbClr val="000000"/>
              </a:buClr>
              <a:buSzPts val="1200"/>
              <a:buFont typeface="Arial"/>
              <a:buChar char="-"/>
              <a:defRPr/>
            </a:pPr>
            <a:r>
              <a:rPr sz="1200" b="0" i="0" u="none" strike="noStrike" cap="none">
                <a:solidFill>
                  <a:schemeClr val="lt2"/>
                </a:solidFill>
                <a:latin typeface="Trebuchet MS"/>
                <a:ea typeface="Trebuchet MS"/>
                <a:cs typeface="Trebuchet MS"/>
              </a:rPr>
              <a:t>Valore di rischio della categoria =</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pic>
        <p:nvPicPr>
          <p:cNvPr id="1346155266" name="Google Shape;549;p37"/>
          <p:cNvPicPr/>
          <p:nvPr/>
        </p:nvPicPr>
        <p:blipFill rotWithShape="1">
          <a:blip r:embed="rId3">
            <a:alphaModFix/>
          </a:blip>
          <a:srcRect l="0" t="0" r="0" b="0"/>
          <a:stretch/>
        </p:blipFill>
        <p:spPr bwMode="auto">
          <a:xfrm>
            <a:off x="3178925" y="4336393"/>
            <a:ext cx="2587250" cy="38277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1694931" name="Google Shape;554;p38"/>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80260740" name="Google Shape;555;p38"/>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651211235" name="Google Shape;556;p38"/>
          <p:cNvSpPr txBox="1"/>
          <p:nvPr>
            <p:ph type="title"/>
          </p:nvPr>
        </p:nvSpPr>
        <p:spPr bwMode="auto">
          <a:xfrm>
            <a:off x="554400" y="3257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282482426" name="Google Shape;557;p38"/>
          <p:cNvSpPr txBox="1"/>
          <p:nvPr/>
        </p:nvSpPr>
        <p:spPr bwMode="auto">
          <a:xfrm>
            <a:off x="554400" y="10007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5: Aggregazione dei Valori delle Categorie di Rischio per Calcolare il Valore di Rischio delle Macro-Categorie (Sistemi Urbani)</a:t>
            </a:r>
            <a:endParaRPr sz="1800" b="1" i="0" u="none" strike="noStrike" cap="none">
              <a:solidFill>
                <a:schemeClr val="accent4"/>
              </a:solidFill>
              <a:latin typeface="Trebuchet MS"/>
              <a:ea typeface="Trebuchet MS"/>
              <a:cs typeface="Trebuchet MS"/>
            </a:endParaRPr>
          </a:p>
        </p:txBody>
      </p:sp>
      <p:sp>
        <p:nvSpPr>
          <p:cNvPr id="475482884" name="Google Shape;558;p38"/>
          <p:cNvSpPr txBox="1"/>
          <p:nvPr/>
        </p:nvSpPr>
        <p:spPr bwMode="auto">
          <a:xfrm>
            <a:off x="554400" y="2278682"/>
            <a:ext cx="7754714"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0" i="0" u="none" strike="noStrike" cap="none">
                <a:solidFill>
                  <a:schemeClr val="lt2"/>
                </a:solidFill>
                <a:latin typeface="Trebuchet MS"/>
                <a:ea typeface="Trebuchet MS"/>
                <a:cs typeface="Trebuchet MS"/>
              </a:rPr>
              <a:t>In questa fase, i valori di rischio delle Categorie di Rischio calcolati nel passaggio precedente vengono aggregati per ottenere un valore di rischio a livello di Macro-Categoria. Questo valore rappresenta il rischio specifico dei Sistemi Urbani in relazione ai Pericoli.</a:t>
            </a:r>
            <a:endParaRPr sz="16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9719833" name="Google Shape;563;p39"/>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950529262" name="Google Shape;564;p39"/>
          <p:cNvSpPr txBox="1"/>
          <p:nvPr>
            <p:ph type="title"/>
          </p:nvPr>
        </p:nvSpPr>
        <p:spPr bwMode="auto">
          <a:xfrm>
            <a:off x="554400" y="234710"/>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836318983" name="Google Shape;565;p39"/>
          <p:cNvSpPr txBox="1"/>
          <p:nvPr/>
        </p:nvSpPr>
        <p:spPr bwMode="auto">
          <a:xfrm>
            <a:off x="554400" y="754402"/>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5: Aggregazione dei Valori delle Categorie di Rischio per Calcolare il Valore di Rischio delle Macro-Categorie (Sistemi Urbani)</a:t>
            </a:r>
            <a:endParaRPr sz="1400" b="0" i="0" u="none" strike="noStrike" cap="none">
              <a:solidFill>
                <a:srgbClr val="000000"/>
              </a:solidFill>
              <a:latin typeface="Arial"/>
              <a:ea typeface="Arial"/>
              <a:cs typeface="Arial"/>
            </a:endParaRPr>
          </a:p>
        </p:txBody>
      </p:sp>
      <p:sp>
        <p:nvSpPr>
          <p:cNvPr id="1326301183" name="Google Shape;566;p39"/>
          <p:cNvSpPr txBox="1"/>
          <p:nvPr/>
        </p:nvSpPr>
        <p:spPr bwMode="auto">
          <a:xfrm>
            <a:off x="554400" y="1776084"/>
            <a:ext cx="7754700" cy="24929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Essendo un approccio multi-rischio, l’aggregazione dei punteggi delle categorie di rischio avviene tramite una media aritmetica.</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Valore di rischio della Macro-Categoria =</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Dove: </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Cᵢ è il valore di rischio della i-esima Categoria di Rischio</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Wᵢ è il peso associato alla i-esima Categoria di Rischio</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 n = numero totale di Categorie di Rischio considerate</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 fattori di ponderazione devono rispettare le seguenti proprietà:</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200"/>
              <a:buFont typeface="Arial"/>
              <a:buNone/>
              <a:defRPr/>
            </a:pPr>
            <a:endParaRPr sz="1200" b="0" i="0" u="none" strike="noStrike" cap="none">
              <a:solidFill>
                <a:schemeClr val="lt2"/>
              </a:solidFill>
              <a:latin typeface="Trebuchet MS"/>
              <a:ea typeface="Trebuchet MS"/>
              <a:cs typeface="Trebuchet MS"/>
            </a:endParaRPr>
          </a:p>
        </p:txBody>
      </p:sp>
      <p:pic>
        <p:nvPicPr>
          <p:cNvPr id="632522179" name="Google Shape;567;p39"/>
          <p:cNvPicPr/>
          <p:nvPr/>
        </p:nvPicPr>
        <p:blipFill rotWithShape="1">
          <a:blip r:embed="rId3">
            <a:alphaModFix/>
          </a:blip>
          <a:srcRect l="0" t="0" r="0" b="0"/>
          <a:stretch/>
        </p:blipFill>
        <p:spPr bwMode="auto">
          <a:xfrm>
            <a:off x="3517436" y="2109883"/>
            <a:ext cx="1304925" cy="371475"/>
          </a:xfrm>
          <a:prstGeom prst="rect">
            <a:avLst/>
          </a:prstGeom>
          <a:noFill/>
          <a:ln>
            <a:noFill/>
          </a:ln>
        </p:spPr>
      </p:pic>
      <p:pic>
        <p:nvPicPr>
          <p:cNvPr id="1055056976" name="Google Shape;568;p39"/>
          <p:cNvPicPr/>
          <p:nvPr/>
        </p:nvPicPr>
        <p:blipFill rotWithShape="1">
          <a:blip r:embed="rId4">
            <a:alphaModFix/>
          </a:blip>
          <a:srcRect l="0" t="0" r="0" b="17491"/>
          <a:stretch/>
        </p:blipFill>
        <p:spPr bwMode="auto">
          <a:xfrm>
            <a:off x="694650" y="4041449"/>
            <a:ext cx="1008950" cy="55692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43323359" name="Google Shape;573;g39dc2f278d8_0_0"/>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837125778" name="Google Shape;574;g39dc2f278d8_0_0"/>
          <p:cNvSpPr txBox="1"/>
          <p:nvPr>
            <p:ph type="title"/>
          </p:nvPr>
        </p:nvSpPr>
        <p:spPr bwMode="auto">
          <a:xfrm>
            <a:off x="554400" y="234710"/>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917610035" name="Google Shape;575;g39dc2f278d8_0_0"/>
          <p:cNvSpPr txBox="1"/>
          <p:nvPr/>
        </p:nvSpPr>
        <p:spPr bwMode="auto">
          <a:xfrm>
            <a:off x="554400" y="754402"/>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5: Aggregazione dei Valori delle Categorie di Rischio per Calcolare il Valore di Rischio delle Macro-Categorie (Sistemi Urbani)</a:t>
            </a:r>
            <a:endParaRPr sz="1400" b="0" i="0" u="none" strike="noStrike" cap="none">
              <a:solidFill>
                <a:srgbClr val="000000"/>
              </a:solidFill>
              <a:latin typeface="Arial"/>
              <a:ea typeface="Arial"/>
              <a:cs typeface="Arial"/>
            </a:endParaRPr>
          </a:p>
        </p:txBody>
      </p:sp>
      <p:sp>
        <p:nvSpPr>
          <p:cNvPr id="693858912" name="Google Shape;576;g39dc2f278d8_0_0"/>
          <p:cNvSpPr txBox="1"/>
          <p:nvPr/>
        </p:nvSpPr>
        <p:spPr bwMode="auto">
          <a:xfrm>
            <a:off x="554400" y="1805769"/>
            <a:ext cx="77547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a:solidFill>
                  <a:schemeClr val="lt2"/>
                </a:solidFill>
                <a:latin typeface="Trebuchet MS"/>
                <a:ea typeface="Trebuchet MS"/>
                <a:cs typeface="Trebuchet MS"/>
              </a:rPr>
              <a:t>La Macro-categoria</a:t>
            </a:r>
            <a:r>
              <a:rPr sz="1200" b="0" i="0" u="none" strike="noStrike" cap="none">
                <a:solidFill>
                  <a:schemeClr val="lt2"/>
                </a:solidFill>
                <a:latin typeface="Trebuchet MS"/>
                <a:ea typeface="Trebuchet MS"/>
                <a:cs typeface="Trebuchet MS"/>
              </a:rPr>
              <a:t> “</a:t>
            </a:r>
            <a:r>
              <a:rPr sz="1200">
                <a:solidFill>
                  <a:schemeClr val="lt2"/>
                </a:solidFill>
                <a:latin typeface="Trebuchet MS"/>
                <a:ea typeface="Trebuchet MS"/>
                <a:cs typeface="Trebuchet MS"/>
              </a:rPr>
              <a:t>Salute</a:t>
            </a:r>
            <a:r>
              <a:rPr sz="1200" b="0" i="0" u="none" strike="noStrike" cap="none">
                <a:solidFill>
                  <a:schemeClr val="lt2"/>
                </a:solidFill>
                <a:latin typeface="Trebuchet MS"/>
                <a:ea typeface="Trebuchet MS"/>
                <a:cs typeface="Trebuchet MS"/>
              </a:rPr>
              <a:t>” include </a:t>
            </a:r>
            <a:r>
              <a:rPr sz="1200">
                <a:solidFill>
                  <a:schemeClr val="lt2"/>
                </a:solidFill>
                <a:latin typeface="Trebuchet MS"/>
                <a:ea typeface="Trebuchet MS"/>
                <a:cs typeface="Trebuchet MS"/>
              </a:rPr>
              <a:t>2 Categorie di Rischio</a:t>
            </a:r>
            <a:r>
              <a:rPr sz="1200" b="0" i="0" u="none" strike="noStrike" cap="none">
                <a:solidFill>
                  <a:schemeClr val="lt2"/>
                </a:solidFill>
                <a:latin typeface="Trebuchet MS"/>
                <a:ea typeface="Trebuchet MS"/>
                <a:cs typeface="Trebuchet MS"/>
              </a:rPr>
              <a:t>. Nella seguente Tabella sono riportati il valore di rischio di ciascuna e il relativo peso.</a:t>
            </a:r>
            <a:endParaRPr sz="1200" b="0" i="0" u="none" strike="noStrike" cap="none">
              <a:solidFill>
                <a:schemeClr val="lt2"/>
              </a:solidFill>
              <a:latin typeface="Trebuchet MS"/>
              <a:ea typeface="Trebuchet MS"/>
              <a:cs typeface="Trebuchet MS"/>
            </a:endParaRPr>
          </a:p>
        </p:txBody>
      </p:sp>
      <p:sp>
        <p:nvSpPr>
          <p:cNvPr id="1323143389" name="Google Shape;577;g39dc2f278d8_0_0"/>
          <p:cNvSpPr txBox="1"/>
          <p:nvPr/>
        </p:nvSpPr>
        <p:spPr bwMode="auto">
          <a:xfrm>
            <a:off x="532819" y="1431175"/>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graphicFrame>
        <p:nvGraphicFramePr>
          <p:cNvPr id="635054115" name="Google Shape;578;g39dc2f278d8_0_0"/>
          <p:cNvGraphicFramePr>
            <a:graphicFrameLocks xmlns:a="http://schemas.openxmlformats.org/drawingml/2006/main"/>
          </p:cNvGraphicFramePr>
          <p:nvPr/>
        </p:nvGraphicFramePr>
        <p:xfrm rot="0">
          <a:off x="952500" y="2400625"/>
          <a:ext cx="3000000" cy="3000000"/>
        </p:xfrm>
        <a:graphic>
          <a:graphicData uri="http://schemas.openxmlformats.org/drawingml/2006/table">
            <a:tbl>
              <a:tblPr firstRow="0" firstCol="0" lastRow="0" lastCol="0" bandRow="0" bandCol="0">
                <a:tableStyleId>{10AD0F59-903E-44F1-AF20-2B1C670A7971}</a:tableStyleId>
                <a:noFill/>
              </a:tblPr>
              <a:tblGrid>
                <a:gridCol w="2413000"/>
                <a:gridCol w="2413000"/>
                <a:gridCol w="2413000"/>
              </a:tblGrid>
              <a:tr h="295450">
                <a:tc>
                  <a:txBody>
                    <a:bodyPr/>
                    <a:p>
                      <a:pPr marL="0" marR="0" lvl="0" indent="0" algn="ctr" rtl="0">
                        <a:lnSpc>
                          <a:spcPct val="100000"/>
                        </a:lnSpc>
                        <a:spcBef>
                          <a:spcPts val="0"/>
                        </a:spcBef>
                        <a:spcAft>
                          <a:spcPts val="0"/>
                        </a:spcAft>
                        <a:buClr>
                          <a:srgbClr val="000000"/>
                        </a:buClr>
                        <a:buSzPts val="1200"/>
                        <a:buFont typeface="Arial"/>
                        <a:buNone/>
                        <a:defRPr/>
                      </a:pPr>
                      <a:r>
                        <a:rPr sz="1200">
                          <a:solidFill>
                            <a:schemeClr val="lt1"/>
                          </a:solidFill>
                          <a:latin typeface="Trebuchet MS"/>
                          <a:ea typeface="Trebuchet MS"/>
                          <a:cs typeface="Trebuchet MS"/>
                        </a:rPr>
                        <a:t>Categoria di Rischio</a:t>
                      </a:r>
                      <a:endParaRPr sz="1400" u="none" strike="noStrike" cap="none"/>
                    </a:p>
                  </a:txBody>
                  <a:tcPr marL="91450" marR="91450" marT="91450" marB="91450" anchor="ctr">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Valore di Rischio</a:t>
                      </a:r>
                      <a:endParaRPr sz="1400" u="none" strike="noStrike" cap="none"/>
                    </a:p>
                  </a:txBody>
                  <a:tcPr marL="91450" marR="91450" marT="91450" marB="91450" anchor="ctr">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Peso</a:t>
                      </a:r>
                      <a:endParaRPr sz="1200" b="0" i="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lvl="0" indent="0" algn="ctr" rtl="0">
                        <a:spcBef>
                          <a:spcPts val="0"/>
                        </a:spcBef>
                        <a:spcAft>
                          <a:spcPts val="0"/>
                        </a:spcAft>
                        <a:buClr>
                          <a:schemeClr val="dk1"/>
                        </a:buClr>
                        <a:buSzPts val="900"/>
                        <a:buFont typeface="Arial"/>
                        <a:buNone/>
                        <a:defRPr/>
                      </a:pPr>
                      <a:r>
                        <a:rPr sz="1100">
                          <a:solidFill>
                            <a:schemeClr val="lt2"/>
                          </a:solidFill>
                          <a:latin typeface="Trebuchet MS"/>
                          <a:ea typeface="Trebuchet MS"/>
                          <a:cs typeface="Trebuchet MS"/>
                        </a:rPr>
                        <a:t>Rischio per la Salute della Popolazione</a:t>
                      </a:r>
                      <a:endParaRPr sz="1600" u="none" strike="noStrike" cap="none">
                        <a:solidFill>
                          <a:schemeClr val="lt2"/>
                        </a:solidFill>
                      </a:endParaRPr>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61</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60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a:solidFill>
                            <a:schemeClr val="lt2"/>
                          </a:solidFill>
                          <a:latin typeface="Trebuchet MS"/>
                          <a:ea typeface="Trebuchet MS"/>
                          <a:cs typeface="Trebuchet MS"/>
                        </a:rPr>
                        <a:t>Rischio di efficienza per le strutture sanitarie</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28</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20</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
        <p:nvSpPr>
          <p:cNvPr id="1151151435" name="Google Shape;579;g39dc2f278d8_0_0"/>
          <p:cNvSpPr txBox="1"/>
          <p:nvPr/>
        </p:nvSpPr>
        <p:spPr bwMode="auto">
          <a:xfrm>
            <a:off x="554400" y="4186912"/>
            <a:ext cx="77547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punteggio de</a:t>
            </a:r>
            <a:r>
              <a:rPr sz="1200">
                <a:solidFill>
                  <a:schemeClr val="lt2"/>
                </a:solidFill>
                <a:latin typeface="Trebuchet MS"/>
                <a:ea typeface="Trebuchet MS"/>
                <a:cs typeface="Trebuchet MS"/>
              </a:rPr>
              <a:t>lla macro-categoria</a:t>
            </a:r>
            <a:r>
              <a:rPr sz="1200" b="0" i="0" u="none" strike="noStrike" cap="none">
                <a:solidFill>
                  <a:schemeClr val="lt2"/>
                </a:solidFill>
                <a:latin typeface="Trebuchet MS"/>
                <a:ea typeface="Trebuchet MS"/>
                <a:cs typeface="Trebuchet MS"/>
              </a:rPr>
              <a:t> in relazione al pericolo “Caldo Estremo” risulta essere:</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Livello di Rischio del Pericolo = (0,</a:t>
            </a:r>
            <a:r>
              <a:rPr sz="1200">
                <a:solidFill>
                  <a:schemeClr val="lt2"/>
                </a:solidFill>
                <a:latin typeface="Trebuchet MS"/>
                <a:ea typeface="Trebuchet MS"/>
                <a:cs typeface="Trebuchet MS"/>
              </a:rPr>
              <a:t>61</a:t>
            </a:r>
            <a:r>
              <a:rPr sz="1200" b="0" i="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60</a:t>
            </a:r>
            <a:r>
              <a:rPr sz="1200" b="0" i="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28</a:t>
            </a:r>
            <a:r>
              <a:rPr sz="1200" b="0" i="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40</a:t>
            </a:r>
            <a:r>
              <a:rPr sz="1200" b="0" i="0" u="none" strike="noStrike" cap="none">
                <a:solidFill>
                  <a:schemeClr val="lt2"/>
                </a:solidFill>
                <a:latin typeface="Trebuchet MS"/>
                <a:ea typeface="Trebuchet MS"/>
                <a:cs typeface="Trebuchet MS"/>
              </a:rPr>
              <a:t>)= 0,4</a:t>
            </a:r>
            <a:r>
              <a:rPr sz="1200">
                <a:solidFill>
                  <a:schemeClr val="lt2"/>
                </a:solidFill>
                <a:latin typeface="Trebuchet MS"/>
                <a:ea typeface="Trebuchet MS"/>
                <a:cs typeface="Trebuchet MS"/>
              </a:rPr>
              <a:t>8</a:t>
            </a:r>
            <a:r>
              <a:rPr sz="1200" b="0" i="0" u="none" strike="noStrike" cap="none">
                <a:solidFill>
                  <a:schemeClr val="lt2"/>
                </a:solidFill>
                <a:latin typeface="Trebuchet MS"/>
                <a:ea typeface="Trebuchet MS"/>
                <a:cs typeface="Trebuchet MS"/>
              </a:rPr>
              <a:t> (neutral)</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797396" name="Google Shape;584;p40"/>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614360761" name="Google Shape;585;p40"/>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917224836" name="Google Shape;586;p40"/>
          <p:cNvSpPr txBox="1"/>
          <p:nvPr>
            <p:ph type="title"/>
          </p:nvPr>
        </p:nvSpPr>
        <p:spPr bwMode="auto">
          <a:xfrm>
            <a:off x="554400" y="329632"/>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840478154" name="Google Shape;587;p40"/>
          <p:cNvSpPr txBox="1"/>
          <p:nvPr/>
        </p:nvSpPr>
        <p:spPr bwMode="auto">
          <a:xfrm>
            <a:off x="554400" y="968524"/>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6: Aggregazione dei Valori delle Macro-Categorie per calcolare il Valore di Rischio dei Temi (Pericoli)</a:t>
            </a:r>
            <a:endParaRPr sz="1800" b="1" i="0" u="none" strike="noStrike" cap="none">
              <a:solidFill>
                <a:schemeClr val="accent4"/>
              </a:solidFill>
              <a:latin typeface="Trebuchet MS"/>
              <a:ea typeface="Trebuchet MS"/>
              <a:cs typeface="Trebuchet MS"/>
            </a:endParaRPr>
          </a:p>
        </p:txBody>
      </p:sp>
      <p:sp>
        <p:nvSpPr>
          <p:cNvPr id="1237916258" name="Google Shape;588;p40"/>
          <p:cNvSpPr txBox="1"/>
          <p:nvPr/>
        </p:nvSpPr>
        <p:spPr bwMode="auto">
          <a:xfrm>
            <a:off x="554400" y="2282416"/>
            <a:ext cx="7754700" cy="18158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0" i="0" u="none" strike="noStrike" cap="none">
                <a:solidFill>
                  <a:schemeClr val="lt2"/>
                </a:solidFill>
                <a:latin typeface="Trebuchet MS"/>
                <a:ea typeface="Trebuchet MS"/>
                <a:cs typeface="Trebuchet MS"/>
              </a:rPr>
              <a:t>In questa fase, i valori di rischio delle Macro-Categorie vengono ulteriormente aggregati per ottenere un valore di rischio per i Temi (Pericoli).</a:t>
            </a:r>
            <a:endParaRPr sz="1400" b="0" i="0" u="none" strike="noStrike" cap="none">
              <a:solidFill>
                <a:srgbClr val="000000"/>
              </a:solidFill>
              <a:latin typeface="Arial"/>
              <a:ea typeface="Arial"/>
              <a:cs typeface="Arial"/>
            </a:endParaRPr>
          </a:p>
          <a:p>
            <a:pPr marL="0" marR="0" lvl="0" indent="0" algn="l" rtl="0">
              <a:lnSpc>
                <a:spcPct val="100000"/>
              </a:lnSpc>
              <a:spcBef>
                <a:spcPts val="0"/>
              </a:spcBef>
              <a:spcAft>
                <a:spcPts val="0"/>
              </a:spcAft>
              <a:buClr>
                <a:srgbClr val="000000"/>
              </a:buClr>
              <a:buSzPts val="1600"/>
              <a:buFont typeface="Arial"/>
              <a:buNone/>
              <a:defRPr/>
            </a:pPr>
            <a:endParaRPr sz="1600" b="0" i="0" u="none" strike="noStrike" cap="none">
              <a:solidFill>
                <a:schemeClr val="lt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600"/>
              <a:buFont typeface="Arial"/>
              <a:buNone/>
              <a:defRPr/>
            </a:pPr>
            <a:r>
              <a:rPr sz="1600" b="0" i="0" u="none" strike="noStrike" cap="none">
                <a:solidFill>
                  <a:schemeClr val="lt2"/>
                </a:solidFill>
                <a:latin typeface="Trebuchet MS"/>
                <a:ea typeface="Trebuchet MS"/>
                <a:cs typeface="Trebuchet MS"/>
              </a:rPr>
              <a:t>Essendo un approccio multi-rischio, l’aggregazione dei punteggi delle Macro-Categorie avviene tramite una media aritmetica.</a:t>
            </a:r>
            <a:endParaRPr sz="1400" b="0" i="0" u="none" strike="noStrike" cap="none">
              <a:solidFill>
                <a:srgbClr val="000000"/>
              </a:solidFill>
              <a:latin typeface="Arial"/>
              <a:ea typeface="Arial"/>
              <a:cs typeface="Arial"/>
            </a:endParaRPr>
          </a:p>
          <a:p>
            <a:pPr marL="0" marR="0" lvl="0" indent="0" algn="just" rtl="0">
              <a:lnSpc>
                <a:spcPct val="100000"/>
              </a:lnSpc>
              <a:spcBef>
                <a:spcPts val="0"/>
              </a:spcBef>
              <a:spcAft>
                <a:spcPts val="0"/>
              </a:spcAft>
              <a:buClr>
                <a:srgbClr val="000000"/>
              </a:buClr>
              <a:buSzPts val="1600"/>
              <a:buFont typeface="Arial"/>
              <a:buNone/>
              <a:defRPr/>
            </a:pPr>
            <a:endParaRPr sz="1600" b="0" i="0" u="none" strike="noStrike" cap="none">
              <a:solidFill>
                <a:schemeClr val="lt2"/>
              </a:solidFill>
              <a:latin typeface="Trebuchet MS"/>
              <a:ea typeface="Trebuchet MS"/>
              <a:cs typeface="Trebuchet MS"/>
            </a:endParaRPr>
          </a:p>
          <a:p>
            <a:pPr marL="0" marR="0" lvl="0" indent="0" algn="just" rtl="0">
              <a:lnSpc>
                <a:spcPct val="100000"/>
              </a:lnSpc>
              <a:spcBef>
                <a:spcPts val="0"/>
              </a:spcBef>
              <a:spcAft>
                <a:spcPts val="0"/>
              </a:spcAft>
              <a:buClr>
                <a:srgbClr val="000000"/>
              </a:buClr>
              <a:buSzPts val="1600"/>
              <a:buFont typeface="Arial"/>
              <a:buNone/>
              <a:defRPr/>
            </a:pPr>
            <a:endParaRPr sz="16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5540851" name="Google Shape;593;p81"/>
          <p:cNvSpPr txBox="1"/>
          <p:nvPr>
            <p:ph type="title"/>
          </p:nvPr>
        </p:nvSpPr>
        <p:spPr bwMode="auto">
          <a:xfrm>
            <a:off x="554400" y="2622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221485763" name="Google Shape;594;p81"/>
          <p:cNvSpPr txBox="1"/>
          <p:nvPr/>
        </p:nvSpPr>
        <p:spPr bwMode="auto">
          <a:xfrm>
            <a:off x="554400" y="76923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6: Aggregazione dei Valori delle Macro-Categorie per calcolare il Valore di Rischio delle Questioni (Pericoli)</a:t>
            </a:r>
            <a:endParaRPr sz="1800" b="1" i="0" u="none" strike="noStrike" cap="none">
              <a:solidFill>
                <a:schemeClr val="accent4"/>
              </a:solidFill>
              <a:latin typeface="Trebuchet MS"/>
              <a:ea typeface="Trebuchet MS"/>
              <a:cs typeface="Trebuchet MS"/>
            </a:endParaRPr>
          </a:p>
        </p:txBody>
      </p:sp>
      <p:sp>
        <p:nvSpPr>
          <p:cNvPr id="1648708932" name="Google Shape;595;p81"/>
          <p:cNvSpPr txBox="1"/>
          <p:nvPr/>
        </p:nvSpPr>
        <p:spPr bwMode="auto">
          <a:xfrm>
            <a:off x="554400" y="1606608"/>
            <a:ext cx="7754714" cy="3396186"/>
          </a:xfrm>
          <a:prstGeom prst="rect">
            <a:avLst/>
          </a:prstGeom>
          <a:blipFill>
            <a:blip r:embed="rId3">
              <a:alphaModFix/>
            </a:blip>
            <a:stretch>
              <a:fillRect l="0" t="-178" r="0" b="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57586175" name="Google Shape;596;p81"/>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6991699" name="Google Shape;601;p42"/>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52523529" name="Google Shape;602;p42"/>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092981" name="Google Shape;603;p42"/>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778980942" name="Google Shape;604;p42"/>
          <p:cNvSpPr txBox="1"/>
          <p:nvPr/>
        </p:nvSpPr>
        <p:spPr bwMode="auto">
          <a:xfrm>
            <a:off x="554400" y="685680"/>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6: Aggregazione dei Valori delle Macro-Categorie per calcolare il Valore di Rischio dei Temi (Pericoli)</a:t>
            </a:r>
            <a:endParaRPr sz="1800" b="1" i="0" u="none" strike="noStrike" cap="none">
              <a:solidFill>
                <a:schemeClr val="accent4"/>
              </a:solidFill>
              <a:latin typeface="Trebuchet MS"/>
              <a:ea typeface="Trebuchet MS"/>
              <a:cs typeface="Trebuchet MS"/>
            </a:endParaRPr>
          </a:p>
        </p:txBody>
      </p:sp>
      <p:sp>
        <p:nvSpPr>
          <p:cNvPr id="790633909" name="Google Shape;605;p42"/>
          <p:cNvSpPr txBox="1"/>
          <p:nvPr/>
        </p:nvSpPr>
        <p:spPr bwMode="auto">
          <a:xfrm>
            <a:off x="554400" y="1935256"/>
            <a:ext cx="7754700" cy="46162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Tema “Caldo Estremo” include 3 Macro-Categorie. Nella seguente Tabella sono riportati il valore di rischio di ciascuna e il relativo peso.</a:t>
            </a:r>
            <a:endParaRPr sz="1200" b="0" i="0" u="none" strike="noStrike" cap="none">
              <a:solidFill>
                <a:schemeClr val="lt2"/>
              </a:solidFill>
              <a:latin typeface="Trebuchet MS"/>
              <a:ea typeface="Trebuchet MS"/>
              <a:cs typeface="Trebuchet MS"/>
            </a:endParaRPr>
          </a:p>
        </p:txBody>
      </p:sp>
      <p:sp>
        <p:nvSpPr>
          <p:cNvPr id="1838094824" name="Google Shape;606;p42"/>
          <p:cNvSpPr txBox="1"/>
          <p:nvPr/>
        </p:nvSpPr>
        <p:spPr bwMode="auto">
          <a:xfrm>
            <a:off x="554400" y="1517500"/>
            <a:ext cx="8080800" cy="338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defRPr/>
            </a:pPr>
            <a:r>
              <a:rPr sz="16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graphicFrame>
        <p:nvGraphicFramePr>
          <p:cNvPr id="1487360160" name="Google Shape;607;p42"/>
          <p:cNvGraphicFramePr>
            <a:graphicFrameLocks xmlns:a="http://schemas.openxmlformats.org/drawingml/2006/main"/>
          </p:cNvGraphicFramePr>
          <p:nvPr/>
        </p:nvGraphicFramePr>
        <p:xfrm rot="0">
          <a:off x="952500" y="2553700"/>
          <a:ext cx="3000000" cy="3000000"/>
        </p:xfrm>
        <a:graphic>
          <a:graphicData uri="http://schemas.openxmlformats.org/drawingml/2006/table">
            <a:tbl>
              <a:tblPr firstRow="0" firstCol="0" lastRow="0" lastCol="0" bandRow="0" bandCol="0">
                <a:tableStyleId>{10AD0F59-903E-44F1-AF20-2B1C670A7971}</a:tableStyleId>
                <a:noFill/>
              </a:tblPr>
              <a:tblGrid>
                <a:gridCol w="2413000"/>
                <a:gridCol w="2413000"/>
                <a:gridCol w="2413000"/>
              </a:tblGrid>
              <a:tr h="29545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Macro-Categoria</a:t>
                      </a:r>
                      <a:endParaRPr sz="1400" u="none" strike="noStrike" cap="none"/>
                    </a:p>
                  </a:txBody>
                  <a:tcPr marL="91450" marR="91450" marT="91450" marB="91450" anchor="ctr">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Valore di Rischio</a:t>
                      </a:r>
                      <a:endParaRPr sz="1400" u="none" strike="noStrike" cap="none"/>
                    </a:p>
                  </a:txBody>
                  <a:tcPr marL="91450" marR="91450" marT="91450" marB="91450" anchor="ctr">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1"/>
                          </a:solidFill>
                          <a:latin typeface="Trebuchet MS"/>
                          <a:ea typeface="Trebuchet MS"/>
                          <a:cs typeface="Trebuchet MS"/>
                        </a:rPr>
                        <a:t>Peso</a:t>
                      </a:r>
                      <a:endParaRPr sz="1200" b="0" i="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Salute</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a:t>
                      </a:r>
                      <a:r>
                        <a:rPr sz="1200">
                          <a:solidFill>
                            <a:schemeClr val="lt2"/>
                          </a:solidFill>
                          <a:latin typeface="Trebuchet MS"/>
                          <a:ea typeface="Trebuchet MS"/>
                          <a:cs typeface="Trebuchet MS"/>
                        </a:rPr>
                        <a:t>48</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0,7</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Energia</a:t>
                      </a:r>
                      <a:endParaRPr sz="1400" u="none" strike="noStrike" cap="none"/>
                    </a:p>
                  </a:txBody>
                  <a:tcPr marL="91450" marR="91450" marT="91450" marB="9145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0,32</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0,15</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Trasporti</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0,23</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0,15</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
        <p:nvSpPr>
          <p:cNvPr id="1142955540" name="Google Shape;608;p42"/>
          <p:cNvSpPr txBox="1"/>
          <p:nvPr/>
        </p:nvSpPr>
        <p:spPr bwMode="auto">
          <a:xfrm>
            <a:off x="554400" y="4179731"/>
            <a:ext cx="77547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punteggio del Tema in relazione al pericolo “Caldo Estremo” risulta essere:</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Livello di Rischio del Pericolo = (0,</a:t>
            </a:r>
            <a:r>
              <a:rPr sz="1200">
                <a:solidFill>
                  <a:schemeClr val="lt2"/>
                </a:solidFill>
                <a:latin typeface="Trebuchet MS"/>
                <a:ea typeface="Trebuchet MS"/>
                <a:cs typeface="Trebuchet MS"/>
              </a:rPr>
              <a:t>48</a:t>
            </a:r>
            <a:r>
              <a:rPr sz="1200" b="0" i="0" u="none" strike="noStrike" cap="none">
                <a:solidFill>
                  <a:schemeClr val="lt2"/>
                </a:solidFill>
                <a:latin typeface="Trebuchet MS"/>
                <a:ea typeface="Trebuchet MS"/>
                <a:cs typeface="Trebuchet MS"/>
              </a:rPr>
              <a:t>*0,7)+(0,32*0,15)+(0,23*0,15)= 0,4</a:t>
            </a:r>
            <a:r>
              <a:rPr sz="1200">
                <a:solidFill>
                  <a:schemeClr val="lt2"/>
                </a:solidFill>
                <a:latin typeface="Trebuchet MS"/>
                <a:ea typeface="Trebuchet MS"/>
                <a:cs typeface="Trebuchet MS"/>
              </a:rPr>
              <a:t>2</a:t>
            </a:r>
            <a:r>
              <a:rPr sz="1200" b="0" i="0" u="none" strike="noStrike" cap="none">
                <a:solidFill>
                  <a:schemeClr val="lt2"/>
                </a:solidFill>
                <a:latin typeface="Trebuchet MS"/>
                <a:ea typeface="Trebuchet MS"/>
                <a:cs typeface="Trebuchet MS"/>
              </a:rPr>
              <a:t> (neutral)</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05244314" name="Google Shape;613;p82"/>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36745683" name="Google Shape;614;p82"/>
          <p:cNvSpPr txBox="1"/>
          <p:nvPr/>
        </p:nvSpPr>
        <p:spPr bwMode="auto">
          <a:xfrm>
            <a:off x="554398" y="667581"/>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Fase 7: Aggregazione dei Valori dei Temi per calcolare il Valore di Rischio Complessivo</a:t>
            </a:r>
            <a:endParaRPr sz="1800" b="1" i="0" u="none" strike="noStrike" cap="none">
              <a:solidFill>
                <a:schemeClr val="accent4"/>
              </a:solidFill>
              <a:latin typeface="Trebuchet MS"/>
              <a:ea typeface="Trebuchet MS"/>
              <a:cs typeface="Trebuchet MS"/>
            </a:endParaRPr>
          </a:p>
        </p:txBody>
      </p:sp>
      <p:sp>
        <p:nvSpPr>
          <p:cNvPr id="178623653" name="Google Shape;615;p82"/>
          <p:cNvSpPr txBox="1"/>
          <p:nvPr/>
        </p:nvSpPr>
        <p:spPr bwMode="auto">
          <a:xfrm>
            <a:off x="554399" y="1721794"/>
            <a:ext cx="7917585" cy="3295389"/>
          </a:xfrm>
          <a:prstGeom prst="rect">
            <a:avLst/>
          </a:prstGeom>
          <a:blipFill>
            <a:blip r:embed="rId3">
              <a:alphaModFix/>
            </a:blip>
            <a:stretch>
              <a:fillRect l="-75" t="0" r="0" b="-92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525911201" name="Google Shape;616;p82"/>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432331743" name="Google Shape;617;p82"/>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60226916" name="Google Shape;622;p83"/>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60771434" name="Google Shape;623;p83"/>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929026049" name="Google Shape;624;p83"/>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1929750342" name="Google Shape;625;p83"/>
          <p:cNvSpPr txBox="1"/>
          <p:nvPr/>
        </p:nvSpPr>
        <p:spPr bwMode="auto">
          <a:xfrm>
            <a:off x="554400" y="746506"/>
            <a:ext cx="7917586"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1800"/>
              <a:buFont typeface="Arial"/>
              <a:buNone/>
              <a:defRPr/>
            </a:pPr>
            <a:r>
              <a:rPr sz="1800" b="1" i="0" u="none" strike="noStrike" cap="none">
                <a:solidFill>
                  <a:schemeClr val="accent4"/>
                </a:solidFill>
                <a:latin typeface="Trebuchet MS"/>
                <a:ea typeface="Trebuchet MS"/>
                <a:cs typeface="Trebuchet MS"/>
              </a:rPr>
              <a:t>Fase 7: Aggregazione dei Valori dei Temi per calcolare il Valore di Rischio Complessivo</a:t>
            </a:r>
            <a:endParaRPr sz="1800" b="1" i="0" u="none" strike="noStrike" cap="none">
              <a:solidFill>
                <a:schemeClr val="accent4"/>
              </a:solidFill>
              <a:latin typeface="Trebuchet MS"/>
              <a:ea typeface="Trebuchet MS"/>
              <a:cs typeface="Trebuchet MS"/>
            </a:endParaRPr>
          </a:p>
        </p:txBody>
      </p:sp>
      <p:sp>
        <p:nvSpPr>
          <p:cNvPr id="1153414990" name="Google Shape;626;p83"/>
          <p:cNvSpPr txBox="1"/>
          <p:nvPr/>
        </p:nvSpPr>
        <p:spPr bwMode="auto">
          <a:xfrm>
            <a:off x="554386" y="1244774"/>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Esempio di valori di rischio e fattori di ponderazione associati ai Temi</a:t>
            </a:r>
            <a:endParaRPr sz="1800" b="1" i="0" u="none" strike="noStrike" cap="none">
              <a:solidFill>
                <a:schemeClr val="accent4"/>
              </a:solidFill>
              <a:latin typeface="Trebuchet MS"/>
              <a:ea typeface="Trebuchet MS"/>
              <a:cs typeface="Trebuchet MS"/>
            </a:endParaRPr>
          </a:p>
        </p:txBody>
      </p:sp>
      <p:graphicFrame>
        <p:nvGraphicFramePr>
          <p:cNvPr id="1044551348" name="Google Shape;627;p83"/>
          <p:cNvGraphicFramePr>
            <a:graphicFrameLocks xmlns:a="http://schemas.openxmlformats.org/drawingml/2006/main"/>
          </p:cNvGraphicFramePr>
          <p:nvPr/>
        </p:nvGraphicFramePr>
        <p:xfrm rot="0">
          <a:off x="952500" y="2096500"/>
          <a:ext cx="3000000" cy="3000000"/>
        </p:xfrm>
        <a:graphic>
          <a:graphicData uri="http://schemas.openxmlformats.org/drawingml/2006/table">
            <a:tbl>
              <a:tblPr firstRow="0" firstCol="0" lastRow="0" lastCol="0" bandRow="0" bandCol="0">
                <a:tableStyleId>{10AD0F59-903E-44F1-AF20-2B1C670A7971}</a:tableStyleId>
                <a:noFill/>
              </a:tblPr>
              <a:tblGrid>
                <a:gridCol w="2413000"/>
                <a:gridCol w="2413000"/>
                <a:gridCol w="2413000"/>
              </a:tblGrid>
              <a:tr h="295450">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Problematica </a:t>
                      </a:r>
                      <a:endParaRPr sz="12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Valore di Rischio</a:t>
                      </a:r>
                      <a:endParaRPr sz="12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1"/>
                          </a:solidFill>
                          <a:latin typeface="Trebuchet MS"/>
                          <a:ea typeface="Trebuchet MS"/>
                          <a:cs typeface="Trebuchet MS"/>
                        </a:rPr>
                        <a:t>Peso</a:t>
                      </a:r>
                      <a:endParaRPr sz="1200" u="none" strike="noStrike" cap="none">
                        <a:solidFill>
                          <a:schemeClr val="lt1"/>
                        </a:solidFill>
                        <a:latin typeface="Trebuchet MS"/>
                        <a:ea typeface="Trebuchet MS"/>
                        <a:cs typeface="Trebuchet MS"/>
                      </a:endParaRPr>
                    </a:p>
                  </a:txBody>
                  <a:tcPr marL="91425" marR="91425" marT="91425" marB="91425">
                    <a:lnL w="9525" algn="ctr">
                      <a:solidFill>
                        <a:schemeClr val="lt1"/>
                      </a:solidFill>
                    </a:lnL>
                    <a:lnR w="9525" algn="ctr">
                      <a:solidFill>
                        <a:schemeClr val="lt1"/>
                      </a:solidFill>
                    </a:lnR>
                    <a:lnT w="9525" algn="ctr">
                      <a:solidFill>
                        <a:schemeClr val="lt1"/>
                      </a:solidFill>
                    </a:lnT>
                    <a:lnB w="9525" algn="ctr">
                      <a:solidFill>
                        <a:schemeClr val="lt1"/>
                      </a:solidFill>
                    </a:lnB>
                    <a:solidFill>
                      <a:schemeClr val="accent1"/>
                    </a:solidFill>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Caldo Estremo</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0,4</a:t>
                      </a:r>
                      <a:r>
                        <a:rPr sz="1200">
                          <a:solidFill>
                            <a:schemeClr val="lt2"/>
                          </a:solidFill>
                          <a:latin typeface="Trebuchet MS"/>
                          <a:ea typeface="Trebuchet MS"/>
                          <a:cs typeface="Trebuchet MS"/>
                        </a:rPr>
                        <a:t>2</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0,5</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l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Precipitazioni intense</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0,73</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0,2</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1000">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Tempeste</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0,65</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ctr" rtl="0">
                        <a:lnSpc>
                          <a:spcPct val="100000"/>
                        </a:lnSpc>
                        <a:spcBef>
                          <a:spcPts val="0"/>
                        </a:spcBef>
                        <a:spcAft>
                          <a:spcPts val="0"/>
                        </a:spcAft>
                        <a:buClr>
                          <a:srgbClr val="000000"/>
                        </a:buClr>
                        <a:buSzPts val="1200"/>
                        <a:buFont typeface="Arial"/>
                        <a:buNone/>
                        <a:defRPr/>
                      </a:pPr>
                      <a:r>
                        <a:rPr sz="1200" u="none" strike="noStrike" cap="none">
                          <a:solidFill>
                            <a:schemeClr val="lt2"/>
                          </a:solidFill>
                          <a:latin typeface="Trebuchet MS"/>
                          <a:ea typeface="Trebuchet MS"/>
                          <a:cs typeface="Trebuchet MS"/>
                        </a:rPr>
                        <a:t>0,1</a:t>
                      </a:r>
                      <a:endParaRPr sz="1200" u="none" strike="noStrike" cap="none">
                        <a:solidFill>
                          <a:schemeClr val="lt2"/>
                        </a:solidFill>
                        <a:latin typeface="Trebuchet MS"/>
                        <a:ea typeface="Trebuchet MS"/>
                        <a:cs typeface="Trebuchet MS"/>
                      </a:endParaRPr>
                    </a:p>
                  </a:txBody>
                  <a:tcPr marL="91425" marR="91425" marT="91425" marB="91425">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
        <p:nvSpPr>
          <p:cNvPr id="1338859855" name="Google Shape;628;p83"/>
          <p:cNvSpPr txBox="1"/>
          <p:nvPr/>
        </p:nvSpPr>
        <p:spPr bwMode="auto">
          <a:xfrm>
            <a:off x="613188" y="3781956"/>
            <a:ext cx="7917600" cy="675000"/>
          </a:xfrm>
          <a:prstGeom prst="rect">
            <a:avLst/>
          </a:prstGeom>
          <a:noFill/>
          <a:ln>
            <a:noFill/>
          </a:ln>
        </p:spPr>
        <p:txBody>
          <a:bodyPr spcFirstLastPara="1" wrap="square" lIns="68550" tIns="34275" rIns="68550" bIns="34275" anchor="ctr" anchorCtr="0">
            <a:normAutofit/>
          </a:bodyPr>
          <a:lstStyle/>
          <a:p>
            <a:pPr marL="0" marR="0" lvl="0" indent="0" algn="ctr" rtl="0">
              <a:lnSpc>
                <a:spcPct val="100000"/>
              </a:lnSpc>
              <a:spcBef>
                <a:spcPts val="0"/>
              </a:spcBef>
              <a:spcAft>
                <a:spcPts val="0"/>
              </a:spcAft>
              <a:buClr>
                <a:srgbClr val="48BAA2"/>
              </a:buClr>
              <a:buSzPts val="4000"/>
              <a:buFont typeface="Trebuchet MS"/>
              <a:buNone/>
              <a:defRPr/>
            </a:pPr>
            <a:r>
              <a:rPr sz="1200" b="0" i="0" u="none" strike="noStrike" cap="none">
                <a:solidFill>
                  <a:srgbClr val="8BA7AC"/>
                </a:solidFill>
                <a:latin typeface="Trebuchet MS"/>
                <a:ea typeface="Trebuchet MS"/>
                <a:cs typeface="Trebuchet MS"/>
              </a:rPr>
              <a:t>Il valore complessivo del rischio risulta essere:</a:t>
            </a:r>
            <a:endParaRPr sz="1200" b="0" i="0" u="none" strike="noStrike" cap="none">
              <a:solidFill>
                <a:srgbClr val="8BA7AC"/>
              </a:solidFill>
              <a:latin typeface="Trebuchet MS"/>
              <a:ea typeface="Trebuchet MS"/>
              <a:cs typeface="Trebuchet MS"/>
            </a:endParaRPr>
          </a:p>
          <a:p>
            <a:pPr marL="0" marR="0" lvl="0" indent="0" algn="ctr" rtl="0">
              <a:lnSpc>
                <a:spcPct val="100000"/>
              </a:lnSpc>
              <a:spcBef>
                <a:spcPts val="0"/>
              </a:spcBef>
              <a:spcAft>
                <a:spcPts val="0"/>
              </a:spcAft>
              <a:buClr>
                <a:srgbClr val="48BAA2"/>
              </a:buClr>
              <a:buSzPts val="4000"/>
              <a:buFont typeface="Trebuchet MS"/>
              <a:buNone/>
              <a:defRPr/>
            </a:pPr>
            <a:r>
              <a:rPr sz="1200" b="0" i="0" u="none" strike="noStrike" cap="none">
                <a:solidFill>
                  <a:srgbClr val="8BA7AC"/>
                </a:solidFill>
                <a:latin typeface="Trebuchet MS"/>
                <a:ea typeface="Trebuchet MS"/>
                <a:cs typeface="Trebuchet MS"/>
              </a:rPr>
              <a:t>Valore complessivo del Rischio = (0,4</a:t>
            </a:r>
            <a:r>
              <a:rPr sz="1200">
                <a:solidFill>
                  <a:srgbClr val="8BA7AC"/>
                </a:solidFill>
                <a:latin typeface="Trebuchet MS"/>
                <a:ea typeface="Trebuchet MS"/>
                <a:cs typeface="Trebuchet MS"/>
              </a:rPr>
              <a:t>2</a:t>
            </a:r>
            <a:r>
              <a:rPr sz="1200" b="0" i="0" u="none" strike="noStrike" cap="none">
                <a:solidFill>
                  <a:srgbClr val="8BA7AC"/>
                </a:solidFill>
                <a:latin typeface="Trebuchet MS"/>
                <a:ea typeface="Trebuchet MS"/>
                <a:cs typeface="Trebuchet MS"/>
              </a:rPr>
              <a:t>*0,5)+(0,73*0,2)+(0,65*0,1)= 0,44 (neutrale)</a:t>
            </a:r>
            <a:endParaRPr sz="1200" b="0" i="0" u="none" strike="noStrike" cap="none">
              <a:solidFill>
                <a:srgbClr val="8BA7A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34663822" name="Google Shape;633;p84"/>
          <p:cNvSpPr/>
          <p:nvPr/>
        </p:nvSpPr>
        <p:spPr bwMode="auto">
          <a:xfrm>
            <a:off x="3257973" y="2072045"/>
            <a:ext cx="2212055" cy="1924954"/>
          </a:xfrm>
          <a:prstGeom prst="roundRect">
            <a:avLst>
              <a:gd name="adj"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616344943" name="Google Shape;634;p84"/>
          <p:cNvSpPr txBox="1"/>
          <p:nvPr>
            <p:ph type="title"/>
          </p:nvPr>
        </p:nvSpPr>
        <p:spPr bwMode="auto">
          <a:xfrm>
            <a:off x="267031" y="7263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Risultati della Valutazione</a:t>
            </a:r>
            <a:endParaRPr>
              <a:solidFill>
                <a:schemeClr val="accent4"/>
              </a:solidFill>
            </a:endParaRPr>
          </a:p>
        </p:txBody>
      </p:sp>
      <p:sp>
        <p:nvSpPr>
          <p:cNvPr id="434561885" name="Google Shape;635;p84"/>
          <p:cNvSpPr/>
          <p:nvPr/>
        </p:nvSpPr>
        <p:spPr bwMode="auto">
          <a:xfrm>
            <a:off x="1543875" y="996703"/>
            <a:ext cx="2080887" cy="1842754"/>
          </a:xfrm>
          <a:prstGeom prst="roundRect">
            <a:avLst>
              <a:gd name="adj" fmla="val 16667"/>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630596670" name="Google Shape;636;p84"/>
          <p:cNvSpPr/>
          <p:nvPr/>
        </p:nvSpPr>
        <p:spPr bwMode="auto">
          <a:xfrm>
            <a:off x="5307971" y="946497"/>
            <a:ext cx="2080887" cy="1842754"/>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412674816" name="Google Shape;637;p84"/>
          <p:cNvSpPr/>
          <p:nvPr/>
        </p:nvSpPr>
        <p:spPr bwMode="auto">
          <a:xfrm>
            <a:off x="1570006" y="3149343"/>
            <a:ext cx="2080887" cy="1854099"/>
          </a:xfrm>
          <a:prstGeom prst="roundRect">
            <a:avLst>
              <a:gd name="adj" fmla="val 1666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080723351" name="Google Shape;638;p84"/>
          <p:cNvSpPr/>
          <p:nvPr/>
        </p:nvSpPr>
        <p:spPr bwMode="auto">
          <a:xfrm>
            <a:off x="5307973" y="3149343"/>
            <a:ext cx="2043229" cy="1938992"/>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28152704" name="Google Shape;639;p84"/>
          <p:cNvSpPr txBox="1"/>
          <p:nvPr/>
        </p:nvSpPr>
        <p:spPr bwMode="auto">
          <a:xfrm>
            <a:off x="1028913" y="2757942"/>
            <a:ext cx="6858000" cy="675000"/>
          </a:xfrm>
          <a:prstGeom prst="rect">
            <a:avLst/>
          </a:prstGeom>
          <a:noFill/>
          <a:ln>
            <a:noFill/>
          </a:ln>
        </p:spPr>
        <p:txBody>
          <a:bodyPr spcFirstLastPara="1" wrap="square" lIns="68550" tIns="34275" rIns="68550" bIns="34275" anchor="ctr" anchorCtr="0">
            <a:normAutofit fontScale="92500" lnSpcReduction="10000"/>
          </a:bodyPr>
          <a:lstStyle/>
          <a:p>
            <a:pPr marL="0" marR="0" lvl="0" indent="0" algn="ctr" rtl="0">
              <a:lnSpc>
                <a:spcPct val="100000"/>
              </a:lnSpc>
              <a:spcBef>
                <a:spcPts val="0"/>
              </a:spcBef>
              <a:spcAft>
                <a:spcPts val="0"/>
              </a:spcAft>
              <a:buClr>
                <a:srgbClr val="48BAA2"/>
              </a:buClr>
              <a:buSzPct val="180179"/>
              <a:buFont typeface="Trebuchet MS"/>
              <a:buNone/>
              <a:defRPr/>
            </a:pPr>
            <a:r>
              <a:rPr sz="2400" b="1" i="0" u="none" strike="noStrike" cap="none">
                <a:solidFill>
                  <a:schemeClr val="lt2"/>
                </a:solidFill>
                <a:latin typeface="Trebuchet MS"/>
                <a:ea typeface="Trebuchet MS"/>
                <a:cs typeface="Trebuchet MS"/>
              </a:rPr>
              <a:t>Metodo RBE</a:t>
            </a:r>
            <a:br>
              <a:rPr sz="2400" b="1" i="0" u="none" strike="noStrike" cap="none">
                <a:solidFill>
                  <a:schemeClr val="lt2"/>
                </a:solidFill>
                <a:latin typeface="Trebuchet MS"/>
                <a:ea typeface="Trebuchet MS"/>
                <a:cs typeface="Trebuchet MS"/>
              </a:rPr>
            </a:br>
            <a:r>
              <a:rPr sz="2400" b="1" i="0" u="none" strike="noStrike" cap="none">
                <a:solidFill>
                  <a:schemeClr val="lt2"/>
                </a:solidFill>
                <a:latin typeface="Trebuchet MS"/>
                <a:ea typeface="Trebuchet MS"/>
                <a:cs typeface="Trebuchet MS"/>
              </a:rPr>
              <a:t>Risultati</a:t>
            </a:r>
            <a:endParaRPr sz="2400" b="1" i="0" u="none" strike="noStrike" cap="none">
              <a:solidFill>
                <a:schemeClr val="lt2"/>
              </a:solidFill>
              <a:latin typeface="Trebuchet MS"/>
              <a:ea typeface="Trebuchet MS"/>
              <a:cs typeface="Trebuchet MS"/>
            </a:endParaRPr>
          </a:p>
        </p:txBody>
      </p:sp>
      <p:sp>
        <p:nvSpPr>
          <p:cNvPr id="279811530" name="Google Shape;640;p84"/>
          <p:cNvSpPr txBox="1"/>
          <p:nvPr/>
        </p:nvSpPr>
        <p:spPr bwMode="auto">
          <a:xfrm>
            <a:off x="1627077" y="1146501"/>
            <a:ext cx="1922400" cy="147732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valori di rischio delle Categorie di Rischio offrono una chiara comprensione di quali elementi all’interno dei sistemi urbani siano maggiormente esposti e evidenziano le aree che richiedono priorità nelle strategie di adattamento.</a:t>
            </a:r>
            <a:endParaRPr sz="1000" b="0" i="0" u="none" strike="noStrike" cap="none">
              <a:solidFill>
                <a:schemeClr val="lt1"/>
              </a:solidFill>
              <a:latin typeface="Trebuchet MS"/>
              <a:ea typeface="Trebuchet MS"/>
              <a:cs typeface="Trebuchet MS"/>
            </a:endParaRPr>
          </a:p>
        </p:txBody>
      </p:sp>
      <p:sp>
        <p:nvSpPr>
          <p:cNvPr id="1764748022" name="Google Shape;641;p84"/>
          <p:cNvSpPr/>
          <p:nvPr/>
        </p:nvSpPr>
        <p:spPr bwMode="auto">
          <a:xfrm>
            <a:off x="1242159" y="595220"/>
            <a:ext cx="2890763"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5"/>
                </a:solidFill>
                <a:latin typeface="Trebuchet MS"/>
                <a:ea typeface="Trebuchet MS"/>
                <a:cs typeface="Trebuchet MS"/>
              </a:rPr>
              <a:t>Categorie di Rischio</a:t>
            </a:r>
            <a:endParaRPr sz="1400" b="1" i="0" u="none" strike="noStrike" cap="none">
              <a:solidFill>
                <a:schemeClr val="accent5"/>
              </a:solidFill>
              <a:latin typeface="Trebuchet MS"/>
              <a:ea typeface="Trebuchet MS"/>
              <a:cs typeface="Trebuchet MS"/>
            </a:endParaRPr>
          </a:p>
        </p:txBody>
      </p:sp>
      <p:sp>
        <p:nvSpPr>
          <p:cNvPr id="1472799303" name="Google Shape;642;p84"/>
          <p:cNvSpPr txBox="1"/>
          <p:nvPr/>
        </p:nvSpPr>
        <p:spPr bwMode="auto">
          <a:xfrm>
            <a:off x="5387214" y="1221716"/>
            <a:ext cx="1922400" cy="132343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valori di rischio (0-1) delle Macro-Categorie offrono una chiara comprensione di quali settori urbani siano maggiormente a rischio e evidenziano le aree che richiedono priorità nelle strategie di adattamento.</a:t>
            </a:r>
            <a:endParaRPr sz="1000" b="0" i="0" u="none" strike="noStrike" cap="none">
              <a:solidFill>
                <a:schemeClr val="lt1"/>
              </a:solidFill>
              <a:latin typeface="Trebuchet MS"/>
              <a:ea typeface="Trebuchet MS"/>
              <a:cs typeface="Trebuchet MS"/>
            </a:endParaRPr>
          </a:p>
        </p:txBody>
      </p:sp>
      <p:sp>
        <p:nvSpPr>
          <p:cNvPr id="1003831742" name="Google Shape;643;p84"/>
          <p:cNvSpPr/>
          <p:nvPr/>
        </p:nvSpPr>
        <p:spPr bwMode="auto">
          <a:xfrm>
            <a:off x="5200039" y="611628"/>
            <a:ext cx="2189669"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4"/>
                </a:solidFill>
                <a:latin typeface="Trebuchet MS"/>
                <a:ea typeface="Trebuchet MS"/>
                <a:cs typeface="Trebuchet MS"/>
              </a:rPr>
              <a:t>Macro Categorie</a:t>
            </a:r>
            <a:endParaRPr sz="1400" b="1" i="0" u="none" strike="noStrike" cap="none">
              <a:solidFill>
                <a:schemeClr val="accent4"/>
              </a:solidFill>
              <a:latin typeface="Trebuchet MS"/>
              <a:ea typeface="Trebuchet MS"/>
              <a:cs typeface="Trebuchet MS"/>
            </a:endParaRPr>
          </a:p>
        </p:txBody>
      </p:sp>
      <p:sp>
        <p:nvSpPr>
          <p:cNvPr id="46121712" name="Google Shape;644;p84"/>
          <p:cNvSpPr txBox="1"/>
          <p:nvPr/>
        </p:nvSpPr>
        <p:spPr bwMode="auto">
          <a:xfrm>
            <a:off x="5287654" y="3211772"/>
            <a:ext cx="2101204" cy="18466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50"/>
              <a:buFont typeface="Arial"/>
              <a:buNone/>
              <a:defRPr/>
            </a:pPr>
            <a:r>
              <a:rPr sz="950" b="0" i="0" u="none" strike="noStrike" cap="none">
                <a:solidFill>
                  <a:schemeClr val="lt1"/>
                </a:solidFill>
                <a:latin typeface="Trebuchet MS"/>
                <a:ea typeface="Trebuchet MS"/>
                <a:cs typeface="Trebuchet MS"/>
              </a:rPr>
              <a:t>Il metodo RBE fornisce una metrica chiara per valutare l’efficacia delle attuali misure di adattamento e l’urgenza di ulteriori interventi. L’interpretazione dei risultati è fondamentale per orientare le strategie di adattamento climatico e sottolinea l’importanza di integrare questi risultati nei più ampi strumenti di pianificazione urbana e nei quadri normativi.</a:t>
            </a:r>
            <a:endParaRPr sz="950" b="0" i="0" u="none" strike="noStrike" cap="none">
              <a:solidFill>
                <a:schemeClr val="lt1"/>
              </a:solidFill>
              <a:latin typeface="Trebuchet MS"/>
              <a:ea typeface="Trebuchet MS"/>
              <a:cs typeface="Trebuchet MS"/>
            </a:endParaRPr>
          </a:p>
        </p:txBody>
      </p:sp>
      <p:sp>
        <p:nvSpPr>
          <p:cNvPr id="1318053145" name="Google Shape;645;p84"/>
          <p:cNvSpPr/>
          <p:nvPr/>
        </p:nvSpPr>
        <p:spPr bwMode="auto">
          <a:xfrm>
            <a:off x="5020851" y="2783280"/>
            <a:ext cx="2655129"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3"/>
                </a:solidFill>
                <a:latin typeface="Trebuchet MS"/>
                <a:ea typeface="Trebuchet MS"/>
                <a:cs typeface="Trebuchet MS"/>
              </a:rPr>
              <a:t>Rischio Complessivo</a:t>
            </a:r>
            <a:endParaRPr sz="1400" b="1" i="0" u="none" strike="noStrike" cap="none">
              <a:solidFill>
                <a:schemeClr val="accent3"/>
              </a:solidFill>
              <a:latin typeface="Trebuchet MS"/>
              <a:ea typeface="Trebuchet MS"/>
              <a:cs typeface="Trebuchet MS"/>
            </a:endParaRPr>
          </a:p>
        </p:txBody>
      </p:sp>
      <p:sp>
        <p:nvSpPr>
          <p:cNvPr id="1652531749" name="Google Shape;646;p84"/>
          <p:cNvSpPr txBox="1"/>
          <p:nvPr/>
        </p:nvSpPr>
        <p:spPr bwMode="auto">
          <a:xfrm>
            <a:off x="1647466" y="3122467"/>
            <a:ext cx="1922400" cy="193899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consente di avere una visione aggregata di come ciascun pericolo influisca sul profilo complessivo del rischio. I pericoli con valori di rischio più elevati indicano una maggiore vulnerabilità agli impatti climatici e richiedono quindi interventi immediati e costanti per mitigare tali rischi.</a:t>
            </a:r>
            <a:endParaRPr sz="1000" b="0" i="0" u="none" strike="noStrike" cap="none">
              <a:solidFill>
                <a:schemeClr val="lt1"/>
              </a:solidFill>
              <a:latin typeface="Trebuchet MS"/>
              <a:ea typeface="Trebuchet MS"/>
              <a:cs typeface="Trebuchet MS"/>
            </a:endParaRPr>
          </a:p>
        </p:txBody>
      </p:sp>
      <p:sp>
        <p:nvSpPr>
          <p:cNvPr id="481111650" name="Google Shape;647;p84"/>
          <p:cNvSpPr/>
          <p:nvPr/>
        </p:nvSpPr>
        <p:spPr bwMode="auto">
          <a:xfrm>
            <a:off x="2113917" y="2803206"/>
            <a:ext cx="1000495"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6"/>
                </a:solidFill>
                <a:latin typeface="Trebuchet MS"/>
                <a:ea typeface="Trebuchet MS"/>
                <a:cs typeface="Trebuchet MS"/>
              </a:rPr>
              <a:t>Temi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49</Slides>
  <Notes>49</Notes>
  <HiddenSlides>0</HiddenSlides>
  <MMClips>2</MMClips>
  <ScaleCrop>0</ScaleCrop>
  <HeadingPairs>
    <vt:vector size="4" baseType="variant">
      <vt:variant>
        <vt:lpstr>Theme</vt:lpstr>
      </vt:variant>
      <vt:variant>
        <vt:i4>1</vt:i4>
      </vt:variant>
      <vt:variant>
        <vt:lpstr>Slide Titles</vt:lpstr>
      </vt:variant>
      <vt:variant>
        <vt:i4>49</vt:i4>
      </vt:variant>
    </vt:vector>
  </HeadingPairs>
  <TitlesOfParts>
    <vt:vector size="5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Silvia Pernechele</cp:lastModifiedBy>
  <cp:revision>1</cp:revision>
  <dcterms:created xsi:type="dcterms:W3CDTF">2025-03-18T17:43:02Z</dcterms:created>
  <dcterms:modified xsi:type="dcterms:W3CDTF">2025-11-19T15:29:02Z</dcterms:modified>
</cp:coreProperties>
</file>