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Montserrat"/>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go="http://customooxmlschemas.google.com/" r:id="rId19" roundtripDataSignature="AMtx7mirBA+kOI0ghNjkOlwBgcstGZiF6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ontserrat-regular.fntdata"/><Relationship Id="rId14" Type="http://schemas.openxmlformats.org/officeDocument/2006/relationships/slide" Target="slides/slide9.xml"/><Relationship Id="rId17" Type="http://schemas.openxmlformats.org/officeDocument/2006/relationships/font" Target="fonts/Montserrat-italic.fntdata"/><Relationship Id="rId16" Type="http://schemas.openxmlformats.org/officeDocument/2006/relationships/font" Target="fonts/Montserrat-bold.fntdata"/><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font" Target="fonts/Montserrat-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1pPr>
            <a:lvl2pPr indent="-228600" lvl="1" marL="914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2pPr>
            <a:lvl3pPr indent="-228600" lvl="2" marL="1371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3pPr>
            <a:lvl4pPr indent="-228600" lvl="3" marL="1828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4pPr>
            <a:lvl5pPr indent="-228600" lvl="4" marL="22860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5pPr>
            <a:lvl6pPr indent="-228600" lvl="5" marL="2743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MT" sz="1200" u="none" cap="none" strike="noStrike">
                <a:solidFill>
                  <a:schemeClr val="dk1"/>
                </a:solidFill>
                <a:latin typeface="Trebuchet MS"/>
                <a:ea typeface="Trebuchet MS"/>
                <a:cs typeface="Trebuchet MS"/>
                <a:sym typeface="Trebuchet MS"/>
              </a:rPr>
              <a:t>‹#›</a:t>
            </a:fld>
            <a:endParaRPr b="0" i="0" sz="1200" u="none" cap="none" strike="noStrike">
              <a:solidFill>
                <a:schemeClr val="dk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670ae33c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g35670ae33c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MT" sz="1100" u="none">
                <a:solidFill>
                  <a:srgbClr val="000000"/>
                </a:solidFill>
                <a:highlight>
                  <a:srgbClr val="FFFF00"/>
                </a:highlight>
                <a:latin typeface="Calibri"/>
                <a:ea typeface="Calibri"/>
                <a:cs typeface="Calibri"/>
                <a:sym typeface="Calibri"/>
              </a:rPr>
              <a:t> </a:t>
            </a:r>
            <a:endParaRPr/>
          </a:p>
        </p:txBody>
      </p:sp>
      <p:sp>
        <p:nvSpPr>
          <p:cNvPr id="116" name="Google Shape;116;g35670ae33ce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M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lang="en-MT"/>
              <a:t>Il metodo RBE</a:t>
            </a:r>
            <a:r>
              <a:rPr lang="en-MT"/>
              <a:t> costituisce la base metodologica del Sistema di Valutazione RBE. Si tratta di un approccio di </a:t>
            </a:r>
            <a:r>
              <a:rPr b="1" lang="en-MT"/>
              <a:t>analisi</a:t>
            </a:r>
            <a:r>
              <a:rPr lang="en-MT"/>
              <a:t> </a:t>
            </a:r>
            <a:r>
              <a:rPr b="1" lang="en-MT"/>
              <a:t>multicriterio</a:t>
            </a:r>
            <a:r>
              <a:rPr lang="en-MT"/>
              <a:t> sviluppato per valutare il </a:t>
            </a:r>
            <a:r>
              <a:rPr b="1" lang="en-MT"/>
              <a:t>rischio climatico </a:t>
            </a:r>
            <a:r>
              <a:rPr lang="en-MT"/>
              <a:t>a livello di </a:t>
            </a:r>
            <a:r>
              <a:rPr b="1" lang="en-MT"/>
              <a:t>edifici</a:t>
            </a:r>
            <a:r>
              <a:rPr lang="en-MT"/>
              <a:t> e </a:t>
            </a:r>
            <a:r>
              <a:rPr b="1" lang="en-MT"/>
              <a:t>quartieri</a:t>
            </a:r>
            <a:r>
              <a:rPr lang="en-MT"/>
              <a:t>. </a:t>
            </a:r>
            <a:br>
              <a:rPr lang="en-MT"/>
            </a:br>
            <a:r>
              <a:rPr lang="en-MT"/>
              <a:t>Basato sul </a:t>
            </a:r>
            <a:r>
              <a:rPr b="1" lang="en-MT"/>
              <a:t>modello concettuale delle catene di impatto</a:t>
            </a:r>
            <a:r>
              <a:rPr lang="en-MT"/>
              <a:t>, il metodo genera:</a:t>
            </a:r>
            <a:endParaRPr/>
          </a:p>
          <a:p>
            <a:pPr indent="-228600" lvl="0" marL="457200" rtl="0" algn="l">
              <a:lnSpc>
                <a:spcPct val="100000"/>
              </a:lnSpc>
              <a:spcBef>
                <a:spcPts val="0"/>
              </a:spcBef>
              <a:spcAft>
                <a:spcPts val="0"/>
              </a:spcAft>
              <a:buSzPts val="1400"/>
              <a:buFont typeface="Arial"/>
              <a:buChar char="•"/>
            </a:pPr>
            <a:r>
              <a:rPr lang="en-MT"/>
              <a:t>un </a:t>
            </a:r>
            <a:r>
              <a:rPr b="1" lang="en-MT"/>
              <a:t>punteggio di rischio complessivo </a:t>
            </a:r>
            <a:r>
              <a:rPr lang="en-MT"/>
              <a:t>per una determinata area e</a:t>
            </a:r>
            <a:endParaRPr/>
          </a:p>
          <a:p>
            <a:pPr indent="-228600" lvl="0" marL="457200" rtl="0" algn="l">
              <a:lnSpc>
                <a:spcPct val="100000"/>
              </a:lnSpc>
              <a:spcBef>
                <a:spcPts val="0"/>
              </a:spcBef>
              <a:spcAft>
                <a:spcPts val="0"/>
              </a:spcAft>
              <a:buSzPts val="1400"/>
              <a:buFont typeface="Arial"/>
              <a:buChar char="•"/>
            </a:pPr>
            <a:r>
              <a:rPr lang="en-MT"/>
              <a:t>una serie di </a:t>
            </a:r>
            <a:r>
              <a:rPr b="1" lang="en-MT"/>
              <a:t>indicatori complementari </a:t>
            </a:r>
            <a:r>
              <a:rPr lang="en-MT"/>
              <a:t>che descrivono in dettaglio il livello di rischio legato al clima in specifiche </a:t>
            </a:r>
            <a:r>
              <a:rPr b="1" lang="en-MT"/>
              <a:t>categorie di rischio </a:t>
            </a:r>
            <a:r>
              <a:rPr lang="en-MT"/>
              <a:t>e </a:t>
            </a:r>
            <a:r>
              <a:rPr b="1" lang="en-MT"/>
              <a:t>settori urbani</a:t>
            </a:r>
            <a:r>
              <a:rPr lang="en-MT"/>
              <a:t>.</a:t>
            </a:r>
            <a:endParaRPr/>
          </a:p>
        </p:txBody>
      </p:sp>
      <p:sp>
        <p:nvSpPr>
          <p:cNvPr id="132" name="Google Shape;1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39" name="Google Shape;13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46" name="Google Shape;14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52" name="Google Shape;15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29" name="Google Shape;22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Start" showMasterSp="0">
  <p:cSld name="Timeline Start">
    <p:spTree>
      <p:nvGrpSpPr>
        <p:cNvPr id="14" name="Shape 14"/>
        <p:cNvGrpSpPr/>
        <p:nvPr/>
      </p:nvGrpSpPr>
      <p:grpSpPr>
        <a:xfrm>
          <a:off x="0" y="0"/>
          <a:ext cx="0" cy="0"/>
          <a:chOff x="0" y="0"/>
          <a:chExt cx="0" cy="0"/>
        </a:xfrm>
      </p:grpSpPr>
      <p:cxnSp>
        <p:nvCxnSpPr>
          <p:cNvPr id="15" name="Google Shape;15;p73"/>
          <p:cNvCxnSpPr/>
          <p:nvPr/>
        </p:nvCxnSpPr>
        <p:spPr>
          <a:xfrm>
            <a:off x="4416983" y="3663950"/>
            <a:ext cx="0" cy="1505531"/>
          </a:xfrm>
          <a:prstGeom prst="straightConnector1">
            <a:avLst/>
          </a:prstGeom>
          <a:noFill/>
          <a:ln cap="flat" cmpd="sng" w="9525">
            <a:solidFill>
              <a:schemeClr val="lt2"/>
            </a:solidFill>
            <a:prstDash val="solid"/>
            <a:round/>
            <a:headEnd len="med" w="med" type="oval"/>
            <a:tailEnd len="sm" w="sm" type="none"/>
          </a:ln>
        </p:spPr>
      </p:cxnSp>
      <p:cxnSp>
        <p:nvCxnSpPr>
          <p:cNvPr id="16" name="Google Shape;16;p73"/>
          <p:cNvCxnSpPr/>
          <p:nvPr/>
        </p:nvCxnSpPr>
        <p:spPr>
          <a:xfrm flipH="1">
            <a:off x="4419601" y="1483242"/>
            <a:ext cx="1" cy="1315772"/>
          </a:xfrm>
          <a:prstGeom prst="straightConnector1">
            <a:avLst/>
          </a:prstGeom>
          <a:noFill/>
          <a:ln cap="flat" cmpd="sng" w="9525">
            <a:solidFill>
              <a:schemeClr val="lt2"/>
            </a:solidFill>
            <a:prstDash val="solid"/>
            <a:round/>
            <a:headEnd len="med" w="med" type="oval"/>
            <a:tailEnd len="med" w="med" type="oval"/>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sp>
        <p:nvSpPr>
          <p:cNvPr id="18" name="Google Shape;18;p45"/>
          <p:cNvSpPr txBox="1"/>
          <p:nvPr>
            <p:ph type="title"/>
          </p:nvPr>
        </p:nvSpPr>
        <p:spPr>
          <a:xfrm>
            <a:off x="1657351" y="273844"/>
            <a:ext cx="6857999" cy="675001"/>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5"/>
          <p:cNvSpPr txBox="1"/>
          <p:nvPr>
            <p:ph idx="10" type="dt"/>
          </p:nvPr>
        </p:nvSpPr>
        <p:spPr>
          <a:xfrm>
            <a:off x="628650" y="4818459"/>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0" name="Google Shape;20;p45"/>
          <p:cNvSpPr txBox="1"/>
          <p:nvPr>
            <p:ph idx="11" type="ftr"/>
          </p:nvPr>
        </p:nvSpPr>
        <p:spPr>
          <a:xfrm>
            <a:off x="3028950" y="4818459"/>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1" name="Google Shape;21;p45"/>
          <p:cNvSpPr txBox="1"/>
          <p:nvPr>
            <p:ph idx="12" type="sldNum"/>
          </p:nvPr>
        </p:nvSpPr>
        <p:spPr>
          <a:xfrm>
            <a:off x="6457950" y="4818459"/>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MT"/>
              <a:t>‹#›</a:t>
            </a:fld>
            <a:endParaRPr/>
          </a:p>
        </p:txBody>
      </p:sp>
      <p:sp>
        <p:nvSpPr>
          <p:cNvPr id="22" name="Google Shape;22;p45"/>
          <p:cNvSpPr txBox="1"/>
          <p:nvPr>
            <p:ph idx="1" type="body"/>
          </p:nvPr>
        </p:nvSpPr>
        <p:spPr>
          <a:xfrm>
            <a:off x="628650" y="1058692"/>
            <a:ext cx="7886700" cy="3759768"/>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750"/>
              </a:spcBef>
              <a:spcAft>
                <a:spcPts val="0"/>
              </a:spcAft>
              <a:buClr>
                <a:srgbClr val="144194"/>
              </a:buClr>
              <a:buSzPts val="1800"/>
              <a:buChar char="•"/>
              <a:defRPr/>
            </a:lvl1pPr>
            <a:lvl2pPr indent="-342900" lvl="1" marL="914400" algn="l">
              <a:lnSpc>
                <a:spcPct val="90000"/>
              </a:lnSpc>
              <a:spcBef>
                <a:spcPts val="375"/>
              </a:spcBef>
              <a:spcAft>
                <a:spcPts val="0"/>
              </a:spcAft>
              <a:buClr>
                <a:srgbClr val="144194"/>
              </a:buClr>
              <a:buSzPts val="1800"/>
              <a:buChar char="•"/>
              <a:defRPr/>
            </a:lvl2pPr>
            <a:lvl3pPr indent="-342900" lvl="2" marL="1371600" algn="l">
              <a:lnSpc>
                <a:spcPct val="90000"/>
              </a:lnSpc>
              <a:spcBef>
                <a:spcPts val="375"/>
              </a:spcBef>
              <a:spcAft>
                <a:spcPts val="0"/>
              </a:spcAft>
              <a:buClr>
                <a:srgbClr val="144194"/>
              </a:buClr>
              <a:buSzPts val="1800"/>
              <a:buChar char="•"/>
              <a:defRPr/>
            </a:lvl3pPr>
            <a:lvl4pPr indent="-342900" lvl="3" marL="1828800" algn="l">
              <a:lnSpc>
                <a:spcPct val="90000"/>
              </a:lnSpc>
              <a:spcBef>
                <a:spcPts val="375"/>
              </a:spcBef>
              <a:spcAft>
                <a:spcPts val="0"/>
              </a:spcAft>
              <a:buClr>
                <a:srgbClr val="144194"/>
              </a:buClr>
              <a:buSzPts val="1800"/>
              <a:buChar char="•"/>
              <a:defRPr/>
            </a:lvl4pPr>
            <a:lvl5pPr indent="-342900" lvl="4" marL="2286000" algn="l">
              <a:lnSpc>
                <a:spcPct val="90000"/>
              </a:lnSpc>
              <a:spcBef>
                <a:spcPts val="375"/>
              </a:spcBef>
              <a:spcAft>
                <a:spcPts val="0"/>
              </a:spcAft>
              <a:buClr>
                <a:srgbClr val="144194"/>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26" name="Google Shape;2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M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 Slide - light">
    <p:spTree>
      <p:nvGrpSpPr>
        <p:cNvPr id="27" name="Shape 27"/>
        <p:cNvGrpSpPr/>
        <p:nvPr/>
      </p:nvGrpSpPr>
      <p:grpSpPr>
        <a:xfrm>
          <a:off x="0" y="0"/>
          <a:ext cx="0" cy="0"/>
          <a:chOff x="0" y="0"/>
          <a:chExt cx="0" cy="0"/>
        </a:xfrm>
      </p:grpSpPr>
      <p:sp>
        <p:nvSpPr>
          <p:cNvPr id="28" name="Google Shape;28;p44"/>
          <p:cNvSpPr/>
          <p:nvPr/>
        </p:nvSpPr>
        <p:spPr>
          <a:xfrm>
            <a:off x="0" y="4141550"/>
            <a:ext cx="9144000" cy="99749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29" name="Google Shape;29;p44"/>
          <p:cNvSpPr txBox="1"/>
          <p:nvPr>
            <p:ph idx="1" type="body"/>
          </p:nvPr>
        </p:nvSpPr>
        <p:spPr>
          <a:xfrm>
            <a:off x="358775" y="1122934"/>
            <a:ext cx="6524625" cy="981075"/>
          </a:xfrm>
          <a:prstGeom prst="rect">
            <a:avLst/>
          </a:prstGeom>
          <a:noFill/>
          <a:ln>
            <a:noFill/>
          </a:ln>
        </p:spPr>
        <p:txBody>
          <a:bodyPr anchorCtr="0" anchor="t" bIns="108775" lIns="217575" spcFirstLastPara="1" rIns="217575" wrap="square" tIns="108775">
            <a:normAutofit/>
          </a:bodyPr>
          <a:lstStyle>
            <a:lvl1pPr indent="-228600" lvl="0" marL="457200" algn="l">
              <a:lnSpc>
                <a:spcPct val="100000"/>
              </a:lnSpc>
              <a:spcBef>
                <a:spcPts val="0"/>
              </a:spcBef>
              <a:spcAft>
                <a:spcPts val="0"/>
              </a:spcAft>
              <a:buSzPts val="2400"/>
              <a:buNone/>
              <a:defRPr sz="30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30" name="Google Shape;30;p44"/>
          <p:cNvSpPr/>
          <p:nvPr/>
        </p:nvSpPr>
        <p:spPr>
          <a:xfrm rot="2654194">
            <a:off x="5682589" y="1643205"/>
            <a:ext cx="1775365" cy="1289096"/>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1" name="Google Shape;31;p44"/>
          <p:cNvSpPr/>
          <p:nvPr/>
        </p:nvSpPr>
        <p:spPr>
          <a:xfrm rot="2654194">
            <a:off x="3015230" y="2577859"/>
            <a:ext cx="963800" cy="1159461"/>
          </a:xfrm>
          <a:custGeom>
            <a:rect b="b" l="l" r="r" t="t"/>
            <a:pathLst>
              <a:path extrusionOk="0" h="2175" w="1808">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2" name="Google Shape;32;p44"/>
          <p:cNvSpPr/>
          <p:nvPr/>
        </p:nvSpPr>
        <p:spPr>
          <a:xfrm rot="2654194">
            <a:off x="3661174" y="1663299"/>
            <a:ext cx="1821652" cy="1578517"/>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3" name="Google Shape;33;p44"/>
          <p:cNvSpPr/>
          <p:nvPr/>
        </p:nvSpPr>
        <p:spPr>
          <a:xfrm rot="-8360992">
            <a:off x="6899821" y="2238847"/>
            <a:ext cx="1098873" cy="816415"/>
          </a:xfrm>
          <a:custGeom>
            <a:rect b="b" l="l" r="r" t="t"/>
            <a:pathLst>
              <a:path extrusionOk="0" h="1391" w="1875">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4" name="Google Shape;34;p44"/>
          <p:cNvSpPr/>
          <p:nvPr/>
        </p:nvSpPr>
        <p:spPr>
          <a:xfrm rot="2654194">
            <a:off x="1796542" y="2757811"/>
            <a:ext cx="1411316" cy="1197055"/>
          </a:xfrm>
          <a:custGeom>
            <a:rect b="b" l="l" r="r" t="t"/>
            <a:pathLst>
              <a:path extrusionOk="0" h="2041" w="2407">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5" name="Google Shape;35;p44"/>
          <p:cNvSpPr/>
          <p:nvPr/>
        </p:nvSpPr>
        <p:spPr>
          <a:xfrm rot="2654194">
            <a:off x="4906581" y="2127987"/>
            <a:ext cx="1435015" cy="2054098"/>
          </a:xfrm>
          <a:custGeom>
            <a:rect b="b" l="l" r="r" t="t"/>
            <a:pathLst>
              <a:path extrusionOk="0" h="3502" w="2448">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6" name="Google Shape;36;p44"/>
          <p:cNvSpPr/>
          <p:nvPr/>
        </p:nvSpPr>
        <p:spPr>
          <a:xfrm rot="2654194">
            <a:off x="2548038" y="2509086"/>
            <a:ext cx="1054815" cy="645464"/>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7" name="Google Shape;37;p44"/>
          <p:cNvSpPr/>
          <p:nvPr/>
        </p:nvSpPr>
        <p:spPr>
          <a:xfrm rot="2654194">
            <a:off x="6769924" y="1297758"/>
            <a:ext cx="811578" cy="961513"/>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8" name="Google Shape;38;p44"/>
          <p:cNvSpPr/>
          <p:nvPr/>
        </p:nvSpPr>
        <p:spPr>
          <a:xfrm rot="9190019">
            <a:off x="3887684" y="3559733"/>
            <a:ext cx="1368634" cy="1185963"/>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nvGrpSpPr>
          <p:cNvPr id="39" name="Google Shape;39;p44"/>
          <p:cNvGrpSpPr/>
          <p:nvPr/>
        </p:nvGrpSpPr>
        <p:grpSpPr>
          <a:xfrm>
            <a:off x="-715024" y="1671219"/>
            <a:ext cx="4169925" cy="3905352"/>
            <a:chOff x="-586420" y="1648608"/>
            <a:chExt cx="4586919" cy="4295887"/>
          </a:xfrm>
        </p:grpSpPr>
        <p:sp>
          <p:nvSpPr>
            <p:cNvPr id="40" name="Google Shape;40;p44"/>
            <p:cNvSpPr/>
            <p:nvPr/>
          </p:nvSpPr>
          <p:spPr>
            <a:xfrm rot="2654194">
              <a:off x="-333967" y="3455480"/>
              <a:ext cx="2264054" cy="1643932"/>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41" name="Google Shape;41;p44"/>
            <p:cNvSpPr/>
            <p:nvPr/>
          </p:nvSpPr>
          <p:spPr>
            <a:xfrm rot="2654194">
              <a:off x="-31981" y="1854504"/>
              <a:ext cx="1138472" cy="134879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42" name="Google Shape;42;p44"/>
            <p:cNvSpPr/>
            <p:nvPr/>
          </p:nvSpPr>
          <p:spPr>
            <a:xfrm rot="2654194">
              <a:off x="263870" y="2526575"/>
              <a:ext cx="3276479" cy="2650851"/>
            </a:xfrm>
            <a:custGeom>
              <a:rect b="b" l="l" r="r" t="t"/>
              <a:pathLst>
                <a:path extrusionOk="0" h="3221" w="3984">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sp>
        <p:nvSpPr>
          <p:cNvPr descr="Immagine che contiene testo, schermata, Carattere, logo&#10;&#10;Descrizione generata automaticamente" id="43" name="Google Shape;43;p44"/>
          <p:cNvSpPr/>
          <p:nvPr/>
        </p:nvSpPr>
        <p:spPr>
          <a:xfrm>
            <a:off x="6158783" y="81606"/>
            <a:ext cx="2782800" cy="118091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s + Text">
  <p:cSld name="Headlines + Text">
    <p:spTree>
      <p:nvGrpSpPr>
        <p:cNvPr id="44" name="Shape 44"/>
        <p:cNvGrpSpPr/>
        <p:nvPr/>
      </p:nvGrpSpPr>
      <p:grpSpPr>
        <a:xfrm>
          <a:off x="0" y="0"/>
          <a:ext cx="0" cy="0"/>
          <a:chOff x="0" y="0"/>
          <a:chExt cx="0" cy="0"/>
        </a:xfrm>
      </p:grpSpPr>
      <p:sp>
        <p:nvSpPr>
          <p:cNvPr id="45" name="Google Shape;45;p46"/>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6"/>
          <p:cNvSpPr txBox="1"/>
          <p:nvPr>
            <p:ph idx="1" type="body"/>
          </p:nvPr>
        </p:nvSpPr>
        <p:spPr>
          <a:xfrm>
            <a:off x="296864" y="1698551"/>
            <a:ext cx="8562974"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7" name="Google Shape;47;p46"/>
          <p:cNvSpPr txBox="1"/>
          <p:nvPr>
            <p:ph idx="2" type="body"/>
          </p:nvPr>
        </p:nvSpPr>
        <p:spPr>
          <a:xfrm>
            <a:off x="296864" y="1001413"/>
            <a:ext cx="8562975"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lines + two columns">
  <p:cSld name="1_Headlines + two columns">
    <p:spTree>
      <p:nvGrpSpPr>
        <p:cNvPr id="48" name="Shape 48"/>
        <p:cNvGrpSpPr/>
        <p:nvPr/>
      </p:nvGrpSpPr>
      <p:grpSpPr>
        <a:xfrm>
          <a:off x="0" y="0"/>
          <a:ext cx="0" cy="0"/>
          <a:chOff x="0" y="0"/>
          <a:chExt cx="0" cy="0"/>
        </a:xfrm>
      </p:grpSpPr>
      <p:sp>
        <p:nvSpPr>
          <p:cNvPr id="49" name="Google Shape;49;p4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7"/>
          <p:cNvSpPr txBox="1"/>
          <p:nvPr>
            <p:ph idx="1" type="body"/>
          </p:nvPr>
        </p:nvSpPr>
        <p:spPr>
          <a:xfrm>
            <a:off x="296864" y="1698551"/>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1" name="Google Shape;51;p47"/>
          <p:cNvSpPr txBox="1"/>
          <p:nvPr>
            <p:ph idx="2" type="body"/>
          </p:nvPr>
        </p:nvSpPr>
        <p:spPr>
          <a:xfrm>
            <a:off x="296865" y="1001413"/>
            <a:ext cx="8434186"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2" name="Google Shape;52;p47"/>
          <p:cNvSpPr txBox="1"/>
          <p:nvPr>
            <p:ph idx="3" type="body"/>
          </p:nvPr>
        </p:nvSpPr>
        <p:spPr>
          <a:xfrm>
            <a:off x="4591050" y="1682602"/>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 no subline">
  <p:cSld name="Headline + Text / no subline">
    <p:spTree>
      <p:nvGrpSpPr>
        <p:cNvPr id="53" name="Shape 53"/>
        <p:cNvGrpSpPr/>
        <p:nvPr/>
      </p:nvGrpSpPr>
      <p:grpSpPr>
        <a:xfrm>
          <a:off x="0" y="0"/>
          <a:ext cx="0" cy="0"/>
          <a:chOff x="0" y="0"/>
          <a:chExt cx="0" cy="0"/>
        </a:xfrm>
      </p:grpSpPr>
      <p:sp>
        <p:nvSpPr>
          <p:cNvPr id="54" name="Google Shape;54;p48"/>
          <p:cNvSpPr txBox="1"/>
          <p:nvPr>
            <p:ph type="title"/>
          </p:nvPr>
        </p:nvSpPr>
        <p:spPr>
          <a:xfrm>
            <a:off x="-4762" y="175419"/>
            <a:ext cx="6607581"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8"/>
          <p:cNvSpPr txBox="1"/>
          <p:nvPr>
            <p:ph idx="1" type="body"/>
          </p:nvPr>
        </p:nvSpPr>
        <p:spPr>
          <a:xfrm>
            <a:off x="296864" y="980854"/>
            <a:ext cx="8562974" cy="31259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left" showMasterSp="0">
  <p:cSld name="Chapter Break with Pic left">
    <p:spTree>
      <p:nvGrpSpPr>
        <p:cNvPr id="56" name="Shape 56"/>
        <p:cNvGrpSpPr/>
        <p:nvPr/>
      </p:nvGrpSpPr>
      <p:grpSpPr>
        <a:xfrm>
          <a:off x="0" y="0"/>
          <a:ext cx="0" cy="0"/>
          <a:chOff x="0" y="0"/>
          <a:chExt cx="0" cy="0"/>
        </a:xfrm>
      </p:grpSpPr>
      <p:sp>
        <p:nvSpPr>
          <p:cNvPr id="57" name="Google Shape;57;p49"/>
          <p:cNvSpPr/>
          <p:nvPr/>
        </p:nvSpPr>
        <p:spPr>
          <a:xfrm>
            <a:off x="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58" name="Google Shape;58;p49"/>
          <p:cNvCxnSpPr/>
          <p:nvPr/>
        </p:nvCxnSpPr>
        <p:spPr>
          <a:xfrm>
            <a:off x="1704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59" name="Google Shape;59;p49"/>
          <p:cNvSpPr/>
          <p:nvPr>
            <p:ph idx="2" type="pic"/>
          </p:nvPr>
        </p:nvSpPr>
        <p:spPr>
          <a:xfrm>
            <a:off x="4572000" y="0"/>
            <a:ext cx="4572000" cy="5143500"/>
          </a:xfrm>
          <a:prstGeom prst="rect">
            <a:avLst/>
          </a:prstGeom>
          <a:noFill/>
          <a:ln>
            <a:noFill/>
          </a:ln>
        </p:spPr>
      </p:sp>
      <p:sp>
        <p:nvSpPr>
          <p:cNvPr id="60" name="Google Shape;60;p49"/>
          <p:cNvSpPr txBox="1"/>
          <p:nvPr>
            <p:ph idx="1" type="body"/>
          </p:nvPr>
        </p:nvSpPr>
        <p:spPr>
          <a:xfrm>
            <a:off x="659040"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1" name="Google Shape;61;p49"/>
          <p:cNvSpPr txBox="1"/>
          <p:nvPr>
            <p:ph idx="3" type="body"/>
          </p:nvPr>
        </p:nvSpPr>
        <p:spPr>
          <a:xfrm>
            <a:off x="659040"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2" name="Google Shape;62;p49"/>
          <p:cNvSpPr txBox="1"/>
          <p:nvPr>
            <p:ph idx="4" type="body"/>
          </p:nvPr>
        </p:nvSpPr>
        <p:spPr>
          <a:xfrm>
            <a:off x="5617933" y="4808762"/>
            <a:ext cx="3600450" cy="293914"/>
          </a:xfrm>
          <a:prstGeom prst="rect">
            <a:avLst/>
          </a:prstGeom>
          <a:noFill/>
          <a:ln>
            <a:noFill/>
          </a:ln>
        </p:spPr>
        <p:txBody>
          <a:bodyPr anchorCtr="0" anchor="b" bIns="108775" lIns="217575" spcFirstLastPara="1" rIns="217575" wrap="square" tIns="108775">
            <a:noAutofit/>
          </a:bodyPr>
          <a:lstStyle>
            <a:lvl1pPr indent="-228600" lvl="0" marL="457200" algn="r">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right" showMasterSp="0">
  <p:cSld name="Chapter Break with Pic right">
    <p:spTree>
      <p:nvGrpSpPr>
        <p:cNvPr id="63" name="Shape 63"/>
        <p:cNvGrpSpPr/>
        <p:nvPr/>
      </p:nvGrpSpPr>
      <p:grpSpPr>
        <a:xfrm>
          <a:off x="0" y="0"/>
          <a:ext cx="0" cy="0"/>
          <a:chOff x="0" y="0"/>
          <a:chExt cx="0" cy="0"/>
        </a:xfrm>
      </p:grpSpPr>
      <p:sp>
        <p:nvSpPr>
          <p:cNvPr id="64" name="Google Shape;64;p50"/>
          <p:cNvSpPr/>
          <p:nvPr/>
        </p:nvSpPr>
        <p:spPr>
          <a:xfrm>
            <a:off x="457200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65" name="Google Shape;65;p50"/>
          <p:cNvCxnSpPr/>
          <p:nvPr/>
        </p:nvCxnSpPr>
        <p:spPr>
          <a:xfrm>
            <a:off x="6276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66" name="Google Shape;66;p50"/>
          <p:cNvSpPr/>
          <p:nvPr>
            <p:ph idx="2" type="pic"/>
          </p:nvPr>
        </p:nvSpPr>
        <p:spPr>
          <a:xfrm>
            <a:off x="0" y="-14748"/>
            <a:ext cx="4572000" cy="5143500"/>
          </a:xfrm>
          <a:prstGeom prst="rect">
            <a:avLst/>
          </a:prstGeom>
          <a:noFill/>
          <a:ln>
            <a:noFill/>
          </a:ln>
        </p:spPr>
      </p:sp>
      <p:sp>
        <p:nvSpPr>
          <p:cNvPr id="67" name="Google Shape;67;p50"/>
          <p:cNvSpPr txBox="1"/>
          <p:nvPr>
            <p:ph idx="1" type="body"/>
          </p:nvPr>
        </p:nvSpPr>
        <p:spPr>
          <a:xfrm>
            <a:off x="5210968"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8" name="Google Shape;68;p50"/>
          <p:cNvSpPr txBox="1"/>
          <p:nvPr>
            <p:ph idx="3" type="body"/>
          </p:nvPr>
        </p:nvSpPr>
        <p:spPr>
          <a:xfrm>
            <a:off x="5210968"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9" name="Google Shape;69;p50"/>
          <p:cNvSpPr txBox="1"/>
          <p:nvPr>
            <p:ph idx="4" type="body"/>
          </p:nvPr>
        </p:nvSpPr>
        <p:spPr>
          <a:xfrm>
            <a:off x="-72574" y="4800595"/>
            <a:ext cx="3600450" cy="293914"/>
          </a:xfrm>
          <a:prstGeom prst="rect">
            <a:avLst/>
          </a:prstGeom>
          <a:noFill/>
          <a:ln>
            <a:noFill/>
          </a:ln>
        </p:spPr>
        <p:txBody>
          <a:bodyPr anchorCtr="0" anchor="b" bIns="108775" lIns="217575" spcFirstLastPara="1" rIns="217575" wrap="square" tIns="108775">
            <a:noAutofit/>
          </a:bodyPr>
          <a:lstStyle>
            <a:lvl1pPr indent="-228600" lvl="0" marL="457200" algn="l">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_2">
  <p:cSld name="Chapterbreak_2">
    <p:bg>
      <p:bgPr>
        <a:solidFill>
          <a:schemeClr val="accent4"/>
        </a:solidFill>
      </p:bgPr>
    </p:bg>
    <p:spTree>
      <p:nvGrpSpPr>
        <p:cNvPr id="70" name="Shape 70"/>
        <p:cNvGrpSpPr/>
        <p:nvPr/>
      </p:nvGrpSpPr>
      <p:grpSpPr>
        <a:xfrm>
          <a:off x="0" y="0"/>
          <a:ext cx="0" cy="0"/>
          <a:chOff x="0" y="0"/>
          <a:chExt cx="0" cy="0"/>
        </a:xfrm>
      </p:grpSpPr>
      <p:sp>
        <p:nvSpPr>
          <p:cNvPr id="71" name="Google Shape;71;p51"/>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dk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2" name="Google Shape;72;p51"/>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rgbClr val="000000"/>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3" name="Google Shape;73;p51"/>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
  <p:cSld name="Chapterbreak">
    <p:bg>
      <p:bgPr>
        <a:solidFill>
          <a:schemeClr val="accent4"/>
        </a:solidFill>
      </p:bgPr>
    </p:bg>
    <p:spTree>
      <p:nvGrpSpPr>
        <p:cNvPr id="74" name="Shape 74"/>
        <p:cNvGrpSpPr/>
        <p:nvPr/>
      </p:nvGrpSpPr>
      <p:grpSpPr>
        <a:xfrm>
          <a:off x="0" y="0"/>
          <a:ext cx="0" cy="0"/>
          <a:chOff x="0" y="0"/>
          <a:chExt cx="0" cy="0"/>
        </a:xfrm>
      </p:grpSpPr>
      <p:sp>
        <p:nvSpPr>
          <p:cNvPr id="75" name="Google Shape;75;p52"/>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6" name="Google Shape;76;p52"/>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7" name="Google Shape;77;p52"/>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VERVIEW" showMasterSp="0">
  <p:cSld name="Timeline OVERVIEW">
    <p:spTree>
      <p:nvGrpSpPr>
        <p:cNvPr id="78" name="Shape 78"/>
        <p:cNvGrpSpPr/>
        <p:nvPr/>
      </p:nvGrpSpPr>
      <p:grpSpPr>
        <a:xfrm>
          <a:off x="0" y="0"/>
          <a:ext cx="0" cy="0"/>
          <a:chOff x="0" y="0"/>
          <a:chExt cx="0" cy="0"/>
        </a:xfrm>
      </p:grpSpPr>
      <p:cxnSp>
        <p:nvCxnSpPr>
          <p:cNvPr id="79" name="Google Shape;79;p53"/>
          <p:cNvCxnSpPr/>
          <p:nvPr/>
        </p:nvCxnSpPr>
        <p:spPr>
          <a:xfrm flipH="1">
            <a:off x="4419601" y="1033123"/>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0" name="Google Shape;80;p53"/>
          <p:cNvCxnSpPr/>
          <p:nvPr/>
        </p:nvCxnSpPr>
        <p:spPr>
          <a:xfrm flipH="1">
            <a:off x="4417813" y="1778759"/>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1" name="Google Shape;81;p53"/>
          <p:cNvCxnSpPr/>
          <p:nvPr/>
        </p:nvCxnSpPr>
        <p:spPr>
          <a:xfrm flipH="1">
            <a:off x="4417813" y="2524395"/>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2" name="Google Shape;82;p53"/>
          <p:cNvCxnSpPr/>
          <p:nvPr/>
        </p:nvCxnSpPr>
        <p:spPr>
          <a:xfrm flipH="1">
            <a:off x="4417815" y="4015665"/>
            <a:ext cx="1" cy="484898"/>
          </a:xfrm>
          <a:prstGeom prst="straightConnector1">
            <a:avLst/>
          </a:prstGeom>
          <a:noFill/>
          <a:ln cap="flat" cmpd="sng" w="9525">
            <a:solidFill>
              <a:schemeClr val="lt2"/>
            </a:solidFill>
            <a:prstDash val="solid"/>
            <a:round/>
            <a:headEnd len="med" w="med" type="oval"/>
            <a:tailEnd len="med" w="med" type="oval"/>
          </a:ln>
        </p:spPr>
      </p:cxnSp>
      <p:cxnSp>
        <p:nvCxnSpPr>
          <p:cNvPr id="83" name="Google Shape;83;p53"/>
          <p:cNvCxnSpPr/>
          <p:nvPr/>
        </p:nvCxnSpPr>
        <p:spPr>
          <a:xfrm flipH="1">
            <a:off x="4417813" y="3270030"/>
            <a:ext cx="1" cy="358849"/>
          </a:xfrm>
          <a:prstGeom prst="straightConnector1">
            <a:avLst/>
          </a:prstGeom>
          <a:noFill/>
          <a:ln cap="flat" cmpd="sng" w="9525">
            <a:solidFill>
              <a:schemeClr val="lt2"/>
            </a:solidFill>
            <a:prstDash val="solid"/>
            <a:round/>
            <a:headEnd len="med" w="med" type="oval"/>
            <a:tailEnd len="med" w="med" type="oval"/>
          </a:ln>
        </p:spPr>
      </p:cxnSp>
      <p:sp>
        <p:nvSpPr>
          <p:cNvPr id="84" name="Google Shape;84;p53"/>
          <p:cNvSpPr txBox="1"/>
          <p:nvPr>
            <p:ph idx="12" type="sldNum"/>
          </p:nvPr>
        </p:nvSpPr>
        <p:spPr>
          <a:xfrm>
            <a:off x="8435759" y="4767263"/>
            <a:ext cx="502079" cy="274637"/>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MT"/>
              <a:t>‹#›</a:t>
            </a:fld>
            <a:endParaRPr/>
          </a:p>
        </p:txBody>
      </p:sp>
      <p:sp>
        <p:nvSpPr>
          <p:cNvPr id="85" name="Google Shape;85;p53"/>
          <p:cNvSpPr/>
          <p:nvPr/>
        </p:nvSpPr>
        <p:spPr>
          <a:xfrm rot="-2175147">
            <a:off x="4082178" y="431573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middle" showMasterSp="0">
  <p:cSld name="Timeline middle">
    <p:spTree>
      <p:nvGrpSpPr>
        <p:cNvPr id="86" name="Shape 86"/>
        <p:cNvGrpSpPr/>
        <p:nvPr/>
      </p:nvGrpSpPr>
      <p:grpSpPr>
        <a:xfrm>
          <a:off x="0" y="0"/>
          <a:ext cx="0" cy="0"/>
          <a:chOff x="0" y="0"/>
          <a:chExt cx="0" cy="0"/>
        </a:xfrm>
      </p:grpSpPr>
      <p:sp>
        <p:nvSpPr>
          <p:cNvPr id="87" name="Google Shape;87;p55"/>
          <p:cNvSpPr txBox="1"/>
          <p:nvPr>
            <p:ph idx="1" type="body"/>
          </p:nvPr>
        </p:nvSpPr>
        <p:spPr>
          <a:xfrm>
            <a:off x="4603038" y="389999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8" name="Google Shape;88;p55"/>
          <p:cNvSpPr txBox="1"/>
          <p:nvPr>
            <p:ph idx="2" type="body"/>
          </p:nvPr>
        </p:nvSpPr>
        <p:spPr>
          <a:xfrm>
            <a:off x="4603038" y="327002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9" name="Google Shape;89;p55"/>
          <p:cNvSpPr txBox="1"/>
          <p:nvPr>
            <p:ph idx="3" type="body"/>
          </p:nvPr>
        </p:nvSpPr>
        <p:spPr>
          <a:xfrm>
            <a:off x="4603038" y="170314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0" name="Google Shape;90;p55"/>
          <p:cNvSpPr txBox="1"/>
          <p:nvPr>
            <p:ph idx="4" type="body"/>
          </p:nvPr>
        </p:nvSpPr>
        <p:spPr>
          <a:xfrm>
            <a:off x="4603038" y="107317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1" name="Google Shape;91;p55"/>
          <p:cNvSpPr txBox="1"/>
          <p:nvPr>
            <p:ph idx="5" type="body"/>
          </p:nvPr>
        </p:nvSpPr>
        <p:spPr>
          <a:xfrm>
            <a:off x="306657" y="306796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2" name="Google Shape;92;p55"/>
          <p:cNvSpPr txBox="1"/>
          <p:nvPr>
            <p:ph idx="6" type="body"/>
          </p:nvPr>
        </p:nvSpPr>
        <p:spPr>
          <a:xfrm>
            <a:off x="306658" y="243799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93" name="Google Shape;93;p55"/>
          <p:cNvCxnSpPr/>
          <p:nvPr/>
        </p:nvCxnSpPr>
        <p:spPr>
          <a:xfrm>
            <a:off x="4409888" y="3657600"/>
            <a:ext cx="0" cy="1022124"/>
          </a:xfrm>
          <a:prstGeom prst="straightConnector1">
            <a:avLst/>
          </a:prstGeom>
          <a:noFill/>
          <a:ln cap="flat" cmpd="sng" w="9525">
            <a:solidFill>
              <a:schemeClr val="lt2"/>
            </a:solidFill>
            <a:prstDash val="solid"/>
            <a:round/>
            <a:headEnd len="med" w="med" type="oval"/>
            <a:tailEnd len="sm" w="sm" type="none"/>
          </a:ln>
        </p:spPr>
      </p:cxnSp>
      <p:cxnSp>
        <p:nvCxnSpPr>
          <p:cNvPr id="94" name="Google Shape;94;p55"/>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cxnSp>
        <p:nvCxnSpPr>
          <p:cNvPr id="95" name="Google Shape;95;p55"/>
          <p:cNvCxnSpPr/>
          <p:nvPr/>
        </p:nvCxnSpPr>
        <p:spPr>
          <a:xfrm>
            <a:off x="4409888" y="1387096"/>
            <a:ext cx="0" cy="1781554"/>
          </a:xfrm>
          <a:prstGeom prst="straightConnector1">
            <a:avLst/>
          </a:prstGeom>
          <a:noFill/>
          <a:ln cap="flat" cmpd="sng" w="9525">
            <a:solidFill>
              <a:schemeClr val="lt2"/>
            </a:solidFill>
            <a:prstDash val="solid"/>
            <a:round/>
            <a:headEnd len="med" w="med" type="oval"/>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End" showMasterSp="0">
  <p:cSld name="Timeline End">
    <p:spTree>
      <p:nvGrpSpPr>
        <p:cNvPr id="96" name="Shape 96"/>
        <p:cNvGrpSpPr/>
        <p:nvPr/>
      </p:nvGrpSpPr>
      <p:grpSpPr>
        <a:xfrm>
          <a:off x="0" y="0"/>
          <a:ext cx="0" cy="0"/>
          <a:chOff x="0" y="0"/>
          <a:chExt cx="0" cy="0"/>
        </a:xfrm>
      </p:grpSpPr>
      <p:cxnSp>
        <p:nvCxnSpPr>
          <p:cNvPr id="97" name="Google Shape;97;p56"/>
          <p:cNvCxnSpPr/>
          <p:nvPr/>
        </p:nvCxnSpPr>
        <p:spPr>
          <a:xfrm flipH="1">
            <a:off x="4409888" y="3091039"/>
            <a:ext cx="7095" cy="1588685"/>
          </a:xfrm>
          <a:prstGeom prst="straightConnector1">
            <a:avLst/>
          </a:prstGeom>
          <a:noFill/>
          <a:ln cap="flat" cmpd="sng" w="9525">
            <a:solidFill>
              <a:schemeClr val="lt2"/>
            </a:solidFill>
            <a:prstDash val="solid"/>
            <a:round/>
            <a:headEnd len="med" w="med" type="oval"/>
            <a:tailEnd len="sm" w="sm" type="none"/>
          </a:ln>
        </p:spPr>
      </p:cxnSp>
      <p:cxnSp>
        <p:nvCxnSpPr>
          <p:cNvPr id="98" name="Google Shape;98;p56"/>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sp>
        <p:nvSpPr>
          <p:cNvPr id="99" name="Google Shape;99;p56"/>
          <p:cNvSpPr txBox="1"/>
          <p:nvPr>
            <p:ph idx="1" type="body"/>
          </p:nvPr>
        </p:nvSpPr>
        <p:spPr>
          <a:xfrm>
            <a:off x="4603038" y="326201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0" name="Google Shape;100;p56"/>
          <p:cNvSpPr txBox="1"/>
          <p:nvPr>
            <p:ph idx="2" type="body"/>
          </p:nvPr>
        </p:nvSpPr>
        <p:spPr>
          <a:xfrm>
            <a:off x="4603038" y="263204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1" name="Google Shape;101;p56"/>
          <p:cNvSpPr txBox="1"/>
          <p:nvPr>
            <p:ph idx="3" type="body"/>
          </p:nvPr>
        </p:nvSpPr>
        <p:spPr>
          <a:xfrm>
            <a:off x="4603038" y="106516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2" name="Google Shape;102;p56"/>
          <p:cNvSpPr txBox="1"/>
          <p:nvPr>
            <p:ph idx="4" type="body"/>
          </p:nvPr>
        </p:nvSpPr>
        <p:spPr>
          <a:xfrm>
            <a:off x="4603038" y="43519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3" name="Google Shape;103;p56"/>
          <p:cNvSpPr txBox="1"/>
          <p:nvPr>
            <p:ph idx="5" type="body"/>
          </p:nvPr>
        </p:nvSpPr>
        <p:spPr>
          <a:xfrm>
            <a:off x="306657" y="242998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4" name="Google Shape;104;p56"/>
          <p:cNvSpPr txBox="1"/>
          <p:nvPr>
            <p:ph idx="6" type="body"/>
          </p:nvPr>
        </p:nvSpPr>
        <p:spPr>
          <a:xfrm>
            <a:off x="306658" y="180001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105" name="Google Shape;105;p56"/>
          <p:cNvCxnSpPr/>
          <p:nvPr/>
        </p:nvCxnSpPr>
        <p:spPr>
          <a:xfrm>
            <a:off x="4409888" y="1387096"/>
            <a:ext cx="0" cy="1360714"/>
          </a:xfrm>
          <a:prstGeom prst="straightConnector1">
            <a:avLst/>
          </a:prstGeom>
          <a:noFill/>
          <a:ln cap="flat" cmpd="sng" w="9525">
            <a:solidFill>
              <a:schemeClr val="lt2"/>
            </a:solidFill>
            <a:prstDash val="solid"/>
            <a:round/>
            <a:headEnd len="med" w="med" type="oval"/>
            <a:tailEnd len="sm" w="sm" type="none"/>
          </a:ln>
        </p:spPr>
      </p:cxnSp>
      <p:sp>
        <p:nvSpPr>
          <p:cNvPr id="106" name="Google Shape;106;p56"/>
          <p:cNvSpPr/>
          <p:nvPr/>
        </p:nvSpPr>
        <p:spPr>
          <a:xfrm rot="-2175147">
            <a:off x="4075828" y="457608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grey background with page count">
  <p:cSld name="Light grey background with page count">
    <p:bg>
      <p:bgPr>
        <a:solidFill>
          <a:srgbClr val="E6E6E6"/>
        </a:solidFill>
      </p:bgPr>
    </p:bg>
    <p:spTree>
      <p:nvGrpSpPr>
        <p:cNvPr id="107" name="Shape 107"/>
        <p:cNvGrpSpPr/>
        <p:nvPr/>
      </p:nvGrpSpPr>
      <p:grpSpPr>
        <a:xfrm>
          <a:off x="0" y="0"/>
          <a:ext cx="0" cy="0"/>
          <a:chOff x="0" y="0"/>
          <a:chExt cx="0" cy="0"/>
        </a:xfrm>
      </p:grpSpPr>
      <p:sp>
        <p:nvSpPr>
          <p:cNvPr id="108" name="Google Shape;108;p57"/>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09" name="Google Shape;109;p5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er grey background/empty">
  <p:cSld name="Darker grey background/empty">
    <p:bg>
      <p:bgPr>
        <a:solidFill>
          <a:srgbClr val="C8D3D8"/>
        </a:solidFill>
      </p:bgPr>
    </p:bg>
    <p:spTree>
      <p:nvGrpSpPr>
        <p:cNvPr id="110" name="Shape 110"/>
        <p:cNvGrpSpPr/>
        <p:nvPr/>
      </p:nvGrpSpPr>
      <p:grpSpPr>
        <a:xfrm>
          <a:off x="0" y="0"/>
          <a:ext cx="0" cy="0"/>
          <a:chOff x="0" y="0"/>
          <a:chExt cx="0" cy="0"/>
        </a:xfrm>
      </p:grpSpPr>
      <p:sp>
        <p:nvSpPr>
          <p:cNvPr id="111" name="Google Shape;111;p58"/>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12" name="Google Shape;112;p58"/>
          <p:cNvSpPr/>
          <p:nvPr/>
        </p:nvSpPr>
        <p:spPr>
          <a:xfrm>
            <a:off x="8357616" y="4681728"/>
            <a:ext cx="457200" cy="2194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11" name="Google Shape;11;p43"/>
          <p:cNvSpPr txBox="1"/>
          <p:nvPr>
            <p:ph idx="1" type="body"/>
          </p:nvPr>
        </p:nvSpPr>
        <p:spPr>
          <a:xfrm>
            <a:off x="299805" y="972460"/>
            <a:ext cx="8064216" cy="3038361"/>
          </a:xfrm>
          <a:prstGeom prst="rect">
            <a:avLst/>
          </a:prstGeom>
          <a:noFill/>
          <a:ln>
            <a:noFill/>
          </a:ln>
        </p:spPr>
        <p:txBody>
          <a:bodyPr anchorCtr="0" anchor="t" bIns="108775" lIns="217575" spcFirstLastPara="1" rIns="217575" wrap="square" tIns="108775">
            <a:normAutofit/>
          </a:bodyPr>
          <a:lstStyle>
            <a:lvl1pPr indent="-350520" lvl="0" marL="457200" marR="0" rtl="0" algn="l">
              <a:lnSpc>
                <a:spcPct val="100000"/>
              </a:lnSpc>
              <a:spcBef>
                <a:spcPts val="0"/>
              </a:spcBef>
              <a:spcAft>
                <a:spcPts val="0"/>
              </a:spcAft>
              <a:buClr>
                <a:schemeClr val="lt2"/>
              </a:buClr>
              <a:buSzPts val="1920"/>
              <a:buFont typeface="Noto Sans Symbols"/>
              <a:buChar char="⬛"/>
              <a:defRPr b="0" i="0" sz="2400" u="none" cap="none" strike="noStrike">
                <a:solidFill>
                  <a:schemeClr val="lt2"/>
                </a:solidFill>
                <a:latin typeface="Trebuchet MS"/>
                <a:ea typeface="Trebuchet MS"/>
                <a:cs typeface="Trebuchet MS"/>
                <a:sym typeface="Trebuchet MS"/>
              </a:defRPr>
            </a:lvl1pPr>
            <a:lvl2pPr indent="-330200" lvl="1" marL="914400" marR="0" rtl="0" algn="l">
              <a:lnSpc>
                <a:spcPct val="100000"/>
              </a:lnSpc>
              <a:spcBef>
                <a:spcPts val="0"/>
              </a:spcBef>
              <a:spcAft>
                <a:spcPts val="0"/>
              </a:spcAft>
              <a:buClr>
                <a:schemeClr val="lt2"/>
              </a:buClr>
              <a:buSzPts val="1600"/>
              <a:buFont typeface="Noto Sans Symbols"/>
              <a:buChar char="◻"/>
              <a:defRPr b="0" i="0" sz="2000" u="none" cap="none" strike="noStrike">
                <a:solidFill>
                  <a:schemeClr val="dk1"/>
                </a:solidFill>
                <a:latin typeface="Trebuchet MS"/>
                <a:ea typeface="Trebuchet MS"/>
                <a:cs typeface="Trebuchet MS"/>
                <a:sym typeface="Trebuchet MS"/>
              </a:defRPr>
            </a:lvl2pPr>
            <a:lvl3pPr indent="-342900" lvl="2" marL="13716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3pPr>
            <a:lvl4pPr indent="-342900" lvl="3" marL="18288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4pPr>
            <a:lvl5pPr indent="-342900" lvl="4" marL="22860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5pPr>
            <a:lvl6pPr indent="-355600" lvl="5" marL="27432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6pPr>
            <a:lvl7pPr indent="-355600" lvl="6" marL="32004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7pPr>
            <a:lvl8pPr indent="-355600" lvl="7" marL="36576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8pPr>
            <a:lvl9pPr indent="-355600" lvl="8" marL="41148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9pPr>
          </a:lstStyle>
          <a:p/>
        </p:txBody>
      </p:sp>
      <p:sp>
        <p:nvSpPr>
          <p:cNvPr id="12" name="Google Shape;12;p43"/>
          <p:cNvSpPr txBox="1"/>
          <p:nvPr>
            <p:ph type="title"/>
          </p:nvPr>
        </p:nvSpPr>
        <p:spPr>
          <a:xfrm>
            <a:off x="-6888" y="198806"/>
            <a:ext cx="6588442" cy="467732"/>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2800"/>
              <a:buFont typeface="Trebuchet MS"/>
              <a:buNone/>
              <a:defRPr b="1" i="0" sz="28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43"/>
          <p:cNvSpPr txBox="1"/>
          <p:nvPr/>
        </p:nvSpPr>
        <p:spPr>
          <a:xfrm>
            <a:off x="8276806" y="4638769"/>
            <a:ext cx="640165" cy="338518"/>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en-MT" sz="1000" u="none" cap="none" strike="noStrike">
                <a:solidFill>
                  <a:schemeClr val="lt1"/>
                </a:solidFill>
                <a:latin typeface="Trebuchet MS"/>
                <a:ea typeface="Trebuchet MS"/>
                <a:cs typeface="Trebuchet MS"/>
                <a:sym typeface="Trebuchet MS"/>
              </a:rPr>
              <a:t>‹#›</a:t>
            </a:fld>
            <a:endParaRPr b="0" i="0" sz="1000" u="none" cap="none" strike="noStrike">
              <a:solidFill>
                <a:schemeClr val="lt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7.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2.png"/><Relationship Id="rId13" Type="http://schemas.openxmlformats.org/officeDocument/2006/relationships/image" Target="../media/image19.jpg"/><Relationship Id="rId12" Type="http://schemas.openxmlformats.org/officeDocument/2006/relationships/image" Target="../media/image18.jpg"/><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1.jpg"/><Relationship Id="rId9" Type="http://schemas.openxmlformats.org/officeDocument/2006/relationships/image" Target="../media/image20.jpg"/><Relationship Id="rId14" Type="http://schemas.openxmlformats.org/officeDocument/2006/relationships/image" Target="../media/image23.png"/><Relationship Id="rId5" Type="http://schemas.openxmlformats.org/officeDocument/2006/relationships/image" Target="../media/image15.png"/><Relationship Id="rId6" Type="http://schemas.openxmlformats.org/officeDocument/2006/relationships/image" Target="../media/image4.png"/><Relationship Id="rId7" Type="http://schemas.openxmlformats.org/officeDocument/2006/relationships/image" Target="../media/image12.jp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5670ae33ce_0_0"/>
          <p:cNvSpPr txBox="1"/>
          <p:nvPr>
            <p:ph idx="4294967295" type="body"/>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2400"/>
              <a:t>SuPeRBE Training Material</a:t>
            </a:r>
            <a:endParaRPr/>
          </a:p>
          <a:p>
            <a:pPr indent="0" lvl="0" marL="0" rtl="0" algn="l">
              <a:lnSpc>
                <a:spcPct val="100000"/>
              </a:lnSpc>
              <a:spcBef>
                <a:spcPts val="0"/>
              </a:spcBef>
              <a:spcAft>
                <a:spcPts val="0"/>
              </a:spcAft>
              <a:buSzPts val="1920"/>
              <a:buNone/>
            </a:pPr>
            <a:r>
              <a:t/>
            </a:r>
            <a:endParaRPr b="1" sz="2400">
              <a:solidFill>
                <a:srgbClr val="53656D"/>
              </a:solidFill>
            </a:endParaRPr>
          </a:p>
        </p:txBody>
      </p:sp>
      <p:sp>
        <p:nvSpPr>
          <p:cNvPr id="119" name="Google Shape;119;g35670ae33ce_0_0"/>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120" name="Google Shape;120;g35670ae33ce_0_0"/>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Fundamentals of climate change</a:t>
            </a:r>
            <a:r>
              <a:rPr b="1" i="0" lang="en-MT" sz="1800" u="none" cap="none" strike="noStrike">
                <a:solidFill>
                  <a:schemeClr val="accent4"/>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121" name="Google Shape;121;g35670ae33ce_0_0"/>
          <p:cNvSpPr txBox="1"/>
          <p:nvPr/>
        </p:nvSpPr>
        <p:spPr>
          <a:xfrm>
            <a:off x="5788925" y="3776181"/>
            <a:ext cx="3307199"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600"/>
              <a:buFont typeface="Noto Sans Symbols"/>
              <a:buNone/>
            </a:pPr>
            <a:r>
              <a:rPr b="1" i="0" lang="en-MT" sz="2000" u="none" cap="none" strike="noStrike">
                <a:solidFill>
                  <a:schemeClr val="accent4"/>
                </a:solidFill>
                <a:latin typeface="Trebuchet MS"/>
                <a:ea typeface="Trebuchet MS"/>
                <a:cs typeface="Trebuchet MS"/>
                <a:sym typeface="Trebuchet MS"/>
              </a:rPr>
              <a:t>Level of competence: 2</a:t>
            </a:r>
            <a:endParaRPr b="1" i="0" sz="2000" u="none" cap="none" strike="noStrike">
              <a:solidFill>
                <a:schemeClr val="accent4"/>
              </a:solidFill>
              <a:latin typeface="Trebuchet MS"/>
              <a:ea typeface="Trebuchet MS"/>
              <a:cs typeface="Trebuchet MS"/>
              <a:sym typeface="Trebuchet MS"/>
            </a:endParaRPr>
          </a:p>
        </p:txBody>
      </p:sp>
      <p:pic>
        <p:nvPicPr>
          <p:cNvPr id="122" name="Google Shape;122;g35670ae33ce_0_0"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123" name="Google Shape;123;g35670ae33ce_0_0"/>
          <p:cNvSpPr txBox="1"/>
          <p:nvPr>
            <p:ph idx="4294967295" type="body"/>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720"/>
              <a:buFont typeface="Noto Sans Symbols"/>
              <a:buNone/>
            </a:pPr>
            <a:r>
              <a:t/>
            </a:r>
            <a:endParaRPr sz="900"/>
          </a:p>
          <a:p>
            <a:pPr indent="0" lvl="0" marL="0" marR="0" rtl="0" algn="l">
              <a:lnSpc>
                <a:spcPct val="100000"/>
              </a:lnSpc>
              <a:spcBef>
                <a:spcPts val="0"/>
              </a:spcBef>
              <a:spcAft>
                <a:spcPts val="0"/>
              </a:spcAft>
              <a:buClr>
                <a:schemeClr val="lt2"/>
              </a:buClr>
              <a:buSzPts val="800"/>
              <a:buFont typeface="Noto Sans Symbols"/>
              <a:buNone/>
            </a:pPr>
            <a:r>
              <a:rPr lang="en-MT" sz="1000"/>
              <a:t>Activity 3.2</a:t>
            </a:r>
            <a:endParaRPr/>
          </a:p>
          <a:p>
            <a:pPr indent="0" lvl="0" marL="0" marR="0" rtl="0" algn="l">
              <a:lnSpc>
                <a:spcPct val="100000"/>
              </a:lnSpc>
              <a:spcBef>
                <a:spcPts val="0"/>
              </a:spcBef>
              <a:spcAft>
                <a:spcPts val="0"/>
              </a:spcAft>
              <a:buClr>
                <a:schemeClr val="lt2"/>
              </a:buClr>
              <a:buSzPts val="800"/>
              <a:buFont typeface="Noto Sans Symbols"/>
              <a:buNone/>
            </a:pPr>
            <a:r>
              <a:rPr lang="en-MT" sz="1000"/>
              <a:t>SuPeRBE Project (CE0200768)</a:t>
            </a:r>
            <a:endParaRPr sz="1000"/>
          </a:p>
        </p:txBody>
      </p:sp>
      <p:sp>
        <p:nvSpPr>
          <p:cNvPr id="124" name="Google Shape;124;g35670ae33ce_0_0"/>
          <p:cNvSpPr txBox="1"/>
          <p:nvPr>
            <p:ph idx="4294967295" type="body"/>
          </p:nvPr>
        </p:nvSpPr>
        <p:spPr>
          <a:xfrm>
            <a:off x="520080" y="1420989"/>
            <a:ext cx="6963562"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3000"/>
              <a:t>SuPeRBE Materiale Didattico</a:t>
            </a:r>
            <a:endParaRPr sz="3000"/>
          </a:p>
          <a:p>
            <a:pPr indent="0" lvl="0" marL="0" rtl="0" algn="l">
              <a:lnSpc>
                <a:spcPct val="100000"/>
              </a:lnSpc>
              <a:spcBef>
                <a:spcPts val="0"/>
              </a:spcBef>
              <a:spcAft>
                <a:spcPts val="0"/>
              </a:spcAft>
              <a:buSzPts val="1920"/>
              <a:buNone/>
            </a:pPr>
            <a:r>
              <a:t/>
            </a:r>
            <a:endParaRPr b="1" sz="3000">
              <a:solidFill>
                <a:srgbClr val="53656D"/>
              </a:solidFill>
            </a:endParaRPr>
          </a:p>
        </p:txBody>
      </p:sp>
      <p:sp>
        <p:nvSpPr>
          <p:cNvPr id="125" name="Google Shape;125;g35670ae33ce_0_0"/>
          <p:cNvSpPr txBox="1"/>
          <p:nvPr/>
        </p:nvSpPr>
        <p:spPr>
          <a:xfrm>
            <a:off x="516270" y="2274488"/>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2400" u="none" cap="none" strike="noStrike">
                <a:solidFill>
                  <a:schemeClr val="accent4"/>
                </a:solidFill>
                <a:latin typeface="Trebuchet MS"/>
                <a:ea typeface="Trebuchet MS"/>
                <a:cs typeface="Trebuchet MS"/>
                <a:sym typeface="Trebuchet MS"/>
              </a:rPr>
              <a:t>2 RBE Sistema di valutazione</a:t>
            </a:r>
            <a:endParaRPr b="0" i="0" sz="1400" u="none" cap="none" strike="noStrike">
              <a:solidFill>
                <a:srgbClr val="000000"/>
              </a:solidFill>
              <a:highlight>
                <a:srgbClr val="FFFF00"/>
              </a:highlight>
              <a:latin typeface="Arial"/>
              <a:ea typeface="Arial"/>
              <a:cs typeface="Arial"/>
              <a:sym typeface="Arial"/>
            </a:endParaRPr>
          </a:p>
        </p:txBody>
      </p:sp>
      <p:sp>
        <p:nvSpPr>
          <p:cNvPr id="126" name="Google Shape;126;g35670ae33ce_0_0"/>
          <p:cNvSpPr txBox="1"/>
          <p:nvPr/>
        </p:nvSpPr>
        <p:spPr>
          <a:xfrm>
            <a:off x="5334001" y="3573131"/>
            <a:ext cx="3878524"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2000" u="none" cap="none" strike="noStrike">
                <a:solidFill>
                  <a:schemeClr val="accent4"/>
                </a:solidFill>
                <a:latin typeface="Trebuchet MS"/>
                <a:ea typeface="Trebuchet MS"/>
                <a:cs typeface="Trebuchet MS"/>
                <a:sym typeface="Trebuchet MS"/>
              </a:rPr>
              <a:t>Livello di competenza: 1</a:t>
            </a:r>
            <a:endParaRPr/>
          </a:p>
        </p:txBody>
      </p:sp>
      <p:sp>
        <p:nvSpPr>
          <p:cNvPr id="127" name="Google Shape;127;g35670ae33ce_0_0"/>
          <p:cNvSpPr txBox="1"/>
          <p:nvPr/>
        </p:nvSpPr>
        <p:spPr>
          <a:xfrm>
            <a:off x="516270" y="29231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2.2 RBTool</a:t>
            </a:r>
            <a:endParaRPr b="0" i="0" sz="1400" u="none" cap="none" strike="noStrike">
              <a:solidFill>
                <a:srgbClr val="000000"/>
              </a:solidFill>
              <a:latin typeface="Arial"/>
              <a:ea typeface="Arial"/>
              <a:cs typeface="Arial"/>
              <a:sym typeface="Arial"/>
            </a:endParaRPr>
          </a:p>
        </p:txBody>
      </p:sp>
      <p:sp>
        <p:nvSpPr>
          <p:cNvPr id="128" name="Google Shape;128;g35670ae33ce_0_0"/>
          <p:cNvSpPr txBox="1"/>
          <p:nvPr/>
        </p:nvSpPr>
        <p:spPr>
          <a:xfrm>
            <a:off x="516270" y="19143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1700" u="none" cap="none" strike="noStrike">
                <a:solidFill>
                  <a:schemeClr val="accent4"/>
                </a:solidFill>
                <a:latin typeface="Trebuchet MS"/>
                <a:ea typeface="Trebuchet MS"/>
                <a:cs typeface="Trebuchet MS"/>
                <a:sym typeface="Trebuchet MS"/>
              </a:rPr>
              <a:t>Macro Area di competenza:</a:t>
            </a:r>
            <a:endParaRPr b="0" i="0" sz="700" u="none" cap="none" strike="noStrike">
              <a:solidFill>
                <a:srgbClr val="000000"/>
              </a:solidFill>
              <a:latin typeface="Arial"/>
              <a:ea typeface="Arial"/>
              <a:cs typeface="Arial"/>
              <a:sym typeface="Arial"/>
            </a:endParaRPr>
          </a:p>
        </p:txBody>
      </p:sp>
      <p:sp>
        <p:nvSpPr>
          <p:cNvPr id="129" name="Google Shape;129;g35670ae33ce_0_0"/>
          <p:cNvSpPr txBox="1"/>
          <p:nvPr/>
        </p:nvSpPr>
        <p:spPr>
          <a:xfrm>
            <a:off x="516270" y="27314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1700" u="none" cap="none" strike="noStrike">
                <a:solidFill>
                  <a:schemeClr val="accent4"/>
                </a:solidFill>
                <a:latin typeface="Trebuchet MS"/>
                <a:ea typeface="Trebuchet MS"/>
                <a:cs typeface="Trebuchet MS"/>
                <a:sym typeface="Trebuchet MS"/>
              </a:rPr>
              <a:t>Area di competenza:</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
          <p:cNvSpPr txBox="1"/>
          <p:nvPr>
            <p:ph type="title"/>
          </p:nvPr>
        </p:nvSpPr>
        <p:spPr>
          <a:xfrm>
            <a:off x="498095" y="6701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Cos’è l’RBTool?</a:t>
            </a:r>
            <a:endParaRPr/>
          </a:p>
        </p:txBody>
      </p:sp>
      <p:pic>
        <p:nvPicPr>
          <p:cNvPr id="135" name="Google Shape;135;p2"/>
          <p:cNvPicPr preferRelativeResize="0"/>
          <p:nvPr/>
        </p:nvPicPr>
        <p:blipFill rotWithShape="1">
          <a:blip r:embed="rId3">
            <a:alphaModFix/>
          </a:blip>
          <a:srcRect b="0" l="0" r="0" t="0"/>
          <a:stretch/>
        </p:blipFill>
        <p:spPr>
          <a:xfrm>
            <a:off x="1928712" y="2517778"/>
            <a:ext cx="4912174" cy="2337722"/>
          </a:xfrm>
          <a:prstGeom prst="rect">
            <a:avLst/>
          </a:prstGeom>
          <a:noFill/>
          <a:ln>
            <a:noFill/>
          </a:ln>
        </p:spPr>
      </p:pic>
      <p:sp>
        <p:nvSpPr>
          <p:cNvPr id="136" name="Google Shape;136;p2"/>
          <p:cNvSpPr txBox="1"/>
          <p:nvPr>
            <p:ph idx="1" type="body"/>
          </p:nvPr>
        </p:nvSpPr>
        <p:spPr>
          <a:xfrm>
            <a:off x="498095" y="1146944"/>
            <a:ext cx="8093292" cy="1613408"/>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b="1" lang="en-MT" sz="1200">
                <a:solidFill>
                  <a:schemeClr val="lt2"/>
                </a:solidFill>
              </a:rPr>
              <a:t>RBTool (Resilient Building Tool) </a:t>
            </a:r>
            <a:r>
              <a:rPr lang="en-MT" sz="1200">
                <a:solidFill>
                  <a:schemeClr val="lt2"/>
                </a:solidFill>
              </a:rPr>
              <a:t>è un framework che applica il metodo RBE su scala edilizia. Consente la valutazione del rischio climatico per singoli edifici, sia nuovi che esistenti, analizzando la vulnerabilità dei loro componenti. Lo strumento struttura questa analisi in due macrocategorie principali: componenti edilizi (come materiali, sistemi tecnici ed elementi strutturali) ed elementi esposti (tra cui occupanti, funzioni e fattori specifici del luogo). Attraverso questo approccio, RBTool </a:t>
            </a:r>
            <a:r>
              <a:rPr b="1" lang="en-MT" sz="1200">
                <a:solidFill>
                  <a:schemeClr val="lt2"/>
                </a:solidFill>
              </a:rPr>
              <a:t>integra pericoli, esposizione e vulnerabilità</a:t>
            </a:r>
            <a:r>
              <a:rPr lang="en-MT" sz="1200">
                <a:solidFill>
                  <a:schemeClr val="lt2"/>
                </a:solidFill>
              </a:rPr>
              <a:t> per fornire un accurato profilo di rischio di un edificio. I risultati supportano le strategie di adattamento a livello di edificio, la pianificazione della ristrutturazione e la progettazione resiliente al clima.</a:t>
            </a:r>
            <a:endParaRPr sz="1200">
              <a:solidFill>
                <a:schemeClr val="l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
          <p:cNvSpPr txBox="1"/>
          <p:nvPr/>
        </p:nvSpPr>
        <p:spPr>
          <a:xfrm>
            <a:off x="490895" y="4613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RBTOOL implementa l’RBE Method</a:t>
            </a:r>
            <a:endParaRPr b="1" i="0" sz="2800" u="none" cap="none" strike="noStrike">
              <a:solidFill>
                <a:schemeClr val="dk1"/>
              </a:solidFill>
              <a:latin typeface="Trebuchet MS"/>
              <a:ea typeface="Trebuchet MS"/>
              <a:cs typeface="Trebuchet MS"/>
              <a:sym typeface="Trebuchet MS"/>
            </a:endParaRPr>
          </a:p>
        </p:txBody>
      </p:sp>
      <p:sp>
        <p:nvSpPr>
          <p:cNvPr id="142" name="Google Shape;142;p1"/>
          <p:cNvSpPr txBox="1"/>
          <p:nvPr/>
        </p:nvSpPr>
        <p:spPr>
          <a:xfrm>
            <a:off x="490895" y="1036207"/>
            <a:ext cx="4140983" cy="3822872"/>
          </a:xfrm>
          <a:prstGeom prst="rect">
            <a:avLst/>
          </a:prstGeom>
          <a:noFill/>
          <a:ln>
            <a:noFill/>
          </a:ln>
        </p:spPr>
        <p:txBody>
          <a:bodyPr anchorCtr="0" anchor="ctr" bIns="34275" lIns="68550" spcFirstLastPara="1" rIns="68550" wrap="square" tIns="34275">
            <a:noAutofit/>
          </a:bodyPr>
          <a:lstStyle/>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RBTool è un framework generico che implementa il metodo RBE. </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Il metodo RBE è un approccio di analisi multicriterio sviluppato per valutare il rischio climatico a livello di edificio e quartiere.</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RBTool genera un punteggio di rischio complessivo per un determinato edificio e una serie di indicatori complementari che descrivono in dettaglio il livello di rischio climatico in specifiche categorie di rischio e componenti edilizi. </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Il metodo RBE si basa sul concetto di rischio dell'IPCC AR6. L'IPCC AR6, ovvero il Sesto Rapporto di Valutazione dell'Intergovernmental Panel on Climate Change, è la più recente valutazione completa delle conoscenze scientifiche sui cambiamenti climatici. Definisce il rischio climatico come l'interazione tra pericolo, esposizione e vulnerabilità.</a:t>
            </a:r>
            <a:endParaRPr b="0" i="0" sz="1200" u="none" cap="none" strike="noStrike">
              <a:solidFill>
                <a:schemeClr val="lt2"/>
              </a:solidFill>
              <a:latin typeface="Trebuchet MS"/>
              <a:ea typeface="Trebuchet MS"/>
              <a:cs typeface="Trebuchet MS"/>
              <a:sym typeface="Trebuchet MS"/>
            </a:endParaRPr>
          </a:p>
        </p:txBody>
      </p:sp>
      <p:pic>
        <p:nvPicPr>
          <p:cNvPr descr="Climate change concept illustration | Premium Vector" id="143" name="Google Shape;143;p1"/>
          <p:cNvPicPr preferRelativeResize="0"/>
          <p:nvPr/>
        </p:nvPicPr>
        <p:blipFill rotWithShape="1">
          <a:blip r:embed="rId3">
            <a:alphaModFix/>
          </a:blip>
          <a:srcRect b="0" l="0" r="0" t="0"/>
          <a:stretch/>
        </p:blipFill>
        <p:spPr>
          <a:xfrm>
            <a:off x="5535780" y="1297661"/>
            <a:ext cx="2833928" cy="28339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4"/>
          <p:cNvSpPr txBox="1"/>
          <p:nvPr>
            <p:ph idx="1" type="body"/>
          </p:nvPr>
        </p:nvSpPr>
        <p:spPr>
          <a:xfrm>
            <a:off x="416991" y="1339702"/>
            <a:ext cx="6183833" cy="2442090"/>
          </a:xfrm>
          <a:prstGeom prst="rect">
            <a:avLst/>
          </a:prstGeom>
          <a:noFill/>
          <a:ln>
            <a:noFill/>
          </a:ln>
        </p:spPr>
        <p:txBody>
          <a:bodyPr anchorCtr="0" anchor="ctr" bIns="45700" lIns="91425" spcFirstLastPara="1" rIns="91425" wrap="square" tIns="45700">
            <a:noAutofit/>
          </a:bodyPr>
          <a:lstStyle/>
          <a:p>
            <a:pPr indent="0" lvl="0" marL="114300" rtl="0" algn="just">
              <a:lnSpc>
                <a:spcPct val="90000"/>
              </a:lnSpc>
              <a:spcBef>
                <a:spcPts val="750"/>
              </a:spcBef>
              <a:spcAft>
                <a:spcPts val="0"/>
              </a:spcAft>
              <a:buSzPts val="1800"/>
              <a:buNone/>
            </a:pPr>
            <a:r>
              <a:rPr lang="en-MT" sz="1800"/>
              <a:t>La versione centrale europea di RBTool supporta la valutazione del rischio climatico sulla base della seguente struttura:</a:t>
            </a:r>
            <a:endParaRPr/>
          </a:p>
          <a:p>
            <a:pPr indent="0" lvl="0" marL="114300" rtl="0" algn="just">
              <a:lnSpc>
                <a:spcPct val="90000"/>
              </a:lnSpc>
              <a:spcBef>
                <a:spcPts val="750"/>
              </a:spcBef>
              <a:spcAft>
                <a:spcPts val="0"/>
              </a:spcAft>
              <a:buSzPts val="1800"/>
              <a:buNone/>
            </a:pPr>
            <a:r>
              <a:rPr lang="en-MT" sz="1800">
                <a:solidFill>
                  <a:schemeClr val="accent4"/>
                </a:solidFill>
              </a:rPr>
              <a:t>1. Problemi (Pericoli)</a:t>
            </a:r>
            <a:endParaRPr sz="1800">
              <a:solidFill>
                <a:schemeClr val="accent4"/>
              </a:solidFill>
            </a:endParaRPr>
          </a:p>
          <a:p>
            <a:pPr indent="0" lvl="0" marL="114300" rtl="0" algn="just">
              <a:lnSpc>
                <a:spcPct val="90000"/>
              </a:lnSpc>
              <a:spcBef>
                <a:spcPts val="750"/>
              </a:spcBef>
              <a:spcAft>
                <a:spcPts val="0"/>
              </a:spcAft>
              <a:buSzPts val="1800"/>
              <a:buNone/>
            </a:pPr>
            <a:r>
              <a:rPr lang="en-MT" sz="1800">
                <a:solidFill>
                  <a:schemeClr val="accent4"/>
                </a:solidFill>
              </a:rPr>
              <a:t>2. Macrocategorie (Componenti edilizi)</a:t>
            </a:r>
            <a:endParaRPr/>
          </a:p>
          <a:p>
            <a:pPr indent="0" lvl="0" marL="114300" rtl="0" algn="just">
              <a:lnSpc>
                <a:spcPct val="90000"/>
              </a:lnSpc>
              <a:spcBef>
                <a:spcPts val="750"/>
              </a:spcBef>
              <a:spcAft>
                <a:spcPts val="0"/>
              </a:spcAft>
              <a:buSzPts val="1800"/>
              <a:buNone/>
            </a:pPr>
            <a:r>
              <a:rPr lang="en-MT" sz="1800">
                <a:solidFill>
                  <a:schemeClr val="accent4"/>
                </a:solidFill>
              </a:rPr>
              <a:t>3. Categorie di rischio (Pericolo x Elemento esposto)</a:t>
            </a:r>
            <a:endParaRPr/>
          </a:p>
          <a:p>
            <a:pPr indent="0" lvl="0" marL="114300" rtl="0" algn="just">
              <a:lnSpc>
                <a:spcPct val="90000"/>
              </a:lnSpc>
              <a:spcBef>
                <a:spcPts val="750"/>
              </a:spcBef>
              <a:spcAft>
                <a:spcPts val="0"/>
              </a:spcAft>
              <a:buSzPts val="1800"/>
              <a:buNone/>
            </a:pPr>
            <a:r>
              <a:rPr lang="en-MT" sz="1800">
                <a:solidFill>
                  <a:schemeClr val="accent4"/>
                </a:solidFill>
              </a:rPr>
              <a:t>4. Criteri (Indicatori)</a:t>
            </a:r>
            <a:endParaRPr sz="1800">
              <a:solidFill>
                <a:schemeClr val="lt2"/>
              </a:solidFill>
            </a:endParaRPr>
          </a:p>
        </p:txBody>
      </p:sp>
      <p:sp>
        <p:nvSpPr>
          <p:cNvPr id="149" name="Google Shape;149;p4"/>
          <p:cNvSpPr txBox="1"/>
          <p:nvPr/>
        </p:nvSpPr>
        <p:spPr>
          <a:xfrm>
            <a:off x="490895" y="4613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LA STRUTTURA DELL’RBTOOL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59"/>
          <p:cNvSpPr txBox="1"/>
          <p:nvPr>
            <p:ph type="title"/>
          </p:nvPr>
        </p:nvSpPr>
        <p:spPr>
          <a:xfrm>
            <a:off x="613295" y="24429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La struttura dell’RBTool</a:t>
            </a:r>
            <a:endParaRPr/>
          </a:p>
        </p:txBody>
      </p:sp>
      <p:sp>
        <p:nvSpPr>
          <p:cNvPr id="155" name="Google Shape;155;p59"/>
          <p:cNvSpPr txBox="1"/>
          <p:nvPr>
            <p:ph idx="1" type="body"/>
          </p:nvPr>
        </p:nvSpPr>
        <p:spPr>
          <a:xfrm>
            <a:off x="507600" y="1248889"/>
            <a:ext cx="3800305" cy="3650316"/>
          </a:xfrm>
          <a:prstGeom prst="rect">
            <a:avLst/>
          </a:prstGeom>
          <a:noFill/>
          <a:ln>
            <a:noFill/>
          </a:ln>
        </p:spPr>
        <p:txBody>
          <a:bodyPr anchorCtr="0" anchor="t" bIns="45700" lIns="91425" spcFirstLastPara="1" rIns="91425" wrap="square" tIns="45700">
            <a:noAutofit/>
          </a:bodyPr>
          <a:lstStyle/>
          <a:p>
            <a:pPr indent="0" lvl="0" marL="114300" rtl="0" algn="l">
              <a:lnSpc>
                <a:spcPct val="100000"/>
              </a:lnSpc>
              <a:spcBef>
                <a:spcPts val="750"/>
              </a:spcBef>
              <a:spcAft>
                <a:spcPts val="0"/>
              </a:spcAft>
              <a:buSzPts val="1800"/>
              <a:buNone/>
            </a:pPr>
            <a:r>
              <a:rPr lang="en-MT" sz="1200">
                <a:solidFill>
                  <a:schemeClr val="lt2"/>
                </a:solidFill>
              </a:rPr>
              <a:t>L’ RNTool è diviso in:</a:t>
            </a:r>
            <a:endParaRPr b="1" sz="1200">
              <a:solidFill>
                <a:schemeClr val="lt2"/>
              </a:solidFill>
            </a:endParaRPr>
          </a:p>
          <a:p>
            <a:pPr indent="0" lvl="0" marL="114300" rtl="0" algn="l">
              <a:lnSpc>
                <a:spcPct val="100000"/>
              </a:lnSpc>
              <a:spcBef>
                <a:spcPts val="750"/>
              </a:spcBef>
              <a:spcAft>
                <a:spcPts val="0"/>
              </a:spcAft>
              <a:buSzPts val="1800"/>
              <a:buNone/>
            </a:pPr>
            <a:r>
              <a:rPr b="1" lang="en-MT" sz="1200">
                <a:solidFill>
                  <a:schemeClr val="lt2"/>
                </a:solidFill>
              </a:rPr>
              <a:t>1. Problematiche: </a:t>
            </a:r>
            <a:r>
              <a:rPr lang="en-MT" sz="1200">
                <a:solidFill>
                  <a:schemeClr val="lt2"/>
                </a:solidFill>
              </a:rPr>
              <a:t>i pericoli climatici più significativi per gli edifici nell'Europa Centrale.</a:t>
            </a:r>
            <a:endParaRPr/>
          </a:p>
          <a:p>
            <a:pPr indent="0" lvl="0" marL="114300" rtl="0" algn="l">
              <a:lnSpc>
                <a:spcPct val="100000"/>
              </a:lnSpc>
              <a:spcBef>
                <a:spcPts val="750"/>
              </a:spcBef>
              <a:spcAft>
                <a:spcPts val="0"/>
              </a:spcAft>
              <a:buSzPts val="1800"/>
              <a:buNone/>
            </a:pPr>
            <a:r>
              <a:rPr b="1" lang="en-MT" sz="1200">
                <a:solidFill>
                  <a:schemeClr val="lt2"/>
                </a:solidFill>
              </a:rPr>
              <a:t>2. Macro-categorie: </a:t>
            </a:r>
            <a:r>
              <a:rPr lang="en-MT" sz="1200">
                <a:solidFill>
                  <a:schemeClr val="lt2"/>
                </a:solidFill>
              </a:rPr>
              <a:t>Sistemi/Componenti degli edifici</a:t>
            </a:r>
            <a:r>
              <a:rPr b="1" lang="en-MT" sz="1200">
                <a:solidFill>
                  <a:schemeClr val="lt2"/>
                </a:solidFill>
              </a:rPr>
              <a:t>.</a:t>
            </a:r>
            <a:endParaRPr/>
          </a:p>
          <a:p>
            <a:pPr indent="0" lvl="0" marL="114300" rtl="0" algn="l">
              <a:lnSpc>
                <a:spcPct val="100000"/>
              </a:lnSpc>
              <a:spcBef>
                <a:spcPts val="750"/>
              </a:spcBef>
              <a:spcAft>
                <a:spcPts val="0"/>
              </a:spcAft>
              <a:buSzPts val="1800"/>
              <a:buNone/>
            </a:pPr>
            <a:r>
              <a:rPr b="1" lang="en-MT" sz="1200">
                <a:solidFill>
                  <a:schemeClr val="lt2"/>
                </a:solidFill>
              </a:rPr>
              <a:t>3. Elementi esposti: </a:t>
            </a:r>
            <a:r>
              <a:rPr lang="en-MT" sz="1200">
                <a:solidFill>
                  <a:schemeClr val="lt2"/>
                </a:solidFill>
              </a:rPr>
              <a:t>sottocomponenti fisici all'interno di ciascuna macro-categoria</a:t>
            </a:r>
            <a:r>
              <a:rPr b="1" lang="en-MT" sz="1200">
                <a:solidFill>
                  <a:schemeClr val="lt2"/>
                </a:solidFill>
              </a:rPr>
              <a:t>.</a:t>
            </a:r>
            <a:endParaRPr/>
          </a:p>
          <a:p>
            <a:pPr indent="0" lvl="0" marL="114300" rtl="0" algn="l">
              <a:lnSpc>
                <a:spcPct val="100000"/>
              </a:lnSpc>
              <a:spcBef>
                <a:spcPts val="750"/>
              </a:spcBef>
              <a:spcAft>
                <a:spcPts val="0"/>
              </a:spcAft>
              <a:buSzPts val="1800"/>
              <a:buNone/>
            </a:pPr>
            <a:r>
              <a:rPr b="1" lang="en-MT" sz="1200">
                <a:solidFill>
                  <a:schemeClr val="lt2"/>
                </a:solidFill>
              </a:rPr>
              <a:t>4. Categorie di rischio: </a:t>
            </a:r>
            <a:r>
              <a:rPr lang="en-MT" sz="1200">
                <a:solidFill>
                  <a:schemeClr val="lt2"/>
                </a:solidFill>
              </a:rPr>
              <a:t>pericolo specifico di x coppie di elementi esposti. </a:t>
            </a:r>
            <a:endParaRPr/>
          </a:p>
          <a:p>
            <a:pPr indent="0" lvl="0" marL="114300" rtl="0" algn="l">
              <a:lnSpc>
                <a:spcPct val="100000"/>
              </a:lnSpc>
              <a:spcBef>
                <a:spcPts val="750"/>
              </a:spcBef>
              <a:spcAft>
                <a:spcPts val="0"/>
              </a:spcAft>
              <a:buSzPts val="1800"/>
              <a:buNone/>
            </a:pPr>
            <a:r>
              <a:rPr b="1" lang="en-MT" sz="1200">
                <a:solidFill>
                  <a:schemeClr val="lt2"/>
                </a:solidFill>
              </a:rPr>
              <a:t>5. Indicatori: </a:t>
            </a:r>
            <a:r>
              <a:rPr lang="en-MT" sz="1200">
                <a:solidFill>
                  <a:schemeClr val="lt2"/>
                </a:solidFill>
              </a:rPr>
              <a:t>qualitativi e quantitativi.</a:t>
            </a:r>
            <a:endParaRPr sz="1200">
              <a:solidFill>
                <a:schemeClr val="lt2"/>
              </a:solidFill>
            </a:endParaRPr>
          </a:p>
          <a:p>
            <a:pPr indent="0" lvl="0" marL="114300" rtl="0" algn="l">
              <a:lnSpc>
                <a:spcPct val="100000"/>
              </a:lnSpc>
              <a:spcBef>
                <a:spcPts val="750"/>
              </a:spcBef>
              <a:spcAft>
                <a:spcPts val="0"/>
              </a:spcAft>
              <a:buSzPts val="1800"/>
              <a:buNone/>
            </a:pPr>
            <a:r>
              <a:t/>
            </a:r>
            <a:endParaRPr b="1" sz="1200">
              <a:solidFill>
                <a:schemeClr val="accent4"/>
              </a:solidFill>
            </a:endParaRPr>
          </a:p>
        </p:txBody>
      </p:sp>
      <p:pic>
        <p:nvPicPr>
          <p:cNvPr id="156" name="Google Shape;156;p59"/>
          <p:cNvPicPr preferRelativeResize="0"/>
          <p:nvPr/>
        </p:nvPicPr>
        <p:blipFill rotWithShape="1">
          <a:blip r:embed="rId3">
            <a:alphaModFix/>
          </a:blip>
          <a:srcRect b="0" l="0" r="0" t="0"/>
          <a:stretch/>
        </p:blipFill>
        <p:spPr>
          <a:xfrm>
            <a:off x="4561873" y="1222703"/>
            <a:ext cx="4074527" cy="29941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7"/>
          <p:cNvSpPr txBox="1"/>
          <p:nvPr/>
        </p:nvSpPr>
        <p:spPr>
          <a:xfrm>
            <a:off x="402225" y="1565425"/>
            <a:ext cx="8282400" cy="503184"/>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L’ RBTool Central European version supporta la valutazione del rischio climatico in relazione alle seguenti 7 problematiche:</a:t>
            </a:r>
            <a:endParaRPr b="0" i="0" sz="1200" u="none" cap="none" strike="noStrike">
              <a:solidFill>
                <a:srgbClr val="708792"/>
              </a:solidFill>
              <a:latin typeface="Trebuchet MS"/>
              <a:ea typeface="Trebuchet MS"/>
              <a:cs typeface="Trebuchet MS"/>
              <a:sym typeface="Trebuchet MS"/>
            </a:endParaRPr>
          </a:p>
        </p:txBody>
      </p:sp>
      <p:sp>
        <p:nvSpPr>
          <p:cNvPr id="162" name="Google Shape;162;p7"/>
          <p:cNvSpPr txBox="1"/>
          <p:nvPr/>
        </p:nvSpPr>
        <p:spPr>
          <a:xfrm>
            <a:off x="402225" y="26493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163" name="Google Shape;163;p7"/>
          <p:cNvSpPr txBox="1"/>
          <p:nvPr/>
        </p:nvSpPr>
        <p:spPr>
          <a:xfrm>
            <a:off x="1559624" y="3242845"/>
            <a:ext cx="137496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B Inondazioni</a:t>
            </a:r>
            <a:endParaRPr b="0" i="0" sz="1400" u="none" cap="none" strike="noStrike">
              <a:solidFill>
                <a:srgbClr val="000000"/>
              </a:solidFill>
              <a:latin typeface="Arial"/>
              <a:ea typeface="Arial"/>
              <a:cs typeface="Arial"/>
              <a:sym typeface="Arial"/>
            </a:endParaRPr>
          </a:p>
        </p:txBody>
      </p:sp>
      <p:sp>
        <p:nvSpPr>
          <p:cNvPr id="164" name="Google Shape;164;p7"/>
          <p:cNvSpPr txBox="1"/>
          <p:nvPr/>
        </p:nvSpPr>
        <p:spPr>
          <a:xfrm>
            <a:off x="1559624" y="4068157"/>
            <a:ext cx="176444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 Caldo estremo</a:t>
            </a:r>
            <a:endParaRPr b="0" i="0" sz="1400" u="none" cap="none" strike="noStrike">
              <a:solidFill>
                <a:schemeClr val="dk1"/>
              </a:solidFill>
              <a:latin typeface="Arial"/>
              <a:ea typeface="Arial"/>
              <a:cs typeface="Arial"/>
              <a:sym typeface="Arial"/>
            </a:endParaRPr>
          </a:p>
        </p:txBody>
      </p:sp>
      <p:sp>
        <p:nvSpPr>
          <p:cNvPr id="165" name="Google Shape;165;p7"/>
          <p:cNvSpPr txBox="1"/>
          <p:nvPr/>
        </p:nvSpPr>
        <p:spPr>
          <a:xfrm>
            <a:off x="4025338" y="2366694"/>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D Siccità</a:t>
            </a:r>
            <a:endParaRPr b="0" i="0" sz="1400" u="none" cap="none" strike="noStrike">
              <a:solidFill>
                <a:schemeClr val="dk1"/>
              </a:solidFill>
              <a:latin typeface="Arial"/>
              <a:ea typeface="Arial"/>
              <a:cs typeface="Arial"/>
              <a:sym typeface="Arial"/>
            </a:endParaRPr>
          </a:p>
        </p:txBody>
      </p:sp>
      <p:sp>
        <p:nvSpPr>
          <p:cNvPr id="166" name="Google Shape;166;p7"/>
          <p:cNvSpPr txBox="1"/>
          <p:nvPr/>
        </p:nvSpPr>
        <p:spPr>
          <a:xfrm>
            <a:off x="4110537" y="3243894"/>
            <a:ext cx="131129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E Tempeste</a:t>
            </a:r>
            <a:endParaRPr b="0" i="0" sz="1400" u="none" cap="none" strike="noStrike">
              <a:solidFill>
                <a:srgbClr val="000000"/>
              </a:solidFill>
              <a:latin typeface="Arial"/>
              <a:ea typeface="Arial"/>
              <a:cs typeface="Arial"/>
              <a:sym typeface="Arial"/>
            </a:endParaRPr>
          </a:p>
        </p:txBody>
      </p:sp>
      <p:sp>
        <p:nvSpPr>
          <p:cNvPr id="167" name="Google Shape;167;p7"/>
          <p:cNvSpPr txBox="1"/>
          <p:nvPr/>
        </p:nvSpPr>
        <p:spPr>
          <a:xfrm>
            <a:off x="4110538" y="4026771"/>
            <a:ext cx="1837232"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F Incendio boschivo</a:t>
            </a:r>
            <a:endParaRPr b="0" i="0" sz="1400" u="none" cap="none" strike="noStrike">
              <a:solidFill>
                <a:srgbClr val="000000"/>
              </a:solidFill>
              <a:latin typeface="Arial"/>
              <a:ea typeface="Arial"/>
              <a:cs typeface="Arial"/>
              <a:sym typeface="Arial"/>
            </a:endParaRPr>
          </a:p>
        </p:txBody>
      </p:sp>
      <p:sp>
        <p:nvSpPr>
          <p:cNvPr id="168" name="Google Shape;168;p7"/>
          <p:cNvSpPr txBox="1"/>
          <p:nvPr/>
        </p:nvSpPr>
        <p:spPr>
          <a:xfrm>
            <a:off x="6455435" y="2500830"/>
            <a:ext cx="189311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G Movimenti di massa</a:t>
            </a:r>
            <a:endParaRPr b="0" i="0" sz="1400" u="none" cap="none" strike="noStrike">
              <a:solidFill>
                <a:srgbClr val="000000"/>
              </a:solidFill>
              <a:latin typeface="Arial"/>
              <a:ea typeface="Arial"/>
              <a:cs typeface="Arial"/>
              <a:sym typeface="Arial"/>
            </a:endParaRPr>
          </a:p>
        </p:txBody>
      </p:sp>
      <p:sp>
        <p:nvSpPr>
          <p:cNvPr id="169" name="Google Shape;169;p7"/>
          <p:cNvSpPr txBox="1"/>
          <p:nvPr/>
        </p:nvSpPr>
        <p:spPr>
          <a:xfrm>
            <a:off x="1559625" y="2303932"/>
            <a:ext cx="2034180" cy="473946"/>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 Precipitazioni intense</a:t>
            </a:r>
            <a:endParaRPr b="0" i="0" sz="1400" u="none" cap="none" strike="noStrike">
              <a:solidFill>
                <a:srgbClr val="000000"/>
              </a:solidFill>
              <a:latin typeface="Arial"/>
              <a:ea typeface="Arial"/>
              <a:cs typeface="Arial"/>
              <a:sym typeface="Arial"/>
            </a:endParaRPr>
          </a:p>
        </p:txBody>
      </p:sp>
      <p:sp>
        <p:nvSpPr>
          <p:cNvPr id="170" name="Google Shape;170;p7"/>
          <p:cNvSpPr txBox="1"/>
          <p:nvPr/>
        </p:nvSpPr>
        <p:spPr>
          <a:xfrm>
            <a:off x="402225" y="1077638"/>
            <a:ext cx="16545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PROBLEMI</a:t>
            </a:r>
            <a:endParaRPr b="1" i="0" sz="1800" u="none" cap="none" strike="noStrike">
              <a:solidFill>
                <a:srgbClr val="9ACA3C"/>
              </a:solidFill>
              <a:latin typeface="Trebuchet MS"/>
              <a:ea typeface="Trebuchet MS"/>
              <a:cs typeface="Trebuchet MS"/>
              <a:sym typeface="Trebuchet MS"/>
            </a:endParaRPr>
          </a:p>
        </p:txBody>
      </p:sp>
      <p:pic>
        <p:nvPicPr>
          <p:cNvPr id="171" name="Google Shape;171;p7" title="ChatGPT Image 12 ago 2025, 10_55_32.png"/>
          <p:cNvPicPr preferRelativeResize="0"/>
          <p:nvPr/>
        </p:nvPicPr>
        <p:blipFill rotWithShape="1">
          <a:blip r:embed="rId3">
            <a:alphaModFix/>
          </a:blip>
          <a:srcRect b="0" l="0" r="0" t="0"/>
          <a:stretch/>
        </p:blipFill>
        <p:spPr>
          <a:xfrm>
            <a:off x="1016319" y="2300099"/>
            <a:ext cx="543301" cy="543301"/>
          </a:xfrm>
          <a:prstGeom prst="rect">
            <a:avLst/>
          </a:prstGeom>
          <a:noFill/>
          <a:ln>
            <a:noFill/>
          </a:ln>
        </p:spPr>
      </p:pic>
      <p:pic>
        <p:nvPicPr>
          <p:cNvPr id="172" name="Google Shape;172;p7" title="ChatGPT Image 12 ago 2025, 11_12_31.png"/>
          <p:cNvPicPr preferRelativeResize="0"/>
          <p:nvPr/>
        </p:nvPicPr>
        <p:blipFill rotWithShape="1">
          <a:blip r:embed="rId4">
            <a:alphaModFix/>
          </a:blip>
          <a:srcRect b="0" l="0" r="0" t="0"/>
          <a:stretch/>
        </p:blipFill>
        <p:spPr>
          <a:xfrm>
            <a:off x="3482042" y="3939762"/>
            <a:ext cx="543301" cy="543301"/>
          </a:xfrm>
          <a:prstGeom prst="rect">
            <a:avLst/>
          </a:prstGeom>
          <a:noFill/>
          <a:ln>
            <a:noFill/>
          </a:ln>
        </p:spPr>
      </p:pic>
      <p:pic>
        <p:nvPicPr>
          <p:cNvPr id="173" name="Google Shape;173;p7" title="ChatGPT Image 12 ago 2025, 11_12_37.png"/>
          <p:cNvPicPr preferRelativeResize="0"/>
          <p:nvPr/>
        </p:nvPicPr>
        <p:blipFill rotWithShape="1">
          <a:blip r:embed="rId5">
            <a:alphaModFix/>
          </a:blip>
          <a:srcRect b="0" l="0" r="0" t="0"/>
          <a:stretch/>
        </p:blipFill>
        <p:spPr>
          <a:xfrm>
            <a:off x="3482025" y="3176060"/>
            <a:ext cx="543301" cy="543332"/>
          </a:xfrm>
          <a:prstGeom prst="rect">
            <a:avLst/>
          </a:prstGeom>
          <a:noFill/>
          <a:ln>
            <a:noFill/>
          </a:ln>
        </p:spPr>
      </p:pic>
      <p:pic>
        <p:nvPicPr>
          <p:cNvPr id="174" name="Google Shape;174;p7" title="ChatGPT Image 12 ago 2025, 10_57_27.png"/>
          <p:cNvPicPr preferRelativeResize="0"/>
          <p:nvPr/>
        </p:nvPicPr>
        <p:blipFill rotWithShape="1">
          <a:blip r:embed="rId6">
            <a:alphaModFix/>
          </a:blip>
          <a:srcRect b="0" l="0" r="0" t="0"/>
          <a:stretch/>
        </p:blipFill>
        <p:spPr>
          <a:xfrm>
            <a:off x="1016320" y="3136657"/>
            <a:ext cx="543301" cy="543301"/>
          </a:xfrm>
          <a:prstGeom prst="rect">
            <a:avLst/>
          </a:prstGeom>
          <a:noFill/>
          <a:ln>
            <a:noFill/>
          </a:ln>
        </p:spPr>
      </p:pic>
      <p:pic>
        <p:nvPicPr>
          <p:cNvPr id="175" name="Google Shape;175;p7" title="ChatGPT Image 12 ago 2025, 10_58_21.png"/>
          <p:cNvPicPr preferRelativeResize="0"/>
          <p:nvPr/>
        </p:nvPicPr>
        <p:blipFill rotWithShape="1">
          <a:blip r:embed="rId7">
            <a:alphaModFix/>
          </a:blip>
          <a:srcRect b="59322" l="66215" r="10065" t="6785"/>
          <a:stretch/>
        </p:blipFill>
        <p:spPr>
          <a:xfrm>
            <a:off x="1016313" y="3939762"/>
            <a:ext cx="543302" cy="517604"/>
          </a:xfrm>
          <a:prstGeom prst="rect">
            <a:avLst/>
          </a:prstGeom>
          <a:noFill/>
          <a:ln>
            <a:noFill/>
          </a:ln>
        </p:spPr>
      </p:pic>
      <p:pic>
        <p:nvPicPr>
          <p:cNvPr id="176" name="Google Shape;176;p7" title="ChatGPT Image 12 ago 2025, 10_58_21.png"/>
          <p:cNvPicPr preferRelativeResize="0"/>
          <p:nvPr/>
        </p:nvPicPr>
        <p:blipFill rotWithShape="1">
          <a:blip r:embed="rId7">
            <a:alphaModFix/>
          </a:blip>
          <a:srcRect b="11002" l="11409" r="65323" t="52082"/>
          <a:stretch/>
        </p:blipFill>
        <p:spPr>
          <a:xfrm>
            <a:off x="3482029" y="2264019"/>
            <a:ext cx="543302" cy="574643"/>
          </a:xfrm>
          <a:prstGeom prst="rect">
            <a:avLst/>
          </a:prstGeom>
          <a:noFill/>
          <a:ln>
            <a:noFill/>
          </a:ln>
        </p:spPr>
      </p:pic>
      <p:pic>
        <p:nvPicPr>
          <p:cNvPr id="177" name="Google Shape;177;p7" title="ChatGPT Image 12 ago 2025, 11_45_50.png"/>
          <p:cNvPicPr preferRelativeResize="0"/>
          <p:nvPr/>
        </p:nvPicPr>
        <p:blipFill rotWithShape="1">
          <a:blip r:embed="rId8">
            <a:alphaModFix/>
          </a:blip>
          <a:srcRect b="0" l="0" r="0" t="0"/>
          <a:stretch/>
        </p:blipFill>
        <p:spPr>
          <a:xfrm>
            <a:off x="5828728" y="2366694"/>
            <a:ext cx="599196" cy="5991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8"/>
          <p:cNvSpPr txBox="1"/>
          <p:nvPr/>
        </p:nvSpPr>
        <p:spPr>
          <a:xfrm>
            <a:off x="402225" y="1218987"/>
            <a:ext cx="8467500" cy="4056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I Componenti Chiave dell’Edificio (12) trattati in RBTool per l'Europa Centrale sono:</a:t>
            </a:r>
            <a:endParaRPr b="0" i="0" sz="1200" u="none" cap="none" strike="noStrike">
              <a:solidFill>
                <a:srgbClr val="708792"/>
              </a:solidFill>
              <a:latin typeface="Trebuchet MS"/>
              <a:ea typeface="Trebuchet MS"/>
              <a:cs typeface="Trebuchet MS"/>
              <a:sym typeface="Trebuchet MS"/>
            </a:endParaRPr>
          </a:p>
        </p:txBody>
      </p:sp>
      <p:sp>
        <p:nvSpPr>
          <p:cNvPr id="183" name="Google Shape;183;p8"/>
          <p:cNvSpPr txBox="1"/>
          <p:nvPr/>
        </p:nvSpPr>
        <p:spPr>
          <a:xfrm>
            <a:off x="379725" y="22463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184" name="Google Shape;184;p8"/>
          <p:cNvSpPr txBox="1"/>
          <p:nvPr/>
        </p:nvSpPr>
        <p:spPr>
          <a:xfrm>
            <a:off x="3947400" y="2776229"/>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Igienico-Sanitario</a:t>
            </a:r>
            <a:endParaRPr b="0" i="0" sz="1400" u="none" cap="none" strike="noStrike">
              <a:solidFill>
                <a:srgbClr val="000000"/>
              </a:solidFill>
              <a:latin typeface="Arial"/>
              <a:ea typeface="Arial"/>
              <a:cs typeface="Arial"/>
              <a:sym typeface="Arial"/>
            </a:endParaRPr>
          </a:p>
        </p:txBody>
      </p:sp>
      <p:sp>
        <p:nvSpPr>
          <p:cNvPr id="185" name="Google Shape;185;p8"/>
          <p:cNvSpPr txBox="1"/>
          <p:nvPr/>
        </p:nvSpPr>
        <p:spPr>
          <a:xfrm>
            <a:off x="3947400" y="2209884"/>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di Ventilazione</a:t>
            </a:r>
            <a:endParaRPr b="0" i="0" sz="1400" u="none" cap="none" strike="noStrike">
              <a:solidFill>
                <a:srgbClr val="000000"/>
              </a:solidFill>
              <a:latin typeface="Arial"/>
              <a:ea typeface="Arial"/>
              <a:cs typeface="Arial"/>
              <a:sym typeface="Arial"/>
            </a:endParaRPr>
          </a:p>
        </p:txBody>
      </p:sp>
      <p:sp>
        <p:nvSpPr>
          <p:cNvPr id="186" name="Google Shape;186;p8"/>
          <p:cNvSpPr txBox="1"/>
          <p:nvPr/>
        </p:nvSpPr>
        <p:spPr>
          <a:xfrm>
            <a:off x="490730" y="4029963"/>
            <a:ext cx="2598300" cy="39700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Energetico</a:t>
            </a:r>
            <a:endParaRPr b="0" i="0" sz="1400" u="none" cap="none" strike="noStrike">
              <a:solidFill>
                <a:srgbClr val="000000"/>
              </a:solidFill>
              <a:latin typeface="Arial"/>
              <a:ea typeface="Arial"/>
              <a:cs typeface="Arial"/>
              <a:sym typeface="Arial"/>
            </a:endParaRPr>
          </a:p>
        </p:txBody>
      </p:sp>
      <p:sp>
        <p:nvSpPr>
          <p:cNvPr id="187" name="Google Shape;187;p8"/>
          <p:cNvSpPr txBox="1"/>
          <p:nvPr/>
        </p:nvSpPr>
        <p:spPr>
          <a:xfrm>
            <a:off x="964200" y="2807835"/>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Struttura Portante</a:t>
            </a:r>
            <a:endParaRPr b="0" i="0" sz="1200" u="none" cap="none" strike="noStrike">
              <a:solidFill>
                <a:srgbClr val="708792"/>
              </a:solidFill>
              <a:latin typeface="Trebuchet MS"/>
              <a:ea typeface="Trebuchet MS"/>
              <a:cs typeface="Trebuchet MS"/>
              <a:sym typeface="Trebuchet MS"/>
            </a:endParaRPr>
          </a:p>
        </p:txBody>
      </p:sp>
      <p:sp>
        <p:nvSpPr>
          <p:cNvPr id="188" name="Google Shape;188;p8"/>
          <p:cNvSpPr txBox="1"/>
          <p:nvPr/>
        </p:nvSpPr>
        <p:spPr>
          <a:xfrm>
            <a:off x="964200" y="3465520"/>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Elementi Non-Portanti</a:t>
            </a:r>
            <a:endParaRPr b="0" i="0" sz="1400" u="none" cap="none" strike="noStrike">
              <a:solidFill>
                <a:srgbClr val="000000"/>
              </a:solidFill>
              <a:latin typeface="Arial"/>
              <a:ea typeface="Arial"/>
              <a:cs typeface="Arial"/>
              <a:sym typeface="Arial"/>
            </a:endParaRPr>
          </a:p>
        </p:txBody>
      </p:sp>
      <p:sp>
        <p:nvSpPr>
          <p:cNvPr id="189" name="Google Shape;189;p8"/>
          <p:cNvSpPr txBox="1"/>
          <p:nvPr/>
        </p:nvSpPr>
        <p:spPr>
          <a:xfrm>
            <a:off x="964200" y="2175350"/>
            <a:ext cx="2598300" cy="473946"/>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60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Fondamenta </a:t>
            </a:r>
            <a:endParaRPr b="0" i="0" sz="1200" u="none" cap="none" strike="noStrike">
              <a:solidFill>
                <a:schemeClr val="lt2"/>
              </a:solidFill>
              <a:latin typeface="Trebuchet MS"/>
              <a:ea typeface="Trebuchet MS"/>
              <a:cs typeface="Trebuchet MS"/>
              <a:sym typeface="Trebuchet MS"/>
            </a:endParaRPr>
          </a:p>
        </p:txBody>
      </p:sp>
      <p:sp>
        <p:nvSpPr>
          <p:cNvPr id="190" name="Google Shape;190;p8"/>
          <p:cNvSpPr txBox="1"/>
          <p:nvPr/>
        </p:nvSpPr>
        <p:spPr>
          <a:xfrm>
            <a:off x="402225" y="819237"/>
            <a:ext cx="22863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Macro categorie</a:t>
            </a:r>
            <a:endParaRPr b="1" i="0" sz="1800" u="none" cap="none" strike="noStrike">
              <a:solidFill>
                <a:srgbClr val="9ACA3C"/>
              </a:solidFill>
              <a:latin typeface="Trebuchet MS"/>
              <a:ea typeface="Trebuchet MS"/>
              <a:cs typeface="Trebuchet MS"/>
              <a:sym typeface="Trebuchet MS"/>
            </a:endParaRPr>
          </a:p>
        </p:txBody>
      </p:sp>
      <p:sp>
        <p:nvSpPr>
          <p:cNvPr id="191" name="Google Shape;191;p8"/>
          <p:cNvSpPr txBox="1"/>
          <p:nvPr/>
        </p:nvSpPr>
        <p:spPr>
          <a:xfrm>
            <a:off x="3947400" y="3427990"/>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Altri Sistemi</a:t>
            </a:r>
            <a:endParaRPr b="0" i="0" sz="1400" u="none" cap="none" strike="noStrike">
              <a:solidFill>
                <a:srgbClr val="000000"/>
              </a:solidFill>
              <a:latin typeface="Arial"/>
              <a:ea typeface="Arial"/>
              <a:cs typeface="Arial"/>
              <a:sym typeface="Arial"/>
            </a:endParaRPr>
          </a:p>
        </p:txBody>
      </p:sp>
      <p:sp>
        <p:nvSpPr>
          <p:cNvPr id="192" name="Google Shape;192;p8"/>
          <p:cNvSpPr txBox="1"/>
          <p:nvPr/>
        </p:nvSpPr>
        <p:spPr>
          <a:xfrm>
            <a:off x="3947400" y="4147391"/>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Utenze</a:t>
            </a:r>
            <a:endParaRPr b="0" i="0" sz="1400" u="none" cap="none" strike="noStrike">
              <a:solidFill>
                <a:srgbClr val="000000"/>
              </a:solidFill>
              <a:latin typeface="Arial"/>
              <a:ea typeface="Arial"/>
              <a:cs typeface="Arial"/>
              <a:sym typeface="Arial"/>
            </a:endParaRPr>
          </a:p>
        </p:txBody>
      </p:sp>
      <p:sp>
        <p:nvSpPr>
          <p:cNvPr id="193" name="Google Shape;193;p8"/>
          <p:cNvSpPr txBox="1"/>
          <p:nvPr/>
        </p:nvSpPr>
        <p:spPr>
          <a:xfrm>
            <a:off x="6545700" y="2705960"/>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Abitanti</a:t>
            </a:r>
            <a:endParaRPr b="0" i="0" sz="1400" u="none" cap="none" strike="noStrike">
              <a:solidFill>
                <a:srgbClr val="000000"/>
              </a:solidFill>
              <a:latin typeface="Arial"/>
              <a:ea typeface="Arial"/>
              <a:cs typeface="Arial"/>
              <a:sym typeface="Arial"/>
            </a:endParaRPr>
          </a:p>
        </p:txBody>
      </p:sp>
      <p:sp>
        <p:nvSpPr>
          <p:cNvPr id="194" name="Google Shape;194;p8"/>
          <p:cNvSpPr txBox="1"/>
          <p:nvPr/>
        </p:nvSpPr>
        <p:spPr>
          <a:xfrm>
            <a:off x="6545700" y="2139615"/>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Architettura del Paesaggio</a:t>
            </a:r>
            <a:endParaRPr b="0" i="0" sz="1400" u="none" cap="none" strike="noStrike">
              <a:solidFill>
                <a:srgbClr val="000000"/>
              </a:solidFill>
              <a:latin typeface="Arial"/>
              <a:ea typeface="Arial"/>
              <a:cs typeface="Arial"/>
              <a:sym typeface="Arial"/>
            </a:endParaRPr>
          </a:p>
        </p:txBody>
      </p:sp>
      <p:sp>
        <p:nvSpPr>
          <p:cNvPr id="195" name="Google Shape;195;p8"/>
          <p:cNvSpPr txBox="1"/>
          <p:nvPr/>
        </p:nvSpPr>
        <p:spPr>
          <a:xfrm>
            <a:off x="6600903" y="3344085"/>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Posizione</a:t>
            </a:r>
            <a:endParaRPr b="0" i="0" sz="1400" u="none" cap="none" strike="noStrike">
              <a:solidFill>
                <a:srgbClr val="000000"/>
              </a:solidFill>
              <a:latin typeface="Arial"/>
              <a:ea typeface="Arial"/>
              <a:cs typeface="Arial"/>
              <a:sym typeface="Arial"/>
            </a:endParaRPr>
          </a:p>
        </p:txBody>
      </p:sp>
      <p:sp>
        <p:nvSpPr>
          <p:cNvPr id="196" name="Google Shape;196;p8"/>
          <p:cNvSpPr txBox="1"/>
          <p:nvPr/>
        </p:nvSpPr>
        <p:spPr>
          <a:xfrm>
            <a:off x="6545700" y="4077122"/>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Comunità</a:t>
            </a:r>
            <a:endParaRPr b="0" i="0" sz="1400" u="none" cap="none" strike="noStrike">
              <a:solidFill>
                <a:srgbClr val="000000"/>
              </a:solidFill>
              <a:latin typeface="Arial"/>
              <a:ea typeface="Arial"/>
              <a:cs typeface="Arial"/>
              <a:sym typeface="Arial"/>
            </a:endParaRPr>
          </a:p>
        </p:txBody>
      </p:sp>
      <p:pic>
        <p:nvPicPr>
          <p:cNvPr descr="Building Foundation Icons - Free SVG &amp; PNG Building Foundation Images -  Noun Project" id="197" name="Google Shape;197;p8"/>
          <p:cNvPicPr preferRelativeResize="0"/>
          <p:nvPr/>
        </p:nvPicPr>
        <p:blipFill rotWithShape="1">
          <a:blip r:embed="rId3">
            <a:alphaModFix/>
          </a:blip>
          <a:srcRect b="0" l="0" r="0" t="0"/>
          <a:stretch/>
        </p:blipFill>
        <p:spPr>
          <a:xfrm>
            <a:off x="428447" y="1993724"/>
            <a:ext cx="629927" cy="629927"/>
          </a:xfrm>
          <a:prstGeom prst="rect">
            <a:avLst/>
          </a:prstGeom>
          <a:noFill/>
          <a:ln>
            <a:noFill/>
          </a:ln>
        </p:spPr>
      </p:pic>
      <p:pic>
        <p:nvPicPr>
          <p:cNvPr descr="171 Load Bearing Structure Stock Vectors and Vector Art | Shutterstock" id="198" name="Google Shape;198;p8"/>
          <p:cNvPicPr preferRelativeResize="0"/>
          <p:nvPr/>
        </p:nvPicPr>
        <p:blipFill rotWithShape="1">
          <a:blip r:embed="rId4">
            <a:alphaModFix/>
          </a:blip>
          <a:srcRect b="0" l="0" r="0" t="0"/>
          <a:stretch/>
        </p:blipFill>
        <p:spPr>
          <a:xfrm>
            <a:off x="549434" y="2747506"/>
            <a:ext cx="414766" cy="399087"/>
          </a:xfrm>
          <a:prstGeom prst="rect">
            <a:avLst/>
          </a:prstGeom>
          <a:noFill/>
          <a:ln>
            <a:noFill/>
          </a:ln>
        </p:spPr>
      </p:pic>
      <p:pic>
        <p:nvPicPr>
          <p:cNvPr descr="Load Bearing Icons - Free SVG &amp; PNG Load Bearing Images - Noun Project" id="199" name="Google Shape;199;p8"/>
          <p:cNvPicPr preferRelativeResize="0"/>
          <p:nvPr/>
        </p:nvPicPr>
        <p:blipFill rotWithShape="1">
          <a:blip r:embed="rId5">
            <a:alphaModFix/>
          </a:blip>
          <a:srcRect b="0" l="0" r="0" t="0"/>
          <a:stretch/>
        </p:blipFill>
        <p:spPr>
          <a:xfrm>
            <a:off x="379725" y="3271239"/>
            <a:ext cx="655130" cy="655130"/>
          </a:xfrm>
          <a:prstGeom prst="rect">
            <a:avLst/>
          </a:prstGeom>
          <a:noFill/>
          <a:ln>
            <a:noFill/>
          </a:ln>
        </p:spPr>
      </p:pic>
      <p:pic>
        <p:nvPicPr>
          <p:cNvPr descr="Energy System Icons - Free SVG &amp; PNG Energy System Images - Noun Project" id="200" name="Google Shape;200;p8"/>
          <p:cNvPicPr preferRelativeResize="0"/>
          <p:nvPr/>
        </p:nvPicPr>
        <p:blipFill rotWithShape="1">
          <a:blip r:embed="rId6">
            <a:alphaModFix/>
          </a:blip>
          <a:srcRect b="0" l="0" r="0" t="0"/>
          <a:stretch/>
        </p:blipFill>
        <p:spPr>
          <a:xfrm>
            <a:off x="549434" y="4044593"/>
            <a:ext cx="455702" cy="455702"/>
          </a:xfrm>
          <a:prstGeom prst="rect">
            <a:avLst/>
          </a:prstGeom>
          <a:noFill/>
          <a:ln>
            <a:noFill/>
          </a:ln>
        </p:spPr>
      </p:pic>
      <p:pic>
        <p:nvPicPr>
          <p:cNvPr descr="Fan Or Ventilation System Line Art Vector Icon For Apps And Websites  Royalty Free SVG, Cliparts, Vectors, and Stock Illustration. Image  190310463." id="201" name="Google Shape;201;p8"/>
          <p:cNvPicPr preferRelativeResize="0"/>
          <p:nvPr/>
        </p:nvPicPr>
        <p:blipFill rotWithShape="1">
          <a:blip r:embed="rId7">
            <a:alphaModFix/>
          </a:blip>
          <a:srcRect b="0" l="0" r="0" t="0"/>
          <a:stretch/>
        </p:blipFill>
        <p:spPr>
          <a:xfrm>
            <a:off x="3452100" y="2153996"/>
            <a:ext cx="495300" cy="495300"/>
          </a:xfrm>
          <a:prstGeom prst="rect">
            <a:avLst/>
          </a:prstGeom>
          <a:noFill/>
          <a:ln>
            <a:noFill/>
          </a:ln>
        </p:spPr>
      </p:pic>
      <p:pic>
        <p:nvPicPr>
          <p:cNvPr descr="Sanitary, system, toilet, furniture, room icon - Download on Iconfinder" id="202" name="Google Shape;202;p8"/>
          <p:cNvPicPr preferRelativeResize="0"/>
          <p:nvPr/>
        </p:nvPicPr>
        <p:blipFill rotWithShape="1">
          <a:blip r:embed="rId8">
            <a:alphaModFix/>
          </a:blip>
          <a:srcRect b="0" l="0" r="0" t="0"/>
          <a:stretch/>
        </p:blipFill>
        <p:spPr>
          <a:xfrm>
            <a:off x="3502034" y="2773985"/>
            <a:ext cx="414766" cy="414766"/>
          </a:xfrm>
          <a:prstGeom prst="rect">
            <a:avLst/>
          </a:prstGeom>
          <a:noFill/>
          <a:ln>
            <a:noFill/>
          </a:ln>
        </p:spPr>
      </p:pic>
      <p:pic>
        <p:nvPicPr>
          <p:cNvPr descr="100 free icons of System icons set designed by Revicon" id="203" name="Google Shape;203;p8"/>
          <p:cNvPicPr preferRelativeResize="0"/>
          <p:nvPr/>
        </p:nvPicPr>
        <p:blipFill rotWithShape="1">
          <a:blip r:embed="rId9">
            <a:alphaModFix/>
          </a:blip>
          <a:srcRect b="0" l="0" r="0" t="0"/>
          <a:stretch/>
        </p:blipFill>
        <p:spPr>
          <a:xfrm>
            <a:off x="3519798" y="3406044"/>
            <a:ext cx="397002" cy="397002"/>
          </a:xfrm>
          <a:prstGeom prst="rect">
            <a:avLst/>
          </a:prstGeom>
          <a:noFill/>
          <a:ln>
            <a:noFill/>
          </a:ln>
        </p:spPr>
      </p:pic>
      <p:pic>
        <p:nvPicPr>
          <p:cNvPr descr="Utilities Icons - Free SVG &amp; PNG Utilities Images - Noun Project" id="204" name="Google Shape;204;p8"/>
          <p:cNvPicPr preferRelativeResize="0"/>
          <p:nvPr/>
        </p:nvPicPr>
        <p:blipFill rotWithShape="1">
          <a:blip r:embed="rId10">
            <a:alphaModFix/>
          </a:blip>
          <a:srcRect b="0" l="0" r="0" t="0"/>
          <a:stretch/>
        </p:blipFill>
        <p:spPr>
          <a:xfrm>
            <a:off x="3420615" y="4029963"/>
            <a:ext cx="496185" cy="496185"/>
          </a:xfrm>
          <a:prstGeom prst="rect">
            <a:avLst/>
          </a:prstGeom>
          <a:noFill/>
          <a:ln>
            <a:noFill/>
          </a:ln>
        </p:spPr>
      </p:pic>
      <p:pic>
        <p:nvPicPr>
          <p:cNvPr descr="Landscape icon | Freepik" id="205" name="Google Shape;205;p8"/>
          <p:cNvPicPr preferRelativeResize="0"/>
          <p:nvPr/>
        </p:nvPicPr>
        <p:blipFill rotWithShape="1">
          <a:blip r:embed="rId11">
            <a:alphaModFix/>
          </a:blip>
          <a:srcRect b="0" l="0" r="0" t="0"/>
          <a:stretch/>
        </p:blipFill>
        <p:spPr>
          <a:xfrm>
            <a:off x="6142625" y="2124467"/>
            <a:ext cx="397002" cy="397002"/>
          </a:xfrm>
          <a:prstGeom prst="rect">
            <a:avLst/>
          </a:prstGeom>
          <a:noFill/>
          <a:ln>
            <a:noFill/>
          </a:ln>
        </p:spPr>
      </p:pic>
      <p:pic>
        <p:nvPicPr>
          <p:cNvPr descr="195,000+ Group Of People Icon Stock Illustrations, Royalty-Free Vector  Graphics &amp; Clip Art - iStock | Group of people icon vector, Diverse group  of people icon, Large group of people icon" id="206" name="Google Shape;206;p8"/>
          <p:cNvPicPr preferRelativeResize="0"/>
          <p:nvPr/>
        </p:nvPicPr>
        <p:blipFill rotWithShape="1">
          <a:blip r:embed="rId12">
            <a:alphaModFix/>
          </a:blip>
          <a:srcRect b="0" l="0" r="0" t="0"/>
          <a:stretch/>
        </p:blipFill>
        <p:spPr>
          <a:xfrm>
            <a:off x="6079105" y="2677152"/>
            <a:ext cx="552964" cy="552964"/>
          </a:xfrm>
          <a:prstGeom prst="rect">
            <a:avLst/>
          </a:prstGeom>
          <a:noFill/>
          <a:ln>
            <a:noFill/>
          </a:ln>
        </p:spPr>
      </p:pic>
      <p:pic>
        <p:nvPicPr>
          <p:cNvPr descr="Location Icon Vector Art, Icons, and Graphics for Free Download" id="207" name="Google Shape;207;p8"/>
          <p:cNvPicPr preferRelativeResize="0"/>
          <p:nvPr/>
        </p:nvPicPr>
        <p:blipFill rotWithShape="1">
          <a:blip r:embed="rId13">
            <a:alphaModFix/>
          </a:blip>
          <a:srcRect b="0" l="0" r="0" t="0"/>
          <a:stretch/>
        </p:blipFill>
        <p:spPr>
          <a:xfrm>
            <a:off x="6096084" y="3228705"/>
            <a:ext cx="573346" cy="573346"/>
          </a:xfrm>
          <a:prstGeom prst="rect">
            <a:avLst/>
          </a:prstGeom>
          <a:noFill/>
          <a:ln>
            <a:noFill/>
          </a:ln>
        </p:spPr>
      </p:pic>
      <p:pic>
        <p:nvPicPr>
          <p:cNvPr descr="Community - Free user icons" id="208" name="Google Shape;208;p8"/>
          <p:cNvPicPr preferRelativeResize="0"/>
          <p:nvPr/>
        </p:nvPicPr>
        <p:blipFill rotWithShape="1">
          <a:blip r:embed="rId14">
            <a:alphaModFix/>
          </a:blip>
          <a:srcRect b="0" l="0" r="0" t="0"/>
          <a:stretch/>
        </p:blipFill>
        <p:spPr>
          <a:xfrm>
            <a:off x="6081737" y="3952594"/>
            <a:ext cx="547701" cy="5477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9"/>
          <p:cNvSpPr txBox="1"/>
          <p:nvPr/>
        </p:nvSpPr>
        <p:spPr>
          <a:xfrm>
            <a:off x="376235" y="1361814"/>
            <a:ext cx="8111700" cy="4095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Una Categoria di Rischio rappresenta il rischio specifico derivante dall'interazione tra un problema e un Elemento Esposto all'interno di un particolare Componente dell'Edificio (Macro Categoria).</a:t>
            </a:r>
            <a:endParaRPr b="0" i="0" sz="1200" u="none" cap="none" strike="noStrike">
              <a:solidFill>
                <a:srgbClr val="708792"/>
              </a:solidFill>
              <a:latin typeface="Trebuchet MS"/>
              <a:ea typeface="Trebuchet MS"/>
              <a:cs typeface="Trebuchet MS"/>
              <a:sym typeface="Trebuchet MS"/>
            </a:endParaRPr>
          </a:p>
        </p:txBody>
      </p:sp>
      <p:sp>
        <p:nvSpPr>
          <p:cNvPr id="214" name="Google Shape;214;p9"/>
          <p:cNvSpPr txBox="1"/>
          <p:nvPr/>
        </p:nvSpPr>
        <p:spPr>
          <a:xfrm>
            <a:off x="402225" y="19824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215" name="Google Shape;215;p9"/>
          <p:cNvSpPr txBox="1"/>
          <p:nvPr/>
        </p:nvSpPr>
        <p:spPr>
          <a:xfrm>
            <a:off x="402224" y="901240"/>
            <a:ext cx="3085575"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Categorie di Rischio</a:t>
            </a:r>
            <a:endParaRPr b="1" i="0" sz="1800" u="none" cap="none" strike="noStrike">
              <a:solidFill>
                <a:srgbClr val="9ACA3C"/>
              </a:solidFill>
              <a:latin typeface="Trebuchet MS"/>
              <a:ea typeface="Trebuchet MS"/>
              <a:cs typeface="Trebuchet MS"/>
              <a:sym typeface="Trebuchet MS"/>
            </a:endParaRPr>
          </a:p>
        </p:txBody>
      </p:sp>
      <p:sp>
        <p:nvSpPr>
          <p:cNvPr id="216" name="Google Shape;216;p9"/>
          <p:cNvSpPr txBox="1"/>
          <p:nvPr/>
        </p:nvSpPr>
        <p:spPr>
          <a:xfrm>
            <a:off x="376235" y="4203991"/>
            <a:ext cx="8111700" cy="815578"/>
          </a:xfrm>
          <a:prstGeom prst="rect">
            <a:avLst/>
          </a:prstGeom>
          <a:noFill/>
          <a:ln>
            <a:noFill/>
          </a:ln>
        </p:spPr>
        <p:txBody>
          <a:bodyPr anchorCtr="0" anchor="t" bIns="91425" lIns="91425" spcFirstLastPara="1" rIns="91425" wrap="square" tIns="91425">
            <a:spAutoFit/>
          </a:bodyPr>
          <a:lstStyle/>
          <a:p>
            <a:pPr indent="0" lvl="0" marL="0" marR="215265" rtl="0" algn="just">
              <a:lnSpc>
                <a:spcPct val="100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Le Categorie di Rischio sono state definite nella versione Centrale Europea dello strumento RBTool. Queste categorie coprono tutte e sette le Questioni affrontate nello strumento e abbracciano i Settori Urbani chiave più rilevanti per l'adattamento climatico a livello di quartiere.</a:t>
            </a:r>
            <a:endParaRPr b="0" i="0" sz="1200" u="none" cap="none" strike="noStrike">
              <a:solidFill>
                <a:srgbClr val="708792"/>
              </a:solidFill>
              <a:latin typeface="Trebuchet MS"/>
              <a:ea typeface="Trebuchet MS"/>
              <a:cs typeface="Trebuchet MS"/>
              <a:sym typeface="Trebuchet MS"/>
            </a:endParaRPr>
          </a:p>
        </p:txBody>
      </p:sp>
      <p:sp>
        <p:nvSpPr>
          <p:cNvPr id="217" name="Google Shape;217;p9"/>
          <p:cNvSpPr txBox="1"/>
          <p:nvPr/>
        </p:nvSpPr>
        <p:spPr>
          <a:xfrm>
            <a:off x="283925" y="3070850"/>
            <a:ext cx="1956150" cy="68631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Problema: </a:t>
            </a:r>
            <a:br>
              <a:rPr b="0" i="0" lang="en-MT" sz="1200" u="none" cap="none" strike="noStrike">
                <a:solidFill>
                  <a:srgbClr val="708792"/>
                </a:solidFill>
                <a:latin typeface="Trebuchet MS"/>
                <a:ea typeface="Trebuchet MS"/>
                <a:cs typeface="Trebuchet MS"/>
                <a:sym typeface="Trebuchet MS"/>
              </a:rPr>
            </a:br>
            <a:r>
              <a:rPr b="0" i="0" lang="en-MT" sz="1200" u="none" cap="none" strike="noStrike">
                <a:solidFill>
                  <a:srgbClr val="708792"/>
                </a:solidFill>
                <a:latin typeface="Trebuchet MS"/>
                <a:ea typeface="Trebuchet MS"/>
                <a:cs typeface="Trebuchet MS"/>
                <a:sym typeface="Trebuchet MS"/>
              </a:rPr>
              <a:t>Precipitazione intensa</a:t>
            </a:r>
            <a:endParaRPr b="0" i="0" sz="1400" u="none" cap="none" strike="noStrike">
              <a:solidFill>
                <a:srgbClr val="000000"/>
              </a:solidFill>
              <a:latin typeface="Arial"/>
              <a:ea typeface="Arial"/>
              <a:cs typeface="Arial"/>
              <a:sym typeface="Arial"/>
            </a:endParaRPr>
          </a:p>
        </p:txBody>
      </p:sp>
      <p:sp>
        <p:nvSpPr>
          <p:cNvPr id="218" name="Google Shape;218;p9"/>
          <p:cNvSpPr txBox="1"/>
          <p:nvPr/>
        </p:nvSpPr>
        <p:spPr>
          <a:xfrm>
            <a:off x="5469961" y="3679000"/>
            <a:ext cx="2092743" cy="553968"/>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Componente dell’edificio: Facciata</a:t>
            </a:r>
            <a:endParaRPr b="0" i="0" sz="1400" u="none" cap="none" strike="noStrike">
              <a:solidFill>
                <a:srgbClr val="000000"/>
              </a:solidFill>
              <a:latin typeface="Arial"/>
              <a:ea typeface="Arial"/>
              <a:cs typeface="Arial"/>
              <a:sym typeface="Arial"/>
            </a:endParaRPr>
          </a:p>
        </p:txBody>
      </p:sp>
      <p:sp>
        <p:nvSpPr>
          <p:cNvPr id="219" name="Google Shape;219;p9"/>
          <p:cNvSpPr txBox="1"/>
          <p:nvPr/>
        </p:nvSpPr>
        <p:spPr>
          <a:xfrm>
            <a:off x="6466675" y="3070850"/>
            <a:ext cx="2393400" cy="68631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Elemento esposto: Sistemi per Pareti Esterne</a:t>
            </a:r>
            <a:endParaRPr b="0" i="0" sz="1400" u="none" cap="none" strike="noStrike">
              <a:solidFill>
                <a:srgbClr val="000000"/>
              </a:solidFill>
              <a:latin typeface="Arial"/>
              <a:ea typeface="Arial"/>
              <a:cs typeface="Arial"/>
              <a:sym typeface="Arial"/>
            </a:endParaRPr>
          </a:p>
        </p:txBody>
      </p:sp>
      <p:sp>
        <p:nvSpPr>
          <p:cNvPr id="220" name="Google Shape;220;p9"/>
          <p:cNvSpPr txBox="1"/>
          <p:nvPr/>
        </p:nvSpPr>
        <p:spPr>
          <a:xfrm>
            <a:off x="3487800" y="2174700"/>
            <a:ext cx="2168400" cy="1223382"/>
          </a:xfrm>
          <a:prstGeom prst="rect">
            <a:avLst/>
          </a:prstGeom>
          <a:noFill/>
          <a:ln cap="flat" cmpd="sng" w="9525">
            <a:solidFill>
              <a:srgbClr val="9ACA3C"/>
            </a:solidFill>
            <a:prstDash val="solid"/>
            <a:round/>
            <a:headEnd len="sm" w="sm" type="none"/>
            <a:tailEnd len="sm" w="sm" type="none"/>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1" i="0" lang="en-MT" sz="1100" u="none" cap="none" strike="noStrike">
                <a:solidFill>
                  <a:srgbClr val="9ACA3C"/>
                </a:solidFill>
                <a:latin typeface="Trebuchet MS"/>
                <a:ea typeface="Trebuchet MS"/>
                <a:cs typeface="Trebuchet MS"/>
                <a:sym typeface="Trebuchet MS"/>
              </a:rPr>
              <a:t>Categoria:</a:t>
            </a:r>
            <a:r>
              <a:rPr b="0" i="0" lang="en-MT" sz="1100" u="none" cap="none" strike="noStrike">
                <a:solidFill>
                  <a:srgbClr val="708792"/>
                </a:solidFill>
                <a:latin typeface="Trebuchet MS"/>
                <a:ea typeface="Trebuchet MS"/>
                <a:cs typeface="Trebuchet MS"/>
                <a:sym typeface="Trebuchet MS"/>
              </a:rPr>
              <a:t> A4.2 </a:t>
            </a:r>
            <a:r>
              <a:rPr b="0" i="0" lang="en-MT" sz="1200" u="none" cap="none" strike="noStrike">
                <a:solidFill>
                  <a:srgbClr val="708792"/>
                </a:solidFill>
                <a:latin typeface="Trebuchet MS"/>
                <a:ea typeface="Trebuchet MS"/>
                <a:cs typeface="Trebuchet MS"/>
                <a:sym typeface="Trebuchet MS"/>
              </a:rPr>
              <a:t>Rischio di danneggiamento per le aperture di facciata</a:t>
            </a:r>
            <a:endParaRPr b="0" i="0" sz="1200" u="none" cap="none" strike="noStrike">
              <a:solidFill>
                <a:srgbClr val="708792"/>
              </a:solidFill>
              <a:latin typeface="Trebuchet MS"/>
              <a:ea typeface="Trebuchet MS"/>
              <a:cs typeface="Trebuchet MS"/>
              <a:sym typeface="Trebuchet MS"/>
            </a:endParaRPr>
          </a:p>
          <a:p>
            <a:pPr indent="0" lvl="0" marL="0" marR="215265" rtl="0" algn="ctr">
              <a:lnSpc>
                <a:spcPct val="115000"/>
              </a:lnSpc>
              <a:spcBef>
                <a:spcPts val="6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cxnSp>
        <p:nvCxnSpPr>
          <p:cNvPr id="221" name="Google Shape;221;p9"/>
          <p:cNvCxnSpPr>
            <a:stCxn id="217" idx="3"/>
            <a:endCxn id="219" idx="1"/>
          </p:cNvCxnSpPr>
          <p:nvPr/>
        </p:nvCxnSpPr>
        <p:spPr>
          <a:xfrm>
            <a:off x="2240075" y="3414006"/>
            <a:ext cx="4226700" cy="600"/>
          </a:xfrm>
          <a:prstGeom prst="curvedConnector3">
            <a:avLst>
              <a:gd fmla="val 49999" name="adj1"/>
            </a:avLst>
          </a:prstGeom>
          <a:noFill/>
          <a:ln cap="flat" cmpd="sng" w="9525">
            <a:solidFill>
              <a:srgbClr val="9ACA3C"/>
            </a:solidFill>
            <a:prstDash val="solid"/>
            <a:round/>
            <a:headEnd len="med" w="med" type="stealth"/>
            <a:tailEnd len="med" w="med" type="stealth"/>
          </a:ln>
        </p:spPr>
      </p:cxnSp>
      <p:sp>
        <p:nvSpPr>
          <p:cNvPr id="222" name="Google Shape;222;p9"/>
          <p:cNvSpPr txBox="1"/>
          <p:nvPr/>
        </p:nvSpPr>
        <p:spPr>
          <a:xfrm>
            <a:off x="3095700" y="3281700"/>
            <a:ext cx="2952600" cy="369300"/>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None/>
            </a:pPr>
            <a:r>
              <a:rPr b="0" i="0" lang="en-MT" sz="1200" u="none" cap="none" strike="noStrike">
                <a:solidFill>
                  <a:srgbClr val="9ACA3C"/>
                </a:solidFill>
                <a:latin typeface="Trebuchet MS"/>
                <a:ea typeface="Trebuchet MS"/>
                <a:cs typeface="Trebuchet MS"/>
                <a:sym typeface="Trebuchet MS"/>
              </a:rPr>
              <a:t>Rappresenta l'interazione tra</a:t>
            </a:r>
            <a:endParaRPr b="0" i="0" sz="1400" u="none" cap="none" strike="noStrike">
              <a:solidFill>
                <a:srgbClr val="9ACA3C"/>
              </a:solidFill>
              <a:latin typeface="Arial"/>
              <a:ea typeface="Arial"/>
              <a:cs typeface="Arial"/>
              <a:sym typeface="Arial"/>
            </a:endParaRPr>
          </a:p>
        </p:txBody>
      </p:sp>
      <p:cxnSp>
        <p:nvCxnSpPr>
          <p:cNvPr id="223" name="Google Shape;223;p9"/>
          <p:cNvCxnSpPr>
            <a:stCxn id="220" idx="2"/>
            <a:endCxn id="222" idx="0"/>
          </p:cNvCxnSpPr>
          <p:nvPr/>
        </p:nvCxnSpPr>
        <p:spPr>
          <a:xfrm rot="10800000">
            <a:off x="4572000" y="3281682"/>
            <a:ext cx="0" cy="116400"/>
          </a:xfrm>
          <a:prstGeom prst="straightConnector1">
            <a:avLst/>
          </a:prstGeom>
          <a:noFill/>
          <a:ln cap="flat" cmpd="sng" w="9525">
            <a:solidFill>
              <a:srgbClr val="9ACA3C"/>
            </a:solidFill>
            <a:prstDash val="solid"/>
            <a:round/>
            <a:headEnd len="sm" w="sm" type="none"/>
            <a:tailEnd len="med" w="med" type="stealth"/>
          </a:ln>
        </p:spPr>
      </p:cxnSp>
      <p:sp>
        <p:nvSpPr>
          <p:cNvPr id="224" name="Google Shape;224;p9"/>
          <p:cNvSpPr txBox="1"/>
          <p:nvPr/>
        </p:nvSpPr>
        <p:spPr>
          <a:xfrm>
            <a:off x="3831225" y="3769862"/>
            <a:ext cx="1520841" cy="553968"/>
          </a:xfrm>
          <a:prstGeom prst="rect">
            <a:avLst/>
          </a:prstGeom>
          <a:noFill/>
          <a:ln>
            <a:noFill/>
          </a:ln>
        </p:spPr>
        <p:txBody>
          <a:bodyPr anchorCtr="0" anchor="t" bIns="91425" lIns="91425" spcFirstLastPara="1" rIns="91425" wrap="square" tIns="91425">
            <a:spAutoFit/>
          </a:bodyPr>
          <a:lstStyle/>
          <a:p>
            <a:pPr indent="0" lvl="0" marL="0" marR="215265" rtl="0" algn="l">
              <a:lnSpc>
                <a:spcPct val="100000"/>
              </a:lnSpc>
              <a:spcBef>
                <a:spcPts val="0"/>
              </a:spcBef>
              <a:spcAft>
                <a:spcPts val="0"/>
              </a:spcAft>
              <a:buNone/>
            </a:pPr>
            <a:r>
              <a:rPr b="0" i="0" lang="en-MT" sz="1200" u="none" cap="none" strike="noStrike">
                <a:solidFill>
                  <a:srgbClr val="9ACA3C"/>
                </a:solidFill>
                <a:latin typeface="Trebuchet MS"/>
                <a:ea typeface="Trebuchet MS"/>
                <a:cs typeface="Trebuchet MS"/>
                <a:sym typeface="Trebuchet MS"/>
              </a:rPr>
              <a:t>all'interno di un particolare</a:t>
            </a:r>
            <a:endParaRPr b="0" i="0" sz="1400" u="none" cap="none" strike="noStrike">
              <a:solidFill>
                <a:srgbClr val="9ACA3C"/>
              </a:solidFill>
              <a:latin typeface="Arial"/>
              <a:ea typeface="Arial"/>
              <a:cs typeface="Arial"/>
              <a:sym typeface="Arial"/>
            </a:endParaRPr>
          </a:p>
        </p:txBody>
      </p:sp>
      <p:cxnSp>
        <p:nvCxnSpPr>
          <p:cNvPr id="225" name="Google Shape;225;p9"/>
          <p:cNvCxnSpPr/>
          <p:nvPr/>
        </p:nvCxnSpPr>
        <p:spPr>
          <a:xfrm>
            <a:off x="4572000" y="3533788"/>
            <a:ext cx="0" cy="312900"/>
          </a:xfrm>
          <a:prstGeom prst="straightConnector1">
            <a:avLst/>
          </a:prstGeom>
          <a:noFill/>
          <a:ln cap="flat" cmpd="sng" w="9525">
            <a:solidFill>
              <a:srgbClr val="9ACA3C"/>
            </a:solidFill>
            <a:prstDash val="solid"/>
            <a:round/>
            <a:headEnd len="sm" w="sm" type="none"/>
            <a:tailEnd len="med" w="med" type="stealth"/>
          </a:ln>
        </p:spPr>
      </p:cxnSp>
      <p:cxnSp>
        <p:nvCxnSpPr>
          <p:cNvPr id="226" name="Google Shape;226;p9"/>
          <p:cNvCxnSpPr/>
          <p:nvPr/>
        </p:nvCxnSpPr>
        <p:spPr>
          <a:xfrm>
            <a:off x="5133075" y="3966950"/>
            <a:ext cx="432600" cy="0"/>
          </a:xfrm>
          <a:prstGeom prst="straightConnector1">
            <a:avLst/>
          </a:prstGeom>
          <a:noFill/>
          <a:ln cap="flat" cmpd="sng" w="9525">
            <a:solidFill>
              <a:srgbClr val="9ACA3C"/>
            </a:solidFill>
            <a:prstDash val="solid"/>
            <a:round/>
            <a:headEnd len="sm" w="sm" type="none"/>
            <a:tailEnd len="med" w="med" type="stealth"/>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6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Contestualizzazione</a:t>
            </a:r>
            <a:endParaRPr/>
          </a:p>
        </p:txBody>
      </p:sp>
      <p:sp>
        <p:nvSpPr>
          <p:cNvPr id="232" name="Google Shape;232;p64"/>
          <p:cNvSpPr txBox="1"/>
          <p:nvPr/>
        </p:nvSpPr>
        <p:spPr>
          <a:xfrm>
            <a:off x="489600" y="1353316"/>
            <a:ext cx="816480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600" u="none" cap="none" strike="noStrike">
                <a:solidFill>
                  <a:schemeClr val="lt2"/>
                </a:solidFill>
                <a:latin typeface="Trebuchet MS"/>
                <a:ea typeface="Trebuchet MS"/>
                <a:cs typeface="Trebuchet MS"/>
                <a:sym typeface="Trebuchet MS"/>
              </a:rPr>
              <a:t>Per essere utilizzato in modo efficace, l'RBTool richiede una contestualizzazione che trasformi il quadro generico in uno strumento di valutazione operativa locale su misura per gli edifici specifici e le esigenze territoriali.</a:t>
            </a:r>
            <a:endParaRPr b="0" i="0" sz="1600" u="none" cap="none" strike="noStrike">
              <a:solidFill>
                <a:schemeClr val="lt2"/>
              </a:solidFill>
              <a:latin typeface="Trebuchet MS"/>
              <a:ea typeface="Trebuchet MS"/>
              <a:cs typeface="Trebuchet MS"/>
              <a:sym typeface="Trebuchet MS"/>
            </a:endParaRPr>
          </a:p>
        </p:txBody>
      </p:sp>
      <p:sp>
        <p:nvSpPr>
          <p:cNvPr id="233" name="Google Shape;233;p64"/>
          <p:cNvSpPr txBox="1"/>
          <p:nvPr/>
        </p:nvSpPr>
        <p:spPr>
          <a:xfrm>
            <a:off x="489600" y="2787539"/>
            <a:ext cx="8164800"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-Rilevanza degli indicatori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-Utilizzo di parametri di riferimento applicabili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-Valori di rischio significativi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-Valutazione efficiente incentrata su ciò che conta davvero</a:t>
            </a:r>
            <a:endParaRPr/>
          </a:p>
        </p:txBody>
      </p:sp>
      <p:sp>
        <p:nvSpPr>
          <p:cNvPr id="234" name="Google Shape;234;p64"/>
          <p:cNvSpPr txBox="1"/>
          <p:nvPr/>
        </p:nvSpPr>
        <p:spPr>
          <a:xfrm>
            <a:off x="554400" y="2401859"/>
            <a:ext cx="6858000" cy="409173"/>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400" u="none" cap="none" strike="noStrike">
                <a:solidFill>
                  <a:schemeClr val="accent4"/>
                </a:solidFill>
                <a:latin typeface="Trebuchet MS"/>
                <a:ea typeface="Trebuchet MS"/>
                <a:cs typeface="Trebuchet MS"/>
                <a:sym typeface="Trebuchet MS"/>
              </a:rPr>
              <a:t>Garantisce:</a:t>
            </a:r>
            <a:endParaRPr/>
          </a:p>
        </p:txBody>
      </p:sp>
      <p:pic>
        <p:nvPicPr>
          <p:cNvPr descr="9+ Thousand Context Icon Royalty-Free Images, Stock Photos &amp; Pictures |  Shutterstock" id="235" name="Google Shape;235;p64"/>
          <p:cNvPicPr preferRelativeResize="0"/>
          <p:nvPr/>
        </p:nvPicPr>
        <p:blipFill rotWithShape="1">
          <a:blip r:embed="rId3">
            <a:alphaModFix/>
          </a:blip>
          <a:srcRect b="11750" l="8415" r="8612" t="0"/>
          <a:stretch/>
        </p:blipFill>
        <p:spPr>
          <a:xfrm>
            <a:off x="5358694" y="2440172"/>
            <a:ext cx="3516916" cy="117681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2025-03-18T17:43:02Z</dcterms:created>
  <dc:creator>Claudio Capitanio</dc:creator>
</cp:coreProperties>
</file>