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5143500" cx="9144000"/>
  <p:notesSz cx="6858000" cy="9144000"/>
  <p:embeddedFontLst>
    <p:embeddedFont>
      <p:font typeface="Montserrat"/>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5480">
          <p15:clr>
            <a:srgbClr val="A4A3A4"/>
          </p15:clr>
        </p15:guide>
        <p15:guide id="2" pos="2880">
          <p15:clr>
            <a:srgbClr val="A4A3A4"/>
          </p15:clr>
        </p15:guide>
        <p15:guide id="3" pos="363">
          <p15:clr>
            <a:srgbClr val="A4A3A4"/>
          </p15:clr>
        </p15:guide>
        <p15:guide id="4" pos="3220">
          <p15:clr>
            <a:srgbClr val="A4A3A4"/>
          </p15:clr>
        </p15:guide>
        <p15:guide id="5" pos="90">
          <p15:clr>
            <a:srgbClr val="A4A3A4"/>
          </p15:clr>
        </p15:guide>
        <p15:guide id="6" orient="horz" pos="1620">
          <p15:clr>
            <a:srgbClr val="A4A3A4"/>
          </p15:clr>
        </p15:guide>
      </p15:sldGuideLst>
    </p:ext>
    <p:ext uri="GoogleSlidesCustomDataVersion2">
      <go:slidesCustomData xmlns:go="http://customooxmlschemas.google.com/" r:id="rId50" roundtripDataSignature="AMtx7mh1ia879psBmPI9jBocatVy/zuGI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429374D-E798-4023-A555-68A151F696BC}">
  <a:tblStyle styleId="{1429374D-E798-4023-A555-68A151F696BC}"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480"/>
        <p:guide pos="2880"/>
        <p:guide pos="363"/>
        <p:guide pos="3220"/>
        <p:guide pos="90"/>
        <p:guide pos="162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Montserrat-regular.fntdata"/><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Montserrat-italic.fntdata"/><Relationship Id="rId47" Type="http://schemas.openxmlformats.org/officeDocument/2006/relationships/font" Target="fonts/Montserrat-bold.fntdata"/><Relationship Id="rId49" Type="http://schemas.openxmlformats.org/officeDocument/2006/relationships/font" Target="fonts/Montserrat-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1pPr>
            <a:lvl2pPr indent="-228600" lvl="1" marL="9144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2pPr>
            <a:lvl3pPr indent="-228600" lvl="2" marL="13716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3pPr>
            <a:lvl4pPr indent="-228600" lvl="3" marL="18288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4pPr>
            <a:lvl5pPr indent="-228600" lvl="4" marL="22860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5pPr>
            <a:lvl6pPr indent="-228600" lvl="5" marL="27432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MT" sz="1200" u="none" cap="none" strike="noStrike">
                <a:solidFill>
                  <a:schemeClr val="dk1"/>
                </a:solidFill>
                <a:latin typeface="Trebuchet MS"/>
                <a:ea typeface="Trebuchet MS"/>
                <a:cs typeface="Trebuchet MS"/>
                <a:sym typeface="Trebuchet MS"/>
              </a:rPr>
              <a:t>‹#›</a:t>
            </a:fld>
            <a:endParaRPr b="0" i="0" sz="1200" u="none" cap="none" strike="noStrike">
              <a:solidFill>
                <a:schemeClr val="dk1"/>
              </a:solidFill>
              <a:latin typeface="Trebuchet MS"/>
              <a:ea typeface="Trebuchet MS"/>
              <a:cs typeface="Trebuchet MS"/>
              <a:sym typeface="Trebuchet MS"/>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5670ae33c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g35670ae33ce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n-MT" sz="1100" u="none">
                <a:solidFill>
                  <a:srgbClr val="000000"/>
                </a:solidFill>
                <a:highlight>
                  <a:srgbClr val="FFFF00"/>
                </a:highlight>
                <a:latin typeface="Calibri"/>
                <a:ea typeface="Calibri"/>
                <a:cs typeface="Calibri"/>
                <a:sym typeface="Calibri"/>
              </a:rPr>
              <a:t> </a:t>
            </a:r>
            <a:endParaRPr/>
          </a:p>
        </p:txBody>
      </p:sp>
      <p:sp>
        <p:nvSpPr>
          <p:cNvPr id="116" name="Google Shape;116;g35670ae33ce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MT"/>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1" lang="en-MT"/>
              <a:t>Il metodo RBE</a:t>
            </a:r>
            <a:r>
              <a:rPr lang="en-MT"/>
              <a:t> costituisce la base metodologica del Sistema di Valutazione RBE. Si tratta di un approccio di </a:t>
            </a:r>
            <a:r>
              <a:rPr b="1" lang="en-MT"/>
              <a:t>analisi</a:t>
            </a:r>
            <a:r>
              <a:rPr lang="en-MT"/>
              <a:t> </a:t>
            </a:r>
            <a:r>
              <a:rPr b="1" lang="en-MT"/>
              <a:t>multicriterio</a:t>
            </a:r>
            <a:r>
              <a:rPr lang="en-MT"/>
              <a:t> sviluppato per valutare il </a:t>
            </a:r>
            <a:r>
              <a:rPr b="1" lang="en-MT"/>
              <a:t>rischio climatico </a:t>
            </a:r>
            <a:r>
              <a:rPr lang="en-MT"/>
              <a:t>a livello di </a:t>
            </a:r>
            <a:r>
              <a:rPr b="1" lang="en-MT"/>
              <a:t>edifici</a:t>
            </a:r>
            <a:r>
              <a:rPr lang="en-MT"/>
              <a:t> e </a:t>
            </a:r>
            <a:r>
              <a:rPr b="1" lang="en-MT"/>
              <a:t>quartieri</a:t>
            </a:r>
            <a:r>
              <a:rPr lang="en-MT"/>
              <a:t>. </a:t>
            </a:r>
            <a:br>
              <a:rPr lang="en-MT"/>
            </a:br>
            <a:r>
              <a:rPr lang="en-MT"/>
              <a:t>Basato sul </a:t>
            </a:r>
            <a:r>
              <a:rPr b="1" lang="en-MT"/>
              <a:t>modello concettuale delle catene di impatto</a:t>
            </a:r>
            <a:r>
              <a:rPr lang="en-MT"/>
              <a:t>, il metodo genera:</a:t>
            </a:r>
            <a:endParaRPr/>
          </a:p>
          <a:p>
            <a:pPr indent="-228600" lvl="0" marL="457200" rtl="0" algn="l">
              <a:lnSpc>
                <a:spcPct val="100000"/>
              </a:lnSpc>
              <a:spcBef>
                <a:spcPts val="0"/>
              </a:spcBef>
              <a:spcAft>
                <a:spcPts val="0"/>
              </a:spcAft>
              <a:buSzPts val="1400"/>
              <a:buFont typeface="Arial"/>
              <a:buChar char="•"/>
            </a:pPr>
            <a:r>
              <a:rPr lang="en-MT"/>
              <a:t>un </a:t>
            </a:r>
            <a:r>
              <a:rPr b="1" lang="en-MT"/>
              <a:t>punteggio di rischio complessivo </a:t>
            </a:r>
            <a:r>
              <a:rPr lang="en-MT"/>
              <a:t>per una determinata area e</a:t>
            </a:r>
            <a:endParaRPr/>
          </a:p>
          <a:p>
            <a:pPr indent="-228600" lvl="0" marL="457200" rtl="0" algn="l">
              <a:lnSpc>
                <a:spcPct val="100000"/>
              </a:lnSpc>
              <a:spcBef>
                <a:spcPts val="0"/>
              </a:spcBef>
              <a:spcAft>
                <a:spcPts val="0"/>
              </a:spcAft>
              <a:buSzPts val="1400"/>
              <a:buFont typeface="Arial"/>
              <a:buChar char="•"/>
            </a:pPr>
            <a:r>
              <a:rPr lang="en-MT"/>
              <a:t>una serie di </a:t>
            </a:r>
            <a:r>
              <a:rPr b="1" lang="en-MT"/>
              <a:t>indicatori complementari </a:t>
            </a:r>
            <a:r>
              <a:rPr lang="en-MT"/>
              <a:t>che descrivono in dettaglio il livello di rischio legato al clima in specifiche </a:t>
            </a:r>
            <a:r>
              <a:rPr b="1" lang="en-MT"/>
              <a:t>categorie di rischio </a:t>
            </a:r>
            <a:r>
              <a:rPr lang="en-MT"/>
              <a:t>e </a:t>
            </a:r>
            <a:r>
              <a:rPr b="1" lang="en-MT"/>
              <a:t>settori urbani</a:t>
            </a:r>
            <a:r>
              <a:rPr lang="en-MT"/>
              <a:t>.</a:t>
            </a:r>
            <a:endParaRPr/>
          </a:p>
        </p:txBody>
      </p:sp>
      <p:sp>
        <p:nvSpPr>
          <p:cNvPr id="132" name="Google Shape;13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39" name="Google Shape;13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46" name="Google Shape;14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52" name="Google Shape;152;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29" name="Google Shape;229;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40" name="Google Shape;240;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50" name="Google Shape;250;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59" name="Google Shape;259;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68" name="Google Shape;268;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77" name="Google Shape;277;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86" name="Google Shape;286;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95" name="Google Shape;295;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06" name="Google Shape;306;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15" name="Google Shape;315;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6" name="Google Shape;34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3" name="Google Shape;36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1" name="Google Shape;391;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0" name="Google Shape;400;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4" name="Google Shape;444;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4" name="Google Shape;454;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4" name="Google Shape;464;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4" name="Google Shape;484;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8" name="Google Shape;508;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9" name="Google Shape;529;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1" name="Google Shape;551;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575" name="Google Shape;575;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584" name="Google Shape;584;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594" name="Google Shape;594;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Start" showMasterSp="0">
  <p:cSld name="Timeline Start">
    <p:spTree>
      <p:nvGrpSpPr>
        <p:cNvPr id="14" name="Shape 14"/>
        <p:cNvGrpSpPr/>
        <p:nvPr/>
      </p:nvGrpSpPr>
      <p:grpSpPr>
        <a:xfrm>
          <a:off x="0" y="0"/>
          <a:ext cx="0" cy="0"/>
          <a:chOff x="0" y="0"/>
          <a:chExt cx="0" cy="0"/>
        </a:xfrm>
      </p:grpSpPr>
      <p:cxnSp>
        <p:nvCxnSpPr>
          <p:cNvPr id="15" name="Google Shape;15;p73"/>
          <p:cNvCxnSpPr/>
          <p:nvPr/>
        </p:nvCxnSpPr>
        <p:spPr>
          <a:xfrm>
            <a:off x="4416983" y="3663950"/>
            <a:ext cx="0" cy="1505531"/>
          </a:xfrm>
          <a:prstGeom prst="straightConnector1">
            <a:avLst/>
          </a:prstGeom>
          <a:noFill/>
          <a:ln cap="flat" cmpd="sng" w="9525">
            <a:solidFill>
              <a:schemeClr val="lt2"/>
            </a:solidFill>
            <a:prstDash val="solid"/>
            <a:round/>
            <a:headEnd len="med" w="med" type="oval"/>
            <a:tailEnd len="sm" w="sm" type="none"/>
          </a:ln>
        </p:spPr>
      </p:cxnSp>
      <p:cxnSp>
        <p:nvCxnSpPr>
          <p:cNvPr id="16" name="Google Shape;16;p73"/>
          <p:cNvCxnSpPr/>
          <p:nvPr/>
        </p:nvCxnSpPr>
        <p:spPr>
          <a:xfrm flipH="1">
            <a:off x="4419601" y="1483242"/>
            <a:ext cx="1" cy="1315772"/>
          </a:xfrm>
          <a:prstGeom prst="straightConnector1">
            <a:avLst/>
          </a:prstGeom>
          <a:noFill/>
          <a:ln cap="flat" cmpd="sng" w="9525">
            <a:solidFill>
              <a:schemeClr val="lt2"/>
            </a:solidFill>
            <a:prstDash val="solid"/>
            <a:round/>
            <a:headEnd len="med" w="med" type="oval"/>
            <a:tailEnd len="med" w="med" type="oval"/>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7" name="Shape 17"/>
        <p:cNvGrpSpPr/>
        <p:nvPr/>
      </p:nvGrpSpPr>
      <p:grpSpPr>
        <a:xfrm>
          <a:off x="0" y="0"/>
          <a:ext cx="0" cy="0"/>
          <a:chOff x="0" y="0"/>
          <a:chExt cx="0" cy="0"/>
        </a:xfrm>
      </p:grpSpPr>
      <p:sp>
        <p:nvSpPr>
          <p:cNvPr id="18" name="Google Shape;18;p45"/>
          <p:cNvSpPr txBox="1"/>
          <p:nvPr>
            <p:ph type="title"/>
          </p:nvPr>
        </p:nvSpPr>
        <p:spPr>
          <a:xfrm>
            <a:off x="1657351" y="273844"/>
            <a:ext cx="6857999" cy="675001"/>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5"/>
          <p:cNvSpPr txBox="1"/>
          <p:nvPr>
            <p:ph idx="10" type="dt"/>
          </p:nvPr>
        </p:nvSpPr>
        <p:spPr>
          <a:xfrm>
            <a:off x="628650" y="4818459"/>
            <a:ext cx="2057400" cy="27384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9pPr>
          </a:lstStyle>
          <a:p/>
        </p:txBody>
      </p:sp>
      <p:sp>
        <p:nvSpPr>
          <p:cNvPr id="20" name="Google Shape;20;p45"/>
          <p:cNvSpPr txBox="1"/>
          <p:nvPr>
            <p:ph idx="11" type="ftr"/>
          </p:nvPr>
        </p:nvSpPr>
        <p:spPr>
          <a:xfrm>
            <a:off x="3028950" y="4818459"/>
            <a:ext cx="3086100" cy="273844"/>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9pPr>
          </a:lstStyle>
          <a:p/>
        </p:txBody>
      </p:sp>
      <p:sp>
        <p:nvSpPr>
          <p:cNvPr id="21" name="Google Shape;21;p45"/>
          <p:cNvSpPr txBox="1"/>
          <p:nvPr>
            <p:ph idx="12" type="sldNum"/>
          </p:nvPr>
        </p:nvSpPr>
        <p:spPr>
          <a:xfrm>
            <a:off x="6457950" y="4818459"/>
            <a:ext cx="2057400"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1pPr>
            <a:lvl2pPr indent="0" lvl="1"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2pPr>
            <a:lvl3pPr indent="0" lvl="2"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3pPr>
            <a:lvl4pPr indent="0" lvl="3"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4pPr>
            <a:lvl5pPr indent="0" lvl="4"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5pPr>
            <a:lvl6pPr indent="0" lvl="5"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6pPr>
            <a:lvl7pPr indent="0" lvl="6"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7pPr>
            <a:lvl8pPr indent="0" lvl="7"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8pPr>
            <a:lvl9pPr indent="0" lvl="8"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en-MT"/>
              <a:t>‹#›</a:t>
            </a:fld>
            <a:endParaRPr/>
          </a:p>
        </p:txBody>
      </p:sp>
      <p:sp>
        <p:nvSpPr>
          <p:cNvPr id="22" name="Google Shape;22;p45"/>
          <p:cNvSpPr txBox="1"/>
          <p:nvPr>
            <p:ph idx="1" type="body"/>
          </p:nvPr>
        </p:nvSpPr>
        <p:spPr>
          <a:xfrm>
            <a:off x="628650" y="1058692"/>
            <a:ext cx="7886700" cy="3759768"/>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750"/>
              </a:spcBef>
              <a:spcAft>
                <a:spcPts val="0"/>
              </a:spcAft>
              <a:buClr>
                <a:srgbClr val="144194"/>
              </a:buClr>
              <a:buSzPts val="1800"/>
              <a:buChar char="•"/>
              <a:defRPr/>
            </a:lvl1pPr>
            <a:lvl2pPr indent="-342900" lvl="1" marL="914400" algn="l">
              <a:lnSpc>
                <a:spcPct val="90000"/>
              </a:lnSpc>
              <a:spcBef>
                <a:spcPts val="375"/>
              </a:spcBef>
              <a:spcAft>
                <a:spcPts val="0"/>
              </a:spcAft>
              <a:buClr>
                <a:srgbClr val="144194"/>
              </a:buClr>
              <a:buSzPts val="1800"/>
              <a:buChar char="•"/>
              <a:defRPr/>
            </a:lvl2pPr>
            <a:lvl3pPr indent="-342900" lvl="2" marL="1371600" algn="l">
              <a:lnSpc>
                <a:spcPct val="90000"/>
              </a:lnSpc>
              <a:spcBef>
                <a:spcPts val="375"/>
              </a:spcBef>
              <a:spcAft>
                <a:spcPts val="0"/>
              </a:spcAft>
              <a:buClr>
                <a:srgbClr val="144194"/>
              </a:buClr>
              <a:buSzPts val="1800"/>
              <a:buChar char="•"/>
              <a:defRPr/>
            </a:lvl3pPr>
            <a:lvl4pPr indent="-342900" lvl="3" marL="1828800" algn="l">
              <a:lnSpc>
                <a:spcPct val="90000"/>
              </a:lnSpc>
              <a:spcBef>
                <a:spcPts val="375"/>
              </a:spcBef>
              <a:spcAft>
                <a:spcPts val="0"/>
              </a:spcAft>
              <a:buClr>
                <a:srgbClr val="144194"/>
              </a:buClr>
              <a:buSzPts val="1800"/>
              <a:buChar char="•"/>
              <a:defRPr/>
            </a:lvl4pPr>
            <a:lvl5pPr indent="-342900" lvl="4" marL="2286000" algn="l">
              <a:lnSpc>
                <a:spcPct val="90000"/>
              </a:lnSpc>
              <a:spcBef>
                <a:spcPts val="375"/>
              </a:spcBef>
              <a:spcAft>
                <a:spcPts val="0"/>
              </a:spcAft>
              <a:buClr>
                <a:srgbClr val="144194"/>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7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p7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00000"/>
              </a:lnSpc>
              <a:spcBef>
                <a:spcPts val="0"/>
              </a:spcBef>
              <a:spcAft>
                <a:spcPts val="0"/>
              </a:spcAft>
              <a:buSzPts val="1800"/>
              <a:buChar char="●"/>
              <a:defRPr/>
            </a:lvl1pPr>
            <a:lvl2pPr indent="-317500" lvl="1" marL="914400" algn="l">
              <a:lnSpc>
                <a:spcPct val="100000"/>
              </a:lnSpc>
              <a:spcBef>
                <a:spcPts val="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26" name="Google Shape;26;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M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light">
  <p:cSld name="Title Slide - light">
    <p:spTree>
      <p:nvGrpSpPr>
        <p:cNvPr id="27" name="Shape 27"/>
        <p:cNvGrpSpPr/>
        <p:nvPr/>
      </p:nvGrpSpPr>
      <p:grpSpPr>
        <a:xfrm>
          <a:off x="0" y="0"/>
          <a:ext cx="0" cy="0"/>
          <a:chOff x="0" y="0"/>
          <a:chExt cx="0" cy="0"/>
        </a:xfrm>
      </p:grpSpPr>
      <p:sp>
        <p:nvSpPr>
          <p:cNvPr id="28" name="Google Shape;28;p44"/>
          <p:cNvSpPr/>
          <p:nvPr/>
        </p:nvSpPr>
        <p:spPr>
          <a:xfrm>
            <a:off x="0" y="4141550"/>
            <a:ext cx="9144000" cy="99749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
        <p:nvSpPr>
          <p:cNvPr id="29" name="Google Shape;29;p44"/>
          <p:cNvSpPr txBox="1"/>
          <p:nvPr>
            <p:ph idx="1" type="body"/>
          </p:nvPr>
        </p:nvSpPr>
        <p:spPr>
          <a:xfrm>
            <a:off x="358775" y="1122934"/>
            <a:ext cx="6524625" cy="981075"/>
          </a:xfrm>
          <a:prstGeom prst="rect">
            <a:avLst/>
          </a:prstGeom>
          <a:noFill/>
          <a:ln>
            <a:noFill/>
          </a:ln>
        </p:spPr>
        <p:txBody>
          <a:bodyPr anchorCtr="0" anchor="t" bIns="108775" lIns="217575" spcFirstLastPara="1" rIns="217575" wrap="square" tIns="108775">
            <a:normAutofit/>
          </a:bodyPr>
          <a:lstStyle>
            <a:lvl1pPr indent="-228600" lvl="0" marL="457200" algn="l">
              <a:lnSpc>
                <a:spcPct val="100000"/>
              </a:lnSpc>
              <a:spcBef>
                <a:spcPts val="0"/>
              </a:spcBef>
              <a:spcAft>
                <a:spcPts val="0"/>
              </a:spcAft>
              <a:buSzPts val="2400"/>
              <a:buNone/>
              <a:defRPr sz="30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30" name="Google Shape;30;p44"/>
          <p:cNvSpPr/>
          <p:nvPr/>
        </p:nvSpPr>
        <p:spPr>
          <a:xfrm rot="2654194">
            <a:off x="5682589" y="1643205"/>
            <a:ext cx="1775365" cy="1289096"/>
          </a:xfrm>
          <a:custGeom>
            <a:rect b="b" l="l" r="r" t="t"/>
            <a:pathLst>
              <a:path extrusionOk="0" h="1998" w="2752">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sx="92000" rotWithShape="0" algn="ctr" dir="2520000" dist="139700" sy="92000">
              <a:srgbClr val="000000">
                <a:alpha val="1803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1" name="Google Shape;31;p44"/>
          <p:cNvSpPr/>
          <p:nvPr/>
        </p:nvSpPr>
        <p:spPr>
          <a:xfrm rot="2654194">
            <a:off x="3015230" y="2577859"/>
            <a:ext cx="963800" cy="1159461"/>
          </a:xfrm>
          <a:custGeom>
            <a:rect b="b" l="l" r="r" t="t"/>
            <a:pathLst>
              <a:path extrusionOk="0" h="2175" w="1808">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sx="92000" rotWithShape="0" algn="ctr" dir="2520000" dist="139700" sy="92000">
              <a:srgbClr val="000000">
                <a:alpha val="1803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2" name="Google Shape;32;p44"/>
          <p:cNvSpPr/>
          <p:nvPr/>
        </p:nvSpPr>
        <p:spPr>
          <a:xfrm rot="2654194">
            <a:off x="3661174" y="1663299"/>
            <a:ext cx="1821652" cy="1578517"/>
          </a:xfrm>
          <a:custGeom>
            <a:rect b="b" l="l" r="r" t="t"/>
            <a:pathLst>
              <a:path extrusionOk="0" h="2446" w="2825">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sx="92000" rotWithShape="0" algn="ctr" dir="2520000" dist="139700" sy="92000">
              <a:srgbClr val="000000">
                <a:alpha val="1803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3" name="Google Shape;33;p44"/>
          <p:cNvSpPr/>
          <p:nvPr/>
        </p:nvSpPr>
        <p:spPr>
          <a:xfrm rot="-8360992">
            <a:off x="6899821" y="2238847"/>
            <a:ext cx="1098873" cy="816415"/>
          </a:xfrm>
          <a:custGeom>
            <a:rect b="b" l="l" r="r" t="t"/>
            <a:pathLst>
              <a:path extrusionOk="0" h="1391" w="1875">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4" name="Google Shape;34;p44"/>
          <p:cNvSpPr/>
          <p:nvPr/>
        </p:nvSpPr>
        <p:spPr>
          <a:xfrm rot="2654194">
            <a:off x="1796542" y="2757811"/>
            <a:ext cx="1411316" cy="1197055"/>
          </a:xfrm>
          <a:custGeom>
            <a:rect b="b" l="l" r="r" t="t"/>
            <a:pathLst>
              <a:path extrusionOk="0" h="2041" w="2407">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5" name="Google Shape;35;p44"/>
          <p:cNvSpPr/>
          <p:nvPr/>
        </p:nvSpPr>
        <p:spPr>
          <a:xfrm rot="2654194">
            <a:off x="4906581" y="2127987"/>
            <a:ext cx="1435015" cy="2054098"/>
          </a:xfrm>
          <a:custGeom>
            <a:rect b="b" l="l" r="r" t="t"/>
            <a:pathLst>
              <a:path extrusionOk="0" h="3502" w="2448">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6" name="Google Shape;36;p44"/>
          <p:cNvSpPr/>
          <p:nvPr/>
        </p:nvSpPr>
        <p:spPr>
          <a:xfrm rot="2654194">
            <a:off x="2548038" y="2509086"/>
            <a:ext cx="1054815" cy="645464"/>
          </a:xfrm>
          <a:custGeom>
            <a:rect b="b" l="l" r="r" t="t"/>
            <a:pathLst>
              <a:path extrusionOk="0" h="1210" w="1979">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7" name="Google Shape;37;p44"/>
          <p:cNvSpPr/>
          <p:nvPr/>
        </p:nvSpPr>
        <p:spPr>
          <a:xfrm rot="2654194">
            <a:off x="6769924" y="1297758"/>
            <a:ext cx="811578" cy="961513"/>
          </a:xfrm>
          <a:custGeom>
            <a:rect b="b" l="l" r="r" t="t"/>
            <a:pathLst>
              <a:path extrusionOk="0" h="1640" w="1384">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sx="92000" rotWithShape="0" algn="ctr" dir="2520000" dist="139700" sy="92000">
              <a:srgbClr val="000000">
                <a:alpha val="1803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8" name="Google Shape;38;p44"/>
          <p:cNvSpPr/>
          <p:nvPr/>
        </p:nvSpPr>
        <p:spPr>
          <a:xfrm rot="9190019">
            <a:off x="3887684" y="3559733"/>
            <a:ext cx="1368634" cy="1185963"/>
          </a:xfrm>
          <a:custGeom>
            <a:rect b="b" l="l" r="r" t="t"/>
            <a:pathLst>
              <a:path extrusionOk="0" h="2446" w="2825">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grpSp>
        <p:nvGrpSpPr>
          <p:cNvPr id="39" name="Google Shape;39;p44"/>
          <p:cNvGrpSpPr/>
          <p:nvPr/>
        </p:nvGrpSpPr>
        <p:grpSpPr>
          <a:xfrm>
            <a:off x="-715024" y="1671219"/>
            <a:ext cx="4169925" cy="3905352"/>
            <a:chOff x="-586420" y="1648608"/>
            <a:chExt cx="4586919" cy="4295887"/>
          </a:xfrm>
        </p:grpSpPr>
        <p:sp>
          <p:nvSpPr>
            <p:cNvPr id="40" name="Google Shape;40;p44"/>
            <p:cNvSpPr/>
            <p:nvPr/>
          </p:nvSpPr>
          <p:spPr>
            <a:xfrm rot="2654194">
              <a:off x="-333967" y="3455480"/>
              <a:ext cx="2264054" cy="1643932"/>
            </a:xfrm>
            <a:custGeom>
              <a:rect b="b" l="l" r="r" t="t"/>
              <a:pathLst>
                <a:path extrusionOk="0" h="1998" w="2752">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274"/>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41" name="Google Shape;41;p44"/>
            <p:cNvSpPr/>
            <p:nvPr/>
          </p:nvSpPr>
          <p:spPr>
            <a:xfrm rot="2654194">
              <a:off x="-31981" y="1854504"/>
              <a:ext cx="1138472" cy="1348798"/>
            </a:xfrm>
            <a:custGeom>
              <a:rect b="b" l="l" r="r" t="t"/>
              <a:pathLst>
                <a:path extrusionOk="0" h="1640" w="1384">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274"/>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42" name="Google Shape;42;p44"/>
            <p:cNvSpPr/>
            <p:nvPr/>
          </p:nvSpPr>
          <p:spPr>
            <a:xfrm rot="2654194">
              <a:off x="263870" y="2526575"/>
              <a:ext cx="3276479" cy="2650851"/>
            </a:xfrm>
            <a:custGeom>
              <a:rect b="b" l="l" r="r" t="t"/>
              <a:pathLst>
                <a:path extrusionOk="0" h="3221" w="3984">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274"/>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grpSp>
      <p:sp>
        <p:nvSpPr>
          <p:cNvPr descr="Immagine che contiene testo, schermata, Carattere, logo&#10;&#10;Descrizione generata automaticamente" id="43" name="Google Shape;43;p44"/>
          <p:cNvSpPr/>
          <p:nvPr/>
        </p:nvSpPr>
        <p:spPr>
          <a:xfrm>
            <a:off x="6158783" y="81606"/>
            <a:ext cx="2782800" cy="1180918"/>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s + Text">
  <p:cSld name="Headlines + Text">
    <p:spTree>
      <p:nvGrpSpPr>
        <p:cNvPr id="44" name="Shape 44"/>
        <p:cNvGrpSpPr/>
        <p:nvPr/>
      </p:nvGrpSpPr>
      <p:grpSpPr>
        <a:xfrm>
          <a:off x="0" y="0"/>
          <a:ext cx="0" cy="0"/>
          <a:chOff x="0" y="0"/>
          <a:chExt cx="0" cy="0"/>
        </a:xfrm>
      </p:grpSpPr>
      <p:sp>
        <p:nvSpPr>
          <p:cNvPr id="45" name="Google Shape;45;p46"/>
          <p:cNvSpPr txBox="1"/>
          <p:nvPr>
            <p:ph type="title"/>
          </p:nvPr>
        </p:nvSpPr>
        <p:spPr>
          <a:xfrm>
            <a:off x="-4761" y="175419"/>
            <a:ext cx="6596948"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46"/>
          <p:cNvSpPr txBox="1"/>
          <p:nvPr>
            <p:ph idx="1" type="body"/>
          </p:nvPr>
        </p:nvSpPr>
        <p:spPr>
          <a:xfrm>
            <a:off x="296864" y="1698551"/>
            <a:ext cx="8562974" cy="240827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47" name="Google Shape;47;p46"/>
          <p:cNvSpPr txBox="1"/>
          <p:nvPr>
            <p:ph idx="2" type="body"/>
          </p:nvPr>
        </p:nvSpPr>
        <p:spPr>
          <a:xfrm>
            <a:off x="296864" y="1001413"/>
            <a:ext cx="8562975" cy="563043"/>
          </a:xfrm>
          <a:prstGeom prst="rect">
            <a:avLst/>
          </a:prstGeom>
          <a:noFill/>
          <a:ln>
            <a:noFill/>
          </a:ln>
        </p:spPr>
        <p:txBody>
          <a:bodyPr anchorCtr="0" anchor="t"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lines + two columns">
  <p:cSld name="1_Headlines + two columns">
    <p:spTree>
      <p:nvGrpSpPr>
        <p:cNvPr id="48" name="Shape 48"/>
        <p:cNvGrpSpPr/>
        <p:nvPr/>
      </p:nvGrpSpPr>
      <p:grpSpPr>
        <a:xfrm>
          <a:off x="0" y="0"/>
          <a:ext cx="0" cy="0"/>
          <a:chOff x="0" y="0"/>
          <a:chExt cx="0" cy="0"/>
        </a:xfrm>
      </p:grpSpPr>
      <p:sp>
        <p:nvSpPr>
          <p:cNvPr id="49" name="Google Shape;49;p47"/>
          <p:cNvSpPr txBox="1"/>
          <p:nvPr>
            <p:ph type="title"/>
          </p:nvPr>
        </p:nvSpPr>
        <p:spPr>
          <a:xfrm>
            <a:off x="-4761" y="175419"/>
            <a:ext cx="6596948"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47"/>
          <p:cNvSpPr txBox="1"/>
          <p:nvPr>
            <p:ph idx="1" type="body"/>
          </p:nvPr>
        </p:nvSpPr>
        <p:spPr>
          <a:xfrm>
            <a:off x="296864" y="1698551"/>
            <a:ext cx="4140000" cy="240827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51" name="Google Shape;51;p47"/>
          <p:cNvSpPr txBox="1"/>
          <p:nvPr>
            <p:ph idx="2" type="body"/>
          </p:nvPr>
        </p:nvSpPr>
        <p:spPr>
          <a:xfrm>
            <a:off x="296865" y="1001413"/>
            <a:ext cx="8434186" cy="563043"/>
          </a:xfrm>
          <a:prstGeom prst="rect">
            <a:avLst/>
          </a:prstGeom>
          <a:noFill/>
          <a:ln>
            <a:noFill/>
          </a:ln>
        </p:spPr>
        <p:txBody>
          <a:bodyPr anchorCtr="0" anchor="t"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52" name="Google Shape;52;p47"/>
          <p:cNvSpPr txBox="1"/>
          <p:nvPr>
            <p:ph idx="3" type="body"/>
          </p:nvPr>
        </p:nvSpPr>
        <p:spPr>
          <a:xfrm>
            <a:off x="4591050" y="1682602"/>
            <a:ext cx="4140000" cy="240827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 no subline">
  <p:cSld name="Headline + Text / no subline">
    <p:spTree>
      <p:nvGrpSpPr>
        <p:cNvPr id="53" name="Shape 53"/>
        <p:cNvGrpSpPr/>
        <p:nvPr/>
      </p:nvGrpSpPr>
      <p:grpSpPr>
        <a:xfrm>
          <a:off x="0" y="0"/>
          <a:ext cx="0" cy="0"/>
          <a:chOff x="0" y="0"/>
          <a:chExt cx="0" cy="0"/>
        </a:xfrm>
      </p:grpSpPr>
      <p:sp>
        <p:nvSpPr>
          <p:cNvPr id="54" name="Google Shape;54;p48"/>
          <p:cNvSpPr txBox="1"/>
          <p:nvPr>
            <p:ph type="title"/>
          </p:nvPr>
        </p:nvSpPr>
        <p:spPr>
          <a:xfrm>
            <a:off x="-4762" y="175419"/>
            <a:ext cx="6607581"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48"/>
          <p:cNvSpPr txBox="1"/>
          <p:nvPr>
            <p:ph idx="1" type="body"/>
          </p:nvPr>
        </p:nvSpPr>
        <p:spPr>
          <a:xfrm>
            <a:off x="296864" y="980854"/>
            <a:ext cx="8562974" cy="312597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Break with Pic left" showMasterSp="0">
  <p:cSld name="Chapter Break with Pic left">
    <p:spTree>
      <p:nvGrpSpPr>
        <p:cNvPr id="56" name="Shape 56"/>
        <p:cNvGrpSpPr/>
        <p:nvPr/>
      </p:nvGrpSpPr>
      <p:grpSpPr>
        <a:xfrm>
          <a:off x="0" y="0"/>
          <a:ext cx="0" cy="0"/>
          <a:chOff x="0" y="0"/>
          <a:chExt cx="0" cy="0"/>
        </a:xfrm>
      </p:grpSpPr>
      <p:sp>
        <p:nvSpPr>
          <p:cNvPr id="57" name="Google Shape;57;p49"/>
          <p:cNvSpPr/>
          <p:nvPr/>
        </p:nvSpPr>
        <p:spPr>
          <a:xfrm>
            <a:off x="0" y="0"/>
            <a:ext cx="4572000" cy="5143500"/>
          </a:xfrm>
          <a:prstGeom prst="rect">
            <a:avLst/>
          </a:prstGeom>
          <a:solidFill>
            <a:srgbClr val="E8ED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cxnSp>
        <p:nvCxnSpPr>
          <p:cNvPr id="58" name="Google Shape;58;p49"/>
          <p:cNvCxnSpPr/>
          <p:nvPr/>
        </p:nvCxnSpPr>
        <p:spPr>
          <a:xfrm>
            <a:off x="1704338" y="2804733"/>
            <a:ext cx="1203468" cy="0"/>
          </a:xfrm>
          <a:prstGeom prst="straightConnector1">
            <a:avLst/>
          </a:prstGeom>
          <a:noFill/>
          <a:ln cap="flat" cmpd="sng" w="9525">
            <a:solidFill>
              <a:schemeClr val="lt1"/>
            </a:solidFill>
            <a:prstDash val="solid"/>
            <a:round/>
            <a:headEnd len="sm" w="sm" type="none"/>
            <a:tailEnd len="sm" w="sm" type="none"/>
          </a:ln>
        </p:spPr>
      </p:cxnSp>
      <p:sp>
        <p:nvSpPr>
          <p:cNvPr id="59" name="Google Shape;59;p49"/>
          <p:cNvSpPr/>
          <p:nvPr>
            <p:ph idx="2" type="pic"/>
          </p:nvPr>
        </p:nvSpPr>
        <p:spPr>
          <a:xfrm>
            <a:off x="4572000" y="0"/>
            <a:ext cx="4572000" cy="5143500"/>
          </a:xfrm>
          <a:prstGeom prst="rect">
            <a:avLst/>
          </a:prstGeom>
          <a:noFill/>
          <a:ln>
            <a:noFill/>
          </a:ln>
        </p:spPr>
      </p:sp>
      <p:sp>
        <p:nvSpPr>
          <p:cNvPr id="60" name="Google Shape;60;p49"/>
          <p:cNvSpPr txBox="1"/>
          <p:nvPr>
            <p:ph idx="1" type="body"/>
          </p:nvPr>
        </p:nvSpPr>
        <p:spPr>
          <a:xfrm>
            <a:off x="659040" y="670256"/>
            <a:ext cx="3294063"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400"/>
              <a:buNone/>
              <a:defRPr sz="30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1" name="Google Shape;61;p49"/>
          <p:cNvSpPr txBox="1"/>
          <p:nvPr>
            <p:ph idx="3" type="body"/>
          </p:nvPr>
        </p:nvSpPr>
        <p:spPr>
          <a:xfrm>
            <a:off x="659040" y="2880032"/>
            <a:ext cx="3294063" cy="84296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120"/>
              <a:buNone/>
              <a:defRPr sz="1400">
                <a:solidFill>
                  <a:schemeClr val="lt2"/>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2" name="Google Shape;62;p49"/>
          <p:cNvSpPr txBox="1"/>
          <p:nvPr>
            <p:ph idx="4" type="body"/>
          </p:nvPr>
        </p:nvSpPr>
        <p:spPr>
          <a:xfrm>
            <a:off x="5617933" y="4808762"/>
            <a:ext cx="3600450" cy="293914"/>
          </a:xfrm>
          <a:prstGeom prst="rect">
            <a:avLst/>
          </a:prstGeom>
          <a:noFill/>
          <a:ln>
            <a:noFill/>
          </a:ln>
        </p:spPr>
        <p:txBody>
          <a:bodyPr anchorCtr="0" anchor="b" bIns="108775" lIns="217575" spcFirstLastPara="1" rIns="217575" wrap="square" tIns="108775">
            <a:noAutofit/>
          </a:bodyPr>
          <a:lstStyle>
            <a:lvl1pPr indent="-228600" lvl="0" marL="457200" algn="r">
              <a:lnSpc>
                <a:spcPct val="100000"/>
              </a:lnSpc>
              <a:spcBef>
                <a:spcPts val="0"/>
              </a:spcBef>
              <a:spcAft>
                <a:spcPts val="0"/>
              </a:spcAft>
              <a:buSzPts val="720"/>
              <a:buNone/>
              <a:defRPr sz="900">
                <a:solidFill>
                  <a:schemeClr val="lt1"/>
                </a:solidFill>
              </a:defRPr>
            </a:lvl1pPr>
            <a:lvl2pPr indent="-274319" lvl="1" marL="914400" algn="l">
              <a:lnSpc>
                <a:spcPct val="100000"/>
              </a:lnSpc>
              <a:spcBef>
                <a:spcPts val="0"/>
              </a:spcBef>
              <a:spcAft>
                <a:spcPts val="0"/>
              </a:spcAft>
              <a:buSzPts val="720"/>
              <a:buChar char="◻"/>
              <a:defRPr sz="900">
                <a:solidFill>
                  <a:schemeClr val="lt1"/>
                </a:solidFill>
              </a:defRPr>
            </a:lvl2pPr>
            <a:lvl3pPr indent="-285750" lvl="2" marL="1371600" algn="l">
              <a:lnSpc>
                <a:spcPct val="100000"/>
              </a:lnSpc>
              <a:spcBef>
                <a:spcPts val="0"/>
              </a:spcBef>
              <a:spcAft>
                <a:spcPts val="0"/>
              </a:spcAft>
              <a:buSzPts val="900"/>
              <a:buChar char="&gt;"/>
              <a:defRPr sz="900">
                <a:solidFill>
                  <a:schemeClr val="lt1"/>
                </a:solidFill>
              </a:defRPr>
            </a:lvl3pPr>
            <a:lvl4pPr indent="-285750" lvl="3" marL="1828800" algn="l">
              <a:lnSpc>
                <a:spcPct val="100000"/>
              </a:lnSpc>
              <a:spcBef>
                <a:spcPts val="0"/>
              </a:spcBef>
              <a:spcAft>
                <a:spcPts val="0"/>
              </a:spcAft>
              <a:buSzPts val="900"/>
              <a:buChar char="&gt;"/>
              <a:defRPr sz="900">
                <a:solidFill>
                  <a:schemeClr val="lt1"/>
                </a:solidFill>
              </a:defRPr>
            </a:lvl4pPr>
            <a:lvl5pPr indent="-285750" lvl="4" marL="2286000" algn="l">
              <a:lnSpc>
                <a:spcPct val="100000"/>
              </a:lnSpc>
              <a:spcBef>
                <a:spcPts val="0"/>
              </a:spcBef>
              <a:spcAft>
                <a:spcPts val="0"/>
              </a:spcAft>
              <a:buSzPts val="900"/>
              <a:buChar char="&gt;"/>
              <a:defRPr sz="900">
                <a:solidFill>
                  <a:schemeClr val="lt1"/>
                </a:solidFill>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Break with Pic right" showMasterSp="0">
  <p:cSld name="Chapter Break with Pic right">
    <p:spTree>
      <p:nvGrpSpPr>
        <p:cNvPr id="63" name="Shape 63"/>
        <p:cNvGrpSpPr/>
        <p:nvPr/>
      </p:nvGrpSpPr>
      <p:grpSpPr>
        <a:xfrm>
          <a:off x="0" y="0"/>
          <a:ext cx="0" cy="0"/>
          <a:chOff x="0" y="0"/>
          <a:chExt cx="0" cy="0"/>
        </a:xfrm>
      </p:grpSpPr>
      <p:sp>
        <p:nvSpPr>
          <p:cNvPr id="64" name="Google Shape;64;p50"/>
          <p:cNvSpPr/>
          <p:nvPr/>
        </p:nvSpPr>
        <p:spPr>
          <a:xfrm>
            <a:off x="4572000" y="0"/>
            <a:ext cx="4572000" cy="5143500"/>
          </a:xfrm>
          <a:prstGeom prst="rect">
            <a:avLst/>
          </a:prstGeom>
          <a:solidFill>
            <a:srgbClr val="E8ED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cxnSp>
        <p:nvCxnSpPr>
          <p:cNvPr id="65" name="Google Shape;65;p50"/>
          <p:cNvCxnSpPr/>
          <p:nvPr/>
        </p:nvCxnSpPr>
        <p:spPr>
          <a:xfrm>
            <a:off x="6276338" y="2804733"/>
            <a:ext cx="1203468" cy="0"/>
          </a:xfrm>
          <a:prstGeom prst="straightConnector1">
            <a:avLst/>
          </a:prstGeom>
          <a:noFill/>
          <a:ln cap="flat" cmpd="sng" w="9525">
            <a:solidFill>
              <a:schemeClr val="lt1"/>
            </a:solidFill>
            <a:prstDash val="solid"/>
            <a:round/>
            <a:headEnd len="sm" w="sm" type="none"/>
            <a:tailEnd len="sm" w="sm" type="none"/>
          </a:ln>
        </p:spPr>
      </p:cxnSp>
      <p:sp>
        <p:nvSpPr>
          <p:cNvPr id="66" name="Google Shape;66;p50"/>
          <p:cNvSpPr/>
          <p:nvPr>
            <p:ph idx="2" type="pic"/>
          </p:nvPr>
        </p:nvSpPr>
        <p:spPr>
          <a:xfrm>
            <a:off x="0" y="-14748"/>
            <a:ext cx="4572000" cy="5143500"/>
          </a:xfrm>
          <a:prstGeom prst="rect">
            <a:avLst/>
          </a:prstGeom>
          <a:noFill/>
          <a:ln>
            <a:noFill/>
          </a:ln>
        </p:spPr>
      </p:sp>
      <p:sp>
        <p:nvSpPr>
          <p:cNvPr id="67" name="Google Shape;67;p50"/>
          <p:cNvSpPr txBox="1"/>
          <p:nvPr>
            <p:ph idx="1" type="body"/>
          </p:nvPr>
        </p:nvSpPr>
        <p:spPr>
          <a:xfrm>
            <a:off x="5210968" y="670256"/>
            <a:ext cx="3294063"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400"/>
              <a:buNone/>
              <a:defRPr sz="30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8" name="Google Shape;68;p50"/>
          <p:cNvSpPr txBox="1"/>
          <p:nvPr>
            <p:ph idx="3" type="body"/>
          </p:nvPr>
        </p:nvSpPr>
        <p:spPr>
          <a:xfrm>
            <a:off x="5210968" y="2880032"/>
            <a:ext cx="3294063" cy="84296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120"/>
              <a:buNone/>
              <a:defRPr sz="1400">
                <a:solidFill>
                  <a:schemeClr val="lt2"/>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9" name="Google Shape;69;p50"/>
          <p:cNvSpPr txBox="1"/>
          <p:nvPr>
            <p:ph idx="4" type="body"/>
          </p:nvPr>
        </p:nvSpPr>
        <p:spPr>
          <a:xfrm>
            <a:off x="-72574" y="4800595"/>
            <a:ext cx="3600450" cy="293914"/>
          </a:xfrm>
          <a:prstGeom prst="rect">
            <a:avLst/>
          </a:prstGeom>
          <a:noFill/>
          <a:ln>
            <a:noFill/>
          </a:ln>
        </p:spPr>
        <p:txBody>
          <a:bodyPr anchorCtr="0" anchor="b" bIns="108775" lIns="217575" spcFirstLastPara="1" rIns="217575" wrap="square" tIns="108775">
            <a:noAutofit/>
          </a:bodyPr>
          <a:lstStyle>
            <a:lvl1pPr indent="-228600" lvl="0" marL="457200" algn="l">
              <a:lnSpc>
                <a:spcPct val="100000"/>
              </a:lnSpc>
              <a:spcBef>
                <a:spcPts val="0"/>
              </a:spcBef>
              <a:spcAft>
                <a:spcPts val="0"/>
              </a:spcAft>
              <a:buSzPts val="720"/>
              <a:buNone/>
              <a:defRPr sz="900">
                <a:solidFill>
                  <a:schemeClr val="lt1"/>
                </a:solidFill>
              </a:defRPr>
            </a:lvl1pPr>
            <a:lvl2pPr indent="-274319" lvl="1" marL="914400" algn="l">
              <a:lnSpc>
                <a:spcPct val="100000"/>
              </a:lnSpc>
              <a:spcBef>
                <a:spcPts val="0"/>
              </a:spcBef>
              <a:spcAft>
                <a:spcPts val="0"/>
              </a:spcAft>
              <a:buSzPts val="720"/>
              <a:buChar char="◻"/>
              <a:defRPr sz="900">
                <a:solidFill>
                  <a:schemeClr val="lt1"/>
                </a:solidFill>
              </a:defRPr>
            </a:lvl2pPr>
            <a:lvl3pPr indent="-285750" lvl="2" marL="1371600" algn="l">
              <a:lnSpc>
                <a:spcPct val="100000"/>
              </a:lnSpc>
              <a:spcBef>
                <a:spcPts val="0"/>
              </a:spcBef>
              <a:spcAft>
                <a:spcPts val="0"/>
              </a:spcAft>
              <a:buSzPts val="900"/>
              <a:buChar char="&gt;"/>
              <a:defRPr sz="900">
                <a:solidFill>
                  <a:schemeClr val="lt1"/>
                </a:solidFill>
              </a:defRPr>
            </a:lvl3pPr>
            <a:lvl4pPr indent="-285750" lvl="3" marL="1828800" algn="l">
              <a:lnSpc>
                <a:spcPct val="100000"/>
              </a:lnSpc>
              <a:spcBef>
                <a:spcPts val="0"/>
              </a:spcBef>
              <a:spcAft>
                <a:spcPts val="0"/>
              </a:spcAft>
              <a:buSzPts val="900"/>
              <a:buChar char="&gt;"/>
              <a:defRPr sz="900">
                <a:solidFill>
                  <a:schemeClr val="lt1"/>
                </a:solidFill>
              </a:defRPr>
            </a:lvl4pPr>
            <a:lvl5pPr indent="-285750" lvl="4" marL="2286000" algn="l">
              <a:lnSpc>
                <a:spcPct val="100000"/>
              </a:lnSpc>
              <a:spcBef>
                <a:spcPts val="0"/>
              </a:spcBef>
              <a:spcAft>
                <a:spcPts val="0"/>
              </a:spcAft>
              <a:buSzPts val="900"/>
              <a:buChar char="&gt;"/>
              <a:defRPr sz="900">
                <a:solidFill>
                  <a:schemeClr val="lt1"/>
                </a:solidFill>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break_2">
  <p:cSld name="Chapterbreak_2">
    <p:bg>
      <p:bgPr>
        <a:solidFill>
          <a:schemeClr val="accent4"/>
        </a:solidFill>
      </p:bgPr>
    </p:bg>
    <p:spTree>
      <p:nvGrpSpPr>
        <p:cNvPr id="70" name="Shape 70"/>
        <p:cNvGrpSpPr/>
        <p:nvPr/>
      </p:nvGrpSpPr>
      <p:grpSpPr>
        <a:xfrm>
          <a:off x="0" y="0"/>
          <a:ext cx="0" cy="0"/>
          <a:chOff x="0" y="0"/>
          <a:chExt cx="0" cy="0"/>
        </a:xfrm>
      </p:grpSpPr>
      <p:sp>
        <p:nvSpPr>
          <p:cNvPr id="71" name="Google Shape;71;p51"/>
          <p:cNvSpPr txBox="1"/>
          <p:nvPr>
            <p:ph idx="1" type="body"/>
          </p:nvPr>
        </p:nvSpPr>
        <p:spPr>
          <a:xfrm>
            <a:off x="539749" y="1144870"/>
            <a:ext cx="8159751"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560"/>
              <a:buNone/>
              <a:defRPr b="1" sz="3200">
                <a:solidFill>
                  <a:schemeClr val="dk2"/>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72" name="Google Shape;72;p51"/>
          <p:cNvSpPr txBox="1"/>
          <p:nvPr>
            <p:ph idx="2" type="body"/>
          </p:nvPr>
        </p:nvSpPr>
        <p:spPr>
          <a:xfrm>
            <a:off x="2972591" y="3480619"/>
            <a:ext cx="3294063" cy="96102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600"/>
              <a:buNone/>
              <a:defRPr sz="2000">
                <a:solidFill>
                  <a:srgbClr val="000000"/>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73" name="Google Shape;73;p51"/>
          <p:cNvCxnSpPr/>
          <p:nvPr/>
        </p:nvCxnSpPr>
        <p:spPr>
          <a:xfrm>
            <a:off x="3164851" y="3325433"/>
            <a:ext cx="2814298"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break">
  <p:cSld name="Chapterbreak">
    <p:bg>
      <p:bgPr>
        <a:solidFill>
          <a:schemeClr val="accent4"/>
        </a:solidFill>
      </p:bgPr>
    </p:bg>
    <p:spTree>
      <p:nvGrpSpPr>
        <p:cNvPr id="74" name="Shape 74"/>
        <p:cNvGrpSpPr/>
        <p:nvPr/>
      </p:nvGrpSpPr>
      <p:grpSpPr>
        <a:xfrm>
          <a:off x="0" y="0"/>
          <a:ext cx="0" cy="0"/>
          <a:chOff x="0" y="0"/>
          <a:chExt cx="0" cy="0"/>
        </a:xfrm>
      </p:grpSpPr>
      <p:sp>
        <p:nvSpPr>
          <p:cNvPr id="75" name="Google Shape;75;p52"/>
          <p:cNvSpPr txBox="1"/>
          <p:nvPr>
            <p:ph idx="1" type="body"/>
          </p:nvPr>
        </p:nvSpPr>
        <p:spPr>
          <a:xfrm>
            <a:off x="539749" y="1144870"/>
            <a:ext cx="8159751"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560"/>
              <a:buNone/>
              <a:defRPr b="1" sz="3200">
                <a:solidFill>
                  <a:schemeClr val="lt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76" name="Google Shape;76;p52"/>
          <p:cNvSpPr txBox="1"/>
          <p:nvPr>
            <p:ph idx="2" type="body"/>
          </p:nvPr>
        </p:nvSpPr>
        <p:spPr>
          <a:xfrm>
            <a:off x="2972591" y="3480619"/>
            <a:ext cx="3294063" cy="96102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600"/>
              <a:buNone/>
              <a:defRPr sz="2000">
                <a:solidFill>
                  <a:schemeClr val="lt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77" name="Google Shape;77;p52"/>
          <p:cNvCxnSpPr/>
          <p:nvPr/>
        </p:nvCxnSpPr>
        <p:spPr>
          <a:xfrm>
            <a:off x="3164851" y="3325433"/>
            <a:ext cx="2814298"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OVERVIEW" showMasterSp="0">
  <p:cSld name="Timeline OVERVIEW">
    <p:spTree>
      <p:nvGrpSpPr>
        <p:cNvPr id="78" name="Shape 78"/>
        <p:cNvGrpSpPr/>
        <p:nvPr/>
      </p:nvGrpSpPr>
      <p:grpSpPr>
        <a:xfrm>
          <a:off x="0" y="0"/>
          <a:ext cx="0" cy="0"/>
          <a:chOff x="0" y="0"/>
          <a:chExt cx="0" cy="0"/>
        </a:xfrm>
      </p:grpSpPr>
      <p:cxnSp>
        <p:nvCxnSpPr>
          <p:cNvPr id="79" name="Google Shape;79;p53"/>
          <p:cNvCxnSpPr/>
          <p:nvPr/>
        </p:nvCxnSpPr>
        <p:spPr>
          <a:xfrm flipH="1">
            <a:off x="4419601" y="1033123"/>
            <a:ext cx="1" cy="358849"/>
          </a:xfrm>
          <a:prstGeom prst="straightConnector1">
            <a:avLst/>
          </a:prstGeom>
          <a:noFill/>
          <a:ln cap="flat" cmpd="sng" w="9525">
            <a:solidFill>
              <a:schemeClr val="lt2"/>
            </a:solidFill>
            <a:prstDash val="solid"/>
            <a:round/>
            <a:headEnd len="med" w="med" type="oval"/>
            <a:tailEnd len="med" w="med" type="oval"/>
          </a:ln>
        </p:spPr>
      </p:cxnSp>
      <p:cxnSp>
        <p:nvCxnSpPr>
          <p:cNvPr id="80" name="Google Shape;80;p53"/>
          <p:cNvCxnSpPr/>
          <p:nvPr/>
        </p:nvCxnSpPr>
        <p:spPr>
          <a:xfrm flipH="1">
            <a:off x="4417813" y="1778759"/>
            <a:ext cx="1" cy="358849"/>
          </a:xfrm>
          <a:prstGeom prst="straightConnector1">
            <a:avLst/>
          </a:prstGeom>
          <a:noFill/>
          <a:ln cap="flat" cmpd="sng" w="9525">
            <a:solidFill>
              <a:schemeClr val="lt2"/>
            </a:solidFill>
            <a:prstDash val="solid"/>
            <a:round/>
            <a:headEnd len="med" w="med" type="oval"/>
            <a:tailEnd len="med" w="med" type="oval"/>
          </a:ln>
        </p:spPr>
      </p:cxnSp>
      <p:cxnSp>
        <p:nvCxnSpPr>
          <p:cNvPr id="81" name="Google Shape;81;p53"/>
          <p:cNvCxnSpPr/>
          <p:nvPr/>
        </p:nvCxnSpPr>
        <p:spPr>
          <a:xfrm flipH="1">
            <a:off x="4417813" y="2524395"/>
            <a:ext cx="1" cy="358849"/>
          </a:xfrm>
          <a:prstGeom prst="straightConnector1">
            <a:avLst/>
          </a:prstGeom>
          <a:noFill/>
          <a:ln cap="flat" cmpd="sng" w="9525">
            <a:solidFill>
              <a:schemeClr val="lt2"/>
            </a:solidFill>
            <a:prstDash val="solid"/>
            <a:round/>
            <a:headEnd len="med" w="med" type="oval"/>
            <a:tailEnd len="med" w="med" type="oval"/>
          </a:ln>
        </p:spPr>
      </p:cxnSp>
      <p:cxnSp>
        <p:nvCxnSpPr>
          <p:cNvPr id="82" name="Google Shape;82;p53"/>
          <p:cNvCxnSpPr/>
          <p:nvPr/>
        </p:nvCxnSpPr>
        <p:spPr>
          <a:xfrm flipH="1">
            <a:off x="4417815" y="4015665"/>
            <a:ext cx="1" cy="484898"/>
          </a:xfrm>
          <a:prstGeom prst="straightConnector1">
            <a:avLst/>
          </a:prstGeom>
          <a:noFill/>
          <a:ln cap="flat" cmpd="sng" w="9525">
            <a:solidFill>
              <a:schemeClr val="lt2"/>
            </a:solidFill>
            <a:prstDash val="solid"/>
            <a:round/>
            <a:headEnd len="med" w="med" type="oval"/>
            <a:tailEnd len="med" w="med" type="oval"/>
          </a:ln>
        </p:spPr>
      </p:cxnSp>
      <p:cxnSp>
        <p:nvCxnSpPr>
          <p:cNvPr id="83" name="Google Shape;83;p53"/>
          <p:cNvCxnSpPr/>
          <p:nvPr/>
        </p:nvCxnSpPr>
        <p:spPr>
          <a:xfrm flipH="1">
            <a:off x="4417813" y="3270030"/>
            <a:ext cx="1" cy="358849"/>
          </a:xfrm>
          <a:prstGeom prst="straightConnector1">
            <a:avLst/>
          </a:prstGeom>
          <a:noFill/>
          <a:ln cap="flat" cmpd="sng" w="9525">
            <a:solidFill>
              <a:schemeClr val="lt2"/>
            </a:solidFill>
            <a:prstDash val="solid"/>
            <a:round/>
            <a:headEnd len="med" w="med" type="oval"/>
            <a:tailEnd len="med" w="med" type="oval"/>
          </a:ln>
        </p:spPr>
      </p:cxnSp>
      <p:sp>
        <p:nvSpPr>
          <p:cNvPr id="84" name="Google Shape;84;p53"/>
          <p:cNvSpPr txBox="1"/>
          <p:nvPr>
            <p:ph idx="12" type="sldNum"/>
          </p:nvPr>
        </p:nvSpPr>
        <p:spPr>
          <a:xfrm>
            <a:off x="8435759" y="4767263"/>
            <a:ext cx="502079" cy="274637"/>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1pPr>
            <a:lvl2pPr indent="0" lvl="1"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2pPr>
            <a:lvl3pPr indent="0" lvl="2"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3pPr>
            <a:lvl4pPr indent="0" lvl="3"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4pPr>
            <a:lvl5pPr indent="0" lvl="4"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5pPr>
            <a:lvl6pPr indent="0" lvl="5"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6pPr>
            <a:lvl7pPr indent="0" lvl="6"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7pPr>
            <a:lvl8pPr indent="0" lvl="7"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8pPr>
            <a:lvl9pPr indent="0" lvl="8"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n-MT"/>
              <a:t>‹#›</a:t>
            </a:fld>
            <a:endParaRPr/>
          </a:p>
        </p:txBody>
      </p:sp>
      <p:sp>
        <p:nvSpPr>
          <p:cNvPr id="85" name="Google Shape;85;p53"/>
          <p:cNvSpPr/>
          <p:nvPr/>
        </p:nvSpPr>
        <p:spPr>
          <a:xfrm rot="-2175147">
            <a:off x="4082178" y="4315730"/>
            <a:ext cx="922819" cy="564693"/>
          </a:xfrm>
          <a:custGeom>
            <a:rect b="b" l="l" r="r" t="t"/>
            <a:pathLst>
              <a:path extrusionOk="0" h="1210" w="1979">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middle" showMasterSp="0">
  <p:cSld name="Timeline middle">
    <p:spTree>
      <p:nvGrpSpPr>
        <p:cNvPr id="86" name="Shape 86"/>
        <p:cNvGrpSpPr/>
        <p:nvPr/>
      </p:nvGrpSpPr>
      <p:grpSpPr>
        <a:xfrm>
          <a:off x="0" y="0"/>
          <a:ext cx="0" cy="0"/>
          <a:chOff x="0" y="0"/>
          <a:chExt cx="0" cy="0"/>
        </a:xfrm>
      </p:grpSpPr>
      <p:sp>
        <p:nvSpPr>
          <p:cNvPr id="87" name="Google Shape;87;p55"/>
          <p:cNvSpPr txBox="1"/>
          <p:nvPr>
            <p:ph idx="1" type="body"/>
          </p:nvPr>
        </p:nvSpPr>
        <p:spPr>
          <a:xfrm>
            <a:off x="4603038" y="3899999"/>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8" name="Google Shape;88;p55"/>
          <p:cNvSpPr txBox="1"/>
          <p:nvPr>
            <p:ph idx="2" type="body"/>
          </p:nvPr>
        </p:nvSpPr>
        <p:spPr>
          <a:xfrm>
            <a:off x="4603038" y="3270023"/>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9" name="Google Shape;89;p55"/>
          <p:cNvSpPr txBox="1"/>
          <p:nvPr>
            <p:ph idx="3" type="body"/>
          </p:nvPr>
        </p:nvSpPr>
        <p:spPr>
          <a:xfrm>
            <a:off x="4603038" y="1703147"/>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0" name="Google Shape;90;p55"/>
          <p:cNvSpPr txBox="1"/>
          <p:nvPr>
            <p:ph idx="4" type="body"/>
          </p:nvPr>
        </p:nvSpPr>
        <p:spPr>
          <a:xfrm>
            <a:off x="4603038" y="1073171"/>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1" name="Google Shape;91;p55"/>
          <p:cNvSpPr txBox="1"/>
          <p:nvPr>
            <p:ph idx="5" type="body"/>
          </p:nvPr>
        </p:nvSpPr>
        <p:spPr>
          <a:xfrm>
            <a:off x="306657" y="3067969"/>
            <a:ext cx="3924268" cy="1095867"/>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2" name="Google Shape;92;p55"/>
          <p:cNvSpPr txBox="1"/>
          <p:nvPr>
            <p:ph idx="6" type="body"/>
          </p:nvPr>
        </p:nvSpPr>
        <p:spPr>
          <a:xfrm>
            <a:off x="306658" y="2437993"/>
            <a:ext cx="3924267" cy="563043"/>
          </a:xfrm>
          <a:prstGeom prst="rect">
            <a:avLst/>
          </a:prstGeom>
          <a:noFill/>
          <a:ln>
            <a:noFill/>
          </a:ln>
        </p:spPr>
        <p:txBody>
          <a:bodyPr anchorCtr="0" anchor="b" bIns="0" lIns="0" spcFirstLastPara="1" rIns="0" wrap="square" tIns="0">
            <a:noAutofit/>
          </a:bodyPr>
          <a:lstStyle>
            <a:lvl1pPr indent="-228600" lvl="0" marL="457200" algn="r">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93" name="Google Shape;93;p55"/>
          <p:cNvCxnSpPr/>
          <p:nvPr/>
        </p:nvCxnSpPr>
        <p:spPr>
          <a:xfrm>
            <a:off x="4409888" y="3657600"/>
            <a:ext cx="0" cy="1022124"/>
          </a:xfrm>
          <a:prstGeom prst="straightConnector1">
            <a:avLst/>
          </a:prstGeom>
          <a:noFill/>
          <a:ln cap="flat" cmpd="sng" w="9525">
            <a:solidFill>
              <a:schemeClr val="lt2"/>
            </a:solidFill>
            <a:prstDash val="solid"/>
            <a:round/>
            <a:headEnd len="med" w="med" type="oval"/>
            <a:tailEnd len="sm" w="sm" type="none"/>
          </a:ln>
        </p:spPr>
      </p:cxnSp>
      <p:cxnSp>
        <p:nvCxnSpPr>
          <p:cNvPr id="94" name="Google Shape;94;p55"/>
          <p:cNvCxnSpPr/>
          <p:nvPr/>
        </p:nvCxnSpPr>
        <p:spPr>
          <a:xfrm flipH="1">
            <a:off x="4416984" y="-790835"/>
            <a:ext cx="2617" cy="1636097"/>
          </a:xfrm>
          <a:prstGeom prst="straightConnector1">
            <a:avLst/>
          </a:prstGeom>
          <a:noFill/>
          <a:ln cap="flat" cmpd="sng" w="9525">
            <a:solidFill>
              <a:schemeClr val="lt2"/>
            </a:solidFill>
            <a:prstDash val="solid"/>
            <a:round/>
            <a:headEnd len="med" w="med" type="oval"/>
            <a:tailEnd len="med" w="med" type="oval"/>
          </a:ln>
        </p:spPr>
      </p:cxnSp>
      <p:cxnSp>
        <p:nvCxnSpPr>
          <p:cNvPr id="95" name="Google Shape;95;p55"/>
          <p:cNvCxnSpPr/>
          <p:nvPr/>
        </p:nvCxnSpPr>
        <p:spPr>
          <a:xfrm>
            <a:off x="4409888" y="1387096"/>
            <a:ext cx="0" cy="1781554"/>
          </a:xfrm>
          <a:prstGeom prst="straightConnector1">
            <a:avLst/>
          </a:prstGeom>
          <a:noFill/>
          <a:ln cap="flat" cmpd="sng" w="9525">
            <a:solidFill>
              <a:schemeClr val="lt2"/>
            </a:solidFill>
            <a:prstDash val="solid"/>
            <a:round/>
            <a:headEnd len="med" w="med" type="oval"/>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End" showMasterSp="0">
  <p:cSld name="Timeline End">
    <p:spTree>
      <p:nvGrpSpPr>
        <p:cNvPr id="96" name="Shape 96"/>
        <p:cNvGrpSpPr/>
        <p:nvPr/>
      </p:nvGrpSpPr>
      <p:grpSpPr>
        <a:xfrm>
          <a:off x="0" y="0"/>
          <a:ext cx="0" cy="0"/>
          <a:chOff x="0" y="0"/>
          <a:chExt cx="0" cy="0"/>
        </a:xfrm>
      </p:grpSpPr>
      <p:cxnSp>
        <p:nvCxnSpPr>
          <p:cNvPr id="97" name="Google Shape;97;p56"/>
          <p:cNvCxnSpPr/>
          <p:nvPr/>
        </p:nvCxnSpPr>
        <p:spPr>
          <a:xfrm flipH="1">
            <a:off x="4409888" y="3091039"/>
            <a:ext cx="7095" cy="1588685"/>
          </a:xfrm>
          <a:prstGeom prst="straightConnector1">
            <a:avLst/>
          </a:prstGeom>
          <a:noFill/>
          <a:ln cap="flat" cmpd="sng" w="9525">
            <a:solidFill>
              <a:schemeClr val="lt2"/>
            </a:solidFill>
            <a:prstDash val="solid"/>
            <a:round/>
            <a:headEnd len="med" w="med" type="oval"/>
            <a:tailEnd len="sm" w="sm" type="none"/>
          </a:ln>
        </p:spPr>
      </p:cxnSp>
      <p:cxnSp>
        <p:nvCxnSpPr>
          <p:cNvPr id="98" name="Google Shape;98;p56"/>
          <p:cNvCxnSpPr/>
          <p:nvPr/>
        </p:nvCxnSpPr>
        <p:spPr>
          <a:xfrm flipH="1">
            <a:off x="4416984" y="-790835"/>
            <a:ext cx="2617" cy="1636097"/>
          </a:xfrm>
          <a:prstGeom prst="straightConnector1">
            <a:avLst/>
          </a:prstGeom>
          <a:noFill/>
          <a:ln cap="flat" cmpd="sng" w="9525">
            <a:solidFill>
              <a:schemeClr val="lt2"/>
            </a:solidFill>
            <a:prstDash val="solid"/>
            <a:round/>
            <a:headEnd len="med" w="med" type="oval"/>
            <a:tailEnd len="med" w="med" type="oval"/>
          </a:ln>
        </p:spPr>
      </p:cxnSp>
      <p:sp>
        <p:nvSpPr>
          <p:cNvPr id="99" name="Google Shape;99;p56"/>
          <p:cNvSpPr txBox="1"/>
          <p:nvPr>
            <p:ph idx="1" type="body"/>
          </p:nvPr>
        </p:nvSpPr>
        <p:spPr>
          <a:xfrm>
            <a:off x="4603038" y="3262019"/>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0" name="Google Shape;100;p56"/>
          <p:cNvSpPr txBox="1"/>
          <p:nvPr>
            <p:ph idx="2" type="body"/>
          </p:nvPr>
        </p:nvSpPr>
        <p:spPr>
          <a:xfrm>
            <a:off x="4603038" y="2632043"/>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1" name="Google Shape;101;p56"/>
          <p:cNvSpPr txBox="1"/>
          <p:nvPr>
            <p:ph idx="3" type="body"/>
          </p:nvPr>
        </p:nvSpPr>
        <p:spPr>
          <a:xfrm>
            <a:off x="4603038" y="1065167"/>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2" name="Google Shape;102;p56"/>
          <p:cNvSpPr txBox="1"/>
          <p:nvPr>
            <p:ph idx="4" type="body"/>
          </p:nvPr>
        </p:nvSpPr>
        <p:spPr>
          <a:xfrm>
            <a:off x="4603038" y="435191"/>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3" name="Google Shape;103;p56"/>
          <p:cNvSpPr txBox="1"/>
          <p:nvPr>
            <p:ph idx="5" type="body"/>
          </p:nvPr>
        </p:nvSpPr>
        <p:spPr>
          <a:xfrm>
            <a:off x="306657" y="2429989"/>
            <a:ext cx="3924268" cy="1095867"/>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4" name="Google Shape;104;p56"/>
          <p:cNvSpPr txBox="1"/>
          <p:nvPr>
            <p:ph idx="6" type="body"/>
          </p:nvPr>
        </p:nvSpPr>
        <p:spPr>
          <a:xfrm>
            <a:off x="306658" y="1800013"/>
            <a:ext cx="3924267" cy="563043"/>
          </a:xfrm>
          <a:prstGeom prst="rect">
            <a:avLst/>
          </a:prstGeom>
          <a:noFill/>
          <a:ln>
            <a:noFill/>
          </a:ln>
        </p:spPr>
        <p:txBody>
          <a:bodyPr anchorCtr="0" anchor="b" bIns="0" lIns="0" spcFirstLastPara="1" rIns="0" wrap="square" tIns="0">
            <a:noAutofit/>
          </a:bodyPr>
          <a:lstStyle>
            <a:lvl1pPr indent="-228600" lvl="0" marL="457200" algn="r">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105" name="Google Shape;105;p56"/>
          <p:cNvCxnSpPr/>
          <p:nvPr/>
        </p:nvCxnSpPr>
        <p:spPr>
          <a:xfrm>
            <a:off x="4409888" y="1387096"/>
            <a:ext cx="0" cy="1360714"/>
          </a:xfrm>
          <a:prstGeom prst="straightConnector1">
            <a:avLst/>
          </a:prstGeom>
          <a:noFill/>
          <a:ln cap="flat" cmpd="sng" w="9525">
            <a:solidFill>
              <a:schemeClr val="lt2"/>
            </a:solidFill>
            <a:prstDash val="solid"/>
            <a:round/>
            <a:headEnd len="med" w="med" type="oval"/>
            <a:tailEnd len="sm" w="sm" type="none"/>
          </a:ln>
        </p:spPr>
      </p:cxnSp>
      <p:sp>
        <p:nvSpPr>
          <p:cNvPr id="106" name="Google Shape;106;p56"/>
          <p:cNvSpPr/>
          <p:nvPr/>
        </p:nvSpPr>
        <p:spPr>
          <a:xfrm rot="-2175147">
            <a:off x="4075828" y="4576080"/>
            <a:ext cx="922819" cy="564693"/>
          </a:xfrm>
          <a:custGeom>
            <a:rect b="b" l="l" r="r" t="t"/>
            <a:pathLst>
              <a:path extrusionOk="0" h="1210" w="1979">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grey background with page count">
  <p:cSld name="Light grey background with page count">
    <p:bg>
      <p:bgPr>
        <a:solidFill>
          <a:srgbClr val="E6E6E6"/>
        </a:solidFill>
      </p:bgPr>
    </p:bg>
    <p:spTree>
      <p:nvGrpSpPr>
        <p:cNvPr id="107" name="Shape 107"/>
        <p:cNvGrpSpPr/>
        <p:nvPr/>
      </p:nvGrpSpPr>
      <p:grpSpPr>
        <a:xfrm>
          <a:off x="0" y="0"/>
          <a:ext cx="0" cy="0"/>
          <a:chOff x="0" y="0"/>
          <a:chExt cx="0" cy="0"/>
        </a:xfrm>
      </p:grpSpPr>
      <p:sp>
        <p:nvSpPr>
          <p:cNvPr id="108" name="Google Shape;108;p57"/>
          <p:cNvSpPr/>
          <p:nvPr/>
        </p:nvSpPr>
        <p:spPr>
          <a:xfrm>
            <a:off x="8082643" y="3788229"/>
            <a:ext cx="1632857" cy="14940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
        <p:nvSpPr>
          <p:cNvPr id="109" name="Google Shape;109;p57"/>
          <p:cNvSpPr txBox="1"/>
          <p:nvPr>
            <p:ph type="title"/>
          </p:nvPr>
        </p:nvSpPr>
        <p:spPr>
          <a:xfrm>
            <a:off x="-4761" y="175419"/>
            <a:ext cx="6596948"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er grey background/empty">
  <p:cSld name="Darker grey background/empty">
    <p:bg>
      <p:bgPr>
        <a:solidFill>
          <a:srgbClr val="C8D3D8"/>
        </a:solidFill>
      </p:bgPr>
    </p:bg>
    <p:spTree>
      <p:nvGrpSpPr>
        <p:cNvPr id="110" name="Shape 110"/>
        <p:cNvGrpSpPr/>
        <p:nvPr/>
      </p:nvGrpSpPr>
      <p:grpSpPr>
        <a:xfrm>
          <a:off x="0" y="0"/>
          <a:ext cx="0" cy="0"/>
          <a:chOff x="0" y="0"/>
          <a:chExt cx="0" cy="0"/>
        </a:xfrm>
      </p:grpSpPr>
      <p:sp>
        <p:nvSpPr>
          <p:cNvPr id="111" name="Google Shape;111;p58"/>
          <p:cNvSpPr/>
          <p:nvPr/>
        </p:nvSpPr>
        <p:spPr>
          <a:xfrm>
            <a:off x="8082643" y="3788229"/>
            <a:ext cx="1632857" cy="14940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
        <p:nvSpPr>
          <p:cNvPr id="112" name="Google Shape;112;p58"/>
          <p:cNvSpPr/>
          <p:nvPr/>
        </p:nvSpPr>
        <p:spPr>
          <a:xfrm>
            <a:off x="8357616" y="4681728"/>
            <a:ext cx="457200" cy="21945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3"/>
          <p:cNvSpPr/>
          <p:nvPr/>
        </p:nvSpPr>
        <p:spPr>
          <a:xfrm rot="1328560">
            <a:off x="8492289" y="4013863"/>
            <a:ext cx="966584" cy="1146378"/>
          </a:xfrm>
          <a:custGeom>
            <a:rect b="b" l="l" r="r" t="t"/>
            <a:pathLst>
              <a:path extrusionOk="0" h="1640" w="1384">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11" name="Google Shape;11;p43"/>
          <p:cNvSpPr txBox="1"/>
          <p:nvPr>
            <p:ph idx="1" type="body"/>
          </p:nvPr>
        </p:nvSpPr>
        <p:spPr>
          <a:xfrm>
            <a:off x="299805" y="972460"/>
            <a:ext cx="8064216" cy="3038361"/>
          </a:xfrm>
          <a:prstGeom prst="rect">
            <a:avLst/>
          </a:prstGeom>
          <a:noFill/>
          <a:ln>
            <a:noFill/>
          </a:ln>
        </p:spPr>
        <p:txBody>
          <a:bodyPr anchorCtr="0" anchor="t" bIns="108775" lIns="217575" spcFirstLastPara="1" rIns="217575" wrap="square" tIns="108775">
            <a:normAutofit/>
          </a:bodyPr>
          <a:lstStyle>
            <a:lvl1pPr indent="-350520" lvl="0" marL="457200" marR="0" rtl="0" algn="l">
              <a:lnSpc>
                <a:spcPct val="100000"/>
              </a:lnSpc>
              <a:spcBef>
                <a:spcPts val="0"/>
              </a:spcBef>
              <a:spcAft>
                <a:spcPts val="0"/>
              </a:spcAft>
              <a:buClr>
                <a:schemeClr val="lt2"/>
              </a:buClr>
              <a:buSzPts val="1920"/>
              <a:buFont typeface="Noto Sans Symbols"/>
              <a:buChar char="⬛"/>
              <a:defRPr b="0" i="0" sz="2400" u="none" cap="none" strike="noStrike">
                <a:solidFill>
                  <a:schemeClr val="lt2"/>
                </a:solidFill>
                <a:latin typeface="Trebuchet MS"/>
                <a:ea typeface="Trebuchet MS"/>
                <a:cs typeface="Trebuchet MS"/>
                <a:sym typeface="Trebuchet MS"/>
              </a:defRPr>
            </a:lvl1pPr>
            <a:lvl2pPr indent="-330200" lvl="1" marL="914400" marR="0" rtl="0" algn="l">
              <a:lnSpc>
                <a:spcPct val="100000"/>
              </a:lnSpc>
              <a:spcBef>
                <a:spcPts val="0"/>
              </a:spcBef>
              <a:spcAft>
                <a:spcPts val="0"/>
              </a:spcAft>
              <a:buClr>
                <a:schemeClr val="lt2"/>
              </a:buClr>
              <a:buSzPts val="1600"/>
              <a:buFont typeface="Noto Sans Symbols"/>
              <a:buChar char="◻"/>
              <a:defRPr b="0" i="0" sz="2000" u="none" cap="none" strike="noStrike">
                <a:solidFill>
                  <a:schemeClr val="dk1"/>
                </a:solidFill>
                <a:latin typeface="Trebuchet MS"/>
                <a:ea typeface="Trebuchet MS"/>
                <a:cs typeface="Trebuchet MS"/>
                <a:sym typeface="Trebuchet MS"/>
              </a:defRPr>
            </a:lvl2pPr>
            <a:lvl3pPr indent="-342900" lvl="2" marL="1371600" marR="0" rtl="0" algn="l">
              <a:lnSpc>
                <a:spcPct val="100000"/>
              </a:lnSpc>
              <a:spcBef>
                <a:spcPts val="0"/>
              </a:spcBef>
              <a:spcAft>
                <a:spcPts val="0"/>
              </a:spcAft>
              <a:buClr>
                <a:schemeClr val="lt2"/>
              </a:buClr>
              <a:buSzPts val="1800"/>
              <a:buFont typeface="Trebuchet MS"/>
              <a:buChar char="&gt;"/>
              <a:defRPr b="0" i="0" sz="1800" u="none" cap="none" strike="noStrike">
                <a:solidFill>
                  <a:schemeClr val="dk1"/>
                </a:solidFill>
                <a:latin typeface="Trebuchet MS"/>
                <a:ea typeface="Trebuchet MS"/>
                <a:cs typeface="Trebuchet MS"/>
                <a:sym typeface="Trebuchet MS"/>
              </a:defRPr>
            </a:lvl3pPr>
            <a:lvl4pPr indent="-342900" lvl="3" marL="1828800" marR="0" rtl="0" algn="l">
              <a:lnSpc>
                <a:spcPct val="100000"/>
              </a:lnSpc>
              <a:spcBef>
                <a:spcPts val="0"/>
              </a:spcBef>
              <a:spcAft>
                <a:spcPts val="0"/>
              </a:spcAft>
              <a:buClr>
                <a:schemeClr val="lt2"/>
              </a:buClr>
              <a:buSzPts val="1800"/>
              <a:buFont typeface="Trebuchet MS"/>
              <a:buChar char="&gt;"/>
              <a:defRPr b="0" i="0" sz="1800" u="none" cap="none" strike="noStrike">
                <a:solidFill>
                  <a:schemeClr val="dk1"/>
                </a:solidFill>
                <a:latin typeface="Trebuchet MS"/>
                <a:ea typeface="Trebuchet MS"/>
                <a:cs typeface="Trebuchet MS"/>
                <a:sym typeface="Trebuchet MS"/>
              </a:defRPr>
            </a:lvl4pPr>
            <a:lvl5pPr indent="-342900" lvl="4" marL="2286000" marR="0" rtl="0" algn="l">
              <a:lnSpc>
                <a:spcPct val="100000"/>
              </a:lnSpc>
              <a:spcBef>
                <a:spcPts val="0"/>
              </a:spcBef>
              <a:spcAft>
                <a:spcPts val="0"/>
              </a:spcAft>
              <a:buClr>
                <a:schemeClr val="lt2"/>
              </a:buClr>
              <a:buSzPts val="1800"/>
              <a:buFont typeface="Trebuchet MS"/>
              <a:buChar char="&gt;"/>
              <a:defRPr b="0" i="0" sz="1800" u="none" cap="none" strike="noStrike">
                <a:solidFill>
                  <a:schemeClr val="dk1"/>
                </a:solidFill>
                <a:latin typeface="Trebuchet MS"/>
                <a:ea typeface="Trebuchet MS"/>
                <a:cs typeface="Trebuchet MS"/>
                <a:sym typeface="Trebuchet MS"/>
              </a:defRPr>
            </a:lvl5pPr>
            <a:lvl6pPr indent="-355600" lvl="5" marL="27432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6pPr>
            <a:lvl7pPr indent="-355600" lvl="6" marL="32004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7pPr>
            <a:lvl8pPr indent="-355600" lvl="7" marL="36576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8pPr>
            <a:lvl9pPr indent="-355600" lvl="8" marL="41148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9pPr>
          </a:lstStyle>
          <a:p/>
        </p:txBody>
      </p:sp>
      <p:sp>
        <p:nvSpPr>
          <p:cNvPr id="12" name="Google Shape;12;p43"/>
          <p:cNvSpPr txBox="1"/>
          <p:nvPr>
            <p:ph type="title"/>
          </p:nvPr>
        </p:nvSpPr>
        <p:spPr>
          <a:xfrm>
            <a:off x="-6888" y="198806"/>
            <a:ext cx="6588442" cy="467732"/>
          </a:xfrm>
          <a:prstGeom prst="rect">
            <a:avLst/>
          </a:prstGeom>
          <a:noFill/>
          <a:ln>
            <a:noFill/>
          </a:ln>
        </p:spPr>
        <p:txBody>
          <a:bodyPr anchorCtr="0" anchor="ctr" bIns="45700" lIns="91425" spcFirstLastPara="1" rIns="91425" wrap="square" tIns="45700">
            <a:normAutofit/>
          </a:bodyPr>
          <a:lstStyle>
            <a:lvl1pPr lvl="0" marR="0" rtl="0" algn="l">
              <a:lnSpc>
                <a:spcPct val="100000"/>
              </a:lnSpc>
              <a:spcBef>
                <a:spcPts val="0"/>
              </a:spcBef>
              <a:spcAft>
                <a:spcPts val="0"/>
              </a:spcAft>
              <a:buClr>
                <a:schemeClr val="dk1"/>
              </a:buClr>
              <a:buSzPts val="2800"/>
              <a:buFont typeface="Trebuchet MS"/>
              <a:buNone/>
              <a:defRPr b="1" i="0" sz="28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43"/>
          <p:cNvSpPr txBox="1"/>
          <p:nvPr/>
        </p:nvSpPr>
        <p:spPr>
          <a:xfrm>
            <a:off x="8276806" y="4638769"/>
            <a:ext cx="640165" cy="338518"/>
          </a:xfrm>
          <a:prstGeom prst="rect">
            <a:avLst/>
          </a:prstGeom>
          <a:noFill/>
          <a:ln>
            <a:noFill/>
          </a:ln>
        </p:spPr>
        <p:txBody>
          <a:bodyPr anchorCtr="0" anchor="t" bIns="91400" lIns="182825" spcFirstLastPara="1" rIns="182825" wrap="square" tIns="91400">
            <a:sp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en-MT" sz="1000" u="none" cap="none" strike="noStrike">
                <a:solidFill>
                  <a:schemeClr val="lt1"/>
                </a:solidFill>
                <a:latin typeface="Trebuchet MS"/>
                <a:ea typeface="Trebuchet MS"/>
                <a:cs typeface="Trebuchet MS"/>
                <a:sym typeface="Trebuchet MS"/>
              </a:rPr>
              <a:t>‹#›</a:t>
            </a:fld>
            <a:endParaRPr b="0" i="0" sz="1000" u="none" cap="none" strike="noStrike">
              <a:solidFill>
                <a:schemeClr val="lt1"/>
              </a:solidFill>
              <a:latin typeface="Trebuchet MS"/>
              <a:ea typeface="Trebuchet MS"/>
              <a:cs typeface="Trebuchet MS"/>
              <a:sym typeface="Trebuchet MS"/>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5.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25.png"/><Relationship Id="rId8" Type="http://schemas.openxmlformats.org/officeDocument/2006/relationships/image" Target="../media/image10.png"/></Relationships>
</file>

<file path=ppt/slides/_rels/slide7.xml.rels><?xml version="1.0" encoding="UTF-8" standalone="yes"?><Relationships xmlns="http://schemas.openxmlformats.org/package/2006/relationships"><Relationship Id="rId11" Type="http://schemas.openxmlformats.org/officeDocument/2006/relationships/image" Target="../media/image14.png"/><Relationship Id="rId10" Type="http://schemas.openxmlformats.org/officeDocument/2006/relationships/image" Target="../media/image29.png"/><Relationship Id="rId13" Type="http://schemas.openxmlformats.org/officeDocument/2006/relationships/image" Target="../media/image28.jpg"/><Relationship Id="rId12" Type="http://schemas.openxmlformats.org/officeDocument/2006/relationships/image" Target="../media/image13.jpg"/><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16.jpg"/><Relationship Id="rId9" Type="http://schemas.openxmlformats.org/officeDocument/2006/relationships/image" Target="../media/image6.jpg"/><Relationship Id="rId14" Type="http://schemas.openxmlformats.org/officeDocument/2006/relationships/image" Target="../media/image21.png"/><Relationship Id="rId5" Type="http://schemas.openxmlformats.org/officeDocument/2006/relationships/image" Target="../media/image12.png"/><Relationship Id="rId6" Type="http://schemas.openxmlformats.org/officeDocument/2006/relationships/image" Target="../media/image4.png"/><Relationship Id="rId7" Type="http://schemas.openxmlformats.org/officeDocument/2006/relationships/image" Target="../media/image9.jpg"/><Relationship Id="rId8"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0.png"/><Relationship Id="rId4" Type="http://schemas.openxmlformats.org/officeDocument/2006/relationships/image" Target="../media/image22.png"/><Relationship Id="rId5" Type="http://schemas.openxmlformats.org/officeDocument/2006/relationships/image" Target="../media/image30.png"/><Relationship Id="rId6" Type="http://schemas.openxmlformats.org/officeDocument/2006/relationships/image" Target="../media/image3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36.png"/><Relationship Id="rId5"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2.pn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2.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2.pn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g35670ae33ce_0_0"/>
          <p:cNvSpPr txBox="1"/>
          <p:nvPr>
            <p:ph idx="4294967295" type="body"/>
          </p:nvPr>
        </p:nvSpPr>
        <p:spPr>
          <a:xfrm>
            <a:off x="723130" y="1936627"/>
            <a:ext cx="5065800" cy="463500"/>
          </a:xfrm>
          <a:prstGeom prst="rect">
            <a:avLst/>
          </a:prstGeom>
          <a:noFill/>
          <a:ln>
            <a:noFill/>
          </a:ln>
        </p:spPr>
        <p:txBody>
          <a:bodyPr anchorCtr="0" anchor="t" bIns="108775" lIns="217575" spcFirstLastPara="1" rIns="217575" wrap="square" tIns="108775">
            <a:noAutofit/>
          </a:bodyPr>
          <a:lstStyle/>
          <a:p>
            <a:pPr indent="0" lvl="0" marL="0" rtl="0" algn="l">
              <a:lnSpc>
                <a:spcPct val="100000"/>
              </a:lnSpc>
              <a:spcBef>
                <a:spcPts val="0"/>
              </a:spcBef>
              <a:spcAft>
                <a:spcPts val="0"/>
              </a:spcAft>
              <a:buSzPts val="1920"/>
              <a:buNone/>
            </a:pPr>
            <a:r>
              <a:rPr b="1" lang="en-MT" sz="2400"/>
              <a:t>SuPeRBE Training Material</a:t>
            </a:r>
            <a:endParaRPr/>
          </a:p>
          <a:p>
            <a:pPr indent="0" lvl="0" marL="0" rtl="0" algn="l">
              <a:lnSpc>
                <a:spcPct val="100000"/>
              </a:lnSpc>
              <a:spcBef>
                <a:spcPts val="0"/>
              </a:spcBef>
              <a:spcAft>
                <a:spcPts val="0"/>
              </a:spcAft>
              <a:buSzPts val="1920"/>
              <a:buNone/>
            </a:pPr>
            <a:r>
              <a:t/>
            </a:r>
            <a:endParaRPr b="1" sz="2400">
              <a:solidFill>
                <a:srgbClr val="53656D"/>
              </a:solidFill>
            </a:endParaRPr>
          </a:p>
        </p:txBody>
      </p:sp>
      <p:sp>
        <p:nvSpPr>
          <p:cNvPr id="119" name="Google Shape;119;g35670ae33ce_0_0"/>
          <p:cNvSpPr txBox="1"/>
          <p:nvPr/>
        </p:nvSpPr>
        <p:spPr>
          <a:xfrm>
            <a:off x="719320" y="2612349"/>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Climate change and built environment</a:t>
            </a:r>
            <a:endParaRPr b="0" i="0" sz="1400" u="none" cap="none" strike="noStrike">
              <a:solidFill>
                <a:srgbClr val="000000"/>
              </a:solidFill>
              <a:latin typeface="Arial"/>
              <a:ea typeface="Arial"/>
              <a:cs typeface="Arial"/>
              <a:sym typeface="Arial"/>
            </a:endParaRPr>
          </a:p>
        </p:txBody>
      </p:sp>
      <p:sp>
        <p:nvSpPr>
          <p:cNvPr id="120" name="Google Shape;120;g35670ae33ce_0_0"/>
          <p:cNvSpPr txBox="1"/>
          <p:nvPr/>
        </p:nvSpPr>
        <p:spPr>
          <a:xfrm>
            <a:off x="719320" y="3158000"/>
            <a:ext cx="64770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Fundamentals of climate change</a:t>
            </a:r>
            <a:r>
              <a:rPr b="1" i="0" lang="en-MT" sz="1800" u="none" cap="none" strike="noStrike">
                <a:solidFill>
                  <a:schemeClr val="accent4"/>
                </a:solidFill>
                <a:latin typeface="Trebuchet MS"/>
                <a:ea typeface="Trebuchet MS"/>
                <a:cs typeface="Trebuchet MS"/>
                <a:sym typeface="Trebuchet MS"/>
              </a:rPr>
              <a:t> </a:t>
            </a:r>
            <a:endParaRPr b="0" i="0" sz="1400" u="none" cap="none" strike="noStrike">
              <a:solidFill>
                <a:srgbClr val="000000"/>
              </a:solidFill>
              <a:latin typeface="Arial"/>
              <a:ea typeface="Arial"/>
              <a:cs typeface="Arial"/>
              <a:sym typeface="Arial"/>
            </a:endParaRPr>
          </a:p>
        </p:txBody>
      </p:sp>
      <p:sp>
        <p:nvSpPr>
          <p:cNvPr id="121" name="Google Shape;121;g35670ae33ce_0_0"/>
          <p:cNvSpPr txBox="1"/>
          <p:nvPr/>
        </p:nvSpPr>
        <p:spPr>
          <a:xfrm>
            <a:off x="5788925" y="3776181"/>
            <a:ext cx="3307199"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600"/>
              <a:buFont typeface="Noto Sans Symbols"/>
              <a:buNone/>
            </a:pPr>
            <a:r>
              <a:rPr b="1" i="0" lang="en-MT" sz="2000" u="none" cap="none" strike="noStrike">
                <a:solidFill>
                  <a:schemeClr val="accent4"/>
                </a:solidFill>
                <a:latin typeface="Trebuchet MS"/>
                <a:ea typeface="Trebuchet MS"/>
                <a:cs typeface="Trebuchet MS"/>
                <a:sym typeface="Trebuchet MS"/>
              </a:rPr>
              <a:t>Level of competence: 2</a:t>
            </a:r>
            <a:endParaRPr b="1" i="0" sz="2000" u="none" cap="none" strike="noStrike">
              <a:solidFill>
                <a:schemeClr val="accent4"/>
              </a:solidFill>
              <a:latin typeface="Trebuchet MS"/>
              <a:ea typeface="Trebuchet MS"/>
              <a:cs typeface="Trebuchet MS"/>
              <a:sym typeface="Trebuchet MS"/>
            </a:endParaRPr>
          </a:p>
        </p:txBody>
      </p:sp>
      <p:pic>
        <p:nvPicPr>
          <p:cNvPr id="122" name="Google Shape;122;g35670ae33ce_0_0" title="superbe copertina.jpg"/>
          <p:cNvPicPr preferRelativeResize="0"/>
          <p:nvPr/>
        </p:nvPicPr>
        <p:blipFill rotWithShape="1">
          <a:blip r:embed="rId3">
            <a:alphaModFix/>
          </a:blip>
          <a:srcRect b="0" l="0" r="0" t="0"/>
          <a:stretch/>
        </p:blipFill>
        <p:spPr>
          <a:xfrm>
            <a:off x="0" y="-14128"/>
            <a:ext cx="9168625" cy="5260328"/>
          </a:xfrm>
          <a:prstGeom prst="rect">
            <a:avLst/>
          </a:prstGeom>
          <a:noFill/>
          <a:ln>
            <a:noFill/>
          </a:ln>
        </p:spPr>
      </p:pic>
      <p:sp>
        <p:nvSpPr>
          <p:cNvPr id="123" name="Google Shape;123;g35670ae33ce_0_0"/>
          <p:cNvSpPr txBox="1"/>
          <p:nvPr>
            <p:ph idx="4294967295" type="body"/>
          </p:nvPr>
        </p:nvSpPr>
        <p:spPr>
          <a:xfrm>
            <a:off x="236220" y="4396648"/>
            <a:ext cx="3063600" cy="5862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720"/>
              <a:buFont typeface="Noto Sans Symbols"/>
              <a:buNone/>
            </a:pPr>
            <a:r>
              <a:t/>
            </a:r>
            <a:endParaRPr sz="900"/>
          </a:p>
          <a:p>
            <a:pPr indent="0" lvl="0" marL="0" marR="0" rtl="0" algn="l">
              <a:lnSpc>
                <a:spcPct val="100000"/>
              </a:lnSpc>
              <a:spcBef>
                <a:spcPts val="0"/>
              </a:spcBef>
              <a:spcAft>
                <a:spcPts val="0"/>
              </a:spcAft>
              <a:buClr>
                <a:schemeClr val="lt2"/>
              </a:buClr>
              <a:buSzPts val="800"/>
              <a:buFont typeface="Noto Sans Symbols"/>
              <a:buNone/>
            </a:pPr>
            <a:r>
              <a:rPr lang="en-MT" sz="1000"/>
              <a:t>Activity 3.2</a:t>
            </a:r>
            <a:endParaRPr/>
          </a:p>
          <a:p>
            <a:pPr indent="0" lvl="0" marL="0" marR="0" rtl="0" algn="l">
              <a:lnSpc>
                <a:spcPct val="100000"/>
              </a:lnSpc>
              <a:spcBef>
                <a:spcPts val="0"/>
              </a:spcBef>
              <a:spcAft>
                <a:spcPts val="0"/>
              </a:spcAft>
              <a:buClr>
                <a:schemeClr val="lt2"/>
              </a:buClr>
              <a:buSzPts val="800"/>
              <a:buFont typeface="Noto Sans Symbols"/>
              <a:buNone/>
            </a:pPr>
            <a:r>
              <a:rPr lang="en-MT" sz="1000"/>
              <a:t>SuPeRBE Project (CE0200768)</a:t>
            </a:r>
            <a:endParaRPr sz="1000"/>
          </a:p>
        </p:txBody>
      </p:sp>
      <p:sp>
        <p:nvSpPr>
          <p:cNvPr id="124" name="Google Shape;124;g35670ae33ce_0_0"/>
          <p:cNvSpPr txBox="1"/>
          <p:nvPr>
            <p:ph idx="4294967295" type="body"/>
          </p:nvPr>
        </p:nvSpPr>
        <p:spPr>
          <a:xfrm>
            <a:off x="520080" y="1420989"/>
            <a:ext cx="6963562" cy="463500"/>
          </a:xfrm>
          <a:prstGeom prst="rect">
            <a:avLst/>
          </a:prstGeom>
          <a:noFill/>
          <a:ln>
            <a:noFill/>
          </a:ln>
        </p:spPr>
        <p:txBody>
          <a:bodyPr anchorCtr="0" anchor="t" bIns="108775" lIns="217575" spcFirstLastPara="1" rIns="217575" wrap="square" tIns="108775">
            <a:noAutofit/>
          </a:bodyPr>
          <a:lstStyle/>
          <a:p>
            <a:pPr indent="0" lvl="0" marL="0" rtl="0" algn="l">
              <a:lnSpc>
                <a:spcPct val="100000"/>
              </a:lnSpc>
              <a:spcBef>
                <a:spcPts val="0"/>
              </a:spcBef>
              <a:spcAft>
                <a:spcPts val="0"/>
              </a:spcAft>
              <a:buSzPts val="1920"/>
              <a:buNone/>
            </a:pPr>
            <a:r>
              <a:rPr b="1" lang="en-MT" sz="3000"/>
              <a:t>SuPeRBE Materiale Didattico</a:t>
            </a:r>
            <a:endParaRPr sz="3000"/>
          </a:p>
          <a:p>
            <a:pPr indent="0" lvl="0" marL="0" rtl="0" algn="l">
              <a:lnSpc>
                <a:spcPct val="100000"/>
              </a:lnSpc>
              <a:spcBef>
                <a:spcPts val="0"/>
              </a:spcBef>
              <a:spcAft>
                <a:spcPts val="0"/>
              </a:spcAft>
              <a:buSzPts val="1920"/>
              <a:buNone/>
            </a:pPr>
            <a:r>
              <a:t/>
            </a:r>
            <a:endParaRPr b="1" sz="3000">
              <a:solidFill>
                <a:srgbClr val="53656D"/>
              </a:solidFill>
            </a:endParaRPr>
          </a:p>
        </p:txBody>
      </p:sp>
      <p:sp>
        <p:nvSpPr>
          <p:cNvPr id="125" name="Google Shape;125;g35670ae33ce_0_0"/>
          <p:cNvSpPr txBox="1"/>
          <p:nvPr/>
        </p:nvSpPr>
        <p:spPr>
          <a:xfrm>
            <a:off x="516270" y="2274488"/>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None/>
            </a:pPr>
            <a:r>
              <a:rPr b="1" i="0" lang="en-MT" sz="2400" u="none" cap="none" strike="noStrike">
                <a:solidFill>
                  <a:schemeClr val="accent4"/>
                </a:solidFill>
                <a:latin typeface="Trebuchet MS"/>
                <a:ea typeface="Trebuchet MS"/>
                <a:cs typeface="Trebuchet MS"/>
                <a:sym typeface="Trebuchet MS"/>
              </a:rPr>
              <a:t>2 RBE Sistema di valutazione</a:t>
            </a:r>
            <a:endParaRPr b="0" i="0" sz="1400" u="none" cap="none" strike="noStrike">
              <a:solidFill>
                <a:srgbClr val="000000"/>
              </a:solidFill>
              <a:highlight>
                <a:srgbClr val="FFFF00"/>
              </a:highlight>
              <a:latin typeface="Arial"/>
              <a:ea typeface="Arial"/>
              <a:cs typeface="Arial"/>
              <a:sym typeface="Arial"/>
            </a:endParaRPr>
          </a:p>
        </p:txBody>
      </p:sp>
      <p:sp>
        <p:nvSpPr>
          <p:cNvPr id="126" name="Google Shape;126;g35670ae33ce_0_0"/>
          <p:cNvSpPr txBox="1"/>
          <p:nvPr/>
        </p:nvSpPr>
        <p:spPr>
          <a:xfrm>
            <a:off x="5334001" y="3573131"/>
            <a:ext cx="3878524"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None/>
            </a:pPr>
            <a:r>
              <a:rPr b="1" i="0" lang="en-MT" sz="2000" u="none" cap="none" strike="noStrike">
                <a:solidFill>
                  <a:schemeClr val="accent4"/>
                </a:solidFill>
                <a:latin typeface="Trebuchet MS"/>
                <a:ea typeface="Trebuchet MS"/>
                <a:cs typeface="Trebuchet MS"/>
                <a:sym typeface="Trebuchet MS"/>
              </a:rPr>
              <a:t>Livello di competenza: </a:t>
            </a:r>
            <a:r>
              <a:rPr b="1" lang="en-MT" sz="2000">
                <a:solidFill>
                  <a:schemeClr val="accent4"/>
                </a:solidFill>
                <a:latin typeface="Trebuchet MS"/>
                <a:ea typeface="Trebuchet MS"/>
                <a:cs typeface="Trebuchet MS"/>
                <a:sym typeface="Trebuchet MS"/>
              </a:rPr>
              <a:t>3</a:t>
            </a:r>
            <a:endParaRPr/>
          </a:p>
        </p:txBody>
      </p:sp>
      <p:sp>
        <p:nvSpPr>
          <p:cNvPr id="127" name="Google Shape;127;g35670ae33ce_0_0"/>
          <p:cNvSpPr txBox="1"/>
          <p:nvPr/>
        </p:nvSpPr>
        <p:spPr>
          <a:xfrm>
            <a:off x="516270" y="2923100"/>
            <a:ext cx="64770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2.2 RBTool</a:t>
            </a:r>
            <a:endParaRPr b="0" i="0" sz="1400" u="none" cap="none" strike="noStrike">
              <a:solidFill>
                <a:srgbClr val="000000"/>
              </a:solidFill>
              <a:latin typeface="Arial"/>
              <a:ea typeface="Arial"/>
              <a:cs typeface="Arial"/>
              <a:sym typeface="Arial"/>
            </a:endParaRPr>
          </a:p>
        </p:txBody>
      </p:sp>
      <p:sp>
        <p:nvSpPr>
          <p:cNvPr id="128" name="Google Shape;128;g35670ae33ce_0_0"/>
          <p:cNvSpPr txBox="1"/>
          <p:nvPr/>
        </p:nvSpPr>
        <p:spPr>
          <a:xfrm>
            <a:off x="516270" y="1914312"/>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None/>
            </a:pPr>
            <a:r>
              <a:rPr b="1" i="0" lang="en-MT" sz="1700" u="none" cap="none" strike="noStrike">
                <a:solidFill>
                  <a:schemeClr val="accent4"/>
                </a:solidFill>
                <a:latin typeface="Trebuchet MS"/>
                <a:ea typeface="Trebuchet MS"/>
                <a:cs typeface="Trebuchet MS"/>
                <a:sym typeface="Trebuchet MS"/>
              </a:rPr>
              <a:t>Macro Area di competenza:</a:t>
            </a:r>
            <a:endParaRPr b="0" i="0" sz="700" u="none" cap="none" strike="noStrike">
              <a:solidFill>
                <a:srgbClr val="000000"/>
              </a:solidFill>
              <a:latin typeface="Arial"/>
              <a:ea typeface="Arial"/>
              <a:cs typeface="Arial"/>
              <a:sym typeface="Arial"/>
            </a:endParaRPr>
          </a:p>
        </p:txBody>
      </p:sp>
      <p:sp>
        <p:nvSpPr>
          <p:cNvPr id="129" name="Google Shape;129;g35670ae33ce_0_0"/>
          <p:cNvSpPr txBox="1"/>
          <p:nvPr/>
        </p:nvSpPr>
        <p:spPr>
          <a:xfrm>
            <a:off x="516270" y="2731412"/>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None/>
            </a:pPr>
            <a:r>
              <a:rPr b="1" i="0" lang="en-MT" sz="1700" u="none" cap="none" strike="noStrike">
                <a:solidFill>
                  <a:schemeClr val="accent4"/>
                </a:solidFill>
                <a:latin typeface="Trebuchet MS"/>
                <a:ea typeface="Trebuchet MS"/>
                <a:cs typeface="Trebuchet MS"/>
                <a:sym typeface="Trebuchet MS"/>
              </a:rPr>
              <a:t>Area di competenza:</a:t>
            </a:r>
            <a:endParaRPr b="0" i="0" sz="7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
          <p:cNvSpPr txBox="1"/>
          <p:nvPr>
            <p:ph type="title"/>
          </p:nvPr>
        </p:nvSpPr>
        <p:spPr>
          <a:xfrm>
            <a:off x="498095" y="67010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Cos’è l’RBTool?</a:t>
            </a:r>
            <a:endParaRPr/>
          </a:p>
        </p:txBody>
      </p:sp>
      <p:pic>
        <p:nvPicPr>
          <p:cNvPr id="135" name="Google Shape;135;p2"/>
          <p:cNvPicPr preferRelativeResize="0"/>
          <p:nvPr/>
        </p:nvPicPr>
        <p:blipFill rotWithShape="1">
          <a:blip r:embed="rId3">
            <a:alphaModFix/>
          </a:blip>
          <a:srcRect b="0" l="0" r="0" t="0"/>
          <a:stretch/>
        </p:blipFill>
        <p:spPr>
          <a:xfrm>
            <a:off x="1928712" y="2517778"/>
            <a:ext cx="4912174" cy="2337722"/>
          </a:xfrm>
          <a:prstGeom prst="rect">
            <a:avLst/>
          </a:prstGeom>
          <a:noFill/>
          <a:ln>
            <a:noFill/>
          </a:ln>
        </p:spPr>
      </p:pic>
      <p:sp>
        <p:nvSpPr>
          <p:cNvPr id="136" name="Google Shape;136;p2"/>
          <p:cNvSpPr txBox="1"/>
          <p:nvPr>
            <p:ph idx="1" type="body"/>
          </p:nvPr>
        </p:nvSpPr>
        <p:spPr>
          <a:xfrm>
            <a:off x="498095" y="1146944"/>
            <a:ext cx="8093292" cy="1613408"/>
          </a:xfrm>
          <a:prstGeom prst="rect">
            <a:avLst/>
          </a:prstGeom>
          <a:noFill/>
          <a:ln>
            <a:noFill/>
          </a:ln>
        </p:spPr>
        <p:txBody>
          <a:bodyPr anchorCtr="0" anchor="ctr" bIns="34275" lIns="68550" spcFirstLastPara="1" rIns="68550" wrap="square" tIns="34275">
            <a:noAutofit/>
          </a:bodyPr>
          <a:lstStyle/>
          <a:p>
            <a:pPr indent="-57150" lvl="0" marL="171450" rtl="0" algn="just">
              <a:lnSpc>
                <a:spcPct val="100000"/>
              </a:lnSpc>
              <a:spcBef>
                <a:spcPts val="1350"/>
              </a:spcBef>
              <a:spcAft>
                <a:spcPts val="0"/>
              </a:spcAft>
              <a:buSzPts val="2400"/>
              <a:buNone/>
            </a:pPr>
            <a:r>
              <a:rPr b="1" lang="en-MT" sz="1200">
                <a:solidFill>
                  <a:schemeClr val="lt2"/>
                </a:solidFill>
              </a:rPr>
              <a:t>RBTool (Resilient Building Tool) </a:t>
            </a:r>
            <a:r>
              <a:rPr lang="en-MT" sz="1200">
                <a:solidFill>
                  <a:schemeClr val="lt2"/>
                </a:solidFill>
              </a:rPr>
              <a:t>è un framework che applica il metodo RBE su scala edilizia. Consente la valutazione del rischio climatico per singoli edifici, sia nuovi che esistenti, analizzando la vulnerabilità dei loro componenti. Lo strumento struttura questa analisi in due macrocategorie principali: componenti edilizi (come materiali, sistemi tecnici ed elementi strutturali) ed elementi esposti (tra cui occupanti, funzioni e fattori specifici del luogo). Attraverso questo approccio, RBTool </a:t>
            </a:r>
            <a:r>
              <a:rPr b="1" lang="en-MT" sz="1200">
                <a:solidFill>
                  <a:schemeClr val="lt2"/>
                </a:solidFill>
              </a:rPr>
              <a:t>integra pericoli, esposizione e vulnerabilità</a:t>
            </a:r>
            <a:r>
              <a:rPr lang="en-MT" sz="1200">
                <a:solidFill>
                  <a:schemeClr val="lt2"/>
                </a:solidFill>
              </a:rPr>
              <a:t> per fornire un accurato profilo di rischio di un edificio. I risultati supportano le strategie di adattamento a livello di edificio, la pianificazione della ristrutturazione e la progettazione resiliente al clima.</a:t>
            </a:r>
            <a:endParaRPr sz="1200">
              <a:solidFill>
                <a:schemeClr val="lt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
          <p:cNvSpPr txBox="1"/>
          <p:nvPr/>
        </p:nvSpPr>
        <p:spPr>
          <a:xfrm>
            <a:off x="490895" y="4613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2800" u="none" cap="none" strike="noStrike">
                <a:solidFill>
                  <a:schemeClr val="accent4"/>
                </a:solidFill>
                <a:latin typeface="Trebuchet MS"/>
                <a:ea typeface="Trebuchet MS"/>
                <a:cs typeface="Trebuchet MS"/>
                <a:sym typeface="Trebuchet MS"/>
              </a:rPr>
              <a:t>RBTOOL implementa l’RBE Method</a:t>
            </a:r>
            <a:endParaRPr b="1" i="0" sz="2800" u="none" cap="none" strike="noStrike">
              <a:solidFill>
                <a:schemeClr val="dk1"/>
              </a:solidFill>
              <a:latin typeface="Trebuchet MS"/>
              <a:ea typeface="Trebuchet MS"/>
              <a:cs typeface="Trebuchet MS"/>
              <a:sym typeface="Trebuchet MS"/>
            </a:endParaRPr>
          </a:p>
        </p:txBody>
      </p:sp>
      <p:sp>
        <p:nvSpPr>
          <p:cNvPr id="142" name="Google Shape;142;p1"/>
          <p:cNvSpPr txBox="1"/>
          <p:nvPr/>
        </p:nvSpPr>
        <p:spPr>
          <a:xfrm>
            <a:off x="490895" y="1036207"/>
            <a:ext cx="4140983" cy="3822872"/>
          </a:xfrm>
          <a:prstGeom prst="rect">
            <a:avLst/>
          </a:prstGeom>
          <a:noFill/>
          <a:ln>
            <a:noFill/>
          </a:ln>
        </p:spPr>
        <p:txBody>
          <a:bodyPr anchorCtr="0" anchor="ctr" bIns="34275" lIns="68550" spcFirstLastPara="1" rIns="68550" wrap="square" tIns="34275">
            <a:noAutofit/>
          </a:bodyPr>
          <a:lstStyle/>
          <a:p>
            <a:pPr indent="-57150" lvl="0" marL="171450" marR="0" rtl="0" algn="just">
              <a:lnSpc>
                <a:spcPct val="100000"/>
              </a:lnSpc>
              <a:spcBef>
                <a:spcPts val="1350"/>
              </a:spcBef>
              <a:spcAft>
                <a:spcPts val="0"/>
              </a:spcAft>
              <a:buClr>
                <a:srgbClr val="144194"/>
              </a:buClr>
              <a:buSzPts val="2400"/>
              <a:buFont typeface="Noto Sans Symbols"/>
              <a:buNone/>
            </a:pPr>
            <a:r>
              <a:rPr b="0" i="0" lang="en-MT" sz="1200" u="none" cap="none" strike="noStrike">
                <a:solidFill>
                  <a:schemeClr val="lt2"/>
                </a:solidFill>
                <a:latin typeface="Trebuchet MS"/>
                <a:ea typeface="Trebuchet MS"/>
                <a:cs typeface="Trebuchet MS"/>
                <a:sym typeface="Trebuchet MS"/>
              </a:rPr>
              <a:t>RBTool è un framework generico che implementa il metodo RBE. </a:t>
            </a:r>
            <a:endParaRPr/>
          </a:p>
          <a:p>
            <a:pPr indent="-57150" lvl="0" marL="171450" marR="0" rtl="0" algn="just">
              <a:lnSpc>
                <a:spcPct val="100000"/>
              </a:lnSpc>
              <a:spcBef>
                <a:spcPts val="1350"/>
              </a:spcBef>
              <a:spcAft>
                <a:spcPts val="0"/>
              </a:spcAft>
              <a:buClr>
                <a:srgbClr val="144194"/>
              </a:buClr>
              <a:buSzPts val="2400"/>
              <a:buFont typeface="Noto Sans Symbols"/>
              <a:buNone/>
            </a:pPr>
            <a:r>
              <a:rPr b="0" i="0" lang="en-MT" sz="1200" u="none" cap="none" strike="noStrike">
                <a:solidFill>
                  <a:schemeClr val="lt2"/>
                </a:solidFill>
                <a:latin typeface="Trebuchet MS"/>
                <a:ea typeface="Trebuchet MS"/>
                <a:cs typeface="Trebuchet MS"/>
                <a:sym typeface="Trebuchet MS"/>
              </a:rPr>
              <a:t>Il metodo RBE è un approccio di analisi multicriterio sviluppato per valutare il rischio climatico a livello di edificio e quartiere.</a:t>
            </a:r>
            <a:endParaRPr/>
          </a:p>
          <a:p>
            <a:pPr indent="-57150" lvl="0" marL="171450" marR="0" rtl="0" algn="just">
              <a:lnSpc>
                <a:spcPct val="100000"/>
              </a:lnSpc>
              <a:spcBef>
                <a:spcPts val="1350"/>
              </a:spcBef>
              <a:spcAft>
                <a:spcPts val="0"/>
              </a:spcAft>
              <a:buClr>
                <a:srgbClr val="144194"/>
              </a:buClr>
              <a:buSzPts val="2400"/>
              <a:buFont typeface="Noto Sans Symbols"/>
              <a:buNone/>
            </a:pPr>
            <a:r>
              <a:rPr b="0" i="0" lang="en-MT" sz="1200" u="none" cap="none" strike="noStrike">
                <a:solidFill>
                  <a:schemeClr val="lt2"/>
                </a:solidFill>
                <a:latin typeface="Trebuchet MS"/>
                <a:ea typeface="Trebuchet MS"/>
                <a:cs typeface="Trebuchet MS"/>
                <a:sym typeface="Trebuchet MS"/>
              </a:rPr>
              <a:t>RBTool genera un punteggio di rischio complessivo per un determinato edificio e una serie di indicatori complementari che descrivono in dettaglio il livello di rischio climatico in specifiche categorie di rischio e componenti edilizi. </a:t>
            </a:r>
            <a:endParaRPr/>
          </a:p>
          <a:p>
            <a:pPr indent="-57150" lvl="0" marL="171450" marR="0" rtl="0" algn="just">
              <a:lnSpc>
                <a:spcPct val="100000"/>
              </a:lnSpc>
              <a:spcBef>
                <a:spcPts val="1350"/>
              </a:spcBef>
              <a:spcAft>
                <a:spcPts val="0"/>
              </a:spcAft>
              <a:buClr>
                <a:srgbClr val="144194"/>
              </a:buClr>
              <a:buSzPts val="2400"/>
              <a:buFont typeface="Noto Sans Symbols"/>
              <a:buNone/>
            </a:pPr>
            <a:r>
              <a:rPr b="0" i="0" lang="en-MT" sz="1200" u="none" cap="none" strike="noStrike">
                <a:solidFill>
                  <a:schemeClr val="lt2"/>
                </a:solidFill>
                <a:latin typeface="Trebuchet MS"/>
                <a:ea typeface="Trebuchet MS"/>
                <a:cs typeface="Trebuchet MS"/>
                <a:sym typeface="Trebuchet MS"/>
              </a:rPr>
              <a:t>Il metodo RBE si basa sul concetto di rischio dell'IPCC AR6. L'IPCC AR6, ovvero il Sesto Rapporto di Valutazione dell'Intergovernmental Panel on Climate Change, è la più recente valutazione completa delle conoscenze scientifiche sui cambiamenti climatici. Definisce il rischio climatico come l'interazione tra pericolo, esposizione e vulnerabilità.</a:t>
            </a:r>
            <a:endParaRPr b="0" i="0" sz="1200" u="none" cap="none" strike="noStrike">
              <a:solidFill>
                <a:schemeClr val="lt2"/>
              </a:solidFill>
              <a:latin typeface="Trebuchet MS"/>
              <a:ea typeface="Trebuchet MS"/>
              <a:cs typeface="Trebuchet MS"/>
              <a:sym typeface="Trebuchet MS"/>
            </a:endParaRPr>
          </a:p>
        </p:txBody>
      </p:sp>
      <p:pic>
        <p:nvPicPr>
          <p:cNvPr descr="Climate change concept illustration | Premium Vector" id="143" name="Google Shape;143;p1"/>
          <p:cNvPicPr preferRelativeResize="0"/>
          <p:nvPr/>
        </p:nvPicPr>
        <p:blipFill rotWithShape="1">
          <a:blip r:embed="rId3">
            <a:alphaModFix/>
          </a:blip>
          <a:srcRect b="0" l="0" r="0" t="0"/>
          <a:stretch/>
        </p:blipFill>
        <p:spPr>
          <a:xfrm>
            <a:off x="5535780" y="1297661"/>
            <a:ext cx="2833928" cy="283392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4"/>
          <p:cNvSpPr txBox="1"/>
          <p:nvPr>
            <p:ph idx="1" type="body"/>
          </p:nvPr>
        </p:nvSpPr>
        <p:spPr>
          <a:xfrm>
            <a:off x="416991" y="1339702"/>
            <a:ext cx="6183833" cy="2442090"/>
          </a:xfrm>
          <a:prstGeom prst="rect">
            <a:avLst/>
          </a:prstGeom>
          <a:noFill/>
          <a:ln>
            <a:noFill/>
          </a:ln>
        </p:spPr>
        <p:txBody>
          <a:bodyPr anchorCtr="0" anchor="ctr" bIns="45700" lIns="91425" spcFirstLastPara="1" rIns="91425" wrap="square" tIns="45700">
            <a:noAutofit/>
          </a:bodyPr>
          <a:lstStyle/>
          <a:p>
            <a:pPr indent="0" lvl="0" marL="114300" rtl="0" algn="just">
              <a:lnSpc>
                <a:spcPct val="90000"/>
              </a:lnSpc>
              <a:spcBef>
                <a:spcPts val="750"/>
              </a:spcBef>
              <a:spcAft>
                <a:spcPts val="0"/>
              </a:spcAft>
              <a:buSzPts val="1800"/>
              <a:buNone/>
            </a:pPr>
            <a:r>
              <a:rPr lang="en-MT" sz="1800"/>
              <a:t>La versione centrale europea di RBTool supporta la valutazione del rischio climatico sulla base della seguente struttura:</a:t>
            </a:r>
            <a:endParaRPr/>
          </a:p>
          <a:p>
            <a:pPr indent="0" lvl="0" marL="114300" rtl="0" algn="just">
              <a:lnSpc>
                <a:spcPct val="90000"/>
              </a:lnSpc>
              <a:spcBef>
                <a:spcPts val="750"/>
              </a:spcBef>
              <a:spcAft>
                <a:spcPts val="0"/>
              </a:spcAft>
              <a:buSzPts val="1800"/>
              <a:buNone/>
            </a:pPr>
            <a:r>
              <a:rPr lang="en-MT" sz="1800">
                <a:solidFill>
                  <a:schemeClr val="accent4"/>
                </a:solidFill>
              </a:rPr>
              <a:t>1. Problemi (Pericoli)</a:t>
            </a:r>
            <a:endParaRPr sz="1800">
              <a:solidFill>
                <a:schemeClr val="accent4"/>
              </a:solidFill>
            </a:endParaRPr>
          </a:p>
          <a:p>
            <a:pPr indent="0" lvl="0" marL="114300" rtl="0" algn="just">
              <a:lnSpc>
                <a:spcPct val="90000"/>
              </a:lnSpc>
              <a:spcBef>
                <a:spcPts val="750"/>
              </a:spcBef>
              <a:spcAft>
                <a:spcPts val="0"/>
              </a:spcAft>
              <a:buSzPts val="1800"/>
              <a:buNone/>
            </a:pPr>
            <a:r>
              <a:rPr lang="en-MT" sz="1800">
                <a:solidFill>
                  <a:schemeClr val="accent4"/>
                </a:solidFill>
              </a:rPr>
              <a:t>2. Macrocategorie (Componenti edilizi)</a:t>
            </a:r>
            <a:endParaRPr/>
          </a:p>
          <a:p>
            <a:pPr indent="0" lvl="0" marL="114300" rtl="0" algn="just">
              <a:lnSpc>
                <a:spcPct val="90000"/>
              </a:lnSpc>
              <a:spcBef>
                <a:spcPts val="750"/>
              </a:spcBef>
              <a:spcAft>
                <a:spcPts val="0"/>
              </a:spcAft>
              <a:buSzPts val="1800"/>
              <a:buNone/>
            </a:pPr>
            <a:r>
              <a:rPr lang="en-MT" sz="1800">
                <a:solidFill>
                  <a:schemeClr val="accent4"/>
                </a:solidFill>
              </a:rPr>
              <a:t>3. Categorie di rischio (Pericolo x Elemento esposto)</a:t>
            </a:r>
            <a:endParaRPr/>
          </a:p>
          <a:p>
            <a:pPr indent="0" lvl="0" marL="114300" rtl="0" algn="just">
              <a:lnSpc>
                <a:spcPct val="90000"/>
              </a:lnSpc>
              <a:spcBef>
                <a:spcPts val="750"/>
              </a:spcBef>
              <a:spcAft>
                <a:spcPts val="0"/>
              </a:spcAft>
              <a:buSzPts val="1800"/>
              <a:buNone/>
            </a:pPr>
            <a:r>
              <a:rPr lang="en-MT" sz="1800">
                <a:solidFill>
                  <a:schemeClr val="accent4"/>
                </a:solidFill>
              </a:rPr>
              <a:t>4. Criteri (Indicatori)</a:t>
            </a:r>
            <a:endParaRPr sz="1800">
              <a:solidFill>
                <a:schemeClr val="lt2"/>
              </a:solidFill>
            </a:endParaRPr>
          </a:p>
        </p:txBody>
      </p:sp>
      <p:sp>
        <p:nvSpPr>
          <p:cNvPr id="149" name="Google Shape;149;p4"/>
          <p:cNvSpPr txBox="1"/>
          <p:nvPr/>
        </p:nvSpPr>
        <p:spPr>
          <a:xfrm>
            <a:off x="490895" y="4613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2800" u="none" cap="none" strike="noStrike">
                <a:solidFill>
                  <a:schemeClr val="accent4"/>
                </a:solidFill>
                <a:latin typeface="Trebuchet MS"/>
                <a:ea typeface="Trebuchet MS"/>
                <a:cs typeface="Trebuchet MS"/>
                <a:sym typeface="Trebuchet MS"/>
              </a:rPr>
              <a:t>LA STRUTTURA DELL’RBTOOL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59"/>
          <p:cNvSpPr txBox="1"/>
          <p:nvPr>
            <p:ph type="title"/>
          </p:nvPr>
        </p:nvSpPr>
        <p:spPr>
          <a:xfrm>
            <a:off x="613295" y="244295"/>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La struttura dell’RBTool</a:t>
            </a:r>
            <a:endParaRPr/>
          </a:p>
        </p:txBody>
      </p:sp>
      <p:sp>
        <p:nvSpPr>
          <p:cNvPr id="155" name="Google Shape;155;p59"/>
          <p:cNvSpPr txBox="1"/>
          <p:nvPr>
            <p:ph idx="1" type="body"/>
          </p:nvPr>
        </p:nvSpPr>
        <p:spPr>
          <a:xfrm>
            <a:off x="507600" y="1248889"/>
            <a:ext cx="3800305" cy="3650316"/>
          </a:xfrm>
          <a:prstGeom prst="rect">
            <a:avLst/>
          </a:prstGeom>
          <a:noFill/>
          <a:ln>
            <a:noFill/>
          </a:ln>
        </p:spPr>
        <p:txBody>
          <a:bodyPr anchorCtr="0" anchor="t" bIns="45700" lIns="91425" spcFirstLastPara="1" rIns="91425" wrap="square" tIns="45700">
            <a:noAutofit/>
          </a:bodyPr>
          <a:lstStyle/>
          <a:p>
            <a:pPr indent="0" lvl="0" marL="114300" rtl="0" algn="l">
              <a:lnSpc>
                <a:spcPct val="100000"/>
              </a:lnSpc>
              <a:spcBef>
                <a:spcPts val="750"/>
              </a:spcBef>
              <a:spcAft>
                <a:spcPts val="0"/>
              </a:spcAft>
              <a:buSzPts val="1800"/>
              <a:buNone/>
            </a:pPr>
            <a:r>
              <a:rPr lang="en-MT" sz="1200">
                <a:solidFill>
                  <a:schemeClr val="lt2"/>
                </a:solidFill>
              </a:rPr>
              <a:t>L’ RNTool è diviso in:</a:t>
            </a:r>
            <a:endParaRPr b="1" sz="1200">
              <a:solidFill>
                <a:schemeClr val="lt2"/>
              </a:solidFill>
            </a:endParaRPr>
          </a:p>
          <a:p>
            <a:pPr indent="0" lvl="0" marL="114300" rtl="0" algn="l">
              <a:lnSpc>
                <a:spcPct val="100000"/>
              </a:lnSpc>
              <a:spcBef>
                <a:spcPts val="750"/>
              </a:spcBef>
              <a:spcAft>
                <a:spcPts val="0"/>
              </a:spcAft>
              <a:buSzPts val="1800"/>
              <a:buNone/>
            </a:pPr>
            <a:r>
              <a:rPr b="1" lang="en-MT" sz="1200">
                <a:solidFill>
                  <a:schemeClr val="lt2"/>
                </a:solidFill>
              </a:rPr>
              <a:t>1. Problematiche: </a:t>
            </a:r>
            <a:r>
              <a:rPr lang="en-MT" sz="1200">
                <a:solidFill>
                  <a:schemeClr val="lt2"/>
                </a:solidFill>
              </a:rPr>
              <a:t>i pericoli climatici più significativi per gli edifici nell'Europa Centrale.</a:t>
            </a:r>
            <a:endParaRPr/>
          </a:p>
          <a:p>
            <a:pPr indent="0" lvl="0" marL="114300" rtl="0" algn="l">
              <a:lnSpc>
                <a:spcPct val="100000"/>
              </a:lnSpc>
              <a:spcBef>
                <a:spcPts val="750"/>
              </a:spcBef>
              <a:spcAft>
                <a:spcPts val="0"/>
              </a:spcAft>
              <a:buSzPts val="1800"/>
              <a:buNone/>
            </a:pPr>
            <a:r>
              <a:rPr b="1" lang="en-MT" sz="1200">
                <a:solidFill>
                  <a:schemeClr val="lt2"/>
                </a:solidFill>
              </a:rPr>
              <a:t>2. Macro-categorie: </a:t>
            </a:r>
            <a:r>
              <a:rPr lang="en-MT" sz="1200">
                <a:solidFill>
                  <a:schemeClr val="lt2"/>
                </a:solidFill>
              </a:rPr>
              <a:t>Sistemi/Componenti degli edifici</a:t>
            </a:r>
            <a:r>
              <a:rPr b="1" lang="en-MT" sz="1200">
                <a:solidFill>
                  <a:schemeClr val="lt2"/>
                </a:solidFill>
              </a:rPr>
              <a:t>.</a:t>
            </a:r>
            <a:endParaRPr/>
          </a:p>
          <a:p>
            <a:pPr indent="0" lvl="0" marL="114300" rtl="0" algn="l">
              <a:lnSpc>
                <a:spcPct val="100000"/>
              </a:lnSpc>
              <a:spcBef>
                <a:spcPts val="750"/>
              </a:spcBef>
              <a:spcAft>
                <a:spcPts val="0"/>
              </a:spcAft>
              <a:buSzPts val="1800"/>
              <a:buNone/>
            </a:pPr>
            <a:r>
              <a:rPr b="1" lang="en-MT" sz="1200">
                <a:solidFill>
                  <a:schemeClr val="lt2"/>
                </a:solidFill>
              </a:rPr>
              <a:t>3. Elementi esposti: </a:t>
            </a:r>
            <a:r>
              <a:rPr lang="en-MT" sz="1200">
                <a:solidFill>
                  <a:schemeClr val="lt2"/>
                </a:solidFill>
              </a:rPr>
              <a:t>sottocomponenti fisici all'interno di ciascuna macro-categoria</a:t>
            </a:r>
            <a:r>
              <a:rPr b="1" lang="en-MT" sz="1200">
                <a:solidFill>
                  <a:schemeClr val="lt2"/>
                </a:solidFill>
              </a:rPr>
              <a:t>.</a:t>
            </a:r>
            <a:endParaRPr/>
          </a:p>
          <a:p>
            <a:pPr indent="0" lvl="0" marL="114300" rtl="0" algn="l">
              <a:lnSpc>
                <a:spcPct val="100000"/>
              </a:lnSpc>
              <a:spcBef>
                <a:spcPts val="750"/>
              </a:spcBef>
              <a:spcAft>
                <a:spcPts val="0"/>
              </a:spcAft>
              <a:buSzPts val="1800"/>
              <a:buNone/>
            </a:pPr>
            <a:r>
              <a:rPr b="1" lang="en-MT" sz="1200">
                <a:solidFill>
                  <a:schemeClr val="lt2"/>
                </a:solidFill>
              </a:rPr>
              <a:t>4. Categorie di rischio: </a:t>
            </a:r>
            <a:r>
              <a:rPr lang="en-MT" sz="1200">
                <a:solidFill>
                  <a:schemeClr val="lt2"/>
                </a:solidFill>
              </a:rPr>
              <a:t>pericolo specifico di x coppie di elementi esposti. </a:t>
            </a:r>
            <a:endParaRPr/>
          </a:p>
          <a:p>
            <a:pPr indent="0" lvl="0" marL="114300" rtl="0" algn="l">
              <a:lnSpc>
                <a:spcPct val="100000"/>
              </a:lnSpc>
              <a:spcBef>
                <a:spcPts val="750"/>
              </a:spcBef>
              <a:spcAft>
                <a:spcPts val="0"/>
              </a:spcAft>
              <a:buSzPts val="1800"/>
              <a:buNone/>
            </a:pPr>
            <a:r>
              <a:rPr b="1" lang="en-MT" sz="1200">
                <a:solidFill>
                  <a:schemeClr val="lt2"/>
                </a:solidFill>
              </a:rPr>
              <a:t>5. Indicatori: </a:t>
            </a:r>
            <a:r>
              <a:rPr lang="en-MT" sz="1200">
                <a:solidFill>
                  <a:schemeClr val="lt2"/>
                </a:solidFill>
              </a:rPr>
              <a:t>qualitativi e quantitativi.</a:t>
            </a:r>
            <a:endParaRPr sz="1200">
              <a:solidFill>
                <a:schemeClr val="lt2"/>
              </a:solidFill>
            </a:endParaRPr>
          </a:p>
          <a:p>
            <a:pPr indent="0" lvl="0" marL="114300" rtl="0" algn="l">
              <a:lnSpc>
                <a:spcPct val="100000"/>
              </a:lnSpc>
              <a:spcBef>
                <a:spcPts val="750"/>
              </a:spcBef>
              <a:spcAft>
                <a:spcPts val="0"/>
              </a:spcAft>
              <a:buSzPts val="1800"/>
              <a:buNone/>
            </a:pPr>
            <a:r>
              <a:t/>
            </a:r>
            <a:endParaRPr b="1" sz="1200">
              <a:solidFill>
                <a:schemeClr val="accent4"/>
              </a:solidFill>
            </a:endParaRPr>
          </a:p>
        </p:txBody>
      </p:sp>
      <p:pic>
        <p:nvPicPr>
          <p:cNvPr id="156" name="Google Shape;156;p59"/>
          <p:cNvPicPr preferRelativeResize="0"/>
          <p:nvPr/>
        </p:nvPicPr>
        <p:blipFill rotWithShape="1">
          <a:blip r:embed="rId3">
            <a:alphaModFix/>
          </a:blip>
          <a:srcRect b="0" l="0" r="0" t="0"/>
          <a:stretch/>
        </p:blipFill>
        <p:spPr>
          <a:xfrm>
            <a:off x="4561873" y="1222703"/>
            <a:ext cx="4074527" cy="299416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7"/>
          <p:cNvSpPr txBox="1"/>
          <p:nvPr/>
        </p:nvSpPr>
        <p:spPr>
          <a:xfrm>
            <a:off x="402225" y="1565425"/>
            <a:ext cx="8282400" cy="503184"/>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L’ RBTool Central European version supporta la valutazione del rischio climatico in relazione alle seguenti 7 problematiche:</a:t>
            </a:r>
            <a:endParaRPr b="0" i="0" sz="1200" u="none" cap="none" strike="noStrike">
              <a:solidFill>
                <a:srgbClr val="708792"/>
              </a:solidFill>
              <a:latin typeface="Trebuchet MS"/>
              <a:ea typeface="Trebuchet MS"/>
              <a:cs typeface="Trebuchet MS"/>
              <a:sym typeface="Trebuchet MS"/>
            </a:endParaRPr>
          </a:p>
        </p:txBody>
      </p:sp>
      <p:sp>
        <p:nvSpPr>
          <p:cNvPr id="162" name="Google Shape;162;p7"/>
          <p:cNvSpPr txBox="1"/>
          <p:nvPr/>
        </p:nvSpPr>
        <p:spPr>
          <a:xfrm>
            <a:off x="402225" y="26493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n-MT" sz="2800" u="none" cap="none" strike="noStrike">
                <a:solidFill>
                  <a:srgbClr val="9ACA3C"/>
                </a:solidFill>
                <a:latin typeface="Trebuchet MS"/>
                <a:ea typeface="Trebuchet MS"/>
                <a:cs typeface="Trebuchet MS"/>
                <a:sym typeface="Trebuchet MS"/>
              </a:rPr>
              <a:t>La struttura dell’RBTool</a:t>
            </a:r>
            <a:endParaRPr b="1" i="0" sz="2800" u="none" cap="none" strike="noStrike">
              <a:solidFill>
                <a:srgbClr val="9ACA3C"/>
              </a:solidFill>
              <a:latin typeface="Trebuchet MS"/>
              <a:ea typeface="Trebuchet MS"/>
              <a:cs typeface="Trebuchet MS"/>
              <a:sym typeface="Trebuchet MS"/>
            </a:endParaRPr>
          </a:p>
        </p:txBody>
      </p:sp>
      <p:sp>
        <p:nvSpPr>
          <p:cNvPr id="163" name="Google Shape;163;p7"/>
          <p:cNvSpPr txBox="1"/>
          <p:nvPr/>
        </p:nvSpPr>
        <p:spPr>
          <a:xfrm>
            <a:off x="1559624" y="3242845"/>
            <a:ext cx="1374961"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B Inondazioni</a:t>
            </a:r>
            <a:endParaRPr b="0" i="0" sz="1400" u="none" cap="none" strike="noStrike">
              <a:solidFill>
                <a:srgbClr val="000000"/>
              </a:solidFill>
              <a:latin typeface="Arial"/>
              <a:ea typeface="Arial"/>
              <a:cs typeface="Arial"/>
              <a:sym typeface="Arial"/>
            </a:endParaRPr>
          </a:p>
        </p:txBody>
      </p:sp>
      <p:sp>
        <p:nvSpPr>
          <p:cNvPr id="164" name="Google Shape;164;p7"/>
          <p:cNvSpPr txBox="1"/>
          <p:nvPr/>
        </p:nvSpPr>
        <p:spPr>
          <a:xfrm>
            <a:off x="1559624" y="4068157"/>
            <a:ext cx="1764441"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C Caldo estremo</a:t>
            </a:r>
            <a:endParaRPr b="0" i="0" sz="1400" u="none" cap="none" strike="noStrike">
              <a:solidFill>
                <a:schemeClr val="dk1"/>
              </a:solidFill>
              <a:latin typeface="Arial"/>
              <a:ea typeface="Arial"/>
              <a:cs typeface="Arial"/>
              <a:sym typeface="Arial"/>
            </a:endParaRPr>
          </a:p>
        </p:txBody>
      </p:sp>
      <p:sp>
        <p:nvSpPr>
          <p:cNvPr id="165" name="Google Shape;165;p7"/>
          <p:cNvSpPr txBox="1"/>
          <p:nvPr/>
        </p:nvSpPr>
        <p:spPr>
          <a:xfrm>
            <a:off x="4025338" y="2366694"/>
            <a:ext cx="12261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D Siccità</a:t>
            </a:r>
            <a:endParaRPr b="0" i="0" sz="1400" u="none" cap="none" strike="noStrike">
              <a:solidFill>
                <a:schemeClr val="dk1"/>
              </a:solidFill>
              <a:latin typeface="Arial"/>
              <a:ea typeface="Arial"/>
              <a:cs typeface="Arial"/>
              <a:sym typeface="Arial"/>
            </a:endParaRPr>
          </a:p>
        </p:txBody>
      </p:sp>
      <p:sp>
        <p:nvSpPr>
          <p:cNvPr id="166" name="Google Shape;166;p7"/>
          <p:cNvSpPr txBox="1"/>
          <p:nvPr/>
        </p:nvSpPr>
        <p:spPr>
          <a:xfrm>
            <a:off x="4110537" y="3243894"/>
            <a:ext cx="1311295"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E Tempeste</a:t>
            </a:r>
            <a:endParaRPr b="0" i="0" sz="1400" u="none" cap="none" strike="noStrike">
              <a:solidFill>
                <a:srgbClr val="000000"/>
              </a:solidFill>
              <a:latin typeface="Arial"/>
              <a:ea typeface="Arial"/>
              <a:cs typeface="Arial"/>
              <a:sym typeface="Arial"/>
            </a:endParaRPr>
          </a:p>
        </p:txBody>
      </p:sp>
      <p:sp>
        <p:nvSpPr>
          <p:cNvPr id="167" name="Google Shape;167;p7"/>
          <p:cNvSpPr txBox="1"/>
          <p:nvPr/>
        </p:nvSpPr>
        <p:spPr>
          <a:xfrm>
            <a:off x="4110538" y="4026771"/>
            <a:ext cx="1837232"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None/>
            </a:pPr>
            <a:r>
              <a:rPr b="0" i="0" lang="en-MT" sz="1200" u="none" cap="none" strike="noStrike">
                <a:solidFill>
                  <a:srgbClr val="708792"/>
                </a:solidFill>
                <a:latin typeface="Trebuchet MS"/>
                <a:ea typeface="Trebuchet MS"/>
                <a:cs typeface="Trebuchet MS"/>
                <a:sym typeface="Trebuchet MS"/>
              </a:rPr>
              <a:t>F Incendio boschivo</a:t>
            </a:r>
            <a:endParaRPr b="0" i="0" sz="1400" u="none" cap="none" strike="noStrike">
              <a:solidFill>
                <a:srgbClr val="000000"/>
              </a:solidFill>
              <a:latin typeface="Arial"/>
              <a:ea typeface="Arial"/>
              <a:cs typeface="Arial"/>
              <a:sym typeface="Arial"/>
            </a:endParaRPr>
          </a:p>
        </p:txBody>
      </p:sp>
      <p:sp>
        <p:nvSpPr>
          <p:cNvPr id="168" name="Google Shape;168;p7"/>
          <p:cNvSpPr txBox="1"/>
          <p:nvPr/>
        </p:nvSpPr>
        <p:spPr>
          <a:xfrm>
            <a:off x="6455435" y="2500830"/>
            <a:ext cx="1893111"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G Movimenti di massa</a:t>
            </a:r>
            <a:endParaRPr b="0" i="0" sz="1400" u="none" cap="none" strike="noStrike">
              <a:solidFill>
                <a:srgbClr val="000000"/>
              </a:solidFill>
              <a:latin typeface="Arial"/>
              <a:ea typeface="Arial"/>
              <a:cs typeface="Arial"/>
              <a:sym typeface="Arial"/>
            </a:endParaRPr>
          </a:p>
        </p:txBody>
      </p:sp>
      <p:sp>
        <p:nvSpPr>
          <p:cNvPr id="169" name="Google Shape;169;p7"/>
          <p:cNvSpPr txBox="1"/>
          <p:nvPr/>
        </p:nvSpPr>
        <p:spPr>
          <a:xfrm>
            <a:off x="1559625" y="2303932"/>
            <a:ext cx="2034180" cy="473946"/>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60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A Precipitazioni intense</a:t>
            </a:r>
            <a:endParaRPr b="0" i="0" sz="1400" u="none" cap="none" strike="noStrike">
              <a:solidFill>
                <a:srgbClr val="000000"/>
              </a:solidFill>
              <a:latin typeface="Arial"/>
              <a:ea typeface="Arial"/>
              <a:cs typeface="Arial"/>
              <a:sym typeface="Arial"/>
            </a:endParaRPr>
          </a:p>
        </p:txBody>
      </p:sp>
      <p:sp>
        <p:nvSpPr>
          <p:cNvPr id="170" name="Google Shape;170;p7"/>
          <p:cNvSpPr txBox="1"/>
          <p:nvPr/>
        </p:nvSpPr>
        <p:spPr>
          <a:xfrm>
            <a:off x="402225" y="1077638"/>
            <a:ext cx="16545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n-MT" sz="1800" u="none" cap="none" strike="noStrike">
                <a:solidFill>
                  <a:srgbClr val="9ACA3C"/>
                </a:solidFill>
                <a:latin typeface="Trebuchet MS"/>
                <a:ea typeface="Trebuchet MS"/>
                <a:cs typeface="Trebuchet MS"/>
                <a:sym typeface="Trebuchet MS"/>
              </a:rPr>
              <a:t>PROBLEMI</a:t>
            </a:r>
            <a:endParaRPr b="1" i="0" sz="1800" u="none" cap="none" strike="noStrike">
              <a:solidFill>
                <a:srgbClr val="9ACA3C"/>
              </a:solidFill>
              <a:latin typeface="Trebuchet MS"/>
              <a:ea typeface="Trebuchet MS"/>
              <a:cs typeface="Trebuchet MS"/>
              <a:sym typeface="Trebuchet MS"/>
            </a:endParaRPr>
          </a:p>
        </p:txBody>
      </p:sp>
      <p:pic>
        <p:nvPicPr>
          <p:cNvPr id="171" name="Google Shape;171;p7" title="ChatGPT Image 12 ago 2025, 10_55_32.png"/>
          <p:cNvPicPr preferRelativeResize="0"/>
          <p:nvPr/>
        </p:nvPicPr>
        <p:blipFill rotWithShape="1">
          <a:blip r:embed="rId3">
            <a:alphaModFix/>
          </a:blip>
          <a:srcRect b="0" l="0" r="0" t="0"/>
          <a:stretch/>
        </p:blipFill>
        <p:spPr>
          <a:xfrm>
            <a:off x="1016319" y="2300099"/>
            <a:ext cx="543301" cy="543301"/>
          </a:xfrm>
          <a:prstGeom prst="rect">
            <a:avLst/>
          </a:prstGeom>
          <a:noFill/>
          <a:ln>
            <a:noFill/>
          </a:ln>
        </p:spPr>
      </p:pic>
      <p:pic>
        <p:nvPicPr>
          <p:cNvPr id="172" name="Google Shape;172;p7" title="ChatGPT Image 12 ago 2025, 11_12_31.png"/>
          <p:cNvPicPr preferRelativeResize="0"/>
          <p:nvPr/>
        </p:nvPicPr>
        <p:blipFill rotWithShape="1">
          <a:blip r:embed="rId4">
            <a:alphaModFix/>
          </a:blip>
          <a:srcRect b="0" l="0" r="0" t="0"/>
          <a:stretch/>
        </p:blipFill>
        <p:spPr>
          <a:xfrm>
            <a:off x="3482042" y="3939762"/>
            <a:ext cx="543301" cy="543301"/>
          </a:xfrm>
          <a:prstGeom prst="rect">
            <a:avLst/>
          </a:prstGeom>
          <a:noFill/>
          <a:ln>
            <a:noFill/>
          </a:ln>
        </p:spPr>
      </p:pic>
      <p:pic>
        <p:nvPicPr>
          <p:cNvPr id="173" name="Google Shape;173;p7" title="ChatGPT Image 12 ago 2025, 11_12_37.png"/>
          <p:cNvPicPr preferRelativeResize="0"/>
          <p:nvPr/>
        </p:nvPicPr>
        <p:blipFill rotWithShape="1">
          <a:blip r:embed="rId5">
            <a:alphaModFix/>
          </a:blip>
          <a:srcRect b="0" l="0" r="0" t="0"/>
          <a:stretch/>
        </p:blipFill>
        <p:spPr>
          <a:xfrm>
            <a:off x="3482025" y="3176060"/>
            <a:ext cx="543301" cy="543332"/>
          </a:xfrm>
          <a:prstGeom prst="rect">
            <a:avLst/>
          </a:prstGeom>
          <a:noFill/>
          <a:ln>
            <a:noFill/>
          </a:ln>
        </p:spPr>
      </p:pic>
      <p:pic>
        <p:nvPicPr>
          <p:cNvPr id="174" name="Google Shape;174;p7" title="ChatGPT Image 12 ago 2025, 10_57_27.png"/>
          <p:cNvPicPr preferRelativeResize="0"/>
          <p:nvPr/>
        </p:nvPicPr>
        <p:blipFill rotWithShape="1">
          <a:blip r:embed="rId6">
            <a:alphaModFix/>
          </a:blip>
          <a:srcRect b="0" l="0" r="0" t="0"/>
          <a:stretch/>
        </p:blipFill>
        <p:spPr>
          <a:xfrm>
            <a:off x="1016320" y="3136657"/>
            <a:ext cx="543301" cy="543301"/>
          </a:xfrm>
          <a:prstGeom prst="rect">
            <a:avLst/>
          </a:prstGeom>
          <a:noFill/>
          <a:ln>
            <a:noFill/>
          </a:ln>
        </p:spPr>
      </p:pic>
      <p:pic>
        <p:nvPicPr>
          <p:cNvPr id="175" name="Google Shape;175;p7" title="ChatGPT Image 12 ago 2025, 10_58_21.png"/>
          <p:cNvPicPr preferRelativeResize="0"/>
          <p:nvPr/>
        </p:nvPicPr>
        <p:blipFill rotWithShape="1">
          <a:blip r:embed="rId7">
            <a:alphaModFix/>
          </a:blip>
          <a:srcRect b="59322" l="66215" r="10065" t="6785"/>
          <a:stretch/>
        </p:blipFill>
        <p:spPr>
          <a:xfrm>
            <a:off x="1016313" y="3939762"/>
            <a:ext cx="543302" cy="517604"/>
          </a:xfrm>
          <a:prstGeom prst="rect">
            <a:avLst/>
          </a:prstGeom>
          <a:noFill/>
          <a:ln>
            <a:noFill/>
          </a:ln>
        </p:spPr>
      </p:pic>
      <p:pic>
        <p:nvPicPr>
          <p:cNvPr id="176" name="Google Shape;176;p7" title="ChatGPT Image 12 ago 2025, 10_58_21.png"/>
          <p:cNvPicPr preferRelativeResize="0"/>
          <p:nvPr/>
        </p:nvPicPr>
        <p:blipFill rotWithShape="1">
          <a:blip r:embed="rId7">
            <a:alphaModFix/>
          </a:blip>
          <a:srcRect b="11002" l="11409" r="65323" t="52082"/>
          <a:stretch/>
        </p:blipFill>
        <p:spPr>
          <a:xfrm>
            <a:off x="3482029" y="2264019"/>
            <a:ext cx="543302" cy="574643"/>
          </a:xfrm>
          <a:prstGeom prst="rect">
            <a:avLst/>
          </a:prstGeom>
          <a:noFill/>
          <a:ln>
            <a:noFill/>
          </a:ln>
        </p:spPr>
      </p:pic>
      <p:pic>
        <p:nvPicPr>
          <p:cNvPr id="177" name="Google Shape;177;p7" title="ChatGPT Image 12 ago 2025, 11_45_50.png"/>
          <p:cNvPicPr preferRelativeResize="0"/>
          <p:nvPr/>
        </p:nvPicPr>
        <p:blipFill rotWithShape="1">
          <a:blip r:embed="rId8">
            <a:alphaModFix/>
          </a:blip>
          <a:srcRect b="0" l="0" r="0" t="0"/>
          <a:stretch/>
        </p:blipFill>
        <p:spPr>
          <a:xfrm>
            <a:off x="5828728" y="2366694"/>
            <a:ext cx="599196" cy="59919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8"/>
          <p:cNvSpPr txBox="1"/>
          <p:nvPr/>
        </p:nvSpPr>
        <p:spPr>
          <a:xfrm>
            <a:off x="402225" y="1218987"/>
            <a:ext cx="8467500" cy="4056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I Componenti Chiave dell’Edificio (12) trattati in RBTool per l'Europa Centrale sono:</a:t>
            </a:r>
            <a:endParaRPr b="0" i="0" sz="1200" u="none" cap="none" strike="noStrike">
              <a:solidFill>
                <a:srgbClr val="708792"/>
              </a:solidFill>
              <a:latin typeface="Trebuchet MS"/>
              <a:ea typeface="Trebuchet MS"/>
              <a:cs typeface="Trebuchet MS"/>
              <a:sym typeface="Trebuchet MS"/>
            </a:endParaRPr>
          </a:p>
        </p:txBody>
      </p:sp>
      <p:sp>
        <p:nvSpPr>
          <p:cNvPr id="183" name="Google Shape;183;p8"/>
          <p:cNvSpPr txBox="1"/>
          <p:nvPr/>
        </p:nvSpPr>
        <p:spPr>
          <a:xfrm>
            <a:off x="379725" y="22463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n-MT" sz="2800" u="none" cap="none" strike="noStrike">
                <a:solidFill>
                  <a:srgbClr val="9ACA3C"/>
                </a:solidFill>
                <a:latin typeface="Trebuchet MS"/>
                <a:ea typeface="Trebuchet MS"/>
                <a:cs typeface="Trebuchet MS"/>
                <a:sym typeface="Trebuchet MS"/>
              </a:rPr>
              <a:t>La struttura dell’RBTool</a:t>
            </a:r>
            <a:endParaRPr b="1" i="0" sz="2800" u="none" cap="none" strike="noStrike">
              <a:solidFill>
                <a:srgbClr val="9ACA3C"/>
              </a:solidFill>
              <a:latin typeface="Trebuchet MS"/>
              <a:ea typeface="Trebuchet MS"/>
              <a:cs typeface="Trebuchet MS"/>
              <a:sym typeface="Trebuchet MS"/>
            </a:endParaRPr>
          </a:p>
        </p:txBody>
      </p:sp>
      <p:sp>
        <p:nvSpPr>
          <p:cNvPr id="184" name="Google Shape;184;p8"/>
          <p:cNvSpPr txBox="1"/>
          <p:nvPr/>
        </p:nvSpPr>
        <p:spPr>
          <a:xfrm>
            <a:off x="3947400" y="2776229"/>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Sistema Igienico-Sanitario</a:t>
            </a:r>
            <a:endParaRPr b="0" i="0" sz="1400" u="none" cap="none" strike="noStrike">
              <a:solidFill>
                <a:srgbClr val="000000"/>
              </a:solidFill>
              <a:latin typeface="Arial"/>
              <a:ea typeface="Arial"/>
              <a:cs typeface="Arial"/>
              <a:sym typeface="Arial"/>
            </a:endParaRPr>
          </a:p>
        </p:txBody>
      </p:sp>
      <p:sp>
        <p:nvSpPr>
          <p:cNvPr id="185" name="Google Shape;185;p8"/>
          <p:cNvSpPr txBox="1"/>
          <p:nvPr/>
        </p:nvSpPr>
        <p:spPr>
          <a:xfrm>
            <a:off x="3947400" y="2209884"/>
            <a:ext cx="2598300" cy="397001"/>
          </a:xfrm>
          <a:prstGeom prst="rect">
            <a:avLst/>
          </a:prstGeom>
          <a:noFill/>
          <a:ln>
            <a:noFill/>
          </a:ln>
        </p:spPr>
        <p:txBody>
          <a:bodyPr anchorCtr="0" anchor="t" bIns="91425" lIns="91425" spcFirstLastPara="1" rIns="91425" wrap="square" tIns="91425">
            <a:spAutoFit/>
          </a:bodyPr>
          <a:lstStyle/>
          <a:p>
            <a:pPr indent="0" lvl="0" marL="0" marR="215265" rtl="0" algn="l">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Sistema di Ventilazione</a:t>
            </a:r>
            <a:endParaRPr b="0" i="0" sz="1400" u="none" cap="none" strike="noStrike">
              <a:solidFill>
                <a:srgbClr val="000000"/>
              </a:solidFill>
              <a:latin typeface="Arial"/>
              <a:ea typeface="Arial"/>
              <a:cs typeface="Arial"/>
              <a:sym typeface="Arial"/>
            </a:endParaRPr>
          </a:p>
        </p:txBody>
      </p:sp>
      <p:sp>
        <p:nvSpPr>
          <p:cNvPr id="186" name="Google Shape;186;p8"/>
          <p:cNvSpPr txBox="1"/>
          <p:nvPr/>
        </p:nvSpPr>
        <p:spPr>
          <a:xfrm>
            <a:off x="490730" y="4029963"/>
            <a:ext cx="2598300" cy="397001"/>
          </a:xfrm>
          <a:prstGeom prst="rect">
            <a:avLst/>
          </a:prstGeom>
          <a:noFill/>
          <a:ln>
            <a:noFill/>
          </a:ln>
        </p:spPr>
        <p:txBody>
          <a:bodyPr anchorCtr="0" anchor="t" bIns="91425" lIns="91425" spcFirstLastPara="1" rIns="91425" wrap="square" tIns="91425">
            <a:spAutoFit/>
          </a:bodyPr>
          <a:lstStyle/>
          <a:p>
            <a:pPr indent="0" lvl="0" marL="0" marR="215265" rtl="0" algn="ctr">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Sistema Energetico</a:t>
            </a:r>
            <a:endParaRPr b="0" i="0" sz="1400" u="none" cap="none" strike="noStrike">
              <a:solidFill>
                <a:srgbClr val="000000"/>
              </a:solidFill>
              <a:latin typeface="Arial"/>
              <a:ea typeface="Arial"/>
              <a:cs typeface="Arial"/>
              <a:sym typeface="Arial"/>
            </a:endParaRPr>
          </a:p>
        </p:txBody>
      </p:sp>
      <p:sp>
        <p:nvSpPr>
          <p:cNvPr id="187" name="Google Shape;187;p8"/>
          <p:cNvSpPr txBox="1"/>
          <p:nvPr/>
        </p:nvSpPr>
        <p:spPr>
          <a:xfrm>
            <a:off x="964200" y="2807835"/>
            <a:ext cx="2598300" cy="397001"/>
          </a:xfrm>
          <a:prstGeom prst="rect">
            <a:avLst/>
          </a:prstGeom>
          <a:noFill/>
          <a:ln>
            <a:noFill/>
          </a:ln>
        </p:spPr>
        <p:txBody>
          <a:bodyPr anchorCtr="0" anchor="t" bIns="91425" lIns="91425" spcFirstLastPara="1" rIns="91425" wrap="square" tIns="91425">
            <a:spAutoFit/>
          </a:bodyPr>
          <a:lstStyle/>
          <a:p>
            <a:pPr indent="0" lvl="0" marL="0" marR="215265" rtl="0" algn="l">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Struttura Portante</a:t>
            </a:r>
            <a:endParaRPr b="0" i="0" sz="1200" u="none" cap="none" strike="noStrike">
              <a:solidFill>
                <a:srgbClr val="708792"/>
              </a:solidFill>
              <a:latin typeface="Trebuchet MS"/>
              <a:ea typeface="Trebuchet MS"/>
              <a:cs typeface="Trebuchet MS"/>
              <a:sym typeface="Trebuchet MS"/>
            </a:endParaRPr>
          </a:p>
        </p:txBody>
      </p:sp>
      <p:sp>
        <p:nvSpPr>
          <p:cNvPr id="188" name="Google Shape;188;p8"/>
          <p:cNvSpPr txBox="1"/>
          <p:nvPr/>
        </p:nvSpPr>
        <p:spPr>
          <a:xfrm>
            <a:off x="964200" y="3465520"/>
            <a:ext cx="2598300" cy="397001"/>
          </a:xfrm>
          <a:prstGeom prst="rect">
            <a:avLst/>
          </a:prstGeom>
          <a:noFill/>
          <a:ln>
            <a:noFill/>
          </a:ln>
        </p:spPr>
        <p:txBody>
          <a:bodyPr anchorCtr="0" anchor="t" bIns="91425" lIns="91425" spcFirstLastPara="1" rIns="91425" wrap="square" tIns="91425">
            <a:spAutoFit/>
          </a:bodyPr>
          <a:lstStyle/>
          <a:p>
            <a:pPr indent="0" lvl="0" marL="0" marR="215265" rtl="0" algn="l">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Elementi Non-Portanti</a:t>
            </a:r>
            <a:endParaRPr b="0" i="0" sz="1400" u="none" cap="none" strike="noStrike">
              <a:solidFill>
                <a:srgbClr val="000000"/>
              </a:solidFill>
              <a:latin typeface="Arial"/>
              <a:ea typeface="Arial"/>
              <a:cs typeface="Arial"/>
              <a:sym typeface="Arial"/>
            </a:endParaRPr>
          </a:p>
        </p:txBody>
      </p:sp>
      <p:sp>
        <p:nvSpPr>
          <p:cNvPr id="189" name="Google Shape;189;p8"/>
          <p:cNvSpPr txBox="1"/>
          <p:nvPr/>
        </p:nvSpPr>
        <p:spPr>
          <a:xfrm>
            <a:off x="964200" y="2175350"/>
            <a:ext cx="2598300" cy="473946"/>
          </a:xfrm>
          <a:prstGeom prst="rect">
            <a:avLst/>
          </a:prstGeom>
          <a:noFill/>
          <a:ln>
            <a:noFill/>
          </a:ln>
        </p:spPr>
        <p:txBody>
          <a:bodyPr anchorCtr="0" anchor="t" bIns="91425" lIns="91425" spcFirstLastPara="1" rIns="91425" wrap="square" tIns="91425">
            <a:spAutoFit/>
          </a:bodyPr>
          <a:lstStyle/>
          <a:p>
            <a:pPr indent="0" lvl="0" marL="0" marR="215265" rtl="0" algn="l">
              <a:lnSpc>
                <a:spcPct val="115000"/>
              </a:lnSpc>
              <a:spcBef>
                <a:spcPts val="60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Fondamenta </a:t>
            </a:r>
            <a:endParaRPr b="0" i="0" sz="1200" u="none" cap="none" strike="noStrike">
              <a:solidFill>
                <a:schemeClr val="lt2"/>
              </a:solidFill>
              <a:latin typeface="Trebuchet MS"/>
              <a:ea typeface="Trebuchet MS"/>
              <a:cs typeface="Trebuchet MS"/>
              <a:sym typeface="Trebuchet MS"/>
            </a:endParaRPr>
          </a:p>
        </p:txBody>
      </p:sp>
      <p:sp>
        <p:nvSpPr>
          <p:cNvPr id="190" name="Google Shape;190;p8"/>
          <p:cNvSpPr txBox="1"/>
          <p:nvPr/>
        </p:nvSpPr>
        <p:spPr>
          <a:xfrm>
            <a:off x="402225" y="819237"/>
            <a:ext cx="22863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n-MT" sz="1800" u="none" cap="none" strike="noStrike">
                <a:solidFill>
                  <a:srgbClr val="9ACA3C"/>
                </a:solidFill>
                <a:latin typeface="Trebuchet MS"/>
                <a:ea typeface="Trebuchet MS"/>
                <a:cs typeface="Trebuchet MS"/>
                <a:sym typeface="Trebuchet MS"/>
              </a:rPr>
              <a:t>Macro categorie</a:t>
            </a:r>
            <a:endParaRPr b="1" i="0" sz="1800" u="none" cap="none" strike="noStrike">
              <a:solidFill>
                <a:srgbClr val="9ACA3C"/>
              </a:solidFill>
              <a:latin typeface="Trebuchet MS"/>
              <a:ea typeface="Trebuchet MS"/>
              <a:cs typeface="Trebuchet MS"/>
              <a:sym typeface="Trebuchet MS"/>
            </a:endParaRPr>
          </a:p>
        </p:txBody>
      </p:sp>
      <p:sp>
        <p:nvSpPr>
          <p:cNvPr id="191" name="Google Shape;191;p8"/>
          <p:cNvSpPr txBox="1"/>
          <p:nvPr/>
        </p:nvSpPr>
        <p:spPr>
          <a:xfrm>
            <a:off x="3947400" y="3427990"/>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Altri Sistemi</a:t>
            </a:r>
            <a:endParaRPr b="0" i="0" sz="1400" u="none" cap="none" strike="noStrike">
              <a:solidFill>
                <a:srgbClr val="000000"/>
              </a:solidFill>
              <a:latin typeface="Arial"/>
              <a:ea typeface="Arial"/>
              <a:cs typeface="Arial"/>
              <a:sym typeface="Arial"/>
            </a:endParaRPr>
          </a:p>
        </p:txBody>
      </p:sp>
      <p:sp>
        <p:nvSpPr>
          <p:cNvPr id="192" name="Google Shape;192;p8"/>
          <p:cNvSpPr txBox="1"/>
          <p:nvPr/>
        </p:nvSpPr>
        <p:spPr>
          <a:xfrm>
            <a:off x="3947400" y="4147391"/>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Utenze</a:t>
            </a:r>
            <a:endParaRPr b="0" i="0" sz="1400" u="none" cap="none" strike="noStrike">
              <a:solidFill>
                <a:srgbClr val="000000"/>
              </a:solidFill>
              <a:latin typeface="Arial"/>
              <a:ea typeface="Arial"/>
              <a:cs typeface="Arial"/>
              <a:sym typeface="Arial"/>
            </a:endParaRPr>
          </a:p>
        </p:txBody>
      </p:sp>
      <p:sp>
        <p:nvSpPr>
          <p:cNvPr id="193" name="Google Shape;193;p8"/>
          <p:cNvSpPr txBox="1"/>
          <p:nvPr/>
        </p:nvSpPr>
        <p:spPr>
          <a:xfrm>
            <a:off x="6545700" y="2705960"/>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Abitanti</a:t>
            </a:r>
            <a:endParaRPr b="0" i="0" sz="1400" u="none" cap="none" strike="noStrike">
              <a:solidFill>
                <a:srgbClr val="000000"/>
              </a:solidFill>
              <a:latin typeface="Arial"/>
              <a:ea typeface="Arial"/>
              <a:cs typeface="Arial"/>
              <a:sym typeface="Arial"/>
            </a:endParaRPr>
          </a:p>
        </p:txBody>
      </p:sp>
      <p:sp>
        <p:nvSpPr>
          <p:cNvPr id="194" name="Google Shape;194;p8"/>
          <p:cNvSpPr txBox="1"/>
          <p:nvPr/>
        </p:nvSpPr>
        <p:spPr>
          <a:xfrm>
            <a:off x="6545700" y="2139615"/>
            <a:ext cx="2598300" cy="397001"/>
          </a:xfrm>
          <a:prstGeom prst="rect">
            <a:avLst/>
          </a:prstGeom>
          <a:noFill/>
          <a:ln>
            <a:noFill/>
          </a:ln>
        </p:spPr>
        <p:txBody>
          <a:bodyPr anchorCtr="0" anchor="t" bIns="91425" lIns="91425" spcFirstLastPara="1" rIns="91425" wrap="square" tIns="91425">
            <a:spAutoFit/>
          </a:bodyPr>
          <a:lstStyle/>
          <a:p>
            <a:pPr indent="0" lvl="0" marL="0" marR="215265" rtl="0" algn="l">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Architettura del Paesaggio</a:t>
            </a:r>
            <a:endParaRPr b="0" i="0" sz="1400" u="none" cap="none" strike="noStrike">
              <a:solidFill>
                <a:srgbClr val="000000"/>
              </a:solidFill>
              <a:latin typeface="Arial"/>
              <a:ea typeface="Arial"/>
              <a:cs typeface="Arial"/>
              <a:sym typeface="Arial"/>
            </a:endParaRPr>
          </a:p>
        </p:txBody>
      </p:sp>
      <p:sp>
        <p:nvSpPr>
          <p:cNvPr id="195" name="Google Shape;195;p8"/>
          <p:cNvSpPr txBox="1"/>
          <p:nvPr/>
        </p:nvSpPr>
        <p:spPr>
          <a:xfrm>
            <a:off x="6600903" y="3344085"/>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Posizione</a:t>
            </a:r>
            <a:endParaRPr b="0" i="0" sz="1400" u="none" cap="none" strike="noStrike">
              <a:solidFill>
                <a:srgbClr val="000000"/>
              </a:solidFill>
              <a:latin typeface="Arial"/>
              <a:ea typeface="Arial"/>
              <a:cs typeface="Arial"/>
              <a:sym typeface="Arial"/>
            </a:endParaRPr>
          </a:p>
        </p:txBody>
      </p:sp>
      <p:sp>
        <p:nvSpPr>
          <p:cNvPr id="196" name="Google Shape;196;p8"/>
          <p:cNvSpPr txBox="1"/>
          <p:nvPr/>
        </p:nvSpPr>
        <p:spPr>
          <a:xfrm>
            <a:off x="6545700" y="4077122"/>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Comunità</a:t>
            </a:r>
            <a:endParaRPr b="0" i="0" sz="1400" u="none" cap="none" strike="noStrike">
              <a:solidFill>
                <a:srgbClr val="000000"/>
              </a:solidFill>
              <a:latin typeface="Arial"/>
              <a:ea typeface="Arial"/>
              <a:cs typeface="Arial"/>
              <a:sym typeface="Arial"/>
            </a:endParaRPr>
          </a:p>
        </p:txBody>
      </p:sp>
      <p:pic>
        <p:nvPicPr>
          <p:cNvPr descr="Building Foundation Icons - Free SVG &amp; PNG Building Foundation Images -  Noun Project" id="197" name="Google Shape;197;p8"/>
          <p:cNvPicPr preferRelativeResize="0"/>
          <p:nvPr/>
        </p:nvPicPr>
        <p:blipFill rotWithShape="1">
          <a:blip r:embed="rId3">
            <a:alphaModFix/>
          </a:blip>
          <a:srcRect b="0" l="0" r="0" t="0"/>
          <a:stretch/>
        </p:blipFill>
        <p:spPr>
          <a:xfrm>
            <a:off x="428447" y="1993724"/>
            <a:ext cx="629927" cy="629927"/>
          </a:xfrm>
          <a:prstGeom prst="rect">
            <a:avLst/>
          </a:prstGeom>
          <a:noFill/>
          <a:ln>
            <a:noFill/>
          </a:ln>
        </p:spPr>
      </p:pic>
      <p:pic>
        <p:nvPicPr>
          <p:cNvPr descr="171 Load Bearing Structure Stock Vectors and Vector Art | Shutterstock" id="198" name="Google Shape;198;p8"/>
          <p:cNvPicPr preferRelativeResize="0"/>
          <p:nvPr/>
        </p:nvPicPr>
        <p:blipFill rotWithShape="1">
          <a:blip r:embed="rId4">
            <a:alphaModFix/>
          </a:blip>
          <a:srcRect b="0" l="0" r="0" t="0"/>
          <a:stretch/>
        </p:blipFill>
        <p:spPr>
          <a:xfrm>
            <a:off x="549434" y="2747506"/>
            <a:ext cx="414766" cy="399087"/>
          </a:xfrm>
          <a:prstGeom prst="rect">
            <a:avLst/>
          </a:prstGeom>
          <a:noFill/>
          <a:ln>
            <a:noFill/>
          </a:ln>
        </p:spPr>
      </p:pic>
      <p:pic>
        <p:nvPicPr>
          <p:cNvPr descr="Load Bearing Icons - Free SVG &amp; PNG Load Bearing Images - Noun Project" id="199" name="Google Shape;199;p8"/>
          <p:cNvPicPr preferRelativeResize="0"/>
          <p:nvPr/>
        </p:nvPicPr>
        <p:blipFill rotWithShape="1">
          <a:blip r:embed="rId5">
            <a:alphaModFix/>
          </a:blip>
          <a:srcRect b="0" l="0" r="0" t="0"/>
          <a:stretch/>
        </p:blipFill>
        <p:spPr>
          <a:xfrm>
            <a:off x="379725" y="3271239"/>
            <a:ext cx="655130" cy="655130"/>
          </a:xfrm>
          <a:prstGeom prst="rect">
            <a:avLst/>
          </a:prstGeom>
          <a:noFill/>
          <a:ln>
            <a:noFill/>
          </a:ln>
        </p:spPr>
      </p:pic>
      <p:pic>
        <p:nvPicPr>
          <p:cNvPr descr="Energy System Icons - Free SVG &amp; PNG Energy System Images - Noun Project" id="200" name="Google Shape;200;p8"/>
          <p:cNvPicPr preferRelativeResize="0"/>
          <p:nvPr/>
        </p:nvPicPr>
        <p:blipFill rotWithShape="1">
          <a:blip r:embed="rId6">
            <a:alphaModFix/>
          </a:blip>
          <a:srcRect b="0" l="0" r="0" t="0"/>
          <a:stretch/>
        </p:blipFill>
        <p:spPr>
          <a:xfrm>
            <a:off x="549434" y="4044593"/>
            <a:ext cx="455702" cy="455702"/>
          </a:xfrm>
          <a:prstGeom prst="rect">
            <a:avLst/>
          </a:prstGeom>
          <a:noFill/>
          <a:ln>
            <a:noFill/>
          </a:ln>
        </p:spPr>
      </p:pic>
      <p:pic>
        <p:nvPicPr>
          <p:cNvPr descr="Fan Or Ventilation System Line Art Vector Icon For Apps And Websites  Royalty Free SVG, Cliparts, Vectors, and Stock Illustration. Image  190310463." id="201" name="Google Shape;201;p8"/>
          <p:cNvPicPr preferRelativeResize="0"/>
          <p:nvPr/>
        </p:nvPicPr>
        <p:blipFill rotWithShape="1">
          <a:blip r:embed="rId7">
            <a:alphaModFix/>
          </a:blip>
          <a:srcRect b="0" l="0" r="0" t="0"/>
          <a:stretch/>
        </p:blipFill>
        <p:spPr>
          <a:xfrm>
            <a:off x="3452100" y="2153996"/>
            <a:ext cx="495300" cy="495300"/>
          </a:xfrm>
          <a:prstGeom prst="rect">
            <a:avLst/>
          </a:prstGeom>
          <a:noFill/>
          <a:ln>
            <a:noFill/>
          </a:ln>
        </p:spPr>
      </p:pic>
      <p:pic>
        <p:nvPicPr>
          <p:cNvPr descr="Sanitary, system, toilet, furniture, room icon - Download on Iconfinder" id="202" name="Google Shape;202;p8"/>
          <p:cNvPicPr preferRelativeResize="0"/>
          <p:nvPr/>
        </p:nvPicPr>
        <p:blipFill rotWithShape="1">
          <a:blip r:embed="rId8">
            <a:alphaModFix/>
          </a:blip>
          <a:srcRect b="0" l="0" r="0" t="0"/>
          <a:stretch/>
        </p:blipFill>
        <p:spPr>
          <a:xfrm>
            <a:off x="3502034" y="2773985"/>
            <a:ext cx="414766" cy="414766"/>
          </a:xfrm>
          <a:prstGeom prst="rect">
            <a:avLst/>
          </a:prstGeom>
          <a:noFill/>
          <a:ln>
            <a:noFill/>
          </a:ln>
        </p:spPr>
      </p:pic>
      <p:pic>
        <p:nvPicPr>
          <p:cNvPr descr="100 free icons of System icons set designed by Revicon" id="203" name="Google Shape;203;p8"/>
          <p:cNvPicPr preferRelativeResize="0"/>
          <p:nvPr/>
        </p:nvPicPr>
        <p:blipFill rotWithShape="1">
          <a:blip r:embed="rId9">
            <a:alphaModFix/>
          </a:blip>
          <a:srcRect b="0" l="0" r="0" t="0"/>
          <a:stretch/>
        </p:blipFill>
        <p:spPr>
          <a:xfrm>
            <a:off x="3519798" y="3406044"/>
            <a:ext cx="397002" cy="397002"/>
          </a:xfrm>
          <a:prstGeom prst="rect">
            <a:avLst/>
          </a:prstGeom>
          <a:noFill/>
          <a:ln>
            <a:noFill/>
          </a:ln>
        </p:spPr>
      </p:pic>
      <p:pic>
        <p:nvPicPr>
          <p:cNvPr descr="Utilities Icons - Free SVG &amp; PNG Utilities Images - Noun Project" id="204" name="Google Shape;204;p8"/>
          <p:cNvPicPr preferRelativeResize="0"/>
          <p:nvPr/>
        </p:nvPicPr>
        <p:blipFill rotWithShape="1">
          <a:blip r:embed="rId10">
            <a:alphaModFix/>
          </a:blip>
          <a:srcRect b="0" l="0" r="0" t="0"/>
          <a:stretch/>
        </p:blipFill>
        <p:spPr>
          <a:xfrm>
            <a:off x="3420615" y="4029963"/>
            <a:ext cx="496185" cy="496185"/>
          </a:xfrm>
          <a:prstGeom prst="rect">
            <a:avLst/>
          </a:prstGeom>
          <a:noFill/>
          <a:ln>
            <a:noFill/>
          </a:ln>
        </p:spPr>
      </p:pic>
      <p:pic>
        <p:nvPicPr>
          <p:cNvPr descr="Landscape icon | Freepik" id="205" name="Google Shape;205;p8"/>
          <p:cNvPicPr preferRelativeResize="0"/>
          <p:nvPr/>
        </p:nvPicPr>
        <p:blipFill rotWithShape="1">
          <a:blip r:embed="rId11">
            <a:alphaModFix/>
          </a:blip>
          <a:srcRect b="0" l="0" r="0" t="0"/>
          <a:stretch/>
        </p:blipFill>
        <p:spPr>
          <a:xfrm>
            <a:off x="6142625" y="2124467"/>
            <a:ext cx="397002" cy="397002"/>
          </a:xfrm>
          <a:prstGeom prst="rect">
            <a:avLst/>
          </a:prstGeom>
          <a:noFill/>
          <a:ln>
            <a:noFill/>
          </a:ln>
        </p:spPr>
      </p:pic>
      <p:pic>
        <p:nvPicPr>
          <p:cNvPr descr="195,000+ Group Of People Icon Stock Illustrations, Royalty-Free Vector  Graphics &amp; Clip Art - iStock | Group of people icon vector, Diverse group  of people icon, Large group of people icon" id="206" name="Google Shape;206;p8"/>
          <p:cNvPicPr preferRelativeResize="0"/>
          <p:nvPr/>
        </p:nvPicPr>
        <p:blipFill rotWithShape="1">
          <a:blip r:embed="rId12">
            <a:alphaModFix/>
          </a:blip>
          <a:srcRect b="0" l="0" r="0" t="0"/>
          <a:stretch/>
        </p:blipFill>
        <p:spPr>
          <a:xfrm>
            <a:off x="6079105" y="2677152"/>
            <a:ext cx="552964" cy="552964"/>
          </a:xfrm>
          <a:prstGeom prst="rect">
            <a:avLst/>
          </a:prstGeom>
          <a:noFill/>
          <a:ln>
            <a:noFill/>
          </a:ln>
        </p:spPr>
      </p:pic>
      <p:pic>
        <p:nvPicPr>
          <p:cNvPr descr="Location Icon Vector Art, Icons, and Graphics for Free Download" id="207" name="Google Shape;207;p8"/>
          <p:cNvPicPr preferRelativeResize="0"/>
          <p:nvPr/>
        </p:nvPicPr>
        <p:blipFill rotWithShape="1">
          <a:blip r:embed="rId13">
            <a:alphaModFix/>
          </a:blip>
          <a:srcRect b="0" l="0" r="0" t="0"/>
          <a:stretch/>
        </p:blipFill>
        <p:spPr>
          <a:xfrm>
            <a:off x="6096084" y="3228705"/>
            <a:ext cx="573346" cy="573346"/>
          </a:xfrm>
          <a:prstGeom prst="rect">
            <a:avLst/>
          </a:prstGeom>
          <a:noFill/>
          <a:ln>
            <a:noFill/>
          </a:ln>
        </p:spPr>
      </p:pic>
      <p:pic>
        <p:nvPicPr>
          <p:cNvPr descr="Community - Free user icons" id="208" name="Google Shape;208;p8"/>
          <p:cNvPicPr preferRelativeResize="0"/>
          <p:nvPr/>
        </p:nvPicPr>
        <p:blipFill rotWithShape="1">
          <a:blip r:embed="rId14">
            <a:alphaModFix/>
          </a:blip>
          <a:srcRect b="0" l="0" r="0" t="0"/>
          <a:stretch/>
        </p:blipFill>
        <p:spPr>
          <a:xfrm>
            <a:off x="6081737" y="3952594"/>
            <a:ext cx="547701" cy="5477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9"/>
          <p:cNvSpPr txBox="1"/>
          <p:nvPr/>
        </p:nvSpPr>
        <p:spPr>
          <a:xfrm>
            <a:off x="376235" y="1361814"/>
            <a:ext cx="8111700" cy="4095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Una Categoria di Rischio rappresenta il rischio specifico derivante dall'interazione tra un problema e un Elemento Esposto all'interno di un particolare Componente dell'Edificio (Macro Categoria).</a:t>
            </a:r>
            <a:endParaRPr b="0" i="0" sz="1200" u="none" cap="none" strike="noStrike">
              <a:solidFill>
                <a:srgbClr val="708792"/>
              </a:solidFill>
              <a:latin typeface="Trebuchet MS"/>
              <a:ea typeface="Trebuchet MS"/>
              <a:cs typeface="Trebuchet MS"/>
              <a:sym typeface="Trebuchet MS"/>
            </a:endParaRPr>
          </a:p>
        </p:txBody>
      </p:sp>
      <p:sp>
        <p:nvSpPr>
          <p:cNvPr id="214" name="Google Shape;214;p9"/>
          <p:cNvSpPr txBox="1"/>
          <p:nvPr/>
        </p:nvSpPr>
        <p:spPr>
          <a:xfrm>
            <a:off x="402225" y="19824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n-MT" sz="2800" u="none" cap="none" strike="noStrike">
                <a:solidFill>
                  <a:srgbClr val="9ACA3C"/>
                </a:solidFill>
                <a:latin typeface="Trebuchet MS"/>
                <a:ea typeface="Trebuchet MS"/>
                <a:cs typeface="Trebuchet MS"/>
                <a:sym typeface="Trebuchet MS"/>
              </a:rPr>
              <a:t>La struttura dell’RBTool</a:t>
            </a:r>
            <a:endParaRPr b="1" i="0" sz="2800" u="none" cap="none" strike="noStrike">
              <a:solidFill>
                <a:srgbClr val="9ACA3C"/>
              </a:solidFill>
              <a:latin typeface="Trebuchet MS"/>
              <a:ea typeface="Trebuchet MS"/>
              <a:cs typeface="Trebuchet MS"/>
              <a:sym typeface="Trebuchet MS"/>
            </a:endParaRPr>
          </a:p>
        </p:txBody>
      </p:sp>
      <p:sp>
        <p:nvSpPr>
          <p:cNvPr id="215" name="Google Shape;215;p9"/>
          <p:cNvSpPr txBox="1"/>
          <p:nvPr/>
        </p:nvSpPr>
        <p:spPr>
          <a:xfrm>
            <a:off x="402224" y="901240"/>
            <a:ext cx="3085575"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n-MT" sz="1800" u="none" cap="none" strike="noStrike">
                <a:solidFill>
                  <a:srgbClr val="9ACA3C"/>
                </a:solidFill>
                <a:latin typeface="Trebuchet MS"/>
                <a:ea typeface="Trebuchet MS"/>
                <a:cs typeface="Trebuchet MS"/>
                <a:sym typeface="Trebuchet MS"/>
              </a:rPr>
              <a:t>Categorie di Rischio</a:t>
            </a:r>
            <a:endParaRPr b="1" i="0" sz="1800" u="none" cap="none" strike="noStrike">
              <a:solidFill>
                <a:srgbClr val="9ACA3C"/>
              </a:solidFill>
              <a:latin typeface="Trebuchet MS"/>
              <a:ea typeface="Trebuchet MS"/>
              <a:cs typeface="Trebuchet MS"/>
              <a:sym typeface="Trebuchet MS"/>
            </a:endParaRPr>
          </a:p>
        </p:txBody>
      </p:sp>
      <p:sp>
        <p:nvSpPr>
          <p:cNvPr id="216" name="Google Shape;216;p9"/>
          <p:cNvSpPr txBox="1"/>
          <p:nvPr/>
        </p:nvSpPr>
        <p:spPr>
          <a:xfrm>
            <a:off x="376235" y="4203991"/>
            <a:ext cx="8111700" cy="815578"/>
          </a:xfrm>
          <a:prstGeom prst="rect">
            <a:avLst/>
          </a:prstGeom>
          <a:noFill/>
          <a:ln>
            <a:noFill/>
          </a:ln>
        </p:spPr>
        <p:txBody>
          <a:bodyPr anchorCtr="0" anchor="t" bIns="91425" lIns="91425" spcFirstLastPara="1" rIns="91425" wrap="square" tIns="91425">
            <a:spAutoFit/>
          </a:bodyPr>
          <a:lstStyle/>
          <a:p>
            <a:pPr indent="0" lvl="0" marL="0" marR="215265" rtl="0" algn="just">
              <a:lnSpc>
                <a:spcPct val="100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Le Categorie di Rischio sono state definite nella versione Centrale Europea dello strumento RBTool. Queste categorie coprono tutte e sette le Questioni affrontate nello strumento e abbracciano i Settori Urbani chiave più rilevanti per l'adattamento climatico a livello di quartiere.</a:t>
            </a:r>
            <a:endParaRPr b="0" i="0" sz="1200" u="none" cap="none" strike="noStrike">
              <a:solidFill>
                <a:srgbClr val="708792"/>
              </a:solidFill>
              <a:latin typeface="Trebuchet MS"/>
              <a:ea typeface="Trebuchet MS"/>
              <a:cs typeface="Trebuchet MS"/>
              <a:sym typeface="Trebuchet MS"/>
            </a:endParaRPr>
          </a:p>
        </p:txBody>
      </p:sp>
      <p:sp>
        <p:nvSpPr>
          <p:cNvPr id="217" name="Google Shape;217;p9"/>
          <p:cNvSpPr txBox="1"/>
          <p:nvPr/>
        </p:nvSpPr>
        <p:spPr>
          <a:xfrm>
            <a:off x="283925" y="3070850"/>
            <a:ext cx="1956150" cy="686311"/>
          </a:xfrm>
          <a:prstGeom prst="rect">
            <a:avLst/>
          </a:prstGeom>
          <a:noFill/>
          <a:ln>
            <a:noFill/>
          </a:ln>
        </p:spPr>
        <p:txBody>
          <a:bodyPr anchorCtr="0" anchor="t" bIns="91425" lIns="91425" spcFirstLastPara="1" rIns="91425" wrap="square" tIns="91425">
            <a:spAutoFit/>
          </a:bodyPr>
          <a:lstStyle/>
          <a:p>
            <a:pPr indent="0" lvl="0" marL="0" marR="215265" rtl="0" algn="ctr">
              <a:lnSpc>
                <a:spcPct val="115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Problema: </a:t>
            </a:r>
            <a:br>
              <a:rPr b="0" i="0" lang="en-MT" sz="1200" u="none" cap="none" strike="noStrike">
                <a:solidFill>
                  <a:srgbClr val="708792"/>
                </a:solidFill>
                <a:latin typeface="Trebuchet MS"/>
                <a:ea typeface="Trebuchet MS"/>
                <a:cs typeface="Trebuchet MS"/>
                <a:sym typeface="Trebuchet MS"/>
              </a:rPr>
            </a:br>
            <a:r>
              <a:rPr b="0" i="0" lang="en-MT" sz="1200" u="none" cap="none" strike="noStrike">
                <a:solidFill>
                  <a:srgbClr val="708792"/>
                </a:solidFill>
                <a:latin typeface="Trebuchet MS"/>
                <a:ea typeface="Trebuchet MS"/>
                <a:cs typeface="Trebuchet MS"/>
                <a:sym typeface="Trebuchet MS"/>
              </a:rPr>
              <a:t>Precipitazione intensa</a:t>
            </a:r>
            <a:endParaRPr b="0" i="0" sz="1400" u="none" cap="none" strike="noStrike">
              <a:solidFill>
                <a:srgbClr val="000000"/>
              </a:solidFill>
              <a:latin typeface="Arial"/>
              <a:ea typeface="Arial"/>
              <a:cs typeface="Arial"/>
              <a:sym typeface="Arial"/>
            </a:endParaRPr>
          </a:p>
        </p:txBody>
      </p:sp>
      <p:sp>
        <p:nvSpPr>
          <p:cNvPr id="218" name="Google Shape;218;p9"/>
          <p:cNvSpPr txBox="1"/>
          <p:nvPr/>
        </p:nvSpPr>
        <p:spPr>
          <a:xfrm>
            <a:off x="5469961" y="3679000"/>
            <a:ext cx="2092743" cy="553968"/>
          </a:xfrm>
          <a:prstGeom prst="rect">
            <a:avLst/>
          </a:prstGeom>
          <a:noFill/>
          <a:ln>
            <a:noFill/>
          </a:ln>
        </p:spPr>
        <p:txBody>
          <a:bodyPr anchorCtr="0" anchor="t" bIns="91425" lIns="91425" spcFirstLastPara="1" rIns="91425" wrap="square" tIns="91425">
            <a:spAutoFit/>
          </a:bodyPr>
          <a:lstStyle/>
          <a:p>
            <a:pPr indent="0" lvl="0" marL="0" marR="215265" rtl="0" algn="ctr">
              <a:lnSpc>
                <a:spcPct val="100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Componente dell’edificio: Facciata</a:t>
            </a:r>
            <a:endParaRPr b="0" i="0" sz="1400" u="none" cap="none" strike="noStrike">
              <a:solidFill>
                <a:srgbClr val="000000"/>
              </a:solidFill>
              <a:latin typeface="Arial"/>
              <a:ea typeface="Arial"/>
              <a:cs typeface="Arial"/>
              <a:sym typeface="Arial"/>
            </a:endParaRPr>
          </a:p>
        </p:txBody>
      </p:sp>
      <p:sp>
        <p:nvSpPr>
          <p:cNvPr id="219" name="Google Shape;219;p9"/>
          <p:cNvSpPr txBox="1"/>
          <p:nvPr/>
        </p:nvSpPr>
        <p:spPr>
          <a:xfrm>
            <a:off x="6466675" y="3070850"/>
            <a:ext cx="2393400" cy="686311"/>
          </a:xfrm>
          <a:prstGeom prst="rect">
            <a:avLst/>
          </a:prstGeom>
          <a:noFill/>
          <a:ln>
            <a:noFill/>
          </a:ln>
        </p:spPr>
        <p:txBody>
          <a:bodyPr anchorCtr="0" anchor="t" bIns="91425" lIns="91425" spcFirstLastPara="1" rIns="91425" wrap="square" tIns="91425">
            <a:spAutoFit/>
          </a:bodyPr>
          <a:lstStyle/>
          <a:p>
            <a:pPr indent="0" lvl="0" marL="0" marR="215265" rtl="0" algn="ctr">
              <a:lnSpc>
                <a:spcPct val="115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Elemento esposto: Sistemi per Pareti Esterne</a:t>
            </a:r>
            <a:endParaRPr b="0" i="0" sz="1400" u="none" cap="none" strike="noStrike">
              <a:solidFill>
                <a:srgbClr val="000000"/>
              </a:solidFill>
              <a:latin typeface="Arial"/>
              <a:ea typeface="Arial"/>
              <a:cs typeface="Arial"/>
              <a:sym typeface="Arial"/>
            </a:endParaRPr>
          </a:p>
        </p:txBody>
      </p:sp>
      <p:sp>
        <p:nvSpPr>
          <p:cNvPr id="220" name="Google Shape;220;p9"/>
          <p:cNvSpPr txBox="1"/>
          <p:nvPr/>
        </p:nvSpPr>
        <p:spPr>
          <a:xfrm>
            <a:off x="3487800" y="2174700"/>
            <a:ext cx="2168400" cy="1223382"/>
          </a:xfrm>
          <a:prstGeom prst="rect">
            <a:avLst/>
          </a:prstGeom>
          <a:noFill/>
          <a:ln cap="flat" cmpd="sng" w="9525">
            <a:solidFill>
              <a:srgbClr val="9ACA3C"/>
            </a:solidFill>
            <a:prstDash val="solid"/>
            <a:round/>
            <a:headEnd len="sm" w="sm" type="none"/>
            <a:tailEnd len="sm" w="sm" type="none"/>
          </a:ln>
        </p:spPr>
        <p:txBody>
          <a:bodyPr anchorCtr="0" anchor="t" bIns="91425" lIns="91425" spcFirstLastPara="1" rIns="91425" wrap="square" tIns="91425">
            <a:spAutoFit/>
          </a:bodyPr>
          <a:lstStyle/>
          <a:p>
            <a:pPr indent="0" lvl="0" marL="0" marR="215265" rtl="0" algn="ctr">
              <a:lnSpc>
                <a:spcPct val="115000"/>
              </a:lnSpc>
              <a:spcBef>
                <a:spcPts val="600"/>
              </a:spcBef>
              <a:spcAft>
                <a:spcPts val="0"/>
              </a:spcAft>
              <a:buNone/>
            </a:pPr>
            <a:r>
              <a:rPr b="1" i="0" lang="en-MT" sz="1100" u="none" cap="none" strike="noStrike">
                <a:solidFill>
                  <a:srgbClr val="9ACA3C"/>
                </a:solidFill>
                <a:latin typeface="Trebuchet MS"/>
                <a:ea typeface="Trebuchet MS"/>
                <a:cs typeface="Trebuchet MS"/>
                <a:sym typeface="Trebuchet MS"/>
              </a:rPr>
              <a:t>Categoria:</a:t>
            </a:r>
            <a:r>
              <a:rPr b="0" i="0" lang="en-MT" sz="1100" u="none" cap="none" strike="noStrike">
                <a:solidFill>
                  <a:srgbClr val="708792"/>
                </a:solidFill>
                <a:latin typeface="Trebuchet MS"/>
                <a:ea typeface="Trebuchet MS"/>
                <a:cs typeface="Trebuchet MS"/>
                <a:sym typeface="Trebuchet MS"/>
              </a:rPr>
              <a:t> A4.2 </a:t>
            </a:r>
            <a:r>
              <a:rPr b="0" i="0" lang="en-MT" sz="1200" u="none" cap="none" strike="noStrike">
                <a:solidFill>
                  <a:srgbClr val="708792"/>
                </a:solidFill>
                <a:latin typeface="Trebuchet MS"/>
                <a:ea typeface="Trebuchet MS"/>
                <a:cs typeface="Trebuchet MS"/>
                <a:sym typeface="Trebuchet MS"/>
              </a:rPr>
              <a:t>Rischio di danneggiamento per le aperture di facciata</a:t>
            </a:r>
            <a:endParaRPr b="0" i="0" sz="1200" u="none" cap="none" strike="noStrike">
              <a:solidFill>
                <a:srgbClr val="708792"/>
              </a:solidFill>
              <a:latin typeface="Trebuchet MS"/>
              <a:ea typeface="Trebuchet MS"/>
              <a:cs typeface="Trebuchet MS"/>
              <a:sym typeface="Trebuchet MS"/>
            </a:endParaRPr>
          </a:p>
          <a:p>
            <a:pPr indent="0" lvl="0" marL="0" marR="215265" rtl="0" algn="ctr">
              <a:lnSpc>
                <a:spcPct val="115000"/>
              </a:lnSpc>
              <a:spcBef>
                <a:spcPts val="60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cxnSp>
        <p:nvCxnSpPr>
          <p:cNvPr id="221" name="Google Shape;221;p9"/>
          <p:cNvCxnSpPr>
            <a:stCxn id="217" idx="3"/>
            <a:endCxn id="219" idx="1"/>
          </p:cNvCxnSpPr>
          <p:nvPr/>
        </p:nvCxnSpPr>
        <p:spPr>
          <a:xfrm>
            <a:off x="2240075" y="3414006"/>
            <a:ext cx="4226700" cy="600"/>
          </a:xfrm>
          <a:prstGeom prst="curvedConnector3">
            <a:avLst>
              <a:gd fmla="val 49999" name="adj1"/>
            </a:avLst>
          </a:prstGeom>
          <a:noFill/>
          <a:ln cap="flat" cmpd="sng" w="9525">
            <a:solidFill>
              <a:srgbClr val="9ACA3C"/>
            </a:solidFill>
            <a:prstDash val="solid"/>
            <a:round/>
            <a:headEnd len="med" w="med" type="stealth"/>
            <a:tailEnd len="med" w="med" type="stealth"/>
          </a:ln>
        </p:spPr>
      </p:cxnSp>
      <p:sp>
        <p:nvSpPr>
          <p:cNvPr id="222" name="Google Shape;222;p9"/>
          <p:cNvSpPr txBox="1"/>
          <p:nvPr/>
        </p:nvSpPr>
        <p:spPr>
          <a:xfrm>
            <a:off x="3095700" y="3281700"/>
            <a:ext cx="2952600" cy="369300"/>
          </a:xfrm>
          <a:prstGeom prst="rect">
            <a:avLst/>
          </a:prstGeom>
          <a:noFill/>
          <a:ln>
            <a:noFill/>
          </a:ln>
        </p:spPr>
        <p:txBody>
          <a:bodyPr anchorCtr="0" anchor="t" bIns="91425" lIns="91425" spcFirstLastPara="1" rIns="91425" wrap="square" tIns="91425">
            <a:spAutoFit/>
          </a:bodyPr>
          <a:lstStyle/>
          <a:p>
            <a:pPr indent="0" lvl="0" marL="0" marR="215265" rtl="0" algn="ctr">
              <a:lnSpc>
                <a:spcPct val="100000"/>
              </a:lnSpc>
              <a:spcBef>
                <a:spcPts val="0"/>
              </a:spcBef>
              <a:spcAft>
                <a:spcPts val="0"/>
              </a:spcAft>
              <a:buNone/>
            </a:pPr>
            <a:r>
              <a:rPr b="0" i="0" lang="en-MT" sz="1200" u="none" cap="none" strike="noStrike">
                <a:solidFill>
                  <a:srgbClr val="9ACA3C"/>
                </a:solidFill>
                <a:latin typeface="Trebuchet MS"/>
                <a:ea typeface="Trebuchet MS"/>
                <a:cs typeface="Trebuchet MS"/>
                <a:sym typeface="Trebuchet MS"/>
              </a:rPr>
              <a:t>Rappresenta l'interazione tra</a:t>
            </a:r>
            <a:endParaRPr b="0" i="0" sz="1400" u="none" cap="none" strike="noStrike">
              <a:solidFill>
                <a:srgbClr val="9ACA3C"/>
              </a:solidFill>
              <a:latin typeface="Arial"/>
              <a:ea typeface="Arial"/>
              <a:cs typeface="Arial"/>
              <a:sym typeface="Arial"/>
            </a:endParaRPr>
          </a:p>
        </p:txBody>
      </p:sp>
      <p:cxnSp>
        <p:nvCxnSpPr>
          <p:cNvPr id="223" name="Google Shape;223;p9"/>
          <p:cNvCxnSpPr>
            <a:stCxn id="220" idx="2"/>
            <a:endCxn id="222" idx="0"/>
          </p:cNvCxnSpPr>
          <p:nvPr/>
        </p:nvCxnSpPr>
        <p:spPr>
          <a:xfrm rot="10800000">
            <a:off x="4572000" y="3281682"/>
            <a:ext cx="0" cy="116400"/>
          </a:xfrm>
          <a:prstGeom prst="straightConnector1">
            <a:avLst/>
          </a:prstGeom>
          <a:noFill/>
          <a:ln cap="flat" cmpd="sng" w="9525">
            <a:solidFill>
              <a:srgbClr val="9ACA3C"/>
            </a:solidFill>
            <a:prstDash val="solid"/>
            <a:round/>
            <a:headEnd len="sm" w="sm" type="none"/>
            <a:tailEnd len="med" w="med" type="stealth"/>
          </a:ln>
        </p:spPr>
      </p:cxnSp>
      <p:sp>
        <p:nvSpPr>
          <p:cNvPr id="224" name="Google Shape;224;p9"/>
          <p:cNvSpPr txBox="1"/>
          <p:nvPr/>
        </p:nvSpPr>
        <p:spPr>
          <a:xfrm>
            <a:off x="3831225" y="3769862"/>
            <a:ext cx="1520841" cy="553968"/>
          </a:xfrm>
          <a:prstGeom prst="rect">
            <a:avLst/>
          </a:prstGeom>
          <a:noFill/>
          <a:ln>
            <a:noFill/>
          </a:ln>
        </p:spPr>
        <p:txBody>
          <a:bodyPr anchorCtr="0" anchor="t" bIns="91425" lIns="91425" spcFirstLastPara="1" rIns="91425" wrap="square" tIns="91425">
            <a:spAutoFit/>
          </a:bodyPr>
          <a:lstStyle/>
          <a:p>
            <a:pPr indent="0" lvl="0" marL="0" marR="215265" rtl="0" algn="l">
              <a:lnSpc>
                <a:spcPct val="100000"/>
              </a:lnSpc>
              <a:spcBef>
                <a:spcPts val="0"/>
              </a:spcBef>
              <a:spcAft>
                <a:spcPts val="0"/>
              </a:spcAft>
              <a:buNone/>
            </a:pPr>
            <a:r>
              <a:rPr b="0" i="0" lang="en-MT" sz="1200" u="none" cap="none" strike="noStrike">
                <a:solidFill>
                  <a:srgbClr val="9ACA3C"/>
                </a:solidFill>
                <a:latin typeface="Trebuchet MS"/>
                <a:ea typeface="Trebuchet MS"/>
                <a:cs typeface="Trebuchet MS"/>
                <a:sym typeface="Trebuchet MS"/>
              </a:rPr>
              <a:t>all'interno di un particolare</a:t>
            </a:r>
            <a:endParaRPr b="0" i="0" sz="1400" u="none" cap="none" strike="noStrike">
              <a:solidFill>
                <a:srgbClr val="9ACA3C"/>
              </a:solidFill>
              <a:latin typeface="Arial"/>
              <a:ea typeface="Arial"/>
              <a:cs typeface="Arial"/>
              <a:sym typeface="Arial"/>
            </a:endParaRPr>
          </a:p>
        </p:txBody>
      </p:sp>
      <p:cxnSp>
        <p:nvCxnSpPr>
          <p:cNvPr id="225" name="Google Shape;225;p9"/>
          <p:cNvCxnSpPr/>
          <p:nvPr/>
        </p:nvCxnSpPr>
        <p:spPr>
          <a:xfrm>
            <a:off x="4572000" y="3533788"/>
            <a:ext cx="0" cy="312900"/>
          </a:xfrm>
          <a:prstGeom prst="straightConnector1">
            <a:avLst/>
          </a:prstGeom>
          <a:noFill/>
          <a:ln cap="flat" cmpd="sng" w="9525">
            <a:solidFill>
              <a:srgbClr val="9ACA3C"/>
            </a:solidFill>
            <a:prstDash val="solid"/>
            <a:round/>
            <a:headEnd len="sm" w="sm" type="none"/>
            <a:tailEnd len="med" w="med" type="stealth"/>
          </a:ln>
        </p:spPr>
      </p:cxnSp>
      <p:cxnSp>
        <p:nvCxnSpPr>
          <p:cNvPr id="226" name="Google Shape;226;p9"/>
          <p:cNvCxnSpPr/>
          <p:nvPr/>
        </p:nvCxnSpPr>
        <p:spPr>
          <a:xfrm>
            <a:off x="5133075" y="3966950"/>
            <a:ext cx="432600" cy="0"/>
          </a:xfrm>
          <a:prstGeom prst="straightConnector1">
            <a:avLst/>
          </a:prstGeom>
          <a:noFill/>
          <a:ln cap="flat" cmpd="sng" w="9525">
            <a:solidFill>
              <a:srgbClr val="9ACA3C"/>
            </a:solidFill>
            <a:prstDash val="solid"/>
            <a:round/>
            <a:headEnd len="sm" w="sm" type="none"/>
            <a:tailEnd len="med" w="med" type="stealth"/>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60"/>
          <p:cNvSpPr txBox="1"/>
          <p:nvPr>
            <p:ph type="title"/>
          </p:nvPr>
        </p:nvSpPr>
        <p:spPr>
          <a:xfrm>
            <a:off x="613295" y="244295"/>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None/>
            </a:pPr>
            <a:r>
              <a:rPr lang="en-MT">
                <a:solidFill>
                  <a:schemeClr val="accent4"/>
                </a:solidFill>
              </a:rPr>
              <a:t>La struttura del Tool</a:t>
            </a:r>
            <a:endParaRPr>
              <a:solidFill>
                <a:schemeClr val="accent4"/>
              </a:solidFill>
            </a:endParaRPr>
          </a:p>
        </p:txBody>
      </p:sp>
      <p:sp>
        <p:nvSpPr>
          <p:cNvPr id="232" name="Google Shape;232;p60"/>
          <p:cNvSpPr/>
          <p:nvPr/>
        </p:nvSpPr>
        <p:spPr>
          <a:xfrm>
            <a:off x="1084572" y="1285136"/>
            <a:ext cx="1821600" cy="476071"/>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chemeClr val="lt1"/>
                </a:solidFill>
                <a:latin typeface="Trebuchet MS"/>
                <a:ea typeface="Trebuchet MS"/>
                <a:cs typeface="Trebuchet MS"/>
                <a:sym typeface="Trebuchet MS"/>
              </a:rPr>
              <a:t>Hazard</a:t>
            </a:r>
            <a:endParaRPr/>
          </a:p>
        </p:txBody>
      </p:sp>
      <p:pic>
        <p:nvPicPr>
          <p:cNvPr id="233" name="Google Shape;233;p60"/>
          <p:cNvPicPr preferRelativeResize="0"/>
          <p:nvPr/>
        </p:nvPicPr>
        <p:blipFill rotWithShape="1">
          <a:blip r:embed="rId3">
            <a:alphaModFix/>
          </a:blip>
          <a:srcRect b="0" l="0" r="0" t="0"/>
          <a:stretch/>
        </p:blipFill>
        <p:spPr>
          <a:xfrm>
            <a:off x="807695" y="919295"/>
            <a:ext cx="2410160" cy="3844032"/>
          </a:xfrm>
          <a:prstGeom prst="rect">
            <a:avLst/>
          </a:prstGeom>
          <a:noFill/>
          <a:ln>
            <a:noFill/>
          </a:ln>
        </p:spPr>
      </p:pic>
      <p:pic>
        <p:nvPicPr>
          <p:cNvPr id="234" name="Google Shape;234;p60"/>
          <p:cNvPicPr preferRelativeResize="0"/>
          <p:nvPr/>
        </p:nvPicPr>
        <p:blipFill rotWithShape="1">
          <a:blip r:embed="rId4">
            <a:alphaModFix/>
          </a:blip>
          <a:srcRect b="0" l="0" r="0" t="0"/>
          <a:stretch/>
        </p:blipFill>
        <p:spPr>
          <a:xfrm>
            <a:off x="3372564" y="919295"/>
            <a:ext cx="2184273" cy="3844032"/>
          </a:xfrm>
          <a:prstGeom prst="rect">
            <a:avLst/>
          </a:prstGeom>
          <a:noFill/>
          <a:ln>
            <a:noFill/>
          </a:ln>
        </p:spPr>
      </p:pic>
      <p:pic>
        <p:nvPicPr>
          <p:cNvPr id="235" name="Google Shape;235;p60"/>
          <p:cNvPicPr preferRelativeResize="0"/>
          <p:nvPr/>
        </p:nvPicPr>
        <p:blipFill rotWithShape="1">
          <a:blip r:embed="rId5">
            <a:alphaModFix/>
          </a:blip>
          <a:srcRect b="0" l="0" r="0" t="0"/>
          <a:stretch/>
        </p:blipFill>
        <p:spPr>
          <a:xfrm>
            <a:off x="5711546" y="919295"/>
            <a:ext cx="2184273" cy="2309102"/>
          </a:xfrm>
          <a:prstGeom prst="rect">
            <a:avLst/>
          </a:prstGeom>
          <a:noFill/>
          <a:ln>
            <a:noFill/>
          </a:ln>
        </p:spPr>
      </p:pic>
      <p:pic>
        <p:nvPicPr>
          <p:cNvPr id="236" name="Google Shape;236;p60"/>
          <p:cNvPicPr preferRelativeResize="0"/>
          <p:nvPr/>
        </p:nvPicPr>
        <p:blipFill rotWithShape="1">
          <a:blip r:embed="rId6">
            <a:alphaModFix/>
          </a:blip>
          <a:srcRect b="0" l="0" r="0" t="0"/>
          <a:stretch/>
        </p:blipFill>
        <p:spPr>
          <a:xfrm>
            <a:off x="5711546" y="3486293"/>
            <a:ext cx="2184273" cy="1069002"/>
          </a:xfrm>
          <a:prstGeom prst="rect">
            <a:avLst/>
          </a:prstGeom>
          <a:noFill/>
          <a:ln>
            <a:noFill/>
          </a:ln>
        </p:spPr>
      </p:pic>
      <p:sp>
        <p:nvSpPr>
          <p:cNvPr id="237" name="Google Shape;237;p60"/>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61"/>
          <p:cNvSpPr txBox="1"/>
          <p:nvPr>
            <p:ph type="title"/>
          </p:nvPr>
        </p:nvSpPr>
        <p:spPr>
          <a:xfrm>
            <a:off x="613295" y="244295"/>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None/>
            </a:pPr>
            <a:r>
              <a:rPr lang="en-MT">
                <a:solidFill>
                  <a:schemeClr val="accent4"/>
                </a:solidFill>
              </a:rPr>
              <a:t>La struttura del Tool</a:t>
            </a:r>
            <a:endParaRPr/>
          </a:p>
        </p:txBody>
      </p:sp>
      <p:sp>
        <p:nvSpPr>
          <p:cNvPr id="243" name="Google Shape;243;p61"/>
          <p:cNvSpPr/>
          <p:nvPr/>
        </p:nvSpPr>
        <p:spPr>
          <a:xfrm>
            <a:off x="1084572" y="1285136"/>
            <a:ext cx="1821600" cy="476071"/>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chemeClr val="lt1"/>
                </a:solidFill>
                <a:latin typeface="Trebuchet MS"/>
                <a:ea typeface="Trebuchet MS"/>
                <a:cs typeface="Trebuchet MS"/>
                <a:sym typeface="Trebuchet MS"/>
              </a:rPr>
              <a:t>Hazard</a:t>
            </a:r>
            <a:endParaRPr/>
          </a:p>
        </p:txBody>
      </p:sp>
      <p:pic>
        <p:nvPicPr>
          <p:cNvPr id="244" name="Google Shape;244;p61"/>
          <p:cNvPicPr preferRelativeResize="0"/>
          <p:nvPr/>
        </p:nvPicPr>
        <p:blipFill rotWithShape="1">
          <a:blip r:embed="rId3">
            <a:alphaModFix/>
          </a:blip>
          <a:srcRect b="0" l="0" r="0" t="0"/>
          <a:stretch/>
        </p:blipFill>
        <p:spPr>
          <a:xfrm>
            <a:off x="683414" y="1285136"/>
            <a:ext cx="2491786" cy="2940439"/>
          </a:xfrm>
          <a:prstGeom prst="rect">
            <a:avLst/>
          </a:prstGeom>
          <a:noFill/>
          <a:ln>
            <a:noFill/>
          </a:ln>
        </p:spPr>
      </p:pic>
      <p:pic>
        <p:nvPicPr>
          <p:cNvPr id="245" name="Google Shape;245;p61"/>
          <p:cNvPicPr preferRelativeResize="0"/>
          <p:nvPr/>
        </p:nvPicPr>
        <p:blipFill rotWithShape="1">
          <a:blip r:embed="rId4">
            <a:alphaModFix/>
          </a:blip>
          <a:srcRect b="0" l="0" r="0" t="0"/>
          <a:stretch/>
        </p:blipFill>
        <p:spPr>
          <a:xfrm>
            <a:off x="3307330" y="1285136"/>
            <a:ext cx="2592319" cy="2940439"/>
          </a:xfrm>
          <a:prstGeom prst="rect">
            <a:avLst/>
          </a:prstGeom>
          <a:noFill/>
          <a:ln>
            <a:noFill/>
          </a:ln>
        </p:spPr>
      </p:pic>
      <p:pic>
        <p:nvPicPr>
          <p:cNvPr id="246" name="Google Shape;246;p61"/>
          <p:cNvPicPr preferRelativeResize="0"/>
          <p:nvPr/>
        </p:nvPicPr>
        <p:blipFill rotWithShape="1">
          <a:blip r:embed="rId5">
            <a:alphaModFix/>
          </a:blip>
          <a:srcRect b="0" l="0" r="0" t="0"/>
          <a:stretch/>
        </p:blipFill>
        <p:spPr>
          <a:xfrm>
            <a:off x="6031780" y="1285136"/>
            <a:ext cx="2491786" cy="868691"/>
          </a:xfrm>
          <a:prstGeom prst="rect">
            <a:avLst/>
          </a:prstGeom>
          <a:noFill/>
          <a:ln>
            <a:noFill/>
          </a:ln>
        </p:spPr>
      </p:pic>
      <p:sp>
        <p:nvSpPr>
          <p:cNvPr id="247" name="Google Shape;247;p61"/>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62"/>
          <p:cNvSpPr txBox="1"/>
          <p:nvPr>
            <p:ph type="title"/>
          </p:nvPr>
        </p:nvSpPr>
        <p:spPr>
          <a:xfrm>
            <a:off x="554400" y="302145"/>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Criteri e Indicatori</a:t>
            </a:r>
            <a:endParaRPr/>
          </a:p>
        </p:txBody>
      </p:sp>
      <p:sp>
        <p:nvSpPr>
          <p:cNvPr id="253" name="Google Shape;253;p62"/>
          <p:cNvSpPr txBox="1"/>
          <p:nvPr/>
        </p:nvSpPr>
        <p:spPr>
          <a:xfrm>
            <a:off x="554400" y="1503049"/>
            <a:ext cx="5737543" cy="249299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Per quanto riguarda RNTool, ogni Categoria di Rischio in RBTool viene valutata attraverso una serie strutturata di criteri di vulnerabilità, esposizione e pericolo, che vengono resi operativi tramite indicatori.</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Ciascun indicatore è documentato con:</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-una descrizione e un'unità di misura (se applicabile)</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-indicazioni sulle prestazioni (Più Alto è Meglio, Più Basso è Meglio o Qualitativo)</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-parametri di riferimento:</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    -valore 0 = condizione ottimale (punteggio = 0)</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    -valore 1 = condizione critica (punteggio = 1)</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-metodo di valutazione</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-fonti dei dati</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-riferimenti</a:t>
            </a:r>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p:txBody>
      </p:sp>
      <p:pic>
        <p:nvPicPr>
          <p:cNvPr descr="207,700+ Indicator Stock Photos, Pictures &amp; Royalty-Free Images - iStock |  Car indicator, Indicator icon, Performance indicator" id="254" name="Google Shape;254;p62"/>
          <p:cNvPicPr preferRelativeResize="0"/>
          <p:nvPr/>
        </p:nvPicPr>
        <p:blipFill rotWithShape="1">
          <a:blip r:embed="rId3">
            <a:alphaModFix/>
          </a:blip>
          <a:srcRect b="0" l="0" r="0" t="0"/>
          <a:stretch/>
        </p:blipFill>
        <p:spPr>
          <a:xfrm>
            <a:off x="6291943" y="1802323"/>
            <a:ext cx="2492990" cy="2492990"/>
          </a:xfrm>
          <a:prstGeom prst="rect">
            <a:avLst/>
          </a:prstGeom>
          <a:noFill/>
          <a:ln>
            <a:noFill/>
          </a:ln>
        </p:spPr>
      </p:pic>
      <p:sp>
        <p:nvSpPr>
          <p:cNvPr id="255" name="Google Shape;255;p62"/>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56" name="Google Shape;256;p62"/>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63"/>
          <p:cNvSpPr txBox="1"/>
          <p:nvPr>
            <p:ph type="title"/>
          </p:nvPr>
        </p:nvSpPr>
        <p:spPr>
          <a:xfrm>
            <a:off x="554400" y="302145"/>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None/>
            </a:pPr>
            <a:r>
              <a:rPr lang="en-MT">
                <a:solidFill>
                  <a:schemeClr val="accent4"/>
                </a:solidFill>
              </a:rPr>
              <a:t>Criteri di Esposizione</a:t>
            </a:r>
            <a:endParaRPr/>
          </a:p>
        </p:txBody>
      </p:sp>
      <p:sp>
        <p:nvSpPr>
          <p:cNvPr id="262" name="Google Shape;262;p63"/>
          <p:cNvSpPr txBox="1"/>
          <p:nvPr/>
        </p:nvSpPr>
        <p:spPr>
          <a:xfrm>
            <a:off x="554400" y="1390853"/>
            <a:ext cx="3059657" cy="286232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Per quanto riguarda l'esposizione, RBTool adotta un criterio qualitativo unico denominato “Magnitudine dell’Esposizione”, associato all'indicatore qualitativo “Livello di Esposizione”. Questo indicatore viene utilizzato per esprimere la misura in cui un determinato Elemento Esposto (vedi Tabella 20) è presente e quindi potenzialmente interessato da un dato pericolo climatico. Il Livello di Esposizione risponde alla domanda: “Quanti elementi sono esposti?”, concentrandosi sulla quantità o sulla prevalenza degli Elementi Esposti all'interno dell'edificio.</a:t>
            </a:r>
            <a:endParaRPr b="0" i="0" sz="1200" u="none" cap="none" strike="noStrike">
              <a:solidFill>
                <a:schemeClr val="lt2"/>
              </a:solidFill>
              <a:latin typeface="Trebuchet MS"/>
              <a:ea typeface="Trebuchet MS"/>
              <a:cs typeface="Trebuchet MS"/>
              <a:sym typeface="Trebuchet MS"/>
            </a:endParaRPr>
          </a:p>
        </p:txBody>
      </p:sp>
      <p:sp>
        <p:nvSpPr>
          <p:cNvPr id="263" name="Google Shape;263;p63"/>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64" name="Google Shape;264;p63"/>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aphicFrame>
        <p:nvGraphicFramePr>
          <p:cNvPr id="265" name="Google Shape;265;p63"/>
          <p:cNvGraphicFramePr/>
          <p:nvPr/>
        </p:nvGraphicFramePr>
        <p:xfrm>
          <a:off x="4237120" y="1509529"/>
          <a:ext cx="3000000" cy="3000000"/>
        </p:xfrm>
        <a:graphic>
          <a:graphicData uri="http://schemas.openxmlformats.org/drawingml/2006/table">
            <a:tbl>
              <a:tblPr>
                <a:noFill/>
                <a:tableStyleId>{1429374D-E798-4023-A555-68A151F696BC}</a:tableStyleId>
              </a:tblPr>
              <a:tblGrid>
                <a:gridCol w="1919900"/>
                <a:gridCol w="2332100"/>
              </a:tblGrid>
              <a:tr h="402500">
                <a:tc>
                  <a:txBody>
                    <a:bodyPr/>
                    <a:lstStyle/>
                    <a:p>
                      <a:pPr indent="0" lvl="0" marL="0" marR="0" rtl="0" algn="ctr">
                        <a:lnSpc>
                          <a:spcPct val="100000"/>
                        </a:lnSpc>
                        <a:spcBef>
                          <a:spcPts val="0"/>
                        </a:spcBef>
                        <a:spcAft>
                          <a:spcPts val="0"/>
                        </a:spcAft>
                        <a:buClr>
                          <a:srgbClr val="000000"/>
                        </a:buClr>
                        <a:buSzPts val="700"/>
                        <a:buFont typeface="Arial"/>
                        <a:buNone/>
                      </a:pPr>
                      <a:r>
                        <a:rPr lang="en-MT" sz="700" u="none" cap="none" strike="noStrike">
                          <a:solidFill>
                            <a:schemeClr val="lt1"/>
                          </a:solidFill>
                          <a:latin typeface="Trebuchet MS"/>
                          <a:ea typeface="Trebuchet MS"/>
                          <a:cs typeface="Trebuchet MS"/>
                          <a:sym typeface="Trebuchet MS"/>
                        </a:rPr>
                        <a:t>Livello di Esposizione</a:t>
                      </a:r>
                      <a:endParaRPr/>
                    </a:p>
                    <a:p>
                      <a:pPr indent="0" lvl="0" marL="0" marR="0" rtl="0" algn="ctr">
                        <a:lnSpc>
                          <a:spcPct val="100000"/>
                        </a:lnSpc>
                        <a:spcBef>
                          <a:spcPts val="0"/>
                        </a:spcBef>
                        <a:spcAft>
                          <a:spcPts val="0"/>
                        </a:spcAft>
                        <a:buClr>
                          <a:srgbClr val="000000"/>
                        </a:buClr>
                        <a:buSzPts val="700"/>
                        <a:buFont typeface="Arial"/>
                        <a:buNone/>
                      </a:pPr>
                      <a:r>
                        <a:rPr lang="en-MT" sz="700" u="none" cap="none" strike="noStrike">
                          <a:solidFill>
                            <a:schemeClr val="lt1"/>
                          </a:solidFill>
                          <a:latin typeface="Trebuchet MS"/>
                          <a:ea typeface="Trebuchet MS"/>
                          <a:cs typeface="Trebuchet MS"/>
                          <a:sym typeface="Trebuchet MS"/>
                        </a:rPr>
                        <a:t>Valore Normalizzato</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700"/>
                        <a:buFont typeface="Arial"/>
                        <a:buNone/>
                      </a:pPr>
                      <a:r>
                        <a:rPr lang="en-MT" sz="700" u="none" cap="none" strike="noStrike">
                          <a:solidFill>
                            <a:schemeClr val="lt1"/>
                          </a:solidFill>
                          <a:latin typeface="Trebuchet MS"/>
                          <a:ea typeface="Trebuchet MS"/>
                          <a:cs typeface="Trebuchet MS"/>
                          <a:sym typeface="Trebuchet MS"/>
                        </a:rPr>
                        <a:t>Scenario</a:t>
                      </a:r>
                      <a:endParaRPr sz="700" u="none" cap="none" strike="noStrike">
                        <a:solidFill>
                          <a:schemeClr val="lt1"/>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265000">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0,1</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Gli Elementi Esposti sono molto pochi o la superficie totale è &lt;5% del componente edilizio correlato (Macrocategoria)</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91850">
                <a:tc>
                  <a:txBody>
                    <a:bodyPr/>
                    <a:lstStyle/>
                    <a:p>
                      <a:pPr indent="0" lvl="0" marL="0" marR="0" rtl="0" algn="l">
                        <a:lnSpc>
                          <a:spcPct val="100000"/>
                        </a:lnSpc>
                        <a:spcBef>
                          <a:spcPts val="0"/>
                        </a:spcBef>
                        <a:spcAft>
                          <a:spcPts val="0"/>
                        </a:spcAft>
                        <a:buClr>
                          <a:srgbClr val="000000"/>
                        </a:buClr>
                        <a:buSzPts val="700"/>
                        <a:buFont typeface="Arial"/>
                        <a:buNone/>
                      </a:pPr>
                      <a:r>
                        <a:rPr b="0" i="0" lang="en-MT" sz="700" u="none" cap="none" strike="noStrike">
                          <a:solidFill>
                            <a:srgbClr val="53656D"/>
                          </a:solidFill>
                          <a:latin typeface="Trebuchet MS"/>
                          <a:ea typeface="Trebuchet MS"/>
                          <a:cs typeface="Trebuchet MS"/>
                          <a:sym typeface="Trebuchet MS"/>
                        </a:rPr>
                        <a:t>0,3</a:t>
                      </a:r>
                      <a:endParaRPr b="0" i="0"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MT" sz="700" u="none" cap="none" strike="noStrike">
                          <a:solidFill>
                            <a:srgbClr val="53656D"/>
                          </a:solidFill>
                          <a:latin typeface="Trebuchet MS"/>
                          <a:ea typeface="Trebuchet MS"/>
                          <a:cs typeface="Trebuchet MS"/>
                          <a:sym typeface="Trebuchet MS"/>
                        </a:rPr>
                        <a:t>Pochi Elementi Esposti o superficie totale minore del 15% del corrispondente componente edilizio (</a:t>
                      </a:r>
                      <a:r>
                        <a:rPr lang="en-MT" sz="700" u="none" cap="none" strike="noStrike">
                          <a:solidFill>
                            <a:srgbClr val="53656D"/>
                          </a:solidFill>
                          <a:latin typeface="Trebuchet MS"/>
                          <a:ea typeface="Trebuchet MS"/>
                          <a:cs typeface="Trebuchet MS"/>
                          <a:sym typeface="Trebuchet MS"/>
                        </a:rPr>
                        <a:t>Macrocategoria</a:t>
                      </a:r>
                      <a:r>
                        <a:rPr b="0" i="0" lang="en-MT" sz="700" u="none" cap="none" strike="noStrike">
                          <a:solidFill>
                            <a:srgbClr val="53656D"/>
                          </a:solidFill>
                          <a:latin typeface="Trebuchet MS"/>
                          <a:ea typeface="Trebuchet MS"/>
                          <a:cs typeface="Trebuchet MS"/>
                          <a:sym typeface="Trebuchet MS"/>
                        </a:rPr>
                        <a:t>)</a:t>
                      </a:r>
                      <a:endParaRPr b="0" i="0"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7632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0,5</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Numero moderato di Elementi Esposti o superficie totale compresa tra il 15% e il 30% del componente edilizio corrispondente (Macrocategoria)</a:t>
                      </a:r>
                      <a:endParaRPr sz="700" u="none" cap="none" strike="noStrike">
                        <a:solidFill>
                          <a:srgbClr val="53656D"/>
                        </a:solidFill>
                        <a:highlight>
                          <a:srgbClr val="FFFF00"/>
                        </a:highlight>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65000">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0,7</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Numerosi Elementi Esposti o superficie totale compresa tra il 30% e il 60% del componente edilizio corrispondente (Macrocategoria)</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65000">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0,9</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Gli Elementi Esposti dominano il componente edilizio pertinente (Macrocategoria) o la superficie totale &gt;60% del componente edilizio correlato (Macrocategoria)</a:t>
                      </a:r>
                      <a:endParaRPr sz="700" u="none" cap="none" strike="noStrike">
                        <a:solidFill>
                          <a:srgbClr val="53656D"/>
                        </a:solidFill>
                        <a:highlight>
                          <a:srgbClr val="FFFF00"/>
                        </a:highlight>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64"/>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Contestualizzazione</a:t>
            </a:r>
            <a:endParaRPr/>
          </a:p>
        </p:txBody>
      </p:sp>
      <p:sp>
        <p:nvSpPr>
          <p:cNvPr id="271" name="Google Shape;271;p64"/>
          <p:cNvSpPr txBox="1"/>
          <p:nvPr/>
        </p:nvSpPr>
        <p:spPr>
          <a:xfrm>
            <a:off x="489600" y="1353316"/>
            <a:ext cx="8164800"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600" u="none" cap="none" strike="noStrike">
                <a:solidFill>
                  <a:schemeClr val="lt2"/>
                </a:solidFill>
                <a:latin typeface="Trebuchet MS"/>
                <a:ea typeface="Trebuchet MS"/>
                <a:cs typeface="Trebuchet MS"/>
                <a:sym typeface="Trebuchet MS"/>
              </a:rPr>
              <a:t>Per essere utilizzato in modo efficace, l'RBTool richiede una contestualizzazione che trasformi il quadro generico in uno strumento di valutazione operativa locale su misura per gli edifici specifici e le esigenze territoriali.</a:t>
            </a:r>
            <a:endParaRPr b="0" i="0" sz="1600" u="none" cap="none" strike="noStrike">
              <a:solidFill>
                <a:schemeClr val="lt2"/>
              </a:solidFill>
              <a:latin typeface="Trebuchet MS"/>
              <a:ea typeface="Trebuchet MS"/>
              <a:cs typeface="Trebuchet MS"/>
              <a:sym typeface="Trebuchet MS"/>
            </a:endParaRPr>
          </a:p>
        </p:txBody>
      </p:sp>
      <p:sp>
        <p:nvSpPr>
          <p:cNvPr id="272" name="Google Shape;272;p64"/>
          <p:cNvSpPr txBox="1"/>
          <p:nvPr/>
        </p:nvSpPr>
        <p:spPr>
          <a:xfrm>
            <a:off x="489600" y="2787539"/>
            <a:ext cx="8164800" cy="95410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400" u="none" cap="none" strike="noStrike">
                <a:solidFill>
                  <a:schemeClr val="accent4"/>
                </a:solidFill>
                <a:latin typeface="Trebuchet MS"/>
                <a:ea typeface="Trebuchet MS"/>
                <a:cs typeface="Trebuchet MS"/>
                <a:sym typeface="Trebuchet MS"/>
              </a:rPr>
              <a:t>-Rilevanza degli indicatori</a:t>
            </a:r>
            <a:endParaRPr/>
          </a:p>
          <a:p>
            <a:pPr indent="0" lvl="0" marL="0" marR="0" rtl="0" algn="just">
              <a:lnSpc>
                <a:spcPct val="100000"/>
              </a:lnSpc>
              <a:spcBef>
                <a:spcPts val="0"/>
              </a:spcBef>
              <a:spcAft>
                <a:spcPts val="0"/>
              </a:spcAft>
              <a:buNone/>
            </a:pPr>
            <a:r>
              <a:rPr b="0" i="0" lang="en-MT" sz="1400" u="none" cap="none" strike="noStrike">
                <a:solidFill>
                  <a:schemeClr val="accent4"/>
                </a:solidFill>
                <a:latin typeface="Trebuchet MS"/>
                <a:ea typeface="Trebuchet MS"/>
                <a:cs typeface="Trebuchet MS"/>
                <a:sym typeface="Trebuchet MS"/>
              </a:rPr>
              <a:t>-Utilizzo di parametri di riferimento applicabili</a:t>
            </a:r>
            <a:endParaRPr/>
          </a:p>
          <a:p>
            <a:pPr indent="0" lvl="0" marL="0" marR="0" rtl="0" algn="just">
              <a:lnSpc>
                <a:spcPct val="100000"/>
              </a:lnSpc>
              <a:spcBef>
                <a:spcPts val="0"/>
              </a:spcBef>
              <a:spcAft>
                <a:spcPts val="0"/>
              </a:spcAft>
              <a:buNone/>
            </a:pPr>
            <a:r>
              <a:rPr b="0" i="0" lang="en-MT" sz="1400" u="none" cap="none" strike="noStrike">
                <a:solidFill>
                  <a:schemeClr val="accent4"/>
                </a:solidFill>
                <a:latin typeface="Trebuchet MS"/>
                <a:ea typeface="Trebuchet MS"/>
                <a:cs typeface="Trebuchet MS"/>
                <a:sym typeface="Trebuchet MS"/>
              </a:rPr>
              <a:t>-Valori di rischio significativi</a:t>
            </a:r>
            <a:endParaRPr/>
          </a:p>
          <a:p>
            <a:pPr indent="0" lvl="0" marL="0" marR="0" rtl="0" algn="just">
              <a:lnSpc>
                <a:spcPct val="100000"/>
              </a:lnSpc>
              <a:spcBef>
                <a:spcPts val="0"/>
              </a:spcBef>
              <a:spcAft>
                <a:spcPts val="0"/>
              </a:spcAft>
              <a:buNone/>
            </a:pPr>
            <a:r>
              <a:rPr b="0" i="0" lang="en-MT" sz="1400" u="none" cap="none" strike="noStrike">
                <a:solidFill>
                  <a:schemeClr val="accent4"/>
                </a:solidFill>
                <a:latin typeface="Trebuchet MS"/>
                <a:ea typeface="Trebuchet MS"/>
                <a:cs typeface="Trebuchet MS"/>
                <a:sym typeface="Trebuchet MS"/>
              </a:rPr>
              <a:t>-Valutazione efficiente incentrata su ciò che conta davvero</a:t>
            </a:r>
            <a:endParaRPr/>
          </a:p>
        </p:txBody>
      </p:sp>
      <p:sp>
        <p:nvSpPr>
          <p:cNvPr id="273" name="Google Shape;273;p64"/>
          <p:cNvSpPr txBox="1"/>
          <p:nvPr/>
        </p:nvSpPr>
        <p:spPr>
          <a:xfrm>
            <a:off x="554400" y="2401859"/>
            <a:ext cx="6858000" cy="409173"/>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400" u="none" cap="none" strike="noStrike">
                <a:solidFill>
                  <a:schemeClr val="accent4"/>
                </a:solidFill>
                <a:latin typeface="Trebuchet MS"/>
                <a:ea typeface="Trebuchet MS"/>
                <a:cs typeface="Trebuchet MS"/>
                <a:sym typeface="Trebuchet MS"/>
              </a:rPr>
              <a:t>Garantisce:</a:t>
            </a:r>
            <a:endParaRPr/>
          </a:p>
        </p:txBody>
      </p:sp>
      <p:pic>
        <p:nvPicPr>
          <p:cNvPr descr="9+ Thousand Context Icon Royalty-Free Images, Stock Photos &amp; Pictures |  Shutterstock" id="274" name="Google Shape;274;p64"/>
          <p:cNvPicPr preferRelativeResize="0"/>
          <p:nvPr/>
        </p:nvPicPr>
        <p:blipFill rotWithShape="1">
          <a:blip r:embed="rId3">
            <a:alphaModFix/>
          </a:blip>
          <a:srcRect b="11750" l="8415" r="8612" t="0"/>
          <a:stretch/>
        </p:blipFill>
        <p:spPr>
          <a:xfrm>
            <a:off x="5358694" y="2440172"/>
            <a:ext cx="3516916" cy="117681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65"/>
          <p:cNvSpPr txBox="1"/>
          <p:nvPr>
            <p:ph type="title"/>
          </p:nvPr>
        </p:nvSpPr>
        <p:spPr>
          <a:xfrm>
            <a:off x="554400" y="160631"/>
            <a:ext cx="8100000" cy="675000"/>
          </a:xfrm>
          <a:prstGeom prst="rect">
            <a:avLst/>
          </a:prstGeom>
          <a:noFill/>
          <a:ln>
            <a:noFill/>
          </a:ln>
        </p:spPr>
        <p:txBody>
          <a:bodyPr anchorCtr="0" anchor="ctr" bIns="34275" lIns="68550" spcFirstLastPara="1" rIns="68550" wrap="square" tIns="34275">
            <a:noAutofit/>
          </a:bodyPr>
          <a:lstStyle/>
          <a:p>
            <a:pPr indent="0" lvl="0" marL="0" rtl="0" algn="l">
              <a:lnSpc>
                <a:spcPct val="100000"/>
              </a:lnSpc>
              <a:spcBef>
                <a:spcPts val="0"/>
              </a:spcBef>
              <a:spcAft>
                <a:spcPts val="0"/>
              </a:spcAft>
              <a:buClr>
                <a:srgbClr val="48BAA2"/>
              </a:buClr>
              <a:buSzPts val="4000"/>
              <a:buNone/>
            </a:pPr>
            <a:r>
              <a:rPr lang="en-MT">
                <a:solidFill>
                  <a:schemeClr val="accent4"/>
                </a:solidFill>
              </a:rPr>
              <a:t>Panoramica del processo di contestualizzazione</a:t>
            </a:r>
            <a:endParaRPr>
              <a:solidFill>
                <a:schemeClr val="accent4"/>
              </a:solidFill>
            </a:endParaRPr>
          </a:p>
        </p:txBody>
      </p:sp>
      <p:sp>
        <p:nvSpPr>
          <p:cNvPr id="280" name="Google Shape;280;p65"/>
          <p:cNvSpPr txBox="1"/>
          <p:nvPr/>
        </p:nvSpPr>
        <p:spPr>
          <a:xfrm>
            <a:off x="612000" y="1725667"/>
            <a:ext cx="8164800" cy="2118978"/>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50000"/>
              </a:lnSpc>
              <a:spcBef>
                <a:spcPts val="0"/>
              </a:spcBef>
              <a:spcAft>
                <a:spcPts val="0"/>
              </a:spcAft>
              <a:buClr>
                <a:schemeClr val="lt2"/>
              </a:buClr>
              <a:buSzPts val="1800"/>
              <a:buFont typeface="Arial"/>
              <a:buAutoNum type="arabicPeriod"/>
            </a:pPr>
            <a:r>
              <a:rPr b="0" i="0" lang="en-MT" sz="1800" u="none" cap="none" strike="noStrike">
                <a:solidFill>
                  <a:schemeClr val="lt2"/>
                </a:solidFill>
                <a:latin typeface="Trebuchet MS"/>
                <a:ea typeface="Trebuchet MS"/>
                <a:cs typeface="Trebuchet MS"/>
                <a:sym typeface="Trebuchet MS"/>
              </a:rPr>
              <a:t>Selezione dei pericoli rilevanti</a:t>
            </a:r>
            <a:endParaRPr/>
          </a:p>
          <a:p>
            <a:pPr indent="-342900" lvl="0" marL="342900" marR="0" rtl="0" algn="just">
              <a:lnSpc>
                <a:spcPct val="150000"/>
              </a:lnSpc>
              <a:spcBef>
                <a:spcPts val="0"/>
              </a:spcBef>
              <a:spcAft>
                <a:spcPts val="0"/>
              </a:spcAft>
              <a:buClr>
                <a:schemeClr val="lt2"/>
              </a:buClr>
              <a:buSzPts val="1800"/>
              <a:buFont typeface="Arial"/>
              <a:buAutoNum type="arabicPeriod"/>
            </a:pPr>
            <a:r>
              <a:rPr b="0" i="0" lang="en-MT" sz="1800" u="none" cap="none" strike="noStrike">
                <a:solidFill>
                  <a:schemeClr val="lt2"/>
                </a:solidFill>
                <a:latin typeface="Trebuchet MS"/>
                <a:ea typeface="Trebuchet MS"/>
                <a:cs typeface="Trebuchet MS"/>
                <a:sym typeface="Trebuchet MS"/>
              </a:rPr>
              <a:t>Selezione delle Macrocategorie e delle Categorie di Rischio</a:t>
            </a:r>
            <a:endParaRPr/>
          </a:p>
          <a:p>
            <a:pPr indent="-342900" lvl="0" marL="342900" marR="0" rtl="0" algn="just">
              <a:lnSpc>
                <a:spcPct val="150000"/>
              </a:lnSpc>
              <a:spcBef>
                <a:spcPts val="0"/>
              </a:spcBef>
              <a:spcAft>
                <a:spcPts val="0"/>
              </a:spcAft>
              <a:buClr>
                <a:schemeClr val="lt2"/>
              </a:buClr>
              <a:buSzPts val="1800"/>
              <a:buFont typeface="Arial"/>
              <a:buAutoNum type="arabicPeriod"/>
            </a:pPr>
            <a:r>
              <a:rPr b="0" i="0" lang="en-MT" sz="1800" u="none" cap="none" strike="noStrike">
                <a:solidFill>
                  <a:schemeClr val="lt2"/>
                </a:solidFill>
                <a:latin typeface="Trebuchet MS"/>
                <a:ea typeface="Trebuchet MS"/>
                <a:cs typeface="Trebuchet MS"/>
                <a:sym typeface="Trebuchet MS"/>
              </a:rPr>
              <a:t>Definizione dei parametri di riferimento</a:t>
            </a:r>
            <a:endParaRPr/>
          </a:p>
          <a:p>
            <a:pPr indent="-342900" lvl="0" marL="342900" marR="0" rtl="0" algn="just">
              <a:lnSpc>
                <a:spcPct val="150000"/>
              </a:lnSpc>
              <a:spcBef>
                <a:spcPts val="0"/>
              </a:spcBef>
              <a:spcAft>
                <a:spcPts val="0"/>
              </a:spcAft>
              <a:buClr>
                <a:schemeClr val="lt2"/>
              </a:buClr>
              <a:buSzPts val="1800"/>
              <a:buFont typeface="Arial"/>
              <a:buAutoNum type="arabicPeriod"/>
            </a:pPr>
            <a:r>
              <a:rPr b="0" i="0" lang="en-MT" sz="1800" u="none" cap="none" strike="noStrike">
                <a:solidFill>
                  <a:schemeClr val="lt2"/>
                </a:solidFill>
                <a:latin typeface="Trebuchet MS"/>
                <a:ea typeface="Trebuchet MS"/>
                <a:cs typeface="Trebuchet MS"/>
                <a:sym typeface="Trebuchet MS"/>
              </a:rPr>
              <a:t>Valutazione dei pesi</a:t>
            </a:r>
            <a:endParaRPr/>
          </a:p>
          <a:p>
            <a:pPr indent="-342900" lvl="0" marL="342900" marR="0" rtl="0" algn="just">
              <a:lnSpc>
                <a:spcPct val="150000"/>
              </a:lnSpc>
              <a:spcBef>
                <a:spcPts val="0"/>
              </a:spcBef>
              <a:spcAft>
                <a:spcPts val="0"/>
              </a:spcAft>
              <a:buClr>
                <a:schemeClr val="lt2"/>
              </a:buClr>
              <a:buSzPts val="1800"/>
              <a:buFont typeface="Arial"/>
              <a:buAutoNum type="arabicPeriod"/>
            </a:pPr>
            <a:r>
              <a:rPr b="0" i="0" lang="en-MT" sz="1800" u="none" cap="none" strike="noStrike">
                <a:solidFill>
                  <a:schemeClr val="lt2"/>
                </a:solidFill>
                <a:latin typeface="Trebuchet MS"/>
                <a:ea typeface="Trebuchet MS"/>
                <a:cs typeface="Trebuchet MS"/>
                <a:sym typeface="Trebuchet MS"/>
              </a:rPr>
              <a:t>Convalida dei dati locali e degli indicatori</a:t>
            </a:r>
            <a:endParaRPr b="0" i="0" sz="1800" u="none" cap="none" strike="noStrike">
              <a:solidFill>
                <a:schemeClr val="lt2"/>
              </a:solidFill>
              <a:latin typeface="Trebuchet MS"/>
              <a:ea typeface="Trebuchet MS"/>
              <a:cs typeface="Trebuchet MS"/>
              <a:sym typeface="Trebuchet MS"/>
            </a:endParaRPr>
          </a:p>
        </p:txBody>
      </p:sp>
      <p:sp>
        <p:nvSpPr>
          <p:cNvPr id="281" name="Google Shape;281;p65"/>
          <p:cNvSpPr txBox="1"/>
          <p:nvPr/>
        </p:nvSpPr>
        <p:spPr>
          <a:xfrm>
            <a:off x="612000" y="1050667"/>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2000" u="none" cap="none" strike="noStrike">
                <a:solidFill>
                  <a:schemeClr val="accent4"/>
                </a:solidFill>
                <a:latin typeface="Trebuchet MS"/>
                <a:ea typeface="Trebuchet MS"/>
                <a:cs typeface="Trebuchet MS"/>
                <a:sym typeface="Trebuchet MS"/>
              </a:rPr>
              <a:t>Passaggi principali:</a:t>
            </a:r>
            <a:endParaRPr/>
          </a:p>
        </p:txBody>
      </p:sp>
      <p:sp>
        <p:nvSpPr>
          <p:cNvPr id="282" name="Google Shape;282;p65"/>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83" name="Google Shape;283;p65"/>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66"/>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Step 1: Selezione dei Pericoli rilevanti</a:t>
            </a:r>
            <a:endParaRPr/>
          </a:p>
        </p:txBody>
      </p:sp>
      <p:sp>
        <p:nvSpPr>
          <p:cNvPr id="289" name="Google Shape;289;p66"/>
          <p:cNvSpPr txBox="1"/>
          <p:nvPr/>
        </p:nvSpPr>
        <p:spPr>
          <a:xfrm>
            <a:off x="554400" y="1286123"/>
            <a:ext cx="3697356" cy="32316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Non tutti i rischi climatici hanno la stessa rilevanza in tutti i territori. Pertanto, il primo passo di contestualizzazione consiste nel selezionare le Questioni (Pericoli) più significative per il patrimonio edilizio locale. Tale selezione può basarsi su:</a:t>
            </a:r>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accent4"/>
                </a:solidFill>
                <a:latin typeface="Trebuchet MS"/>
                <a:ea typeface="Trebuchet MS"/>
                <a:cs typeface="Trebuchet MS"/>
                <a:sym typeface="Trebuchet MS"/>
              </a:rPr>
              <a:t>-valutazioni della vulnerabilità climatica a livello locale o regionale</a:t>
            </a:r>
            <a:endParaRPr/>
          </a:p>
          <a:p>
            <a:pPr indent="0" lvl="0" marL="0" marR="0" rtl="0" algn="just">
              <a:lnSpc>
                <a:spcPct val="100000"/>
              </a:lnSpc>
              <a:spcBef>
                <a:spcPts val="0"/>
              </a:spcBef>
              <a:spcAft>
                <a:spcPts val="0"/>
              </a:spcAft>
              <a:buNone/>
            </a:pPr>
            <a:r>
              <a:rPr b="0" i="0" lang="en-MT" sz="1200" u="none" cap="none" strike="noStrike">
                <a:solidFill>
                  <a:schemeClr val="accent4"/>
                </a:solidFill>
                <a:latin typeface="Trebuchet MS"/>
                <a:ea typeface="Trebuchet MS"/>
                <a:cs typeface="Trebuchet MS"/>
                <a:sym typeface="Trebuchet MS"/>
              </a:rPr>
              <a:t>-SECAP o strategie nazionali di adattamento</a:t>
            </a:r>
            <a:endParaRPr/>
          </a:p>
          <a:p>
            <a:pPr indent="0" lvl="0" marL="0" marR="0" rtl="0" algn="just">
              <a:lnSpc>
                <a:spcPct val="100000"/>
              </a:lnSpc>
              <a:spcBef>
                <a:spcPts val="0"/>
              </a:spcBef>
              <a:spcAft>
                <a:spcPts val="0"/>
              </a:spcAft>
              <a:buNone/>
            </a:pPr>
            <a:r>
              <a:rPr b="0" i="0" lang="en-MT" sz="1200" u="none" cap="none" strike="noStrike">
                <a:solidFill>
                  <a:schemeClr val="accent4"/>
                </a:solidFill>
                <a:latin typeface="Trebuchet MS"/>
                <a:ea typeface="Trebuchet MS"/>
                <a:cs typeface="Trebuchet MS"/>
                <a:sym typeface="Trebuchet MS"/>
              </a:rPr>
              <a:t>-dati storici sui danni agli edifici</a:t>
            </a:r>
            <a:endParaRPr/>
          </a:p>
          <a:p>
            <a:pPr indent="0" lvl="0" marL="0" marR="0" rtl="0" algn="just">
              <a:lnSpc>
                <a:spcPct val="100000"/>
              </a:lnSpc>
              <a:spcBef>
                <a:spcPts val="0"/>
              </a:spcBef>
              <a:spcAft>
                <a:spcPts val="0"/>
              </a:spcAft>
              <a:buNone/>
            </a:pPr>
            <a:r>
              <a:rPr b="0" i="0" lang="en-MT" sz="1200" u="none" cap="none" strike="noStrike">
                <a:solidFill>
                  <a:schemeClr val="accent4"/>
                </a:solidFill>
                <a:latin typeface="Trebuchet MS"/>
                <a:ea typeface="Trebuchet MS"/>
                <a:cs typeface="Trebuchet MS"/>
                <a:sym typeface="Trebuchet MS"/>
              </a:rPr>
              <a:t>-consultazione delle parti interessate (ad es. ingegneri locali, gestori di strutture)</a:t>
            </a:r>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I pericoli con probabilità o impatto trascurabili possono essere esclusi dalla versione locale di RBTool.</a:t>
            </a:r>
            <a:endParaRPr b="0" i="0" sz="1200" u="none" cap="none" strike="noStrike">
              <a:solidFill>
                <a:schemeClr val="lt2"/>
              </a:solidFill>
              <a:latin typeface="Trebuchet MS"/>
              <a:ea typeface="Trebuchet MS"/>
              <a:cs typeface="Trebuchet MS"/>
              <a:sym typeface="Trebuchet MS"/>
            </a:endParaRPr>
          </a:p>
        </p:txBody>
      </p:sp>
      <p:pic>
        <p:nvPicPr>
          <p:cNvPr descr="Natural disaster color icons set. Global climate changes. Weather forecast,  avalanche, wildfire, downpour. Environmental hazards. Destructive force of  nature. Isolated vector illustrations 5961983 Vector Art at Vecteezy" id="290" name="Google Shape;290;p66"/>
          <p:cNvPicPr preferRelativeResize="0"/>
          <p:nvPr/>
        </p:nvPicPr>
        <p:blipFill rotWithShape="1">
          <a:blip r:embed="rId3">
            <a:alphaModFix/>
          </a:blip>
          <a:srcRect b="0" l="0" r="0" t="0"/>
          <a:stretch/>
        </p:blipFill>
        <p:spPr>
          <a:xfrm>
            <a:off x="4892246" y="1190562"/>
            <a:ext cx="3053443" cy="3053443"/>
          </a:xfrm>
          <a:prstGeom prst="rect">
            <a:avLst/>
          </a:prstGeom>
          <a:noFill/>
          <a:ln>
            <a:noFill/>
          </a:ln>
        </p:spPr>
      </p:pic>
      <p:sp>
        <p:nvSpPr>
          <p:cNvPr id="291" name="Google Shape;291;p66"/>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92" name="Google Shape;292;p66"/>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67"/>
          <p:cNvSpPr txBox="1"/>
          <p:nvPr>
            <p:ph type="title"/>
          </p:nvPr>
        </p:nvSpPr>
        <p:spPr>
          <a:xfrm>
            <a:off x="554400" y="320055"/>
            <a:ext cx="7794943" cy="675000"/>
          </a:xfrm>
          <a:prstGeom prst="rect">
            <a:avLst/>
          </a:prstGeom>
          <a:noFill/>
          <a:ln>
            <a:noFill/>
          </a:ln>
        </p:spPr>
        <p:txBody>
          <a:bodyPr anchorCtr="0" anchor="ctr" bIns="34275" lIns="68550" spcFirstLastPara="1" rIns="68550" wrap="square" tIns="34275">
            <a:normAutofit fontScale="90000"/>
          </a:bodyPr>
          <a:lstStyle/>
          <a:p>
            <a:pPr indent="0" lvl="0" marL="0" rtl="0" algn="l">
              <a:lnSpc>
                <a:spcPct val="100000"/>
              </a:lnSpc>
              <a:spcBef>
                <a:spcPts val="0"/>
              </a:spcBef>
              <a:spcAft>
                <a:spcPts val="0"/>
              </a:spcAft>
              <a:buClr>
                <a:srgbClr val="48BAA2"/>
              </a:buClr>
              <a:buSzPct val="158730"/>
              <a:buNone/>
            </a:pPr>
            <a:r>
              <a:rPr lang="en-MT">
                <a:solidFill>
                  <a:schemeClr val="accent4"/>
                </a:solidFill>
              </a:rPr>
              <a:t>Step 2: Selezione delle Macrocategorie e delle Categorie di Rischio</a:t>
            </a:r>
            <a:endParaRPr>
              <a:solidFill>
                <a:schemeClr val="accent4"/>
              </a:solidFill>
            </a:endParaRPr>
          </a:p>
        </p:txBody>
      </p:sp>
      <p:sp>
        <p:nvSpPr>
          <p:cNvPr id="298" name="Google Shape;298;p67"/>
          <p:cNvSpPr txBox="1"/>
          <p:nvPr/>
        </p:nvSpPr>
        <p:spPr>
          <a:xfrm>
            <a:off x="4572000" y="2046004"/>
            <a:ext cx="2663581" cy="212365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Le Categorie di Rischio collegate a ciascuna Macrocategoria devono essere selezionate tenendo conto della tipologia e dell'uso dell'edificio. Un ospedale e un condominio residenziale, ad esempio, possono richiedere serie diverse di Categorie di Rischio a causa dei diversi profili di vulnerabilità e delle funzioni critiche.</a:t>
            </a:r>
            <a:endParaRPr b="0" i="0" sz="1200" u="none" cap="none" strike="noStrike">
              <a:solidFill>
                <a:schemeClr val="lt2"/>
              </a:solidFill>
              <a:latin typeface="Trebuchet MS"/>
              <a:ea typeface="Trebuchet MS"/>
              <a:cs typeface="Trebuchet MS"/>
              <a:sym typeface="Trebuchet MS"/>
            </a:endParaRPr>
          </a:p>
        </p:txBody>
      </p:sp>
      <p:sp>
        <p:nvSpPr>
          <p:cNvPr id="299" name="Google Shape;299;p67"/>
          <p:cNvSpPr/>
          <p:nvPr/>
        </p:nvSpPr>
        <p:spPr>
          <a:xfrm>
            <a:off x="4572000" y="1597526"/>
            <a:ext cx="2890763" cy="432792"/>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400" u="none" cap="none" strike="noStrike">
                <a:solidFill>
                  <a:schemeClr val="accent4"/>
                </a:solidFill>
                <a:latin typeface="Trebuchet MS"/>
                <a:ea typeface="Trebuchet MS"/>
                <a:cs typeface="Trebuchet MS"/>
                <a:sym typeface="Trebuchet MS"/>
              </a:rPr>
              <a:t>Categorie di Rischio</a:t>
            </a:r>
            <a:endParaRPr/>
          </a:p>
        </p:txBody>
      </p:sp>
      <p:sp>
        <p:nvSpPr>
          <p:cNvPr id="300" name="Google Shape;300;p67"/>
          <p:cNvSpPr txBox="1"/>
          <p:nvPr/>
        </p:nvSpPr>
        <p:spPr>
          <a:xfrm>
            <a:off x="1542308" y="2030318"/>
            <a:ext cx="2524427" cy="212365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Ogni Macrocategoria corrisponde a componenti dell'edificio, spazi o utenti che possono essere presenti o meno a seconda della progettazione, della funzione e del contesto dell'edificio. L'inclusione di una Macrocategoria nel processo di valutazione dovrebbe riflettere la sua effettiva rilevanza e presenza nell'edificio specifico.</a:t>
            </a:r>
            <a:endParaRPr b="0" i="0" sz="1200" u="none" cap="none" strike="noStrike">
              <a:solidFill>
                <a:schemeClr val="lt2"/>
              </a:solidFill>
              <a:latin typeface="Trebuchet MS"/>
              <a:ea typeface="Trebuchet MS"/>
              <a:cs typeface="Trebuchet MS"/>
              <a:sym typeface="Trebuchet MS"/>
            </a:endParaRPr>
          </a:p>
        </p:txBody>
      </p:sp>
      <p:sp>
        <p:nvSpPr>
          <p:cNvPr id="301" name="Google Shape;301;p67"/>
          <p:cNvSpPr/>
          <p:nvPr/>
        </p:nvSpPr>
        <p:spPr>
          <a:xfrm>
            <a:off x="1478954" y="1613212"/>
            <a:ext cx="2890763" cy="432792"/>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400" u="none" cap="none" strike="noStrike">
                <a:solidFill>
                  <a:schemeClr val="accent4"/>
                </a:solidFill>
                <a:latin typeface="Trebuchet MS"/>
                <a:ea typeface="Trebuchet MS"/>
                <a:cs typeface="Trebuchet MS"/>
                <a:sym typeface="Trebuchet MS"/>
              </a:rPr>
              <a:t>Macrocategorie</a:t>
            </a:r>
            <a:endParaRPr/>
          </a:p>
        </p:txBody>
      </p:sp>
      <p:sp>
        <p:nvSpPr>
          <p:cNvPr id="302" name="Google Shape;302;p67"/>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03" name="Google Shape;303;p67"/>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68"/>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None/>
            </a:pPr>
            <a:r>
              <a:rPr lang="en-MT">
                <a:solidFill>
                  <a:schemeClr val="accent4"/>
                </a:solidFill>
              </a:rPr>
              <a:t>Step 4: Assegnazione dei pesi</a:t>
            </a:r>
            <a:endParaRPr>
              <a:solidFill>
                <a:schemeClr val="accent4"/>
              </a:solidFill>
            </a:endParaRPr>
          </a:p>
        </p:txBody>
      </p:sp>
      <p:sp>
        <p:nvSpPr>
          <p:cNvPr id="309" name="Google Shape;309;p68"/>
          <p:cNvSpPr txBox="1"/>
          <p:nvPr/>
        </p:nvSpPr>
        <p:spPr>
          <a:xfrm>
            <a:off x="554400" y="1662321"/>
            <a:ext cx="4932000" cy="193899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Nel RBTool, l'assegnazione dei pesi alle Categorie di Rischio e alle Macrocategorie dovrebbe basarsi sulla loro importanza relativa nel contesto specifico della valutazione. Il processo di ponderazione dovrebbe tenere conto di:</a:t>
            </a:r>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-Rilevanza funzionale.</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-Sensibilità alla vulnerabilità.</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-Potenziali conseguenze di danni o interruzioni.</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-Giudizio degli esperti e metodi partecipativi.</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p:txBody>
      </p:sp>
      <p:pic>
        <p:nvPicPr>
          <p:cNvPr descr="Benchmarking - Free business icons" id="310" name="Google Shape;310;p68"/>
          <p:cNvPicPr preferRelativeResize="0"/>
          <p:nvPr/>
        </p:nvPicPr>
        <p:blipFill rotWithShape="1">
          <a:blip r:embed="rId3">
            <a:alphaModFix/>
          </a:blip>
          <a:srcRect b="0" l="0" r="0" t="0"/>
          <a:stretch/>
        </p:blipFill>
        <p:spPr>
          <a:xfrm>
            <a:off x="6172201" y="1597479"/>
            <a:ext cx="1948542" cy="1948542"/>
          </a:xfrm>
          <a:prstGeom prst="rect">
            <a:avLst/>
          </a:prstGeom>
          <a:noFill/>
          <a:ln>
            <a:noFill/>
          </a:ln>
        </p:spPr>
      </p:pic>
      <p:sp>
        <p:nvSpPr>
          <p:cNvPr id="311" name="Google Shape;311;p68"/>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12" name="Google Shape;312;p68"/>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69"/>
          <p:cNvSpPr txBox="1"/>
          <p:nvPr>
            <p:ph type="title"/>
          </p:nvPr>
        </p:nvSpPr>
        <p:spPr>
          <a:xfrm>
            <a:off x="554399" y="160631"/>
            <a:ext cx="7917407" cy="675000"/>
          </a:xfrm>
          <a:prstGeom prst="rect">
            <a:avLst/>
          </a:prstGeom>
          <a:noFill/>
          <a:ln>
            <a:noFill/>
          </a:ln>
        </p:spPr>
        <p:txBody>
          <a:bodyPr anchorCtr="0" anchor="ctr" bIns="34275" lIns="68550" spcFirstLastPara="1" rIns="68550" wrap="square" tIns="34275">
            <a:normAutofit fontScale="90000"/>
          </a:bodyPr>
          <a:lstStyle/>
          <a:p>
            <a:pPr indent="0" lvl="0" marL="0" rtl="0" algn="l">
              <a:lnSpc>
                <a:spcPct val="100000"/>
              </a:lnSpc>
              <a:spcBef>
                <a:spcPts val="0"/>
              </a:spcBef>
              <a:spcAft>
                <a:spcPts val="0"/>
              </a:spcAft>
              <a:buClr>
                <a:srgbClr val="48BAA2"/>
              </a:buClr>
              <a:buSzPct val="158730"/>
              <a:buNone/>
            </a:pPr>
            <a:r>
              <a:rPr lang="en-MT">
                <a:solidFill>
                  <a:schemeClr val="accent4"/>
                </a:solidFill>
              </a:rPr>
              <a:t>Step 5: Convalida degli Indicatori e Fonti dei Dati</a:t>
            </a:r>
            <a:endParaRPr>
              <a:solidFill>
                <a:schemeClr val="accent4"/>
              </a:solidFill>
            </a:endParaRPr>
          </a:p>
        </p:txBody>
      </p:sp>
      <p:sp>
        <p:nvSpPr>
          <p:cNvPr id="318" name="Google Shape;318;p69"/>
          <p:cNvSpPr txBox="1"/>
          <p:nvPr/>
        </p:nvSpPr>
        <p:spPr>
          <a:xfrm>
            <a:off x="554400" y="1597479"/>
            <a:ext cx="4932000" cy="175432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accent4"/>
                </a:solidFill>
                <a:latin typeface="Trebuchet MS"/>
                <a:ea typeface="Trebuchet MS"/>
                <a:cs typeface="Trebuchet MS"/>
                <a:sym typeface="Trebuchet MS"/>
              </a:rPr>
              <a:t>1. Convalida i dati locali in base a :</a:t>
            </a:r>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-Disponibilità e accuratezza delle informazioni.</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-Compatibilità dei dati con il metodo di valutazione.</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accent4"/>
                </a:solidFill>
                <a:latin typeface="Trebuchet MS"/>
                <a:ea typeface="Trebuchet MS"/>
                <a:cs typeface="Trebuchet MS"/>
                <a:sym typeface="Trebuchet MS"/>
              </a:rPr>
              <a:t>2. Regolare gli indicatori se necessario.</a:t>
            </a:r>
            <a:endParaRPr/>
          </a:p>
          <a:p>
            <a:pPr indent="0" lvl="0" marL="0" marR="0" rtl="0" algn="just">
              <a:lnSpc>
                <a:spcPct val="100000"/>
              </a:lnSpc>
              <a:spcBef>
                <a:spcPts val="0"/>
              </a:spcBef>
              <a:spcAft>
                <a:spcPts val="0"/>
              </a:spcAft>
              <a:buNone/>
            </a:pPr>
            <a:r>
              <a:t/>
            </a:r>
            <a:endParaRPr b="0" i="0" sz="1200" u="none" cap="none" strike="noStrike">
              <a:solidFill>
                <a:schemeClr val="accent4"/>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accent4"/>
                </a:solidFill>
                <a:latin typeface="Trebuchet MS"/>
                <a:ea typeface="Trebuchet MS"/>
                <a:cs typeface="Trebuchet MS"/>
                <a:sym typeface="Trebuchet MS"/>
              </a:rPr>
              <a:t>3. Documentare le fonti dei dati, come audit energetici, BIM, ispezioni in loco.</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p:txBody>
      </p:sp>
      <p:pic>
        <p:nvPicPr>
          <p:cNvPr descr="Data Source Vector Art, Icons, and Graphics for Free Download" id="319" name="Google Shape;319;p69"/>
          <p:cNvPicPr preferRelativeResize="0"/>
          <p:nvPr/>
        </p:nvPicPr>
        <p:blipFill rotWithShape="1">
          <a:blip r:embed="rId3">
            <a:alphaModFix/>
          </a:blip>
          <a:srcRect b="22301" l="0" r="0" t="0"/>
          <a:stretch/>
        </p:blipFill>
        <p:spPr>
          <a:xfrm>
            <a:off x="5976257" y="1351857"/>
            <a:ext cx="2495550" cy="1938992"/>
          </a:xfrm>
          <a:prstGeom prst="rect">
            <a:avLst/>
          </a:prstGeom>
          <a:noFill/>
          <a:ln>
            <a:noFill/>
          </a:ln>
        </p:spPr>
      </p:pic>
      <p:sp>
        <p:nvSpPr>
          <p:cNvPr id="320" name="Google Shape;320;p69"/>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21" name="Google Shape;321;p69"/>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17"/>
          <p:cNvSpPr txBox="1"/>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n-MT" sz="2800" u="none" cap="none" strike="noStrike">
                <a:solidFill>
                  <a:srgbClr val="48BAA2"/>
                </a:solidFill>
                <a:latin typeface="Trebuchet MS"/>
                <a:ea typeface="Trebuchet MS"/>
                <a:cs typeface="Trebuchet MS"/>
                <a:sym typeface="Trebuchet MS"/>
              </a:rPr>
              <a:t>Esempio pratico dell’RBTool</a:t>
            </a:r>
            <a:endParaRPr b="1" i="0" sz="2800" u="none" cap="none" strike="noStrike">
              <a:solidFill>
                <a:srgbClr val="48BAA2"/>
              </a:solidFill>
              <a:latin typeface="Trebuchet MS"/>
              <a:ea typeface="Trebuchet MS"/>
              <a:cs typeface="Trebuchet MS"/>
              <a:sym typeface="Trebuchet MS"/>
            </a:endParaRPr>
          </a:p>
        </p:txBody>
      </p:sp>
      <p:sp>
        <p:nvSpPr>
          <p:cNvPr id="327" name="Google Shape;327;p17"/>
          <p:cNvSpPr txBox="1"/>
          <p:nvPr/>
        </p:nvSpPr>
        <p:spPr>
          <a:xfrm>
            <a:off x="613299" y="1039075"/>
            <a:ext cx="6629711" cy="77556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None/>
            </a:pPr>
            <a:r>
              <a:rPr b="1" i="0" lang="en-MT" sz="1600" u="none" cap="none" strike="noStrike">
                <a:solidFill>
                  <a:srgbClr val="18BAA8"/>
                </a:solidFill>
                <a:latin typeface="Trebuchet MS"/>
                <a:ea typeface="Trebuchet MS"/>
                <a:cs typeface="Trebuchet MS"/>
                <a:sym typeface="Trebuchet MS"/>
              </a:rPr>
              <a:t>Step 1 Assegnazione dei valori di rischio alle problematiche</a:t>
            </a:r>
            <a:endParaRPr b="1" i="0" sz="1600" u="none" cap="none" strike="noStrike">
              <a:solidFill>
                <a:srgbClr val="18BAA8"/>
              </a:solidFill>
              <a:latin typeface="Trebuchet MS"/>
              <a:ea typeface="Trebuchet MS"/>
              <a:cs typeface="Trebuchet MS"/>
              <a:sym typeface="Trebuchet MS"/>
            </a:endParaRPr>
          </a:p>
        </p:txBody>
      </p:sp>
      <p:sp>
        <p:nvSpPr>
          <p:cNvPr id="328" name="Google Shape;328;p17"/>
          <p:cNvSpPr txBox="1"/>
          <p:nvPr/>
        </p:nvSpPr>
        <p:spPr>
          <a:xfrm>
            <a:off x="613300" y="1901263"/>
            <a:ext cx="4583100" cy="38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MT" sz="1200" u="none" cap="none" strike="noStrike">
                <a:solidFill>
                  <a:schemeClr val="dk2"/>
                </a:solidFill>
                <a:latin typeface="Trebuchet MS"/>
                <a:ea typeface="Trebuchet MS"/>
                <a:cs typeface="Trebuchet MS"/>
                <a:sym typeface="Trebuchet MS"/>
              </a:rPr>
              <a:t>1.1 Viene assegnato il valore di probabilità di Pericolo (HV)</a:t>
            </a:r>
            <a:endParaRPr b="0" i="0" sz="1200" u="none" cap="none" strike="noStrike">
              <a:solidFill>
                <a:schemeClr val="dk2"/>
              </a:solidFill>
              <a:latin typeface="Trebuchet MS"/>
              <a:ea typeface="Trebuchet MS"/>
              <a:cs typeface="Trebuchet MS"/>
              <a:sym typeface="Trebuchet MS"/>
            </a:endParaRPr>
          </a:p>
        </p:txBody>
      </p:sp>
      <p:graphicFrame>
        <p:nvGraphicFramePr>
          <p:cNvPr id="329" name="Google Shape;329;p17"/>
          <p:cNvGraphicFramePr/>
          <p:nvPr/>
        </p:nvGraphicFramePr>
        <p:xfrm>
          <a:off x="777088" y="2583325"/>
          <a:ext cx="3000000" cy="3000000"/>
        </p:xfrm>
        <a:graphic>
          <a:graphicData uri="http://schemas.openxmlformats.org/drawingml/2006/table">
            <a:tbl>
              <a:tblPr>
                <a:noFill/>
                <a:tableStyleId>{1429374D-E798-4023-A555-68A151F696BC}</a:tableStyleId>
              </a:tblPr>
              <a:tblGrid>
                <a:gridCol w="660575"/>
                <a:gridCol w="2008625"/>
                <a:gridCol w="603075"/>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Codice</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Pericolo</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HV</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Precipitazioni Intense</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0,8</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C</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Temperature Estreme</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0,9</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330" name="Google Shape;330;p17"/>
          <p:cNvSpPr txBox="1"/>
          <p:nvPr/>
        </p:nvSpPr>
        <p:spPr>
          <a:xfrm>
            <a:off x="5208537" y="2867404"/>
            <a:ext cx="3464787" cy="55396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MT" sz="1200" u="none" cap="none" strike="noStrike">
                <a:solidFill>
                  <a:srgbClr val="708792"/>
                </a:solidFill>
                <a:latin typeface="Trebuchet MS"/>
                <a:ea typeface="Trebuchet MS"/>
                <a:cs typeface="Trebuchet MS"/>
                <a:sym typeface="Trebuchet MS"/>
              </a:rPr>
              <a:t>Il valore HV varia da 0 a 1. HV risponde alla domanda: quanto è grave il pericolo?</a:t>
            </a:r>
            <a:endParaRPr b="0" i="0" sz="1200" u="none" cap="none" strike="noStrike">
              <a:solidFill>
                <a:srgbClr val="708792"/>
              </a:solidFill>
              <a:latin typeface="Trebuchet MS"/>
              <a:ea typeface="Trebuchet MS"/>
              <a:cs typeface="Trebuchet MS"/>
              <a:sym typeface="Trebuchet MS"/>
            </a:endParaRPr>
          </a:p>
        </p:txBody>
      </p:sp>
      <p:sp>
        <p:nvSpPr>
          <p:cNvPr id="331" name="Google Shape;331;p17"/>
          <p:cNvSpPr txBox="1"/>
          <p:nvPr/>
        </p:nvSpPr>
        <p:spPr>
          <a:xfrm>
            <a:off x="613294" y="1603500"/>
            <a:ext cx="998937" cy="320131"/>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MT" sz="1200" u="none" cap="none" strike="noStrike">
                <a:solidFill>
                  <a:schemeClr val="dk2"/>
                </a:solidFill>
                <a:latin typeface="Trebuchet MS"/>
                <a:ea typeface="Trebuchet MS"/>
                <a:cs typeface="Trebuchet MS"/>
                <a:sym typeface="Trebuchet MS"/>
              </a:rPr>
              <a:t>Opzione 1</a:t>
            </a:r>
            <a:endParaRPr b="1" i="0" sz="1200" u="none" cap="none" strike="noStrike">
              <a:solidFill>
                <a:schemeClr val="dk2"/>
              </a:solidFill>
              <a:latin typeface="Trebuchet MS"/>
              <a:ea typeface="Trebuchet MS"/>
              <a:cs typeface="Trebuchet MS"/>
              <a:sym typeface="Trebuchet MS"/>
            </a:endParaRPr>
          </a:p>
        </p:txBody>
      </p:sp>
      <p:cxnSp>
        <p:nvCxnSpPr>
          <p:cNvPr id="332" name="Google Shape;332;p17"/>
          <p:cNvCxnSpPr>
            <a:endCxn id="330" idx="1"/>
          </p:cNvCxnSpPr>
          <p:nvPr/>
        </p:nvCxnSpPr>
        <p:spPr>
          <a:xfrm flipH="1" rot="10800000">
            <a:off x="4367637" y="3144388"/>
            <a:ext cx="840900" cy="4200"/>
          </a:xfrm>
          <a:prstGeom prst="straightConnector1">
            <a:avLst/>
          </a:prstGeom>
          <a:noFill/>
          <a:ln cap="flat" cmpd="sng" w="9525">
            <a:solidFill>
              <a:srgbClr val="18BAA8"/>
            </a:solidFill>
            <a:prstDash val="solid"/>
            <a:round/>
            <a:headEnd len="sm" w="sm" type="none"/>
            <a:tailEnd len="med" w="med" type="triangle"/>
          </a:ln>
        </p:spPr>
      </p:cxnSp>
      <p:sp>
        <p:nvSpPr>
          <p:cNvPr id="333" name="Google Shape;333;p17"/>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18"/>
          <p:cNvSpPr txBox="1"/>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n-MT" sz="2800" u="none" cap="none" strike="noStrike">
                <a:solidFill>
                  <a:srgbClr val="48BAA2"/>
                </a:solidFill>
                <a:latin typeface="Trebuchet MS"/>
                <a:ea typeface="Trebuchet MS"/>
                <a:cs typeface="Trebuchet MS"/>
                <a:sym typeface="Trebuchet MS"/>
              </a:rPr>
              <a:t>Esempio pratico dell’RBTool</a:t>
            </a:r>
            <a:endParaRPr/>
          </a:p>
        </p:txBody>
      </p:sp>
      <p:sp>
        <p:nvSpPr>
          <p:cNvPr id="339" name="Google Shape;339;p18"/>
          <p:cNvSpPr txBox="1"/>
          <p:nvPr/>
        </p:nvSpPr>
        <p:spPr>
          <a:xfrm>
            <a:off x="613300" y="1888075"/>
            <a:ext cx="75783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MT" sz="1200" u="none" cap="none" strike="noStrike">
                <a:solidFill>
                  <a:schemeClr val="dk2"/>
                </a:solidFill>
                <a:latin typeface="Trebuchet MS"/>
                <a:ea typeface="Trebuchet MS"/>
                <a:cs typeface="Trebuchet MS"/>
                <a:sym typeface="Trebuchet MS"/>
              </a:rPr>
              <a:t>In alternativa, è possibile utilizzare indicatori climatici per determinare l'HV. Di seguito è riportato un esempio per il Pericolo “Precipitazioni Intense”.</a:t>
            </a:r>
            <a:endParaRPr b="0" i="0" sz="1200" u="none" cap="none" strike="noStrike">
              <a:solidFill>
                <a:schemeClr val="dk2"/>
              </a:solidFill>
              <a:latin typeface="Trebuchet MS"/>
              <a:ea typeface="Trebuchet MS"/>
              <a:cs typeface="Trebuchet MS"/>
              <a:sym typeface="Trebuchet MS"/>
            </a:endParaRPr>
          </a:p>
        </p:txBody>
      </p:sp>
      <p:graphicFrame>
        <p:nvGraphicFramePr>
          <p:cNvPr id="340" name="Google Shape;340;p18"/>
          <p:cNvGraphicFramePr/>
          <p:nvPr/>
        </p:nvGraphicFramePr>
        <p:xfrm>
          <a:off x="782950" y="2473357"/>
          <a:ext cx="3000000" cy="3000000"/>
        </p:xfrm>
        <a:graphic>
          <a:graphicData uri="http://schemas.openxmlformats.org/drawingml/2006/table">
            <a:tbl>
              <a:tblPr>
                <a:noFill/>
                <a:tableStyleId>{1429374D-E798-4023-A555-68A151F696BC}</a:tableStyleId>
              </a:tblPr>
              <a:tblGrid>
                <a:gridCol w="683925"/>
                <a:gridCol w="1346700"/>
                <a:gridCol w="2312775"/>
                <a:gridCol w="1908375"/>
                <a:gridCol w="987225"/>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Codice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Criteri del Pericolo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Indicatori del Pericolo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Unità di misura</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H.A1</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R20</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Numero di giorni con precipitazioni ≥ 20 mm</a:t>
                      </a:r>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numero</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2</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H.A2</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SDII</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MT" sz="1200" u="none" cap="none" strike="noStrike">
                          <a:solidFill>
                            <a:srgbClr val="708792"/>
                          </a:solidFill>
                          <a:latin typeface="Trebuchet MS"/>
                          <a:ea typeface="Trebuchet MS"/>
                          <a:cs typeface="Trebuchet MS"/>
                          <a:sym typeface="Trebuchet MS"/>
                        </a:rPr>
                        <a:t>Indice dell'intensità pluviometrica giornaliera</a:t>
                      </a:r>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mm/giorno</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8</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H.A3</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RX1DAY</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Precipitazioni totali massime che cadono in un solo giorno</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mm</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60</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341" name="Google Shape;341;p18"/>
          <p:cNvSpPr txBox="1"/>
          <p:nvPr/>
        </p:nvSpPr>
        <p:spPr>
          <a:xfrm>
            <a:off x="613300" y="1039075"/>
            <a:ext cx="10209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n-MT" sz="1600" u="none" cap="none" strike="noStrike">
                <a:solidFill>
                  <a:srgbClr val="18BAA8"/>
                </a:solidFill>
                <a:latin typeface="Trebuchet MS"/>
                <a:ea typeface="Trebuchet MS"/>
                <a:cs typeface="Trebuchet MS"/>
                <a:sym typeface="Trebuchet MS"/>
              </a:rPr>
              <a:t>Step 1</a:t>
            </a:r>
            <a:endParaRPr b="1" i="0" sz="1600" u="none" cap="none" strike="noStrike">
              <a:solidFill>
                <a:srgbClr val="18BAA8"/>
              </a:solidFill>
              <a:latin typeface="Trebuchet MS"/>
              <a:ea typeface="Trebuchet MS"/>
              <a:cs typeface="Trebuchet MS"/>
              <a:sym typeface="Trebuchet MS"/>
            </a:endParaRPr>
          </a:p>
        </p:txBody>
      </p:sp>
      <p:sp>
        <p:nvSpPr>
          <p:cNvPr id="342" name="Google Shape;342;p18"/>
          <p:cNvSpPr txBox="1"/>
          <p:nvPr/>
        </p:nvSpPr>
        <p:spPr>
          <a:xfrm>
            <a:off x="613300" y="1513988"/>
            <a:ext cx="1287690" cy="431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MT" sz="1200" u="none" cap="none" strike="noStrike">
                <a:solidFill>
                  <a:schemeClr val="dk2"/>
                </a:solidFill>
                <a:latin typeface="Trebuchet MS"/>
                <a:ea typeface="Trebuchet MS"/>
                <a:cs typeface="Trebuchet MS"/>
                <a:sym typeface="Trebuchet MS"/>
              </a:rPr>
              <a:t>Opzione 2</a:t>
            </a:r>
            <a:endParaRPr b="1" i="0" sz="1200" u="none" cap="none" strike="noStrike">
              <a:solidFill>
                <a:schemeClr val="dk2"/>
              </a:solidFill>
              <a:latin typeface="Trebuchet MS"/>
              <a:ea typeface="Trebuchet MS"/>
              <a:cs typeface="Trebuchet MS"/>
              <a:sym typeface="Trebuchet MS"/>
            </a:endParaRPr>
          </a:p>
        </p:txBody>
      </p:sp>
      <p:sp>
        <p:nvSpPr>
          <p:cNvPr id="343" name="Google Shape;343;p18"/>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19"/>
          <p:cNvSpPr/>
          <p:nvPr/>
        </p:nvSpPr>
        <p:spPr>
          <a:xfrm>
            <a:off x="5974200" y="3709300"/>
            <a:ext cx="1651200" cy="770100"/>
          </a:xfrm>
          <a:prstGeom prst="roundRect">
            <a:avLst>
              <a:gd fmla="val 16667" name="adj"/>
            </a:avLst>
          </a:prstGeom>
          <a:noFill/>
          <a:ln cap="flat" cmpd="sng" w="28575">
            <a:solidFill>
              <a:srgbClr val="48BAA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19"/>
          <p:cNvSpPr txBox="1"/>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n-MT" sz="2800" u="none" cap="none" strike="noStrike">
                <a:solidFill>
                  <a:srgbClr val="48BAA2"/>
                </a:solidFill>
                <a:latin typeface="Trebuchet MS"/>
                <a:ea typeface="Trebuchet MS"/>
                <a:cs typeface="Trebuchet MS"/>
                <a:sym typeface="Trebuchet MS"/>
              </a:rPr>
              <a:t>Esempio pratico dell’RBTool</a:t>
            </a:r>
            <a:endParaRPr b="1" i="0" sz="2800" u="none" cap="none" strike="noStrike">
              <a:solidFill>
                <a:srgbClr val="48BAA2"/>
              </a:solidFill>
              <a:latin typeface="Trebuchet MS"/>
              <a:ea typeface="Trebuchet MS"/>
              <a:cs typeface="Trebuchet MS"/>
              <a:sym typeface="Trebuchet MS"/>
            </a:endParaRPr>
          </a:p>
        </p:txBody>
      </p:sp>
      <p:sp>
        <p:nvSpPr>
          <p:cNvPr id="350" name="Google Shape;350;p19"/>
          <p:cNvSpPr txBox="1"/>
          <p:nvPr/>
        </p:nvSpPr>
        <p:spPr>
          <a:xfrm>
            <a:off x="613295" y="1527602"/>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MT" sz="1200" u="none" cap="none" strike="noStrike">
                <a:solidFill>
                  <a:srgbClr val="53656D"/>
                </a:solidFill>
                <a:latin typeface="Trebuchet MS"/>
                <a:ea typeface="Trebuchet MS"/>
                <a:cs typeface="Trebuchet MS"/>
                <a:sym typeface="Trebuchet MS"/>
              </a:rPr>
              <a:t>Il valore dei pericoli climatici è normalizzato nell'intervallo (0-1) - Esempio per H.A3</a:t>
            </a:r>
            <a:endParaRPr b="0" i="0" sz="1200" u="none" cap="none" strike="noStrike">
              <a:solidFill>
                <a:srgbClr val="53656D"/>
              </a:solidFill>
              <a:latin typeface="Trebuchet MS"/>
              <a:ea typeface="Trebuchet MS"/>
              <a:cs typeface="Trebuchet MS"/>
              <a:sym typeface="Trebuchet MS"/>
            </a:endParaRPr>
          </a:p>
        </p:txBody>
      </p:sp>
      <p:graphicFrame>
        <p:nvGraphicFramePr>
          <p:cNvPr id="351" name="Google Shape;351;p19"/>
          <p:cNvGraphicFramePr/>
          <p:nvPr/>
        </p:nvGraphicFramePr>
        <p:xfrm>
          <a:off x="697370" y="1956015"/>
          <a:ext cx="3000000" cy="3000000"/>
        </p:xfrm>
        <a:graphic>
          <a:graphicData uri="http://schemas.openxmlformats.org/drawingml/2006/table">
            <a:tbl>
              <a:tblPr>
                <a:noFill/>
                <a:tableStyleId>{1429374D-E798-4023-A555-68A151F696BC}</a:tableStyleId>
              </a:tblPr>
              <a:tblGrid>
                <a:gridCol w="683925"/>
                <a:gridCol w="1506275"/>
                <a:gridCol w="2613775"/>
                <a:gridCol w="1447800"/>
                <a:gridCol w="987225"/>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Codice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Criteri del Pericolo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Indicatori del Pericolo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Unità di misura</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H.A3</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RX1DAY</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Precipitazioni totali massime che cadono in un solo giorno</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mm</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60</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graphicFrame>
        <p:nvGraphicFramePr>
          <p:cNvPr id="352" name="Google Shape;352;p19"/>
          <p:cNvGraphicFramePr/>
          <p:nvPr/>
        </p:nvGraphicFramePr>
        <p:xfrm>
          <a:off x="697370" y="3234400"/>
          <a:ext cx="3000000" cy="3000000"/>
        </p:xfrm>
        <a:graphic>
          <a:graphicData uri="http://schemas.openxmlformats.org/drawingml/2006/table">
            <a:tbl>
              <a:tblPr>
                <a:noFill/>
                <a:tableStyleId>{1429374D-E798-4023-A555-68A151F696BC}</a:tableStyleId>
              </a:tblPr>
              <a:tblGrid>
                <a:gridCol w="2491075"/>
                <a:gridCol w="1750875"/>
                <a:gridCol w="551350"/>
              </a:tblGrid>
              <a:tr h="381000">
                <a:tc>
                  <a:txBody>
                    <a:bodyPr/>
                    <a:lstStyle/>
                    <a:p>
                      <a:pPr indent="0" lvl="0" marL="0" marR="0" rtl="0" algn="l">
                        <a:lnSpc>
                          <a:spcPct val="100000"/>
                        </a:lnSpc>
                        <a:spcBef>
                          <a:spcPts val="0"/>
                        </a:spcBef>
                        <a:spcAft>
                          <a:spcPts val="0"/>
                        </a:spcAft>
                        <a:buClr>
                          <a:srgbClr val="000000"/>
                        </a:buClr>
                        <a:buSzPts val="1050"/>
                        <a:buFont typeface="Arial"/>
                        <a:buNone/>
                      </a:pPr>
                      <a:r>
                        <a:rPr lang="en-MT" sz="1050" u="none" cap="none" strike="noStrike">
                          <a:solidFill>
                            <a:schemeClr val="lt1"/>
                          </a:solidFill>
                          <a:latin typeface="Trebuchet MS"/>
                          <a:ea typeface="Trebuchet MS"/>
                          <a:cs typeface="Trebuchet MS"/>
                          <a:sym typeface="Trebuchet MS"/>
                        </a:rPr>
                        <a:t>Parametro di riferimento 1 - Critico</a:t>
                      </a:r>
                      <a:endParaRPr sz="105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l">
                        <a:lnSpc>
                          <a:spcPct val="100000"/>
                        </a:lnSpc>
                        <a:spcBef>
                          <a:spcPts val="0"/>
                        </a:spcBef>
                        <a:spcAft>
                          <a:spcPts val="0"/>
                        </a:spcAft>
                        <a:buClr>
                          <a:srgbClr val="000000"/>
                        </a:buClr>
                        <a:buSzPts val="1050"/>
                        <a:buFont typeface="Arial"/>
                        <a:buNone/>
                      </a:pPr>
                      <a:r>
                        <a:rPr lang="en-MT" sz="1050" u="none" cap="none" strike="noStrike">
                          <a:solidFill>
                            <a:srgbClr val="53656D"/>
                          </a:solidFill>
                          <a:latin typeface="Trebuchet MS"/>
                          <a:ea typeface="Trebuchet MS"/>
                          <a:cs typeface="Trebuchet MS"/>
                          <a:sym typeface="Trebuchet MS"/>
                        </a:rPr>
                        <a:t>Xmax</a:t>
                      </a:r>
                      <a:endParaRPr sz="105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50"/>
                        <a:buFont typeface="Arial"/>
                        <a:buNone/>
                      </a:pPr>
                      <a:r>
                        <a:rPr lang="en-MT" sz="1050" u="none" cap="none" strike="noStrike">
                          <a:solidFill>
                            <a:srgbClr val="53656D"/>
                          </a:solidFill>
                          <a:latin typeface="Trebuchet MS"/>
                          <a:ea typeface="Trebuchet MS"/>
                          <a:cs typeface="Trebuchet MS"/>
                          <a:sym typeface="Trebuchet MS"/>
                        </a:rPr>
                        <a:t>100</a:t>
                      </a:r>
                      <a:endParaRPr sz="105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050"/>
                        <a:buFont typeface="Arial"/>
                        <a:buNone/>
                      </a:pPr>
                      <a:r>
                        <a:rPr lang="en-MT" sz="1050" u="none" cap="none" strike="noStrike">
                          <a:solidFill>
                            <a:schemeClr val="lt1"/>
                          </a:solidFill>
                          <a:latin typeface="Trebuchet MS"/>
                          <a:ea typeface="Trebuchet MS"/>
                          <a:cs typeface="Trebuchet MS"/>
                          <a:sym typeface="Trebuchet MS"/>
                        </a:rPr>
                        <a:t>Parametro di riferimento 0 - Ottimale</a:t>
                      </a:r>
                      <a:endParaRPr sz="105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l">
                        <a:lnSpc>
                          <a:spcPct val="100000"/>
                        </a:lnSpc>
                        <a:spcBef>
                          <a:spcPts val="0"/>
                        </a:spcBef>
                        <a:spcAft>
                          <a:spcPts val="0"/>
                        </a:spcAft>
                        <a:buClr>
                          <a:srgbClr val="000000"/>
                        </a:buClr>
                        <a:buSzPts val="1050"/>
                        <a:buFont typeface="Arial"/>
                        <a:buNone/>
                      </a:pPr>
                      <a:r>
                        <a:rPr lang="en-MT" sz="1050" u="none" cap="none" strike="noStrike">
                          <a:solidFill>
                            <a:srgbClr val="53656D"/>
                          </a:solidFill>
                          <a:latin typeface="Trebuchet MS"/>
                          <a:ea typeface="Trebuchet MS"/>
                          <a:cs typeface="Trebuchet MS"/>
                          <a:sym typeface="Trebuchet MS"/>
                        </a:rPr>
                        <a:t>Xmin</a:t>
                      </a:r>
                      <a:endParaRPr sz="105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50"/>
                        <a:buFont typeface="Arial"/>
                        <a:buNone/>
                      </a:pPr>
                      <a:r>
                        <a:rPr lang="en-MT" sz="1050" u="none" cap="none" strike="noStrike">
                          <a:solidFill>
                            <a:srgbClr val="53656D"/>
                          </a:solidFill>
                          <a:latin typeface="Trebuchet MS"/>
                          <a:ea typeface="Trebuchet MS"/>
                          <a:cs typeface="Trebuchet MS"/>
                          <a:sym typeface="Trebuchet MS"/>
                        </a:rPr>
                        <a:t>20</a:t>
                      </a:r>
                      <a:endParaRPr sz="105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050"/>
                        <a:buFont typeface="Arial"/>
                        <a:buNone/>
                      </a:pPr>
                      <a:r>
                        <a:rPr lang="en-MT" sz="1050" u="none" cap="none" strike="noStrike">
                          <a:solidFill>
                            <a:schemeClr val="lt1"/>
                          </a:solidFill>
                          <a:latin typeface="Trebuchet MS"/>
                          <a:ea typeface="Trebuchet MS"/>
                          <a:cs typeface="Trebuchet MS"/>
                          <a:sym typeface="Trebuchet MS"/>
                        </a:rPr>
                        <a:t>Valore dell'indicatore</a:t>
                      </a:r>
                      <a:endParaRPr sz="105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l">
                        <a:lnSpc>
                          <a:spcPct val="100000"/>
                        </a:lnSpc>
                        <a:spcBef>
                          <a:spcPts val="0"/>
                        </a:spcBef>
                        <a:spcAft>
                          <a:spcPts val="0"/>
                        </a:spcAft>
                        <a:buClr>
                          <a:srgbClr val="000000"/>
                        </a:buClr>
                        <a:buSzPts val="1050"/>
                        <a:buFont typeface="Arial"/>
                        <a:buNone/>
                      </a:pPr>
                      <a:r>
                        <a:rPr lang="en-MT" sz="1050" u="none" cap="none" strike="noStrike">
                          <a:solidFill>
                            <a:srgbClr val="53656D"/>
                          </a:solidFill>
                          <a:latin typeface="Trebuchet MS"/>
                          <a:ea typeface="Trebuchet MS"/>
                          <a:cs typeface="Trebuchet MS"/>
                          <a:sym typeface="Trebuchet MS"/>
                        </a:rPr>
                        <a:t>Xi</a:t>
                      </a:r>
                      <a:endParaRPr sz="105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50"/>
                        <a:buFont typeface="Arial"/>
                        <a:buNone/>
                      </a:pPr>
                      <a:r>
                        <a:rPr lang="en-MT" sz="1050" u="none" cap="none" strike="noStrike">
                          <a:solidFill>
                            <a:srgbClr val="53656D"/>
                          </a:solidFill>
                          <a:latin typeface="Trebuchet MS"/>
                          <a:ea typeface="Trebuchet MS"/>
                          <a:cs typeface="Trebuchet MS"/>
                          <a:sym typeface="Trebuchet MS"/>
                        </a:rPr>
                        <a:t>60</a:t>
                      </a:r>
                      <a:endParaRPr sz="105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gridSpan="2">
                  <a:txBody>
                    <a:bodyPr/>
                    <a:lstStyle/>
                    <a:p>
                      <a:pPr indent="0" lvl="0" marL="0" marR="0" rtl="0" algn="ctr">
                        <a:lnSpc>
                          <a:spcPct val="100000"/>
                        </a:lnSpc>
                        <a:spcBef>
                          <a:spcPts val="0"/>
                        </a:spcBef>
                        <a:spcAft>
                          <a:spcPts val="0"/>
                        </a:spcAft>
                        <a:buClr>
                          <a:srgbClr val="000000"/>
                        </a:buClr>
                        <a:buSzPts val="1050"/>
                        <a:buFont typeface="Arial"/>
                        <a:buNone/>
                      </a:pPr>
                      <a:r>
                        <a:rPr lang="en-MT" sz="1050" u="none" cap="none" strike="noStrike">
                          <a:solidFill>
                            <a:srgbClr val="53656D"/>
                          </a:solidFill>
                          <a:latin typeface="Trebuchet MS"/>
                          <a:ea typeface="Trebuchet MS"/>
                          <a:cs typeface="Trebuchet MS"/>
                          <a:sym typeface="Trebuchet MS"/>
                        </a:rPr>
                        <a:t>Valore normalizzato</a:t>
                      </a:r>
                      <a:endParaRPr sz="105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Clr>
                          <a:srgbClr val="000000"/>
                        </a:buClr>
                        <a:buSzPts val="1050"/>
                        <a:buFont typeface="Arial"/>
                        <a:buNone/>
                      </a:pPr>
                      <a:r>
                        <a:rPr lang="en-MT" sz="1050" u="none" cap="none" strike="noStrike">
                          <a:solidFill>
                            <a:srgbClr val="53656D"/>
                          </a:solidFill>
                          <a:latin typeface="Trebuchet MS"/>
                          <a:ea typeface="Trebuchet MS"/>
                          <a:cs typeface="Trebuchet MS"/>
                          <a:sym typeface="Trebuchet MS"/>
                        </a:rPr>
                        <a:t>0,5</a:t>
                      </a:r>
                      <a:endParaRPr sz="105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353" name="Google Shape;353;p19"/>
          <p:cNvSpPr txBox="1"/>
          <p:nvPr/>
        </p:nvSpPr>
        <p:spPr>
          <a:xfrm>
            <a:off x="613295" y="2848382"/>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MT" sz="1200" u="none" cap="none" strike="noStrike">
                <a:solidFill>
                  <a:srgbClr val="53656D"/>
                </a:solidFill>
                <a:latin typeface="Trebuchet MS"/>
                <a:ea typeface="Trebuchet MS"/>
                <a:cs typeface="Trebuchet MS"/>
                <a:sym typeface="Trebuchet MS"/>
              </a:rPr>
              <a:t>Tipo: Più basso è meglio</a:t>
            </a:r>
            <a:endParaRPr b="0" i="0" sz="1200" u="none" cap="none" strike="noStrike">
              <a:solidFill>
                <a:srgbClr val="53656D"/>
              </a:solidFill>
              <a:latin typeface="Trebuchet MS"/>
              <a:ea typeface="Trebuchet MS"/>
              <a:cs typeface="Trebuchet MS"/>
              <a:sym typeface="Trebuchet MS"/>
            </a:endParaRPr>
          </a:p>
        </p:txBody>
      </p:sp>
      <p:grpSp>
        <p:nvGrpSpPr>
          <p:cNvPr id="354" name="Google Shape;354;p19"/>
          <p:cNvGrpSpPr/>
          <p:nvPr/>
        </p:nvGrpSpPr>
        <p:grpSpPr>
          <a:xfrm>
            <a:off x="6077400" y="3760550"/>
            <a:ext cx="2184300" cy="718850"/>
            <a:chOff x="6077400" y="3760550"/>
            <a:chExt cx="2184300" cy="718850"/>
          </a:xfrm>
        </p:grpSpPr>
        <p:sp>
          <p:nvSpPr>
            <p:cNvPr id="355" name="Google Shape;355;p19"/>
            <p:cNvSpPr txBox="1"/>
            <p:nvPr/>
          </p:nvSpPr>
          <p:spPr>
            <a:xfrm>
              <a:off x="6077400" y="3760550"/>
              <a:ext cx="21843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rgbClr val="53656D"/>
                  </a:solidFill>
                  <a:latin typeface="Trebuchet MS"/>
                  <a:ea typeface="Trebuchet MS"/>
                  <a:cs typeface="Trebuchet MS"/>
                  <a:sym typeface="Trebuchet MS"/>
                </a:rPr>
                <a:t>Nv = Xi - Xmin </a:t>
              </a:r>
              <a:endParaRPr b="0" i="0" sz="1200" u="none" cap="none" strike="noStrike">
                <a:solidFill>
                  <a:srgbClr val="53656D"/>
                </a:solidFill>
                <a:latin typeface="Trebuchet MS"/>
                <a:ea typeface="Trebuchet MS"/>
                <a:cs typeface="Trebuchet MS"/>
                <a:sym typeface="Trebuchet MS"/>
              </a:endParaRPr>
            </a:p>
          </p:txBody>
        </p:sp>
        <p:sp>
          <p:nvSpPr>
            <p:cNvPr id="356" name="Google Shape;356;p19"/>
            <p:cNvSpPr txBox="1"/>
            <p:nvPr/>
          </p:nvSpPr>
          <p:spPr>
            <a:xfrm>
              <a:off x="6374325" y="3996400"/>
              <a:ext cx="11163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rgbClr val="53656D"/>
                  </a:solidFill>
                  <a:latin typeface="Trebuchet MS"/>
                  <a:ea typeface="Trebuchet MS"/>
                  <a:cs typeface="Trebuchet MS"/>
                  <a:sym typeface="Trebuchet MS"/>
                </a:rPr>
                <a:t>Xmax - Xmin </a:t>
              </a:r>
              <a:endParaRPr b="0" i="0" sz="1200" u="none" cap="none" strike="noStrike">
                <a:solidFill>
                  <a:srgbClr val="53656D"/>
                </a:solidFill>
                <a:latin typeface="Trebuchet MS"/>
                <a:ea typeface="Trebuchet MS"/>
                <a:cs typeface="Trebuchet MS"/>
                <a:sym typeface="Trebuchet MS"/>
              </a:endParaRPr>
            </a:p>
          </p:txBody>
        </p:sp>
        <p:cxnSp>
          <p:nvCxnSpPr>
            <p:cNvPr id="357" name="Google Shape;357;p19"/>
            <p:cNvCxnSpPr/>
            <p:nvPr/>
          </p:nvCxnSpPr>
          <p:spPr>
            <a:xfrm>
              <a:off x="6374325" y="4085500"/>
              <a:ext cx="1116300" cy="0"/>
            </a:xfrm>
            <a:prstGeom prst="straightConnector1">
              <a:avLst/>
            </a:prstGeom>
            <a:noFill/>
            <a:ln cap="flat" cmpd="sng" w="9525">
              <a:solidFill>
                <a:schemeClr val="dk2"/>
              </a:solidFill>
              <a:prstDash val="solid"/>
              <a:round/>
              <a:headEnd len="sm" w="sm" type="none"/>
              <a:tailEnd len="sm" w="sm" type="none"/>
            </a:ln>
          </p:spPr>
        </p:cxnSp>
      </p:grpSp>
      <p:sp>
        <p:nvSpPr>
          <p:cNvPr id="358" name="Google Shape;358;p19"/>
          <p:cNvSpPr txBox="1"/>
          <p:nvPr/>
        </p:nvSpPr>
        <p:spPr>
          <a:xfrm>
            <a:off x="613295" y="768712"/>
            <a:ext cx="10209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n-MT" sz="1600" u="none" cap="none" strike="noStrike">
                <a:solidFill>
                  <a:srgbClr val="18BAA8"/>
                </a:solidFill>
                <a:latin typeface="Trebuchet MS"/>
                <a:ea typeface="Trebuchet MS"/>
                <a:cs typeface="Trebuchet MS"/>
                <a:sym typeface="Trebuchet MS"/>
              </a:rPr>
              <a:t>Step 1</a:t>
            </a:r>
            <a:endParaRPr b="1" i="0" sz="1600" u="none" cap="none" strike="noStrike">
              <a:solidFill>
                <a:srgbClr val="18BAA8"/>
              </a:solidFill>
              <a:latin typeface="Trebuchet MS"/>
              <a:ea typeface="Trebuchet MS"/>
              <a:cs typeface="Trebuchet MS"/>
              <a:sym typeface="Trebuchet MS"/>
            </a:endParaRPr>
          </a:p>
        </p:txBody>
      </p:sp>
      <p:sp>
        <p:nvSpPr>
          <p:cNvPr id="359" name="Google Shape;359;p19"/>
          <p:cNvSpPr txBox="1"/>
          <p:nvPr/>
        </p:nvSpPr>
        <p:spPr>
          <a:xfrm>
            <a:off x="613295" y="1271207"/>
            <a:ext cx="1020900" cy="431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MT" sz="1200" u="none" cap="none" strike="noStrike">
                <a:solidFill>
                  <a:schemeClr val="dk2"/>
                </a:solidFill>
                <a:latin typeface="Trebuchet MS"/>
                <a:ea typeface="Trebuchet MS"/>
                <a:cs typeface="Trebuchet MS"/>
                <a:sym typeface="Trebuchet MS"/>
              </a:rPr>
              <a:t>Opzione 2</a:t>
            </a:r>
            <a:endParaRPr b="1" i="0" sz="1200" u="none" cap="none" strike="noStrike">
              <a:solidFill>
                <a:schemeClr val="dk2"/>
              </a:solidFill>
              <a:latin typeface="Trebuchet MS"/>
              <a:ea typeface="Trebuchet MS"/>
              <a:cs typeface="Trebuchet MS"/>
              <a:sym typeface="Trebuchet MS"/>
            </a:endParaRPr>
          </a:p>
        </p:txBody>
      </p:sp>
      <p:sp>
        <p:nvSpPr>
          <p:cNvPr id="360" name="Google Shape;360;p19"/>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20"/>
          <p:cNvSpPr txBox="1"/>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n-MT" sz="2800" u="none" cap="none" strike="noStrike">
                <a:solidFill>
                  <a:srgbClr val="48BAA2"/>
                </a:solidFill>
                <a:latin typeface="Trebuchet MS"/>
                <a:ea typeface="Trebuchet MS"/>
                <a:cs typeface="Trebuchet MS"/>
                <a:sym typeface="Trebuchet MS"/>
              </a:rPr>
              <a:t>Esempio pratico dell’RBTool</a:t>
            </a:r>
            <a:endParaRPr b="1" i="0" sz="2800" u="none" cap="none" strike="noStrike">
              <a:solidFill>
                <a:srgbClr val="48BAA2"/>
              </a:solidFill>
              <a:latin typeface="Trebuchet MS"/>
              <a:ea typeface="Trebuchet MS"/>
              <a:cs typeface="Trebuchet MS"/>
              <a:sym typeface="Trebuchet MS"/>
            </a:endParaRPr>
          </a:p>
        </p:txBody>
      </p:sp>
      <p:sp>
        <p:nvSpPr>
          <p:cNvPr id="366" name="Google Shape;366;p20"/>
          <p:cNvSpPr txBox="1"/>
          <p:nvPr/>
        </p:nvSpPr>
        <p:spPr>
          <a:xfrm>
            <a:off x="624300" y="1788575"/>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MT" sz="1200" u="none" cap="none" strike="noStrike">
                <a:solidFill>
                  <a:srgbClr val="53656D"/>
                </a:solidFill>
                <a:latin typeface="Trebuchet MS"/>
                <a:ea typeface="Trebuchet MS"/>
                <a:cs typeface="Trebuchet MS"/>
                <a:sym typeface="Trebuchet MS"/>
              </a:rPr>
              <a:t>Il valore dei pericoli climatici è normalizzato nell'intervallo (0-1) - Esempio per H.A3</a:t>
            </a:r>
            <a:endParaRPr b="0" i="0" sz="1200" u="none" cap="none" strike="noStrike">
              <a:solidFill>
                <a:srgbClr val="53656D"/>
              </a:solidFill>
              <a:latin typeface="Trebuchet MS"/>
              <a:ea typeface="Trebuchet MS"/>
              <a:cs typeface="Trebuchet MS"/>
              <a:sym typeface="Trebuchet MS"/>
            </a:endParaRPr>
          </a:p>
        </p:txBody>
      </p:sp>
      <p:graphicFrame>
        <p:nvGraphicFramePr>
          <p:cNvPr id="367" name="Google Shape;367;p20"/>
          <p:cNvGraphicFramePr/>
          <p:nvPr/>
        </p:nvGraphicFramePr>
        <p:xfrm>
          <a:off x="750300" y="2300175"/>
          <a:ext cx="3000000" cy="3000000"/>
        </p:xfrm>
        <a:graphic>
          <a:graphicData uri="http://schemas.openxmlformats.org/drawingml/2006/table">
            <a:tbl>
              <a:tblPr>
                <a:noFill/>
                <a:tableStyleId>{1429374D-E798-4023-A555-68A151F696BC}</a:tableStyleId>
              </a:tblPr>
              <a:tblGrid>
                <a:gridCol w="804050"/>
                <a:gridCol w="1185075"/>
                <a:gridCol w="2440525"/>
                <a:gridCol w="1274050"/>
                <a:gridCol w="868750"/>
                <a:gridCol w="1205775"/>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Codice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Criteri del Pericolo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Indicatori del Pericolo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 Normalizzato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Peso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 ponderato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H.A1</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R20</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rgbClr val="53656D"/>
                          </a:solidFill>
                          <a:latin typeface="Trebuchet MS"/>
                          <a:ea typeface="Trebuchet MS"/>
                          <a:cs typeface="Trebuchet MS"/>
                          <a:sym typeface="Trebuchet MS"/>
                        </a:rPr>
                        <a:t>Numero di giorni con precipitazioni ≥ 20 mm</a:t>
                      </a:r>
                      <a:endParaRPr b="0" i="0"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0,7</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0,33</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0,23</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H.A2</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SDII</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MT" sz="1200" u="none" cap="none" strike="noStrike">
                          <a:solidFill>
                            <a:srgbClr val="708792"/>
                          </a:solidFill>
                          <a:latin typeface="Trebuchet MS"/>
                          <a:ea typeface="Trebuchet MS"/>
                          <a:cs typeface="Trebuchet MS"/>
                          <a:sym typeface="Trebuchet MS"/>
                        </a:rPr>
                        <a:t>Indice dell'intensità pluviometrica giornaliera</a:t>
                      </a:r>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0,7</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0,33</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0,23</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H.A3</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RX1DAY</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Precipitazioni totali massime che cadono in un solo giorno</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0,5</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0,33</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0,17</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368" name="Google Shape;368;p20"/>
          <p:cNvSpPr txBox="1"/>
          <p:nvPr/>
        </p:nvSpPr>
        <p:spPr>
          <a:xfrm>
            <a:off x="7471295" y="4437186"/>
            <a:ext cx="922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rgbClr val="53656D"/>
                </a:solidFill>
                <a:latin typeface="Trebuchet MS"/>
                <a:ea typeface="Trebuchet MS"/>
                <a:cs typeface="Trebuchet MS"/>
                <a:sym typeface="Trebuchet MS"/>
              </a:rPr>
              <a:t>HV: 0,63</a:t>
            </a:r>
            <a:endParaRPr b="0" i="0" sz="1200" u="none" cap="none" strike="noStrike">
              <a:solidFill>
                <a:srgbClr val="53656D"/>
              </a:solidFill>
              <a:latin typeface="Trebuchet MS"/>
              <a:ea typeface="Trebuchet MS"/>
              <a:cs typeface="Trebuchet MS"/>
              <a:sym typeface="Trebuchet MS"/>
            </a:endParaRPr>
          </a:p>
        </p:txBody>
      </p:sp>
      <p:sp>
        <p:nvSpPr>
          <p:cNvPr id="369" name="Google Shape;369;p20"/>
          <p:cNvSpPr txBox="1"/>
          <p:nvPr/>
        </p:nvSpPr>
        <p:spPr>
          <a:xfrm>
            <a:off x="750300" y="4379756"/>
            <a:ext cx="4002174"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MT" sz="1200" u="none" cap="none" strike="noStrike">
                <a:solidFill>
                  <a:srgbClr val="18BAA8"/>
                </a:solidFill>
                <a:latin typeface="Trebuchet MS"/>
                <a:ea typeface="Trebuchet MS"/>
                <a:cs typeface="Trebuchet MS"/>
                <a:sym typeface="Trebuchet MS"/>
              </a:rPr>
              <a:t>Note:</a:t>
            </a:r>
            <a:r>
              <a:rPr b="0" i="0" lang="en-MT" sz="1200" u="none" cap="none" strike="noStrike">
                <a:solidFill>
                  <a:srgbClr val="53656D"/>
                </a:solidFill>
                <a:latin typeface="Trebuchet MS"/>
                <a:ea typeface="Trebuchet MS"/>
                <a:cs typeface="Trebuchet MS"/>
                <a:sym typeface="Trebuchet MS"/>
              </a:rPr>
              <a:t> Valore ponderato = valore normalizzato * peso</a:t>
            </a:r>
            <a:endParaRPr b="0" i="0" sz="1200" u="none" cap="none" strike="noStrike">
              <a:solidFill>
                <a:srgbClr val="53656D"/>
              </a:solidFill>
              <a:latin typeface="Trebuchet MS"/>
              <a:ea typeface="Trebuchet MS"/>
              <a:cs typeface="Trebuchet MS"/>
              <a:sym typeface="Trebuchet MS"/>
            </a:endParaRPr>
          </a:p>
        </p:txBody>
      </p:sp>
      <p:sp>
        <p:nvSpPr>
          <p:cNvPr id="370" name="Google Shape;370;p20"/>
          <p:cNvSpPr txBox="1"/>
          <p:nvPr/>
        </p:nvSpPr>
        <p:spPr>
          <a:xfrm>
            <a:off x="613300" y="1039075"/>
            <a:ext cx="10209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n-MT" sz="1600" u="none" cap="none" strike="noStrike">
                <a:solidFill>
                  <a:srgbClr val="18BAA8"/>
                </a:solidFill>
                <a:latin typeface="Trebuchet MS"/>
                <a:ea typeface="Trebuchet MS"/>
                <a:cs typeface="Trebuchet MS"/>
                <a:sym typeface="Trebuchet MS"/>
              </a:rPr>
              <a:t>Step 1</a:t>
            </a:r>
            <a:endParaRPr b="1" i="0" sz="1600" u="none" cap="none" strike="noStrike">
              <a:solidFill>
                <a:srgbClr val="18BAA8"/>
              </a:solidFill>
              <a:latin typeface="Trebuchet MS"/>
              <a:ea typeface="Trebuchet MS"/>
              <a:cs typeface="Trebuchet MS"/>
              <a:sym typeface="Trebuchet MS"/>
            </a:endParaRPr>
          </a:p>
        </p:txBody>
      </p:sp>
      <p:sp>
        <p:nvSpPr>
          <p:cNvPr id="371" name="Google Shape;371;p20"/>
          <p:cNvSpPr txBox="1"/>
          <p:nvPr/>
        </p:nvSpPr>
        <p:spPr>
          <a:xfrm>
            <a:off x="613300" y="1470175"/>
            <a:ext cx="1020900" cy="431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MT" sz="1200" u="none" cap="none" strike="noStrike">
                <a:solidFill>
                  <a:schemeClr val="dk2"/>
                </a:solidFill>
                <a:latin typeface="Trebuchet MS"/>
                <a:ea typeface="Trebuchet MS"/>
                <a:cs typeface="Trebuchet MS"/>
                <a:sym typeface="Trebuchet MS"/>
              </a:rPr>
              <a:t>Opzione 2</a:t>
            </a:r>
            <a:endParaRPr b="1" i="0" sz="1200" u="none" cap="none" strike="noStrike">
              <a:solidFill>
                <a:schemeClr val="dk2"/>
              </a:solidFill>
              <a:latin typeface="Trebuchet MS"/>
              <a:ea typeface="Trebuchet MS"/>
              <a:cs typeface="Trebuchet MS"/>
              <a:sym typeface="Trebuchet MS"/>
            </a:endParaRPr>
          </a:p>
        </p:txBody>
      </p:sp>
      <p:sp>
        <p:nvSpPr>
          <p:cNvPr id="372" name="Google Shape;372;p20"/>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21"/>
          <p:cNvSpPr txBox="1"/>
          <p:nvPr/>
        </p:nvSpPr>
        <p:spPr>
          <a:xfrm>
            <a:off x="613295" y="14992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n-MT" sz="2800" u="none" cap="none" strike="noStrike">
                <a:solidFill>
                  <a:srgbClr val="48BAA2"/>
                </a:solidFill>
                <a:latin typeface="Trebuchet MS"/>
                <a:ea typeface="Trebuchet MS"/>
                <a:cs typeface="Trebuchet MS"/>
                <a:sym typeface="Trebuchet MS"/>
              </a:rPr>
              <a:t>Esempio pratico dell’RBTool</a:t>
            </a:r>
            <a:endParaRPr b="1" i="0" sz="2800" u="none" cap="none" strike="noStrike">
              <a:solidFill>
                <a:srgbClr val="48BAA2"/>
              </a:solidFill>
              <a:latin typeface="Trebuchet MS"/>
              <a:ea typeface="Trebuchet MS"/>
              <a:cs typeface="Trebuchet MS"/>
              <a:sym typeface="Trebuchet MS"/>
            </a:endParaRPr>
          </a:p>
        </p:txBody>
      </p:sp>
      <p:sp>
        <p:nvSpPr>
          <p:cNvPr id="378" name="Google Shape;378;p21"/>
          <p:cNvSpPr txBox="1"/>
          <p:nvPr/>
        </p:nvSpPr>
        <p:spPr>
          <a:xfrm>
            <a:off x="584725" y="557475"/>
            <a:ext cx="6543600" cy="77556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None/>
            </a:pPr>
            <a:r>
              <a:rPr b="1" i="0" lang="en-MT" sz="1600" u="none" cap="none" strike="noStrike">
                <a:solidFill>
                  <a:srgbClr val="18BAA8"/>
                </a:solidFill>
                <a:latin typeface="Trebuchet MS"/>
                <a:ea typeface="Trebuchet MS"/>
                <a:cs typeface="Trebuchet MS"/>
                <a:sym typeface="Trebuchet MS"/>
              </a:rPr>
              <a:t>Valore di Esposizione (EV) calcolo per Categorie di Rischio </a:t>
            </a:r>
            <a:endParaRPr b="1" i="0" sz="1600" u="none" cap="none" strike="noStrike">
              <a:solidFill>
                <a:srgbClr val="18BAA8"/>
              </a:solidFill>
              <a:latin typeface="Trebuchet MS"/>
              <a:ea typeface="Trebuchet MS"/>
              <a:cs typeface="Trebuchet MS"/>
              <a:sym typeface="Trebuchet MS"/>
            </a:endParaRPr>
          </a:p>
        </p:txBody>
      </p:sp>
      <p:sp>
        <p:nvSpPr>
          <p:cNvPr id="379" name="Google Shape;379;p21"/>
          <p:cNvSpPr txBox="1"/>
          <p:nvPr/>
        </p:nvSpPr>
        <p:spPr>
          <a:xfrm>
            <a:off x="577875" y="989988"/>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MT" sz="1200" u="none" cap="none" strike="noStrike">
                <a:solidFill>
                  <a:srgbClr val="53656D"/>
                </a:solidFill>
                <a:latin typeface="Trebuchet MS"/>
                <a:ea typeface="Trebuchet MS"/>
                <a:cs typeface="Trebuchet MS"/>
                <a:sym typeface="Trebuchet MS"/>
              </a:rPr>
              <a:t>Viene calcolato il </a:t>
            </a:r>
            <a:r>
              <a:rPr b="1" i="0" lang="en-MT" sz="1200" u="none" cap="none" strike="noStrike">
                <a:solidFill>
                  <a:srgbClr val="18BAA8"/>
                </a:solidFill>
                <a:latin typeface="Trebuchet MS"/>
                <a:ea typeface="Trebuchet MS"/>
                <a:cs typeface="Trebuchet MS"/>
                <a:sym typeface="Trebuchet MS"/>
              </a:rPr>
              <a:t>valore degli Indicatori di Esposizione </a:t>
            </a:r>
            <a:r>
              <a:rPr b="0" i="0" lang="en-MT" sz="1200" u="none" cap="none" strike="noStrike">
                <a:solidFill>
                  <a:srgbClr val="53656D"/>
                </a:solidFill>
                <a:latin typeface="Trebuchet MS"/>
                <a:ea typeface="Trebuchet MS"/>
                <a:cs typeface="Trebuchet MS"/>
                <a:sym typeface="Trebuchet MS"/>
              </a:rPr>
              <a:t>associati alle Categorie di Rischio</a:t>
            </a:r>
            <a:endParaRPr b="0" i="0" sz="1200" u="none" cap="none" strike="noStrike">
              <a:solidFill>
                <a:srgbClr val="53656D"/>
              </a:solidFill>
              <a:latin typeface="Trebuchet MS"/>
              <a:ea typeface="Trebuchet MS"/>
              <a:cs typeface="Trebuchet MS"/>
              <a:sym typeface="Trebuchet MS"/>
            </a:endParaRPr>
          </a:p>
        </p:txBody>
      </p:sp>
      <p:graphicFrame>
        <p:nvGraphicFramePr>
          <p:cNvPr id="380" name="Google Shape;380;p21"/>
          <p:cNvGraphicFramePr/>
          <p:nvPr/>
        </p:nvGraphicFramePr>
        <p:xfrm>
          <a:off x="689577" y="1300565"/>
          <a:ext cx="3000000" cy="3000000"/>
        </p:xfrm>
        <a:graphic>
          <a:graphicData uri="http://schemas.openxmlformats.org/drawingml/2006/table">
            <a:tbl>
              <a:tblPr>
                <a:noFill/>
                <a:tableStyleId>{1429374D-E798-4023-A555-68A151F696BC}</a:tableStyleId>
              </a:tblPr>
              <a:tblGrid>
                <a:gridCol w="518950"/>
                <a:gridCol w="1364075"/>
                <a:gridCol w="814250"/>
                <a:gridCol w="1205625"/>
                <a:gridCol w="1842450"/>
                <a:gridCol w="1241225"/>
                <a:gridCol w="595025"/>
              </a:tblGrid>
              <a:tr h="249375">
                <a:tc>
                  <a:txBody>
                    <a:bodyPr/>
                    <a:lstStyle/>
                    <a:p>
                      <a:pPr indent="0" lvl="0" marL="0" marR="0" rtl="0" algn="ctr">
                        <a:lnSpc>
                          <a:spcPct val="100000"/>
                        </a:lnSpc>
                        <a:spcBef>
                          <a:spcPts val="0"/>
                        </a:spcBef>
                        <a:spcAft>
                          <a:spcPts val="0"/>
                        </a:spcAft>
                        <a:buClr>
                          <a:srgbClr val="000000"/>
                        </a:buClr>
                        <a:buSzPts val="1000"/>
                        <a:buFont typeface="Arial"/>
                        <a:buNone/>
                      </a:pPr>
                      <a:r>
                        <a:rPr b="1" lang="en-MT" sz="1000" u="none" cap="none" strike="noStrike">
                          <a:solidFill>
                            <a:schemeClr val="lt1"/>
                          </a:solidFill>
                          <a:latin typeface="Trebuchet MS"/>
                          <a:ea typeface="Trebuchet MS"/>
                          <a:cs typeface="Trebuchet MS"/>
                          <a:sym typeface="Trebuchet MS"/>
                        </a:rPr>
                        <a:t>A</a:t>
                      </a:r>
                      <a:endParaRPr b="1" sz="10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6FA8DC"/>
                    </a:solidFill>
                  </a:tcPr>
                </a:tc>
                <a:tc gridSpan="6">
                  <a:txBody>
                    <a:bodyPr/>
                    <a:lstStyle/>
                    <a:p>
                      <a:pPr indent="0" lvl="0" marL="0" marR="0" rtl="0" algn="ctr">
                        <a:lnSpc>
                          <a:spcPct val="100000"/>
                        </a:lnSpc>
                        <a:spcBef>
                          <a:spcPts val="0"/>
                        </a:spcBef>
                        <a:spcAft>
                          <a:spcPts val="0"/>
                        </a:spcAft>
                        <a:buClr>
                          <a:srgbClr val="000000"/>
                        </a:buClr>
                        <a:buSzPts val="1000"/>
                        <a:buFont typeface="Arial"/>
                        <a:buNone/>
                      </a:pPr>
                      <a:r>
                        <a:rPr b="1" lang="en-MT" sz="1000" u="none" cap="none" strike="noStrike">
                          <a:solidFill>
                            <a:schemeClr val="lt1"/>
                          </a:solidFill>
                          <a:latin typeface="Trebuchet MS"/>
                          <a:ea typeface="Trebuchet MS"/>
                          <a:cs typeface="Trebuchet MS"/>
                          <a:sym typeface="Trebuchet MS"/>
                        </a:rPr>
                        <a:t>Precipitazioni Intense</a:t>
                      </a:r>
                      <a:endParaRPr b="1" sz="10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6FA8DC"/>
                    </a:solidFill>
                  </a:tcPr>
                </a:tc>
                <a:tc hMerge="1"/>
                <a:tc hMerge="1"/>
                <a:tc hMerge="1"/>
                <a:tc hMerge="1"/>
                <a:tc hMerge="1"/>
              </a:tr>
              <a:tr h="315925">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1"/>
                          </a:solidFill>
                          <a:latin typeface="Trebuchet MS"/>
                          <a:ea typeface="Trebuchet MS"/>
                          <a:cs typeface="Trebuchet MS"/>
                          <a:sym typeface="Trebuchet MS"/>
                        </a:rPr>
                        <a:t>A4</a:t>
                      </a:r>
                      <a:endParaRPr sz="10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1"/>
                          </a:solidFill>
                          <a:latin typeface="Trebuchet MS"/>
                          <a:ea typeface="Trebuchet MS"/>
                          <a:cs typeface="Trebuchet MS"/>
                          <a:sym typeface="Trebuchet MS"/>
                        </a:rPr>
                        <a:t>Facciata</a:t>
                      </a:r>
                      <a:endParaRPr sz="10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gridSpan="2">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1"/>
                          </a:solidFill>
                          <a:latin typeface="Trebuchet MS"/>
                          <a:ea typeface="Trebuchet MS"/>
                          <a:cs typeface="Trebuchet MS"/>
                          <a:sym typeface="Trebuchet MS"/>
                        </a:rPr>
                        <a:t>Criteri di Esposizione</a:t>
                      </a:r>
                      <a:endParaRPr sz="10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hMerge="1"/>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1"/>
                          </a:solidFill>
                          <a:latin typeface="Trebuchet MS"/>
                          <a:ea typeface="Trebuchet MS"/>
                          <a:cs typeface="Trebuchet MS"/>
                          <a:sym typeface="Trebuchet MS"/>
                        </a:rPr>
                        <a:t>Indicatori di Esposizione</a:t>
                      </a:r>
                      <a:endParaRPr sz="10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1"/>
                          </a:solidFill>
                          <a:latin typeface="Trebuchet MS"/>
                          <a:ea typeface="Trebuchet MS"/>
                          <a:cs typeface="Trebuchet MS"/>
                          <a:sym typeface="Trebuchet MS"/>
                        </a:rPr>
                        <a:t>Unità</a:t>
                      </a:r>
                      <a:endParaRPr sz="10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1"/>
                          </a:solidFill>
                          <a:latin typeface="Trebuchet MS"/>
                          <a:ea typeface="Trebuchet MS"/>
                          <a:cs typeface="Trebuchet MS"/>
                          <a:sym typeface="Trebuchet MS"/>
                        </a:rPr>
                        <a:t>Valore</a:t>
                      </a:r>
                      <a:endParaRPr sz="10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381000">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rgbClr val="708792"/>
                          </a:solidFill>
                          <a:latin typeface="Trebuchet MS"/>
                          <a:ea typeface="Trebuchet MS"/>
                          <a:cs typeface="Trebuchet MS"/>
                          <a:sym typeface="Trebuchet MS"/>
                        </a:rPr>
                        <a:t>A4.2</a:t>
                      </a:r>
                      <a:endParaRPr sz="10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215265" rtl="0" algn="ctr">
                        <a:lnSpc>
                          <a:spcPct val="115000"/>
                        </a:lnSpc>
                        <a:spcBef>
                          <a:spcPts val="0"/>
                        </a:spcBef>
                        <a:spcAft>
                          <a:spcPts val="0"/>
                        </a:spcAft>
                        <a:buNone/>
                      </a:pPr>
                      <a:r>
                        <a:rPr lang="en-MT" sz="1000" u="none" cap="none" strike="noStrike">
                          <a:solidFill>
                            <a:srgbClr val="708792"/>
                          </a:solidFill>
                          <a:latin typeface="Trebuchet MS"/>
                          <a:ea typeface="Trebuchet MS"/>
                          <a:cs typeface="Trebuchet MS"/>
                          <a:sym typeface="Trebuchet MS"/>
                        </a:rPr>
                        <a:t>Aperture di facciata</a:t>
                      </a:r>
                      <a:endParaRPr sz="10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rgbClr val="708792"/>
                          </a:solidFill>
                          <a:latin typeface="Trebuchet MS"/>
                          <a:ea typeface="Trebuchet MS"/>
                          <a:cs typeface="Trebuchet MS"/>
                          <a:sym typeface="Trebuchet MS"/>
                        </a:rPr>
                        <a:t>E.4.2.1</a:t>
                      </a:r>
                      <a:endParaRPr sz="10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rgbClr val="708792"/>
                          </a:solidFill>
                          <a:latin typeface="Trebuchet MS"/>
                          <a:ea typeface="Trebuchet MS"/>
                          <a:cs typeface="Trebuchet MS"/>
                          <a:sym typeface="Trebuchet MS"/>
                        </a:rPr>
                        <a:t>Estensione dell'involucro vetrato</a:t>
                      </a:r>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rgbClr val="708792"/>
                          </a:solidFill>
                          <a:latin typeface="Trebuchet MS"/>
                          <a:ea typeface="Trebuchet MS"/>
                          <a:cs typeface="Trebuchet MS"/>
                          <a:sym typeface="Trebuchet MS"/>
                        </a:rPr>
                        <a:t>Superficie totale degli elementi vetrati nell'involucro dell'edificio</a:t>
                      </a:r>
                      <a:endParaRPr sz="10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rgbClr val="708792"/>
                          </a:solidFill>
                          <a:latin typeface="Trebuchet MS"/>
                          <a:ea typeface="Trebuchet MS"/>
                          <a:cs typeface="Trebuchet MS"/>
                          <a:sym typeface="Trebuchet MS"/>
                        </a:rPr>
                        <a:t>m² di vetri/m² </a:t>
                      </a:r>
                      <a:endParaRPr sz="1000" u="none" cap="none" strike="noStrike">
                        <a:solidFill>
                          <a:srgbClr val="708792"/>
                        </a:solidFill>
                        <a:latin typeface="Trebuchet MS"/>
                        <a:ea typeface="Trebuchet MS"/>
                        <a:cs typeface="Trebuchet MS"/>
                        <a:sym typeface="Trebuchet MS"/>
                      </a:endParaRPr>
                    </a:p>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rgbClr val="708792"/>
                          </a:solidFill>
                          <a:latin typeface="Trebuchet MS"/>
                          <a:ea typeface="Trebuchet MS"/>
                          <a:cs typeface="Trebuchet MS"/>
                          <a:sym typeface="Trebuchet MS"/>
                        </a:rPr>
                        <a:t>superficie totale dell'involucro</a:t>
                      </a:r>
                      <a:endParaRPr sz="10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rgbClr val="708792"/>
                          </a:solidFill>
                          <a:latin typeface="Trebuchet MS"/>
                          <a:ea typeface="Trebuchet MS"/>
                          <a:cs typeface="Trebuchet MS"/>
                          <a:sym typeface="Trebuchet MS"/>
                        </a:rPr>
                        <a:t>60%</a:t>
                      </a:r>
                      <a:endParaRPr sz="10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381" name="Google Shape;381;p21"/>
          <p:cNvSpPr/>
          <p:nvPr/>
        </p:nvSpPr>
        <p:spPr>
          <a:xfrm>
            <a:off x="6153500" y="3933125"/>
            <a:ext cx="1651200" cy="770100"/>
          </a:xfrm>
          <a:prstGeom prst="roundRect">
            <a:avLst>
              <a:gd fmla="val 16667" name="adj"/>
            </a:avLst>
          </a:prstGeom>
          <a:noFill/>
          <a:ln cap="flat" cmpd="sng" w="28575">
            <a:solidFill>
              <a:srgbClr val="48BAA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382" name="Google Shape;382;p21"/>
          <p:cNvGraphicFramePr/>
          <p:nvPr/>
        </p:nvGraphicFramePr>
        <p:xfrm>
          <a:off x="689577" y="3013406"/>
          <a:ext cx="3000000" cy="3000000"/>
        </p:xfrm>
        <a:graphic>
          <a:graphicData uri="http://schemas.openxmlformats.org/drawingml/2006/table">
            <a:tbl>
              <a:tblPr>
                <a:noFill/>
                <a:tableStyleId>{1429374D-E798-4023-A555-68A151F696BC}</a:tableStyleId>
              </a:tblPr>
              <a:tblGrid>
                <a:gridCol w="2811750"/>
                <a:gridCol w="1223775"/>
                <a:gridCol w="1177425"/>
              </a:tblGrid>
              <a:tr h="381000">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Parametro di riferimento 1 - Critico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Xmax</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100%</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Parametro di riferimento 0 - Ottimale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Xmin</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0%</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 dell'indicatore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Xi</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60%</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gridSpan="2">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Valore Normalizzato</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0,6</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grpSp>
        <p:nvGrpSpPr>
          <p:cNvPr id="383" name="Google Shape;383;p21"/>
          <p:cNvGrpSpPr/>
          <p:nvPr/>
        </p:nvGrpSpPr>
        <p:grpSpPr>
          <a:xfrm>
            <a:off x="6256700" y="3984375"/>
            <a:ext cx="2184300" cy="718850"/>
            <a:chOff x="6077400" y="3760550"/>
            <a:chExt cx="2184300" cy="718850"/>
          </a:xfrm>
        </p:grpSpPr>
        <p:sp>
          <p:nvSpPr>
            <p:cNvPr id="384" name="Google Shape;384;p21"/>
            <p:cNvSpPr txBox="1"/>
            <p:nvPr/>
          </p:nvSpPr>
          <p:spPr>
            <a:xfrm>
              <a:off x="6077400" y="3760550"/>
              <a:ext cx="21843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rgbClr val="53656D"/>
                  </a:solidFill>
                  <a:latin typeface="Trebuchet MS"/>
                  <a:ea typeface="Trebuchet MS"/>
                  <a:cs typeface="Trebuchet MS"/>
                  <a:sym typeface="Trebuchet MS"/>
                </a:rPr>
                <a:t>Nv = Xi - Xmin </a:t>
              </a:r>
              <a:endParaRPr b="0" i="0" sz="1200" u="none" cap="none" strike="noStrike">
                <a:solidFill>
                  <a:srgbClr val="53656D"/>
                </a:solidFill>
                <a:latin typeface="Trebuchet MS"/>
                <a:ea typeface="Trebuchet MS"/>
                <a:cs typeface="Trebuchet MS"/>
                <a:sym typeface="Trebuchet MS"/>
              </a:endParaRPr>
            </a:p>
          </p:txBody>
        </p:sp>
        <p:sp>
          <p:nvSpPr>
            <p:cNvPr id="385" name="Google Shape;385;p21"/>
            <p:cNvSpPr txBox="1"/>
            <p:nvPr/>
          </p:nvSpPr>
          <p:spPr>
            <a:xfrm>
              <a:off x="6374325" y="3996400"/>
              <a:ext cx="11163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rgbClr val="53656D"/>
                  </a:solidFill>
                  <a:latin typeface="Trebuchet MS"/>
                  <a:ea typeface="Trebuchet MS"/>
                  <a:cs typeface="Trebuchet MS"/>
                  <a:sym typeface="Trebuchet MS"/>
                </a:rPr>
                <a:t>Xmax - Xmin </a:t>
              </a:r>
              <a:endParaRPr b="0" i="0" sz="1200" u="none" cap="none" strike="noStrike">
                <a:solidFill>
                  <a:srgbClr val="53656D"/>
                </a:solidFill>
                <a:latin typeface="Trebuchet MS"/>
                <a:ea typeface="Trebuchet MS"/>
                <a:cs typeface="Trebuchet MS"/>
                <a:sym typeface="Trebuchet MS"/>
              </a:endParaRPr>
            </a:p>
          </p:txBody>
        </p:sp>
        <p:cxnSp>
          <p:nvCxnSpPr>
            <p:cNvPr id="386" name="Google Shape;386;p21"/>
            <p:cNvCxnSpPr/>
            <p:nvPr/>
          </p:nvCxnSpPr>
          <p:spPr>
            <a:xfrm>
              <a:off x="6374325" y="4085500"/>
              <a:ext cx="1116300" cy="0"/>
            </a:xfrm>
            <a:prstGeom prst="straightConnector1">
              <a:avLst/>
            </a:prstGeom>
            <a:noFill/>
            <a:ln cap="flat" cmpd="sng" w="9525">
              <a:solidFill>
                <a:schemeClr val="dk2"/>
              </a:solidFill>
              <a:prstDash val="solid"/>
              <a:round/>
              <a:headEnd len="sm" w="sm" type="none"/>
              <a:tailEnd len="sm" w="sm" type="none"/>
            </a:ln>
          </p:spPr>
        </p:cxnSp>
      </p:grpSp>
      <p:sp>
        <p:nvSpPr>
          <p:cNvPr id="387" name="Google Shape;387;p21"/>
          <p:cNvSpPr txBox="1"/>
          <p:nvPr/>
        </p:nvSpPr>
        <p:spPr>
          <a:xfrm>
            <a:off x="613295" y="2742295"/>
            <a:ext cx="8200200" cy="271111"/>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rgbClr val="53656D"/>
                </a:solidFill>
                <a:latin typeface="Trebuchet MS"/>
                <a:ea typeface="Trebuchet MS"/>
                <a:cs typeface="Trebuchet MS"/>
                <a:sym typeface="Trebuchet MS"/>
              </a:rPr>
              <a:t>Tipo: Più Basso è Meglio</a:t>
            </a:r>
            <a:endParaRPr b="0" i="0" sz="1200" u="none" cap="none" strike="noStrike">
              <a:solidFill>
                <a:srgbClr val="53656D"/>
              </a:solidFill>
              <a:latin typeface="Trebuchet MS"/>
              <a:ea typeface="Trebuchet MS"/>
              <a:cs typeface="Trebuchet MS"/>
              <a:sym typeface="Trebuchet MS"/>
            </a:endParaRPr>
          </a:p>
        </p:txBody>
      </p:sp>
      <p:sp>
        <p:nvSpPr>
          <p:cNvPr id="388" name="Google Shape;388;p21"/>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26"/>
          <p:cNvSpPr txBox="1"/>
          <p:nvPr/>
        </p:nvSpPr>
        <p:spPr>
          <a:xfrm>
            <a:off x="471900" y="175419"/>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n-MT" sz="2800" u="none" cap="none" strike="noStrike">
                <a:solidFill>
                  <a:srgbClr val="48BAA2"/>
                </a:solidFill>
                <a:latin typeface="Trebuchet MS"/>
                <a:ea typeface="Trebuchet MS"/>
                <a:cs typeface="Trebuchet MS"/>
                <a:sym typeface="Trebuchet MS"/>
              </a:rPr>
              <a:t>Esempio pratico dell’RBTool</a:t>
            </a:r>
            <a:endParaRPr b="1" i="0" sz="2800" u="none" cap="none" strike="noStrike">
              <a:solidFill>
                <a:srgbClr val="48BAA2"/>
              </a:solidFill>
              <a:latin typeface="Trebuchet MS"/>
              <a:ea typeface="Trebuchet MS"/>
              <a:cs typeface="Trebuchet MS"/>
              <a:sym typeface="Trebuchet MS"/>
            </a:endParaRPr>
          </a:p>
        </p:txBody>
      </p:sp>
      <p:sp>
        <p:nvSpPr>
          <p:cNvPr id="394" name="Google Shape;394;p26"/>
          <p:cNvSpPr txBox="1"/>
          <p:nvPr/>
        </p:nvSpPr>
        <p:spPr>
          <a:xfrm>
            <a:off x="471900" y="1201225"/>
            <a:ext cx="6252285"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MT" sz="1200" u="none" cap="none" strike="noStrike">
                <a:solidFill>
                  <a:srgbClr val="53656D"/>
                </a:solidFill>
                <a:latin typeface="Trebuchet MS"/>
                <a:ea typeface="Trebuchet MS"/>
                <a:cs typeface="Trebuchet MS"/>
                <a:sym typeface="Trebuchet MS"/>
              </a:rPr>
              <a:t>Il valore degli Indicatori di Vulnerabilità delle Categorie di Rischio viene calcolato (esempio per la Categoria di Rischio C8.1)</a:t>
            </a:r>
            <a:endParaRPr b="0" i="0" sz="1200" u="none" cap="none" strike="noStrike">
              <a:solidFill>
                <a:srgbClr val="53656D"/>
              </a:solidFill>
              <a:latin typeface="Trebuchet MS"/>
              <a:ea typeface="Trebuchet MS"/>
              <a:cs typeface="Trebuchet MS"/>
              <a:sym typeface="Trebuchet MS"/>
            </a:endParaRPr>
          </a:p>
        </p:txBody>
      </p:sp>
      <p:graphicFrame>
        <p:nvGraphicFramePr>
          <p:cNvPr id="395" name="Google Shape;395;p26"/>
          <p:cNvGraphicFramePr/>
          <p:nvPr/>
        </p:nvGraphicFramePr>
        <p:xfrm>
          <a:off x="471900" y="1783817"/>
          <a:ext cx="3000000" cy="3000000"/>
        </p:xfrm>
        <a:graphic>
          <a:graphicData uri="http://schemas.openxmlformats.org/drawingml/2006/table">
            <a:tbl>
              <a:tblPr>
                <a:noFill/>
                <a:tableStyleId>{1429374D-E798-4023-A555-68A151F696BC}</a:tableStyleId>
              </a:tblPr>
              <a:tblGrid>
                <a:gridCol w="1294525"/>
                <a:gridCol w="811700"/>
                <a:gridCol w="2383350"/>
                <a:gridCol w="2477725"/>
                <a:gridCol w="567375"/>
                <a:gridCol w="665525"/>
              </a:tblGrid>
              <a:tr h="381000">
                <a:tc rowSpan="5">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A4.2</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Facciate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Criterio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Indicatore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Unità </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A4.2.1</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Finestre e Persiane Sicure</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Quota di finestre protette dalla grandine</a:t>
                      </a:r>
                      <a:endParaRPr b="0" sz="1200" u="none" cap="none" strike="noStrike">
                        <a:solidFill>
                          <a:schemeClr val="lt2"/>
                        </a:solidFill>
                        <a:latin typeface="Trebuchet MS"/>
                        <a:ea typeface="Trebuchet MS"/>
                        <a:cs typeface="Trebuchet MS"/>
                        <a:sym typeface="Trebuchet MS"/>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MT" sz="1400" u="none" cap="none" strike="noStrike">
                          <a:solidFill>
                            <a:schemeClr val="lt2"/>
                          </a:solidFill>
                          <a:latin typeface="Trebuchet MS"/>
                          <a:ea typeface="Trebuchet MS"/>
                          <a:cs typeface="Trebuchet MS"/>
                          <a:sym typeface="Trebuchet MS"/>
                        </a:rPr>
                        <a:t>%</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25</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A4.2.2</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Efficacia della Sigillatura</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Percentuale di aperture con protezione efficace contro infiltrazioni di acqua/aria</a:t>
                      </a:r>
                      <a:endParaRPr b="0" sz="1200" u="none" cap="none" strike="noStrike">
                        <a:solidFill>
                          <a:schemeClr val="lt2"/>
                        </a:solidFill>
                        <a:latin typeface="Trebuchet MS"/>
                        <a:ea typeface="Trebuchet MS"/>
                        <a:cs typeface="Trebuchet MS"/>
                        <a:sym typeface="Trebuchet MS"/>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MT" sz="1400" u="none" cap="none" strike="noStrike">
                          <a:solidFill>
                            <a:schemeClr val="lt2"/>
                          </a:solidFill>
                          <a:latin typeface="Trebuchet MS"/>
                          <a:ea typeface="Trebuchet MS"/>
                          <a:cs typeface="Trebuchet MS"/>
                          <a:sym typeface="Trebuchet MS"/>
                        </a:rPr>
                        <a:t>%</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30</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A4.2.3</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Resistenza del Vetro Alla Pressione dell’Acqua</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Quota di finestre classificate per resistenza alla pressione</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MT" sz="1400" u="none" cap="none" strike="noStrike">
                          <a:solidFill>
                            <a:schemeClr val="lt2"/>
                          </a:solidFill>
                          <a:latin typeface="Trebuchet MS"/>
                          <a:ea typeface="Trebuchet MS"/>
                          <a:cs typeface="Trebuchet MS"/>
                          <a:sym typeface="Trebuchet MS"/>
                        </a:rPr>
                        <a:t>%</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15</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A4.2.4</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Facilità di Smontaggio e Sostituzione dei Materiali</a:t>
                      </a:r>
                      <a:endParaRPr b="0" sz="1200" u="none" cap="none" strike="noStrike">
                        <a:solidFill>
                          <a:schemeClr val="lt2"/>
                        </a:solidFill>
                        <a:latin typeface="Trebuchet MS"/>
                        <a:ea typeface="Trebuchet MS"/>
                        <a:cs typeface="Trebuchet MS"/>
                        <a:sym typeface="Trebuchet MS"/>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Percentuale di materiali facilmente sostituibili</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MT" sz="1400" u="none" cap="none" strike="noStrike">
                          <a:solidFill>
                            <a:schemeClr val="lt2"/>
                          </a:solidFill>
                          <a:latin typeface="Trebuchet MS"/>
                          <a:ea typeface="Trebuchet MS"/>
                          <a:cs typeface="Trebuchet MS"/>
                          <a:sym typeface="Trebuchet MS"/>
                        </a:rPr>
                        <a:t>%</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40</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396" name="Google Shape;396;p26"/>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97" name="Google Shape;397;p26"/>
          <p:cNvSpPr txBox="1"/>
          <p:nvPr/>
        </p:nvSpPr>
        <p:spPr>
          <a:xfrm>
            <a:off x="471900" y="815166"/>
            <a:ext cx="6088566"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rgbClr val="18BAA8"/>
                </a:solidFill>
                <a:latin typeface="Trebuchet MS"/>
                <a:ea typeface="Trebuchet MS"/>
                <a:cs typeface="Trebuchet MS"/>
                <a:sym typeface="Trebuchet MS"/>
              </a:rPr>
              <a:t>Calcolo dei valori di vulnerabilità per le Categorie di Rischio</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27"/>
          <p:cNvSpPr txBox="1"/>
          <p:nvPr/>
        </p:nvSpPr>
        <p:spPr>
          <a:xfrm>
            <a:off x="613295" y="17312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n-MT" sz="2800" u="none" cap="none" strike="noStrike">
                <a:solidFill>
                  <a:srgbClr val="48BAA2"/>
                </a:solidFill>
                <a:latin typeface="Trebuchet MS"/>
                <a:ea typeface="Trebuchet MS"/>
                <a:cs typeface="Trebuchet MS"/>
                <a:sym typeface="Trebuchet MS"/>
              </a:rPr>
              <a:t>Esempio pratico dell’RBTool</a:t>
            </a:r>
            <a:endParaRPr b="1" i="0" sz="2800" u="none" cap="none" strike="noStrike">
              <a:solidFill>
                <a:srgbClr val="48BAA2"/>
              </a:solidFill>
              <a:latin typeface="Trebuchet MS"/>
              <a:ea typeface="Trebuchet MS"/>
              <a:cs typeface="Trebuchet MS"/>
              <a:sym typeface="Trebuchet MS"/>
            </a:endParaRPr>
          </a:p>
        </p:txBody>
      </p:sp>
      <p:sp>
        <p:nvSpPr>
          <p:cNvPr id="403" name="Google Shape;403;p27"/>
          <p:cNvSpPr txBox="1"/>
          <p:nvPr/>
        </p:nvSpPr>
        <p:spPr>
          <a:xfrm>
            <a:off x="613300" y="1201225"/>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MT" sz="1200" u="none" cap="none" strike="noStrike">
                <a:solidFill>
                  <a:srgbClr val="53656D"/>
                </a:solidFill>
                <a:latin typeface="Trebuchet MS"/>
                <a:ea typeface="Trebuchet MS"/>
                <a:cs typeface="Trebuchet MS"/>
                <a:sym typeface="Trebuchet MS"/>
              </a:rPr>
              <a:t>Il valore degli indicatori di vulnerabilità delle categorie di rischio è normalizzato nell'intervallo 0-1 (esempio per il criterio A4.2.1).</a:t>
            </a:r>
            <a:endParaRPr/>
          </a:p>
        </p:txBody>
      </p:sp>
      <p:graphicFrame>
        <p:nvGraphicFramePr>
          <p:cNvPr id="404" name="Google Shape;404;p27"/>
          <p:cNvGraphicFramePr/>
          <p:nvPr/>
        </p:nvGraphicFramePr>
        <p:xfrm>
          <a:off x="680756" y="1717975"/>
          <a:ext cx="3000000" cy="3000000"/>
        </p:xfrm>
        <a:graphic>
          <a:graphicData uri="http://schemas.openxmlformats.org/drawingml/2006/table">
            <a:tbl>
              <a:tblPr>
                <a:noFill/>
                <a:tableStyleId>{1429374D-E798-4023-A555-68A151F696BC}</a:tableStyleId>
              </a:tblPr>
              <a:tblGrid>
                <a:gridCol w="2546950"/>
                <a:gridCol w="1078975"/>
                <a:gridCol w="563500"/>
                <a:gridCol w="675575"/>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Criterio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Indicatore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Unità </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381000">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Finestre e Persiane Sicure</a:t>
                      </a:r>
                      <a:endParaRPr b="0" sz="1200" u="none" cap="none" strike="noStrike">
                        <a:solidFill>
                          <a:schemeClr val="lt2"/>
                        </a:solidFill>
                        <a:latin typeface="Trebuchet MS"/>
                        <a:ea typeface="Trebuchet MS"/>
                        <a:cs typeface="Trebuchet MS"/>
                        <a:sym typeface="Trebuchet MS"/>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Quota di finestre protette dalla grandine</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MT" sz="1400" u="none" cap="none" strike="noStrike">
                          <a:solidFill>
                            <a:schemeClr val="lt2"/>
                          </a:solidFill>
                          <a:latin typeface="Trebuchet MS"/>
                          <a:ea typeface="Trebuchet MS"/>
                          <a:cs typeface="Trebuchet MS"/>
                          <a:sym typeface="Trebuchet MS"/>
                        </a:rPr>
                        <a:t>%</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25</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405" name="Google Shape;405;p27"/>
          <p:cNvSpPr/>
          <p:nvPr/>
        </p:nvSpPr>
        <p:spPr>
          <a:xfrm>
            <a:off x="6355200" y="3709300"/>
            <a:ext cx="1651200" cy="770100"/>
          </a:xfrm>
          <a:prstGeom prst="roundRect">
            <a:avLst>
              <a:gd fmla="val 16667" name="adj"/>
            </a:avLst>
          </a:prstGeom>
          <a:noFill/>
          <a:ln cap="flat" cmpd="sng" w="28575">
            <a:solidFill>
              <a:srgbClr val="48BAA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406" name="Google Shape;406;p27"/>
          <p:cNvGraphicFramePr/>
          <p:nvPr/>
        </p:nvGraphicFramePr>
        <p:xfrm>
          <a:off x="680756" y="3213646"/>
          <a:ext cx="3000000" cy="3000000"/>
        </p:xfrm>
        <a:graphic>
          <a:graphicData uri="http://schemas.openxmlformats.org/drawingml/2006/table">
            <a:tbl>
              <a:tblPr>
                <a:noFill/>
                <a:tableStyleId>{1429374D-E798-4023-A555-68A151F696BC}</a:tableStyleId>
              </a:tblPr>
              <a:tblGrid>
                <a:gridCol w="2811750"/>
                <a:gridCol w="1223775"/>
                <a:gridCol w="1177425"/>
              </a:tblGrid>
              <a:tr h="381000">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Parametro di riferimento 1 - Critico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Xmax</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0</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Parametro di riferimento 0 - Ottimale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Xmin</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100</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 dell'indicatore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Xi</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25</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gridSpan="2">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Valore Normalizzato</a:t>
                      </a:r>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h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53656D"/>
                          </a:solidFill>
                          <a:latin typeface="Trebuchet MS"/>
                          <a:ea typeface="Trebuchet MS"/>
                          <a:cs typeface="Trebuchet MS"/>
                          <a:sym typeface="Trebuchet MS"/>
                        </a:rPr>
                        <a:t>0,75</a:t>
                      </a:r>
                      <a:endParaRPr sz="1200" u="none" cap="none" strike="noStrike">
                        <a:solidFill>
                          <a:srgbClr val="53656D"/>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407" name="Google Shape;407;p27"/>
          <p:cNvSpPr txBox="1"/>
          <p:nvPr/>
        </p:nvSpPr>
        <p:spPr>
          <a:xfrm>
            <a:off x="680756" y="2793405"/>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rgbClr val="53656D"/>
                </a:solidFill>
                <a:latin typeface="Trebuchet MS"/>
                <a:ea typeface="Trebuchet MS"/>
                <a:cs typeface="Trebuchet MS"/>
                <a:sym typeface="Trebuchet MS"/>
              </a:rPr>
              <a:t>Tipo: Più Alto è Meglio</a:t>
            </a:r>
            <a:endParaRPr b="0" i="0" sz="1200" u="none" cap="none" strike="noStrike">
              <a:solidFill>
                <a:srgbClr val="53656D"/>
              </a:solidFill>
              <a:latin typeface="Trebuchet MS"/>
              <a:ea typeface="Trebuchet MS"/>
              <a:cs typeface="Trebuchet MS"/>
              <a:sym typeface="Trebuchet MS"/>
            </a:endParaRPr>
          </a:p>
        </p:txBody>
      </p:sp>
      <p:grpSp>
        <p:nvGrpSpPr>
          <p:cNvPr id="408" name="Google Shape;408;p27"/>
          <p:cNvGrpSpPr/>
          <p:nvPr/>
        </p:nvGrpSpPr>
        <p:grpSpPr>
          <a:xfrm>
            <a:off x="6458400" y="3760550"/>
            <a:ext cx="2184300" cy="718850"/>
            <a:chOff x="6077400" y="3760550"/>
            <a:chExt cx="2184300" cy="718850"/>
          </a:xfrm>
        </p:grpSpPr>
        <p:sp>
          <p:nvSpPr>
            <p:cNvPr id="409" name="Google Shape;409;p27"/>
            <p:cNvSpPr txBox="1"/>
            <p:nvPr/>
          </p:nvSpPr>
          <p:spPr>
            <a:xfrm>
              <a:off x="6077400" y="3760550"/>
              <a:ext cx="21843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rgbClr val="53656D"/>
                  </a:solidFill>
                  <a:latin typeface="Trebuchet MS"/>
                  <a:ea typeface="Trebuchet MS"/>
                  <a:cs typeface="Trebuchet MS"/>
                  <a:sym typeface="Trebuchet MS"/>
                </a:rPr>
                <a:t>Nv = Xi - Xmin </a:t>
              </a:r>
              <a:endParaRPr b="0" i="0" sz="1200" u="none" cap="none" strike="noStrike">
                <a:solidFill>
                  <a:srgbClr val="53656D"/>
                </a:solidFill>
                <a:latin typeface="Trebuchet MS"/>
                <a:ea typeface="Trebuchet MS"/>
                <a:cs typeface="Trebuchet MS"/>
                <a:sym typeface="Trebuchet MS"/>
              </a:endParaRPr>
            </a:p>
          </p:txBody>
        </p:sp>
        <p:sp>
          <p:nvSpPr>
            <p:cNvPr id="410" name="Google Shape;410;p27"/>
            <p:cNvSpPr txBox="1"/>
            <p:nvPr/>
          </p:nvSpPr>
          <p:spPr>
            <a:xfrm>
              <a:off x="6374325" y="3996400"/>
              <a:ext cx="11163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rgbClr val="53656D"/>
                  </a:solidFill>
                  <a:latin typeface="Trebuchet MS"/>
                  <a:ea typeface="Trebuchet MS"/>
                  <a:cs typeface="Trebuchet MS"/>
                  <a:sym typeface="Trebuchet MS"/>
                </a:rPr>
                <a:t>Xmax - Xmin </a:t>
              </a:r>
              <a:endParaRPr b="0" i="0" sz="1200" u="none" cap="none" strike="noStrike">
                <a:solidFill>
                  <a:srgbClr val="53656D"/>
                </a:solidFill>
                <a:latin typeface="Trebuchet MS"/>
                <a:ea typeface="Trebuchet MS"/>
                <a:cs typeface="Trebuchet MS"/>
                <a:sym typeface="Trebuchet MS"/>
              </a:endParaRPr>
            </a:p>
          </p:txBody>
        </p:sp>
        <p:cxnSp>
          <p:nvCxnSpPr>
            <p:cNvPr id="411" name="Google Shape;411;p27"/>
            <p:cNvCxnSpPr/>
            <p:nvPr/>
          </p:nvCxnSpPr>
          <p:spPr>
            <a:xfrm>
              <a:off x="6374325" y="4085500"/>
              <a:ext cx="1116300" cy="0"/>
            </a:xfrm>
            <a:prstGeom prst="straightConnector1">
              <a:avLst/>
            </a:prstGeom>
            <a:noFill/>
            <a:ln cap="flat" cmpd="sng" w="9525">
              <a:solidFill>
                <a:schemeClr val="dk2"/>
              </a:solidFill>
              <a:prstDash val="solid"/>
              <a:round/>
              <a:headEnd len="sm" w="sm" type="none"/>
              <a:tailEnd len="sm" w="sm" type="none"/>
            </a:ln>
          </p:spPr>
        </p:cxnSp>
      </p:grpSp>
      <p:sp>
        <p:nvSpPr>
          <p:cNvPr id="412" name="Google Shape;412;p27"/>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13" name="Google Shape;413;p27"/>
          <p:cNvSpPr txBox="1"/>
          <p:nvPr/>
        </p:nvSpPr>
        <p:spPr>
          <a:xfrm>
            <a:off x="613295" y="861526"/>
            <a:ext cx="719087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rgbClr val="18BAA8"/>
                </a:solidFill>
                <a:latin typeface="Trebuchet MS"/>
                <a:ea typeface="Trebuchet MS"/>
                <a:cs typeface="Trebuchet MS"/>
                <a:sym typeface="Trebuchet MS"/>
              </a:rPr>
              <a:t>Fase 3/4/5 Calcolo dei Valori di Vulnerabilità per le Categorie di Rischio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28"/>
          <p:cNvSpPr txBox="1"/>
          <p:nvPr/>
        </p:nvSpPr>
        <p:spPr>
          <a:xfrm>
            <a:off x="613295" y="17312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n-MT" sz="2800" u="none" cap="none" strike="noStrike">
                <a:solidFill>
                  <a:srgbClr val="48BAA2"/>
                </a:solidFill>
                <a:latin typeface="Trebuchet MS"/>
                <a:ea typeface="Trebuchet MS"/>
                <a:cs typeface="Trebuchet MS"/>
                <a:sym typeface="Trebuchet MS"/>
              </a:rPr>
              <a:t>Esempio pratico dell’RBTool</a:t>
            </a:r>
            <a:endParaRPr b="1" i="0" sz="2800" u="none" cap="none" strike="noStrike">
              <a:solidFill>
                <a:srgbClr val="48BAA2"/>
              </a:solidFill>
              <a:latin typeface="Trebuchet MS"/>
              <a:ea typeface="Trebuchet MS"/>
              <a:cs typeface="Trebuchet MS"/>
              <a:sym typeface="Trebuchet MS"/>
            </a:endParaRPr>
          </a:p>
        </p:txBody>
      </p:sp>
      <p:sp>
        <p:nvSpPr>
          <p:cNvPr id="419" name="Google Shape;419;p28"/>
          <p:cNvSpPr txBox="1"/>
          <p:nvPr/>
        </p:nvSpPr>
        <p:spPr>
          <a:xfrm>
            <a:off x="613295" y="1292735"/>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MT" sz="1200" u="none" cap="none" strike="noStrike">
                <a:solidFill>
                  <a:srgbClr val="53656D"/>
                </a:solidFill>
                <a:latin typeface="Trebuchet MS"/>
                <a:ea typeface="Trebuchet MS"/>
                <a:cs typeface="Trebuchet MS"/>
                <a:sym typeface="Trebuchet MS"/>
              </a:rPr>
              <a:t>Per calcolare il Valore di Vulnerabilità (VV) per le Categorie di Rischio, occorre assegnare un peso agli Indicatori di Vulnerabilità (esempio per la categoria di rischio C8).</a:t>
            </a:r>
            <a:endParaRPr b="0" i="0" sz="1200" u="none" cap="none" strike="noStrike">
              <a:solidFill>
                <a:srgbClr val="53656D"/>
              </a:solidFill>
              <a:latin typeface="Trebuchet MS"/>
              <a:ea typeface="Trebuchet MS"/>
              <a:cs typeface="Trebuchet MS"/>
              <a:sym typeface="Trebuchet MS"/>
            </a:endParaRPr>
          </a:p>
        </p:txBody>
      </p:sp>
      <p:graphicFrame>
        <p:nvGraphicFramePr>
          <p:cNvPr id="420" name="Google Shape;420;p28"/>
          <p:cNvGraphicFramePr/>
          <p:nvPr/>
        </p:nvGraphicFramePr>
        <p:xfrm>
          <a:off x="976725" y="2164817"/>
          <a:ext cx="3000000" cy="3000000"/>
        </p:xfrm>
        <a:graphic>
          <a:graphicData uri="http://schemas.openxmlformats.org/drawingml/2006/table">
            <a:tbl>
              <a:tblPr>
                <a:noFill/>
                <a:tableStyleId>{1429374D-E798-4023-A555-68A151F696BC}</a:tableStyleId>
              </a:tblPr>
              <a:tblGrid>
                <a:gridCol w="1294525"/>
                <a:gridCol w="811700"/>
                <a:gridCol w="2383350"/>
                <a:gridCol w="2477725"/>
              </a:tblGrid>
              <a:tr h="381000">
                <a:tc rowSpan="5">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A4.2</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Facciate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Criterio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 Normalizzato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A4.2.1</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Finestre e Persiane Sicure</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0.75</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A4.2.2</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Efficacia della Sigillatura</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0.70</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A4.2.3</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Resistenza del Vetro Alla Pressione dell’Acqua</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0.85</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A4.2.4</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Facilità di Smontaggio e Sostituzione dei Materiali</a:t>
                      </a:r>
                      <a:endParaRPr b="0" sz="1200" u="none" cap="none" strike="noStrike">
                        <a:solidFill>
                          <a:schemeClr val="lt2"/>
                        </a:solidFill>
                        <a:latin typeface="Trebuchet MS"/>
                        <a:ea typeface="Trebuchet MS"/>
                        <a:cs typeface="Trebuchet MS"/>
                        <a:sym typeface="Trebuchet MS"/>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0.60</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421" name="Google Shape;421;p28"/>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22" name="Google Shape;422;p28"/>
          <p:cNvSpPr txBox="1"/>
          <p:nvPr/>
        </p:nvSpPr>
        <p:spPr>
          <a:xfrm>
            <a:off x="613295" y="861526"/>
            <a:ext cx="719087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rgbClr val="18BAA8"/>
                </a:solidFill>
                <a:latin typeface="Trebuchet MS"/>
                <a:ea typeface="Trebuchet MS"/>
                <a:cs typeface="Trebuchet MS"/>
                <a:sym typeface="Trebuchet MS"/>
              </a:rPr>
              <a:t>Fase 3/4/5 Calcolo dei Valori di Vulnerabilità per le Categorie di Rischio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29"/>
          <p:cNvSpPr txBox="1"/>
          <p:nvPr/>
        </p:nvSpPr>
        <p:spPr>
          <a:xfrm>
            <a:off x="613295" y="17312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n-MT" sz="2800" u="none" cap="none" strike="noStrike">
                <a:solidFill>
                  <a:srgbClr val="48BAA2"/>
                </a:solidFill>
                <a:latin typeface="Trebuchet MS"/>
                <a:ea typeface="Trebuchet MS"/>
                <a:cs typeface="Trebuchet MS"/>
                <a:sym typeface="Trebuchet MS"/>
              </a:rPr>
              <a:t>Esempio pratico dell’RBTool</a:t>
            </a:r>
            <a:endParaRPr b="1" i="0" sz="2800" u="none" cap="none" strike="noStrike">
              <a:solidFill>
                <a:srgbClr val="48BAA2"/>
              </a:solidFill>
              <a:latin typeface="Trebuchet MS"/>
              <a:ea typeface="Trebuchet MS"/>
              <a:cs typeface="Trebuchet MS"/>
              <a:sym typeface="Trebuchet MS"/>
            </a:endParaRPr>
          </a:p>
        </p:txBody>
      </p:sp>
      <p:sp>
        <p:nvSpPr>
          <p:cNvPr id="428" name="Google Shape;428;p29"/>
          <p:cNvSpPr txBox="1"/>
          <p:nvPr/>
        </p:nvSpPr>
        <p:spPr>
          <a:xfrm>
            <a:off x="613295" y="1288927"/>
            <a:ext cx="7035855"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MT" sz="1200" u="none" cap="none" strike="noStrike">
                <a:solidFill>
                  <a:srgbClr val="53656D"/>
                </a:solidFill>
                <a:latin typeface="Trebuchet MS"/>
                <a:ea typeface="Trebuchet MS"/>
                <a:cs typeface="Trebuchet MS"/>
                <a:sym typeface="Trebuchet MS"/>
              </a:rPr>
              <a:t>Il valore degli Indicatori di Vulnerabilità delle Categorie di Rischio viene calcolato (esempio per la categoria di rischio C8.1)</a:t>
            </a:r>
            <a:endParaRPr b="0" i="0" sz="1200" u="none" cap="none" strike="noStrike">
              <a:solidFill>
                <a:srgbClr val="53656D"/>
              </a:solidFill>
              <a:latin typeface="Trebuchet MS"/>
              <a:ea typeface="Trebuchet MS"/>
              <a:cs typeface="Trebuchet MS"/>
              <a:sym typeface="Trebuchet MS"/>
            </a:endParaRPr>
          </a:p>
        </p:txBody>
      </p:sp>
      <p:graphicFrame>
        <p:nvGraphicFramePr>
          <p:cNvPr id="429" name="Google Shape;429;p29"/>
          <p:cNvGraphicFramePr/>
          <p:nvPr/>
        </p:nvGraphicFramePr>
        <p:xfrm>
          <a:off x="976725" y="1860775"/>
          <a:ext cx="3000000" cy="3000000"/>
        </p:xfrm>
        <a:graphic>
          <a:graphicData uri="http://schemas.openxmlformats.org/drawingml/2006/table">
            <a:tbl>
              <a:tblPr>
                <a:noFill/>
                <a:tableStyleId>{1429374D-E798-4023-A555-68A151F696BC}</a:tableStyleId>
              </a:tblPr>
              <a:tblGrid>
                <a:gridCol w="954925"/>
                <a:gridCol w="805150"/>
                <a:gridCol w="1913250"/>
                <a:gridCol w="1534775"/>
                <a:gridCol w="1827750"/>
              </a:tblGrid>
              <a:tr h="381000">
                <a:tc rowSpan="5">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A4.2</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Facciate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Criterio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 Normalizzato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Peso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A4.2.1</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Finestre e Persiane Sicure</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0.75</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0.30</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A4.2.2</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Efficacia della Sigillatura</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0.70</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0.20</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A4.2.3</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Resistenza del Vetro Alla Pressione dell’Acqua</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0.85</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0.25</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A4.2.4</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Facilità di Smontaggio e Sostituzione dei Materiali</a:t>
                      </a:r>
                      <a:endParaRPr b="0" sz="1200" u="none" cap="none" strike="noStrike">
                        <a:solidFill>
                          <a:schemeClr val="lt2"/>
                        </a:solidFill>
                        <a:latin typeface="Trebuchet MS"/>
                        <a:ea typeface="Trebuchet MS"/>
                        <a:cs typeface="Trebuchet MS"/>
                        <a:sym typeface="Trebuchet MS"/>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0.60</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0.25</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430" name="Google Shape;430;p29"/>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31" name="Google Shape;431;p29"/>
          <p:cNvSpPr txBox="1"/>
          <p:nvPr/>
        </p:nvSpPr>
        <p:spPr>
          <a:xfrm>
            <a:off x="613295" y="861526"/>
            <a:ext cx="719087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rgbClr val="18BAA8"/>
                </a:solidFill>
                <a:latin typeface="Trebuchet MS"/>
                <a:ea typeface="Trebuchet MS"/>
                <a:cs typeface="Trebuchet MS"/>
                <a:sym typeface="Trebuchet MS"/>
              </a:rPr>
              <a:t>Fase 3/4/5 Calcolo dei Valori di Vulnerabilità per le Categorie di Rischio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30"/>
          <p:cNvSpPr txBox="1"/>
          <p:nvPr/>
        </p:nvSpPr>
        <p:spPr>
          <a:xfrm>
            <a:off x="613295" y="17312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n-MT" sz="2800" u="none" cap="none" strike="noStrike">
                <a:solidFill>
                  <a:srgbClr val="48BAA2"/>
                </a:solidFill>
                <a:latin typeface="Trebuchet MS"/>
                <a:ea typeface="Trebuchet MS"/>
                <a:cs typeface="Trebuchet MS"/>
                <a:sym typeface="Trebuchet MS"/>
              </a:rPr>
              <a:t>Esempio pratico dell’RBTool</a:t>
            </a:r>
            <a:endParaRPr b="1" i="0" sz="2800" u="none" cap="none" strike="noStrike">
              <a:solidFill>
                <a:srgbClr val="48BAA2"/>
              </a:solidFill>
              <a:latin typeface="Trebuchet MS"/>
              <a:ea typeface="Trebuchet MS"/>
              <a:cs typeface="Trebuchet MS"/>
              <a:sym typeface="Trebuchet MS"/>
            </a:endParaRPr>
          </a:p>
        </p:txBody>
      </p:sp>
      <p:sp>
        <p:nvSpPr>
          <p:cNvPr id="437" name="Google Shape;437;p30"/>
          <p:cNvSpPr txBox="1"/>
          <p:nvPr/>
        </p:nvSpPr>
        <p:spPr>
          <a:xfrm>
            <a:off x="613295" y="1107765"/>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MT" sz="1200" u="none" cap="none" strike="noStrike">
                <a:solidFill>
                  <a:srgbClr val="53656D"/>
                </a:solidFill>
                <a:latin typeface="Trebuchet MS"/>
                <a:ea typeface="Trebuchet MS"/>
                <a:cs typeface="Trebuchet MS"/>
                <a:sym typeface="Trebuchet MS"/>
              </a:rPr>
              <a:t>Il valore degli Indicatori di Vulnerabilità delle Categorie di Rischio viene calcolato (esempio per la categoria di rischio C8.1)</a:t>
            </a:r>
            <a:endParaRPr/>
          </a:p>
        </p:txBody>
      </p:sp>
      <p:sp>
        <p:nvSpPr>
          <p:cNvPr id="438" name="Google Shape;438;p30"/>
          <p:cNvSpPr txBox="1"/>
          <p:nvPr/>
        </p:nvSpPr>
        <p:spPr>
          <a:xfrm>
            <a:off x="6961710" y="4195805"/>
            <a:ext cx="638400" cy="483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MT" sz="1400" u="none" cap="none" strike="noStrike">
                <a:solidFill>
                  <a:srgbClr val="18BAA8"/>
                </a:solidFill>
                <a:latin typeface="Trebuchet MS"/>
                <a:ea typeface="Trebuchet MS"/>
                <a:cs typeface="Trebuchet MS"/>
                <a:sym typeface="Trebuchet MS"/>
              </a:rPr>
              <a:t>0,72</a:t>
            </a:r>
            <a:endParaRPr b="1" i="0" sz="1400" u="none" cap="none" strike="noStrike">
              <a:solidFill>
                <a:srgbClr val="18BAA8"/>
              </a:solidFill>
              <a:latin typeface="Trebuchet MS"/>
              <a:ea typeface="Trebuchet MS"/>
              <a:cs typeface="Trebuchet MS"/>
              <a:sym typeface="Trebuchet MS"/>
            </a:endParaRPr>
          </a:p>
        </p:txBody>
      </p:sp>
      <p:graphicFrame>
        <p:nvGraphicFramePr>
          <p:cNvPr id="439" name="Google Shape;439;p30"/>
          <p:cNvGraphicFramePr/>
          <p:nvPr/>
        </p:nvGraphicFramePr>
        <p:xfrm>
          <a:off x="985872" y="1718650"/>
          <a:ext cx="3000000" cy="3000000"/>
        </p:xfrm>
        <a:graphic>
          <a:graphicData uri="http://schemas.openxmlformats.org/drawingml/2006/table">
            <a:tbl>
              <a:tblPr>
                <a:noFill/>
                <a:tableStyleId>{1429374D-E798-4023-A555-68A151F696BC}</a:tableStyleId>
              </a:tblPr>
              <a:tblGrid>
                <a:gridCol w="756475"/>
                <a:gridCol w="738525"/>
                <a:gridCol w="1444350"/>
                <a:gridCol w="1132125"/>
                <a:gridCol w="1447900"/>
                <a:gridCol w="1447900"/>
              </a:tblGrid>
              <a:tr h="381000">
                <a:tc rowSpan="5">
                  <a:txBody>
                    <a:bodyPr/>
                    <a:lstStyle/>
                    <a:p>
                      <a:pPr indent="0" lvl="0" marL="0" marR="0" rtl="0" algn="l">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A4.2</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Facciate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Criterio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 Normalizzato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Peso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 del Peso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A4.2.1</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Finestre e Persiane Sicure</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0.75</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0.30</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0.22</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A4.2.2</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Efficacia della Sigillatura</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0.70</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0.20</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0.14</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A4.2.3</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Resistenza del Vetro Alla Pressione dell’Acqua</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0.85</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0.25</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0.21</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A4.2.4</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Facilità di Smontaggio e Sostituzione dei Materiali</a:t>
                      </a:r>
                      <a:endParaRPr b="0" sz="1200" u="none" cap="none" strike="noStrike">
                        <a:solidFill>
                          <a:schemeClr val="lt2"/>
                        </a:solidFill>
                        <a:latin typeface="Trebuchet MS"/>
                        <a:ea typeface="Trebuchet MS"/>
                        <a:cs typeface="Trebuchet MS"/>
                        <a:sym typeface="Trebuchet MS"/>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0.60</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0.25</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MT" sz="1200" u="none" cap="none" strike="noStrike">
                          <a:solidFill>
                            <a:schemeClr val="lt2"/>
                          </a:solidFill>
                          <a:latin typeface="Trebuchet MS"/>
                          <a:ea typeface="Trebuchet MS"/>
                          <a:cs typeface="Trebuchet MS"/>
                          <a:sym typeface="Trebuchet MS"/>
                        </a:rPr>
                        <a:t>0.15</a:t>
                      </a:r>
                      <a:endParaRPr/>
                    </a:p>
                  </a:txBody>
                  <a:tcPr marT="0" marB="0" marR="22850" marL="22850" anchor="ctr">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440" name="Google Shape;440;p30"/>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41" name="Google Shape;441;p30"/>
          <p:cNvSpPr txBox="1"/>
          <p:nvPr/>
        </p:nvSpPr>
        <p:spPr>
          <a:xfrm>
            <a:off x="613295" y="786136"/>
            <a:ext cx="719087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rgbClr val="18BAA8"/>
                </a:solidFill>
                <a:latin typeface="Trebuchet MS"/>
                <a:ea typeface="Trebuchet MS"/>
                <a:cs typeface="Trebuchet MS"/>
                <a:sym typeface="Trebuchet MS"/>
              </a:rPr>
              <a:t>Fase 3/4/5 Calcolo dei Valori di Vulnerabilità per le Categorie di Rischio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31"/>
          <p:cNvSpPr txBox="1"/>
          <p:nvPr/>
        </p:nvSpPr>
        <p:spPr>
          <a:xfrm>
            <a:off x="613295" y="17312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n-MT" sz="2800" u="none" cap="none" strike="noStrike">
                <a:solidFill>
                  <a:srgbClr val="48BAA2"/>
                </a:solidFill>
                <a:latin typeface="Trebuchet MS"/>
                <a:ea typeface="Trebuchet MS"/>
                <a:cs typeface="Trebuchet MS"/>
                <a:sym typeface="Trebuchet MS"/>
              </a:rPr>
              <a:t>Esempio pratico dell’RBTool</a:t>
            </a:r>
            <a:endParaRPr b="1" i="0" sz="2800" u="none" cap="none" strike="noStrike">
              <a:solidFill>
                <a:srgbClr val="48BAA2"/>
              </a:solidFill>
              <a:latin typeface="Trebuchet MS"/>
              <a:ea typeface="Trebuchet MS"/>
              <a:cs typeface="Trebuchet MS"/>
              <a:sym typeface="Trebuchet MS"/>
            </a:endParaRPr>
          </a:p>
        </p:txBody>
      </p:sp>
      <p:sp>
        <p:nvSpPr>
          <p:cNvPr id="447" name="Google Shape;447;p31"/>
          <p:cNvSpPr txBox="1"/>
          <p:nvPr/>
        </p:nvSpPr>
        <p:spPr>
          <a:xfrm>
            <a:off x="613300" y="1197122"/>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MT" sz="1200" u="none" cap="none" strike="noStrike">
                <a:solidFill>
                  <a:srgbClr val="53656D"/>
                </a:solidFill>
                <a:latin typeface="Trebuchet MS"/>
                <a:ea typeface="Trebuchet MS"/>
                <a:cs typeface="Trebuchet MS"/>
                <a:sym typeface="Trebuchet MS"/>
              </a:rPr>
              <a:t>Il Valore di Rischio delle Categorie di Rischio è calcolato come media geometrica ponderata di HV, EV e VV (esempio per la Categoria di Rischio A4)</a:t>
            </a:r>
            <a:endParaRPr b="0" i="0" sz="1200" u="none" cap="none" strike="noStrike">
              <a:solidFill>
                <a:srgbClr val="53656D"/>
              </a:solidFill>
              <a:latin typeface="Trebuchet MS"/>
              <a:ea typeface="Trebuchet MS"/>
              <a:cs typeface="Trebuchet MS"/>
              <a:sym typeface="Trebuchet MS"/>
            </a:endParaRPr>
          </a:p>
        </p:txBody>
      </p:sp>
      <p:graphicFrame>
        <p:nvGraphicFramePr>
          <p:cNvPr id="448" name="Google Shape;448;p31"/>
          <p:cNvGraphicFramePr/>
          <p:nvPr/>
        </p:nvGraphicFramePr>
        <p:xfrm>
          <a:off x="2757450" y="2038888"/>
          <a:ext cx="3000000" cy="3000000"/>
        </p:xfrm>
        <a:graphic>
          <a:graphicData uri="http://schemas.openxmlformats.org/drawingml/2006/table">
            <a:tbl>
              <a:tblPr>
                <a:noFill/>
                <a:tableStyleId>{1429374D-E798-4023-A555-68A151F696BC}</a:tableStyleId>
              </a:tblPr>
              <a:tblGrid>
                <a:gridCol w="1679700"/>
                <a:gridCol w="893925"/>
                <a:gridCol w="916375"/>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A4</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Facciate</a:t>
                      </a:r>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Peso </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Pericolo (HV)</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0,63</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0,25</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Esposizione (EV)</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0,6</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0,25</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Vulnerabilità (VV)</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0,68</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0,5</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gridSpan="2">
                  <a:txBody>
                    <a:bodyPr/>
                    <a:lstStyle/>
                    <a:p>
                      <a:pPr indent="0" lvl="0" marL="0" marR="0" rtl="0" algn="ctr">
                        <a:lnSpc>
                          <a:spcPct val="100000"/>
                        </a:lnSpc>
                        <a:spcBef>
                          <a:spcPts val="0"/>
                        </a:spcBef>
                        <a:spcAft>
                          <a:spcPts val="0"/>
                        </a:spcAft>
                        <a:buClr>
                          <a:srgbClr val="000000"/>
                        </a:buClr>
                        <a:buSzPts val="1200"/>
                        <a:buFont typeface="Arial"/>
                        <a:buNone/>
                      </a:pPr>
                      <a:r>
                        <a:rPr b="1" lang="en-MT" sz="1200" u="none" cap="none" strike="noStrike">
                          <a:solidFill>
                            <a:srgbClr val="18BAA8"/>
                          </a:solidFill>
                          <a:latin typeface="Trebuchet MS"/>
                          <a:ea typeface="Trebuchet MS"/>
                          <a:cs typeface="Trebuchet MS"/>
                          <a:sym typeface="Trebuchet MS"/>
                        </a:rPr>
                        <a:t>Categoria del valore di rischio</a:t>
                      </a:r>
                      <a:endParaRPr b="1" sz="1200" u="none" cap="none" strike="noStrike">
                        <a:solidFill>
                          <a:srgbClr val="18BAA8"/>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h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0,61</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449" name="Google Shape;449;p31"/>
          <p:cNvSpPr txBox="1"/>
          <p:nvPr/>
        </p:nvSpPr>
        <p:spPr>
          <a:xfrm>
            <a:off x="613300" y="4395013"/>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MT" sz="1200" u="none" cap="none" strike="noStrike">
                <a:solidFill>
                  <a:srgbClr val="18BAA8"/>
                </a:solidFill>
                <a:latin typeface="Trebuchet MS"/>
                <a:ea typeface="Trebuchet MS"/>
                <a:cs typeface="Trebuchet MS"/>
                <a:sym typeface="Trebuchet MS"/>
              </a:rPr>
              <a:t>Note:</a:t>
            </a:r>
            <a:r>
              <a:rPr b="0" i="0" lang="en-MT" sz="1200" u="none" cap="none" strike="noStrike">
                <a:solidFill>
                  <a:srgbClr val="53656D"/>
                </a:solidFill>
                <a:latin typeface="Trebuchet MS"/>
                <a:ea typeface="Trebuchet MS"/>
                <a:cs typeface="Trebuchet MS"/>
                <a:sym typeface="Trebuchet MS"/>
              </a:rPr>
              <a:t> </a:t>
            </a:r>
            <a:r>
              <a:rPr b="0" i="0" lang="en-MT" sz="1200" u="none" cap="none" strike="noStrike">
                <a:solidFill>
                  <a:srgbClr val="708792"/>
                </a:solidFill>
                <a:latin typeface="Trebuchet MS"/>
                <a:ea typeface="Trebuchet MS"/>
                <a:cs typeface="Trebuchet MS"/>
                <a:sym typeface="Trebuchet MS"/>
              </a:rPr>
              <a:t>I pesi sono assegnati dall'utente, il valore Totale deve essere 1</a:t>
            </a:r>
            <a:endParaRPr b="0" i="0" sz="1200" u="none" cap="none" strike="noStrike">
              <a:solidFill>
                <a:srgbClr val="708792"/>
              </a:solidFill>
              <a:latin typeface="Trebuchet MS"/>
              <a:ea typeface="Trebuchet MS"/>
              <a:cs typeface="Trebuchet MS"/>
              <a:sym typeface="Trebuchet MS"/>
            </a:endParaRPr>
          </a:p>
        </p:txBody>
      </p:sp>
      <p:sp>
        <p:nvSpPr>
          <p:cNvPr id="450" name="Google Shape;450;p31"/>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51" name="Google Shape;451;p31"/>
          <p:cNvSpPr/>
          <p:nvPr/>
        </p:nvSpPr>
        <p:spPr>
          <a:xfrm>
            <a:off x="613295" y="765913"/>
            <a:ext cx="5578771"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rgbClr val="18BAA8"/>
                </a:solidFill>
                <a:latin typeface="Trebuchet MS"/>
                <a:ea typeface="Trebuchet MS"/>
                <a:cs typeface="Trebuchet MS"/>
                <a:sym typeface="Trebuchet MS"/>
              </a:rPr>
              <a:t>Calcolo del Valore di Rischio per le Categorie di Rischio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32"/>
          <p:cNvSpPr txBox="1"/>
          <p:nvPr/>
        </p:nvSpPr>
        <p:spPr>
          <a:xfrm>
            <a:off x="613295" y="17312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n-MT" sz="2800" u="none" cap="none" strike="noStrike">
                <a:solidFill>
                  <a:srgbClr val="48BAA2"/>
                </a:solidFill>
                <a:latin typeface="Trebuchet MS"/>
                <a:ea typeface="Trebuchet MS"/>
                <a:cs typeface="Trebuchet MS"/>
                <a:sym typeface="Trebuchet MS"/>
              </a:rPr>
              <a:t>Esempio pratico dell’RBTool</a:t>
            </a:r>
            <a:endParaRPr b="1" i="0" sz="2800" u="none" cap="none" strike="noStrike">
              <a:solidFill>
                <a:srgbClr val="48BAA2"/>
              </a:solidFill>
              <a:latin typeface="Trebuchet MS"/>
              <a:ea typeface="Trebuchet MS"/>
              <a:cs typeface="Trebuchet MS"/>
              <a:sym typeface="Trebuchet MS"/>
            </a:endParaRPr>
          </a:p>
        </p:txBody>
      </p:sp>
      <p:sp>
        <p:nvSpPr>
          <p:cNvPr id="457" name="Google Shape;457;p32"/>
          <p:cNvSpPr txBox="1"/>
          <p:nvPr/>
        </p:nvSpPr>
        <p:spPr>
          <a:xfrm>
            <a:off x="613295" y="1238200"/>
            <a:ext cx="8200200" cy="483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n-MT" sz="1200" u="none" cap="none" strike="noStrike">
                <a:solidFill>
                  <a:srgbClr val="53656D"/>
                </a:solidFill>
                <a:latin typeface="Trebuchet MS"/>
                <a:ea typeface="Trebuchet MS"/>
                <a:cs typeface="Trebuchet MS"/>
                <a:sym typeface="Trebuchet MS"/>
              </a:rPr>
              <a:t>Il Valore di Rischio delle Macrocategorie è calcolato come somma ponderata dei Valori di Rischio delle Categorie.</a:t>
            </a:r>
            <a:endParaRPr/>
          </a:p>
        </p:txBody>
      </p:sp>
      <p:graphicFrame>
        <p:nvGraphicFramePr>
          <p:cNvPr id="458" name="Google Shape;458;p32"/>
          <p:cNvGraphicFramePr/>
          <p:nvPr/>
        </p:nvGraphicFramePr>
        <p:xfrm>
          <a:off x="733222" y="1699636"/>
          <a:ext cx="3000000" cy="3000000"/>
        </p:xfrm>
        <a:graphic>
          <a:graphicData uri="http://schemas.openxmlformats.org/drawingml/2006/table">
            <a:tbl>
              <a:tblPr>
                <a:noFill/>
                <a:tableStyleId>{1429374D-E798-4023-A555-68A151F696BC}</a:tableStyleId>
              </a:tblPr>
              <a:tblGrid>
                <a:gridCol w="704000"/>
                <a:gridCol w="2391325"/>
                <a:gridCol w="1864650"/>
                <a:gridCol w="990575"/>
                <a:gridCol w="1236825"/>
              </a:tblGrid>
              <a:tr h="510475">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A4</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Facciate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Livello di rischio della categoria</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Peso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 ponderato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68065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A4.1</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 Rischio di danni per pareti esterne, rivestimenti e dispositivi di ombreggiamento</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0,67</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0,5</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0,33</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510475">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A4.2</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Rischio di danni alle aperture di facciata</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0,71</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0,25</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0,18</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510475">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A4.3</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 Rischio di danni per vernici, rivestimenti e intonaci esterni</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0,81</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0,25</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0,2</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54525">
                <a:tc gridSpan="4">
                  <a:txBody>
                    <a:bodyPr/>
                    <a:lstStyle/>
                    <a:p>
                      <a:pPr indent="0" lvl="0" marL="0" marR="0" rtl="0" algn="ctr">
                        <a:lnSpc>
                          <a:spcPct val="100000"/>
                        </a:lnSpc>
                        <a:spcBef>
                          <a:spcPts val="0"/>
                        </a:spcBef>
                        <a:spcAft>
                          <a:spcPts val="0"/>
                        </a:spcAft>
                        <a:buClr>
                          <a:srgbClr val="000000"/>
                        </a:buClr>
                        <a:buSzPts val="1200"/>
                        <a:buFont typeface="Arial"/>
                        <a:buNone/>
                      </a:pPr>
                      <a:r>
                        <a:rPr b="1" lang="en-MT" sz="1200" u="none" cap="none" strike="noStrike">
                          <a:solidFill>
                            <a:srgbClr val="18BAA8"/>
                          </a:solidFill>
                          <a:latin typeface="Trebuchet MS"/>
                          <a:ea typeface="Trebuchet MS"/>
                          <a:cs typeface="Trebuchet MS"/>
                          <a:sym typeface="Trebuchet MS"/>
                        </a:rPr>
                        <a:t>Valore di rischio della Macrocategoria </a:t>
                      </a:r>
                      <a:endParaRPr b="1" sz="1200" u="none" cap="none" strike="noStrike">
                        <a:solidFill>
                          <a:srgbClr val="18BAA8"/>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hMerge="1"/>
                <a:tc hMerge="1"/>
                <a:tc h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0,71</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459" name="Google Shape;459;p32"/>
          <p:cNvSpPr txBox="1"/>
          <p:nvPr/>
        </p:nvSpPr>
        <p:spPr>
          <a:xfrm>
            <a:off x="733222" y="4576254"/>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MT" sz="1200" u="none" cap="none" strike="noStrike">
                <a:solidFill>
                  <a:srgbClr val="18BAA8"/>
                </a:solidFill>
                <a:latin typeface="Trebuchet MS"/>
                <a:ea typeface="Trebuchet MS"/>
                <a:cs typeface="Trebuchet MS"/>
                <a:sym typeface="Trebuchet MS"/>
              </a:rPr>
              <a:t>Note:</a:t>
            </a:r>
            <a:r>
              <a:rPr b="0" i="0" lang="en-MT" sz="1200" u="none" cap="none" strike="noStrike">
                <a:solidFill>
                  <a:srgbClr val="53656D"/>
                </a:solidFill>
                <a:latin typeface="Trebuchet MS"/>
                <a:ea typeface="Trebuchet MS"/>
                <a:cs typeface="Trebuchet MS"/>
                <a:sym typeface="Trebuchet MS"/>
              </a:rPr>
              <a:t> </a:t>
            </a:r>
            <a:r>
              <a:rPr b="0" i="0" lang="en-MT" sz="1200" u="none" cap="none" strike="noStrike">
                <a:solidFill>
                  <a:srgbClr val="708792"/>
                </a:solidFill>
                <a:latin typeface="Trebuchet MS"/>
                <a:ea typeface="Trebuchet MS"/>
                <a:cs typeface="Trebuchet MS"/>
                <a:sym typeface="Trebuchet MS"/>
              </a:rPr>
              <a:t>I pesi sono assegnati dall'utente, il valore totale deve essere 1</a:t>
            </a:r>
            <a:endParaRPr b="0" i="0" sz="1200" u="none" cap="none" strike="noStrike">
              <a:solidFill>
                <a:srgbClr val="708792"/>
              </a:solidFill>
              <a:latin typeface="Trebuchet MS"/>
              <a:ea typeface="Trebuchet MS"/>
              <a:cs typeface="Trebuchet MS"/>
              <a:sym typeface="Trebuchet MS"/>
            </a:endParaRPr>
          </a:p>
        </p:txBody>
      </p:sp>
      <p:sp>
        <p:nvSpPr>
          <p:cNvPr id="460" name="Google Shape;460;p32"/>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61" name="Google Shape;461;p32"/>
          <p:cNvSpPr txBox="1"/>
          <p:nvPr/>
        </p:nvSpPr>
        <p:spPr>
          <a:xfrm>
            <a:off x="613295" y="873887"/>
            <a:ext cx="7241003" cy="338554"/>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rgbClr val="18BAA8"/>
                </a:solidFill>
                <a:latin typeface="Trebuchet MS"/>
                <a:ea typeface="Trebuchet MS"/>
                <a:cs typeface="Trebuchet MS"/>
                <a:sym typeface="Trebuchet MS"/>
              </a:rPr>
              <a:t>Calcolo del valore di rischio per l'elemento costruttivo (Macrocategoria)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33"/>
          <p:cNvSpPr txBox="1"/>
          <p:nvPr/>
        </p:nvSpPr>
        <p:spPr>
          <a:xfrm>
            <a:off x="613295" y="17312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n-MT" sz="2800" u="none" cap="none" strike="noStrike">
                <a:solidFill>
                  <a:srgbClr val="48BAA2"/>
                </a:solidFill>
                <a:latin typeface="Trebuchet MS"/>
                <a:ea typeface="Trebuchet MS"/>
                <a:cs typeface="Trebuchet MS"/>
                <a:sym typeface="Trebuchet MS"/>
              </a:rPr>
              <a:t>Esempio pratico dell’RBTool</a:t>
            </a:r>
            <a:endParaRPr b="1" i="0" sz="2800" u="none" cap="none" strike="noStrike">
              <a:solidFill>
                <a:srgbClr val="48BAA2"/>
              </a:solidFill>
              <a:latin typeface="Trebuchet MS"/>
              <a:ea typeface="Trebuchet MS"/>
              <a:cs typeface="Trebuchet MS"/>
              <a:sym typeface="Trebuchet MS"/>
            </a:endParaRPr>
          </a:p>
        </p:txBody>
      </p:sp>
      <p:sp>
        <p:nvSpPr>
          <p:cNvPr id="467" name="Google Shape;467;p33"/>
          <p:cNvSpPr txBox="1"/>
          <p:nvPr/>
        </p:nvSpPr>
        <p:spPr>
          <a:xfrm>
            <a:off x="613295" y="1269099"/>
            <a:ext cx="8200200" cy="483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n-MT" sz="1200" u="none" cap="none" strike="noStrike">
                <a:solidFill>
                  <a:srgbClr val="53656D"/>
                </a:solidFill>
                <a:latin typeface="Trebuchet MS"/>
                <a:ea typeface="Trebuchet MS"/>
                <a:cs typeface="Trebuchet MS"/>
                <a:sym typeface="Trebuchet MS"/>
              </a:rPr>
              <a:t>Valore di Rischio in relazione al Pericolo calcolato come somma ponderata dei Valori di Rischio delle Macrocategorie (esempio per il Pericolo A)</a:t>
            </a:r>
            <a:endParaRPr b="0" i="0" sz="1200" u="none" cap="none" strike="noStrike">
              <a:solidFill>
                <a:srgbClr val="53656D"/>
              </a:solidFill>
              <a:latin typeface="Trebuchet MS"/>
              <a:ea typeface="Trebuchet MS"/>
              <a:cs typeface="Trebuchet MS"/>
              <a:sym typeface="Trebuchet MS"/>
            </a:endParaRPr>
          </a:p>
        </p:txBody>
      </p:sp>
      <p:graphicFrame>
        <p:nvGraphicFramePr>
          <p:cNvPr id="468" name="Google Shape;468;p33"/>
          <p:cNvGraphicFramePr/>
          <p:nvPr/>
        </p:nvGraphicFramePr>
        <p:xfrm>
          <a:off x="786863" y="2054475"/>
          <a:ext cx="3000000" cy="3000000"/>
        </p:xfrm>
        <a:graphic>
          <a:graphicData uri="http://schemas.openxmlformats.org/drawingml/2006/table">
            <a:tbl>
              <a:tblPr>
                <a:noFill/>
                <a:tableStyleId>{1429374D-E798-4023-A555-68A151F696BC}</a:tableStyleId>
              </a:tblPr>
              <a:tblGrid>
                <a:gridCol w="704000"/>
                <a:gridCol w="2391325"/>
                <a:gridCol w="1864650"/>
                <a:gridCol w="990575"/>
                <a:gridCol w="1236825"/>
              </a:tblGrid>
              <a:tr h="59835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A</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Precipitazioni intense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Livello di rischio della Macrocategoria </a:t>
                      </a:r>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Peso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 ponderato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A4</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 Facciata</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0,71</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0,5</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0,35</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A5</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Tetto</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0,65</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0,5</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0,32</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gridSpan="4">
                  <a:txBody>
                    <a:bodyPr/>
                    <a:lstStyle/>
                    <a:p>
                      <a:pPr indent="0" lvl="0" marL="0" marR="0" rtl="0" algn="ctr">
                        <a:lnSpc>
                          <a:spcPct val="100000"/>
                        </a:lnSpc>
                        <a:spcBef>
                          <a:spcPts val="0"/>
                        </a:spcBef>
                        <a:spcAft>
                          <a:spcPts val="0"/>
                        </a:spcAft>
                        <a:buClr>
                          <a:srgbClr val="000000"/>
                        </a:buClr>
                        <a:buSzPts val="1200"/>
                        <a:buFont typeface="Arial"/>
                        <a:buNone/>
                      </a:pPr>
                      <a:r>
                        <a:rPr b="1" lang="en-MT" sz="1200" u="none" cap="none" strike="noStrike">
                          <a:solidFill>
                            <a:srgbClr val="18BAA8"/>
                          </a:solidFill>
                          <a:latin typeface="Trebuchet MS"/>
                          <a:ea typeface="Trebuchet MS"/>
                          <a:cs typeface="Trebuchet MS"/>
                          <a:sym typeface="Trebuchet MS"/>
                        </a:rPr>
                        <a:t>Valore del rischio del pericolo</a:t>
                      </a:r>
                      <a:endParaRPr b="1" sz="1200" u="none" cap="none" strike="noStrike">
                        <a:solidFill>
                          <a:srgbClr val="18BAA8"/>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hMerge="1"/>
                <a:tc hMerge="1"/>
                <a:tc h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0,68</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469" name="Google Shape;469;p33"/>
          <p:cNvSpPr txBox="1"/>
          <p:nvPr/>
        </p:nvSpPr>
        <p:spPr>
          <a:xfrm>
            <a:off x="613295" y="4128940"/>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MT" sz="1200" u="none" cap="none" strike="noStrike">
                <a:solidFill>
                  <a:srgbClr val="18BAA8"/>
                </a:solidFill>
                <a:latin typeface="Trebuchet MS"/>
                <a:ea typeface="Trebuchet MS"/>
                <a:cs typeface="Trebuchet MS"/>
                <a:sym typeface="Trebuchet MS"/>
              </a:rPr>
              <a:t>Note:</a:t>
            </a:r>
            <a:r>
              <a:rPr b="0" i="0" lang="en-MT" sz="1200" u="none" cap="none" strike="noStrike">
                <a:solidFill>
                  <a:srgbClr val="53656D"/>
                </a:solidFill>
                <a:latin typeface="Trebuchet MS"/>
                <a:ea typeface="Trebuchet MS"/>
                <a:cs typeface="Trebuchet MS"/>
                <a:sym typeface="Trebuchet MS"/>
              </a:rPr>
              <a:t> </a:t>
            </a:r>
            <a:r>
              <a:rPr b="0" i="0" lang="en-MT" sz="1200" u="none" cap="none" strike="noStrike">
                <a:solidFill>
                  <a:srgbClr val="708792"/>
                </a:solidFill>
                <a:latin typeface="Trebuchet MS"/>
                <a:ea typeface="Trebuchet MS"/>
                <a:cs typeface="Trebuchet MS"/>
                <a:sym typeface="Trebuchet MS"/>
              </a:rPr>
              <a:t>I pesi sono assegnati dall'utente, il valore totale deve essere 1</a:t>
            </a:r>
            <a:endParaRPr b="0" i="0" sz="1200" u="none" cap="none" strike="noStrike">
              <a:solidFill>
                <a:srgbClr val="708792"/>
              </a:solidFill>
              <a:latin typeface="Trebuchet MS"/>
              <a:ea typeface="Trebuchet MS"/>
              <a:cs typeface="Trebuchet MS"/>
              <a:sym typeface="Trebuchet MS"/>
            </a:endParaRPr>
          </a:p>
        </p:txBody>
      </p:sp>
      <p:sp>
        <p:nvSpPr>
          <p:cNvPr id="470" name="Google Shape;470;p33"/>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71" name="Google Shape;471;p33"/>
          <p:cNvSpPr txBox="1"/>
          <p:nvPr/>
        </p:nvSpPr>
        <p:spPr>
          <a:xfrm>
            <a:off x="613295" y="832740"/>
            <a:ext cx="6488149" cy="338554"/>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rgbClr val="18BAA8"/>
                </a:solidFill>
                <a:latin typeface="Trebuchet MS"/>
                <a:ea typeface="Trebuchet MS"/>
                <a:cs typeface="Trebuchet MS"/>
                <a:sym typeface="Trebuchet MS"/>
              </a:rPr>
              <a:t>Calcolo del Valore di Rischio per un Pericolo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34"/>
          <p:cNvSpPr txBox="1"/>
          <p:nvPr/>
        </p:nvSpPr>
        <p:spPr>
          <a:xfrm>
            <a:off x="613295" y="17312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n-MT" sz="2800" u="none" cap="none" strike="noStrike">
                <a:solidFill>
                  <a:srgbClr val="48BAA2"/>
                </a:solidFill>
                <a:latin typeface="Trebuchet MS"/>
                <a:ea typeface="Trebuchet MS"/>
                <a:cs typeface="Trebuchet MS"/>
                <a:sym typeface="Trebuchet MS"/>
              </a:rPr>
              <a:t>Esempio pratico dell’RBTool</a:t>
            </a:r>
            <a:endParaRPr b="1" i="0" sz="2800" u="none" cap="none" strike="noStrike">
              <a:solidFill>
                <a:srgbClr val="48BAA2"/>
              </a:solidFill>
              <a:latin typeface="Trebuchet MS"/>
              <a:ea typeface="Trebuchet MS"/>
              <a:cs typeface="Trebuchet MS"/>
              <a:sym typeface="Trebuchet MS"/>
            </a:endParaRPr>
          </a:p>
        </p:txBody>
      </p:sp>
      <p:sp>
        <p:nvSpPr>
          <p:cNvPr id="477" name="Google Shape;477;p34"/>
          <p:cNvSpPr txBox="1"/>
          <p:nvPr/>
        </p:nvSpPr>
        <p:spPr>
          <a:xfrm>
            <a:off x="613300" y="1425350"/>
            <a:ext cx="8200200" cy="483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n-MT" sz="1200" u="none" cap="none" strike="noStrike">
                <a:solidFill>
                  <a:srgbClr val="53656D"/>
                </a:solidFill>
                <a:latin typeface="Trebuchet MS"/>
                <a:ea typeface="Trebuchet MS"/>
                <a:cs typeface="Trebuchet MS"/>
                <a:sym typeface="Trebuchet MS"/>
              </a:rPr>
              <a:t>Valore di Rischio Complessivo calcolato come somma ponderata dei Valori di Rischio dei Pericoli </a:t>
            </a:r>
            <a:endParaRPr/>
          </a:p>
        </p:txBody>
      </p:sp>
      <p:graphicFrame>
        <p:nvGraphicFramePr>
          <p:cNvPr id="478" name="Google Shape;478;p34"/>
          <p:cNvGraphicFramePr/>
          <p:nvPr/>
        </p:nvGraphicFramePr>
        <p:xfrm>
          <a:off x="960425" y="2054475"/>
          <a:ext cx="3000000" cy="3000000"/>
        </p:xfrm>
        <a:graphic>
          <a:graphicData uri="http://schemas.openxmlformats.org/drawingml/2006/table">
            <a:tbl>
              <a:tblPr>
                <a:noFill/>
                <a:tableStyleId>{1429374D-E798-4023-A555-68A151F696BC}</a:tableStyleId>
              </a:tblPr>
              <a:tblGrid>
                <a:gridCol w="704000"/>
                <a:gridCol w="2391325"/>
                <a:gridCol w="1525650"/>
                <a:gridCol w="1329575"/>
                <a:gridCol w="1236825"/>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Codice</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Pericolo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 del rischio del pericolo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Peso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 ponderato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A</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Precipitazioni intense</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0,68</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0,4</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0,27</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C</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Temperature estreme</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0,75</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0,6</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0,45</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81000">
                <a:tc gridSpan="4">
                  <a:txBody>
                    <a:bodyPr/>
                    <a:lstStyle/>
                    <a:p>
                      <a:pPr indent="0" lvl="0" marL="0" marR="0" rtl="0" algn="ctr">
                        <a:lnSpc>
                          <a:spcPct val="100000"/>
                        </a:lnSpc>
                        <a:spcBef>
                          <a:spcPts val="0"/>
                        </a:spcBef>
                        <a:spcAft>
                          <a:spcPts val="0"/>
                        </a:spcAft>
                        <a:buClr>
                          <a:srgbClr val="000000"/>
                        </a:buClr>
                        <a:buSzPts val="1300"/>
                        <a:buFont typeface="Arial"/>
                        <a:buNone/>
                      </a:pPr>
                      <a:r>
                        <a:rPr b="1" lang="en-MT" sz="1300" u="none" cap="none" strike="noStrike">
                          <a:solidFill>
                            <a:srgbClr val="18BAA8"/>
                          </a:solidFill>
                          <a:latin typeface="Trebuchet MS"/>
                          <a:ea typeface="Trebuchet MS"/>
                          <a:cs typeface="Trebuchet MS"/>
                          <a:sym typeface="Trebuchet MS"/>
                        </a:rPr>
                        <a:t>Valore complessivo del rischio</a:t>
                      </a:r>
                      <a:endParaRPr b="1" sz="1300" u="none" cap="none" strike="noStrike">
                        <a:solidFill>
                          <a:srgbClr val="18BAA8"/>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hMerge="1"/>
                <a:tc hMerge="1"/>
                <a:tc hMerge="1"/>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rgbClr val="708792"/>
                          </a:solidFill>
                          <a:latin typeface="Trebuchet MS"/>
                          <a:ea typeface="Trebuchet MS"/>
                          <a:cs typeface="Trebuchet MS"/>
                          <a:sym typeface="Trebuchet MS"/>
                        </a:rPr>
                        <a:t>0,72</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479" name="Google Shape;479;p34"/>
          <p:cNvSpPr txBox="1"/>
          <p:nvPr/>
        </p:nvSpPr>
        <p:spPr>
          <a:xfrm>
            <a:off x="613300" y="4485081"/>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MT" sz="1200" u="none" cap="none" strike="noStrike">
                <a:solidFill>
                  <a:srgbClr val="18BAA8"/>
                </a:solidFill>
                <a:latin typeface="Trebuchet MS"/>
                <a:ea typeface="Trebuchet MS"/>
                <a:cs typeface="Trebuchet MS"/>
                <a:sym typeface="Trebuchet MS"/>
              </a:rPr>
              <a:t>Note:</a:t>
            </a:r>
            <a:r>
              <a:rPr b="0" i="0" lang="en-MT" sz="1200" u="none" cap="none" strike="noStrike">
                <a:solidFill>
                  <a:srgbClr val="53656D"/>
                </a:solidFill>
                <a:latin typeface="Trebuchet MS"/>
                <a:ea typeface="Trebuchet MS"/>
                <a:cs typeface="Trebuchet MS"/>
                <a:sym typeface="Trebuchet MS"/>
              </a:rPr>
              <a:t> </a:t>
            </a:r>
            <a:r>
              <a:rPr b="0" i="0" lang="en-MT" sz="1200" u="none" cap="none" strike="noStrike">
                <a:solidFill>
                  <a:srgbClr val="708792"/>
                </a:solidFill>
                <a:latin typeface="Trebuchet MS"/>
                <a:ea typeface="Trebuchet MS"/>
                <a:cs typeface="Trebuchet MS"/>
                <a:sym typeface="Trebuchet MS"/>
              </a:rPr>
              <a:t>I pesi sono assegnati dall'utente, il valore totale deve essere 1</a:t>
            </a:r>
            <a:endParaRPr b="0" i="0" sz="1200" u="none" cap="none" strike="noStrike">
              <a:solidFill>
                <a:srgbClr val="708792"/>
              </a:solidFill>
              <a:latin typeface="Trebuchet MS"/>
              <a:ea typeface="Trebuchet MS"/>
              <a:cs typeface="Trebuchet MS"/>
              <a:sym typeface="Trebuchet MS"/>
            </a:endParaRPr>
          </a:p>
        </p:txBody>
      </p:sp>
      <p:sp>
        <p:nvSpPr>
          <p:cNvPr id="480" name="Google Shape;480;p34"/>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81" name="Google Shape;481;p34"/>
          <p:cNvSpPr txBox="1"/>
          <p:nvPr/>
        </p:nvSpPr>
        <p:spPr>
          <a:xfrm>
            <a:off x="613295" y="940671"/>
            <a:ext cx="5514373" cy="338554"/>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b="1" i="0" lang="en-MT" sz="1600" u="none" cap="none" strike="noStrike">
                <a:solidFill>
                  <a:srgbClr val="18BAA8"/>
                </a:solidFill>
                <a:latin typeface="Trebuchet MS"/>
                <a:ea typeface="Trebuchet MS"/>
                <a:cs typeface="Trebuchet MS"/>
                <a:sym typeface="Trebuchet MS"/>
              </a:rPr>
              <a:t>Calcolo del valore di rischio complessivo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36"/>
          <p:cNvSpPr/>
          <p:nvPr/>
        </p:nvSpPr>
        <p:spPr>
          <a:xfrm>
            <a:off x="4501675" y="1060575"/>
            <a:ext cx="4301100" cy="3447000"/>
          </a:xfrm>
          <a:prstGeom prst="rect">
            <a:avLst/>
          </a:prstGeom>
          <a:noFill/>
          <a:ln cap="flat" cmpd="sng" w="38100">
            <a:solidFill>
              <a:srgbClr val="48BAA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FFFFFF"/>
              </a:solidFill>
              <a:latin typeface="Trebuchet MS"/>
              <a:ea typeface="Trebuchet MS"/>
              <a:cs typeface="Trebuchet MS"/>
              <a:sym typeface="Trebuchet MS"/>
            </a:endParaRPr>
          </a:p>
        </p:txBody>
      </p:sp>
      <p:sp>
        <p:nvSpPr>
          <p:cNvPr id="487" name="Google Shape;487;p36"/>
          <p:cNvSpPr txBox="1"/>
          <p:nvPr/>
        </p:nvSpPr>
        <p:spPr>
          <a:xfrm>
            <a:off x="-49480" y="343401"/>
            <a:ext cx="9193480" cy="514500"/>
          </a:xfrm>
          <a:prstGeom prst="rect">
            <a:avLst/>
          </a:prstGeom>
          <a:noFill/>
          <a:ln>
            <a:noFill/>
          </a:ln>
        </p:spPr>
        <p:txBody>
          <a:bodyPr anchorCtr="0" anchor="ctr" bIns="45700" lIns="91425" spcFirstLastPara="1" rIns="91425" wrap="square" tIns="45700">
            <a:noAutofit/>
          </a:bodyPr>
          <a:lstStyle/>
          <a:p>
            <a:pPr indent="0" lvl="0" marL="216000" marR="0" rtl="0" algn="l">
              <a:lnSpc>
                <a:spcPct val="100000"/>
              </a:lnSpc>
              <a:spcBef>
                <a:spcPts val="0"/>
              </a:spcBef>
              <a:spcAft>
                <a:spcPts val="0"/>
              </a:spcAft>
              <a:buNone/>
            </a:pPr>
            <a:r>
              <a:rPr b="1" i="0" lang="en-MT" sz="2400" u="none" cap="none" strike="noStrike">
                <a:solidFill>
                  <a:srgbClr val="18BAA8"/>
                </a:solidFill>
                <a:latin typeface="Trebuchet MS"/>
                <a:ea typeface="Trebuchet MS"/>
                <a:cs typeface="Trebuchet MS"/>
                <a:sym typeface="Trebuchet MS"/>
              </a:rPr>
              <a:t>RISULTATI DELLA VALUTAZIONE DEL RISCHIO PER CATEGORIA</a:t>
            </a:r>
            <a:endParaRPr b="1" i="0" sz="2400" u="none" cap="none" strike="noStrike">
              <a:solidFill>
                <a:srgbClr val="18BAA8"/>
              </a:solidFill>
              <a:latin typeface="Trebuchet MS"/>
              <a:ea typeface="Trebuchet MS"/>
              <a:cs typeface="Trebuchet MS"/>
              <a:sym typeface="Trebuchet MS"/>
            </a:endParaRPr>
          </a:p>
        </p:txBody>
      </p:sp>
      <p:sp>
        <p:nvSpPr>
          <p:cNvPr id="488" name="Google Shape;488;p36"/>
          <p:cNvSpPr txBox="1"/>
          <p:nvPr/>
        </p:nvSpPr>
        <p:spPr>
          <a:xfrm>
            <a:off x="385650" y="1981382"/>
            <a:ext cx="3371400" cy="875400"/>
          </a:xfrm>
          <a:prstGeom prst="rect">
            <a:avLst/>
          </a:prstGeom>
          <a:solidFill>
            <a:srgbClr val="FFFFFF"/>
          </a:solidFill>
          <a:ln>
            <a:noFill/>
          </a:ln>
        </p:spPr>
        <p:txBody>
          <a:bodyPr anchorCtr="0" anchor="ctr" bIns="0" lIns="0" spcFirstLastPara="1" rIns="0" wrap="square" tIns="0">
            <a:noAutofit/>
          </a:bodyPr>
          <a:lstStyle/>
          <a:p>
            <a:pPr indent="-270510" lvl="0" marL="285750" marR="0" rtl="0" algn="l">
              <a:lnSpc>
                <a:spcPct val="100000"/>
              </a:lnSpc>
              <a:spcBef>
                <a:spcPts val="360"/>
              </a:spcBef>
              <a:spcAft>
                <a:spcPts val="0"/>
              </a:spcAft>
              <a:buClr>
                <a:srgbClr val="708792"/>
              </a:buClr>
              <a:buSzPts val="1200"/>
              <a:buFont typeface="Trebuchet MS"/>
              <a:buChar char="•"/>
            </a:pPr>
            <a:r>
              <a:rPr b="0" i="0" lang="en-MT" sz="1200" u="none" cap="none" strike="noStrike">
                <a:solidFill>
                  <a:srgbClr val="708792"/>
                </a:solidFill>
                <a:latin typeface="Trebuchet MS"/>
                <a:ea typeface="Trebuchet MS"/>
                <a:cs typeface="Trebuchet MS"/>
                <a:sym typeface="Trebuchet MS"/>
              </a:rPr>
              <a:t>Il sistema di valutazione produce risultati anche a livello degli Elementi Esposti all'interno di un edificio.</a:t>
            </a:r>
            <a:endParaRPr b="0" i="0" sz="1200" u="none" cap="none" strike="noStrike">
              <a:solidFill>
                <a:srgbClr val="708792"/>
              </a:solidFill>
              <a:latin typeface="Trebuchet MS"/>
              <a:ea typeface="Trebuchet MS"/>
              <a:cs typeface="Trebuchet MS"/>
              <a:sym typeface="Trebuchet MS"/>
            </a:endParaRPr>
          </a:p>
        </p:txBody>
      </p:sp>
      <p:sp>
        <p:nvSpPr>
          <p:cNvPr id="489" name="Google Shape;489;p36"/>
          <p:cNvSpPr txBox="1"/>
          <p:nvPr/>
        </p:nvSpPr>
        <p:spPr>
          <a:xfrm>
            <a:off x="4750118" y="1327073"/>
            <a:ext cx="1940100" cy="816163"/>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None/>
            </a:pPr>
            <a:r>
              <a:rPr b="0" i="0" lang="en-MT" sz="1200" u="none" cap="none" strike="noStrike">
                <a:solidFill>
                  <a:srgbClr val="708792"/>
                </a:solidFill>
                <a:latin typeface="Trebuchet MS"/>
                <a:ea typeface="Trebuchet MS"/>
                <a:cs typeface="Trebuchet MS"/>
                <a:sym typeface="Trebuchet MS"/>
              </a:rPr>
              <a:t>Rischio di danni per pareti esterne, rivestimenti e dispositivi di ombreggiamento</a:t>
            </a:r>
            <a:endParaRPr b="0" i="0" sz="1200" u="none" cap="none" strike="noStrike">
              <a:solidFill>
                <a:srgbClr val="53656D"/>
              </a:solidFill>
              <a:latin typeface="Trebuchet MS"/>
              <a:ea typeface="Trebuchet MS"/>
              <a:cs typeface="Trebuchet MS"/>
              <a:sym typeface="Trebuchet MS"/>
            </a:endParaRPr>
          </a:p>
        </p:txBody>
      </p:sp>
      <p:sp>
        <p:nvSpPr>
          <p:cNvPr id="490" name="Google Shape;490;p36"/>
          <p:cNvSpPr txBox="1"/>
          <p:nvPr/>
        </p:nvSpPr>
        <p:spPr>
          <a:xfrm>
            <a:off x="4750131" y="2508532"/>
            <a:ext cx="1545600" cy="446831"/>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None/>
            </a:pPr>
            <a:r>
              <a:rPr b="0" i="0" lang="en-MT" sz="1200" u="none" cap="none" strike="noStrike">
                <a:solidFill>
                  <a:srgbClr val="708792"/>
                </a:solidFill>
                <a:latin typeface="Trebuchet MS"/>
                <a:ea typeface="Trebuchet MS"/>
                <a:cs typeface="Trebuchet MS"/>
                <a:sym typeface="Trebuchet MS"/>
              </a:rPr>
              <a:t>Rischio di danni alle aperture di facciata</a:t>
            </a:r>
            <a:endParaRPr b="0" i="0" sz="1200" u="none" cap="none" strike="noStrike">
              <a:solidFill>
                <a:srgbClr val="53656D"/>
              </a:solidFill>
              <a:latin typeface="Trebuchet MS"/>
              <a:ea typeface="Trebuchet MS"/>
              <a:cs typeface="Trebuchet MS"/>
              <a:sym typeface="Trebuchet MS"/>
            </a:endParaRPr>
          </a:p>
        </p:txBody>
      </p:sp>
      <p:sp>
        <p:nvSpPr>
          <p:cNvPr id="491" name="Google Shape;491;p36"/>
          <p:cNvSpPr txBox="1"/>
          <p:nvPr/>
        </p:nvSpPr>
        <p:spPr>
          <a:xfrm>
            <a:off x="7082813" y="1297425"/>
            <a:ext cx="1159712"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Clr>
                <a:srgbClr val="000000"/>
              </a:buClr>
              <a:buSzPts val="1200"/>
              <a:buFont typeface="Arial"/>
              <a:buNone/>
            </a:pPr>
            <a:r>
              <a:rPr b="1" i="0" lang="en-MT" sz="1200" u="none" cap="none" strike="noStrike">
                <a:solidFill>
                  <a:srgbClr val="53656D"/>
                </a:solidFill>
                <a:latin typeface="Trebuchet MS"/>
                <a:ea typeface="Trebuchet MS"/>
                <a:cs typeface="Trebuchet MS"/>
                <a:sym typeface="Trebuchet MS"/>
              </a:rPr>
              <a:t>RISCHIO 0,67 </a:t>
            </a:r>
            <a:endParaRPr b="0" i="0" sz="1400" u="none" cap="none" strike="noStrike">
              <a:solidFill>
                <a:srgbClr val="53656D"/>
              </a:solidFill>
              <a:latin typeface="Trebuchet MS"/>
              <a:ea typeface="Trebuchet MS"/>
              <a:cs typeface="Trebuchet MS"/>
              <a:sym typeface="Trebuchet MS"/>
            </a:endParaRPr>
          </a:p>
        </p:txBody>
      </p:sp>
      <p:pic>
        <p:nvPicPr>
          <p:cNvPr id="492" name="Google Shape;492;p36"/>
          <p:cNvPicPr preferRelativeResize="0"/>
          <p:nvPr/>
        </p:nvPicPr>
        <p:blipFill rotWithShape="1">
          <a:blip r:embed="rId3">
            <a:alphaModFix/>
          </a:blip>
          <a:srcRect b="0" l="0" r="0" t="21482"/>
          <a:stretch/>
        </p:blipFill>
        <p:spPr>
          <a:xfrm>
            <a:off x="6482025" y="1701582"/>
            <a:ext cx="2166675" cy="328896"/>
          </a:xfrm>
          <a:prstGeom prst="rect">
            <a:avLst/>
          </a:prstGeom>
          <a:noFill/>
          <a:ln>
            <a:noFill/>
          </a:ln>
        </p:spPr>
      </p:pic>
      <p:sp>
        <p:nvSpPr>
          <p:cNvPr id="493" name="Google Shape;493;p36"/>
          <p:cNvSpPr/>
          <p:nvPr/>
        </p:nvSpPr>
        <p:spPr>
          <a:xfrm>
            <a:off x="7742675" y="1603312"/>
            <a:ext cx="135625" cy="98263"/>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sp>
        <p:nvSpPr>
          <p:cNvPr id="494" name="Google Shape;494;p36"/>
          <p:cNvSpPr/>
          <p:nvPr/>
        </p:nvSpPr>
        <p:spPr>
          <a:xfrm>
            <a:off x="2064468" y="2839987"/>
            <a:ext cx="525900" cy="694500"/>
          </a:xfrm>
          <a:prstGeom prst="downArrow">
            <a:avLst>
              <a:gd fmla="val 50000" name="adj1"/>
              <a:gd fmla="val 50000" name="adj2"/>
            </a:avLst>
          </a:prstGeom>
          <a:solidFill>
            <a:srgbClr val="48BAA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95" name="Google Shape;495;p36"/>
          <p:cNvSpPr txBox="1"/>
          <p:nvPr/>
        </p:nvSpPr>
        <p:spPr>
          <a:xfrm>
            <a:off x="1175538" y="3731851"/>
            <a:ext cx="2567700" cy="354600"/>
          </a:xfrm>
          <a:prstGeom prst="rect">
            <a:avLst/>
          </a:prstGeom>
          <a:no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Clr>
                <a:srgbClr val="000000"/>
              </a:buClr>
              <a:buSzPts val="1800"/>
              <a:buFont typeface="Arial"/>
              <a:buNone/>
            </a:pPr>
            <a:r>
              <a:rPr b="1" i="0" lang="en-MT" sz="1800" u="none" cap="none" strike="noStrike">
                <a:solidFill>
                  <a:srgbClr val="48BAA2"/>
                </a:solidFill>
                <a:latin typeface="Trebuchet MS"/>
                <a:ea typeface="Trebuchet MS"/>
                <a:cs typeface="Trebuchet MS"/>
                <a:sym typeface="Trebuchet MS"/>
              </a:rPr>
              <a:t>Categoria di Rischio</a:t>
            </a:r>
            <a:endParaRPr b="0" i="0" sz="1400" u="none" cap="none" strike="noStrike">
              <a:solidFill>
                <a:srgbClr val="48BAA2"/>
              </a:solidFill>
              <a:latin typeface="Trebuchet MS"/>
              <a:ea typeface="Trebuchet MS"/>
              <a:cs typeface="Trebuchet MS"/>
              <a:sym typeface="Trebuchet MS"/>
            </a:endParaRPr>
          </a:p>
        </p:txBody>
      </p:sp>
      <p:sp>
        <p:nvSpPr>
          <p:cNvPr id="496" name="Google Shape;496;p36"/>
          <p:cNvSpPr txBox="1"/>
          <p:nvPr/>
        </p:nvSpPr>
        <p:spPr>
          <a:xfrm>
            <a:off x="431899" y="1253700"/>
            <a:ext cx="3676963" cy="354498"/>
          </a:xfrm>
          <a:prstGeom prst="rect">
            <a:avLst/>
          </a:prstGeom>
          <a:no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None/>
            </a:pPr>
            <a:r>
              <a:rPr b="1" i="0" lang="en-MT" sz="1800" u="none" cap="none" strike="noStrike">
                <a:solidFill>
                  <a:schemeClr val="accent3"/>
                </a:solidFill>
                <a:latin typeface="Trebuchet MS"/>
                <a:ea typeface="Trebuchet MS"/>
                <a:cs typeface="Trebuchet MS"/>
                <a:sym typeface="Trebuchet MS"/>
              </a:rPr>
              <a:t>Componente Edilizio: Facciate</a:t>
            </a:r>
            <a:endParaRPr b="0" i="0" sz="1800" u="none" cap="none" strike="noStrike">
              <a:solidFill>
                <a:schemeClr val="accent3"/>
              </a:solidFill>
              <a:latin typeface="Trebuchet MS"/>
              <a:ea typeface="Trebuchet MS"/>
              <a:cs typeface="Trebuchet MS"/>
              <a:sym typeface="Trebuchet MS"/>
            </a:endParaRPr>
          </a:p>
        </p:txBody>
      </p:sp>
      <p:sp>
        <p:nvSpPr>
          <p:cNvPr id="497" name="Google Shape;497;p36"/>
          <p:cNvSpPr txBox="1"/>
          <p:nvPr/>
        </p:nvSpPr>
        <p:spPr>
          <a:xfrm>
            <a:off x="4750118" y="3593269"/>
            <a:ext cx="1545600" cy="631497"/>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None/>
            </a:pPr>
            <a:r>
              <a:rPr b="0" i="0" lang="en-MT" sz="1200" u="none" cap="none" strike="noStrike">
                <a:solidFill>
                  <a:srgbClr val="708792"/>
                </a:solidFill>
                <a:latin typeface="Trebuchet MS"/>
                <a:ea typeface="Trebuchet MS"/>
                <a:cs typeface="Trebuchet MS"/>
                <a:sym typeface="Trebuchet MS"/>
              </a:rPr>
              <a:t>Rischio di danni per vernici, rivestimenti e intonaci esterni</a:t>
            </a:r>
            <a:endParaRPr b="0" i="0" sz="1400" u="none" cap="none" strike="noStrike">
              <a:solidFill>
                <a:srgbClr val="53656D"/>
              </a:solidFill>
              <a:latin typeface="Trebuchet MS"/>
              <a:ea typeface="Trebuchet MS"/>
              <a:cs typeface="Trebuchet MS"/>
              <a:sym typeface="Trebuchet MS"/>
            </a:endParaRPr>
          </a:p>
        </p:txBody>
      </p:sp>
      <p:sp>
        <p:nvSpPr>
          <p:cNvPr id="498" name="Google Shape;498;p36"/>
          <p:cNvSpPr txBox="1"/>
          <p:nvPr/>
        </p:nvSpPr>
        <p:spPr>
          <a:xfrm>
            <a:off x="7082813" y="2376725"/>
            <a:ext cx="1193268"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None/>
            </a:pPr>
            <a:r>
              <a:rPr b="1" i="0" lang="en-MT" sz="1200" u="none" cap="none" strike="noStrike">
                <a:solidFill>
                  <a:srgbClr val="53656D"/>
                </a:solidFill>
                <a:latin typeface="Trebuchet MS"/>
                <a:ea typeface="Trebuchet MS"/>
                <a:cs typeface="Trebuchet MS"/>
                <a:sym typeface="Trebuchet MS"/>
              </a:rPr>
              <a:t>RISCHIO 0,71 </a:t>
            </a:r>
            <a:endParaRPr b="0" i="0" sz="1400" u="none" cap="none" strike="noStrike">
              <a:solidFill>
                <a:srgbClr val="53656D"/>
              </a:solidFill>
              <a:latin typeface="Trebuchet MS"/>
              <a:ea typeface="Trebuchet MS"/>
              <a:cs typeface="Trebuchet MS"/>
              <a:sym typeface="Trebuchet MS"/>
            </a:endParaRPr>
          </a:p>
        </p:txBody>
      </p:sp>
      <p:pic>
        <p:nvPicPr>
          <p:cNvPr id="499" name="Google Shape;499;p36"/>
          <p:cNvPicPr preferRelativeResize="0"/>
          <p:nvPr/>
        </p:nvPicPr>
        <p:blipFill rotWithShape="1">
          <a:blip r:embed="rId3">
            <a:alphaModFix/>
          </a:blip>
          <a:srcRect b="0" l="0" r="0" t="21482"/>
          <a:stretch/>
        </p:blipFill>
        <p:spPr>
          <a:xfrm>
            <a:off x="6482025" y="2780882"/>
            <a:ext cx="2166675" cy="328896"/>
          </a:xfrm>
          <a:prstGeom prst="rect">
            <a:avLst/>
          </a:prstGeom>
          <a:noFill/>
          <a:ln>
            <a:noFill/>
          </a:ln>
        </p:spPr>
      </p:pic>
      <p:sp>
        <p:nvSpPr>
          <p:cNvPr id="500" name="Google Shape;500;p36"/>
          <p:cNvSpPr/>
          <p:nvPr/>
        </p:nvSpPr>
        <p:spPr>
          <a:xfrm>
            <a:off x="7971275" y="2682612"/>
            <a:ext cx="135625" cy="98263"/>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sp>
        <p:nvSpPr>
          <p:cNvPr id="501" name="Google Shape;501;p36"/>
          <p:cNvSpPr txBox="1"/>
          <p:nvPr/>
        </p:nvSpPr>
        <p:spPr>
          <a:xfrm>
            <a:off x="7082813" y="3436213"/>
            <a:ext cx="1124212"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None/>
            </a:pPr>
            <a:r>
              <a:rPr b="1" i="0" lang="en-MT" sz="1200" u="none" cap="none" strike="noStrike">
                <a:solidFill>
                  <a:srgbClr val="53656D"/>
                </a:solidFill>
                <a:latin typeface="Trebuchet MS"/>
                <a:ea typeface="Trebuchet MS"/>
                <a:cs typeface="Trebuchet MS"/>
                <a:sym typeface="Trebuchet MS"/>
              </a:rPr>
              <a:t>RISCHIO 0,82 </a:t>
            </a:r>
            <a:endParaRPr b="0" i="0" sz="1400" u="none" cap="none" strike="noStrike">
              <a:solidFill>
                <a:srgbClr val="53656D"/>
              </a:solidFill>
              <a:latin typeface="Trebuchet MS"/>
              <a:ea typeface="Trebuchet MS"/>
              <a:cs typeface="Trebuchet MS"/>
              <a:sym typeface="Trebuchet MS"/>
            </a:endParaRPr>
          </a:p>
        </p:txBody>
      </p:sp>
      <p:pic>
        <p:nvPicPr>
          <p:cNvPr id="502" name="Google Shape;502;p36"/>
          <p:cNvPicPr preferRelativeResize="0"/>
          <p:nvPr/>
        </p:nvPicPr>
        <p:blipFill rotWithShape="1">
          <a:blip r:embed="rId3">
            <a:alphaModFix/>
          </a:blip>
          <a:srcRect b="0" l="0" r="0" t="21482"/>
          <a:stretch/>
        </p:blipFill>
        <p:spPr>
          <a:xfrm>
            <a:off x="6482025" y="3840370"/>
            <a:ext cx="2166675" cy="328896"/>
          </a:xfrm>
          <a:prstGeom prst="rect">
            <a:avLst/>
          </a:prstGeom>
          <a:noFill/>
          <a:ln>
            <a:noFill/>
          </a:ln>
        </p:spPr>
      </p:pic>
      <p:sp>
        <p:nvSpPr>
          <p:cNvPr id="503" name="Google Shape;503;p36"/>
          <p:cNvSpPr/>
          <p:nvPr/>
        </p:nvSpPr>
        <p:spPr>
          <a:xfrm>
            <a:off x="8106900" y="3720260"/>
            <a:ext cx="135625" cy="98263"/>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sp>
        <p:nvSpPr>
          <p:cNvPr id="504" name="Google Shape;504;p36"/>
          <p:cNvSpPr/>
          <p:nvPr/>
        </p:nvSpPr>
        <p:spPr>
          <a:xfrm rot="-5400000">
            <a:off x="4006172" y="3355832"/>
            <a:ext cx="525900" cy="921900"/>
          </a:xfrm>
          <a:prstGeom prst="downArrow">
            <a:avLst>
              <a:gd fmla="val 50000" name="adj1"/>
              <a:gd fmla="val 50000" name="adj2"/>
            </a:avLst>
          </a:prstGeom>
          <a:solidFill>
            <a:srgbClr val="48BAA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05" name="Google Shape;505;p36"/>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37"/>
          <p:cNvSpPr/>
          <p:nvPr/>
        </p:nvSpPr>
        <p:spPr>
          <a:xfrm>
            <a:off x="4501677" y="1281768"/>
            <a:ext cx="3891000" cy="3225600"/>
          </a:xfrm>
          <a:prstGeom prst="rect">
            <a:avLst/>
          </a:prstGeom>
          <a:noFill/>
          <a:ln cap="flat" cmpd="sng" w="38100">
            <a:solidFill>
              <a:srgbClr val="48BAA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FFFFFF"/>
              </a:solidFill>
              <a:latin typeface="Trebuchet MS"/>
              <a:ea typeface="Trebuchet MS"/>
              <a:cs typeface="Trebuchet MS"/>
              <a:sym typeface="Trebuchet MS"/>
            </a:endParaRPr>
          </a:p>
        </p:txBody>
      </p:sp>
      <p:sp>
        <p:nvSpPr>
          <p:cNvPr id="511" name="Google Shape;511;p37"/>
          <p:cNvSpPr txBox="1"/>
          <p:nvPr/>
        </p:nvSpPr>
        <p:spPr>
          <a:xfrm>
            <a:off x="103124" y="296400"/>
            <a:ext cx="8456259" cy="744594"/>
          </a:xfrm>
          <a:prstGeom prst="rect">
            <a:avLst/>
          </a:prstGeom>
          <a:noFill/>
          <a:ln>
            <a:noFill/>
          </a:ln>
        </p:spPr>
        <p:txBody>
          <a:bodyPr anchorCtr="0" anchor="ctr" bIns="45700" lIns="91425" spcFirstLastPara="1" rIns="91425" wrap="square" tIns="45700">
            <a:noAutofit/>
          </a:bodyPr>
          <a:lstStyle/>
          <a:p>
            <a:pPr indent="0" lvl="0" marL="216000" marR="0" rtl="0" algn="l">
              <a:lnSpc>
                <a:spcPct val="100000"/>
              </a:lnSpc>
              <a:spcBef>
                <a:spcPts val="0"/>
              </a:spcBef>
              <a:spcAft>
                <a:spcPts val="0"/>
              </a:spcAft>
              <a:buNone/>
            </a:pPr>
            <a:r>
              <a:rPr b="1" i="0" lang="en-MT" sz="2500" u="none" cap="none" strike="noStrike">
                <a:solidFill>
                  <a:srgbClr val="18BAA8"/>
                </a:solidFill>
                <a:latin typeface="Trebuchet MS"/>
                <a:ea typeface="Trebuchet MS"/>
                <a:cs typeface="Trebuchet MS"/>
                <a:sym typeface="Trebuchet MS"/>
              </a:rPr>
              <a:t>RISULTATI DELLA VALUTAZIONE DEL RISCHIO PER COMPONENTE EDILIZIO</a:t>
            </a:r>
            <a:endParaRPr b="1" i="0" sz="2800" u="none" cap="none" strike="noStrike">
              <a:solidFill>
                <a:srgbClr val="18BAA8"/>
              </a:solidFill>
              <a:latin typeface="Trebuchet MS"/>
              <a:ea typeface="Trebuchet MS"/>
              <a:cs typeface="Trebuchet MS"/>
              <a:sym typeface="Trebuchet MS"/>
            </a:endParaRPr>
          </a:p>
        </p:txBody>
      </p:sp>
      <p:sp>
        <p:nvSpPr>
          <p:cNvPr id="512" name="Google Shape;512;p37"/>
          <p:cNvSpPr txBox="1"/>
          <p:nvPr/>
        </p:nvSpPr>
        <p:spPr>
          <a:xfrm>
            <a:off x="431900" y="1993275"/>
            <a:ext cx="3371400" cy="875400"/>
          </a:xfrm>
          <a:prstGeom prst="rect">
            <a:avLst/>
          </a:prstGeom>
          <a:solidFill>
            <a:srgbClr val="FFFFFF"/>
          </a:solidFill>
          <a:ln>
            <a:noFill/>
          </a:ln>
        </p:spPr>
        <p:txBody>
          <a:bodyPr anchorCtr="0" anchor="t" bIns="0" lIns="0" spcFirstLastPara="1" rIns="0" wrap="square" tIns="0">
            <a:noAutofit/>
          </a:bodyPr>
          <a:lstStyle/>
          <a:p>
            <a:pPr indent="-270510" lvl="0" marL="285750" marR="0" rtl="0" algn="l">
              <a:lnSpc>
                <a:spcPct val="100000"/>
              </a:lnSpc>
              <a:spcBef>
                <a:spcPts val="360"/>
              </a:spcBef>
              <a:spcAft>
                <a:spcPts val="0"/>
              </a:spcAft>
              <a:buClr>
                <a:srgbClr val="708792"/>
              </a:buClr>
              <a:buSzPts val="1200"/>
              <a:buFont typeface="Trebuchet MS"/>
              <a:buChar char="•"/>
            </a:pPr>
            <a:r>
              <a:rPr b="0" i="0" lang="en-MT" sz="1200" u="none" cap="none" strike="noStrike">
                <a:solidFill>
                  <a:srgbClr val="708792"/>
                </a:solidFill>
                <a:latin typeface="Trebuchet MS"/>
                <a:ea typeface="Trebuchet MS"/>
                <a:cs typeface="Trebuchet MS"/>
                <a:sym typeface="Trebuchet MS"/>
              </a:rPr>
              <a:t>Per ogni pericolo climatico, il sistema di valutazione produce un punteggio che indica il livello di rischio dei Componenti Edilizi inclusi nella valutazione.</a:t>
            </a:r>
            <a:br>
              <a:rPr b="0" i="0" lang="en-MT"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p:txBody>
      </p:sp>
      <p:sp>
        <p:nvSpPr>
          <p:cNvPr id="513" name="Google Shape;513;p37"/>
          <p:cNvSpPr txBox="1"/>
          <p:nvPr/>
        </p:nvSpPr>
        <p:spPr>
          <a:xfrm>
            <a:off x="431900" y="1281775"/>
            <a:ext cx="3371400" cy="631497"/>
          </a:xfrm>
          <a:prstGeom prst="rect">
            <a:avLst/>
          </a:prstGeom>
          <a:no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800"/>
              <a:buFont typeface="Arial"/>
              <a:buNone/>
            </a:pPr>
            <a:r>
              <a:rPr b="1" i="0" lang="en-MT" sz="1800" u="none" cap="none" strike="noStrike">
                <a:solidFill>
                  <a:srgbClr val="708792"/>
                </a:solidFill>
                <a:latin typeface="Trebuchet MS"/>
                <a:ea typeface="Trebuchet MS"/>
                <a:cs typeface="Trebuchet MS"/>
                <a:sym typeface="Trebuchet MS"/>
              </a:rPr>
              <a:t>Pericolo: Precipitazioni intense</a:t>
            </a:r>
            <a:endParaRPr b="0" i="0" sz="1800" u="none" cap="none" strike="noStrike">
              <a:solidFill>
                <a:srgbClr val="708792"/>
              </a:solidFill>
              <a:latin typeface="Trebuchet MS"/>
              <a:ea typeface="Trebuchet MS"/>
              <a:cs typeface="Trebuchet MS"/>
              <a:sym typeface="Trebuchet MS"/>
            </a:endParaRPr>
          </a:p>
        </p:txBody>
      </p:sp>
      <p:sp>
        <p:nvSpPr>
          <p:cNvPr id="514" name="Google Shape;514;p37"/>
          <p:cNvSpPr txBox="1"/>
          <p:nvPr/>
        </p:nvSpPr>
        <p:spPr>
          <a:xfrm>
            <a:off x="4715224" y="2154955"/>
            <a:ext cx="1940100" cy="354600"/>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200"/>
              <a:buFont typeface="Arial"/>
              <a:buNone/>
            </a:pPr>
            <a:r>
              <a:rPr b="0" i="0" lang="en-MT" sz="1800" u="none" cap="none" strike="noStrike">
                <a:solidFill>
                  <a:srgbClr val="53656D"/>
                </a:solidFill>
                <a:latin typeface="Trebuchet MS"/>
                <a:ea typeface="Trebuchet MS"/>
                <a:cs typeface="Trebuchet MS"/>
                <a:sym typeface="Trebuchet MS"/>
              </a:rPr>
              <a:t>Facciate</a:t>
            </a:r>
            <a:endParaRPr b="0" i="0" sz="1800" u="none" cap="none" strike="noStrike">
              <a:solidFill>
                <a:srgbClr val="53656D"/>
              </a:solidFill>
              <a:latin typeface="Trebuchet MS"/>
              <a:ea typeface="Trebuchet MS"/>
              <a:cs typeface="Trebuchet MS"/>
              <a:sym typeface="Trebuchet MS"/>
            </a:endParaRPr>
          </a:p>
        </p:txBody>
      </p:sp>
      <p:sp>
        <p:nvSpPr>
          <p:cNvPr id="515" name="Google Shape;515;p37"/>
          <p:cNvSpPr txBox="1"/>
          <p:nvPr/>
        </p:nvSpPr>
        <p:spPr>
          <a:xfrm>
            <a:off x="4794968" y="3331069"/>
            <a:ext cx="1545600" cy="354600"/>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200"/>
              <a:buFont typeface="Arial"/>
              <a:buNone/>
            </a:pPr>
            <a:r>
              <a:rPr b="0" i="0" lang="en-MT" sz="1800" u="none" cap="none" strike="noStrike">
                <a:solidFill>
                  <a:srgbClr val="53656D"/>
                </a:solidFill>
                <a:latin typeface="Trebuchet MS"/>
                <a:ea typeface="Trebuchet MS"/>
                <a:cs typeface="Trebuchet MS"/>
                <a:sym typeface="Trebuchet MS"/>
              </a:rPr>
              <a:t>Tetti</a:t>
            </a:r>
            <a:endParaRPr b="0" i="0" sz="1800" u="none" cap="none" strike="noStrike">
              <a:solidFill>
                <a:srgbClr val="53656D"/>
              </a:solidFill>
              <a:latin typeface="Trebuchet MS"/>
              <a:ea typeface="Trebuchet MS"/>
              <a:cs typeface="Trebuchet MS"/>
              <a:sym typeface="Trebuchet MS"/>
            </a:endParaRPr>
          </a:p>
        </p:txBody>
      </p:sp>
      <p:sp>
        <p:nvSpPr>
          <p:cNvPr id="516" name="Google Shape;516;p37"/>
          <p:cNvSpPr txBox="1"/>
          <p:nvPr/>
        </p:nvSpPr>
        <p:spPr>
          <a:xfrm>
            <a:off x="6655324" y="1830825"/>
            <a:ext cx="1255526"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None/>
            </a:pPr>
            <a:r>
              <a:rPr b="1" i="0" lang="en-MT" sz="1200" u="none" cap="none" strike="noStrike">
                <a:solidFill>
                  <a:srgbClr val="53656D"/>
                </a:solidFill>
                <a:latin typeface="Trebuchet MS"/>
                <a:ea typeface="Trebuchet MS"/>
                <a:cs typeface="Trebuchet MS"/>
                <a:sym typeface="Trebuchet MS"/>
              </a:rPr>
              <a:t>RISCHIO 0,71 </a:t>
            </a:r>
            <a:endParaRPr b="0" i="0" sz="1400" u="none" cap="none" strike="noStrike">
              <a:solidFill>
                <a:srgbClr val="53656D"/>
              </a:solidFill>
              <a:latin typeface="Trebuchet MS"/>
              <a:ea typeface="Trebuchet MS"/>
              <a:cs typeface="Trebuchet MS"/>
              <a:sym typeface="Trebuchet MS"/>
            </a:endParaRPr>
          </a:p>
        </p:txBody>
      </p:sp>
      <p:pic>
        <p:nvPicPr>
          <p:cNvPr id="517" name="Google Shape;517;p37"/>
          <p:cNvPicPr preferRelativeResize="0"/>
          <p:nvPr/>
        </p:nvPicPr>
        <p:blipFill rotWithShape="1">
          <a:blip r:embed="rId3">
            <a:alphaModFix/>
          </a:blip>
          <a:srcRect b="0" l="0" r="0" t="21482"/>
          <a:stretch/>
        </p:blipFill>
        <p:spPr>
          <a:xfrm>
            <a:off x="6024825" y="2234982"/>
            <a:ext cx="2166675" cy="328896"/>
          </a:xfrm>
          <a:prstGeom prst="rect">
            <a:avLst/>
          </a:prstGeom>
          <a:noFill/>
          <a:ln>
            <a:noFill/>
          </a:ln>
        </p:spPr>
      </p:pic>
      <p:pic>
        <p:nvPicPr>
          <p:cNvPr id="518" name="Google Shape;518;p37"/>
          <p:cNvPicPr preferRelativeResize="0"/>
          <p:nvPr/>
        </p:nvPicPr>
        <p:blipFill rotWithShape="1">
          <a:blip r:embed="rId3">
            <a:alphaModFix/>
          </a:blip>
          <a:srcRect b="0" l="0" r="0" t="21482"/>
          <a:stretch/>
        </p:blipFill>
        <p:spPr>
          <a:xfrm>
            <a:off x="6024825" y="3440882"/>
            <a:ext cx="2166675" cy="328896"/>
          </a:xfrm>
          <a:prstGeom prst="rect">
            <a:avLst/>
          </a:prstGeom>
          <a:noFill/>
          <a:ln>
            <a:noFill/>
          </a:ln>
        </p:spPr>
      </p:pic>
      <p:sp>
        <p:nvSpPr>
          <p:cNvPr id="519" name="Google Shape;519;p37"/>
          <p:cNvSpPr txBox="1"/>
          <p:nvPr/>
        </p:nvSpPr>
        <p:spPr>
          <a:xfrm>
            <a:off x="6618196" y="2985550"/>
            <a:ext cx="1391054"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None/>
            </a:pPr>
            <a:r>
              <a:rPr b="1" i="0" lang="en-MT" sz="1200" u="none" cap="none" strike="noStrike">
                <a:solidFill>
                  <a:srgbClr val="53656D"/>
                </a:solidFill>
                <a:latin typeface="Trebuchet MS"/>
                <a:ea typeface="Trebuchet MS"/>
                <a:cs typeface="Trebuchet MS"/>
                <a:sym typeface="Trebuchet MS"/>
              </a:rPr>
              <a:t>RISCHIO 0,65 </a:t>
            </a:r>
            <a:endParaRPr b="0" i="0" sz="1400" u="none" cap="none" strike="noStrike">
              <a:solidFill>
                <a:srgbClr val="53656D"/>
              </a:solidFill>
              <a:latin typeface="Trebuchet MS"/>
              <a:ea typeface="Trebuchet MS"/>
              <a:cs typeface="Trebuchet MS"/>
              <a:sym typeface="Trebuchet MS"/>
            </a:endParaRPr>
          </a:p>
        </p:txBody>
      </p:sp>
      <p:sp>
        <p:nvSpPr>
          <p:cNvPr id="520" name="Google Shape;520;p37"/>
          <p:cNvSpPr/>
          <p:nvPr/>
        </p:nvSpPr>
        <p:spPr>
          <a:xfrm>
            <a:off x="7437875" y="2136712"/>
            <a:ext cx="135625" cy="98263"/>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sp>
        <p:nvSpPr>
          <p:cNvPr id="521" name="Google Shape;521;p37"/>
          <p:cNvSpPr/>
          <p:nvPr/>
        </p:nvSpPr>
        <p:spPr>
          <a:xfrm>
            <a:off x="7341875" y="3342619"/>
            <a:ext cx="135625" cy="98263"/>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sp>
        <p:nvSpPr>
          <p:cNvPr id="522" name="Google Shape;522;p37"/>
          <p:cNvSpPr/>
          <p:nvPr/>
        </p:nvSpPr>
        <p:spPr>
          <a:xfrm>
            <a:off x="2064468" y="2839987"/>
            <a:ext cx="525900" cy="694500"/>
          </a:xfrm>
          <a:prstGeom prst="downArrow">
            <a:avLst>
              <a:gd fmla="val 50000" name="adj1"/>
              <a:gd fmla="val 50000" name="adj2"/>
            </a:avLst>
          </a:prstGeom>
          <a:solidFill>
            <a:srgbClr val="48BAA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23" name="Google Shape;523;p37"/>
          <p:cNvSpPr txBox="1"/>
          <p:nvPr/>
        </p:nvSpPr>
        <p:spPr>
          <a:xfrm>
            <a:off x="1018551" y="3775261"/>
            <a:ext cx="2567700" cy="354600"/>
          </a:xfrm>
          <a:prstGeom prst="rect">
            <a:avLst/>
          </a:prstGeom>
          <a:no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None/>
            </a:pPr>
            <a:r>
              <a:rPr b="1" i="0" lang="en-MT" sz="1800" u="none" cap="none" strike="noStrike">
                <a:solidFill>
                  <a:schemeClr val="accent3"/>
                </a:solidFill>
                <a:latin typeface="Trebuchet MS"/>
                <a:ea typeface="Trebuchet MS"/>
                <a:cs typeface="Trebuchet MS"/>
                <a:sym typeface="Trebuchet MS"/>
              </a:rPr>
              <a:t>Componente Edilizio</a:t>
            </a:r>
            <a:endParaRPr b="0" i="0" sz="1400" u="none" cap="none" strike="noStrike">
              <a:solidFill>
                <a:srgbClr val="48BAA2"/>
              </a:solidFill>
              <a:latin typeface="Trebuchet MS"/>
              <a:ea typeface="Trebuchet MS"/>
              <a:cs typeface="Trebuchet MS"/>
              <a:sym typeface="Trebuchet MS"/>
            </a:endParaRPr>
          </a:p>
        </p:txBody>
      </p:sp>
      <p:sp>
        <p:nvSpPr>
          <p:cNvPr id="524" name="Google Shape;524;p37"/>
          <p:cNvSpPr/>
          <p:nvPr/>
        </p:nvSpPr>
        <p:spPr>
          <a:xfrm rot="-5400000">
            <a:off x="4203234" y="3473707"/>
            <a:ext cx="525900" cy="921900"/>
          </a:xfrm>
          <a:prstGeom prst="downArrow">
            <a:avLst>
              <a:gd fmla="val 50000" name="adj1"/>
              <a:gd fmla="val 50000" name="adj2"/>
            </a:avLst>
          </a:prstGeom>
          <a:solidFill>
            <a:srgbClr val="48BAA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525" name="Google Shape;525;p37"/>
          <p:cNvPicPr preferRelativeResize="0"/>
          <p:nvPr/>
        </p:nvPicPr>
        <p:blipFill rotWithShape="1">
          <a:blip r:embed="rId4">
            <a:alphaModFix/>
          </a:blip>
          <a:srcRect b="31428" l="13553" r="69301" t="44614"/>
          <a:stretch/>
        </p:blipFill>
        <p:spPr>
          <a:xfrm>
            <a:off x="3643425" y="1183751"/>
            <a:ext cx="580624" cy="647076"/>
          </a:xfrm>
          <a:prstGeom prst="rect">
            <a:avLst/>
          </a:prstGeom>
          <a:noFill/>
          <a:ln>
            <a:noFill/>
          </a:ln>
        </p:spPr>
      </p:pic>
      <p:sp>
        <p:nvSpPr>
          <p:cNvPr id="526" name="Google Shape;526;p37"/>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38"/>
          <p:cNvSpPr/>
          <p:nvPr/>
        </p:nvSpPr>
        <p:spPr>
          <a:xfrm>
            <a:off x="4718399" y="937269"/>
            <a:ext cx="3891000" cy="2280900"/>
          </a:xfrm>
          <a:prstGeom prst="rect">
            <a:avLst/>
          </a:prstGeom>
          <a:noFill/>
          <a:ln cap="flat" cmpd="sng" w="38100">
            <a:solidFill>
              <a:srgbClr val="48BAA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FFFFFF"/>
              </a:solidFill>
              <a:latin typeface="Trebuchet MS"/>
              <a:ea typeface="Trebuchet MS"/>
              <a:cs typeface="Trebuchet MS"/>
              <a:sym typeface="Trebuchet MS"/>
            </a:endParaRPr>
          </a:p>
        </p:txBody>
      </p:sp>
      <p:sp>
        <p:nvSpPr>
          <p:cNvPr id="532" name="Google Shape;532;p38"/>
          <p:cNvSpPr/>
          <p:nvPr/>
        </p:nvSpPr>
        <p:spPr>
          <a:xfrm>
            <a:off x="4728299" y="3366146"/>
            <a:ext cx="3891000" cy="1362600"/>
          </a:xfrm>
          <a:prstGeom prst="rect">
            <a:avLst/>
          </a:prstGeom>
          <a:noFill/>
          <a:ln cap="flat" cmpd="sng" w="38100">
            <a:solidFill>
              <a:srgbClr val="48BAA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FFFFFF"/>
              </a:solidFill>
              <a:latin typeface="Trebuchet MS"/>
              <a:ea typeface="Trebuchet MS"/>
              <a:cs typeface="Trebuchet MS"/>
              <a:sym typeface="Trebuchet MS"/>
            </a:endParaRPr>
          </a:p>
        </p:txBody>
      </p:sp>
      <p:sp>
        <p:nvSpPr>
          <p:cNvPr id="533" name="Google Shape;533;p38"/>
          <p:cNvSpPr txBox="1"/>
          <p:nvPr/>
        </p:nvSpPr>
        <p:spPr>
          <a:xfrm>
            <a:off x="103122" y="296399"/>
            <a:ext cx="8604300" cy="694519"/>
          </a:xfrm>
          <a:prstGeom prst="rect">
            <a:avLst/>
          </a:prstGeom>
          <a:noFill/>
          <a:ln>
            <a:noFill/>
          </a:ln>
        </p:spPr>
        <p:txBody>
          <a:bodyPr anchorCtr="0" anchor="ctr" bIns="45700" lIns="91425" spcFirstLastPara="1" rIns="91425" wrap="square" tIns="45700">
            <a:noAutofit/>
          </a:bodyPr>
          <a:lstStyle/>
          <a:p>
            <a:pPr indent="0" lvl="0" marL="216000" marR="0" rtl="0" algn="l">
              <a:lnSpc>
                <a:spcPct val="100000"/>
              </a:lnSpc>
              <a:spcBef>
                <a:spcPts val="0"/>
              </a:spcBef>
              <a:spcAft>
                <a:spcPts val="0"/>
              </a:spcAft>
              <a:buNone/>
            </a:pPr>
            <a:r>
              <a:rPr b="1" i="0" lang="en-MT" sz="2500" u="none" cap="none" strike="noStrike">
                <a:solidFill>
                  <a:srgbClr val="18BAA8"/>
                </a:solidFill>
                <a:latin typeface="Trebuchet MS"/>
                <a:ea typeface="Trebuchet MS"/>
                <a:cs typeface="Trebuchet MS"/>
                <a:sym typeface="Trebuchet MS"/>
              </a:rPr>
              <a:t>RISULTATI DELLA VALUTAZIONE DEL RISCHIO PER PERICOLO E COMPLESSIVI</a:t>
            </a:r>
            <a:endParaRPr b="1" i="0" sz="2800" u="none" cap="none" strike="noStrike">
              <a:solidFill>
                <a:srgbClr val="18BAA8"/>
              </a:solidFill>
              <a:latin typeface="Trebuchet MS"/>
              <a:ea typeface="Trebuchet MS"/>
              <a:cs typeface="Trebuchet MS"/>
              <a:sym typeface="Trebuchet MS"/>
            </a:endParaRPr>
          </a:p>
        </p:txBody>
      </p:sp>
      <p:sp>
        <p:nvSpPr>
          <p:cNvPr id="534" name="Google Shape;534;p38"/>
          <p:cNvSpPr txBox="1"/>
          <p:nvPr/>
        </p:nvSpPr>
        <p:spPr>
          <a:xfrm>
            <a:off x="613700" y="1624575"/>
            <a:ext cx="3371400" cy="2437500"/>
          </a:xfrm>
          <a:prstGeom prst="rect">
            <a:avLst/>
          </a:pr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en-MT" sz="1200" u="none" cap="none" strike="noStrike">
                <a:solidFill>
                  <a:srgbClr val="708792"/>
                </a:solidFill>
                <a:latin typeface="Trebuchet MS"/>
                <a:ea typeface="Trebuchet MS"/>
                <a:cs typeface="Trebuchet MS"/>
                <a:sym typeface="Trebuchet MS"/>
              </a:rPr>
              <a:t>L'applicazione del sistema di valutazione produce punteggi (0,1) che rappresentano:</a:t>
            </a:r>
            <a:endParaRPr/>
          </a:p>
          <a:p>
            <a:pPr indent="0" lvl="0" marL="0" marR="0" rtl="0" algn="l">
              <a:lnSpc>
                <a:spcPct val="100000"/>
              </a:lnSpc>
              <a:spcBef>
                <a:spcPts val="360"/>
              </a:spcBef>
              <a:spcAft>
                <a:spcPts val="0"/>
              </a:spcAft>
              <a:buNone/>
            </a:pPr>
            <a:r>
              <a:t/>
            </a:r>
            <a:endParaRPr b="0" i="0" sz="1200" u="none" cap="none" strike="noStrike">
              <a:solidFill>
                <a:srgbClr val="708792"/>
              </a:solidFill>
              <a:latin typeface="Trebuchet MS"/>
              <a:ea typeface="Trebuchet MS"/>
              <a:cs typeface="Trebuchet MS"/>
              <a:sym typeface="Trebuchet MS"/>
            </a:endParaRPr>
          </a:p>
          <a:p>
            <a:pPr indent="-270510" lvl="0" marL="285750" marR="0" rtl="0" algn="l">
              <a:lnSpc>
                <a:spcPct val="100000"/>
              </a:lnSpc>
              <a:spcBef>
                <a:spcPts val="360"/>
              </a:spcBef>
              <a:spcAft>
                <a:spcPts val="0"/>
              </a:spcAft>
              <a:buClr>
                <a:srgbClr val="708792"/>
              </a:buClr>
              <a:buSzPts val="1200"/>
              <a:buFont typeface="Trebuchet MS"/>
              <a:buChar char="•"/>
            </a:pPr>
            <a:r>
              <a:rPr b="0" i="0" lang="en-MT" sz="1200" u="none" cap="none" strike="noStrike">
                <a:solidFill>
                  <a:srgbClr val="708792"/>
                </a:solidFill>
                <a:latin typeface="Trebuchet MS"/>
                <a:ea typeface="Trebuchet MS"/>
                <a:cs typeface="Trebuchet MS"/>
                <a:sym typeface="Trebuchet MS"/>
              </a:rPr>
              <a:t>il livello di rischio complessivo dell'Edificio</a:t>
            </a:r>
            <a:endParaRPr/>
          </a:p>
          <a:p>
            <a:pPr indent="-194310" lvl="0" marL="285750" marR="0" rtl="0" algn="l">
              <a:lnSpc>
                <a:spcPct val="100000"/>
              </a:lnSpc>
              <a:spcBef>
                <a:spcPts val="360"/>
              </a:spcBef>
              <a:spcAft>
                <a:spcPts val="0"/>
              </a:spcAft>
              <a:buClr>
                <a:srgbClr val="708792"/>
              </a:buClr>
              <a:buSzPts val="1200"/>
              <a:buFont typeface="Trebuchet MS"/>
              <a:buNone/>
            </a:pPr>
            <a:r>
              <a:t/>
            </a:r>
            <a:endParaRPr b="0" i="0" sz="1200" u="none" cap="none" strike="noStrike">
              <a:solidFill>
                <a:srgbClr val="708792"/>
              </a:solidFill>
              <a:latin typeface="Trebuchet MS"/>
              <a:ea typeface="Trebuchet MS"/>
              <a:cs typeface="Trebuchet MS"/>
              <a:sym typeface="Trebuchet MS"/>
            </a:endParaRPr>
          </a:p>
          <a:p>
            <a:pPr indent="-270510" lvl="0" marL="285750" marR="0" rtl="0" algn="l">
              <a:lnSpc>
                <a:spcPct val="100000"/>
              </a:lnSpc>
              <a:spcBef>
                <a:spcPts val="360"/>
              </a:spcBef>
              <a:spcAft>
                <a:spcPts val="0"/>
              </a:spcAft>
              <a:buClr>
                <a:srgbClr val="708792"/>
              </a:buClr>
              <a:buSzPts val="1200"/>
              <a:buFont typeface="Trebuchet MS"/>
              <a:buChar char="•"/>
            </a:pPr>
            <a:r>
              <a:rPr b="0" i="0" lang="en-MT" sz="1200" u="none" cap="none" strike="noStrike">
                <a:solidFill>
                  <a:srgbClr val="708792"/>
                </a:solidFill>
                <a:latin typeface="Trebuchet MS"/>
                <a:ea typeface="Trebuchet MS"/>
                <a:cs typeface="Trebuchet MS"/>
                <a:sym typeface="Trebuchet MS"/>
              </a:rPr>
              <a:t>il rischio associato a ciascuna singola Problematica</a:t>
            </a:r>
            <a:endParaRPr/>
          </a:p>
          <a:p>
            <a:pPr indent="-194310" lvl="0" marL="285750" marR="0" rtl="0" algn="l">
              <a:lnSpc>
                <a:spcPct val="100000"/>
              </a:lnSpc>
              <a:spcBef>
                <a:spcPts val="360"/>
              </a:spcBef>
              <a:spcAft>
                <a:spcPts val="0"/>
              </a:spcAft>
              <a:buClr>
                <a:srgbClr val="708792"/>
              </a:buClr>
              <a:buSzPts val="1200"/>
              <a:buFont typeface="Trebuchet MS"/>
              <a:buNone/>
            </a:pPr>
            <a:r>
              <a:t/>
            </a:r>
            <a:endParaRPr b="0" i="0" sz="1200" u="none" cap="none" strike="noStrike">
              <a:solidFill>
                <a:srgbClr val="708792"/>
              </a:solidFill>
              <a:latin typeface="Trebuchet MS"/>
              <a:ea typeface="Trebuchet MS"/>
              <a:cs typeface="Trebuchet MS"/>
              <a:sym typeface="Trebuchet MS"/>
            </a:endParaRPr>
          </a:p>
          <a:p>
            <a:pPr indent="-270510" lvl="0" marL="285750" marR="0" rtl="0" algn="l">
              <a:lnSpc>
                <a:spcPct val="100000"/>
              </a:lnSpc>
              <a:spcBef>
                <a:spcPts val="360"/>
              </a:spcBef>
              <a:spcAft>
                <a:spcPts val="0"/>
              </a:spcAft>
              <a:buClr>
                <a:srgbClr val="708792"/>
              </a:buClr>
              <a:buSzPts val="1200"/>
              <a:buFont typeface="Trebuchet MS"/>
              <a:buChar char="•"/>
            </a:pPr>
            <a:r>
              <a:rPr b="0" i="0" lang="en-MT" sz="1200" u="none" cap="none" strike="noStrike">
                <a:solidFill>
                  <a:srgbClr val="708792"/>
                </a:solidFill>
                <a:latin typeface="Trebuchet MS"/>
                <a:ea typeface="Trebuchet MS"/>
                <a:cs typeface="Trebuchet MS"/>
                <a:sym typeface="Trebuchet MS"/>
              </a:rPr>
              <a:t>il rischio per Componente Edilizia</a:t>
            </a:r>
            <a:endParaRPr/>
          </a:p>
          <a:p>
            <a:pPr indent="-194310" lvl="0" marL="285750" marR="0" rtl="0" algn="l">
              <a:lnSpc>
                <a:spcPct val="100000"/>
              </a:lnSpc>
              <a:spcBef>
                <a:spcPts val="360"/>
              </a:spcBef>
              <a:spcAft>
                <a:spcPts val="0"/>
              </a:spcAft>
              <a:buClr>
                <a:srgbClr val="708792"/>
              </a:buClr>
              <a:buSzPts val="1200"/>
              <a:buFont typeface="Trebuchet MS"/>
              <a:buNone/>
            </a:pPr>
            <a:r>
              <a:t/>
            </a:r>
            <a:endParaRPr b="0" i="0" sz="1200" u="none" cap="none" strike="noStrike">
              <a:solidFill>
                <a:srgbClr val="708792"/>
              </a:solidFill>
              <a:latin typeface="Trebuchet MS"/>
              <a:ea typeface="Trebuchet MS"/>
              <a:cs typeface="Trebuchet MS"/>
              <a:sym typeface="Trebuchet MS"/>
            </a:endParaRPr>
          </a:p>
          <a:p>
            <a:pPr indent="-270510" lvl="0" marL="285750" marR="0" rtl="0" algn="l">
              <a:lnSpc>
                <a:spcPct val="100000"/>
              </a:lnSpc>
              <a:spcBef>
                <a:spcPts val="360"/>
              </a:spcBef>
              <a:spcAft>
                <a:spcPts val="0"/>
              </a:spcAft>
              <a:buClr>
                <a:srgbClr val="708792"/>
              </a:buClr>
              <a:buSzPts val="1200"/>
              <a:buFont typeface="Trebuchet MS"/>
              <a:buChar char="•"/>
            </a:pPr>
            <a:r>
              <a:rPr b="0" i="0" lang="en-MT" sz="1200" u="none" cap="none" strike="noStrike">
                <a:solidFill>
                  <a:srgbClr val="708792"/>
                </a:solidFill>
                <a:latin typeface="Trebuchet MS"/>
                <a:ea typeface="Trebuchet MS"/>
                <a:cs typeface="Trebuchet MS"/>
                <a:sym typeface="Trebuchet MS"/>
              </a:rPr>
              <a:t>il rischio relativo a specifici Elementi Esposti</a:t>
            </a:r>
            <a:br>
              <a:rPr b="0" i="0" lang="en-MT"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p:txBody>
      </p:sp>
      <p:pic>
        <p:nvPicPr>
          <p:cNvPr id="535" name="Google Shape;535;p38"/>
          <p:cNvPicPr preferRelativeResize="0"/>
          <p:nvPr/>
        </p:nvPicPr>
        <p:blipFill rotWithShape="1">
          <a:blip r:embed="rId3">
            <a:alphaModFix/>
          </a:blip>
          <a:srcRect b="0" l="0" r="0" t="21482"/>
          <a:stretch/>
        </p:blipFill>
        <p:spPr>
          <a:xfrm>
            <a:off x="4789448" y="3918095"/>
            <a:ext cx="3737378" cy="567335"/>
          </a:xfrm>
          <a:prstGeom prst="rect">
            <a:avLst/>
          </a:prstGeom>
          <a:noFill/>
          <a:ln>
            <a:noFill/>
          </a:ln>
        </p:spPr>
      </p:pic>
      <p:sp>
        <p:nvSpPr>
          <p:cNvPr id="536" name="Google Shape;536;p38"/>
          <p:cNvSpPr/>
          <p:nvPr/>
        </p:nvSpPr>
        <p:spPr>
          <a:xfrm>
            <a:off x="7407877" y="3755701"/>
            <a:ext cx="246721" cy="178754"/>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sp>
        <p:nvSpPr>
          <p:cNvPr id="537" name="Google Shape;537;p38"/>
          <p:cNvSpPr txBox="1"/>
          <p:nvPr/>
        </p:nvSpPr>
        <p:spPr>
          <a:xfrm>
            <a:off x="4931948" y="3366154"/>
            <a:ext cx="3425799" cy="354498"/>
          </a:xfrm>
          <a:prstGeom prst="rect">
            <a:avLst/>
          </a:prstGeom>
          <a:no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800"/>
              <a:buFont typeface="Arial"/>
              <a:buNone/>
            </a:pPr>
            <a:r>
              <a:rPr b="1" i="0" lang="en-MT" sz="1800" u="none" cap="none" strike="noStrike">
                <a:solidFill>
                  <a:srgbClr val="708792"/>
                </a:solidFill>
                <a:latin typeface="Trebuchet MS"/>
                <a:ea typeface="Trebuchet MS"/>
                <a:cs typeface="Trebuchet MS"/>
                <a:sym typeface="Trebuchet MS"/>
              </a:rPr>
              <a:t>RISCHIO COMPLESSIVO – 0,72</a:t>
            </a:r>
            <a:endParaRPr b="0" i="0" sz="1800" u="none" cap="none" strike="noStrike">
              <a:solidFill>
                <a:srgbClr val="708792"/>
              </a:solidFill>
              <a:latin typeface="Trebuchet MS"/>
              <a:ea typeface="Trebuchet MS"/>
              <a:cs typeface="Trebuchet MS"/>
              <a:sym typeface="Trebuchet MS"/>
            </a:endParaRPr>
          </a:p>
        </p:txBody>
      </p:sp>
      <p:pic>
        <p:nvPicPr>
          <p:cNvPr id="538" name="Google Shape;538;p38"/>
          <p:cNvPicPr preferRelativeResize="0"/>
          <p:nvPr/>
        </p:nvPicPr>
        <p:blipFill rotWithShape="1">
          <a:blip r:embed="rId4">
            <a:alphaModFix/>
          </a:blip>
          <a:srcRect b="31427" l="13553" r="69301" t="0"/>
          <a:stretch/>
        </p:blipFill>
        <p:spPr>
          <a:xfrm>
            <a:off x="5470799" y="1432621"/>
            <a:ext cx="580624" cy="1852201"/>
          </a:xfrm>
          <a:prstGeom prst="rect">
            <a:avLst/>
          </a:prstGeom>
          <a:noFill/>
          <a:ln>
            <a:noFill/>
          </a:ln>
        </p:spPr>
      </p:pic>
      <p:sp>
        <p:nvSpPr>
          <p:cNvPr id="539" name="Google Shape;539;p38"/>
          <p:cNvSpPr txBox="1"/>
          <p:nvPr/>
        </p:nvSpPr>
        <p:spPr>
          <a:xfrm>
            <a:off x="5415228" y="1003965"/>
            <a:ext cx="2712346" cy="354498"/>
          </a:xfrm>
          <a:prstGeom prst="rect">
            <a:avLst/>
          </a:prstGeom>
          <a:no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800"/>
              <a:buFont typeface="Arial"/>
              <a:buNone/>
            </a:pPr>
            <a:r>
              <a:rPr b="1" i="0" lang="en-MT" sz="1800" u="none" cap="none" strike="noStrike">
                <a:solidFill>
                  <a:srgbClr val="708792"/>
                </a:solidFill>
                <a:latin typeface="Trebuchet MS"/>
                <a:ea typeface="Trebuchet MS"/>
                <a:cs typeface="Trebuchet MS"/>
                <a:sym typeface="Trebuchet MS"/>
              </a:rPr>
              <a:t>RISCHIO PER PERICOLO</a:t>
            </a:r>
            <a:endParaRPr b="0" i="0" sz="1800" u="none" cap="none" strike="noStrike">
              <a:solidFill>
                <a:srgbClr val="708792"/>
              </a:solidFill>
              <a:latin typeface="Trebuchet MS"/>
              <a:ea typeface="Trebuchet MS"/>
              <a:cs typeface="Trebuchet MS"/>
              <a:sym typeface="Trebuchet MS"/>
            </a:endParaRPr>
          </a:p>
        </p:txBody>
      </p:sp>
      <p:sp>
        <p:nvSpPr>
          <p:cNvPr id="540" name="Google Shape;540;p38"/>
          <p:cNvSpPr txBox="1"/>
          <p:nvPr/>
        </p:nvSpPr>
        <p:spPr>
          <a:xfrm>
            <a:off x="4931948" y="1353251"/>
            <a:ext cx="1940100"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rgbClr val="53656D"/>
                </a:solidFill>
                <a:latin typeface="Trebuchet MS"/>
                <a:ea typeface="Trebuchet MS"/>
                <a:cs typeface="Trebuchet MS"/>
                <a:sym typeface="Trebuchet MS"/>
              </a:rPr>
              <a:t>Temperature Estreme</a:t>
            </a:r>
            <a:endParaRPr b="0" i="0" sz="1400" u="none" cap="none" strike="noStrike">
              <a:solidFill>
                <a:srgbClr val="53656D"/>
              </a:solidFill>
              <a:latin typeface="Trebuchet MS"/>
              <a:ea typeface="Trebuchet MS"/>
              <a:cs typeface="Trebuchet MS"/>
              <a:sym typeface="Trebuchet MS"/>
            </a:endParaRPr>
          </a:p>
        </p:txBody>
      </p:sp>
      <p:sp>
        <p:nvSpPr>
          <p:cNvPr id="541" name="Google Shape;541;p38"/>
          <p:cNvSpPr txBox="1"/>
          <p:nvPr/>
        </p:nvSpPr>
        <p:spPr>
          <a:xfrm>
            <a:off x="5011691" y="2307965"/>
            <a:ext cx="1767357"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rgbClr val="53656D"/>
                </a:solidFill>
                <a:latin typeface="Trebuchet MS"/>
                <a:ea typeface="Trebuchet MS"/>
                <a:cs typeface="Trebuchet MS"/>
                <a:sym typeface="Trebuchet MS"/>
              </a:rPr>
              <a:t>Precipitazioni Intense </a:t>
            </a:r>
            <a:endParaRPr b="0" i="0" sz="1400" u="none" cap="none" strike="noStrike">
              <a:solidFill>
                <a:srgbClr val="53656D"/>
              </a:solidFill>
              <a:latin typeface="Trebuchet MS"/>
              <a:ea typeface="Trebuchet MS"/>
              <a:cs typeface="Trebuchet MS"/>
              <a:sym typeface="Trebuchet MS"/>
            </a:endParaRPr>
          </a:p>
        </p:txBody>
      </p:sp>
      <p:sp>
        <p:nvSpPr>
          <p:cNvPr id="542" name="Google Shape;542;p38"/>
          <p:cNvSpPr txBox="1"/>
          <p:nvPr/>
        </p:nvSpPr>
        <p:spPr>
          <a:xfrm>
            <a:off x="7162474" y="1333921"/>
            <a:ext cx="965100" cy="262200"/>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Clr>
                <a:srgbClr val="000000"/>
              </a:buClr>
              <a:buSzPts val="1200"/>
              <a:buFont typeface="Arial"/>
              <a:buNone/>
            </a:pPr>
            <a:r>
              <a:rPr b="1" i="0" lang="en-MT" sz="1200" u="none" cap="none" strike="noStrike">
                <a:solidFill>
                  <a:srgbClr val="53656D"/>
                </a:solidFill>
                <a:latin typeface="Trebuchet MS"/>
                <a:ea typeface="Trebuchet MS"/>
                <a:cs typeface="Trebuchet MS"/>
                <a:sym typeface="Trebuchet MS"/>
              </a:rPr>
              <a:t>RISK 0,75 </a:t>
            </a:r>
            <a:endParaRPr b="0" i="0" sz="1400" u="none" cap="none" strike="noStrike">
              <a:solidFill>
                <a:srgbClr val="53656D"/>
              </a:solidFill>
              <a:latin typeface="Trebuchet MS"/>
              <a:ea typeface="Trebuchet MS"/>
              <a:cs typeface="Trebuchet MS"/>
              <a:sym typeface="Trebuchet MS"/>
            </a:endParaRPr>
          </a:p>
        </p:txBody>
      </p:sp>
      <p:pic>
        <p:nvPicPr>
          <p:cNvPr id="543" name="Google Shape;543;p38"/>
          <p:cNvPicPr preferRelativeResize="0"/>
          <p:nvPr/>
        </p:nvPicPr>
        <p:blipFill rotWithShape="1">
          <a:blip r:embed="rId3">
            <a:alphaModFix/>
          </a:blip>
          <a:srcRect b="0" l="0" r="0" t="21482"/>
          <a:stretch/>
        </p:blipFill>
        <p:spPr>
          <a:xfrm>
            <a:off x="6241549" y="1738078"/>
            <a:ext cx="2166675" cy="328896"/>
          </a:xfrm>
          <a:prstGeom prst="rect">
            <a:avLst/>
          </a:prstGeom>
          <a:noFill/>
          <a:ln>
            <a:noFill/>
          </a:ln>
        </p:spPr>
      </p:pic>
      <p:pic>
        <p:nvPicPr>
          <p:cNvPr id="544" name="Google Shape;544;p38"/>
          <p:cNvPicPr preferRelativeResize="0"/>
          <p:nvPr/>
        </p:nvPicPr>
        <p:blipFill rotWithShape="1">
          <a:blip r:embed="rId3">
            <a:alphaModFix/>
          </a:blip>
          <a:srcRect b="0" l="0" r="0" t="21482"/>
          <a:stretch/>
        </p:blipFill>
        <p:spPr>
          <a:xfrm>
            <a:off x="6241549" y="2791578"/>
            <a:ext cx="2166675" cy="328896"/>
          </a:xfrm>
          <a:prstGeom prst="rect">
            <a:avLst/>
          </a:prstGeom>
          <a:noFill/>
          <a:ln>
            <a:noFill/>
          </a:ln>
        </p:spPr>
      </p:pic>
      <p:sp>
        <p:nvSpPr>
          <p:cNvPr id="545" name="Google Shape;545;p38"/>
          <p:cNvSpPr txBox="1"/>
          <p:nvPr/>
        </p:nvSpPr>
        <p:spPr>
          <a:xfrm>
            <a:off x="7162474" y="2336246"/>
            <a:ext cx="1063500" cy="262200"/>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Clr>
                <a:srgbClr val="000000"/>
              </a:buClr>
              <a:buSzPts val="1200"/>
              <a:buFont typeface="Arial"/>
              <a:buNone/>
            </a:pPr>
            <a:r>
              <a:rPr b="1" i="0" lang="en-MT" sz="1200" u="none" cap="none" strike="noStrike">
                <a:solidFill>
                  <a:srgbClr val="53656D"/>
                </a:solidFill>
                <a:latin typeface="Trebuchet MS"/>
                <a:ea typeface="Trebuchet MS"/>
                <a:cs typeface="Trebuchet MS"/>
                <a:sym typeface="Trebuchet MS"/>
              </a:rPr>
              <a:t>RISK 0,68</a:t>
            </a:r>
            <a:endParaRPr b="0" i="0" sz="1400" u="none" cap="none" strike="noStrike">
              <a:solidFill>
                <a:srgbClr val="53656D"/>
              </a:solidFill>
              <a:latin typeface="Trebuchet MS"/>
              <a:ea typeface="Trebuchet MS"/>
              <a:cs typeface="Trebuchet MS"/>
              <a:sym typeface="Trebuchet MS"/>
            </a:endParaRPr>
          </a:p>
        </p:txBody>
      </p:sp>
      <p:sp>
        <p:nvSpPr>
          <p:cNvPr id="546" name="Google Shape;546;p38"/>
          <p:cNvSpPr/>
          <p:nvPr/>
        </p:nvSpPr>
        <p:spPr>
          <a:xfrm>
            <a:off x="7654599" y="1639808"/>
            <a:ext cx="135625" cy="98263"/>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sp>
        <p:nvSpPr>
          <p:cNvPr id="547" name="Google Shape;547;p38"/>
          <p:cNvSpPr/>
          <p:nvPr/>
        </p:nvSpPr>
        <p:spPr>
          <a:xfrm>
            <a:off x="7586786" y="2693311"/>
            <a:ext cx="135625" cy="98263"/>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sp>
        <p:nvSpPr>
          <p:cNvPr id="548" name="Google Shape;548;p38"/>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35"/>
          <p:cNvSpPr/>
          <p:nvPr/>
        </p:nvSpPr>
        <p:spPr>
          <a:xfrm>
            <a:off x="4730277" y="1738968"/>
            <a:ext cx="3891000" cy="3068980"/>
          </a:xfrm>
          <a:prstGeom prst="rect">
            <a:avLst/>
          </a:prstGeom>
          <a:noFill/>
          <a:ln cap="flat" cmpd="sng" w="38100">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FFFFFF"/>
              </a:solidFill>
              <a:latin typeface="Trebuchet MS"/>
              <a:ea typeface="Trebuchet MS"/>
              <a:cs typeface="Trebuchet MS"/>
              <a:sym typeface="Trebuchet MS"/>
            </a:endParaRPr>
          </a:p>
        </p:txBody>
      </p:sp>
      <p:sp>
        <p:nvSpPr>
          <p:cNvPr id="554" name="Google Shape;554;p35"/>
          <p:cNvSpPr/>
          <p:nvPr/>
        </p:nvSpPr>
        <p:spPr>
          <a:xfrm>
            <a:off x="4730275" y="376375"/>
            <a:ext cx="3891000" cy="1362600"/>
          </a:xfrm>
          <a:prstGeom prst="rect">
            <a:avLst/>
          </a:prstGeom>
          <a:noFill/>
          <a:ln cap="flat" cmpd="sng" w="38100">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FFFFFF"/>
              </a:solidFill>
              <a:latin typeface="Trebuchet MS"/>
              <a:ea typeface="Trebuchet MS"/>
              <a:cs typeface="Trebuchet MS"/>
              <a:sym typeface="Trebuchet MS"/>
            </a:endParaRPr>
          </a:p>
        </p:txBody>
      </p:sp>
      <p:sp>
        <p:nvSpPr>
          <p:cNvPr id="555" name="Google Shape;555;p35"/>
          <p:cNvSpPr/>
          <p:nvPr/>
        </p:nvSpPr>
        <p:spPr>
          <a:xfrm>
            <a:off x="0" y="0"/>
            <a:ext cx="15249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FFFFFF"/>
              </a:solidFill>
              <a:latin typeface="Trebuchet MS"/>
              <a:ea typeface="Trebuchet MS"/>
              <a:cs typeface="Trebuchet MS"/>
              <a:sym typeface="Trebuchet MS"/>
            </a:endParaRPr>
          </a:p>
        </p:txBody>
      </p:sp>
      <p:sp>
        <p:nvSpPr>
          <p:cNvPr id="556" name="Google Shape;556;p35"/>
          <p:cNvSpPr/>
          <p:nvPr/>
        </p:nvSpPr>
        <p:spPr>
          <a:xfrm>
            <a:off x="1" y="948448"/>
            <a:ext cx="1233000" cy="3859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rPr b="0" i="0" lang="en-MT" sz="1125" u="none" cap="none" strike="noStrike">
                <a:solidFill>
                  <a:srgbClr val="FFFFFF"/>
                </a:solidFill>
                <a:latin typeface="Trebuchet MS"/>
                <a:ea typeface="Trebuchet MS"/>
                <a:cs typeface="Trebuchet MS"/>
                <a:sym typeface="Trebuchet MS"/>
              </a:rPr>
              <a:t>CCC</a:t>
            </a:r>
            <a:endParaRPr b="0" i="0" sz="1400" u="none" cap="none" strike="noStrike">
              <a:solidFill>
                <a:srgbClr val="000000"/>
              </a:solidFill>
              <a:latin typeface="Arial"/>
              <a:ea typeface="Arial"/>
              <a:cs typeface="Arial"/>
              <a:sym typeface="Arial"/>
            </a:endParaRPr>
          </a:p>
        </p:txBody>
      </p:sp>
      <p:sp>
        <p:nvSpPr>
          <p:cNvPr id="557" name="Google Shape;557;p35"/>
          <p:cNvSpPr txBox="1"/>
          <p:nvPr/>
        </p:nvSpPr>
        <p:spPr>
          <a:xfrm>
            <a:off x="103128" y="296400"/>
            <a:ext cx="4468800" cy="783799"/>
          </a:xfrm>
          <a:prstGeom prst="rect">
            <a:avLst/>
          </a:prstGeom>
          <a:noFill/>
          <a:ln>
            <a:noFill/>
          </a:ln>
        </p:spPr>
        <p:txBody>
          <a:bodyPr anchorCtr="0" anchor="ctr" bIns="45700" lIns="91425" spcFirstLastPara="1" rIns="91425" wrap="square" tIns="45700">
            <a:noAutofit/>
          </a:bodyPr>
          <a:lstStyle/>
          <a:p>
            <a:pPr indent="0" lvl="0" marL="216000" marR="0" rtl="0" algn="l">
              <a:lnSpc>
                <a:spcPct val="100000"/>
              </a:lnSpc>
              <a:spcBef>
                <a:spcPts val="0"/>
              </a:spcBef>
              <a:spcAft>
                <a:spcPts val="0"/>
              </a:spcAft>
              <a:buNone/>
            </a:pPr>
            <a:r>
              <a:rPr b="1" i="0" lang="en-MT" sz="2500" u="none" cap="none" strike="noStrike">
                <a:solidFill>
                  <a:srgbClr val="18BAA8"/>
                </a:solidFill>
                <a:latin typeface="Trebuchet MS"/>
                <a:ea typeface="Trebuchet MS"/>
                <a:cs typeface="Trebuchet MS"/>
                <a:sym typeface="Trebuchet MS"/>
              </a:rPr>
              <a:t>RISULTATI DELLA VALUTAZIONE DEL RISCHIO</a:t>
            </a:r>
            <a:endParaRPr b="1" i="0" sz="2800" u="none" cap="none" strike="noStrike">
              <a:solidFill>
                <a:srgbClr val="18BAA8"/>
              </a:solidFill>
              <a:latin typeface="Trebuchet MS"/>
              <a:ea typeface="Trebuchet MS"/>
              <a:cs typeface="Trebuchet MS"/>
              <a:sym typeface="Trebuchet MS"/>
            </a:endParaRPr>
          </a:p>
        </p:txBody>
      </p:sp>
      <p:sp>
        <p:nvSpPr>
          <p:cNvPr id="558" name="Google Shape;558;p35"/>
          <p:cNvSpPr txBox="1"/>
          <p:nvPr/>
        </p:nvSpPr>
        <p:spPr>
          <a:xfrm>
            <a:off x="430540" y="1304897"/>
            <a:ext cx="3371400" cy="2437500"/>
          </a:xfrm>
          <a:prstGeom prst="rect">
            <a:avLst/>
          </a:pr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en-MT" sz="1200" u="none" cap="none" strike="noStrike">
                <a:solidFill>
                  <a:srgbClr val="708792"/>
                </a:solidFill>
                <a:latin typeface="Trebuchet MS"/>
                <a:ea typeface="Trebuchet MS"/>
                <a:cs typeface="Trebuchet MS"/>
                <a:sym typeface="Trebuchet MS"/>
              </a:rPr>
              <a:t>L'applicazione del sistema di valutazione produce punteggi (0,1) che rappresentano:</a:t>
            </a:r>
            <a:endParaRPr/>
          </a:p>
          <a:p>
            <a:pPr indent="0" lvl="0" marL="0" marR="0" rtl="0" algn="l">
              <a:lnSpc>
                <a:spcPct val="100000"/>
              </a:lnSpc>
              <a:spcBef>
                <a:spcPts val="0"/>
              </a:spcBef>
              <a:spcAft>
                <a:spcPts val="0"/>
              </a:spcAft>
              <a:buNone/>
            </a:pPr>
            <a:r>
              <a:t/>
            </a:r>
            <a:endParaRPr b="0" i="0" sz="1200" u="none" cap="none" strike="noStrike">
              <a:solidFill>
                <a:srgbClr val="708792"/>
              </a:solidFill>
              <a:latin typeface="Trebuchet MS"/>
              <a:ea typeface="Trebuchet MS"/>
              <a:cs typeface="Trebuchet MS"/>
              <a:sym typeface="Trebuchet MS"/>
            </a:endParaRPr>
          </a:p>
          <a:p>
            <a:pPr indent="-171450" lvl="0" marL="171450" marR="0" rtl="0" algn="l">
              <a:lnSpc>
                <a:spcPct val="100000"/>
              </a:lnSpc>
              <a:spcBef>
                <a:spcPts val="0"/>
              </a:spcBef>
              <a:spcAft>
                <a:spcPts val="0"/>
              </a:spcAft>
              <a:buClr>
                <a:srgbClr val="000000"/>
              </a:buClr>
              <a:buSzPts val="1200"/>
              <a:buFont typeface="Arial"/>
              <a:buChar char="•"/>
            </a:pPr>
            <a:r>
              <a:rPr b="0" i="0" lang="en-MT" sz="1200" u="none" cap="none" strike="noStrike">
                <a:solidFill>
                  <a:srgbClr val="708792"/>
                </a:solidFill>
                <a:latin typeface="Trebuchet MS"/>
                <a:ea typeface="Trebuchet MS"/>
                <a:cs typeface="Trebuchet MS"/>
                <a:sym typeface="Trebuchet MS"/>
              </a:rPr>
              <a:t>il livello di rischio complessivo dell'edificio</a:t>
            </a:r>
            <a:endParaRPr/>
          </a:p>
          <a:p>
            <a:pPr indent="-95250" lvl="0" marL="17145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708792"/>
              </a:solidFill>
              <a:latin typeface="Trebuchet MS"/>
              <a:ea typeface="Trebuchet MS"/>
              <a:cs typeface="Trebuchet MS"/>
              <a:sym typeface="Trebuchet MS"/>
            </a:endParaRPr>
          </a:p>
          <a:p>
            <a:pPr indent="-171450" lvl="0" marL="171450" marR="0" rtl="0" algn="l">
              <a:lnSpc>
                <a:spcPct val="100000"/>
              </a:lnSpc>
              <a:spcBef>
                <a:spcPts val="0"/>
              </a:spcBef>
              <a:spcAft>
                <a:spcPts val="0"/>
              </a:spcAft>
              <a:buClr>
                <a:srgbClr val="000000"/>
              </a:buClr>
              <a:buSzPts val="1200"/>
              <a:buFont typeface="Arial"/>
              <a:buChar char="•"/>
            </a:pPr>
            <a:r>
              <a:rPr b="0" i="0" lang="en-MT" sz="1200" u="none" cap="none" strike="noStrike">
                <a:solidFill>
                  <a:srgbClr val="708792"/>
                </a:solidFill>
                <a:latin typeface="Trebuchet MS"/>
                <a:ea typeface="Trebuchet MS"/>
                <a:cs typeface="Trebuchet MS"/>
                <a:sym typeface="Trebuchet MS"/>
              </a:rPr>
              <a:t>il rischio associato a ciascun pericolo individuale</a:t>
            </a:r>
            <a:endParaRPr/>
          </a:p>
          <a:p>
            <a:pPr indent="0" lvl="0" marL="0" marR="0" rtl="0" algn="l">
              <a:lnSpc>
                <a:spcPct val="100000"/>
              </a:lnSpc>
              <a:spcBef>
                <a:spcPts val="0"/>
              </a:spcBef>
              <a:spcAft>
                <a:spcPts val="0"/>
              </a:spcAft>
              <a:buNone/>
            </a:pPr>
            <a:r>
              <a:t/>
            </a:r>
            <a:endParaRPr b="0" i="0" sz="1200" u="none" cap="none" strike="noStrike">
              <a:solidFill>
                <a:srgbClr val="708792"/>
              </a:solidFill>
              <a:latin typeface="Trebuchet MS"/>
              <a:ea typeface="Trebuchet MS"/>
              <a:cs typeface="Trebuchet MS"/>
              <a:sym typeface="Trebuchet MS"/>
            </a:endParaRPr>
          </a:p>
          <a:p>
            <a:pPr indent="-171450" lvl="0" marL="171450" marR="0" rtl="0" algn="l">
              <a:lnSpc>
                <a:spcPct val="100000"/>
              </a:lnSpc>
              <a:spcBef>
                <a:spcPts val="0"/>
              </a:spcBef>
              <a:spcAft>
                <a:spcPts val="0"/>
              </a:spcAft>
              <a:buClr>
                <a:srgbClr val="000000"/>
              </a:buClr>
              <a:buSzPts val="1200"/>
              <a:buFont typeface="Arial"/>
              <a:buChar char="•"/>
            </a:pPr>
            <a:r>
              <a:rPr b="0" i="0" lang="en-MT" sz="1200" u="none" cap="none" strike="noStrike">
                <a:solidFill>
                  <a:srgbClr val="708792"/>
                </a:solidFill>
                <a:latin typeface="Trebuchet MS"/>
                <a:ea typeface="Trebuchet MS"/>
                <a:cs typeface="Trebuchet MS"/>
                <a:sym typeface="Trebuchet MS"/>
              </a:rPr>
              <a:t>il rischio per Elemento Edilizio </a:t>
            </a:r>
            <a:endParaRPr/>
          </a:p>
          <a:p>
            <a:pPr indent="-95250" lvl="0" marL="17145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708792"/>
              </a:solidFill>
              <a:latin typeface="Trebuchet MS"/>
              <a:ea typeface="Trebuchet MS"/>
              <a:cs typeface="Trebuchet MS"/>
              <a:sym typeface="Trebuchet MS"/>
            </a:endParaRPr>
          </a:p>
          <a:p>
            <a:pPr indent="-171450" lvl="0" marL="171450" marR="0" rtl="0" algn="l">
              <a:lnSpc>
                <a:spcPct val="100000"/>
              </a:lnSpc>
              <a:spcBef>
                <a:spcPts val="0"/>
              </a:spcBef>
              <a:spcAft>
                <a:spcPts val="0"/>
              </a:spcAft>
              <a:buClr>
                <a:srgbClr val="000000"/>
              </a:buClr>
              <a:buSzPts val="1200"/>
              <a:buFont typeface="Arial"/>
              <a:buChar char="•"/>
            </a:pPr>
            <a:r>
              <a:rPr b="0" i="0" lang="en-MT" sz="1200" u="none" cap="none" strike="noStrike">
                <a:solidFill>
                  <a:srgbClr val="708792"/>
                </a:solidFill>
                <a:latin typeface="Trebuchet MS"/>
                <a:ea typeface="Trebuchet MS"/>
                <a:cs typeface="Trebuchet MS"/>
                <a:sym typeface="Trebuchet MS"/>
              </a:rPr>
              <a:t>il rischio relativo a specifici elementi esposti</a:t>
            </a:r>
            <a:br>
              <a:rPr b="0" i="0" lang="en-MT"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p:txBody>
      </p:sp>
      <p:pic>
        <p:nvPicPr>
          <p:cNvPr id="559" name="Google Shape;559;p35"/>
          <p:cNvPicPr preferRelativeResize="0"/>
          <p:nvPr/>
        </p:nvPicPr>
        <p:blipFill rotWithShape="1">
          <a:blip r:embed="rId3">
            <a:alphaModFix/>
          </a:blip>
          <a:srcRect b="0" l="0" r="0" t="21482"/>
          <a:stretch/>
        </p:blipFill>
        <p:spPr>
          <a:xfrm>
            <a:off x="4791424" y="928324"/>
            <a:ext cx="3737378" cy="567335"/>
          </a:xfrm>
          <a:prstGeom prst="rect">
            <a:avLst/>
          </a:prstGeom>
          <a:noFill/>
          <a:ln>
            <a:noFill/>
          </a:ln>
        </p:spPr>
      </p:pic>
      <p:sp>
        <p:nvSpPr>
          <p:cNvPr id="560" name="Google Shape;560;p35"/>
          <p:cNvSpPr/>
          <p:nvPr/>
        </p:nvSpPr>
        <p:spPr>
          <a:xfrm>
            <a:off x="7573508" y="769694"/>
            <a:ext cx="246721" cy="178754"/>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sp>
        <p:nvSpPr>
          <p:cNvPr id="561" name="Google Shape;561;p35"/>
          <p:cNvSpPr txBox="1"/>
          <p:nvPr/>
        </p:nvSpPr>
        <p:spPr>
          <a:xfrm>
            <a:off x="5112327" y="375088"/>
            <a:ext cx="3338873" cy="354498"/>
          </a:xfrm>
          <a:prstGeom prst="rect">
            <a:avLst/>
          </a:prstGeom>
          <a:no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800"/>
              <a:buFont typeface="Arial"/>
              <a:buNone/>
            </a:pPr>
            <a:r>
              <a:rPr b="1" i="0" lang="en-MT" sz="1800" u="none" cap="none" strike="noStrike">
                <a:solidFill>
                  <a:srgbClr val="708792"/>
                </a:solidFill>
                <a:latin typeface="Trebuchet MS"/>
                <a:ea typeface="Trebuchet MS"/>
                <a:cs typeface="Trebuchet MS"/>
                <a:sym typeface="Trebuchet MS"/>
              </a:rPr>
              <a:t>RISCHIO COMPLESSIVO – 0,72</a:t>
            </a:r>
            <a:endParaRPr b="0" i="0" sz="1800" u="none" cap="none" strike="noStrike">
              <a:solidFill>
                <a:srgbClr val="708792"/>
              </a:solidFill>
              <a:latin typeface="Trebuchet MS"/>
              <a:ea typeface="Trebuchet MS"/>
              <a:cs typeface="Trebuchet MS"/>
              <a:sym typeface="Trebuchet MS"/>
            </a:endParaRPr>
          </a:p>
        </p:txBody>
      </p:sp>
      <p:pic>
        <p:nvPicPr>
          <p:cNvPr id="562" name="Google Shape;562;p35"/>
          <p:cNvPicPr preferRelativeResize="0"/>
          <p:nvPr/>
        </p:nvPicPr>
        <p:blipFill rotWithShape="1">
          <a:blip r:embed="rId4">
            <a:alphaModFix/>
          </a:blip>
          <a:srcRect b="31427" l="13553" r="69302" t="7287"/>
          <a:stretch/>
        </p:blipFill>
        <p:spPr>
          <a:xfrm>
            <a:off x="5345113" y="2996975"/>
            <a:ext cx="580624" cy="1655375"/>
          </a:xfrm>
          <a:prstGeom prst="rect">
            <a:avLst/>
          </a:prstGeom>
          <a:noFill/>
          <a:ln>
            <a:noFill/>
          </a:ln>
        </p:spPr>
      </p:pic>
      <p:sp>
        <p:nvSpPr>
          <p:cNvPr id="563" name="Google Shape;563;p35"/>
          <p:cNvSpPr txBox="1"/>
          <p:nvPr/>
        </p:nvSpPr>
        <p:spPr>
          <a:xfrm>
            <a:off x="5400351" y="1887995"/>
            <a:ext cx="2762823" cy="354498"/>
          </a:xfrm>
          <a:prstGeom prst="rect">
            <a:avLst/>
          </a:prstGeom>
          <a:no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800"/>
              <a:buFont typeface="Arial"/>
              <a:buNone/>
            </a:pPr>
            <a:r>
              <a:rPr b="1" i="0" lang="en-MT" sz="1800" u="none" cap="none" strike="noStrike">
                <a:solidFill>
                  <a:srgbClr val="708792"/>
                </a:solidFill>
                <a:latin typeface="Trebuchet MS"/>
                <a:ea typeface="Trebuchet MS"/>
                <a:cs typeface="Trebuchet MS"/>
                <a:sym typeface="Trebuchet MS"/>
              </a:rPr>
              <a:t>RISCHIO PER PERICOLO</a:t>
            </a:r>
            <a:endParaRPr b="0" i="0" sz="1800" u="none" cap="none" strike="noStrike">
              <a:solidFill>
                <a:srgbClr val="708792"/>
              </a:solidFill>
              <a:latin typeface="Trebuchet MS"/>
              <a:ea typeface="Trebuchet MS"/>
              <a:cs typeface="Trebuchet MS"/>
              <a:sym typeface="Trebuchet MS"/>
            </a:endParaRPr>
          </a:p>
        </p:txBody>
      </p:sp>
      <p:sp>
        <p:nvSpPr>
          <p:cNvPr id="564" name="Google Shape;564;p35"/>
          <p:cNvSpPr txBox="1"/>
          <p:nvPr/>
        </p:nvSpPr>
        <p:spPr>
          <a:xfrm>
            <a:off x="4943824" y="2612155"/>
            <a:ext cx="1712100"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rgbClr val="53656D"/>
                </a:solidFill>
                <a:latin typeface="Trebuchet MS"/>
                <a:ea typeface="Trebuchet MS"/>
                <a:cs typeface="Trebuchet MS"/>
                <a:sym typeface="Trebuchet MS"/>
              </a:rPr>
              <a:t>Temperature Estreme</a:t>
            </a:r>
            <a:endParaRPr b="0" i="0" sz="1200" u="none" cap="none" strike="noStrike">
              <a:solidFill>
                <a:srgbClr val="53656D"/>
              </a:solidFill>
              <a:latin typeface="Trebuchet MS"/>
              <a:ea typeface="Trebuchet MS"/>
              <a:cs typeface="Trebuchet MS"/>
              <a:sym typeface="Trebuchet MS"/>
            </a:endParaRPr>
          </a:p>
        </p:txBody>
      </p:sp>
      <p:sp>
        <p:nvSpPr>
          <p:cNvPr id="565" name="Google Shape;565;p35"/>
          <p:cNvSpPr txBox="1"/>
          <p:nvPr/>
        </p:nvSpPr>
        <p:spPr>
          <a:xfrm>
            <a:off x="4961735" y="3590878"/>
            <a:ext cx="1780460" cy="446831"/>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rgbClr val="53656D"/>
                </a:solidFill>
                <a:latin typeface="Trebuchet MS"/>
                <a:ea typeface="Trebuchet MS"/>
                <a:cs typeface="Trebuchet MS"/>
                <a:sym typeface="Trebuchet MS"/>
              </a:rPr>
              <a:t>Precipitazioni Intense</a:t>
            </a:r>
            <a:endParaRPr b="0" i="0" sz="1200" u="none" cap="none" strike="noStrike">
              <a:solidFill>
                <a:srgbClr val="53656D"/>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rgbClr val="53656D"/>
                </a:solidFill>
                <a:latin typeface="Trebuchet MS"/>
                <a:ea typeface="Trebuchet MS"/>
                <a:cs typeface="Trebuchet MS"/>
                <a:sym typeface="Trebuchet MS"/>
              </a:rPr>
              <a:t> </a:t>
            </a:r>
            <a:endParaRPr b="0" i="0" sz="1400" u="none" cap="none" strike="noStrike">
              <a:solidFill>
                <a:srgbClr val="53656D"/>
              </a:solidFill>
              <a:latin typeface="Trebuchet MS"/>
              <a:ea typeface="Trebuchet MS"/>
              <a:cs typeface="Trebuchet MS"/>
              <a:sym typeface="Trebuchet MS"/>
            </a:endParaRPr>
          </a:p>
        </p:txBody>
      </p:sp>
      <p:sp>
        <p:nvSpPr>
          <p:cNvPr id="566" name="Google Shape;566;p35"/>
          <p:cNvSpPr txBox="1"/>
          <p:nvPr/>
        </p:nvSpPr>
        <p:spPr>
          <a:xfrm>
            <a:off x="6983612" y="2592825"/>
            <a:ext cx="1155838"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Clr>
                <a:srgbClr val="000000"/>
              </a:buClr>
              <a:buSzPts val="1200"/>
              <a:buFont typeface="Arial"/>
              <a:buNone/>
            </a:pPr>
            <a:r>
              <a:rPr b="1" i="0" lang="en-MT" sz="1200" u="none" cap="none" strike="noStrike">
                <a:solidFill>
                  <a:srgbClr val="53656D"/>
                </a:solidFill>
                <a:latin typeface="Trebuchet MS"/>
                <a:ea typeface="Trebuchet MS"/>
                <a:cs typeface="Trebuchet MS"/>
                <a:sym typeface="Trebuchet MS"/>
              </a:rPr>
              <a:t>RISCHIO 0,75 </a:t>
            </a:r>
            <a:endParaRPr b="0" i="0" sz="1400" u="none" cap="none" strike="noStrike">
              <a:solidFill>
                <a:srgbClr val="53656D"/>
              </a:solidFill>
              <a:latin typeface="Trebuchet MS"/>
              <a:ea typeface="Trebuchet MS"/>
              <a:cs typeface="Trebuchet MS"/>
              <a:sym typeface="Trebuchet MS"/>
            </a:endParaRPr>
          </a:p>
        </p:txBody>
      </p:sp>
      <p:pic>
        <p:nvPicPr>
          <p:cNvPr id="567" name="Google Shape;567;p35"/>
          <p:cNvPicPr preferRelativeResize="0"/>
          <p:nvPr/>
        </p:nvPicPr>
        <p:blipFill rotWithShape="1">
          <a:blip r:embed="rId3">
            <a:alphaModFix/>
          </a:blip>
          <a:srcRect b="0" l="0" r="0" t="21482"/>
          <a:stretch/>
        </p:blipFill>
        <p:spPr>
          <a:xfrm>
            <a:off x="6253425" y="2996982"/>
            <a:ext cx="2166675" cy="328896"/>
          </a:xfrm>
          <a:prstGeom prst="rect">
            <a:avLst/>
          </a:prstGeom>
          <a:noFill/>
          <a:ln>
            <a:noFill/>
          </a:ln>
        </p:spPr>
      </p:pic>
      <p:pic>
        <p:nvPicPr>
          <p:cNvPr id="568" name="Google Shape;568;p35"/>
          <p:cNvPicPr preferRelativeResize="0"/>
          <p:nvPr/>
        </p:nvPicPr>
        <p:blipFill rotWithShape="1">
          <a:blip r:embed="rId3">
            <a:alphaModFix/>
          </a:blip>
          <a:srcRect b="0" l="0" r="0" t="21482"/>
          <a:stretch/>
        </p:blipFill>
        <p:spPr>
          <a:xfrm>
            <a:off x="6253425" y="4050482"/>
            <a:ext cx="2166675" cy="328896"/>
          </a:xfrm>
          <a:prstGeom prst="rect">
            <a:avLst/>
          </a:prstGeom>
          <a:noFill/>
          <a:ln>
            <a:noFill/>
          </a:ln>
        </p:spPr>
      </p:pic>
      <p:sp>
        <p:nvSpPr>
          <p:cNvPr id="569" name="Google Shape;569;p35"/>
          <p:cNvSpPr txBox="1"/>
          <p:nvPr/>
        </p:nvSpPr>
        <p:spPr>
          <a:xfrm>
            <a:off x="6973653" y="3595150"/>
            <a:ext cx="1264197"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Clr>
                <a:srgbClr val="000000"/>
              </a:buClr>
              <a:buSzPts val="1200"/>
              <a:buFont typeface="Arial"/>
              <a:buNone/>
            </a:pPr>
            <a:r>
              <a:rPr b="1" i="0" lang="en-MT" sz="1200" u="none" cap="none" strike="noStrike">
                <a:solidFill>
                  <a:srgbClr val="53656D"/>
                </a:solidFill>
                <a:latin typeface="Trebuchet MS"/>
                <a:ea typeface="Trebuchet MS"/>
                <a:cs typeface="Trebuchet MS"/>
                <a:sym typeface="Trebuchet MS"/>
              </a:rPr>
              <a:t>RISCHIO 0,68</a:t>
            </a:r>
            <a:endParaRPr b="0" i="0" sz="1400" u="none" cap="none" strike="noStrike">
              <a:solidFill>
                <a:srgbClr val="53656D"/>
              </a:solidFill>
              <a:latin typeface="Trebuchet MS"/>
              <a:ea typeface="Trebuchet MS"/>
              <a:cs typeface="Trebuchet MS"/>
              <a:sym typeface="Trebuchet MS"/>
            </a:endParaRPr>
          </a:p>
        </p:txBody>
      </p:sp>
      <p:sp>
        <p:nvSpPr>
          <p:cNvPr id="570" name="Google Shape;570;p35"/>
          <p:cNvSpPr/>
          <p:nvPr/>
        </p:nvSpPr>
        <p:spPr>
          <a:xfrm>
            <a:off x="7660481" y="2898712"/>
            <a:ext cx="135625" cy="98263"/>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sp>
        <p:nvSpPr>
          <p:cNvPr id="571" name="Google Shape;571;p35"/>
          <p:cNvSpPr/>
          <p:nvPr/>
        </p:nvSpPr>
        <p:spPr>
          <a:xfrm>
            <a:off x="7558652" y="3930644"/>
            <a:ext cx="135625" cy="98263"/>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sp>
        <p:nvSpPr>
          <p:cNvPr id="572" name="Google Shape;572;p35"/>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70"/>
          <p:cNvSpPr txBox="1"/>
          <p:nvPr/>
        </p:nvSpPr>
        <p:spPr>
          <a:xfrm>
            <a:off x="490895" y="231882"/>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2800" u="none" cap="none" strike="noStrike">
                <a:solidFill>
                  <a:schemeClr val="accent4"/>
                </a:solidFill>
                <a:latin typeface="Trebuchet MS"/>
                <a:ea typeface="Trebuchet MS"/>
                <a:cs typeface="Trebuchet MS"/>
                <a:sym typeface="Trebuchet MS"/>
              </a:rPr>
              <a:t>Valutazione Multi Livello</a:t>
            </a:r>
            <a:endParaRPr/>
          </a:p>
        </p:txBody>
      </p:sp>
      <p:sp>
        <p:nvSpPr>
          <p:cNvPr id="578" name="Google Shape;578;p70"/>
          <p:cNvSpPr txBox="1"/>
          <p:nvPr/>
        </p:nvSpPr>
        <p:spPr>
          <a:xfrm>
            <a:off x="533284" y="1799624"/>
            <a:ext cx="3751504" cy="1435249"/>
          </a:xfrm>
          <a:prstGeom prst="rect">
            <a:avLst/>
          </a:prstGeom>
          <a:noFill/>
          <a:ln>
            <a:noFill/>
          </a:ln>
        </p:spPr>
        <p:txBody>
          <a:bodyPr anchorCtr="0" anchor="ctr" bIns="45700" lIns="91425" spcFirstLastPara="1" rIns="91425" wrap="square" tIns="45700">
            <a:noAutofit/>
          </a:bodyPr>
          <a:lstStyle/>
          <a:p>
            <a:pPr indent="0" lvl="0" marL="114300" marR="0" rtl="0" algn="just">
              <a:lnSpc>
                <a:spcPct val="90000"/>
              </a:lnSpc>
              <a:spcBef>
                <a:spcPts val="750"/>
              </a:spcBef>
              <a:spcAft>
                <a:spcPts val="0"/>
              </a:spcAft>
              <a:buClr>
                <a:srgbClr val="144194"/>
              </a:buClr>
              <a:buSzPts val="1800"/>
              <a:buFont typeface="Noto Sans Symbols"/>
              <a:buNone/>
            </a:pPr>
            <a:r>
              <a:rPr b="0" i="0" lang="en-MT" sz="1200" u="none" cap="none" strike="noStrike">
                <a:solidFill>
                  <a:schemeClr val="lt2"/>
                </a:solidFill>
                <a:latin typeface="Trebuchet MS"/>
                <a:ea typeface="Trebuchet MS"/>
                <a:cs typeface="Trebuchet MS"/>
                <a:sym typeface="Trebuchet MS"/>
              </a:rPr>
              <a:t>I settori urbani sono armonizzati tra RNTool e RBTool, consentendo un utilizzo coerente dei dati e una pianificazione coordinata su tutte le scale. Ciò garantisce che le misure a livello di edificio contribuiscano agli obiettivi di resilienza urbana e che nelle strategie di quartiere vi siano inglobate le vulnerabilità degli edifici.</a:t>
            </a:r>
            <a:endParaRPr/>
          </a:p>
        </p:txBody>
      </p:sp>
      <p:graphicFrame>
        <p:nvGraphicFramePr>
          <p:cNvPr id="579" name="Google Shape;579;p70"/>
          <p:cNvGraphicFramePr/>
          <p:nvPr/>
        </p:nvGraphicFramePr>
        <p:xfrm>
          <a:off x="5222551" y="906882"/>
          <a:ext cx="3000000" cy="3000000"/>
        </p:xfrm>
        <a:graphic>
          <a:graphicData uri="http://schemas.openxmlformats.org/drawingml/2006/table">
            <a:tbl>
              <a:tblPr>
                <a:noFill/>
                <a:tableStyleId>{1429374D-E798-4023-A555-68A151F696BC}</a:tableStyleId>
              </a:tblPr>
              <a:tblGrid>
                <a:gridCol w="1243075"/>
                <a:gridCol w="1509975"/>
              </a:tblGrid>
              <a:tr h="247350">
                <a:tc>
                  <a:txBody>
                    <a:bodyPr/>
                    <a:lstStyle/>
                    <a:p>
                      <a:pPr indent="0" lvl="0" marL="0" marR="0" rtl="0" algn="ctr">
                        <a:lnSpc>
                          <a:spcPct val="100000"/>
                        </a:lnSpc>
                        <a:spcBef>
                          <a:spcPts val="0"/>
                        </a:spcBef>
                        <a:spcAft>
                          <a:spcPts val="0"/>
                        </a:spcAft>
                        <a:buClr>
                          <a:srgbClr val="000000"/>
                        </a:buClr>
                        <a:buSzPts val="700"/>
                        <a:buFont typeface="Arial"/>
                        <a:buNone/>
                      </a:pPr>
                      <a:r>
                        <a:rPr lang="en-MT" sz="700" u="none" cap="none" strike="noStrike">
                          <a:solidFill>
                            <a:schemeClr val="lt1"/>
                          </a:solidFill>
                          <a:latin typeface="Trebuchet MS"/>
                          <a:ea typeface="Trebuchet MS"/>
                          <a:cs typeface="Trebuchet MS"/>
                          <a:sym typeface="Trebuchet MS"/>
                        </a:rPr>
                        <a:t>Macrocategoria</a:t>
                      </a:r>
                      <a:endParaRPr sz="700" u="none" cap="none" strike="noStrike">
                        <a:solidFill>
                          <a:schemeClr val="lt1"/>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700"/>
                        <a:buFont typeface="Arial"/>
                        <a:buNone/>
                      </a:pPr>
                      <a:r>
                        <a:rPr lang="en-MT" sz="700" u="none" cap="none" strike="noStrike">
                          <a:solidFill>
                            <a:schemeClr val="lt1"/>
                          </a:solidFill>
                          <a:latin typeface="Trebuchet MS"/>
                          <a:ea typeface="Trebuchet MS"/>
                          <a:cs typeface="Trebuchet MS"/>
                          <a:sym typeface="Trebuchet MS"/>
                        </a:rPr>
                        <a:t>Settore Urbano</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2014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Fondamenta</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Edifici</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2562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Struttura Portante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Edifici</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14400">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Elementi Non-Portanti</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Edifici</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014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Facciata</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Edifici</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014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Tetto</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Edifici</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308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Allestimento e Arredamento</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Edifici, Acqua</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24200">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Sistemi di Illuminazione Integrati</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Energia, Salute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37450">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Sistema Energetico</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Energia, Salute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110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Sistema di Ventilazione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Energia, Salute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01475">
                <a:tc>
                  <a:txBody>
                    <a:bodyPr/>
                    <a:lstStyle/>
                    <a:p>
                      <a:pPr indent="0" lvl="0" marL="0" marR="0" rtl="0" algn="l">
                        <a:lnSpc>
                          <a:spcPct val="100000"/>
                        </a:lnSpc>
                        <a:spcBef>
                          <a:spcPts val="0"/>
                        </a:spcBef>
                        <a:spcAft>
                          <a:spcPts val="0"/>
                        </a:spcAft>
                        <a:buClr>
                          <a:srgbClr val="000000"/>
                        </a:buClr>
                        <a:buSzPts val="700"/>
                        <a:buFont typeface="Arial"/>
                        <a:buNone/>
                      </a:pPr>
                      <a:r>
                        <a:rPr b="0" i="0" lang="en-MT" sz="700" u="none" cap="none" strike="noStrike">
                          <a:solidFill>
                            <a:srgbClr val="53656D"/>
                          </a:solidFill>
                          <a:latin typeface="Trebuchet MS"/>
                          <a:ea typeface="Trebuchet MS"/>
                          <a:cs typeface="Trebuchet MS"/>
                          <a:sym typeface="Trebuchet MS"/>
                        </a:rPr>
                        <a:t>Sistemi idrico-sanitari</a:t>
                      </a:r>
                      <a:endParaRPr b="0" i="0"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Energia, Salute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110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Altri Sistemi</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Energia, Salute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176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Utenze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Energia, Salute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014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Architettura del paesaggio</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Ambiente e Biodiversità</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242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Occupanti</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Salute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110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Posizione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Edifici</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014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Comunità</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Protezione Civile e Emergenze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580" name="Google Shape;580;p70"/>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81" name="Google Shape;581;p70"/>
          <p:cNvSpPr/>
          <p:nvPr/>
        </p:nvSpPr>
        <p:spPr>
          <a:xfrm>
            <a:off x="58647" y="53257"/>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71"/>
          <p:cNvSpPr txBox="1"/>
          <p:nvPr>
            <p:ph type="title"/>
          </p:nvPr>
        </p:nvSpPr>
        <p:spPr>
          <a:xfrm>
            <a:off x="554400" y="346200"/>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None/>
            </a:pPr>
            <a:r>
              <a:rPr lang="en-MT">
                <a:solidFill>
                  <a:schemeClr val="accent4"/>
                </a:solidFill>
              </a:rPr>
              <a:t>Specificità degli indicatori RBTool</a:t>
            </a:r>
            <a:endParaRPr/>
          </a:p>
        </p:txBody>
      </p:sp>
      <p:sp>
        <p:nvSpPr>
          <p:cNvPr id="587" name="Google Shape;587;p71"/>
          <p:cNvSpPr txBox="1"/>
          <p:nvPr/>
        </p:nvSpPr>
        <p:spPr>
          <a:xfrm>
            <a:off x="580550" y="1459634"/>
            <a:ext cx="5182371" cy="26776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I Criteri di Vulnerabilità e Pericolo sono simili a quelli degli RNTool: </a:t>
            </a:r>
            <a:r>
              <a:rPr b="0" i="0" lang="en-MT" sz="1200" u="none" cap="none" strike="noStrike">
                <a:solidFill>
                  <a:schemeClr val="lt2"/>
                </a:solidFill>
                <a:latin typeface="Trebuchet MS"/>
                <a:ea typeface="Trebuchet MS"/>
                <a:cs typeface="Trebuchet MS"/>
                <a:sym typeface="Trebuchet MS"/>
              </a:rPr>
              <a:t>garantiscono una valutazione multiscala, in modo che lo stesso settore (ad esempio, acqua, energia, trasporti) possa essere analizzato nella sua interezza, dalla sua origine negli edifici fino alla sua gestione a livello di quartiere.</a:t>
            </a:r>
            <a:endParaRPr/>
          </a:p>
          <a:p>
            <a:pPr indent="0" lvl="0" marL="0" marR="0" rtl="0" algn="just">
              <a:lnSpc>
                <a:spcPct val="100000"/>
              </a:lnSpc>
              <a:spcBef>
                <a:spcPts val="0"/>
              </a:spcBef>
              <a:spcAft>
                <a:spcPts val="0"/>
              </a:spcAft>
              <a:buNone/>
            </a:pPr>
            <a:r>
              <a:t/>
            </a:r>
            <a:endParaRPr b="1" i="0" sz="1200" u="none" cap="none" strike="noStrike">
              <a:solidFill>
                <a:schemeClr val="accent4"/>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t/>
            </a:r>
            <a:endParaRPr b="0" i="0" sz="1200" u="none" cap="none" strike="noStrike">
              <a:solidFill>
                <a:schemeClr val="accent4"/>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-L'esposizione è valutata tramite un unico criterio qualitativo:</a:t>
            </a:r>
            <a:endParaRPr b="0" i="0" sz="1200" u="none" cap="none" strike="noStrike">
              <a:solidFill>
                <a:schemeClr val="accent4"/>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 Livello di Esposizione: Quanti elementi sono esposti. </a:t>
            </a:r>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Scala normalizzata: da 0,1 che indica una presenza molto ridotta a 0,9 che indica una presenza dominante.</a:t>
            </a:r>
            <a:endParaRPr b="0" i="0" sz="1200" u="none" cap="none" strike="noStrike">
              <a:solidFill>
                <a:schemeClr val="accent4"/>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p:txBody>
      </p:sp>
      <p:pic>
        <p:nvPicPr>
          <p:cNvPr descr="Analyzing Context Icon Design 43272621 Vector Art at Vecteezy" id="588" name="Google Shape;588;p71"/>
          <p:cNvPicPr preferRelativeResize="0"/>
          <p:nvPr/>
        </p:nvPicPr>
        <p:blipFill rotWithShape="1">
          <a:blip r:embed="rId3">
            <a:alphaModFix/>
          </a:blip>
          <a:srcRect b="0" l="0" r="0" t="0"/>
          <a:stretch/>
        </p:blipFill>
        <p:spPr>
          <a:xfrm>
            <a:off x="6094125" y="1597478"/>
            <a:ext cx="2636550" cy="2636550"/>
          </a:xfrm>
          <a:prstGeom prst="rect">
            <a:avLst/>
          </a:prstGeom>
          <a:noFill/>
          <a:ln>
            <a:noFill/>
          </a:ln>
        </p:spPr>
      </p:pic>
      <p:sp>
        <p:nvSpPr>
          <p:cNvPr id="589" name="Google Shape;589;p71"/>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90" name="Google Shape;590;p71"/>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91" name="Google Shape;591;p71"/>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72"/>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None/>
            </a:pPr>
            <a:r>
              <a:rPr lang="en-MT">
                <a:solidFill>
                  <a:schemeClr val="accent4"/>
                </a:solidFill>
              </a:rPr>
              <a:t>Risultati e Loro Utilizzo</a:t>
            </a:r>
            <a:endParaRPr>
              <a:solidFill>
                <a:schemeClr val="accent4"/>
              </a:solidFill>
            </a:endParaRPr>
          </a:p>
        </p:txBody>
      </p:sp>
      <p:sp>
        <p:nvSpPr>
          <p:cNvPr id="597" name="Google Shape;597;p72"/>
          <p:cNvSpPr txBox="1"/>
          <p:nvPr/>
        </p:nvSpPr>
        <p:spPr>
          <a:xfrm>
            <a:off x="619170" y="957710"/>
            <a:ext cx="7882800" cy="304698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Valori di rischio forniti a più livelli:</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a:t>
            </a:r>
            <a:r>
              <a:rPr b="1" i="0" lang="en-MT" sz="1200" u="none" cap="none" strike="noStrike">
                <a:solidFill>
                  <a:schemeClr val="lt2"/>
                </a:solidFill>
                <a:latin typeface="Trebuchet MS"/>
                <a:ea typeface="Trebuchet MS"/>
                <a:cs typeface="Trebuchet MS"/>
                <a:sym typeface="Trebuchet MS"/>
              </a:rPr>
              <a:t>Per Categoria Di Rischio</a:t>
            </a:r>
            <a:r>
              <a:rPr b="0" i="0" lang="en-MT" sz="1200" u="none" cap="none" strike="noStrike">
                <a:solidFill>
                  <a:schemeClr val="lt2"/>
                </a:solidFill>
                <a:latin typeface="Trebuchet MS"/>
                <a:ea typeface="Trebuchet MS"/>
                <a:cs typeface="Trebuchet MS"/>
                <a:sym typeface="Trebuchet MS"/>
              </a:rPr>
              <a:t>: Consente una comprensione dettagliata dei tipi specifici di rischi legati al clima che interessano l'edificio (ad es. rischio di alluvioni, stress termico, danni causati dal vento).</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a:t>
            </a:r>
            <a:r>
              <a:rPr b="1" i="0" lang="en-MT" sz="1200" u="none" cap="none" strike="noStrike">
                <a:solidFill>
                  <a:schemeClr val="lt2"/>
                </a:solidFill>
                <a:latin typeface="Trebuchet MS"/>
                <a:ea typeface="Trebuchet MS"/>
                <a:cs typeface="Trebuchet MS"/>
                <a:sym typeface="Trebuchet MS"/>
              </a:rPr>
              <a:t>Per Macrocategoria </a:t>
            </a:r>
            <a:r>
              <a:rPr b="0" i="0" lang="en-MT" sz="1200" u="none" cap="none" strike="noStrike">
                <a:solidFill>
                  <a:schemeClr val="lt2"/>
                </a:solidFill>
                <a:latin typeface="Trebuchet MS"/>
                <a:ea typeface="Trebuchet MS"/>
                <a:cs typeface="Trebuchet MS"/>
                <a:sym typeface="Trebuchet MS"/>
              </a:rPr>
              <a:t>(ad es. facciata, tetto): Facilita valutazioni mirate dei componenti dell'edificio, aiutando a identificare quali elementi strutturali sono più vulnerabili.</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a:t>
            </a:r>
            <a:r>
              <a:rPr b="1" i="0" lang="en-MT" sz="1200" u="none" cap="none" strike="noStrike">
                <a:solidFill>
                  <a:schemeClr val="lt2"/>
                </a:solidFill>
                <a:latin typeface="Trebuchet MS"/>
                <a:ea typeface="Trebuchet MS"/>
                <a:cs typeface="Trebuchet MS"/>
                <a:sym typeface="Trebuchet MS"/>
              </a:rPr>
              <a:t>Rischio Complessivo dell’Edificio</a:t>
            </a:r>
            <a:r>
              <a:rPr b="0" i="0" lang="en-MT" sz="1200" u="none" cap="none" strike="noStrike">
                <a:solidFill>
                  <a:schemeClr val="lt2"/>
                </a:solidFill>
                <a:latin typeface="Trebuchet MS"/>
                <a:ea typeface="Trebuchet MS"/>
                <a:cs typeface="Trebuchet MS"/>
                <a:sym typeface="Trebuchet MS"/>
              </a:rPr>
              <a:t>: Aggrega tutte le categorie in un unico parametro, offrendo una visione completa del profilo di rischio climatico complessivo dell'edificio.</a:t>
            </a:r>
            <a:endParaRPr/>
          </a:p>
          <a:p>
            <a:pPr indent="0" lvl="0" marL="0" marR="0" rtl="0" algn="just">
              <a:lnSpc>
                <a:spcPct val="100000"/>
              </a:lnSpc>
              <a:spcBef>
                <a:spcPts val="0"/>
              </a:spcBef>
              <a:spcAft>
                <a:spcPts val="0"/>
              </a:spcAft>
              <a:buNone/>
            </a:pPr>
            <a:r>
              <a:t/>
            </a:r>
            <a:endParaRPr b="0" i="0" sz="1200" u="none" cap="none" strike="noStrike">
              <a:solidFill>
                <a:schemeClr val="accent4"/>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Supporta il processo decisionale per:</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a:t>
            </a:r>
            <a:r>
              <a:rPr b="1" i="0" lang="en-MT" sz="1200" u="none" cap="none" strike="noStrike">
                <a:solidFill>
                  <a:schemeClr val="lt2"/>
                </a:solidFill>
                <a:latin typeface="Trebuchet MS"/>
                <a:ea typeface="Trebuchet MS"/>
                <a:cs typeface="Trebuchet MS"/>
                <a:sym typeface="Trebuchet MS"/>
              </a:rPr>
              <a:t>Ristrutturazione resiliente al clima di edifici </a:t>
            </a:r>
            <a:r>
              <a:rPr b="0" i="0" lang="en-MT" sz="1200" u="none" cap="none" strike="noStrike">
                <a:solidFill>
                  <a:schemeClr val="lt2"/>
                </a:solidFill>
                <a:latin typeface="Trebuchet MS"/>
                <a:ea typeface="Trebuchet MS"/>
                <a:cs typeface="Trebuchet MS"/>
                <a:sym typeface="Trebuchet MS"/>
              </a:rPr>
              <a:t>: Guida la progettazione e l’implementazione di misure di adattamento per aumentare la resilienza dell'edificio rispetto ai pericoli climatici previsti.</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a:t>
            </a:r>
            <a:r>
              <a:rPr b="1" i="0" lang="en-MT" sz="1200" u="none" cap="none" strike="noStrike">
                <a:solidFill>
                  <a:schemeClr val="lt2"/>
                </a:solidFill>
                <a:latin typeface="Trebuchet MS"/>
                <a:ea typeface="Trebuchet MS"/>
                <a:cs typeface="Trebuchet MS"/>
                <a:sym typeface="Trebuchet MS"/>
              </a:rPr>
              <a:t>Priorità degli interventi</a:t>
            </a:r>
            <a:r>
              <a:rPr b="0" i="0" lang="en-MT" sz="1200" u="none" cap="none" strike="noStrike">
                <a:solidFill>
                  <a:schemeClr val="lt2"/>
                </a:solidFill>
                <a:latin typeface="Trebuchet MS"/>
                <a:ea typeface="Trebuchet MS"/>
                <a:cs typeface="Trebuchet MS"/>
                <a:sym typeface="Trebuchet MS"/>
              </a:rPr>
              <a:t>: Aiuta le parti interessate ad allocare le risorse in modo efficiente, identificando le azioni più urgenti e di maggiore impatto.</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a:t>
            </a:r>
            <a:r>
              <a:rPr b="1" i="0" lang="en-MT" sz="1200" u="none" cap="none" strike="noStrike">
                <a:solidFill>
                  <a:schemeClr val="lt2"/>
                </a:solidFill>
                <a:latin typeface="Trebuchet MS"/>
                <a:ea typeface="Trebuchet MS"/>
                <a:cs typeface="Trebuchet MS"/>
                <a:sym typeface="Trebuchet MS"/>
              </a:rPr>
              <a:t>Integrazione con i risultati di RNTool a livello di quartiere</a:t>
            </a:r>
            <a:r>
              <a:rPr b="0" i="0" lang="en-MT" sz="1200" u="none" cap="none" strike="noStrike">
                <a:solidFill>
                  <a:schemeClr val="lt2"/>
                </a:solidFill>
                <a:latin typeface="Trebuchet MS"/>
                <a:ea typeface="Trebuchet MS"/>
                <a:cs typeface="Trebuchet MS"/>
                <a:sym typeface="Trebuchet MS"/>
              </a:rPr>
              <a:t>: Garantisce la coerenza tra le valutazioni a livello di edificio e le strategie di resilienza a livello di quartiere più ampio, favorendo una pianificazione coordinata dell'adattamento climatico.</a:t>
            </a:r>
            <a:endParaRPr/>
          </a:p>
        </p:txBody>
      </p:sp>
      <p:sp>
        <p:nvSpPr>
          <p:cNvPr id="598" name="Google Shape;598;p72"/>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99" name="Google Shape;599;p72"/>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2025-03-18T17:43:02Z</dcterms:created>
  <dc:creator>Claudio Capitanio</dc:creator>
</cp:coreProperties>
</file>