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Lst>
  <p:sldSz cy="5143500" cx="9144000"/>
  <p:notesSz cx="6724650" cy="9774225"/>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17" roundtripDataSignature="AMtx7mhGTENv4ZKBDaJScDXgr/hmX/XFi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ED9F153-51B4-488C-BFB8-B22A7FA3ACF2}">
  <a:tblStyle styleId="{AED9F153-51B4-488C-BFB8-B22A7FA3ACF2}"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Lst>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customschemas.google.com/relationships/presentationmetadata" Target="metadata"/><Relationship Id="rId16" Type="http://schemas.openxmlformats.org/officeDocument/2006/relationships/slide" Target="slides/slide11.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106363" y="733425"/>
            <a:ext cx="6513512"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106363" y="733425"/>
            <a:ext cx="6513512"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 name="Shape 66"/>
        <p:cNvGrpSpPr/>
        <p:nvPr/>
      </p:nvGrpSpPr>
      <p:grpSpPr>
        <a:xfrm>
          <a:off x="0" y="0"/>
          <a:ext cx="0" cy="0"/>
          <a:chOff x="0" y="0"/>
          <a:chExt cx="0" cy="0"/>
        </a:xfrm>
      </p:grpSpPr>
      <p:sp>
        <p:nvSpPr>
          <p:cNvPr id="67" name="Google Shape;67;p2: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 name="Google Shape;68;p2: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3: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2" name="Google Shape;82;p3: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p4: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 name="Google Shape;108;p4: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5: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6" name="Google Shape;136;p5: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6: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9" name="Google Shape;159;p6: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p7: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 name="Google Shape;171;p7: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8: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8: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9: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 name="Google Shape;208;p9: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 name="Shape 218"/>
        <p:cNvGrpSpPr/>
        <p:nvPr/>
      </p:nvGrpSpPr>
      <p:grpSpPr>
        <a:xfrm>
          <a:off x="0" y="0"/>
          <a:ext cx="0" cy="0"/>
          <a:chOff x="0" y="0"/>
          <a:chExt cx="0" cy="0"/>
        </a:xfrm>
      </p:grpSpPr>
      <p:sp>
        <p:nvSpPr>
          <p:cNvPr id="219" name="Google Shape;219;p10: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 name="Google Shape;220;p10: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 name="Shape 248"/>
        <p:cNvGrpSpPr/>
        <p:nvPr/>
      </p:nvGrpSpPr>
      <p:grpSpPr>
        <a:xfrm>
          <a:off x="0" y="0"/>
          <a:ext cx="0" cy="0"/>
          <a:chOff x="0" y="0"/>
          <a:chExt cx="0" cy="0"/>
        </a:xfrm>
      </p:grpSpPr>
      <p:sp>
        <p:nvSpPr>
          <p:cNvPr id="249" name="Google Shape;249;p11: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 name="Google Shape;250;p11:notes"/>
          <p:cNvSpPr txBox="1"/>
          <p:nvPr>
            <p:ph idx="1" type="body"/>
          </p:nvPr>
        </p:nvSpPr>
        <p:spPr>
          <a:xfrm>
            <a:off x="672465" y="4642763"/>
            <a:ext cx="5379720" cy="4398407"/>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38"/>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1" name="Google Shape;11;p38"/>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3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3" name="Shape 13"/>
        <p:cNvGrpSpPr/>
        <p:nvPr/>
      </p:nvGrpSpPr>
      <p:grpSpPr>
        <a:xfrm>
          <a:off x="0" y="0"/>
          <a:ext cx="0" cy="0"/>
          <a:chOff x="0" y="0"/>
          <a:chExt cx="0" cy="0"/>
        </a:xfrm>
      </p:grpSpPr>
      <p:sp>
        <p:nvSpPr>
          <p:cNvPr id="14" name="Google Shape;14;p39"/>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5" name="Google Shape;15;p39"/>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6" name="Google Shape;16;p3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7" name="Shape 17"/>
        <p:cNvGrpSpPr/>
        <p:nvPr/>
      </p:nvGrpSpPr>
      <p:grpSpPr>
        <a:xfrm>
          <a:off x="0" y="0"/>
          <a:ext cx="0" cy="0"/>
          <a:chOff x="0" y="0"/>
          <a:chExt cx="0" cy="0"/>
        </a:xfrm>
      </p:grpSpPr>
      <p:sp>
        <p:nvSpPr>
          <p:cNvPr id="18" name="Google Shape;18;p40"/>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19" name="Google Shape;19;p4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4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2" name="Google Shape;22;p41"/>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3" name="Google Shape;23;p41"/>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4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42"/>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7" name="Google Shape;27;p4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43"/>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0" name="Google Shape;30;p43"/>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1" name="Google Shape;31;p4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44"/>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4" name="Google Shape;34;p4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45"/>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7" name="Google Shape;37;p4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8" name="Google Shape;38;p45"/>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45"/>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0" name="Google Shape;40;p4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46"/>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3" name="Google Shape;43;p4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47"/>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6" name="Google Shape;46;p47"/>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7" name="Google Shape;47;p4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4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7"/>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37"/>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3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0.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22.png"/><Relationship Id="rId8"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7.png"/><Relationship Id="rId4" Type="http://schemas.openxmlformats.org/officeDocument/2006/relationships/image" Target="../media/image5.png"/><Relationship Id="rId5"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2.png"/><Relationship Id="rId4" Type="http://schemas.openxmlformats.org/officeDocument/2006/relationships/image" Target="../media/image19.png"/><Relationship Id="rId5" Type="http://schemas.openxmlformats.org/officeDocument/2006/relationships/image" Target="../media/image13.png"/><Relationship Id="rId6" Type="http://schemas.openxmlformats.org/officeDocument/2006/relationships/image" Target="../media/image15.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0.png"/><Relationship Id="rId4" Type="http://schemas.openxmlformats.org/officeDocument/2006/relationships/image" Target="../media/image6.png"/><Relationship Id="rId5" Type="http://schemas.openxmlformats.org/officeDocument/2006/relationships/image" Target="../media/image4.png"/><Relationship Id="rId6" Type="http://schemas.openxmlformats.org/officeDocument/2006/relationships/image" Target="../media/image1.png"/><Relationship Id="rId7" Type="http://schemas.openxmlformats.org/officeDocument/2006/relationships/image" Target="../media/image22.png"/><Relationship Id="rId8" Type="http://schemas.openxmlformats.org/officeDocument/2006/relationships/image" Target="../media/image16.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 name="Shape 53"/>
        <p:cNvGrpSpPr/>
        <p:nvPr/>
      </p:nvGrpSpPr>
      <p:grpSpPr>
        <a:xfrm>
          <a:off x="0" y="0"/>
          <a:ext cx="0" cy="0"/>
          <a:chOff x="0" y="0"/>
          <a:chExt cx="0" cy="0"/>
        </a:xfrm>
      </p:grpSpPr>
      <p:sp>
        <p:nvSpPr>
          <p:cNvPr id="54" name="Google Shape;54;p1"/>
          <p:cNvSpPr txBox="1"/>
          <p:nvPr/>
        </p:nvSpPr>
        <p:spPr>
          <a:xfrm>
            <a:off x="723130" y="1936627"/>
            <a:ext cx="50658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2400"/>
              <a:buFont typeface="Arial"/>
              <a:buNone/>
            </a:pPr>
            <a:r>
              <a:rPr b="1" i="0" lang="es" sz="2400" u="none" cap="none" strike="noStrike">
                <a:solidFill>
                  <a:srgbClr val="708792"/>
                </a:solidFill>
                <a:latin typeface="Trebuchet MS"/>
                <a:ea typeface="Trebuchet MS"/>
                <a:cs typeface="Trebuchet MS"/>
                <a:sym typeface="Trebuchet MS"/>
              </a:rPr>
              <a:t>SuPeRBE Training Material</a:t>
            </a:r>
            <a:endParaRPr b="0" i="0" sz="24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2400"/>
              <a:buFont typeface="Arial"/>
              <a:buNone/>
            </a:pPr>
            <a:r>
              <a:t/>
            </a:r>
            <a:endParaRPr b="1" i="0" sz="2400" u="none" cap="none" strike="noStrike">
              <a:solidFill>
                <a:srgbClr val="53656D"/>
              </a:solidFill>
              <a:latin typeface="Trebuchet MS"/>
              <a:ea typeface="Trebuchet MS"/>
              <a:cs typeface="Trebuchet MS"/>
              <a:sym typeface="Trebuchet MS"/>
            </a:endParaRPr>
          </a:p>
        </p:txBody>
      </p:sp>
      <p:sp>
        <p:nvSpPr>
          <p:cNvPr id="55" name="Google Shape;55;p1"/>
          <p:cNvSpPr txBox="1"/>
          <p:nvPr/>
        </p:nvSpPr>
        <p:spPr>
          <a:xfrm>
            <a:off x="719320" y="26123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Climate change and built environment</a:t>
            </a:r>
            <a:endParaRPr b="0" i="0" sz="1400" u="none" cap="none" strike="noStrike">
              <a:solidFill>
                <a:srgbClr val="000000"/>
              </a:solidFill>
              <a:latin typeface="Arial"/>
              <a:ea typeface="Arial"/>
              <a:cs typeface="Arial"/>
              <a:sym typeface="Arial"/>
            </a:endParaRPr>
          </a:p>
        </p:txBody>
      </p:sp>
      <p:sp>
        <p:nvSpPr>
          <p:cNvPr id="56" name="Google Shape;56;p1"/>
          <p:cNvSpPr txBox="1"/>
          <p:nvPr/>
        </p:nvSpPr>
        <p:spPr>
          <a:xfrm>
            <a:off x="719320" y="31580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Fundamentals of climate change</a:t>
            </a:r>
            <a:r>
              <a:rPr b="1" i="0" lang="es" sz="1800" u="none" cap="none" strike="noStrike">
                <a:solidFill>
                  <a:srgbClr val="9ACA3C"/>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57" name="Google Shape;57;p1"/>
          <p:cNvSpPr txBox="1"/>
          <p:nvPr/>
        </p:nvSpPr>
        <p:spPr>
          <a:xfrm>
            <a:off x="5788925" y="3776181"/>
            <a:ext cx="33072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600"/>
              <a:buFont typeface="Noto Sans Symbols"/>
              <a:buNone/>
            </a:pPr>
            <a:r>
              <a:rPr b="1" i="0" lang="es" sz="2000" u="none" cap="none" strike="noStrike">
                <a:solidFill>
                  <a:srgbClr val="9ACA3C"/>
                </a:solidFill>
                <a:latin typeface="Trebuchet MS"/>
                <a:ea typeface="Trebuchet MS"/>
                <a:cs typeface="Trebuchet MS"/>
                <a:sym typeface="Trebuchet MS"/>
              </a:rPr>
              <a:t>Level of competence: 2</a:t>
            </a:r>
            <a:endParaRPr b="1" i="0" sz="2000" u="none" cap="none" strike="noStrike">
              <a:solidFill>
                <a:srgbClr val="9ACA3C"/>
              </a:solidFill>
              <a:latin typeface="Trebuchet MS"/>
              <a:ea typeface="Trebuchet MS"/>
              <a:cs typeface="Trebuchet MS"/>
              <a:sym typeface="Trebuchet MS"/>
            </a:endParaRPr>
          </a:p>
        </p:txBody>
      </p:sp>
      <p:pic>
        <p:nvPicPr>
          <p:cNvPr id="58" name="Google Shape;58;p1" title="superbe copertina.jpg"/>
          <p:cNvPicPr preferRelativeResize="0"/>
          <p:nvPr/>
        </p:nvPicPr>
        <p:blipFill rotWithShape="1">
          <a:blip r:embed="rId3">
            <a:alphaModFix/>
          </a:blip>
          <a:srcRect b="0" l="0" r="0" t="0"/>
          <a:stretch/>
        </p:blipFill>
        <p:spPr>
          <a:xfrm>
            <a:off x="0" y="-14128"/>
            <a:ext cx="9168625" cy="5260328"/>
          </a:xfrm>
          <a:prstGeom prst="rect">
            <a:avLst/>
          </a:prstGeom>
          <a:noFill/>
          <a:ln>
            <a:noFill/>
          </a:ln>
        </p:spPr>
      </p:pic>
      <p:sp>
        <p:nvSpPr>
          <p:cNvPr id="59" name="Google Shape;59;p1"/>
          <p:cNvSpPr txBox="1"/>
          <p:nvPr/>
        </p:nvSpPr>
        <p:spPr>
          <a:xfrm>
            <a:off x="236220" y="4396648"/>
            <a:ext cx="3063600" cy="5862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900"/>
              <a:buFont typeface="Arial"/>
              <a:buNone/>
            </a:pPr>
            <a:r>
              <a:t/>
            </a:r>
            <a:endParaRPr b="0" i="0" sz="9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708792"/>
                </a:solidFill>
                <a:latin typeface="Trebuchet MS"/>
                <a:ea typeface="Trebuchet MS"/>
                <a:cs typeface="Trebuchet MS"/>
                <a:sym typeface="Trebuchet MS"/>
              </a:rPr>
              <a:t>Attività 3.2</a:t>
            </a:r>
            <a:endParaRPr b="0" i="0" sz="24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708792"/>
                </a:solidFill>
                <a:latin typeface="Trebuchet MS"/>
                <a:ea typeface="Trebuchet MS"/>
                <a:cs typeface="Trebuchet MS"/>
                <a:sym typeface="Trebuchet MS"/>
              </a:rPr>
              <a:t>SuPeRBE Project (CE0200768)</a:t>
            </a:r>
            <a:endParaRPr b="0" i="0" sz="1000" u="none" cap="none" strike="noStrike">
              <a:solidFill>
                <a:srgbClr val="708792"/>
              </a:solidFill>
              <a:latin typeface="Trebuchet MS"/>
              <a:ea typeface="Trebuchet MS"/>
              <a:cs typeface="Trebuchet MS"/>
              <a:sym typeface="Trebuchet MS"/>
            </a:endParaRPr>
          </a:p>
        </p:txBody>
      </p:sp>
      <p:sp>
        <p:nvSpPr>
          <p:cNvPr id="60" name="Google Shape;60;p1"/>
          <p:cNvSpPr txBox="1"/>
          <p:nvPr/>
        </p:nvSpPr>
        <p:spPr>
          <a:xfrm>
            <a:off x="520080" y="1420989"/>
            <a:ext cx="69636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000000"/>
              </a:buClr>
              <a:buSzPts val="3000"/>
              <a:buFont typeface="Arial"/>
              <a:buNone/>
            </a:pPr>
            <a:r>
              <a:rPr b="1" i="0" lang="es" sz="3000" u="none" cap="none" strike="noStrike">
                <a:solidFill>
                  <a:srgbClr val="708792"/>
                </a:solidFill>
                <a:latin typeface="Trebuchet MS"/>
                <a:ea typeface="Trebuchet MS"/>
                <a:cs typeface="Trebuchet MS"/>
                <a:sym typeface="Trebuchet MS"/>
              </a:rPr>
              <a:t>Materiale didattico SuPeRBE </a:t>
            </a:r>
            <a:endParaRPr b="0" i="0" sz="3000" u="none" cap="none" strike="noStrike">
              <a:solidFill>
                <a:srgbClr val="70879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3000"/>
              <a:buFont typeface="Arial"/>
              <a:buNone/>
            </a:pPr>
            <a:r>
              <a:t/>
            </a:r>
            <a:endParaRPr b="1" i="0" sz="3000" u="none" cap="none" strike="noStrike">
              <a:solidFill>
                <a:srgbClr val="53656D"/>
              </a:solidFill>
              <a:latin typeface="Trebuchet MS"/>
              <a:ea typeface="Trebuchet MS"/>
              <a:cs typeface="Trebuchet MS"/>
              <a:sym typeface="Trebuchet MS"/>
            </a:endParaRPr>
          </a:p>
        </p:txBody>
      </p:sp>
      <p:sp>
        <p:nvSpPr>
          <p:cNvPr id="61" name="Google Shape;61;p1"/>
          <p:cNvSpPr txBox="1"/>
          <p:nvPr/>
        </p:nvSpPr>
        <p:spPr>
          <a:xfrm>
            <a:off x="4920916" y="3573125"/>
            <a:ext cx="4291684"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600"/>
              <a:buFont typeface="Noto Sans Symbols"/>
              <a:buNone/>
            </a:pPr>
            <a:r>
              <a:rPr b="1" i="0" lang="es" sz="2000" u="none" cap="none" strike="noStrike">
                <a:solidFill>
                  <a:srgbClr val="9ACA3C"/>
                </a:solidFill>
                <a:latin typeface="Trebuchet MS"/>
                <a:ea typeface="Trebuchet MS"/>
                <a:cs typeface="Trebuchet MS"/>
                <a:sym typeface="Trebuchet MS"/>
              </a:rPr>
              <a:t>Livello di competenza: 1</a:t>
            </a:r>
            <a:endParaRPr b="1" i="0" sz="2000" u="none" cap="none" strike="noStrike">
              <a:solidFill>
                <a:srgbClr val="9ACA3C"/>
              </a:solidFill>
              <a:latin typeface="Trebuchet MS"/>
              <a:ea typeface="Trebuchet MS"/>
              <a:cs typeface="Trebuchet MS"/>
              <a:sym typeface="Trebuchet MS"/>
            </a:endParaRPr>
          </a:p>
        </p:txBody>
      </p:sp>
      <p:sp>
        <p:nvSpPr>
          <p:cNvPr id="62" name="Google Shape;62;p1"/>
          <p:cNvSpPr txBox="1"/>
          <p:nvPr/>
        </p:nvSpPr>
        <p:spPr>
          <a:xfrm>
            <a:off x="494520" y="2231887"/>
            <a:ext cx="815876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None/>
            </a:pPr>
            <a:r>
              <a:rPr b="1" lang="es" sz="2400">
                <a:solidFill>
                  <a:srgbClr val="9ACA3C"/>
                </a:solidFill>
                <a:latin typeface="Trebuchet MS"/>
                <a:ea typeface="Trebuchet MS"/>
                <a:cs typeface="Trebuchet MS"/>
                <a:sym typeface="Trebuchet MS"/>
              </a:rPr>
              <a:t>2 RBE Sistema di Valutazione - RNTool - RBTool </a:t>
            </a:r>
            <a:endParaRPr b="1" i="0" sz="2400" u="none" cap="none" strike="noStrike">
              <a:solidFill>
                <a:srgbClr val="9ACA3C"/>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708792"/>
              </a:buClr>
              <a:buSzPts val="1920"/>
              <a:buFont typeface="Noto Sans Symbols"/>
              <a:buNone/>
            </a:pPr>
            <a:r>
              <a:t/>
            </a:r>
            <a:endParaRPr b="0" i="0" sz="1400" u="none" cap="none" strike="noStrike">
              <a:solidFill>
                <a:srgbClr val="000000"/>
              </a:solidFill>
              <a:latin typeface="Arial"/>
              <a:ea typeface="Arial"/>
              <a:cs typeface="Arial"/>
              <a:sym typeface="Arial"/>
            </a:endParaRPr>
          </a:p>
        </p:txBody>
      </p:sp>
      <p:sp>
        <p:nvSpPr>
          <p:cNvPr id="63" name="Google Shape;63;p1"/>
          <p:cNvSpPr txBox="1"/>
          <p:nvPr/>
        </p:nvSpPr>
        <p:spPr>
          <a:xfrm>
            <a:off x="463670" y="29294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2400" u="none" cap="none" strike="noStrike">
                <a:solidFill>
                  <a:srgbClr val="9ACA3C"/>
                </a:solidFill>
                <a:latin typeface="Trebuchet MS"/>
                <a:ea typeface="Trebuchet MS"/>
                <a:cs typeface="Trebuchet MS"/>
                <a:sym typeface="Trebuchet MS"/>
              </a:rPr>
              <a:t>2.3 RNTool-CE</a:t>
            </a:r>
            <a:r>
              <a:rPr b="1" i="0" lang="es" sz="1800" u="none" cap="none" strike="noStrike">
                <a:solidFill>
                  <a:srgbClr val="9ACA3C"/>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64" name="Google Shape;64;p1"/>
          <p:cNvSpPr txBox="1"/>
          <p:nvPr/>
        </p:nvSpPr>
        <p:spPr>
          <a:xfrm>
            <a:off x="516270" y="19745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1700" u="none" cap="none" strike="noStrike">
                <a:solidFill>
                  <a:srgbClr val="9ACA3C"/>
                </a:solidFill>
                <a:latin typeface="Trebuchet MS"/>
                <a:ea typeface="Trebuchet MS"/>
                <a:cs typeface="Trebuchet MS"/>
                <a:sym typeface="Trebuchet MS"/>
              </a:rPr>
              <a:t>Macro Area di specializzazione:</a:t>
            </a:r>
            <a:endParaRPr b="0" i="0" sz="700" u="none" cap="none" strike="noStrike">
              <a:solidFill>
                <a:srgbClr val="000000"/>
              </a:solidFill>
              <a:latin typeface="Arial"/>
              <a:ea typeface="Arial"/>
              <a:cs typeface="Arial"/>
              <a:sym typeface="Arial"/>
            </a:endParaRPr>
          </a:p>
        </p:txBody>
      </p:sp>
      <p:sp>
        <p:nvSpPr>
          <p:cNvPr id="65" name="Google Shape;65;p1"/>
          <p:cNvSpPr txBox="1"/>
          <p:nvPr/>
        </p:nvSpPr>
        <p:spPr>
          <a:xfrm>
            <a:off x="490720" y="2695375"/>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rgbClr val="708792"/>
              </a:buClr>
              <a:buSzPts val="1920"/>
              <a:buFont typeface="Noto Sans Symbols"/>
              <a:buNone/>
            </a:pPr>
            <a:r>
              <a:rPr b="1" i="0" lang="es" sz="1700" u="none" cap="none" strike="noStrike">
                <a:solidFill>
                  <a:srgbClr val="9ACA3C"/>
                </a:solidFill>
                <a:latin typeface="Trebuchet MS"/>
                <a:ea typeface="Trebuchet MS"/>
                <a:cs typeface="Trebuchet MS"/>
                <a:sym typeface="Trebuchet MS"/>
              </a:rPr>
              <a:t>Area di Specializzazione:</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 name="Shape 69"/>
        <p:cNvGrpSpPr/>
        <p:nvPr/>
      </p:nvGrpSpPr>
      <p:grpSpPr>
        <a:xfrm>
          <a:off x="0" y="0"/>
          <a:ext cx="0" cy="0"/>
          <a:chOff x="0" y="0"/>
          <a:chExt cx="0" cy="0"/>
        </a:xfrm>
      </p:grpSpPr>
      <p:sp>
        <p:nvSpPr>
          <p:cNvPr id="70" name="Google Shape;70;p2"/>
          <p:cNvSpPr txBox="1"/>
          <p:nvPr/>
        </p:nvSpPr>
        <p:spPr>
          <a:xfrm>
            <a:off x="512470" y="895917"/>
            <a:ext cx="5233200" cy="13938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chemeClr val="dk1"/>
              </a:buClr>
              <a:buSzPts val="1100"/>
              <a:buFont typeface="Arial"/>
              <a:buNone/>
            </a:pPr>
            <a:r>
              <a:rPr b="0" i="0" lang="es" sz="1200" u="none" cap="none" strike="noStrike">
                <a:solidFill>
                  <a:srgbClr val="708792"/>
                </a:solidFill>
                <a:latin typeface="Trebuchet MS"/>
                <a:ea typeface="Trebuchet MS"/>
                <a:cs typeface="Trebuchet MS"/>
                <a:sym typeface="Trebuchet MS"/>
              </a:rPr>
              <a:t>Lo Strumento per i Quartieri Resilienti (RNTool) è il quadro generale che implementa il Metodo RBE alla scala di quartiere. Esso traduce la struttura metodologica del Metodo RBE in uno strumento capace di valutare il livello complessivo di rischio climatico attraverso le diverse tipologie di pericoli, i settori urbani e gli elementi esposti.</a:t>
            </a:r>
            <a:endParaRPr b="0" i="0" sz="1200" u="none" cap="none" strike="noStrike">
              <a:solidFill>
                <a:srgbClr val="708792"/>
              </a:solidFill>
              <a:latin typeface="Trebuchet MS"/>
              <a:ea typeface="Trebuchet MS"/>
              <a:cs typeface="Trebuchet MS"/>
              <a:sym typeface="Trebuchet MS"/>
            </a:endParaRPr>
          </a:p>
        </p:txBody>
      </p:sp>
      <p:sp>
        <p:nvSpPr>
          <p:cNvPr id="71" name="Google Shape;71;p2"/>
          <p:cNvSpPr txBox="1"/>
          <p:nvPr/>
        </p:nvSpPr>
        <p:spPr>
          <a:xfrm>
            <a:off x="450735" y="310300"/>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Cos’è l’RNTool?</a:t>
            </a:r>
            <a:endParaRPr b="1" i="0" sz="2800" u="none" cap="none" strike="noStrike">
              <a:solidFill>
                <a:srgbClr val="9ACA3C"/>
              </a:solidFill>
              <a:latin typeface="Trebuchet MS"/>
              <a:ea typeface="Trebuchet MS"/>
              <a:cs typeface="Trebuchet MS"/>
              <a:sym typeface="Trebuchet MS"/>
            </a:endParaRPr>
          </a:p>
        </p:txBody>
      </p:sp>
      <p:sp>
        <p:nvSpPr>
          <p:cNvPr id="72" name="Google Shape;72;p2"/>
          <p:cNvSpPr txBox="1"/>
          <p:nvPr/>
        </p:nvSpPr>
        <p:spPr>
          <a:xfrm>
            <a:off x="464246" y="2289717"/>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s" sz="1600" u="none" cap="none" strike="noStrike">
                <a:solidFill>
                  <a:srgbClr val="9ACA3C"/>
                </a:solidFill>
                <a:latin typeface="Trebuchet MS"/>
                <a:ea typeface="Trebuchet MS"/>
                <a:cs typeface="Trebuchet MS"/>
                <a:sym typeface="Trebuchet MS"/>
              </a:rPr>
              <a:t>Punti Chiave RNTool</a:t>
            </a:r>
            <a:endParaRPr b="0" i="0" sz="1400" u="none" cap="none" strike="noStrike">
              <a:solidFill>
                <a:srgbClr val="000000"/>
              </a:solidFill>
              <a:latin typeface="Arial"/>
              <a:ea typeface="Arial"/>
              <a:cs typeface="Arial"/>
              <a:sym typeface="Arial"/>
            </a:endParaRPr>
          </a:p>
        </p:txBody>
      </p:sp>
      <p:sp>
        <p:nvSpPr>
          <p:cNvPr id="73" name="Google Shape;73;p2"/>
          <p:cNvSpPr txBox="1"/>
          <p:nvPr/>
        </p:nvSpPr>
        <p:spPr>
          <a:xfrm>
            <a:off x="450735" y="2875334"/>
            <a:ext cx="5012700" cy="1290300"/>
          </a:xfrm>
          <a:prstGeom prst="rect">
            <a:avLst/>
          </a:prstGeom>
          <a:noFill/>
          <a:ln>
            <a:noFill/>
          </a:ln>
        </p:spPr>
        <p:txBody>
          <a:bodyPr anchorCtr="0" anchor="ctr" bIns="34275" lIns="68550" spcFirstLastPara="1" rIns="68550" wrap="square" tIns="34275">
            <a:noAutofit/>
          </a:bodyPr>
          <a:lstStyle/>
          <a:p>
            <a:pPr indent="0" lvl="0" marL="0" marR="0" rtl="0" algn="l">
              <a:lnSpc>
                <a:spcPct val="115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t>
            </a:r>
            <a:r>
              <a:rPr b="0" i="0" lang="es" sz="1200" u="none" cap="none" strike="noStrike">
                <a:solidFill>
                  <a:srgbClr val="708792"/>
                </a:solidFill>
                <a:latin typeface="Trebuchet MS"/>
                <a:ea typeface="Trebuchet MS"/>
                <a:cs typeface="Trebuchet MS"/>
                <a:sym typeface="Trebuchet MS"/>
              </a:rPr>
              <a:t>Struttura modulare e adattabile.</a:t>
            </a:r>
            <a:endParaRPr/>
          </a:p>
          <a:p>
            <a:pPr indent="0" lvl="0" marL="0" marR="0" rtl="0" algn="l">
              <a:lnSpc>
                <a:spcPct val="115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t>
            </a:r>
            <a:r>
              <a:rPr b="0" i="0" lang="es" sz="1200" u="none" cap="none" strike="noStrike">
                <a:solidFill>
                  <a:srgbClr val="708792"/>
                </a:solidFill>
                <a:latin typeface="Trebuchet MS"/>
                <a:ea typeface="Trebuchet MS"/>
                <a:cs typeface="Trebuchet MS"/>
                <a:sym typeface="Trebuchet MS"/>
              </a:rPr>
              <a:t>7 tipologie di pericoli, 84 categorie di rischio, oltre 1000 criteri di valutazione.</a:t>
            </a:r>
            <a:endParaRPr/>
          </a:p>
          <a:p>
            <a:pPr indent="0" lvl="0" marL="0" marR="0" rtl="0" algn="l">
              <a:lnSpc>
                <a:spcPct val="115000"/>
              </a:lnSpc>
              <a:spcBef>
                <a:spcPts val="1200"/>
              </a:spcBef>
              <a:spcAft>
                <a:spcPts val="0"/>
              </a:spcAft>
              <a:buClr>
                <a:srgbClr val="000000"/>
              </a:buClr>
              <a:buSzPts val="1200"/>
              <a:buFont typeface="Arial"/>
              <a:buNone/>
            </a:pPr>
            <a:r>
              <a:rPr b="1" i="0" lang="es" sz="1400" u="none" cap="none" strike="noStrike">
                <a:solidFill>
                  <a:srgbClr val="9ACA3C"/>
                </a:solidFill>
                <a:latin typeface="Trebuchet MS"/>
                <a:ea typeface="Trebuchet MS"/>
                <a:cs typeface="Trebuchet MS"/>
                <a:sym typeface="Trebuchet MS"/>
              </a:rPr>
              <a:t>-Obiettivo: </a:t>
            </a:r>
            <a:r>
              <a:rPr b="0" i="0" lang="es" sz="1200" u="none" cap="none" strike="noStrike">
                <a:solidFill>
                  <a:srgbClr val="708792"/>
                </a:solidFill>
                <a:latin typeface="Trebuchet MS"/>
                <a:ea typeface="Trebuchet MS"/>
                <a:cs typeface="Trebuchet MS"/>
                <a:sym typeface="Trebuchet MS"/>
              </a:rPr>
              <a:t>fornire alle città uno strumento personalizzabile e operativo per l’adattamento climatico.</a:t>
            </a:r>
            <a:endParaRPr b="0" i="0" sz="1200" u="none" cap="none" strike="noStrike">
              <a:solidFill>
                <a:srgbClr val="708792"/>
              </a:solidFill>
              <a:latin typeface="Trebuchet MS"/>
              <a:ea typeface="Trebuchet MS"/>
              <a:cs typeface="Trebuchet MS"/>
              <a:sym typeface="Trebuchet MS"/>
            </a:endParaRPr>
          </a:p>
        </p:txBody>
      </p:sp>
      <p:pic>
        <p:nvPicPr>
          <p:cNvPr id="74" name="Google Shape;74;p2" title="rntool portada.png"/>
          <p:cNvPicPr preferRelativeResize="0"/>
          <p:nvPr/>
        </p:nvPicPr>
        <p:blipFill rotWithShape="1">
          <a:blip r:embed="rId3">
            <a:alphaModFix/>
          </a:blip>
          <a:srcRect b="0" l="0" r="0" t="0"/>
          <a:stretch/>
        </p:blipFill>
        <p:spPr>
          <a:xfrm>
            <a:off x="6012962" y="667997"/>
            <a:ext cx="2618568" cy="3927852"/>
          </a:xfrm>
          <a:prstGeom prst="rect">
            <a:avLst/>
          </a:prstGeom>
          <a:noFill/>
          <a:ln>
            <a:noFill/>
          </a:ln>
        </p:spPr>
      </p:pic>
      <p:grpSp>
        <p:nvGrpSpPr>
          <p:cNvPr id="75" name="Google Shape;75;p2"/>
          <p:cNvGrpSpPr/>
          <p:nvPr/>
        </p:nvGrpSpPr>
        <p:grpSpPr>
          <a:xfrm>
            <a:off x="8305799" y="4495700"/>
            <a:ext cx="838201" cy="594981"/>
            <a:chOff x="6739053" y="4087216"/>
            <a:chExt cx="838201" cy="594981"/>
          </a:xfrm>
        </p:grpSpPr>
        <p:sp>
          <p:nvSpPr>
            <p:cNvPr id="76" name="Google Shape;76;p2"/>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77" name="Google Shape;77;p2"/>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78" name="Google Shape;78;p2"/>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79" name="Google Shape;79;p2"/>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2</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sp>
        <p:nvSpPr>
          <p:cNvPr id="84" name="Google Shape;84;p3"/>
          <p:cNvSpPr txBox="1"/>
          <p:nvPr/>
        </p:nvSpPr>
        <p:spPr>
          <a:xfrm>
            <a:off x="402225" y="1565425"/>
            <a:ext cx="8282400" cy="2643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versione dell’RNTool per l’Europa Centrale supporta la valutazione del rischio climatico in relazione ai seguenti 7 ambiti:</a:t>
            </a:r>
            <a:endParaRPr b="0" i="0" sz="1200" u="none" cap="none" strike="noStrike">
              <a:solidFill>
                <a:srgbClr val="708792"/>
              </a:solidFill>
              <a:latin typeface="Trebuchet MS"/>
              <a:ea typeface="Trebuchet MS"/>
              <a:cs typeface="Trebuchet MS"/>
              <a:sym typeface="Trebuchet MS"/>
            </a:endParaRPr>
          </a:p>
        </p:txBody>
      </p:sp>
      <p:sp>
        <p:nvSpPr>
          <p:cNvPr id="85" name="Google Shape;85;p3"/>
          <p:cNvSpPr txBox="1"/>
          <p:nvPr/>
        </p:nvSpPr>
        <p:spPr>
          <a:xfrm>
            <a:off x="618170" y="26627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86" name="Google Shape;86;p3"/>
          <p:cNvSpPr txBox="1"/>
          <p:nvPr/>
        </p:nvSpPr>
        <p:spPr>
          <a:xfrm>
            <a:off x="950024" y="3146713"/>
            <a:ext cx="135883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B Inondazioni</a:t>
            </a:r>
            <a:endParaRPr b="0" i="0" sz="1400" u="none" cap="none" strike="noStrike">
              <a:solidFill>
                <a:srgbClr val="000000"/>
              </a:solidFill>
              <a:latin typeface="Arial"/>
              <a:ea typeface="Arial"/>
              <a:cs typeface="Arial"/>
              <a:sym typeface="Arial"/>
            </a:endParaRPr>
          </a:p>
        </p:txBody>
      </p:sp>
      <p:sp>
        <p:nvSpPr>
          <p:cNvPr id="87" name="Google Shape;87;p3"/>
          <p:cNvSpPr txBox="1"/>
          <p:nvPr/>
        </p:nvSpPr>
        <p:spPr>
          <a:xfrm>
            <a:off x="950024" y="3972025"/>
            <a:ext cx="1644585"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 Caldo Estremo</a:t>
            </a:r>
            <a:endParaRPr b="0" i="0" sz="1400" u="none" cap="none" strike="noStrike">
              <a:solidFill>
                <a:schemeClr val="dk1"/>
              </a:solidFill>
              <a:latin typeface="Arial"/>
              <a:ea typeface="Arial"/>
              <a:cs typeface="Arial"/>
              <a:sym typeface="Arial"/>
            </a:endParaRPr>
          </a:p>
        </p:txBody>
      </p:sp>
      <p:sp>
        <p:nvSpPr>
          <p:cNvPr id="88" name="Google Shape;88;p3"/>
          <p:cNvSpPr txBox="1"/>
          <p:nvPr/>
        </p:nvSpPr>
        <p:spPr>
          <a:xfrm>
            <a:off x="4889900" y="2250325"/>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D Siccità</a:t>
            </a:r>
            <a:endParaRPr b="0" i="0" sz="1400" u="none" cap="none" strike="noStrike">
              <a:solidFill>
                <a:schemeClr val="dk1"/>
              </a:solidFill>
              <a:latin typeface="Arial"/>
              <a:ea typeface="Arial"/>
              <a:cs typeface="Arial"/>
              <a:sym typeface="Arial"/>
            </a:endParaRPr>
          </a:p>
        </p:txBody>
      </p:sp>
      <p:sp>
        <p:nvSpPr>
          <p:cNvPr id="89" name="Google Shape;89;p3"/>
          <p:cNvSpPr txBox="1"/>
          <p:nvPr/>
        </p:nvSpPr>
        <p:spPr>
          <a:xfrm>
            <a:off x="4939240" y="3127525"/>
            <a:ext cx="12261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 Tempeste</a:t>
            </a:r>
            <a:endParaRPr b="0" i="0" sz="1400" u="none" cap="none" strike="noStrike">
              <a:solidFill>
                <a:srgbClr val="000000"/>
              </a:solidFill>
              <a:latin typeface="Arial"/>
              <a:ea typeface="Arial"/>
              <a:cs typeface="Arial"/>
              <a:sym typeface="Arial"/>
            </a:endParaRPr>
          </a:p>
        </p:txBody>
      </p:sp>
      <p:sp>
        <p:nvSpPr>
          <p:cNvPr id="90" name="Google Shape;90;p3"/>
          <p:cNvSpPr txBox="1"/>
          <p:nvPr/>
        </p:nvSpPr>
        <p:spPr>
          <a:xfrm>
            <a:off x="4939240" y="3972025"/>
            <a:ext cx="16668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 Incendi boschivi</a:t>
            </a:r>
            <a:endParaRPr b="0" i="0" sz="1400" u="none" cap="none" strike="noStrike">
              <a:solidFill>
                <a:srgbClr val="000000"/>
              </a:solidFill>
              <a:latin typeface="Arial"/>
              <a:ea typeface="Arial"/>
              <a:cs typeface="Arial"/>
              <a:sym typeface="Arial"/>
            </a:endParaRPr>
          </a:p>
        </p:txBody>
      </p:sp>
      <p:sp>
        <p:nvSpPr>
          <p:cNvPr id="91" name="Google Shape;91;p3"/>
          <p:cNvSpPr txBox="1"/>
          <p:nvPr/>
        </p:nvSpPr>
        <p:spPr>
          <a:xfrm>
            <a:off x="7068825" y="3146713"/>
            <a:ext cx="1654500" cy="397001"/>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G Frane</a:t>
            </a:r>
            <a:endParaRPr b="0" i="0" sz="1400" u="none" cap="none" strike="noStrike">
              <a:solidFill>
                <a:srgbClr val="000000"/>
              </a:solidFill>
              <a:latin typeface="Arial"/>
              <a:ea typeface="Arial"/>
              <a:cs typeface="Arial"/>
              <a:sym typeface="Arial"/>
            </a:endParaRPr>
          </a:p>
        </p:txBody>
      </p:sp>
      <p:sp>
        <p:nvSpPr>
          <p:cNvPr id="92" name="Google Shape;92;p3"/>
          <p:cNvSpPr txBox="1"/>
          <p:nvPr/>
        </p:nvSpPr>
        <p:spPr>
          <a:xfrm>
            <a:off x="950024" y="2207800"/>
            <a:ext cx="2090355" cy="473946"/>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 Precipitazioni intense</a:t>
            </a:r>
            <a:endParaRPr b="0" i="0" sz="1400" u="none" cap="none" strike="noStrike">
              <a:solidFill>
                <a:srgbClr val="000000"/>
              </a:solidFill>
              <a:latin typeface="Arial"/>
              <a:ea typeface="Arial"/>
              <a:cs typeface="Arial"/>
              <a:sym typeface="Arial"/>
            </a:endParaRPr>
          </a:p>
        </p:txBody>
      </p:sp>
      <p:sp>
        <p:nvSpPr>
          <p:cNvPr id="93" name="Google Shape;93;p3"/>
          <p:cNvSpPr txBox="1"/>
          <p:nvPr/>
        </p:nvSpPr>
        <p:spPr>
          <a:xfrm>
            <a:off x="402225" y="1077638"/>
            <a:ext cx="16545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TEMI</a:t>
            </a:r>
            <a:endParaRPr b="1" i="0" sz="1800" u="none" cap="none" strike="noStrike">
              <a:solidFill>
                <a:srgbClr val="9ACA3C"/>
              </a:solidFill>
              <a:latin typeface="Trebuchet MS"/>
              <a:ea typeface="Trebuchet MS"/>
              <a:cs typeface="Trebuchet MS"/>
              <a:sym typeface="Trebuchet MS"/>
            </a:endParaRPr>
          </a:p>
        </p:txBody>
      </p:sp>
      <p:pic>
        <p:nvPicPr>
          <p:cNvPr id="94" name="Google Shape;94;p3" title="ChatGPT Image 12 ago 2025, 10_55_32.png"/>
          <p:cNvPicPr preferRelativeResize="0"/>
          <p:nvPr/>
        </p:nvPicPr>
        <p:blipFill rotWithShape="1">
          <a:blip r:embed="rId3">
            <a:alphaModFix/>
          </a:blip>
          <a:srcRect b="0" l="0" r="0" t="0"/>
          <a:stretch/>
        </p:blipFill>
        <p:spPr>
          <a:xfrm>
            <a:off x="406719" y="2203967"/>
            <a:ext cx="543301" cy="543301"/>
          </a:xfrm>
          <a:prstGeom prst="rect">
            <a:avLst/>
          </a:prstGeom>
          <a:noFill/>
          <a:ln>
            <a:noFill/>
          </a:ln>
        </p:spPr>
      </p:pic>
      <p:pic>
        <p:nvPicPr>
          <p:cNvPr id="95" name="Google Shape;95;p3" title="ChatGPT Image 12 ago 2025, 11_12_31.png"/>
          <p:cNvPicPr preferRelativeResize="0"/>
          <p:nvPr/>
        </p:nvPicPr>
        <p:blipFill rotWithShape="1">
          <a:blip r:embed="rId4">
            <a:alphaModFix/>
          </a:blip>
          <a:srcRect b="0" l="0" r="0" t="0"/>
          <a:stretch/>
        </p:blipFill>
        <p:spPr>
          <a:xfrm>
            <a:off x="4310744" y="3885016"/>
            <a:ext cx="543301" cy="543301"/>
          </a:xfrm>
          <a:prstGeom prst="rect">
            <a:avLst/>
          </a:prstGeom>
          <a:noFill/>
          <a:ln>
            <a:noFill/>
          </a:ln>
        </p:spPr>
      </p:pic>
      <p:pic>
        <p:nvPicPr>
          <p:cNvPr id="96" name="Google Shape;96;p3" title="ChatGPT Image 12 ago 2025, 11_12_37.png"/>
          <p:cNvPicPr preferRelativeResize="0"/>
          <p:nvPr/>
        </p:nvPicPr>
        <p:blipFill rotWithShape="1">
          <a:blip r:embed="rId5">
            <a:alphaModFix/>
          </a:blip>
          <a:srcRect b="0" l="0" r="0" t="0"/>
          <a:stretch/>
        </p:blipFill>
        <p:spPr>
          <a:xfrm>
            <a:off x="4346587" y="3059691"/>
            <a:ext cx="543301" cy="543332"/>
          </a:xfrm>
          <a:prstGeom prst="rect">
            <a:avLst/>
          </a:prstGeom>
          <a:noFill/>
          <a:ln>
            <a:noFill/>
          </a:ln>
        </p:spPr>
      </p:pic>
      <p:pic>
        <p:nvPicPr>
          <p:cNvPr id="97" name="Google Shape;97;p3" title="ChatGPT Image 12 ago 2025, 10_57_27.png"/>
          <p:cNvPicPr preferRelativeResize="0"/>
          <p:nvPr/>
        </p:nvPicPr>
        <p:blipFill rotWithShape="1">
          <a:blip r:embed="rId6">
            <a:alphaModFix/>
          </a:blip>
          <a:srcRect b="0" l="0" r="0" t="0"/>
          <a:stretch/>
        </p:blipFill>
        <p:spPr>
          <a:xfrm>
            <a:off x="406720" y="3040525"/>
            <a:ext cx="543301" cy="543301"/>
          </a:xfrm>
          <a:prstGeom prst="rect">
            <a:avLst/>
          </a:prstGeom>
          <a:noFill/>
          <a:ln>
            <a:noFill/>
          </a:ln>
        </p:spPr>
      </p:pic>
      <p:pic>
        <p:nvPicPr>
          <p:cNvPr id="98" name="Google Shape;98;p3" title="ChatGPT Image 12 ago 2025, 10_58_21.png"/>
          <p:cNvPicPr preferRelativeResize="0"/>
          <p:nvPr/>
        </p:nvPicPr>
        <p:blipFill rotWithShape="1">
          <a:blip r:embed="rId7">
            <a:alphaModFix/>
          </a:blip>
          <a:srcRect b="59322" l="66215" r="10065" t="6785"/>
          <a:stretch/>
        </p:blipFill>
        <p:spPr>
          <a:xfrm>
            <a:off x="406713" y="3843630"/>
            <a:ext cx="543302" cy="517604"/>
          </a:xfrm>
          <a:prstGeom prst="rect">
            <a:avLst/>
          </a:prstGeom>
          <a:noFill/>
          <a:ln>
            <a:noFill/>
          </a:ln>
        </p:spPr>
      </p:pic>
      <p:pic>
        <p:nvPicPr>
          <p:cNvPr id="99" name="Google Shape;99;p3" title="ChatGPT Image 12 ago 2025, 10_58_21.png"/>
          <p:cNvPicPr preferRelativeResize="0"/>
          <p:nvPr/>
        </p:nvPicPr>
        <p:blipFill rotWithShape="1">
          <a:blip r:embed="rId7">
            <a:alphaModFix/>
          </a:blip>
          <a:srcRect b="11002" l="11409" r="65323" t="52082"/>
          <a:stretch/>
        </p:blipFill>
        <p:spPr>
          <a:xfrm>
            <a:off x="4346591" y="2147650"/>
            <a:ext cx="543302" cy="574643"/>
          </a:xfrm>
          <a:prstGeom prst="rect">
            <a:avLst/>
          </a:prstGeom>
          <a:noFill/>
          <a:ln>
            <a:noFill/>
          </a:ln>
        </p:spPr>
      </p:pic>
      <p:pic>
        <p:nvPicPr>
          <p:cNvPr id="100" name="Google Shape;100;p3" title="ChatGPT Image 12 ago 2025, 11_45_50.png"/>
          <p:cNvPicPr preferRelativeResize="0"/>
          <p:nvPr/>
        </p:nvPicPr>
        <p:blipFill rotWithShape="1">
          <a:blip r:embed="rId8">
            <a:alphaModFix/>
          </a:blip>
          <a:srcRect b="0" l="0" r="0" t="0"/>
          <a:stretch/>
        </p:blipFill>
        <p:spPr>
          <a:xfrm>
            <a:off x="6442117" y="3012577"/>
            <a:ext cx="599196" cy="599196"/>
          </a:xfrm>
          <a:prstGeom prst="rect">
            <a:avLst/>
          </a:prstGeom>
          <a:noFill/>
          <a:ln>
            <a:noFill/>
          </a:ln>
        </p:spPr>
      </p:pic>
      <p:grpSp>
        <p:nvGrpSpPr>
          <p:cNvPr id="101" name="Google Shape;101;p3"/>
          <p:cNvGrpSpPr/>
          <p:nvPr/>
        </p:nvGrpSpPr>
        <p:grpSpPr>
          <a:xfrm>
            <a:off x="8305799" y="4495700"/>
            <a:ext cx="838201" cy="594981"/>
            <a:chOff x="6739053" y="4087216"/>
            <a:chExt cx="838201" cy="594981"/>
          </a:xfrm>
        </p:grpSpPr>
        <p:sp>
          <p:nvSpPr>
            <p:cNvPr id="102" name="Google Shape;102;p3"/>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03" name="Google Shape;103;p3"/>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04" name="Google Shape;104;p3"/>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05" name="Google Shape;105;p3"/>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3</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4"/>
          <p:cNvSpPr txBox="1"/>
          <p:nvPr/>
        </p:nvSpPr>
        <p:spPr>
          <a:xfrm>
            <a:off x="402225" y="1057766"/>
            <a:ext cx="8467500" cy="4056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 principali settori urbani (8), considerati nell’RNTool per l’Europa Centrale, sono:</a:t>
            </a:r>
            <a:endParaRPr b="0" i="0" sz="1200" u="none" cap="none" strike="noStrike">
              <a:solidFill>
                <a:srgbClr val="708792"/>
              </a:solidFill>
              <a:latin typeface="Trebuchet MS"/>
              <a:ea typeface="Trebuchet MS"/>
              <a:cs typeface="Trebuchet MS"/>
              <a:sym typeface="Trebuchet MS"/>
            </a:endParaRPr>
          </a:p>
        </p:txBody>
      </p:sp>
      <p:sp>
        <p:nvSpPr>
          <p:cNvPr id="111" name="Google Shape;111;p4"/>
          <p:cNvSpPr txBox="1"/>
          <p:nvPr/>
        </p:nvSpPr>
        <p:spPr>
          <a:xfrm>
            <a:off x="402225" y="17697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12" name="Google Shape;112;p4"/>
          <p:cNvSpPr txBox="1"/>
          <p:nvPr/>
        </p:nvSpPr>
        <p:spPr>
          <a:xfrm>
            <a:off x="6034164" y="3093412"/>
            <a:ext cx="2745150" cy="553968"/>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Turismo (Precipitazioni intense, Caldo estremo, Frane)</a:t>
            </a:r>
            <a:endParaRPr/>
          </a:p>
        </p:txBody>
      </p:sp>
      <p:sp>
        <p:nvSpPr>
          <p:cNvPr id="113" name="Google Shape;113;p4"/>
          <p:cNvSpPr txBox="1"/>
          <p:nvPr/>
        </p:nvSpPr>
        <p:spPr>
          <a:xfrm>
            <a:off x="5951625" y="1837145"/>
            <a:ext cx="2918100" cy="1034099"/>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Servizi di emergenza (Precipitazioni intense, Alluvioni, Caldo Estremo, Siccità, Tempeste, Incendi boschivi, Frane)</a:t>
            </a:r>
            <a:endParaRPr b="0" i="0" sz="1200" u="none" cap="none" strike="noStrike">
              <a:solidFill>
                <a:srgbClr val="708792"/>
              </a:solidFill>
              <a:latin typeface="Trebuchet MS"/>
              <a:ea typeface="Trebuchet MS"/>
              <a:cs typeface="Trebuchet MS"/>
              <a:sym typeface="Trebuchet MS"/>
            </a:endParaRPr>
          </a:p>
        </p:txBody>
      </p:sp>
      <p:sp>
        <p:nvSpPr>
          <p:cNvPr id="114" name="Google Shape;114;p4"/>
          <p:cNvSpPr txBox="1"/>
          <p:nvPr/>
        </p:nvSpPr>
        <p:spPr>
          <a:xfrm>
            <a:off x="3173671" y="4158850"/>
            <a:ext cx="2857964" cy="821733"/>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Salute (Precipitazioni intense, Alluvioni, Caldo estremo, Siccità, Tempeste)</a:t>
            </a:r>
            <a:endParaRPr b="0" i="0" sz="1200" u="none" cap="none" strike="noStrike">
              <a:solidFill>
                <a:srgbClr val="708792"/>
              </a:solidFill>
              <a:latin typeface="Trebuchet MS"/>
              <a:ea typeface="Trebuchet MS"/>
              <a:cs typeface="Trebuchet MS"/>
              <a:sym typeface="Trebuchet MS"/>
            </a:endParaRPr>
          </a:p>
        </p:txBody>
      </p:sp>
      <p:sp>
        <p:nvSpPr>
          <p:cNvPr id="115" name="Google Shape;115;p4"/>
          <p:cNvSpPr txBox="1"/>
          <p:nvPr/>
        </p:nvSpPr>
        <p:spPr>
          <a:xfrm>
            <a:off x="3237245" y="3066505"/>
            <a:ext cx="2598300" cy="60936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Ambiente e biodiversità (Caldo Estremo, Siccità)</a:t>
            </a:r>
            <a:endParaRPr b="0" i="0" sz="1200" u="none" cap="none" strike="noStrike">
              <a:solidFill>
                <a:srgbClr val="708792"/>
              </a:solidFill>
              <a:latin typeface="Trebuchet MS"/>
              <a:ea typeface="Trebuchet MS"/>
              <a:cs typeface="Trebuchet MS"/>
              <a:sym typeface="Trebuchet MS"/>
            </a:endParaRPr>
          </a:p>
        </p:txBody>
      </p:sp>
      <p:sp>
        <p:nvSpPr>
          <p:cNvPr id="116" name="Google Shape;116;p4"/>
          <p:cNvSpPr txBox="1"/>
          <p:nvPr/>
        </p:nvSpPr>
        <p:spPr>
          <a:xfrm>
            <a:off x="3176937" y="2018928"/>
            <a:ext cx="2598300" cy="397001"/>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Acqua (Alluvioni, Siccità)</a:t>
            </a:r>
            <a:endParaRPr b="0" i="0" sz="1200" u="none" cap="none" strike="noStrike">
              <a:solidFill>
                <a:srgbClr val="708792"/>
              </a:solidFill>
              <a:latin typeface="Trebuchet MS"/>
              <a:ea typeface="Trebuchet MS"/>
              <a:cs typeface="Trebuchet MS"/>
              <a:sym typeface="Trebuchet MS"/>
            </a:endParaRPr>
          </a:p>
        </p:txBody>
      </p:sp>
      <p:sp>
        <p:nvSpPr>
          <p:cNvPr id="117" name="Google Shape;117;p4"/>
          <p:cNvSpPr txBox="1"/>
          <p:nvPr/>
        </p:nvSpPr>
        <p:spPr>
          <a:xfrm>
            <a:off x="402225" y="3123655"/>
            <a:ext cx="2711700" cy="60936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Energia (Precipitazioni intense, Caldo estremo, Tempeste)</a:t>
            </a:r>
            <a:endParaRPr b="0" i="0" sz="1200" u="none" cap="none" strike="noStrike">
              <a:solidFill>
                <a:srgbClr val="708792"/>
              </a:solidFill>
              <a:latin typeface="Trebuchet MS"/>
              <a:ea typeface="Trebuchet MS"/>
              <a:cs typeface="Trebuchet MS"/>
              <a:sym typeface="Trebuchet MS"/>
            </a:endParaRPr>
          </a:p>
        </p:txBody>
      </p:sp>
      <p:sp>
        <p:nvSpPr>
          <p:cNvPr id="118" name="Google Shape;118;p4"/>
          <p:cNvSpPr txBox="1"/>
          <p:nvPr/>
        </p:nvSpPr>
        <p:spPr>
          <a:xfrm>
            <a:off x="479823" y="4103345"/>
            <a:ext cx="2711701" cy="1034099"/>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Trasporti (Precipitazioni intense, Alluvioni, Caldo estremo, Tempeste, Incendi boschivi, Frane)</a:t>
            </a:r>
            <a:endParaRPr b="0" i="0" sz="1200" u="none" cap="none" strike="noStrike">
              <a:solidFill>
                <a:srgbClr val="708792"/>
              </a:solidFill>
              <a:latin typeface="Trebuchet MS"/>
              <a:ea typeface="Trebuchet MS"/>
              <a:cs typeface="Trebuchet MS"/>
              <a:sym typeface="Trebuchet MS"/>
            </a:endParaRPr>
          </a:p>
        </p:txBody>
      </p:sp>
      <p:sp>
        <p:nvSpPr>
          <p:cNvPr id="119" name="Google Shape;119;p4"/>
          <p:cNvSpPr txBox="1"/>
          <p:nvPr/>
        </p:nvSpPr>
        <p:spPr>
          <a:xfrm>
            <a:off x="402225" y="1882380"/>
            <a:ext cx="2711700" cy="898677"/>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Edifici (Precipitazioni intense, Alluvioni, Caldo Estremo, Tempeste, Frane)</a:t>
            </a:r>
            <a:endParaRPr b="0" i="0" sz="1200" u="none" cap="none" strike="noStrike">
              <a:solidFill>
                <a:srgbClr val="708792"/>
              </a:solidFill>
              <a:latin typeface="Trebuchet MS"/>
              <a:ea typeface="Trebuchet MS"/>
              <a:cs typeface="Trebuchet MS"/>
              <a:sym typeface="Trebuchet MS"/>
            </a:endParaRPr>
          </a:p>
        </p:txBody>
      </p:sp>
      <p:sp>
        <p:nvSpPr>
          <p:cNvPr id="120" name="Google Shape;120;p4"/>
          <p:cNvSpPr txBox="1"/>
          <p:nvPr/>
        </p:nvSpPr>
        <p:spPr>
          <a:xfrm>
            <a:off x="402225" y="730536"/>
            <a:ext cx="22863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Macro categorie</a:t>
            </a:r>
            <a:endParaRPr b="1" i="0" sz="1800" u="none" cap="none" strike="noStrike">
              <a:solidFill>
                <a:srgbClr val="9ACA3C"/>
              </a:solidFill>
              <a:latin typeface="Trebuchet MS"/>
              <a:ea typeface="Trebuchet MS"/>
              <a:cs typeface="Trebuchet MS"/>
              <a:sym typeface="Trebuchet MS"/>
            </a:endParaRPr>
          </a:p>
        </p:txBody>
      </p:sp>
      <p:pic>
        <p:nvPicPr>
          <p:cNvPr id="121" name="Google Shape;121;p4" title="ChatGPT Image 12 ago 2025, 11_54_10.png"/>
          <p:cNvPicPr preferRelativeResize="0"/>
          <p:nvPr/>
        </p:nvPicPr>
        <p:blipFill rotWithShape="1">
          <a:blip r:embed="rId3">
            <a:alphaModFix/>
          </a:blip>
          <a:srcRect b="61159" l="26527" r="51071" t="8259"/>
          <a:stretch/>
        </p:blipFill>
        <p:spPr>
          <a:xfrm>
            <a:off x="1332263" y="2670042"/>
            <a:ext cx="540526" cy="491950"/>
          </a:xfrm>
          <a:prstGeom prst="rect">
            <a:avLst/>
          </a:prstGeom>
          <a:noFill/>
          <a:ln>
            <a:noFill/>
          </a:ln>
        </p:spPr>
      </p:pic>
      <p:pic>
        <p:nvPicPr>
          <p:cNvPr id="122" name="Google Shape;122;p4" title="ChatGPT Image 12 ago 2025, 11_54_10.png"/>
          <p:cNvPicPr preferRelativeResize="0"/>
          <p:nvPr/>
        </p:nvPicPr>
        <p:blipFill rotWithShape="1">
          <a:blip r:embed="rId3">
            <a:alphaModFix/>
          </a:blip>
          <a:srcRect b="19137" l="29353" r="54094" t="52161"/>
          <a:stretch/>
        </p:blipFill>
        <p:spPr>
          <a:xfrm>
            <a:off x="4113210" y="3726330"/>
            <a:ext cx="443251" cy="512389"/>
          </a:xfrm>
          <a:prstGeom prst="rect">
            <a:avLst/>
          </a:prstGeom>
          <a:noFill/>
          <a:ln>
            <a:noFill/>
          </a:ln>
        </p:spPr>
      </p:pic>
      <p:pic>
        <p:nvPicPr>
          <p:cNvPr id="123" name="Google Shape;123;p4" title="ChatGPT Image 12 ago 2025, 11_54_10.png"/>
          <p:cNvPicPr preferRelativeResize="0"/>
          <p:nvPr/>
        </p:nvPicPr>
        <p:blipFill rotWithShape="1">
          <a:blip r:embed="rId3">
            <a:alphaModFix/>
          </a:blip>
          <a:srcRect b="20652" l="74768" r="6859" t="54134"/>
          <a:stretch/>
        </p:blipFill>
        <p:spPr>
          <a:xfrm>
            <a:off x="7038599" y="2751181"/>
            <a:ext cx="443251" cy="405599"/>
          </a:xfrm>
          <a:prstGeom prst="rect">
            <a:avLst/>
          </a:prstGeom>
          <a:noFill/>
          <a:ln>
            <a:noFill/>
          </a:ln>
        </p:spPr>
      </p:pic>
      <p:pic>
        <p:nvPicPr>
          <p:cNvPr id="124" name="Google Shape;124;p4" title="ChatGPT Image 12 ago 2025, 11_54_10.png"/>
          <p:cNvPicPr preferRelativeResize="0"/>
          <p:nvPr/>
        </p:nvPicPr>
        <p:blipFill rotWithShape="1">
          <a:blip r:embed="rId3">
            <a:alphaModFix/>
          </a:blip>
          <a:srcRect b="60371" l="74569" r="7059" t="7066"/>
          <a:stretch/>
        </p:blipFill>
        <p:spPr>
          <a:xfrm>
            <a:off x="4011263" y="1577915"/>
            <a:ext cx="443251" cy="523825"/>
          </a:xfrm>
          <a:prstGeom prst="rect">
            <a:avLst/>
          </a:prstGeom>
          <a:noFill/>
          <a:ln>
            <a:noFill/>
          </a:ln>
        </p:spPr>
      </p:pic>
      <p:pic>
        <p:nvPicPr>
          <p:cNvPr id="125" name="Google Shape;125;p4" title="ChatGPT Image 12 ago 2025, 11_54_10.png"/>
          <p:cNvPicPr preferRelativeResize="0"/>
          <p:nvPr/>
        </p:nvPicPr>
        <p:blipFill rotWithShape="1">
          <a:blip r:embed="rId3">
            <a:alphaModFix/>
          </a:blip>
          <a:srcRect b="59906" l="51558" r="27651" t="7542"/>
          <a:stretch/>
        </p:blipFill>
        <p:spPr>
          <a:xfrm>
            <a:off x="1357100" y="3626695"/>
            <a:ext cx="490852" cy="512399"/>
          </a:xfrm>
          <a:prstGeom prst="rect">
            <a:avLst/>
          </a:prstGeom>
          <a:noFill/>
          <a:ln>
            <a:noFill/>
          </a:ln>
        </p:spPr>
      </p:pic>
      <p:pic>
        <p:nvPicPr>
          <p:cNvPr id="126" name="Google Shape;126;p4" title="ChatGPT Image 12 ago 2025, 11_54_10.png"/>
          <p:cNvPicPr preferRelativeResize="0"/>
          <p:nvPr/>
        </p:nvPicPr>
        <p:blipFill rotWithShape="1">
          <a:blip r:embed="rId3">
            <a:alphaModFix/>
          </a:blip>
          <a:srcRect b="22354" l="4946" r="75692" t="52429"/>
          <a:stretch/>
        </p:blipFill>
        <p:spPr>
          <a:xfrm>
            <a:off x="3976945" y="2596955"/>
            <a:ext cx="603341" cy="523825"/>
          </a:xfrm>
          <a:prstGeom prst="rect">
            <a:avLst/>
          </a:prstGeom>
          <a:noFill/>
          <a:ln>
            <a:noFill/>
          </a:ln>
        </p:spPr>
      </p:pic>
      <p:pic>
        <p:nvPicPr>
          <p:cNvPr id="127" name="Google Shape;127;p4" title="ChatGPT Image 12 ago 2025, 11_54_10.png"/>
          <p:cNvPicPr preferRelativeResize="0"/>
          <p:nvPr/>
        </p:nvPicPr>
        <p:blipFill rotWithShape="1">
          <a:blip r:embed="rId3">
            <a:alphaModFix/>
          </a:blip>
          <a:srcRect b="61097" l="5130" r="75507" t="6339"/>
          <a:stretch/>
        </p:blipFill>
        <p:spPr>
          <a:xfrm>
            <a:off x="1393308" y="1512231"/>
            <a:ext cx="467174" cy="523825"/>
          </a:xfrm>
          <a:prstGeom prst="rect">
            <a:avLst/>
          </a:prstGeom>
          <a:noFill/>
          <a:ln>
            <a:noFill/>
          </a:ln>
        </p:spPr>
      </p:pic>
      <p:pic>
        <p:nvPicPr>
          <p:cNvPr id="128" name="Google Shape;128;p4" title="ChatGPT Image 12 ago 2025, 11_54_10.png"/>
          <p:cNvPicPr preferRelativeResize="0"/>
          <p:nvPr/>
        </p:nvPicPr>
        <p:blipFill rotWithShape="1">
          <a:blip r:embed="rId3">
            <a:alphaModFix/>
          </a:blip>
          <a:srcRect b="22165" l="51555" r="29083" t="52620"/>
          <a:stretch/>
        </p:blipFill>
        <p:spPr>
          <a:xfrm>
            <a:off x="7026638" y="1453652"/>
            <a:ext cx="467174" cy="405601"/>
          </a:xfrm>
          <a:prstGeom prst="rect">
            <a:avLst/>
          </a:prstGeom>
          <a:noFill/>
          <a:ln>
            <a:noFill/>
          </a:ln>
        </p:spPr>
      </p:pic>
      <p:grpSp>
        <p:nvGrpSpPr>
          <p:cNvPr id="129" name="Google Shape;129;p4"/>
          <p:cNvGrpSpPr/>
          <p:nvPr/>
        </p:nvGrpSpPr>
        <p:grpSpPr>
          <a:xfrm>
            <a:off x="8305799" y="4495700"/>
            <a:ext cx="838201" cy="594981"/>
            <a:chOff x="6739053" y="4087216"/>
            <a:chExt cx="838201" cy="594981"/>
          </a:xfrm>
        </p:grpSpPr>
        <p:sp>
          <p:nvSpPr>
            <p:cNvPr id="130" name="Google Shape;130;p4"/>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31" name="Google Shape;131;p4"/>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32" name="Google Shape;132;p4"/>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33" name="Google Shape;133;p4"/>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4</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5"/>
          <p:cNvSpPr txBox="1"/>
          <p:nvPr/>
        </p:nvSpPr>
        <p:spPr>
          <a:xfrm>
            <a:off x="376235" y="1491318"/>
            <a:ext cx="8111700" cy="409500"/>
          </a:xfrm>
          <a:prstGeom prst="rect">
            <a:avLst/>
          </a:prstGeom>
          <a:noFill/>
          <a:ln>
            <a:noFill/>
          </a:ln>
        </p:spPr>
        <p:txBody>
          <a:bodyPr anchorCtr="0" anchor="ctr" bIns="34275" lIns="68550" spcFirstLastPara="1" rIns="68550" wrap="square" tIns="34275">
            <a:noAutofit/>
          </a:bodyPr>
          <a:lstStyle/>
          <a:p>
            <a:pPr indent="0" lvl="0" marL="0" marR="215265" rtl="0" algn="just">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Una Categoria di Rischio rappresenta il rischio specifico derivante dall’interazione tra un Pericolo (Ambito) e un Elemento Esposto all’interno di un determinato Settore Urbano (Macro Categoria).</a:t>
            </a:r>
            <a:endParaRPr b="0" i="0" sz="1200" u="none" cap="none" strike="noStrike">
              <a:solidFill>
                <a:srgbClr val="708792"/>
              </a:solidFill>
              <a:latin typeface="Trebuchet MS"/>
              <a:ea typeface="Trebuchet MS"/>
              <a:cs typeface="Trebuchet MS"/>
              <a:sym typeface="Trebuchet MS"/>
            </a:endParaRPr>
          </a:p>
        </p:txBody>
      </p:sp>
      <p:sp>
        <p:nvSpPr>
          <p:cNvPr id="139" name="Google Shape;139;p5"/>
          <p:cNvSpPr txBox="1"/>
          <p:nvPr/>
        </p:nvSpPr>
        <p:spPr>
          <a:xfrm>
            <a:off x="613295" y="19807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40" name="Google Shape;140;p5"/>
          <p:cNvSpPr txBox="1"/>
          <p:nvPr/>
        </p:nvSpPr>
        <p:spPr>
          <a:xfrm>
            <a:off x="402224" y="1077650"/>
            <a:ext cx="3085575"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Categorie di Rischio</a:t>
            </a:r>
            <a:endParaRPr b="1" i="0" sz="1800" u="none" cap="none" strike="noStrike">
              <a:solidFill>
                <a:srgbClr val="9ACA3C"/>
              </a:solidFill>
              <a:latin typeface="Trebuchet MS"/>
              <a:ea typeface="Trebuchet MS"/>
              <a:cs typeface="Trebuchet MS"/>
              <a:sym typeface="Trebuchet MS"/>
            </a:endParaRPr>
          </a:p>
        </p:txBody>
      </p:sp>
      <p:sp>
        <p:nvSpPr>
          <p:cNvPr id="141" name="Google Shape;141;p5"/>
          <p:cNvSpPr txBox="1"/>
          <p:nvPr/>
        </p:nvSpPr>
        <p:spPr>
          <a:xfrm>
            <a:off x="402225" y="4101995"/>
            <a:ext cx="8111700" cy="1004860"/>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600"/>
              </a:spcBef>
              <a:spcAft>
                <a:spcPts val="0"/>
              </a:spcAft>
              <a:buClr>
                <a:srgbClr val="000000"/>
              </a:buClr>
              <a:buSzPts val="1800"/>
              <a:buFont typeface="Arial"/>
              <a:buNone/>
            </a:pPr>
            <a:r>
              <a:rPr b="0" i="0" lang="es" sz="1200" u="none" cap="none" strike="noStrike">
                <a:solidFill>
                  <a:srgbClr val="708792"/>
                </a:solidFill>
                <a:latin typeface="Trebuchet MS"/>
                <a:ea typeface="Trebuchet MS"/>
                <a:cs typeface="Trebuchet MS"/>
                <a:sym typeface="Trebuchet MS"/>
              </a:rPr>
              <a:t>Nella versione per l’Europa Centrale dell’RNTool sono state definite </a:t>
            </a:r>
            <a:r>
              <a:rPr b="1" i="0" lang="es" sz="1800" u="none" cap="none" strike="noStrike">
                <a:solidFill>
                  <a:srgbClr val="9ACA3C"/>
                </a:solidFill>
                <a:latin typeface="Trebuchet MS"/>
                <a:ea typeface="Trebuchet MS"/>
                <a:cs typeface="Trebuchet MS"/>
                <a:sym typeface="Trebuchet MS"/>
              </a:rPr>
              <a:t>84</a:t>
            </a:r>
            <a:r>
              <a:rPr b="0" i="0" lang="es" sz="1200" u="none" cap="none" strike="noStrike">
                <a:solidFill>
                  <a:srgbClr val="708792"/>
                </a:solidFill>
                <a:latin typeface="Trebuchet MS"/>
                <a:ea typeface="Trebuchet MS"/>
                <a:cs typeface="Trebuchet MS"/>
                <a:sym typeface="Trebuchet MS"/>
              </a:rPr>
              <a:t> Categorie di Rischio. Queste categorie coprono tutti e sette gli Ambiti (Pericoli) considerati nello strumento e si estendono ai principali Settori Urbani più rilevanti per l’adattamento climatico su scala di quartiere.</a:t>
            </a:r>
            <a:endParaRPr b="0" i="0" sz="1200" u="none" cap="none" strike="noStrike">
              <a:solidFill>
                <a:srgbClr val="708792"/>
              </a:solidFill>
              <a:latin typeface="Trebuchet MS"/>
              <a:ea typeface="Trebuchet MS"/>
              <a:cs typeface="Trebuchet MS"/>
              <a:sym typeface="Trebuchet MS"/>
            </a:endParaRPr>
          </a:p>
        </p:txBody>
      </p:sp>
      <p:sp>
        <p:nvSpPr>
          <p:cNvPr id="142" name="Google Shape;142;p5"/>
          <p:cNvSpPr txBox="1"/>
          <p:nvPr/>
        </p:nvSpPr>
        <p:spPr>
          <a:xfrm>
            <a:off x="455975" y="2981200"/>
            <a:ext cx="1784100" cy="878672"/>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None/>
            </a:pPr>
            <a:r>
              <a:rPr b="0" i="0" lang="es" sz="1200" u="none" cap="none" strike="noStrike">
                <a:solidFill>
                  <a:srgbClr val="708792"/>
                </a:solidFill>
                <a:latin typeface="Trebuchet MS"/>
                <a:ea typeface="Trebuchet MS"/>
                <a:cs typeface="Trebuchet MS"/>
                <a:sym typeface="Trebuchet MS"/>
              </a:rPr>
              <a:t>Pericolo:</a:t>
            </a:r>
            <a:br>
              <a:rPr b="0" i="0" lang="es" sz="1200" u="none" cap="none" strike="noStrike">
                <a:solidFill>
                  <a:srgbClr val="708792"/>
                </a:solidFill>
                <a:latin typeface="Trebuchet MS"/>
                <a:ea typeface="Trebuchet MS"/>
                <a:cs typeface="Trebuchet MS"/>
                <a:sym typeface="Trebuchet MS"/>
              </a:rPr>
            </a:br>
            <a:r>
              <a:rPr b="0" i="0" lang="es" sz="1200" u="none" cap="none" strike="noStrike">
                <a:solidFill>
                  <a:srgbClr val="708792"/>
                </a:solidFill>
                <a:latin typeface="Trebuchet MS"/>
                <a:ea typeface="Trebuchet MS"/>
                <a:cs typeface="Trebuchet MS"/>
                <a:sym typeface="Trebuchet MS"/>
              </a:rPr>
              <a:t>Precipitazioni intense</a:t>
            </a:r>
            <a:endParaRPr/>
          </a:p>
          <a:p>
            <a:pPr indent="0" lvl="0" marL="0" marR="215265" rtl="0" algn="ctr">
              <a:lnSpc>
                <a:spcPct val="115000"/>
              </a:lnSpc>
              <a:spcBef>
                <a:spcPts val="600"/>
              </a:spcBef>
              <a:spcAft>
                <a:spcPts val="0"/>
              </a:spcAft>
              <a:buClr>
                <a:srgbClr val="000000"/>
              </a:buClr>
              <a:buSzPts val="1200"/>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5"/>
          <p:cNvSpPr txBox="1"/>
          <p:nvPr/>
        </p:nvSpPr>
        <p:spPr>
          <a:xfrm>
            <a:off x="5532717" y="3714860"/>
            <a:ext cx="1514485" cy="553968"/>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Settore Urbano: </a:t>
            </a:r>
            <a:endParaRPr/>
          </a:p>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acqua</a:t>
            </a:r>
            <a:endParaRPr/>
          </a:p>
        </p:txBody>
      </p:sp>
      <p:sp>
        <p:nvSpPr>
          <p:cNvPr id="144" name="Google Shape;144;p5"/>
          <p:cNvSpPr txBox="1"/>
          <p:nvPr/>
        </p:nvSpPr>
        <p:spPr>
          <a:xfrm>
            <a:off x="6466675" y="2846728"/>
            <a:ext cx="2393400" cy="898677"/>
          </a:xfrm>
          <a:prstGeom prst="rect">
            <a:avLst/>
          </a:prstGeom>
          <a:noFill/>
          <a:ln>
            <a:noFill/>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Elemento Esposto: Estensione di superfici impermeabili</a:t>
            </a:r>
            <a:endParaRPr b="0" i="0" sz="1400" u="none" cap="none" strike="noStrike">
              <a:solidFill>
                <a:srgbClr val="000000"/>
              </a:solidFill>
              <a:latin typeface="Arial"/>
              <a:ea typeface="Arial"/>
              <a:cs typeface="Arial"/>
              <a:sym typeface="Arial"/>
            </a:endParaRPr>
          </a:p>
        </p:txBody>
      </p:sp>
      <p:sp>
        <p:nvSpPr>
          <p:cNvPr id="145" name="Google Shape;145;p5"/>
          <p:cNvSpPr txBox="1"/>
          <p:nvPr/>
        </p:nvSpPr>
        <p:spPr>
          <a:xfrm>
            <a:off x="3487800" y="2174700"/>
            <a:ext cx="2168400" cy="686311"/>
          </a:xfrm>
          <a:prstGeom prst="rect">
            <a:avLst/>
          </a:prstGeom>
          <a:noFill/>
          <a:ln cap="flat" cmpd="sng" w="9525">
            <a:solidFill>
              <a:srgbClr val="9ACA3C"/>
            </a:solidFill>
            <a:prstDash val="solid"/>
            <a:round/>
            <a:headEnd len="sm" w="sm" type="none"/>
            <a:tailEnd len="sm" w="sm" type="none"/>
          </a:ln>
        </p:spPr>
        <p:txBody>
          <a:bodyPr anchorCtr="0" anchor="t" bIns="91425" lIns="91425" spcFirstLastPara="1" rIns="91425" wrap="square" tIns="91425">
            <a:spAutoFit/>
          </a:bodyPr>
          <a:lstStyle/>
          <a:p>
            <a:pPr indent="0" lvl="0" marL="0" marR="215265" rtl="0" algn="ctr">
              <a:lnSpc>
                <a:spcPct val="115000"/>
              </a:lnSpc>
              <a:spcBef>
                <a:spcPts val="600"/>
              </a:spcBef>
              <a:spcAft>
                <a:spcPts val="0"/>
              </a:spcAft>
              <a:buClr>
                <a:srgbClr val="000000"/>
              </a:buClr>
              <a:buSzPts val="1200"/>
              <a:buFont typeface="Arial"/>
              <a:buNone/>
            </a:pPr>
            <a:r>
              <a:rPr b="1" i="0" lang="es" sz="1200" u="none" cap="none" strike="noStrike">
                <a:solidFill>
                  <a:srgbClr val="9ACA3C"/>
                </a:solidFill>
                <a:latin typeface="Trebuchet MS"/>
                <a:ea typeface="Trebuchet MS"/>
                <a:cs typeface="Trebuchet MS"/>
                <a:sym typeface="Trebuchet MS"/>
              </a:rPr>
              <a:t>Categoria: </a:t>
            </a:r>
            <a:r>
              <a:rPr b="0" i="0" lang="es" sz="1200" u="none" cap="none" strike="noStrike">
                <a:solidFill>
                  <a:srgbClr val="708792"/>
                </a:solidFill>
                <a:latin typeface="Trebuchet MS"/>
                <a:ea typeface="Trebuchet MS"/>
                <a:cs typeface="Trebuchet MS"/>
                <a:sym typeface="Trebuchet MS"/>
              </a:rPr>
              <a:t>A4.2 Rischio di danno alla rete idrica</a:t>
            </a:r>
            <a:endParaRPr b="0" i="0" sz="1200" u="none" cap="none" strike="noStrike">
              <a:solidFill>
                <a:srgbClr val="708792"/>
              </a:solidFill>
              <a:latin typeface="Trebuchet MS"/>
              <a:ea typeface="Trebuchet MS"/>
              <a:cs typeface="Trebuchet MS"/>
              <a:sym typeface="Trebuchet MS"/>
            </a:endParaRPr>
          </a:p>
        </p:txBody>
      </p:sp>
      <p:cxnSp>
        <p:nvCxnSpPr>
          <p:cNvPr id="146" name="Google Shape;146;p5"/>
          <p:cNvCxnSpPr/>
          <p:nvPr/>
        </p:nvCxnSpPr>
        <p:spPr>
          <a:xfrm flipH="1" rot="10800000">
            <a:off x="2240075" y="3340537"/>
            <a:ext cx="4226700" cy="15000"/>
          </a:xfrm>
          <a:prstGeom prst="curvedConnector3">
            <a:avLst>
              <a:gd fmla="val 49999" name="adj1"/>
            </a:avLst>
          </a:prstGeom>
          <a:noFill/>
          <a:ln cap="flat" cmpd="sng" w="9525">
            <a:solidFill>
              <a:srgbClr val="9ACA3C"/>
            </a:solidFill>
            <a:prstDash val="solid"/>
            <a:round/>
            <a:headEnd len="med" w="med" type="stealth"/>
            <a:tailEnd len="med" w="med" type="stealth"/>
          </a:ln>
        </p:spPr>
      </p:cxnSp>
      <p:sp>
        <p:nvSpPr>
          <p:cNvPr id="147" name="Google Shape;147;p5"/>
          <p:cNvSpPr txBox="1"/>
          <p:nvPr/>
        </p:nvSpPr>
        <p:spPr>
          <a:xfrm>
            <a:off x="3095700" y="3281700"/>
            <a:ext cx="2952600" cy="369302"/>
          </a:xfrm>
          <a:prstGeom prst="rect">
            <a:avLst/>
          </a:prstGeom>
          <a:noFill/>
          <a:ln>
            <a:noFill/>
          </a:ln>
        </p:spPr>
        <p:txBody>
          <a:bodyPr anchorCtr="0" anchor="t" bIns="91425" lIns="91425" spcFirstLastPara="1" rIns="91425" wrap="square" tIns="91425">
            <a:spAutoFit/>
          </a:bodyPr>
          <a:lstStyle/>
          <a:p>
            <a:pPr indent="0" lvl="0" marL="0" marR="215265" rtl="0" algn="ctr">
              <a:lnSpc>
                <a:spcPct val="100000"/>
              </a:lnSpc>
              <a:spcBef>
                <a:spcPts val="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Rappresenta l’interazione tra: </a:t>
            </a:r>
            <a:endParaRPr b="0" i="0" sz="1400" u="none" cap="none" strike="noStrike">
              <a:solidFill>
                <a:srgbClr val="9ACA3C"/>
              </a:solidFill>
              <a:latin typeface="Arial"/>
              <a:ea typeface="Arial"/>
              <a:cs typeface="Arial"/>
              <a:sym typeface="Arial"/>
            </a:endParaRPr>
          </a:p>
        </p:txBody>
      </p:sp>
      <p:cxnSp>
        <p:nvCxnSpPr>
          <p:cNvPr id="148" name="Google Shape;148;p5"/>
          <p:cNvCxnSpPr>
            <a:stCxn id="145" idx="2"/>
            <a:endCxn id="147" idx="0"/>
          </p:cNvCxnSpPr>
          <p:nvPr/>
        </p:nvCxnSpPr>
        <p:spPr>
          <a:xfrm>
            <a:off x="4572000" y="2861011"/>
            <a:ext cx="0" cy="420600"/>
          </a:xfrm>
          <a:prstGeom prst="straightConnector1">
            <a:avLst/>
          </a:prstGeom>
          <a:noFill/>
          <a:ln cap="flat" cmpd="sng" w="9525">
            <a:solidFill>
              <a:srgbClr val="9ACA3C"/>
            </a:solidFill>
            <a:prstDash val="solid"/>
            <a:round/>
            <a:headEnd len="sm" w="sm" type="none"/>
            <a:tailEnd len="med" w="med" type="stealth"/>
          </a:ln>
        </p:spPr>
      </p:cxnSp>
      <p:sp>
        <p:nvSpPr>
          <p:cNvPr id="149" name="Google Shape;149;p5"/>
          <p:cNvSpPr txBox="1"/>
          <p:nvPr/>
        </p:nvSpPr>
        <p:spPr>
          <a:xfrm>
            <a:off x="3714300" y="3755200"/>
            <a:ext cx="1715400" cy="553968"/>
          </a:xfrm>
          <a:prstGeom prst="rect">
            <a:avLst/>
          </a:prstGeom>
          <a:noFill/>
          <a:ln>
            <a:noFill/>
          </a:ln>
        </p:spPr>
        <p:txBody>
          <a:bodyPr anchorCtr="0" anchor="t" bIns="91425" lIns="91425" spcFirstLastPara="1" rIns="91425" wrap="square" tIns="91425">
            <a:spAutoFit/>
          </a:bodyPr>
          <a:lstStyle/>
          <a:p>
            <a:pPr indent="0" lvl="0" marL="0" marR="215265" rtl="0" algn="l">
              <a:lnSpc>
                <a:spcPct val="100000"/>
              </a:lnSpc>
              <a:spcBef>
                <a:spcPts val="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All’interno di un particolare</a:t>
            </a:r>
            <a:endParaRPr b="0" i="0" sz="1400" u="none" cap="none" strike="noStrike">
              <a:solidFill>
                <a:srgbClr val="9ACA3C"/>
              </a:solidFill>
              <a:latin typeface="Arial"/>
              <a:ea typeface="Arial"/>
              <a:cs typeface="Arial"/>
              <a:sym typeface="Arial"/>
            </a:endParaRPr>
          </a:p>
        </p:txBody>
      </p:sp>
      <p:cxnSp>
        <p:nvCxnSpPr>
          <p:cNvPr id="150" name="Google Shape;150;p5"/>
          <p:cNvCxnSpPr/>
          <p:nvPr/>
        </p:nvCxnSpPr>
        <p:spPr>
          <a:xfrm>
            <a:off x="4572000" y="3533788"/>
            <a:ext cx="0" cy="312900"/>
          </a:xfrm>
          <a:prstGeom prst="straightConnector1">
            <a:avLst/>
          </a:prstGeom>
          <a:noFill/>
          <a:ln cap="flat" cmpd="sng" w="9525">
            <a:solidFill>
              <a:srgbClr val="9ACA3C"/>
            </a:solidFill>
            <a:prstDash val="solid"/>
            <a:round/>
            <a:headEnd len="sm" w="sm" type="none"/>
            <a:tailEnd len="med" w="med" type="stealth"/>
          </a:ln>
        </p:spPr>
      </p:cxnSp>
      <p:cxnSp>
        <p:nvCxnSpPr>
          <p:cNvPr id="151" name="Google Shape;151;p5"/>
          <p:cNvCxnSpPr/>
          <p:nvPr/>
        </p:nvCxnSpPr>
        <p:spPr>
          <a:xfrm>
            <a:off x="5133075" y="3966950"/>
            <a:ext cx="432600" cy="0"/>
          </a:xfrm>
          <a:prstGeom prst="straightConnector1">
            <a:avLst/>
          </a:prstGeom>
          <a:noFill/>
          <a:ln cap="flat" cmpd="sng" w="9525">
            <a:solidFill>
              <a:srgbClr val="9ACA3C"/>
            </a:solidFill>
            <a:prstDash val="solid"/>
            <a:round/>
            <a:headEnd len="sm" w="sm" type="none"/>
            <a:tailEnd len="med" w="med" type="stealth"/>
          </a:ln>
        </p:spPr>
      </p:cxnSp>
      <p:grpSp>
        <p:nvGrpSpPr>
          <p:cNvPr id="152" name="Google Shape;152;p5"/>
          <p:cNvGrpSpPr/>
          <p:nvPr/>
        </p:nvGrpSpPr>
        <p:grpSpPr>
          <a:xfrm>
            <a:off x="8305799" y="4495700"/>
            <a:ext cx="838201" cy="594981"/>
            <a:chOff x="6739053" y="4087216"/>
            <a:chExt cx="838201" cy="594981"/>
          </a:xfrm>
        </p:grpSpPr>
        <p:sp>
          <p:nvSpPr>
            <p:cNvPr id="153" name="Google Shape;153;p5"/>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54" name="Google Shape;154;p5"/>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55" name="Google Shape;155;p5"/>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56" name="Google Shape;156;p5"/>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5</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grpSp>
        <p:nvGrpSpPr>
          <p:cNvPr id="161" name="Google Shape;161;p6"/>
          <p:cNvGrpSpPr/>
          <p:nvPr/>
        </p:nvGrpSpPr>
        <p:grpSpPr>
          <a:xfrm>
            <a:off x="8305799" y="4495700"/>
            <a:ext cx="838201" cy="594981"/>
            <a:chOff x="6739053" y="4087216"/>
            <a:chExt cx="838201" cy="594981"/>
          </a:xfrm>
        </p:grpSpPr>
        <p:sp>
          <p:nvSpPr>
            <p:cNvPr id="162" name="Google Shape;162;p6"/>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63" name="Google Shape;163;p6"/>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64" name="Google Shape;164;p6"/>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65" name="Google Shape;165;p6"/>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6</a:t>
            </a:r>
            <a:endParaRPr b="0" i="0" sz="1400" u="none" cap="none" strike="noStrike">
              <a:solidFill>
                <a:schemeClr val="lt1"/>
              </a:solidFill>
              <a:latin typeface="Arial"/>
              <a:ea typeface="Arial"/>
              <a:cs typeface="Arial"/>
              <a:sym typeface="Arial"/>
            </a:endParaRPr>
          </a:p>
        </p:txBody>
      </p:sp>
      <p:pic>
        <p:nvPicPr>
          <p:cNvPr id="166" name="Google Shape;166;p6"/>
          <p:cNvPicPr preferRelativeResize="0"/>
          <p:nvPr/>
        </p:nvPicPr>
        <p:blipFill rotWithShape="1">
          <a:blip r:embed="rId3">
            <a:alphaModFix/>
          </a:blip>
          <a:srcRect b="0" l="0" r="0" t="0"/>
          <a:stretch/>
        </p:blipFill>
        <p:spPr>
          <a:xfrm>
            <a:off x="208270" y="811160"/>
            <a:ext cx="2831611" cy="3883171"/>
          </a:xfrm>
          <a:prstGeom prst="rect">
            <a:avLst/>
          </a:prstGeom>
          <a:noFill/>
          <a:ln>
            <a:noFill/>
          </a:ln>
        </p:spPr>
      </p:pic>
      <p:pic>
        <p:nvPicPr>
          <p:cNvPr id="167" name="Google Shape;167;p6"/>
          <p:cNvPicPr preferRelativeResize="0"/>
          <p:nvPr/>
        </p:nvPicPr>
        <p:blipFill rotWithShape="1">
          <a:blip r:embed="rId4">
            <a:alphaModFix/>
          </a:blip>
          <a:srcRect b="0" l="0" r="0" t="0"/>
          <a:stretch/>
        </p:blipFill>
        <p:spPr>
          <a:xfrm>
            <a:off x="3098234" y="811160"/>
            <a:ext cx="2961643" cy="3034173"/>
          </a:xfrm>
          <a:prstGeom prst="rect">
            <a:avLst/>
          </a:prstGeom>
          <a:noFill/>
          <a:ln>
            <a:noFill/>
          </a:ln>
        </p:spPr>
      </p:pic>
      <p:pic>
        <p:nvPicPr>
          <p:cNvPr id="168" name="Google Shape;168;p6"/>
          <p:cNvPicPr preferRelativeResize="0"/>
          <p:nvPr/>
        </p:nvPicPr>
        <p:blipFill rotWithShape="1">
          <a:blip r:embed="rId5">
            <a:alphaModFix/>
          </a:blip>
          <a:srcRect b="0" l="0" r="0" t="0"/>
          <a:stretch/>
        </p:blipFill>
        <p:spPr>
          <a:xfrm>
            <a:off x="6150509" y="811160"/>
            <a:ext cx="2845815" cy="2947679"/>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grpSp>
        <p:nvGrpSpPr>
          <p:cNvPr id="173" name="Google Shape;173;p7"/>
          <p:cNvGrpSpPr/>
          <p:nvPr/>
        </p:nvGrpSpPr>
        <p:grpSpPr>
          <a:xfrm>
            <a:off x="8305799" y="4495700"/>
            <a:ext cx="838201" cy="594981"/>
            <a:chOff x="6739053" y="4087216"/>
            <a:chExt cx="838201" cy="594981"/>
          </a:xfrm>
        </p:grpSpPr>
        <p:sp>
          <p:nvSpPr>
            <p:cNvPr id="174" name="Google Shape;174;p7"/>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175" name="Google Shape;175;p7"/>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176" name="Google Shape;176;p7"/>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177" name="Google Shape;177;p7"/>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7</a:t>
            </a:r>
            <a:endParaRPr b="0" i="0" sz="1400" u="none" cap="none" strike="noStrike">
              <a:solidFill>
                <a:schemeClr val="lt1"/>
              </a:solidFill>
              <a:latin typeface="Arial"/>
              <a:ea typeface="Arial"/>
              <a:cs typeface="Arial"/>
              <a:sym typeface="Arial"/>
            </a:endParaRPr>
          </a:p>
        </p:txBody>
      </p:sp>
      <p:pic>
        <p:nvPicPr>
          <p:cNvPr id="178" name="Google Shape;178;p7"/>
          <p:cNvPicPr preferRelativeResize="0"/>
          <p:nvPr/>
        </p:nvPicPr>
        <p:blipFill rotWithShape="1">
          <a:blip r:embed="rId3">
            <a:alphaModFix/>
          </a:blip>
          <a:srcRect b="0" l="0" r="0" t="0"/>
          <a:stretch/>
        </p:blipFill>
        <p:spPr>
          <a:xfrm>
            <a:off x="172942" y="830815"/>
            <a:ext cx="2883355" cy="1576234"/>
          </a:xfrm>
          <a:prstGeom prst="rect">
            <a:avLst/>
          </a:prstGeom>
          <a:noFill/>
          <a:ln>
            <a:noFill/>
          </a:ln>
        </p:spPr>
      </p:pic>
      <p:pic>
        <p:nvPicPr>
          <p:cNvPr id="179" name="Google Shape;179;p7"/>
          <p:cNvPicPr preferRelativeResize="0"/>
          <p:nvPr/>
        </p:nvPicPr>
        <p:blipFill rotWithShape="1">
          <a:blip r:embed="rId4">
            <a:alphaModFix/>
          </a:blip>
          <a:srcRect b="0" l="0" r="0" t="0"/>
          <a:stretch/>
        </p:blipFill>
        <p:spPr>
          <a:xfrm>
            <a:off x="3142679" y="828635"/>
            <a:ext cx="2938061" cy="2334883"/>
          </a:xfrm>
          <a:prstGeom prst="rect">
            <a:avLst/>
          </a:prstGeom>
          <a:noFill/>
          <a:ln>
            <a:noFill/>
          </a:ln>
        </p:spPr>
      </p:pic>
      <p:pic>
        <p:nvPicPr>
          <p:cNvPr id="180" name="Google Shape;180;p7"/>
          <p:cNvPicPr preferRelativeResize="0"/>
          <p:nvPr/>
        </p:nvPicPr>
        <p:blipFill rotWithShape="1">
          <a:blip r:embed="rId5">
            <a:alphaModFix/>
          </a:blip>
          <a:srcRect b="0" l="0" r="0" t="0"/>
          <a:stretch/>
        </p:blipFill>
        <p:spPr>
          <a:xfrm>
            <a:off x="6174496" y="828635"/>
            <a:ext cx="2826070" cy="1877808"/>
          </a:xfrm>
          <a:prstGeom prst="rect">
            <a:avLst/>
          </a:prstGeom>
          <a:noFill/>
          <a:ln>
            <a:noFill/>
          </a:ln>
        </p:spPr>
      </p:pic>
      <p:pic>
        <p:nvPicPr>
          <p:cNvPr id="181" name="Google Shape;181;p7"/>
          <p:cNvPicPr preferRelativeResize="0"/>
          <p:nvPr/>
        </p:nvPicPr>
        <p:blipFill rotWithShape="1">
          <a:blip r:embed="rId6">
            <a:alphaModFix/>
          </a:blip>
          <a:srcRect b="0" l="0" r="0" t="0"/>
          <a:stretch/>
        </p:blipFill>
        <p:spPr>
          <a:xfrm>
            <a:off x="3142679" y="3551551"/>
            <a:ext cx="2938061" cy="79665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8"/>
          <p:cNvSpPr txBox="1"/>
          <p:nvPr/>
        </p:nvSpPr>
        <p:spPr>
          <a:xfrm>
            <a:off x="4199575" y="2668306"/>
            <a:ext cx="4754100" cy="2477571"/>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Il numero di criteri di vulnerabilità ed esposizione per ciascun Pericolo (Tema) è:</a:t>
            </a:r>
            <a:endParaRPr/>
          </a:p>
          <a:p>
            <a:pPr indent="0" lvl="0" marL="0" marR="215900" rtl="0" algn="l">
              <a:lnSpc>
                <a:spcPct val="100000"/>
              </a:lnSpc>
              <a:spcBef>
                <a:spcPts val="600"/>
              </a:spcBef>
              <a:spcAft>
                <a:spcPts val="0"/>
              </a:spcAft>
              <a:buClr>
                <a:srgbClr val="000000"/>
              </a:buClr>
              <a:buSzPts val="1200"/>
              <a:buFont typeface="Arial"/>
              <a:buNone/>
            </a:pPr>
            <a:r>
              <a:t/>
            </a: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Precipitazioni Intense: 240</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Inondazioni: 300</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Caldo Estremo: 157</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Siccità: 36</a:t>
            </a:r>
            <a:br>
              <a:rPr b="0" i="0" lang="es" sz="1200" u="none" cap="none" strike="noStrike">
                <a:solidFill>
                  <a:srgbClr val="708792"/>
                </a:solidFill>
                <a:latin typeface="Trebuchet MS"/>
                <a:ea typeface="Trebuchet MS"/>
                <a:cs typeface="Trebuchet MS"/>
                <a:sym typeface="Trebuchet MS"/>
              </a:rPr>
            </a:br>
            <a:endParaRPr b="0" i="0" sz="1400" u="none" cap="none" strike="noStrike">
              <a:solidFill>
                <a:srgbClr val="000000"/>
              </a:solidFill>
              <a:latin typeface="Arial"/>
              <a:ea typeface="Arial"/>
              <a:cs typeface="Arial"/>
              <a:sym typeface="Arial"/>
            </a:endParaRPr>
          </a:p>
        </p:txBody>
      </p:sp>
      <p:sp>
        <p:nvSpPr>
          <p:cNvPr id="187" name="Google Shape;187;p8"/>
          <p:cNvSpPr/>
          <p:nvPr/>
        </p:nvSpPr>
        <p:spPr>
          <a:xfrm>
            <a:off x="557325" y="3569592"/>
            <a:ext cx="2689800" cy="675000"/>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88" name="Google Shape;188;p8"/>
          <p:cNvSpPr/>
          <p:nvPr/>
        </p:nvSpPr>
        <p:spPr>
          <a:xfrm>
            <a:off x="538525" y="4307840"/>
            <a:ext cx="2689800" cy="486885"/>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189" name="Google Shape;189;p8"/>
          <p:cNvSpPr txBox="1"/>
          <p:nvPr/>
        </p:nvSpPr>
        <p:spPr>
          <a:xfrm>
            <a:off x="6706675" y="3430350"/>
            <a:ext cx="2247000" cy="1108200"/>
          </a:xfrm>
          <a:prstGeom prst="rect">
            <a:avLst/>
          </a:prstGeom>
          <a:noFill/>
          <a:ln>
            <a:noFill/>
          </a:ln>
        </p:spPr>
        <p:txBody>
          <a:bodyPr anchorCtr="0" anchor="t" bIns="91425" lIns="91425" spcFirstLastPara="1" rIns="91425" wrap="square" tIns="91425">
            <a:spAutoFit/>
          </a:bodyPr>
          <a:lstStyle/>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Tempeste: 124</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Incendi boschivi: 15</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457200" marR="215900" rtl="0" algn="l">
              <a:lnSpc>
                <a:spcPct val="100000"/>
              </a:lnSpc>
              <a:spcBef>
                <a:spcPts val="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Frane: 80</a:t>
            </a:r>
            <a:endParaRPr b="0" i="0" sz="1400" u="none" cap="none" strike="noStrike">
              <a:solidFill>
                <a:srgbClr val="000000"/>
              </a:solidFill>
              <a:latin typeface="Arial"/>
              <a:ea typeface="Arial"/>
              <a:cs typeface="Arial"/>
              <a:sym typeface="Arial"/>
            </a:endParaRPr>
          </a:p>
        </p:txBody>
      </p:sp>
      <p:sp>
        <p:nvSpPr>
          <p:cNvPr id="190" name="Google Shape;190;p8"/>
          <p:cNvSpPr txBox="1"/>
          <p:nvPr/>
        </p:nvSpPr>
        <p:spPr>
          <a:xfrm>
            <a:off x="519421" y="1426106"/>
            <a:ext cx="8516100" cy="655474"/>
          </a:xfrm>
          <a:prstGeom prst="rect">
            <a:avLst/>
          </a:prstGeom>
          <a:noFill/>
          <a:ln>
            <a:noFill/>
          </a:ln>
        </p:spPr>
        <p:txBody>
          <a:bodyPr anchorCtr="0" anchor="ctr" bIns="34275" lIns="68550" spcFirstLastPara="1" rIns="68550" wrap="square" tIns="34275">
            <a:noAutofit/>
          </a:bodyPr>
          <a:lstStyle/>
          <a:p>
            <a:pPr indent="0" lvl="0" marL="0" marR="215900" rtl="0" algn="just">
              <a:lnSpc>
                <a:spcPct val="100000"/>
              </a:lnSpc>
              <a:spcBef>
                <a:spcPts val="12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Ogni categoria di rischio </a:t>
            </a:r>
            <a:r>
              <a:rPr b="0" i="0" lang="es" sz="1200" u="none" cap="none" strike="noStrike">
                <a:solidFill>
                  <a:srgbClr val="708792"/>
                </a:solidFill>
                <a:latin typeface="Trebuchet MS"/>
                <a:ea typeface="Trebuchet MS"/>
                <a:cs typeface="Trebuchet MS"/>
                <a:sym typeface="Trebuchet MS"/>
              </a:rPr>
              <a:t>nello strumento RNTool </a:t>
            </a:r>
            <a:r>
              <a:rPr b="0" i="0" lang="es" sz="1200" u="none" cap="none" strike="noStrike">
                <a:solidFill>
                  <a:srgbClr val="9ACA3C"/>
                </a:solidFill>
                <a:latin typeface="Trebuchet MS"/>
                <a:ea typeface="Trebuchet MS"/>
                <a:cs typeface="Trebuchet MS"/>
                <a:sym typeface="Trebuchet MS"/>
              </a:rPr>
              <a:t>viene valutata attraverso un insieme strutturato di criteri</a:t>
            </a:r>
            <a:r>
              <a:rPr b="0" i="0" lang="es" sz="1200" u="none" cap="none" strike="noStrike">
                <a:solidFill>
                  <a:srgbClr val="708792"/>
                </a:solidFill>
                <a:latin typeface="Trebuchet MS"/>
                <a:ea typeface="Trebuchet MS"/>
                <a:cs typeface="Trebuchet MS"/>
                <a:sym typeface="Trebuchet MS"/>
              </a:rPr>
              <a:t>, che sono </a:t>
            </a:r>
            <a:r>
              <a:rPr b="0" i="0" lang="es" sz="1200" u="none" cap="none" strike="noStrike">
                <a:solidFill>
                  <a:srgbClr val="9ACA3C"/>
                </a:solidFill>
                <a:latin typeface="Trebuchet MS"/>
                <a:ea typeface="Trebuchet MS"/>
                <a:cs typeface="Trebuchet MS"/>
                <a:sym typeface="Trebuchet MS"/>
              </a:rPr>
              <a:t>implementati tramite indicatori</a:t>
            </a:r>
            <a:r>
              <a:rPr b="0" i="0" lang="es" sz="1200" u="none" cap="none" strike="noStrike">
                <a:solidFill>
                  <a:srgbClr val="708792"/>
                </a:solidFill>
                <a:latin typeface="Trebuchet MS"/>
                <a:ea typeface="Trebuchet MS"/>
                <a:cs typeface="Trebuchet MS"/>
                <a:sym typeface="Trebuchet MS"/>
              </a:rPr>
              <a:t>. Questi indicatori rappresentano le unità fondamentali per misurare il livello di vulnerabilità, esposizione e pericolo su scala di quartiere.</a:t>
            </a:r>
            <a:endParaRPr b="0" i="0" sz="1200" u="none" cap="none" strike="noStrike">
              <a:solidFill>
                <a:srgbClr val="708792"/>
              </a:solidFill>
              <a:latin typeface="Trebuchet MS"/>
              <a:ea typeface="Trebuchet MS"/>
              <a:cs typeface="Trebuchet MS"/>
              <a:sym typeface="Trebuchet MS"/>
            </a:endParaRPr>
          </a:p>
        </p:txBody>
      </p:sp>
      <p:sp>
        <p:nvSpPr>
          <p:cNvPr id="191" name="Google Shape;191;p8"/>
          <p:cNvSpPr txBox="1"/>
          <p:nvPr/>
        </p:nvSpPr>
        <p:spPr>
          <a:xfrm>
            <a:off x="519421" y="24108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192" name="Google Shape;192;p8"/>
          <p:cNvSpPr txBox="1"/>
          <p:nvPr/>
        </p:nvSpPr>
        <p:spPr>
          <a:xfrm>
            <a:off x="519421" y="956247"/>
            <a:ext cx="30000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Criteri e Indicatori</a:t>
            </a:r>
            <a:endParaRPr b="1" i="0" sz="1800" u="none" cap="none" strike="noStrike">
              <a:solidFill>
                <a:srgbClr val="9ACA3C"/>
              </a:solidFill>
              <a:latin typeface="Trebuchet MS"/>
              <a:ea typeface="Trebuchet MS"/>
              <a:cs typeface="Trebuchet MS"/>
              <a:sym typeface="Trebuchet MS"/>
            </a:endParaRPr>
          </a:p>
        </p:txBody>
      </p:sp>
      <p:pic>
        <p:nvPicPr>
          <p:cNvPr id="193" name="Google Shape;193;p8" title="ChatGPT Image 12 ago 2025, 10_55_32.png"/>
          <p:cNvPicPr preferRelativeResize="0"/>
          <p:nvPr/>
        </p:nvPicPr>
        <p:blipFill rotWithShape="1">
          <a:blip r:embed="rId3">
            <a:alphaModFix/>
          </a:blip>
          <a:srcRect b="0" l="0" r="0" t="0"/>
          <a:stretch/>
        </p:blipFill>
        <p:spPr>
          <a:xfrm>
            <a:off x="4450566" y="3536004"/>
            <a:ext cx="242865" cy="242865"/>
          </a:xfrm>
          <a:prstGeom prst="rect">
            <a:avLst/>
          </a:prstGeom>
          <a:noFill/>
          <a:ln>
            <a:noFill/>
          </a:ln>
        </p:spPr>
      </p:pic>
      <p:pic>
        <p:nvPicPr>
          <p:cNvPr id="194" name="Google Shape;194;p8" title="ChatGPT Image 12 ago 2025, 11_12_31.png"/>
          <p:cNvPicPr preferRelativeResize="0"/>
          <p:nvPr/>
        </p:nvPicPr>
        <p:blipFill rotWithShape="1">
          <a:blip r:embed="rId4">
            <a:alphaModFix/>
          </a:blip>
          <a:srcRect b="0" l="0" r="0" t="0"/>
          <a:stretch/>
        </p:blipFill>
        <p:spPr>
          <a:xfrm>
            <a:off x="6981728" y="3863020"/>
            <a:ext cx="242865" cy="242865"/>
          </a:xfrm>
          <a:prstGeom prst="rect">
            <a:avLst/>
          </a:prstGeom>
          <a:noFill/>
          <a:ln>
            <a:noFill/>
          </a:ln>
        </p:spPr>
      </p:pic>
      <p:pic>
        <p:nvPicPr>
          <p:cNvPr id="195" name="Google Shape;195;p8" title="ChatGPT Image 12 ago 2025, 11_12_37.png"/>
          <p:cNvPicPr preferRelativeResize="0"/>
          <p:nvPr/>
        </p:nvPicPr>
        <p:blipFill rotWithShape="1">
          <a:blip r:embed="rId5">
            <a:alphaModFix/>
          </a:blip>
          <a:srcRect b="0" l="0" r="0" t="0"/>
          <a:stretch/>
        </p:blipFill>
        <p:spPr>
          <a:xfrm>
            <a:off x="6981720" y="3499650"/>
            <a:ext cx="242865" cy="242880"/>
          </a:xfrm>
          <a:prstGeom prst="rect">
            <a:avLst/>
          </a:prstGeom>
          <a:noFill/>
          <a:ln>
            <a:noFill/>
          </a:ln>
        </p:spPr>
      </p:pic>
      <p:pic>
        <p:nvPicPr>
          <p:cNvPr id="196" name="Google Shape;196;p8" title="ChatGPT Image 12 ago 2025, 10_57_27.png"/>
          <p:cNvPicPr preferRelativeResize="0"/>
          <p:nvPr/>
        </p:nvPicPr>
        <p:blipFill rotWithShape="1">
          <a:blip r:embed="rId6">
            <a:alphaModFix/>
          </a:blip>
          <a:srcRect b="0" l="0" r="0" t="0"/>
          <a:stretch/>
        </p:blipFill>
        <p:spPr>
          <a:xfrm>
            <a:off x="4450566" y="3869786"/>
            <a:ext cx="242865" cy="242865"/>
          </a:xfrm>
          <a:prstGeom prst="rect">
            <a:avLst/>
          </a:prstGeom>
          <a:noFill/>
          <a:ln>
            <a:noFill/>
          </a:ln>
        </p:spPr>
      </p:pic>
      <p:pic>
        <p:nvPicPr>
          <p:cNvPr id="197" name="Google Shape;197;p8" title="ChatGPT Image 12 ago 2025, 10_58_21.png"/>
          <p:cNvPicPr preferRelativeResize="0"/>
          <p:nvPr/>
        </p:nvPicPr>
        <p:blipFill rotWithShape="1">
          <a:blip r:embed="rId7">
            <a:alphaModFix/>
          </a:blip>
          <a:srcRect b="59322" l="66215" r="10065" t="6785"/>
          <a:stretch/>
        </p:blipFill>
        <p:spPr>
          <a:xfrm>
            <a:off x="4450563" y="4237819"/>
            <a:ext cx="242872" cy="231380"/>
          </a:xfrm>
          <a:prstGeom prst="rect">
            <a:avLst/>
          </a:prstGeom>
          <a:noFill/>
          <a:ln>
            <a:noFill/>
          </a:ln>
        </p:spPr>
      </p:pic>
      <p:pic>
        <p:nvPicPr>
          <p:cNvPr id="198" name="Google Shape;198;p8" title="ChatGPT Image 12 ago 2025, 10_58_21.png"/>
          <p:cNvPicPr preferRelativeResize="0"/>
          <p:nvPr/>
        </p:nvPicPr>
        <p:blipFill rotWithShape="1">
          <a:blip r:embed="rId7">
            <a:alphaModFix/>
          </a:blip>
          <a:srcRect b="11002" l="11409" r="65323" t="52082"/>
          <a:stretch/>
        </p:blipFill>
        <p:spPr>
          <a:xfrm>
            <a:off x="4450563" y="4546966"/>
            <a:ext cx="242872" cy="256878"/>
          </a:xfrm>
          <a:prstGeom prst="rect">
            <a:avLst/>
          </a:prstGeom>
          <a:noFill/>
          <a:ln>
            <a:noFill/>
          </a:ln>
        </p:spPr>
      </p:pic>
      <p:pic>
        <p:nvPicPr>
          <p:cNvPr id="199" name="Google Shape;199;p8" title="ChatGPT Image 12 ago 2025, 11_45_50.png"/>
          <p:cNvPicPr preferRelativeResize="0"/>
          <p:nvPr/>
        </p:nvPicPr>
        <p:blipFill rotWithShape="1">
          <a:blip r:embed="rId8">
            <a:alphaModFix/>
          </a:blip>
          <a:srcRect b="0" l="0" r="0" t="0"/>
          <a:stretch/>
        </p:blipFill>
        <p:spPr>
          <a:xfrm>
            <a:off x="6969221" y="4226363"/>
            <a:ext cx="267853" cy="267853"/>
          </a:xfrm>
          <a:prstGeom prst="rect">
            <a:avLst/>
          </a:prstGeom>
          <a:noFill/>
          <a:ln>
            <a:noFill/>
          </a:ln>
        </p:spPr>
      </p:pic>
      <p:sp>
        <p:nvSpPr>
          <p:cNvPr id="200" name="Google Shape;200;p8"/>
          <p:cNvSpPr txBox="1"/>
          <p:nvPr/>
        </p:nvSpPr>
        <p:spPr>
          <a:xfrm>
            <a:off x="519421" y="2665958"/>
            <a:ext cx="3000000" cy="2246739"/>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708792"/>
                </a:solidFill>
                <a:latin typeface="Trebuchet MS"/>
                <a:ea typeface="Trebuchet MS"/>
                <a:cs typeface="Trebuchet MS"/>
                <a:sym typeface="Trebuchet MS"/>
              </a:rPr>
              <a:t>La versione dell’RNTool per l’Europa centrale include un totale di </a:t>
            </a:r>
            <a:r>
              <a:rPr b="0" i="0" lang="es" sz="1200" u="none" cap="none" strike="noStrike">
                <a:solidFill>
                  <a:srgbClr val="9ACA3C"/>
                </a:solidFill>
                <a:latin typeface="Trebuchet MS"/>
                <a:ea typeface="Trebuchet MS"/>
                <a:cs typeface="Trebuchet MS"/>
                <a:sym typeface="Trebuchet MS"/>
              </a:rPr>
              <a:t>1.022 criteri di valutazione</a:t>
            </a:r>
            <a:r>
              <a:rPr b="0" i="0" lang="es" sz="1200" u="none" cap="none" strike="noStrike">
                <a:solidFill>
                  <a:srgbClr val="708792"/>
                </a:solidFill>
                <a:latin typeface="Trebuchet MS"/>
                <a:ea typeface="Trebuchet MS"/>
                <a:cs typeface="Trebuchet MS"/>
                <a:sym typeface="Trebuchet MS"/>
              </a:rPr>
              <a:t>, distribuiti come segue:</a:t>
            </a:r>
            <a:endParaRPr b="0" i="0" sz="1200" u="none" cap="none" strike="noStrike">
              <a:solidFill>
                <a:srgbClr val="708792"/>
              </a:solidFill>
              <a:latin typeface="Trebuchet MS"/>
              <a:ea typeface="Trebuchet MS"/>
              <a:cs typeface="Trebuchet MS"/>
              <a:sym typeface="Trebuchet MS"/>
            </a:endParaRPr>
          </a:p>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952 criteri di vulnerabilità ed esposizione (direttamente associati alle categorie di rischio)</a:t>
            </a:r>
            <a:br>
              <a:rPr b="0" i="0" lang="es" sz="1200" u="none" cap="none" strike="noStrike">
                <a:solidFill>
                  <a:srgbClr val="708792"/>
                </a:solidFill>
                <a:latin typeface="Trebuchet MS"/>
                <a:ea typeface="Trebuchet MS"/>
                <a:cs typeface="Trebuchet MS"/>
                <a:sym typeface="Trebuchet MS"/>
              </a:rPr>
            </a:br>
            <a:endParaRPr b="0" i="0" sz="1200" u="none" cap="none" strike="noStrike">
              <a:solidFill>
                <a:srgbClr val="708792"/>
              </a:solidFill>
              <a:latin typeface="Trebuchet MS"/>
              <a:ea typeface="Trebuchet MS"/>
              <a:cs typeface="Trebuchet MS"/>
              <a:sym typeface="Trebuchet MS"/>
            </a:endParaRPr>
          </a:p>
          <a:p>
            <a:pPr indent="0" lvl="0" marL="0" marR="215900" rtl="0" algn="just">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70 criteri di pericolo (associati alle Questioni)</a:t>
            </a:r>
            <a:endParaRPr b="0" i="0" sz="1200" u="none" cap="none" strike="noStrike">
              <a:solidFill>
                <a:schemeClr val="lt1"/>
              </a:solidFill>
              <a:latin typeface="Trebuchet MS"/>
              <a:ea typeface="Trebuchet MS"/>
              <a:cs typeface="Trebuchet MS"/>
              <a:sym typeface="Trebuchet MS"/>
            </a:endParaRPr>
          </a:p>
        </p:txBody>
      </p:sp>
      <p:grpSp>
        <p:nvGrpSpPr>
          <p:cNvPr id="201" name="Google Shape;201;p8"/>
          <p:cNvGrpSpPr/>
          <p:nvPr/>
        </p:nvGrpSpPr>
        <p:grpSpPr>
          <a:xfrm>
            <a:off x="8305799" y="4495700"/>
            <a:ext cx="838201" cy="594981"/>
            <a:chOff x="6739053" y="4087216"/>
            <a:chExt cx="838201" cy="594981"/>
          </a:xfrm>
        </p:grpSpPr>
        <p:sp>
          <p:nvSpPr>
            <p:cNvPr id="202" name="Google Shape;202;p8"/>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03" name="Google Shape;203;p8"/>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04" name="Google Shape;204;p8"/>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05" name="Google Shape;205;p8"/>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8</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9"/>
          <p:cNvSpPr txBox="1"/>
          <p:nvPr/>
        </p:nvSpPr>
        <p:spPr>
          <a:xfrm>
            <a:off x="432316" y="232153"/>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211" name="Google Shape;211;p9"/>
          <p:cNvSpPr txBox="1"/>
          <p:nvPr/>
        </p:nvSpPr>
        <p:spPr>
          <a:xfrm>
            <a:off x="402225" y="696650"/>
            <a:ext cx="3980400" cy="503184"/>
          </a:xfrm>
          <a:prstGeom prst="rect">
            <a:avLst/>
          </a:prstGeom>
          <a:noFill/>
          <a:ln>
            <a:noFill/>
          </a:ln>
        </p:spPr>
        <p:txBody>
          <a:bodyPr anchorCtr="0" anchor="t" bIns="91425" lIns="91425" spcFirstLastPara="1" rIns="91425" wrap="square" tIns="91425">
            <a:spAutoFit/>
          </a:bodyPr>
          <a:lstStyle/>
          <a:p>
            <a:pPr indent="0" lvl="0" marL="0" marR="215265" rtl="0" algn="just">
              <a:lnSpc>
                <a:spcPct val="115000"/>
              </a:lnSpc>
              <a:spcBef>
                <a:spcPts val="0"/>
              </a:spcBef>
              <a:spcAft>
                <a:spcPts val="0"/>
              </a:spcAft>
              <a:buClr>
                <a:srgbClr val="000000"/>
              </a:buClr>
              <a:buSzPts val="1800"/>
              <a:buFont typeface="Arial"/>
              <a:buNone/>
            </a:pPr>
            <a:r>
              <a:rPr b="1" i="0" lang="es" sz="1800" u="none" cap="none" strike="noStrike">
                <a:solidFill>
                  <a:srgbClr val="9ACA3C"/>
                </a:solidFill>
                <a:latin typeface="Trebuchet MS"/>
                <a:ea typeface="Trebuchet MS"/>
                <a:cs typeface="Trebuchet MS"/>
                <a:sym typeface="Trebuchet MS"/>
              </a:rPr>
              <a:t>Criteri e Indicatori: Esempi</a:t>
            </a:r>
            <a:endParaRPr b="1" i="0" sz="1800" u="none" cap="none" strike="noStrike">
              <a:solidFill>
                <a:srgbClr val="9ACA3C"/>
              </a:solidFill>
              <a:latin typeface="Trebuchet MS"/>
              <a:ea typeface="Trebuchet MS"/>
              <a:cs typeface="Trebuchet MS"/>
              <a:sym typeface="Trebuchet MS"/>
            </a:endParaRPr>
          </a:p>
        </p:txBody>
      </p:sp>
      <p:graphicFrame>
        <p:nvGraphicFramePr>
          <p:cNvPr id="212" name="Google Shape;212;p9"/>
          <p:cNvGraphicFramePr/>
          <p:nvPr/>
        </p:nvGraphicFramePr>
        <p:xfrm>
          <a:off x="252425" y="1268025"/>
          <a:ext cx="3000000" cy="3000000"/>
        </p:xfrm>
        <a:graphic>
          <a:graphicData uri="http://schemas.openxmlformats.org/drawingml/2006/table">
            <a:tbl>
              <a:tblPr>
                <a:noFill/>
                <a:tableStyleId>{AED9F153-51B4-488C-BFB8-B22A7FA3ACF2}</a:tableStyleId>
              </a:tblPr>
              <a:tblGrid>
                <a:gridCol w="1352725"/>
                <a:gridCol w="1697650"/>
                <a:gridCol w="3257875"/>
                <a:gridCol w="2330900"/>
              </a:tblGrid>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FFFFFF"/>
                          </a:solidFill>
                          <a:latin typeface="Trebuchet MS"/>
                          <a:ea typeface="Trebuchet MS"/>
                          <a:cs typeface="Trebuchet MS"/>
                          <a:sym typeface="Trebuchet MS"/>
                        </a:rPr>
                        <a:t>G10</a:t>
                      </a:r>
                      <a:endParaRPr b="1" sz="1000" u="none" cap="none" strike="noStrike">
                        <a:solidFill>
                          <a:srgbClr val="FFFFFF"/>
                        </a:solidFill>
                        <a:latin typeface="Trebuchet MS"/>
                        <a:ea typeface="Trebuchet MS"/>
                        <a:cs typeface="Trebuchet MS"/>
                        <a:sym typeface="Trebuchet MS"/>
                      </a:endParaRPr>
                    </a:p>
                  </a:txBody>
                  <a:tcPr marT="91425" marB="91425" marR="91425" marL="91425" anchor="b">
                    <a:lnL cap="flat" cmpd="sng" w="9525">
                      <a:solidFill>
                        <a:srgbClr val="000000"/>
                      </a:solidFill>
                      <a:prstDash val="solid"/>
                      <a:round/>
                      <a:headEnd len="sm" w="sm" type="none"/>
                      <a:tailEnd len="sm" w="sm" type="none"/>
                    </a:lnL>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996633"/>
                    </a:solidFill>
                  </a:tcPr>
                </a:tc>
                <a:tc gridSpan="3">
                  <a:txBody>
                    <a:bodyPr/>
                    <a:lstStyle/>
                    <a:p>
                      <a:pPr indent="0" lvl="0" marL="0" marR="0" rtl="0" algn="l">
                        <a:lnSpc>
                          <a:spcPct val="100000"/>
                        </a:lnSpc>
                        <a:spcBef>
                          <a:spcPts val="0"/>
                        </a:spcBef>
                        <a:spcAft>
                          <a:spcPts val="0"/>
                        </a:spcAft>
                        <a:buClr>
                          <a:srgbClr val="000000"/>
                        </a:buClr>
                        <a:buSzPts val="1000"/>
                        <a:buFont typeface="Arial"/>
                        <a:buNone/>
                      </a:pPr>
                      <a:r>
                        <a:rPr b="1" lang="es" sz="1000" u="none" cap="none" strike="noStrike">
                          <a:solidFill>
                            <a:srgbClr val="FFFFFF"/>
                          </a:solidFill>
                          <a:latin typeface="Trebuchet MS"/>
                          <a:ea typeface="Trebuchet MS"/>
                          <a:cs typeface="Trebuchet MS"/>
                          <a:sym typeface="Trebuchet MS"/>
                        </a:rPr>
                        <a:t>TURISMO</a:t>
                      </a:r>
                      <a:endParaRPr b="1" sz="1000" u="none" cap="none" strike="noStrike">
                        <a:solidFill>
                          <a:srgbClr val="FFFFFF"/>
                        </a:solidFill>
                        <a:latin typeface="Trebuchet MS"/>
                        <a:ea typeface="Trebuchet MS"/>
                        <a:cs typeface="Trebuchet MS"/>
                        <a:sym typeface="Trebuchet MS"/>
                      </a:endParaRPr>
                    </a:p>
                  </a:txBody>
                  <a:tcPr marT="91425" marB="91425" marR="91425" marL="91425" anchor="b">
                    <a:lnT cap="flat" cmpd="sng" w="173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solidFill>
                      <a:srgbClr val="996633"/>
                    </a:solidFill>
                  </a:tcPr>
                </a:tc>
                <a:tc hMerge="1"/>
                <a:tc hMerge="1"/>
              </a:tr>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G10.1</a:t>
                      </a:r>
                      <a:endParaRPr b="1" sz="1000" u="none" cap="none" strike="noStrike">
                        <a:latin typeface="Trebuchet MS"/>
                        <a:ea typeface="Trebuchet MS"/>
                        <a:cs typeface="Trebuchet MS"/>
                        <a:sym typeface="Trebuchet MS"/>
                      </a:endParaRPr>
                    </a:p>
                  </a:txBody>
                  <a:tcPr marT="91425" marB="91425" marR="91425" marL="91425" anchor="b">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gridSpan="3">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Rischio di danni per hotel e villaggi turistici</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b">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173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hMerge="1"/>
                <a:tc hMerge="1"/>
              </a:tr>
              <a:tr h="309350">
                <a:tc gridSpan="4">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996633"/>
                          </a:solidFill>
                          <a:latin typeface="Trebuchet MS"/>
                          <a:ea typeface="Trebuchet MS"/>
                          <a:cs typeface="Trebuchet MS"/>
                          <a:sym typeface="Trebuchet MS"/>
                        </a:rPr>
                        <a:t>VULNERABILITA’</a:t>
                      </a:r>
                      <a:endParaRPr b="1" sz="1000" u="none" cap="none" strike="noStrike">
                        <a:solidFill>
                          <a:srgbClr val="996633"/>
                        </a:solidFill>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hMerge="1"/>
                <a:tc hMerge="1"/>
                <a:tc hMerge="1"/>
              </a:tr>
              <a:tr h="309350">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CodICE</a:t>
                      </a:r>
                      <a:endParaRPr b="1"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Criterio</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Indicatore</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c>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latin typeface="Trebuchet MS"/>
                          <a:ea typeface="Trebuchet MS"/>
                          <a:cs typeface="Trebuchet MS"/>
                          <a:sym typeface="Trebuchet MS"/>
                        </a:rPr>
                        <a:t>Unità</a:t>
                      </a:r>
                      <a:endParaRPr b="1"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2F2F2"/>
                    </a:solidFill>
                  </a:tcPr>
                </a:tc>
              </a:tr>
              <a:tr h="309350">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G10.1.1</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Cresta o piede del pendio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Distanza dalla cresta o piede del pendio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Metri (m)</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608750">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G10.1.2</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Sistemi di drenaggio in sito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Presenza di sistemi di drenaggio nell’area</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Litri al secondo(L/s); Condizione (Buona/Discreta/Scarsa)</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425775">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G10.1.3</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a:txBody>
                    <a:bodyPr/>
                    <a:lstStyle/>
                    <a:p>
                      <a:pPr indent="0" lvl="0" marL="0" marR="0" rtl="0" algn="l">
                        <a:lnSpc>
                          <a:spcPct val="100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Strutture di contenimento </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Presenza di strutture di contenimento o sistemi di stabilizzazione del pendio</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(Si/No)</a:t>
                      </a:r>
                      <a:endParaRPr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tcPr>
                </a:tc>
              </a:tr>
              <a:tr h="309350">
                <a:tc gridSpan="4">
                  <a:txBody>
                    <a:bodyPr/>
                    <a:lstStyle/>
                    <a:p>
                      <a:pPr indent="0" lvl="0" marL="0" marR="0" rtl="0" algn="ctr">
                        <a:lnSpc>
                          <a:spcPct val="115000"/>
                        </a:lnSpc>
                        <a:spcBef>
                          <a:spcPts val="0"/>
                        </a:spcBef>
                        <a:spcAft>
                          <a:spcPts val="0"/>
                        </a:spcAft>
                        <a:buClr>
                          <a:srgbClr val="000000"/>
                        </a:buClr>
                        <a:buSzPts val="1000"/>
                        <a:buFont typeface="Arial"/>
                        <a:buNone/>
                      </a:pPr>
                      <a:r>
                        <a:rPr b="1" lang="es" sz="1000" u="none" cap="none" strike="noStrike">
                          <a:solidFill>
                            <a:srgbClr val="996633"/>
                          </a:solidFill>
                          <a:latin typeface="Trebuchet MS"/>
                          <a:ea typeface="Trebuchet MS"/>
                          <a:cs typeface="Trebuchet MS"/>
                          <a:sym typeface="Trebuchet MS"/>
                        </a:rPr>
                        <a:t>ESPOSIZIONE</a:t>
                      </a:r>
                      <a:endParaRPr b="1" sz="1000" u="none" cap="none" strike="noStrike">
                        <a:solidFill>
                          <a:srgbClr val="996633"/>
                        </a:solidFill>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rgbClr val="FFFFFF"/>
                    </a:solidFill>
                  </a:tcPr>
                </a:tc>
                <a:tc hMerge="1"/>
                <a:tc hMerge="1"/>
                <a:tc hMerge="1"/>
              </a:tr>
              <a:tr h="425775">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G10.1-E1</a:t>
                      </a:r>
                      <a:endParaRPr sz="1000" u="none" cap="none" strike="noStrike">
                        <a:latin typeface="Trebuchet MS"/>
                        <a:ea typeface="Trebuchet MS"/>
                        <a:cs typeface="Trebuchet MS"/>
                        <a:sym typeface="Trebuchet MS"/>
                      </a:endParaRPr>
                    </a:p>
                  </a:txBody>
                  <a:tcPr marT="91425" marB="91425" marR="91425" marL="91425" anchor="ctr">
                    <a:lnL cap="flat" cmpd="sng" w="173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Densità di hotel e villaggi turistici</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000"/>
                        <a:buFont typeface="Arial"/>
                        <a:buNone/>
                      </a:pPr>
                      <a:r>
                        <a:rPr b="0" i="0" lang="es" sz="1000" u="none" cap="none" strike="noStrike">
                          <a:solidFill>
                            <a:srgbClr val="000000"/>
                          </a:solidFill>
                          <a:latin typeface="Trebuchet MS"/>
                          <a:ea typeface="Trebuchet MS"/>
                          <a:cs typeface="Trebuchet MS"/>
                          <a:sym typeface="Trebuchet MS"/>
                        </a:rPr>
                        <a:t>Volume totale costruito di hotel e villaggi turistici diviso per l’estensione dell’area urbana</a:t>
                      </a:r>
                      <a:endParaRPr b="0" i="0" sz="1000" u="none" cap="none" strike="noStrike">
                        <a:solidFill>
                          <a:srgbClr val="000000"/>
                        </a:solidFill>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c>
                  <a:txBody>
                    <a:bodyPr/>
                    <a:lstStyle/>
                    <a:p>
                      <a:pPr indent="0" lvl="0" marL="0" marR="0" rtl="0" algn="ctr">
                        <a:lnSpc>
                          <a:spcPct val="115000"/>
                        </a:lnSpc>
                        <a:spcBef>
                          <a:spcPts val="0"/>
                        </a:spcBef>
                        <a:spcAft>
                          <a:spcPts val="0"/>
                        </a:spcAft>
                        <a:buClr>
                          <a:srgbClr val="000000"/>
                        </a:buClr>
                        <a:buSzPts val="1000"/>
                        <a:buFont typeface="Arial"/>
                        <a:buNone/>
                      </a:pPr>
                      <a:r>
                        <a:rPr lang="es" sz="1000" u="none" cap="none" strike="noStrike">
                          <a:latin typeface="Trebuchet MS"/>
                          <a:ea typeface="Trebuchet MS"/>
                          <a:cs typeface="Trebuchet MS"/>
                          <a:sym typeface="Trebuchet MS"/>
                        </a:rPr>
                        <a:t>m</a:t>
                      </a:r>
                      <a:r>
                        <a:rPr baseline="30000" lang="es" sz="1000" u="none" cap="none" strike="noStrike">
                          <a:latin typeface="Trebuchet MS"/>
                          <a:ea typeface="Trebuchet MS"/>
                          <a:cs typeface="Trebuchet MS"/>
                          <a:sym typeface="Trebuchet MS"/>
                        </a:rPr>
                        <a:t>3</a:t>
                      </a:r>
                      <a:r>
                        <a:rPr lang="es" sz="1000" u="none" cap="none" strike="noStrike">
                          <a:latin typeface="Trebuchet MS"/>
                          <a:ea typeface="Trebuchet MS"/>
                          <a:cs typeface="Trebuchet MS"/>
                          <a:sym typeface="Trebuchet MS"/>
                        </a:rPr>
                        <a:t>/m</a:t>
                      </a:r>
                      <a:r>
                        <a:rPr baseline="30000" lang="es" sz="1000" u="none" cap="none" strike="noStrike">
                          <a:latin typeface="Trebuchet MS"/>
                          <a:ea typeface="Trebuchet MS"/>
                          <a:cs typeface="Trebuchet MS"/>
                          <a:sym typeface="Trebuchet MS"/>
                        </a:rPr>
                        <a:t>2</a:t>
                      </a:r>
                      <a:endParaRPr baseline="30000" sz="1000" u="none" cap="none" strike="noStrike">
                        <a:latin typeface="Trebuchet MS"/>
                        <a:ea typeface="Trebuchet MS"/>
                        <a:cs typeface="Trebuchet MS"/>
                        <a:sym typeface="Trebuchet MS"/>
                      </a:endParaRPr>
                    </a:p>
                  </a:txBody>
                  <a:tcPr marT="91425" marB="91425" marR="91425" marL="91425" anchor="ctr">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7325">
                      <a:solidFill>
                        <a:srgbClr val="000000"/>
                      </a:solidFill>
                      <a:prstDash val="solid"/>
                      <a:round/>
                      <a:headEnd len="sm" w="sm" type="none"/>
                      <a:tailEnd len="sm" w="sm" type="none"/>
                    </a:lnB>
                  </a:tcPr>
                </a:tc>
              </a:tr>
            </a:tbl>
          </a:graphicData>
        </a:graphic>
      </p:graphicFrame>
      <p:grpSp>
        <p:nvGrpSpPr>
          <p:cNvPr id="213" name="Google Shape;213;p9"/>
          <p:cNvGrpSpPr/>
          <p:nvPr/>
        </p:nvGrpSpPr>
        <p:grpSpPr>
          <a:xfrm>
            <a:off x="8305799" y="4495700"/>
            <a:ext cx="838201" cy="594981"/>
            <a:chOff x="6739053" y="4087216"/>
            <a:chExt cx="838201" cy="594981"/>
          </a:xfrm>
        </p:grpSpPr>
        <p:sp>
          <p:nvSpPr>
            <p:cNvPr id="214" name="Google Shape;214;p9"/>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15" name="Google Shape;215;p9"/>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16" name="Google Shape;216;p9"/>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17" name="Google Shape;217;p9"/>
          <p:cNvSpPr txBox="1"/>
          <p:nvPr/>
        </p:nvSpPr>
        <p:spPr>
          <a:xfrm>
            <a:off x="8348547" y="4765438"/>
            <a:ext cx="21744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9</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 name="Shape 221"/>
        <p:cNvGrpSpPr/>
        <p:nvPr/>
      </p:nvGrpSpPr>
      <p:grpSpPr>
        <a:xfrm>
          <a:off x="0" y="0"/>
          <a:ext cx="0" cy="0"/>
          <a:chOff x="0" y="0"/>
          <a:chExt cx="0" cy="0"/>
        </a:xfrm>
      </p:grpSpPr>
      <p:sp>
        <p:nvSpPr>
          <p:cNvPr id="222" name="Google Shape;222;p10"/>
          <p:cNvSpPr txBox="1"/>
          <p:nvPr/>
        </p:nvSpPr>
        <p:spPr>
          <a:xfrm>
            <a:off x="613295" y="222428"/>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Struttura dell’RNTool</a:t>
            </a:r>
            <a:endParaRPr b="1" i="0" sz="2800" u="none" cap="none" strike="noStrike">
              <a:solidFill>
                <a:srgbClr val="9ACA3C"/>
              </a:solidFill>
              <a:latin typeface="Trebuchet MS"/>
              <a:ea typeface="Trebuchet MS"/>
              <a:cs typeface="Trebuchet MS"/>
              <a:sym typeface="Trebuchet MS"/>
            </a:endParaRPr>
          </a:p>
        </p:txBody>
      </p:sp>
      <p:sp>
        <p:nvSpPr>
          <p:cNvPr id="223" name="Google Shape;223;p10"/>
          <p:cNvSpPr/>
          <p:nvPr/>
        </p:nvSpPr>
        <p:spPr>
          <a:xfrm>
            <a:off x="6213958" y="3039625"/>
            <a:ext cx="2404075" cy="1595700"/>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4" name="Google Shape;224;p10"/>
          <p:cNvSpPr/>
          <p:nvPr/>
        </p:nvSpPr>
        <p:spPr>
          <a:xfrm>
            <a:off x="2947544" y="3039625"/>
            <a:ext cx="2732700" cy="1595700"/>
          </a:xfrm>
          <a:prstGeom prst="roundRect">
            <a:avLst>
              <a:gd fmla="val 16667" name="adj"/>
            </a:avLst>
          </a:prstGeom>
          <a:solidFill>
            <a:srgbClr val="F68A4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5" name="Google Shape;225;p10"/>
          <p:cNvSpPr/>
          <p:nvPr/>
        </p:nvSpPr>
        <p:spPr>
          <a:xfrm>
            <a:off x="457850" y="3063689"/>
            <a:ext cx="1968900" cy="1595700"/>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26" name="Google Shape;226;p10"/>
          <p:cNvSpPr txBox="1"/>
          <p:nvPr/>
        </p:nvSpPr>
        <p:spPr>
          <a:xfrm>
            <a:off x="6241050" y="3128075"/>
            <a:ext cx="2432100" cy="1354187"/>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6</a:t>
            </a:r>
            <a:endParaRPr b="0" i="0" sz="1600" u="none" cap="none" strike="noStrike">
              <a:solidFill>
                <a:schemeClr val="lt1"/>
              </a:solidFill>
              <a:latin typeface="Trebuchet MS"/>
              <a:ea typeface="Trebuchet MS"/>
              <a:cs typeface="Trebuchet MS"/>
              <a:sym typeface="Trebuchet MS"/>
            </a:endParaRPr>
          </a:p>
          <a:p>
            <a:pPr indent="0" lvl="0" marL="0" marR="21590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Riferimenti: letteratura scientifica, norme tecniche o fonti istituzionali che convalidano l’indicatore.</a:t>
            </a:r>
            <a:endParaRPr/>
          </a:p>
        </p:txBody>
      </p:sp>
      <p:sp>
        <p:nvSpPr>
          <p:cNvPr id="227" name="Google Shape;227;p10"/>
          <p:cNvSpPr txBox="1"/>
          <p:nvPr/>
        </p:nvSpPr>
        <p:spPr>
          <a:xfrm>
            <a:off x="2922994" y="3128075"/>
            <a:ext cx="3000000" cy="1169521"/>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5</a:t>
            </a:r>
            <a:br>
              <a:rPr b="0" i="0" lang="es" sz="1600" u="none" cap="none" strike="noStrike">
                <a:solidFill>
                  <a:schemeClr val="lt1"/>
                </a:solidFill>
                <a:latin typeface="Trebuchet MS"/>
                <a:ea typeface="Trebuchet MS"/>
                <a:cs typeface="Trebuchet MS"/>
                <a:sym typeface="Trebuchet MS"/>
              </a:rPr>
            </a:br>
            <a:endParaRPr b="0" i="0" sz="12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Fonti dei dati: indicazioni su dove reperire o come raccogliere i dati richiesti</a:t>
            </a:r>
            <a:endParaRPr b="0" i="0" sz="1200" u="none" cap="none" strike="noStrike">
              <a:solidFill>
                <a:schemeClr val="lt1"/>
              </a:solidFill>
              <a:latin typeface="Trebuchet MS"/>
              <a:ea typeface="Trebuchet MS"/>
              <a:cs typeface="Trebuchet MS"/>
              <a:sym typeface="Trebuchet MS"/>
            </a:endParaRPr>
          </a:p>
        </p:txBody>
      </p:sp>
      <p:sp>
        <p:nvSpPr>
          <p:cNvPr id="228" name="Google Shape;228;p10"/>
          <p:cNvSpPr txBox="1"/>
          <p:nvPr/>
        </p:nvSpPr>
        <p:spPr>
          <a:xfrm>
            <a:off x="457850" y="2944487"/>
            <a:ext cx="2090814" cy="1631185"/>
          </a:xfrm>
          <a:prstGeom prst="rect">
            <a:avLst/>
          </a:prstGeom>
          <a:noFill/>
          <a:ln>
            <a:noFill/>
          </a:ln>
        </p:spPr>
        <p:txBody>
          <a:bodyPr anchorCtr="0" anchor="t" bIns="91425" lIns="91425" spcFirstLastPara="1" rIns="91425" wrap="square" tIns="91425">
            <a:spAutoFit/>
          </a:bodyPr>
          <a:lstStyle/>
          <a:p>
            <a:pPr indent="0" lvl="0" marL="0" marR="215900" rtl="0" algn="ctr">
              <a:lnSpc>
                <a:spcPct val="150000"/>
              </a:lnSpc>
              <a:spcBef>
                <a:spcPts val="600"/>
              </a:spcBef>
              <a:spcAft>
                <a:spcPts val="0"/>
              </a:spcAft>
              <a:buClr>
                <a:srgbClr val="000000"/>
              </a:buClr>
              <a:buSzPts val="1600"/>
              <a:buFont typeface="Arial"/>
              <a:buNone/>
            </a:pPr>
            <a:r>
              <a:rPr b="1" i="0" lang="es" sz="1600" u="none" cap="none" strike="noStrike">
                <a:solidFill>
                  <a:schemeClr val="lt1"/>
                </a:solidFill>
                <a:latin typeface="Trebuchet MS"/>
                <a:ea typeface="Trebuchet MS"/>
                <a:cs typeface="Trebuchet MS"/>
                <a:sym typeface="Trebuchet MS"/>
              </a:rPr>
              <a:t>4                       </a:t>
            </a:r>
            <a:endParaRPr b="1"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600"/>
              </a:spcBef>
              <a:spcAft>
                <a:spcPts val="0"/>
              </a:spcAft>
              <a:buClr>
                <a:srgbClr val="000000"/>
              </a:buClr>
              <a:buSzPts val="1200"/>
              <a:buFont typeface="Arial"/>
              <a:buNone/>
            </a:pPr>
            <a:r>
              <a:rPr b="0" i="0" lang="es" sz="1200" u="none" cap="none" strike="noStrike">
                <a:solidFill>
                  <a:schemeClr val="lt1"/>
                </a:solidFill>
                <a:latin typeface="Trebuchet MS"/>
                <a:ea typeface="Trebuchet MS"/>
                <a:cs typeface="Trebuchet MS"/>
                <a:sym typeface="Trebuchet MS"/>
              </a:rPr>
              <a:t>Metodo di valutazione: una linea guida su come il valore dell’indicatore dovrebbe essere calcolato o determinato</a:t>
            </a:r>
            <a:endParaRPr b="0" i="0" sz="1200" u="none" cap="none" strike="noStrike">
              <a:solidFill>
                <a:schemeClr val="lt1"/>
              </a:solidFill>
              <a:latin typeface="Trebuchet MS"/>
              <a:ea typeface="Trebuchet MS"/>
              <a:cs typeface="Trebuchet MS"/>
              <a:sym typeface="Trebuchet MS"/>
            </a:endParaRPr>
          </a:p>
        </p:txBody>
      </p:sp>
      <p:sp>
        <p:nvSpPr>
          <p:cNvPr id="229" name="Google Shape;229;p10"/>
          <p:cNvSpPr/>
          <p:nvPr/>
        </p:nvSpPr>
        <p:spPr>
          <a:xfrm>
            <a:off x="4151744" y="318232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0" name="Google Shape;230;p10"/>
          <p:cNvSpPr/>
          <p:nvPr/>
        </p:nvSpPr>
        <p:spPr>
          <a:xfrm>
            <a:off x="7182000" y="318232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1" name="Google Shape;231;p10"/>
          <p:cNvSpPr/>
          <p:nvPr/>
        </p:nvSpPr>
        <p:spPr>
          <a:xfrm>
            <a:off x="6213958" y="1323074"/>
            <a:ext cx="2404075" cy="1546719"/>
          </a:xfrm>
          <a:prstGeom prst="roundRect">
            <a:avLst>
              <a:gd fmla="val 16667" name="adj"/>
            </a:avLst>
          </a:prstGeom>
          <a:solidFill>
            <a:srgbClr val="18BAA8"/>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2" name="Google Shape;232;p10"/>
          <p:cNvSpPr/>
          <p:nvPr/>
        </p:nvSpPr>
        <p:spPr>
          <a:xfrm>
            <a:off x="2947544" y="1323075"/>
            <a:ext cx="2732700" cy="1527600"/>
          </a:xfrm>
          <a:prstGeom prst="roundRect">
            <a:avLst>
              <a:gd fmla="val 16667" name="adj"/>
            </a:avLst>
          </a:prstGeom>
          <a:solidFill>
            <a:srgbClr val="F68A4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3" name="Google Shape;233;p10"/>
          <p:cNvSpPr/>
          <p:nvPr/>
        </p:nvSpPr>
        <p:spPr>
          <a:xfrm>
            <a:off x="457850" y="1323075"/>
            <a:ext cx="1968900" cy="1595700"/>
          </a:xfrm>
          <a:prstGeom prst="roundRect">
            <a:avLst>
              <a:gd fmla="val 16667" name="adj"/>
            </a:avLst>
          </a:prstGeom>
          <a:solidFill>
            <a:srgbClr val="9ACA3C"/>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FFFFFF"/>
              </a:solidFill>
              <a:latin typeface="Arial"/>
              <a:ea typeface="Arial"/>
              <a:cs typeface="Arial"/>
              <a:sym typeface="Arial"/>
            </a:endParaRPr>
          </a:p>
        </p:txBody>
      </p:sp>
      <p:sp>
        <p:nvSpPr>
          <p:cNvPr id="234" name="Google Shape;234;p10"/>
          <p:cNvSpPr txBox="1"/>
          <p:nvPr/>
        </p:nvSpPr>
        <p:spPr>
          <a:xfrm>
            <a:off x="6061885" y="1092392"/>
            <a:ext cx="2668374" cy="1785074"/>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t/>
            </a:r>
            <a:endParaRPr b="0"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3</a:t>
            </a:r>
            <a:endParaRPr/>
          </a:p>
          <a:p>
            <a:pPr indent="0" lvl="0" marL="0" marR="215900" rtl="0" algn="ctr">
              <a:lnSpc>
                <a:spcPct val="100000"/>
              </a:lnSpc>
              <a:spcBef>
                <a:spcPts val="0"/>
              </a:spcBef>
              <a:spcAft>
                <a:spcPts val="0"/>
              </a:spcAft>
              <a:buClr>
                <a:srgbClr val="000000"/>
              </a:buClr>
              <a:buSzPts val="1600"/>
              <a:buFont typeface="Arial"/>
              <a:buNone/>
            </a:pPr>
            <a:r>
              <a:t/>
            </a:r>
            <a:endParaRPr b="0" i="0" sz="1200" u="none" cap="none" strike="noStrike">
              <a:solidFill>
                <a:schemeClr val="lt1"/>
              </a:solidFill>
              <a:latin typeface="Trebuchet MS"/>
              <a:ea typeface="Trebuchet MS"/>
              <a:cs typeface="Trebuchet MS"/>
              <a:sym typeface="Trebuchet MS"/>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Valori di riferimento:</a:t>
            </a:r>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-Benchmark 0: condizione ottimale (punteggio normalizzato = 0)</a:t>
            </a:r>
            <a:endParaRPr/>
          </a:p>
          <a:p>
            <a:pPr indent="0" lvl="0" marL="0" marR="0" rtl="0" algn="ctr">
              <a:lnSpc>
                <a:spcPct val="100000"/>
              </a:lnSpc>
              <a:spcBef>
                <a:spcPts val="0"/>
              </a:spcBef>
              <a:spcAft>
                <a:spcPts val="0"/>
              </a:spcAft>
              <a:buNone/>
            </a:pPr>
            <a:r>
              <a:rPr b="0" i="0" lang="es" sz="1200" u="none" cap="none" strike="noStrike">
                <a:solidFill>
                  <a:schemeClr val="lt1"/>
                </a:solidFill>
                <a:latin typeface="Trebuchet MS"/>
                <a:ea typeface="Trebuchet MS"/>
                <a:cs typeface="Trebuchet MS"/>
                <a:sym typeface="Trebuchet MS"/>
              </a:rPr>
              <a:t>-Benchmark 1: condizione critica (punteggio normalizzato = 1)</a:t>
            </a:r>
            <a:endParaRPr/>
          </a:p>
        </p:txBody>
      </p:sp>
      <p:sp>
        <p:nvSpPr>
          <p:cNvPr id="235" name="Google Shape;235;p10"/>
          <p:cNvSpPr txBox="1"/>
          <p:nvPr/>
        </p:nvSpPr>
        <p:spPr>
          <a:xfrm>
            <a:off x="2922994" y="1411525"/>
            <a:ext cx="3000000" cy="1169521"/>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0"/>
              </a:spcBef>
              <a:spcAft>
                <a:spcPts val="0"/>
              </a:spcAft>
              <a:buClr>
                <a:srgbClr val="000000"/>
              </a:buClr>
              <a:buSzPts val="1600"/>
              <a:buFont typeface="Arial"/>
              <a:buNone/>
            </a:pPr>
            <a:r>
              <a:rPr b="0" i="0" lang="es" sz="1600" u="none" cap="none" strike="noStrike">
                <a:solidFill>
                  <a:schemeClr val="lt1"/>
                </a:solidFill>
                <a:latin typeface="Trebuchet MS"/>
                <a:ea typeface="Trebuchet MS"/>
                <a:cs typeface="Trebuchet MS"/>
                <a:sym typeface="Trebuchet MS"/>
              </a:rPr>
              <a:t>2</a:t>
            </a:r>
            <a:br>
              <a:rPr b="0" i="0" lang="es" sz="1600" u="none" cap="none" strike="noStrike">
                <a:solidFill>
                  <a:schemeClr val="lt1"/>
                </a:solidFill>
                <a:latin typeface="Trebuchet MS"/>
                <a:ea typeface="Trebuchet MS"/>
                <a:cs typeface="Trebuchet MS"/>
                <a:sym typeface="Trebuchet MS"/>
              </a:rPr>
            </a:br>
            <a:endParaRPr b="0" i="0" sz="12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0"/>
              </a:spcBef>
              <a:spcAft>
                <a:spcPts val="0"/>
              </a:spcAft>
              <a:buClr>
                <a:srgbClr val="000000"/>
              </a:buClr>
              <a:buSzPts val="1100"/>
              <a:buFont typeface="Arial"/>
              <a:buNone/>
            </a:pPr>
            <a:r>
              <a:rPr b="0" i="0" lang="es" sz="1200" u="none" cap="none" strike="noStrike">
                <a:solidFill>
                  <a:schemeClr val="lt1"/>
                </a:solidFill>
                <a:latin typeface="Trebuchet MS"/>
                <a:ea typeface="Trebuchet MS"/>
                <a:cs typeface="Trebuchet MS"/>
                <a:sym typeface="Trebuchet MS"/>
              </a:rPr>
              <a:t>Direzione della performance: maggiore è meglio (HiB), minore è meglio (LiB), o qualitativa</a:t>
            </a:r>
            <a:endParaRPr b="0" i="0" sz="1200" u="none" cap="none" strike="noStrike">
              <a:solidFill>
                <a:schemeClr val="lt1"/>
              </a:solidFill>
              <a:latin typeface="Trebuchet MS"/>
              <a:ea typeface="Trebuchet MS"/>
              <a:cs typeface="Trebuchet MS"/>
              <a:sym typeface="Trebuchet MS"/>
            </a:endParaRPr>
          </a:p>
        </p:txBody>
      </p:sp>
      <p:sp>
        <p:nvSpPr>
          <p:cNvPr id="236" name="Google Shape;236;p10"/>
          <p:cNvSpPr txBox="1"/>
          <p:nvPr/>
        </p:nvSpPr>
        <p:spPr>
          <a:xfrm>
            <a:off x="392577" y="1341488"/>
            <a:ext cx="2312217" cy="1323409"/>
          </a:xfrm>
          <a:prstGeom prst="rect">
            <a:avLst/>
          </a:prstGeom>
          <a:noFill/>
          <a:ln>
            <a:noFill/>
          </a:ln>
        </p:spPr>
        <p:txBody>
          <a:bodyPr anchorCtr="0" anchor="t" bIns="91425" lIns="91425" spcFirstLastPara="1" rIns="91425" wrap="square" tIns="91425">
            <a:spAutoFit/>
          </a:bodyPr>
          <a:lstStyle/>
          <a:p>
            <a:pPr indent="0" lvl="0" marL="0" marR="215900" rtl="0" algn="ctr">
              <a:lnSpc>
                <a:spcPct val="100000"/>
              </a:lnSpc>
              <a:spcBef>
                <a:spcPts val="600"/>
              </a:spcBef>
              <a:spcAft>
                <a:spcPts val="0"/>
              </a:spcAft>
              <a:buClr>
                <a:srgbClr val="000000"/>
              </a:buClr>
              <a:buSzPts val="1600"/>
              <a:buFont typeface="Arial"/>
              <a:buNone/>
            </a:pPr>
            <a:r>
              <a:rPr b="1" i="0" lang="es" sz="1600" u="none" cap="none" strike="noStrike">
                <a:solidFill>
                  <a:schemeClr val="lt1"/>
                </a:solidFill>
                <a:latin typeface="Trebuchet MS"/>
                <a:ea typeface="Trebuchet MS"/>
                <a:cs typeface="Trebuchet MS"/>
                <a:sym typeface="Trebuchet MS"/>
              </a:rPr>
              <a:t>1</a:t>
            </a:r>
            <a:endParaRPr b="1" i="0" sz="1600" u="none" cap="none" strike="noStrike">
              <a:solidFill>
                <a:schemeClr val="lt1"/>
              </a:solidFill>
              <a:latin typeface="Trebuchet MS"/>
              <a:ea typeface="Trebuchet MS"/>
              <a:cs typeface="Trebuchet MS"/>
              <a:sym typeface="Trebuchet MS"/>
            </a:endParaRPr>
          </a:p>
          <a:p>
            <a:pPr indent="0" lvl="0" marL="0" marR="215900" rtl="0" algn="ctr">
              <a:lnSpc>
                <a:spcPct val="100000"/>
              </a:lnSpc>
              <a:spcBef>
                <a:spcPts val="600"/>
              </a:spcBef>
              <a:spcAft>
                <a:spcPts val="0"/>
              </a:spcAft>
              <a:buClr>
                <a:srgbClr val="000000"/>
              </a:buClr>
              <a:buSzPts val="1200"/>
              <a:buFont typeface="Arial"/>
              <a:buNone/>
            </a:pPr>
            <a:br>
              <a:rPr b="0" i="0" lang="es" sz="1200" u="none" cap="none" strike="noStrike">
                <a:solidFill>
                  <a:schemeClr val="lt1"/>
                </a:solidFill>
                <a:latin typeface="Trebuchet MS"/>
                <a:ea typeface="Trebuchet MS"/>
                <a:cs typeface="Trebuchet MS"/>
                <a:sym typeface="Trebuchet MS"/>
              </a:rPr>
            </a:br>
            <a:r>
              <a:rPr b="0" i="0" lang="es" sz="1200" u="none" cap="none" strike="noStrike">
                <a:solidFill>
                  <a:schemeClr val="lt1"/>
                </a:solidFill>
                <a:latin typeface="Trebuchet MS"/>
                <a:ea typeface="Trebuchet MS"/>
                <a:cs typeface="Trebuchet MS"/>
                <a:sym typeface="Trebuchet MS"/>
              </a:rPr>
              <a:t>Descrizione dell’indicatore e della sua unità di misura (se pertinente)</a:t>
            </a:r>
            <a:endParaRPr b="0" i="0" sz="1200" u="none" cap="none" strike="noStrike">
              <a:solidFill>
                <a:schemeClr val="lt1"/>
              </a:solidFill>
              <a:latin typeface="Trebuchet MS"/>
              <a:ea typeface="Trebuchet MS"/>
              <a:cs typeface="Trebuchet MS"/>
              <a:sym typeface="Trebuchet MS"/>
            </a:endParaRPr>
          </a:p>
        </p:txBody>
      </p:sp>
      <p:sp>
        <p:nvSpPr>
          <p:cNvPr id="237" name="Google Shape;237;p10"/>
          <p:cNvSpPr/>
          <p:nvPr/>
        </p:nvSpPr>
        <p:spPr>
          <a:xfrm>
            <a:off x="1287231" y="147995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8" name="Google Shape;238;p10"/>
          <p:cNvSpPr/>
          <p:nvPr/>
        </p:nvSpPr>
        <p:spPr>
          <a:xfrm>
            <a:off x="4151744" y="146577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9" name="Google Shape;239;p10"/>
          <p:cNvSpPr/>
          <p:nvPr/>
        </p:nvSpPr>
        <p:spPr>
          <a:xfrm>
            <a:off x="7129330" y="1396835"/>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0" name="Google Shape;240;p10"/>
          <p:cNvSpPr txBox="1"/>
          <p:nvPr/>
        </p:nvSpPr>
        <p:spPr>
          <a:xfrm>
            <a:off x="435875" y="778900"/>
            <a:ext cx="8336400" cy="446246"/>
          </a:xfrm>
          <a:prstGeom prst="rect">
            <a:avLst/>
          </a:prstGeom>
          <a:noFill/>
          <a:ln>
            <a:noFill/>
          </a:ln>
        </p:spPr>
        <p:txBody>
          <a:bodyPr anchorCtr="0" anchor="t" bIns="91425" lIns="91425" spcFirstLastPara="1" rIns="91425" wrap="square" tIns="91425">
            <a:spAutoFit/>
          </a:bodyPr>
          <a:lstStyle/>
          <a:p>
            <a:pPr indent="0" lvl="0" marL="0" marR="215900" rtl="0" algn="just">
              <a:lnSpc>
                <a:spcPct val="100000"/>
              </a:lnSpc>
              <a:spcBef>
                <a:spcPts val="600"/>
              </a:spcBef>
              <a:spcAft>
                <a:spcPts val="0"/>
              </a:spcAft>
              <a:buClr>
                <a:srgbClr val="000000"/>
              </a:buClr>
              <a:buSzPts val="1200"/>
              <a:buFont typeface="Arial"/>
              <a:buNone/>
            </a:pPr>
            <a:r>
              <a:rPr b="0" i="0" lang="es" sz="1200" u="none" cap="none" strike="noStrike">
                <a:solidFill>
                  <a:srgbClr val="9ACA3C"/>
                </a:solidFill>
                <a:latin typeface="Trebuchet MS"/>
                <a:ea typeface="Trebuchet MS"/>
                <a:cs typeface="Trebuchet MS"/>
                <a:sym typeface="Trebuchet MS"/>
              </a:rPr>
              <a:t>Per ciascun indicatore, l’RNTool fornisce:</a:t>
            </a:r>
            <a:endParaRPr b="0" i="0" sz="1200" u="none" cap="none" strike="noStrike">
              <a:solidFill>
                <a:srgbClr val="9ACA3C"/>
              </a:solidFill>
              <a:latin typeface="Trebuchet MS"/>
              <a:ea typeface="Trebuchet MS"/>
              <a:cs typeface="Trebuchet MS"/>
              <a:sym typeface="Trebuchet MS"/>
            </a:endParaRPr>
          </a:p>
        </p:txBody>
      </p:sp>
      <p:sp>
        <p:nvSpPr>
          <p:cNvPr id="241" name="Google Shape;241;p10"/>
          <p:cNvSpPr txBox="1"/>
          <p:nvPr/>
        </p:nvSpPr>
        <p:spPr>
          <a:xfrm>
            <a:off x="1527228" y="4707300"/>
            <a:ext cx="7029000" cy="400079"/>
          </a:xfrm>
          <a:prstGeom prst="rect">
            <a:avLst/>
          </a:prstGeom>
          <a:noFill/>
          <a:ln>
            <a:noFill/>
          </a:ln>
        </p:spPr>
        <p:txBody>
          <a:bodyPr anchorCtr="0" anchor="t" bIns="91425" lIns="91425" spcFirstLastPara="1" rIns="91425" wrap="square" tIns="91425">
            <a:spAutoFit/>
          </a:bodyPr>
          <a:lstStyle/>
          <a:p>
            <a:pPr indent="0" lvl="0" marL="0" marR="215900" rtl="0" algn="r">
              <a:lnSpc>
                <a:spcPct val="100000"/>
              </a:lnSpc>
              <a:spcBef>
                <a:spcPts val="600"/>
              </a:spcBef>
              <a:spcAft>
                <a:spcPts val="0"/>
              </a:spcAft>
              <a:buClr>
                <a:srgbClr val="000000"/>
              </a:buClr>
              <a:buSzPts val="900"/>
              <a:buFont typeface="Arial"/>
              <a:buNone/>
            </a:pPr>
            <a:r>
              <a:rPr b="1" i="0" lang="es" sz="900" u="none" cap="none" strike="noStrike">
                <a:solidFill>
                  <a:srgbClr val="90ABB1"/>
                </a:solidFill>
                <a:latin typeface="Trebuchet MS"/>
                <a:ea typeface="Trebuchet MS"/>
                <a:cs typeface="Trebuchet MS"/>
                <a:sym typeface="Trebuchet MS"/>
              </a:rPr>
              <a:t>Nota: i benchmark sono definiti nell’RNTool, ma sono destinati ad essere adattati ai contesti locali per un utilizzo efficace.</a:t>
            </a:r>
            <a:endParaRPr b="1" i="0" sz="900" u="none" cap="none" strike="noStrike">
              <a:solidFill>
                <a:srgbClr val="90ABB1"/>
              </a:solidFill>
              <a:latin typeface="Trebuchet MS"/>
              <a:ea typeface="Trebuchet MS"/>
              <a:cs typeface="Trebuchet MS"/>
              <a:sym typeface="Trebuchet MS"/>
            </a:endParaRPr>
          </a:p>
        </p:txBody>
      </p:sp>
      <p:sp>
        <p:nvSpPr>
          <p:cNvPr id="242" name="Google Shape;242;p10"/>
          <p:cNvSpPr/>
          <p:nvPr/>
        </p:nvSpPr>
        <p:spPr>
          <a:xfrm>
            <a:off x="1253366" y="3163413"/>
            <a:ext cx="324300" cy="324300"/>
          </a:xfrm>
          <a:prstGeom prst="ellipse">
            <a:avLst/>
          </a:prstGeom>
          <a:noFill/>
          <a:ln cap="flat" cmpd="sng" w="19050">
            <a:solidFill>
              <a:schemeClr val="lt1"/>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grpSp>
        <p:nvGrpSpPr>
          <p:cNvPr id="243" name="Google Shape;243;p10"/>
          <p:cNvGrpSpPr/>
          <p:nvPr/>
        </p:nvGrpSpPr>
        <p:grpSpPr>
          <a:xfrm>
            <a:off x="8305799" y="4495700"/>
            <a:ext cx="838201" cy="594981"/>
            <a:chOff x="6739053" y="4087216"/>
            <a:chExt cx="838201" cy="594981"/>
          </a:xfrm>
        </p:grpSpPr>
        <p:sp>
          <p:nvSpPr>
            <p:cNvPr id="244" name="Google Shape;244;p10"/>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45" name="Google Shape;245;p10"/>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46" name="Google Shape;246;p10"/>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47" name="Google Shape;247;p10"/>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10</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 name="Shape 251"/>
        <p:cNvGrpSpPr/>
        <p:nvPr/>
      </p:nvGrpSpPr>
      <p:grpSpPr>
        <a:xfrm>
          <a:off x="0" y="0"/>
          <a:ext cx="0" cy="0"/>
          <a:chOff x="0" y="0"/>
          <a:chExt cx="0" cy="0"/>
        </a:xfrm>
      </p:grpSpPr>
      <p:sp>
        <p:nvSpPr>
          <p:cNvPr id="252" name="Google Shape;252;p11"/>
          <p:cNvSpPr txBox="1"/>
          <p:nvPr/>
        </p:nvSpPr>
        <p:spPr>
          <a:xfrm>
            <a:off x="430670" y="212086"/>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2800"/>
              <a:buFont typeface="Arial"/>
              <a:buNone/>
            </a:pPr>
            <a:r>
              <a:rPr b="1" i="0" lang="es" sz="2800" u="none" cap="none" strike="noStrike">
                <a:solidFill>
                  <a:srgbClr val="9ACA3C"/>
                </a:solidFill>
                <a:latin typeface="Trebuchet MS"/>
                <a:ea typeface="Trebuchet MS"/>
                <a:cs typeface="Trebuchet MS"/>
                <a:sym typeface="Trebuchet MS"/>
              </a:rPr>
              <a:t>Contestualizzazione dell’RNTool</a:t>
            </a:r>
            <a:endParaRPr b="1" i="0" sz="2800" u="none" cap="none" strike="noStrike">
              <a:solidFill>
                <a:srgbClr val="9ACA3C"/>
              </a:solidFill>
              <a:latin typeface="Trebuchet MS"/>
              <a:ea typeface="Trebuchet MS"/>
              <a:cs typeface="Trebuchet MS"/>
              <a:sym typeface="Trebuchet MS"/>
            </a:endParaRPr>
          </a:p>
        </p:txBody>
      </p:sp>
      <p:sp>
        <p:nvSpPr>
          <p:cNvPr id="253" name="Google Shape;253;p11"/>
          <p:cNvSpPr txBox="1"/>
          <p:nvPr/>
        </p:nvSpPr>
        <p:spPr>
          <a:xfrm>
            <a:off x="430670" y="1538024"/>
            <a:ext cx="4141330" cy="2846903"/>
          </a:xfrm>
          <a:prstGeom prst="rect">
            <a:avLst/>
          </a:prstGeom>
          <a:noFill/>
          <a:ln>
            <a:noFill/>
          </a:ln>
        </p:spPr>
        <p:txBody>
          <a:bodyPr anchorCtr="0" anchor="t" bIns="91425" lIns="91425" spcFirstLastPara="1" rIns="91425" wrap="square" tIns="91425">
            <a:spAutoFit/>
          </a:bodyPr>
          <a:lstStyle/>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L’RNTool è un quadro di valutazione generico, che fornisce una struttura completa per la valutazione dei rischi climatici su scala di quartiere.</a:t>
            </a:r>
            <a:endParaRPr/>
          </a:p>
          <a:p>
            <a:pPr indent="0" lvl="0" marL="0" marR="0" rtl="0" algn="just">
              <a:lnSpc>
                <a:spcPct val="100000"/>
              </a:lnSpc>
              <a:spcBef>
                <a:spcPts val="0"/>
              </a:spcBef>
              <a:spcAft>
                <a:spcPts val="0"/>
              </a:spcAft>
              <a:buNone/>
            </a:pPr>
            <a:r>
              <a:t/>
            </a:r>
            <a:endParaRPr b="0" i="0" sz="1200" u="none" cap="none" strike="noStrike">
              <a:solidFill>
                <a:schemeClr val="accent3"/>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Tuttavia, </a:t>
            </a:r>
            <a:r>
              <a:rPr b="1" i="0" lang="es" sz="1200" u="none" cap="none" strike="noStrike">
                <a:solidFill>
                  <a:srgbClr val="92D050"/>
                </a:solidFill>
                <a:latin typeface="Trebuchet MS"/>
                <a:ea typeface="Trebuchet MS"/>
                <a:cs typeface="Trebuchet MS"/>
                <a:sym typeface="Trebuchet MS"/>
              </a:rPr>
              <a:t>per diventare uno strumento operativo</a:t>
            </a:r>
            <a:r>
              <a:rPr b="0" i="0" lang="es" sz="1200" u="none" cap="none" strike="noStrike">
                <a:solidFill>
                  <a:schemeClr val="accent3"/>
                </a:solidFill>
                <a:latin typeface="Trebuchet MS"/>
                <a:ea typeface="Trebuchet MS"/>
                <a:cs typeface="Trebuchet MS"/>
                <a:sym typeface="Trebuchet MS"/>
              </a:rPr>
              <a:t>, l’RNTool deve essere sottoposto a un processo di contestualizzazione. Questo processo trasforma il quadro generico in uno strumento di valutazione operativo.</a:t>
            </a:r>
            <a:endParaRPr/>
          </a:p>
          <a:p>
            <a:pPr indent="0" lvl="0" marL="0" marR="0" rtl="0" algn="just">
              <a:lnSpc>
                <a:spcPct val="100000"/>
              </a:lnSpc>
              <a:spcBef>
                <a:spcPts val="0"/>
              </a:spcBef>
              <a:spcAft>
                <a:spcPts val="0"/>
              </a:spcAft>
              <a:buNone/>
            </a:pPr>
            <a:r>
              <a:t/>
            </a:r>
            <a:endParaRPr b="0" i="0" sz="1200" u="none" cap="none" strike="noStrike">
              <a:solidFill>
                <a:schemeClr val="accent3"/>
              </a:solidFill>
              <a:latin typeface="Trebuchet MS"/>
              <a:ea typeface="Trebuchet MS"/>
              <a:cs typeface="Trebuchet MS"/>
              <a:sym typeface="Trebuchet MS"/>
            </a:endParaRPr>
          </a:p>
          <a:p>
            <a:pPr indent="0" lvl="0" marL="0" marR="0" rtl="0" algn="just">
              <a:lnSpc>
                <a:spcPct val="100000"/>
              </a:lnSpc>
              <a:spcBef>
                <a:spcPts val="0"/>
              </a:spcBef>
              <a:spcAft>
                <a:spcPts val="0"/>
              </a:spcAft>
              <a:buNone/>
            </a:pPr>
            <a:r>
              <a:rPr b="0" i="0" lang="es" sz="1200" u="none" cap="none" strike="noStrike">
                <a:solidFill>
                  <a:schemeClr val="accent3"/>
                </a:solidFill>
                <a:latin typeface="Trebuchet MS"/>
                <a:ea typeface="Trebuchet MS"/>
                <a:cs typeface="Trebuchet MS"/>
                <a:sym typeface="Trebuchet MS"/>
              </a:rPr>
              <a:t>Il processo di contestualizzazione comprende diversi </a:t>
            </a:r>
            <a:r>
              <a:rPr b="0" i="0" lang="es" sz="1200" u="none" cap="none" strike="noStrike">
                <a:solidFill>
                  <a:srgbClr val="92D050"/>
                </a:solidFill>
                <a:latin typeface="Trebuchet MS"/>
                <a:ea typeface="Trebuchet MS"/>
                <a:cs typeface="Trebuchet MS"/>
                <a:sym typeface="Trebuchet MS"/>
              </a:rPr>
              <a:t>passaggi chiave</a:t>
            </a:r>
            <a:r>
              <a:rPr b="0" i="0" lang="es" sz="1200" u="none" cap="none" strike="noStrike">
                <a:solidFill>
                  <a:schemeClr val="accent3"/>
                </a:solidFill>
                <a:latin typeface="Trebuchet MS"/>
                <a:ea typeface="Trebuchet MS"/>
                <a:cs typeface="Trebuchet MS"/>
                <a:sym typeface="Trebuchet MS"/>
              </a:rPr>
              <a:t>, ciascuno dei quali contribuisce ad adattare l’RNTool alle caratteristiche uniche del contesto locale.</a:t>
            </a:r>
            <a:endParaRPr/>
          </a:p>
          <a:p>
            <a:pPr indent="0" lvl="0" marL="0" marR="215900" rtl="0" algn="just">
              <a:lnSpc>
                <a:spcPct val="100000"/>
              </a:lnSpc>
              <a:spcBef>
                <a:spcPts val="600"/>
              </a:spcBef>
              <a:spcAft>
                <a:spcPts val="0"/>
              </a:spcAft>
              <a:buClr>
                <a:srgbClr val="000000"/>
              </a:buClr>
              <a:buSzPts val="1200"/>
              <a:buFont typeface="Arial"/>
              <a:buNone/>
            </a:pPr>
            <a:r>
              <a:t/>
            </a:r>
            <a:endParaRPr b="0" i="0" sz="1200" u="none" cap="none" strike="noStrike">
              <a:solidFill>
                <a:schemeClr val="accent3"/>
              </a:solidFill>
              <a:latin typeface="Trebuchet MS"/>
              <a:ea typeface="Trebuchet MS"/>
              <a:cs typeface="Trebuchet MS"/>
              <a:sym typeface="Trebuchet MS"/>
            </a:endParaRPr>
          </a:p>
        </p:txBody>
      </p:sp>
      <p:grpSp>
        <p:nvGrpSpPr>
          <p:cNvPr id="254" name="Google Shape;254;p11"/>
          <p:cNvGrpSpPr/>
          <p:nvPr/>
        </p:nvGrpSpPr>
        <p:grpSpPr>
          <a:xfrm>
            <a:off x="8305799" y="4495700"/>
            <a:ext cx="838201" cy="594981"/>
            <a:chOff x="6739053" y="4087216"/>
            <a:chExt cx="838201" cy="594981"/>
          </a:xfrm>
        </p:grpSpPr>
        <p:sp>
          <p:nvSpPr>
            <p:cNvPr id="255" name="Google Shape;255;p11"/>
            <p:cNvSpPr/>
            <p:nvPr/>
          </p:nvSpPr>
          <p:spPr>
            <a:xfrm>
              <a:off x="6739053" y="4317924"/>
              <a:ext cx="364273" cy="364273"/>
            </a:xfrm>
            <a:prstGeom prst="ellipse">
              <a:avLst/>
            </a:prstGeom>
            <a:solidFill>
              <a:srgbClr val="92D05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56" name="Google Shape;256;p11"/>
            <p:cNvCxnSpPr/>
            <p:nvPr/>
          </p:nvCxnSpPr>
          <p:spPr>
            <a:xfrm flipH="1" rot="10800000">
              <a:off x="7051287" y="4226855"/>
              <a:ext cx="367991" cy="182137"/>
            </a:xfrm>
            <a:prstGeom prst="straightConnector1">
              <a:avLst/>
            </a:prstGeom>
            <a:noFill/>
            <a:ln cap="flat" cmpd="sng" w="9525">
              <a:solidFill>
                <a:srgbClr val="92D050"/>
              </a:solidFill>
              <a:prstDash val="solid"/>
              <a:round/>
              <a:headEnd len="sm" w="sm" type="none"/>
              <a:tailEnd len="sm" w="sm" type="none"/>
            </a:ln>
          </p:spPr>
        </p:cxnSp>
        <p:sp>
          <p:nvSpPr>
            <p:cNvPr id="257" name="Google Shape;257;p11"/>
            <p:cNvSpPr/>
            <p:nvPr/>
          </p:nvSpPr>
          <p:spPr>
            <a:xfrm>
              <a:off x="7395116" y="4087216"/>
              <a:ext cx="182138" cy="182138"/>
            </a:xfrm>
            <a:prstGeom prst="ellipse">
              <a:avLst/>
            </a:prstGeom>
            <a:noFill/>
            <a:ln cap="flat" cmpd="sng" w="25400">
              <a:solidFill>
                <a:srgbClr val="92D050"/>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pSp>
      <p:sp>
        <p:nvSpPr>
          <p:cNvPr id="258" name="Google Shape;258;p11"/>
          <p:cNvSpPr txBox="1"/>
          <p:nvPr/>
        </p:nvSpPr>
        <p:spPr>
          <a:xfrm>
            <a:off x="8296970" y="4765438"/>
            <a:ext cx="410272"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s" sz="1400" u="none" cap="none" strike="noStrike">
                <a:solidFill>
                  <a:schemeClr val="lt1"/>
                </a:solidFill>
                <a:latin typeface="Arial"/>
                <a:ea typeface="Arial"/>
                <a:cs typeface="Arial"/>
                <a:sym typeface="Arial"/>
              </a:rPr>
              <a:t>11</a:t>
            </a:r>
            <a:endParaRPr b="0" i="0" sz="1400" u="none" cap="none" strike="noStrike">
              <a:solidFill>
                <a:schemeClr val="lt1"/>
              </a:solidFill>
              <a:latin typeface="Arial"/>
              <a:ea typeface="Arial"/>
              <a:cs typeface="Arial"/>
              <a:sym typeface="Arial"/>
            </a:endParaRPr>
          </a:p>
        </p:txBody>
      </p:sp>
      <p:sp>
        <p:nvSpPr>
          <p:cNvPr id="259" name="Google Shape;259;p11"/>
          <p:cNvSpPr txBox="1"/>
          <p:nvPr/>
        </p:nvSpPr>
        <p:spPr>
          <a:xfrm>
            <a:off x="4951139" y="1722064"/>
            <a:ext cx="3957333" cy="2015906"/>
          </a:xfrm>
          <a:prstGeom prst="rect">
            <a:avLst/>
          </a:prstGeom>
          <a:noFill/>
          <a:ln>
            <a:noFill/>
          </a:ln>
        </p:spPr>
        <p:txBody>
          <a:bodyPr anchorCtr="0" anchor="t" bIns="91425" lIns="91425" spcFirstLastPara="1" rIns="91425" wrap="square" tIns="91425">
            <a:spAutoFit/>
          </a:bodyPr>
          <a:lstStyle/>
          <a:p>
            <a:pPr indent="0" lvl="0" marL="0" marR="215900" rtl="0" algn="l">
              <a:lnSpc>
                <a:spcPct val="100000"/>
              </a:lnSpc>
              <a:spcBef>
                <a:spcPts val="600"/>
              </a:spcBef>
              <a:spcAft>
                <a:spcPts val="0"/>
              </a:spcAft>
              <a:buClr>
                <a:srgbClr val="000000"/>
              </a:buClr>
              <a:buSzPts val="1200"/>
              <a:buFont typeface="Arial"/>
              <a:buNone/>
            </a:pPr>
            <a:r>
              <a:rPr b="0" i="0" lang="es" sz="1200" u="none" cap="none" strike="noStrike">
                <a:solidFill>
                  <a:srgbClr val="92D050"/>
                </a:solidFill>
                <a:latin typeface="Trebuchet MS"/>
                <a:ea typeface="Trebuchet MS"/>
                <a:cs typeface="Trebuchet MS"/>
                <a:sym typeface="Trebuchet MS"/>
              </a:rPr>
              <a:t>Passaggi Chiave:</a:t>
            </a:r>
            <a:endParaRPr b="0" i="0" sz="1400" u="none" cap="none" strike="noStrike">
              <a:solidFill>
                <a:srgbClr val="000000"/>
              </a:solidFill>
              <a:latin typeface="Arial"/>
              <a:ea typeface="Arial"/>
              <a:cs typeface="Arial"/>
              <a:sym typeface="Arial"/>
            </a:endParaRPr>
          </a:p>
          <a:p>
            <a:pPr indent="0" lvl="0" marL="0" marR="215900" rtl="0" algn="l">
              <a:lnSpc>
                <a:spcPct val="100000"/>
              </a:lnSpc>
              <a:spcBef>
                <a:spcPts val="600"/>
              </a:spcBef>
              <a:spcAft>
                <a:spcPts val="0"/>
              </a:spcAft>
              <a:buClr>
                <a:srgbClr val="000000"/>
              </a:buClr>
              <a:buSzPts val="1200"/>
              <a:buFont typeface="Arial"/>
              <a:buNone/>
            </a:pPr>
            <a:r>
              <a:t/>
            </a:r>
            <a:endParaRPr b="0" i="0" sz="1200" u="none" cap="none" strike="noStrike">
              <a:solidFill>
                <a:srgbClr val="92D050"/>
              </a:solidFill>
              <a:latin typeface="Trebuchet MS"/>
              <a:ea typeface="Trebuchet MS"/>
              <a:cs typeface="Trebuchet MS"/>
              <a:sym typeface="Trebuchet MS"/>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dei Temi rilevanti (Pericoli)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delle Macro-categorie (Settori urbani)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Selezione delle Categorie di rischio</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Definizione dei benchmark per i criteri</a:t>
            </a:r>
            <a:endParaRPr/>
          </a:p>
          <a:p>
            <a:pPr indent="-228600" lvl="0" marL="228600" marR="215900" rtl="0" algn="l">
              <a:lnSpc>
                <a:spcPct val="100000"/>
              </a:lnSpc>
              <a:spcBef>
                <a:spcPts val="600"/>
              </a:spcBef>
              <a:spcAft>
                <a:spcPts val="0"/>
              </a:spcAft>
              <a:buClr>
                <a:schemeClr val="accent3"/>
              </a:buClr>
              <a:buSzPts val="1200"/>
              <a:buFont typeface="Arial"/>
              <a:buAutoNum type="arabicPeriod"/>
            </a:pPr>
            <a:r>
              <a:rPr b="0" i="0" lang="es" sz="1200" u="none" cap="none" strike="noStrike">
                <a:solidFill>
                  <a:schemeClr val="accent3"/>
                </a:solidFill>
                <a:latin typeface="Trebuchet MS"/>
                <a:ea typeface="Trebuchet MS"/>
                <a:cs typeface="Trebuchet MS"/>
                <a:sym typeface="Trebuchet MS"/>
              </a:rPr>
              <a:t>Assegnazione dei pesi</a:t>
            </a:r>
            <a:endParaRPr b="0" i="0" sz="1200" u="none" cap="none" strike="noStrike">
              <a:solidFill>
                <a:schemeClr val="accent3"/>
              </a:solidFill>
              <a:latin typeface="Trebuchet MS"/>
              <a:ea typeface="Trebuchet MS"/>
              <a:cs typeface="Trebuchet MS"/>
              <a:sym typeface="Trebuchet MS"/>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BARBARA GRIGOLETTO</dc:creator>
</cp:coreProperties>
</file>