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724650" cy="97742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3" roundtripDataSignature="AMtx7mjhoYqCZzQJOqrCFNFw7axV78nL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2523ABE-E65C-48C6-87E4-6EAD068748C6}">
  <a:tblStyle styleId="{02523ABE-E65C-48C6-87E4-6EAD068748C6}"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06363" y="733425"/>
            <a:ext cx="6513512"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106363" y="733425"/>
            <a:ext cx="6513512"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2: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 name="Google Shape;68;p2: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3: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4: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5: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6: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6: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7: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7: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8: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p9: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0: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10: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1: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p11: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2: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12: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3: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13: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4: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p14: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5: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p15: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6: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p16: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17: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p17: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3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3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4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4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4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4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4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4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4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4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4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4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4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4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4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4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6.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16.png"/><Relationship Id="rId6"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6.png"/><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txBox="1"/>
          <p:nvPr/>
        </p:nvSpPr>
        <p:spPr>
          <a:xfrm>
            <a:off x="723130" y="1936627"/>
            <a:ext cx="50658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000000"/>
              </a:buClr>
              <a:buSzPts val="2400"/>
              <a:buFont typeface="Arial"/>
              <a:buNone/>
            </a:pPr>
            <a:r>
              <a:rPr b="1" i="0" lang="es" sz="2400" u="none" cap="none" strike="noStrike">
                <a:solidFill>
                  <a:srgbClr val="708792"/>
                </a:solidFill>
                <a:latin typeface="Trebuchet MS"/>
                <a:ea typeface="Trebuchet MS"/>
                <a:cs typeface="Trebuchet MS"/>
                <a:sym typeface="Trebuchet MS"/>
              </a:rPr>
              <a:t>SuPeRBE Training Material</a:t>
            </a:r>
            <a:endParaRPr b="0" i="0" sz="24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53656D"/>
              </a:solidFill>
              <a:latin typeface="Trebuchet MS"/>
              <a:ea typeface="Trebuchet MS"/>
              <a:cs typeface="Trebuchet MS"/>
              <a:sym typeface="Trebuchet MS"/>
            </a:endParaRPr>
          </a:p>
        </p:txBody>
      </p:sp>
      <p:sp>
        <p:nvSpPr>
          <p:cNvPr id="55" name="Google Shape;55;p1"/>
          <p:cNvSpPr txBox="1"/>
          <p:nvPr/>
        </p:nvSpPr>
        <p:spPr>
          <a:xfrm>
            <a:off x="719320" y="2612349"/>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2400" u="none" cap="none" strike="noStrike">
                <a:solidFill>
                  <a:srgbClr val="9ACA3C"/>
                </a:solidFill>
                <a:latin typeface="Trebuchet MS"/>
                <a:ea typeface="Trebuchet MS"/>
                <a:cs typeface="Trebuchet MS"/>
                <a:sym typeface="Trebuchet MS"/>
              </a:rPr>
              <a:t>Climate change and built environment</a:t>
            </a:r>
            <a:endParaRPr b="0" i="0" sz="1400" u="none" cap="none" strike="noStrike">
              <a:solidFill>
                <a:srgbClr val="000000"/>
              </a:solidFill>
              <a:latin typeface="Arial"/>
              <a:ea typeface="Arial"/>
              <a:cs typeface="Arial"/>
              <a:sym typeface="Arial"/>
            </a:endParaRPr>
          </a:p>
        </p:txBody>
      </p:sp>
      <p:sp>
        <p:nvSpPr>
          <p:cNvPr id="56" name="Google Shape;56;p1"/>
          <p:cNvSpPr txBox="1"/>
          <p:nvPr/>
        </p:nvSpPr>
        <p:spPr>
          <a:xfrm>
            <a:off x="719320" y="31580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2400" u="none" cap="none" strike="noStrike">
                <a:solidFill>
                  <a:srgbClr val="9ACA3C"/>
                </a:solidFill>
                <a:latin typeface="Trebuchet MS"/>
                <a:ea typeface="Trebuchet MS"/>
                <a:cs typeface="Trebuchet MS"/>
                <a:sym typeface="Trebuchet MS"/>
              </a:rPr>
              <a:t>Fundamentals of climate change</a:t>
            </a:r>
            <a:r>
              <a:rPr b="1" i="0" lang="es" sz="1800" u="none" cap="none" strike="noStrike">
                <a:solidFill>
                  <a:srgbClr val="9ACA3C"/>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p:txBody>
      </p:sp>
      <p:sp>
        <p:nvSpPr>
          <p:cNvPr id="57" name="Google Shape;57;p1"/>
          <p:cNvSpPr txBox="1"/>
          <p:nvPr/>
        </p:nvSpPr>
        <p:spPr>
          <a:xfrm>
            <a:off x="5788925" y="3776181"/>
            <a:ext cx="33072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600"/>
              <a:buFont typeface="Noto Sans Symbols"/>
              <a:buNone/>
            </a:pPr>
            <a:r>
              <a:rPr b="1" i="0" lang="es" sz="2000" u="none" cap="none" strike="noStrike">
                <a:solidFill>
                  <a:srgbClr val="9ACA3C"/>
                </a:solidFill>
                <a:latin typeface="Trebuchet MS"/>
                <a:ea typeface="Trebuchet MS"/>
                <a:cs typeface="Trebuchet MS"/>
                <a:sym typeface="Trebuchet MS"/>
              </a:rPr>
              <a:t>Level of competence: 2</a:t>
            </a:r>
            <a:endParaRPr b="1" i="0" sz="2000" u="none" cap="none" strike="noStrike">
              <a:solidFill>
                <a:srgbClr val="9ACA3C"/>
              </a:solidFill>
              <a:latin typeface="Trebuchet MS"/>
              <a:ea typeface="Trebuchet MS"/>
              <a:cs typeface="Trebuchet MS"/>
              <a:sym typeface="Trebuchet MS"/>
            </a:endParaRPr>
          </a:p>
        </p:txBody>
      </p:sp>
      <p:pic>
        <p:nvPicPr>
          <p:cNvPr id="58" name="Google Shape;58;p1" title="superbe copertina.jpg"/>
          <p:cNvPicPr preferRelativeResize="0"/>
          <p:nvPr/>
        </p:nvPicPr>
        <p:blipFill rotWithShape="1">
          <a:blip r:embed="rId3">
            <a:alphaModFix/>
          </a:blip>
          <a:srcRect b="0" l="0" r="0" t="0"/>
          <a:stretch/>
        </p:blipFill>
        <p:spPr>
          <a:xfrm>
            <a:off x="0" y="-14128"/>
            <a:ext cx="9168625" cy="5260328"/>
          </a:xfrm>
          <a:prstGeom prst="rect">
            <a:avLst/>
          </a:prstGeom>
          <a:noFill/>
          <a:ln>
            <a:noFill/>
          </a:ln>
        </p:spPr>
      </p:pic>
      <p:sp>
        <p:nvSpPr>
          <p:cNvPr id="59" name="Google Shape;59;p1"/>
          <p:cNvSpPr txBox="1"/>
          <p:nvPr/>
        </p:nvSpPr>
        <p:spPr>
          <a:xfrm>
            <a:off x="236220" y="4396648"/>
            <a:ext cx="3063600" cy="5862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708792"/>
                </a:solidFill>
                <a:latin typeface="Trebuchet MS"/>
                <a:ea typeface="Trebuchet MS"/>
                <a:cs typeface="Trebuchet MS"/>
                <a:sym typeface="Trebuchet MS"/>
              </a:rPr>
              <a:t>Attività 3.2</a:t>
            </a:r>
            <a:endParaRPr b="0" i="0" sz="24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708792"/>
                </a:solidFill>
                <a:latin typeface="Trebuchet MS"/>
                <a:ea typeface="Trebuchet MS"/>
                <a:cs typeface="Trebuchet MS"/>
                <a:sym typeface="Trebuchet MS"/>
              </a:rPr>
              <a:t>SuPeRBE Project (CE0200768)</a:t>
            </a:r>
            <a:endParaRPr b="0" i="0" sz="1000" u="none" cap="none" strike="noStrike">
              <a:solidFill>
                <a:srgbClr val="708792"/>
              </a:solidFill>
              <a:latin typeface="Trebuchet MS"/>
              <a:ea typeface="Trebuchet MS"/>
              <a:cs typeface="Trebuchet MS"/>
              <a:sym typeface="Trebuchet MS"/>
            </a:endParaRPr>
          </a:p>
        </p:txBody>
      </p:sp>
      <p:sp>
        <p:nvSpPr>
          <p:cNvPr id="60" name="Google Shape;60;p1"/>
          <p:cNvSpPr txBox="1"/>
          <p:nvPr/>
        </p:nvSpPr>
        <p:spPr>
          <a:xfrm>
            <a:off x="520080" y="1420989"/>
            <a:ext cx="69636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000000"/>
              </a:buClr>
              <a:buSzPts val="3000"/>
              <a:buFont typeface="Arial"/>
              <a:buNone/>
            </a:pPr>
            <a:r>
              <a:rPr b="1" i="0" lang="es" sz="3000" u="none" cap="none" strike="noStrike">
                <a:solidFill>
                  <a:srgbClr val="708792"/>
                </a:solidFill>
                <a:latin typeface="Trebuchet MS"/>
                <a:ea typeface="Trebuchet MS"/>
                <a:cs typeface="Trebuchet MS"/>
                <a:sym typeface="Trebuchet MS"/>
              </a:rPr>
              <a:t>Materiale didattico SuPeRBE </a:t>
            </a:r>
            <a:endParaRPr b="0" i="0" sz="30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53656D"/>
              </a:solidFill>
              <a:latin typeface="Trebuchet MS"/>
              <a:ea typeface="Trebuchet MS"/>
              <a:cs typeface="Trebuchet MS"/>
              <a:sym typeface="Trebuchet MS"/>
            </a:endParaRPr>
          </a:p>
        </p:txBody>
      </p:sp>
      <p:sp>
        <p:nvSpPr>
          <p:cNvPr id="61" name="Google Shape;61;p1"/>
          <p:cNvSpPr txBox="1"/>
          <p:nvPr/>
        </p:nvSpPr>
        <p:spPr>
          <a:xfrm>
            <a:off x="4920916" y="3573125"/>
            <a:ext cx="4291684"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600"/>
              <a:buFont typeface="Noto Sans Symbols"/>
              <a:buNone/>
            </a:pPr>
            <a:r>
              <a:rPr b="1" i="0" lang="es" sz="2000" u="none" cap="none" strike="noStrike">
                <a:solidFill>
                  <a:srgbClr val="9ACA3C"/>
                </a:solidFill>
                <a:latin typeface="Trebuchet MS"/>
                <a:ea typeface="Trebuchet MS"/>
                <a:cs typeface="Trebuchet MS"/>
                <a:sym typeface="Trebuchet MS"/>
              </a:rPr>
              <a:t>Livello di competenza: </a:t>
            </a:r>
            <a:r>
              <a:rPr b="1" lang="es" sz="2000">
                <a:solidFill>
                  <a:srgbClr val="9ACA3C"/>
                </a:solidFill>
                <a:latin typeface="Trebuchet MS"/>
                <a:ea typeface="Trebuchet MS"/>
                <a:cs typeface="Trebuchet MS"/>
                <a:sym typeface="Trebuchet MS"/>
              </a:rPr>
              <a:t>2</a:t>
            </a:r>
            <a:endParaRPr b="1" i="0" sz="2000" u="none" cap="none" strike="noStrike">
              <a:solidFill>
                <a:srgbClr val="9ACA3C"/>
              </a:solidFill>
              <a:latin typeface="Trebuchet MS"/>
              <a:ea typeface="Trebuchet MS"/>
              <a:cs typeface="Trebuchet MS"/>
              <a:sym typeface="Trebuchet MS"/>
            </a:endParaRPr>
          </a:p>
        </p:txBody>
      </p:sp>
      <p:sp>
        <p:nvSpPr>
          <p:cNvPr id="62" name="Google Shape;62;p1"/>
          <p:cNvSpPr txBox="1"/>
          <p:nvPr/>
        </p:nvSpPr>
        <p:spPr>
          <a:xfrm>
            <a:off x="494520" y="2231887"/>
            <a:ext cx="815876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lang="es" sz="2400">
                <a:solidFill>
                  <a:srgbClr val="9ACA3C"/>
                </a:solidFill>
                <a:latin typeface="Trebuchet MS"/>
                <a:ea typeface="Trebuchet MS"/>
                <a:cs typeface="Trebuchet MS"/>
                <a:sym typeface="Trebuchet MS"/>
              </a:rPr>
              <a:t>2 </a:t>
            </a:r>
            <a:r>
              <a:rPr b="1" lang="es" sz="2400">
                <a:solidFill>
                  <a:srgbClr val="9ACA3C"/>
                </a:solidFill>
                <a:latin typeface="Trebuchet MS"/>
                <a:ea typeface="Trebuchet MS"/>
                <a:cs typeface="Trebuchet MS"/>
                <a:sym typeface="Trebuchet MS"/>
              </a:rPr>
              <a:t>RBE </a:t>
            </a:r>
            <a:r>
              <a:rPr b="1" i="0" lang="es" sz="2400" u="none" cap="none" strike="noStrike">
                <a:solidFill>
                  <a:srgbClr val="9ACA3C"/>
                </a:solidFill>
                <a:latin typeface="Trebuchet MS"/>
                <a:ea typeface="Trebuchet MS"/>
                <a:cs typeface="Trebuchet MS"/>
                <a:sym typeface="Trebuchet MS"/>
              </a:rPr>
              <a:t>Sistema di Valutazione - RNTool - RBTool</a:t>
            </a:r>
            <a:endParaRPr b="1" i="0" sz="2400" u="none" cap="none" strike="noStrike">
              <a:solidFill>
                <a:srgbClr val="9ACA3C"/>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708792"/>
              </a:buClr>
              <a:buSzPts val="1920"/>
              <a:buFont typeface="Noto Sans Symbols"/>
              <a:buNone/>
            </a:pPr>
            <a:r>
              <a:t/>
            </a:r>
            <a:endParaRPr b="0" i="0" sz="1400" u="none" cap="none" strike="noStrike">
              <a:solidFill>
                <a:srgbClr val="000000"/>
              </a:solidFill>
              <a:latin typeface="Arial"/>
              <a:ea typeface="Arial"/>
              <a:cs typeface="Arial"/>
              <a:sym typeface="Arial"/>
            </a:endParaRPr>
          </a:p>
        </p:txBody>
      </p:sp>
      <p:sp>
        <p:nvSpPr>
          <p:cNvPr id="63" name="Google Shape;63;p1"/>
          <p:cNvSpPr txBox="1"/>
          <p:nvPr/>
        </p:nvSpPr>
        <p:spPr>
          <a:xfrm>
            <a:off x="463670" y="29294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2400" u="none" cap="none" strike="noStrike">
                <a:solidFill>
                  <a:srgbClr val="9ACA3C"/>
                </a:solidFill>
                <a:latin typeface="Trebuchet MS"/>
                <a:ea typeface="Trebuchet MS"/>
                <a:cs typeface="Trebuchet MS"/>
                <a:sym typeface="Trebuchet MS"/>
              </a:rPr>
              <a:t>2.3 RNTool-CE</a:t>
            </a:r>
            <a:r>
              <a:rPr b="1" i="0" lang="es" sz="1800" u="none" cap="none" strike="noStrike">
                <a:solidFill>
                  <a:srgbClr val="9ACA3C"/>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p:txBody>
      </p:sp>
      <p:sp>
        <p:nvSpPr>
          <p:cNvPr id="64" name="Google Shape;64;p1"/>
          <p:cNvSpPr txBox="1"/>
          <p:nvPr/>
        </p:nvSpPr>
        <p:spPr>
          <a:xfrm>
            <a:off x="516270" y="19745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1700" u="none" cap="none" strike="noStrike">
                <a:solidFill>
                  <a:srgbClr val="9ACA3C"/>
                </a:solidFill>
                <a:latin typeface="Trebuchet MS"/>
                <a:ea typeface="Trebuchet MS"/>
                <a:cs typeface="Trebuchet MS"/>
                <a:sym typeface="Trebuchet MS"/>
              </a:rPr>
              <a:t>Macro Area di specializzazione:</a:t>
            </a:r>
            <a:endParaRPr b="0" i="0" sz="700" u="none" cap="none" strike="noStrike">
              <a:solidFill>
                <a:srgbClr val="000000"/>
              </a:solidFill>
              <a:latin typeface="Arial"/>
              <a:ea typeface="Arial"/>
              <a:cs typeface="Arial"/>
              <a:sym typeface="Arial"/>
            </a:endParaRPr>
          </a:p>
        </p:txBody>
      </p:sp>
      <p:sp>
        <p:nvSpPr>
          <p:cNvPr id="65" name="Google Shape;65;p1"/>
          <p:cNvSpPr txBox="1"/>
          <p:nvPr/>
        </p:nvSpPr>
        <p:spPr>
          <a:xfrm>
            <a:off x="490720" y="2695375"/>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1700" u="none" cap="none" strike="noStrike">
                <a:solidFill>
                  <a:srgbClr val="9ACA3C"/>
                </a:solidFill>
                <a:latin typeface="Trebuchet MS"/>
                <a:ea typeface="Trebuchet MS"/>
                <a:cs typeface="Trebuchet MS"/>
                <a:sym typeface="Trebuchet MS"/>
              </a:rPr>
              <a:t>Area di Specializzazione:</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2"/>
          <p:cNvSpPr txBox="1"/>
          <p:nvPr/>
        </p:nvSpPr>
        <p:spPr>
          <a:xfrm>
            <a:off x="512470" y="895917"/>
            <a:ext cx="5233200" cy="13938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chemeClr val="dk1"/>
              </a:buClr>
              <a:buSzPts val="1100"/>
              <a:buFont typeface="Arial"/>
              <a:buNone/>
            </a:pPr>
            <a:r>
              <a:rPr b="0" i="0" lang="es" sz="1200" u="none" cap="none" strike="noStrike">
                <a:solidFill>
                  <a:srgbClr val="708792"/>
                </a:solidFill>
                <a:latin typeface="Trebuchet MS"/>
                <a:ea typeface="Trebuchet MS"/>
                <a:cs typeface="Trebuchet MS"/>
                <a:sym typeface="Trebuchet MS"/>
              </a:rPr>
              <a:t>Lo Strumento per i Quartieri Resilienti (RNTool) è il quadro generale che implementa il Metodo RBE alla scala di quartiere. Esso traduce la struttura metodologica del Metodo RBE in uno strumento capace di valutare il livello complessivo di rischio climatico attraverso le diverse tipologie di pericoli, i settori urbani e gli elementi esposti.</a:t>
            </a:r>
            <a:endParaRPr b="0" i="0" sz="1200" u="none" cap="none" strike="noStrike">
              <a:solidFill>
                <a:srgbClr val="708792"/>
              </a:solidFill>
              <a:latin typeface="Trebuchet MS"/>
              <a:ea typeface="Trebuchet MS"/>
              <a:cs typeface="Trebuchet MS"/>
              <a:sym typeface="Trebuchet MS"/>
            </a:endParaRPr>
          </a:p>
        </p:txBody>
      </p:sp>
      <p:sp>
        <p:nvSpPr>
          <p:cNvPr id="71" name="Google Shape;71;p2"/>
          <p:cNvSpPr txBox="1"/>
          <p:nvPr/>
        </p:nvSpPr>
        <p:spPr>
          <a:xfrm>
            <a:off x="450735" y="31030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Cos’è l’RNTool?</a:t>
            </a:r>
            <a:endParaRPr b="1" i="0" sz="2800" u="none" cap="none" strike="noStrike">
              <a:solidFill>
                <a:srgbClr val="9ACA3C"/>
              </a:solidFill>
              <a:latin typeface="Trebuchet MS"/>
              <a:ea typeface="Trebuchet MS"/>
              <a:cs typeface="Trebuchet MS"/>
              <a:sym typeface="Trebuchet MS"/>
            </a:endParaRPr>
          </a:p>
        </p:txBody>
      </p:sp>
      <p:sp>
        <p:nvSpPr>
          <p:cNvPr id="72" name="Google Shape;72;p2"/>
          <p:cNvSpPr txBox="1"/>
          <p:nvPr/>
        </p:nvSpPr>
        <p:spPr>
          <a:xfrm>
            <a:off x="464246" y="2289717"/>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s" sz="1600" u="none" cap="none" strike="noStrike">
                <a:solidFill>
                  <a:srgbClr val="9ACA3C"/>
                </a:solidFill>
                <a:latin typeface="Trebuchet MS"/>
                <a:ea typeface="Trebuchet MS"/>
                <a:cs typeface="Trebuchet MS"/>
                <a:sym typeface="Trebuchet MS"/>
              </a:rPr>
              <a:t>Punti Chiave RNTool</a:t>
            </a:r>
            <a:endParaRPr b="0" i="0" sz="1400" u="none" cap="none" strike="noStrike">
              <a:solidFill>
                <a:srgbClr val="000000"/>
              </a:solidFill>
              <a:latin typeface="Arial"/>
              <a:ea typeface="Arial"/>
              <a:cs typeface="Arial"/>
              <a:sym typeface="Arial"/>
            </a:endParaRPr>
          </a:p>
        </p:txBody>
      </p:sp>
      <p:sp>
        <p:nvSpPr>
          <p:cNvPr id="73" name="Google Shape;73;p2"/>
          <p:cNvSpPr txBox="1"/>
          <p:nvPr/>
        </p:nvSpPr>
        <p:spPr>
          <a:xfrm>
            <a:off x="450735" y="2875334"/>
            <a:ext cx="5012700" cy="1290300"/>
          </a:xfrm>
          <a:prstGeom prst="rect">
            <a:avLst/>
          </a:prstGeom>
          <a:noFill/>
          <a:ln>
            <a:noFill/>
          </a:ln>
        </p:spPr>
        <p:txBody>
          <a:bodyPr anchorCtr="0" anchor="ctr" bIns="34275" lIns="68550" spcFirstLastPara="1" rIns="68550" wrap="square" tIns="34275">
            <a:noAutofit/>
          </a:bodyPr>
          <a:lstStyle/>
          <a:p>
            <a:pPr indent="0" lvl="0" marL="0" marR="0" rtl="0" algn="l">
              <a:lnSpc>
                <a:spcPct val="115000"/>
              </a:lnSpc>
              <a:spcBef>
                <a:spcPts val="12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a:t>
            </a:r>
            <a:r>
              <a:rPr b="0" i="0" lang="es" sz="1200" u="none" cap="none" strike="noStrike">
                <a:solidFill>
                  <a:srgbClr val="708792"/>
                </a:solidFill>
                <a:latin typeface="Trebuchet MS"/>
                <a:ea typeface="Trebuchet MS"/>
                <a:cs typeface="Trebuchet MS"/>
                <a:sym typeface="Trebuchet MS"/>
              </a:rPr>
              <a:t>Struttura modulare e adattabile.</a:t>
            </a:r>
            <a:endParaRPr/>
          </a:p>
          <a:p>
            <a:pPr indent="0" lvl="0" marL="0" marR="0" rtl="0" algn="l">
              <a:lnSpc>
                <a:spcPct val="115000"/>
              </a:lnSpc>
              <a:spcBef>
                <a:spcPts val="12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a:t>
            </a:r>
            <a:r>
              <a:rPr b="0" i="0" lang="es" sz="1200" u="none" cap="none" strike="noStrike">
                <a:solidFill>
                  <a:srgbClr val="708792"/>
                </a:solidFill>
                <a:latin typeface="Trebuchet MS"/>
                <a:ea typeface="Trebuchet MS"/>
                <a:cs typeface="Trebuchet MS"/>
                <a:sym typeface="Trebuchet MS"/>
              </a:rPr>
              <a:t>7 tipologie di pericoli, 84 categorie di rischio, oltre 1000 criteri di valutazione.</a:t>
            </a:r>
            <a:endParaRPr/>
          </a:p>
          <a:p>
            <a:pPr indent="0" lvl="0" marL="0" marR="0" rtl="0" algn="l">
              <a:lnSpc>
                <a:spcPct val="115000"/>
              </a:lnSpc>
              <a:spcBef>
                <a:spcPts val="1200"/>
              </a:spcBef>
              <a:spcAft>
                <a:spcPts val="0"/>
              </a:spcAft>
              <a:buClr>
                <a:srgbClr val="000000"/>
              </a:buClr>
              <a:buSzPts val="1200"/>
              <a:buFont typeface="Arial"/>
              <a:buNone/>
            </a:pPr>
            <a:r>
              <a:rPr b="1" i="0" lang="es" sz="1400" u="none" cap="none" strike="noStrike">
                <a:solidFill>
                  <a:srgbClr val="9ACA3C"/>
                </a:solidFill>
                <a:latin typeface="Trebuchet MS"/>
                <a:ea typeface="Trebuchet MS"/>
                <a:cs typeface="Trebuchet MS"/>
                <a:sym typeface="Trebuchet MS"/>
              </a:rPr>
              <a:t>-Obiettivo: </a:t>
            </a:r>
            <a:r>
              <a:rPr b="0" i="0" lang="es" sz="1200" u="none" cap="none" strike="noStrike">
                <a:solidFill>
                  <a:srgbClr val="708792"/>
                </a:solidFill>
                <a:latin typeface="Trebuchet MS"/>
                <a:ea typeface="Trebuchet MS"/>
                <a:cs typeface="Trebuchet MS"/>
                <a:sym typeface="Trebuchet MS"/>
              </a:rPr>
              <a:t>fornire alle città uno strumento personalizzabile e operativo per l’adattamento climatico.</a:t>
            </a:r>
            <a:endParaRPr b="0" i="0" sz="1200" u="none" cap="none" strike="noStrike">
              <a:solidFill>
                <a:srgbClr val="708792"/>
              </a:solidFill>
              <a:latin typeface="Trebuchet MS"/>
              <a:ea typeface="Trebuchet MS"/>
              <a:cs typeface="Trebuchet MS"/>
              <a:sym typeface="Trebuchet MS"/>
            </a:endParaRPr>
          </a:p>
        </p:txBody>
      </p:sp>
      <p:pic>
        <p:nvPicPr>
          <p:cNvPr id="74" name="Google Shape;74;p2" title="rntool portada.png"/>
          <p:cNvPicPr preferRelativeResize="0"/>
          <p:nvPr/>
        </p:nvPicPr>
        <p:blipFill rotWithShape="1">
          <a:blip r:embed="rId3">
            <a:alphaModFix/>
          </a:blip>
          <a:srcRect b="0" l="0" r="0" t="0"/>
          <a:stretch/>
        </p:blipFill>
        <p:spPr>
          <a:xfrm>
            <a:off x="6012962" y="667997"/>
            <a:ext cx="2618568" cy="3927852"/>
          </a:xfrm>
          <a:prstGeom prst="rect">
            <a:avLst/>
          </a:prstGeom>
          <a:noFill/>
          <a:ln>
            <a:noFill/>
          </a:ln>
        </p:spPr>
      </p:pic>
      <p:grpSp>
        <p:nvGrpSpPr>
          <p:cNvPr id="75" name="Google Shape;75;p2"/>
          <p:cNvGrpSpPr/>
          <p:nvPr/>
        </p:nvGrpSpPr>
        <p:grpSpPr>
          <a:xfrm>
            <a:off x="8305799" y="4495700"/>
            <a:ext cx="838201" cy="594981"/>
            <a:chOff x="6739053" y="4087216"/>
            <a:chExt cx="838201" cy="594981"/>
          </a:xfrm>
        </p:grpSpPr>
        <p:sp>
          <p:nvSpPr>
            <p:cNvPr id="76" name="Google Shape;76;p2"/>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77" name="Google Shape;77;p2"/>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78" name="Google Shape;78;p2"/>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79" name="Google Shape;79;p2"/>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3"/>
          <p:cNvSpPr txBox="1"/>
          <p:nvPr/>
        </p:nvSpPr>
        <p:spPr>
          <a:xfrm>
            <a:off x="402225" y="1565425"/>
            <a:ext cx="8282400" cy="2643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La versione dell’RNTool per l’Europa Centrale supporta la valutazione del rischio climatico in relazione ai seguenti 7 ambiti:</a:t>
            </a:r>
            <a:endParaRPr b="0" i="0" sz="1200" u="none" cap="none" strike="noStrike">
              <a:solidFill>
                <a:srgbClr val="708792"/>
              </a:solidFill>
              <a:latin typeface="Trebuchet MS"/>
              <a:ea typeface="Trebuchet MS"/>
              <a:cs typeface="Trebuchet MS"/>
              <a:sym typeface="Trebuchet MS"/>
            </a:endParaRPr>
          </a:p>
        </p:txBody>
      </p:sp>
      <p:sp>
        <p:nvSpPr>
          <p:cNvPr id="85" name="Google Shape;85;p3"/>
          <p:cNvSpPr txBox="1"/>
          <p:nvPr/>
        </p:nvSpPr>
        <p:spPr>
          <a:xfrm>
            <a:off x="618170" y="26627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86" name="Google Shape;86;p3"/>
          <p:cNvSpPr txBox="1"/>
          <p:nvPr/>
        </p:nvSpPr>
        <p:spPr>
          <a:xfrm>
            <a:off x="950024" y="3146713"/>
            <a:ext cx="1358835"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B Inondazioni</a:t>
            </a:r>
            <a:endParaRPr b="0" i="0" sz="1400" u="none" cap="none" strike="noStrike">
              <a:solidFill>
                <a:srgbClr val="000000"/>
              </a:solidFill>
              <a:latin typeface="Arial"/>
              <a:ea typeface="Arial"/>
              <a:cs typeface="Arial"/>
              <a:sym typeface="Arial"/>
            </a:endParaRPr>
          </a:p>
        </p:txBody>
      </p:sp>
      <p:sp>
        <p:nvSpPr>
          <p:cNvPr id="87" name="Google Shape;87;p3"/>
          <p:cNvSpPr txBox="1"/>
          <p:nvPr/>
        </p:nvSpPr>
        <p:spPr>
          <a:xfrm>
            <a:off x="950024" y="3972025"/>
            <a:ext cx="1644585"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 Caldo Estremo</a:t>
            </a:r>
            <a:endParaRPr b="0" i="0" sz="1400" u="none" cap="none" strike="noStrike">
              <a:solidFill>
                <a:schemeClr val="dk1"/>
              </a:solidFill>
              <a:latin typeface="Arial"/>
              <a:ea typeface="Arial"/>
              <a:cs typeface="Arial"/>
              <a:sym typeface="Arial"/>
            </a:endParaRPr>
          </a:p>
        </p:txBody>
      </p:sp>
      <p:sp>
        <p:nvSpPr>
          <p:cNvPr id="88" name="Google Shape;88;p3"/>
          <p:cNvSpPr txBox="1"/>
          <p:nvPr/>
        </p:nvSpPr>
        <p:spPr>
          <a:xfrm>
            <a:off x="4889900" y="2250325"/>
            <a:ext cx="12261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D Siccità</a:t>
            </a:r>
            <a:endParaRPr b="0" i="0" sz="1400" u="none" cap="none" strike="noStrike">
              <a:solidFill>
                <a:schemeClr val="dk1"/>
              </a:solidFill>
              <a:latin typeface="Arial"/>
              <a:ea typeface="Arial"/>
              <a:cs typeface="Arial"/>
              <a:sym typeface="Arial"/>
            </a:endParaRPr>
          </a:p>
        </p:txBody>
      </p:sp>
      <p:sp>
        <p:nvSpPr>
          <p:cNvPr id="89" name="Google Shape;89;p3"/>
          <p:cNvSpPr txBox="1"/>
          <p:nvPr/>
        </p:nvSpPr>
        <p:spPr>
          <a:xfrm>
            <a:off x="4939240" y="3127525"/>
            <a:ext cx="12261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 Tempeste</a:t>
            </a:r>
            <a:endParaRPr b="0" i="0" sz="1400" u="none" cap="none" strike="noStrike">
              <a:solidFill>
                <a:srgbClr val="000000"/>
              </a:solidFill>
              <a:latin typeface="Arial"/>
              <a:ea typeface="Arial"/>
              <a:cs typeface="Arial"/>
              <a:sym typeface="Arial"/>
            </a:endParaRPr>
          </a:p>
        </p:txBody>
      </p:sp>
      <p:sp>
        <p:nvSpPr>
          <p:cNvPr id="90" name="Google Shape;90;p3"/>
          <p:cNvSpPr txBox="1"/>
          <p:nvPr/>
        </p:nvSpPr>
        <p:spPr>
          <a:xfrm>
            <a:off x="4939240" y="3972025"/>
            <a:ext cx="16668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F Incendi boschivi</a:t>
            </a:r>
            <a:endParaRPr b="0" i="0" sz="1400" u="none" cap="none" strike="noStrike">
              <a:solidFill>
                <a:srgbClr val="000000"/>
              </a:solidFill>
              <a:latin typeface="Arial"/>
              <a:ea typeface="Arial"/>
              <a:cs typeface="Arial"/>
              <a:sym typeface="Arial"/>
            </a:endParaRPr>
          </a:p>
        </p:txBody>
      </p:sp>
      <p:sp>
        <p:nvSpPr>
          <p:cNvPr id="91" name="Google Shape;91;p3"/>
          <p:cNvSpPr txBox="1"/>
          <p:nvPr/>
        </p:nvSpPr>
        <p:spPr>
          <a:xfrm>
            <a:off x="7068825" y="3146713"/>
            <a:ext cx="16545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G Frane</a:t>
            </a:r>
            <a:endParaRPr b="0" i="0" sz="1400" u="none" cap="none" strike="noStrike">
              <a:solidFill>
                <a:srgbClr val="000000"/>
              </a:solidFill>
              <a:latin typeface="Arial"/>
              <a:ea typeface="Arial"/>
              <a:cs typeface="Arial"/>
              <a:sym typeface="Arial"/>
            </a:endParaRPr>
          </a:p>
        </p:txBody>
      </p:sp>
      <p:sp>
        <p:nvSpPr>
          <p:cNvPr id="92" name="Google Shape;92;p3"/>
          <p:cNvSpPr txBox="1"/>
          <p:nvPr/>
        </p:nvSpPr>
        <p:spPr>
          <a:xfrm>
            <a:off x="950024" y="2207800"/>
            <a:ext cx="2090355" cy="473946"/>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 Precipitazioni intense</a:t>
            </a:r>
            <a:endParaRPr b="0" i="0" sz="1400" u="none" cap="none" strike="noStrike">
              <a:solidFill>
                <a:srgbClr val="000000"/>
              </a:solidFill>
              <a:latin typeface="Arial"/>
              <a:ea typeface="Arial"/>
              <a:cs typeface="Arial"/>
              <a:sym typeface="Arial"/>
            </a:endParaRPr>
          </a:p>
        </p:txBody>
      </p:sp>
      <p:sp>
        <p:nvSpPr>
          <p:cNvPr id="93" name="Google Shape;93;p3"/>
          <p:cNvSpPr txBox="1"/>
          <p:nvPr/>
        </p:nvSpPr>
        <p:spPr>
          <a:xfrm>
            <a:off x="402225" y="1077638"/>
            <a:ext cx="16545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TEMI</a:t>
            </a:r>
            <a:endParaRPr b="1" i="0" sz="1800" u="none" cap="none" strike="noStrike">
              <a:solidFill>
                <a:srgbClr val="9ACA3C"/>
              </a:solidFill>
              <a:latin typeface="Trebuchet MS"/>
              <a:ea typeface="Trebuchet MS"/>
              <a:cs typeface="Trebuchet MS"/>
              <a:sym typeface="Trebuchet MS"/>
            </a:endParaRPr>
          </a:p>
        </p:txBody>
      </p:sp>
      <p:pic>
        <p:nvPicPr>
          <p:cNvPr id="94" name="Google Shape;94;p3" title="ChatGPT Image 12 ago 2025, 10_55_32.png"/>
          <p:cNvPicPr preferRelativeResize="0"/>
          <p:nvPr/>
        </p:nvPicPr>
        <p:blipFill rotWithShape="1">
          <a:blip r:embed="rId3">
            <a:alphaModFix/>
          </a:blip>
          <a:srcRect b="0" l="0" r="0" t="0"/>
          <a:stretch/>
        </p:blipFill>
        <p:spPr>
          <a:xfrm>
            <a:off x="406719" y="2203967"/>
            <a:ext cx="543301" cy="543301"/>
          </a:xfrm>
          <a:prstGeom prst="rect">
            <a:avLst/>
          </a:prstGeom>
          <a:noFill/>
          <a:ln>
            <a:noFill/>
          </a:ln>
        </p:spPr>
      </p:pic>
      <p:pic>
        <p:nvPicPr>
          <p:cNvPr id="95" name="Google Shape;95;p3" title="ChatGPT Image 12 ago 2025, 11_12_31.png"/>
          <p:cNvPicPr preferRelativeResize="0"/>
          <p:nvPr/>
        </p:nvPicPr>
        <p:blipFill rotWithShape="1">
          <a:blip r:embed="rId4">
            <a:alphaModFix/>
          </a:blip>
          <a:srcRect b="0" l="0" r="0" t="0"/>
          <a:stretch/>
        </p:blipFill>
        <p:spPr>
          <a:xfrm>
            <a:off x="4310744" y="3885016"/>
            <a:ext cx="543301" cy="543301"/>
          </a:xfrm>
          <a:prstGeom prst="rect">
            <a:avLst/>
          </a:prstGeom>
          <a:noFill/>
          <a:ln>
            <a:noFill/>
          </a:ln>
        </p:spPr>
      </p:pic>
      <p:pic>
        <p:nvPicPr>
          <p:cNvPr id="96" name="Google Shape;96;p3" title="ChatGPT Image 12 ago 2025, 11_12_37.png"/>
          <p:cNvPicPr preferRelativeResize="0"/>
          <p:nvPr/>
        </p:nvPicPr>
        <p:blipFill rotWithShape="1">
          <a:blip r:embed="rId5">
            <a:alphaModFix/>
          </a:blip>
          <a:srcRect b="0" l="0" r="0" t="0"/>
          <a:stretch/>
        </p:blipFill>
        <p:spPr>
          <a:xfrm>
            <a:off x="4346587" y="3059691"/>
            <a:ext cx="543301" cy="543332"/>
          </a:xfrm>
          <a:prstGeom prst="rect">
            <a:avLst/>
          </a:prstGeom>
          <a:noFill/>
          <a:ln>
            <a:noFill/>
          </a:ln>
        </p:spPr>
      </p:pic>
      <p:pic>
        <p:nvPicPr>
          <p:cNvPr id="97" name="Google Shape;97;p3" title="ChatGPT Image 12 ago 2025, 10_57_27.png"/>
          <p:cNvPicPr preferRelativeResize="0"/>
          <p:nvPr/>
        </p:nvPicPr>
        <p:blipFill rotWithShape="1">
          <a:blip r:embed="rId6">
            <a:alphaModFix/>
          </a:blip>
          <a:srcRect b="0" l="0" r="0" t="0"/>
          <a:stretch/>
        </p:blipFill>
        <p:spPr>
          <a:xfrm>
            <a:off x="406720" y="3040525"/>
            <a:ext cx="543301" cy="543301"/>
          </a:xfrm>
          <a:prstGeom prst="rect">
            <a:avLst/>
          </a:prstGeom>
          <a:noFill/>
          <a:ln>
            <a:noFill/>
          </a:ln>
        </p:spPr>
      </p:pic>
      <p:pic>
        <p:nvPicPr>
          <p:cNvPr id="98" name="Google Shape;98;p3" title="ChatGPT Image 12 ago 2025, 10_58_21.png"/>
          <p:cNvPicPr preferRelativeResize="0"/>
          <p:nvPr/>
        </p:nvPicPr>
        <p:blipFill rotWithShape="1">
          <a:blip r:embed="rId7">
            <a:alphaModFix/>
          </a:blip>
          <a:srcRect b="59322" l="66215" r="10065" t="6785"/>
          <a:stretch/>
        </p:blipFill>
        <p:spPr>
          <a:xfrm>
            <a:off x="406713" y="3843630"/>
            <a:ext cx="543302" cy="517604"/>
          </a:xfrm>
          <a:prstGeom prst="rect">
            <a:avLst/>
          </a:prstGeom>
          <a:noFill/>
          <a:ln>
            <a:noFill/>
          </a:ln>
        </p:spPr>
      </p:pic>
      <p:pic>
        <p:nvPicPr>
          <p:cNvPr id="99" name="Google Shape;99;p3" title="ChatGPT Image 12 ago 2025, 10_58_21.png"/>
          <p:cNvPicPr preferRelativeResize="0"/>
          <p:nvPr/>
        </p:nvPicPr>
        <p:blipFill rotWithShape="1">
          <a:blip r:embed="rId7">
            <a:alphaModFix/>
          </a:blip>
          <a:srcRect b="11002" l="11409" r="65323" t="52082"/>
          <a:stretch/>
        </p:blipFill>
        <p:spPr>
          <a:xfrm>
            <a:off x="4346591" y="2147650"/>
            <a:ext cx="543302" cy="574643"/>
          </a:xfrm>
          <a:prstGeom prst="rect">
            <a:avLst/>
          </a:prstGeom>
          <a:noFill/>
          <a:ln>
            <a:noFill/>
          </a:ln>
        </p:spPr>
      </p:pic>
      <p:pic>
        <p:nvPicPr>
          <p:cNvPr id="100" name="Google Shape;100;p3" title="ChatGPT Image 12 ago 2025, 11_45_50.png"/>
          <p:cNvPicPr preferRelativeResize="0"/>
          <p:nvPr/>
        </p:nvPicPr>
        <p:blipFill rotWithShape="1">
          <a:blip r:embed="rId8">
            <a:alphaModFix/>
          </a:blip>
          <a:srcRect b="0" l="0" r="0" t="0"/>
          <a:stretch/>
        </p:blipFill>
        <p:spPr>
          <a:xfrm>
            <a:off x="6442117" y="3012577"/>
            <a:ext cx="599196" cy="599196"/>
          </a:xfrm>
          <a:prstGeom prst="rect">
            <a:avLst/>
          </a:prstGeom>
          <a:noFill/>
          <a:ln>
            <a:noFill/>
          </a:ln>
        </p:spPr>
      </p:pic>
      <p:grpSp>
        <p:nvGrpSpPr>
          <p:cNvPr id="101" name="Google Shape;101;p3"/>
          <p:cNvGrpSpPr/>
          <p:nvPr/>
        </p:nvGrpSpPr>
        <p:grpSpPr>
          <a:xfrm>
            <a:off x="8305799" y="4495700"/>
            <a:ext cx="838201" cy="594981"/>
            <a:chOff x="6739053" y="4087216"/>
            <a:chExt cx="838201" cy="594981"/>
          </a:xfrm>
        </p:grpSpPr>
        <p:sp>
          <p:nvSpPr>
            <p:cNvPr id="102" name="Google Shape;102;p3"/>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03" name="Google Shape;103;p3"/>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04" name="Google Shape;104;p3"/>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5" name="Google Shape;105;p3"/>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4"/>
          <p:cNvSpPr txBox="1"/>
          <p:nvPr/>
        </p:nvSpPr>
        <p:spPr>
          <a:xfrm>
            <a:off x="402225" y="1057766"/>
            <a:ext cx="8467500" cy="4056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 principali settori urbani (8), considerati nell’RNTool per l’Europa Centrale, sono:</a:t>
            </a:r>
            <a:endParaRPr b="0" i="0" sz="1200" u="none" cap="none" strike="noStrike">
              <a:solidFill>
                <a:srgbClr val="708792"/>
              </a:solidFill>
              <a:latin typeface="Trebuchet MS"/>
              <a:ea typeface="Trebuchet MS"/>
              <a:cs typeface="Trebuchet MS"/>
              <a:sym typeface="Trebuchet MS"/>
            </a:endParaRPr>
          </a:p>
        </p:txBody>
      </p:sp>
      <p:sp>
        <p:nvSpPr>
          <p:cNvPr id="111" name="Google Shape;111;p4"/>
          <p:cNvSpPr txBox="1"/>
          <p:nvPr/>
        </p:nvSpPr>
        <p:spPr>
          <a:xfrm>
            <a:off x="402225" y="176976"/>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112" name="Google Shape;112;p4"/>
          <p:cNvSpPr txBox="1"/>
          <p:nvPr/>
        </p:nvSpPr>
        <p:spPr>
          <a:xfrm>
            <a:off x="6034164" y="3093412"/>
            <a:ext cx="2745150" cy="55396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Turismo (Precipitazioni intense, Caldo estremo, Frane)</a:t>
            </a:r>
            <a:endParaRPr/>
          </a:p>
        </p:txBody>
      </p:sp>
      <p:sp>
        <p:nvSpPr>
          <p:cNvPr id="113" name="Google Shape;113;p4"/>
          <p:cNvSpPr txBox="1"/>
          <p:nvPr/>
        </p:nvSpPr>
        <p:spPr>
          <a:xfrm>
            <a:off x="5951625" y="1837145"/>
            <a:ext cx="2918100" cy="1034099"/>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Servizi di emergenza (Precipitazioni intense, Alluvioni, Caldo Estremo, Siccità, Tempeste, Incendi boschivi, Frane)</a:t>
            </a:r>
            <a:endParaRPr b="0" i="0" sz="1200" u="none" cap="none" strike="noStrike">
              <a:solidFill>
                <a:srgbClr val="708792"/>
              </a:solidFill>
              <a:latin typeface="Trebuchet MS"/>
              <a:ea typeface="Trebuchet MS"/>
              <a:cs typeface="Trebuchet MS"/>
              <a:sym typeface="Trebuchet MS"/>
            </a:endParaRPr>
          </a:p>
        </p:txBody>
      </p:sp>
      <p:sp>
        <p:nvSpPr>
          <p:cNvPr id="114" name="Google Shape;114;p4"/>
          <p:cNvSpPr txBox="1"/>
          <p:nvPr/>
        </p:nvSpPr>
        <p:spPr>
          <a:xfrm>
            <a:off x="3173671" y="4158850"/>
            <a:ext cx="2857964" cy="821733"/>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Salute (Precipitazioni intense, Alluvioni, Caldo estremo, Siccità, Tempeste)</a:t>
            </a:r>
            <a:endParaRPr b="0" i="0" sz="1200" u="none" cap="none" strike="noStrike">
              <a:solidFill>
                <a:srgbClr val="708792"/>
              </a:solidFill>
              <a:latin typeface="Trebuchet MS"/>
              <a:ea typeface="Trebuchet MS"/>
              <a:cs typeface="Trebuchet MS"/>
              <a:sym typeface="Trebuchet MS"/>
            </a:endParaRPr>
          </a:p>
        </p:txBody>
      </p:sp>
      <p:sp>
        <p:nvSpPr>
          <p:cNvPr id="115" name="Google Shape;115;p4"/>
          <p:cNvSpPr txBox="1"/>
          <p:nvPr/>
        </p:nvSpPr>
        <p:spPr>
          <a:xfrm>
            <a:off x="3237245" y="3066505"/>
            <a:ext cx="2598300" cy="609367"/>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Ambiente e biodiversità (Caldo Estremo, Siccità)</a:t>
            </a:r>
            <a:endParaRPr b="0" i="0" sz="1200" u="none" cap="none" strike="noStrike">
              <a:solidFill>
                <a:srgbClr val="708792"/>
              </a:solidFill>
              <a:latin typeface="Trebuchet MS"/>
              <a:ea typeface="Trebuchet MS"/>
              <a:cs typeface="Trebuchet MS"/>
              <a:sym typeface="Trebuchet MS"/>
            </a:endParaRPr>
          </a:p>
        </p:txBody>
      </p:sp>
      <p:sp>
        <p:nvSpPr>
          <p:cNvPr id="116" name="Google Shape;116;p4"/>
          <p:cNvSpPr txBox="1"/>
          <p:nvPr/>
        </p:nvSpPr>
        <p:spPr>
          <a:xfrm>
            <a:off x="3176937" y="2018928"/>
            <a:ext cx="2598300" cy="39700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Acqua (Alluvioni, Siccità)</a:t>
            </a:r>
            <a:endParaRPr b="0" i="0" sz="1200" u="none" cap="none" strike="noStrike">
              <a:solidFill>
                <a:srgbClr val="708792"/>
              </a:solidFill>
              <a:latin typeface="Trebuchet MS"/>
              <a:ea typeface="Trebuchet MS"/>
              <a:cs typeface="Trebuchet MS"/>
              <a:sym typeface="Trebuchet MS"/>
            </a:endParaRPr>
          </a:p>
        </p:txBody>
      </p:sp>
      <p:sp>
        <p:nvSpPr>
          <p:cNvPr id="117" name="Google Shape;117;p4"/>
          <p:cNvSpPr txBox="1"/>
          <p:nvPr/>
        </p:nvSpPr>
        <p:spPr>
          <a:xfrm>
            <a:off x="402225" y="3123655"/>
            <a:ext cx="2711700" cy="609367"/>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Energia (Precipitazioni intense, Caldo estremo, Tempeste)</a:t>
            </a:r>
            <a:endParaRPr b="0" i="0" sz="1200" u="none" cap="none" strike="noStrike">
              <a:solidFill>
                <a:srgbClr val="708792"/>
              </a:solidFill>
              <a:latin typeface="Trebuchet MS"/>
              <a:ea typeface="Trebuchet MS"/>
              <a:cs typeface="Trebuchet MS"/>
              <a:sym typeface="Trebuchet MS"/>
            </a:endParaRPr>
          </a:p>
        </p:txBody>
      </p:sp>
      <p:sp>
        <p:nvSpPr>
          <p:cNvPr id="118" name="Google Shape;118;p4"/>
          <p:cNvSpPr txBox="1"/>
          <p:nvPr/>
        </p:nvSpPr>
        <p:spPr>
          <a:xfrm>
            <a:off x="479823" y="4103345"/>
            <a:ext cx="2711701" cy="1034099"/>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Trasporti (Precipitazioni intense, Alluvioni, Caldo estremo, Tempeste, Incendi boschivi, Frane)</a:t>
            </a:r>
            <a:endParaRPr b="0" i="0" sz="1200" u="none" cap="none" strike="noStrike">
              <a:solidFill>
                <a:srgbClr val="708792"/>
              </a:solidFill>
              <a:latin typeface="Trebuchet MS"/>
              <a:ea typeface="Trebuchet MS"/>
              <a:cs typeface="Trebuchet MS"/>
              <a:sym typeface="Trebuchet MS"/>
            </a:endParaRPr>
          </a:p>
        </p:txBody>
      </p:sp>
      <p:sp>
        <p:nvSpPr>
          <p:cNvPr id="119" name="Google Shape;119;p4"/>
          <p:cNvSpPr txBox="1"/>
          <p:nvPr/>
        </p:nvSpPr>
        <p:spPr>
          <a:xfrm>
            <a:off x="402225" y="1882380"/>
            <a:ext cx="2711700" cy="898677"/>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Edifici (Precipitazioni intense, Alluvioni, Caldo Estremo, Tempeste, Frane)</a:t>
            </a:r>
            <a:endParaRPr b="0" i="0" sz="1200" u="none" cap="none" strike="noStrike">
              <a:solidFill>
                <a:srgbClr val="708792"/>
              </a:solidFill>
              <a:latin typeface="Trebuchet MS"/>
              <a:ea typeface="Trebuchet MS"/>
              <a:cs typeface="Trebuchet MS"/>
              <a:sym typeface="Trebuchet MS"/>
            </a:endParaRPr>
          </a:p>
        </p:txBody>
      </p:sp>
      <p:sp>
        <p:nvSpPr>
          <p:cNvPr id="120" name="Google Shape;120;p4"/>
          <p:cNvSpPr txBox="1"/>
          <p:nvPr/>
        </p:nvSpPr>
        <p:spPr>
          <a:xfrm>
            <a:off x="402225" y="730536"/>
            <a:ext cx="22863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Macro categorie</a:t>
            </a:r>
            <a:endParaRPr b="1" i="0" sz="1800" u="none" cap="none" strike="noStrike">
              <a:solidFill>
                <a:srgbClr val="9ACA3C"/>
              </a:solidFill>
              <a:latin typeface="Trebuchet MS"/>
              <a:ea typeface="Trebuchet MS"/>
              <a:cs typeface="Trebuchet MS"/>
              <a:sym typeface="Trebuchet MS"/>
            </a:endParaRPr>
          </a:p>
        </p:txBody>
      </p:sp>
      <p:pic>
        <p:nvPicPr>
          <p:cNvPr id="121" name="Google Shape;121;p4" title="ChatGPT Image 12 ago 2025, 11_54_10.png"/>
          <p:cNvPicPr preferRelativeResize="0"/>
          <p:nvPr/>
        </p:nvPicPr>
        <p:blipFill rotWithShape="1">
          <a:blip r:embed="rId3">
            <a:alphaModFix/>
          </a:blip>
          <a:srcRect b="61159" l="26527" r="51071" t="8259"/>
          <a:stretch/>
        </p:blipFill>
        <p:spPr>
          <a:xfrm>
            <a:off x="1332263" y="2670042"/>
            <a:ext cx="540526" cy="491950"/>
          </a:xfrm>
          <a:prstGeom prst="rect">
            <a:avLst/>
          </a:prstGeom>
          <a:noFill/>
          <a:ln>
            <a:noFill/>
          </a:ln>
        </p:spPr>
      </p:pic>
      <p:pic>
        <p:nvPicPr>
          <p:cNvPr id="122" name="Google Shape;122;p4" title="ChatGPT Image 12 ago 2025, 11_54_10.png"/>
          <p:cNvPicPr preferRelativeResize="0"/>
          <p:nvPr/>
        </p:nvPicPr>
        <p:blipFill rotWithShape="1">
          <a:blip r:embed="rId3">
            <a:alphaModFix/>
          </a:blip>
          <a:srcRect b="19137" l="29353" r="54094" t="52161"/>
          <a:stretch/>
        </p:blipFill>
        <p:spPr>
          <a:xfrm>
            <a:off x="4113210" y="3726330"/>
            <a:ext cx="443251" cy="512389"/>
          </a:xfrm>
          <a:prstGeom prst="rect">
            <a:avLst/>
          </a:prstGeom>
          <a:noFill/>
          <a:ln>
            <a:noFill/>
          </a:ln>
        </p:spPr>
      </p:pic>
      <p:pic>
        <p:nvPicPr>
          <p:cNvPr id="123" name="Google Shape;123;p4" title="ChatGPT Image 12 ago 2025, 11_54_10.png"/>
          <p:cNvPicPr preferRelativeResize="0"/>
          <p:nvPr/>
        </p:nvPicPr>
        <p:blipFill rotWithShape="1">
          <a:blip r:embed="rId3">
            <a:alphaModFix/>
          </a:blip>
          <a:srcRect b="20652" l="74768" r="6859" t="54134"/>
          <a:stretch/>
        </p:blipFill>
        <p:spPr>
          <a:xfrm>
            <a:off x="7038599" y="2751181"/>
            <a:ext cx="443251" cy="405599"/>
          </a:xfrm>
          <a:prstGeom prst="rect">
            <a:avLst/>
          </a:prstGeom>
          <a:noFill/>
          <a:ln>
            <a:noFill/>
          </a:ln>
        </p:spPr>
      </p:pic>
      <p:pic>
        <p:nvPicPr>
          <p:cNvPr id="124" name="Google Shape;124;p4" title="ChatGPT Image 12 ago 2025, 11_54_10.png"/>
          <p:cNvPicPr preferRelativeResize="0"/>
          <p:nvPr/>
        </p:nvPicPr>
        <p:blipFill rotWithShape="1">
          <a:blip r:embed="rId3">
            <a:alphaModFix/>
          </a:blip>
          <a:srcRect b="60371" l="74569" r="7059" t="7066"/>
          <a:stretch/>
        </p:blipFill>
        <p:spPr>
          <a:xfrm>
            <a:off x="4011263" y="1577915"/>
            <a:ext cx="443251" cy="523825"/>
          </a:xfrm>
          <a:prstGeom prst="rect">
            <a:avLst/>
          </a:prstGeom>
          <a:noFill/>
          <a:ln>
            <a:noFill/>
          </a:ln>
        </p:spPr>
      </p:pic>
      <p:pic>
        <p:nvPicPr>
          <p:cNvPr id="125" name="Google Shape;125;p4" title="ChatGPT Image 12 ago 2025, 11_54_10.png"/>
          <p:cNvPicPr preferRelativeResize="0"/>
          <p:nvPr/>
        </p:nvPicPr>
        <p:blipFill rotWithShape="1">
          <a:blip r:embed="rId3">
            <a:alphaModFix/>
          </a:blip>
          <a:srcRect b="59906" l="51558" r="27651" t="7542"/>
          <a:stretch/>
        </p:blipFill>
        <p:spPr>
          <a:xfrm>
            <a:off x="1357100" y="3626695"/>
            <a:ext cx="490852" cy="512399"/>
          </a:xfrm>
          <a:prstGeom prst="rect">
            <a:avLst/>
          </a:prstGeom>
          <a:noFill/>
          <a:ln>
            <a:noFill/>
          </a:ln>
        </p:spPr>
      </p:pic>
      <p:pic>
        <p:nvPicPr>
          <p:cNvPr id="126" name="Google Shape;126;p4" title="ChatGPT Image 12 ago 2025, 11_54_10.png"/>
          <p:cNvPicPr preferRelativeResize="0"/>
          <p:nvPr/>
        </p:nvPicPr>
        <p:blipFill rotWithShape="1">
          <a:blip r:embed="rId3">
            <a:alphaModFix/>
          </a:blip>
          <a:srcRect b="22354" l="4946" r="75692" t="52429"/>
          <a:stretch/>
        </p:blipFill>
        <p:spPr>
          <a:xfrm>
            <a:off x="3976945" y="2596955"/>
            <a:ext cx="603341" cy="523825"/>
          </a:xfrm>
          <a:prstGeom prst="rect">
            <a:avLst/>
          </a:prstGeom>
          <a:noFill/>
          <a:ln>
            <a:noFill/>
          </a:ln>
        </p:spPr>
      </p:pic>
      <p:pic>
        <p:nvPicPr>
          <p:cNvPr id="127" name="Google Shape;127;p4" title="ChatGPT Image 12 ago 2025, 11_54_10.png"/>
          <p:cNvPicPr preferRelativeResize="0"/>
          <p:nvPr/>
        </p:nvPicPr>
        <p:blipFill rotWithShape="1">
          <a:blip r:embed="rId3">
            <a:alphaModFix/>
          </a:blip>
          <a:srcRect b="61097" l="5130" r="75507" t="6339"/>
          <a:stretch/>
        </p:blipFill>
        <p:spPr>
          <a:xfrm>
            <a:off x="1393308" y="1512231"/>
            <a:ext cx="467174" cy="523825"/>
          </a:xfrm>
          <a:prstGeom prst="rect">
            <a:avLst/>
          </a:prstGeom>
          <a:noFill/>
          <a:ln>
            <a:noFill/>
          </a:ln>
        </p:spPr>
      </p:pic>
      <p:pic>
        <p:nvPicPr>
          <p:cNvPr id="128" name="Google Shape;128;p4" title="ChatGPT Image 12 ago 2025, 11_54_10.png"/>
          <p:cNvPicPr preferRelativeResize="0"/>
          <p:nvPr/>
        </p:nvPicPr>
        <p:blipFill rotWithShape="1">
          <a:blip r:embed="rId3">
            <a:alphaModFix/>
          </a:blip>
          <a:srcRect b="22165" l="51555" r="29083" t="52620"/>
          <a:stretch/>
        </p:blipFill>
        <p:spPr>
          <a:xfrm>
            <a:off x="7026638" y="1453652"/>
            <a:ext cx="467174" cy="405601"/>
          </a:xfrm>
          <a:prstGeom prst="rect">
            <a:avLst/>
          </a:prstGeom>
          <a:noFill/>
          <a:ln>
            <a:noFill/>
          </a:ln>
        </p:spPr>
      </p:pic>
      <p:grpSp>
        <p:nvGrpSpPr>
          <p:cNvPr id="129" name="Google Shape;129;p4"/>
          <p:cNvGrpSpPr/>
          <p:nvPr/>
        </p:nvGrpSpPr>
        <p:grpSpPr>
          <a:xfrm>
            <a:off x="8305799" y="4495700"/>
            <a:ext cx="838201" cy="594981"/>
            <a:chOff x="6739053" y="4087216"/>
            <a:chExt cx="838201" cy="594981"/>
          </a:xfrm>
        </p:grpSpPr>
        <p:sp>
          <p:nvSpPr>
            <p:cNvPr id="130" name="Google Shape;130;p4"/>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31" name="Google Shape;131;p4"/>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32" name="Google Shape;132;p4"/>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33" name="Google Shape;133;p4"/>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4</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5"/>
          <p:cNvSpPr txBox="1"/>
          <p:nvPr/>
        </p:nvSpPr>
        <p:spPr>
          <a:xfrm>
            <a:off x="376235" y="1491318"/>
            <a:ext cx="8111700" cy="4095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Una Categoria di Rischio rappresenta il rischio specifico derivante dall’interazione tra un Pericolo (Ambito) e un Elemento Esposto all’interno di un determinato Settore Urbano (Macro Categoria).</a:t>
            </a:r>
            <a:endParaRPr b="0" i="0" sz="1200" u="none" cap="none" strike="noStrike">
              <a:solidFill>
                <a:srgbClr val="708792"/>
              </a:solidFill>
              <a:latin typeface="Trebuchet MS"/>
              <a:ea typeface="Trebuchet MS"/>
              <a:cs typeface="Trebuchet MS"/>
              <a:sym typeface="Trebuchet MS"/>
            </a:endParaRPr>
          </a:p>
        </p:txBody>
      </p:sp>
      <p:sp>
        <p:nvSpPr>
          <p:cNvPr id="139" name="Google Shape;139;p5"/>
          <p:cNvSpPr txBox="1"/>
          <p:nvPr/>
        </p:nvSpPr>
        <p:spPr>
          <a:xfrm>
            <a:off x="613295" y="19807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140" name="Google Shape;140;p5"/>
          <p:cNvSpPr txBox="1"/>
          <p:nvPr/>
        </p:nvSpPr>
        <p:spPr>
          <a:xfrm>
            <a:off x="402224" y="1077650"/>
            <a:ext cx="3085575"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Categorie di Rischio</a:t>
            </a:r>
            <a:endParaRPr b="1" i="0" sz="1800" u="none" cap="none" strike="noStrike">
              <a:solidFill>
                <a:srgbClr val="9ACA3C"/>
              </a:solidFill>
              <a:latin typeface="Trebuchet MS"/>
              <a:ea typeface="Trebuchet MS"/>
              <a:cs typeface="Trebuchet MS"/>
              <a:sym typeface="Trebuchet MS"/>
            </a:endParaRPr>
          </a:p>
        </p:txBody>
      </p:sp>
      <p:sp>
        <p:nvSpPr>
          <p:cNvPr id="141" name="Google Shape;141;p5"/>
          <p:cNvSpPr txBox="1"/>
          <p:nvPr/>
        </p:nvSpPr>
        <p:spPr>
          <a:xfrm>
            <a:off x="402225" y="4101995"/>
            <a:ext cx="8111700" cy="1004860"/>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800"/>
              <a:buFont typeface="Arial"/>
              <a:buNone/>
            </a:pPr>
            <a:r>
              <a:rPr b="0" i="0" lang="es" sz="1200" u="none" cap="none" strike="noStrike">
                <a:solidFill>
                  <a:srgbClr val="708792"/>
                </a:solidFill>
                <a:latin typeface="Trebuchet MS"/>
                <a:ea typeface="Trebuchet MS"/>
                <a:cs typeface="Trebuchet MS"/>
                <a:sym typeface="Trebuchet MS"/>
              </a:rPr>
              <a:t>Nella versione per l’Europa Centrale dell’RNTool sono state definite </a:t>
            </a:r>
            <a:r>
              <a:rPr b="1" i="0" lang="es" sz="1800" u="none" cap="none" strike="noStrike">
                <a:solidFill>
                  <a:srgbClr val="9ACA3C"/>
                </a:solidFill>
                <a:latin typeface="Trebuchet MS"/>
                <a:ea typeface="Trebuchet MS"/>
                <a:cs typeface="Trebuchet MS"/>
                <a:sym typeface="Trebuchet MS"/>
              </a:rPr>
              <a:t>84</a:t>
            </a:r>
            <a:r>
              <a:rPr b="0" i="0" lang="es" sz="1200" u="none" cap="none" strike="noStrike">
                <a:solidFill>
                  <a:srgbClr val="708792"/>
                </a:solidFill>
                <a:latin typeface="Trebuchet MS"/>
                <a:ea typeface="Trebuchet MS"/>
                <a:cs typeface="Trebuchet MS"/>
                <a:sym typeface="Trebuchet MS"/>
              </a:rPr>
              <a:t> Categorie di Rischio. Queste categorie coprono tutti e sette gli Ambiti (Pericoli) considerati nello strumento e si estendono ai principali Settori Urbani più rilevanti per l’adattamento climatico su scala di quartiere.</a:t>
            </a:r>
            <a:endParaRPr b="0" i="0" sz="1200" u="none" cap="none" strike="noStrike">
              <a:solidFill>
                <a:srgbClr val="708792"/>
              </a:solidFill>
              <a:latin typeface="Trebuchet MS"/>
              <a:ea typeface="Trebuchet MS"/>
              <a:cs typeface="Trebuchet MS"/>
              <a:sym typeface="Trebuchet MS"/>
            </a:endParaRPr>
          </a:p>
        </p:txBody>
      </p:sp>
      <p:sp>
        <p:nvSpPr>
          <p:cNvPr id="142" name="Google Shape;142;p5"/>
          <p:cNvSpPr txBox="1"/>
          <p:nvPr/>
        </p:nvSpPr>
        <p:spPr>
          <a:xfrm>
            <a:off x="455975" y="2981200"/>
            <a:ext cx="1784100" cy="87867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Pericolo:</a:t>
            </a:r>
            <a:br>
              <a:rPr b="0" i="0" lang="es" sz="1200" u="none" cap="none" strike="noStrike">
                <a:solidFill>
                  <a:srgbClr val="708792"/>
                </a:solidFill>
                <a:latin typeface="Trebuchet MS"/>
                <a:ea typeface="Trebuchet MS"/>
                <a:cs typeface="Trebuchet MS"/>
                <a:sym typeface="Trebuchet MS"/>
              </a:rPr>
            </a:br>
            <a:r>
              <a:rPr b="0" i="0" lang="es" sz="1200" u="none" cap="none" strike="noStrike">
                <a:solidFill>
                  <a:srgbClr val="708792"/>
                </a:solidFill>
                <a:latin typeface="Trebuchet MS"/>
                <a:ea typeface="Trebuchet MS"/>
                <a:cs typeface="Trebuchet MS"/>
                <a:sym typeface="Trebuchet MS"/>
              </a:rPr>
              <a:t>Precipitazioni intense</a:t>
            </a:r>
            <a:endParaRPr/>
          </a:p>
          <a:p>
            <a:pPr indent="0" lvl="0" marL="0" marR="215265" rtl="0" algn="ctr">
              <a:lnSpc>
                <a:spcPct val="115000"/>
              </a:lnSpc>
              <a:spcBef>
                <a:spcPts val="600"/>
              </a:spcBef>
              <a:spcAft>
                <a:spcPts val="0"/>
              </a:spcAft>
              <a:buClr>
                <a:srgbClr val="000000"/>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5"/>
          <p:cNvSpPr txBox="1"/>
          <p:nvPr/>
        </p:nvSpPr>
        <p:spPr>
          <a:xfrm>
            <a:off x="5532717" y="3714860"/>
            <a:ext cx="1514485" cy="553968"/>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Settore Urbano: </a:t>
            </a:r>
            <a:endParaRPr/>
          </a:p>
          <a:p>
            <a:pPr indent="0" lvl="0" marL="0" marR="215265" rtl="0" algn="ctr">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acqua</a:t>
            </a:r>
            <a:endParaRPr/>
          </a:p>
        </p:txBody>
      </p:sp>
      <p:sp>
        <p:nvSpPr>
          <p:cNvPr id="144" name="Google Shape;144;p5"/>
          <p:cNvSpPr txBox="1"/>
          <p:nvPr/>
        </p:nvSpPr>
        <p:spPr>
          <a:xfrm>
            <a:off x="6466675" y="2846728"/>
            <a:ext cx="2393400" cy="898677"/>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Elemento Esposto: Estensione di superfici impermeabili</a:t>
            </a:r>
            <a:endParaRPr b="0" i="0" sz="1400" u="none" cap="none" strike="noStrike">
              <a:solidFill>
                <a:srgbClr val="000000"/>
              </a:solidFill>
              <a:latin typeface="Arial"/>
              <a:ea typeface="Arial"/>
              <a:cs typeface="Arial"/>
              <a:sym typeface="Arial"/>
            </a:endParaRPr>
          </a:p>
        </p:txBody>
      </p:sp>
      <p:sp>
        <p:nvSpPr>
          <p:cNvPr id="145" name="Google Shape;145;p5"/>
          <p:cNvSpPr txBox="1"/>
          <p:nvPr/>
        </p:nvSpPr>
        <p:spPr>
          <a:xfrm>
            <a:off x="3487800" y="2174700"/>
            <a:ext cx="2168400" cy="686311"/>
          </a:xfrm>
          <a:prstGeom prst="rect">
            <a:avLst/>
          </a:prstGeom>
          <a:noFill/>
          <a:ln cap="flat" cmpd="sng" w="9525">
            <a:solidFill>
              <a:srgbClr val="9ACA3C"/>
            </a:solidFill>
            <a:prstDash val="solid"/>
            <a:round/>
            <a:headEnd len="sm" w="sm" type="none"/>
            <a:tailEnd len="sm" w="sm" type="none"/>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Clr>
                <a:srgbClr val="000000"/>
              </a:buClr>
              <a:buSzPts val="1200"/>
              <a:buFont typeface="Arial"/>
              <a:buNone/>
            </a:pPr>
            <a:r>
              <a:rPr b="1" i="0" lang="es" sz="1200" u="none" cap="none" strike="noStrike">
                <a:solidFill>
                  <a:srgbClr val="9ACA3C"/>
                </a:solidFill>
                <a:latin typeface="Trebuchet MS"/>
                <a:ea typeface="Trebuchet MS"/>
                <a:cs typeface="Trebuchet MS"/>
                <a:sym typeface="Trebuchet MS"/>
              </a:rPr>
              <a:t>Categoria: </a:t>
            </a:r>
            <a:r>
              <a:rPr b="0" i="0" lang="es" sz="1200" u="none" cap="none" strike="noStrike">
                <a:solidFill>
                  <a:srgbClr val="708792"/>
                </a:solidFill>
                <a:latin typeface="Trebuchet MS"/>
                <a:ea typeface="Trebuchet MS"/>
                <a:cs typeface="Trebuchet MS"/>
                <a:sym typeface="Trebuchet MS"/>
              </a:rPr>
              <a:t>A4.2 Rischio di danno alla rete idrica</a:t>
            </a:r>
            <a:endParaRPr b="0" i="0" sz="1200" u="none" cap="none" strike="noStrike">
              <a:solidFill>
                <a:srgbClr val="708792"/>
              </a:solidFill>
              <a:latin typeface="Trebuchet MS"/>
              <a:ea typeface="Trebuchet MS"/>
              <a:cs typeface="Trebuchet MS"/>
              <a:sym typeface="Trebuchet MS"/>
            </a:endParaRPr>
          </a:p>
        </p:txBody>
      </p:sp>
      <p:cxnSp>
        <p:nvCxnSpPr>
          <p:cNvPr id="146" name="Google Shape;146;p5"/>
          <p:cNvCxnSpPr/>
          <p:nvPr/>
        </p:nvCxnSpPr>
        <p:spPr>
          <a:xfrm flipH="1" rot="10800000">
            <a:off x="2240075" y="3340537"/>
            <a:ext cx="4226700" cy="15000"/>
          </a:xfrm>
          <a:prstGeom prst="curvedConnector3">
            <a:avLst>
              <a:gd fmla="val 49999" name="adj1"/>
            </a:avLst>
          </a:prstGeom>
          <a:noFill/>
          <a:ln cap="flat" cmpd="sng" w="9525">
            <a:solidFill>
              <a:srgbClr val="9ACA3C"/>
            </a:solidFill>
            <a:prstDash val="solid"/>
            <a:round/>
            <a:headEnd len="med" w="med" type="stealth"/>
            <a:tailEnd len="med" w="med" type="stealth"/>
          </a:ln>
        </p:spPr>
      </p:cxnSp>
      <p:sp>
        <p:nvSpPr>
          <p:cNvPr id="147" name="Google Shape;147;p5"/>
          <p:cNvSpPr txBox="1"/>
          <p:nvPr/>
        </p:nvSpPr>
        <p:spPr>
          <a:xfrm>
            <a:off x="3095700" y="3281700"/>
            <a:ext cx="2952600" cy="369302"/>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Rappresenta l’interazione tra: </a:t>
            </a:r>
            <a:endParaRPr b="0" i="0" sz="1400" u="none" cap="none" strike="noStrike">
              <a:solidFill>
                <a:srgbClr val="9ACA3C"/>
              </a:solidFill>
              <a:latin typeface="Arial"/>
              <a:ea typeface="Arial"/>
              <a:cs typeface="Arial"/>
              <a:sym typeface="Arial"/>
            </a:endParaRPr>
          </a:p>
        </p:txBody>
      </p:sp>
      <p:cxnSp>
        <p:nvCxnSpPr>
          <p:cNvPr id="148" name="Google Shape;148;p5"/>
          <p:cNvCxnSpPr>
            <a:stCxn id="145" idx="2"/>
            <a:endCxn id="147" idx="0"/>
          </p:cNvCxnSpPr>
          <p:nvPr/>
        </p:nvCxnSpPr>
        <p:spPr>
          <a:xfrm>
            <a:off x="4572000" y="2861011"/>
            <a:ext cx="0" cy="420600"/>
          </a:xfrm>
          <a:prstGeom prst="straightConnector1">
            <a:avLst/>
          </a:prstGeom>
          <a:noFill/>
          <a:ln cap="flat" cmpd="sng" w="9525">
            <a:solidFill>
              <a:srgbClr val="9ACA3C"/>
            </a:solidFill>
            <a:prstDash val="solid"/>
            <a:round/>
            <a:headEnd len="sm" w="sm" type="none"/>
            <a:tailEnd len="med" w="med" type="stealth"/>
          </a:ln>
        </p:spPr>
      </p:cxnSp>
      <p:sp>
        <p:nvSpPr>
          <p:cNvPr id="149" name="Google Shape;149;p5"/>
          <p:cNvSpPr txBox="1"/>
          <p:nvPr/>
        </p:nvSpPr>
        <p:spPr>
          <a:xfrm>
            <a:off x="3714300" y="3755200"/>
            <a:ext cx="1715400" cy="553968"/>
          </a:xfrm>
          <a:prstGeom prst="rect">
            <a:avLst/>
          </a:prstGeom>
          <a:noFill/>
          <a:ln>
            <a:noFill/>
          </a:ln>
        </p:spPr>
        <p:txBody>
          <a:bodyPr anchorCtr="0" anchor="t" bIns="91425" lIns="91425" spcFirstLastPara="1" rIns="91425" wrap="square" tIns="91425">
            <a:spAutoFit/>
          </a:bodyPr>
          <a:lstStyle/>
          <a:p>
            <a:pPr indent="0" lvl="0" marL="0" marR="215265" rtl="0" algn="l">
              <a:lnSpc>
                <a:spcPct val="100000"/>
              </a:lnSpc>
              <a:spcBef>
                <a:spcPts val="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All’interno di un particolare</a:t>
            </a:r>
            <a:endParaRPr b="0" i="0" sz="1400" u="none" cap="none" strike="noStrike">
              <a:solidFill>
                <a:srgbClr val="9ACA3C"/>
              </a:solidFill>
              <a:latin typeface="Arial"/>
              <a:ea typeface="Arial"/>
              <a:cs typeface="Arial"/>
              <a:sym typeface="Arial"/>
            </a:endParaRPr>
          </a:p>
        </p:txBody>
      </p:sp>
      <p:cxnSp>
        <p:nvCxnSpPr>
          <p:cNvPr id="150" name="Google Shape;150;p5"/>
          <p:cNvCxnSpPr/>
          <p:nvPr/>
        </p:nvCxnSpPr>
        <p:spPr>
          <a:xfrm>
            <a:off x="4572000" y="3533788"/>
            <a:ext cx="0" cy="312900"/>
          </a:xfrm>
          <a:prstGeom prst="straightConnector1">
            <a:avLst/>
          </a:prstGeom>
          <a:noFill/>
          <a:ln cap="flat" cmpd="sng" w="9525">
            <a:solidFill>
              <a:srgbClr val="9ACA3C"/>
            </a:solidFill>
            <a:prstDash val="solid"/>
            <a:round/>
            <a:headEnd len="sm" w="sm" type="none"/>
            <a:tailEnd len="med" w="med" type="stealth"/>
          </a:ln>
        </p:spPr>
      </p:cxnSp>
      <p:cxnSp>
        <p:nvCxnSpPr>
          <p:cNvPr id="151" name="Google Shape;151;p5"/>
          <p:cNvCxnSpPr/>
          <p:nvPr/>
        </p:nvCxnSpPr>
        <p:spPr>
          <a:xfrm>
            <a:off x="5133075" y="3966950"/>
            <a:ext cx="432600" cy="0"/>
          </a:xfrm>
          <a:prstGeom prst="straightConnector1">
            <a:avLst/>
          </a:prstGeom>
          <a:noFill/>
          <a:ln cap="flat" cmpd="sng" w="9525">
            <a:solidFill>
              <a:srgbClr val="9ACA3C"/>
            </a:solidFill>
            <a:prstDash val="solid"/>
            <a:round/>
            <a:headEnd len="sm" w="sm" type="none"/>
            <a:tailEnd len="med" w="med" type="stealth"/>
          </a:ln>
        </p:spPr>
      </p:cxnSp>
      <p:grpSp>
        <p:nvGrpSpPr>
          <p:cNvPr id="152" name="Google Shape;152;p5"/>
          <p:cNvGrpSpPr/>
          <p:nvPr/>
        </p:nvGrpSpPr>
        <p:grpSpPr>
          <a:xfrm>
            <a:off x="8305799" y="4495700"/>
            <a:ext cx="838201" cy="594981"/>
            <a:chOff x="6739053" y="4087216"/>
            <a:chExt cx="838201" cy="594981"/>
          </a:xfrm>
        </p:grpSpPr>
        <p:sp>
          <p:nvSpPr>
            <p:cNvPr id="153" name="Google Shape;153;p5"/>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54" name="Google Shape;154;p5"/>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55" name="Google Shape;155;p5"/>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56" name="Google Shape;156;p5"/>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5</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grpSp>
        <p:nvGrpSpPr>
          <p:cNvPr id="161" name="Google Shape;161;p6"/>
          <p:cNvGrpSpPr/>
          <p:nvPr/>
        </p:nvGrpSpPr>
        <p:grpSpPr>
          <a:xfrm>
            <a:off x="8305799" y="4495700"/>
            <a:ext cx="838201" cy="594981"/>
            <a:chOff x="6739053" y="4087216"/>
            <a:chExt cx="838201" cy="594981"/>
          </a:xfrm>
        </p:grpSpPr>
        <p:sp>
          <p:nvSpPr>
            <p:cNvPr id="162" name="Google Shape;162;p6"/>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63" name="Google Shape;163;p6"/>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64" name="Google Shape;164;p6"/>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65" name="Google Shape;165;p6"/>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6</a:t>
            </a:r>
            <a:endParaRPr b="0" i="0" sz="1400" u="none" cap="none" strike="noStrike">
              <a:solidFill>
                <a:schemeClr val="lt1"/>
              </a:solidFill>
              <a:latin typeface="Arial"/>
              <a:ea typeface="Arial"/>
              <a:cs typeface="Arial"/>
              <a:sym typeface="Arial"/>
            </a:endParaRPr>
          </a:p>
        </p:txBody>
      </p:sp>
      <p:pic>
        <p:nvPicPr>
          <p:cNvPr id="166" name="Google Shape;166;p6"/>
          <p:cNvPicPr preferRelativeResize="0"/>
          <p:nvPr/>
        </p:nvPicPr>
        <p:blipFill rotWithShape="1">
          <a:blip r:embed="rId3">
            <a:alphaModFix/>
          </a:blip>
          <a:srcRect b="0" l="0" r="0" t="0"/>
          <a:stretch/>
        </p:blipFill>
        <p:spPr>
          <a:xfrm>
            <a:off x="208270" y="811160"/>
            <a:ext cx="2831611" cy="3883171"/>
          </a:xfrm>
          <a:prstGeom prst="rect">
            <a:avLst/>
          </a:prstGeom>
          <a:noFill/>
          <a:ln>
            <a:noFill/>
          </a:ln>
        </p:spPr>
      </p:pic>
      <p:pic>
        <p:nvPicPr>
          <p:cNvPr id="167" name="Google Shape;167;p6"/>
          <p:cNvPicPr preferRelativeResize="0"/>
          <p:nvPr/>
        </p:nvPicPr>
        <p:blipFill rotWithShape="1">
          <a:blip r:embed="rId4">
            <a:alphaModFix/>
          </a:blip>
          <a:srcRect b="0" l="0" r="0" t="0"/>
          <a:stretch/>
        </p:blipFill>
        <p:spPr>
          <a:xfrm>
            <a:off x="3098234" y="811160"/>
            <a:ext cx="2961643" cy="3034173"/>
          </a:xfrm>
          <a:prstGeom prst="rect">
            <a:avLst/>
          </a:prstGeom>
          <a:noFill/>
          <a:ln>
            <a:noFill/>
          </a:ln>
        </p:spPr>
      </p:pic>
      <p:pic>
        <p:nvPicPr>
          <p:cNvPr id="168" name="Google Shape;168;p6"/>
          <p:cNvPicPr preferRelativeResize="0"/>
          <p:nvPr/>
        </p:nvPicPr>
        <p:blipFill rotWithShape="1">
          <a:blip r:embed="rId5">
            <a:alphaModFix/>
          </a:blip>
          <a:srcRect b="0" l="0" r="0" t="0"/>
          <a:stretch/>
        </p:blipFill>
        <p:spPr>
          <a:xfrm>
            <a:off x="6150509" y="811160"/>
            <a:ext cx="2845815" cy="294767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grpSp>
        <p:nvGrpSpPr>
          <p:cNvPr id="173" name="Google Shape;173;p7"/>
          <p:cNvGrpSpPr/>
          <p:nvPr/>
        </p:nvGrpSpPr>
        <p:grpSpPr>
          <a:xfrm>
            <a:off x="8305799" y="4495700"/>
            <a:ext cx="838201" cy="594981"/>
            <a:chOff x="6739053" y="4087216"/>
            <a:chExt cx="838201" cy="594981"/>
          </a:xfrm>
        </p:grpSpPr>
        <p:sp>
          <p:nvSpPr>
            <p:cNvPr id="174" name="Google Shape;174;p7"/>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75" name="Google Shape;175;p7"/>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76" name="Google Shape;176;p7"/>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77" name="Google Shape;177;p7"/>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7</a:t>
            </a:r>
            <a:endParaRPr b="0" i="0" sz="1400" u="none" cap="none" strike="noStrike">
              <a:solidFill>
                <a:schemeClr val="lt1"/>
              </a:solidFill>
              <a:latin typeface="Arial"/>
              <a:ea typeface="Arial"/>
              <a:cs typeface="Arial"/>
              <a:sym typeface="Arial"/>
            </a:endParaRPr>
          </a:p>
        </p:txBody>
      </p:sp>
      <p:pic>
        <p:nvPicPr>
          <p:cNvPr id="178" name="Google Shape;178;p7"/>
          <p:cNvPicPr preferRelativeResize="0"/>
          <p:nvPr/>
        </p:nvPicPr>
        <p:blipFill rotWithShape="1">
          <a:blip r:embed="rId3">
            <a:alphaModFix/>
          </a:blip>
          <a:srcRect b="0" l="0" r="0" t="0"/>
          <a:stretch/>
        </p:blipFill>
        <p:spPr>
          <a:xfrm>
            <a:off x="172942" y="830815"/>
            <a:ext cx="2883355" cy="1576234"/>
          </a:xfrm>
          <a:prstGeom prst="rect">
            <a:avLst/>
          </a:prstGeom>
          <a:noFill/>
          <a:ln>
            <a:noFill/>
          </a:ln>
        </p:spPr>
      </p:pic>
      <p:pic>
        <p:nvPicPr>
          <p:cNvPr id="179" name="Google Shape;179;p7"/>
          <p:cNvPicPr preferRelativeResize="0"/>
          <p:nvPr/>
        </p:nvPicPr>
        <p:blipFill rotWithShape="1">
          <a:blip r:embed="rId4">
            <a:alphaModFix/>
          </a:blip>
          <a:srcRect b="0" l="0" r="0" t="0"/>
          <a:stretch/>
        </p:blipFill>
        <p:spPr>
          <a:xfrm>
            <a:off x="3142679" y="828635"/>
            <a:ext cx="2938061" cy="2334883"/>
          </a:xfrm>
          <a:prstGeom prst="rect">
            <a:avLst/>
          </a:prstGeom>
          <a:noFill/>
          <a:ln>
            <a:noFill/>
          </a:ln>
        </p:spPr>
      </p:pic>
      <p:pic>
        <p:nvPicPr>
          <p:cNvPr id="180" name="Google Shape;180;p7"/>
          <p:cNvPicPr preferRelativeResize="0"/>
          <p:nvPr/>
        </p:nvPicPr>
        <p:blipFill rotWithShape="1">
          <a:blip r:embed="rId5">
            <a:alphaModFix/>
          </a:blip>
          <a:srcRect b="0" l="0" r="0" t="0"/>
          <a:stretch/>
        </p:blipFill>
        <p:spPr>
          <a:xfrm>
            <a:off x="6174496" y="828635"/>
            <a:ext cx="2826070" cy="1877808"/>
          </a:xfrm>
          <a:prstGeom prst="rect">
            <a:avLst/>
          </a:prstGeom>
          <a:noFill/>
          <a:ln>
            <a:noFill/>
          </a:ln>
        </p:spPr>
      </p:pic>
      <p:pic>
        <p:nvPicPr>
          <p:cNvPr id="181" name="Google Shape;181;p7"/>
          <p:cNvPicPr preferRelativeResize="0"/>
          <p:nvPr/>
        </p:nvPicPr>
        <p:blipFill rotWithShape="1">
          <a:blip r:embed="rId6">
            <a:alphaModFix/>
          </a:blip>
          <a:srcRect b="0" l="0" r="0" t="0"/>
          <a:stretch/>
        </p:blipFill>
        <p:spPr>
          <a:xfrm>
            <a:off x="3142679" y="3551551"/>
            <a:ext cx="2938061" cy="79665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8"/>
          <p:cNvSpPr txBox="1"/>
          <p:nvPr/>
        </p:nvSpPr>
        <p:spPr>
          <a:xfrm>
            <a:off x="4199575" y="2668306"/>
            <a:ext cx="4754100" cy="2477571"/>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Il numero di criteri di vulnerabilità ed esposizione per ciascun Pericolo (Tema) è:</a:t>
            </a:r>
            <a:endParaRPr/>
          </a:p>
          <a:p>
            <a:pPr indent="0" lvl="0" marL="0" marR="215900" rtl="0" algn="l">
              <a:lnSpc>
                <a:spcPct val="100000"/>
              </a:lnSpc>
              <a:spcBef>
                <a:spcPts val="600"/>
              </a:spcBef>
              <a:spcAft>
                <a:spcPts val="0"/>
              </a:spcAft>
              <a:buClr>
                <a:srgbClr val="000000"/>
              </a:buClr>
              <a:buSzPts val="1200"/>
              <a:buFont typeface="Arial"/>
              <a:buNone/>
            </a:pPr>
            <a:r>
              <a:t/>
            </a: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Precipitazioni Intense: 240</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Inondazioni: 300</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Caldo Estremo: 157</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Siccità: 36</a:t>
            </a:r>
            <a:br>
              <a:rPr b="0" i="0" lang="es" sz="1200" u="none" cap="none" strike="noStrike">
                <a:solidFill>
                  <a:srgbClr val="708792"/>
                </a:solidFill>
                <a:latin typeface="Trebuchet MS"/>
                <a:ea typeface="Trebuchet MS"/>
                <a:cs typeface="Trebuchet MS"/>
                <a:sym typeface="Trebuchet MS"/>
              </a:rPr>
            </a:br>
            <a:endParaRPr b="0" i="0" sz="1400" u="none" cap="none" strike="noStrike">
              <a:solidFill>
                <a:srgbClr val="000000"/>
              </a:solidFill>
              <a:latin typeface="Arial"/>
              <a:ea typeface="Arial"/>
              <a:cs typeface="Arial"/>
              <a:sym typeface="Arial"/>
            </a:endParaRPr>
          </a:p>
        </p:txBody>
      </p:sp>
      <p:sp>
        <p:nvSpPr>
          <p:cNvPr id="187" name="Google Shape;187;p8"/>
          <p:cNvSpPr/>
          <p:nvPr/>
        </p:nvSpPr>
        <p:spPr>
          <a:xfrm>
            <a:off x="557325" y="3569592"/>
            <a:ext cx="2689800" cy="675000"/>
          </a:xfrm>
          <a:prstGeom prst="roundRect">
            <a:avLst>
              <a:gd fmla="val 16667" name="adj"/>
            </a:avLst>
          </a:prstGeom>
          <a:solidFill>
            <a:srgbClr val="18BAA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88" name="Google Shape;188;p8"/>
          <p:cNvSpPr/>
          <p:nvPr/>
        </p:nvSpPr>
        <p:spPr>
          <a:xfrm>
            <a:off x="538525" y="4307840"/>
            <a:ext cx="2689800" cy="486885"/>
          </a:xfrm>
          <a:prstGeom prst="roundRect">
            <a:avLst>
              <a:gd fmla="val 16667" name="adj"/>
            </a:avLst>
          </a:prstGeom>
          <a:solidFill>
            <a:srgbClr val="9ACA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89" name="Google Shape;189;p8"/>
          <p:cNvSpPr txBox="1"/>
          <p:nvPr/>
        </p:nvSpPr>
        <p:spPr>
          <a:xfrm>
            <a:off x="6706675" y="3430350"/>
            <a:ext cx="2247000" cy="1108200"/>
          </a:xfrm>
          <a:prstGeom prst="rect">
            <a:avLst/>
          </a:prstGeom>
          <a:noFill/>
          <a:ln>
            <a:noFill/>
          </a:ln>
        </p:spPr>
        <p:txBody>
          <a:bodyPr anchorCtr="0" anchor="t" bIns="91425" lIns="91425" spcFirstLastPara="1" rIns="91425" wrap="square" tIns="91425">
            <a:spAutoFit/>
          </a:bodyPr>
          <a:lstStyle/>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Tempeste: 124</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Incendi boschivi: 15</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Frane: 80</a:t>
            </a:r>
            <a:endParaRPr b="0" i="0" sz="1400" u="none" cap="none" strike="noStrike">
              <a:solidFill>
                <a:srgbClr val="000000"/>
              </a:solidFill>
              <a:latin typeface="Arial"/>
              <a:ea typeface="Arial"/>
              <a:cs typeface="Arial"/>
              <a:sym typeface="Arial"/>
            </a:endParaRPr>
          </a:p>
        </p:txBody>
      </p:sp>
      <p:sp>
        <p:nvSpPr>
          <p:cNvPr id="190" name="Google Shape;190;p8"/>
          <p:cNvSpPr txBox="1"/>
          <p:nvPr/>
        </p:nvSpPr>
        <p:spPr>
          <a:xfrm>
            <a:off x="519421" y="1426106"/>
            <a:ext cx="8516100" cy="655474"/>
          </a:xfrm>
          <a:prstGeom prst="rect">
            <a:avLst/>
          </a:prstGeom>
          <a:noFill/>
          <a:ln>
            <a:noFill/>
          </a:ln>
        </p:spPr>
        <p:txBody>
          <a:bodyPr anchorCtr="0" anchor="ctr" bIns="34275" lIns="68550" spcFirstLastPara="1" rIns="68550" wrap="square" tIns="34275">
            <a:noAutofit/>
          </a:bodyPr>
          <a:lstStyle/>
          <a:p>
            <a:pPr indent="0" lvl="0" marL="0" marR="215900" rtl="0" algn="just">
              <a:lnSpc>
                <a:spcPct val="100000"/>
              </a:lnSpc>
              <a:spcBef>
                <a:spcPts val="12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Ogni categoria di rischio </a:t>
            </a:r>
            <a:r>
              <a:rPr b="0" i="0" lang="es" sz="1200" u="none" cap="none" strike="noStrike">
                <a:solidFill>
                  <a:srgbClr val="708792"/>
                </a:solidFill>
                <a:latin typeface="Trebuchet MS"/>
                <a:ea typeface="Trebuchet MS"/>
                <a:cs typeface="Trebuchet MS"/>
                <a:sym typeface="Trebuchet MS"/>
              </a:rPr>
              <a:t>nello strumento RNTool </a:t>
            </a:r>
            <a:r>
              <a:rPr b="0" i="0" lang="es" sz="1200" u="none" cap="none" strike="noStrike">
                <a:solidFill>
                  <a:srgbClr val="9ACA3C"/>
                </a:solidFill>
                <a:latin typeface="Trebuchet MS"/>
                <a:ea typeface="Trebuchet MS"/>
                <a:cs typeface="Trebuchet MS"/>
                <a:sym typeface="Trebuchet MS"/>
              </a:rPr>
              <a:t>viene valutata attraverso un insieme strutturato di criteri</a:t>
            </a:r>
            <a:r>
              <a:rPr b="0" i="0" lang="es" sz="1200" u="none" cap="none" strike="noStrike">
                <a:solidFill>
                  <a:srgbClr val="708792"/>
                </a:solidFill>
                <a:latin typeface="Trebuchet MS"/>
                <a:ea typeface="Trebuchet MS"/>
                <a:cs typeface="Trebuchet MS"/>
                <a:sym typeface="Trebuchet MS"/>
              </a:rPr>
              <a:t>, che sono </a:t>
            </a:r>
            <a:r>
              <a:rPr b="0" i="0" lang="es" sz="1200" u="none" cap="none" strike="noStrike">
                <a:solidFill>
                  <a:srgbClr val="9ACA3C"/>
                </a:solidFill>
                <a:latin typeface="Trebuchet MS"/>
                <a:ea typeface="Trebuchet MS"/>
                <a:cs typeface="Trebuchet MS"/>
                <a:sym typeface="Trebuchet MS"/>
              </a:rPr>
              <a:t>implementati tramite indicatori</a:t>
            </a:r>
            <a:r>
              <a:rPr b="0" i="0" lang="es" sz="1200" u="none" cap="none" strike="noStrike">
                <a:solidFill>
                  <a:srgbClr val="708792"/>
                </a:solidFill>
                <a:latin typeface="Trebuchet MS"/>
                <a:ea typeface="Trebuchet MS"/>
                <a:cs typeface="Trebuchet MS"/>
                <a:sym typeface="Trebuchet MS"/>
              </a:rPr>
              <a:t>. Questi indicatori rappresentano le unità fondamentali per misurare il livello di vulnerabilità, esposizione e pericolo su scala di quartiere.</a:t>
            </a:r>
            <a:endParaRPr b="0" i="0" sz="1200" u="none" cap="none" strike="noStrike">
              <a:solidFill>
                <a:srgbClr val="708792"/>
              </a:solidFill>
              <a:latin typeface="Trebuchet MS"/>
              <a:ea typeface="Trebuchet MS"/>
              <a:cs typeface="Trebuchet MS"/>
              <a:sym typeface="Trebuchet MS"/>
            </a:endParaRPr>
          </a:p>
        </p:txBody>
      </p:sp>
      <p:sp>
        <p:nvSpPr>
          <p:cNvPr id="191" name="Google Shape;191;p8"/>
          <p:cNvSpPr txBox="1"/>
          <p:nvPr/>
        </p:nvSpPr>
        <p:spPr>
          <a:xfrm>
            <a:off x="519421" y="241086"/>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192" name="Google Shape;192;p8"/>
          <p:cNvSpPr txBox="1"/>
          <p:nvPr/>
        </p:nvSpPr>
        <p:spPr>
          <a:xfrm>
            <a:off x="519421" y="956247"/>
            <a:ext cx="30000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Criteri e Indicatori</a:t>
            </a:r>
            <a:endParaRPr b="1" i="0" sz="1800" u="none" cap="none" strike="noStrike">
              <a:solidFill>
                <a:srgbClr val="9ACA3C"/>
              </a:solidFill>
              <a:latin typeface="Trebuchet MS"/>
              <a:ea typeface="Trebuchet MS"/>
              <a:cs typeface="Trebuchet MS"/>
              <a:sym typeface="Trebuchet MS"/>
            </a:endParaRPr>
          </a:p>
        </p:txBody>
      </p:sp>
      <p:pic>
        <p:nvPicPr>
          <p:cNvPr id="193" name="Google Shape;193;p8" title="ChatGPT Image 12 ago 2025, 10_55_32.png"/>
          <p:cNvPicPr preferRelativeResize="0"/>
          <p:nvPr/>
        </p:nvPicPr>
        <p:blipFill rotWithShape="1">
          <a:blip r:embed="rId3">
            <a:alphaModFix/>
          </a:blip>
          <a:srcRect b="0" l="0" r="0" t="0"/>
          <a:stretch/>
        </p:blipFill>
        <p:spPr>
          <a:xfrm>
            <a:off x="4450566" y="3536004"/>
            <a:ext cx="242865" cy="242865"/>
          </a:xfrm>
          <a:prstGeom prst="rect">
            <a:avLst/>
          </a:prstGeom>
          <a:noFill/>
          <a:ln>
            <a:noFill/>
          </a:ln>
        </p:spPr>
      </p:pic>
      <p:pic>
        <p:nvPicPr>
          <p:cNvPr id="194" name="Google Shape;194;p8" title="ChatGPT Image 12 ago 2025, 11_12_31.png"/>
          <p:cNvPicPr preferRelativeResize="0"/>
          <p:nvPr/>
        </p:nvPicPr>
        <p:blipFill rotWithShape="1">
          <a:blip r:embed="rId4">
            <a:alphaModFix/>
          </a:blip>
          <a:srcRect b="0" l="0" r="0" t="0"/>
          <a:stretch/>
        </p:blipFill>
        <p:spPr>
          <a:xfrm>
            <a:off x="6981728" y="3863020"/>
            <a:ext cx="242865" cy="242865"/>
          </a:xfrm>
          <a:prstGeom prst="rect">
            <a:avLst/>
          </a:prstGeom>
          <a:noFill/>
          <a:ln>
            <a:noFill/>
          </a:ln>
        </p:spPr>
      </p:pic>
      <p:pic>
        <p:nvPicPr>
          <p:cNvPr id="195" name="Google Shape;195;p8" title="ChatGPT Image 12 ago 2025, 11_12_37.png"/>
          <p:cNvPicPr preferRelativeResize="0"/>
          <p:nvPr/>
        </p:nvPicPr>
        <p:blipFill rotWithShape="1">
          <a:blip r:embed="rId5">
            <a:alphaModFix/>
          </a:blip>
          <a:srcRect b="0" l="0" r="0" t="0"/>
          <a:stretch/>
        </p:blipFill>
        <p:spPr>
          <a:xfrm>
            <a:off x="6981720" y="3499650"/>
            <a:ext cx="242865" cy="242880"/>
          </a:xfrm>
          <a:prstGeom prst="rect">
            <a:avLst/>
          </a:prstGeom>
          <a:noFill/>
          <a:ln>
            <a:noFill/>
          </a:ln>
        </p:spPr>
      </p:pic>
      <p:pic>
        <p:nvPicPr>
          <p:cNvPr id="196" name="Google Shape;196;p8" title="ChatGPT Image 12 ago 2025, 10_57_27.png"/>
          <p:cNvPicPr preferRelativeResize="0"/>
          <p:nvPr/>
        </p:nvPicPr>
        <p:blipFill rotWithShape="1">
          <a:blip r:embed="rId6">
            <a:alphaModFix/>
          </a:blip>
          <a:srcRect b="0" l="0" r="0" t="0"/>
          <a:stretch/>
        </p:blipFill>
        <p:spPr>
          <a:xfrm>
            <a:off x="4450566" y="3869786"/>
            <a:ext cx="242865" cy="242865"/>
          </a:xfrm>
          <a:prstGeom prst="rect">
            <a:avLst/>
          </a:prstGeom>
          <a:noFill/>
          <a:ln>
            <a:noFill/>
          </a:ln>
        </p:spPr>
      </p:pic>
      <p:pic>
        <p:nvPicPr>
          <p:cNvPr id="197" name="Google Shape;197;p8" title="ChatGPT Image 12 ago 2025, 10_58_21.png"/>
          <p:cNvPicPr preferRelativeResize="0"/>
          <p:nvPr/>
        </p:nvPicPr>
        <p:blipFill rotWithShape="1">
          <a:blip r:embed="rId7">
            <a:alphaModFix/>
          </a:blip>
          <a:srcRect b="59322" l="66215" r="10065" t="6785"/>
          <a:stretch/>
        </p:blipFill>
        <p:spPr>
          <a:xfrm>
            <a:off x="4450563" y="4237819"/>
            <a:ext cx="242872" cy="231380"/>
          </a:xfrm>
          <a:prstGeom prst="rect">
            <a:avLst/>
          </a:prstGeom>
          <a:noFill/>
          <a:ln>
            <a:noFill/>
          </a:ln>
        </p:spPr>
      </p:pic>
      <p:pic>
        <p:nvPicPr>
          <p:cNvPr id="198" name="Google Shape;198;p8" title="ChatGPT Image 12 ago 2025, 10_58_21.png"/>
          <p:cNvPicPr preferRelativeResize="0"/>
          <p:nvPr/>
        </p:nvPicPr>
        <p:blipFill rotWithShape="1">
          <a:blip r:embed="rId7">
            <a:alphaModFix/>
          </a:blip>
          <a:srcRect b="11002" l="11409" r="65323" t="52082"/>
          <a:stretch/>
        </p:blipFill>
        <p:spPr>
          <a:xfrm>
            <a:off x="4450563" y="4546966"/>
            <a:ext cx="242872" cy="256878"/>
          </a:xfrm>
          <a:prstGeom prst="rect">
            <a:avLst/>
          </a:prstGeom>
          <a:noFill/>
          <a:ln>
            <a:noFill/>
          </a:ln>
        </p:spPr>
      </p:pic>
      <p:pic>
        <p:nvPicPr>
          <p:cNvPr id="199" name="Google Shape;199;p8" title="ChatGPT Image 12 ago 2025, 11_45_50.png"/>
          <p:cNvPicPr preferRelativeResize="0"/>
          <p:nvPr/>
        </p:nvPicPr>
        <p:blipFill rotWithShape="1">
          <a:blip r:embed="rId8">
            <a:alphaModFix/>
          </a:blip>
          <a:srcRect b="0" l="0" r="0" t="0"/>
          <a:stretch/>
        </p:blipFill>
        <p:spPr>
          <a:xfrm>
            <a:off x="6969221" y="4226363"/>
            <a:ext cx="267853" cy="267853"/>
          </a:xfrm>
          <a:prstGeom prst="rect">
            <a:avLst/>
          </a:prstGeom>
          <a:noFill/>
          <a:ln>
            <a:noFill/>
          </a:ln>
        </p:spPr>
      </p:pic>
      <p:sp>
        <p:nvSpPr>
          <p:cNvPr id="200" name="Google Shape;200;p8"/>
          <p:cNvSpPr txBox="1"/>
          <p:nvPr/>
        </p:nvSpPr>
        <p:spPr>
          <a:xfrm>
            <a:off x="519421" y="2665958"/>
            <a:ext cx="3000000" cy="2246739"/>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La versione dell’RNTool per l’Europa centrale include un totale di </a:t>
            </a:r>
            <a:r>
              <a:rPr b="0" i="0" lang="es" sz="1200" u="none" cap="none" strike="noStrike">
                <a:solidFill>
                  <a:srgbClr val="9ACA3C"/>
                </a:solidFill>
                <a:latin typeface="Trebuchet MS"/>
                <a:ea typeface="Trebuchet MS"/>
                <a:cs typeface="Trebuchet MS"/>
                <a:sym typeface="Trebuchet MS"/>
              </a:rPr>
              <a:t>1.022 criteri di valutazione</a:t>
            </a:r>
            <a:r>
              <a:rPr b="0" i="0" lang="es" sz="1200" u="none" cap="none" strike="noStrike">
                <a:solidFill>
                  <a:srgbClr val="708792"/>
                </a:solidFill>
                <a:latin typeface="Trebuchet MS"/>
                <a:ea typeface="Trebuchet MS"/>
                <a:cs typeface="Trebuchet MS"/>
                <a:sym typeface="Trebuchet MS"/>
              </a:rPr>
              <a:t>, distribuiti come segue:</a:t>
            </a:r>
            <a:endParaRPr b="0" i="0" sz="1200" u="none" cap="none" strike="noStrike">
              <a:solidFill>
                <a:srgbClr val="708792"/>
              </a:solidFill>
              <a:latin typeface="Trebuchet MS"/>
              <a:ea typeface="Trebuchet MS"/>
              <a:cs typeface="Trebuchet MS"/>
              <a:sym typeface="Trebuchet MS"/>
            </a:endParaRPr>
          </a:p>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952 criteri di vulnerabilità ed esposizione (direttamente associati alle categorie di rischio)</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0" marR="215900" rtl="0" algn="just">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70 criteri di pericolo (associati alle Questioni)</a:t>
            </a:r>
            <a:endParaRPr b="0" i="0" sz="1200" u="none" cap="none" strike="noStrike">
              <a:solidFill>
                <a:schemeClr val="lt1"/>
              </a:solidFill>
              <a:latin typeface="Trebuchet MS"/>
              <a:ea typeface="Trebuchet MS"/>
              <a:cs typeface="Trebuchet MS"/>
              <a:sym typeface="Trebuchet MS"/>
            </a:endParaRPr>
          </a:p>
        </p:txBody>
      </p:sp>
      <p:grpSp>
        <p:nvGrpSpPr>
          <p:cNvPr id="201" name="Google Shape;201;p8"/>
          <p:cNvGrpSpPr/>
          <p:nvPr/>
        </p:nvGrpSpPr>
        <p:grpSpPr>
          <a:xfrm>
            <a:off x="8305799" y="4495700"/>
            <a:ext cx="838201" cy="594981"/>
            <a:chOff x="6739053" y="4087216"/>
            <a:chExt cx="838201" cy="594981"/>
          </a:xfrm>
        </p:grpSpPr>
        <p:sp>
          <p:nvSpPr>
            <p:cNvPr id="202" name="Google Shape;202;p8"/>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03" name="Google Shape;203;p8"/>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04" name="Google Shape;204;p8"/>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05" name="Google Shape;205;p8"/>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8</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9"/>
          <p:cNvSpPr txBox="1"/>
          <p:nvPr/>
        </p:nvSpPr>
        <p:spPr>
          <a:xfrm>
            <a:off x="432316" y="23215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211" name="Google Shape;211;p9"/>
          <p:cNvSpPr txBox="1"/>
          <p:nvPr/>
        </p:nvSpPr>
        <p:spPr>
          <a:xfrm>
            <a:off x="402225" y="696650"/>
            <a:ext cx="39804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Criteri e Indicatori: Esempi</a:t>
            </a:r>
            <a:endParaRPr b="1" i="0" sz="1800" u="none" cap="none" strike="noStrike">
              <a:solidFill>
                <a:srgbClr val="9ACA3C"/>
              </a:solidFill>
              <a:latin typeface="Trebuchet MS"/>
              <a:ea typeface="Trebuchet MS"/>
              <a:cs typeface="Trebuchet MS"/>
              <a:sym typeface="Trebuchet MS"/>
            </a:endParaRPr>
          </a:p>
        </p:txBody>
      </p:sp>
      <p:graphicFrame>
        <p:nvGraphicFramePr>
          <p:cNvPr id="212" name="Google Shape;212;p9"/>
          <p:cNvGraphicFramePr/>
          <p:nvPr/>
        </p:nvGraphicFramePr>
        <p:xfrm>
          <a:off x="252425" y="1268025"/>
          <a:ext cx="3000000" cy="3000000"/>
        </p:xfrm>
        <a:graphic>
          <a:graphicData uri="http://schemas.openxmlformats.org/drawingml/2006/table">
            <a:tbl>
              <a:tblPr>
                <a:noFill/>
                <a:tableStyleId>{02523ABE-E65C-48C6-87E4-6EAD068748C6}</a:tableStyleId>
              </a:tblPr>
              <a:tblGrid>
                <a:gridCol w="1352725"/>
                <a:gridCol w="1697650"/>
                <a:gridCol w="3257875"/>
                <a:gridCol w="2330900"/>
              </a:tblGrid>
              <a:tr h="309350">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solidFill>
                            <a:srgbClr val="FFFFFF"/>
                          </a:solidFill>
                          <a:latin typeface="Trebuchet MS"/>
                          <a:ea typeface="Trebuchet MS"/>
                          <a:cs typeface="Trebuchet MS"/>
                          <a:sym typeface="Trebuchet MS"/>
                        </a:rPr>
                        <a:t>G10</a:t>
                      </a:r>
                      <a:endParaRPr b="1" sz="1000" u="none" cap="none" strike="noStrike">
                        <a:solidFill>
                          <a:srgbClr val="FFFFFF"/>
                        </a:solidFill>
                        <a:latin typeface="Trebuchet MS"/>
                        <a:ea typeface="Trebuchet MS"/>
                        <a:cs typeface="Trebuchet MS"/>
                        <a:sym typeface="Trebuchet MS"/>
                      </a:endParaRPr>
                    </a:p>
                  </a:txBody>
                  <a:tcPr marT="91425" marB="91425" marR="91425" marL="91425" anchor="b">
                    <a:lnL cap="flat" cmpd="sng" w="9525">
                      <a:solidFill>
                        <a:srgbClr val="000000"/>
                      </a:solidFill>
                      <a:prstDash val="solid"/>
                      <a:round/>
                      <a:headEnd len="sm" w="sm" type="none"/>
                      <a:tailEnd len="sm" w="sm" type="none"/>
                    </a:lnL>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996633"/>
                    </a:solidFill>
                  </a:tcPr>
                </a:tc>
                <a:tc gridSpan="3">
                  <a:txBody>
                    <a:bodyPr/>
                    <a:lstStyle/>
                    <a:p>
                      <a:pPr indent="0" lvl="0" marL="0" marR="0" rtl="0" algn="l">
                        <a:lnSpc>
                          <a:spcPct val="100000"/>
                        </a:lnSpc>
                        <a:spcBef>
                          <a:spcPts val="0"/>
                        </a:spcBef>
                        <a:spcAft>
                          <a:spcPts val="0"/>
                        </a:spcAft>
                        <a:buClr>
                          <a:srgbClr val="000000"/>
                        </a:buClr>
                        <a:buSzPts val="1000"/>
                        <a:buFont typeface="Arial"/>
                        <a:buNone/>
                      </a:pPr>
                      <a:r>
                        <a:rPr b="1" lang="es" sz="1000" u="none" cap="none" strike="noStrike">
                          <a:solidFill>
                            <a:srgbClr val="FFFFFF"/>
                          </a:solidFill>
                          <a:latin typeface="Trebuchet MS"/>
                          <a:ea typeface="Trebuchet MS"/>
                          <a:cs typeface="Trebuchet MS"/>
                          <a:sym typeface="Trebuchet MS"/>
                        </a:rPr>
                        <a:t>TURISMO</a:t>
                      </a:r>
                      <a:endParaRPr b="1" sz="1000" u="none" cap="none" strike="noStrike">
                        <a:solidFill>
                          <a:srgbClr val="FFFFFF"/>
                        </a:solidFill>
                        <a:latin typeface="Trebuchet MS"/>
                        <a:ea typeface="Trebuchet MS"/>
                        <a:cs typeface="Trebuchet MS"/>
                        <a:sym typeface="Trebuchet MS"/>
                      </a:endParaRPr>
                    </a:p>
                  </a:txBody>
                  <a:tcPr marT="91425" marB="91425" marR="91425" marL="91425" anchor="b">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996633"/>
                    </a:solidFill>
                  </a:tcPr>
                </a:tc>
                <a:tc hMerge="1"/>
                <a:tc hMerge="1"/>
              </a:tr>
              <a:tr h="309350">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G10.1</a:t>
                      </a:r>
                      <a:endParaRPr b="1" sz="1000" u="none" cap="none" strike="noStrike">
                        <a:latin typeface="Trebuchet MS"/>
                        <a:ea typeface="Trebuchet MS"/>
                        <a:cs typeface="Trebuchet MS"/>
                        <a:sym typeface="Trebuchet MS"/>
                      </a:endParaRPr>
                    </a:p>
                  </a:txBody>
                  <a:tcPr marT="91425" marB="91425" marR="91425" marL="91425" anchor="b">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gridSpan="3">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Rischio di danni per hotel e villaggi turistici</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hMerge="1"/>
                <a:tc hMerge="1"/>
              </a:tr>
              <a:tr h="309350">
                <a:tc gridSpan="4">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solidFill>
                            <a:srgbClr val="996633"/>
                          </a:solidFill>
                          <a:latin typeface="Trebuchet MS"/>
                          <a:ea typeface="Trebuchet MS"/>
                          <a:cs typeface="Trebuchet MS"/>
                          <a:sym typeface="Trebuchet MS"/>
                        </a:rPr>
                        <a:t>VULNERABILITA’</a:t>
                      </a:r>
                      <a:endParaRPr b="1" sz="1000" u="none" cap="none" strike="noStrike">
                        <a:solidFill>
                          <a:srgbClr val="996633"/>
                        </a:solidFill>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c hMerge="1"/>
              </a:tr>
              <a:tr h="309350">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CodICE</a:t>
                      </a:r>
                      <a:endParaRPr b="1"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Criterio</a:t>
                      </a:r>
                      <a:endParaRPr b="1"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Indicatore</a:t>
                      </a:r>
                      <a:endParaRPr b="1"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Unità</a:t>
                      </a:r>
                      <a:endParaRPr b="1"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r>
              <a:tr h="309350">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G10.1.1</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Cresta o piede del pendio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Distanza dalla cresta o piede del pendio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Metri (m)</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608750">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G10.1.2</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Sistemi di drenaggio in sito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Presenza di sistemi di drenaggio nell’area</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Litri al secondo(L/s); Condizione (Buona/Discreta/Scarsa)</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25775">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G10.1.3</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Strutture di contenimento </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Presenza di strutture di contenimento o sistemi di stabilizzazione del pendio</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(Si/No)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09350">
                <a:tc gridSpan="4">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solidFill>
                            <a:srgbClr val="996633"/>
                          </a:solidFill>
                          <a:latin typeface="Trebuchet MS"/>
                          <a:ea typeface="Trebuchet MS"/>
                          <a:cs typeface="Trebuchet MS"/>
                          <a:sym typeface="Trebuchet MS"/>
                        </a:rPr>
                        <a:t>ESPOSIZIONE</a:t>
                      </a:r>
                      <a:endParaRPr b="1" sz="1000" u="none" cap="none" strike="noStrike">
                        <a:solidFill>
                          <a:srgbClr val="996633"/>
                        </a:solidFill>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hMerge="1"/>
                <a:tc hMerge="1"/>
                <a:tc hMerge="1"/>
              </a:tr>
              <a:tr h="425775">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G10.1-E1</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Densità di hotel e villaggi turistici</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Volume totale costruito di hotel e villaggi turistici diviso per l’estensione dell’area urbana</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m</a:t>
                      </a:r>
                      <a:r>
                        <a:rPr baseline="30000" lang="es" sz="1000" u="none" cap="none" strike="noStrike">
                          <a:latin typeface="Trebuchet MS"/>
                          <a:ea typeface="Trebuchet MS"/>
                          <a:cs typeface="Trebuchet MS"/>
                          <a:sym typeface="Trebuchet MS"/>
                        </a:rPr>
                        <a:t>3</a:t>
                      </a:r>
                      <a:r>
                        <a:rPr lang="es" sz="1000" u="none" cap="none" strike="noStrike">
                          <a:latin typeface="Trebuchet MS"/>
                          <a:ea typeface="Trebuchet MS"/>
                          <a:cs typeface="Trebuchet MS"/>
                          <a:sym typeface="Trebuchet MS"/>
                        </a:rPr>
                        <a:t>/m</a:t>
                      </a:r>
                      <a:r>
                        <a:rPr baseline="30000" lang="es" sz="1000" u="none" cap="none" strike="noStrike">
                          <a:latin typeface="Trebuchet MS"/>
                          <a:ea typeface="Trebuchet MS"/>
                          <a:cs typeface="Trebuchet MS"/>
                          <a:sym typeface="Trebuchet MS"/>
                        </a:rPr>
                        <a:t>2</a:t>
                      </a:r>
                      <a:endParaRPr baseline="30000"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r>
            </a:tbl>
          </a:graphicData>
        </a:graphic>
      </p:graphicFrame>
      <p:grpSp>
        <p:nvGrpSpPr>
          <p:cNvPr id="213" name="Google Shape;213;p9"/>
          <p:cNvGrpSpPr/>
          <p:nvPr/>
        </p:nvGrpSpPr>
        <p:grpSpPr>
          <a:xfrm>
            <a:off x="8305799" y="4495700"/>
            <a:ext cx="838201" cy="594981"/>
            <a:chOff x="6739053" y="4087216"/>
            <a:chExt cx="838201" cy="594981"/>
          </a:xfrm>
        </p:grpSpPr>
        <p:sp>
          <p:nvSpPr>
            <p:cNvPr id="214" name="Google Shape;214;p9"/>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15" name="Google Shape;215;p9"/>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16" name="Google Shape;216;p9"/>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17" name="Google Shape;217;p9"/>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9</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0"/>
          <p:cNvSpPr txBox="1"/>
          <p:nvPr/>
        </p:nvSpPr>
        <p:spPr>
          <a:xfrm>
            <a:off x="613295" y="2224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223" name="Google Shape;223;p10"/>
          <p:cNvSpPr/>
          <p:nvPr/>
        </p:nvSpPr>
        <p:spPr>
          <a:xfrm>
            <a:off x="6213958" y="3039625"/>
            <a:ext cx="2404075" cy="1595700"/>
          </a:xfrm>
          <a:prstGeom prst="roundRect">
            <a:avLst>
              <a:gd fmla="val 16667" name="adj"/>
            </a:avLst>
          </a:prstGeom>
          <a:solidFill>
            <a:srgbClr val="18BAA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24" name="Google Shape;224;p10"/>
          <p:cNvSpPr/>
          <p:nvPr/>
        </p:nvSpPr>
        <p:spPr>
          <a:xfrm>
            <a:off x="2947544" y="3039625"/>
            <a:ext cx="2732700" cy="1595700"/>
          </a:xfrm>
          <a:prstGeom prst="roundRect">
            <a:avLst>
              <a:gd fmla="val 16667" name="adj"/>
            </a:avLst>
          </a:prstGeom>
          <a:solidFill>
            <a:srgbClr val="F68A4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25" name="Google Shape;225;p10"/>
          <p:cNvSpPr/>
          <p:nvPr/>
        </p:nvSpPr>
        <p:spPr>
          <a:xfrm>
            <a:off x="457850" y="3063689"/>
            <a:ext cx="1968900" cy="1595700"/>
          </a:xfrm>
          <a:prstGeom prst="roundRect">
            <a:avLst>
              <a:gd fmla="val 16667" name="adj"/>
            </a:avLst>
          </a:prstGeom>
          <a:solidFill>
            <a:srgbClr val="9ACA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26" name="Google Shape;226;p10"/>
          <p:cNvSpPr txBox="1"/>
          <p:nvPr/>
        </p:nvSpPr>
        <p:spPr>
          <a:xfrm>
            <a:off x="6241050" y="3128075"/>
            <a:ext cx="2432100" cy="1354187"/>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6</a:t>
            </a:r>
            <a:endParaRPr b="0" i="0" sz="1600" u="none" cap="none" strike="noStrike">
              <a:solidFill>
                <a:schemeClr val="lt1"/>
              </a:solidFill>
              <a:latin typeface="Trebuchet MS"/>
              <a:ea typeface="Trebuchet MS"/>
              <a:cs typeface="Trebuchet MS"/>
              <a:sym typeface="Trebuchet MS"/>
            </a:endParaRPr>
          </a:p>
          <a:p>
            <a:pPr indent="0" lvl="0" marL="0" marR="21590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Trebuchet MS"/>
              <a:ea typeface="Trebuchet MS"/>
              <a:cs typeface="Trebuchet MS"/>
              <a:sym typeface="Trebuchet MS"/>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Riferimenti: letteratura scientifica, norme tecniche o fonti istituzionali che convalidano l’indicatore.</a:t>
            </a:r>
            <a:endParaRPr/>
          </a:p>
        </p:txBody>
      </p:sp>
      <p:sp>
        <p:nvSpPr>
          <p:cNvPr id="227" name="Google Shape;227;p10"/>
          <p:cNvSpPr txBox="1"/>
          <p:nvPr/>
        </p:nvSpPr>
        <p:spPr>
          <a:xfrm>
            <a:off x="2922994" y="3128075"/>
            <a:ext cx="3000000" cy="1169521"/>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5</a:t>
            </a:r>
            <a:br>
              <a:rPr b="0" i="0" lang="es" sz="1600" u="none" cap="none" strike="noStrike">
                <a:solidFill>
                  <a:schemeClr val="lt1"/>
                </a:solidFill>
                <a:latin typeface="Trebuchet MS"/>
                <a:ea typeface="Trebuchet MS"/>
                <a:cs typeface="Trebuchet MS"/>
                <a:sym typeface="Trebuchet MS"/>
              </a:rPr>
            </a:br>
            <a:endParaRPr b="0" i="0" sz="12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Fonti dei dati: indicazioni su dove reperire o come raccogliere i dati richiesti</a:t>
            </a:r>
            <a:endParaRPr b="0" i="0" sz="1200" u="none" cap="none" strike="noStrike">
              <a:solidFill>
                <a:schemeClr val="lt1"/>
              </a:solidFill>
              <a:latin typeface="Trebuchet MS"/>
              <a:ea typeface="Trebuchet MS"/>
              <a:cs typeface="Trebuchet MS"/>
              <a:sym typeface="Trebuchet MS"/>
            </a:endParaRPr>
          </a:p>
        </p:txBody>
      </p:sp>
      <p:sp>
        <p:nvSpPr>
          <p:cNvPr id="228" name="Google Shape;228;p10"/>
          <p:cNvSpPr txBox="1"/>
          <p:nvPr/>
        </p:nvSpPr>
        <p:spPr>
          <a:xfrm>
            <a:off x="457850" y="2944487"/>
            <a:ext cx="2090814" cy="1631185"/>
          </a:xfrm>
          <a:prstGeom prst="rect">
            <a:avLst/>
          </a:prstGeom>
          <a:noFill/>
          <a:ln>
            <a:noFill/>
          </a:ln>
        </p:spPr>
        <p:txBody>
          <a:bodyPr anchorCtr="0" anchor="t" bIns="91425" lIns="91425" spcFirstLastPara="1" rIns="91425" wrap="square" tIns="91425">
            <a:spAutoFit/>
          </a:bodyPr>
          <a:lstStyle/>
          <a:p>
            <a:pPr indent="0" lvl="0" marL="0" marR="215900" rtl="0" algn="ctr">
              <a:lnSpc>
                <a:spcPct val="150000"/>
              </a:lnSpc>
              <a:spcBef>
                <a:spcPts val="600"/>
              </a:spcBef>
              <a:spcAft>
                <a:spcPts val="0"/>
              </a:spcAft>
              <a:buClr>
                <a:srgbClr val="000000"/>
              </a:buClr>
              <a:buSzPts val="1600"/>
              <a:buFont typeface="Arial"/>
              <a:buNone/>
            </a:pPr>
            <a:r>
              <a:rPr b="1" i="0" lang="es" sz="1600" u="none" cap="none" strike="noStrike">
                <a:solidFill>
                  <a:schemeClr val="lt1"/>
                </a:solidFill>
                <a:latin typeface="Trebuchet MS"/>
                <a:ea typeface="Trebuchet MS"/>
                <a:cs typeface="Trebuchet MS"/>
                <a:sym typeface="Trebuchet MS"/>
              </a:rPr>
              <a:t>4                       </a:t>
            </a:r>
            <a:endParaRPr b="1" i="0" sz="16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60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Metodo di valutazione: una linea guida su come il valore dell’indicatore dovrebbe essere calcolato o determinato</a:t>
            </a:r>
            <a:endParaRPr b="0" i="0" sz="1200" u="none" cap="none" strike="noStrike">
              <a:solidFill>
                <a:schemeClr val="lt1"/>
              </a:solidFill>
              <a:latin typeface="Trebuchet MS"/>
              <a:ea typeface="Trebuchet MS"/>
              <a:cs typeface="Trebuchet MS"/>
              <a:sym typeface="Trebuchet MS"/>
            </a:endParaRPr>
          </a:p>
        </p:txBody>
      </p:sp>
      <p:sp>
        <p:nvSpPr>
          <p:cNvPr id="229" name="Google Shape;229;p10"/>
          <p:cNvSpPr/>
          <p:nvPr/>
        </p:nvSpPr>
        <p:spPr>
          <a:xfrm>
            <a:off x="4151744" y="318232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10"/>
          <p:cNvSpPr/>
          <p:nvPr/>
        </p:nvSpPr>
        <p:spPr>
          <a:xfrm>
            <a:off x="7182000" y="318232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10"/>
          <p:cNvSpPr/>
          <p:nvPr/>
        </p:nvSpPr>
        <p:spPr>
          <a:xfrm>
            <a:off x="6213958" y="1323074"/>
            <a:ext cx="2404075" cy="1546719"/>
          </a:xfrm>
          <a:prstGeom prst="roundRect">
            <a:avLst>
              <a:gd fmla="val 16667" name="adj"/>
            </a:avLst>
          </a:prstGeom>
          <a:solidFill>
            <a:srgbClr val="18BAA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2" name="Google Shape;232;p10"/>
          <p:cNvSpPr/>
          <p:nvPr/>
        </p:nvSpPr>
        <p:spPr>
          <a:xfrm>
            <a:off x="2947544" y="1323075"/>
            <a:ext cx="2732700" cy="1527600"/>
          </a:xfrm>
          <a:prstGeom prst="roundRect">
            <a:avLst>
              <a:gd fmla="val 16667" name="adj"/>
            </a:avLst>
          </a:prstGeom>
          <a:solidFill>
            <a:srgbClr val="F68A4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3" name="Google Shape;233;p10"/>
          <p:cNvSpPr/>
          <p:nvPr/>
        </p:nvSpPr>
        <p:spPr>
          <a:xfrm>
            <a:off x="457850" y="1323075"/>
            <a:ext cx="1968900" cy="1595700"/>
          </a:xfrm>
          <a:prstGeom prst="roundRect">
            <a:avLst>
              <a:gd fmla="val 16667" name="adj"/>
            </a:avLst>
          </a:prstGeom>
          <a:solidFill>
            <a:srgbClr val="9ACA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4" name="Google Shape;234;p10"/>
          <p:cNvSpPr txBox="1"/>
          <p:nvPr/>
        </p:nvSpPr>
        <p:spPr>
          <a:xfrm>
            <a:off x="6061885" y="1092392"/>
            <a:ext cx="2668374" cy="1785074"/>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3</a:t>
            </a:r>
            <a:endParaRPr/>
          </a:p>
          <a:p>
            <a:pPr indent="0" lvl="0" marL="0" marR="215900" rtl="0" algn="ctr">
              <a:lnSpc>
                <a:spcPct val="100000"/>
              </a:lnSpc>
              <a:spcBef>
                <a:spcPts val="0"/>
              </a:spcBef>
              <a:spcAft>
                <a:spcPts val="0"/>
              </a:spcAft>
              <a:buClr>
                <a:srgbClr val="000000"/>
              </a:buClr>
              <a:buSzPts val="1600"/>
              <a:buFont typeface="Arial"/>
              <a:buNone/>
            </a:pPr>
            <a:r>
              <a:t/>
            </a:r>
            <a:endParaRPr b="0" i="0" sz="1200" u="none" cap="none" strike="noStrike">
              <a:solidFill>
                <a:schemeClr val="lt1"/>
              </a:solidFill>
              <a:latin typeface="Trebuchet MS"/>
              <a:ea typeface="Trebuchet MS"/>
              <a:cs typeface="Trebuchet MS"/>
              <a:sym typeface="Trebuchet MS"/>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Valori di riferimento:</a:t>
            </a:r>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-Benchmark 0: condizione ottimale (punteggio normalizzato = 0)</a:t>
            </a:r>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-Benchmark 1: condizione critica (punteggio normalizzato = 1)</a:t>
            </a:r>
            <a:endParaRPr/>
          </a:p>
        </p:txBody>
      </p:sp>
      <p:sp>
        <p:nvSpPr>
          <p:cNvPr id="235" name="Google Shape;235;p10"/>
          <p:cNvSpPr txBox="1"/>
          <p:nvPr/>
        </p:nvSpPr>
        <p:spPr>
          <a:xfrm>
            <a:off x="2922994" y="1411525"/>
            <a:ext cx="3000000" cy="1169521"/>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2</a:t>
            </a:r>
            <a:br>
              <a:rPr b="0" i="0" lang="es" sz="1600" u="none" cap="none" strike="noStrike">
                <a:solidFill>
                  <a:schemeClr val="lt1"/>
                </a:solidFill>
                <a:latin typeface="Trebuchet MS"/>
                <a:ea typeface="Trebuchet MS"/>
                <a:cs typeface="Trebuchet MS"/>
                <a:sym typeface="Trebuchet MS"/>
              </a:rPr>
            </a:br>
            <a:endParaRPr b="0" i="0" sz="12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0"/>
              </a:spcBef>
              <a:spcAft>
                <a:spcPts val="0"/>
              </a:spcAft>
              <a:buClr>
                <a:srgbClr val="000000"/>
              </a:buClr>
              <a:buSzPts val="1100"/>
              <a:buFont typeface="Arial"/>
              <a:buNone/>
            </a:pPr>
            <a:r>
              <a:rPr b="0" i="0" lang="es" sz="1200" u="none" cap="none" strike="noStrike">
                <a:solidFill>
                  <a:schemeClr val="lt1"/>
                </a:solidFill>
                <a:latin typeface="Trebuchet MS"/>
                <a:ea typeface="Trebuchet MS"/>
                <a:cs typeface="Trebuchet MS"/>
                <a:sym typeface="Trebuchet MS"/>
              </a:rPr>
              <a:t>Direzione della performance: maggiore è meglio (HiB), minore è meglio (LiB), o qualitativa</a:t>
            </a:r>
            <a:endParaRPr b="0" i="0" sz="1200" u="none" cap="none" strike="noStrike">
              <a:solidFill>
                <a:schemeClr val="lt1"/>
              </a:solidFill>
              <a:latin typeface="Trebuchet MS"/>
              <a:ea typeface="Trebuchet MS"/>
              <a:cs typeface="Trebuchet MS"/>
              <a:sym typeface="Trebuchet MS"/>
            </a:endParaRPr>
          </a:p>
        </p:txBody>
      </p:sp>
      <p:sp>
        <p:nvSpPr>
          <p:cNvPr id="236" name="Google Shape;236;p10"/>
          <p:cNvSpPr txBox="1"/>
          <p:nvPr/>
        </p:nvSpPr>
        <p:spPr>
          <a:xfrm>
            <a:off x="392577" y="1341488"/>
            <a:ext cx="2312217" cy="1323409"/>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600"/>
              </a:spcBef>
              <a:spcAft>
                <a:spcPts val="0"/>
              </a:spcAft>
              <a:buClr>
                <a:srgbClr val="000000"/>
              </a:buClr>
              <a:buSzPts val="1600"/>
              <a:buFont typeface="Arial"/>
              <a:buNone/>
            </a:pPr>
            <a:r>
              <a:rPr b="1" i="0" lang="es" sz="1600" u="none" cap="none" strike="noStrike">
                <a:solidFill>
                  <a:schemeClr val="lt1"/>
                </a:solidFill>
                <a:latin typeface="Trebuchet MS"/>
                <a:ea typeface="Trebuchet MS"/>
                <a:cs typeface="Trebuchet MS"/>
                <a:sym typeface="Trebuchet MS"/>
              </a:rPr>
              <a:t>1</a:t>
            </a:r>
            <a:endParaRPr b="1" i="0" sz="16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600"/>
              </a:spcBef>
              <a:spcAft>
                <a:spcPts val="0"/>
              </a:spcAft>
              <a:buClr>
                <a:srgbClr val="000000"/>
              </a:buClr>
              <a:buSzPts val="1200"/>
              <a:buFont typeface="Arial"/>
              <a:buNone/>
            </a:pPr>
            <a:br>
              <a:rPr b="0" i="0" lang="es" sz="1200" u="none" cap="none" strike="noStrike">
                <a:solidFill>
                  <a:schemeClr val="lt1"/>
                </a:solidFill>
                <a:latin typeface="Trebuchet MS"/>
                <a:ea typeface="Trebuchet MS"/>
                <a:cs typeface="Trebuchet MS"/>
                <a:sym typeface="Trebuchet MS"/>
              </a:rPr>
            </a:br>
            <a:r>
              <a:rPr b="0" i="0" lang="es" sz="1200" u="none" cap="none" strike="noStrike">
                <a:solidFill>
                  <a:schemeClr val="lt1"/>
                </a:solidFill>
                <a:latin typeface="Trebuchet MS"/>
                <a:ea typeface="Trebuchet MS"/>
                <a:cs typeface="Trebuchet MS"/>
                <a:sym typeface="Trebuchet MS"/>
              </a:rPr>
              <a:t>Descrizione dell’indicatore e della sua unità di misura (se pertinente)</a:t>
            </a:r>
            <a:endParaRPr b="0" i="0" sz="1200" u="none" cap="none" strike="noStrike">
              <a:solidFill>
                <a:schemeClr val="lt1"/>
              </a:solidFill>
              <a:latin typeface="Trebuchet MS"/>
              <a:ea typeface="Trebuchet MS"/>
              <a:cs typeface="Trebuchet MS"/>
              <a:sym typeface="Trebuchet MS"/>
            </a:endParaRPr>
          </a:p>
        </p:txBody>
      </p:sp>
      <p:sp>
        <p:nvSpPr>
          <p:cNvPr id="237" name="Google Shape;237;p10"/>
          <p:cNvSpPr/>
          <p:nvPr/>
        </p:nvSpPr>
        <p:spPr>
          <a:xfrm>
            <a:off x="1287231" y="147995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10"/>
          <p:cNvSpPr/>
          <p:nvPr/>
        </p:nvSpPr>
        <p:spPr>
          <a:xfrm>
            <a:off x="4151744" y="146577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10"/>
          <p:cNvSpPr/>
          <p:nvPr/>
        </p:nvSpPr>
        <p:spPr>
          <a:xfrm>
            <a:off x="7129330" y="139683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10"/>
          <p:cNvSpPr txBox="1"/>
          <p:nvPr/>
        </p:nvSpPr>
        <p:spPr>
          <a:xfrm>
            <a:off x="435875" y="778900"/>
            <a:ext cx="8336400" cy="446246"/>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Per ciascun indicatore, l’RNTool fornisce:</a:t>
            </a:r>
            <a:endParaRPr b="0" i="0" sz="1200" u="none" cap="none" strike="noStrike">
              <a:solidFill>
                <a:srgbClr val="9ACA3C"/>
              </a:solidFill>
              <a:latin typeface="Trebuchet MS"/>
              <a:ea typeface="Trebuchet MS"/>
              <a:cs typeface="Trebuchet MS"/>
              <a:sym typeface="Trebuchet MS"/>
            </a:endParaRPr>
          </a:p>
        </p:txBody>
      </p:sp>
      <p:sp>
        <p:nvSpPr>
          <p:cNvPr id="241" name="Google Shape;241;p10"/>
          <p:cNvSpPr txBox="1"/>
          <p:nvPr/>
        </p:nvSpPr>
        <p:spPr>
          <a:xfrm>
            <a:off x="1527228" y="4707300"/>
            <a:ext cx="7029000" cy="400079"/>
          </a:xfrm>
          <a:prstGeom prst="rect">
            <a:avLst/>
          </a:prstGeom>
          <a:noFill/>
          <a:ln>
            <a:noFill/>
          </a:ln>
        </p:spPr>
        <p:txBody>
          <a:bodyPr anchorCtr="0" anchor="t" bIns="91425" lIns="91425" spcFirstLastPara="1" rIns="91425" wrap="square" tIns="91425">
            <a:spAutoFit/>
          </a:bodyPr>
          <a:lstStyle/>
          <a:p>
            <a:pPr indent="0" lvl="0" marL="0" marR="215900" rtl="0" algn="r">
              <a:lnSpc>
                <a:spcPct val="100000"/>
              </a:lnSpc>
              <a:spcBef>
                <a:spcPts val="600"/>
              </a:spcBef>
              <a:spcAft>
                <a:spcPts val="0"/>
              </a:spcAft>
              <a:buClr>
                <a:srgbClr val="000000"/>
              </a:buClr>
              <a:buSzPts val="900"/>
              <a:buFont typeface="Arial"/>
              <a:buNone/>
            </a:pPr>
            <a:r>
              <a:rPr b="1" i="0" lang="es" sz="900" u="none" cap="none" strike="noStrike">
                <a:solidFill>
                  <a:srgbClr val="90ABB1"/>
                </a:solidFill>
                <a:latin typeface="Trebuchet MS"/>
                <a:ea typeface="Trebuchet MS"/>
                <a:cs typeface="Trebuchet MS"/>
                <a:sym typeface="Trebuchet MS"/>
              </a:rPr>
              <a:t>Nota: i benchmark sono definiti nell’RNTool, ma sono destinati ad essere adattati ai contesti locali per un utilizzo efficace.</a:t>
            </a:r>
            <a:endParaRPr b="1" i="0" sz="900" u="none" cap="none" strike="noStrike">
              <a:solidFill>
                <a:srgbClr val="90ABB1"/>
              </a:solidFill>
              <a:latin typeface="Trebuchet MS"/>
              <a:ea typeface="Trebuchet MS"/>
              <a:cs typeface="Trebuchet MS"/>
              <a:sym typeface="Trebuchet MS"/>
            </a:endParaRPr>
          </a:p>
        </p:txBody>
      </p:sp>
      <p:sp>
        <p:nvSpPr>
          <p:cNvPr id="242" name="Google Shape;242;p10"/>
          <p:cNvSpPr/>
          <p:nvPr/>
        </p:nvSpPr>
        <p:spPr>
          <a:xfrm>
            <a:off x="1253366" y="3163413"/>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3" name="Google Shape;243;p10"/>
          <p:cNvGrpSpPr/>
          <p:nvPr/>
        </p:nvGrpSpPr>
        <p:grpSpPr>
          <a:xfrm>
            <a:off x="8305799" y="4495700"/>
            <a:ext cx="838201" cy="594981"/>
            <a:chOff x="6739053" y="4087216"/>
            <a:chExt cx="838201" cy="594981"/>
          </a:xfrm>
        </p:grpSpPr>
        <p:sp>
          <p:nvSpPr>
            <p:cNvPr id="244" name="Google Shape;244;p10"/>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45" name="Google Shape;245;p10"/>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46" name="Google Shape;246;p10"/>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47" name="Google Shape;247;p10"/>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10</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1"/>
          <p:cNvSpPr txBox="1"/>
          <p:nvPr/>
        </p:nvSpPr>
        <p:spPr>
          <a:xfrm>
            <a:off x="430670" y="212086"/>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Contestualizzazione dell’RNTool</a:t>
            </a:r>
            <a:endParaRPr b="1" i="0" sz="2800" u="none" cap="none" strike="noStrike">
              <a:solidFill>
                <a:srgbClr val="9ACA3C"/>
              </a:solidFill>
              <a:latin typeface="Trebuchet MS"/>
              <a:ea typeface="Trebuchet MS"/>
              <a:cs typeface="Trebuchet MS"/>
              <a:sym typeface="Trebuchet MS"/>
            </a:endParaRPr>
          </a:p>
        </p:txBody>
      </p:sp>
      <p:sp>
        <p:nvSpPr>
          <p:cNvPr id="253" name="Google Shape;253;p11"/>
          <p:cNvSpPr txBox="1"/>
          <p:nvPr/>
        </p:nvSpPr>
        <p:spPr>
          <a:xfrm>
            <a:off x="430670" y="1538024"/>
            <a:ext cx="4141330" cy="2846903"/>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b="0" i="0" lang="es" sz="1200" u="none" cap="none" strike="noStrike">
                <a:solidFill>
                  <a:schemeClr val="accent3"/>
                </a:solidFill>
                <a:latin typeface="Trebuchet MS"/>
                <a:ea typeface="Trebuchet MS"/>
                <a:cs typeface="Trebuchet MS"/>
                <a:sym typeface="Trebuchet MS"/>
              </a:rPr>
              <a:t>L’RNTool è un quadro di valutazione generico, che fornisce una struttura completa per la valutazione dei rischi climatici su scala di quartiere.</a:t>
            </a:r>
            <a:endParaRPr/>
          </a:p>
          <a:p>
            <a:pPr indent="0" lvl="0" marL="0" marR="0" rtl="0" algn="just">
              <a:lnSpc>
                <a:spcPct val="100000"/>
              </a:lnSpc>
              <a:spcBef>
                <a:spcPts val="0"/>
              </a:spcBef>
              <a:spcAft>
                <a:spcPts val="0"/>
              </a:spcAft>
              <a:buNone/>
            </a:pPr>
            <a:r>
              <a:t/>
            </a:r>
            <a:endParaRPr b="0" i="0" sz="1200" u="none" cap="none" strike="noStrike">
              <a:solidFill>
                <a:schemeClr val="accent3"/>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s" sz="1200" u="none" cap="none" strike="noStrike">
                <a:solidFill>
                  <a:schemeClr val="accent3"/>
                </a:solidFill>
                <a:latin typeface="Trebuchet MS"/>
                <a:ea typeface="Trebuchet MS"/>
                <a:cs typeface="Trebuchet MS"/>
                <a:sym typeface="Trebuchet MS"/>
              </a:rPr>
              <a:t>Tuttavia, </a:t>
            </a:r>
            <a:r>
              <a:rPr b="1" i="0" lang="es" sz="1200" u="none" cap="none" strike="noStrike">
                <a:solidFill>
                  <a:srgbClr val="92D050"/>
                </a:solidFill>
                <a:latin typeface="Trebuchet MS"/>
                <a:ea typeface="Trebuchet MS"/>
                <a:cs typeface="Trebuchet MS"/>
                <a:sym typeface="Trebuchet MS"/>
              </a:rPr>
              <a:t>per diventare uno strumento operativo</a:t>
            </a:r>
            <a:r>
              <a:rPr b="0" i="0" lang="es" sz="1200" u="none" cap="none" strike="noStrike">
                <a:solidFill>
                  <a:schemeClr val="accent3"/>
                </a:solidFill>
                <a:latin typeface="Trebuchet MS"/>
                <a:ea typeface="Trebuchet MS"/>
                <a:cs typeface="Trebuchet MS"/>
                <a:sym typeface="Trebuchet MS"/>
              </a:rPr>
              <a:t>, l’RNTool deve essere sottoposto a un processo di contestualizzazione. Questo processo trasforma il quadro generico in uno strumento di valutazione operativo.</a:t>
            </a:r>
            <a:endParaRPr/>
          </a:p>
          <a:p>
            <a:pPr indent="0" lvl="0" marL="0" marR="0" rtl="0" algn="just">
              <a:lnSpc>
                <a:spcPct val="100000"/>
              </a:lnSpc>
              <a:spcBef>
                <a:spcPts val="0"/>
              </a:spcBef>
              <a:spcAft>
                <a:spcPts val="0"/>
              </a:spcAft>
              <a:buNone/>
            </a:pPr>
            <a:r>
              <a:t/>
            </a:r>
            <a:endParaRPr b="0" i="0" sz="1200" u="none" cap="none" strike="noStrike">
              <a:solidFill>
                <a:schemeClr val="accent3"/>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s" sz="1200" u="none" cap="none" strike="noStrike">
                <a:solidFill>
                  <a:schemeClr val="accent3"/>
                </a:solidFill>
                <a:latin typeface="Trebuchet MS"/>
                <a:ea typeface="Trebuchet MS"/>
                <a:cs typeface="Trebuchet MS"/>
                <a:sym typeface="Trebuchet MS"/>
              </a:rPr>
              <a:t>Il processo di contestualizzazione comprende diversi </a:t>
            </a:r>
            <a:r>
              <a:rPr b="0" i="0" lang="es" sz="1200" u="none" cap="none" strike="noStrike">
                <a:solidFill>
                  <a:srgbClr val="92D050"/>
                </a:solidFill>
                <a:latin typeface="Trebuchet MS"/>
                <a:ea typeface="Trebuchet MS"/>
                <a:cs typeface="Trebuchet MS"/>
                <a:sym typeface="Trebuchet MS"/>
              </a:rPr>
              <a:t>passaggi chiave</a:t>
            </a:r>
            <a:r>
              <a:rPr b="0" i="0" lang="es" sz="1200" u="none" cap="none" strike="noStrike">
                <a:solidFill>
                  <a:schemeClr val="accent3"/>
                </a:solidFill>
                <a:latin typeface="Trebuchet MS"/>
                <a:ea typeface="Trebuchet MS"/>
                <a:cs typeface="Trebuchet MS"/>
                <a:sym typeface="Trebuchet MS"/>
              </a:rPr>
              <a:t>, ciascuno dei quali contribuisce ad adattare l’RNTool alle caratteristiche uniche del contesto locale.</a:t>
            </a:r>
            <a:endParaRPr/>
          </a:p>
          <a:p>
            <a:pPr indent="0" lvl="0" marL="0" marR="215900" rtl="0" algn="just">
              <a:lnSpc>
                <a:spcPct val="100000"/>
              </a:lnSpc>
              <a:spcBef>
                <a:spcPts val="600"/>
              </a:spcBef>
              <a:spcAft>
                <a:spcPts val="0"/>
              </a:spcAft>
              <a:buClr>
                <a:srgbClr val="000000"/>
              </a:buClr>
              <a:buSzPts val="1200"/>
              <a:buFont typeface="Arial"/>
              <a:buNone/>
            </a:pPr>
            <a:r>
              <a:t/>
            </a:r>
            <a:endParaRPr b="0" i="0" sz="1200" u="none" cap="none" strike="noStrike">
              <a:solidFill>
                <a:schemeClr val="accent3"/>
              </a:solidFill>
              <a:latin typeface="Trebuchet MS"/>
              <a:ea typeface="Trebuchet MS"/>
              <a:cs typeface="Trebuchet MS"/>
              <a:sym typeface="Trebuchet MS"/>
            </a:endParaRPr>
          </a:p>
        </p:txBody>
      </p:sp>
      <p:grpSp>
        <p:nvGrpSpPr>
          <p:cNvPr id="254" name="Google Shape;254;p11"/>
          <p:cNvGrpSpPr/>
          <p:nvPr/>
        </p:nvGrpSpPr>
        <p:grpSpPr>
          <a:xfrm>
            <a:off x="8305799" y="4495700"/>
            <a:ext cx="838201" cy="594981"/>
            <a:chOff x="6739053" y="4087216"/>
            <a:chExt cx="838201" cy="594981"/>
          </a:xfrm>
        </p:grpSpPr>
        <p:sp>
          <p:nvSpPr>
            <p:cNvPr id="255" name="Google Shape;255;p11"/>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56" name="Google Shape;256;p11"/>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57" name="Google Shape;257;p11"/>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58" name="Google Shape;258;p11"/>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11</a:t>
            </a:r>
            <a:endParaRPr b="0" i="0" sz="1400" u="none" cap="none" strike="noStrike">
              <a:solidFill>
                <a:schemeClr val="lt1"/>
              </a:solidFill>
              <a:latin typeface="Arial"/>
              <a:ea typeface="Arial"/>
              <a:cs typeface="Arial"/>
              <a:sym typeface="Arial"/>
            </a:endParaRPr>
          </a:p>
        </p:txBody>
      </p:sp>
      <p:sp>
        <p:nvSpPr>
          <p:cNvPr id="259" name="Google Shape;259;p11"/>
          <p:cNvSpPr txBox="1"/>
          <p:nvPr/>
        </p:nvSpPr>
        <p:spPr>
          <a:xfrm>
            <a:off x="4951139" y="1722064"/>
            <a:ext cx="3957333" cy="2015906"/>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0"/>
              </a:spcAft>
              <a:buClr>
                <a:srgbClr val="000000"/>
              </a:buClr>
              <a:buSzPts val="1200"/>
              <a:buFont typeface="Arial"/>
              <a:buNone/>
            </a:pPr>
            <a:r>
              <a:rPr b="0" i="0" lang="es" sz="1200" u="none" cap="none" strike="noStrike">
                <a:solidFill>
                  <a:srgbClr val="92D050"/>
                </a:solidFill>
                <a:latin typeface="Trebuchet MS"/>
                <a:ea typeface="Trebuchet MS"/>
                <a:cs typeface="Trebuchet MS"/>
                <a:sym typeface="Trebuchet MS"/>
              </a:rPr>
              <a:t>Passaggi Chiave:</a:t>
            </a:r>
            <a:endParaRPr b="0" i="0" sz="1400" u="none" cap="none" strike="noStrike">
              <a:solidFill>
                <a:srgbClr val="000000"/>
              </a:solidFill>
              <a:latin typeface="Arial"/>
              <a:ea typeface="Arial"/>
              <a:cs typeface="Arial"/>
              <a:sym typeface="Arial"/>
            </a:endParaRPr>
          </a:p>
          <a:p>
            <a:pPr indent="0" lvl="0" marL="0" marR="215900" rtl="0" algn="l">
              <a:lnSpc>
                <a:spcPct val="100000"/>
              </a:lnSpc>
              <a:spcBef>
                <a:spcPts val="600"/>
              </a:spcBef>
              <a:spcAft>
                <a:spcPts val="0"/>
              </a:spcAft>
              <a:buClr>
                <a:srgbClr val="000000"/>
              </a:buClr>
              <a:buSzPts val="1200"/>
              <a:buFont typeface="Arial"/>
              <a:buNone/>
            </a:pPr>
            <a:r>
              <a:t/>
            </a:r>
            <a:endParaRPr b="0" i="0" sz="1200" u="none" cap="none" strike="noStrike">
              <a:solidFill>
                <a:srgbClr val="92D050"/>
              </a:solidFill>
              <a:latin typeface="Trebuchet MS"/>
              <a:ea typeface="Trebuchet MS"/>
              <a:cs typeface="Trebuchet MS"/>
              <a:sym typeface="Trebuchet MS"/>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Selezione dei Temi rilevanti (Pericoli)</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Selezione delle Macro-categorie (Settori urbani)</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Selezione delle Categorie di rischio</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Definizione dei benchmark per i criteri</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Assegnazione dei pesi</a:t>
            </a:r>
            <a:endParaRPr b="0" i="0" sz="1200" u="none" cap="none" strike="noStrike">
              <a:solidFill>
                <a:schemeClr val="accent3"/>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2"/>
          <p:cNvSpPr/>
          <p:nvPr/>
        </p:nvSpPr>
        <p:spPr>
          <a:xfrm>
            <a:off x="1405500" y="3260375"/>
            <a:ext cx="1303800" cy="1303800"/>
          </a:xfrm>
          <a:prstGeom prst="ellipse">
            <a:avLst/>
          </a:prstGeom>
          <a:noFill/>
          <a:ln cap="flat" cmpd="sng" w="19050">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12"/>
          <p:cNvSpPr/>
          <p:nvPr/>
        </p:nvSpPr>
        <p:spPr>
          <a:xfrm>
            <a:off x="3089125" y="3260375"/>
            <a:ext cx="1303800" cy="1303800"/>
          </a:xfrm>
          <a:prstGeom prst="ellipse">
            <a:avLst/>
          </a:prstGeom>
          <a:noFill/>
          <a:ln cap="flat" cmpd="sng" w="19050">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12"/>
          <p:cNvSpPr txBox="1"/>
          <p:nvPr/>
        </p:nvSpPr>
        <p:spPr>
          <a:xfrm>
            <a:off x="402225" y="1172650"/>
            <a:ext cx="8066700" cy="1243800"/>
          </a:xfrm>
          <a:prstGeom prst="rect">
            <a:avLst/>
          </a:prstGeom>
          <a:noFill/>
          <a:ln>
            <a:noFill/>
          </a:ln>
        </p:spPr>
        <p:txBody>
          <a:bodyPr anchorCtr="0" anchor="ctr" bIns="34275" lIns="68550" spcFirstLastPara="1" rIns="68550" wrap="square" tIns="34275">
            <a:no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Per diventare uno strumento operativo, l’RNTool deve essere sottoposto a un processo di contestualizzazione. Questo processo trasforma il quadro generico in uno strumento di valutazione operativo. Il processo di contestualizzazione comprende diversi passaggi chiave, ciascuno dei quali contribuisce ad adattare l’RNTool alle caratteristiche uniche del contesto locale.</a:t>
            </a:r>
            <a:endParaRPr b="0" i="0" sz="1200" u="none" cap="none" strike="noStrike">
              <a:solidFill>
                <a:srgbClr val="708792"/>
              </a:solidFill>
              <a:latin typeface="Trebuchet MS"/>
              <a:ea typeface="Trebuchet MS"/>
              <a:cs typeface="Trebuchet MS"/>
              <a:sym typeface="Trebuchet MS"/>
            </a:endParaRPr>
          </a:p>
        </p:txBody>
      </p:sp>
      <p:sp>
        <p:nvSpPr>
          <p:cNvPr id="267" name="Google Shape;267;p12"/>
          <p:cNvSpPr txBox="1"/>
          <p:nvPr/>
        </p:nvSpPr>
        <p:spPr>
          <a:xfrm>
            <a:off x="402225" y="329461"/>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Contestualizzazione dell’RNTool</a:t>
            </a:r>
            <a:endParaRPr b="1" i="0" sz="2800" u="none" cap="none" strike="noStrike">
              <a:solidFill>
                <a:srgbClr val="F68A42"/>
              </a:solidFill>
              <a:latin typeface="Trebuchet MS"/>
              <a:ea typeface="Trebuchet MS"/>
              <a:cs typeface="Trebuchet MS"/>
              <a:sym typeface="Trebuchet MS"/>
            </a:endParaRPr>
          </a:p>
        </p:txBody>
      </p:sp>
      <p:sp>
        <p:nvSpPr>
          <p:cNvPr id="268" name="Google Shape;268;p12"/>
          <p:cNvSpPr txBox="1"/>
          <p:nvPr/>
        </p:nvSpPr>
        <p:spPr>
          <a:xfrm>
            <a:off x="402225" y="2215938"/>
            <a:ext cx="8392200" cy="1000244"/>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0"/>
              </a:spcAft>
              <a:buClr>
                <a:srgbClr val="000000"/>
              </a:buClr>
              <a:buSzPts val="1200"/>
              <a:buFont typeface="Arial"/>
              <a:buNone/>
            </a:pPr>
            <a:r>
              <a:rPr b="1" i="0" lang="es" sz="1200" u="none" cap="none" strike="noStrike">
                <a:solidFill>
                  <a:srgbClr val="F68A42"/>
                </a:solidFill>
                <a:latin typeface="Trebuchet MS"/>
                <a:ea typeface="Trebuchet MS"/>
                <a:cs typeface="Trebuchet MS"/>
                <a:sym typeface="Trebuchet MS"/>
              </a:rPr>
              <a:t>Prima fase:</a:t>
            </a:r>
            <a:r>
              <a:rPr b="0" i="0" lang="es" sz="1200" u="none" cap="none" strike="noStrike">
                <a:solidFill>
                  <a:srgbClr val="708792"/>
                </a:solidFill>
                <a:latin typeface="Trebuchet MS"/>
                <a:ea typeface="Trebuchet MS"/>
                <a:cs typeface="Trebuchet MS"/>
                <a:sym typeface="Trebuchet MS"/>
              </a:rPr>
              <a:t> </a:t>
            </a:r>
            <a:br>
              <a:rPr b="0" i="0" lang="es" sz="1200" u="none" cap="none" strike="noStrike">
                <a:solidFill>
                  <a:srgbClr val="708792"/>
                </a:solidFill>
                <a:latin typeface="Trebuchet MS"/>
                <a:ea typeface="Trebuchet MS"/>
                <a:cs typeface="Trebuchet MS"/>
                <a:sym typeface="Trebuchet MS"/>
              </a:rPr>
            </a:br>
            <a:br>
              <a:rPr b="0" i="0" lang="es" sz="1200" u="none" cap="none" strike="noStrike">
                <a:solidFill>
                  <a:srgbClr val="708792"/>
                </a:solidFill>
                <a:latin typeface="Trebuchet MS"/>
                <a:ea typeface="Trebuchet MS"/>
                <a:cs typeface="Trebuchet MS"/>
                <a:sym typeface="Trebuchet MS"/>
              </a:rPr>
            </a:br>
            <a:r>
              <a:rPr b="0" i="0" lang="es" sz="1200" u="none" cap="none" strike="noStrike">
                <a:solidFill>
                  <a:srgbClr val="708792"/>
                </a:solidFill>
                <a:latin typeface="Trebuchet MS"/>
                <a:ea typeface="Trebuchet MS"/>
                <a:cs typeface="Trebuchet MS"/>
                <a:sym typeface="Trebuchet MS"/>
              </a:rPr>
              <a:t>La selezione dei Temi rilevanti (Pericoli) più pertinenti al contesto specifico del comune. Questa selezione può essere guidata da:</a:t>
            </a:r>
            <a:endParaRPr b="0" i="0" sz="1200" u="none" cap="none" strike="noStrike">
              <a:solidFill>
                <a:srgbClr val="708792"/>
              </a:solidFill>
              <a:latin typeface="Trebuchet MS"/>
              <a:ea typeface="Trebuchet MS"/>
              <a:cs typeface="Trebuchet MS"/>
              <a:sym typeface="Trebuchet MS"/>
            </a:endParaRPr>
          </a:p>
        </p:txBody>
      </p:sp>
      <p:sp>
        <p:nvSpPr>
          <p:cNvPr id="269" name="Google Shape;269;p12"/>
          <p:cNvSpPr txBox="1"/>
          <p:nvPr/>
        </p:nvSpPr>
        <p:spPr>
          <a:xfrm>
            <a:off x="380388" y="999016"/>
            <a:ext cx="7894745" cy="630912"/>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1200"/>
              </a:spcAft>
              <a:buNone/>
            </a:pPr>
            <a:r>
              <a:rPr b="1" i="0" lang="es" sz="1400" u="none" cap="none" strike="noStrike">
                <a:solidFill>
                  <a:srgbClr val="F68A42"/>
                </a:solidFill>
                <a:latin typeface="Trebuchet MS"/>
                <a:ea typeface="Trebuchet MS"/>
                <a:cs typeface="Trebuchet MS"/>
                <a:sym typeface="Trebuchet MS"/>
              </a:rPr>
              <a:t>5.2.1 Selezione dei Temi rilevanti (Pericoli)</a:t>
            </a:r>
            <a:endParaRPr/>
          </a:p>
        </p:txBody>
      </p:sp>
      <p:sp>
        <p:nvSpPr>
          <p:cNvPr id="270" name="Google Shape;270;p12"/>
          <p:cNvSpPr txBox="1"/>
          <p:nvPr/>
        </p:nvSpPr>
        <p:spPr>
          <a:xfrm>
            <a:off x="6368625" y="3481403"/>
            <a:ext cx="1551600" cy="861744"/>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Consultazioni con esperti locali e portatori di interesse.</a:t>
            </a:r>
            <a:endParaRPr b="0" i="0" sz="1100" u="none" cap="none" strike="noStrike">
              <a:solidFill>
                <a:srgbClr val="708792"/>
              </a:solidFill>
              <a:latin typeface="Trebuchet MS"/>
              <a:ea typeface="Trebuchet MS"/>
              <a:cs typeface="Trebuchet MS"/>
              <a:sym typeface="Trebuchet MS"/>
            </a:endParaRPr>
          </a:p>
        </p:txBody>
      </p:sp>
      <p:sp>
        <p:nvSpPr>
          <p:cNvPr id="271" name="Google Shape;271;p12"/>
          <p:cNvSpPr txBox="1"/>
          <p:nvPr/>
        </p:nvSpPr>
        <p:spPr>
          <a:xfrm>
            <a:off x="4760075" y="3485441"/>
            <a:ext cx="1596000" cy="861744"/>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Dati storici sugli eventi meteorologici estremi</a:t>
            </a:r>
            <a:endParaRPr b="0" i="0" sz="1100" u="none" cap="none" strike="noStrike">
              <a:solidFill>
                <a:srgbClr val="708792"/>
              </a:solidFill>
              <a:latin typeface="Trebuchet MS"/>
              <a:ea typeface="Trebuchet MS"/>
              <a:cs typeface="Trebuchet MS"/>
              <a:sym typeface="Trebuchet MS"/>
            </a:endParaRPr>
          </a:p>
        </p:txBody>
      </p:sp>
      <p:sp>
        <p:nvSpPr>
          <p:cNvPr id="272" name="Google Shape;272;p12"/>
          <p:cNvSpPr txBox="1"/>
          <p:nvPr/>
        </p:nvSpPr>
        <p:spPr>
          <a:xfrm>
            <a:off x="3089125" y="3367102"/>
            <a:ext cx="1551600" cy="1200298"/>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Piani e strategie regionali o nazionali di adattamento ai cambiamenti climatici</a:t>
            </a:r>
            <a:endParaRPr b="0" i="0" sz="1100" u="none" cap="none" strike="noStrike">
              <a:solidFill>
                <a:srgbClr val="708792"/>
              </a:solidFill>
              <a:latin typeface="Trebuchet MS"/>
              <a:ea typeface="Trebuchet MS"/>
              <a:cs typeface="Trebuchet MS"/>
              <a:sym typeface="Trebuchet MS"/>
            </a:endParaRPr>
          </a:p>
        </p:txBody>
      </p:sp>
      <p:sp>
        <p:nvSpPr>
          <p:cNvPr id="273" name="Google Shape;273;p12"/>
          <p:cNvSpPr txBox="1"/>
          <p:nvPr/>
        </p:nvSpPr>
        <p:spPr>
          <a:xfrm>
            <a:off x="1332444" y="3290013"/>
            <a:ext cx="1684750" cy="1107965"/>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60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Piani SECAP esistenti (Piani d’Azione per l’Energia Sostenibile e il Clima)</a:t>
            </a:r>
            <a:endParaRPr b="0" i="0" sz="1100" u="none" cap="none" strike="noStrike">
              <a:solidFill>
                <a:srgbClr val="708792"/>
              </a:solidFill>
              <a:latin typeface="Trebuchet MS"/>
              <a:ea typeface="Trebuchet MS"/>
              <a:cs typeface="Trebuchet MS"/>
              <a:sym typeface="Trebuchet MS"/>
            </a:endParaRPr>
          </a:p>
        </p:txBody>
      </p:sp>
      <p:sp>
        <p:nvSpPr>
          <p:cNvPr id="274" name="Google Shape;274;p12"/>
          <p:cNvSpPr/>
          <p:nvPr/>
        </p:nvSpPr>
        <p:spPr>
          <a:xfrm>
            <a:off x="4772750" y="3260375"/>
            <a:ext cx="1303800" cy="1303800"/>
          </a:xfrm>
          <a:prstGeom prst="ellipse">
            <a:avLst/>
          </a:prstGeom>
          <a:noFill/>
          <a:ln cap="flat" cmpd="sng" w="19050">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12"/>
          <p:cNvSpPr/>
          <p:nvPr/>
        </p:nvSpPr>
        <p:spPr>
          <a:xfrm>
            <a:off x="6368625" y="3260375"/>
            <a:ext cx="1303800" cy="1303800"/>
          </a:xfrm>
          <a:prstGeom prst="ellipse">
            <a:avLst/>
          </a:prstGeom>
          <a:noFill/>
          <a:ln cap="flat" cmpd="sng" w="19050">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12"/>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277" name="Google Shape;277;p12"/>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278" name="Google Shape;278;p12"/>
          <p:cNvGrpSpPr/>
          <p:nvPr/>
        </p:nvGrpSpPr>
        <p:grpSpPr>
          <a:xfrm>
            <a:off x="8305799" y="4495700"/>
            <a:ext cx="838201" cy="594981"/>
            <a:chOff x="6739053" y="4087216"/>
            <a:chExt cx="838201" cy="594981"/>
          </a:xfrm>
        </p:grpSpPr>
        <p:sp>
          <p:nvSpPr>
            <p:cNvPr id="279" name="Google Shape;279;p12"/>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80" name="Google Shape;280;p12"/>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81" name="Google Shape;281;p12"/>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82" name="Google Shape;282;p12"/>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12</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3"/>
          <p:cNvSpPr txBox="1"/>
          <p:nvPr/>
        </p:nvSpPr>
        <p:spPr>
          <a:xfrm>
            <a:off x="402225" y="40200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s" sz="2800" u="none" cap="none" strike="noStrike">
                <a:solidFill>
                  <a:srgbClr val="F68A42"/>
                </a:solidFill>
                <a:latin typeface="Trebuchet MS"/>
                <a:ea typeface="Trebuchet MS"/>
                <a:cs typeface="Trebuchet MS"/>
                <a:sym typeface="Trebuchet MS"/>
              </a:rPr>
              <a:t>Contestualizzazione dell’RNTool</a:t>
            </a:r>
            <a:endParaRPr b="1" i="0" sz="2800" u="none" cap="none" strike="noStrike">
              <a:solidFill>
                <a:srgbClr val="F68A42"/>
              </a:solidFill>
              <a:latin typeface="Trebuchet MS"/>
              <a:ea typeface="Trebuchet MS"/>
              <a:cs typeface="Trebuchet MS"/>
              <a:sym typeface="Trebuchet MS"/>
            </a:endParaRPr>
          </a:p>
        </p:txBody>
      </p:sp>
      <p:sp>
        <p:nvSpPr>
          <p:cNvPr id="288" name="Google Shape;288;p13"/>
          <p:cNvSpPr txBox="1"/>
          <p:nvPr/>
        </p:nvSpPr>
        <p:spPr>
          <a:xfrm>
            <a:off x="402225" y="1554150"/>
            <a:ext cx="7998000" cy="892522"/>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1" i="0" lang="es" sz="1200" u="none" cap="none" strike="noStrike">
                <a:solidFill>
                  <a:srgbClr val="F68A42"/>
                </a:solidFill>
                <a:latin typeface="Trebuchet MS"/>
                <a:ea typeface="Trebuchet MS"/>
                <a:cs typeface="Trebuchet MS"/>
                <a:sym typeface="Trebuchet MS"/>
              </a:rPr>
              <a:t>Seconda Fase:</a:t>
            </a:r>
            <a:endParaRPr b="0" i="0" sz="1200" u="none" cap="none" strike="noStrike">
              <a:solidFill>
                <a:srgbClr val="F68A42"/>
              </a:solidFill>
              <a:latin typeface="Trebuchet MS"/>
              <a:ea typeface="Trebuchet MS"/>
              <a:cs typeface="Trebuchet MS"/>
              <a:sym typeface="Trebuchet MS"/>
            </a:endParaRPr>
          </a:p>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Per ciascuna Questione selezionata (Pericolo), il passo successivo consiste nell’identificare i Settori urbani (Macro-categorie) esposti e potenzialmente interessati. Questa selezione si basa su:</a:t>
            </a:r>
            <a:endParaRPr b="0" i="0" sz="1200" u="none" cap="none" strike="noStrike">
              <a:solidFill>
                <a:srgbClr val="708792"/>
              </a:solidFill>
              <a:latin typeface="Trebuchet MS"/>
              <a:ea typeface="Trebuchet MS"/>
              <a:cs typeface="Trebuchet MS"/>
              <a:sym typeface="Trebuchet MS"/>
            </a:endParaRPr>
          </a:p>
        </p:txBody>
      </p:sp>
      <p:sp>
        <p:nvSpPr>
          <p:cNvPr id="289" name="Google Shape;289;p13"/>
          <p:cNvSpPr txBox="1"/>
          <p:nvPr/>
        </p:nvSpPr>
        <p:spPr>
          <a:xfrm>
            <a:off x="402225" y="1077650"/>
            <a:ext cx="5199322" cy="630912"/>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1200"/>
              </a:spcAft>
              <a:buClr>
                <a:schemeClr val="dk1"/>
              </a:buClr>
              <a:buSzPts val="1100"/>
              <a:buFont typeface="Arial"/>
              <a:buNone/>
            </a:pPr>
            <a:r>
              <a:rPr b="1" i="0" lang="es" sz="1400" u="none" cap="none" strike="noStrike">
                <a:solidFill>
                  <a:srgbClr val="F68A42"/>
                </a:solidFill>
                <a:latin typeface="Trebuchet MS"/>
                <a:ea typeface="Trebuchet MS"/>
                <a:cs typeface="Trebuchet MS"/>
                <a:sym typeface="Trebuchet MS"/>
              </a:rPr>
              <a:t>5.2.2 Selezione delle Macro-categorie (Settori urbani)</a:t>
            </a:r>
            <a:endParaRPr b="1" i="0" sz="1400" u="none" cap="none" strike="noStrike">
              <a:solidFill>
                <a:srgbClr val="F68A42"/>
              </a:solidFill>
              <a:latin typeface="Trebuchet MS"/>
              <a:ea typeface="Trebuchet MS"/>
              <a:cs typeface="Trebuchet MS"/>
              <a:sym typeface="Trebuchet MS"/>
            </a:endParaRPr>
          </a:p>
        </p:txBody>
      </p:sp>
      <p:sp>
        <p:nvSpPr>
          <p:cNvPr id="290" name="Google Shape;290;p13"/>
          <p:cNvSpPr txBox="1"/>
          <p:nvPr/>
        </p:nvSpPr>
        <p:spPr>
          <a:xfrm>
            <a:off x="6404025" y="2600900"/>
            <a:ext cx="1996200" cy="1292631"/>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La capacità istituzionale di implementare misure di adattamento all’interno di ciascun settore.</a:t>
            </a:r>
            <a:endParaRPr b="0" i="0" sz="1200" u="none" cap="none" strike="noStrike">
              <a:solidFill>
                <a:srgbClr val="708792"/>
              </a:solidFill>
              <a:latin typeface="Trebuchet MS"/>
              <a:ea typeface="Trebuchet MS"/>
              <a:cs typeface="Trebuchet MS"/>
              <a:sym typeface="Trebuchet MS"/>
            </a:endParaRPr>
          </a:p>
        </p:txBody>
      </p:sp>
      <p:sp>
        <p:nvSpPr>
          <p:cNvPr id="291" name="Google Shape;291;p13"/>
          <p:cNvSpPr txBox="1"/>
          <p:nvPr/>
        </p:nvSpPr>
        <p:spPr>
          <a:xfrm>
            <a:off x="2702619" y="2565429"/>
            <a:ext cx="3402392" cy="2062073"/>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La dipendenza dei servizi dall’infrastruttura esposta. Se il corretto funzionamento di un settore (ad es. Salute) dipende da infrastrutture a rischio per un determinato pericolo, allora il settore di tali infrastrutture (ad es. Energia, Acqua, Mobilità) dovrebbe essere incluso nella valutazione, anche se non è l’obiettivo principale del pericolo.</a:t>
            </a:r>
            <a:endParaRPr/>
          </a:p>
          <a:p>
            <a:pPr indent="0" lvl="0" marL="0" marR="215900" rtl="0" algn="just">
              <a:lnSpc>
                <a:spcPct val="100000"/>
              </a:lnSpc>
              <a:spcBef>
                <a:spcPts val="0"/>
              </a:spcBef>
              <a:spcAft>
                <a:spcPts val="0"/>
              </a:spcAft>
              <a:buClr>
                <a:srgbClr val="000000"/>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13"/>
          <p:cNvSpPr txBox="1"/>
          <p:nvPr/>
        </p:nvSpPr>
        <p:spPr>
          <a:xfrm>
            <a:off x="425475" y="2539027"/>
            <a:ext cx="1996200" cy="1184909"/>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La presenza e la criticità delle funzioni urbane nel comune (ad es. Mobilità, Salute, Acqua)</a:t>
            </a:r>
            <a:endParaRPr b="0" i="0" sz="1200" u="none" cap="none" strike="noStrike">
              <a:solidFill>
                <a:srgbClr val="708792"/>
              </a:solidFill>
              <a:latin typeface="Trebuchet MS"/>
              <a:ea typeface="Trebuchet MS"/>
              <a:cs typeface="Trebuchet MS"/>
              <a:sym typeface="Trebuchet MS"/>
            </a:endParaRPr>
          </a:p>
        </p:txBody>
      </p:sp>
      <p:sp>
        <p:nvSpPr>
          <p:cNvPr id="293" name="Google Shape;293;p13"/>
          <p:cNvSpPr/>
          <p:nvPr/>
        </p:nvSpPr>
        <p:spPr>
          <a:xfrm>
            <a:off x="329175" y="2557675"/>
            <a:ext cx="1970700" cy="18897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13"/>
          <p:cNvSpPr/>
          <p:nvPr/>
        </p:nvSpPr>
        <p:spPr>
          <a:xfrm>
            <a:off x="2682300" y="2557675"/>
            <a:ext cx="3181925" cy="18897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13"/>
          <p:cNvSpPr/>
          <p:nvPr/>
        </p:nvSpPr>
        <p:spPr>
          <a:xfrm>
            <a:off x="6317475" y="2557675"/>
            <a:ext cx="1970700" cy="18897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3"/>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297" name="Google Shape;297;p13"/>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298" name="Google Shape;298;p13"/>
          <p:cNvGrpSpPr/>
          <p:nvPr/>
        </p:nvGrpSpPr>
        <p:grpSpPr>
          <a:xfrm>
            <a:off x="8305799" y="4495700"/>
            <a:ext cx="838201" cy="594981"/>
            <a:chOff x="6739053" y="4087216"/>
            <a:chExt cx="838201" cy="594981"/>
          </a:xfrm>
        </p:grpSpPr>
        <p:sp>
          <p:nvSpPr>
            <p:cNvPr id="299" name="Google Shape;299;p13"/>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300" name="Google Shape;300;p13"/>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301" name="Google Shape;301;p13"/>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302" name="Google Shape;302;p13"/>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13</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4"/>
          <p:cNvSpPr/>
          <p:nvPr/>
        </p:nvSpPr>
        <p:spPr>
          <a:xfrm>
            <a:off x="767400" y="3337025"/>
            <a:ext cx="1632300" cy="400200"/>
          </a:xfrm>
          <a:prstGeom prst="roundRect">
            <a:avLst>
              <a:gd fmla="val 16667" name="adj"/>
            </a:avLst>
          </a:prstGeom>
          <a:solidFill>
            <a:srgbClr val="F68A4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14"/>
          <p:cNvSpPr/>
          <p:nvPr/>
        </p:nvSpPr>
        <p:spPr>
          <a:xfrm>
            <a:off x="3072000" y="3337025"/>
            <a:ext cx="2708700" cy="400200"/>
          </a:xfrm>
          <a:prstGeom prst="roundRect">
            <a:avLst>
              <a:gd fmla="val 16667" name="adj"/>
            </a:avLst>
          </a:prstGeom>
          <a:solidFill>
            <a:srgbClr val="F68A4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14"/>
          <p:cNvSpPr/>
          <p:nvPr/>
        </p:nvSpPr>
        <p:spPr>
          <a:xfrm>
            <a:off x="6432225" y="3337025"/>
            <a:ext cx="1632300" cy="400200"/>
          </a:xfrm>
          <a:prstGeom prst="roundRect">
            <a:avLst>
              <a:gd fmla="val 16667" name="adj"/>
            </a:avLst>
          </a:prstGeom>
          <a:solidFill>
            <a:srgbClr val="F68A4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14"/>
          <p:cNvSpPr txBox="1"/>
          <p:nvPr/>
        </p:nvSpPr>
        <p:spPr>
          <a:xfrm>
            <a:off x="618170" y="28085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Contestualizzazione dell’RNTool </a:t>
            </a:r>
            <a:endParaRPr b="1" i="0" sz="2800" u="none" cap="none" strike="noStrike">
              <a:solidFill>
                <a:srgbClr val="F68A42"/>
              </a:solidFill>
              <a:latin typeface="Trebuchet MS"/>
              <a:ea typeface="Trebuchet MS"/>
              <a:cs typeface="Trebuchet MS"/>
              <a:sym typeface="Trebuchet MS"/>
            </a:endParaRPr>
          </a:p>
        </p:txBody>
      </p:sp>
      <p:sp>
        <p:nvSpPr>
          <p:cNvPr id="311" name="Google Shape;311;p14"/>
          <p:cNvSpPr txBox="1"/>
          <p:nvPr/>
        </p:nvSpPr>
        <p:spPr>
          <a:xfrm>
            <a:off x="593190" y="1524009"/>
            <a:ext cx="7894745" cy="1523464"/>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1" i="0" lang="es" sz="1200" u="none" cap="none" strike="noStrike">
                <a:solidFill>
                  <a:srgbClr val="F68A42"/>
                </a:solidFill>
                <a:latin typeface="Trebuchet MS"/>
                <a:ea typeface="Trebuchet MS"/>
                <a:cs typeface="Trebuchet MS"/>
                <a:sym typeface="Trebuchet MS"/>
              </a:rPr>
              <a:t>Terza fase:</a:t>
            </a:r>
            <a:endParaRPr b="1" i="0" sz="1200" u="none" cap="none" strike="noStrike">
              <a:solidFill>
                <a:srgbClr val="F68A42"/>
              </a:solidFill>
              <a:latin typeface="Trebuchet MS"/>
              <a:ea typeface="Trebuchet MS"/>
              <a:cs typeface="Trebuchet MS"/>
              <a:sym typeface="Trebuchet MS"/>
            </a:endParaRPr>
          </a:p>
          <a:p>
            <a:pPr indent="0" lvl="0" marL="0" marR="215900" rtl="0" algn="just">
              <a:lnSpc>
                <a:spcPct val="100000"/>
              </a:lnSpc>
              <a:spcBef>
                <a:spcPts val="600"/>
              </a:spcBef>
              <a:spcAft>
                <a:spcPts val="0"/>
              </a:spcAft>
              <a:buClr>
                <a:srgbClr val="000000"/>
              </a:buClr>
              <a:buSzPts val="1200"/>
              <a:buFont typeface="Arial"/>
              <a:buNone/>
            </a:pPr>
            <a:r>
              <a:t/>
            </a:r>
            <a:endParaRPr b="1" i="0" sz="1200" u="none" cap="none" strike="noStrike">
              <a:solidFill>
                <a:srgbClr val="F68A42"/>
              </a:solidFill>
              <a:latin typeface="Trebuchet MS"/>
              <a:ea typeface="Trebuchet MS"/>
              <a:cs typeface="Trebuchet MS"/>
              <a:sym typeface="Trebuchet MS"/>
            </a:endParaRPr>
          </a:p>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Una volta selezionati i Settori urbani rilevanti, la fase successiva consiste nel determinare le Categorie di rischio che rappresentano le interazioni specifiche tra pericoli ed elementi esposti, corrispondenti a rischi climatici concreti e valutabili. Dovrebbero essere mantenute solo le Categorie di rischio più rilevanti e valutabili, sulla base di:</a:t>
            </a:r>
            <a:endParaRPr b="0" i="0" sz="1200" u="none" cap="none" strike="noStrike">
              <a:solidFill>
                <a:srgbClr val="708792"/>
              </a:solidFill>
              <a:latin typeface="Trebuchet MS"/>
              <a:ea typeface="Trebuchet MS"/>
              <a:cs typeface="Trebuchet MS"/>
              <a:sym typeface="Trebuchet MS"/>
            </a:endParaRPr>
          </a:p>
        </p:txBody>
      </p:sp>
      <p:sp>
        <p:nvSpPr>
          <p:cNvPr id="312" name="Google Shape;312;p14"/>
          <p:cNvSpPr txBox="1"/>
          <p:nvPr/>
        </p:nvSpPr>
        <p:spPr>
          <a:xfrm>
            <a:off x="618170" y="1025681"/>
            <a:ext cx="4892400" cy="630912"/>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1200"/>
              </a:spcAft>
              <a:buClr>
                <a:srgbClr val="000000"/>
              </a:buClr>
              <a:buSzPts val="1400"/>
              <a:buFont typeface="Arial"/>
              <a:buNone/>
            </a:pPr>
            <a:r>
              <a:rPr b="1" i="0" lang="es" sz="1400" u="none" cap="none" strike="noStrike">
                <a:solidFill>
                  <a:srgbClr val="F68A42"/>
                </a:solidFill>
                <a:latin typeface="Trebuchet MS"/>
                <a:ea typeface="Trebuchet MS"/>
                <a:cs typeface="Trebuchet MS"/>
                <a:sym typeface="Trebuchet MS"/>
              </a:rPr>
              <a:t>5.2.3 Selezione delle Categorie di Rischio</a:t>
            </a:r>
            <a:endParaRPr b="1" i="0" sz="1400" u="none" cap="none" strike="noStrike">
              <a:solidFill>
                <a:srgbClr val="F68A42"/>
              </a:solidFill>
              <a:latin typeface="Trebuchet MS"/>
              <a:ea typeface="Trebuchet MS"/>
              <a:cs typeface="Trebuchet MS"/>
              <a:sym typeface="Trebuchet MS"/>
            </a:endParaRPr>
          </a:p>
        </p:txBody>
      </p:sp>
      <p:sp>
        <p:nvSpPr>
          <p:cNvPr id="313" name="Google Shape;313;p14"/>
          <p:cNvSpPr txBox="1"/>
          <p:nvPr/>
        </p:nvSpPr>
        <p:spPr>
          <a:xfrm>
            <a:off x="6356025" y="3280743"/>
            <a:ext cx="1968000" cy="553968"/>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Priorità dei portatori di interesse</a:t>
            </a:r>
            <a:endParaRPr b="0" i="0" sz="1200" u="none" cap="none" strike="noStrike">
              <a:solidFill>
                <a:schemeClr val="lt1"/>
              </a:solidFill>
              <a:latin typeface="Trebuchet MS"/>
              <a:ea typeface="Trebuchet MS"/>
              <a:cs typeface="Trebuchet MS"/>
              <a:sym typeface="Trebuchet MS"/>
            </a:endParaRPr>
          </a:p>
        </p:txBody>
      </p:sp>
      <p:sp>
        <p:nvSpPr>
          <p:cNvPr id="314" name="Google Shape;314;p14"/>
          <p:cNvSpPr txBox="1"/>
          <p:nvPr/>
        </p:nvSpPr>
        <p:spPr>
          <a:xfrm>
            <a:off x="3072000" y="3267197"/>
            <a:ext cx="3000000" cy="738633"/>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Rilevanza strategica per la pianificazione locale</a:t>
            </a:r>
            <a:endParaRPr/>
          </a:p>
          <a:p>
            <a:pPr indent="0" lvl="0" marL="0" marR="21590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Trebuchet MS"/>
              <a:ea typeface="Trebuchet MS"/>
              <a:cs typeface="Trebuchet MS"/>
              <a:sym typeface="Trebuchet MS"/>
            </a:endParaRPr>
          </a:p>
        </p:txBody>
      </p:sp>
      <p:sp>
        <p:nvSpPr>
          <p:cNvPr id="315" name="Google Shape;315;p14"/>
          <p:cNvSpPr txBox="1"/>
          <p:nvPr/>
        </p:nvSpPr>
        <p:spPr>
          <a:xfrm>
            <a:off x="645075" y="3301062"/>
            <a:ext cx="2066700" cy="446246"/>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60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Disponibilità dei dati</a:t>
            </a:r>
            <a:endParaRPr b="0" i="0" sz="1200" u="none" cap="none" strike="noStrike">
              <a:solidFill>
                <a:schemeClr val="lt1"/>
              </a:solidFill>
              <a:latin typeface="Trebuchet MS"/>
              <a:ea typeface="Trebuchet MS"/>
              <a:cs typeface="Trebuchet MS"/>
              <a:sym typeface="Trebuchet MS"/>
            </a:endParaRPr>
          </a:p>
        </p:txBody>
      </p:sp>
      <p:sp>
        <p:nvSpPr>
          <p:cNvPr id="316" name="Google Shape;316;p14"/>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317" name="Google Shape;317;p14"/>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318" name="Google Shape;318;p14"/>
          <p:cNvGrpSpPr/>
          <p:nvPr/>
        </p:nvGrpSpPr>
        <p:grpSpPr>
          <a:xfrm>
            <a:off x="8305799" y="4495700"/>
            <a:ext cx="838201" cy="594981"/>
            <a:chOff x="6739053" y="4087216"/>
            <a:chExt cx="838201" cy="594981"/>
          </a:xfrm>
        </p:grpSpPr>
        <p:sp>
          <p:nvSpPr>
            <p:cNvPr id="319" name="Google Shape;319;p14"/>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320" name="Google Shape;320;p14"/>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321" name="Google Shape;321;p14"/>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322" name="Google Shape;322;p14"/>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14</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15"/>
          <p:cNvSpPr txBox="1"/>
          <p:nvPr/>
        </p:nvSpPr>
        <p:spPr>
          <a:xfrm>
            <a:off x="613295" y="324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Contestualizzazione dell’RNTool</a:t>
            </a:r>
            <a:endParaRPr b="1" i="0" sz="2800" u="none" cap="none" strike="noStrike">
              <a:solidFill>
                <a:srgbClr val="F68A42"/>
              </a:solidFill>
              <a:latin typeface="Trebuchet MS"/>
              <a:ea typeface="Trebuchet MS"/>
              <a:cs typeface="Trebuchet MS"/>
              <a:sym typeface="Trebuchet MS"/>
            </a:endParaRPr>
          </a:p>
        </p:txBody>
      </p:sp>
      <p:sp>
        <p:nvSpPr>
          <p:cNvPr id="328" name="Google Shape;328;p15"/>
          <p:cNvSpPr txBox="1"/>
          <p:nvPr/>
        </p:nvSpPr>
        <p:spPr>
          <a:xfrm>
            <a:off x="613300" y="1304950"/>
            <a:ext cx="7656300" cy="892522"/>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1" i="0" lang="es" sz="1200" u="none" cap="none" strike="noStrike">
                <a:solidFill>
                  <a:srgbClr val="F68A42"/>
                </a:solidFill>
                <a:latin typeface="Trebuchet MS"/>
                <a:ea typeface="Trebuchet MS"/>
                <a:cs typeface="Trebuchet MS"/>
                <a:sym typeface="Trebuchet MS"/>
              </a:rPr>
              <a:t>Quarta fase:</a:t>
            </a:r>
            <a:endParaRPr/>
          </a:p>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Ogni Categoria di rischio viene valutata attraverso un insieme di criteri (pericolo, esposizione e vulnerabilità), ciascuno collegato a un indicatore specifico. Il processo di contestualizzazione richiede:</a:t>
            </a:r>
            <a:endParaRPr b="0" i="0" sz="1200" u="none" cap="none" strike="noStrike">
              <a:solidFill>
                <a:srgbClr val="708792"/>
              </a:solidFill>
              <a:latin typeface="Trebuchet MS"/>
              <a:ea typeface="Trebuchet MS"/>
              <a:cs typeface="Trebuchet MS"/>
              <a:sym typeface="Trebuchet MS"/>
            </a:endParaRPr>
          </a:p>
        </p:txBody>
      </p:sp>
      <p:sp>
        <p:nvSpPr>
          <p:cNvPr id="329" name="Google Shape;329;p15"/>
          <p:cNvSpPr txBox="1"/>
          <p:nvPr/>
        </p:nvSpPr>
        <p:spPr>
          <a:xfrm>
            <a:off x="613300" y="923500"/>
            <a:ext cx="4869300" cy="630912"/>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1200"/>
              </a:spcAft>
              <a:buClr>
                <a:srgbClr val="000000"/>
              </a:buClr>
              <a:buSzPts val="1400"/>
              <a:buFont typeface="Arial"/>
              <a:buNone/>
            </a:pPr>
            <a:r>
              <a:rPr b="1" i="0" lang="es" sz="1400" u="none" cap="none" strike="noStrike">
                <a:solidFill>
                  <a:srgbClr val="F68A42"/>
                </a:solidFill>
                <a:latin typeface="Trebuchet MS"/>
                <a:ea typeface="Trebuchet MS"/>
                <a:cs typeface="Trebuchet MS"/>
                <a:sym typeface="Trebuchet MS"/>
              </a:rPr>
              <a:t>5.2.4 Definizione dei benchmark per i criteri</a:t>
            </a:r>
            <a:endParaRPr b="1" i="0" sz="1400" u="none" cap="none" strike="noStrike">
              <a:solidFill>
                <a:srgbClr val="F68A42"/>
              </a:solidFill>
              <a:latin typeface="Trebuchet MS"/>
              <a:ea typeface="Trebuchet MS"/>
              <a:cs typeface="Trebuchet MS"/>
              <a:sym typeface="Trebuchet MS"/>
            </a:endParaRPr>
          </a:p>
        </p:txBody>
      </p:sp>
      <p:sp>
        <p:nvSpPr>
          <p:cNvPr id="330" name="Google Shape;330;p15"/>
          <p:cNvSpPr txBox="1"/>
          <p:nvPr/>
        </p:nvSpPr>
        <p:spPr>
          <a:xfrm>
            <a:off x="4665200" y="2358775"/>
            <a:ext cx="3381600" cy="738633"/>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Definizione o adattamento del metodo di valutazione per il calcolo del valore dell’indicatore.</a:t>
            </a:r>
            <a:endParaRPr b="0" i="0" sz="1200" u="none" cap="none" strike="noStrike">
              <a:solidFill>
                <a:srgbClr val="708792"/>
              </a:solidFill>
              <a:latin typeface="Trebuchet MS"/>
              <a:ea typeface="Trebuchet MS"/>
              <a:cs typeface="Trebuchet MS"/>
              <a:sym typeface="Trebuchet MS"/>
            </a:endParaRPr>
          </a:p>
        </p:txBody>
      </p:sp>
      <p:sp>
        <p:nvSpPr>
          <p:cNvPr id="331" name="Google Shape;331;p15"/>
          <p:cNvSpPr txBox="1"/>
          <p:nvPr/>
        </p:nvSpPr>
        <p:spPr>
          <a:xfrm>
            <a:off x="665126" y="2352055"/>
            <a:ext cx="3381600" cy="1000244"/>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Assegnazione di benchmark locali (valore 0 per performance ottimale e valore 1 per performance critica)</a:t>
            </a:r>
            <a:endParaRPr/>
          </a:p>
          <a:p>
            <a:pPr indent="0" lvl="0" marL="0" marR="215900" rtl="0" algn="l">
              <a:lnSpc>
                <a:spcPct val="100000"/>
              </a:lnSpc>
              <a:spcBef>
                <a:spcPts val="600"/>
              </a:spcBef>
              <a:spcAft>
                <a:spcPts val="0"/>
              </a:spcAft>
              <a:buClr>
                <a:srgbClr val="000000"/>
              </a:buClr>
              <a:buSzPts val="1200"/>
              <a:buFont typeface="Arial"/>
              <a:buNone/>
            </a:pPr>
            <a:r>
              <a:t/>
            </a:r>
            <a:endParaRPr b="0" i="0" sz="1200" u="none" cap="none" strike="noStrike">
              <a:solidFill>
                <a:srgbClr val="000000"/>
              </a:solidFill>
              <a:latin typeface="Trebuchet MS"/>
              <a:ea typeface="Trebuchet MS"/>
              <a:cs typeface="Trebuchet MS"/>
              <a:sym typeface="Trebuchet MS"/>
            </a:endParaRPr>
          </a:p>
        </p:txBody>
      </p:sp>
      <p:sp>
        <p:nvSpPr>
          <p:cNvPr id="332" name="Google Shape;332;p15"/>
          <p:cNvSpPr txBox="1"/>
          <p:nvPr/>
        </p:nvSpPr>
        <p:spPr>
          <a:xfrm>
            <a:off x="710075" y="3242450"/>
            <a:ext cx="7656300" cy="36930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Nella localizzazione di benchmark e metodi, deve essere rispettata la seguente gerarchia delle fonti:</a:t>
            </a:r>
            <a:endParaRPr/>
          </a:p>
        </p:txBody>
      </p:sp>
      <p:sp>
        <p:nvSpPr>
          <p:cNvPr id="333" name="Google Shape;333;p15"/>
          <p:cNvSpPr txBox="1"/>
          <p:nvPr/>
        </p:nvSpPr>
        <p:spPr>
          <a:xfrm>
            <a:off x="704150" y="3764389"/>
            <a:ext cx="1787400" cy="815578"/>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Normative vincolanti (ad es. codici edilizi, leggi)</a:t>
            </a:r>
            <a:endParaRPr b="0" i="0" sz="1200" u="none" cap="none" strike="noStrike">
              <a:solidFill>
                <a:srgbClr val="708792"/>
              </a:solidFill>
              <a:latin typeface="Trebuchet MS"/>
              <a:ea typeface="Trebuchet MS"/>
              <a:cs typeface="Trebuchet MS"/>
              <a:sym typeface="Trebuchet MS"/>
            </a:endParaRPr>
          </a:p>
        </p:txBody>
      </p:sp>
      <p:sp>
        <p:nvSpPr>
          <p:cNvPr id="334" name="Google Shape;334;p15"/>
          <p:cNvSpPr txBox="1"/>
          <p:nvPr/>
        </p:nvSpPr>
        <p:spPr>
          <a:xfrm>
            <a:off x="2696150" y="3852575"/>
            <a:ext cx="1865700" cy="923299"/>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Norme tecniche riconosciute (ad es. ISO, CEN, norme nazionali)</a:t>
            </a:r>
            <a:endParaRPr b="0" i="0" sz="1200" u="none" cap="none" strike="noStrike">
              <a:solidFill>
                <a:srgbClr val="708792"/>
              </a:solidFill>
              <a:latin typeface="Trebuchet MS"/>
              <a:ea typeface="Trebuchet MS"/>
              <a:cs typeface="Trebuchet MS"/>
              <a:sym typeface="Trebuchet MS"/>
            </a:endParaRPr>
          </a:p>
        </p:txBody>
      </p:sp>
      <p:sp>
        <p:nvSpPr>
          <p:cNvPr id="335" name="Google Shape;335;p15"/>
          <p:cNvSpPr txBox="1"/>
          <p:nvPr/>
        </p:nvSpPr>
        <p:spPr>
          <a:xfrm>
            <a:off x="4836700" y="3857764"/>
            <a:ext cx="1930950" cy="1107965"/>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Linee guida autorevoli (ad es. documenti di pianificazione nazionali, rapporti UE)</a:t>
            </a:r>
            <a:endParaRPr b="0" i="0" sz="1200" u="none" cap="none" strike="noStrike">
              <a:solidFill>
                <a:srgbClr val="708792"/>
              </a:solidFill>
              <a:latin typeface="Trebuchet MS"/>
              <a:ea typeface="Trebuchet MS"/>
              <a:cs typeface="Trebuchet MS"/>
              <a:sym typeface="Trebuchet MS"/>
            </a:endParaRPr>
          </a:p>
        </p:txBody>
      </p:sp>
      <p:sp>
        <p:nvSpPr>
          <p:cNvPr id="336" name="Google Shape;336;p15"/>
          <p:cNvSpPr txBox="1"/>
          <p:nvPr/>
        </p:nvSpPr>
        <p:spPr>
          <a:xfrm>
            <a:off x="7127156" y="3838500"/>
            <a:ext cx="1753062" cy="1138743"/>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Letteratura scientifica peer-reviewed e altri riferimenti tecnici.</a:t>
            </a:r>
            <a:endParaRPr/>
          </a:p>
          <a:p>
            <a:pPr indent="0" lvl="0" marL="0" marR="215900" rtl="0" algn="l">
              <a:lnSpc>
                <a:spcPct val="100000"/>
              </a:lnSpc>
              <a:spcBef>
                <a:spcPts val="0"/>
              </a:spcBef>
              <a:spcAft>
                <a:spcPts val="0"/>
              </a:spcAft>
              <a:buClr>
                <a:srgbClr val="000000"/>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15"/>
          <p:cNvSpPr/>
          <p:nvPr/>
        </p:nvSpPr>
        <p:spPr>
          <a:xfrm>
            <a:off x="710074" y="2313000"/>
            <a:ext cx="3311251" cy="8142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15"/>
          <p:cNvSpPr/>
          <p:nvPr/>
        </p:nvSpPr>
        <p:spPr>
          <a:xfrm>
            <a:off x="4710024" y="2313000"/>
            <a:ext cx="3336775" cy="8142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15"/>
          <p:cNvSpPr txBox="1"/>
          <p:nvPr/>
        </p:nvSpPr>
        <p:spPr>
          <a:xfrm>
            <a:off x="422325" y="4061950"/>
            <a:ext cx="409200" cy="43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1</a:t>
            </a:r>
            <a:endParaRPr b="1" i="0" sz="2800" u="none" cap="none" strike="noStrike">
              <a:solidFill>
                <a:srgbClr val="F68A42"/>
              </a:solidFill>
              <a:latin typeface="Trebuchet MS"/>
              <a:ea typeface="Trebuchet MS"/>
              <a:cs typeface="Trebuchet MS"/>
              <a:sym typeface="Trebuchet MS"/>
            </a:endParaRPr>
          </a:p>
        </p:txBody>
      </p:sp>
      <p:sp>
        <p:nvSpPr>
          <p:cNvPr id="340" name="Google Shape;340;p15"/>
          <p:cNvSpPr txBox="1"/>
          <p:nvPr/>
        </p:nvSpPr>
        <p:spPr>
          <a:xfrm>
            <a:off x="2286950" y="4061950"/>
            <a:ext cx="409200" cy="43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2</a:t>
            </a:r>
            <a:endParaRPr b="1" i="0" sz="2800" u="none" cap="none" strike="noStrike">
              <a:solidFill>
                <a:srgbClr val="F68A42"/>
              </a:solidFill>
              <a:latin typeface="Trebuchet MS"/>
              <a:ea typeface="Trebuchet MS"/>
              <a:cs typeface="Trebuchet MS"/>
              <a:sym typeface="Trebuchet MS"/>
            </a:endParaRPr>
          </a:p>
        </p:txBody>
      </p:sp>
      <p:sp>
        <p:nvSpPr>
          <p:cNvPr id="341" name="Google Shape;341;p15"/>
          <p:cNvSpPr txBox="1"/>
          <p:nvPr/>
        </p:nvSpPr>
        <p:spPr>
          <a:xfrm>
            <a:off x="4527300" y="4061950"/>
            <a:ext cx="409200" cy="43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3</a:t>
            </a:r>
            <a:endParaRPr b="1" i="0" sz="2800" u="none" cap="none" strike="noStrike">
              <a:solidFill>
                <a:srgbClr val="F68A42"/>
              </a:solidFill>
              <a:latin typeface="Trebuchet MS"/>
              <a:ea typeface="Trebuchet MS"/>
              <a:cs typeface="Trebuchet MS"/>
              <a:sym typeface="Trebuchet MS"/>
            </a:endParaRPr>
          </a:p>
        </p:txBody>
      </p:sp>
      <p:sp>
        <p:nvSpPr>
          <p:cNvPr id="342" name="Google Shape;342;p15"/>
          <p:cNvSpPr txBox="1"/>
          <p:nvPr/>
        </p:nvSpPr>
        <p:spPr>
          <a:xfrm>
            <a:off x="6710650" y="4061950"/>
            <a:ext cx="409200" cy="43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4</a:t>
            </a:r>
            <a:endParaRPr b="1" i="0" sz="2800" u="none" cap="none" strike="noStrike">
              <a:solidFill>
                <a:srgbClr val="F68A42"/>
              </a:solidFill>
              <a:latin typeface="Trebuchet MS"/>
              <a:ea typeface="Trebuchet MS"/>
              <a:cs typeface="Trebuchet MS"/>
              <a:sym typeface="Trebuchet MS"/>
            </a:endParaRPr>
          </a:p>
        </p:txBody>
      </p:sp>
      <p:sp>
        <p:nvSpPr>
          <p:cNvPr id="343" name="Google Shape;343;p15"/>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344" name="Google Shape;344;p15"/>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345" name="Google Shape;345;p15"/>
          <p:cNvGrpSpPr/>
          <p:nvPr/>
        </p:nvGrpSpPr>
        <p:grpSpPr>
          <a:xfrm>
            <a:off x="8305799" y="4495700"/>
            <a:ext cx="838201" cy="594981"/>
            <a:chOff x="6739053" y="4087216"/>
            <a:chExt cx="838201" cy="594981"/>
          </a:xfrm>
        </p:grpSpPr>
        <p:sp>
          <p:nvSpPr>
            <p:cNvPr id="346" name="Google Shape;346;p15"/>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347" name="Google Shape;347;p15"/>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348" name="Google Shape;348;p15"/>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349" name="Google Shape;349;p15"/>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15</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6"/>
          <p:cNvSpPr txBox="1"/>
          <p:nvPr/>
        </p:nvSpPr>
        <p:spPr>
          <a:xfrm>
            <a:off x="613295" y="21267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Contestualizzazione dell’RNTool </a:t>
            </a:r>
            <a:endParaRPr b="1" i="0" sz="2800" u="none" cap="none" strike="noStrike">
              <a:solidFill>
                <a:srgbClr val="F68A42"/>
              </a:solidFill>
              <a:latin typeface="Trebuchet MS"/>
              <a:ea typeface="Trebuchet MS"/>
              <a:cs typeface="Trebuchet MS"/>
              <a:sym typeface="Trebuchet MS"/>
            </a:endParaRPr>
          </a:p>
        </p:txBody>
      </p:sp>
      <p:sp>
        <p:nvSpPr>
          <p:cNvPr id="355" name="Google Shape;355;p16"/>
          <p:cNvSpPr txBox="1"/>
          <p:nvPr/>
        </p:nvSpPr>
        <p:spPr>
          <a:xfrm>
            <a:off x="662425" y="1422950"/>
            <a:ext cx="7737600" cy="1261854"/>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F68A42"/>
                </a:solidFill>
                <a:latin typeface="Trebuchet MS"/>
                <a:ea typeface="Trebuchet MS"/>
                <a:cs typeface="Trebuchet MS"/>
                <a:sym typeface="Trebuchet MS"/>
              </a:rPr>
              <a:t>Quinta fase:</a:t>
            </a:r>
            <a:endParaRPr/>
          </a:p>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Assegnazione dei pesi a diversi livelli del processo di calcolo del rischio. I pesi influenzano l’importanza relativa dei diversi criteri e componenti del rischio, determinando come vengono calcolati e interpretati i valori finali del rischio. Per garantire trasparenza, coerenza e pertinenza, è necessario seguire i seguenti principi generali nell’assegnazione dei pesi nell’RNTool:</a:t>
            </a:r>
            <a:endParaRPr b="0" i="0" sz="1200" u="none" cap="none" strike="noStrike">
              <a:solidFill>
                <a:srgbClr val="708792"/>
              </a:solidFill>
              <a:latin typeface="Trebuchet MS"/>
              <a:ea typeface="Trebuchet MS"/>
              <a:cs typeface="Trebuchet MS"/>
              <a:sym typeface="Trebuchet MS"/>
            </a:endParaRPr>
          </a:p>
        </p:txBody>
      </p:sp>
      <p:sp>
        <p:nvSpPr>
          <p:cNvPr id="356" name="Google Shape;356;p16"/>
          <p:cNvSpPr txBox="1"/>
          <p:nvPr/>
        </p:nvSpPr>
        <p:spPr>
          <a:xfrm>
            <a:off x="613300" y="926850"/>
            <a:ext cx="3000000" cy="630912"/>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1200"/>
              </a:spcAft>
              <a:buClr>
                <a:srgbClr val="000000"/>
              </a:buClr>
              <a:buSzPts val="1400"/>
              <a:buFont typeface="Arial"/>
              <a:buNone/>
            </a:pPr>
            <a:r>
              <a:rPr b="1" i="0" lang="es" sz="1400" u="none" cap="none" strike="noStrike">
                <a:solidFill>
                  <a:srgbClr val="F68A42"/>
                </a:solidFill>
                <a:latin typeface="Trebuchet MS"/>
                <a:ea typeface="Trebuchet MS"/>
                <a:cs typeface="Trebuchet MS"/>
                <a:sym typeface="Trebuchet MS"/>
              </a:rPr>
              <a:t>5.2.5 Assegnazione dei Pesi</a:t>
            </a:r>
            <a:endParaRPr b="1" i="0" sz="1400" u="none" cap="none" strike="noStrike">
              <a:solidFill>
                <a:srgbClr val="F68A42"/>
              </a:solidFill>
              <a:latin typeface="Trebuchet MS"/>
              <a:ea typeface="Trebuchet MS"/>
              <a:cs typeface="Trebuchet MS"/>
              <a:sym typeface="Trebuchet MS"/>
            </a:endParaRPr>
          </a:p>
        </p:txBody>
      </p:sp>
      <p:sp>
        <p:nvSpPr>
          <p:cNvPr id="357" name="Google Shape;357;p16"/>
          <p:cNvSpPr txBox="1"/>
          <p:nvPr/>
        </p:nvSpPr>
        <p:spPr>
          <a:xfrm>
            <a:off x="5800225" y="3024200"/>
            <a:ext cx="2599800" cy="1107965"/>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Trasparenti. La motivazione di ciascun peso deve essere documentata per consentire aggiornamenti futuri o verifiche.</a:t>
            </a:r>
            <a:endParaRPr b="0" i="0" sz="1200" u="none" cap="none" strike="noStrike">
              <a:solidFill>
                <a:srgbClr val="708792"/>
              </a:solidFill>
              <a:latin typeface="Trebuchet MS"/>
              <a:ea typeface="Trebuchet MS"/>
              <a:cs typeface="Trebuchet MS"/>
              <a:sym typeface="Trebuchet MS"/>
            </a:endParaRPr>
          </a:p>
        </p:txBody>
      </p:sp>
      <p:sp>
        <p:nvSpPr>
          <p:cNvPr id="358" name="Google Shape;358;p16"/>
          <p:cNvSpPr txBox="1"/>
          <p:nvPr/>
        </p:nvSpPr>
        <p:spPr>
          <a:xfrm>
            <a:off x="3272100" y="3024200"/>
            <a:ext cx="2599800" cy="1661963"/>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Partecipativi. I pesi dovrebbero idealmente essere definiti attraverso consultazioni con esperti locali, portatori di interesse e team intersettoriali (ad es. urbanisti, servizi di emergenza, agenzie ambientali).</a:t>
            </a:r>
            <a:endParaRPr b="0" i="0" sz="1200" u="none" cap="none" strike="noStrike">
              <a:solidFill>
                <a:srgbClr val="708792"/>
              </a:solidFill>
              <a:latin typeface="Trebuchet MS"/>
              <a:ea typeface="Trebuchet MS"/>
              <a:cs typeface="Trebuchet MS"/>
              <a:sym typeface="Trebuchet MS"/>
            </a:endParaRPr>
          </a:p>
        </p:txBody>
      </p:sp>
      <p:sp>
        <p:nvSpPr>
          <p:cNvPr id="359" name="Google Shape;359;p16"/>
          <p:cNvSpPr txBox="1"/>
          <p:nvPr/>
        </p:nvSpPr>
        <p:spPr>
          <a:xfrm>
            <a:off x="730850" y="3024200"/>
            <a:ext cx="2599800" cy="1369575"/>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Orientati allo scopo. I pesi dovrebbero riflettere le priorità politiche locali, la gravità percepita degli impatti e l’affidabilità dei dati disponibili.</a:t>
            </a:r>
            <a:endParaRPr b="0" i="0" sz="1200" u="none" cap="none" strike="noStrike">
              <a:solidFill>
                <a:srgbClr val="708792"/>
              </a:solidFill>
              <a:latin typeface="Trebuchet MS"/>
              <a:ea typeface="Trebuchet MS"/>
              <a:cs typeface="Trebuchet MS"/>
              <a:sym typeface="Trebuchet MS"/>
            </a:endParaRPr>
          </a:p>
        </p:txBody>
      </p:sp>
      <p:sp>
        <p:nvSpPr>
          <p:cNvPr id="360" name="Google Shape;360;p16"/>
          <p:cNvSpPr/>
          <p:nvPr/>
        </p:nvSpPr>
        <p:spPr>
          <a:xfrm>
            <a:off x="754125" y="2962950"/>
            <a:ext cx="2375700" cy="18042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16"/>
          <p:cNvSpPr/>
          <p:nvPr/>
        </p:nvSpPr>
        <p:spPr>
          <a:xfrm>
            <a:off x="3277175" y="2962950"/>
            <a:ext cx="2375700" cy="18042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16"/>
          <p:cNvSpPr/>
          <p:nvPr/>
        </p:nvSpPr>
        <p:spPr>
          <a:xfrm>
            <a:off x="5800225" y="2962950"/>
            <a:ext cx="2375700" cy="18042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16"/>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364" name="Google Shape;364;p16"/>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365" name="Google Shape;365;p16"/>
          <p:cNvGrpSpPr/>
          <p:nvPr/>
        </p:nvGrpSpPr>
        <p:grpSpPr>
          <a:xfrm>
            <a:off x="8305799" y="4495700"/>
            <a:ext cx="838201" cy="594981"/>
            <a:chOff x="6739053" y="4087216"/>
            <a:chExt cx="838201" cy="594981"/>
          </a:xfrm>
        </p:grpSpPr>
        <p:sp>
          <p:nvSpPr>
            <p:cNvPr id="366" name="Google Shape;366;p16"/>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367" name="Google Shape;367;p16"/>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368" name="Google Shape;368;p16"/>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369" name="Google Shape;369;p16"/>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16</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17"/>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375" name="Google Shape;375;p17"/>
          <p:cNvSpPr/>
          <p:nvPr/>
        </p:nvSpPr>
        <p:spPr>
          <a:xfrm>
            <a:off x="2215425" y="3920413"/>
            <a:ext cx="935700" cy="9357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7"/>
          <p:cNvSpPr/>
          <p:nvPr/>
        </p:nvSpPr>
        <p:spPr>
          <a:xfrm>
            <a:off x="2215425" y="2391788"/>
            <a:ext cx="935700" cy="9357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7"/>
          <p:cNvSpPr txBox="1"/>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s" sz="2900" u="none" cap="none" strike="noStrike">
                <a:solidFill>
                  <a:srgbClr val="F68A42"/>
                </a:solidFill>
                <a:latin typeface="Trebuchet MS"/>
                <a:ea typeface="Trebuchet MS"/>
                <a:cs typeface="Trebuchet MS"/>
                <a:sym typeface="Trebuchet MS"/>
              </a:rPr>
              <a:t>Risultati della valutazione dell’RNTool</a:t>
            </a:r>
            <a:endParaRPr b="1" i="0" sz="2900" u="none" cap="none" strike="noStrike">
              <a:solidFill>
                <a:srgbClr val="F68A4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rgbClr val="F68A42"/>
              </a:solidFill>
              <a:latin typeface="Trebuchet MS"/>
              <a:ea typeface="Trebuchet MS"/>
              <a:cs typeface="Trebuchet MS"/>
              <a:sym typeface="Trebuchet MS"/>
            </a:endParaRPr>
          </a:p>
        </p:txBody>
      </p:sp>
      <p:sp>
        <p:nvSpPr>
          <p:cNvPr id="378" name="Google Shape;378;p17"/>
          <p:cNvSpPr txBox="1"/>
          <p:nvPr/>
        </p:nvSpPr>
        <p:spPr>
          <a:xfrm>
            <a:off x="1248125" y="1239450"/>
            <a:ext cx="2081100" cy="70477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Valori di rischio forniti per</a:t>
            </a:r>
            <a:endParaRPr b="0" i="0" sz="1200" u="none" cap="none" strike="noStrike">
              <a:solidFill>
                <a:srgbClr val="708792"/>
              </a:solidFill>
              <a:latin typeface="Trebuchet MS"/>
              <a:ea typeface="Trebuchet MS"/>
              <a:cs typeface="Trebuchet MS"/>
              <a:sym typeface="Trebuchet MS"/>
            </a:endParaRPr>
          </a:p>
        </p:txBody>
      </p:sp>
      <p:sp>
        <p:nvSpPr>
          <p:cNvPr id="379" name="Google Shape;379;p17"/>
          <p:cNvSpPr txBox="1"/>
          <p:nvPr/>
        </p:nvSpPr>
        <p:spPr>
          <a:xfrm>
            <a:off x="5951025" y="1109100"/>
            <a:ext cx="1081500" cy="70477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Applicazioni</a:t>
            </a:r>
            <a:endParaRPr b="0" i="0" sz="1400" u="none" cap="none" strike="noStrike">
              <a:solidFill>
                <a:srgbClr val="000000"/>
              </a:solidFill>
              <a:latin typeface="Arial"/>
              <a:ea typeface="Arial"/>
              <a:cs typeface="Arial"/>
              <a:sym typeface="Arial"/>
            </a:endParaRPr>
          </a:p>
        </p:txBody>
      </p:sp>
      <p:sp>
        <p:nvSpPr>
          <p:cNvPr id="380" name="Google Shape;380;p17"/>
          <p:cNvSpPr txBox="1"/>
          <p:nvPr/>
        </p:nvSpPr>
        <p:spPr>
          <a:xfrm>
            <a:off x="2143600" y="3905959"/>
            <a:ext cx="1081500" cy="91714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Rischio Complessivo</a:t>
            </a:r>
            <a:endParaRPr b="0" i="0" sz="1400" u="none" cap="none" strike="noStrike">
              <a:solidFill>
                <a:srgbClr val="000000"/>
              </a:solidFill>
              <a:latin typeface="Arial"/>
              <a:ea typeface="Arial"/>
              <a:cs typeface="Arial"/>
              <a:sym typeface="Arial"/>
            </a:endParaRPr>
          </a:p>
        </p:txBody>
      </p:sp>
      <p:sp>
        <p:nvSpPr>
          <p:cNvPr id="381" name="Google Shape;381;p17"/>
          <p:cNvSpPr txBox="1"/>
          <p:nvPr/>
        </p:nvSpPr>
        <p:spPr>
          <a:xfrm>
            <a:off x="998916" y="3281496"/>
            <a:ext cx="935700" cy="70477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Pericoli</a:t>
            </a:r>
            <a:endParaRPr b="0" i="0" sz="1400" u="none" cap="none" strike="noStrike">
              <a:solidFill>
                <a:srgbClr val="000000"/>
              </a:solidFill>
              <a:latin typeface="Arial"/>
              <a:ea typeface="Arial"/>
              <a:cs typeface="Arial"/>
              <a:sym typeface="Arial"/>
            </a:endParaRPr>
          </a:p>
        </p:txBody>
      </p:sp>
      <p:sp>
        <p:nvSpPr>
          <p:cNvPr id="382" name="Google Shape;382;p17"/>
          <p:cNvSpPr txBox="1"/>
          <p:nvPr/>
        </p:nvSpPr>
        <p:spPr>
          <a:xfrm>
            <a:off x="2086575" y="2435236"/>
            <a:ext cx="1193400" cy="91714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Settori    Urbani</a:t>
            </a:r>
            <a:endParaRPr b="0" i="0" sz="1400" u="none" cap="none" strike="noStrike">
              <a:solidFill>
                <a:srgbClr val="000000"/>
              </a:solidFill>
              <a:latin typeface="Arial"/>
              <a:ea typeface="Arial"/>
              <a:cs typeface="Arial"/>
              <a:sym typeface="Arial"/>
            </a:endParaRPr>
          </a:p>
        </p:txBody>
      </p:sp>
      <p:sp>
        <p:nvSpPr>
          <p:cNvPr id="383" name="Google Shape;383;p17"/>
          <p:cNvSpPr txBox="1"/>
          <p:nvPr/>
        </p:nvSpPr>
        <p:spPr>
          <a:xfrm>
            <a:off x="962528" y="1816045"/>
            <a:ext cx="935700" cy="70477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Categorie</a:t>
            </a:r>
            <a:endParaRPr b="0" i="0" sz="1400" u="none" cap="none" strike="noStrike">
              <a:solidFill>
                <a:srgbClr val="000000"/>
              </a:solidFill>
              <a:latin typeface="Arial"/>
              <a:ea typeface="Arial"/>
              <a:cs typeface="Arial"/>
              <a:sym typeface="Arial"/>
            </a:endParaRPr>
          </a:p>
        </p:txBody>
      </p:sp>
      <p:sp>
        <p:nvSpPr>
          <p:cNvPr id="384" name="Google Shape;384;p17"/>
          <p:cNvSpPr/>
          <p:nvPr/>
        </p:nvSpPr>
        <p:spPr>
          <a:xfrm>
            <a:off x="914400" y="1681513"/>
            <a:ext cx="935700" cy="9357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7"/>
          <p:cNvSpPr/>
          <p:nvPr/>
        </p:nvSpPr>
        <p:spPr>
          <a:xfrm>
            <a:off x="878013" y="3148038"/>
            <a:ext cx="935700" cy="9357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86" name="Google Shape;386;p17"/>
          <p:cNvCxnSpPr>
            <a:endCxn id="376" idx="0"/>
          </p:cNvCxnSpPr>
          <p:nvPr/>
        </p:nvCxnSpPr>
        <p:spPr>
          <a:xfrm>
            <a:off x="1850175" y="2149388"/>
            <a:ext cx="833100" cy="242400"/>
          </a:xfrm>
          <a:prstGeom prst="curvedConnector2">
            <a:avLst/>
          </a:prstGeom>
          <a:noFill/>
          <a:ln cap="flat" cmpd="sng" w="9525">
            <a:solidFill>
              <a:srgbClr val="F68A42"/>
            </a:solidFill>
            <a:prstDash val="solid"/>
            <a:round/>
            <a:headEnd len="sm" w="sm" type="none"/>
            <a:tailEnd len="med" w="med" type="stealth"/>
          </a:ln>
        </p:spPr>
      </p:cxnSp>
      <p:cxnSp>
        <p:nvCxnSpPr>
          <p:cNvPr id="387" name="Google Shape;387;p17"/>
          <p:cNvCxnSpPr>
            <a:stCxn id="382" idx="1"/>
            <a:endCxn id="385" idx="0"/>
          </p:cNvCxnSpPr>
          <p:nvPr/>
        </p:nvCxnSpPr>
        <p:spPr>
          <a:xfrm flipH="1">
            <a:off x="1345875" y="2893808"/>
            <a:ext cx="740700" cy="254100"/>
          </a:xfrm>
          <a:prstGeom prst="curvedConnector2">
            <a:avLst/>
          </a:prstGeom>
          <a:noFill/>
          <a:ln cap="flat" cmpd="sng" w="9525">
            <a:solidFill>
              <a:srgbClr val="F68A42"/>
            </a:solidFill>
            <a:prstDash val="solid"/>
            <a:round/>
            <a:headEnd len="sm" w="sm" type="none"/>
            <a:tailEnd len="med" w="med" type="triangle"/>
          </a:ln>
        </p:spPr>
      </p:cxnSp>
      <p:cxnSp>
        <p:nvCxnSpPr>
          <p:cNvPr id="388" name="Google Shape;388;p17"/>
          <p:cNvCxnSpPr>
            <a:stCxn id="385" idx="4"/>
            <a:endCxn id="380" idx="1"/>
          </p:cNvCxnSpPr>
          <p:nvPr/>
        </p:nvCxnSpPr>
        <p:spPr>
          <a:xfrm flipH="1" rot="-5400000">
            <a:off x="1604313" y="3825288"/>
            <a:ext cx="280800" cy="797700"/>
          </a:xfrm>
          <a:prstGeom prst="curvedConnector2">
            <a:avLst/>
          </a:prstGeom>
          <a:noFill/>
          <a:ln cap="flat" cmpd="sng" w="9525">
            <a:solidFill>
              <a:srgbClr val="F68A42"/>
            </a:solidFill>
            <a:prstDash val="solid"/>
            <a:round/>
            <a:headEnd len="sm" w="sm" type="none"/>
            <a:tailEnd len="med" w="med" type="stealth"/>
          </a:ln>
        </p:spPr>
      </p:cxnSp>
      <p:sp>
        <p:nvSpPr>
          <p:cNvPr id="389" name="Google Shape;389;p17"/>
          <p:cNvSpPr txBox="1"/>
          <p:nvPr/>
        </p:nvSpPr>
        <p:spPr>
          <a:xfrm>
            <a:off x="7471308" y="2285884"/>
            <a:ext cx="1597800" cy="91714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Strategie Urbane integrate</a:t>
            </a:r>
            <a:endParaRPr b="0" i="0" sz="1400" u="none" cap="none" strike="noStrike">
              <a:solidFill>
                <a:srgbClr val="000000"/>
              </a:solidFill>
              <a:latin typeface="Arial"/>
              <a:ea typeface="Arial"/>
              <a:cs typeface="Arial"/>
              <a:sym typeface="Arial"/>
            </a:endParaRPr>
          </a:p>
        </p:txBody>
      </p:sp>
      <p:sp>
        <p:nvSpPr>
          <p:cNvPr id="390" name="Google Shape;390;p17"/>
          <p:cNvSpPr txBox="1"/>
          <p:nvPr/>
        </p:nvSpPr>
        <p:spPr>
          <a:xfrm>
            <a:off x="5638619" y="2235734"/>
            <a:ext cx="1597800" cy="112951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Finanziamenti UE o nazionali (es., PNRR)</a:t>
            </a:r>
            <a:endParaRPr b="0" i="0" sz="1400" u="none" cap="none" strike="noStrike">
              <a:solidFill>
                <a:srgbClr val="000000"/>
              </a:solidFill>
              <a:latin typeface="Arial"/>
              <a:ea typeface="Arial"/>
              <a:cs typeface="Arial"/>
              <a:sym typeface="Arial"/>
            </a:endParaRPr>
          </a:p>
        </p:txBody>
      </p:sp>
      <p:sp>
        <p:nvSpPr>
          <p:cNvPr id="391" name="Google Shape;391;p17"/>
          <p:cNvSpPr txBox="1"/>
          <p:nvPr/>
        </p:nvSpPr>
        <p:spPr>
          <a:xfrm>
            <a:off x="4044625" y="2285884"/>
            <a:ext cx="1081500" cy="91714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Piani di Adattamento</a:t>
            </a:r>
            <a:endParaRPr b="0" i="0" sz="1200" u="none" cap="none" strike="noStrike">
              <a:solidFill>
                <a:srgbClr val="708792"/>
              </a:solidFill>
              <a:latin typeface="Trebuchet MS"/>
              <a:ea typeface="Trebuchet MS"/>
              <a:cs typeface="Trebuchet MS"/>
              <a:sym typeface="Trebuchet MS"/>
            </a:endParaRPr>
          </a:p>
        </p:txBody>
      </p:sp>
      <p:sp>
        <p:nvSpPr>
          <p:cNvPr id="392" name="Google Shape;392;p17"/>
          <p:cNvSpPr/>
          <p:nvPr/>
        </p:nvSpPr>
        <p:spPr>
          <a:xfrm>
            <a:off x="7673500" y="2108303"/>
            <a:ext cx="1193400" cy="11934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7"/>
          <p:cNvSpPr/>
          <p:nvPr/>
        </p:nvSpPr>
        <p:spPr>
          <a:xfrm>
            <a:off x="5693225" y="1960700"/>
            <a:ext cx="1488600" cy="14886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7"/>
          <p:cNvSpPr/>
          <p:nvPr/>
        </p:nvSpPr>
        <p:spPr>
          <a:xfrm>
            <a:off x="3975300" y="2108303"/>
            <a:ext cx="1193400" cy="11934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95" name="Google Shape;395;p17"/>
          <p:cNvCxnSpPr>
            <a:stCxn id="394" idx="0"/>
          </p:cNvCxnSpPr>
          <p:nvPr/>
        </p:nvCxnSpPr>
        <p:spPr>
          <a:xfrm rot="-5400000">
            <a:off x="4921350" y="1140353"/>
            <a:ext cx="618600" cy="1317300"/>
          </a:xfrm>
          <a:prstGeom prst="curvedConnector2">
            <a:avLst/>
          </a:prstGeom>
          <a:noFill/>
          <a:ln cap="flat" cmpd="sng" w="9525">
            <a:solidFill>
              <a:srgbClr val="F68A42"/>
            </a:solidFill>
            <a:prstDash val="solid"/>
            <a:round/>
            <a:headEnd len="med" w="med" type="stealth"/>
            <a:tailEnd len="sm" w="sm" type="none"/>
          </a:ln>
        </p:spPr>
      </p:cxnSp>
      <p:cxnSp>
        <p:nvCxnSpPr>
          <p:cNvPr id="396" name="Google Shape;396;p17"/>
          <p:cNvCxnSpPr>
            <a:endCxn id="392" idx="0"/>
          </p:cNvCxnSpPr>
          <p:nvPr/>
        </p:nvCxnSpPr>
        <p:spPr>
          <a:xfrm>
            <a:off x="6978400" y="1424003"/>
            <a:ext cx="1291800" cy="684300"/>
          </a:xfrm>
          <a:prstGeom prst="curvedConnector2">
            <a:avLst/>
          </a:prstGeom>
          <a:noFill/>
          <a:ln cap="flat" cmpd="sng" w="9525">
            <a:solidFill>
              <a:srgbClr val="F68A42"/>
            </a:solidFill>
            <a:prstDash val="solid"/>
            <a:round/>
            <a:headEnd len="sm" w="sm" type="none"/>
            <a:tailEnd len="med" w="med" type="stealth"/>
          </a:ln>
        </p:spPr>
      </p:cxnSp>
      <p:cxnSp>
        <p:nvCxnSpPr>
          <p:cNvPr id="397" name="Google Shape;397;p17"/>
          <p:cNvCxnSpPr>
            <a:endCxn id="393" idx="0"/>
          </p:cNvCxnSpPr>
          <p:nvPr/>
        </p:nvCxnSpPr>
        <p:spPr>
          <a:xfrm flipH="1" rot="-5400000">
            <a:off x="6258425" y="1781600"/>
            <a:ext cx="351900" cy="6300"/>
          </a:xfrm>
          <a:prstGeom prst="curvedConnector3">
            <a:avLst>
              <a:gd fmla="val 49993" name="adj1"/>
            </a:avLst>
          </a:prstGeom>
          <a:noFill/>
          <a:ln cap="flat" cmpd="sng" w="9525">
            <a:solidFill>
              <a:srgbClr val="F68A42"/>
            </a:solidFill>
            <a:prstDash val="solid"/>
            <a:round/>
            <a:headEnd len="sm" w="sm" type="none"/>
            <a:tailEnd len="med" w="med" type="stealth"/>
          </a:ln>
        </p:spPr>
      </p:cxnSp>
      <p:sp>
        <p:nvSpPr>
          <p:cNvPr id="398" name="Google Shape;398;p17"/>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399" name="Google Shape;399;p17"/>
          <p:cNvGrpSpPr/>
          <p:nvPr/>
        </p:nvGrpSpPr>
        <p:grpSpPr>
          <a:xfrm>
            <a:off x="8305799" y="4495700"/>
            <a:ext cx="838201" cy="594981"/>
            <a:chOff x="6739053" y="4087216"/>
            <a:chExt cx="838201" cy="594981"/>
          </a:xfrm>
        </p:grpSpPr>
        <p:sp>
          <p:nvSpPr>
            <p:cNvPr id="400" name="Google Shape;400;p17"/>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401" name="Google Shape;401;p17"/>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402" name="Google Shape;402;p17"/>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03" name="Google Shape;403;p17"/>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17</a:t>
            </a:r>
            <a:endParaRPr b="0" i="0" sz="1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BARBARA GRIGOLETTO</dc:creator>
</cp:coreProperties>
</file>